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60" r:id="rId1"/>
  </p:sldMasterIdLst>
  <p:notesMasterIdLst>
    <p:notesMasterId r:id="rId14"/>
  </p:notesMasterIdLst>
  <p:handoutMasterIdLst>
    <p:handoutMasterId r:id="rId15"/>
  </p:handoutMasterIdLst>
  <p:sldIdLst>
    <p:sldId id="497" r:id="rId2"/>
    <p:sldId id="597" r:id="rId3"/>
    <p:sldId id="599" r:id="rId4"/>
    <p:sldId id="630" r:id="rId5"/>
    <p:sldId id="601" r:id="rId6"/>
    <p:sldId id="602" r:id="rId7"/>
    <p:sldId id="603" r:id="rId8"/>
    <p:sldId id="604" r:id="rId9"/>
    <p:sldId id="605" r:id="rId10"/>
    <p:sldId id="606" r:id="rId11"/>
    <p:sldId id="607" r:id="rId12"/>
    <p:sldId id="608" r:id="rId13"/>
  </p:sldIdLst>
  <p:sldSz cx="9144000" cy="5143500" type="screen16x9"/>
  <p:notesSz cx="10234613" cy="70993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00FF00"/>
    <a:srgbClr val="0432FF"/>
    <a:srgbClr val="FF00FF"/>
    <a:srgbClr val="CC0000"/>
    <a:srgbClr val="C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21" autoAdjust="0"/>
    <p:restoredTop sz="99767" autoAdjust="0"/>
  </p:normalViewPr>
  <p:slideViewPr>
    <p:cSldViewPr snapToGrid="0">
      <p:cViewPr varScale="1">
        <p:scale>
          <a:sx n="108" d="100"/>
          <a:sy n="108" d="100"/>
        </p:scale>
        <p:origin x="-821" y="-58"/>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436114" cy="355306"/>
          </a:xfrm>
          <a:prstGeom prst="rect">
            <a:avLst/>
          </a:prstGeom>
        </p:spPr>
        <p:txBody>
          <a:bodyPr vert="horz" lIns="94759" tIns="47380" rIns="94759" bIns="47380" rtlCol="0"/>
          <a:lstStyle>
            <a:lvl1pPr algn="l">
              <a:defRPr sz="1200"/>
            </a:lvl1pPr>
          </a:lstStyle>
          <a:p>
            <a:endParaRPr lang="en-GB" dirty="0"/>
          </a:p>
        </p:txBody>
      </p:sp>
      <p:sp>
        <p:nvSpPr>
          <p:cNvPr id="3" name="Date Placeholder 2"/>
          <p:cNvSpPr>
            <a:spLocks noGrp="1"/>
          </p:cNvSpPr>
          <p:nvPr>
            <p:ph type="dt" sz="quarter" idx="1"/>
          </p:nvPr>
        </p:nvSpPr>
        <p:spPr>
          <a:xfrm>
            <a:off x="5796111" y="0"/>
            <a:ext cx="4436114" cy="355306"/>
          </a:xfrm>
          <a:prstGeom prst="rect">
            <a:avLst/>
          </a:prstGeom>
        </p:spPr>
        <p:txBody>
          <a:bodyPr vert="horz" lIns="94759" tIns="47380" rIns="94759" bIns="47380" rtlCol="0"/>
          <a:lstStyle>
            <a:lvl1pPr algn="r">
              <a:defRPr sz="1200"/>
            </a:lvl1pPr>
          </a:lstStyle>
          <a:p>
            <a:fld id="{0D43786A-D43B-D64C-B493-6BFDAE5557AE}" type="datetimeFigureOut">
              <a:rPr lang="en-US" smtClean="0"/>
              <a:t>3/9/2025</a:t>
            </a:fld>
            <a:endParaRPr lang="en-GB" dirty="0"/>
          </a:p>
        </p:txBody>
      </p:sp>
      <p:sp>
        <p:nvSpPr>
          <p:cNvPr id="4" name="Footer Placeholder 3"/>
          <p:cNvSpPr>
            <a:spLocks noGrp="1"/>
          </p:cNvSpPr>
          <p:nvPr>
            <p:ph type="ftr" sz="quarter" idx="2"/>
          </p:nvPr>
        </p:nvSpPr>
        <p:spPr>
          <a:xfrm>
            <a:off x="1" y="6742859"/>
            <a:ext cx="4436114" cy="355306"/>
          </a:xfrm>
          <a:prstGeom prst="rect">
            <a:avLst/>
          </a:prstGeom>
        </p:spPr>
        <p:txBody>
          <a:bodyPr vert="horz" lIns="94759" tIns="47380" rIns="94759" bIns="4738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796111" y="6742859"/>
            <a:ext cx="4436114" cy="355306"/>
          </a:xfrm>
          <a:prstGeom prst="rect">
            <a:avLst/>
          </a:prstGeom>
        </p:spPr>
        <p:txBody>
          <a:bodyPr vert="horz" lIns="94759" tIns="47380" rIns="94759" bIns="47380" rtlCol="0" anchor="b"/>
          <a:lstStyle>
            <a:lvl1pPr algn="r">
              <a:defRPr sz="1200"/>
            </a:lvl1pPr>
          </a:lstStyle>
          <a:p>
            <a:fld id="{6D29756F-FEB3-EB40-96A5-36104997D67E}" type="slidenum">
              <a:rPr lang="en-GB" smtClean="0"/>
              <a:t>‹#›</a:t>
            </a:fld>
            <a:endParaRPr lang="en-GB" dirty="0"/>
          </a:p>
        </p:txBody>
      </p:sp>
    </p:spTree>
    <p:extLst>
      <p:ext uri="{BB962C8B-B14F-4D97-AF65-F5344CB8AC3E}">
        <p14:creationId xmlns:p14="http://schemas.microsoft.com/office/powerpoint/2010/main" val="142672876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434998" cy="354965"/>
          </a:xfrm>
          <a:prstGeom prst="rect">
            <a:avLst/>
          </a:prstGeom>
        </p:spPr>
        <p:txBody>
          <a:bodyPr vert="horz" lIns="94759" tIns="47380" rIns="94759" bIns="47380" rtlCol="0"/>
          <a:lstStyle>
            <a:lvl1pPr algn="l">
              <a:defRPr sz="1200"/>
            </a:lvl1pPr>
          </a:lstStyle>
          <a:p>
            <a:endParaRPr lang="en-US" dirty="0"/>
          </a:p>
        </p:txBody>
      </p:sp>
      <p:sp>
        <p:nvSpPr>
          <p:cNvPr id="3" name="Date Placeholder 2"/>
          <p:cNvSpPr>
            <a:spLocks noGrp="1"/>
          </p:cNvSpPr>
          <p:nvPr>
            <p:ph type="dt" idx="1"/>
          </p:nvPr>
        </p:nvSpPr>
        <p:spPr>
          <a:xfrm>
            <a:off x="5797248" y="0"/>
            <a:ext cx="4434998" cy="354965"/>
          </a:xfrm>
          <a:prstGeom prst="rect">
            <a:avLst/>
          </a:prstGeom>
        </p:spPr>
        <p:txBody>
          <a:bodyPr vert="horz" lIns="94759" tIns="47380" rIns="94759" bIns="47380" rtlCol="0"/>
          <a:lstStyle>
            <a:lvl1pPr algn="r">
              <a:defRPr sz="1200"/>
            </a:lvl1pPr>
          </a:lstStyle>
          <a:p>
            <a:fld id="{CEFC6761-F1EE-4934-92D3-BFF2B7CCA121}" type="datetimeFigureOut">
              <a:rPr lang="en-US" smtClean="0"/>
              <a:t>3/9/2025</a:t>
            </a:fld>
            <a:endParaRPr lang="en-US" dirty="0"/>
          </a:p>
        </p:txBody>
      </p:sp>
      <p:sp>
        <p:nvSpPr>
          <p:cNvPr id="4" name="Slide Image Placeholder 3"/>
          <p:cNvSpPr>
            <a:spLocks noGrp="1" noRot="1" noChangeAspect="1"/>
          </p:cNvSpPr>
          <p:nvPr>
            <p:ph type="sldImg" idx="2"/>
          </p:nvPr>
        </p:nvSpPr>
        <p:spPr>
          <a:xfrm>
            <a:off x="2751138" y="531813"/>
            <a:ext cx="4732337" cy="2662237"/>
          </a:xfrm>
          <a:prstGeom prst="rect">
            <a:avLst/>
          </a:prstGeom>
          <a:noFill/>
          <a:ln w="12700">
            <a:solidFill>
              <a:prstClr val="black"/>
            </a:solidFill>
          </a:ln>
        </p:spPr>
        <p:txBody>
          <a:bodyPr vert="horz" lIns="94759" tIns="47380" rIns="94759" bIns="47380" rtlCol="0" anchor="ctr"/>
          <a:lstStyle/>
          <a:p>
            <a:endParaRPr lang="en-US" dirty="0"/>
          </a:p>
        </p:txBody>
      </p:sp>
      <p:sp>
        <p:nvSpPr>
          <p:cNvPr id="5" name="Notes Placeholder 4"/>
          <p:cNvSpPr>
            <a:spLocks noGrp="1"/>
          </p:cNvSpPr>
          <p:nvPr>
            <p:ph type="body" sz="quarter" idx="3"/>
          </p:nvPr>
        </p:nvSpPr>
        <p:spPr>
          <a:xfrm>
            <a:off x="1023463" y="3372168"/>
            <a:ext cx="8187690" cy="3194685"/>
          </a:xfrm>
          <a:prstGeom prst="rect">
            <a:avLst/>
          </a:prstGeom>
        </p:spPr>
        <p:txBody>
          <a:bodyPr vert="horz" lIns="94759" tIns="47380" rIns="94759" bIns="4738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6743103"/>
            <a:ext cx="4434998" cy="354965"/>
          </a:xfrm>
          <a:prstGeom prst="rect">
            <a:avLst/>
          </a:prstGeom>
        </p:spPr>
        <p:txBody>
          <a:bodyPr vert="horz" lIns="94759" tIns="47380" rIns="94759" bIns="4738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797248" y="6743103"/>
            <a:ext cx="4434998" cy="354965"/>
          </a:xfrm>
          <a:prstGeom prst="rect">
            <a:avLst/>
          </a:prstGeom>
        </p:spPr>
        <p:txBody>
          <a:bodyPr vert="horz" lIns="94759" tIns="47380" rIns="94759" bIns="47380" rtlCol="0" anchor="b"/>
          <a:lstStyle>
            <a:lvl1pPr algn="r">
              <a:defRPr sz="1200"/>
            </a:lvl1pPr>
          </a:lstStyle>
          <a:p>
            <a:fld id="{4929AAA8-D71D-4D36-92D7-6B5CEE132982}" type="slidenum">
              <a:rPr lang="en-US" smtClean="0"/>
              <a:t>‹#›</a:t>
            </a:fld>
            <a:endParaRPr lang="en-US" dirty="0"/>
          </a:p>
        </p:txBody>
      </p:sp>
    </p:spTree>
    <p:extLst>
      <p:ext uri="{BB962C8B-B14F-4D97-AF65-F5344CB8AC3E}">
        <p14:creationId xmlns:p14="http://schemas.microsoft.com/office/powerpoint/2010/main" val="35294955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p:nvSpPr>
        <p:spPr>
          <a:xfrm>
            <a:off x="0" y="4731990"/>
            <a:ext cx="9144000" cy="411510"/>
          </a:xfrm>
          <a:prstGeom prst="rect">
            <a:avLst/>
          </a:prstGeom>
          <a:gradFill flip="none" rotWithShape="1">
            <a:gsLst>
              <a:gs pos="0">
                <a:schemeClr val="accent1">
                  <a:shade val="30000"/>
                  <a:satMod val="115000"/>
                </a:schemeClr>
              </a:gs>
              <a:gs pos="80000">
                <a:schemeClr val="accent1">
                  <a:shade val="67500"/>
                  <a:satMod val="115000"/>
                  <a:lumMod val="100000"/>
                </a:schemeClr>
              </a:gs>
              <a:gs pos="100000">
                <a:schemeClr val="accent1">
                  <a:shade val="100000"/>
                  <a:satMod val="11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685800" y="1597819"/>
            <a:ext cx="7772400" cy="1102519"/>
          </a:xfrm>
        </p:spPr>
        <p:txBody>
          <a:bodyPr/>
          <a:lstStyle>
            <a:lvl1pPr>
              <a:defRPr b="1">
                <a:solidFill>
                  <a:schemeClr val="accent1">
                    <a:lumMod val="75000"/>
                  </a:schemeClr>
                </a:solidFill>
                <a:effectLst>
                  <a:outerShdw blurRad="38100" dist="38100" dir="2700000" algn="tl">
                    <a:srgbClr val="000000">
                      <a:alpha val="43137"/>
                    </a:srgbClr>
                  </a:outerShdw>
                </a:effectLst>
              </a:defRPr>
            </a:lvl1pPr>
          </a:lstStyle>
          <a:p>
            <a:r>
              <a:rPr lang="en-GB" smtClean="0"/>
              <a:t>Click to edit Master title style</a:t>
            </a:r>
            <a:endParaRPr lang="en-US" dirty="0"/>
          </a:p>
        </p:txBody>
      </p:sp>
      <p:sp>
        <p:nvSpPr>
          <p:cNvPr id="3" name="Subtitle 2"/>
          <p:cNvSpPr>
            <a:spLocks noGrp="1"/>
          </p:cNvSpPr>
          <p:nvPr>
            <p:ph type="subTitle" idx="1"/>
          </p:nvPr>
        </p:nvSpPr>
        <p:spPr>
          <a:xfrm>
            <a:off x="1371600" y="2914650"/>
            <a:ext cx="6400800" cy="1061256"/>
          </a:xfrm>
          <a:prstGeom prst="rect">
            <a:avLst/>
          </a:prstGeom>
        </p:spPr>
        <p:txBody>
          <a:bodyPr/>
          <a:lstStyle>
            <a:lvl1pPr marL="0" indent="0" algn="ctr">
              <a:buNone/>
              <a:defRPr>
                <a:solidFill>
                  <a:schemeClr val="tx1">
                    <a:tint val="75000"/>
                  </a:schemeClr>
                </a:solidFill>
                <a:effectLst>
                  <a:outerShdw blurRad="38100" dist="38100" dir="2700000" algn="tl">
                    <a:srgbClr val="000000">
                      <a:alpha val="43137"/>
                    </a:srgb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a:xfrm>
            <a:off x="501100" y="4800824"/>
            <a:ext cx="1838652" cy="273844"/>
          </a:xfrm>
          <a:prstGeom prst="rect">
            <a:avLst/>
          </a:prstGeom>
          <a:ln>
            <a:noFill/>
          </a:ln>
        </p:spPr>
        <p:txBody>
          <a:bodyPr>
            <a:scene3d>
              <a:camera prst="orthographicFront"/>
              <a:lightRig rig="soft" dir="t">
                <a:rot lat="0" lon="0" rev="10800000"/>
              </a:lightRig>
            </a:scene3d>
            <a:sp3d>
              <a:bevelT w="27940" h="12700"/>
              <a:contourClr>
                <a:srgbClr val="DDDDDD"/>
              </a:contourClr>
            </a:sp3d>
          </a:bodyPr>
          <a:lstStyle>
            <a:lvl1pPr algn="ctr">
              <a:defRPr sz="1800" b="1" cap="none" spc="150">
                <a:ln w="11430"/>
                <a:solidFill>
                  <a:srgbClr val="F8F8F8"/>
                </a:solidFill>
                <a:effectLst>
                  <a:outerShdw blurRad="25400" algn="tl" rotWithShape="0">
                    <a:srgbClr val="000000">
                      <a:alpha val="43000"/>
                    </a:srgbClr>
                  </a:outerShdw>
                </a:effectLst>
              </a:defRPr>
            </a:lvl1pPr>
          </a:lstStyle>
          <a:p>
            <a:r>
              <a:rPr lang="fr-CH" dirty="0" smtClean="0"/>
              <a:t>05-Nov-2019</a:t>
            </a:r>
            <a:endParaRPr lang="en-US" dirty="0"/>
          </a:p>
        </p:txBody>
      </p:sp>
      <p:pic>
        <p:nvPicPr>
          <p:cNvPr id="2050" name="Picture 2" descr="\\cern.ch\dfs\Users\c\ciapettm\Documents\Library\Logos\ATLAS_White_480x720_0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96" y="14418"/>
            <a:ext cx="1008112" cy="1134126"/>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ern.ch\dfs\Users\c\ciapettm\Documents\Library\Logos\CERN-logo-blu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8344" y="33468"/>
            <a:ext cx="1454820" cy="10744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0" descr="paint"/>
          <p:cNvPicPr>
            <a:picLocks noChangeArrowheads="1"/>
          </p:cNvPicPr>
          <p:nvPr/>
        </p:nvPicPr>
        <p:blipFill>
          <a:blip r:embed="rId4">
            <a:clrChange>
              <a:clrFrom>
                <a:srgbClr val="C0C0C0"/>
              </a:clrFrom>
              <a:clrTo>
                <a:srgbClr val="C0C0C0">
                  <a:alpha val="0"/>
                </a:srgbClr>
              </a:clrTo>
            </a:clrChange>
            <a:duotone>
              <a:prstClr val="black"/>
              <a:schemeClr val="accent1">
                <a:tint val="45000"/>
                <a:satMod val="400000"/>
              </a:schemeClr>
            </a:duotone>
            <a:extLst>
              <a:ext uri="{BEBA8EAE-BF5A-486C-A8C5-ECC9F3942E4B}">
                <a14:imgProps xmlns:a14="http://schemas.microsoft.com/office/drawing/2010/main">
                  <a14:imgLayer r:embed="rId5">
                    <a14:imgEffect>
                      <a14:brightnessContrast bright="-20000" contrast="40000"/>
                    </a14:imgEffect>
                  </a14:imgLayer>
                </a14:imgProps>
              </a:ext>
            </a:extLst>
          </a:blip>
          <a:srcRect/>
          <a:stretch>
            <a:fillRect/>
          </a:stretch>
        </p:blipFill>
        <p:spPr bwMode="auto">
          <a:xfrm>
            <a:off x="740668" y="2463738"/>
            <a:ext cx="7620000" cy="228027"/>
          </a:xfrm>
          <a:prstGeom prst="rect">
            <a:avLst/>
          </a:prstGeom>
          <a:noFill/>
          <a:ln w="9525">
            <a:noFill/>
            <a:miter lim="800000"/>
            <a:headEnd/>
            <a:tailEnd/>
          </a:ln>
        </p:spPr>
      </p:pic>
    </p:spTree>
    <p:extLst>
      <p:ext uri="{BB962C8B-B14F-4D97-AF65-F5344CB8AC3E}">
        <p14:creationId xmlns:p14="http://schemas.microsoft.com/office/powerpoint/2010/main" val="4173412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11" name="Picture 30" descr="paint"/>
          <p:cNvPicPr>
            <a:picLocks noChangeArrowheads="1"/>
          </p:cNvPicPr>
          <p:nvPr userDrawn="1"/>
        </p:nvPicPr>
        <p:blipFill>
          <a:blip r:embed="rId2">
            <a:clrChange>
              <a:clrFrom>
                <a:srgbClr val="C0C0C0"/>
              </a:clrFrom>
              <a:clrTo>
                <a:srgbClr val="C0C0C0">
                  <a:alpha val="0"/>
                </a:srgbClr>
              </a:clrTo>
            </a:clrChange>
            <a:duotone>
              <a:prstClr val="black"/>
              <a:schemeClr val="accent1">
                <a:tint val="45000"/>
                <a:satMod val="400000"/>
              </a:schemeClr>
            </a:duotone>
            <a:extLst>
              <a:ext uri="{BEBA8EAE-BF5A-486C-A8C5-ECC9F3942E4B}">
                <a14:imgProps xmlns:a14="http://schemas.microsoft.com/office/drawing/2010/main">
                  <a14:imgLayer r:embed="rId3">
                    <a14:imgEffect>
                      <a14:brightnessContrast bright="-20000" contrast="40000"/>
                    </a14:imgEffect>
                  </a14:imgLayer>
                </a14:imgProps>
              </a:ext>
            </a:extLst>
          </a:blip>
          <a:srcRect/>
          <a:stretch>
            <a:fillRect/>
          </a:stretch>
        </p:blipFill>
        <p:spPr bwMode="auto">
          <a:xfrm>
            <a:off x="755576" y="465516"/>
            <a:ext cx="7620000" cy="12001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8658401D-AA40-4930-ACB8-3EB552B52730}" type="slidenum">
              <a:rPr lang="en-US" smtClean="0"/>
              <a:t>‹#›</a:t>
            </a:fld>
            <a:endParaRPr lang="en-US" dirty="0"/>
          </a:p>
        </p:txBody>
      </p:sp>
      <p:pic>
        <p:nvPicPr>
          <p:cNvPr id="12" name="Picture 2" descr="C:\Users\vincent\Desktop\Sigill_Lunds_universitet_(vit).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11920"/>
            <a:ext cx="609600" cy="60657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ern.ch\dfs\Users\c\ciapettm\Documents\Library\Logos\ATLAS_White_480x720_02.jp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667290" y="11920"/>
            <a:ext cx="464026" cy="696039"/>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3"/>
          <p:cNvSpPr>
            <a:spLocks noGrp="1"/>
          </p:cNvSpPr>
          <p:nvPr>
            <p:ph type="ftr" sz="quarter" idx="11"/>
          </p:nvPr>
        </p:nvSpPr>
        <p:spPr>
          <a:xfrm>
            <a:off x="1115616" y="4914000"/>
            <a:ext cx="7200000" cy="202500"/>
          </a:xfrm>
        </p:spPr>
        <p:txBody>
          <a:bodyPr/>
          <a:lstStyle/>
          <a:p>
            <a:r>
              <a:rPr lang="en-US" dirty="0" smtClean="0"/>
              <a:t>LUCID-3 – Vincent Hedberg </a:t>
            </a:r>
            <a:endParaRPr lang="en-US" dirty="0"/>
          </a:p>
        </p:txBody>
      </p:sp>
    </p:spTree>
    <p:extLst>
      <p:ext uri="{BB962C8B-B14F-4D97-AF65-F5344CB8AC3E}">
        <p14:creationId xmlns:p14="http://schemas.microsoft.com/office/powerpoint/2010/main" val="45200822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85317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7544" y="0"/>
            <a:ext cx="8229600" cy="615600"/>
          </a:xfrm>
          <a:prstGeom prst="rect">
            <a:avLst/>
          </a:prstGeom>
        </p:spPr>
        <p:txBody>
          <a:bodyPr vert="horz" lIns="91440" tIns="45720" rIns="91440" bIns="45720" rtlCol="0" anchor="ctr">
            <a:normAutofit/>
          </a:bodyPr>
          <a:lstStyle/>
          <a:p>
            <a:r>
              <a:rPr lang="en-GB" smtClean="0"/>
              <a:t>Click to edit Master title style</a:t>
            </a:r>
            <a:endParaRPr lang="en-US" dirty="0"/>
          </a:p>
        </p:txBody>
      </p:sp>
      <p:sp>
        <p:nvSpPr>
          <p:cNvPr id="9" name="Date Placeholder 3"/>
          <p:cNvSpPr>
            <a:spLocks noGrp="1"/>
          </p:cNvSpPr>
          <p:nvPr>
            <p:ph type="dt" sz="half" idx="2"/>
          </p:nvPr>
        </p:nvSpPr>
        <p:spPr>
          <a:xfrm>
            <a:off x="72000" y="4914000"/>
            <a:ext cx="971608" cy="202500"/>
          </a:xfrm>
          <a:prstGeom prst="rect">
            <a:avLst/>
          </a:prstGeom>
        </p:spPr>
        <p:txBody>
          <a:bodyPr/>
          <a:lstStyle>
            <a:lvl1pPr algn="ctr">
              <a:defRPr sz="1000">
                <a:solidFill>
                  <a:srgbClr val="62869E"/>
                </a:solidFill>
              </a:defRPr>
            </a:lvl1pPr>
          </a:lstStyle>
          <a:p>
            <a:r>
              <a:rPr lang="fr-CH" dirty="0" smtClean="0"/>
              <a:t>05-Nov-2019</a:t>
            </a:r>
            <a:endParaRPr lang="en-US" dirty="0"/>
          </a:p>
        </p:txBody>
      </p:sp>
      <p:sp>
        <p:nvSpPr>
          <p:cNvPr id="10" name="Footer Placeholder 4"/>
          <p:cNvSpPr>
            <a:spLocks noGrp="1"/>
          </p:cNvSpPr>
          <p:nvPr>
            <p:ph type="ftr" sz="quarter" idx="3"/>
          </p:nvPr>
        </p:nvSpPr>
        <p:spPr>
          <a:xfrm>
            <a:off x="1115616" y="4914000"/>
            <a:ext cx="7200000" cy="202500"/>
          </a:xfrm>
          <a:prstGeom prst="rect">
            <a:avLst/>
          </a:prstGeom>
        </p:spPr>
        <p:txBody>
          <a:bodyPr/>
          <a:lstStyle>
            <a:lvl1pPr algn="ctr">
              <a:defRPr sz="1000">
                <a:solidFill>
                  <a:srgbClr val="62869E"/>
                </a:solidFill>
              </a:defRPr>
            </a:lvl1pPr>
          </a:lstStyle>
          <a:p>
            <a:r>
              <a:rPr lang="en-GB" dirty="0" smtClean="0"/>
              <a:t>LS3 installation schedule</a:t>
            </a:r>
            <a:endParaRPr lang="en-US" dirty="0"/>
          </a:p>
        </p:txBody>
      </p:sp>
      <p:sp>
        <p:nvSpPr>
          <p:cNvPr id="11" name="Slide Number Placeholder 5"/>
          <p:cNvSpPr>
            <a:spLocks noGrp="1"/>
          </p:cNvSpPr>
          <p:nvPr>
            <p:ph type="sldNum" sz="quarter" idx="4"/>
          </p:nvPr>
        </p:nvSpPr>
        <p:spPr>
          <a:xfrm>
            <a:off x="8617148" y="4914000"/>
            <a:ext cx="432048" cy="202500"/>
          </a:xfrm>
          <a:prstGeom prst="rect">
            <a:avLst/>
          </a:prstGeom>
        </p:spPr>
        <p:txBody>
          <a:bodyPr/>
          <a:lstStyle>
            <a:lvl1pPr algn="r">
              <a:defRPr sz="1000">
                <a:solidFill>
                  <a:srgbClr val="62869E"/>
                </a:solidFill>
              </a:defRPr>
            </a:lvl1pPr>
          </a:lstStyle>
          <a:p>
            <a:fld id="{8658401D-AA40-4930-ACB8-3EB552B52730}" type="slidenum">
              <a:rPr lang="en-US" smtClean="0"/>
              <a:t>‹#›</a:t>
            </a:fld>
            <a:endParaRPr lang="en-US" dirty="0"/>
          </a:p>
        </p:txBody>
      </p:sp>
    </p:spTree>
    <p:extLst>
      <p:ext uri="{BB962C8B-B14F-4D97-AF65-F5344CB8AC3E}">
        <p14:creationId xmlns:p14="http://schemas.microsoft.com/office/powerpoint/2010/main" val="9877530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p:txStyles>
    <p:titleStyle>
      <a:lvl1pPr algn="ctr" defTabSz="914400" rtl="0" eaLnBrk="1" latinLnBrk="0" hangingPunct="1">
        <a:spcBef>
          <a:spcPct val="0"/>
        </a:spcBef>
        <a:buNone/>
        <a:defRPr sz="3200" kern="1200">
          <a:solidFill>
            <a:schemeClr val="accent1">
              <a:lumMod val="75000"/>
            </a:schemeClr>
          </a:solidFill>
          <a:effectLst>
            <a:outerShdw blurRad="38100" dist="38100" dir="2700000" algn="tl">
              <a:srgbClr val="000000">
                <a:alpha val="43137"/>
              </a:srgbClr>
            </a:outerShdw>
          </a:effectLst>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2pPr>
      <a:lvl3pPr marL="1257300" indent="-342900" algn="l" defTabSz="914400" rtl="0" eaLnBrk="1" latinLnBrk="0" hangingPunct="1">
        <a:spcBef>
          <a:spcPct val="20000"/>
        </a:spcBef>
        <a:buFont typeface="Courier New" panose="02070309020205020404" pitchFamily="49" charset="0"/>
        <a:buChar char="o"/>
        <a:defRPr sz="2000" kern="1200">
          <a:solidFill>
            <a:schemeClr val="tx1"/>
          </a:solidFill>
          <a:latin typeface="+mn-lt"/>
          <a:ea typeface="+mn-ea"/>
          <a:cs typeface="+mn-cs"/>
        </a:defRPr>
      </a:lvl3pPr>
      <a:lvl4pPr marL="1714500" indent="-342900" algn="l" defTabSz="914400" rtl="0" eaLnBrk="1" latinLnBrk="0" hangingPunct="1">
        <a:spcBef>
          <a:spcPct val="20000"/>
        </a:spcBef>
        <a:buFont typeface="Wingdings" panose="05000000000000000000" pitchFamily="2" charset="2"/>
        <a:buChar char="§"/>
        <a:defRPr sz="2000" kern="1200">
          <a:solidFill>
            <a:schemeClr val="tx1"/>
          </a:solidFill>
          <a:latin typeface="+mn-lt"/>
          <a:ea typeface="+mn-ea"/>
          <a:cs typeface="+mn-cs"/>
        </a:defRPr>
      </a:lvl4pPr>
      <a:lvl5pPr marL="2171700" indent="-342900" algn="l" defTabSz="914400" rtl="0" eaLnBrk="1" latinLnBrk="0" hangingPunct="1">
        <a:spcBef>
          <a:spcPct val="20000"/>
        </a:spcBef>
        <a:buFont typeface="Wingdings" panose="05000000000000000000" pitchFamily="2" charset="2"/>
        <a:buChar char="Ø"/>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jpeg"/></Relationships>
</file>

<file path=ppt/slides/_rels/slide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txBox="1">
            <a:spLocks/>
          </p:cNvSpPr>
          <p:nvPr/>
        </p:nvSpPr>
        <p:spPr>
          <a:xfrm>
            <a:off x="0" y="-66102"/>
            <a:ext cx="9144000" cy="646127"/>
          </a:xfrm>
          <a:prstGeom prst="rect">
            <a:avLst/>
          </a:prstGeom>
        </p:spPr>
        <p:txBody>
          <a:bodyPr/>
          <a:lstStyle>
            <a:lvl1pPr algn="ctr" defTabSz="914400" rtl="0" eaLnBrk="1" latinLnBrk="0" hangingPunct="1">
              <a:spcBef>
                <a:spcPct val="0"/>
              </a:spcBef>
              <a:buNone/>
              <a:defRPr sz="3200" kern="1200">
                <a:solidFill>
                  <a:schemeClr val="accent1">
                    <a:lumMod val="75000"/>
                  </a:schemeClr>
                </a:solidFill>
                <a:effectLst>
                  <a:outerShdw blurRad="38100" dist="38100" dir="2700000" algn="tl">
                    <a:srgbClr val="000000">
                      <a:alpha val="43137"/>
                    </a:srgbClr>
                  </a:outerShdw>
                </a:effectLst>
                <a:latin typeface="+mj-lt"/>
                <a:ea typeface="+mj-ea"/>
                <a:cs typeface="+mj-cs"/>
              </a:defRPr>
            </a:lvl1pPr>
          </a:lstStyle>
          <a:p>
            <a:r>
              <a:rPr lang="sv-SE" sz="2800" dirty="0" smtClean="0">
                <a:solidFill>
                  <a:schemeClr val="tx1"/>
                </a:solidFill>
                <a:latin typeface="Arial Black" panose="020B0A04020102020204" pitchFamily="34" charset="0"/>
              </a:rPr>
              <a:t>LUCID-3: the upgrade of the ATLAS luminosity detector for High Luminosity LHC</a:t>
            </a:r>
            <a:endParaRPr lang="en-GB" sz="2800" dirty="0" smtClean="0">
              <a:solidFill>
                <a:schemeClr val="tx1"/>
              </a:solidFill>
              <a:latin typeface="Arial Black" panose="020B0A04020102020204" pitchFamily="34" charset="0"/>
            </a:endParaRPr>
          </a:p>
        </p:txBody>
      </p:sp>
      <p:pic>
        <p:nvPicPr>
          <p:cNvPr id="12" name="Picture 2" descr="C:\Users\vincent\Desktop\shielding flippe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5677" y="823865"/>
            <a:ext cx="2521392" cy="230142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Users\vincent\Desktop\lucid_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57657" y="1044877"/>
            <a:ext cx="5988907" cy="382304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3" descr="C:\Users\vincent\Desktop\q.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7499" y="3213669"/>
            <a:ext cx="2477748" cy="1654252"/>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1690891" y="3213669"/>
            <a:ext cx="1294356" cy="461665"/>
          </a:xfrm>
          <a:prstGeom prst="rect">
            <a:avLst/>
          </a:prstGeom>
          <a:noFill/>
        </p:spPr>
        <p:txBody>
          <a:bodyPr wrap="square" rtlCol="0">
            <a:spAutoFit/>
          </a:bodyPr>
          <a:lstStyle/>
          <a:p>
            <a:pPr algn="l">
              <a:spcBef>
                <a:spcPts val="600"/>
              </a:spcBef>
            </a:pPr>
            <a:r>
              <a:rPr lang="sv-SE" sz="2400" b="1" dirty="0" smtClean="0">
                <a:solidFill>
                  <a:srgbClr val="FFFF00"/>
                </a:solidFill>
                <a:latin typeface="+mj-lt"/>
              </a:rPr>
              <a:t>LUCID-2</a:t>
            </a:r>
          </a:p>
        </p:txBody>
      </p:sp>
      <p:cxnSp>
        <p:nvCxnSpPr>
          <p:cNvPr id="18" name="Straight Arrow Connector 17"/>
          <p:cNvCxnSpPr>
            <a:stCxn id="15" idx="2"/>
          </p:cNvCxnSpPr>
          <p:nvPr/>
        </p:nvCxnSpPr>
        <p:spPr>
          <a:xfrm flipH="1">
            <a:off x="2178049" y="3675334"/>
            <a:ext cx="160020" cy="566296"/>
          </a:xfrm>
          <a:prstGeom prst="straightConnector1">
            <a:avLst/>
          </a:prstGeom>
          <a:ln w="31750">
            <a:solidFill>
              <a:srgbClr val="FFFF00"/>
            </a:solidFill>
            <a:tailEnd type="arrow"/>
          </a:ln>
        </p:spPr>
        <p:style>
          <a:lnRef idx="1">
            <a:schemeClr val="accent1"/>
          </a:lnRef>
          <a:fillRef idx="0">
            <a:schemeClr val="accent1"/>
          </a:fillRef>
          <a:effectRef idx="0">
            <a:schemeClr val="accent1"/>
          </a:effectRef>
          <a:fontRef idx="minor">
            <a:schemeClr val="tx1"/>
          </a:fontRef>
        </p:style>
      </p:cxnSp>
      <p:pic>
        <p:nvPicPr>
          <p:cNvPr id="20" name="Picture 4" descr="C:\Users\vincent\Desktop\l13.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4052498"/>
            <a:ext cx="1199100" cy="1103338"/>
          </a:xfrm>
          <a:prstGeom prst="rect">
            <a:avLst/>
          </a:prstGeom>
          <a:noFill/>
          <a:extLst>
            <a:ext uri="{909E8E84-426E-40DD-AFC4-6F175D3DCCD1}">
              <a14:hiddenFill xmlns:a14="http://schemas.microsoft.com/office/drawing/2010/main">
                <a:solidFill>
                  <a:srgbClr val="FFFFFF"/>
                </a:solidFill>
              </a14:hiddenFill>
            </a:ext>
          </a:extLst>
        </p:spPr>
      </p:pic>
      <p:cxnSp>
        <p:nvCxnSpPr>
          <p:cNvPr id="21" name="Straight Arrow Connector 20"/>
          <p:cNvCxnSpPr/>
          <p:nvPr/>
        </p:nvCxnSpPr>
        <p:spPr>
          <a:xfrm flipV="1">
            <a:off x="1199100" y="4392119"/>
            <a:ext cx="839562" cy="205880"/>
          </a:xfrm>
          <a:prstGeom prst="straightConnector1">
            <a:avLst/>
          </a:prstGeom>
          <a:ln w="3175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0" y="4052498"/>
            <a:ext cx="1199100" cy="1091002"/>
          </a:xfrm>
          <a:prstGeom prst="rect">
            <a:avLst/>
          </a:prstGeom>
          <a:noFill/>
          <a:ln w="317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2010833" y="4241630"/>
            <a:ext cx="247226" cy="223951"/>
          </a:xfrm>
          <a:prstGeom prst="rect">
            <a:avLst/>
          </a:prstGeom>
          <a:noFill/>
          <a:ln w="317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itle 1"/>
          <p:cNvSpPr txBox="1">
            <a:spLocks/>
          </p:cNvSpPr>
          <p:nvPr/>
        </p:nvSpPr>
        <p:spPr>
          <a:xfrm>
            <a:off x="4693920" y="4582018"/>
            <a:ext cx="4450080" cy="646127"/>
          </a:xfrm>
          <a:prstGeom prst="rect">
            <a:avLst/>
          </a:prstGeom>
        </p:spPr>
        <p:txBody>
          <a:bodyPr/>
          <a:lstStyle>
            <a:lvl1pPr algn="ctr" defTabSz="914400" rtl="0" eaLnBrk="1" latinLnBrk="0" hangingPunct="1">
              <a:spcBef>
                <a:spcPct val="0"/>
              </a:spcBef>
              <a:buNone/>
              <a:defRPr sz="3200" kern="1200">
                <a:solidFill>
                  <a:schemeClr val="accent1">
                    <a:lumMod val="75000"/>
                  </a:schemeClr>
                </a:solidFill>
                <a:effectLst>
                  <a:outerShdw blurRad="38100" dist="38100" dir="2700000" algn="tl">
                    <a:srgbClr val="000000">
                      <a:alpha val="43137"/>
                    </a:srgbClr>
                  </a:outerShdw>
                </a:effectLst>
                <a:latin typeface="+mj-lt"/>
                <a:ea typeface="+mj-ea"/>
                <a:cs typeface="+mj-cs"/>
              </a:defRPr>
            </a:lvl1pPr>
          </a:lstStyle>
          <a:p>
            <a:r>
              <a:rPr lang="sv-SE" sz="1400" dirty="0" smtClean="0">
                <a:solidFill>
                  <a:schemeClr val="tx1"/>
                </a:solidFill>
                <a:latin typeface="Arial Black" panose="020B0A04020102020204" pitchFamily="34" charset="0"/>
              </a:rPr>
              <a:t>Vincent Hedberg</a:t>
            </a:r>
          </a:p>
          <a:p>
            <a:r>
              <a:rPr lang="sv-SE" sz="1400" dirty="0">
                <a:solidFill>
                  <a:schemeClr val="tx1"/>
                </a:solidFill>
                <a:latin typeface="Arial Black" panose="020B0A04020102020204" pitchFamily="34" charset="0"/>
              </a:rPr>
              <a:t>o</a:t>
            </a:r>
            <a:r>
              <a:rPr lang="sv-SE" sz="1400" dirty="0" smtClean="0">
                <a:solidFill>
                  <a:schemeClr val="tx1"/>
                </a:solidFill>
                <a:latin typeface="Arial Black" panose="020B0A04020102020204" pitchFamily="34" charset="0"/>
              </a:rPr>
              <a:t>n behalf of the ATLAS collaboration</a:t>
            </a:r>
            <a:endParaRPr lang="en-GB" sz="1400" dirty="0" smtClean="0">
              <a:solidFill>
                <a:schemeClr val="tx1"/>
              </a:solidFill>
              <a:latin typeface="Arial Black" panose="020B0A04020102020204" pitchFamily="34" charset="0"/>
            </a:endParaRP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40238" y="2432050"/>
            <a:ext cx="427037" cy="280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15459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vincent\Desktop\N  Y  T  T\Plots for WWW\f3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296" y="602531"/>
            <a:ext cx="6498090" cy="3231802"/>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8658401D-AA40-4930-ACB8-3EB552B52730}" type="slidenum">
              <a:rPr lang="en-US" smtClean="0"/>
              <a:t>10</a:t>
            </a:fld>
            <a:endParaRPr lang="en-US" dirty="0"/>
          </a:p>
        </p:txBody>
      </p:sp>
      <p:sp>
        <p:nvSpPr>
          <p:cNvPr id="4" name="Slide Number Placeholder 1"/>
          <p:cNvSpPr txBox="1">
            <a:spLocks/>
          </p:cNvSpPr>
          <p:nvPr/>
        </p:nvSpPr>
        <p:spPr>
          <a:xfrm>
            <a:off x="8617148" y="4914000"/>
            <a:ext cx="432048" cy="202500"/>
          </a:xfrm>
          <a:prstGeom prst="rect">
            <a:avLst/>
          </a:prstGeom>
        </p:spPr>
        <p:txBody>
          <a:bodyPr/>
          <a:lstStyle>
            <a:defPPr>
              <a:defRPr lang="en-US"/>
            </a:defPPr>
            <a:lvl1pPr marL="0" algn="r" defTabSz="914400" rtl="0" eaLnBrk="1" latinLnBrk="0" hangingPunct="1">
              <a:defRPr sz="1000" kern="1200">
                <a:solidFill>
                  <a:srgbClr val="62869E"/>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58401D-AA40-4930-ACB8-3EB552B52730}" type="slidenum">
              <a:rPr lang="en-US" smtClean="0"/>
              <a:pPr/>
              <a:t>10</a:t>
            </a:fld>
            <a:endParaRPr lang="en-US" dirty="0"/>
          </a:p>
        </p:txBody>
      </p:sp>
      <p:sp>
        <p:nvSpPr>
          <p:cNvPr id="6" name="TextBox 5"/>
          <p:cNvSpPr txBox="1"/>
          <p:nvPr/>
        </p:nvSpPr>
        <p:spPr>
          <a:xfrm>
            <a:off x="254000" y="3950891"/>
            <a:ext cx="8426450" cy="1231106"/>
          </a:xfrm>
          <a:prstGeom prst="rect">
            <a:avLst/>
          </a:prstGeom>
          <a:noFill/>
        </p:spPr>
        <p:txBody>
          <a:bodyPr wrap="square" rtlCol="0">
            <a:spAutoFit/>
          </a:bodyPr>
          <a:lstStyle/>
          <a:p>
            <a:pPr marL="285750" indent="-285750" algn="l">
              <a:spcBef>
                <a:spcPts val="600"/>
              </a:spcBef>
              <a:buFont typeface="Wingdings" panose="05000000000000000000" pitchFamily="2" charset="2"/>
              <a:buChar char="q"/>
            </a:pPr>
            <a:r>
              <a:rPr lang="sv-SE" sz="1600" b="1" dirty="0" smtClean="0">
                <a:latin typeface="+mj-lt"/>
              </a:rPr>
              <a:t>Two bundles of radiation-hard quartz fibers provide the Cherenkov medium.</a:t>
            </a:r>
          </a:p>
          <a:p>
            <a:pPr marL="285750" indent="-285750" algn="l">
              <a:spcBef>
                <a:spcPts val="600"/>
              </a:spcBef>
              <a:buFont typeface="Wingdings" panose="05000000000000000000" pitchFamily="2" charset="2"/>
              <a:buChar char="q"/>
            </a:pPr>
            <a:r>
              <a:rPr lang="sv-SE" sz="1600" b="1" dirty="0" smtClean="0">
                <a:latin typeface="+mj-lt"/>
              </a:rPr>
              <a:t>The lower fiber bundle has a UV filter.</a:t>
            </a:r>
          </a:p>
          <a:p>
            <a:pPr marL="285750" indent="-285750" algn="l">
              <a:spcBef>
                <a:spcPts val="600"/>
              </a:spcBef>
              <a:buFont typeface="Wingdings" panose="05000000000000000000" pitchFamily="2" charset="2"/>
              <a:buChar char="q"/>
            </a:pPr>
            <a:r>
              <a:rPr lang="sv-SE" sz="1600" b="1" dirty="0" smtClean="0">
                <a:latin typeface="+mj-lt"/>
              </a:rPr>
              <a:t>R7459 photomultipliers (25 mm diameter) are placed in a shielded location and see 200 times less radiation than the photomultipliers in the PMT detector.</a:t>
            </a:r>
          </a:p>
        </p:txBody>
      </p:sp>
      <p:sp>
        <p:nvSpPr>
          <p:cNvPr id="7" name="Title 3"/>
          <p:cNvSpPr txBox="1">
            <a:spLocks/>
          </p:cNvSpPr>
          <p:nvPr/>
        </p:nvSpPr>
        <p:spPr>
          <a:xfrm>
            <a:off x="690281" y="0"/>
            <a:ext cx="7772400" cy="514350"/>
          </a:xfrm>
          <a:prstGeom prst="rect">
            <a:avLst/>
          </a:prstGeom>
        </p:spPr>
        <p:txBody>
          <a:bodyPr vert="horz" lIns="91440" tIns="45720" rIns="91440" bIns="45720" rtlCol="0" anchor="ctr">
            <a:normAutofit fontScale="90000" lnSpcReduction="10000"/>
          </a:bodyPr>
          <a:lstStyle>
            <a:lvl1pPr algn="ctr" defTabSz="914400" rtl="0" eaLnBrk="1" latinLnBrk="0" hangingPunct="1">
              <a:spcBef>
                <a:spcPct val="0"/>
              </a:spcBef>
              <a:buNone/>
              <a:defRPr sz="3200" kern="1200">
                <a:solidFill>
                  <a:schemeClr val="accent1">
                    <a:lumMod val="75000"/>
                  </a:schemeClr>
                </a:solidFill>
                <a:effectLst>
                  <a:outerShdw blurRad="38100" dist="38100" dir="2700000" algn="tl">
                    <a:srgbClr val="000000">
                      <a:alpha val="43137"/>
                    </a:srgbClr>
                  </a:outerShdw>
                </a:effectLst>
                <a:latin typeface="+mj-lt"/>
                <a:ea typeface="+mj-ea"/>
                <a:cs typeface="+mj-cs"/>
              </a:defRPr>
            </a:lvl1pPr>
          </a:lstStyle>
          <a:p>
            <a:r>
              <a:rPr lang="sv-SE" dirty="0" smtClean="0">
                <a:latin typeface="Arial Black" panose="020B0A04020102020204" pitchFamily="34" charset="0"/>
              </a:rPr>
              <a:t>The prototype fiber detector</a:t>
            </a:r>
            <a:endParaRPr lang="en-GB" dirty="0">
              <a:latin typeface="Arial Black" panose="020B0A04020102020204" pitchFamily="34" charset="0"/>
            </a:endParaRPr>
          </a:p>
        </p:txBody>
      </p:sp>
      <p:pic>
        <p:nvPicPr>
          <p:cNvPr id="14" name="Picture 2" descr="C:\Users\vincent\Desktop\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48330" y="1647010"/>
            <a:ext cx="2900866" cy="201420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6703154" y="1062235"/>
            <a:ext cx="2272352" cy="584775"/>
          </a:xfrm>
          <a:prstGeom prst="rect">
            <a:avLst/>
          </a:prstGeom>
          <a:noFill/>
        </p:spPr>
        <p:txBody>
          <a:bodyPr wrap="square" rtlCol="0">
            <a:spAutoFit/>
          </a:bodyPr>
          <a:lstStyle/>
          <a:p>
            <a:pPr algn="l">
              <a:spcBef>
                <a:spcPts val="600"/>
              </a:spcBef>
            </a:pPr>
            <a:r>
              <a:rPr lang="sv-SE" sz="1600" b="1" dirty="0" smtClean="0">
                <a:latin typeface="+mj-lt"/>
              </a:rPr>
              <a:t>FADC measurements </a:t>
            </a:r>
            <a:r>
              <a:rPr lang="sv-SE" sz="1600" b="1" dirty="0">
                <a:latin typeface="+mj-lt"/>
              </a:rPr>
              <a:t> </a:t>
            </a:r>
            <a:r>
              <a:rPr lang="sv-SE" sz="1600" b="1" dirty="0" smtClean="0">
                <a:latin typeface="+mj-lt"/>
              </a:rPr>
              <a:t>of LED calibration signals</a:t>
            </a:r>
            <a:endParaRPr lang="sv-SE" sz="1600" b="1" dirty="0">
              <a:latin typeface="+mj-lt"/>
            </a:endParaRPr>
          </a:p>
        </p:txBody>
      </p:sp>
      <p:sp>
        <p:nvSpPr>
          <p:cNvPr id="18" name="TextBox 17"/>
          <p:cNvSpPr txBox="1"/>
          <p:nvPr/>
        </p:nvSpPr>
        <p:spPr>
          <a:xfrm>
            <a:off x="8086325" y="2105873"/>
            <a:ext cx="746847" cy="938719"/>
          </a:xfrm>
          <a:prstGeom prst="rect">
            <a:avLst/>
          </a:prstGeom>
          <a:noFill/>
        </p:spPr>
        <p:txBody>
          <a:bodyPr wrap="square" rtlCol="0">
            <a:spAutoFit/>
          </a:bodyPr>
          <a:lstStyle/>
          <a:p>
            <a:pPr algn="l">
              <a:spcBef>
                <a:spcPts val="600"/>
              </a:spcBef>
            </a:pPr>
            <a:r>
              <a:rPr lang="sv-SE" sz="1100" b="1" dirty="0" smtClean="0">
                <a:solidFill>
                  <a:srgbClr val="FF0000"/>
                </a:solidFill>
                <a:latin typeface="+mj-lt"/>
              </a:rPr>
              <a:t>LED light sent via fiber bundle to the PMT.</a:t>
            </a:r>
            <a:endParaRPr lang="sv-SE" sz="1100" b="1" dirty="0">
              <a:solidFill>
                <a:srgbClr val="FF0000"/>
              </a:solidFill>
              <a:latin typeface="+mj-lt"/>
            </a:endParaRPr>
          </a:p>
        </p:txBody>
      </p:sp>
      <p:sp>
        <p:nvSpPr>
          <p:cNvPr id="19" name="TextBox 18"/>
          <p:cNvSpPr txBox="1"/>
          <p:nvPr/>
        </p:nvSpPr>
        <p:spPr>
          <a:xfrm>
            <a:off x="6703154" y="2086292"/>
            <a:ext cx="713743" cy="938719"/>
          </a:xfrm>
          <a:prstGeom prst="rect">
            <a:avLst/>
          </a:prstGeom>
          <a:noFill/>
        </p:spPr>
        <p:txBody>
          <a:bodyPr wrap="square" rtlCol="0">
            <a:spAutoFit/>
          </a:bodyPr>
          <a:lstStyle/>
          <a:p>
            <a:pPr algn="l">
              <a:spcBef>
                <a:spcPts val="600"/>
              </a:spcBef>
            </a:pPr>
            <a:r>
              <a:rPr lang="sv-SE" sz="1100" b="1" dirty="0" smtClean="0">
                <a:solidFill>
                  <a:srgbClr val="FF0000"/>
                </a:solidFill>
                <a:latin typeface="+mj-lt"/>
              </a:rPr>
              <a:t>LED light sent directly to the PMT.</a:t>
            </a:r>
            <a:endParaRPr lang="sv-SE" sz="1100" b="1" dirty="0">
              <a:solidFill>
                <a:srgbClr val="FF0000"/>
              </a:solidFill>
              <a:latin typeface="+mj-lt"/>
            </a:endParaRPr>
          </a:p>
        </p:txBody>
      </p:sp>
    </p:spTree>
    <p:extLst>
      <p:ext uri="{BB962C8B-B14F-4D97-AF65-F5344CB8AC3E}">
        <p14:creationId xmlns:p14="http://schemas.microsoft.com/office/powerpoint/2010/main" val="18368215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vincent\Pictures\Screenshots\Screenshot 2025-02-19 11311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18661" y="1312100"/>
            <a:ext cx="4538556" cy="2516465"/>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8658401D-AA40-4930-ACB8-3EB552B52730}" type="slidenum">
              <a:rPr lang="en-US" smtClean="0"/>
              <a:t>11</a:t>
            </a:fld>
            <a:endParaRPr lang="en-US" dirty="0"/>
          </a:p>
        </p:txBody>
      </p:sp>
      <p:sp>
        <p:nvSpPr>
          <p:cNvPr id="4" name="Slide Number Placeholder 1"/>
          <p:cNvSpPr txBox="1">
            <a:spLocks/>
          </p:cNvSpPr>
          <p:nvPr/>
        </p:nvSpPr>
        <p:spPr>
          <a:xfrm>
            <a:off x="8617148" y="5009089"/>
            <a:ext cx="432048" cy="202500"/>
          </a:xfrm>
          <a:prstGeom prst="rect">
            <a:avLst/>
          </a:prstGeom>
        </p:spPr>
        <p:txBody>
          <a:bodyPr/>
          <a:lstStyle>
            <a:defPPr>
              <a:defRPr lang="en-US"/>
            </a:defPPr>
            <a:lvl1pPr marL="0" algn="r" defTabSz="914400" rtl="0" eaLnBrk="1" latinLnBrk="0" hangingPunct="1">
              <a:defRPr sz="1000" kern="1200">
                <a:solidFill>
                  <a:srgbClr val="62869E"/>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 name="Title 3"/>
          <p:cNvSpPr txBox="1">
            <a:spLocks/>
          </p:cNvSpPr>
          <p:nvPr/>
        </p:nvSpPr>
        <p:spPr>
          <a:xfrm>
            <a:off x="690281" y="0"/>
            <a:ext cx="7772400" cy="514350"/>
          </a:xfrm>
          <a:prstGeom prst="rect">
            <a:avLst/>
          </a:prstGeom>
        </p:spPr>
        <p:txBody>
          <a:bodyPr vert="horz" lIns="91440" tIns="45720" rIns="91440" bIns="45720" rtlCol="0" anchor="ctr">
            <a:normAutofit fontScale="90000" lnSpcReduction="10000"/>
          </a:bodyPr>
          <a:lstStyle>
            <a:lvl1pPr algn="ctr" defTabSz="914400" rtl="0" eaLnBrk="1" latinLnBrk="0" hangingPunct="1">
              <a:spcBef>
                <a:spcPct val="0"/>
              </a:spcBef>
              <a:buNone/>
              <a:defRPr sz="3200" kern="1200">
                <a:solidFill>
                  <a:schemeClr val="accent1">
                    <a:lumMod val="75000"/>
                  </a:schemeClr>
                </a:solidFill>
                <a:effectLst>
                  <a:outerShdw blurRad="38100" dist="38100" dir="2700000" algn="tl">
                    <a:srgbClr val="000000">
                      <a:alpha val="43137"/>
                    </a:srgbClr>
                  </a:outerShdw>
                </a:effectLst>
                <a:latin typeface="+mj-lt"/>
                <a:ea typeface="+mj-ea"/>
                <a:cs typeface="+mj-cs"/>
              </a:defRPr>
            </a:lvl1pPr>
          </a:lstStyle>
          <a:p>
            <a:r>
              <a:rPr lang="sv-SE" dirty="0" smtClean="0">
                <a:latin typeface="Arial Black" panose="020B0A04020102020204" pitchFamily="34" charset="0"/>
              </a:rPr>
              <a:t>Stability of the fiber detector</a:t>
            </a:r>
            <a:endParaRPr lang="en-GB" dirty="0">
              <a:latin typeface="Arial Black" panose="020B0A04020102020204" pitchFamily="34" charset="0"/>
            </a:endParaRPr>
          </a:p>
        </p:txBody>
      </p:sp>
      <p:sp>
        <p:nvSpPr>
          <p:cNvPr id="6" name="TextBox 5"/>
          <p:cNvSpPr txBox="1"/>
          <p:nvPr/>
        </p:nvSpPr>
        <p:spPr>
          <a:xfrm>
            <a:off x="690281" y="620265"/>
            <a:ext cx="8087728" cy="600164"/>
          </a:xfrm>
          <a:prstGeom prst="rect">
            <a:avLst/>
          </a:prstGeom>
          <a:noFill/>
        </p:spPr>
        <p:txBody>
          <a:bodyPr wrap="square" rtlCol="0">
            <a:spAutoFit/>
          </a:bodyPr>
          <a:lstStyle/>
          <a:p>
            <a:pPr marL="285750" indent="-285750" algn="l">
              <a:spcBef>
                <a:spcPts val="600"/>
              </a:spcBef>
              <a:buFont typeface="Wingdings" panose="05000000000000000000" pitchFamily="2" charset="2"/>
              <a:buChar char="q"/>
            </a:pPr>
            <a:r>
              <a:rPr lang="sv-SE" sz="1400" b="1" dirty="0" smtClean="0">
                <a:solidFill>
                  <a:srgbClr val="FF0000"/>
                </a:solidFill>
                <a:latin typeface="+mj-lt"/>
              </a:rPr>
              <a:t>The stability of the fiber detector has been studied without corrections using the LED system.</a:t>
            </a:r>
          </a:p>
          <a:p>
            <a:pPr marL="285750" indent="-285750" algn="l">
              <a:spcBef>
                <a:spcPts val="600"/>
              </a:spcBef>
              <a:buFont typeface="Wingdings" panose="05000000000000000000" pitchFamily="2" charset="2"/>
              <a:buChar char="q"/>
            </a:pPr>
            <a:r>
              <a:rPr lang="sv-SE" sz="1400" b="1" dirty="0" smtClean="0">
                <a:solidFill>
                  <a:srgbClr val="FF0000"/>
                </a:solidFill>
                <a:latin typeface="+mj-lt"/>
              </a:rPr>
              <a:t>The fiber detector is using charge measurements and not hit measurements. </a:t>
            </a:r>
          </a:p>
        </p:txBody>
      </p:sp>
      <p:sp>
        <p:nvSpPr>
          <p:cNvPr id="7" name="TextBox 6"/>
          <p:cNvSpPr txBox="1"/>
          <p:nvPr/>
        </p:nvSpPr>
        <p:spPr>
          <a:xfrm>
            <a:off x="411511" y="3997220"/>
            <a:ext cx="8458135" cy="1107996"/>
          </a:xfrm>
          <a:prstGeom prst="rect">
            <a:avLst/>
          </a:prstGeom>
          <a:noFill/>
        </p:spPr>
        <p:txBody>
          <a:bodyPr wrap="square" rtlCol="0">
            <a:spAutoFit/>
          </a:bodyPr>
          <a:lstStyle/>
          <a:p>
            <a:pPr marL="285750" indent="-285750" algn="l">
              <a:spcBef>
                <a:spcPts val="600"/>
              </a:spcBef>
              <a:buFont typeface="Wingdings" panose="05000000000000000000" pitchFamily="2" charset="2"/>
              <a:buChar char="q"/>
            </a:pPr>
            <a:r>
              <a:rPr lang="sv-SE" sz="1400" b="1" dirty="0" smtClean="0">
                <a:latin typeface="+mj-lt"/>
              </a:rPr>
              <a:t>The C17 measurement without a UV filter shows a large long-term decrease of the luminosity measurement. </a:t>
            </a:r>
          </a:p>
          <a:p>
            <a:pPr marL="285750" indent="-285750" algn="l">
              <a:spcBef>
                <a:spcPts val="600"/>
              </a:spcBef>
              <a:buFont typeface="Wingdings" panose="05000000000000000000" pitchFamily="2" charset="2"/>
              <a:buChar char="q"/>
            </a:pPr>
            <a:r>
              <a:rPr lang="sv-SE" sz="1400" b="1" dirty="0" smtClean="0">
                <a:latin typeface="+mj-lt"/>
              </a:rPr>
              <a:t>The C18 measurement with a UV filter shows a reasonable long-term stability but large run-to-run fluctuations. The high voltage was increased by 60 V at one point to see if that improved the stability.</a:t>
            </a:r>
          </a:p>
          <a:p>
            <a:pPr marL="285750" indent="-285750" algn="l">
              <a:spcBef>
                <a:spcPts val="600"/>
              </a:spcBef>
              <a:buFont typeface="Wingdings" panose="05000000000000000000" pitchFamily="2" charset="2"/>
              <a:buChar char="q"/>
            </a:pPr>
            <a:r>
              <a:rPr lang="sv-SE" sz="1400" b="1" dirty="0" smtClean="0">
                <a:latin typeface="+mj-lt"/>
              </a:rPr>
              <a:t>Many Bi-207 calibrations in interfill periods seem to produce large fluctuations. </a:t>
            </a:r>
          </a:p>
        </p:txBody>
      </p:sp>
      <p:pic>
        <p:nvPicPr>
          <p:cNvPr id="3074" name="Picture 2" descr="C:\Users\vincent\Pictures\Screenshots\Screenshot 2025-02-19 11304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312099"/>
            <a:ext cx="4446588" cy="24844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876315" y="1931502"/>
            <a:ext cx="632059" cy="338554"/>
          </a:xfrm>
          <a:prstGeom prst="rect">
            <a:avLst/>
          </a:prstGeom>
          <a:noFill/>
        </p:spPr>
        <p:txBody>
          <a:bodyPr wrap="square" rtlCol="0">
            <a:spAutoFit/>
          </a:bodyPr>
          <a:lstStyle/>
          <a:p>
            <a:pPr algn="l">
              <a:spcBef>
                <a:spcPts val="600"/>
              </a:spcBef>
            </a:pPr>
            <a:r>
              <a:rPr lang="sv-SE" sz="1600" b="1" dirty="0" smtClean="0">
                <a:latin typeface="+mj-lt"/>
              </a:rPr>
              <a:t>+60V</a:t>
            </a:r>
          </a:p>
        </p:txBody>
      </p:sp>
    </p:spTree>
    <p:extLst>
      <p:ext uri="{BB962C8B-B14F-4D97-AF65-F5344CB8AC3E}">
        <p14:creationId xmlns:p14="http://schemas.microsoft.com/office/powerpoint/2010/main" val="2332543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658401D-AA40-4930-ACB8-3EB552B52730}" type="slidenum">
              <a:rPr lang="en-US" smtClean="0"/>
              <a:t>12</a:t>
            </a:fld>
            <a:endParaRPr lang="en-US" dirty="0"/>
          </a:p>
        </p:txBody>
      </p:sp>
      <p:sp>
        <p:nvSpPr>
          <p:cNvPr id="4" name="Title 3"/>
          <p:cNvSpPr txBox="1">
            <a:spLocks/>
          </p:cNvSpPr>
          <p:nvPr/>
        </p:nvSpPr>
        <p:spPr>
          <a:xfrm>
            <a:off x="690281" y="0"/>
            <a:ext cx="7772400" cy="5143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200" kern="1200">
                <a:solidFill>
                  <a:schemeClr val="accent1">
                    <a:lumMod val="75000"/>
                  </a:schemeClr>
                </a:solidFill>
                <a:effectLst>
                  <a:outerShdw blurRad="38100" dist="38100" dir="2700000" algn="tl">
                    <a:srgbClr val="000000">
                      <a:alpha val="43137"/>
                    </a:srgbClr>
                  </a:outerShdw>
                </a:effectLst>
                <a:latin typeface="+mj-lt"/>
                <a:ea typeface="+mj-ea"/>
                <a:cs typeface="+mj-cs"/>
              </a:defRPr>
            </a:lvl1pPr>
          </a:lstStyle>
          <a:p>
            <a:r>
              <a:rPr lang="sv-SE" sz="4000" dirty="0" smtClean="0">
                <a:latin typeface="Arial Black" panose="020B0A04020102020204" pitchFamily="34" charset="0"/>
              </a:rPr>
              <a:t>Summary</a:t>
            </a:r>
            <a:endParaRPr lang="en-GB" sz="4000" dirty="0">
              <a:latin typeface="Arial Black" panose="020B0A04020102020204" pitchFamily="34" charset="0"/>
            </a:endParaRPr>
          </a:p>
        </p:txBody>
      </p:sp>
      <p:sp>
        <p:nvSpPr>
          <p:cNvPr id="5" name="TextBox 4"/>
          <p:cNvSpPr txBox="1"/>
          <p:nvPr/>
        </p:nvSpPr>
        <p:spPr>
          <a:xfrm>
            <a:off x="163672" y="514350"/>
            <a:ext cx="8751727" cy="4190083"/>
          </a:xfrm>
          <a:prstGeom prst="rect">
            <a:avLst/>
          </a:prstGeom>
        </p:spPr>
        <p:txBody>
          <a:bodyPr wrap="square" rtlCol="0">
            <a:noAutofit/>
          </a:bodyPr>
          <a:lstStyle/>
          <a:p>
            <a:endParaRPr lang="sv-SE" sz="1400" b="1" dirty="0">
              <a:cs typeface="Times New Roman" panose="02020603050405020304" pitchFamily="18" charset="0"/>
            </a:endParaRPr>
          </a:p>
          <a:p>
            <a:pPr marL="285750" indent="-285750">
              <a:buFont typeface="Wingdings" panose="05000000000000000000" pitchFamily="2" charset="2"/>
              <a:buChar char="q"/>
            </a:pPr>
            <a:r>
              <a:rPr lang="sv-SE" sz="1400" b="1" dirty="0" smtClean="0">
                <a:cs typeface="Times New Roman" panose="02020603050405020304" pitchFamily="18" charset="0"/>
              </a:rPr>
              <a:t>The acceptance of the LUCID detector has to be reduced in order to avoid hit saturation at the HL-LHC. This can be done by attaching the PMTs further away from the beampipe and by increasing the threshold used to define a hit.</a:t>
            </a:r>
            <a:br>
              <a:rPr lang="sv-SE" sz="1400" b="1" dirty="0" smtClean="0">
                <a:cs typeface="Times New Roman" panose="02020603050405020304" pitchFamily="18" charset="0"/>
              </a:rPr>
            </a:br>
            <a:endParaRPr lang="sv-SE" sz="1400" b="1" dirty="0">
              <a:cs typeface="Times New Roman" panose="02020603050405020304" pitchFamily="18" charset="0"/>
            </a:endParaRPr>
          </a:p>
          <a:p>
            <a:pPr marL="285750" indent="-285750">
              <a:buFont typeface="Wingdings" panose="05000000000000000000" pitchFamily="2" charset="2"/>
              <a:buChar char="q"/>
            </a:pPr>
            <a:r>
              <a:rPr lang="sv-SE" sz="1400" b="1" dirty="0">
                <a:cs typeface="Times New Roman" panose="02020603050405020304" pitchFamily="18" charset="0"/>
              </a:rPr>
              <a:t>Prototype detectors have therefore been built with R760 PMTs that are </a:t>
            </a:r>
            <a:r>
              <a:rPr lang="sv-SE" sz="1400" b="1" dirty="0" smtClean="0">
                <a:cs typeface="Times New Roman" panose="02020603050405020304" pitchFamily="18" charset="0"/>
              </a:rPr>
              <a:t>attached to beampipe hole in </a:t>
            </a:r>
            <a:r>
              <a:rPr lang="sv-SE" sz="1400" b="1" dirty="0">
                <a:cs typeface="Times New Roman" panose="02020603050405020304" pitchFamily="18" charset="0"/>
              </a:rPr>
              <a:t>the forward muon </a:t>
            </a:r>
            <a:r>
              <a:rPr lang="sv-SE" sz="1400" b="1" dirty="0" smtClean="0">
                <a:cs typeface="Times New Roman" panose="02020603050405020304" pitchFamily="18" charset="0"/>
              </a:rPr>
              <a:t>shielding</a:t>
            </a:r>
            <a:r>
              <a:rPr lang="sv-SE" sz="1400" b="1" dirty="0">
                <a:cs typeface="Times New Roman" panose="02020603050405020304" pitchFamily="18" charset="0"/>
              </a:rPr>
              <a:t> </a:t>
            </a:r>
            <a:r>
              <a:rPr lang="sv-SE" sz="1400" b="1" dirty="0" smtClean="0">
                <a:cs typeface="Times New Roman" panose="02020603050405020304" pitchFamily="18" charset="0"/>
              </a:rPr>
              <a:t>and </a:t>
            </a:r>
            <a:r>
              <a:rPr lang="sv-SE" sz="1400" b="1" dirty="0">
                <a:cs typeface="Times New Roman" panose="02020603050405020304" pitchFamily="18" charset="0"/>
              </a:rPr>
              <a:t>even behind </a:t>
            </a:r>
            <a:r>
              <a:rPr lang="sv-SE" sz="1400" b="1" dirty="0" smtClean="0">
                <a:cs typeface="Times New Roman" panose="02020603050405020304" pitchFamily="18" charset="0"/>
              </a:rPr>
              <a:t>this shielding</a:t>
            </a:r>
            <a:r>
              <a:rPr lang="sv-SE" sz="1400" b="1" dirty="0">
                <a:cs typeface="Times New Roman" panose="02020603050405020304" pitchFamily="18" charset="0"/>
              </a:rPr>
              <a:t>. The results from these detectors are promising</a:t>
            </a:r>
            <a:r>
              <a:rPr lang="sv-SE" sz="1400" b="1" dirty="0" smtClean="0">
                <a:cs typeface="Times New Roman" panose="02020603050405020304" pitchFamily="18" charset="0"/>
              </a:rPr>
              <a:t>.</a:t>
            </a:r>
            <a:br>
              <a:rPr lang="sv-SE" sz="1400" b="1" dirty="0" smtClean="0">
                <a:cs typeface="Times New Roman" panose="02020603050405020304" pitchFamily="18" charset="0"/>
              </a:rPr>
            </a:br>
            <a:endParaRPr lang="sv-SE" sz="1400" b="1" dirty="0">
              <a:cs typeface="Times New Roman" panose="02020603050405020304" pitchFamily="18" charset="0"/>
            </a:endParaRPr>
          </a:p>
          <a:p>
            <a:pPr marL="285750" indent="-285750">
              <a:buFont typeface="Wingdings" panose="05000000000000000000" pitchFamily="2" charset="2"/>
              <a:buChar char="q"/>
            </a:pPr>
            <a:r>
              <a:rPr lang="sv-SE" sz="1400" b="1" dirty="0">
                <a:cs typeface="Times New Roman" panose="02020603050405020304" pitchFamily="18" charset="0"/>
              </a:rPr>
              <a:t>New smaller R1635 photomultipliers with quartz windows have </a:t>
            </a:r>
            <a:r>
              <a:rPr lang="sv-SE" sz="1400" b="1" dirty="0" smtClean="0">
                <a:cs typeface="Times New Roman" panose="02020603050405020304" pitchFamily="18" charset="0"/>
              </a:rPr>
              <a:t>been </a:t>
            </a:r>
            <a:r>
              <a:rPr lang="sv-SE" sz="1400" b="1" dirty="0">
                <a:cs typeface="Times New Roman" panose="02020603050405020304" pitchFamily="18" charset="0"/>
              </a:rPr>
              <a:t>manufactured and installed in an attempt to reduce the hit-rate even further. The hit-rate measured with these PMTs makes them a perfect choice but they seem to </a:t>
            </a:r>
            <a:r>
              <a:rPr lang="sv-SE" sz="1400" b="1" dirty="0" smtClean="0">
                <a:cs typeface="Times New Roman" panose="02020603050405020304" pitchFamily="18" charset="0"/>
              </a:rPr>
              <a:t>be unstable </a:t>
            </a:r>
            <a:r>
              <a:rPr lang="sv-SE" sz="1400" b="1" dirty="0">
                <a:cs typeface="Times New Roman" panose="02020603050405020304" pitchFamily="18" charset="0"/>
              </a:rPr>
              <a:t>during </a:t>
            </a:r>
            <a:r>
              <a:rPr lang="sv-SE" sz="1400" b="1" dirty="0" smtClean="0">
                <a:cs typeface="Times New Roman" panose="02020603050405020304" pitchFamily="18" charset="0"/>
              </a:rPr>
              <a:t>Bi-207 calibrations </a:t>
            </a:r>
            <a:r>
              <a:rPr lang="sv-SE" sz="1400" b="1" dirty="0">
                <a:cs typeface="Times New Roman" panose="02020603050405020304" pitchFamily="18" charset="0"/>
              </a:rPr>
              <a:t>in the interfill periods.</a:t>
            </a:r>
          </a:p>
          <a:p>
            <a:endParaRPr lang="sv-SE" sz="1400" b="1" dirty="0">
              <a:cs typeface="Times New Roman" panose="02020603050405020304" pitchFamily="18" charset="0"/>
            </a:endParaRPr>
          </a:p>
          <a:p>
            <a:pPr marL="285750" indent="-285750">
              <a:buFont typeface="Wingdings" panose="05000000000000000000" pitchFamily="2" charset="2"/>
              <a:buChar char="q"/>
            </a:pPr>
            <a:r>
              <a:rPr lang="sv-SE" sz="1400" b="1" dirty="0" smtClean="0">
                <a:cs typeface="Times New Roman" panose="02020603050405020304" pitchFamily="18" charset="0"/>
              </a:rPr>
              <a:t>A detector using optical quartz fibers has also been built and installed in ATLAS for tests during run 3. It counts charge (integration of pulses) instead of hits (pulses above an amplitude threshold).</a:t>
            </a:r>
          </a:p>
          <a:p>
            <a:pPr marL="285750" indent="-285750">
              <a:buFont typeface="Wingdings" panose="05000000000000000000" pitchFamily="2" charset="2"/>
              <a:buChar char="q"/>
            </a:pPr>
            <a:endParaRPr lang="sv-SE" sz="1400" b="1" dirty="0">
              <a:cs typeface="Times New Roman" panose="02020603050405020304" pitchFamily="18" charset="0"/>
            </a:endParaRPr>
          </a:p>
          <a:p>
            <a:pPr marL="285750" indent="-285750">
              <a:buFont typeface="Wingdings" panose="05000000000000000000" pitchFamily="2" charset="2"/>
              <a:buChar char="q"/>
            </a:pPr>
            <a:r>
              <a:rPr lang="sv-SE" sz="1400" b="1" dirty="0" smtClean="0">
                <a:cs typeface="Times New Roman" panose="02020603050405020304" pitchFamily="18" charset="0"/>
              </a:rPr>
              <a:t>The fiber detector has a novel calibration system with both Bi-207 used to keep the photomultiplier gain constant and LED signals that are used to monitor any fiber degradation due to radiation. One of the fiber bundles is equipped with a UV filter which seems to eliminate most problems due to fiber degradation.</a:t>
            </a:r>
          </a:p>
          <a:p>
            <a:pPr marL="285750" indent="-285750">
              <a:buFont typeface="Wingdings" panose="05000000000000000000" pitchFamily="2" charset="2"/>
              <a:buChar char="q"/>
            </a:pPr>
            <a:endParaRPr lang="sv-SE" sz="1400" b="1" dirty="0">
              <a:cs typeface="Times New Roman" panose="02020603050405020304" pitchFamily="18" charset="0"/>
            </a:endParaRPr>
          </a:p>
          <a:p>
            <a:pPr marL="285750" indent="-285750">
              <a:buFont typeface="Wingdings" panose="05000000000000000000" pitchFamily="2" charset="2"/>
              <a:buChar char="q"/>
            </a:pPr>
            <a:r>
              <a:rPr lang="sv-SE" sz="1400" b="1" dirty="0" smtClean="0">
                <a:cs typeface="Times New Roman" panose="02020603050405020304" pitchFamily="18" charset="0"/>
              </a:rPr>
              <a:t>The stability obtained with the fiber detector is, however, not as good as the one obtained with R760 PMT detectors.</a:t>
            </a:r>
          </a:p>
          <a:p>
            <a:endParaRPr lang="sv-SE" sz="1400" b="1" dirty="0" smtClean="0">
              <a:cs typeface="Times New Roman" panose="02020603050405020304" pitchFamily="18" charset="0"/>
            </a:endParaRPr>
          </a:p>
          <a:p>
            <a:pPr marL="285750" indent="-285750">
              <a:buFont typeface="Wingdings" panose="05000000000000000000" pitchFamily="2" charset="2"/>
              <a:buChar char="q"/>
            </a:pPr>
            <a:endParaRPr lang="sv-SE" sz="1400" b="1" dirty="0">
              <a:cs typeface="Times New Roman" panose="02020603050405020304" pitchFamily="18" charset="0"/>
            </a:endParaRPr>
          </a:p>
          <a:p>
            <a:endParaRPr lang="sv-SE" sz="1400" b="1" dirty="0">
              <a:cs typeface="Times New Roman" panose="02020603050405020304" pitchFamily="18" charset="0"/>
            </a:endParaRPr>
          </a:p>
          <a:p>
            <a:endParaRPr lang="sv-SE" sz="1400" b="1" dirty="0" smtClean="0">
              <a:cs typeface="Times New Roman" panose="02020603050405020304" pitchFamily="18" charset="0"/>
            </a:endParaRPr>
          </a:p>
        </p:txBody>
      </p:sp>
    </p:spTree>
    <p:extLst>
      <p:ext uri="{BB962C8B-B14F-4D97-AF65-F5344CB8AC3E}">
        <p14:creationId xmlns:p14="http://schemas.microsoft.com/office/powerpoint/2010/main" val="22692112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690281" y="0"/>
            <a:ext cx="7772400" cy="514350"/>
          </a:xfrm>
          <a:prstGeom prst="rect">
            <a:avLst/>
          </a:prstGeom>
        </p:spPr>
        <p:txBody>
          <a:bodyPr vert="horz" lIns="91440" tIns="45720" rIns="91440" bIns="45720" rtlCol="0" anchor="ctr">
            <a:normAutofit fontScale="90000" lnSpcReduction="10000"/>
          </a:bodyPr>
          <a:lstStyle>
            <a:lvl1pPr algn="ctr" defTabSz="914400" rtl="0" eaLnBrk="1" latinLnBrk="0" hangingPunct="1">
              <a:spcBef>
                <a:spcPct val="0"/>
              </a:spcBef>
              <a:buNone/>
              <a:defRPr sz="3200" kern="1200">
                <a:solidFill>
                  <a:schemeClr val="accent1">
                    <a:lumMod val="75000"/>
                  </a:schemeClr>
                </a:solidFill>
                <a:effectLst>
                  <a:outerShdw blurRad="38100" dist="38100" dir="2700000" algn="tl">
                    <a:srgbClr val="000000">
                      <a:alpha val="43137"/>
                    </a:srgbClr>
                  </a:outerShdw>
                </a:effectLst>
                <a:latin typeface="+mj-lt"/>
                <a:ea typeface="+mj-ea"/>
                <a:cs typeface="+mj-cs"/>
              </a:defRPr>
            </a:lvl1pPr>
          </a:lstStyle>
          <a:p>
            <a:r>
              <a:rPr lang="sv-SE" dirty="0" smtClean="0">
                <a:latin typeface="Arial Black" panose="020B0A04020102020204" pitchFamily="34" charset="0"/>
              </a:rPr>
              <a:t>The LUCID-2 detector</a:t>
            </a:r>
            <a:endParaRPr lang="en-GB" dirty="0">
              <a:latin typeface="Arial Black" panose="020B0A04020102020204" pitchFamily="34" charset="0"/>
            </a:endParaRPr>
          </a:p>
        </p:txBody>
      </p:sp>
      <p:sp>
        <p:nvSpPr>
          <p:cNvPr id="7" name="Slide Number Placeholder 1"/>
          <p:cNvSpPr txBox="1">
            <a:spLocks/>
          </p:cNvSpPr>
          <p:nvPr/>
        </p:nvSpPr>
        <p:spPr>
          <a:xfrm>
            <a:off x="8711952" y="4921796"/>
            <a:ext cx="432048" cy="202500"/>
          </a:xfrm>
          <a:prstGeom prst="rect">
            <a:avLst/>
          </a:prstGeom>
        </p:spPr>
        <p:txBody>
          <a:bodyPr/>
          <a:lstStyle>
            <a:defPPr>
              <a:defRPr lang="en-US"/>
            </a:defPPr>
            <a:lvl1pPr marL="0" algn="r" defTabSz="914400" rtl="0" eaLnBrk="1" latinLnBrk="0" hangingPunct="1">
              <a:defRPr sz="1000" kern="1200">
                <a:solidFill>
                  <a:srgbClr val="62869E"/>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58401D-AA40-4930-ACB8-3EB552B52730}" type="slidenum">
              <a:rPr lang="en-US" smtClean="0"/>
              <a:pPr/>
              <a:t>2</a:t>
            </a:fld>
            <a:endParaRPr lang="en-US" dirty="0"/>
          </a:p>
        </p:txBody>
      </p:sp>
      <p:pic>
        <p:nvPicPr>
          <p:cNvPr id="8" name="Picture 3" descr="C:\Users\vincent\Desktop\l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823" y="589760"/>
            <a:ext cx="2311389" cy="213006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vincent\Desktop\DSCN216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2002" y="2530122"/>
            <a:ext cx="2983478" cy="222707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870560" y="3816740"/>
            <a:ext cx="2522804" cy="584775"/>
          </a:xfrm>
          <a:prstGeom prst="rect">
            <a:avLst/>
          </a:prstGeom>
          <a:noFill/>
        </p:spPr>
        <p:txBody>
          <a:bodyPr wrap="square" rtlCol="0">
            <a:spAutoFit/>
          </a:bodyPr>
          <a:lstStyle/>
          <a:p>
            <a:pPr algn="l">
              <a:spcBef>
                <a:spcPts val="600"/>
              </a:spcBef>
            </a:pPr>
            <a:r>
              <a:rPr lang="sv-SE" sz="1600" b="1" dirty="0" smtClean="0">
                <a:solidFill>
                  <a:srgbClr val="FF0000"/>
                </a:solidFill>
                <a:latin typeface="+mj-lt"/>
              </a:rPr>
              <a:t>R760 photomultiplier</a:t>
            </a:r>
            <a:br>
              <a:rPr lang="sv-SE" sz="1600" b="1" dirty="0" smtClean="0">
                <a:solidFill>
                  <a:srgbClr val="FF0000"/>
                </a:solidFill>
                <a:latin typeface="+mj-lt"/>
              </a:rPr>
            </a:br>
            <a:r>
              <a:rPr lang="sv-SE" sz="1600" b="1" dirty="0" smtClean="0">
                <a:solidFill>
                  <a:srgbClr val="FF0000"/>
                </a:solidFill>
                <a:latin typeface="+mj-lt"/>
              </a:rPr>
              <a:t>       Source cover</a:t>
            </a:r>
          </a:p>
        </p:txBody>
      </p:sp>
      <p:cxnSp>
        <p:nvCxnSpPr>
          <p:cNvPr id="11" name="Straight Arrow Connector 10"/>
          <p:cNvCxnSpPr/>
          <p:nvPr/>
        </p:nvCxnSpPr>
        <p:spPr>
          <a:xfrm flipH="1" flipV="1">
            <a:off x="1114401" y="3723682"/>
            <a:ext cx="369429" cy="186117"/>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924690" y="3195845"/>
            <a:ext cx="681580" cy="338554"/>
          </a:xfrm>
          <a:prstGeom prst="rect">
            <a:avLst/>
          </a:prstGeom>
          <a:noFill/>
        </p:spPr>
        <p:txBody>
          <a:bodyPr wrap="square" rtlCol="0">
            <a:spAutoFit/>
          </a:bodyPr>
          <a:lstStyle/>
          <a:p>
            <a:pPr algn="l">
              <a:spcBef>
                <a:spcPts val="600"/>
              </a:spcBef>
            </a:pPr>
            <a:r>
              <a:rPr lang="sv-SE" sz="1600" b="1" dirty="0">
                <a:solidFill>
                  <a:srgbClr val="FF0000"/>
                </a:solidFill>
                <a:latin typeface="+mj-lt"/>
              </a:rPr>
              <a:t>B</a:t>
            </a:r>
            <a:r>
              <a:rPr lang="sv-SE" sz="1600" b="1" dirty="0" smtClean="0">
                <a:solidFill>
                  <a:srgbClr val="FF0000"/>
                </a:solidFill>
                <a:latin typeface="+mj-lt"/>
              </a:rPr>
              <a:t>ase</a:t>
            </a:r>
          </a:p>
        </p:txBody>
      </p:sp>
      <p:cxnSp>
        <p:nvCxnSpPr>
          <p:cNvPr id="13" name="Straight Arrow Connector 12"/>
          <p:cNvCxnSpPr/>
          <p:nvPr/>
        </p:nvCxnSpPr>
        <p:spPr>
          <a:xfrm flipH="1">
            <a:off x="2723314" y="3484967"/>
            <a:ext cx="267926" cy="158692"/>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089914" y="2681255"/>
            <a:ext cx="1243971" cy="338554"/>
          </a:xfrm>
          <a:prstGeom prst="rect">
            <a:avLst/>
          </a:prstGeom>
          <a:noFill/>
        </p:spPr>
        <p:txBody>
          <a:bodyPr wrap="square" rtlCol="0">
            <a:spAutoFit/>
          </a:bodyPr>
          <a:lstStyle/>
          <a:p>
            <a:pPr algn="l">
              <a:spcBef>
                <a:spcPts val="600"/>
              </a:spcBef>
            </a:pPr>
            <a:r>
              <a:rPr lang="sv-SE" sz="1600" b="1" dirty="0" smtClean="0">
                <a:solidFill>
                  <a:schemeClr val="bg1"/>
                </a:solidFill>
                <a:latin typeface="+mj-lt"/>
              </a:rPr>
              <a:t>Base cover</a:t>
            </a:r>
          </a:p>
        </p:txBody>
      </p:sp>
      <p:cxnSp>
        <p:nvCxnSpPr>
          <p:cNvPr id="15" name="Straight Arrow Connector 14"/>
          <p:cNvCxnSpPr/>
          <p:nvPr/>
        </p:nvCxnSpPr>
        <p:spPr>
          <a:xfrm flipH="1" flipV="1">
            <a:off x="730078" y="4050218"/>
            <a:ext cx="488117" cy="183987"/>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05114" y="3144815"/>
            <a:ext cx="1710809" cy="338554"/>
          </a:xfrm>
          <a:prstGeom prst="rect">
            <a:avLst/>
          </a:prstGeom>
          <a:noFill/>
        </p:spPr>
        <p:txBody>
          <a:bodyPr wrap="square" rtlCol="0">
            <a:spAutoFit/>
          </a:bodyPr>
          <a:lstStyle/>
          <a:p>
            <a:pPr algn="l">
              <a:spcBef>
                <a:spcPts val="600"/>
              </a:spcBef>
            </a:pPr>
            <a:r>
              <a:rPr lang="sv-SE" sz="1600" b="1" dirty="0" smtClean="0">
                <a:solidFill>
                  <a:schemeClr val="bg1"/>
                </a:solidFill>
                <a:latin typeface="+mj-lt"/>
              </a:rPr>
              <a:t>Mu metal shield</a:t>
            </a:r>
          </a:p>
        </p:txBody>
      </p:sp>
      <p:cxnSp>
        <p:nvCxnSpPr>
          <p:cNvPr id="17" name="Straight Arrow Connector 16"/>
          <p:cNvCxnSpPr/>
          <p:nvPr/>
        </p:nvCxnSpPr>
        <p:spPr>
          <a:xfrm flipV="1">
            <a:off x="165840" y="3695680"/>
            <a:ext cx="232324" cy="1003094"/>
          </a:xfrm>
          <a:prstGeom prst="straightConnector1">
            <a:avLst/>
          </a:prstGeom>
          <a:ln w="12700">
            <a:solidFill>
              <a:srgbClr val="0432FF"/>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flipV="1">
            <a:off x="165840" y="4698775"/>
            <a:ext cx="332164" cy="58422"/>
          </a:xfrm>
          <a:prstGeom prst="line">
            <a:avLst/>
          </a:prstGeom>
          <a:ln w="12700">
            <a:solidFill>
              <a:srgbClr val="0432FF"/>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41652" y="4628076"/>
            <a:ext cx="3164618" cy="523220"/>
          </a:xfrm>
          <a:prstGeom prst="rect">
            <a:avLst/>
          </a:prstGeom>
          <a:noFill/>
        </p:spPr>
        <p:txBody>
          <a:bodyPr wrap="square" rtlCol="0">
            <a:spAutoFit/>
          </a:bodyPr>
          <a:lstStyle/>
          <a:p>
            <a:pPr algn="l">
              <a:spcBef>
                <a:spcPts val="600"/>
              </a:spcBef>
            </a:pPr>
            <a:r>
              <a:rPr lang="sv-SE" sz="1400" b="1" dirty="0" smtClean="0">
                <a:solidFill>
                  <a:srgbClr val="0432FF"/>
                </a:solidFill>
                <a:latin typeface="+mj-lt"/>
              </a:rPr>
              <a:t>Quartz window with radioactive Bi-207 source is used as Cherenkov medium.</a:t>
            </a:r>
          </a:p>
        </p:txBody>
      </p:sp>
      <p:cxnSp>
        <p:nvCxnSpPr>
          <p:cNvPr id="20" name="Straight Arrow Connector 19"/>
          <p:cNvCxnSpPr/>
          <p:nvPr/>
        </p:nvCxnSpPr>
        <p:spPr>
          <a:xfrm flipH="1" flipV="1">
            <a:off x="2023961" y="1367258"/>
            <a:ext cx="488243" cy="1313998"/>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1392178" y="1464868"/>
            <a:ext cx="314411" cy="1673448"/>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26" name="Picture 4" descr="C:\Users\vincent\Desktop\pmt14444444444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2267" y="3138316"/>
            <a:ext cx="2841733" cy="1658368"/>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p:cNvSpPr txBox="1"/>
          <p:nvPr/>
        </p:nvSpPr>
        <p:spPr>
          <a:xfrm>
            <a:off x="6382351" y="3365762"/>
            <a:ext cx="2337872" cy="307777"/>
          </a:xfrm>
          <a:prstGeom prst="rect">
            <a:avLst/>
          </a:prstGeom>
          <a:noFill/>
        </p:spPr>
        <p:txBody>
          <a:bodyPr wrap="square" rtlCol="0">
            <a:spAutoFit/>
          </a:bodyPr>
          <a:lstStyle/>
          <a:p>
            <a:pPr algn="l">
              <a:spcBef>
                <a:spcPts val="600"/>
              </a:spcBef>
            </a:pPr>
            <a:r>
              <a:rPr lang="sv-SE" sz="1400" b="1" dirty="0" smtClean="0">
                <a:latin typeface="+mj-lt"/>
              </a:rPr>
              <a:t>R1635 - 8 mm cathode</a:t>
            </a:r>
          </a:p>
        </p:txBody>
      </p:sp>
      <p:sp>
        <p:nvSpPr>
          <p:cNvPr id="28" name="TextBox 27"/>
          <p:cNvSpPr txBox="1"/>
          <p:nvPr/>
        </p:nvSpPr>
        <p:spPr>
          <a:xfrm>
            <a:off x="6382352" y="3963235"/>
            <a:ext cx="2337872" cy="307777"/>
          </a:xfrm>
          <a:prstGeom prst="rect">
            <a:avLst/>
          </a:prstGeom>
          <a:noFill/>
        </p:spPr>
        <p:txBody>
          <a:bodyPr wrap="square" rtlCol="0">
            <a:spAutoFit/>
          </a:bodyPr>
          <a:lstStyle/>
          <a:p>
            <a:pPr algn="l">
              <a:spcBef>
                <a:spcPts val="600"/>
              </a:spcBef>
            </a:pPr>
            <a:r>
              <a:rPr lang="sv-SE" sz="1400" b="1" dirty="0" smtClean="0">
                <a:latin typeface="+mj-lt"/>
              </a:rPr>
              <a:t>R760 - 10 mm cathode</a:t>
            </a:r>
          </a:p>
        </p:txBody>
      </p:sp>
      <p:sp>
        <p:nvSpPr>
          <p:cNvPr id="30" name="TextBox 29"/>
          <p:cNvSpPr txBox="1"/>
          <p:nvPr/>
        </p:nvSpPr>
        <p:spPr>
          <a:xfrm>
            <a:off x="3093720" y="761952"/>
            <a:ext cx="5902836" cy="1892826"/>
          </a:xfrm>
          <a:prstGeom prst="rect">
            <a:avLst/>
          </a:prstGeom>
          <a:noFill/>
        </p:spPr>
        <p:txBody>
          <a:bodyPr wrap="square" rtlCol="0">
            <a:spAutoFit/>
          </a:bodyPr>
          <a:lstStyle/>
          <a:p>
            <a:pPr marL="285750" indent="-285750" algn="l">
              <a:spcBef>
                <a:spcPts val="600"/>
              </a:spcBef>
              <a:buFont typeface="Wingdings" panose="05000000000000000000" pitchFamily="2" charset="2"/>
              <a:buChar char="q"/>
            </a:pPr>
            <a:r>
              <a:rPr lang="sv-SE" sz="1600" b="1" dirty="0" smtClean="0">
                <a:latin typeface="+mj-lt"/>
              </a:rPr>
              <a:t>A high acceptance is important for a detector that aims to measure luminosity for single bunch crossings in the tails of the van-der-Meer scans.</a:t>
            </a:r>
            <a:br>
              <a:rPr lang="sv-SE" sz="1600" b="1" dirty="0" smtClean="0">
                <a:latin typeface="+mj-lt"/>
              </a:rPr>
            </a:br>
            <a:endParaRPr lang="sv-SE" sz="1600" b="1" dirty="0" smtClean="0">
              <a:latin typeface="+mj-lt"/>
            </a:endParaRPr>
          </a:p>
          <a:p>
            <a:pPr marL="285750" indent="-285750" algn="l">
              <a:spcBef>
                <a:spcPts val="600"/>
              </a:spcBef>
              <a:buFont typeface="Wingdings" panose="05000000000000000000" pitchFamily="2" charset="2"/>
              <a:buChar char="q"/>
            </a:pPr>
            <a:r>
              <a:rPr lang="sv-SE" sz="1600" b="1" dirty="0" smtClean="0">
                <a:latin typeface="+mj-lt"/>
              </a:rPr>
              <a:t>However, a too large acceptance gives hit-saturation (hits in every bunch crossing) which kills the measurement during high luminosity physics running.</a:t>
            </a:r>
          </a:p>
        </p:txBody>
      </p:sp>
      <p:sp>
        <p:nvSpPr>
          <p:cNvPr id="31" name="TextBox 30"/>
          <p:cNvSpPr txBox="1"/>
          <p:nvPr/>
        </p:nvSpPr>
        <p:spPr>
          <a:xfrm>
            <a:off x="4072777" y="3196246"/>
            <a:ext cx="2229490" cy="1677382"/>
          </a:xfrm>
          <a:prstGeom prst="rect">
            <a:avLst/>
          </a:prstGeom>
          <a:noFill/>
        </p:spPr>
        <p:txBody>
          <a:bodyPr wrap="square" rtlCol="0">
            <a:spAutoFit/>
          </a:bodyPr>
          <a:lstStyle/>
          <a:p>
            <a:pPr algn="l">
              <a:spcBef>
                <a:spcPts val="600"/>
              </a:spcBef>
            </a:pPr>
            <a:r>
              <a:rPr lang="sv-SE" sz="1400" b="1" dirty="0" smtClean="0">
                <a:solidFill>
                  <a:srgbClr val="FF0000"/>
                </a:solidFill>
                <a:latin typeface="+mj-lt"/>
              </a:rPr>
              <a:t>The R1635 PMT has been specially made for LUCID with a flat quartz window.</a:t>
            </a:r>
            <a:br>
              <a:rPr lang="sv-SE" sz="1400" b="1" dirty="0" smtClean="0">
                <a:solidFill>
                  <a:srgbClr val="FF0000"/>
                </a:solidFill>
                <a:latin typeface="+mj-lt"/>
              </a:rPr>
            </a:br>
            <a:r>
              <a:rPr lang="sv-SE" sz="1400" b="1" dirty="0" smtClean="0">
                <a:solidFill>
                  <a:srgbClr val="FF0000"/>
                </a:solidFill>
                <a:latin typeface="+mj-lt"/>
              </a:rPr>
              <a:t> </a:t>
            </a:r>
          </a:p>
          <a:p>
            <a:pPr algn="l">
              <a:spcBef>
                <a:spcPts val="600"/>
              </a:spcBef>
            </a:pPr>
            <a:r>
              <a:rPr lang="sv-SE" sz="1400" b="1" dirty="0" smtClean="0">
                <a:solidFill>
                  <a:srgbClr val="FF0000"/>
                </a:solidFill>
                <a:latin typeface="+mj-lt"/>
              </a:rPr>
              <a:t>The smaller cathode results</a:t>
            </a:r>
            <a:br>
              <a:rPr lang="sv-SE" sz="1400" b="1" dirty="0" smtClean="0">
                <a:solidFill>
                  <a:srgbClr val="FF0000"/>
                </a:solidFill>
                <a:latin typeface="+mj-lt"/>
              </a:rPr>
            </a:br>
            <a:r>
              <a:rPr lang="sv-SE" sz="1400" b="1" dirty="0" smtClean="0">
                <a:solidFill>
                  <a:srgbClr val="FF0000"/>
                </a:solidFill>
                <a:latin typeface="+mj-lt"/>
              </a:rPr>
              <a:t>in 50% smaller acceptance and less hit-saturation.</a:t>
            </a:r>
          </a:p>
        </p:txBody>
      </p:sp>
    </p:spTree>
    <p:extLst>
      <p:ext uri="{BB962C8B-B14F-4D97-AF65-F5344CB8AC3E}">
        <p14:creationId xmlns:p14="http://schemas.microsoft.com/office/powerpoint/2010/main" val="31795337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a:xfrm>
            <a:off x="842681" y="7620"/>
            <a:ext cx="7772400" cy="514350"/>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3200" kern="1200">
                <a:solidFill>
                  <a:schemeClr val="accent1">
                    <a:lumMod val="75000"/>
                  </a:schemeClr>
                </a:solidFill>
                <a:effectLst>
                  <a:outerShdw blurRad="38100" dist="38100" dir="2700000" algn="tl">
                    <a:srgbClr val="000000">
                      <a:alpha val="43137"/>
                    </a:srgbClr>
                  </a:outerShdw>
                </a:effectLst>
                <a:latin typeface="+mj-lt"/>
                <a:ea typeface="+mj-ea"/>
                <a:cs typeface="+mj-cs"/>
              </a:defRPr>
            </a:lvl1pPr>
          </a:lstStyle>
          <a:p>
            <a:r>
              <a:rPr lang="sv-SE" dirty="0" smtClean="0">
                <a:latin typeface="Arial Black" panose="020B0A04020102020204" pitchFamily="34" charset="0"/>
              </a:rPr>
              <a:t>Gain monitoring of R760 PMTs with Bi-207 sources</a:t>
            </a:r>
            <a:endParaRPr lang="en-GB" dirty="0">
              <a:latin typeface="Arial Black" panose="020B0A04020102020204" pitchFamily="34" charset="0"/>
            </a:endParaRPr>
          </a:p>
        </p:txBody>
      </p:sp>
      <p:pic>
        <p:nvPicPr>
          <p:cNvPr id="7" name="Picture 2" descr="C:\Users\vincent\Desktop\Beijing_v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058" y="1134235"/>
            <a:ext cx="2560141" cy="193809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vincent\Desktop\b_amplitud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05753" y="1142392"/>
            <a:ext cx="1987775" cy="187925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vincent\Desktop\lumi_talk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93529" y="1072237"/>
            <a:ext cx="4202861" cy="188130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C:\Users\vincent\Desktop\lumi_talk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72267" y="3271677"/>
            <a:ext cx="4245384" cy="1871823"/>
          </a:xfrm>
          <a:prstGeom prst="rect">
            <a:avLst/>
          </a:prstGeom>
          <a:noFill/>
          <a:extLst>
            <a:ext uri="{909E8E84-426E-40DD-AFC4-6F175D3DCCD1}">
              <a14:hiddenFill xmlns:a14="http://schemas.microsoft.com/office/drawing/2010/main">
                <a:solidFill>
                  <a:srgbClr val="FFFFFF"/>
                </a:solidFill>
              </a14:hiddenFill>
            </a:ext>
          </a:extLst>
        </p:spPr>
      </p:pic>
      <p:sp>
        <p:nvSpPr>
          <p:cNvPr id="11" name="Right Arrow 10"/>
          <p:cNvSpPr/>
          <p:nvPr/>
        </p:nvSpPr>
        <p:spPr>
          <a:xfrm>
            <a:off x="2259738" y="1600647"/>
            <a:ext cx="566441" cy="268514"/>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ight Arrow 11"/>
          <p:cNvSpPr/>
          <p:nvPr/>
        </p:nvSpPr>
        <p:spPr>
          <a:xfrm>
            <a:off x="3993599" y="1593390"/>
            <a:ext cx="975097" cy="268514"/>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ight Arrow 12"/>
          <p:cNvSpPr/>
          <p:nvPr/>
        </p:nvSpPr>
        <p:spPr>
          <a:xfrm rot="5400000">
            <a:off x="7090999" y="3001188"/>
            <a:ext cx="272464" cy="268514"/>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3834157" y="1861904"/>
            <a:ext cx="1059372" cy="261610"/>
          </a:xfrm>
          <a:prstGeom prst="rect">
            <a:avLst/>
          </a:prstGeom>
          <a:noFill/>
        </p:spPr>
        <p:txBody>
          <a:bodyPr wrap="square" rtlCol="0">
            <a:spAutoFit/>
          </a:bodyPr>
          <a:lstStyle/>
          <a:p>
            <a:pPr>
              <a:spcBef>
                <a:spcPts val="600"/>
              </a:spcBef>
            </a:pPr>
            <a:r>
              <a:rPr lang="sv-SE" sz="1100" b="1" dirty="0" smtClean="0">
                <a:latin typeface="+mj-lt"/>
              </a:rPr>
              <a:t>Mean = 47 mV</a:t>
            </a:r>
            <a:endParaRPr lang="en-GB" sz="1100" b="1" dirty="0" smtClean="0">
              <a:latin typeface="+mj-lt"/>
            </a:endParaRPr>
          </a:p>
        </p:txBody>
      </p:sp>
      <p:pic>
        <p:nvPicPr>
          <p:cNvPr id="1026" name="Picture 2" descr="C:\Users\vincent\Pictures\Screenshots\Screenshot 2025-02-15 155224.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0837" y="3137662"/>
            <a:ext cx="3581743" cy="1994526"/>
          </a:xfrm>
          <a:prstGeom prst="rect">
            <a:avLst/>
          </a:prstGeom>
          <a:noFill/>
          <a:extLst>
            <a:ext uri="{909E8E84-426E-40DD-AFC4-6F175D3DCCD1}">
              <a14:hiddenFill xmlns:a14="http://schemas.microsoft.com/office/drawing/2010/main">
                <a:solidFill>
                  <a:srgbClr val="FFFFFF"/>
                </a:solidFill>
              </a14:hiddenFill>
            </a:ext>
          </a:extLst>
        </p:spPr>
      </p:pic>
      <p:sp>
        <p:nvSpPr>
          <p:cNvPr id="17" name="Right Arrow 16"/>
          <p:cNvSpPr/>
          <p:nvPr/>
        </p:nvSpPr>
        <p:spPr>
          <a:xfrm rot="10800000">
            <a:off x="4342580" y="3840030"/>
            <a:ext cx="566441" cy="268514"/>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152400" y="611015"/>
            <a:ext cx="8943990" cy="523220"/>
          </a:xfrm>
          <a:prstGeom prst="rect">
            <a:avLst/>
          </a:prstGeom>
          <a:noFill/>
        </p:spPr>
        <p:txBody>
          <a:bodyPr wrap="square" rtlCol="0">
            <a:spAutoFit/>
          </a:bodyPr>
          <a:lstStyle/>
          <a:p>
            <a:pPr algn="l">
              <a:spcBef>
                <a:spcPts val="600"/>
              </a:spcBef>
            </a:pPr>
            <a:r>
              <a:rPr lang="sv-SE" sz="1400" b="1" dirty="0" smtClean="0">
                <a:solidFill>
                  <a:srgbClr val="FF0000"/>
                </a:solidFill>
                <a:latin typeface="+mj-lt"/>
              </a:rPr>
              <a:t>Frequent gain monitoring calibrations using the Bi-207 sources are crucials to maintaining stability in the luminosity measurements. The high voltage is automatically changed if a calibration shows a change of the mean amplitude.</a:t>
            </a:r>
          </a:p>
        </p:txBody>
      </p:sp>
    </p:spTree>
    <p:extLst>
      <p:ext uri="{BB962C8B-B14F-4D97-AF65-F5344CB8AC3E}">
        <p14:creationId xmlns:p14="http://schemas.microsoft.com/office/powerpoint/2010/main" val="39642005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vincent\Pictures\Screenshots\Screenshot 2025-02-22 092655.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981" y="2727485"/>
            <a:ext cx="4320315" cy="2363596"/>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8658401D-AA40-4930-ACB8-3EB552B52730}" type="slidenum">
              <a:rPr lang="en-US" smtClean="0"/>
              <a:t>4</a:t>
            </a:fld>
            <a:endParaRPr lang="en-US" dirty="0"/>
          </a:p>
        </p:txBody>
      </p:sp>
      <p:pic>
        <p:nvPicPr>
          <p:cNvPr id="4" name="Picture 2" descr="C:\Users\vincent\Desktop\lumi_talk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14673" y="736150"/>
            <a:ext cx="4529327" cy="4112790"/>
          </a:xfrm>
          <a:prstGeom prst="rect">
            <a:avLst/>
          </a:prstGeom>
          <a:noFill/>
          <a:extLst>
            <a:ext uri="{909E8E84-426E-40DD-AFC4-6F175D3DCCD1}">
              <a14:hiddenFill xmlns:a14="http://schemas.microsoft.com/office/drawing/2010/main">
                <a:solidFill>
                  <a:srgbClr val="FFFFFF"/>
                </a:solidFill>
              </a14:hiddenFill>
            </a:ext>
          </a:extLst>
        </p:spPr>
      </p:pic>
      <p:sp>
        <p:nvSpPr>
          <p:cNvPr id="5" name="Right Arrow 4"/>
          <p:cNvSpPr/>
          <p:nvPr/>
        </p:nvSpPr>
        <p:spPr>
          <a:xfrm rot="5400000">
            <a:off x="6256979" y="2593228"/>
            <a:ext cx="272464" cy="268514"/>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ight Arrow 5"/>
          <p:cNvSpPr/>
          <p:nvPr/>
        </p:nvSpPr>
        <p:spPr>
          <a:xfrm rot="10800000">
            <a:off x="4272293" y="3981761"/>
            <a:ext cx="566441" cy="268514"/>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0" y="724461"/>
            <a:ext cx="4625339" cy="1892826"/>
          </a:xfrm>
          <a:prstGeom prst="rect">
            <a:avLst/>
          </a:prstGeom>
          <a:noFill/>
        </p:spPr>
        <p:txBody>
          <a:bodyPr wrap="square" rtlCol="0">
            <a:spAutoFit/>
          </a:bodyPr>
          <a:lstStyle/>
          <a:p>
            <a:pPr marL="285750" indent="-285750" algn="l">
              <a:spcBef>
                <a:spcPts val="600"/>
              </a:spcBef>
              <a:buFont typeface="Wingdings" panose="05000000000000000000" pitchFamily="2" charset="2"/>
              <a:buChar char="q"/>
            </a:pPr>
            <a:r>
              <a:rPr lang="sv-SE" sz="1400" b="1" dirty="0" smtClean="0">
                <a:latin typeface="+mj-lt"/>
              </a:rPr>
              <a:t>The stability of the luminosity measurements with the R1635 PMTs in LUCID-2 shows a much worse result compared to the R760 PMTs due to problems with the Bi-207 calibrations.</a:t>
            </a:r>
          </a:p>
          <a:p>
            <a:pPr marL="285750" indent="-285750" algn="l">
              <a:spcBef>
                <a:spcPts val="600"/>
              </a:spcBef>
              <a:buFont typeface="Wingdings" panose="05000000000000000000" pitchFamily="2" charset="2"/>
              <a:buChar char="q"/>
            </a:pPr>
            <a:r>
              <a:rPr lang="sv-SE" sz="1400" b="1" dirty="0" smtClean="0">
                <a:latin typeface="+mj-lt"/>
              </a:rPr>
              <a:t>If one divides the physics runs into one group with exactly one prior Bi-207 calibration and another group with several prior calibrations then one can see a clear difference between the two groups.</a:t>
            </a:r>
          </a:p>
        </p:txBody>
      </p:sp>
      <p:sp>
        <p:nvSpPr>
          <p:cNvPr id="9" name="Title 3"/>
          <p:cNvSpPr txBox="1">
            <a:spLocks/>
          </p:cNvSpPr>
          <p:nvPr/>
        </p:nvSpPr>
        <p:spPr>
          <a:xfrm>
            <a:off x="842681" y="7620"/>
            <a:ext cx="7772400" cy="514350"/>
          </a:xfrm>
          <a:prstGeom prst="rect">
            <a:avLst/>
          </a:prstGeom>
        </p:spPr>
        <p:txBody>
          <a:bodyPr vert="horz" lIns="91440" tIns="45720" rIns="91440" bIns="45720" rtlCol="0" anchor="ctr">
            <a:normAutofit fontScale="60000" lnSpcReduction="20000"/>
          </a:bodyPr>
          <a:lstStyle>
            <a:lvl1pPr algn="ctr" defTabSz="914400" rtl="0" eaLnBrk="1" latinLnBrk="0" hangingPunct="1">
              <a:spcBef>
                <a:spcPct val="0"/>
              </a:spcBef>
              <a:buNone/>
              <a:defRPr sz="3200" kern="1200">
                <a:solidFill>
                  <a:schemeClr val="accent1">
                    <a:lumMod val="75000"/>
                  </a:schemeClr>
                </a:solidFill>
                <a:effectLst>
                  <a:outerShdw blurRad="38100" dist="38100" dir="2700000" algn="tl">
                    <a:srgbClr val="000000">
                      <a:alpha val="43137"/>
                    </a:srgbClr>
                  </a:outerShdw>
                </a:effectLst>
                <a:latin typeface="+mj-lt"/>
                <a:ea typeface="+mj-ea"/>
                <a:cs typeface="+mj-cs"/>
              </a:defRPr>
            </a:lvl1pPr>
          </a:lstStyle>
          <a:p>
            <a:r>
              <a:rPr lang="sv-SE" dirty="0" smtClean="0">
                <a:latin typeface="Arial Black" panose="020B0A04020102020204" pitchFamily="34" charset="0"/>
              </a:rPr>
              <a:t>Gain monitoring of R1635 PMTs with Bi-207 sources</a:t>
            </a:r>
            <a:endParaRPr lang="en-GB" dirty="0">
              <a:latin typeface="Arial Black" panose="020B0A04020102020204" pitchFamily="34" charset="0"/>
            </a:endParaRPr>
          </a:p>
        </p:txBody>
      </p:sp>
      <p:sp>
        <p:nvSpPr>
          <p:cNvPr id="10" name="Right Arrow 9"/>
          <p:cNvSpPr/>
          <p:nvPr/>
        </p:nvSpPr>
        <p:spPr>
          <a:xfrm rot="5400000">
            <a:off x="3349011" y="2510327"/>
            <a:ext cx="438266" cy="268514"/>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865269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LUCID-3 – Vincent Hedberg </a:t>
            </a:r>
            <a:endParaRPr lang="en-US" dirty="0"/>
          </a:p>
        </p:txBody>
      </p:sp>
      <p:sp>
        <p:nvSpPr>
          <p:cNvPr id="5" name="Footer Placeholder 2"/>
          <p:cNvSpPr txBox="1">
            <a:spLocks/>
          </p:cNvSpPr>
          <p:nvPr/>
        </p:nvSpPr>
        <p:spPr>
          <a:xfrm>
            <a:off x="758044" y="4914000"/>
            <a:ext cx="7200000" cy="202500"/>
          </a:xfrm>
          <a:prstGeom prst="rect">
            <a:avLst/>
          </a:prstGeom>
        </p:spPr>
        <p:txBody>
          <a:bodyPr/>
          <a:lstStyle>
            <a:defPPr>
              <a:defRPr lang="en-US"/>
            </a:defPPr>
            <a:lvl1pPr marL="0" algn="ctr" defTabSz="914400" rtl="0" eaLnBrk="1" latinLnBrk="0" hangingPunct="1">
              <a:defRPr sz="1000" kern="1200">
                <a:solidFill>
                  <a:srgbClr val="62869E"/>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LUCID-3 – Vincent Hedberg </a:t>
            </a:r>
            <a:endParaRPr lang="en-US" dirty="0"/>
          </a:p>
        </p:txBody>
      </p:sp>
      <p:pic>
        <p:nvPicPr>
          <p:cNvPr id="6" name="Picture 2" descr="C:\Users\vincent\Desktop\lucid_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227" y="570634"/>
            <a:ext cx="7758096" cy="4572866"/>
          </a:xfrm>
          <a:prstGeom prst="rect">
            <a:avLst/>
          </a:prstGeom>
          <a:noFill/>
          <a:extLst>
            <a:ext uri="{909E8E84-426E-40DD-AFC4-6F175D3DCCD1}">
              <a14:hiddenFill xmlns:a14="http://schemas.microsoft.com/office/drawing/2010/main">
                <a:solidFill>
                  <a:srgbClr val="FFFFFF"/>
                </a:solidFill>
              </a14:hiddenFill>
            </a:ext>
          </a:extLst>
        </p:spPr>
      </p:pic>
      <p:sp>
        <p:nvSpPr>
          <p:cNvPr id="7" name="Title 3"/>
          <p:cNvSpPr txBox="1">
            <a:spLocks/>
          </p:cNvSpPr>
          <p:nvPr/>
        </p:nvSpPr>
        <p:spPr>
          <a:xfrm>
            <a:off x="690281" y="0"/>
            <a:ext cx="7772400" cy="514350"/>
          </a:xfrm>
          <a:prstGeom prst="rect">
            <a:avLst/>
          </a:prstGeom>
        </p:spPr>
        <p:txBody>
          <a:bodyPr vert="horz" lIns="91440" tIns="45720" rIns="91440" bIns="45720" rtlCol="0" anchor="ctr">
            <a:normAutofit fontScale="90000" lnSpcReduction="10000"/>
          </a:bodyPr>
          <a:lstStyle>
            <a:lvl1pPr algn="ctr" defTabSz="914400" rtl="0" eaLnBrk="1" latinLnBrk="0" hangingPunct="1">
              <a:spcBef>
                <a:spcPct val="0"/>
              </a:spcBef>
              <a:buNone/>
              <a:defRPr sz="3200" kern="1200">
                <a:solidFill>
                  <a:schemeClr val="accent1">
                    <a:lumMod val="75000"/>
                  </a:schemeClr>
                </a:solidFill>
                <a:effectLst>
                  <a:outerShdw blurRad="38100" dist="38100" dir="2700000" algn="tl">
                    <a:srgbClr val="000000">
                      <a:alpha val="43137"/>
                    </a:srgbClr>
                  </a:outerShdw>
                </a:effectLst>
                <a:latin typeface="+mj-lt"/>
                <a:ea typeface="+mj-ea"/>
                <a:cs typeface="+mj-cs"/>
              </a:defRPr>
            </a:lvl1pPr>
          </a:lstStyle>
          <a:p>
            <a:r>
              <a:rPr lang="sv-SE" dirty="0" smtClean="0">
                <a:latin typeface="Arial Black" panose="020B0A04020102020204" pitchFamily="34" charset="0"/>
              </a:rPr>
              <a:t>LUCID-3 prototype detectors</a:t>
            </a:r>
            <a:endParaRPr lang="en-GB" dirty="0">
              <a:latin typeface="Arial Black" panose="020B0A04020102020204" pitchFamily="34" charset="0"/>
            </a:endParaRPr>
          </a:p>
        </p:txBody>
      </p:sp>
      <p:sp>
        <p:nvSpPr>
          <p:cNvPr id="8" name="TextBox 7"/>
          <p:cNvSpPr txBox="1"/>
          <p:nvPr/>
        </p:nvSpPr>
        <p:spPr>
          <a:xfrm>
            <a:off x="7380191" y="4497875"/>
            <a:ext cx="1763808" cy="584775"/>
          </a:xfrm>
          <a:prstGeom prst="rect">
            <a:avLst/>
          </a:prstGeom>
          <a:noFill/>
        </p:spPr>
        <p:txBody>
          <a:bodyPr wrap="square" rtlCol="0">
            <a:spAutoFit/>
          </a:bodyPr>
          <a:lstStyle/>
          <a:p>
            <a:pPr algn="l">
              <a:spcBef>
                <a:spcPts val="600"/>
              </a:spcBef>
            </a:pPr>
            <a:r>
              <a:rPr lang="sv-SE" sz="1200" b="1" dirty="0">
                <a:latin typeface="+mj-lt"/>
              </a:rPr>
              <a:t>3</a:t>
            </a:r>
            <a:r>
              <a:rPr lang="sv-SE" sz="1200" b="1" dirty="0" smtClean="0">
                <a:latin typeface="+mj-lt"/>
              </a:rPr>
              <a:t> R760 PMTs   (</a:t>
            </a:r>
            <a:r>
              <a:rPr lang="sv-SE" sz="1600" b="1" dirty="0" smtClean="0">
                <a:latin typeface="Symbol" panose="05050102010706020507" pitchFamily="18" charset="2"/>
              </a:rPr>
              <a:t>e </a:t>
            </a:r>
            <a:r>
              <a:rPr lang="sv-SE" sz="1200" b="1" dirty="0" smtClean="0">
                <a:latin typeface="+mj-lt"/>
              </a:rPr>
              <a:t>= 6.1%)</a:t>
            </a:r>
            <a:br>
              <a:rPr lang="sv-SE" sz="1200" b="1" dirty="0" smtClean="0">
                <a:latin typeface="+mj-lt"/>
              </a:rPr>
            </a:br>
            <a:r>
              <a:rPr lang="sv-SE" sz="1200" b="1" dirty="0">
                <a:latin typeface="+mj-lt"/>
              </a:rPr>
              <a:t>3</a:t>
            </a:r>
            <a:r>
              <a:rPr lang="sv-SE" sz="1200" b="1" dirty="0" smtClean="0">
                <a:latin typeface="+mj-lt"/>
              </a:rPr>
              <a:t> R1635 PMTs (</a:t>
            </a:r>
            <a:r>
              <a:rPr lang="sv-SE" sz="1600" b="1" dirty="0" smtClean="0">
                <a:latin typeface="Symbol" panose="05050102010706020507" pitchFamily="18" charset="2"/>
              </a:rPr>
              <a:t>e </a:t>
            </a:r>
            <a:r>
              <a:rPr lang="sv-SE" sz="1200" b="1" dirty="0" smtClean="0">
                <a:latin typeface="+mj-lt"/>
              </a:rPr>
              <a:t>= 2.9%)</a:t>
            </a:r>
          </a:p>
        </p:txBody>
      </p:sp>
      <p:cxnSp>
        <p:nvCxnSpPr>
          <p:cNvPr id="9" name="Straight Arrow Connector 8"/>
          <p:cNvCxnSpPr/>
          <p:nvPr/>
        </p:nvCxnSpPr>
        <p:spPr>
          <a:xfrm flipH="1" flipV="1">
            <a:off x="7440843" y="2987505"/>
            <a:ext cx="485480" cy="793591"/>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7380190" y="3781096"/>
            <a:ext cx="1763809" cy="584775"/>
          </a:xfrm>
          <a:prstGeom prst="rect">
            <a:avLst/>
          </a:prstGeom>
          <a:noFill/>
        </p:spPr>
        <p:txBody>
          <a:bodyPr wrap="square" rtlCol="0">
            <a:spAutoFit/>
          </a:bodyPr>
          <a:lstStyle/>
          <a:p>
            <a:pPr algn="l">
              <a:spcBef>
                <a:spcPts val="600"/>
              </a:spcBef>
            </a:pPr>
            <a:r>
              <a:rPr lang="sv-SE" sz="1200" b="1" dirty="0" smtClean="0">
                <a:latin typeface="+mj-lt"/>
              </a:rPr>
              <a:t>24 R760 PMTs (</a:t>
            </a:r>
            <a:r>
              <a:rPr lang="sv-SE" sz="1600" b="1" dirty="0" smtClean="0">
                <a:latin typeface="Symbol" panose="05050102010706020507" pitchFamily="18" charset="2"/>
              </a:rPr>
              <a:t>e</a:t>
            </a:r>
            <a:r>
              <a:rPr lang="sv-SE" sz="1200" b="1" dirty="0" smtClean="0">
                <a:latin typeface="+mj-lt"/>
              </a:rPr>
              <a:t> = 8.6%)</a:t>
            </a:r>
            <a:br>
              <a:rPr lang="sv-SE" sz="1200" b="1" dirty="0" smtClean="0">
                <a:latin typeface="+mj-lt"/>
              </a:rPr>
            </a:br>
            <a:r>
              <a:rPr lang="sv-SE" sz="1200" b="1" dirty="0">
                <a:latin typeface="+mj-lt"/>
              </a:rPr>
              <a:t>8</a:t>
            </a:r>
            <a:r>
              <a:rPr lang="sv-SE" sz="1200" b="1" dirty="0" smtClean="0">
                <a:latin typeface="+mj-lt"/>
              </a:rPr>
              <a:t> R1635 PMTs (</a:t>
            </a:r>
            <a:r>
              <a:rPr lang="sv-SE" sz="1600" b="1" dirty="0" smtClean="0">
                <a:latin typeface="Symbol" panose="05050102010706020507" pitchFamily="18" charset="2"/>
              </a:rPr>
              <a:t>e</a:t>
            </a:r>
            <a:r>
              <a:rPr lang="sv-SE" sz="1200" b="1" dirty="0" smtClean="0">
                <a:latin typeface="+mj-lt"/>
              </a:rPr>
              <a:t> = 4.1%)</a:t>
            </a:r>
          </a:p>
        </p:txBody>
      </p:sp>
      <p:cxnSp>
        <p:nvCxnSpPr>
          <p:cNvPr id="11" name="Straight Arrow Connector 10"/>
          <p:cNvCxnSpPr/>
          <p:nvPr/>
        </p:nvCxnSpPr>
        <p:spPr>
          <a:xfrm flipH="1" flipV="1">
            <a:off x="5975011" y="4674287"/>
            <a:ext cx="1405180" cy="54421"/>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928427" y="4822064"/>
            <a:ext cx="2899882" cy="369332"/>
          </a:xfrm>
          <a:prstGeom prst="rect">
            <a:avLst/>
          </a:prstGeom>
          <a:noFill/>
        </p:spPr>
        <p:txBody>
          <a:bodyPr wrap="square" rtlCol="0">
            <a:spAutoFit/>
          </a:bodyPr>
          <a:lstStyle/>
          <a:p>
            <a:pPr algn="l">
              <a:spcBef>
                <a:spcPts val="600"/>
              </a:spcBef>
            </a:pPr>
            <a:r>
              <a:rPr lang="sv-SE" sz="1200" b="1" dirty="0" smtClean="0">
                <a:latin typeface="+mj-lt"/>
              </a:rPr>
              <a:t>2 R760 PMTs (</a:t>
            </a:r>
            <a:r>
              <a:rPr lang="sv-SE" b="1" dirty="0" smtClean="0">
                <a:latin typeface="Symbol" panose="05050102010706020507" pitchFamily="18" charset="2"/>
              </a:rPr>
              <a:t>e</a:t>
            </a:r>
            <a:r>
              <a:rPr lang="sv-SE" sz="1200" b="1" dirty="0" smtClean="0">
                <a:latin typeface="+mj-lt"/>
              </a:rPr>
              <a:t> = 0.39% &amp; 0.60%)</a:t>
            </a:r>
          </a:p>
        </p:txBody>
      </p:sp>
      <p:cxnSp>
        <p:nvCxnSpPr>
          <p:cNvPr id="13" name="Straight Arrow Connector 12"/>
          <p:cNvCxnSpPr>
            <a:stCxn id="12" idx="1"/>
          </p:cNvCxnSpPr>
          <p:nvPr/>
        </p:nvCxnSpPr>
        <p:spPr>
          <a:xfrm flipH="1" flipV="1">
            <a:off x="1519721" y="4623300"/>
            <a:ext cx="408706" cy="38343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028250" y="1169514"/>
            <a:ext cx="1217677" cy="461665"/>
          </a:xfrm>
          <a:prstGeom prst="rect">
            <a:avLst/>
          </a:prstGeom>
          <a:noFill/>
        </p:spPr>
        <p:txBody>
          <a:bodyPr wrap="square" rtlCol="0">
            <a:spAutoFit/>
          </a:bodyPr>
          <a:lstStyle/>
          <a:p>
            <a:pPr algn="l">
              <a:spcBef>
                <a:spcPts val="600"/>
              </a:spcBef>
            </a:pPr>
            <a:r>
              <a:rPr lang="sv-SE" sz="1200" b="1" dirty="0" smtClean="0">
                <a:latin typeface="+mj-lt"/>
              </a:rPr>
              <a:t>Charge measurements</a:t>
            </a:r>
          </a:p>
        </p:txBody>
      </p:sp>
      <p:sp>
        <p:nvSpPr>
          <p:cNvPr id="15" name="TextBox 14"/>
          <p:cNvSpPr txBox="1"/>
          <p:nvPr/>
        </p:nvSpPr>
        <p:spPr>
          <a:xfrm>
            <a:off x="7827817" y="2626234"/>
            <a:ext cx="1316182" cy="461665"/>
          </a:xfrm>
          <a:prstGeom prst="rect">
            <a:avLst/>
          </a:prstGeom>
          <a:noFill/>
        </p:spPr>
        <p:txBody>
          <a:bodyPr wrap="square" rtlCol="0">
            <a:spAutoFit/>
          </a:bodyPr>
          <a:lstStyle/>
          <a:p>
            <a:pPr algn="l">
              <a:spcBef>
                <a:spcPts val="600"/>
              </a:spcBef>
            </a:pPr>
            <a:r>
              <a:rPr lang="sv-SE" sz="1200" b="1" dirty="0" smtClean="0">
                <a:latin typeface="+mj-lt"/>
              </a:rPr>
              <a:t>Location not available in run 4</a:t>
            </a:r>
          </a:p>
        </p:txBody>
      </p:sp>
      <p:sp>
        <p:nvSpPr>
          <p:cNvPr id="16" name="TextBox 15"/>
          <p:cNvSpPr txBox="1"/>
          <p:nvPr/>
        </p:nvSpPr>
        <p:spPr>
          <a:xfrm>
            <a:off x="7926323" y="1261846"/>
            <a:ext cx="1140895" cy="446276"/>
          </a:xfrm>
          <a:prstGeom prst="rect">
            <a:avLst/>
          </a:prstGeom>
          <a:noFill/>
        </p:spPr>
        <p:txBody>
          <a:bodyPr wrap="square" rtlCol="0">
            <a:spAutoFit/>
          </a:bodyPr>
          <a:lstStyle/>
          <a:p>
            <a:pPr algn="l">
              <a:spcBef>
                <a:spcPts val="600"/>
              </a:spcBef>
            </a:pPr>
            <a:r>
              <a:rPr lang="sv-SE" sz="1200" b="1" dirty="0" smtClean="0">
                <a:latin typeface="+mj-lt"/>
              </a:rPr>
              <a:t>2 R7459 PMTs</a:t>
            </a:r>
            <a:br>
              <a:rPr lang="sv-SE" sz="1200" b="1" dirty="0" smtClean="0">
                <a:latin typeface="+mj-lt"/>
              </a:rPr>
            </a:br>
            <a:r>
              <a:rPr lang="sv-SE" sz="1100" b="1" dirty="0" smtClean="0">
                <a:latin typeface="+mj-lt"/>
              </a:rPr>
              <a:t>Charge counting</a:t>
            </a:r>
          </a:p>
        </p:txBody>
      </p:sp>
      <p:cxnSp>
        <p:nvCxnSpPr>
          <p:cNvPr id="17" name="Straight Arrow Connector 16"/>
          <p:cNvCxnSpPr>
            <a:stCxn id="16" idx="0"/>
          </p:cNvCxnSpPr>
          <p:nvPr/>
        </p:nvCxnSpPr>
        <p:spPr>
          <a:xfrm flipH="1" flipV="1">
            <a:off x="7776615" y="1003552"/>
            <a:ext cx="720156" cy="258294"/>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11652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658401D-AA40-4930-ACB8-3EB552B52730}" type="slidenum">
              <a:rPr lang="en-US" smtClean="0"/>
              <a:t>6</a:t>
            </a:fld>
            <a:endParaRPr lang="en-US" dirty="0"/>
          </a:p>
        </p:txBody>
      </p:sp>
      <p:sp>
        <p:nvSpPr>
          <p:cNvPr id="4" name="Title 3"/>
          <p:cNvSpPr txBox="1">
            <a:spLocks/>
          </p:cNvSpPr>
          <p:nvPr/>
        </p:nvSpPr>
        <p:spPr>
          <a:xfrm>
            <a:off x="690281" y="0"/>
            <a:ext cx="7772400" cy="514350"/>
          </a:xfrm>
          <a:prstGeom prst="rect">
            <a:avLst/>
          </a:prstGeom>
        </p:spPr>
        <p:txBody>
          <a:bodyPr vert="horz" lIns="91440" tIns="45720" rIns="91440" bIns="45720" rtlCol="0" anchor="ctr">
            <a:normAutofit fontScale="75000" lnSpcReduction="20000"/>
          </a:bodyPr>
          <a:lstStyle>
            <a:lvl1pPr algn="ctr" defTabSz="914400" rtl="0" eaLnBrk="1" latinLnBrk="0" hangingPunct="1">
              <a:spcBef>
                <a:spcPct val="0"/>
              </a:spcBef>
              <a:buNone/>
              <a:defRPr sz="3200" kern="1200">
                <a:solidFill>
                  <a:schemeClr val="accent1">
                    <a:lumMod val="75000"/>
                  </a:schemeClr>
                </a:solidFill>
                <a:effectLst>
                  <a:outerShdw blurRad="38100" dist="38100" dir="2700000" algn="tl">
                    <a:srgbClr val="000000">
                      <a:alpha val="43137"/>
                    </a:srgbClr>
                  </a:outerShdw>
                </a:effectLst>
                <a:latin typeface="+mj-lt"/>
                <a:ea typeface="+mj-ea"/>
                <a:cs typeface="+mj-cs"/>
              </a:defRPr>
            </a:lvl1pPr>
          </a:lstStyle>
          <a:p>
            <a:r>
              <a:rPr lang="en-GB" dirty="0" smtClean="0">
                <a:latin typeface="Arial Black" panose="020B0A04020102020204" pitchFamily="34" charset="0"/>
              </a:rPr>
              <a:t>LUCID-3 prototypes attached to the shielding</a:t>
            </a:r>
            <a:endParaRPr lang="en-GB" dirty="0">
              <a:latin typeface="Arial Black" panose="020B0A04020102020204" pitchFamily="34" charset="0"/>
            </a:endParaRPr>
          </a:p>
        </p:txBody>
      </p:sp>
      <p:sp>
        <p:nvSpPr>
          <p:cNvPr id="5" name="TextBox 4"/>
          <p:cNvSpPr txBox="1"/>
          <p:nvPr/>
        </p:nvSpPr>
        <p:spPr>
          <a:xfrm>
            <a:off x="-1" y="2771230"/>
            <a:ext cx="3498766" cy="2262158"/>
          </a:xfrm>
          <a:prstGeom prst="rect">
            <a:avLst/>
          </a:prstGeom>
          <a:noFill/>
        </p:spPr>
        <p:txBody>
          <a:bodyPr wrap="square" rtlCol="0">
            <a:spAutoFit/>
          </a:bodyPr>
          <a:lstStyle/>
          <a:p>
            <a:pPr marL="285750" indent="-285750" algn="l">
              <a:spcBef>
                <a:spcPts val="600"/>
              </a:spcBef>
              <a:buFont typeface="Wingdings" panose="05000000000000000000" pitchFamily="2" charset="2"/>
              <a:buChar char="q"/>
            </a:pPr>
            <a:r>
              <a:rPr lang="sv-SE" sz="1400" b="1" dirty="0" smtClean="0">
                <a:latin typeface="+mj-lt"/>
              </a:rPr>
              <a:t>Prototype detectors have been attached to the shielding on both sides of ATLAS.</a:t>
            </a:r>
          </a:p>
          <a:p>
            <a:pPr marL="285750" indent="-285750">
              <a:spcBef>
                <a:spcPts val="600"/>
              </a:spcBef>
              <a:buFont typeface="Wingdings" panose="05000000000000000000" pitchFamily="2" charset="2"/>
              <a:buChar char="q"/>
            </a:pPr>
            <a:r>
              <a:rPr lang="sv-SE" sz="1400" b="1" dirty="0" smtClean="0">
                <a:latin typeface="+mj-lt"/>
              </a:rPr>
              <a:t>The new location </a:t>
            </a:r>
            <a:r>
              <a:rPr lang="sv-SE" sz="1400" b="1" dirty="0"/>
              <a:t>(</a:t>
            </a:r>
            <a:r>
              <a:rPr lang="sv-SE" sz="1400" b="1" dirty="0" smtClean="0"/>
              <a:t>R = </a:t>
            </a:r>
            <a:r>
              <a:rPr lang="sv-SE" sz="1400" b="1" dirty="0"/>
              <a:t>12.6 -&gt; 29.1 </a:t>
            </a:r>
            <a:r>
              <a:rPr lang="sv-SE" sz="1400" b="1" dirty="0" smtClean="0"/>
              <a:t>cm)</a:t>
            </a:r>
            <a:r>
              <a:rPr lang="sv-SE" sz="1400" b="1" dirty="0"/>
              <a:t> </a:t>
            </a:r>
            <a:r>
              <a:rPr lang="sv-SE" sz="1400" b="1" dirty="0" smtClean="0">
                <a:latin typeface="+mj-lt"/>
              </a:rPr>
              <a:t>reduced </a:t>
            </a:r>
            <a:r>
              <a:rPr lang="sv-SE" sz="1400" b="1" dirty="0" smtClean="0">
                <a:latin typeface="+mj-lt"/>
              </a:rPr>
              <a:t>the measured efficiency by 30</a:t>
            </a:r>
            <a:r>
              <a:rPr lang="sv-SE" sz="1400" b="1" dirty="0" smtClean="0">
                <a:latin typeface="+mj-lt"/>
              </a:rPr>
              <a:t>%.</a:t>
            </a:r>
            <a:endParaRPr lang="sv-SE" sz="1400" b="1" dirty="0" smtClean="0">
              <a:latin typeface="+mj-lt"/>
            </a:endParaRPr>
          </a:p>
          <a:p>
            <a:pPr marL="285750" indent="-285750" algn="l">
              <a:spcBef>
                <a:spcPts val="600"/>
              </a:spcBef>
              <a:buFont typeface="Wingdings" panose="05000000000000000000" pitchFamily="2" charset="2"/>
              <a:buChar char="q"/>
            </a:pPr>
            <a:r>
              <a:rPr lang="sv-SE" sz="1400" b="1" dirty="0" smtClean="0">
                <a:latin typeface="+mj-lt"/>
              </a:rPr>
              <a:t>The two detectors have R760 PMTs with 10 mm diameter and</a:t>
            </a:r>
            <a:r>
              <a:rPr lang="sv-SE" sz="1400" b="1" dirty="0">
                <a:latin typeface="+mj-lt"/>
              </a:rPr>
              <a:t> </a:t>
            </a:r>
            <a:r>
              <a:rPr lang="sv-SE" sz="1400" b="1" dirty="0" smtClean="0">
                <a:latin typeface="+mj-lt"/>
              </a:rPr>
              <a:t>R1635 PMTs with 8 mm cathodes.</a:t>
            </a:r>
          </a:p>
          <a:p>
            <a:pPr marL="285750" indent="-285750" algn="l">
              <a:spcBef>
                <a:spcPts val="600"/>
              </a:spcBef>
              <a:buFont typeface="Wingdings" panose="05000000000000000000" pitchFamily="2" charset="2"/>
              <a:buChar char="q"/>
            </a:pPr>
            <a:r>
              <a:rPr lang="sv-SE" sz="1400" b="1" dirty="0" smtClean="0">
                <a:latin typeface="+mj-lt"/>
              </a:rPr>
              <a:t>The detector sits on rails and can be pulled out of the shielding.</a:t>
            </a:r>
          </a:p>
        </p:txBody>
      </p:sp>
      <p:pic>
        <p:nvPicPr>
          <p:cNvPr id="6" name="Picture 3" descr="C:\Users\vincent\Desktop\7 UX15SideA02H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64378" y="670033"/>
            <a:ext cx="3479622" cy="412268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C:\Users\vincent\Desktop\jfc1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62863" y="2790579"/>
            <a:ext cx="2085463" cy="213904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C:\Users\vincent\Desktop\jfc1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682" y="606972"/>
            <a:ext cx="2711668" cy="203375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3373984" y="673859"/>
            <a:ext cx="687460" cy="307777"/>
          </a:xfrm>
          <a:prstGeom prst="rect">
            <a:avLst/>
          </a:prstGeom>
          <a:noFill/>
        </p:spPr>
        <p:txBody>
          <a:bodyPr wrap="square" rtlCol="0">
            <a:spAutoFit/>
          </a:bodyPr>
          <a:lstStyle/>
          <a:p>
            <a:pPr algn="l">
              <a:spcBef>
                <a:spcPts val="600"/>
              </a:spcBef>
            </a:pPr>
            <a:r>
              <a:rPr lang="sv-SE" sz="1400" b="1" dirty="0" smtClean="0">
                <a:solidFill>
                  <a:schemeClr val="bg1"/>
                </a:solidFill>
                <a:latin typeface="+mj-lt"/>
              </a:rPr>
              <a:t>R760</a:t>
            </a:r>
          </a:p>
        </p:txBody>
      </p:sp>
      <p:sp>
        <p:nvSpPr>
          <p:cNvPr id="10" name="TextBox 9"/>
          <p:cNvSpPr txBox="1"/>
          <p:nvPr/>
        </p:nvSpPr>
        <p:spPr>
          <a:xfrm>
            <a:off x="2938156" y="1316071"/>
            <a:ext cx="687460" cy="307777"/>
          </a:xfrm>
          <a:prstGeom prst="rect">
            <a:avLst/>
          </a:prstGeom>
          <a:noFill/>
        </p:spPr>
        <p:txBody>
          <a:bodyPr wrap="square" rtlCol="0">
            <a:spAutoFit/>
          </a:bodyPr>
          <a:lstStyle/>
          <a:p>
            <a:pPr algn="l">
              <a:spcBef>
                <a:spcPts val="600"/>
              </a:spcBef>
            </a:pPr>
            <a:r>
              <a:rPr lang="sv-SE" sz="1400" b="1" dirty="0" smtClean="0">
                <a:solidFill>
                  <a:schemeClr val="bg1"/>
                </a:solidFill>
                <a:latin typeface="+mj-lt"/>
              </a:rPr>
              <a:t>R1635</a:t>
            </a:r>
          </a:p>
        </p:txBody>
      </p:sp>
      <p:sp>
        <p:nvSpPr>
          <p:cNvPr id="11" name="TextBox 10"/>
          <p:cNvSpPr txBox="1"/>
          <p:nvPr/>
        </p:nvSpPr>
        <p:spPr>
          <a:xfrm>
            <a:off x="4781502" y="3135283"/>
            <a:ext cx="687460" cy="307777"/>
          </a:xfrm>
          <a:prstGeom prst="rect">
            <a:avLst/>
          </a:prstGeom>
          <a:noFill/>
        </p:spPr>
        <p:txBody>
          <a:bodyPr wrap="square" rtlCol="0">
            <a:spAutoFit/>
          </a:bodyPr>
          <a:lstStyle/>
          <a:p>
            <a:pPr algn="l">
              <a:spcBef>
                <a:spcPts val="600"/>
              </a:spcBef>
            </a:pPr>
            <a:r>
              <a:rPr lang="sv-SE" sz="1400" b="1" dirty="0" smtClean="0">
                <a:latin typeface="+mj-lt"/>
              </a:rPr>
              <a:t>R1635</a:t>
            </a:r>
          </a:p>
        </p:txBody>
      </p:sp>
      <p:sp>
        <p:nvSpPr>
          <p:cNvPr id="12" name="TextBox 11"/>
          <p:cNvSpPr txBox="1"/>
          <p:nvPr/>
        </p:nvSpPr>
        <p:spPr>
          <a:xfrm>
            <a:off x="4876320" y="3498174"/>
            <a:ext cx="687460" cy="307777"/>
          </a:xfrm>
          <a:prstGeom prst="rect">
            <a:avLst/>
          </a:prstGeom>
          <a:noFill/>
        </p:spPr>
        <p:txBody>
          <a:bodyPr wrap="square" rtlCol="0">
            <a:spAutoFit/>
          </a:bodyPr>
          <a:lstStyle/>
          <a:p>
            <a:pPr algn="l">
              <a:spcBef>
                <a:spcPts val="600"/>
              </a:spcBef>
            </a:pPr>
            <a:r>
              <a:rPr lang="sv-SE" sz="1400" b="1" dirty="0" smtClean="0">
                <a:latin typeface="+mj-lt"/>
              </a:rPr>
              <a:t>R760</a:t>
            </a:r>
          </a:p>
        </p:txBody>
      </p:sp>
      <p:sp>
        <p:nvSpPr>
          <p:cNvPr id="13" name="TextBox 12"/>
          <p:cNvSpPr txBox="1"/>
          <p:nvPr/>
        </p:nvSpPr>
        <p:spPr>
          <a:xfrm>
            <a:off x="4790801" y="4373122"/>
            <a:ext cx="687460" cy="307777"/>
          </a:xfrm>
          <a:prstGeom prst="rect">
            <a:avLst/>
          </a:prstGeom>
          <a:noFill/>
        </p:spPr>
        <p:txBody>
          <a:bodyPr wrap="square" rtlCol="0">
            <a:spAutoFit/>
          </a:bodyPr>
          <a:lstStyle/>
          <a:p>
            <a:pPr algn="l">
              <a:spcBef>
                <a:spcPts val="600"/>
              </a:spcBef>
            </a:pPr>
            <a:r>
              <a:rPr lang="sv-SE" sz="1400" b="1" dirty="0" smtClean="0">
                <a:latin typeface="+mj-lt"/>
              </a:rPr>
              <a:t>R1635</a:t>
            </a:r>
          </a:p>
        </p:txBody>
      </p:sp>
      <p:sp>
        <p:nvSpPr>
          <p:cNvPr id="14" name="TextBox 13"/>
          <p:cNvSpPr txBox="1"/>
          <p:nvPr/>
        </p:nvSpPr>
        <p:spPr>
          <a:xfrm>
            <a:off x="4790801" y="4005692"/>
            <a:ext cx="687460" cy="307777"/>
          </a:xfrm>
          <a:prstGeom prst="rect">
            <a:avLst/>
          </a:prstGeom>
          <a:noFill/>
        </p:spPr>
        <p:txBody>
          <a:bodyPr wrap="square" rtlCol="0">
            <a:spAutoFit/>
          </a:bodyPr>
          <a:lstStyle/>
          <a:p>
            <a:pPr algn="l">
              <a:spcBef>
                <a:spcPts val="600"/>
              </a:spcBef>
            </a:pPr>
            <a:r>
              <a:rPr lang="sv-SE" sz="1400" b="1" dirty="0" smtClean="0">
                <a:latin typeface="+mj-lt"/>
              </a:rPr>
              <a:t>R760</a:t>
            </a:r>
          </a:p>
        </p:txBody>
      </p:sp>
      <p:sp>
        <p:nvSpPr>
          <p:cNvPr id="15" name="TextBox 14"/>
          <p:cNvSpPr txBox="1"/>
          <p:nvPr/>
        </p:nvSpPr>
        <p:spPr>
          <a:xfrm>
            <a:off x="3945962" y="1610105"/>
            <a:ext cx="687460" cy="307777"/>
          </a:xfrm>
          <a:prstGeom prst="rect">
            <a:avLst/>
          </a:prstGeom>
          <a:noFill/>
        </p:spPr>
        <p:txBody>
          <a:bodyPr wrap="square" rtlCol="0">
            <a:spAutoFit/>
          </a:bodyPr>
          <a:lstStyle/>
          <a:p>
            <a:pPr algn="l">
              <a:spcBef>
                <a:spcPts val="600"/>
              </a:spcBef>
            </a:pPr>
            <a:r>
              <a:rPr lang="sv-SE" sz="1400" b="1" dirty="0" smtClean="0">
                <a:solidFill>
                  <a:schemeClr val="bg1"/>
                </a:solidFill>
                <a:latin typeface="+mj-lt"/>
              </a:rPr>
              <a:t>R1635</a:t>
            </a:r>
          </a:p>
        </p:txBody>
      </p:sp>
      <p:sp>
        <p:nvSpPr>
          <p:cNvPr id="16" name="TextBox 15"/>
          <p:cNvSpPr txBox="1"/>
          <p:nvPr/>
        </p:nvSpPr>
        <p:spPr>
          <a:xfrm>
            <a:off x="3315332" y="2234730"/>
            <a:ext cx="687460" cy="307777"/>
          </a:xfrm>
          <a:prstGeom prst="rect">
            <a:avLst/>
          </a:prstGeom>
          <a:noFill/>
        </p:spPr>
        <p:txBody>
          <a:bodyPr wrap="square" rtlCol="0">
            <a:spAutoFit/>
          </a:bodyPr>
          <a:lstStyle/>
          <a:p>
            <a:pPr algn="l">
              <a:spcBef>
                <a:spcPts val="600"/>
              </a:spcBef>
            </a:pPr>
            <a:r>
              <a:rPr lang="sv-SE" sz="1400" b="1" dirty="0" smtClean="0">
                <a:solidFill>
                  <a:schemeClr val="bg1"/>
                </a:solidFill>
                <a:latin typeface="+mj-lt"/>
              </a:rPr>
              <a:t>R760</a:t>
            </a:r>
          </a:p>
        </p:txBody>
      </p:sp>
      <p:pic>
        <p:nvPicPr>
          <p:cNvPr id="17" name="Picture 2" descr="C:\Users\vincent\Desktop\1738930176894.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62405" y="615496"/>
            <a:ext cx="3600405" cy="2025228"/>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5391102" y="661822"/>
            <a:ext cx="1071708" cy="307777"/>
          </a:xfrm>
          <a:prstGeom prst="rect">
            <a:avLst/>
          </a:prstGeom>
          <a:noFill/>
        </p:spPr>
        <p:txBody>
          <a:bodyPr wrap="square" rtlCol="0">
            <a:spAutoFit/>
          </a:bodyPr>
          <a:lstStyle/>
          <a:p>
            <a:pPr algn="l">
              <a:spcBef>
                <a:spcPts val="600"/>
              </a:spcBef>
            </a:pPr>
            <a:r>
              <a:rPr lang="sv-SE" sz="1400" b="1" dirty="0" smtClean="0">
                <a:solidFill>
                  <a:schemeClr val="bg1"/>
                </a:solidFill>
                <a:latin typeface="+mj-lt"/>
              </a:rPr>
              <a:t>160 </a:t>
            </a:r>
            <a:r>
              <a:rPr lang="sv-SE" sz="1400" b="1" dirty="0" smtClean="0">
                <a:solidFill>
                  <a:schemeClr val="bg1"/>
                </a:solidFill>
                <a:latin typeface="Symbol" panose="05050102010706020507" pitchFamily="18" charset="2"/>
              </a:rPr>
              <a:t>m</a:t>
            </a:r>
            <a:r>
              <a:rPr lang="sv-SE" sz="1400" b="1" dirty="0" smtClean="0">
                <a:solidFill>
                  <a:schemeClr val="bg1"/>
                </a:solidFill>
                <a:latin typeface="+mj-lt"/>
              </a:rPr>
              <a:t>Sv/h</a:t>
            </a:r>
          </a:p>
        </p:txBody>
      </p:sp>
      <p:sp>
        <p:nvSpPr>
          <p:cNvPr id="19" name="TextBox 18"/>
          <p:cNvSpPr txBox="1"/>
          <p:nvPr/>
        </p:nvSpPr>
        <p:spPr>
          <a:xfrm>
            <a:off x="4307001" y="848746"/>
            <a:ext cx="1071708" cy="307777"/>
          </a:xfrm>
          <a:prstGeom prst="rect">
            <a:avLst/>
          </a:prstGeom>
          <a:noFill/>
        </p:spPr>
        <p:txBody>
          <a:bodyPr wrap="square" rtlCol="0">
            <a:spAutoFit/>
          </a:bodyPr>
          <a:lstStyle/>
          <a:p>
            <a:pPr algn="l">
              <a:spcBef>
                <a:spcPts val="600"/>
              </a:spcBef>
            </a:pPr>
            <a:r>
              <a:rPr lang="sv-SE" sz="1400" b="1" dirty="0" smtClean="0">
                <a:solidFill>
                  <a:schemeClr val="bg1"/>
                </a:solidFill>
                <a:latin typeface="+mj-lt"/>
              </a:rPr>
              <a:t>12 </a:t>
            </a:r>
            <a:r>
              <a:rPr lang="sv-SE" sz="1400" b="1" dirty="0" smtClean="0">
                <a:solidFill>
                  <a:schemeClr val="bg1"/>
                </a:solidFill>
                <a:latin typeface="Symbol" panose="05050102010706020507" pitchFamily="18" charset="2"/>
              </a:rPr>
              <a:t>m</a:t>
            </a:r>
            <a:r>
              <a:rPr lang="sv-SE" sz="1400" b="1" dirty="0" smtClean="0">
                <a:solidFill>
                  <a:schemeClr val="bg1"/>
                </a:solidFill>
                <a:latin typeface="+mj-lt"/>
              </a:rPr>
              <a:t>Sv/h</a:t>
            </a:r>
          </a:p>
        </p:txBody>
      </p:sp>
      <p:cxnSp>
        <p:nvCxnSpPr>
          <p:cNvPr id="20" name="Straight Arrow Connector 19"/>
          <p:cNvCxnSpPr/>
          <p:nvPr/>
        </p:nvCxnSpPr>
        <p:spPr>
          <a:xfrm flipH="1">
            <a:off x="5867400" y="1002634"/>
            <a:ext cx="145473" cy="299693"/>
          </a:xfrm>
          <a:prstGeom prst="straightConnector1">
            <a:avLst/>
          </a:prstGeom>
          <a:ln w="34925">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4790801" y="1149707"/>
            <a:ext cx="90055" cy="332728"/>
          </a:xfrm>
          <a:prstGeom prst="straightConnector1">
            <a:avLst/>
          </a:prstGeom>
          <a:ln w="3492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155110" y="3027561"/>
            <a:ext cx="1307571" cy="523220"/>
          </a:xfrm>
          <a:prstGeom prst="rect">
            <a:avLst/>
          </a:prstGeom>
          <a:noFill/>
        </p:spPr>
        <p:txBody>
          <a:bodyPr wrap="square" rtlCol="0">
            <a:spAutoFit/>
          </a:bodyPr>
          <a:lstStyle/>
          <a:p>
            <a:pPr algn="l">
              <a:spcBef>
                <a:spcPts val="600"/>
              </a:spcBef>
            </a:pPr>
            <a:r>
              <a:rPr lang="sv-SE" sz="1400" b="1" dirty="0" smtClean="0">
                <a:solidFill>
                  <a:srgbClr val="00FF00"/>
                </a:solidFill>
                <a:latin typeface="+mj-lt"/>
              </a:rPr>
              <a:t>4    R1635</a:t>
            </a:r>
            <a:br>
              <a:rPr lang="sv-SE" sz="1400" b="1" dirty="0" smtClean="0">
                <a:solidFill>
                  <a:srgbClr val="00FF00"/>
                </a:solidFill>
                <a:latin typeface="+mj-lt"/>
              </a:rPr>
            </a:br>
            <a:r>
              <a:rPr lang="sv-SE" sz="1400" b="1" dirty="0" smtClean="0">
                <a:solidFill>
                  <a:srgbClr val="00FF00"/>
                </a:solidFill>
                <a:latin typeface="+mj-lt"/>
              </a:rPr>
              <a:t>12  R760</a:t>
            </a:r>
          </a:p>
        </p:txBody>
      </p:sp>
      <p:cxnSp>
        <p:nvCxnSpPr>
          <p:cNvPr id="23" name="Straight Arrow Connector 22"/>
          <p:cNvCxnSpPr/>
          <p:nvPr/>
        </p:nvCxnSpPr>
        <p:spPr>
          <a:xfrm flipV="1">
            <a:off x="7808895" y="2313709"/>
            <a:ext cx="581050" cy="713853"/>
          </a:xfrm>
          <a:prstGeom prst="straightConnector1">
            <a:avLst/>
          </a:prstGeom>
          <a:ln w="22225">
            <a:solidFill>
              <a:srgbClr val="00FF00"/>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498765" y="2841988"/>
            <a:ext cx="687460" cy="584775"/>
          </a:xfrm>
          <a:prstGeom prst="rect">
            <a:avLst/>
          </a:prstGeom>
          <a:noFill/>
        </p:spPr>
        <p:txBody>
          <a:bodyPr wrap="square" rtlCol="0">
            <a:spAutoFit/>
          </a:bodyPr>
          <a:lstStyle/>
          <a:p>
            <a:pPr algn="l">
              <a:spcBef>
                <a:spcPts val="600"/>
              </a:spcBef>
            </a:pPr>
            <a:r>
              <a:rPr lang="sv-SE" b="1" dirty="0" smtClean="0">
                <a:solidFill>
                  <a:schemeClr val="bg1"/>
                </a:solidFill>
                <a:latin typeface="+mj-lt"/>
              </a:rPr>
              <a:t>2025</a:t>
            </a:r>
            <a:br>
              <a:rPr lang="sv-SE" b="1" dirty="0" smtClean="0">
                <a:solidFill>
                  <a:schemeClr val="bg1"/>
                </a:solidFill>
                <a:latin typeface="+mj-lt"/>
              </a:rPr>
            </a:br>
            <a:r>
              <a:rPr lang="sv-SE" sz="1400" b="1" dirty="0" smtClean="0">
                <a:solidFill>
                  <a:schemeClr val="bg1"/>
                </a:solidFill>
                <a:latin typeface="+mj-lt"/>
              </a:rPr>
              <a:t>Side C</a:t>
            </a:r>
          </a:p>
        </p:txBody>
      </p:sp>
    </p:spTree>
    <p:extLst>
      <p:ext uri="{BB962C8B-B14F-4D97-AF65-F5344CB8AC3E}">
        <p14:creationId xmlns:p14="http://schemas.microsoft.com/office/powerpoint/2010/main" val="37667701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vincent\Pictures\Screenshots\Screenshot 2025-03-07 11144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67008"/>
            <a:ext cx="4296870" cy="3073231"/>
          </a:xfrm>
          <a:prstGeom prst="rect">
            <a:avLst/>
          </a:prstGeom>
          <a:noFill/>
          <a:extLst>
            <a:ext uri="{909E8E84-426E-40DD-AFC4-6F175D3DCCD1}">
              <a14:hiddenFill xmlns:a14="http://schemas.microsoft.com/office/drawing/2010/main">
                <a:solidFill>
                  <a:srgbClr val="FFFFFF"/>
                </a:solidFill>
              </a14:hiddenFill>
            </a:ext>
          </a:extLst>
        </p:spPr>
      </p:pic>
      <p:sp>
        <p:nvSpPr>
          <p:cNvPr id="27" name="Title 3"/>
          <p:cNvSpPr txBox="1">
            <a:spLocks/>
          </p:cNvSpPr>
          <p:nvPr/>
        </p:nvSpPr>
        <p:spPr>
          <a:xfrm>
            <a:off x="690281" y="0"/>
            <a:ext cx="7772400" cy="514350"/>
          </a:xfrm>
          <a:prstGeom prst="rect">
            <a:avLst/>
          </a:prstGeom>
        </p:spPr>
        <p:txBody>
          <a:bodyPr vert="horz" lIns="91440" tIns="45720" rIns="91440" bIns="45720" rtlCol="0" anchor="ctr">
            <a:normAutofit fontScale="82500" lnSpcReduction="10000"/>
          </a:bodyPr>
          <a:lstStyle>
            <a:lvl1pPr algn="ctr" defTabSz="914400" rtl="0" eaLnBrk="1" latinLnBrk="0" hangingPunct="1">
              <a:spcBef>
                <a:spcPct val="0"/>
              </a:spcBef>
              <a:buNone/>
              <a:defRPr sz="3200" kern="1200">
                <a:solidFill>
                  <a:schemeClr val="accent1">
                    <a:lumMod val="75000"/>
                  </a:schemeClr>
                </a:solidFill>
                <a:effectLst>
                  <a:outerShdw blurRad="38100" dist="38100" dir="2700000" algn="tl">
                    <a:srgbClr val="000000">
                      <a:alpha val="43137"/>
                    </a:srgbClr>
                  </a:outerShdw>
                </a:effectLst>
                <a:latin typeface="+mj-lt"/>
                <a:ea typeface="+mj-ea"/>
                <a:cs typeface="+mj-cs"/>
              </a:defRPr>
            </a:lvl1pPr>
          </a:lstStyle>
          <a:p>
            <a:r>
              <a:rPr lang="sv-SE" dirty="0" smtClean="0">
                <a:latin typeface="Arial Black" panose="020B0A04020102020204" pitchFamily="34" charset="0"/>
              </a:rPr>
              <a:t>The R760 JF detector on the shielding</a:t>
            </a:r>
            <a:endParaRPr lang="en-GB" dirty="0">
              <a:latin typeface="Arial Black" panose="020B0A04020102020204" pitchFamily="34" charset="0"/>
            </a:endParaRPr>
          </a:p>
        </p:txBody>
      </p:sp>
      <p:sp>
        <p:nvSpPr>
          <p:cNvPr id="28" name="TextBox 27"/>
          <p:cNvSpPr txBox="1"/>
          <p:nvPr/>
        </p:nvSpPr>
        <p:spPr>
          <a:xfrm>
            <a:off x="132785" y="3765231"/>
            <a:ext cx="9011215" cy="1184940"/>
          </a:xfrm>
          <a:prstGeom prst="rect">
            <a:avLst/>
          </a:prstGeom>
          <a:noFill/>
        </p:spPr>
        <p:txBody>
          <a:bodyPr wrap="square" rtlCol="0">
            <a:spAutoFit/>
          </a:bodyPr>
          <a:lstStyle/>
          <a:p>
            <a:pPr marL="285750" indent="-285750" algn="l">
              <a:spcBef>
                <a:spcPts val="600"/>
              </a:spcBef>
              <a:buFont typeface="Wingdings" panose="05000000000000000000" pitchFamily="2" charset="2"/>
              <a:buChar char="q"/>
            </a:pPr>
            <a:r>
              <a:rPr lang="sv-SE" sz="1400" b="1" dirty="0" smtClean="0">
                <a:latin typeface="+mj-lt"/>
              </a:rPr>
              <a:t>The R760 PMTs attached to the shielding has a 30% lower efficiency than the same PMTs attached to the beampipe.</a:t>
            </a:r>
          </a:p>
          <a:p>
            <a:pPr marL="285750" indent="-285750" algn="l">
              <a:spcBef>
                <a:spcPts val="600"/>
              </a:spcBef>
              <a:buFont typeface="Wingdings" panose="05000000000000000000" pitchFamily="2" charset="2"/>
              <a:buChar char="q"/>
            </a:pPr>
            <a:r>
              <a:rPr lang="sv-SE" sz="1400" b="1" dirty="0" smtClean="0">
                <a:latin typeface="+mj-lt"/>
              </a:rPr>
              <a:t>An increase of the hit threshold from 25 to 44 mV decreases the efficiency by another 14%. </a:t>
            </a:r>
          </a:p>
          <a:p>
            <a:pPr marL="285750" indent="-285750" algn="l">
              <a:spcBef>
                <a:spcPts val="600"/>
              </a:spcBef>
              <a:buFont typeface="Wingdings" panose="05000000000000000000" pitchFamily="2" charset="2"/>
              <a:buChar char="q"/>
            </a:pPr>
            <a:r>
              <a:rPr lang="sv-SE" sz="1400" b="1" dirty="0" smtClean="0">
                <a:latin typeface="+mj-lt"/>
              </a:rPr>
              <a:t>The </a:t>
            </a:r>
            <a:r>
              <a:rPr lang="sv-SE" sz="1400" b="1" dirty="0" smtClean="0">
                <a:latin typeface="Symbol" panose="05050102010706020507" pitchFamily="18" charset="2"/>
              </a:rPr>
              <a:t>m</a:t>
            </a:r>
            <a:r>
              <a:rPr lang="sv-SE" sz="1400" b="1" dirty="0" smtClean="0">
                <a:latin typeface="+mj-lt"/>
              </a:rPr>
              <a:t>-dependence looks linear with a larger threshold but it has a larger slope.</a:t>
            </a:r>
          </a:p>
          <a:p>
            <a:pPr marL="285750" indent="-285750" algn="l">
              <a:spcBef>
                <a:spcPts val="600"/>
              </a:spcBef>
              <a:buFont typeface="Wingdings" panose="05000000000000000000" pitchFamily="2" charset="2"/>
              <a:buChar char="q"/>
            </a:pPr>
            <a:r>
              <a:rPr lang="sv-SE" sz="1400" b="1" dirty="0" smtClean="0">
                <a:latin typeface="+mj-lt"/>
              </a:rPr>
              <a:t>A study of a high-</a:t>
            </a:r>
            <a:r>
              <a:rPr lang="sv-SE" sz="1400" b="1" dirty="0" smtClean="0">
                <a:latin typeface="Symbol" panose="05050102010706020507" pitchFamily="18" charset="2"/>
              </a:rPr>
              <a:t>m</a:t>
            </a:r>
            <a:r>
              <a:rPr lang="sv-SE" sz="1400" b="1" dirty="0" smtClean="0">
                <a:latin typeface="+mj-lt"/>
              </a:rPr>
              <a:t> special run showed that the C19 PMT did not saturate at a </a:t>
            </a:r>
            <a:r>
              <a:rPr lang="sv-SE" sz="1400" b="1" dirty="0" smtClean="0">
                <a:latin typeface="Symbol" panose="05050102010706020507" pitchFamily="18" charset="2"/>
              </a:rPr>
              <a:t>m</a:t>
            </a:r>
            <a:r>
              <a:rPr lang="sv-SE" sz="1400" b="1" dirty="0" smtClean="0">
                <a:latin typeface="+mj-lt"/>
              </a:rPr>
              <a:t> of 134 with the higher threshold.</a:t>
            </a:r>
          </a:p>
        </p:txBody>
      </p:sp>
      <p:pic>
        <p:nvPicPr>
          <p:cNvPr id="1026" name="Picture 2" descr="C:\Users\vincent\Pictures\Screenshots\Screenshot 2025-02-19 11283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96870" y="806977"/>
            <a:ext cx="4847130" cy="2773692"/>
          </a:xfrm>
          <a:prstGeom prst="rect">
            <a:avLst/>
          </a:prstGeom>
          <a:noFill/>
          <a:extLst>
            <a:ext uri="{909E8E84-426E-40DD-AFC4-6F175D3DCCD1}">
              <a14:hiddenFill xmlns:a14="http://schemas.microsoft.com/office/drawing/2010/main">
                <a:solidFill>
                  <a:srgbClr val="FFFFFF"/>
                </a:solidFill>
              </a14:hiddenFill>
            </a:ext>
          </a:extLst>
        </p:spPr>
      </p:pic>
      <p:sp>
        <p:nvSpPr>
          <p:cNvPr id="7" name="Right Arrow 6"/>
          <p:cNvSpPr/>
          <p:nvPr/>
        </p:nvSpPr>
        <p:spPr>
          <a:xfrm rot="5400000">
            <a:off x="882873" y="1567667"/>
            <a:ext cx="497233" cy="268514"/>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706294" y="812842"/>
            <a:ext cx="882418" cy="646331"/>
          </a:xfrm>
          <a:prstGeom prst="rect">
            <a:avLst/>
          </a:prstGeom>
          <a:noFill/>
        </p:spPr>
        <p:txBody>
          <a:bodyPr wrap="square" rtlCol="0">
            <a:spAutoFit/>
          </a:bodyPr>
          <a:lstStyle/>
          <a:p>
            <a:pPr algn="l">
              <a:spcBef>
                <a:spcPts val="600"/>
              </a:spcBef>
            </a:pPr>
            <a:r>
              <a:rPr lang="sv-SE" sz="1200" b="1" dirty="0" smtClean="0">
                <a:solidFill>
                  <a:srgbClr val="FF0000"/>
                </a:solidFill>
                <a:latin typeface="+mj-lt"/>
              </a:rPr>
              <a:t>   LUCID-2</a:t>
            </a:r>
            <a:br>
              <a:rPr lang="sv-SE" sz="1200" b="1" dirty="0" smtClean="0">
                <a:solidFill>
                  <a:srgbClr val="FF0000"/>
                </a:solidFill>
                <a:latin typeface="+mj-lt"/>
              </a:rPr>
            </a:br>
            <a:r>
              <a:rPr lang="sv-SE" sz="1200" b="1" dirty="0" smtClean="0">
                <a:solidFill>
                  <a:srgbClr val="FF0000"/>
                </a:solidFill>
                <a:latin typeface="+mj-lt"/>
              </a:rPr>
              <a:t>Thr. 25 mV </a:t>
            </a:r>
            <a:br>
              <a:rPr lang="sv-SE" sz="1200" b="1" dirty="0" smtClean="0">
                <a:solidFill>
                  <a:srgbClr val="FF0000"/>
                </a:solidFill>
                <a:latin typeface="+mj-lt"/>
              </a:rPr>
            </a:br>
            <a:r>
              <a:rPr lang="sv-SE" sz="1200" b="1" dirty="0" smtClean="0">
                <a:solidFill>
                  <a:srgbClr val="FF0000"/>
                </a:solidFill>
                <a:latin typeface="+mj-lt"/>
              </a:rPr>
              <a:t>   Eff. 8.6%</a:t>
            </a:r>
          </a:p>
        </p:txBody>
      </p:sp>
      <p:sp>
        <p:nvSpPr>
          <p:cNvPr id="9" name="Right Arrow 8"/>
          <p:cNvSpPr/>
          <p:nvPr/>
        </p:nvSpPr>
        <p:spPr>
          <a:xfrm rot="16200000">
            <a:off x="998356" y="2428889"/>
            <a:ext cx="298296" cy="286606"/>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757377" y="2658787"/>
            <a:ext cx="901490" cy="707886"/>
          </a:xfrm>
          <a:prstGeom prst="rect">
            <a:avLst/>
          </a:prstGeom>
          <a:noFill/>
        </p:spPr>
        <p:txBody>
          <a:bodyPr wrap="square" rtlCol="0">
            <a:spAutoFit/>
          </a:bodyPr>
          <a:lstStyle/>
          <a:p>
            <a:pPr algn="l">
              <a:spcBef>
                <a:spcPts val="600"/>
              </a:spcBef>
            </a:pPr>
            <a:r>
              <a:rPr lang="sv-SE" sz="1600" b="1" dirty="0" smtClean="0">
                <a:latin typeface="+mj-lt"/>
              </a:rPr>
              <a:t>     JF</a:t>
            </a:r>
            <a:br>
              <a:rPr lang="sv-SE" sz="1600" b="1" dirty="0" smtClean="0">
                <a:latin typeface="+mj-lt"/>
              </a:rPr>
            </a:br>
            <a:r>
              <a:rPr lang="sv-SE" sz="1200" b="1" dirty="0" smtClean="0">
                <a:latin typeface="+mj-lt"/>
              </a:rPr>
              <a:t>Thr. 25 mV  </a:t>
            </a:r>
            <a:br>
              <a:rPr lang="sv-SE" sz="1200" b="1" dirty="0" smtClean="0">
                <a:latin typeface="+mj-lt"/>
              </a:rPr>
            </a:br>
            <a:r>
              <a:rPr lang="sv-SE" sz="1200" b="1" dirty="0" smtClean="0">
                <a:latin typeface="+mj-lt"/>
              </a:rPr>
              <a:t> Eff. 6.1%</a:t>
            </a:r>
          </a:p>
        </p:txBody>
      </p:sp>
      <p:sp>
        <p:nvSpPr>
          <p:cNvPr id="11" name="TextBox 10"/>
          <p:cNvSpPr txBox="1"/>
          <p:nvPr/>
        </p:nvSpPr>
        <p:spPr>
          <a:xfrm>
            <a:off x="3395380" y="1873420"/>
            <a:ext cx="901490" cy="707886"/>
          </a:xfrm>
          <a:prstGeom prst="rect">
            <a:avLst/>
          </a:prstGeom>
          <a:noFill/>
        </p:spPr>
        <p:txBody>
          <a:bodyPr wrap="square" rtlCol="0">
            <a:spAutoFit/>
          </a:bodyPr>
          <a:lstStyle/>
          <a:p>
            <a:pPr algn="l">
              <a:spcBef>
                <a:spcPts val="600"/>
              </a:spcBef>
            </a:pPr>
            <a:r>
              <a:rPr lang="sv-SE" sz="1600" b="1" dirty="0" smtClean="0">
                <a:solidFill>
                  <a:srgbClr val="009900"/>
                </a:solidFill>
                <a:latin typeface="+mj-lt"/>
              </a:rPr>
              <a:t>     JF</a:t>
            </a:r>
            <a:br>
              <a:rPr lang="sv-SE" sz="1600" b="1" dirty="0" smtClean="0">
                <a:solidFill>
                  <a:srgbClr val="009900"/>
                </a:solidFill>
                <a:latin typeface="+mj-lt"/>
              </a:rPr>
            </a:br>
            <a:r>
              <a:rPr lang="sv-SE" sz="1200" b="1" dirty="0" smtClean="0">
                <a:solidFill>
                  <a:srgbClr val="009900"/>
                </a:solidFill>
                <a:latin typeface="+mj-lt"/>
              </a:rPr>
              <a:t>Thr. 44 mV  </a:t>
            </a:r>
            <a:br>
              <a:rPr lang="sv-SE" sz="1200" b="1" dirty="0" smtClean="0">
                <a:solidFill>
                  <a:srgbClr val="009900"/>
                </a:solidFill>
                <a:latin typeface="+mj-lt"/>
              </a:rPr>
            </a:br>
            <a:r>
              <a:rPr lang="sv-SE" sz="1200" b="1" dirty="0" smtClean="0">
                <a:solidFill>
                  <a:srgbClr val="009900"/>
                </a:solidFill>
                <a:latin typeface="+mj-lt"/>
              </a:rPr>
              <a:t> Eff. 5.3%</a:t>
            </a:r>
          </a:p>
        </p:txBody>
      </p:sp>
      <p:sp>
        <p:nvSpPr>
          <p:cNvPr id="13" name="Right Arrow 12"/>
          <p:cNvSpPr/>
          <p:nvPr/>
        </p:nvSpPr>
        <p:spPr>
          <a:xfrm rot="16200000">
            <a:off x="3493323" y="1516089"/>
            <a:ext cx="582297" cy="286606"/>
          </a:xfrm>
          <a:prstGeom prst="rightArrow">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983914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658401D-AA40-4930-ACB8-3EB552B52730}" type="slidenum">
              <a:rPr lang="en-US" smtClean="0"/>
              <a:t>8</a:t>
            </a:fld>
            <a:endParaRPr lang="en-US" dirty="0"/>
          </a:p>
        </p:txBody>
      </p:sp>
      <p:pic>
        <p:nvPicPr>
          <p:cNvPr id="4" name="Picture 2" descr="C:\Users\vincent\Desktop\Screenshot 2025-02-10 173820.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2719" r="28930"/>
          <a:stretch/>
        </p:blipFill>
        <p:spPr bwMode="auto">
          <a:xfrm>
            <a:off x="5867400" y="722889"/>
            <a:ext cx="3200400" cy="429900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918565" y="2948281"/>
            <a:ext cx="1009618" cy="276999"/>
          </a:xfrm>
          <a:prstGeom prst="rect">
            <a:avLst/>
          </a:prstGeom>
          <a:noFill/>
        </p:spPr>
        <p:txBody>
          <a:bodyPr wrap="square" rtlCol="0">
            <a:spAutoFit/>
          </a:bodyPr>
          <a:lstStyle/>
          <a:p>
            <a:pPr algn="ctr">
              <a:spcBef>
                <a:spcPts val="600"/>
              </a:spcBef>
            </a:pPr>
            <a:r>
              <a:rPr lang="sv-SE" sz="1200" b="1" dirty="0" smtClean="0">
                <a:latin typeface="+mj-lt"/>
              </a:rPr>
              <a:t>R760 PMTs</a:t>
            </a:r>
          </a:p>
        </p:txBody>
      </p:sp>
      <p:sp>
        <p:nvSpPr>
          <p:cNvPr id="6" name="TextBox 5"/>
          <p:cNvSpPr txBox="1"/>
          <p:nvPr/>
        </p:nvSpPr>
        <p:spPr>
          <a:xfrm>
            <a:off x="7630895" y="1019965"/>
            <a:ext cx="1337561" cy="276999"/>
          </a:xfrm>
          <a:prstGeom prst="rect">
            <a:avLst/>
          </a:prstGeom>
          <a:noFill/>
        </p:spPr>
        <p:txBody>
          <a:bodyPr wrap="square" rtlCol="0">
            <a:spAutoFit/>
          </a:bodyPr>
          <a:lstStyle/>
          <a:p>
            <a:pPr algn="ctr">
              <a:spcBef>
                <a:spcPts val="600"/>
              </a:spcBef>
            </a:pPr>
            <a:r>
              <a:rPr lang="sv-SE" sz="1200" b="1" dirty="0" smtClean="0">
                <a:latin typeface="+mj-lt"/>
              </a:rPr>
              <a:t>Stepping motor</a:t>
            </a:r>
          </a:p>
        </p:txBody>
      </p:sp>
      <p:cxnSp>
        <p:nvCxnSpPr>
          <p:cNvPr id="7" name="Straight Arrow Connector 6"/>
          <p:cNvCxnSpPr>
            <a:stCxn id="6" idx="1"/>
          </p:cNvCxnSpPr>
          <p:nvPr/>
        </p:nvCxnSpPr>
        <p:spPr>
          <a:xfrm flipH="1" flipV="1">
            <a:off x="6904130" y="1080608"/>
            <a:ext cx="726765" cy="7785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5" idx="1"/>
          </p:cNvCxnSpPr>
          <p:nvPr/>
        </p:nvCxnSpPr>
        <p:spPr>
          <a:xfrm flipH="1">
            <a:off x="7147560" y="3086781"/>
            <a:ext cx="771005" cy="20713"/>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8058182" y="3783744"/>
            <a:ext cx="1009618" cy="276999"/>
          </a:xfrm>
          <a:prstGeom prst="rect">
            <a:avLst/>
          </a:prstGeom>
          <a:noFill/>
        </p:spPr>
        <p:txBody>
          <a:bodyPr wrap="square" rtlCol="0">
            <a:spAutoFit/>
          </a:bodyPr>
          <a:lstStyle/>
          <a:p>
            <a:pPr algn="ctr">
              <a:spcBef>
                <a:spcPts val="600"/>
              </a:spcBef>
            </a:pPr>
            <a:r>
              <a:rPr lang="sv-SE" sz="1200" b="1" dirty="0" smtClean="0">
                <a:latin typeface="+mj-lt"/>
              </a:rPr>
              <a:t>JF detector</a:t>
            </a:r>
          </a:p>
        </p:txBody>
      </p:sp>
      <p:cxnSp>
        <p:nvCxnSpPr>
          <p:cNvPr id="10" name="Straight Arrow Connector 9"/>
          <p:cNvCxnSpPr>
            <a:stCxn id="9" idx="1"/>
          </p:cNvCxnSpPr>
          <p:nvPr/>
        </p:nvCxnSpPr>
        <p:spPr>
          <a:xfrm flipH="1" flipV="1">
            <a:off x="7727616" y="3894535"/>
            <a:ext cx="330566" cy="27709"/>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12" idx="1"/>
          </p:cNvCxnSpPr>
          <p:nvPr/>
        </p:nvCxnSpPr>
        <p:spPr>
          <a:xfrm flipH="1">
            <a:off x="6904132" y="2393326"/>
            <a:ext cx="1193670" cy="124692"/>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097802" y="2254826"/>
            <a:ext cx="910432" cy="276999"/>
          </a:xfrm>
          <a:prstGeom prst="rect">
            <a:avLst/>
          </a:prstGeom>
          <a:noFill/>
        </p:spPr>
        <p:txBody>
          <a:bodyPr wrap="square" rtlCol="0">
            <a:spAutoFit/>
          </a:bodyPr>
          <a:lstStyle/>
          <a:p>
            <a:pPr algn="ctr">
              <a:spcBef>
                <a:spcPts val="600"/>
              </a:spcBef>
            </a:pPr>
            <a:r>
              <a:rPr lang="sv-SE" sz="1200" b="1" dirty="0" smtClean="0">
                <a:latin typeface="+mj-lt"/>
              </a:rPr>
              <a:t>Actuator</a:t>
            </a:r>
          </a:p>
        </p:txBody>
      </p:sp>
      <p:sp>
        <p:nvSpPr>
          <p:cNvPr id="13" name="TextBox 12"/>
          <p:cNvSpPr txBox="1"/>
          <p:nvPr/>
        </p:nvSpPr>
        <p:spPr>
          <a:xfrm>
            <a:off x="5790916" y="1438146"/>
            <a:ext cx="910432" cy="276999"/>
          </a:xfrm>
          <a:prstGeom prst="rect">
            <a:avLst/>
          </a:prstGeom>
          <a:noFill/>
        </p:spPr>
        <p:txBody>
          <a:bodyPr wrap="square" rtlCol="0">
            <a:spAutoFit/>
          </a:bodyPr>
          <a:lstStyle/>
          <a:p>
            <a:pPr algn="ctr">
              <a:spcBef>
                <a:spcPts val="600"/>
              </a:spcBef>
            </a:pPr>
            <a:r>
              <a:rPr lang="sv-SE" sz="1200" b="1" dirty="0" smtClean="0">
                <a:latin typeface="+mj-lt"/>
              </a:rPr>
              <a:t>Services</a:t>
            </a:r>
          </a:p>
        </p:txBody>
      </p:sp>
      <p:pic>
        <p:nvPicPr>
          <p:cNvPr id="14" name="Picture 2" descr="C:\Users\vincent\Desktop\jn_1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454" y="650553"/>
            <a:ext cx="5232305" cy="2129183"/>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1857988" y="1650569"/>
            <a:ext cx="1009618" cy="276999"/>
          </a:xfrm>
          <a:prstGeom prst="rect">
            <a:avLst/>
          </a:prstGeom>
          <a:noFill/>
        </p:spPr>
        <p:txBody>
          <a:bodyPr wrap="square" rtlCol="0">
            <a:spAutoFit/>
          </a:bodyPr>
          <a:lstStyle/>
          <a:p>
            <a:pPr algn="ctr">
              <a:spcBef>
                <a:spcPts val="600"/>
              </a:spcBef>
            </a:pPr>
            <a:r>
              <a:rPr lang="sv-SE" sz="1200" b="1" dirty="0" smtClean="0">
                <a:solidFill>
                  <a:srgbClr val="FFFF00"/>
                </a:solidFill>
                <a:latin typeface="+mj-lt"/>
              </a:rPr>
              <a:t>R760 PMTs</a:t>
            </a:r>
          </a:p>
        </p:txBody>
      </p:sp>
      <p:sp>
        <p:nvSpPr>
          <p:cNvPr id="16" name="TextBox 15"/>
          <p:cNvSpPr txBox="1"/>
          <p:nvPr/>
        </p:nvSpPr>
        <p:spPr>
          <a:xfrm>
            <a:off x="144108" y="2871732"/>
            <a:ext cx="5446999" cy="2262158"/>
          </a:xfrm>
          <a:prstGeom prst="rect">
            <a:avLst/>
          </a:prstGeom>
          <a:noFill/>
        </p:spPr>
        <p:txBody>
          <a:bodyPr wrap="square" rtlCol="0">
            <a:spAutoFit/>
          </a:bodyPr>
          <a:lstStyle/>
          <a:p>
            <a:pPr marL="285750" indent="-285750" algn="l">
              <a:spcBef>
                <a:spcPts val="600"/>
              </a:spcBef>
              <a:buFont typeface="Wingdings" panose="05000000000000000000" pitchFamily="2" charset="2"/>
              <a:buChar char="q"/>
            </a:pPr>
            <a:r>
              <a:rPr lang="sv-SE" sz="1400" b="1" dirty="0" smtClean="0">
                <a:latin typeface="+mj-lt"/>
              </a:rPr>
              <a:t>The present JN detector consists of two R760 PMTs that sits behind and in the shadow of the JFC3 forward shielding.</a:t>
            </a:r>
          </a:p>
          <a:p>
            <a:pPr marL="285750" indent="-285750" algn="l">
              <a:spcBef>
                <a:spcPts val="600"/>
              </a:spcBef>
              <a:buFont typeface="Wingdings" panose="05000000000000000000" pitchFamily="2" charset="2"/>
              <a:buChar char="q"/>
            </a:pPr>
            <a:r>
              <a:rPr lang="sv-SE" sz="1400" b="1" dirty="0" smtClean="0">
                <a:latin typeface="+mj-lt"/>
              </a:rPr>
              <a:t>The two photomultipliers have an efficiency of only 0.39% and 0.60% compared to 8.6% for the LUCID-2 PMTs.</a:t>
            </a:r>
          </a:p>
          <a:p>
            <a:pPr marL="285750" indent="-285750" algn="l">
              <a:spcBef>
                <a:spcPts val="600"/>
              </a:spcBef>
              <a:buFont typeface="Wingdings" panose="05000000000000000000" pitchFamily="2" charset="2"/>
              <a:buChar char="q"/>
            </a:pPr>
            <a:r>
              <a:rPr lang="sv-SE" sz="1400" b="1" dirty="0" smtClean="0">
                <a:latin typeface="+mj-lt"/>
              </a:rPr>
              <a:t>For the HL-LHC it is suggested to build a detector with four R760 PMTs on each side that can be moved remotely by actuators and stepping motors.</a:t>
            </a:r>
          </a:p>
          <a:p>
            <a:pPr marL="285750" indent="-285750" algn="l">
              <a:spcBef>
                <a:spcPts val="600"/>
              </a:spcBef>
              <a:buFont typeface="Wingdings" panose="05000000000000000000" pitchFamily="2" charset="2"/>
              <a:buChar char="q"/>
            </a:pPr>
            <a:r>
              <a:rPr lang="sv-SE" sz="1400" b="1" dirty="0" smtClean="0">
                <a:latin typeface="+mj-lt"/>
              </a:rPr>
              <a:t>The detector would be attached to the back of the JFC3 forward shielding.</a:t>
            </a:r>
          </a:p>
        </p:txBody>
      </p:sp>
      <p:sp>
        <p:nvSpPr>
          <p:cNvPr id="17" name="Title 3"/>
          <p:cNvSpPr txBox="1">
            <a:spLocks/>
          </p:cNvSpPr>
          <p:nvPr/>
        </p:nvSpPr>
        <p:spPr>
          <a:xfrm>
            <a:off x="690281" y="0"/>
            <a:ext cx="7772400" cy="514350"/>
          </a:xfrm>
          <a:prstGeom prst="rect">
            <a:avLst/>
          </a:prstGeom>
        </p:spPr>
        <p:txBody>
          <a:bodyPr vert="horz" lIns="91440" tIns="45720" rIns="91440" bIns="45720" rtlCol="0" anchor="ctr">
            <a:normAutofit fontScale="90000" lnSpcReduction="10000"/>
          </a:bodyPr>
          <a:lstStyle>
            <a:lvl1pPr algn="ctr" defTabSz="914400" rtl="0" eaLnBrk="1" latinLnBrk="0" hangingPunct="1">
              <a:spcBef>
                <a:spcPct val="0"/>
              </a:spcBef>
              <a:buNone/>
              <a:defRPr sz="3200" kern="1200">
                <a:solidFill>
                  <a:schemeClr val="accent1">
                    <a:lumMod val="75000"/>
                  </a:schemeClr>
                </a:solidFill>
                <a:effectLst>
                  <a:outerShdw blurRad="38100" dist="38100" dir="2700000" algn="tl">
                    <a:srgbClr val="000000">
                      <a:alpha val="43137"/>
                    </a:srgbClr>
                  </a:outerShdw>
                </a:effectLst>
                <a:latin typeface="+mj-lt"/>
                <a:ea typeface="+mj-ea"/>
                <a:cs typeface="+mj-cs"/>
              </a:defRPr>
            </a:lvl1pPr>
          </a:lstStyle>
          <a:p>
            <a:r>
              <a:rPr lang="sv-SE" dirty="0" smtClean="0">
                <a:latin typeface="Arial Black" panose="020B0A04020102020204" pitchFamily="34" charset="0"/>
              </a:rPr>
              <a:t>The JN detector</a:t>
            </a:r>
            <a:endParaRPr lang="en-GB" dirty="0">
              <a:latin typeface="Arial Black" panose="020B0A04020102020204" pitchFamily="34" charset="0"/>
            </a:endParaRPr>
          </a:p>
        </p:txBody>
      </p:sp>
    </p:spTree>
    <p:extLst>
      <p:ext uri="{BB962C8B-B14F-4D97-AF65-F5344CB8AC3E}">
        <p14:creationId xmlns:p14="http://schemas.microsoft.com/office/powerpoint/2010/main" val="29556387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vincent\Pictures\Screenshots\Screenshot 2025-02-19 11293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87502" y="659130"/>
            <a:ext cx="4956498" cy="2749838"/>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8658401D-AA40-4930-ACB8-3EB552B52730}" type="slidenum">
              <a:rPr lang="en-US" smtClean="0"/>
              <a:t>9</a:t>
            </a:fld>
            <a:endParaRPr lang="en-US" dirty="0"/>
          </a:p>
        </p:txBody>
      </p:sp>
      <p:sp>
        <p:nvSpPr>
          <p:cNvPr id="6" name="TextBox 5"/>
          <p:cNvSpPr txBox="1"/>
          <p:nvPr/>
        </p:nvSpPr>
        <p:spPr>
          <a:xfrm>
            <a:off x="203223" y="3557558"/>
            <a:ext cx="8672946" cy="1354217"/>
          </a:xfrm>
          <a:prstGeom prst="rect">
            <a:avLst/>
          </a:prstGeom>
          <a:noFill/>
        </p:spPr>
        <p:txBody>
          <a:bodyPr wrap="square" rtlCol="0">
            <a:spAutoFit/>
          </a:bodyPr>
          <a:lstStyle/>
          <a:p>
            <a:pPr marL="285750" indent="-285750" algn="l">
              <a:spcBef>
                <a:spcPts val="600"/>
              </a:spcBef>
              <a:buFont typeface="Wingdings" panose="05000000000000000000" pitchFamily="2" charset="2"/>
              <a:buChar char="q"/>
            </a:pPr>
            <a:r>
              <a:rPr lang="sv-SE" sz="1400" b="1" dirty="0" smtClean="0">
                <a:latin typeface="+mj-lt"/>
              </a:rPr>
              <a:t>The low efficiency of the JN detector results in smaller pile-up and smaller </a:t>
            </a:r>
            <a:r>
              <a:rPr lang="sv-SE" sz="1600" b="1" dirty="0" smtClean="0">
                <a:latin typeface="Symbol" panose="05050102010706020507" pitchFamily="18" charset="2"/>
              </a:rPr>
              <a:t>m</a:t>
            </a:r>
            <a:r>
              <a:rPr lang="sv-SE" sz="1400" b="1" dirty="0" smtClean="0">
                <a:latin typeface="+mj-lt"/>
              </a:rPr>
              <a:t>-dependence than LUCID-2 and the JF detector.</a:t>
            </a:r>
          </a:p>
          <a:p>
            <a:pPr marL="285750" indent="-285750" algn="l">
              <a:spcBef>
                <a:spcPts val="600"/>
              </a:spcBef>
              <a:buFont typeface="Wingdings" panose="05000000000000000000" pitchFamily="2" charset="2"/>
              <a:buChar char="q"/>
            </a:pPr>
            <a:r>
              <a:rPr lang="sv-SE" sz="1400" b="1" dirty="0" smtClean="0">
                <a:latin typeface="+mj-lt"/>
              </a:rPr>
              <a:t>The JN detector is using R760 PMTs and has therefore no problem with Bi-207 calibrations.</a:t>
            </a:r>
          </a:p>
          <a:p>
            <a:pPr marL="285750" indent="-285750" algn="l">
              <a:spcBef>
                <a:spcPts val="600"/>
              </a:spcBef>
              <a:buFont typeface="Wingdings" panose="05000000000000000000" pitchFamily="2" charset="2"/>
              <a:buChar char="q"/>
            </a:pPr>
            <a:r>
              <a:rPr lang="sv-SE" sz="1400" b="1" dirty="0" smtClean="0">
                <a:latin typeface="+mj-lt"/>
              </a:rPr>
              <a:t>The long-term stability is similar to LUCID-2 but the run-to-run variations are larger. This can be improved by using eight PMTs instead of only one.</a:t>
            </a:r>
          </a:p>
        </p:txBody>
      </p:sp>
      <p:sp>
        <p:nvSpPr>
          <p:cNvPr id="7" name="Title 3"/>
          <p:cNvSpPr txBox="1">
            <a:spLocks/>
          </p:cNvSpPr>
          <p:nvPr/>
        </p:nvSpPr>
        <p:spPr>
          <a:xfrm>
            <a:off x="690281" y="0"/>
            <a:ext cx="7772400" cy="514350"/>
          </a:xfrm>
          <a:prstGeom prst="rect">
            <a:avLst/>
          </a:prstGeom>
        </p:spPr>
        <p:txBody>
          <a:bodyPr vert="horz" lIns="91440" tIns="45720" rIns="91440" bIns="45720" rtlCol="0" anchor="ctr">
            <a:normAutofit fontScale="82500" lnSpcReduction="10000"/>
          </a:bodyPr>
          <a:lstStyle>
            <a:lvl1pPr algn="ctr" defTabSz="914400" rtl="0" eaLnBrk="1" latinLnBrk="0" hangingPunct="1">
              <a:spcBef>
                <a:spcPct val="0"/>
              </a:spcBef>
              <a:buNone/>
              <a:defRPr sz="3200" kern="1200">
                <a:solidFill>
                  <a:schemeClr val="accent1">
                    <a:lumMod val="75000"/>
                  </a:schemeClr>
                </a:solidFill>
                <a:effectLst>
                  <a:outerShdw blurRad="38100" dist="38100" dir="2700000" algn="tl">
                    <a:srgbClr val="000000">
                      <a:alpha val="43137"/>
                    </a:srgbClr>
                  </a:outerShdw>
                </a:effectLst>
                <a:latin typeface="+mj-lt"/>
                <a:ea typeface="+mj-ea"/>
                <a:cs typeface="+mj-cs"/>
              </a:defRPr>
            </a:lvl1pPr>
          </a:lstStyle>
          <a:p>
            <a:r>
              <a:rPr lang="sv-SE" dirty="0" smtClean="0">
                <a:latin typeface="Arial Black" panose="020B0A04020102020204" pitchFamily="34" charset="0"/>
              </a:rPr>
              <a:t>Stability and pile-up of the JN detector</a:t>
            </a:r>
            <a:endParaRPr lang="en-GB" dirty="0">
              <a:latin typeface="Arial Black" panose="020B0A04020102020204" pitchFamily="34" charset="0"/>
            </a:endParaRPr>
          </a:p>
        </p:txBody>
      </p:sp>
      <p:pic>
        <p:nvPicPr>
          <p:cNvPr id="12" name="Picture 2" descr="C:\Users\vincent\Pictures\Screenshots\Screenshot 2025-02-25 190445.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768" y="601938"/>
            <a:ext cx="3971299" cy="2864221"/>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3273690" y="1173934"/>
            <a:ext cx="703347" cy="276999"/>
          </a:xfrm>
          <a:prstGeom prst="rect">
            <a:avLst/>
          </a:prstGeom>
          <a:noFill/>
        </p:spPr>
        <p:txBody>
          <a:bodyPr wrap="square" rtlCol="0">
            <a:spAutoFit/>
          </a:bodyPr>
          <a:lstStyle/>
          <a:p>
            <a:pPr algn="l">
              <a:spcBef>
                <a:spcPts val="600"/>
              </a:spcBef>
            </a:pPr>
            <a:r>
              <a:rPr lang="sv-SE" sz="1200" b="1" dirty="0" smtClean="0">
                <a:solidFill>
                  <a:srgbClr val="FF0000"/>
                </a:solidFill>
                <a:latin typeface="+mj-lt"/>
              </a:rPr>
              <a:t>LUCID-2</a:t>
            </a:r>
          </a:p>
        </p:txBody>
      </p:sp>
      <p:sp>
        <p:nvSpPr>
          <p:cNvPr id="14" name="Right Arrow 13"/>
          <p:cNvSpPr/>
          <p:nvPr/>
        </p:nvSpPr>
        <p:spPr>
          <a:xfrm rot="16364495">
            <a:off x="3480793" y="2089764"/>
            <a:ext cx="272464" cy="268514"/>
          </a:xfrm>
          <a:prstGeom prst="right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B0F0"/>
              </a:solidFill>
            </a:endParaRPr>
          </a:p>
        </p:txBody>
      </p:sp>
      <p:sp>
        <p:nvSpPr>
          <p:cNvPr id="15" name="TextBox 14"/>
          <p:cNvSpPr txBox="1"/>
          <p:nvPr/>
        </p:nvSpPr>
        <p:spPr>
          <a:xfrm>
            <a:off x="3421411" y="2304438"/>
            <a:ext cx="403952" cy="338554"/>
          </a:xfrm>
          <a:prstGeom prst="rect">
            <a:avLst/>
          </a:prstGeom>
          <a:noFill/>
        </p:spPr>
        <p:txBody>
          <a:bodyPr wrap="square" rtlCol="0">
            <a:spAutoFit/>
          </a:bodyPr>
          <a:lstStyle/>
          <a:p>
            <a:pPr algn="l">
              <a:spcBef>
                <a:spcPts val="600"/>
              </a:spcBef>
            </a:pPr>
            <a:r>
              <a:rPr lang="sv-SE" sz="1600" b="1" dirty="0" smtClean="0">
                <a:solidFill>
                  <a:srgbClr val="00B0F0"/>
                </a:solidFill>
                <a:latin typeface="+mj-lt"/>
              </a:rPr>
              <a:t>JN</a:t>
            </a:r>
          </a:p>
        </p:txBody>
      </p:sp>
      <p:sp>
        <p:nvSpPr>
          <p:cNvPr id="16" name="Right Arrow 15"/>
          <p:cNvSpPr/>
          <p:nvPr/>
        </p:nvSpPr>
        <p:spPr>
          <a:xfrm rot="16364495">
            <a:off x="3476808" y="1515524"/>
            <a:ext cx="272464" cy="268514"/>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B0F0"/>
              </a:solidFill>
            </a:endParaRPr>
          </a:p>
        </p:txBody>
      </p:sp>
      <p:sp>
        <p:nvSpPr>
          <p:cNvPr id="17" name="TextBox 16"/>
          <p:cNvSpPr txBox="1"/>
          <p:nvPr/>
        </p:nvSpPr>
        <p:spPr>
          <a:xfrm>
            <a:off x="3417426" y="1730198"/>
            <a:ext cx="403952" cy="338554"/>
          </a:xfrm>
          <a:prstGeom prst="rect">
            <a:avLst/>
          </a:prstGeom>
          <a:noFill/>
        </p:spPr>
        <p:txBody>
          <a:bodyPr wrap="square" rtlCol="0">
            <a:spAutoFit/>
          </a:bodyPr>
          <a:lstStyle/>
          <a:p>
            <a:pPr algn="l">
              <a:spcBef>
                <a:spcPts val="600"/>
              </a:spcBef>
            </a:pPr>
            <a:r>
              <a:rPr lang="sv-SE" sz="1600" b="1" dirty="0" smtClean="0">
                <a:latin typeface="+mj-lt"/>
              </a:rPr>
              <a:t>JF</a:t>
            </a:r>
          </a:p>
        </p:txBody>
      </p:sp>
      <p:sp>
        <p:nvSpPr>
          <p:cNvPr id="18" name="Right Arrow 17"/>
          <p:cNvSpPr/>
          <p:nvPr/>
        </p:nvSpPr>
        <p:spPr>
          <a:xfrm rot="16364495">
            <a:off x="3489132" y="927764"/>
            <a:ext cx="272464" cy="268514"/>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B0F0"/>
              </a:solidFill>
            </a:endParaRPr>
          </a:p>
        </p:txBody>
      </p:sp>
    </p:spTree>
    <p:extLst>
      <p:ext uri="{BB962C8B-B14F-4D97-AF65-F5344CB8AC3E}">
        <p14:creationId xmlns:p14="http://schemas.microsoft.com/office/powerpoint/2010/main" val="485732232"/>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on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normAutofit fontScale="92500" lnSpcReduction="20000"/>
      </a:bodyPr>
      <a:lstStyle>
        <a:defPPr>
          <a:defRPr dirty="0" smtClean="0">
            <a:solidFill>
              <a:schemeClr val="accent1">
                <a:lumMod val="50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Presentation_template.potx</Template>
  <TotalTime>0</TotalTime>
  <Words>843</Words>
  <Application>Microsoft Office PowerPoint</Application>
  <PresentationFormat>On-screen Show (16:9)</PresentationFormat>
  <Paragraphs>110</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Presentation_template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2020-07-07T08:07:44Z</dcterms:created>
  <dcterms:modified xsi:type="dcterms:W3CDTF">2025-03-09T14:51:26Z</dcterms:modified>
</cp:coreProperties>
</file>