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2"/>
  </p:notesMasterIdLst>
  <p:handoutMasterIdLst>
    <p:handoutMasterId r:id="rId33"/>
  </p:handoutMasterIdLst>
  <p:sldIdLst>
    <p:sldId id="256" r:id="rId2"/>
    <p:sldId id="417" r:id="rId3"/>
    <p:sldId id="410" r:id="rId4"/>
    <p:sldId id="418" r:id="rId5"/>
    <p:sldId id="420" r:id="rId6"/>
    <p:sldId id="442" r:id="rId7"/>
    <p:sldId id="421" r:id="rId8"/>
    <p:sldId id="443" r:id="rId9"/>
    <p:sldId id="440" r:id="rId10"/>
    <p:sldId id="425" r:id="rId11"/>
    <p:sldId id="444" r:id="rId12"/>
    <p:sldId id="416" r:id="rId13"/>
    <p:sldId id="414" r:id="rId14"/>
    <p:sldId id="427" r:id="rId15"/>
    <p:sldId id="428" r:id="rId16"/>
    <p:sldId id="257" r:id="rId17"/>
    <p:sldId id="258" r:id="rId18"/>
    <p:sldId id="419" r:id="rId19"/>
    <p:sldId id="429" r:id="rId20"/>
    <p:sldId id="430" r:id="rId21"/>
    <p:sldId id="433" r:id="rId22"/>
    <p:sldId id="434" r:id="rId23"/>
    <p:sldId id="435" r:id="rId24"/>
    <p:sldId id="432" r:id="rId25"/>
    <p:sldId id="436" r:id="rId26"/>
    <p:sldId id="437" r:id="rId27"/>
    <p:sldId id="426" r:id="rId28"/>
    <p:sldId id="438" r:id="rId29"/>
    <p:sldId id="439" r:id="rId30"/>
    <p:sldId id="268" r:id="rId3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1pPr>
    <a:lvl2pPr marL="4572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2pPr>
    <a:lvl3pPr marL="9144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3pPr>
    <a:lvl4pPr marL="13716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4pPr>
    <a:lvl5pPr marL="1828800" algn="l" rtl="0" eaLnBrk="0" fontAlgn="base" hangingPunct="0">
      <a:spcBef>
        <a:spcPct val="0"/>
      </a:spcBef>
      <a:spcAft>
        <a:spcPct val="0"/>
      </a:spcAft>
      <a:defRPr sz="2400" kern="1200">
        <a:solidFill>
          <a:schemeClr val="tx1"/>
        </a:solidFill>
        <a:latin typeface="Times New Roman" charset="0"/>
        <a:ea typeface="ＭＳ Ｐゴシック" charset="0"/>
        <a:cs typeface="+mn-cs"/>
      </a:defRPr>
    </a:lvl5pPr>
    <a:lvl6pPr marL="2286000" algn="l" defTabSz="457200" rtl="0" eaLnBrk="1" latinLnBrk="0" hangingPunct="1">
      <a:defRPr sz="2400" kern="1200">
        <a:solidFill>
          <a:schemeClr val="tx1"/>
        </a:solidFill>
        <a:latin typeface="Times New Roman" charset="0"/>
        <a:ea typeface="ＭＳ Ｐゴシック" charset="0"/>
        <a:cs typeface="+mn-cs"/>
      </a:defRPr>
    </a:lvl6pPr>
    <a:lvl7pPr marL="2743200" algn="l" defTabSz="457200" rtl="0" eaLnBrk="1" latinLnBrk="0" hangingPunct="1">
      <a:defRPr sz="2400" kern="1200">
        <a:solidFill>
          <a:schemeClr val="tx1"/>
        </a:solidFill>
        <a:latin typeface="Times New Roman" charset="0"/>
        <a:ea typeface="ＭＳ Ｐゴシック" charset="0"/>
        <a:cs typeface="+mn-cs"/>
      </a:defRPr>
    </a:lvl7pPr>
    <a:lvl8pPr marL="3200400" algn="l" defTabSz="457200" rtl="0" eaLnBrk="1" latinLnBrk="0" hangingPunct="1">
      <a:defRPr sz="2400" kern="1200">
        <a:solidFill>
          <a:schemeClr val="tx1"/>
        </a:solidFill>
        <a:latin typeface="Times New Roman" charset="0"/>
        <a:ea typeface="ＭＳ Ｐゴシック" charset="0"/>
        <a:cs typeface="+mn-cs"/>
      </a:defRPr>
    </a:lvl8pPr>
    <a:lvl9pPr marL="3657600" algn="l" defTabSz="457200" rtl="0" eaLnBrk="1" latinLnBrk="0" hangingPunct="1">
      <a:defRPr sz="2400" kern="1200">
        <a:solidFill>
          <a:schemeClr val="tx1"/>
        </a:solidFill>
        <a:latin typeface="Times New Roman" charset="0"/>
        <a:ea typeface="ＭＳ Ｐゴシック" charset="0"/>
        <a:cs typeface="+mn-cs"/>
      </a:defRPr>
    </a:lvl9pPr>
  </p:defaultTextStyle>
  <p:extLst>
    <p:ext uri="{EFAFB233-063F-42B5-8137-9DF3F51BA10A}">
      <p15:sldGuideLst xmlns:p15="http://schemas.microsoft.com/office/powerpoint/2012/main">
        <p15:guide id="1" orient="horz" pos="1956" userDrawn="1">
          <p15:clr>
            <a:srgbClr val="A4A3A4"/>
          </p15:clr>
        </p15:guide>
        <p15:guide id="2" pos="56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432FF"/>
    <a:srgbClr val="FFFFFF"/>
    <a:srgbClr val="000000"/>
    <a:srgbClr val="AB7942"/>
    <a:srgbClr val="099800"/>
    <a:srgbClr val="FF40FF"/>
    <a:srgbClr val="942092"/>
    <a:srgbClr val="797979"/>
    <a:srgbClr val="FF4402"/>
    <a:srgbClr val="AAAAA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94"/>
    <p:restoredTop sz="97010" autoAdjust="0"/>
  </p:normalViewPr>
  <p:slideViewPr>
    <p:cSldViewPr snapToGrid="0">
      <p:cViewPr>
        <p:scale>
          <a:sx n="150" d="100"/>
          <a:sy n="150" d="100"/>
        </p:scale>
        <p:origin x="1392" y="296"/>
      </p:cViewPr>
      <p:guideLst>
        <p:guide orient="horz" pos="1956"/>
        <p:guide pos="564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3055938" y="8704263"/>
            <a:ext cx="752475" cy="2667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87312" tIns="44450" rIns="87312" bIns="44450">
            <a:spAutoFit/>
          </a:bodyPr>
          <a:lstStyle/>
          <a:p>
            <a:pPr algn="ctr" defTabSz="866775">
              <a:lnSpc>
                <a:spcPct val="90000"/>
              </a:lnSpc>
            </a:pPr>
            <a:r>
              <a:rPr lang="en-US" sz="1200">
                <a:latin typeface="Arial" charset="0"/>
              </a:rPr>
              <a:t>Page </a:t>
            </a:r>
            <a:fld id="{164F5493-B0D1-FD4E-ADD8-BFA503B2C79F}" type="slidenum">
              <a:rPr lang="en-US" sz="1200">
                <a:latin typeface="Arial" charset="0"/>
              </a:rPr>
              <a:pPr algn="ctr" defTabSz="866775">
                <a:lnSpc>
                  <a:spcPct val="90000"/>
                </a:lnSpc>
              </a:pPr>
              <a:t>‹#›</a:t>
            </a:fld>
            <a:endParaRPr lang="en-US" sz="1200">
              <a:latin typeface="Arial" charset="0"/>
            </a:endParaRPr>
          </a:p>
        </p:txBody>
      </p:sp>
    </p:spTree>
    <p:extLst>
      <p:ext uri="{BB962C8B-B14F-4D97-AF65-F5344CB8AC3E}">
        <p14:creationId xmlns:p14="http://schemas.microsoft.com/office/powerpoint/2010/main" val="27829383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sz="quarter" idx="3"/>
          </p:nvPr>
        </p:nvSpPr>
        <p:spPr bwMode="auto">
          <a:xfrm>
            <a:off x="912813" y="4343400"/>
            <a:ext cx="5030787" cy="41148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2075" tIns="44450" rIns="92075" bIns="44450" numCol="1" anchor="t" anchorCtr="0" compatLnSpc="1">
            <a:prstTxWarp prst="textNoShape">
              <a:avLst/>
            </a:prstTxWarp>
          </a:bodyPr>
          <a:lstStyle/>
          <a:p>
            <a:pPr lvl="0"/>
            <a:r>
              <a:rPr lang="en-US"/>
              <a:t>Body Text</a:t>
            </a:r>
          </a:p>
          <a:p>
            <a:pPr lvl="1"/>
            <a:r>
              <a:rPr lang="en-US"/>
              <a:t>Second Level</a:t>
            </a:r>
          </a:p>
          <a:p>
            <a:pPr lvl="2"/>
            <a:r>
              <a:rPr lang="en-US"/>
              <a:t>Third Level</a:t>
            </a:r>
          </a:p>
          <a:p>
            <a:pPr lvl="3"/>
            <a:r>
              <a:rPr lang="en-US"/>
              <a:t>Fourth Level</a:t>
            </a:r>
          </a:p>
          <a:p>
            <a:pPr lvl="4"/>
            <a:r>
              <a:rPr lang="en-US"/>
              <a:t>Fifth Level</a:t>
            </a:r>
          </a:p>
        </p:txBody>
      </p:sp>
      <p:sp>
        <p:nvSpPr>
          <p:cNvPr id="2051" name="Rectangle 3"/>
          <p:cNvSpPr>
            <a:spLocks noChangeArrowheads="1"/>
          </p:cNvSpPr>
          <p:nvPr/>
        </p:nvSpPr>
        <p:spPr bwMode="auto">
          <a:xfrm>
            <a:off x="3055938" y="8704263"/>
            <a:ext cx="752475" cy="2667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lIns="87312" tIns="44450" rIns="87312" bIns="44450">
            <a:spAutoFit/>
          </a:bodyPr>
          <a:lstStyle/>
          <a:p>
            <a:pPr algn="ctr" defTabSz="866775">
              <a:lnSpc>
                <a:spcPct val="90000"/>
              </a:lnSpc>
            </a:pPr>
            <a:r>
              <a:rPr lang="en-US" sz="1200">
                <a:latin typeface="Arial" charset="0"/>
              </a:rPr>
              <a:t>Page </a:t>
            </a:r>
            <a:fld id="{39FCB57E-E712-BE46-ACE0-EB497E29A5A5}" type="slidenum">
              <a:rPr lang="en-US" sz="1200">
                <a:latin typeface="Arial" charset="0"/>
              </a:rPr>
              <a:pPr algn="ctr" defTabSz="866775">
                <a:lnSpc>
                  <a:spcPct val="90000"/>
                </a:lnSpc>
              </a:pPr>
              <a:t>‹#›</a:t>
            </a:fld>
            <a:endParaRPr lang="en-US" sz="1200">
              <a:latin typeface="Arial" charset="0"/>
            </a:endParaRPr>
          </a:p>
        </p:txBody>
      </p:sp>
      <p:sp>
        <p:nvSpPr>
          <p:cNvPr id="2052" name="Rectangle 4"/>
          <p:cNvSpPr>
            <a:spLocks noGrp="1" noRot="1" noChangeAspect="1" noChangeArrowheads="1" noTextEdit="1"/>
          </p:cNvSpPr>
          <p:nvPr>
            <p:ph type="sldImg" idx="2"/>
          </p:nvPr>
        </p:nvSpPr>
        <p:spPr bwMode="auto">
          <a:xfrm>
            <a:off x="1150938" y="692150"/>
            <a:ext cx="4556125" cy="3416300"/>
          </a:xfrm>
          <a:prstGeom prst="rect">
            <a:avLst/>
          </a:prstGeom>
          <a:noFill/>
          <a:ln w="12700">
            <a:solidFill>
              <a:schemeClr val="tx1"/>
            </a:solidFill>
            <a:miter lim="800000"/>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 uri="{53640926-AAD7-44d8-BBD7-CCE9431645EC}">
              <a14:shadowObscured xmlns:a14="http://schemas.microsoft.com/office/drawing/2010/main" xmlns="" val="1"/>
            </a:ext>
          </a:extLst>
        </p:spPr>
      </p:sp>
    </p:spTree>
    <p:extLst>
      <p:ext uri="{BB962C8B-B14F-4D97-AF65-F5344CB8AC3E}">
        <p14:creationId xmlns:p14="http://schemas.microsoft.com/office/powerpoint/2010/main" val="631816452"/>
      </p:ext>
    </p:extLst>
  </p:cSld>
  <p:clrMap bg1="lt1" tx1="dk1" bg2="lt2" tx2="dk2" accent1="accent1" accent2="accent2" accent3="accent3" accent4="accent4" accent5="accent5" accent6="accent6" hlink="hlink" folHlink="folHlink"/>
  <p:notesStyle>
    <a:lvl1pPr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1pPr>
    <a:lvl2pPr marL="455613"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2pPr>
    <a:lvl3pPr marL="911225"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3pPr>
    <a:lvl4pPr marL="1368425"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4pPr>
    <a:lvl5pPr marL="1822450" algn="l" defTabSz="911225" rtl="0" eaLnBrk="0" fontAlgn="base" hangingPunct="0">
      <a:lnSpc>
        <a:spcPct val="90000"/>
      </a:lnSpc>
      <a:spcBef>
        <a:spcPct val="40000"/>
      </a:spcBef>
      <a:spcAft>
        <a:spcPct val="0"/>
      </a:spcAft>
      <a:defRPr sz="1200" kern="1200">
        <a:solidFill>
          <a:schemeClr val="tx1"/>
        </a:solidFill>
        <a:latin typeface="Arial"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5123"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51078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98618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381000"/>
            <a:ext cx="1943100" cy="60706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381000"/>
            <a:ext cx="5676900" cy="60706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799654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6525001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288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955338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143000"/>
            <a:ext cx="3810000" cy="530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43000"/>
            <a:ext cx="3810000" cy="5308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836056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2553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24786271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60235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7297243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5448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title"/>
          </p:nvPr>
        </p:nvSpPr>
        <p:spPr bwMode="auto">
          <a:xfrm>
            <a:off x="685800" y="381000"/>
            <a:ext cx="7772400" cy="36195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487" tIns="44450" rIns="90487" bIns="44450"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body" idx="1"/>
          </p:nvPr>
        </p:nvSpPr>
        <p:spPr bwMode="auto">
          <a:xfrm>
            <a:off x="438728" y="1131455"/>
            <a:ext cx="8266544" cy="5308600"/>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90487" tIns="44450" rIns="90487" bIns="4445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ChangeArrowheads="1"/>
          </p:cNvSpPr>
          <p:nvPr/>
        </p:nvSpPr>
        <p:spPr bwMode="auto">
          <a:xfrm>
            <a:off x="152399" y="6632575"/>
            <a:ext cx="1963003" cy="22826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0487" tIns="44450" rIns="90487" bIns="44450">
            <a:spAutoFit/>
          </a:bodyPr>
          <a:lstStyle/>
          <a:p>
            <a:pPr>
              <a:spcBef>
                <a:spcPct val="50000"/>
              </a:spcBef>
            </a:pPr>
            <a:r>
              <a:rPr lang="en-US" sz="900" i="1"/>
              <a:t>W. Kozanecki</a:t>
            </a:r>
          </a:p>
        </p:txBody>
      </p:sp>
      <p:sp>
        <p:nvSpPr>
          <p:cNvPr id="1030" name="Rectangle 6"/>
          <p:cNvSpPr>
            <a:spLocks noChangeArrowheads="1"/>
          </p:cNvSpPr>
          <p:nvPr userDrawn="1"/>
        </p:nvSpPr>
        <p:spPr bwMode="auto">
          <a:xfrm>
            <a:off x="6482687" y="6632575"/>
            <a:ext cx="2523201" cy="228268"/>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lIns="90487" tIns="44450" rIns="90487" bIns="44450">
            <a:spAutoFit/>
          </a:bodyPr>
          <a:lstStyle/>
          <a:p>
            <a:pPr algn="r">
              <a:spcBef>
                <a:spcPct val="50000"/>
              </a:spcBef>
            </a:pPr>
            <a:r>
              <a:rPr lang="en-US" sz="900" i="1" dirty="0" err="1"/>
              <a:t>LumiDays</a:t>
            </a:r>
            <a:r>
              <a:rPr lang="en-US" sz="900" i="1" dirty="0"/>
              <a:t> 2025 Workshop, CERN, 11 March 2025</a:t>
            </a:r>
          </a:p>
        </p:txBody>
      </p:sp>
      <p:sp>
        <p:nvSpPr>
          <p:cNvPr id="1031" name="Rectangle 7"/>
          <p:cNvSpPr>
            <a:spLocks noChangeArrowheads="1"/>
          </p:cNvSpPr>
          <p:nvPr userDrawn="1"/>
        </p:nvSpPr>
        <p:spPr bwMode="auto">
          <a:xfrm>
            <a:off x="4003675" y="6632575"/>
            <a:ext cx="1130300" cy="225425"/>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lIns="90487" tIns="44450" rIns="90487" bIns="44450">
            <a:spAutoFit/>
          </a:bodyPr>
          <a:lstStyle/>
          <a:p>
            <a:pPr algn="ctr">
              <a:spcBef>
                <a:spcPct val="50000"/>
              </a:spcBef>
            </a:pPr>
            <a:r>
              <a:rPr lang="en-US" sz="900" i="1"/>
              <a:t> Slide </a:t>
            </a:r>
            <a:fld id="{C653615F-49AC-0A4F-9206-037A64161009}" type="slidenum">
              <a:rPr lang="en-US" sz="900" i="1"/>
              <a:pPr algn="ctr">
                <a:spcBef>
                  <a:spcPct val="50000"/>
                </a:spcBef>
              </a:pPr>
              <a:t>‹#›</a:t>
            </a:fld>
            <a:endParaRPr lang="en-US" sz="900" i="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mj-lt"/>
          <a:ea typeface="+mj-ea"/>
          <a:cs typeface="+mj-cs"/>
        </a:defRPr>
      </a:lvl1pPr>
      <a:lvl2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2pPr>
      <a:lvl3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3pPr>
      <a:lvl4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4pPr>
      <a:lvl5pPr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5pPr>
      <a:lvl6pPr marL="4572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6pPr>
      <a:lvl7pPr marL="9144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7pPr>
      <a:lvl8pPr marL="13716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8pPr>
      <a:lvl9pPr marL="1828800" algn="ctr" rtl="0" eaLnBrk="0" fontAlgn="base" hangingPunct="0">
        <a:spcBef>
          <a:spcPct val="0"/>
        </a:spcBef>
        <a:spcAft>
          <a:spcPct val="0"/>
        </a:spcAft>
        <a:defRPr sz="2000" b="1">
          <a:solidFill>
            <a:srgbClr val="CF0E30"/>
          </a:solidFill>
          <a:effectLst>
            <a:outerShdw blurRad="38100" dist="38100" dir="2700000" algn="tl">
              <a:srgbClr val="DDDDDD"/>
            </a:outerShdw>
          </a:effectLst>
          <a:latin typeface="Arial" charset="0"/>
          <a:ea typeface="ＭＳ Ｐゴシック" charset="0"/>
        </a:defRPr>
      </a:lvl9pPr>
    </p:titleStyle>
    <p:bodyStyle>
      <a:lvl1pPr marL="285750" indent="-285750" algn="l" rtl="0" eaLnBrk="0" fontAlgn="base" hangingPunct="0">
        <a:spcBef>
          <a:spcPct val="40000"/>
        </a:spcBef>
        <a:spcAft>
          <a:spcPct val="0"/>
        </a:spcAft>
        <a:buClr>
          <a:schemeClr val="tx1"/>
        </a:buClr>
        <a:buSzPct val="75000"/>
        <a:buFont typeface="Monotype Sorts" charset="0"/>
        <a:buChar char=""/>
        <a:defRPr b="1">
          <a:solidFill>
            <a:schemeClr val="tx1"/>
          </a:solidFill>
          <a:effectLst>
            <a:outerShdw blurRad="38100" dist="38100" dir="2700000" algn="tl">
              <a:srgbClr val="DDDDDD"/>
            </a:outerShdw>
          </a:effectLst>
          <a:latin typeface="+mn-lt"/>
          <a:ea typeface="+mn-ea"/>
          <a:cs typeface="+mn-cs"/>
        </a:defRPr>
      </a:lvl1pPr>
      <a:lvl2pPr marL="523875" indent="-228600" algn="l" rtl="0" eaLnBrk="0" fontAlgn="base" hangingPunct="0">
        <a:spcBef>
          <a:spcPct val="40000"/>
        </a:spcBef>
        <a:spcAft>
          <a:spcPct val="0"/>
        </a:spcAft>
        <a:buClr>
          <a:schemeClr val="tx1"/>
        </a:buClr>
        <a:buSzPct val="75000"/>
        <a:buFont typeface="Wingdings" charset="0"/>
        <a:buChar char=""/>
        <a:defRPr sz="1600" b="1">
          <a:solidFill>
            <a:schemeClr val="tx1"/>
          </a:solidFill>
          <a:latin typeface="+mn-lt"/>
          <a:ea typeface="+mn-ea"/>
        </a:defRPr>
      </a:lvl2pPr>
      <a:lvl3pPr marL="738188" indent="-173038" algn="l" rtl="0" eaLnBrk="0" fontAlgn="base" hangingPunct="0">
        <a:spcBef>
          <a:spcPct val="40000"/>
        </a:spcBef>
        <a:spcAft>
          <a:spcPct val="0"/>
        </a:spcAft>
        <a:buClr>
          <a:srgbClr val="316501"/>
        </a:buClr>
        <a:buSzPct val="75000"/>
        <a:buFont typeface="Monotype Sorts" charset="0"/>
        <a:buChar char=""/>
        <a:defRPr sz="1400" b="1">
          <a:solidFill>
            <a:srgbClr val="316501"/>
          </a:solidFill>
          <a:latin typeface="+mn-lt"/>
          <a:ea typeface="+mn-ea"/>
        </a:defRPr>
      </a:lvl3pPr>
      <a:lvl4pPr marL="908050" indent="-171450" algn="l" rtl="0" eaLnBrk="0" fontAlgn="base" hangingPunct="0">
        <a:spcBef>
          <a:spcPct val="40000"/>
        </a:spcBef>
        <a:spcAft>
          <a:spcPct val="0"/>
        </a:spcAft>
        <a:buClr>
          <a:srgbClr val="004E47"/>
        </a:buClr>
        <a:buSzPct val="75000"/>
        <a:buFont typeface="Monotype Sorts" charset="0"/>
        <a:buChar char=""/>
        <a:defRPr sz="1200" b="1">
          <a:solidFill>
            <a:srgbClr val="004E47"/>
          </a:solidFill>
          <a:latin typeface="+mn-lt"/>
          <a:ea typeface="+mn-ea"/>
        </a:defRPr>
      </a:lvl4pPr>
      <a:lvl5pPr marL="1089025"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5pPr>
      <a:lvl6pPr marL="24574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6pPr>
      <a:lvl7pPr marL="29146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7pPr>
      <a:lvl8pPr marL="33718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8pPr>
      <a:lvl9pPr marL="38290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288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1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6.xml"/><Relationship Id="rId4" Type="http://schemas.openxmlformats.org/officeDocument/2006/relationships/image" Target="../media/image44.png"/></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12" Type="http://schemas.openxmlformats.org/officeDocument/2006/relationships/image" Target="../media/image8.png"/><Relationship Id="rId2" Type="http://schemas.openxmlformats.org/officeDocument/2006/relationships/image" Target="../media/image16.png"/><Relationship Id="rId1" Type="http://schemas.openxmlformats.org/officeDocument/2006/relationships/slideLayout" Target="../slideLayouts/slideLayout6.xml"/><Relationship Id="rId6" Type="http://schemas.openxmlformats.org/officeDocument/2006/relationships/image" Target="../media/image20.png"/><Relationship Id="rId11" Type="http://schemas.openxmlformats.org/officeDocument/2006/relationships/image" Target="../media/image25.pn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png"/></Relationships>
</file>

<file path=ppt/slides/_rels/slide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9.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3317" y="222789"/>
            <a:ext cx="7932234" cy="669311"/>
          </a:xfrm>
          <a:noFill/>
          <a:ln w="28575" cmpd="sng">
            <a:solidFill>
              <a:srgbClr val="0000FF"/>
            </a:solidFill>
          </a:ln>
        </p:spPr>
        <p:txBody>
          <a:bodyPr/>
          <a:lstStyle/>
          <a:p>
            <a:r>
              <a:rPr lang="en-US" dirty="0"/>
              <a:t>Impact of beam-beam effects on </a:t>
            </a:r>
            <a:r>
              <a:rPr lang="en-US" dirty="0" err="1"/>
              <a:t>vdM</a:t>
            </a:r>
            <a:r>
              <a:rPr lang="en-US" dirty="0"/>
              <a:t> </a:t>
            </a:r>
            <a:r>
              <a:rPr lang="en-US" dirty="0">
                <a:latin typeface="Lucida Calligraphy" panose="03010101010101010101" pitchFamily="66" charset="77"/>
              </a:rPr>
              <a:t>L</a:t>
            </a:r>
            <a:r>
              <a:rPr lang="en-US" dirty="0"/>
              <a:t> calibrations at the LHC:</a:t>
            </a:r>
            <a:br>
              <a:rPr lang="en-US" dirty="0">
                <a:effectLst/>
              </a:rPr>
            </a:br>
            <a:r>
              <a:rPr lang="en-US" dirty="0">
                <a:effectLst/>
              </a:rPr>
              <a:t>summary of simulation studies during LS2</a:t>
            </a:r>
          </a:p>
        </p:txBody>
      </p:sp>
      <p:sp>
        <p:nvSpPr>
          <p:cNvPr id="2" name="Content Placeholder 1">
            <a:extLst>
              <a:ext uri="{FF2B5EF4-FFF2-40B4-BE49-F238E27FC236}">
                <a16:creationId xmlns:a16="http://schemas.microsoft.com/office/drawing/2014/main" id="{585126B6-9E8D-0F49-A731-155D7E6ACCC5}"/>
              </a:ext>
            </a:extLst>
          </p:cNvPr>
          <p:cNvSpPr>
            <a:spLocks noGrp="1"/>
          </p:cNvSpPr>
          <p:nvPr>
            <p:ph idx="1"/>
          </p:nvPr>
        </p:nvSpPr>
        <p:spPr>
          <a:xfrm>
            <a:off x="438728" y="2195932"/>
            <a:ext cx="8266544" cy="3521376"/>
          </a:xfrm>
        </p:spPr>
        <p:txBody>
          <a:bodyPr/>
          <a:lstStyle/>
          <a:p>
            <a:r>
              <a:rPr lang="en-US" dirty="0"/>
              <a:t>Introduction: where it all began…</a:t>
            </a:r>
          </a:p>
          <a:p>
            <a:pPr lvl="3"/>
            <a:endParaRPr lang="en-US" dirty="0"/>
          </a:p>
          <a:p>
            <a:r>
              <a:rPr lang="en-US" dirty="0"/>
              <a:t>Beam-beam biases to </a:t>
            </a:r>
            <a:r>
              <a:rPr lang="en-US" dirty="0" err="1"/>
              <a:t>vdM</a:t>
            </a:r>
            <a:r>
              <a:rPr lang="en-US" dirty="0"/>
              <a:t> calibrations in the single-IP case</a:t>
            </a:r>
          </a:p>
          <a:p>
            <a:pPr lvl="3"/>
            <a:endParaRPr lang="en-US" dirty="0"/>
          </a:p>
          <a:p>
            <a:r>
              <a:rPr lang="en-US" dirty="0"/>
              <a:t>Multi-IP effects</a:t>
            </a:r>
          </a:p>
          <a:p>
            <a:pPr lvl="3"/>
            <a:endParaRPr lang="en-US" dirty="0"/>
          </a:p>
          <a:p>
            <a:r>
              <a:rPr lang="en-US" dirty="0"/>
              <a:t>Systematic uncertainties affecting beam-beam corrections</a:t>
            </a:r>
          </a:p>
          <a:p>
            <a:pPr lvl="3"/>
            <a:endParaRPr lang="en-US" dirty="0"/>
          </a:p>
          <a:p>
            <a:r>
              <a:rPr lang="en-US" dirty="0"/>
              <a:t>Summary &amp; outlook</a:t>
            </a:r>
          </a:p>
          <a:p>
            <a:pPr marL="295275" lvl="1" indent="0">
              <a:buNone/>
            </a:pPr>
            <a:endParaRPr lang="en-US" sz="1400" dirty="0">
              <a:solidFill>
                <a:srgbClr val="9C9F9F"/>
              </a:solidFill>
            </a:endParaRPr>
          </a:p>
        </p:txBody>
      </p:sp>
      <p:sp>
        <p:nvSpPr>
          <p:cNvPr id="4100" name="Text Box 4"/>
          <p:cNvSpPr txBox="1">
            <a:spLocks noChangeArrowheads="1"/>
          </p:cNvSpPr>
          <p:nvPr/>
        </p:nvSpPr>
        <p:spPr bwMode="auto">
          <a:xfrm>
            <a:off x="438728" y="1100189"/>
            <a:ext cx="8266544" cy="630942"/>
          </a:xfrm>
          <a:prstGeom prst="rect">
            <a:avLst/>
          </a:prstGeom>
          <a:noFill/>
          <a:ln>
            <a:noFill/>
          </a:ln>
          <a:effectLst/>
          <a:extLst>
            <a:ext uri="{909E8E84-426E-40dd-AFC4-6F175D3DCCD1}">
              <a14:hiddenFill xmlns:a14="http://schemas.microsoft.com/office/drawing/2010/main" xmlns="">
                <a:solidFill>
                  <a:schemeClr val="bg1"/>
                </a:solidFill>
              </a14:hiddenFill>
            </a:ext>
            <a:ext uri="{91240B29-F687-4f45-9708-019B960494DF}">
              <a14:hiddenLine xmlns:a14="http://schemas.microsoft.com/office/drawing/2010/main" xmlns="" w="12700">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sz="1400" i="1" dirty="0">
                <a:solidFill>
                  <a:srgbClr val="000000"/>
                </a:solidFill>
              </a:rPr>
              <a:t>W. </a:t>
            </a:r>
            <a:r>
              <a:rPr lang="en-US" sz="1400" i="1" dirty="0" err="1">
                <a:solidFill>
                  <a:srgbClr val="000000"/>
                </a:solidFill>
              </a:rPr>
              <a:t>Kozanecki</a:t>
            </a:r>
            <a:r>
              <a:rPr lang="en-US" sz="1400" i="1" dirty="0">
                <a:solidFill>
                  <a:srgbClr val="000000"/>
                </a:solidFill>
              </a:rPr>
              <a:t> (University of Oregon)</a:t>
            </a:r>
          </a:p>
          <a:p>
            <a:pPr algn="ctr">
              <a:spcBef>
                <a:spcPct val="50000"/>
              </a:spcBef>
            </a:pPr>
            <a:r>
              <a:rPr lang="en-US" sz="1400" i="1" dirty="0">
                <a:solidFill>
                  <a:srgbClr val="000000"/>
                </a:solidFill>
              </a:rPr>
              <a:t>for the LHC Luminosity-Calibration and -Monitoring Working Group (LLCMWG)</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29389" y="6619285"/>
            <a:ext cx="2614612"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2107398" y="324138"/>
            <a:ext cx="4922041" cy="361950"/>
          </a:xfrm>
          <a:ln w="12700">
            <a:solidFill>
              <a:srgbClr val="000000"/>
            </a:solidFill>
          </a:ln>
        </p:spPr>
        <p:txBody>
          <a:bodyPr/>
          <a:lstStyle/>
          <a:p>
            <a:r>
              <a:rPr lang="en-US" dirty="0"/>
              <a:t>Multi-IP effects, choice of reference (1)</a:t>
            </a:r>
          </a:p>
        </p:txBody>
      </p:sp>
      <p:grpSp>
        <p:nvGrpSpPr>
          <p:cNvPr id="3" name="Group 2">
            <a:extLst>
              <a:ext uri="{FF2B5EF4-FFF2-40B4-BE49-F238E27FC236}">
                <a16:creationId xmlns:a16="http://schemas.microsoft.com/office/drawing/2014/main" id="{91CA8F23-DF8A-4642-B86D-9B11FF007B51}"/>
              </a:ext>
            </a:extLst>
          </p:cNvPr>
          <p:cNvGrpSpPr/>
          <p:nvPr/>
        </p:nvGrpSpPr>
        <p:grpSpPr>
          <a:xfrm>
            <a:off x="4916350" y="3008224"/>
            <a:ext cx="4082855" cy="3715229"/>
            <a:chOff x="408613" y="2895100"/>
            <a:chExt cx="4082855" cy="3715229"/>
          </a:xfrm>
        </p:grpSpPr>
        <p:pic>
          <p:nvPicPr>
            <p:cNvPr id="5" name="Picture 4">
              <a:extLst>
                <a:ext uri="{FF2B5EF4-FFF2-40B4-BE49-F238E27FC236}">
                  <a16:creationId xmlns:a16="http://schemas.microsoft.com/office/drawing/2014/main" id="{230D9971-8FF2-0342-89BD-4807BBA51B77}"/>
                </a:ext>
              </a:extLst>
            </p:cNvPr>
            <p:cNvPicPr>
              <a:picLocks noChangeAspect="1"/>
            </p:cNvPicPr>
            <p:nvPr/>
          </p:nvPicPr>
          <p:blipFill>
            <a:blip r:embed="rId2"/>
            <a:stretch>
              <a:fillRect/>
            </a:stretch>
          </p:blipFill>
          <p:spPr>
            <a:xfrm>
              <a:off x="433937" y="2895100"/>
              <a:ext cx="3657600" cy="2743200"/>
            </a:xfrm>
            <a:prstGeom prst="rect">
              <a:avLst/>
            </a:prstGeom>
          </p:spPr>
        </p:pic>
        <p:sp>
          <p:nvSpPr>
            <p:cNvPr id="17" name="TextBox 16">
              <a:extLst>
                <a:ext uri="{FF2B5EF4-FFF2-40B4-BE49-F238E27FC236}">
                  <a16:creationId xmlns:a16="http://schemas.microsoft.com/office/drawing/2014/main" id="{66D20F7F-16D3-3747-9FDF-A199E3AD70BF}"/>
                </a:ext>
              </a:extLst>
            </p:cNvPr>
            <p:cNvSpPr txBox="1"/>
            <p:nvPr/>
          </p:nvSpPr>
          <p:spPr>
            <a:xfrm>
              <a:off x="408613" y="5502333"/>
              <a:ext cx="4082855" cy="1107996"/>
            </a:xfrm>
            <a:prstGeom prst="rect">
              <a:avLst/>
            </a:prstGeom>
            <a:noFill/>
          </p:spPr>
          <p:txBody>
            <a:bodyPr wrap="square" rtlCol="0">
              <a:spAutoFit/>
            </a:bodyPr>
            <a:lstStyle/>
            <a:p>
              <a:pPr algn="just"/>
              <a:r>
                <a:rPr lang="en-US" sz="1100" i="1" dirty="0">
                  <a:solidFill>
                    <a:srgbClr val="000000"/>
                  </a:solidFill>
                </a:rPr>
                <a:t>Beam-separation dependence, during a simulated vertical </a:t>
              </a:r>
              <a:r>
                <a:rPr lang="en-US" sz="1100" i="1" dirty="0" err="1">
                  <a:solidFill>
                    <a:srgbClr val="000000"/>
                  </a:solidFill>
                </a:rPr>
                <a:t>vdM</a:t>
              </a:r>
              <a:r>
                <a:rPr lang="en-US" sz="1100" i="1" dirty="0">
                  <a:solidFill>
                    <a:srgbClr val="000000"/>
                  </a:solidFill>
                </a:rPr>
                <a:t> scan in the Run-2 configuration with 1 non-scanning IP, of the luminosity-bias factors at the scanning IP associated with the </a:t>
              </a:r>
              <a:r>
                <a:rPr lang="en-US" sz="1100" i="1" dirty="0">
                  <a:solidFill>
                    <a:srgbClr val="0432FF"/>
                  </a:solidFill>
                </a:rPr>
                <a:t>unperturbed luminosity (</a:t>
              </a:r>
              <a:r>
                <a:rPr lang="en-US" sz="1100" i="1" dirty="0">
                  <a:solidFill>
                    <a:srgbClr val="0432FF"/>
                  </a:solidFill>
                  <a:latin typeface="Lucida Calligraphy" panose="03010101010101010101" pitchFamily="66" charset="77"/>
                </a:rPr>
                <a:t>L</a:t>
              </a:r>
              <a:r>
                <a:rPr lang="en-US" sz="1100" i="1" baseline="-25000" dirty="0">
                  <a:solidFill>
                    <a:srgbClr val="0432FF"/>
                  </a:solidFill>
                </a:rPr>
                <a:t>u</a:t>
              </a:r>
              <a:r>
                <a:rPr lang="en-US" sz="1100" i="1" dirty="0">
                  <a:solidFill>
                    <a:srgbClr val="0432FF"/>
                  </a:solidFill>
                </a:rPr>
                <a:t>/</a:t>
              </a:r>
              <a:r>
                <a:rPr lang="en-US" sz="1100" i="1" dirty="0">
                  <a:solidFill>
                    <a:srgbClr val="0432FF"/>
                  </a:solidFill>
                  <a:latin typeface="Lucida Calligraphy" panose="03010101010101010101" pitchFamily="66" charset="77"/>
                </a:rPr>
                <a:t>L</a:t>
              </a:r>
              <a:r>
                <a:rPr lang="en-US" sz="1100" i="1" baseline="-25000" dirty="0">
                  <a:solidFill>
                    <a:srgbClr val="0432FF"/>
                  </a:solidFill>
                </a:rPr>
                <a:t>0 </a:t>
              </a:r>
              <a:r>
                <a:rPr lang="en-US" sz="1100" i="1" dirty="0">
                  <a:solidFill>
                    <a:srgbClr val="0432FF"/>
                  </a:solidFill>
                </a:rPr>
                <a:t>, blue)</a:t>
              </a:r>
              <a:r>
                <a:rPr lang="en-US" sz="1100" i="1" dirty="0">
                  <a:solidFill>
                    <a:srgbClr val="000000"/>
                  </a:solidFill>
                </a:rPr>
                <a:t>, with the </a:t>
              </a:r>
              <a:r>
                <a:rPr lang="en-US" sz="1100" i="1" dirty="0">
                  <a:solidFill>
                    <a:srgbClr val="FF0000"/>
                  </a:solidFill>
                </a:rPr>
                <a:t>full beam-beam effect in the </a:t>
              </a:r>
              <a:r>
                <a:rPr lang="en-US" sz="1100" i="1" dirty="0">
                  <a:solidFill>
                    <a:srgbClr val="FF0000"/>
                  </a:solidFill>
                  <a:latin typeface="Lucida Calligraphy" panose="03010101010101010101" pitchFamily="66" charset="77"/>
                </a:rPr>
                <a:t>L</a:t>
              </a:r>
              <a:r>
                <a:rPr lang="en-US" sz="1100" i="1" baseline="-25000" dirty="0">
                  <a:solidFill>
                    <a:srgbClr val="FF0000"/>
                  </a:solidFill>
                </a:rPr>
                <a:t>0</a:t>
              </a:r>
              <a:r>
                <a:rPr lang="en-US" sz="1100" i="1" dirty="0">
                  <a:solidFill>
                    <a:srgbClr val="FF0000"/>
                  </a:solidFill>
                </a:rPr>
                <a:t> normalization ([</a:t>
              </a:r>
              <a:r>
                <a:rPr lang="en-US" sz="1100" i="1" dirty="0">
                  <a:solidFill>
                    <a:srgbClr val="FF0000"/>
                  </a:solidFill>
                  <a:latin typeface="Lucida Calligraphy" panose="03010101010101010101" pitchFamily="66" charset="77"/>
                </a:rPr>
                <a:t>L</a:t>
              </a:r>
              <a:r>
                <a:rPr lang="en-US" sz="1100" i="1" dirty="0">
                  <a:solidFill>
                    <a:srgbClr val="FF0000"/>
                  </a:solidFill>
                </a:rPr>
                <a:t>/</a:t>
              </a:r>
              <a:r>
                <a:rPr lang="en-US" sz="1100" i="1" dirty="0">
                  <a:solidFill>
                    <a:srgbClr val="FF0000"/>
                  </a:solidFill>
                  <a:latin typeface="Lucida Calligraphy" panose="03010101010101010101" pitchFamily="66" charset="77"/>
                </a:rPr>
                <a:t>L</a:t>
              </a:r>
              <a:r>
                <a:rPr lang="en-US" sz="1100" i="1" baseline="-25000" dirty="0">
                  <a:solidFill>
                    <a:srgbClr val="FF0000"/>
                  </a:solidFill>
                </a:rPr>
                <a:t>0</a:t>
              </a:r>
              <a:r>
                <a:rPr lang="en-US" sz="1100" i="1" dirty="0">
                  <a:solidFill>
                    <a:srgbClr val="FF0000"/>
                  </a:solidFill>
                </a:rPr>
                <a:t>]</a:t>
              </a:r>
              <a:r>
                <a:rPr lang="en-US" sz="1100" baseline="-25000" dirty="0">
                  <a:solidFill>
                    <a:srgbClr val="FF0000"/>
                  </a:solidFill>
                </a:rPr>
                <a:t>Full BB </a:t>
              </a:r>
              <a:r>
                <a:rPr lang="en-US" sz="1100" i="1" dirty="0">
                  <a:solidFill>
                    <a:srgbClr val="FF0000"/>
                  </a:solidFill>
                </a:rPr>
                <a:t>, red)</a:t>
              </a:r>
              <a:r>
                <a:rPr lang="en-US" sz="1100" i="1" dirty="0">
                  <a:solidFill>
                    <a:srgbClr val="000000"/>
                  </a:solidFill>
                </a:rPr>
                <a:t>, and with the </a:t>
              </a:r>
              <a:r>
                <a:rPr lang="en-US" sz="1100" i="1" dirty="0">
                  <a:solidFill>
                    <a:srgbClr val="099800"/>
                  </a:solidFill>
                </a:rPr>
                <a:t>full beam-beam effect in the </a:t>
              </a:r>
              <a:r>
                <a:rPr lang="en-US" sz="1100" i="1" dirty="0">
                  <a:solidFill>
                    <a:srgbClr val="099800"/>
                  </a:solidFill>
                  <a:latin typeface="Lucida Calligraphy" panose="03010101010101010101" pitchFamily="66" charset="77"/>
                </a:rPr>
                <a:t>L</a:t>
              </a:r>
              <a:r>
                <a:rPr lang="en-US" sz="1100" i="1" baseline="-25000" dirty="0">
                  <a:solidFill>
                    <a:srgbClr val="099800"/>
                  </a:solidFill>
                </a:rPr>
                <a:t>u</a:t>
              </a:r>
              <a:r>
                <a:rPr lang="en-US" sz="1100" i="1" dirty="0">
                  <a:solidFill>
                    <a:srgbClr val="099800"/>
                  </a:solidFill>
                </a:rPr>
                <a:t> normalization ([</a:t>
              </a:r>
              <a:r>
                <a:rPr lang="en-US" sz="1100" i="1" dirty="0">
                  <a:solidFill>
                    <a:srgbClr val="099800"/>
                  </a:solidFill>
                  <a:latin typeface="Lucida Calligraphy" panose="03010101010101010101" pitchFamily="66" charset="77"/>
                </a:rPr>
                <a:t>L</a:t>
              </a:r>
              <a:r>
                <a:rPr lang="en-US" sz="1100" i="1" dirty="0">
                  <a:solidFill>
                    <a:srgbClr val="099800"/>
                  </a:solidFill>
                </a:rPr>
                <a:t>/</a:t>
              </a:r>
              <a:r>
                <a:rPr lang="en-US" sz="1100" i="1" dirty="0">
                  <a:solidFill>
                    <a:srgbClr val="099800"/>
                  </a:solidFill>
                  <a:latin typeface="Lucida Calligraphy" panose="03010101010101010101" pitchFamily="66" charset="77"/>
                </a:rPr>
                <a:t>L</a:t>
              </a:r>
              <a:r>
                <a:rPr lang="en-US" sz="1100" i="1" baseline="-25000" dirty="0">
                  <a:solidFill>
                    <a:srgbClr val="099800"/>
                  </a:solidFill>
                </a:rPr>
                <a:t>u</a:t>
              </a:r>
              <a:r>
                <a:rPr lang="en-US" sz="1100" i="1" dirty="0">
                  <a:solidFill>
                    <a:srgbClr val="099800"/>
                  </a:solidFill>
                </a:rPr>
                <a:t>]</a:t>
              </a:r>
              <a:r>
                <a:rPr lang="en-US" sz="1100" baseline="-25000" dirty="0">
                  <a:solidFill>
                    <a:srgbClr val="099800"/>
                  </a:solidFill>
                </a:rPr>
                <a:t>Full BB </a:t>
              </a:r>
              <a:r>
                <a:rPr lang="en-US" sz="1100" i="1" dirty="0">
                  <a:solidFill>
                    <a:srgbClr val="099800"/>
                  </a:solidFill>
                </a:rPr>
                <a:t>, green)</a:t>
              </a:r>
              <a:r>
                <a:rPr lang="en-US" sz="1100" i="1" dirty="0">
                  <a:solidFill>
                    <a:srgbClr val="000000"/>
                  </a:solidFill>
                </a:rPr>
                <a:t>.</a:t>
              </a:r>
              <a:r>
                <a:rPr lang="el-GR" sz="1100" i="1" dirty="0">
                  <a:solidFill>
                    <a:srgbClr val="000000"/>
                  </a:solidFill>
                </a:rPr>
                <a:t> </a:t>
              </a:r>
            </a:p>
          </p:txBody>
        </p:sp>
      </p:grpSp>
      <p:sp>
        <p:nvSpPr>
          <p:cNvPr id="19" name="Content Placeholder 18">
            <a:extLst>
              <a:ext uri="{FF2B5EF4-FFF2-40B4-BE49-F238E27FC236}">
                <a16:creationId xmlns:a16="http://schemas.microsoft.com/office/drawing/2014/main" id="{13D0D7C2-57EC-F647-8E0C-0B8AA2AA6A17}"/>
              </a:ext>
            </a:extLst>
          </p:cNvPr>
          <p:cNvSpPr>
            <a:spLocks noGrp="1"/>
          </p:cNvSpPr>
          <p:nvPr>
            <p:ph idx="1"/>
          </p:nvPr>
        </p:nvSpPr>
        <p:spPr>
          <a:xfrm>
            <a:off x="438728" y="808383"/>
            <a:ext cx="8266544" cy="2199136"/>
          </a:xfrm>
        </p:spPr>
        <p:txBody>
          <a:bodyPr/>
          <a:lstStyle/>
          <a:p>
            <a:r>
              <a:rPr lang="en-US" dirty="0"/>
              <a:t>2 possible reference configurations for “no beam-beam”</a:t>
            </a:r>
          </a:p>
          <a:p>
            <a:pPr lvl="1"/>
            <a:r>
              <a:rPr lang="en-US" dirty="0"/>
              <a:t>no beam-beam </a:t>
            </a:r>
            <a:r>
              <a:rPr lang="en-US" dirty="0">
                <a:solidFill>
                  <a:srgbClr val="FF0000"/>
                </a:solidFill>
              </a:rPr>
              <a:t>anywhere</a:t>
            </a:r>
            <a:r>
              <a:rPr lang="en-US" dirty="0"/>
              <a:t>: “</a:t>
            </a:r>
            <a:r>
              <a:rPr lang="en-US" dirty="0">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latin typeface="Times New Roman" panose="02020603050405020304" pitchFamily="18" charset="0"/>
                <a:cs typeface="Times New Roman" panose="02020603050405020304" pitchFamily="18" charset="0"/>
              </a:rPr>
              <a:t> </a:t>
            </a:r>
            <a:r>
              <a:rPr lang="en-US" dirty="0"/>
              <a:t>normalization”</a:t>
            </a:r>
          </a:p>
          <a:p>
            <a:pPr lvl="2"/>
            <a:r>
              <a:rPr lang="en-US" dirty="0">
                <a:solidFill>
                  <a:srgbClr val="000000"/>
                </a:solidFill>
                <a:latin typeface="Times New Roman" panose="02020603050405020304" pitchFamily="18" charset="0"/>
                <a:cs typeface="Times New Roman" panose="02020603050405020304" pitchFamily="18" charset="0"/>
              </a:rPr>
              <a:t>b-b bias parameters: </a:t>
            </a:r>
            <a:r>
              <a:rPr lang="en-US" dirty="0">
                <a:solidFill>
                  <a:srgbClr val="000000"/>
                </a:solidFill>
                <a:latin typeface="Lucida Calligraphy" panose="03010101010101010101" pitchFamily="66" charset="77"/>
              </a:rPr>
              <a:t>L</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Symbol" pitchFamily="2" charset="2"/>
              </a:rPr>
              <a:t>s</a:t>
            </a:r>
            <a:r>
              <a:rPr lang="en-US" baseline="30000" dirty="0">
                <a:solidFill>
                  <a:srgbClr val="FF0000"/>
                </a:solidFill>
                <a:latin typeface="Times New Roman" panose="02020603050405020304" pitchFamily="18" charset="0"/>
                <a:cs typeface="Times New Roman" panose="02020603050405020304" pitchFamily="18" charset="0"/>
              </a:rPr>
              <a:t>o</a:t>
            </a:r>
            <a:r>
              <a:rPr lang="en-US" dirty="0">
                <a:solidFill>
                  <a:srgbClr val="000000"/>
                </a:solidFill>
              </a:rPr>
              <a:t> - 1, </a:t>
            </a:r>
            <a:r>
              <a:rPr lang="en-US" dirty="0">
                <a:solidFill>
                  <a:srgbClr val="000000"/>
                </a:solidFill>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30000" dirty="0" err="1">
                <a:solidFill>
                  <a:srgbClr val="008102"/>
                </a:solidFill>
                <a:latin typeface="Times New Roman" panose="02020603050405020304" pitchFamily="18" charset="0"/>
                <a:cs typeface="Times New Roman" panose="02020603050405020304" pitchFamily="18" charset="0"/>
              </a:rPr>
              <a:t>u</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Symbol" pitchFamily="2" charset="2"/>
              </a:rPr>
              <a:t>s</a:t>
            </a:r>
            <a:r>
              <a:rPr lang="en-US" baseline="30000" dirty="0">
                <a:solidFill>
                  <a:srgbClr val="FF0000"/>
                </a:solidFill>
                <a:latin typeface="Times New Roman" panose="02020603050405020304" pitchFamily="18" charset="0"/>
                <a:cs typeface="Times New Roman" panose="02020603050405020304" pitchFamily="18" charset="0"/>
              </a:rPr>
              <a:t>0</a:t>
            </a:r>
            <a:r>
              <a:rPr lang="en-US" dirty="0">
                <a:solidFill>
                  <a:srgbClr val="000000"/>
                </a:solidFill>
              </a:rPr>
              <a:t> - 1 </a:t>
            </a:r>
            <a:endParaRPr lang="en-US" dirty="0">
              <a:solidFill>
                <a:srgbClr val="000000"/>
              </a:solidFill>
              <a:cs typeface="Times New Roman" panose="02020603050405020304" pitchFamily="18" charset="0"/>
            </a:endParaRPr>
          </a:p>
          <a:p>
            <a:pPr marL="736600" lvl="3" indent="0">
              <a:buNone/>
            </a:pPr>
            <a:r>
              <a:rPr lang="en-US" dirty="0">
                <a:solidFill>
                  <a:srgbClr val="000000"/>
                </a:solidFill>
              </a:rPr>
              <a:t>where </a:t>
            </a:r>
            <a:r>
              <a:rPr lang="en-US" dirty="0">
                <a:solidFill>
                  <a:srgbClr val="000000"/>
                </a:solidFill>
                <a:latin typeface="Symbol" pitchFamily="2" charset="2"/>
              </a:rPr>
              <a:t>D</a:t>
            </a:r>
            <a:r>
              <a:rPr lang="en-US" dirty="0">
                <a:solidFill>
                  <a:srgbClr val="000000"/>
                </a:solidFill>
              </a:rPr>
              <a:t> is the nominal separation in the scanning plane in units of  the single-beam size </a:t>
            </a:r>
            <a:r>
              <a:rPr lang="en-US" dirty="0">
                <a:solidFill>
                  <a:srgbClr val="000000"/>
                </a:solidFill>
                <a:latin typeface="Symbol" pitchFamily="2" charset="2"/>
              </a:rPr>
              <a:t>s</a:t>
            </a:r>
            <a:r>
              <a:rPr lang="en-US" baseline="30000" dirty="0">
                <a:solidFill>
                  <a:srgbClr val="000000"/>
                </a:solidFill>
                <a:latin typeface="Times New Roman" panose="02020603050405020304" pitchFamily="18" charset="0"/>
                <a:cs typeface="Times New Roman" panose="02020603050405020304" pitchFamily="18" charset="0"/>
              </a:rPr>
              <a:t>o</a:t>
            </a:r>
          </a:p>
          <a:p>
            <a:pPr lvl="1"/>
            <a:r>
              <a:rPr lang="en-US" dirty="0"/>
              <a:t>no beam-beam </a:t>
            </a:r>
            <a:r>
              <a:rPr lang="en-US" dirty="0">
                <a:solidFill>
                  <a:srgbClr val="008102"/>
                </a:solidFill>
              </a:rPr>
              <a:t>at the scanning IP only</a:t>
            </a:r>
            <a:r>
              <a:rPr lang="en-US" dirty="0"/>
              <a:t>: “</a:t>
            </a:r>
            <a:r>
              <a:rPr lang="en-US" dirty="0">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latin typeface="Times New Roman" panose="02020603050405020304" pitchFamily="18" charset="0"/>
                <a:cs typeface="Times New Roman" panose="02020603050405020304" pitchFamily="18" charset="0"/>
              </a:rPr>
              <a:t> </a:t>
            </a:r>
            <a:r>
              <a:rPr lang="en-US" dirty="0"/>
              <a:t>normalization”</a:t>
            </a:r>
          </a:p>
          <a:p>
            <a:pPr lvl="2"/>
            <a:r>
              <a:rPr lang="en-US" dirty="0">
                <a:solidFill>
                  <a:srgbClr val="000000"/>
                </a:solidFill>
                <a:latin typeface="Times New Roman" panose="02020603050405020304" pitchFamily="18" charset="0"/>
                <a:cs typeface="Times New Roman" panose="02020603050405020304" pitchFamily="18" charset="0"/>
              </a:rPr>
              <a:t>b-b bias parameters = </a:t>
            </a:r>
            <a:r>
              <a:rPr lang="en-US" dirty="0">
                <a:solidFill>
                  <a:srgbClr val="000000"/>
                </a:solidFill>
                <a:latin typeface="Lucida Calligraphy" panose="03010101010101010101" pitchFamily="66" charset="77"/>
              </a:rPr>
              <a:t>L</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a:t>
            </a:r>
            <a:r>
              <a:rPr lang="en-US" dirty="0" err="1">
                <a:solidFill>
                  <a:srgbClr val="000000"/>
                </a:solidFill>
                <a:latin typeface="Symbol" pitchFamily="2" charset="2"/>
              </a:rPr>
              <a:t>s</a:t>
            </a:r>
            <a:r>
              <a:rPr lang="en-US" baseline="30000" dirty="0" err="1">
                <a:solidFill>
                  <a:srgbClr val="008102"/>
                </a:solidFill>
                <a:latin typeface="Times New Roman" panose="02020603050405020304" pitchFamily="18" charset="0"/>
                <a:cs typeface="Times New Roman" panose="02020603050405020304" pitchFamily="18" charset="0"/>
              </a:rPr>
              <a:t>u</a:t>
            </a:r>
            <a:r>
              <a:rPr lang="en-US" baseline="-25000" dirty="0" err="1">
                <a:solidFill>
                  <a:srgbClr val="000000"/>
                </a:solidFill>
                <a:cs typeface="Times New Roman" panose="02020603050405020304" pitchFamily="18" charset="0"/>
              </a:rPr>
              <a:t>i</a:t>
            </a:r>
            <a:r>
              <a:rPr lang="en-US" baseline="-25000" dirty="0" err="1">
                <a:solidFill>
                  <a:srgbClr val="000000"/>
                </a:solidFill>
              </a:rPr>
              <a:t>B</a:t>
            </a:r>
            <a:r>
              <a:rPr lang="en-US" baseline="30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cs typeface="Times New Roman" panose="02020603050405020304" pitchFamily="18" charset="0"/>
              </a:rPr>
              <a:t>– 1</a:t>
            </a:r>
          </a:p>
          <a:p>
            <a:pPr lvl="1"/>
            <a:r>
              <a:rPr lang="en-US" dirty="0">
                <a:latin typeface="Times New Roman" panose="02020603050405020304" pitchFamily="18" charset="0"/>
                <a:cs typeface="Times New Roman" panose="02020603050405020304" pitchFamily="18" charset="0"/>
              </a:rPr>
              <a:t>if bunches </a:t>
            </a:r>
            <a:r>
              <a:rPr lang="en-US" b="0" dirty="0">
                <a:solidFill>
                  <a:srgbClr val="000000"/>
                </a:solidFill>
                <a:latin typeface="Times New Roman" panose="02020603050405020304" pitchFamily="18" charset="0"/>
                <a:cs typeface="Times New Roman" panose="02020603050405020304" pitchFamily="18" charset="0"/>
              </a:rPr>
              <a:t>collide at the scanning IP only</a:t>
            </a:r>
            <a:r>
              <a:rPr lang="en-US" dirty="0">
                <a:latin typeface="Times New Roman" panose="02020603050405020304" pitchFamily="18" charset="0"/>
                <a:cs typeface="Times New Roman" panose="02020603050405020304" pitchFamily="18" charset="0"/>
              </a:rPr>
              <a:t>, the </a:t>
            </a:r>
            <a:r>
              <a:rPr lang="en-US" dirty="0">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dirty="0">
                <a:latin typeface="Times New Roman" panose="02020603050405020304" pitchFamily="18" charset="0"/>
                <a:cs typeface="Times New Roman" panose="02020603050405020304" pitchFamily="18" charset="0"/>
              </a:rPr>
              <a:t> and </a:t>
            </a:r>
            <a:r>
              <a:rPr lang="en-US" dirty="0">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 normalizations are identical</a:t>
            </a:r>
          </a:p>
          <a:p>
            <a:pPr marL="0" indent="0">
              <a:buNone/>
            </a:pPr>
            <a:endParaRPr lang="en-US" dirty="0"/>
          </a:p>
        </p:txBody>
      </p:sp>
      <p:sp>
        <p:nvSpPr>
          <p:cNvPr id="9" name="TextBox 8">
            <a:extLst>
              <a:ext uri="{FF2B5EF4-FFF2-40B4-BE49-F238E27FC236}">
                <a16:creationId xmlns:a16="http://schemas.microsoft.com/office/drawing/2014/main" id="{42965C81-C0F8-3C43-A716-4A78D212EBEE}"/>
              </a:ext>
            </a:extLst>
          </p:cNvPr>
          <p:cNvSpPr txBox="1"/>
          <p:nvPr/>
        </p:nvSpPr>
        <p:spPr>
          <a:xfrm>
            <a:off x="510327" y="4682169"/>
            <a:ext cx="4223570" cy="461665"/>
          </a:xfrm>
          <a:prstGeom prst="rect">
            <a:avLst/>
          </a:prstGeom>
          <a:noFill/>
        </p:spPr>
        <p:txBody>
          <a:bodyPr wrap="square" rtlCol="0">
            <a:spAutoFit/>
          </a:bodyPr>
          <a:lstStyle/>
          <a:p>
            <a:pPr marL="492125" indent="-485775"/>
            <a:r>
              <a:rPr lang="en-US" sz="1200" b="1" dirty="0">
                <a:solidFill>
                  <a:srgbClr val="000000"/>
                </a:solidFill>
                <a:latin typeface="Lucida Calligraphy" panose="03010101010101010101" pitchFamily="66" charset="77"/>
              </a:rPr>
              <a:t>L</a:t>
            </a:r>
            <a:r>
              <a:rPr lang="en-US" sz="1200" b="1" dirty="0">
                <a:solidFill>
                  <a:srgbClr val="000000"/>
                </a:solidFill>
              </a:rPr>
              <a:t> / </a:t>
            </a:r>
            <a:r>
              <a:rPr lang="en-US" sz="1200" b="1" dirty="0">
                <a:solidFill>
                  <a:srgbClr val="099800"/>
                </a:solidFill>
                <a:latin typeface="Lucida Calligraphy" panose="03010101010101010101" pitchFamily="66" charset="77"/>
              </a:rPr>
              <a:t>L</a:t>
            </a:r>
            <a:r>
              <a:rPr lang="en-US" sz="1200" b="1" baseline="-25000" dirty="0">
                <a:solidFill>
                  <a:srgbClr val="099800"/>
                </a:solidFill>
              </a:rPr>
              <a:t>u</a:t>
            </a:r>
            <a:r>
              <a:rPr lang="en-US" sz="1200" b="1" dirty="0">
                <a:solidFill>
                  <a:srgbClr val="000000"/>
                </a:solidFill>
              </a:rPr>
              <a:t>: luminosity-bias factor </a:t>
            </a:r>
            <a:r>
              <a:rPr lang="en-US" sz="1200" b="1" dirty="0" err="1">
                <a:solidFill>
                  <a:srgbClr val="000000"/>
                </a:solidFill>
              </a:rPr>
              <a:t>wrt</a:t>
            </a:r>
            <a:r>
              <a:rPr lang="en-US" sz="1200" b="1" dirty="0">
                <a:solidFill>
                  <a:srgbClr val="000000"/>
                </a:solidFill>
              </a:rPr>
              <a:t> </a:t>
            </a:r>
            <a:r>
              <a:rPr lang="en-US" sz="1200" b="1" dirty="0">
                <a:solidFill>
                  <a:srgbClr val="099800"/>
                </a:solidFill>
              </a:rPr>
              <a:t>no</a:t>
            </a:r>
            <a:r>
              <a:rPr lang="en-US" sz="1200" b="1" dirty="0">
                <a:solidFill>
                  <a:srgbClr val="000000"/>
                </a:solidFill>
              </a:rPr>
              <a:t> b-b </a:t>
            </a:r>
            <a:r>
              <a:rPr lang="en-US" sz="1200" b="1" dirty="0">
                <a:solidFill>
                  <a:srgbClr val="099800"/>
                </a:solidFill>
              </a:rPr>
              <a:t>@ scanning IP</a:t>
            </a:r>
            <a:r>
              <a:rPr lang="en-US" sz="1200" b="1" dirty="0">
                <a:solidFill>
                  <a:srgbClr val="000000"/>
                </a:solidFill>
              </a:rPr>
              <a:t>;             b-b “on” @ witness IP only</a:t>
            </a:r>
          </a:p>
        </p:txBody>
      </p:sp>
      <p:sp>
        <p:nvSpPr>
          <p:cNvPr id="10" name="TextBox 9">
            <a:extLst>
              <a:ext uri="{FF2B5EF4-FFF2-40B4-BE49-F238E27FC236}">
                <a16:creationId xmlns:a16="http://schemas.microsoft.com/office/drawing/2014/main" id="{B223C18D-999A-614D-9050-3675B287FABA}"/>
              </a:ext>
            </a:extLst>
          </p:cNvPr>
          <p:cNvSpPr txBox="1"/>
          <p:nvPr/>
        </p:nvSpPr>
        <p:spPr>
          <a:xfrm>
            <a:off x="510318" y="4220504"/>
            <a:ext cx="4223570" cy="461665"/>
          </a:xfrm>
          <a:prstGeom prst="rect">
            <a:avLst/>
          </a:prstGeom>
          <a:noFill/>
        </p:spPr>
        <p:txBody>
          <a:bodyPr wrap="square" rtlCol="0">
            <a:spAutoFit/>
          </a:bodyPr>
          <a:lstStyle/>
          <a:p>
            <a:pPr marL="492125" indent="-485775"/>
            <a:r>
              <a:rPr lang="en-US" sz="1200" b="1" dirty="0">
                <a:solidFill>
                  <a:srgbClr val="000000"/>
                </a:solidFill>
                <a:latin typeface="Lucida Calligraphy" panose="03010101010101010101" pitchFamily="66" charset="77"/>
              </a:rPr>
              <a:t>L</a:t>
            </a:r>
            <a:r>
              <a:rPr lang="en-US" sz="1200" b="1" dirty="0">
                <a:solidFill>
                  <a:srgbClr val="000000"/>
                </a:solidFill>
              </a:rPr>
              <a:t> / </a:t>
            </a:r>
            <a:r>
              <a:rPr lang="en-US" sz="1200" b="1" dirty="0">
                <a:solidFill>
                  <a:srgbClr val="FF0000"/>
                </a:solidFill>
                <a:latin typeface="Lucida Calligraphy" panose="03010101010101010101" pitchFamily="66" charset="77"/>
              </a:rPr>
              <a:t>L</a:t>
            </a:r>
            <a:r>
              <a:rPr lang="en-US" sz="1200" b="1" baseline="-25000" dirty="0">
                <a:solidFill>
                  <a:srgbClr val="FF0000"/>
                </a:solidFill>
                <a:latin typeface="Lucida Calligraphy" panose="03010101010101010101" pitchFamily="66" charset="77"/>
              </a:rPr>
              <a:t>0</a:t>
            </a:r>
            <a:r>
              <a:rPr lang="en-US" sz="1200" b="1" dirty="0">
                <a:solidFill>
                  <a:srgbClr val="000000"/>
                </a:solidFill>
              </a:rPr>
              <a:t>: luminosity-bias factor </a:t>
            </a:r>
            <a:r>
              <a:rPr lang="en-US" sz="1200" b="1" dirty="0" err="1">
                <a:solidFill>
                  <a:srgbClr val="000000"/>
                </a:solidFill>
              </a:rPr>
              <a:t>wrt</a:t>
            </a:r>
            <a:r>
              <a:rPr lang="en-US" sz="1200" b="1" dirty="0">
                <a:solidFill>
                  <a:srgbClr val="000000"/>
                </a:solidFill>
              </a:rPr>
              <a:t> </a:t>
            </a:r>
            <a:r>
              <a:rPr lang="en-US" sz="1200" b="1" dirty="0">
                <a:solidFill>
                  <a:srgbClr val="FF0000"/>
                </a:solidFill>
              </a:rPr>
              <a:t>no</a:t>
            </a:r>
            <a:r>
              <a:rPr lang="en-US" sz="1200" b="1" dirty="0">
                <a:solidFill>
                  <a:srgbClr val="000000"/>
                </a:solidFill>
              </a:rPr>
              <a:t> b-b </a:t>
            </a:r>
            <a:r>
              <a:rPr lang="en-US" sz="1200" b="1" dirty="0">
                <a:solidFill>
                  <a:srgbClr val="FF0000"/>
                </a:solidFill>
              </a:rPr>
              <a:t>anywhere</a:t>
            </a:r>
            <a:r>
              <a:rPr lang="en-US" sz="1200" b="1" dirty="0">
                <a:solidFill>
                  <a:srgbClr val="000000"/>
                </a:solidFill>
              </a:rPr>
              <a:t>;                  b-b “on” @ both witness IP &amp; scanning IP</a:t>
            </a:r>
          </a:p>
        </p:txBody>
      </p:sp>
      <p:sp>
        <p:nvSpPr>
          <p:cNvPr id="11" name="TextBox 10">
            <a:extLst>
              <a:ext uri="{FF2B5EF4-FFF2-40B4-BE49-F238E27FC236}">
                <a16:creationId xmlns:a16="http://schemas.microsoft.com/office/drawing/2014/main" id="{E9E17D20-F086-EE40-BA52-06F597E4683F}"/>
              </a:ext>
            </a:extLst>
          </p:cNvPr>
          <p:cNvSpPr txBox="1"/>
          <p:nvPr/>
        </p:nvSpPr>
        <p:spPr>
          <a:xfrm>
            <a:off x="510318" y="3759135"/>
            <a:ext cx="4223570" cy="461665"/>
          </a:xfrm>
          <a:prstGeom prst="rect">
            <a:avLst/>
          </a:prstGeom>
          <a:noFill/>
        </p:spPr>
        <p:txBody>
          <a:bodyPr wrap="square" rtlCol="0">
            <a:spAutoFit/>
          </a:bodyPr>
          <a:lstStyle/>
          <a:p>
            <a:pPr marL="492125" indent="-485775"/>
            <a:r>
              <a:rPr lang="en-US" sz="1200" b="1" dirty="0">
                <a:solidFill>
                  <a:srgbClr val="0432FF"/>
                </a:solidFill>
                <a:latin typeface="Lucida Calligraphy" panose="03010101010101010101" pitchFamily="66" charset="77"/>
              </a:rPr>
              <a:t>L</a:t>
            </a:r>
            <a:r>
              <a:rPr lang="en-US" sz="1200" b="1" baseline="-25000" dirty="0">
                <a:solidFill>
                  <a:srgbClr val="0432FF"/>
                </a:solidFill>
              </a:rPr>
              <a:t>u</a:t>
            </a:r>
            <a:r>
              <a:rPr lang="en-US" sz="1200" b="1" dirty="0">
                <a:solidFill>
                  <a:srgbClr val="000000"/>
                </a:solidFill>
              </a:rPr>
              <a:t> / </a:t>
            </a:r>
            <a:r>
              <a:rPr lang="en-US" sz="1200" b="1" dirty="0">
                <a:solidFill>
                  <a:srgbClr val="FF0000"/>
                </a:solidFill>
                <a:latin typeface="Lucida Calligraphy" panose="03010101010101010101" pitchFamily="66" charset="77"/>
              </a:rPr>
              <a:t>L</a:t>
            </a:r>
            <a:r>
              <a:rPr lang="en-US" sz="1200" b="1" baseline="-25000" dirty="0">
                <a:solidFill>
                  <a:srgbClr val="FF0000"/>
                </a:solidFill>
                <a:latin typeface="Lucida Calligraphy" panose="03010101010101010101" pitchFamily="66" charset="77"/>
              </a:rPr>
              <a:t>0</a:t>
            </a:r>
            <a:r>
              <a:rPr lang="en-US" sz="1200" b="1" dirty="0">
                <a:solidFill>
                  <a:srgbClr val="000000"/>
                </a:solidFill>
              </a:rPr>
              <a:t>: luminosity-bias factor </a:t>
            </a:r>
            <a:r>
              <a:rPr lang="en-US" sz="1200" b="1" dirty="0" err="1">
                <a:solidFill>
                  <a:srgbClr val="000000"/>
                </a:solidFill>
              </a:rPr>
              <a:t>wrt</a:t>
            </a:r>
            <a:r>
              <a:rPr lang="en-US" sz="1200" b="1" dirty="0">
                <a:solidFill>
                  <a:srgbClr val="000000"/>
                </a:solidFill>
              </a:rPr>
              <a:t> </a:t>
            </a:r>
            <a:r>
              <a:rPr lang="en-US" sz="1200" b="1" dirty="0">
                <a:solidFill>
                  <a:srgbClr val="FF0000"/>
                </a:solidFill>
              </a:rPr>
              <a:t>no</a:t>
            </a:r>
            <a:r>
              <a:rPr lang="en-US" sz="1200" b="1" dirty="0">
                <a:solidFill>
                  <a:srgbClr val="000000"/>
                </a:solidFill>
              </a:rPr>
              <a:t> b-b </a:t>
            </a:r>
            <a:r>
              <a:rPr lang="en-US" sz="1200" b="1" dirty="0">
                <a:solidFill>
                  <a:srgbClr val="FF0000"/>
                </a:solidFill>
              </a:rPr>
              <a:t>anywhere</a:t>
            </a:r>
            <a:r>
              <a:rPr lang="en-US" sz="1200" b="1" dirty="0">
                <a:solidFill>
                  <a:srgbClr val="000000"/>
                </a:solidFill>
              </a:rPr>
              <a:t>;                  b-b “on” @ witness IP, </a:t>
            </a:r>
            <a:r>
              <a:rPr lang="en-US" sz="1200" b="1" dirty="0">
                <a:solidFill>
                  <a:srgbClr val="0432FF"/>
                </a:solidFill>
              </a:rPr>
              <a:t>“off” @ scanning IP</a:t>
            </a:r>
          </a:p>
        </p:txBody>
      </p:sp>
      <p:sp>
        <p:nvSpPr>
          <p:cNvPr id="14" name="TextBox 13">
            <a:extLst>
              <a:ext uri="{FF2B5EF4-FFF2-40B4-BE49-F238E27FC236}">
                <a16:creationId xmlns:a16="http://schemas.microsoft.com/office/drawing/2014/main" id="{2C25D509-E403-3A4E-BC13-566E7B33F117}"/>
              </a:ext>
            </a:extLst>
          </p:cNvPr>
          <p:cNvSpPr txBox="1"/>
          <p:nvPr/>
        </p:nvSpPr>
        <p:spPr>
          <a:xfrm>
            <a:off x="1007169" y="3229048"/>
            <a:ext cx="3253409" cy="461665"/>
          </a:xfrm>
          <a:prstGeom prst="rect">
            <a:avLst/>
          </a:prstGeom>
          <a:noFill/>
          <a:ln w="38100">
            <a:solidFill>
              <a:srgbClr val="FF40FF"/>
            </a:solidFill>
            <a:prstDash val="sysDash"/>
          </a:ln>
        </p:spPr>
        <p:txBody>
          <a:bodyPr wrap="square" rtlCol="0">
            <a:spAutoFit/>
          </a:bodyPr>
          <a:lstStyle/>
          <a:p>
            <a:pPr marL="6350" algn="ctr"/>
            <a:r>
              <a:rPr lang="en-US" sz="1200" b="1" dirty="0">
                <a:solidFill>
                  <a:srgbClr val="000000"/>
                </a:solidFill>
              </a:rPr>
              <a:t>Two-IP configuration:</a:t>
            </a:r>
          </a:p>
          <a:p>
            <a:pPr marL="6350" algn="ctr"/>
            <a:r>
              <a:rPr lang="en-US" sz="1200" b="1" dirty="0">
                <a:solidFill>
                  <a:srgbClr val="000000"/>
                </a:solidFill>
              </a:rPr>
              <a:t>1 scanning IP (e.g. IP1), 1 witness IP ( e.g. IP5)</a:t>
            </a:r>
            <a:endParaRPr lang="en-US" sz="1200" b="1" dirty="0">
              <a:solidFill>
                <a:srgbClr val="0432FF"/>
              </a:solidFill>
            </a:endParaRPr>
          </a:p>
        </p:txBody>
      </p:sp>
      <p:cxnSp>
        <p:nvCxnSpPr>
          <p:cNvPr id="6" name="Straight Arrow Connector 5">
            <a:extLst>
              <a:ext uri="{FF2B5EF4-FFF2-40B4-BE49-F238E27FC236}">
                <a16:creationId xmlns:a16="http://schemas.microsoft.com/office/drawing/2014/main" id="{BED645AB-6680-E948-9D18-C19B26632742}"/>
              </a:ext>
            </a:extLst>
          </p:cNvPr>
          <p:cNvCxnSpPr>
            <a:cxnSpLocks/>
          </p:cNvCxnSpPr>
          <p:nvPr/>
        </p:nvCxnSpPr>
        <p:spPr bwMode="auto">
          <a:xfrm>
            <a:off x="2980267" y="5022574"/>
            <a:ext cx="3904237" cy="0"/>
          </a:xfrm>
          <a:prstGeom prst="straightConnector1">
            <a:avLst/>
          </a:prstGeom>
          <a:solidFill>
            <a:schemeClr val="bg1"/>
          </a:solidFill>
          <a:ln w="19050" cap="flat" cmpd="sng" algn="ctr">
            <a:solidFill>
              <a:srgbClr val="099800"/>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18" name="Straight Arrow Connector 17">
            <a:extLst>
              <a:ext uri="{FF2B5EF4-FFF2-40B4-BE49-F238E27FC236}">
                <a16:creationId xmlns:a16="http://schemas.microsoft.com/office/drawing/2014/main" id="{0BF80CE7-3E89-804A-8CA0-A80625783F2F}"/>
              </a:ext>
            </a:extLst>
          </p:cNvPr>
          <p:cNvCxnSpPr>
            <a:cxnSpLocks/>
          </p:cNvCxnSpPr>
          <p:nvPr/>
        </p:nvCxnSpPr>
        <p:spPr bwMode="auto">
          <a:xfrm flipV="1">
            <a:off x="4028661" y="4396239"/>
            <a:ext cx="3392556" cy="79743"/>
          </a:xfrm>
          <a:prstGeom prst="straightConnector1">
            <a:avLst/>
          </a:prstGeom>
          <a:solidFill>
            <a:schemeClr val="bg1"/>
          </a:solidFill>
          <a:ln w="19050" cap="flat" cmpd="sng" algn="ctr">
            <a:solidFill>
              <a:srgbClr val="FF0000"/>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Arrow Connector 19">
            <a:extLst>
              <a:ext uri="{FF2B5EF4-FFF2-40B4-BE49-F238E27FC236}">
                <a16:creationId xmlns:a16="http://schemas.microsoft.com/office/drawing/2014/main" id="{16BFE4FB-2142-6B44-A6A9-52AF07B5B785}"/>
              </a:ext>
            </a:extLst>
          </p:cNvPr>
          <p:cNvCxnSpPr>
            <a:cxnSpLocks/>
          </p:cNvCxnSpPr>
          <p:nvPr/>
        </p:nvCxnSpPr>
        <p:spPr bwMode="auto">
          <a:xfrm flipV="1">
            <a:off x="4028661" y="3951903"/>
            <a:ext cx="3392556" cy="115692"/>
          </a:xfrm>
          <a:prstGeom prst="straightConnector1">
            <a:avLst/>
          </a:prstGeom>
          <a:solidFill>
            <a:schemeClr val="bg1"/>
          </a:solidFill>
          <a:ln w="19050" cap="flat" cmpd="sng" algn="ctr">
            <a:solidFill>
              <a:srgbClr val="0432FF"/>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23" name="TextBox 22">
            <a:extLst>
              <a:ext uri="{FF2B5EF4-FFF2-40B4-BE49-F238E27FC236}">
                <a16:creationId xmlns:a16="http://schemas.microsoft.com/office/drawing/2014/main" id="{9511CF32-50B6-9F4B-AE2C-AAC4F8F31B1C}"/>
              </a:ext>
            </a:extLst>
          </p:cNvPr>
          <p:cNvSpPr txBox="1"/>
          <p:nvPr/>
        </p:nvSpPr>
        <p:spPr>
          <a:xfrm>
            <a:off x="686190" y="5221127"/>
            <a:ext cx="3871826" cy="1384995"/>
          </a:xfrm>
          <a:prstGeom prst="rect">
            <a:avLst/>
          </a:prstGeom>
          <a:noFill/>
          <a:ln w="12700">
            <a:solidFill>
              <a:srgbClr val="000000"/>
            </a:solidFill>
          </a:ln>
        </p:spPr>
        <p:txBody>
          <a:bodyPr wrap="square" rtlCol="0">
            <a:spAutoFit/>
          </a:bodyPr>
          <a:lstStyle/>
          <a:p>
            <a:pPr marL="177800" indent="-171450">
              <a:buFont typeface="Arial" panose="020B0604020202020204" pitchFamily="34" charset="0"/>
              <a:buChar char="•"/>
            </a:pPr>
            <a:r>
              <a:rPr lang="en-US" sz="1200" b="1" i="1" dirty="0">
                <a:solidFill>
                  <a:srgbClr val="000000"/>
                </a:solidFill>
              </a:rPr>
              <a:t>The beam-separation-dependence, at the scanning IP, of the </a:t>
            </a:r>
            <a:r>
              <a:rPr lang="en-US" sz="1200" b="1" i="1" dirty="0">
                <a:solidFill>
                  <a:srgbClr val="0432FF"/>
                </a:solidFill>
                <a:latin typeface="Lucida Calligraphy" panose="03010101010101010101" pitchFamily="66" charset="77"/>
              </a:rPr>
              <a:t>L</a:t>
            </a:r>
            <a:r>
              <a:rPr lang="en-US" sz="1200" b="1" i="1" baseline="-25000" dirty="0">
                <a:solidFill>
                  <a:srgbClr val="0432FF"/>
                </a:solidFill>
              </a:rPr>
              <a:t>u</a:t>
            </a:r>
            <a:r>
              <a:rPr lang="en-US" sz="1200" b="1" i="1" dirty="0">
                <a:solidFill>
                  <a:srgbClr val="000000"/>
                </a:solidFill>
              </a:rPr>
              <a:t> /</a:t>
            </a:r>
            <a:r>
              <a:rPr lang="en-US" sz="1200" b="1" dirty="0">
                <a:solidFill>
                  <a:srgbClr val="FF0000"/>
                </a:solidFill>
                <a:latin typeface="Lucida Calligraphy" panose="03010101010101010101" pitchFamily="66" charset="77"/>
              </a:rPr>
              <a:t> L</a:t>
            </a:r>
            <a:r>
              <a:rPr lang="en-US" sz="1200" b="1" baseline="-25000" dirty="0">
                <a:solidFill>
                  <a:srgbClr val="FF0000"/>
                </a:solidFill>
                <a:latin typeface="Lucida Calligraphy" panose="03010101010101010101" pitchFamily="66" charset="77"/>
              </a:rPr>
              <a:t>0</a:t>
            </a:r>
            <a:r>
              <a:rPr lang="en-US" sz="1200" b="1" i="1" dirty="0">
                <a:solidFill>
                  <a:srgbClr val="000000"/>
                </a:solidFill>
              </a:rPr>
              <a:t> ratio (no b-b @ scanning IP), and</a:t>
            </a:r>
          </a:p>
          <a:p>
            <a:pPr marL="177800" indent="-171450">
              <a:buFont typeface="Arial" panose="020B0604020202020204" pitchFamily="34" charset="0"/>
              <a:buChar char="•"/>
            </a:pPr>
            <a:r>
              <a:rPr lang="en-US" sz="1200" b="1" i="1" dirty="0">
                <a:solidFill>
                  <a:srgbClr val="000000"/>
                </a:solidFill>
              </a:rPr>
              <a:t>the difference between the </a:t>
            </a:r>
            <a:r>
              <a:rPr lang="en-US" sz="1200" b="1" dirty="0">
                <a:solidFill>
                  <a:srgbClr val="000000"/>
                </a:solidFill>
                <a:latin typeface="Lucida Calligraphy" panose="03010101010101010101" pitchFamily="66" charset="77"/>
              </a:rPr>
              <a:t>L</a:t>
            </a:r>
            <a:r>
              <a:rPr lang="en-US" sz="1200" b="1" dirty="0">
                <a:solidFill>
                  <a:srgbClr val="000000"/>
                </a:solidFill>
              </a:rPr>
              <a:t> / </a:t>
            </a:r>
            <a:r>
              <a:rPr lang="en-US" sz="1200" b="1" dirty="0">
                <a:solidFill>
                  <a:srgbClr val="FF0000"/>
                </a:solidFill>
                <a:latin typeface="Lucida Calligraphy" panose="03010101010101010101" pitchFamily="66" charset="77"/>
              </a:rPr>
              <a:t>L</a:t>
            </a:r>
            <a:r>
              <a:rPr lang="en-US" sz="1200" b="1" baseline="-25000" dirty="0">
                <a:solidFill>
                  <a:srgbClr val="FF0000"/>
                </a:solidFill>
                <a:latin typeface="Lucida Calligraphy" panose="03010101010101010101" pitchFamily="66" charset="77"/>
              </a:rPr>
              <a:t>0</a:t>
            </a:r>
            <a:r>
              <a:rPr lang="en-US" sz="1200" b="1" i="1" dirty="0">
                <a:solidFill>
                  <a:srgbClr val="000000"/>
                </a:solidFill>
              </a:rPr>
              <a:t> and </a:t>
            </a:r>
            <a:r>
              <a:rPr lang="en-US" sz="1200" b="1" dirty="0">
                <a:solidFill>
                  <a:srgbClr val="000000"/>
                </a:solidFill>
                <a:latin typeface="Lucida Calligraphy" panose="03010101010101010101" pitchFamily="66" charset="77"/>
              </a:rPr>
              <a:t>L</a:t>
            </a:r>
            <a:r>
              <a:rPr lang="en-US" sz="1200" b="1" dirty="0">
                <a:solidFill>
                  <a:srgbClr val="000000"/>
                </a:solidFill>
              </a:rPr>
              <a:t> / </a:t>
            </a:r>
            <a:r>
              <a:rPr lang="en-US" sz="1200" b="1" dirty="0">
                <a:solidFill>
                  <a:srgbClr val="099800"/>
                </a:solidFill>
                <a:latin typeface="Lucida Calligraphy" panose="03010101010101010101" pitchFamily="66" charset="77"/>
              </a:rPr>
              <a:t>L</a:t>
            </a:r>
            <a:r>
              <a:rPr lang="en-US" sz="1200" b="1" baseline="-25000" dirty="0">
                <a:solidFill>
                  <a:srgbClr val="099800"/>
                </a:solidFill>
              </a:rPr>
              <a:t>u</a:t>
            </a:r>
            <a:r>
              <a:rPr lang="en-US" sz="1200" b="1" i="1" dirty="0">
                <a:solidFill>
                  <a:srgbClr val="000000"/>
                </a:solidFill>
              </a:rPr>
              <a:t> curves, </a:t>
            </a:r>
          </a:p>
          <a:p>
            <a:pPr marL="6350" algn="just"/>
            <a:r>
              <a:rPr lang="en-US" sz="1200" b="1" i="1" dirty="0">
                <a:solidFill>
                  <a:srgbClr val="000000"/>
                </a:solidFill>
              </a:rPr>
              <a:t>are both caused by the optical distortion (aka dynamic </a:t>
            </a:r>
            <a:r>
              <a:rPr lang="en-US" sz="1200" b="1" i="1" dirty="0">
                <a:solidFill>
                  <a:srgbClr val="000000"/>
                </a:solidFill>
                <a:latin typeface="Symbol" pitchFamily="2" charset="2"/>
              </a:rPr>
              <a:t>b </a:t>
            </a:r>
            <a:r>
              <a:rPr lang="en-US" sz="1200" b="1" i="1" dirty="0">
                <a:solidFill>
                  <a:srgbClr val="000000"/>
                </a:solidFill>
              </a:rPr>
              <a:t>, or </a:t>
            </a:r>
            <a:r>
              <a:rPr lang="en-US" sz="1200" b="1" i="1" dirty="0">
                <a:solidFill>
                  <a:srgbClr val="000000"/>
                </a:solidFill>
                <a:latin typeface="Symbol" pitchFamily="2" charset="2"/>
              </a:rPr>
              <a:t>b</a:t>
            </a:r>
            <a:r>
              <a:rPr lang="en-US" sz="1200" b="1" i="1" dirty="0">
                <a:solidFill>
                  <a:srgbClr val="000000"/>
                </a:solidFill>
              </a:rPr>
              <a:t>-beating) induced by b-b at the witness IP, and to its phase-advance-dependent propagation from the witness IP to the scanning IP.</a:t>
            </a:r>
            <a:endParaRPr lang="en-US" sz="1200" b="1" i="1" dirty="0">
              <a:solidFill>
                <a:srgbClr val="0432FF"/>
              </a:solidFill>
            </a:endParaRPr>
          </a:p>
        </p:txBody>
      </p:sp>
      <p:sp>
        <p:nvSpPr>
          <p:cNvPr id="27" name="TextBox 26">
            <a:extLst>
              <a:ext uri="{FF2B5EF4-FFF2-40B4-BE49-F238E27FC236}">
                <a16:creationId xmlns:a16="http://schemas.microsoft.com/office/drawing/2014/main" id="{A90659E2-8D6B-0648-AD4F-7E2F2596AD5E}"/>
              </a:ext>
            </a:extLst>
          </p:cNvPr>
          <p:cNvSpPr txBox="1"/>
          <p:nvPr/>
        </p:nvSpPr>
        <p:spPr>
          <a:xfrm>
            <a:off x="8011833" y="3934574"/>
            <a:ext cx="1027928" cy="461665"/>
          </a:xfrm>
          <a:prstGeom prst="rect">
            <a:avLst/>
          </a:prstGeom>
          <a:solidFill>
            <a:srgbClr val="FFFFFF"/>
          </a:solidFill>
          <a:ln w="38100">
            <a:noFill/>
            <a:prstDash val="sysDash"/>
          </a:ln>
        </p:spPr>
        <p:txBody>
          <a:bodyPr wrap="square" rtlCol="0">
            <a:spAutoFit/>
          </a:bodyPr>
          <a:lstStyle/>
          <a:p>
            <a:pPr marL="6350" algn="ctr"/>
            <a:r>
              <a:rPr lang="en-US" sz="1200" b="1" dirty="0">
                <a:solidFill>
                  <a:srgbClr val="FF0000"/>
                </a:solidFill>
              </a:rPr>
              <a:t>Red</a:t>
            </a:r>
            <a:r>
              <a:rPr lang="en-US" sz="1200" b="1" dirty="0">
                <a:solidFill>
                  <a:srgbClr val="000000"/>
                </a:solidFill>
              </a:rPr>
              <a:t> = </a:t>
            </a:r>
          </a:p>
          <a:p>
            <a:pPr marL="6350" algn="ctr"/>
            <a:r>
              <a:rPr lang="en-US" sz="1200" b="1" dirty="0">
                <a:solidFill>
                  <a:srgbClr val="099800"/>
                </a:solidFill>
              </a:rPr>
              <a:t>green</a:t>
            </a:r>
            <a:r>
              <a:rPr lang="en-US" sz="1200" b="1" dirty="0">
                <a:solidFill>
                  <a:srgbClr val="000000"/>
                </a:solidFill>
              </a:rPr>
              <a:t> x </a:t>
            </a:r>
            <a:r>
              <a:rPr lang="en-US" sz="1200" b="1" dirty="0">
                <a:solidFill>
                  <a:srgbClr val="0432FF"/>
                </a:solidFill>
              </a:rPr>
              <a:t>blue</a:t>
            </a:r>
          </a:p>
        </p:txBody>
      </p:sp>
      <p:sp>
        <p:nvSpPr>
          <p:cNvPr id="8" name="Rectangle 7">
            <a:extLst>
              <a:ext uri="{FF2B5EF4-FFF2-40B4-BE49-F238E27FC236}">
                <a16:creationId xmlns:a16="http://schemas.microsoft.com/office/drawing/2014/main" id="{2A395154-9344-E2DB-E193-0400403C1E0E}"/>
              </a:ext>
            </a:extLst>
          </p:cNvPr>
          <p:cNvSpPr/>
          <p:nvPr/>
        </p:nvSpPr>
        <p:spPr bwMode="auto">
          <a:xfrm>
            <a:off x="5308600" y="1566333"/>
            <a:ext cx="2700866" cy="228600"/>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392254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3" grpId="0" animBg="1"/>
      <p:bldP spid="27" grpId="0" animBg="1"/>
      <p:bldP spid="8"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817EBA-4B39-A4D7-2E67-0095D1301265}"/>
            </a:ext>
          </a:extLst>
        </p:cNvPr>
        <p:cNvGrpSpPr/>
        <p:nvPr/>
      </p:nvGrpSpPr>
      <p:grpSpPr>
        <a:xfrm>
          <a:off x="0" y="0"/>
          <a:ext cx="0" cy="0"/>
          <a:chOff x="0" y="0"/>
          <a:chExt cx="0" cy="0"/>
        </a:xfrm>
      </p:grpSpPr>
      <p:sp>
        <p:nvSpPr>
          <p:cNvPr id="25" name="Rectangle 24">
            <a:extLst>
              <a:ext uri="{FF2B5EF4-FFF2-40B4-BE49-F238E27FC236}">
                <a16:creationId xmlns:a16="http://schemas.microsoft.com/office/drawing/2014/main" id="{615CEA98-8340-08C0-86A3-102472D01E9A}"/>
              </a:ext>
            </a:extLst>
          </p:cNvPr>
          <p:cNvSpPr/>
          <p:nvPr/>
        </p:nvSpPr>
        <p:spPr bwMode="auto">
          <a:xfrm>
            <a:off x="4262404" y="6685178"/>
            <a:ext cx="4702048" cy="172822"/>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2" name="Rectangle 11">
            <a:extLst>
              <a:ext uri="{FF2B5EF4-FFF2-40B4-BE49-F238E27FC236}">
                <a16:creationId xmlns:a16="http://schemas.microsoft.com/office/drawing/2014/main" id="{255731F2-58E9-1EEB-1CB1-C1315751A78F}"/>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7C3DB16C-0767-FB92-754C-A06B0572B9D8}"/>
              </a:ext>
            </a:extLst>
          </p:cNvPr>
          <p:cNvSpPr/>
          <p:nvPr/>
        </p:nvSpPr>
        <p:spPr bwMode="auto">
          <a:xfrm>
            <a:off x="7719802" y="4488803"/>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CC7AAF7B-139F-1C18-0A74-68B5B582EEC1}"/>
              </a:ext>
            </a:extLst>
          </p:cNvPr>
          <p:cNvSpPr>
            <a:spLocks noGrp="1"/>
          </p:cNvSpPr>
          <p:nvPr>
            <p:ph type="title"/>
          </p:nvPr>
        </p:nvSpPr>
        <p:spPr>
          <a:xfrm>
            <a:off x="2135969" y="228602"/>
            <a:ext cx="4879181" cy="361950"/>
          </a:xfrm>
          <a:ln w="12700">
            <a:noFill/>
          </a:ln>
        </p:spPr>
        <p:txBody>
          <a:bodyPr/>
          <a:lstStyle/>
          <a:p>
            <a:r>
              <a:rPr lang="en-US" dirty="0"/>
              <a:t>Multi-IP effects, choice of reference (2)</a:t>
            </a:r>
          </a:p>
        </p:txBody>
      </p:sp>
      <p:sp>
        <p:nvSpPr>
          <p:cNvPr id="17" name="TextBox 16">
            <a:extLst>
              <a:ext uri="{FF2B5EF4-FFF2-40B4-BE49-F238E27FC236}">
                <a16:creationId xmlns:a16="http://schemas.microsoft.com/office/drawing/2014/main" id="{4C539BAE-8B2D-B15C-78B3-1CE846DCF859}"/>
              </a:ext>
            </a:extLst>
          </p:cNvPr>
          <p:cNvSpPr txBox="1"/>
          <p:nvPr/>
        </p:nvSpPr>
        <p:spPr>
          <a:xfrm>
            <a:off x="408614" y="3298965"/>
            <a:ext cx="4031228" cy="600164"/>
          </a:xfrm>
          <a:prstGeom prst="rect">
            <a:avLst/>
          </a:prstGeom>
          <a:noFill/>
        </p:spPr>
        <p:txBody>
          <a:bodyPr wrap="square" rtlCol="0">
            <a:spAutoFit/>
          </a:bodyPr>
          <a:lstStyle/>
          <a:p>
            <a:pPr algn="just"/>
            <a:r>
              <a:rPr lang="en-US" sz="1100" b="1" i="1" dirty="0">
                <a:solidFill>
                  <a:srgbClr val="000000"/>
                </a:solidFill>
              </a:rPr>
              <a:t>Visible cross-section bias </a:t>
            </a:r>
            <a:r>
              <a:rPr lang="en-US" sz="1100" i="1" dirty="0">
                <a:solidFill>
                  <a:srgbClr val="000000"/>
                </a:solidFill>
              </a:rPr>
              <a:t>in the </a:t>
            </a:r>
            <a:r>
              <a:rPr lang="en-US" sz="1100" i="1" dirty="0">
                <a:solidFill>
                  <a:srgbClr val="FF0000"/>
                </a:solidFill>
                <a:latin typeface="Lucida Calligraphy" panose="03010101010101010101" pitchFamily="66" charset="77"/>
              </a:rPr>
              <a:t>L</a:t>
            </a:r>
            <a:r>
              <a:rPr lang="en-US" sz="1100" i="1" baseline="-25000" dirty="0">
                <a:solidFill>
                  <a:srgbClr val="FF0000"/>
                </a:solidFill>
              </a:rPr>
              <a:t>0  </a:t>
            </a:r>
            <a:r>
              <a:rPr lang="en-US" sz="1100" i="1" dirty="0">
                <a:solidFill>
                  <a:srgbClr val="FF0000"/>
                </a:solidFill>
              </a:rPr>
              <a:t>normalization </a:t>
            </a:r>
            <a:r>
              <a:rPr lang="en-US" sz="1100" i="1" dirty="0">
                <a:solidFill>
                  <a:srgbClr val="000000"/>
                </a:solidFill>
              </a:rPr>
              <a:t>as a function of the number of non-scanning IPs, for the four possible choices of scanning IP. </a:t>
            </a:r>
            <a:endParaRPr lang="el-GR" sz="1100" i="1" dirty="0">
              <a:solidFill>
                <a:srgbClr val="000000"/>
              </a:solidFill>
            </a:endParaRPr>
          </a:p>
        </p:txBody>
      </p:sp>
      <p:sp>
        <p:nvSpPr>
          <p:cNvPr id="18" name="TextBox 17">
            <a:extLst>
              <a:ext uri="{FF2B5EF4-FFF2-40B4-BE49-F238E27FC236}">
                <a16:creationId xmlns:a16="http://schemas.microsoft.com/office/drawing/2014/main" id="{F968597E-DA0B-CD5E-EADD-7C96A69E3D19}"/>
              </a:ext>
            </a:extLst>
          </p:cNvPr>
          <p:cNvSpPr txBox="1"/>
          <p:nvPr/>
        </p:nvSpPr>
        <p:spPr>
          <a:xfrm>
            <a:off x="4881597" y="3299750"/>
            <a:ext cx="4082855" cy="1277273"/>
          </a:xfrm>
          <a:prstGeom prst="rect">
            <a:avLst/>
          </a:prstGeom>
          <a:noFill/>
        </p:spPr>
        <p:txBody>
          <a:bodyPr wrap="square" rtlCol="0">
            <a:spAutoFit/>
          </a:bodyPr>
          <a:lstStyle/>
          <a:p>
            <a:pPr algn="just"/>
            <a:r>
              <a:rPr lang="en-US" sz="1100" i="1" dirty="0">
                <a:solidFill>
                  <a:srgbClr val="000000"/>
                </a:solidFill>
              </a:rPr>
              <a:t> </a:t>
            </a:r>
            <a:r>
              <a:rPr lang="en-US" sz="1100" b="1" i="1" dirty="0">
                <a:solidFill>
                  <a:srgbClr val="000000"/>
                </a:solidFill>
              </a:rPr>
              <a:t>Visible cross-section bias </a:t>
            </a:r>
            <a:r>
              <a:rPr lang="en-US" sz="1100" i="1" dirty="0">
                <a:solidFill>
                  <a:srgbClr val="000000"/>
                </a:solidFill>
              </a:rPr>
              <a:t>in the </a:t>
            </a:r>
            <a:r>
              <a:rPr lang="en-US" sz="1100" i="1" dirty="0">
                <a:solidFill>
                  <a:srgbClr val="099800"/>
                </a:solidFill>
                <a:latin typeface="Lucida Calligraphy" panose="03010101010101010101" pitchFamily="66" charset="77"/>
              </a:rPr>
              <a:t>L</a:t>
            </a:r>
            <a:r>
              <a:rPr lang="en-US" sz="1100" i="1" baseline="-25000" dirty="0">
                <a:solidFill>
                  <a:srgbClr val="099800"/>
                </a:solidFill>
              </a:rPr>
              <a:t>u  </a:t>
            </a:r>
            <a:r>
              <a:rPr lang="en-US" sz="1100" i="1" dirty="0">
                <a:solidFill>
                  <a:srgbClr val="099800"/>
                </a:solidFill>
              </a:rPr>
              <a:t>normalization </a:t>
            </a:r>
            <a:r>
              <a:rPr lang="en-US" sz="1100" i="1" dirty="0">
                <a:solidFill>
                  <a:srgbClr val="000000"/>
                </a:solidFill>
              </a:rPr>
              <a:t>as a function of the number of non-scanning IPs (lower horizontal axis), for the four possible choices of scanning IP. The curve represents the dependence of the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in the N</a:t>
            </a:r>
            <a:r>
              <a:rPr lang="en-US" sz="1100" baseline="-25000" dirty="0">
                <a:solidFill>
                  <a:srgbClr val="000000"/>
                </a:solidFill>
              </a:rPr>
              <a:t>NSIP </a:t>
            </a:r>
            <a:r>
              <a:rPr lang="en-US" sz="1100" i="1" dirty="0">
                <a:solidFill>
                  <a:srgbClr val="000000"/>
                </a:solidFill>
              </a:rPr>
              <a:t>= 0 case, but with the horizontal and vertical unperturbed tunes shifted down by </a:t>
            </a:r>
            <a:r>
              <a:rPr lang="en-US" sz="1100" i="1" dirty="0" err="1">
                <a:solidFill>
                  <a:srgbClr val="000000"/>
                </a:solidFill>
                <a:latin typeface="Symbol" pitchFamily="2" charset="2"/>
              </a:rPr>
              <a:t>D</a:t>
            </a:r>
            <a:r>
              <a:rPr lang="en-US" sz="1100" i="1" dirty="0" err="1">
                <a:solidFill>
                  <a:srgbClr val="000000"/>
                </a:solidFill>
              </a:rPr>
              <a:t>Q</a:t>
            </a:r>
            <a:r>
              <a:rPr lang="en-US" sz="1100" baseline="-25000" dirty="0" err="1">
                <a:solidFill>
                  <a:srgbClr val="000000"/>
                </a:solidFill>
              </a:rPr>
              <a:t>mIP</a:t>
            </a:r>
            <a:r>
              <a:rPr lang="en-US" sz="1100" i="1" dirty="0">
                <a:solidFill>
                  <a:srgbClr val="000000"/>
                </a:solidFill>
              </a:rPr>
              <a:t> / </a:t>
            </a:r>
            <a:r>
              <a:rPr lang="en-US" sz="1100" i="1" dirty="0">
                <a:solidFill>
                  <a:srgbClr val="000000"/>
                </a:solidFill>
                <a:latin typeface="Symbol" pitchFamily="2" charset="2"/>
              </a:rPr>
              <a:t>x</a:t>
            </a:r>
            <a:r>
              <a:rPr lang="en-US" sz="1100" i="1" dirty="0">
                <a:solidFill>
                  <a:srgbClr val="000000"/>
                </a:solidFill>
              </a:rPr>
              <a:t> = -0.5 N</a:t>
            </a:r>
            <a:r>
              <a:rPr lang="en-US" sz="1100" baseline="-25000" dirty="0">
                <a:solidFill>
                  <a:srgbClr val="000000"/>
                </a:solidFill>
              </a:rPr>
              <a:t>NSIP </a:t>
            </a:r>
            <a:r>
              <a:rPr lang="en-US" sz="1100" i="1" dirty="0">
                <a:solidFill>
                  <a:srgbClr val="000000"/>
                </a:solidFill>
              </a:rPr>
              <a:t>(upper horizontal axis). For a given scanning IP, there exist several B1-B2 bunch-collision patterns that yield the same value of N</a:t>
            </a:r>
            <a:r>
              <a:rPr lang="en-US" sz="1100" baseline="-25000" dirty="0">
                <a:solidFill>
                  <a:srgbClr val="000000"/>
                </a:solidFill>
              </a:rPr>
              <a:t>NSIP</a:t>
            </a:r>
            <a:r>
              <a:rPr lang="en-US" sz="1100" i="1" dirty="0">
                <a:solidFill>
                  <a:srgbClr val="000000"/>
                </a:solidFill>
              </a:rPr>
              <a:t>.</a:t>
            </a:r>
            <a:endParaRPr lang="el-GR" sz="1100" i="1" dirty="0">
              <a:solidFill>
                <a:srgbClr val="000000"/>
              </a:solidFill>
            </a:endParaRPr>
          </a:p>
        </p:txBody>
      </p:sp>
      <p:pic>
        <p:nvPicPr>
          <p:cNvPr id="7" name="Picture 6">
            <a:extLst>
              <a:ext uri="{FF2B5EF4-FFF2-40B4-BE49-F238E27FC236}">
                <a16:creationId xmlns:a16="http://schemas.microsoft.com/office/drawing/2014/main" id="{DD9EB64D-2336-4D69-C9B0-5C5B27EDCA62}"/>
              </a:ext>
            </a:extLst>
          </p:cNvPr>
          <p:cNvPicPr>
            <a:picLocks noChangeAspect="1"/>
          </p:cNvPicPr>
          <p:nvPr/>
        </p:nvPicPr>
        <p:blipFill>
          <a:blip r:embed="rId2"/>
          <a:stretch>
            <a:fillRect/>
          </a:stretch>
        </p:blipFill>
        <p:spPr>
          <a:xfrm>
            <a:off x="408613" y="628651"/>
            <a:ext cx="3657600" cy="2743200"/>
          </a:xfrm>
          <a:prstGeom prst="rect">
            <a:avLst/>
          </a:prstGeom>
        </p:spPr>
      </p:pic>
      <p:grpSp>
        <p:nvGrpSpPr>
          <p:cNvPr id="11" name="Group 10">
            <a:extLst>
              <a:ext uri="{FF2B5EF4-FFF2-40B4-BE49-F238E27FC236}">
                <a16:creationId xmlns:a16="http://schemas.microsoft.com/office/drawing/2014/main" id="{AF3C8C32-2F01-36BE-D5EB-370CA4FAA4F7}"/>
              </a:ext>
            </a:extLst>
          </p:cNvPr>
          <p:cNvGrpSpPr/>
          <p:nvPr/>
        </p:nvGrpSpPr>
        <p:grpSpPr>
          <a:xfrm>
            <a:off x="1061026" y="1537509"/>
            <a:ext cx="1242648" cy="952244"/>
            <a:chOff x="5311030" y="5256048"/>
            <a:chExt cx="1242648" cy="952244"/>
          </a:xfrm>
        </p:grpSpPr>
        <p:sp>
          <p:nvSpPr>
            <p:cNvPr id="15" name="TextBox 14">
              <a:extLst>
                <a:ext uri="{FF2B5EF4-FFF2-40B4-BE49-F238E27FC236}">
                  <a16:creationId xmlns:a16="http://schemas.microsoft.com/office/drawing/2014/main" id="{92AACB3A-661B-84E4-5C04-E801324756BB}"/>
                </a:ext>
              </a:extLst>
            </p:cNvPr>
            <p:cNvSpPr txBox="1"/>
            <p:nvPr/>
          </p:nvSpPr>
          <p:spPr>
            <a:xfrm>
              <a:off x="5311030" y="5654294"/>
              <a:ext cx="1242648" cy="553998"/>
            </a:xfrm>
            <a:prstGeom prst="rect">
              <a:avLst/>
            </a:prstGeom>
            <a:noFill/>
          </p:spPr>
          <p:txBody>
            <a:bodyPr wrap="none" rtlCol="0">
              <a:spAutoFit/>
            </a:bodyPr>
            <a:lstStyle/>
            <a:p>
              <a:pPr algn="ctr"/>
              <a:r>
                <a:rPr lang="en-US" sz="1000" dirty="0">
                  <a:solidFill>
                    <a:srgbClr val="CD2ACA"/>
                  </a:solidFill>
                  <a:latin typeface="Times New Roman" panose="02020603050405020304" pitchFamily="18" charset="0"/>
                  <a:cs typeface="Times New Roman" panose="02020603050405020304" pitchFamily="18" charset="0"/>
                </a:rPr>
                <a:t>Single-IP simulation</a:t>
              </a:r>
            </a:p>
            <a:p>
              <a:pPr algn="ctr"/>
              <a:r>
                <a:rPr lang="en-US" sz="1000" dirty="0">
                  <a:solidFill>
                    <a:srgbClr val="CD2ACA"/>
                  </a:solidFill>
                  <a:latin typeface="Times New Roman" panose="02020603050405020304" pitchFamily="18" charset="0"/>
                  <a:cs typeface="Times New Roman" panose="02020603050405020304" pitchFamily="18" charset="0"/>
                </a:rPr>
                <a:t>w/ Q</a:t>
              </a:r>
              <a:r>
                <a:rPr lang="en-US" sz="1000" baseline="30000" dirty="0">
                  <a:solidFill>
                    <a:srgbClr val="CD2ACA"/>
                  </a:solidFill>
                  <a:latin typeface="Times New Roman" panose="02020603050405020304" pitchFamily="18" charset="0"/>
                  <a:cs typeface="Times New Roman" panose="02020603050405020304" pitchFamily="18" charset="0"/>
                </a:rPr>
                <a:t>0</a:t>
              </a:r>
              <a:r>
                <a:rPr lang="en-US" sz="1000" baseline="-25000" dirty="0">
                  <a:solidFill>
                    <a:srgbClr val="CD2ACA"/>
                  </a:solidFill>
                  <a:latin typeface="Times New Roman" panose="02020603050405020304" pitchFamily="18" charset="0"/>
                  <a:cs typeface="Times New Roman" panose="02020603050405020304" pitchFamily="18" charset="0"/>
                </a:rPr>
                <a:t>x</a:t>
              </a:r>
              <a:r>
                <a:rPr lang="en-US" sz="1000" dirty="0">
                  <a:solidFill>
                    <a:srgbClr val="CD2ACA"/>
                  </a:solidFill>
                  <a:latin typeface="Times New Roman" panose="02020603050405020304" pitchFamily="18" charset="0"/>
                  <a:cs typeface="Times New Roman" panose="02020603050405020304" pitchFamily="18" charset="0"/>
                </a:rPr>
                <a:t>, Q</a:t>
              </a:r>
              <a:r>
                <a:rPr lang="en-US" sz="1000" baseline="30000" dirty="0">
                  <a:solidFill>
                    <a:srgbClr val="CD2ACA"/>
                  </a:solidFill>
                  <a:latin typeface="Times New Roman" panose="02020603050405020304" pitchFamily="18" charset="0"/>
                  <a:cs typeface="Times New Roman" panose="02020603050405020304" pitchFamily="18" charset="0"/>
                </a:rPr>
                <a:t>0</a:t>
              </a:r>
              <a:r>
                <a:rPr lang="en-US" sz="1000" baseline="-25000" dirty="0">
                  <a:solidFill>
                    <a:srgbClr val="CD2ACA"/>
                  </a:solidFill>
                  <a:latin typeface="Times New Roman" panose="02020603050405020304" pitchFamily="18" charset="0"/>
                  <a:cs typeface="Times New Roman" panose="02020603050405020304" pitchFamily="18" charset="0"/>
                </a:rPr>
                <a:t>y</a:t>
              </a:r>
              <a:r>
                <a:rPr lang="en-US" sz="1000" dirty="0">
                  <a:solidFill>
                    <a:srgbClr val="CD2ACA"/>
                  </a:solidFill>
                  <a:latin typeface="Times New Roman" panose="02020603050405020304" pitchFamily="18" charset="0"/>
                  <a:cs typeface="Times New Roman" panose="02020603050405020304" pitchFamily="18" charset="0"/>
                </a:rPr>
                <a:t>  shifted </a:t>
              </a:r>
            </a:p>
            <a:p>
              <a:pPr algn="ctr"/>
              <a:r>
                <a:rPr lang="en-US" sz="1000" dirty="0">
                  <a:solidFill>
                    <a:srgbClr val="CD2ACA"/>
                  </a:solidFill>
                  <a:latin typeface="Times New Roman" panose="02020603050405020304" pitchFamily="18" charset="0"/>
                  <a:cs typeface="Times New Roman" panose="02020603050405020304" pitchFamily="18" charset="0"/>
                </a:rPr>
                <a:t>by </a:t>
              </a:r>
              <a:r>
                <a:rPr lang="en-US" sz="1000" b="1" dirty="0">
                  <a:solidFill>
                    <a:srgbClr val="CD2ACA"/>
                  </a:solidFill>
                  <a:latin typeface="Times New Roman" panose="02020603050405020304" pitchFamily="18" charset="0"/>
                  <a:cs typeface="Times New Roman" panose="02020603050405020304" pitchFamily="18" charset="0"/>
                </a:rPr>
                <a:t>-0.5 </a:t>
              </a:r>
              <a:r>
                <a:rPr lang="en-US" sz="1000" b="1" dirty="0">
                  <a:solidFill>
                    <a:srgbClr val="CD2ACA"/>
                  </a:solidFill>
                  <a:latin typeface="Symbol" pitchFamily="2" charset="2"/>
                  <a:cs typeface="Times New Roman" panose="02020603050405020304" pitchFamily="18" charset="0"/>
                </a:rPr>
                <a:t>x </a:t>
              </a:r>
              <a:r>
                <a:rPr lang="en-US" sz="1000" b="1" i="1" dirty="0">
                  <a:solidFill>
                    <a:srgbClr val="CD2ACA"/>
                  </a:solidFill>
                  <a:latin typeface="Times New Roman" panose="02020603050405020304" pitchFamily="18" charset="0"/>
                  <a:cs typeface="Times New Roman" panose="02020603050405020304" pitchFamily="18" charset="0"/>
                </a:rPr>
                <a:t>N</a:t>
              </a:r>
              <a:r>
                <a:rPr lang="en-US" sz="1000" b="1" baseline="-25000" dirty="0">
                  <a:solidFill>
                    <a:srgbClr val="CD2ACA"/>
                  </a:solidFill>
                  <a:latin typeface="Times New Roman" panose="02020603050405020304" pitchFamily="18" charset="0"/>
                  <a:cs typeface="Times New Roman" panose="02020603050405020304" pitchFamily="18" charset="0"/>
                </a:rPr>
                <a:t>NSIP</a:t>
              </a:r>
              <a:endParaRPr lang="en-US" sz="1000" b="1" dirty="0">
                <a:solidFill>
                  <a:srgbClr val="CD2ACA"/>
                </a:solidFill>
                <a:latin typeface="Symbol" pitchFamily="2" charset="2"/>
                <a:cs typeface="Times New Roman" panose="02020603050405020304" pitchFamily="18" charset="0"/>
              </a:endParaRPr>
            </a:p>
          </p:txBody>
        </p:sp>
        <p:cxnSp>
          <p:nvCxnSpPr>
            <p:cNvPr id="16" name="Straight Arrow Connector 15">
              <a:extLst>
                <a:ext uri="{FF2B5EF4-FFF2-40B4-BE49-F238E27FC236}">
                  <a16:creationId xmlns:a16="http://schemas.microsoft.com/office/drawing/2014/main" id="{C4FC0D84-2A1B-F205-5579-691940E31E03}"/>
                </a:ext>
              </a:extLst>
            </p:cNvPr>
            <p:cNvCxnSpPr>
              <a:cxnSpLocks/>
              <a:stCxn id="15" idx="0"/>
            </p:cNvCxnSpPr>
            <p:nvPr/>
          </p:nvCxnSpPr>
          <p:spPr bwMode="auto">
            <a:xfrm flipV="1">
              <a:off x="5932354" y="5256048"/>
              <a:ext cx="84667" cy="398246"/>
            </a:xfrm>
            <a:prstGeom prst="straightConnector1">
              <a:avLst/>
            </a:prstGeom>
            <a:solidFill>
              <a:schemeClr val="bg1"/>
            </a:solidFill>
            <a:ln w="12700" cap="flat" cmpd="sng" algn="ctr">
              <a:solidFill>
                <a:srgbClr val="CD2ACA"/>
              </a:solidFill>
              <a:prstDash val="dash"/>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sp>
        <p:nvSpPr>
          <p:cNvPr id="3" name="Rectangle 2">
            <a:extLst>
              <a:ext uri="{FF2B5EF4-FFF2-40B4-BE49-F238E27FC236}">
                <a16:creationId xmlns:a16="http://schemas.microsoft.com/office/drawing/2014/main" id="{6F74AC03-D7E9-3271-FD7E-EF9069BBCED5}"/>
              </a:ext>
            </a:extLst>
          </p:cNvPr>
          <p:cNvSpPr/>
          <p:nvPr/>
        </p:nvSpPr>
        <p:spPr bwMode="auto">
          <a:xfrm>
            <a:off x="1099930" y="2670314"/>
            <a:ext cx="980661" cy="231792"/>
          </a:xfrm>
          <a:prstGeom prst="rect">
            <a:avLst/>
          </a:prstGeom>
          <a:noFill/>
          <a:ln w="2857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nvGrpSpPr>
          <p:cNvPr id="4" name="Group 3">
            <a:extLst>
              <a:ext uri="{FF2B5EF4-FFF2-40B4-BE49-F238E27FC236}">
                <a16:creationId xmlns:a16="http://schemas.microsoft.com/office/drawing/2014/main" id="{F92E7D4C-FEB4-27A1-46FB-633BA097ED9A}"/>
              </a:ext>
            </a:extLst>
          </p:cNvPr>
          <p:cNvGrpSpPr/>
          <p:nvPr/>
        </p:nvGrpSpPr>
        <p:grpSpPr>
          <a:xfrm>
            <a:off x="4887589" y="628651"/>
            <a:ext cx="3657600" cy="2743200"/>
            <a:chOff x="4887589" y="728041"/>
            <a:chExt cx="3657600" cy="2743200"/>
          </a:xfrm>
        </p:grpSpPr>
        <p:pic>
          <p:nvPicPr>
            <p:cNvPr id="10" name="Picture 9">
              <a:extLst>
                <a:ext uri="{FF2B5EF4-FFF2-40B4-BE49-F238E27FC236}">
                  <a16:creationId xmlns:a16="http://schemas.microsoft.com/office/drawing/2014/main" id="{26B706B0-20BD-AAF1-FC8B-6B5D3211EAA3}"/>
                </a:ext>
              </a:extLst>
            </p:cNvPr>
            <p:cNvPicPr>
              <a:picLocks noChangeAspect="1"/>
            </p:cNvPicPr>
            <p:nvPr/>
          </p:nvPicPr>
          <p:blipFill>
            <a:blip r:embed="rId3"/>
            <a:stretch>
              <a:fillRect/>
            </a:stretch>
          </p:blipFill>
          <p:spPr>
            <a:xfrm>
              <a:off x="4887589" y="728041"/>
              <a:ext cx="3657600" cy="2743200"/>
            </a:xfrm>
            <a:prstGeom prst="rect">
              <a:avLst/>
            </a:prstGeom>
          </p:spPr>
        </p:pic>
        <p:sp>
          <p:nvSpPr>
            <p:cNvPr id="19" name="Rectangle 18">
              <a:extLst>
                <a:ext uri="{FF2B5EF4-FFF2-40B4-BE49-F238E27FC236}">
                  <a16:creationId xmlns:a16="http://schemas.microsoft.com/office/drawing/2014/main" id="{04883E54-48B3-3386-A29A-0899465B5B14}"/>
                </a:ext>
              </a:extLst>
            </p:cNvPr>
            <p:cNvSpPr/>
            <p:nvPr/>
          </p:nvSpPr>
          <p:spPr bwMode="auto">
            <a:xfrm>
              <a:off x="5592417" y="2766446"/>
              <a:ext cx="980661" cy="231792"/>
            </a:xfrm>
            <a:prstGeom prst="rect">
              <a:avLst/>
            </a:prstGeom>
            <a:noFill/>
            <a:ln w="28575" cap="flat" cmpd="sng" algn="ctr">
              <a:solidFill>
                <a:srgbClr val="0998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5" name="Oval 4">
            <a:extLst>
              <a:ext uri="{FF2B5EF4-FFF2-40B4-BE49-F238E27FC236}">
                <a16:creationId xmlns:a16="http://schemas.microsoft.com/office/drawing/2014/main" id="{E0B5A37C-3CC1-D6E3-CF6A-55F6A40C3983}"/>
              </a:ext>
            </a:extLst>
          </p:cNvPr>
          <p:cNvSpPr/>
          <p:nvPr/>
        </p:nvSpPr>
        <p:spPr bwMode="auto">
          <a:xfrm>
            <a:off x="3014870" y="2054088"/>
            <a:ext cx="225287" cy="638135"/>
          </a:xfrm>
          <a:prstGeom prst="ellipse">
            <a:avLst/>
          </a:prstGeom>
          <a:noFill/>
          <a:ln w="19050"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1" name="TextBox 20">
            <a:extLst>
              <a:ext uri="{FF2B5EF4-FFF2-40B4-BE49-F238E27FC236}">
                <a16:creationId xmlns:a16="http://schemas.microsoft.com/office/drawing/2014/main" id="{5B980F45-EC84-D69A-0E50-1289195F5A1E}"/>
              </a:ext>
            </a:extLst>
          </p:cNvPr>
          <p:cNvSpPr txBox="1"/>
          <p:nvPr/>
        </p:nvSpPr>
        <p:spPr>
          <a:xfrm>
            <a:off x="3271509" y="1287532"/>
            <a:ext cx="1610088" cy="1020718"/>
          </a:xfrm>
          <a:prstGeom prst="rect">
            <a:avLst/>
          </a:prstGeom>
          <a:solidFill>
            <a:srgbClr val="FFFFFF"/>
          </a:solidFill>
          <a:ln>
            <a:solidFill>
              <a:srgbClr val="000000"/>
            </a:solidFill>
          </a:ln>
        </p:spPr>
        <p:txBody>
          <a:bodyPr wrap="square" rtlCol="0" anchor="ctr" anchorCtr="1">
            <a:noAutofit/>
          </a:bodyPr>
          <a:lstStyle/>
          <a:p>
            <a:pPr algn="ctr"/>
            <a:r>
              <a:rPr lang="en-US" sz="1050" b="1" i="1" dirty="0">
                <a:solidFill>
                  <a:srgbClr val="AB7942"/>
                </a:solidFill>
                <a:latin typeface="Times New Roman" panose="02020603050405020304" pitchFamily="18" charset="0"/>
                <a:cs typeface="Times New Roman" panose="02020603050405020304" pitchFamily="18" charset="0"/>
              </a:rPr>
              <a:t>Spread reflects that in the phase advance between the scanning IP and      the various associated non-scanning IPs </a:t>
            </a:r>
          </a:p>
          <a:p>
            <a:pPr algn="ctr"/>
            <a:r>
              <a:rPr lang="en-US" sz="1050" b="1" i="1" dirty="0">
                <a:solidFill>
                  <a:srgbClr val="AB7942"/>
                </a:solidFill>
                <a:latin typeface="Times New Roman" panose="02020603050405020304" pitchFamily="18" charset="0"/>
                <a:cs typeface="Times New Roman" panose="02020603050405020304" pitchFamily="18" charset="0"/>
                <a:sym typeface="Wingdings" pitchFamily="2" charset="2"/>
              </a:rPr>
              <a:t> BCID dependent</a:t>
            </a:r>
            <a:endParaRPr lang="en-US" sz="1050" b="1" i="1" dirty="0">
              <a:solidFill>
                <a:srgbClr val="AB7942"/>
              </a:solidFill>
              <a:latin typeface="Symbol" pitchFamily="2" charset="2"/>
              <a:cs typeface="Times New Roman" panose="02020603050405020304" pitchFamily="18" charset="0"/>
            </a:endParaRPr>
          </a:p>
        </p:txBody>
      </p:sp>
      <p:grpSp>
        <p:nvGrpSpPr>
          <p:cNvPr id="8" name="Group 7">
            <a:extLst>
              <a:ext uri="{FF2B5EF4-FFF2-40B4-BE49-F238E27FC236}">
                <a16:creationId xmlns:a16="http://schemas.microsoft.com/office/drawing/2014/main" id="{51A03E01-B598-A6A1-9907-944710B8FBAC}"/>
              </a:ext>
            </a:extLst>
          </p:cNvPr>
          <p:cNvGrpSpPr/>
          <p:nvPr/>
        </p:nvGrpSpPr>
        <p:grpSpPr>
          <a:xfrm>
            <a:off x="958876" y="4180266"/>
            <a:ext cx="3480965" cy="2595762"/>
            <a:chOff x="958876" y="4180266"/>
            <a:chExt cx="3480965" cy="2595762"/>
          </a:xfrm>
        </p:grpSpPr>
        <p:pic>
          <p:nvPicPr>
            <p:cNvPr id="23" name="image102.png">
              <a:extLst>
                <a:ext uri="{FF2B5EF4-FFF2-40B4-BE49-F238E27FC236}">
                  <a16:creationId xmlns:a16="http://schemas.microsoft.com/office/drawing/2014/main" id="{B0DA1267-EB4D-A5AE-7CB9-1F166CC4A2BB}"/>
                </a:ext>
              </a:extLst>
            </p:cNvPr>
            <p:cNvPicPr>
              <a:picLocks noChangeAspect="1"/>
            </p:cNvPicPr>
            <p:nvPr/>
          </p:nvPicPr>
          <p:blipFill>
            <a:blip r:embed="rId4"/>
            <a:srcRect/>
            <a:stretch>
              <a:fillRect/>
            </a:stretch>
          </p:blipFill>
          <p:spPr>
            <a:xfrm>
              <a:off x="958876" y="4273514"/>
              <a:ext cx="3420697" cy="2502514"/>
            </a:xfrm>
            <a:prstGeom prst="rect">
              <a:avLst/>
            </a:prstGeom>
            <a:ln/>
          </p:spPr>
        </p:pic>
        <p:sp>
          <p:nvSpPr>
            <p:cNvPr id="6" name="Rectangle 5">
              <a:extLst>
                <a:ext uri="{FF2B5EF4-FFF2-40B4-BE49-F238E27FC236}">
                  <a16:creationId xmlns:a16="http://schemas.microsoft.com/office/drawing/2014/main" id="{801B115F-493A-4BBD-07D6-3D7FCD80C90E}"/>
                </a:ext>
              </a:extLst>
            </p:cNvPr>
            <p:cNvSpPr/>
            <p:nvPr/>
          </p:nvSpPr>
          <p:spPr bwMode="auto">
            <a:xfrm>
              <a:off x="2928730" y="4267610"/>
              <a:ext cx="1511111" cy="115679"/>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4" name="TextBox 23">
              <a:extLst>
                <a:ext uri="{FF2B5EF4-FFF2-40B4-BE49-F238E27FC236}">
                  <a16:creationId xmlns:a16="http://schemas.microsoft.com/office/drawing/2014/main" id="{16025E0D-3C62-15DE-F1D0-D5D1F07B5A5C}"/>
                </a:ext>
              </a:extLst>
            </p:cNvPr>
            <p:cNvSpPr txBox="1"/>
            <p:nvPr/>
          </p:nvSpPr>
          <p:spPr>
            <a:xfrm>
              <a:off x="1383680" y="4180266"/>
              <a:ext cx="1985616" cy="181227"/>
            </a:xfrm>
            <a:prstGeom prst="rect">
              <a:avLst/>
            </a:prstGeom>
            <a:solidFill>
              <a:srgbClr val="FFFFFF"/>
            </a:solidFill>
            <a:ln>
              <a:noFill/>
            </a:ln>
          </p:spPr>
          <p:txBody>
            <a:bodyPr wrap="square" rtlCol="0" anchor="ctr" anchorCtr="1">
              <a:noAutofit/>
            </a:bodyPr>
            <a:lstStyle/>
            <a:p>
              <a:pPr algn="ctr"/>
              <a:r>
                <a:rPr lang="en-US" sz="1050" dirty="0" err="1">
                  <a:solidFill>
                    <a:srgbClr val="000000"/>
                  </a:solidFill>
                  <a:latin typeface="Symbol" pitchFamily="2" charset="2"/>
                  <a:cs typeface="Times New Roman" panose="02020603050405020304" pitchFamily="18" charset="0"/>
                </a:rPr>
                <a:t>s</a:t>
              </a:r>
              <a:r>
                <a:rPr lang="en-US" sz="1050" baseline="-25000" dirty="0" err="1">
                  <a:solidFill>
                    <a:srgbClr val="000000"/>
                  </a:solidFill>
                  <a:latin typeface="Times New Roman" panose="02020603050405020304" pitchFamily="18" charset="0"/>
                  <a:cs typeface="Times New Roman" panose="02020603050405020304" pitchFamily="18" charset="0"/>
                </a:rPr>
                <a:t>vis</a:t>
              </a:r>
              <a:r>
                <a:rPr lang="en-US" sz="1050" dirty="0">
                  <a:solidFill>
                    <a:srgbClr val="000000"/>
                  </a:solidFill>
                  <a:latin typeface="Times New Roman" panose="02020603050405020304" pitchFamily="18" charset="0"/>
                  <a:cs typeface="Times New Roman" panose="02020603050405020304" pitchFamily="18" charset="0"/>
                </a:rPr>
                <a:t> –bias difference, </a:t>
              </a:r>
              <a:r>
                <a:rPr lang="en-US" sz="1050" b="1" i="1" dirty="0">
                  <a:solidFill>
                    <a:srgbClr val="FF0000"/>
                  </a:solidFill>
                  <a:latin typeface="Lucida Calligraphy" panose="03010101010101010101" pitchFamily="66" charset="77"/>
                </a:rPr>
                <a:t>L</a:t>
              </a:r>
              <a:r>
                <a:rPr lang="en-US" sz="1050" b="1" i="1" baseline="-25000" dirty="0">
                  <a:solidFill>
                    <a:srgbClr val="FF0000"/>
                  </a:solidFill>
                </a:rPr>
                <a:t>0</a:t>
              </a:r>
              <a:r>
                <a:rPr lang="en-US" sz="1050" dirty="0">
                  <a:solidFill>
                    <a:srgbClr val="000000"/>
                  </a:solidFill>
                  <a:latin typeface="Times New Roman" panose="02020603050405020304" pitchFamily="18" charset="0"/>
                  <a:cs typeface="Times New Roman" panose="02020603050405020304" pitchFamily="18" charset="0"/>
                </a:rPr>
                <a:t> - </a:t>
              </a:r>
              <a:r>
                <a:rPr lang="en-US" sz="1050" b="1" i="1" dirty="0">
                  <a:solidFill>
                    <a:srgbClr val="099800"/>
                  </a:solidFill>
                  <a:latin typeface="Lucida Calligraphy" panose="03010101010101010101" pitchFamily="66" charset="77"/>
                </a:rPr>
                <a:t>L</a:t>
              </a:r>
              <a:r>
                <a:rPr lang="en-US" sz="1050" b="1" i="1" baseline="-25000" dirty="0">
                  <a:solidFill>
                    <a:srgbClr val="099800"/>
                  </a:solidFill>
                </a:rPr>
                <a:t>u</a:t>
              </a:r>
              <a:r>
                <a:rPr lang="en-US" sz="1050" dirty="0">
                  <a:solidFill>
                    <a:srgbClr val="000000"/>
                  </a:solidFill>
                  <a:latin typeface="Times New Roman" panose="02020603050405020304" pitchFamily="18" charset="0"/>
                  <a:cs typeface="Times New Roman" panose="02020603050405020304" pitchFamily="18" charset="0"/>
                </a:rPr>
                <a:t> [%]</a:t>
              </a:r>
              <a:endParaRPr lang="en-US" sz="1050" dirty="0">
                <a:solidFill>
                  <a:srgbClr val="000000"/>
                </a:solidFill>
                <a:latin typeface="Symbol" pitchFamily="2" charset="2"/>
                <a:cs typeface="Times New Roman" panose="02020603050405020304" pitchFamily="18" charset="0"/>
              </a:endParaRPr>
            </a:p>
          </p:txBody>
        </p:sp>
      </p:grpSp>
      <p:sp>
        <p:nvSpPr>
          <p:cNvPr id="20" name="TextBox 19">
            <a:extLst>
              <a:ext uri="{FF2B5EF4-FFF2-40B4-BE49-F238E27FC236}">
                <a16:creationId xmlns:a16="http://schemas.microsoft.com/office/drawing/2014/main" id="{6368DB91-08E9-0036-6FBA-4F78EF0438B6}"/>
              </a:ext>
            </a:extLst>
          </p:cNvPr>
          <p:cNvSpPr txBox="1"/>
          <p:nvPr/>
        </p:nvSpPr>
        <p:spPr>
          <a:xfrm>
            <a:off x="4123833" y="5492575"/>
            <a:ext cx="4821385" cy="1277273"/>
          </a:xfrm>
          <a:prstGeom prst="rect">
            <a:avLst/>
          </a:prstGeom>
          <a:solidFill>
            <a:srgbClr val="FFFFFF"/>
          </a:solidFill>
        </p:spPr>
        <p:txBody>
          <a:bodyPr wrap="square" rtlCol="0">
            <a:spAutoFit/>
          </a:bodyPr>
          <a:lstStyle/>
          <a:p>
            <a:pPr algn="just"/>
            <a:r>
              <a:rPr lang="en-US" sz="1100" i="1" dirty="0">
                <a:solidFill>
                  <a:srgbClr val="000000"/>
                </a:solidFill>
              </a:rPr>
              <a:t> Phase-advance dependence of the </a:t>
            </a:r>
            <a:r>
              <a:rPr lang="en-US" sz="1100" b="1" i="1" dirty="0">
                <a:solidFill>
                  <a:srgbClr val="000000"/>
                </a:solidFill>
              </a:rPr>
              <a:t>difference</a:t>
            </a:r>
            <a:r>
              <a:rPr lang="en-US" sz="1100" i="1" dirty="0">
                <a:solidFill>
                  <a:srgbClr val="000000"/>
                </a:solidFill>
              </a:rPr>
              <a:t>, between the </a:t>
            </a:r>
            <a:r>
              <a:rPr lang="en-US" sz="1100" b="1" i="1" dirty="0">
                <a:solidFill>
                  <a:srgbClr val="FF0000"/>
                </a:solidFill>
                <a:latin typeface="Lucida Calligraphy" panose="03010101010101010101" pitchFamily="66" charset="77"/>
              </a:rPr>
              <a:t>L</a:t>
            </a:r>
            <a:r>
              <a:rPr lang="en-US" sz="1100" b="1" i="1" baseline="-25000" dirty="0">
                <a:solidFill>
                  <a:srgbClr val="FF0000"/>
                </a:solidFill>
              </a:rPr>
              <a:t>0</a:t>
            </a:r>
            <a:r>
              <a:rPr lang="en-US" sz="1100" i="1" baseline="-25000" dirty="0">
                <a:solidFill>
                  <a:srgbClr val="000000"/>
                </a:solidFill>
              </a:rPr>
              <a:t> </a:t>
            </a:r>
            <a:r>
              <a:rPr lang="en-US" sz="1100" i="1" dirty="0">
                <a:solidFill>
                  <a:srgbClr val="000000"/>
                </a:solidFill>
              </a:rPr>
              <a:t> and the </a:t>
            </a:r>
            <a:r>
              <a:rPr lang="en-US" sz="1100" b="1" i="1" dirty="0">
                <a:solidFill>
                  <a:srgbClr val="099800"/>
                </a:solidFill>
                <a:latin typeface="Lucida Calligraphy" panose="03010101010101010101" pitchFamily="66" charset="77"/>
              </a:rPr>
              <a:t>L</a:t>
            </a:r>
            <a:r>
              <a:rPr lang="en-US" sz="1100" b="1" i="1" baseline="-25000" dirty="0">
                <a:solidFill>
                  <a:srgbClr val="099800"/>
                </a:solidFill>
              </a:rPr>
              <a:t>u</a:t>
            </a:r>
            <a:r>
              <a:rPr lang="en-US" sz="1100" i="1" dirty="0">
                <a:solidFill>
                  <a:srgbClr val="000000"/>
                </a:solidFill>
              </a:rPr>
              <a:t> normalization, of the beam-beam induced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The scans are simulated at IP5, with bunches remaining in head-on collision at two other IPs (N</a:t>
            </a:r>
            <a:r>
              <a:rPr lang="en-US" sz="1100" i="1" baseline="-25000" dirty="0">
                <a:solidFill>
                  <a:srgbClr val="000000"/>
                </a:solidFill>
              </a:rPr>
              <a:t>NSIP</a:t>
            </a:r>
            <a:r>
              <a:rPr lang="en-US" sz="1100" i="1" dirty="0">
                <a:solidFill>
                  <a:srgbClr val="000000"/>
                </a:solidFill>
              </a:rPr>
              <a:t> = 2).  The horizontal and vertical axes represent the </a:t>
            </a:r>
            <a:r>
              <a:rPr lang="en-US" sz="1100" i="1" dirty="0" err="1">
                <a:solidFill>
                  <a:srgbClr val="000000"/>
                </a:solidFill>
              </a:rPr>
              <a:t>betatron</a:t>
            </a:r>
            <a:r>
              <a:rPr lang="en-US" sz="1100" i="1" dirty="0">
                <a:solidFill>
                  <a:srgbClr val="000000"/>
                </a:solidFill>
              </a:rPr>
              <a:t> phase advance between IP8 and IP5, here assumed to be the same for B1 and B2. The color scale quantifies the fractional inconsistency in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between the two reference configurations; in this example, it ranges from -0.06 to -0.11 % of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a:t>
            </a:r>
            <a:endParaRPr lang="el-GR" sz="1100" i="1" dirty="0">
              <a:solidFill>
                <a:srgbClr val="000000"/>
              </a:solidFill>
            </a:endParaRPr>
          </a:p>
        </p:txBody>
      </p:sp>
      <p:sp>
        <p:nvSpPr>
          <p:cNvPr id="9" name="Rounded Rectangle 8">
            <a:extLst>
              <a:ext uri="{FF2B5EF4-FFF2-40B4-BE49-F238E27FC236}">
                <a16:creationId xmlns:a16="http://schemas.microsoft.com/office/drawing/2014/main" id="{BF2F265F-E08E-BDC8-003D-34C26D4A0E67}"/>
              </a:ext>
            </a:extLst>
          </p:cNvPr>
          <p:cNvSpPr/>
          <p:nvPr/>
        </p:nvSpPr>
        <p:spPr bwMode="auto">
          <a:xfrm>
            <a:off x="4123833" y="5509504"/>
            <a:ext cx="4821385" cy="561098"/>
          </a:xfrm>
          <a:prstGeom prst="roundRect">
            <a:avLst/>
          </a:prstGeom>
          <a:noFill/>
          <a:ln w="12700"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4" name="TextBox 13">
            <a:extLst>
              <a:ext uri="{FF2B5EF4-FFF2-40B4-BE49-F238E27FC236}">
                <a16:creationId xmlns:a16="http://schemas.microsoft.com/office/drawing/2014/main" id="{53B3064A-BBAE-1B88-5752-CA6D068C649A}"/>
              </a:ext>
            </a:extLst>
          </p:cNvPr>
          <p:cNvSpPr txBox="1"/>
          <p:nvPr/>
        </p:nvSpPr>
        <p:spPr>
          <a:xfrm>
            <a:off x="4142416" y="4586305"/>
            <a:ext cx="4821385" cy="830997"/>
          </a:xfrm>
          <a:prstGeom prst="rect">
            <a:avLst/>
          </a:prstGeom>
          <a:noFill/>
          <a:ln w="19050">
            <a:solidFill>
              <a:srgbClr val="C00000"/>
            </a:solidFill>
          </a:ln>
        </p:spPr>
        <p:txBody>
          <a:bodyPr wrap="square" rtlCol="0">
            <a:spAutoFit/>
          </a:bodyPr>
          <a:lstStyle/>
          <a:p>
            <a:pPr marL="134938" indent="-127000">
              <a:buFont typeface="Arial" panose="020B0604020202020204" pitchFamily="34" charset="0"/>
              <a:buChar char="•"/>
            </a:pPr>
            <a:r>
              <a:rPr lang="en-US" sz="1200" b="1" i="1" dirty="0">
                <a:solidFill>
                  <a:srgbClr val="7030A0"/>
                </a:solidFill>
                <a:latin typeface="Times New Roman" panose="02020603050405020304" pitchFamily="18" charset="0"/>
                <a:cs typeface="Times New Roman" panose="02020603050405020304" pitchFamily="18" charset="0"/>
              </a:rPr>
              <a:t>Why is there a difference between the </a:t>
            </a:r>
            <a:r>
              <a:rPr lang="en-US" sz="1200" i="1" dirty="0">
                <a:solidFill>
                  <a:srgbClr val="FF0000"/>
                </a:solidFill>
                <a:latin typeface="Lucida Calligraphy" panose="03010101010101010101" pitchFamily="66" charset="77"/>
              </a:rPr>
              <a:t>L</a:t>
            </a:r>
            <a:r>
              <a:rPr lang="en-US" sz="1200" i="1" baseline="-25000" dirty="0">
                <a:solidFill>
                  <a:srgbClr val="FF0000"/>
                </a:solidFill>
              </a:rPr>
              <a:t>0</a:t>
            </a:r>
            <a:r>
              <a:rPr lang="en-US" sz="1200" b="1" i="1" dirty="0">
                <a:solidFill>
                  <a:srgbClr val="7030A0"/>
                </a:solidFill>
                <a:latin typeface="Times New Roman" panose="02020603050405020304" pitchFamily="18" charset="0"/>
                <a:cs typeface="Times New Roman" panose="02020603050405020304" pitchFamily="18" charset="0"/>
              </a:rPr>
              <a:t>  and </a:t>
            </a:r>
            <a:r>
              <a:rPr lang="en-US" sz="1200" i="1" dirty="0">
                <a:solidFill>
                  <a:srgbClr val="099800"/>
                </a:solidFill>
                <a:latin typeface="Lucida Calligraphy" panose="03010101010101010101" pitchFamily="66" charset="77"/>
              </a:rPr>
              <a:t>L</a:t>
            </a:r>
            <a:r>
              <a:rPr lang="en-US" sz="1200" i="1" baseline="-25000" dirty="0">
                <a:solidFill>
                  <a:srgbClr val="099800"/>
                </a:solidFill>
              </a:rPr>
              <a:t>u</a:t>
            </a:r>
            <a:r>
              <a:rPr lang="en-US" sz="1200" b="1" i="1" dirty="0">
                <a:solidFill>
                  <a:srgbClr val="7030A0"/>
                </a:solidFill>
                <a:latin typeface="Times New Roman" panose="02020603050405020304" pitchFamily="18" charset="0"/>
                <a:cs typeface="Times New Roman" panose="02020603050405020304" pitchFamily="18" charset="0"/>
              </a:rPr>
              <a:t>  normalizations?</a:t>
            </a:r>
          </a:p>
          <a:p>
            <a:pPr marL="134938" indent="-127000">
              <a:buFont typeface="Arial" panose="020B0604020202020204" pitchFamily="34" charset="0"/>
              <a:buChar char="•"/>
            </a:pPr>
            <a:r>
              <a:rPr lang="en-US" sz="1200" b="1" i="1" dirty="0">
                <a:solidFill>
                  <a:srgbClr val="7030A0"/>
                </a:solidFill>
                <a:latin typeface="Times New Roman" panose="02020603050405020304" pitchFamily="18" charset="0"/>
                <a:cs typeface="Times New Roman" panose="02020603050405020304" pitchFamily="18" charset="0"/>
              </a:rPr>
              <a:t>Why is the spread (at fixed N</a:t>
            </a:r>
            <a:r>
              <a:rPr lang="en-US" sz="1200" b="1" i="1" baseline="-25000" dirty="0">
                <a:solidFill>
                  <a:srgbClr val="7030A0"/>
                </a:solidFill>
                <a:latin typeface="Times New Roman" panose="02020603050405020304" pitchFamily="18" charset="0"/>
                <a:cs typeface="Times New Roman" panose="02020603050405020304" pitchFamily="18" charset="0"/>
              </a:rPr>
              <a:t>NSIP </a:t>
            </a:r>
            <a:r>
              <a:rPr lang="en-US" sz="1200" b="1" i="1" dirty="0">
                <a:solidFill>
                  <a:srgbClr val="7030A0"/>
                </a:solidFill>
                <a:latin typeface="Times New Roman" panose="02020603050405020304" pitchFamily="18" charset="0"/>
                <a:cs typeface="Times New Roman" panose="02020603050405020304" pitchFamily="18" charset="0"/>
              </a:rPr>
              <a:t>) significantly smaller                            in the </a:t>
            </a:r>
            <a:r>
              <a:rPr lang="en-US" sz="1200" i="1" dirty="0">
                <a:solidFill>
                  <a:srgbClr val="099800"/>
                </a:solidFill>
                <a:latin typeface="Lucida Calligraphy" panose="03010101010101010101" pitchFamily="66" charset="77"/>
              </a:rPr>
              <a:t>L</a:t>
            </a:r>
            <a:r>
              <a:rPr lang="en-US" sz="1200" i="1" baseline="-25000" dirty="0">
                <a:solidFill>
                  <a:srgbClr val="099800"/>
                </a:solidFill>
              </a:rPr>
              <a:t>u </a:t>
            </a:r>
            <a:r>
              <a:rPr lang="en-US" sz="1200" b="1" i="1" dirty="0">
                <a:solidFill>
                  <a:srgbClr val="7030A0"/>
                </a:solidFill>
                <a:latin typeface="Times New Roman" panose="02020603050405020304" pitchFamily="18" charset="0"/>
                <a:cs typeface="Times New Roman" panose="02020603050405020304" pitchFamily="18" charset="0"/>
              </a:rPr>
              <a:t>normalization?</a:t>
            </a:r>
          </a:p>
          <a:p>
            <a:pPr marL="7938" algn="ctr"/>
            <a:r>
              <a:rPr lang="en-US" sz="1100" u="sng" dirty="0">
                <a:solidFill>
                  <a:srgbClr val="7030A0"/>
                </a:solidFill>
                <a:latin typeface="Times New Roman" panose="02020603050405020304" pitchFamily="18" charset="0"/>
                <a:cs typeface="Times New Roman" panose="02020603050405020304" pitchFamily="18" charset="0"/>
              </a:rPr>
              <a:t>Unresolved</a:t>
            </a:r>
            <a:r>
              <a:rPr lang="en-US" sz="1100" dirty="0">
                <a:solidFill>
                  <a:srgbClr val="7030A0"/>
                </a:solidFill>
                <a:latin typeface="Times New Roman" panose="02020603050405020304" pitchFamily="18" charset="0"/>
                <a:cs typeface="Times New Roman" panose="02020603050405020304" pitchFamily="18" charset="0"/>
              </a:rPr>
              <a:t> at time of publication.</a:t>
            </a:r>
            <a:endParaRPr lang="en-US" sz="1100" dirty="0">
              <a:solidFill>
                <a:srgbClr val="7030A0"/>
              </a:solidFill>
              <a:latin typeface="Symbol" pitchFamily="2" charset="2"/>
              <a:cs typeface="Times New Roman" panose="02020603050405020304" pitchFamily="18" charset="0"/>
            </a:endParaRPr>
          </a:p>
        </p:txBody>
      </p:sp>
    </p:spTree>
    <p:extLst>
      <p:ext uri="{BB962C8B-B14F-4D97-AF65-F5344CB8AC3E}">
        <p14:creationId xmlns:p14="http://schemas.microsoft.com/office/powerpoint/2010/main" val="1435147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5" grpId="0" animBg="1"/>
      <p:bldP spid="21" grpId="0" animBg="1"/>
      <p:bldP spid="20" grpId="0"/>
      <p:bldP spid="9" grpId="0" animBg="1"/>
      <p:bldP spid="1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434DEBE8-38A5-964D-8FA0-7ACE0F632EB7}"/>
              </a:ext>
            </a:extLst>
          </p:cNvPr>
          <p:cNvPicPr>
            <a:picLocks noChangeAspect="1"/>
          </p:cNvPicPr>
          <p:nvPr/>
        </p:nvPicPr>
        <p:blipFill>
          <a:blip r:embed="rId2"/>
          <a:stretch>
            <a:fillRect/>
          </a:stretch>
        </p:blipFill>
        <p:spPr>
          <a:xfrm>
            <a:off x="356311" y="1216164"/>
            <a:ext cx="8438388" cy="5046853"/>
          </a:xfrm>
          <a:prstGeom prst="rect">
            <a:avLst/>
          </a:prstGeom>
        </p:spPr>
      </p:pic>
      <p:sp>
        <p:nvSpPr>
          <p:cNvPr id="4" name="Title 3">
            <a:extLst>
              <a:ext uri="{FF2B5EF4-FFF2-40B4-BE49-F238E27FC236}">
                <a16:creationId xmlns:a16="http://schemas.microsoft.com/office/drawing/2014/main" id="{DB0196C2-B8B8-4141-871A-21CBDF7A6E30}"/>
              </a:ext>
            </a:extLst>
          </p:cNvPr>
          <p:cNvSpPr>
            <a:spLocks noGrp="1"/>
          </p:cNvSpPr>
          <p:nvPr>
            <p:ph type="title"/>
          </p:nvPr>
        </p:nvSpPr>
        <p:spPr>
          <a:xfrm>
            <a:off x="163825" y="221006"/>
            <a:ext cx="8829173" cy="649999"/>
          </a:xfrm>
          <a:ln w="19050">
            <a:solidFill>
              <a:srgbClr val="0432FF"/>
            </a:solidFill>
          </a:ln>
        </p:spPr>
        <p:txBody>
          <a:bodyPr/>
          <a:lstStyle/>
          <a:p>
            <a:r>
              <a:rPr lang="en-US" dirty="0"/>
              <a:t>Systematic uncertainties on beam-beam correction to </a:t>
            </a:r>
            <a:r>
              <a:rPr lang="en-US" dirty="0" err="1"/>
              <a:t>vdM</a:t>
            </a:r>
            <a:r>
              <a:rPr lang="en-US" dirty="0"/>
              <a:t> calibrations: the complete list</a:t>
            </a:r>
          </a:p>
        </p:txBody>
      </p:sp>
      <p:sp>
        <p:nvSpPr>
          <p:cNvPr id="2" name="Rounded Rectangle 1">
            <a:extLst>
              <a:ext uri="{FF2B5EF4-FFF2-40B4-BE49-F238E27FC236}">
                <a16:creationId xmlns:a16="http://schemas.microsoft.com/office/drawing/2014/main" id="{3CA6BBD9-BE60-1842-B4B6-E96AD7C8BEF0}"/>
              </a:ext>
            </a:extLst>
          </p:cNvPr>
          <p:cNvSpPr/>
          <p:nvPr/>
        </p:nvSpPr>
        <p:spPr bwMode="auto">
          <a:xfrm>
            <a:off x="2293579" y="1314954"/>
            <a:ext cx="422475" cy="309522"/>
          </a:xfrm>
          <a:prstGeom prst="roundRect">
            <a:avLst/>
          </a:prstGeom>
          <a:noFill/>
          <a:ln w="19050"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7" name="Rounded Rectangle 6">
            <a:extLst>
              <a:ext uri="{FF2B5EF4-FFF2-40B4-BE49-F238E27FC236}">
                <a16:creationId xmlns:a16="http://schemas.microsoft.com/office/drawing/2014/main" id="{EB95A7BF-44B9-DC4B-8A64-401046EB33C8}"/>
              </a:ext>
            </a:extLst>
          </p:cNvPr>
          <p:cNvSpPr/>
          <p:nvPr/>
        </p:nvSpPr>
        <p:spPr bwMode="auto">
          <a:xfrm>
            <a:off x="2307540" y="5836024"/>
            <a:ext cx="422475" cy="168695"/>
          </a:xfrm>
          <a:prstGeom prst="roundRect">
            <a:avLst/>
          </a:prstGeom>
          <a:noFill/>
          <a:ln w="19050"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9" name="Rounded Rectangle 8">
            <a:extLst>
              <a:ext uri="{FF2B5EF4-FFF2-40B4-BE49-F238E27FC236}">
                <a16:creationId xmlns:a16="http://schemas.microsoft.com/office/drawing/2014/main" id="{4173B907-4C34-C24B-A1A0-D6FECF8617E3}"/>
              </a:ext>
            </a:extLst>
          </p:cNvPr>
          <p:cNvSpPr/>
          <p:nvPr/>
        </p:nvSpPr>
        <p:spPr bwMode="auto">
          <a:xfrm>
            <a:off x="5803131" y="1624475"/>
            <a:ext cx="392707" cy="179405"/>
          </a:xfrm>
          <a:prstGeom prst="roundRect">
            <a:avLst/>
          </a:prstGeom>
          <a:noFill/>
          <a:ln w="19050" cap="flat" cmpd="sng" algn="ctr">
            <a:solidFill>
              <a:srgbClr val="7030A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nvGrpSpPr>
          <p:cNvPr id="27" name="Group 26">
            <a:extLst>
              <a:ext uri="{FF2B5EF4-FFF2-40B4-BE49-F238E27FC236}">
                <a16:creationId xmlns:a16="http://schemas.microsoft.com/office/drawing/2014/main" id="{E71D25C9-041B-3F41-8DB1-04B5B3072D9C}"/>
              </a:ext>
            </a:extLst>
          </p:cNvPr>
          <p:cNvGrpSpPr/>
          <p:nvPr/>
        </p:nvGrpSpPr>
        <p:grpSpPr>
          <a:xfrm>
            <a:off x="764286" y="5840101"/>
            <a:ext cx="5469493" cy="168694"/>
            <a:chOff x="700658" y="6196520"/>
            <a:chExt cx="5469493" cy="168694"/>
          </a:xfrm>
        </p:grpSpPr>
        <p:sp>
          <p:nvSpPr>
            <p:cNvPr id="19" name="Rounded Rectangle 18">
              <a:extLst>
                <a:ext uri="{FF2B5EF4-FFF2-40B4-BE49-F238E27FC236}">
                  <a16:creationId xmlns:a16="http://schemas.microsoft.com/office/drawing/2014/main" id="{FEB67E58-0AFB-014B-B9B1-9C38900F213E}"/>
                </a:ext>
              </a:extLst>
            </p:cNvPr>
            <p:cNvSpPr/>
            <p:nvPr/>
          </p:nvSpPr>
          <p:spPr bwMode="auto">
            <a:xfrm>
              <a:off x="5747676" y="6196520"/>
              <a:ext cx="422475" cy="168694"/>
            </a:xfrm>
            <a:prstGeom prst="roundRect">
              <a:avLst/>
            </a:prstGeom>
            <a:noFill/>
            <a:ln w="19050" cap="flat" cmpd="sng" algn="ctr">
              <a:solidFill>
                <a:srgbClr val="FF4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0" name="Rounded Rectangle 19">
              <a:extLst>
                <a:ext uri="{FF2B5EF4-FFF2-40B4-BE49-F238E27FC236}">
                  <a16:creationId xmlns:a16="http://schemas.microsoft.com/office/drawing/2014/main" id="{E08BE77F-397A-A246-9655-149FFC07B8E5}"/>
                </a:ext>
              </a:extLst>
            </p:cNvPr>
            <p:cNvSpPr/>
            <p:nvPr/>
          </p:nvSpPr>
          <p:spPr bwMode="auto">
            <a:xfrm>
              <a:off x="700658" y="6196520"/>
              <a:ext cx="1102037" cy="168694"/>
            </a:xfrm>
            <a:prstGeom prst="roundRect">
              <a:avLst/>
            </a:prstGeom>
            <a:noFill/>
            <a:ln w="19050" cap="flat" cmpd="sng" algn="ctr">
              <a:solidFill>
                <a:srgbClr val="FF4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grpSp>
        <p:nvGrpSpPr>
          <p:cNvPr id="22" name="Group 21">
            <a:extLst>
              <a:ext uri="{FF2B5EF4-FFF2-40B4-BE49-F238E27FC236}">
                <a16:creationId xmlns:a16="http://schemas.microsoft.com/office/drawing/2014/main" id="{B24A06BC-B3AE-604F-BD07-1D8847B5055B}"/>
              </a:ext>
            </a:extLst>
          </p:cNvPr>
          <p:cNvGrpSpPr/>
          <p:nvPr/>
        </p:nvGrpSpPr>
        <p:grpSpPr>
          <a:xfrm>
            <a:off x="672016" y="6008795"/>
            <a:ext cx="5565044" cy="168694"/>
            <a:chOff x="652304" y="6365214"/>
            <a:chExt cx="5565044" cy="168694"/>
          </a:xfrm>
        </p:grpSpPr>
        <p:sp>
          <p:nvSpPr>
            <p:cNvPr id="8" name="Rounded Rectangle 7">
              <a:extLst>
                <a:ext uri="{FF2B5EF4-FFF2-40B4-BE49-F238E27FC236}">
                  <a16:creationId xmlns:a16="http://schemas.microsoft.com/office/drawing/2014/main" id="{0C225836-749D-BF4F-9E61-07DC493FAB6C}"/>
                </a:ext>
              </a:extLst>
            </p:cNvPr>
            <p:cNvSpPr/>
            <p:nvPr/>
          </p:nvSpPr>
          <p:spPr bwMode="auto">
            <a:xfrm>
              <a:off x="5794873" y="6365214"/>
              <a:ext cx="422475" cy="168694"/>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1" name="Rounded Rectangle 20">
              <a:extLst>
                <a:ext uri="{FF2B5EF4-FFF2-40B4-BE49-F238E27FC236}">
                  <a16:creationId xmlns:a16="http://schemas.microsoft.com/office/drawing/2014/main" id="{D2A7C070-7812-EF4F-AB34-B0098B2D9DFE}"/>
                </a:ext>
              </a:extLst>
            </p:cNvPr>
            <p:cNvSpPr/>
            <p:nvPr/>
          </p:nvSpPr>
          <p:spPr bwMode="auto">
            <a:xfrm>
              <a:off x="652304" y="6365214"/>
              <a:ext cx="1290594" cy="168694"/>
            </a:xfrm>
            <a:prstGeom prst="roundRect">
              <a:avLst/>
            </a:prstGeom>
            <a:noFill/>
            <a:ln w="1905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33" name="Rounded Rectangle 32">
            <a:extLst>
              <a:ext uri="{FF2B5EF4-FFF2-40B4-BE49-F238E27FC236}">
                <a16:creationId xmlns:a16="http://schemas.microsoft.com/office/drawing/2014/main" id="{44B84CCA-477F-7244-91C3-1EC76F1CC142}"/>
              </a:ext>
            </a:extLst>
          </p:cNvPr>
          <p:cNvSpPr/>
          <p:nvPr/>
        </p:nvSpPr>
        <p:spPr bwMode="auto">
          <a:xfrm>
            <a:off x="681049" y="1283359"/>
            <a:ext cx="1257965" cy="513561"/>
          </a:xfrm>
          <a:prstGeom prst="roundRect">
            <a:avLst/>
          </a:prstGeom>
          <a:noFill/>
          <a:ln w="19050" cap="flat" cmpd="sng" algn="ctr">
            <a:solidFill>
              <a:srgbClr val="D00D3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3" name="Rounded Rectangle 2">
            <a:extLst>
              <a:ext uri="{FF2B5EF4-FFF2-40B4-BE49-F238E27FC236}">
                <a16:creationId xmlns:a16="http://schemas.microsoft.com/office/drawing/2014/main" id="{6C7CE07E-D201-8821-9D78-AB3407404EBA}"/>
              </a:ext>
            </a:extLst>
          </p:cNvPr>
          <p:cNvSpPr/>
          <p:nvPr/>
        </p:nvSpPr>
        <p:spPr bwMode="auto">
          <a:xfrm>
            <a:off x="2307540" y="6010645"/>
            <a:ext cx="422475" cy="168695"/>
          </a:xfrm>
          <a:prstGeom prst="roundRect">
            <a:avLst/>
          </a:prstGeom>
          <a:noFill/>
          <a:ln w="19050"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2424384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9" grpId="0" animBg="1"/>
      <p:bldP spid="33" grpId="0" animBg="1"/>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0196C2-B8B8-4141-871A-21CBDF7A6E30}"/>
              </a:ext>
            </a:extLst>
          </p:cNvPr>
          <p:cNvSpPr>
            <a:spLocks noGrp="1"/>
          </p:cNvSpPr>
          <p:nvPr>
            <p:ph type="title"/>
          </p:nvPr>
        </p:nvSpPr>
        <p:spPr>
          <a:xfrm>
            <a:off x="168166" y="483475"/>
            <a:ext cx="8891752" cy="672881"/>
          </a:xfrm>
          <a:ln w="12700">
            <a:solidFill>
              <a:srgbClr val="000000"/>
            </a:solidFill>
          </a:ln>
        </p:spPr>
        <p:txBody>
          <a:bodyPr/>
          <a:lstStyle/>
          <a:p>
            <a:r>
              <a:rPr lang="en-US" dirty="0"/>
              <a:t>Systematic uncertainties on beam-beam correction to </a:t>
            </a:r>
            <a:r>
              <a:rPr lang="en-US" dirty="0" err="1"/>
              <a:t>vdM</a:t>
            </a:r>
            <a:r>
              <a:rPr lang="en-US" dirty="0"/>
              <a:t> calibrations: dominant contributions</a:t>
            </a:r>
          </a:p>
        </p:txBody>
      </p:sp>
      <p:sp>
        <p:nvSpPr>
          <p:cNvPr id="31" name="TextBox 30">
            <a:extLst>
              <a:ext uri="{FF2B5EF4-FFF2-40B4-BE49-F238E27FC236}">
                <a16:creationId xmlns:a16="http://schemas.microsoft.com/office/drawing/2014/main" id="{32DAD21B-9D2C-0D41-89E3-505408392E6D}"/>
              </a:ext>
            </a:extLst>
          </p:cNvPr>
          <p:cNvSpPr txBox="1"/>
          <p:nvPr/>
        </p:nvSpPr>
        <p:spPr>
          <a:xfrm>
            <a:off x="536028" y="1307221"/>
            <a:ext cx="8040413" cy="1077218"/>
          </a:xfrm>
          <a:prstGeom prst="rect">
            <a:avLst/>
          </a:prstGeom>
          <a:solidFill>
            <a:srgbClr val="FFFFFF"/>
          </a:solidFill>
          <a:ln w="28575">
            <a:solidFill>
              <a:srgbClr val="D00E2F"/>
            </a:solidFill>
            <a:prstDash val="sysDash"/>
          </a:ln>
        </p:spPr>
        <p:txBody>
          <a:bodyPr wrap="square" rtlCol="0">
            <a:spAutoFit/>
          </a:bodyPr>
          <a:lstStyle/>
          <a:p>
            <a:pPr algn="ctr"/>
            <a:r>
              <a:rPr lang="en-US" sz="1600" dirty="0">
                <a:solidFill>
                  <a:srgbClr val="000000"/>
                </a:solidFill>
              </a:rPr>
              <a:t>Both the </a:t>
            </a:r>
            <a:r>
              <a:rPr lang="en-US" sz="1600" b="1" dirty="0">
                <a:solidFill>
                  <a:srgbClr val="06B050"/>
                </a:solidFill>
              </a:rPr>
              <a:t>magnitude</a:t>
            </a:r>
            <a:r>
              <a:rPr lang="en-US" sz="1600" dirty="0">
                <a:solidFill>
                  <a:srgbClr val="000000"/>
                </a:solidFill>
              </a:rPr>
              <a:t> of the beam-beam correction, and its </a:t>
            </a:r>
            <a:r>
              <a:rPr lang="en-US" sz="1600" b="1" dirty="0">
                <a:solidFill>
                  <a:srgbClr val="FF40FF"/>
                </a:solidFill>
              </a:rPr>
              <a:t>uncertainty</a:t>
            </a:r>
            <a:r>
              <a:rPr lang="en-US" sz="1600" dirty="0">
                <a:solidFill>
                  <a:srgbClr val="000000"/>
                </a:solidFill>
              </a:rPr>
              <a:t>, roughly scale </a:t>
            </a:r>
          </a:p>
          <a:p>
            <a:pPr algn="ctr"/>
            <a:r>
              <a:rPr lang="en-US" sz="1600" dirty="0">
                <a:solidFill>
                  <a:srgbClr val="000000"/>
                </a:solidFill>
              </a:rPr>
              <a:t>with the </a:t>
            </a:r>
            <a:r>
              <a:rPr lang="en-US" sz="1600" b="1" dirty="0">
                <a:solidFill>
                  <a:srgbClr val="AB7942"/>
                </a:solidFill>
              </a:rPr>
              <a:t>beam-beam parameter </a:t>
            </a:r>
            <a:r>
              <a:rPr lang="en-US" sz="1600" b="1" dirty="0">
                <a:solidFill>
                  <a:srgbClr val="AB7942"/>
                </a:solidFill>
                <a:latin typeface="Symbol" pitchFamily="2" charset="2"/>
              </a:rPr>
              <a:t>x</a:t>
            </a:r>
            <a:r>
              <a:rPr lang="en-US" sz="1600" dirty="0">
                <a:solidFill>
                  <a:srgbClr val="000000"/>
                </a:solidFill>
              </a:rPr>
              <a:t>; </a:t>
            </a:r>
          </a:p>
          <a:p>
            <a:pPr algn="ctr"/>
            <a:r>
              <a:rPr lang="en-US" sz="1600" dirty="0">
                <a:solidFill>
                  <a:srgbClr val="000000"/>
                </a:solidFill>
              </a:rPr>
              <a:t>they also depend sensitively on the number </a:t>
            </a:r>
            <a:r>
              <a:rPr lang="en-US" sz="1600" b="1" i="1" dirty="0">
                <a:solidFill>
                  <a:srgbClr val="7030A0"/>
                </a:solidFill>
              </a:rPr>
              <a:t>N</a:t>
            </a:r>
            <a:r>
              <a:rPr lang="en-US" sz="1600" b="1" baseline="-25000" dirty="0">
                <a:solidFill>
                  <a:srgbClr val="7030A0"/>
                </a:solidFill>
              </a:rPr>
              <a:t>NSIP</a:t>
            </a:r>
            <a:r>
              <a:rPr lang="en-US" sz="1600" dirty="0">
                <a:solidFill>
                  <a:srgbClr val="000000"/>
                </a:solidFill>
              </a:rPr>
              <a:t> of non-scanning IPs </a:t>
            </a:r>
          </a:p>
          <a:p>
            <a:pPr algn="ctr"/>
            <a:r>
              <a:rPr lang="en-US" sz="1600" dirty="0">
                <a:solidFill>
                  <a:srgbClr val="000000"/>
                </a:solidFill>
              </a:rPr>
              <a:t>(i.e. of additional head-on collisions besides those at the scanning IP)</a:t>
            </a:r>
            <a:endParaRPr lang="en-US" sz="1600" dirty="0">
              <a:solidFill>
                <a:srgbClr val="FF40FF"/>
              </a:solidFill>
            </a:endParaRPr>
          </a:p>
        </p:txBody>
      </p:sp>
      <p:graphicFrame>
        <p:nvGraphicFramePr>
          <p:cNvPr id="6" name="Table 14">
            <a:extLst>
              <a:ext uri="{FF2B5EF4-FFF2-40B4-BE49-F238E27FC236}">
                <a16:creationId xmlns:a16="http://schemas.microsoft.com/office/drawing/2014/main" id="{1CC8CC3C-A57D-A248-A1D8-C827DA4C55B9}"/>
              </a:ext>
            </a:extLst>
          </p:cNvPr>
          <p:cNvGraphicFramePr>
            <a:graphicFrameLocks noGrp="1"/>
          </p:cNvGraphicFramePr>
          <p:nvPr>
            <p:extLst>
              <p:ext uri="{D42A27DB-BD31-4B8C-83A1-F6EECF244321}">
                <p14:modId xmlns:p14="http://schemas.microsoft.com/office/powerpoint/2010/main" val="1205831346"/>
              </p:ext>
            </p:extLst>
          </p:nvPr>
        </p:nvGraphicFramePr>
        <p:xfrm>
          <a:off x="420411" y="2627762"/>
          <a:ext cx="8324193" cy="3799840"/>
        </p:xfrm>
        <a:graphic>
          <a:graphicData uri="http://schemas.openxmlformats.org/drawingml/2006/table">
            <a:tbl>
              <a:tblPr firstRow="1" bandRow="1">
                <a:tableStyleId>{5C22544A-7EE6-4342-B048-85BDC9FD1C3A}</a:tableStyleId>
              </a:tblPr>
              <a:tblGrid>
                <a:gridCol w="2532996">
                  <a:extLst>
                    <a:ext uri="{9D8B030D-6E8A-4147-A177-3AD203B41FA5}">
                      <a16:colId xmlns:a16="http://schemas.microsoft.com/office/drawing/2014/main" val="2785415648"/>
                    </a:ext>
                  </a:extLst>
                </a:gridCol>
                <a:gridCol w="1692165">
                  <a:extLst>
                    <a:ext uri="{9D8B030D-6E8A-4147-A177-3AD203B41FA5}">
                      <a16:colId xmlns:a16="http://schemas.microsoft.com/office/drawing/2014/main" val="512462615"/>
                    </a:ext>
                  </a:extLst>
                </a:gridCol>
                <a:gridCol w="1366344">
                  <a:extLst>
                    <a:ext uri="{9D8B030D-6E8A-4147-A177-3AD203B41FA5}">
                      <a16:colId xmlns:a16="http://schemas.microsoft.com/office/drawing/2014/main" val="1191188865"/>
                    </a:ext>
                  </a:extLst>
                </a:gridCol>
                <a:gridCol w="1366344">
                  <a:extLst>
                    <a:ext uri="{9D8B030D-6E8A-4147-A177-3AD203B41FA5}">
                      <a16:colId xmlns:a16="http://schemas.microsoft.com/office/drawing/2014/main" val="1233696581"/>
                    </a:ext>
                  </a:extLst>
                </a:gridCol>
                <a:gridCol w="1366344">
                  <a:extLst>
                    <a:ext uri="{9D8B030D-6E8A-4147-A177-3AD203B41FA5}">
                      <a16:colId xmlns:a16="http://schemas.microsoft.com/office/drawing/2014/main" val="1594558563"/>
                    </a:ext>
                  </a:extLst>
                </a:gridCol>
              </a:tblGrid>
              <a:tr h="390984">
                <a:tc>
                  <a:txBody>
                    <a:bodyPr/>
                    <a:lstStyle/>
                    <a:p>
                      <a:pPr algn="ctr"/>
                      <a:r>
                        <a:rPr lang="en-US" sz="1600" dirty="0"/>
                        <a:t>Beam-beam (b-b)  uncertainty source</a:t>
                      </a:r>
                    </a:p>
                  </a:txBody>
                  <a:tcPr anchor="ctr" anchorCtr="1"/>
                </a:tc>
                <a:tc>
                  <a:txBody>
                    <a:bodyPr/>
                    <a:lstStyle/>
                    <a:p>
                      <a:pPr algn="ctr"/>
                      <a:r>
                        <a:rPr lang="en-US" sz="1600" dirty="0"/>
                        <a:t>b-b parameter  </a:t>
                      </a:r>
                      <a:r>
                        <a:rPr lang="en-US" sz="1600" dirty="0">
                          <a:latin typeface="Symbol" pitchFamily="2" charset="2"/>
                        </a:rPr>
                        <a:t>x</a:t>
                      </a:r>
                      <a:endParaRPr lang="en-US" sz="1600" dirty="0"/>
                    </a:p>
                  </a:txBody>
                  <a:tcPr anchor="ctr" anchorCtr="1"/>
                </a:tc>
                <a:tc gridSpan="3">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err="1">
                          <a:latin typeface="Symbol" pitchFamily="2" charset="2"/>
                        </a:rPr>
                        <a:t>s</a:t>
                      </a:r>
                      <a:r>
                        <a:rPr lang="en-US" sz="1600" baseline="-25000" dirty="0" err="1"/>
                        <a:t>vis</a:t>
                      </a:r>
                      <a:r>
                        <a:rPr lang="en-US" sz="1600" dirty="0"/>
                        <a:t> systematic uncertainty [%]</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600" dirty="0"/>
                        <a:t>for number of non-scanning IPs (</a:t>
                      </a:r>
                      <a:r>
                        <a:rPr lang="en-US" sz="1600" i="1" dirty="0">
                          <a:solidFill>
                            <a:srgbClr val="8CF5EB"/>
                          </a:solidFill>
                        </a:rPr>
                        <a:t>N</a:t>
                      </a:r>
                      <a:r>
                        <a:rPr lang="en-US" sz="1600" baseline="-25000" dirty="0">
                          <a:solidFill>
                            <a:srgbClr val="8CF5EB"/>
                          </a:solidFill>
                        </a:rPr>
                        <a:t>NSIP</a:t>
                      </a:r>
                      <a:r>
                        <a:rPr lang="en-US" sz="1600" dirty="0"/>
                        <a:t>) =</a:t>
                      </a:r>
                    </a:p>
                  </a:txBody>
                  <a:tcPr anchor="ctr" anchorCtr="1"/>
                </a:tc>
                <a:tc hMerge="1">
                  <a:txBody>
                    <a:bodyPr/>
                    <a:lstStyle/>
                    <a:p>
                      <a:pPr algn="ctr"/>
                      <a:endParaRPr lang="en-US" sz="1600" dirty="0"/>
                    </a:p>
                  </a:txBody>
                  <a:tcPr/>
                </a:tc>
                <a:tc hMerge="1">
                  <a:txBody>
                    <a:bodyPr/>
                    <a:lstStyle/>
                    <a:p>
                      <a:pPr algn="ctr"/>
                      <a:endParaRPr lang="en-US" sz="1600" dirty="0"/>
                    </a:p>
                  </a:txBody>
                  <a:tcPr/>
                </a:tc>
                <a:extLst>
                  <a:ext uri="{0D108BD9-81ED-4DB2-BD59-A6C34878D82A}">
                    <a16:rowId xmlns:a16="http://schemas.microsoft.com/office/drawing/2014/main" val="459074764"/>
                  </a:ext>
                </a:extLst>
              </a:tr>
              <a:tr h="370840">
                <a:tc>
                  <a:txBody>
                    <a:bodyPr/>
                    <a:lstStyle/>
                    <a:p>
                      <a:pPr algn="ctr"/>
                      <a:endParaRPr lang="en-US" sz="1600" dirty="0"/>
                    </a:p>
                  </a:txBody>
                  <a:tcPr anchor="ctr" anchorCtr="1"/>
                </a:tc>
                <a:tc>
                  <a:txBody>
                    <a:bodyPr/>
                    <a:lstStyle/>
                    <a:p>
                      <a:pPr algn="ctr"/>
                      <a:endParaRPr lang="en-US" sz="1600"/>
                    </a:p>
                  </a:txBody>
                  <a:tcPr anchor="ctr" anchorCtr="1"/>
                </a:tc>
                <a:tc>
                  <a:txBody>
                    <a:bodyPr/>
                    <a:lstStyle/>
                    <a:p>
                      <a:pPr algn="ctr"/>
                      <a:r>
                        <a:rPr lang="en-US" sz="1600" dirty="0">
                          <a:solidFill>
                            <a:srgbClr val="7030A0"/>
                          </a:solidFill>
                        </a:rPr>
                        <a:t>0</a:t>
                      </a:r>
                    </a:p>
                  </a:txBody>
                  <a:tcPr anchor="ctr" anchorCtr="1"/>
                </a:tc>
                <a:tc>
                  <a:txBody>
                    <a:bodyPr/>
                    <a:lstStyle/>
                    <a:p>
                      <a:pPr algn="ctr"/>
                      <a:r>
                        <a:rPr lang="en-US" sz="1600" dirty="0">
                          <a:solidFill>
                            <a:srgbClr val="7030A0"/>
                          </a:solidFill>
                        </a:rPr>
                        <a:t>1</a:t>
                      </a:r>
                    </a:p>
                  </a:txBody>
                  <a:tcPr anchor="ctr" anchorCtr="1"/>
                </a:tc>
                <a:tc>
                  <a:txBody>
                    <a:bodyPr/>
                    <a:lstStyle/>
                    <a:p>
                      <a:pPr algn="ctr"/>
                      <a:r>
                        <a:rPr lang="en-US" sz="1600" dirty="0">
                          <a:solidFill>
                            <a:srgbClr val="7030A0"/>
                          </a:solidFill>
                        </a:rPr>
                        <a:t>2</a:t>
                      </a:r>
                    </a:p>
                  </a:txBody>
                  <a:tcPr anchor="ctr" anchorCtr="1"/>
                </a:tc>
                <a:extLst>
                  <a:ext uri="{0D108BD9-81ED-4DB2-BD59-A6C34878D82A}">
                    <a16:rowId xmlns:a16="http://schemas.microsoft.com/office/drawing/2014/main" val="695009840"/>
                  </a:ext>
                </a:extLst>
              </a:tr>
              <a:tr h="370840">
                <a:tc>
                  <a:txBody>
                    <a:bodyPr/>
                    <a:lstStyle/>
                    <a:p>
                      <a:pPr algn="ctr"/>
                      <a:r>
                        <a:rPr lang="en-US" sz="1600" dirty="0"/>
                        <a:t>Nominal frac. tunes </a:t>
                      </a:r>
                      <a:r>
                        <a:rPr lang="en-US" sz="1600" dirty="0" err="1"/>
                        <a:t>q</a:t>
                      </a:r>
                      <a:r>
                        <a:rPr lang="en-US" sz="1600" baseline="-25000" dirty="0" err="1"/>
                        <a:t>x</a:t>
                      </a:r>
                      <a:r>
                        <a:rPr lang="en-US" sz="1600" dirty="0"/>
                        <a:t>, </a:t>
                      </a:r>
                      <a:r>
                        <a:rPr lang="en-US" sz="1600" dirty="0" err="1"/>
                        <a:t>q</a:t>
                      </a:r>
                      <a:r>
                        <a:rPr lang="en-US" sz="1600" baseline="-25000" dirty="0" err="1"/>
                        <a:t>y</a:t>
                      </a:r>
                      <a:endParaRPr lang="en-US" sz="1600" dirty="0"/>
                    </a:p>
                    <a:p>
                      <a:pPr algn="ctr"/>
                      <a:r>
                        <a:rPr lang="en-US" sz="1600" dirty="0"/>
                        <a:t>(fully separated beams)</a:t>
                      </a:r>
                    </a:p>
                  </a:txBody>
                  <a:tcPr anchor="ctr" anchorCtr="1"/>
                </a:tc>
                <a:tc rowSpan="6">
                  <a:txBody>
                    <a:bodyPr/>
                    <a:lstStyle/>
                    <a:p>
                      <a:pPr algn="ctr"/>
                      <a:r>
                        <a:rPr lang="en-US" sz="1600" dirty="0">
                          <a:solidFill>
                            <a:srgbClr val="AB7942"/>
                          </a:solidFill>
                        </a:rPr>
                        <a:t>5.6 10</a:t>
                      </a:r>
                      <a:r>
                        <a:rPr lang="en-US" sz="1600" baseline="30000" dirty="0">
                          <a:solidFill>
                            <a:srgbClr val="AB7942"/>
                          </a:solidFill>
                        </a:rPr>
                        <a:t>-3</a:t>
                      </a:r>
                      <a:endParaRPr lang="en-US" sz="1600" dirty="0">
                        <a:solidFill>
                          <a:srgbClr val="AB7942"/>
                        </a:solidFill>
                      </a:endParaRPr>
                    </a:p>
                    <a:p>
                      <a:pPr algn="ctr"/>
                      <a:endParaRPr lang="en-US" sz="1600" dirty="0">
                        <a:solidFill>
                          <a:srgbClr val="AB7942"/>
                        </a:solidFill>
                      </a:endParaRPr>
                    </a:p>
                    <a:p>
                      <a:pPr algn="ctr"/>
                      <a:r>
                        <a:rPr lang="en-US" sz="1600" dirty="0">
                          <a:solidFill>
                            <a:srgbClr val="AB7942"/>
                          </a:solidFill>
                        </a:rPr>
                        <a:t>( = max. value  in Run-2 </a:t>
                      </a:r>
                      <a:r>
                        <a:rPr lang="en-US" sz="1600" dirty="0" err="1">
                          <a:solidFill>
                            <a:srgbClr val="AB7942"/>
                          </a:solidFill>
                        </a:rPr>
                        <a:t>vdM</a:t>
                      </a:r>
                      <a:r>
                        <a:rPr lang="en-US" sz="1600" dirty="0">
                          <a:solidFill>
                            <a:srgbClr val="AB7942"/>
                          </a:solidFill>
                        </a:rPr>
                        <a:t> scans)</a:t>
                      </a:r>
                    </a:p>
                  </a:txBody>
                  <a:tcPr anchor="ctr" anchorCtr="1"/>
                </a:tc>
                <a:tc>
                  <a:txBody>
                    <a:bodyPr/>
                    <a:lstStyle/>
                    <a:p>
                      <a:pPr algn="ctr"/>
                      <a:r>
                        <a:rPr lang="en-US" sz="1600" dirty="0"/>
                        <a:t>0.26</a:t>
                      </a:r>
                    </a:p>
                  </a:txBody>
                  <a:tcPr anchor="ctr" anchorCtr="1"/>
                </a:tc>
                <a:tc>
                  <a:txBody>
                    <a:bodyPr/>
                    <a:lstStyle/>
                    <a:p>
                      <a:pPr algn="ctr"/>
                      <a:r>
                        <a:rPr lang="en-US" sz="1600" dirty="0"/>
                        <a:t>0.23</a:t>
                      </a:r>
                    </a:p>
                  </a:txBody>
                  <a:tcPr anchor="ctr" anchorCtr="1"/>
                </a:tc>
                <a:tc>
                  <a:txBody>
                    <a:bodyPr/>
                    <a:lstStyle/>
                    <a:p>
                      <a:pPr algn="ctr"/>
                      <a:r>
                        <a:rPr lang="en-US" sz="1600" dirty="0"/>
                        <a:t>0.20</a:t>
                      </a:r>
                    </a:p>
                  </a:txBody>
                  <a:tcPr anchor="ctr" anchorCtr="1"/>
                </a:tc>
                <a:extLst>
                  <a:ext uri="{0D108BD9-81ED-4DB2-BD59-A6C34878D82A}">
                    <a16:rowId xmlns:a16="http://schemas.microsoft.com/office/drawing/2014/main" val="3550502488"/>
                  </a:ext>
                </a:extLst>
              </a:tr>
              <a:tr h="370840">
                <a:tc>
                  <a:txBody>
                    <a:bodyPr/>
                    <a:lstStyle/>
                    <a:p>
                      <a:pPr algn="ctr"/>
                      <a:r>
                        <a:rPr lang="en-US" sz="1600" dirty="0"/>
                        <a:t>Multi-IP effects          (from </a:t>
                      </a:r>
                      <a:r>
                        <a:rPr lang="en-US" sz="1600" dirty="0" err="1"/>
                        <a:t>addt'l</a:t>
                      </a:r>
                      <a:r>
                        <a:rPr lang="en-US" sz="1600" dirty="0"/>
                        <a:t> b-b tune shift)</a:t>
                      </a:r>
                    </a:p>
                  </a:txBody>
                  <a:tcPr anchor="ctr" anchorCtr="1"/>
                </a:tc>
                <a:tc vMerge="1">
                  <a:txBody>
                    <a:bodyPr/>
                    <a:lstStyle/>
                    <a:p>
                      <a:pPr algn="ctr"/>
                      <a:endParaRPr lang="en-US" sz="1600" dirty="0"/>
                    </a:p>
                  </a:txBody>
                  <a:tcPr anchor="ctr" anchorCtr="1"/>
                </a:tc>
                <a:tc>
                  <a:txBody>
                    <a:bodyPr/>
                    <a:lstStyle/>
                    <a:p>
                      <a:pPr algn="ctr"/>
                      <a:r>
                        <a:rPr lang="en-US" sz="1600" dirty="0"/>
                        <a:t>0</a:t>
                      </a:r>
                    </a:p>
                  </a:txBody>
                  <a:tcPr anchor="ctr" anchorCtr="1"/>
                </a:tc>
                <a:tc>
                  <a:txBody>
                    <a:bodyPr/>
                    <a:lstStyle/>
                    <a:p>
                      <a:pPr algn="ctr"/>
                      <a:r>
                        <a:rPr lang="en-US" sz="1600" dirty="0"/>
                        <a:t>&lt; 0.20</a:t>
                      </a:r>
                    </a:p>
                  </a:txBody>
                  <a:tcPr anchor="ctr" anchorCtr="1"/>
                </a:tc>
                <a:tc>
                  <a:txBody>
                    <a:bodyPr/>
                    <a:lstStyle/>
                    <a:p>
                      <a:pPr algn="ctr"/>
                      <a:r>
                        <a:rPr lang="en-US" sz="1600" dirty="0"/>
                        <a:t>&lt; 0.20</a:t>
                      </a:r>
                    </a:p>
                  </a:txBody>
                  <a:tcPr anchor="ctr" anchorCtr="1"/>
                </a:tc>
                <a:extLst>
                  <a:ext uri="{0D108BD9-81ED-4DB2-BD59-A6C34878D82A}">
                    <a16:rowId xmlns:a16="http://schemas.microsoft.com/office/drawing/2014/main" val="2829901744"/>
                  </a:ext>
                </a:extLst>
              </a:tr>
              <a:tr h="370840">
                <a:tc>
                  <a:txBody>
                    <a:bodyPr/>
                    <a:lstStyle/>
                    <a:p>
                      <a:pPr algn="ctr"/>
                      <a:r>
                        <a:rPr lang="en-US" sz="1600" dirty="0"/>
                        <a:t>Initially non-Gaussian     p-density distributions</a:t>
                      </a:r>
                    </a:p>
                  </a:txBody>
                  <a:tcPr anchor="ctr" anchorCtr="1"/>
                </a:tc>
                <a:tc vMerge="1">
                  <a:txBody>
                    <a:bodyPr/>
                    <a:lstStyle/>
                    <a:p>
                      <a:pPr algn="ctr"/>
                      <a:endParaRPr lang="en-US" sz="1600" dirty="0"/>
                    </a:p>
                  </a:txBody>
                  <a:tcPr anchor="ctr" anchorCtr="1"/>
                </a:tc>
                <a:tc>
                  <a:txBody>
                    <a:bodyPr/>
                    <a:lstStyle/>
                    <a:p>
                      <a:pPr algn="ctr"/>
                      <a:r>
                        <a:rPr lang="en-US" sz="1600" dirty="0"/>
                        <a:t>0.13</a:t>
                      </a:r>
                    </a:p>
                  </a:txBody>
                  <a:tcPr anchor="ctr" anchorCtr="1"/>
                </a:tc>
                <a:tc>
                  <a:txBody>
                    <a:bodyPr/>
                    <a:lstStyle/>
                    <a:p>
                      <a:pPr algn="ctr"/>
                      <a:r>
                        <a:rPr lang="en-US" sz="1600" dirty="0"/>
                        <a:t>0.22</a:t>
                      </a:r>
                    </a:p>
                  </a:txBody>
                  <a:tcPr anchor="ctr" anchorCtr="1"/>
                </a:tc>
                <a:tc>
                  <a:txBody>
                    <a:bodyPr/>
                    <a:lstStyle/>
                    <a:p>
                      <a:pPr algn="ctr"/>
                      <a:r>
                        <a:rPr lang="en-US" sz="1600" dirty="0"/>
                        <a:t>0.30</a:t>
                      </a:r>
                    </a:p>
                  </a:txBody>
                  <a:tcPr anchor="ctr" anchorCtr="1"/>
                </a:tc>
                <a:extLst>
                  <a:ext uri="{0D108BD9-81ED-4DB2-BD59-A6C34878D82A}">
                    <a16:rowId xmlns:a16="http://schemas.microsoft.com/office/drawing/2014/main" val="2072227587"/>
                  </a:ext>
                </a:extLst>
              </a:tr>
              <a:tr h="370840">
                <a:tc>
                  <a:txBody>
                    <a:bodyPr/>
                    <a:lstStyle/>
                    <a:p>
                      <a:pPr algn="ctr"/>
                      <a:r>
                        <a:rPr lang="en-US" sz="1600" dirty="0">
                          <a:solidFill>
                            <a:srgbClr val="797979"/>
                          </a:solidFill>
                        </a:rPr>
                        <a:t>Other sources: see [4]</a:t>
                      </a:r>
                    </a:p>
                  </a:txBody>
                  <a:tcPr anchor="ctr" anchorCtr="1"/>
                </a:tc>
                <a:tc vMerge="1">
                  <a:txBody>
                    <a:bodyPr/>
                    <a:lstStyle/>
                    <a:p>
                      <a:pPr algn="ctr"/>
                      <a:endParaRPr lang="en-US" sz="1600" dirty="0"/>
                    </a:p>
                  </a:txBody>
                  <a:tcPr anchor="ctr" anchorCtr="1"/>
                </a:tc>
                <a:tc>
                  <a:txBody>
                    <a:bodyPr/>
                    <a:lstStyle/>
                    <a:p>
                      <a:pPr algn="ctr"/>
                      <a:r>
                        <a:rPr lang="en-US" sz="1600" dirty="0">
                          <a:solidFill>
                            <a:srgbClr val="797979"/>
                          </a:solidFill>
                        </a:rPr>
                        <a:t>0.13</a:t>
                      </a:r>
                    </a:p>
                  </a:txBody>
                  <a:tcPr anchor="ctr" anchorCtr="1"/>
                </a:tc>
                <a:tc>
                  <a:txBody>
                    <a:bodyPr/>
                    <a:lstStyle/>
                    <a:p>
                      <a:pPr algn="ctr"/>
                      <a:r>
                        <a:rPr lang="en-US" sz="1600" dirty="0">
                          <a:solidFill>
                            <a:srgbClr val="797979"/>
                          </a:solidFill>
                        </a:rPr>
                        <a:t>0.16</a:t>
                      </a:r>
                    </a:p>
                  </a:txBody>
                  <a:tcPr anchor="ctr" anchorCtr="1"/>
                </a:tc>
                <a:tc>
                  <a:txBody>
                    <a:bodyPr/>
                    <a:lstStyle/>
                    <a:p>
                      <a:pPr algn="ctr"/>
                      <a:r>
                        <a:rPr lang="en-US" sz="1600" dirty="0">
                          <a:solidFill>
                            <a:srgbClr val="797979"/>
                          </a:solidFill>
                        </a:rPr>
                        <a:t>0.20</a:t>
                      </a:r>
                    </a:p>
                  </a:txBody>
                  <a:tcPr anchor="ctr" anchorCtr="1"/>
                </a:tc>
                <a:extLst>
                  <a:ext uri="{0D108BD9-81ED-4DB2-BD59-A6C34878D82A}">
                    <a16:rowId xmlns:a16="http://schemas.microsoft.com/office/drawing/2014/main" val="2539599435"/>
                  </a:ext>
                </a:extLst>
              </a:tr>
              <a:tr h="370840">
                <a:tc>
                  <a:txBody>
                    <a:bodyPr/>
                    <a:lstStyle/>
                    <a:p>
                      <a:pPr algn="ctr"/>
                      <a:r>
                        <a:rPr lang="en-US" sz="1600" b="1" dirty="0">
                          <a:solidFill>
                            <a:srgbClr val="FF40FF"/>
                          </a:solidFill>
                        </a:rPr>
                        <a:t>Tot. b-b uncertainty [%]</a:t>
                      </a:r>
                    </a:p>
                  </a:txBody>
                  <a:tcPr anchor="ctr" anchorCtr="1"/>
                </a:tc>
                <a:tc vMerge="1">
                  <a:txBody>
                    <a:bodyPr/>
                    <a:lstStyle/>
                    <a:p>
                      <a:pPr algn="ctr"/>
                      <a:endParaRPr lang="en-US" sz="1600" dirty="0"/>
                    </a:p>
                  </a:txBody>
                  <a:tcPr anchor="ctr" anchorCtr="1"/>
                </a:tc>
                <a:tc>
                  <a:txBody>
                    <a:bodyPr/>
                    <a:lstStyle/>
                    <a:p>
                      <a:pPr algn="ctr"/>
                      <a:r>
                        <a:rPr lang="en-US" sz="1600" b="1" dirty="0">
                          <a:solidFill>
                            <a:srgbClr val="FF40FF"/>
                          </a:solidFill>
                        </a:rPr>
                        <a:t>0.32</a:t>
                      </a:r>
                    </a:p>
                  </a:txBody>
                  <a:tcPr anchor="ctr" anchorCtr="1"/>
                </a:tc>
                <a:tc>
                  <a:txBody>
                    <a:bodyPr/>
                    <a:lstStyle/>
                    <a:p>
                      <a:pPr algn="ctr"/>
                      <a:r>
                        <a:rPr lang="en-US" sz="1600" b="1" dirty="0">
                          <a:solidFill>
                            <a:srgbClr val="FF40FF"/>
                          </a:solidFill>
                        </a:rPr>
                        <a:t>0.41</a:t>
                      </a:r>
                    </a:p>
                  </a:txBody>
                  <a:tcPr anchor="ctr" anchorCtr="1"/>
                </a:tc>
                <a:tc>
                  <a:txBody>
                    <a:bodyPr/>
                    <a:lstStyle/>
                    <a:p>
                      <a:pPr algn="ctr"/>
                      <a:r>
                        <a:rPr lang="en-US" sz="1600" b="1" dirty="0">
                          <a:solidFill>
                            <a:srgbClr val="FF40FF"/>
                          </a:solidFill>
                        </a:rPr>
                        <a:t>0.46</a:t>
                      </a:r>
                    </a:p>
                  </a:txBody>
                  <a:tcPr anchor="ctr" anchorCtr="1"/>
                </a:tc>
                <a:extLst>
                  <a:ext uri="{0D108BD9-81ED-4DB2-BD59-A6C34878D82A}">
                    <a16:rowId xmlns:a16="http://schemas.microsoft.com/office/drawing/2014/main" val="1473383160"/>
                  </a:ext>
                </a:extLst>
              </a:tr>
              <a:tr h="370840">
                <a:tc>
                  <a:txBody>
                    <a:bodyPr/>
                    <a:lstStyle/>
                    <a:p>
                      <a:pPr algn="ctr"/>
                      <a:r>
                        <a:rPr lang="en-US" sz="1600" b="1" dirty="0">
                          <a:solidFill>
                            <a:srgbClr val="05B14F"/>
                          </a:solidFill>
                        </a:rPr>
                        <a:t>Total b-b correction [%]</a:t>
                      </a:r>
                    </a:p>
                  </a:txBody>
                  <a:tcPr anchor="ctr" anchorCtr="1"/>
                </a:tc>
                <a:tc vMerge="1">
                  <a:txBody>
                    <a:bodyPr/>
                    <a:lstStyle/>
                    <a:p>
                      <a:pPr algn="ctr"/>
                      <a:endParaRPr lang="en-US" sz="1600" dirty="0"/>
                    </a:p>
                  </a:txBody>
                  <a:tcPr anchor="ctr" anchorCtr="1"/>
                </a:tc>
                <a:tc>
                  <a:txBody>
                    <a:bodyPr/>
                    <a:lstStyle/>
                    <a:p>
                      <a:pPr algn="ctr"/>
                      <a:r>
                        <a:rPr lang="en-US" sz="1600" b="1" dirty="0">
                          <a:solidFill>
                            <a:srgbClr val="05B14F"/>
                          </a:solidFill>
                        </a:rPr>
                        <a:t>+0.52</a:t>
                      </a:r>
                    </a:p>
                  </a:txBody>
                  <a:tcPr anchor="ctr" anchorCtr="1"/>
                </a:tc>
                <a:tc>
                  <a:txBody>
                    <a:bodyPr/>
                    <a:lstStyle/>
                    <a:p>
                      <a:pPr algn="ctr"/>
                      <a:r>
                        <a:rPr lang="en-US" sz="1600" b="1" dirty="0">
                          <a:solidFill>
                            <a:srgbClr val="05B14F"/>
                          </a:solidFill>
                        </a:rPr>
                        <a:t>+0.86</a:t>
                      </a:r>
                    </a:p>
                  </a:txBody>
                  <a:tcPr anchor="ctr" anchorCtr="1"/>
                </a:tc>
                <a:tc>
                  <a:txBody>
                    <a:bodyPr/>
                    <a:lstStyle/>
                    <a:p>
                      <a:pPr algn="ctr"/>
                      <a:r>
                        <a:rPr lang="en-US" sz="1600" b="1" dirty="0">
                          <a:solidFill>
                            <a:srgbClr val="05B14F"/>
                          </a:solidFill>
                        </a:rPr>
                        <a:t>+1.17</a:t>
                      </a:r>
                    </a:p>
                  </a:txBody>
                  <a:tcPr anchor="ctr" anchorCtr="1"/>
                </a:tc>
                <a:extLst>
                  <a:ext uri="{0D108BD9-81ED-4DB2-BD59-A6C34878D82A}">
                    <a16:rowId xmlns:a16="http://schemas.microsoft.com/office/drawing/2014/main" val="3318110740"/>
                  </a:ext>
                </a:extLst>
              </a:tr>
            </a:tbl>
          </a:graphicData>
        </a:graphic>
      </p:graphicFrame>
      <p:sp>
        <p:nvSpPr>
          <p:cNvPr id="32" name="Rounded Rectangle 31">
            <a:extLst>
              <a:ext uri="{FF2B5EF4-FFF2-40B4-BE49-F238E27FC236}">
                <a16:creationId xmlns:a16="http://schemas.microsoft.com/office/drawing/2014/main" id="{2456F48B-417E-7940-B5D2-25E1F03072F8}"/>
              </a:ext>
            </a:extLst>
          </p:cNvPr>
          <p:cNvSpPr/>
          <p:nvPr/>
        </p:nvSpPr>
        <p:spPr bwMode="auto">
          <a:xfrm>
            <a:off x="6253654" y="3239515"/>
            <a:ext cx="840828" cy="3171796"/>
          </a:xfrm>
          <a:prstGeom prst="roundRect">
            <a:avLst/>
          </a:prstGeom>
          <a:noFill/>
          <a:ln w="19050" cap="flat" cmpd="sng" algn="ctr">
            <a:solidFill>
              <a:srgbClr val="7030A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nvGrpSpPr>
          <p:cNvPr id="3" name="Group 2">
            <a:extLst>
              <a:ext uri="{FF2B5EF4-FFF2-40B4-BE49-F238E27FC236}">
                <a16:creationId xmlns:a16="http://schemas.microsoft.com/office/drawing/2014/main" id="{C9AB1209-A5F2-E046-9B57-AE498F31EC55}"/>
              </a:ext>
            </a:extLst>
          </p:cNvPr>
          <p:cNvGrpSpPr/>
          <p:nvPr/>
        </p:nvGrpSpPr>
        <p:grpSpPr>
          <a:xfrm>
            <a:off x="4893972" y="3223224"/>
            <a:ext cx="3628211" cy="3188087"/>
            <a:chOff x="4893972" y="3223224"/>
            <a:chExt cx="3628211" cy="3188087"/>
          </a:xfrm>
        </p:grpSpPr>
        <p:sp>
          <p:nvSpPr>
            <p:cNvPr id="2" name="Rounded Rectangle 1">
              <a:extLst>
                <a:ext uri="{FF2B5EF4-FFF2-40B4-BE49-F238E27FC236}">
                  <a16:creationId xmlns:a16="http://schemas.microsoft.com/office/drawing/2014/main" id="{49DCEBE7-3B14-A247-B4EB-7C46FBA610DB}"/>
                </a:ext>
              </a:extLst>
            </p:cNvPr>
            <p:cNvSpPr/>
            <p:nvPr/>
          </p:nvSpPr>
          <p:spPr bwMode="auto">
            <a:xfrm>
              <a:off x="4893972" y="6078828"/>
              <a:ext cx="3618963" cy="332483"/>
            </a:xfrm>
            <a:prstGeom prst="roundRect">
              <a:avLst/>
            </a:prstGeom>
            <a:noFill/>
            <a:ln w="38100" cap="flat" cmpd="sng" algn="ctr">
              <a:solidFill>
                <a:srgbClr val="0998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7" name="Rounded Rectangle 6">
              <a:extLst>
                <a:ext uri="{FF2B5EF4-FFF2-40B4-BE49-F238E27FC236}">
                  <a16:creationId xmlns:a16="http://schemas.microsoft.com/office/drawing/2014/main" id="{DA3D1B26-6522-0E44-8A4C-FB3A520FC350}"/>
                </a:ext>
              </a:extLst>
            </p:cNvPr>
            <p:cNvSpPr/>
            <p:nvPr/>
          </p:nvSpPr>
          <p:spPr bwMode="auto">
            <a:xfrm>
              <a:off x="4903220" y="3223224"/>
              <a:ext cx="3618963" cy="332483"/>
            </a:xfrm>
            <a:prstGeom prst="roundRect">
              <a:avLst/>
            </a:prstGeom>
            <a:noFill/>
            <a:ln w="38100" cap="flat" cmpd="sng" algn="ctr">
              <a:solidFill>
                <a:srgbClr val="0998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sp>
        <p:nvSpPr>
          <p:cNvPr id="5" name="Rounded Rectangle 4">
            <a:extLst>
              <a:ext uri="{FF2B5EF4-FFF2-40B4-BE49-F238E27FC236}">
                <a16:creationId xmlns:a16="http://schemas.microsoft.com/office/drawing/2014/main" id="{83896574-6446-4F22-1DAB-9533F8EBB9DE}"/>
              </a:ext>
            </a:extLst>
          </p:cNvPr>
          <p:cNvSpPr/>
          <p:nvPr/>
        </p:nvSpPr>
        <p:spPr bwMode="auto">
          <a:xfrm>
            <a:off x="6329854" y="3686204"/>
            <a:ext cx="688428" cy="921218"/>
          </a:xfrm>
          <a:prstGeom prst="roundRect">
            <a:avLst/>
          </a:prstGeom>
          <a:noFill/>
          <a:ln w="28575" cap="flat" cmpd="sng" algn="ctr">
            <a:solidFill>
              <a:srgbClr val="7030A0"/>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8" name="Rounded Rectangle 7">
            <a:extLst>
              <a:ext uri="{FF2B5EF4-FFF2-40B4-BE49-F238E27FC236}">
                <a16:creationId xmlns:a16="http://schemas.microsoft.com/office/drawing/2014/main" id="{EA66C81A-0794-F8E0-D2A3-BEB098E530CF}"/>
              </a:ext>
            </a:extLst>
          </p:cNvPr>
          <p:cNvSpPr/>
          <p:nvPr/>
        </p:nvSpPr>
        <p:spPr bwMode="auto">
          <a:xfrm>
            <a:off x="6346972" y="4850745"/>
            <a:ext cx="688428" cy="381621"/>
          </a:xfrm>
          <a:prstGeom prst="roundRect">
            <a:avLst/>
          </a:prstGeom>
          <a:noFill/>
          <a:ln w="28575" cap="flat" cmpd="sng" algn="ctr">
            <a:solidFill>
              <a:srgbClr val="7030A0"/>
            </a:solidFill>
            <a:prstDash val="lg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9" name="Rounded Rectangle 8">
            <a:extLst>
              <a:ext uri="{FF2B5EF4-FFF2-40B4-BE49-F238E27FC236}">
                <a16:creationId xmlns:a16="http://schemas.microsoft.com/office/drawing/2014/main" id="{46AAE940-FC6E-9E15-F93D-C8ECAED86BE5}"/>
              </a:ext>
            </a:extLst>
          </p:cNvPr>
          <p:cNvSpPr/>
          <p:nvPr/>
        </p:nvSpPr>
        <p:spPr bwMode="auto">
          <a:xfrm>
            <a:off x="6359239" y="5312586"/>
            <a:ext cx="688428" cy="381621"/>
          </a:xfrm>
          <a:prstGeom prst="roundRect">
            <a:avLst/>
          </a:prstGeom>
          <a:noFill/>
          <a:ln w="28575" cap="flat" cmpd="sng" algn="ctr">
            <a:solidFill>
              <a:srgbClr val="7030A0"/>
            </a:solidFill>
            <a:prstDash val="sys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3966000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5" grpId="0" animBg="1"/>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8D1A0-1D1D-E949-854B-BAB3FD9A41C6}"/>
              </a:ext>
            </a:extLst>
          </p:cNvPr>
          <p:cNvSpPr>
            <a:spLocks noGrp="1"/>
          </p:cNvSpPr>
          <p:nvPr>
            <p:ph type="title"/>
          </p:nvPr>
        </p:nvSpPr>
        <p:spPr>
          <a:xfrm>
            <a:off x="3068787" y="374073"/>
            <a:ext cx="3034145" cy="361950"/>
          </a:xfrm>
          <a:ln w="19050">
            <a:solidFill>
              <a:schemeClr val="accent1"/>
            </a:solidFill>
          </a:ln>
        </p:spPr>
        <p:txBody>
          <a:bodyPr/>
          <a:lstStyle/>
          <a:p>
            <a:r>
              <a:rPr lang="en-US" dirty="0"/>
              <a:t>Summary &amp; outlook (1)</a:t>
            </a:r>
          </a:p>
        </p:txBody>
      </p:sp>
      <p:sp>
        <p:nvSpPr>
          <p:cNvPr id="3" name="Content Placeholder 2">
            <a:extLst>
              <a:ext uri="{FF2B5EF4-FFF2-40B4-BE49-F238E27FC236}">
                <a16:creationId xmlns:a16="http://schemas.microsoft.com/office/drawing/2014/main" id="{B87B4E6C-CB2D-A742-AA3B-C7D51962CE87}"/>
              </a:ext>
            </a:extLst>
          </p:cNvPr>
          <p:cNvSpPr>
            <a:spLocks noGrp="1"/>
          </p:cNvSpPr>
          <p:nvPr>
            <p:ph idx="1"/>
          </p:nvPr>
        </p:nvSpPr>
        <p:spPr>
          <a:xfrm>
            <a:off x="438728" y="951346"/>
            <a:ext cx="8266544" cy="5548066"/>
          </a:xfrm>
        </p:spPr>
        <p:txBody>
          <a:bodyPr/>
          <a:lstStyle/>
          <a:p>
            <a:r>
              <a:rPr lang="en-US" dirty="0"/>
              <a:t>During </a:t>
            </a:r>
            <a:r>
              <a:rPr lang="en-US" i="1" dirty="0"/>
              <a:t>pp</a:t>
            </a:r>
            <a:r>
              <a:rPr lang="en-US" dirty="0"/>
              <a:t> </a:t>
            </a:r>
            <a:r>
              <a:rPr lang="en-US" dirty="0" err="1"/>
              <a:t>vdM</a:t>
            </a:r>
            <a:r>
              <a:rPr lang="en-US" dirty="0"/>
              <a:t> scans at the LHC, beam--beam-induced orbit shifts &amp; optical distortions, if left uncorrected, bias the absolute </a:t>
            </a:r>
            <a:r>
              <a:rPr lang="en-US" dirty="0">
                <a:latin typeface="Lucida Calligraphy" panose="03010101010101010101" pitchFamily="66" charset="77"/>
              </a:rPr>
              <a:t>L</a:t>
            </a:r>
            <a:r>
              <a:rPr lang="en-US" dirty="0"/>
              <a:t> scale by an amount comparable to the total </a:t>
            </a:r>
            <a:r>
              <a:rPr lang="en-US" dirty="0">
                <a:latin typeface="Lucida Calligraphy" panose="03010101010101010101" pitchFamily="66" charset="77"/>
              </a:rPr>
              <a:t>L</a:t>
            </a:r>
            <a:r>
              <a:rPr lang="en-US" dirty="0"/>
              <a:t>-uncertainty budget </a:t>
            </a:r>
          </a:p>
          <a:p>
            <a:pPr lvl="1"/>
            <a:r>
              <a:rPr lang="en-US" dirty="0"/>
              <a:t>The scope of this study was limited to beam-separation scans in the </a:t>
            </a:r>
            <a:r>
              <a:rPr lang="en-US" dirty="0" err="1"/>
              <a:t>vdM</a:t>
            </a:r>
            <a:r>
              <a:rPr lang="en-US" dirty="0"/>
              <a:t> regime (</a:t>
            </a:r>
            <a:r>
              <a:rPr lang="en-US" dirty="0">
                <a:latin typeface="Symbol" pitchFamily="2" charset="2"/>
              </a:rPr>
              <a:t>x</a:t>
            </a:r>
            <a:r>
              <a:rPr lang="en-US" dirty="0"/>
              <a:t> ≤ 0.006), under beam conditions that deviate only moderately from round, initially Gaussian bunches of equal brightness that collide with a zero or small nominal crossing angle </a:t>
            </a:r>
            <a:r>
              <a:rPr lang="en-US" dirty="0">
                <a:sym typeface="Wingdings" pitchFamily="2" charset="2"/>
              </a:rPr>
              <a:t> not necessarily applicable to </a:t>
            </a:r>
            <a:r>
              <a:rPr lang="en-US" dirty="0">
                <a:latin typeface="Symbol" pitchFamily="2" charset="2"/>
                <a:sym typeface="Wingdings" pitchFamily="2" charset="2"/>
              </a:rPr>
              <a:t>e</a:t>
            </a:r>
            <a:r>
              <a:rPr lang="en-US" dirty="0">
                <a:sym typeface="Wingdings" pitchFamily="2" charset="2"/>
              </a:rPr>
              <a:t>-scans</a:t>
            </a:r>
            <a:endParaRPr lang="en-US" dirty="0"/>
          </a:p>
          <a:p>
            <a:r>
              <a:rPr lang="en-US" dirty="0"/>
              <a:t>The magnitude of the correction, which ranges from approx. 0.2% to 1.2%, mainly depends on </a:t>
            </a:r>
            <a:r>
              <a:rPr lang="en-US" dirty="0">
                <a:latin typeface="Symbol" pitchFamily="2" charset="2"/>
              </a:rPr>
              <a:t>x</a:t>
            </a:r>
            <a:r>
              <a:rPr lang="en-US" dirty="0"/>
              <a:t> and on the number of non-scanning IPs</a:t>
            </a:r>
          </a:p>
          <a:p>
            <a:r>
              <a:rPr lang="en-US" dirty="0"/>
              <a:t>The total uncertainty in the beam-beam correction amounts to roughly half of the correction itself</a:t>
            </a:r>
          </a:p>
          <a:p>
            <a:pPr lvl="1"/>
            <a:r>
              <a:rPr lang="en-US" dirty="0"/>
              <a:t>This uncertainty is dominated by tune-related effects, either directly (accuracy &amp; reproducibility of nominal-tune settings) or indirectly (beam-beam tune shift at non-scanning IPs, phase advance </a:t>
            </a:r>
            <a:r>
              <a:rPr lang="en-US" dirty="0" err="1"/>
              <a:t>btwn</a:t>
            </a:r>
            <a:r>
              <a:rPr lang="en-US" dirty="0"/>
              <a:t> consecutive IPs)</a:t>
            </a:r>
          </a:p>
          <a:p>
            <a:pPr lvl="1"/>
            <a:r>
              <a:rPr lang="en-US" dirty="0"/>
              <a:t>The next two most important sources of uncertainty are </a:t>
            </a:r>
          </a:p>
          <a:p>
            <a:pPr lvl="2"/>
            <a:r>
              <a:rPr lang="en-US" dirty="0"/>
              <a:t>potential deviations of the initial, unperturbed transverse bunch-density distributions from a perfectly Gaussian shape</a:t>
            </a:r>
          </a:p>
          <a:p>
            <a:pPr lvl="2"/>
            <a:r>
              <a:rPr lang="en-US" dirty="0"/>
              <a:t>transverse beam-size (i.e. emittance) differences between the 2 bunches in a colliding-bunch pair</a:t>
            </a:r>
          </a:p>
          <a:p>
            <a:pPr lvl="1"/>
            <a:endParaRPr lang="en-US" dirty="0"/>
          </a:p>
        </p:txBody>
      </p:sp>
    </p:spTree>
    <p:extLst>
      <p:ext uri="{BB962C8B-B14F-4D97-AF65-F5344CB8AC3E}">
        <p14:creationId xmlns:p14="http://schemas.microsoft.com/office/powerpoint/2010/main" val="1161269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8D1A0-1D1D-E949-854B-BAB3FD9A41C6}"/>
              </a:ext>
            </a:extLst>
          </p:cNvPr>
          <p:cNvSpPr>
            <a:spLocks noGrp="1"/>
          </p:cNvSpPr>
          <p:nvPr>
            <p:ph type="title"/>
          </p:nvPr>
        </p:nvSpPr>
        <p:spPr>
          <a:xfrm>
            <a:off x="3068787" y="374073"/>
            <a:ext cx="3034145" cy="361950"/>
          </a:xfrm>
          <a:ln w="19050">
            <a:noFill/>
          </a:ln>
        </p:spPr>
        <p:txBody>
          <a:bodyPr/>
          <a:lstStyle/>
          <a:p>
            <a:r>
              <a:rPr lang="en-US" dirty="0"/>
              <a:t>Summary &amp; outlook (2)</a:t>
            </a:r>
          </a:p>
        </p:txBody>
      </p:sp>
      <p:sp>
        <p:nvSpPr>
          <p:cNvPr id="3" name="Content Placeholder 2">
            <a:extLst>
              <a:ext uri="{FF2B5EF4-FFF2-40B4-BE49-F238E27FC236}">
                <a16:creationId xmlns:a16="http://schemas.microsoft.com/office/drawing/2014/main" id="{B87B4E6C-CB2D-A742-AA3B-C7D51962CE87}"/>
              </a:ext>
            </a:extLst>
          </p:cNvPr>
          <p:cNvSpPr>
            <a:spLocks noGrp="1"/>
          </p:cNvSpPr>
          <p:nvPr>
            <p:ph idx="1"/>
          </p:nvPr>
        </p:nvSpPr>
        <p:spPr>
          <a:xfrm>
            <a:off x="438728" y="937491"/>
            <a:ext cx="8266544" cy="5678053"/>
          </a:xfrm>
        </p:spPr>
        <p:txBody>
          <a:bodyPr/>
          <a:lstStyle/>
          <a:p>
            <a:r>
              <a:rPr lang="en-US" dirty="0"/>
              <a:t>Several areas of further study have been identified, most notably:</a:t>
            </a:r>
          </a:p>
          <a:p>
            <a:pPr lvl="1"/>
            <a:r>
              <a:rPr lang="en-US" dirty="0"/>
              <a:t>the ambiguity affecting the choice of the reference ``no beam-beam'' configuration, i.e. the difference between the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o </a:t>
            </a:r>
            <a:r>
              <a:rPr lang="en-US" dirty="0"/>
              <a:t>&amp;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u </a:t>
            </a:r>
            <a:r>
              <a:rPr lang="en-US" dirty="0"/>
              <a:t>normalizations</a:t>
            </a:r>
          </a:p>
          <a:p>
            <a:pPr lvl="1"/>
            <a:r>
              <a:rPr lang="en-US" dirty="0"/>
              <a:t>the extension of parameterized b-b corrections to 2-D </a:t>
            </a:r>
            <a:r>
              <a:rPr lang="en-US" dirty="0" err="1"/>
              <a:t>vdM</a:t>
            </a:r>
            <a:r>
              <a:rPr lang="en-US" dirty="0"/>
              <a:t> scans</a:t>
            </a:r>
          </a:p>
          <a:p>
            <a:pPr lvl="1"/>
            <a:r>
              <a:rPr lang="en-US" dirty="0"/>
              <a:t>improved single-bunch models of non-Gaussian tails, both factorizable and non-factorizable, that are more sophisticated than the simple double-Gaussian functions considered in the present study</a:t>
            </a:r>
          </a:p>
          <a:p>
            <a:pPr lvl="1"/>
            <a:r>
              <a:rPr lang="en-US" dirty="0"/>
              <a:t>the interplay </a:t>
            </a:r>
            <a:r>
              <a:rPr lang="en-US" dirty="0" err="1"/>
              <a:t>btwn</a:t>
            </a:r>
            <a:r>
              <a:rPr lang="en-US" dirty="0"/>
              <a:t> non-factorization, non-Gaussian tails, and b-b corrections</a:t>
            </a:r>
          </a:p>
          <a:p>
            <a:pPr lvl="1"/>
            <a:r>
              <a:rPr lang="en-US" dirty="0"/>
              <a:t>the potential interplay between the impact of non-Gaussian beams, beam ellipticity, crossing angle, and multi-IP effects, that have so far been treated as fully uncorrelated</a:t>
            </a:r>
          </a:p>
          <a:p>
            <a:pPr lvl="1"/>
            <a:r>
              <a:rPr lang="en-US" dirty="0"/>
              <a:t>the characterization of optical distortions at large Xing angle in </a:t>
            </a:r>
            <a:r>
              <a:rPr lang="en-US" dirty="0" err="1"/>
              <a:t>vdM</a:t>
            </a:r>
            <a:r>
              <a:rPr lang="en-US" dirty="0"/>
              <a:t> scans</a:t>
            </a:r>
          </a:p>
          <a:p>
            <a:pPr lvl="1"/>
            <a:r>
              <a:rPr lang="en-US" dirty="0"/>
              <a:t>the extension of the </a:t>
            </a:r>
            <a:r>
              <a:rPr lang="en-US" dirty="0">
                <a:latin typeface="Symbol" pitchFamily="2" charset="2"/>
              </a:rPr>
              <a:t>x</a:t>
            </a:r>
            <a:r>
              <a:rPr lang="en-US" dirty="0"/>
              <a:t>-scaling laws to the physics regime (</a:t>
            </a:r>
            <a:r>
              <a:rPr lang="en-US" dirty="0">
                <a:latin typeface="Symbol" pitchFamily="2" charset="2"/>
              </a:rPr>
              <a:t>x</a:t>
            </a:r>
            <a:r>
              <a:rPr lang="en-US" dirty="0"/>
              <a:t> ≤ 10</a:t>
            </a:r>
            <a:r>
              <a:rPr lang="en-US" baseline="30000" dirty="0"/>
              <a:t>-2</a:t>
            </a:r>
            <a:r>
              <a:rPr lang="en-US" dirty="0"/>
              <a:t>), with emittance scans as the primary use case</a:t>
            </a:r>
          </a:p>
          <a:p>
            <a:pPr lvl="1"/>
            <a:r>
              <a:rPr lang="en-US" dirty="0"/>
              <a:t>the combined impact, during emittance scans at low </a:t>
            </a:r>
            <a:r>
              <a:rPr lang="en-US" dirty="0">
                <a:latin typeface="Symbol" pitchFamily="2" charset="2"/>
              </a:rPr>
              <a:t>b</a:t>
            </a:r>
            <a:r>
              <a:rPr lang="en-US" dirty="0"/>
              <a:t>* in the physics regime, of higher beam-beam parameter values and of the hourglass effect on the crossing-angle dependence of beam-beam biases</a:t>
            </a:r>
          </a:p>
          <a:p>
            <a:pPr lvl="1"/>
            <a:r>
              <a:rPr lang="en-US" dirty="0"/>
              <a:t>the impact of parasitic crossings on the absolute accuracy of emittance scans during routine physics running</a:t>
            </a:r>
          </a:p>
        </p:txBody>
      </p:sp>
      <p:sp>
        <p:nvSpPr>
          <p:cNvPr id="4" name="Rounded Rectangle 3">
            <a:extLst>
              <a:ext uri="{FF2B5EF4-FFF2-40B4-BE49-F238E27FC236}">
                <a16:creationId xmlns:a16="http://schemas.microsoft.com/office/drawing/2014/main" id="{1FE1CDB8-E23E-2649-B80F-87B806F03966}"/>
              </a:ext>
            </a:extLst>
          </p:cNvPr>
          <p:cNvSpPr/>
          <p:nvPr/>
        </p:nvSpPr>
        <p:spPr bwMode="auto">
          <a:xfrm>
            <a:off x="995081" y="1326776"/>
            <a:ext cx="6759388" cy="519953"/>
          </a:xfrm>
          <a:prstGeom prst="roundRect">
            <a:avLst/>
          </a:prstGeom>
          <a:noFill/>
          <a:ln w="28575" cap="flat" cmpd="sng" algn="ctr">
            <a:solidFill>
              <a:srgbClr val="FF4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5" name="Rounded Rectangle 4">
            <a:extLst>
              <a:ext uri="{FF2B5EF4-FFF2-40B4-BE49-F238E27FC236}">
                <a16:creationId xmlns:a16="http://schemas.microsoft.com/office/drawing/2014/main" id="{F524BE29-6E40-6146-8FDB-8C19F1440F8A}"/>
              </a:ext>
            </a:extLst>
          </p:cNvPr>
          <p:cNvSpPr/>
          <p:nvPr/>
        </p:nvSpPr>
        <p:spPr bwMode="auto">
          <a:xfrm>
            <a:off x="995081" y="1918447"/>
            <a:ext cx="6759388" cy="317567"/>
          </a:xfrm>
          <a:prstGeom prst="roundRect">
            <a:avLst/>
          </a:prstGeom>
          <a:noFill/>
          <a:ln w="28575" cap="flat" cmpd="sng" algn="ctr">
            <a:solidFill>
              <a:srgbClr val="0998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6" name="TextBox 5">
            <a:extLst>
              <a:ext uri="{FF2B5EF4-FFF2-40B4-BE49-F238E27FC236}">
                <a16:creationId xmlns:a16="http://schemas.microsoft.com/office/drawing/2014/main" id="{428FBD7C-DB9B-A442-A541-9FF5E68900F1}"/>
              </a:ext>
            </a:extLst>
          </p:cNvPr>
          <p:cNvSpPr txBox="1"/>
          <p:nvPr/>
        </p:nvSpPr>
        <p:spPr>
          <a:xfrm>
            <a:off x="7790870" y="1359802"/>
            <a:ext cx="1254518" cy="461665"/>
          </a:xfrm>
          <a:prstGeom prst="rect">
            <a:avLst/>
          </a:prstGeom>
          <a:noFill/>
        </p:spPr>
        <p:txBody>
          <a:bodyPr wrap="square" rtlCol="0">
            <a:spAutoFit/>
          </a:bodyPr>
          <a:lstStyle/>
          <a:p>
            <a:pPr algn="ctr"/>
            <a:r>
              <a:rPr lang="en-US" sz="1200" b="1" dirty="0">
                <a:solidFill>
                  <a:srgbClr val="FF40FF"/>
                </a:solidFill>
                <a:sym typeface="Wingdings" pitchFamily="2" charset="2"/>
              </a:rPr>
              <a:t> </a:t>
            </a:r>
            <a:r>
              <a:rPr lang="en-US" sz="1200" b="1" dirty="0">
                <a:solidFill>
                  <a:srgbClr val="FF40FF"/>
                </a:solidFill>
              </a:rPr>
              <a:t>Joanna’s talk today</a:t>
            </a:r>
          </a:p>
        </p:txBody>
      </p:sp>
      <p:sp>
        <p:nvSpPr>
          <p:cNvPr id="7" name="TextBox 6">
            <a:extLst>
              <a:ext uri="{FF2B5EF4-FFF2-40B4-BE49-F238E27FC236}">
                <a16:creationId xmlns:a16="http://schemas.microsoft.com/office/drawing/2014/main" id="{9B85A279-D251-D141-B7F4-D78256D1C92E}"/>
              </a:ext>
            </a:extLst>
          </p:cNvPr>
          <p:cNvSpPr txBox="1"/>
          <p:nvPr/>
        </p:nvSpPr>
        <p:spPr>
          <a:xfrm>
            <a:off x="7790870" y="1864658"/>
            <a:ext cx="1254518" cy="461665"/>
          </a:xfrm>
          <a:prstGeom prst="rect">
            <a:avLst/>
          </a:prstGeom>
          <a:noFill/>
        </p:spPr>
        <p:txBody>
          <a:bodyPr wrap="square" rtlCol="0">
            <a:spAutoFit/>
          </a:bodyPr>
          <a:lstStyle/>
          <a:p>
            <a:pPr algn="ctr"/>
            <a:r>
              <a:rPr lang="en-US" sz="1200" b="1" dirty="0">
                <a:solidFill>
                  <a:srgbClr val="099800"/>
                </a:solidFill>
                <a:sym typeface="Wingdings" pitchFamily="2" charset="2"/>
              </a:rPr>
              <a:t> </a:t>
            </a:r>
            <a:r>
              <a:rPr lang="en-US" sz="1200" b="1" dirty="0">
                <a:solidFill>
                  <a:srgbClr val="099800"/>
                </a:solidFill>
              </a:rPr>
              <a:t>Ivan’s talk today</a:t>
            </a:r>
          </a:p>
        </p:txBody>
      </p:sp>
    </p:spTree>
    <p:extLst>
      <p:ext uri="{BB962C8B-B14F-4D97-AF65-F5344CB8AC3E}">
        <p14:creationId xmlns:p14="http://schemas.microsoft.com/office/powerpoint/2010/main" val="21660113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CBC08C-F89F-D648-89C6-DD4790FA04BA}"/>
              </a:ext>
            </a:extLst>
          </p:cNvPr>
          <p:cNvSpPr>
            <a:spLocks noGrp="1"/>
          </p:cNvSpPr>
          <p:nvPr>
            <p:ph type="title"/>
          </p:nvPr>
        </p:nvSpPr>
        <p:spPr>
          <a:xfrm>
            <a:off x="3138986" y="381000"/>
            <a:ext cx="2872861" cy="361950"/>
          </a:xfrm>
          <a:ln w="19050">
            <a:solidFill>
              <a:srgbClr val="0432FF"/>
            </a:solidFill>
          </a:ln>
        </p:spPr>
        <p:txBody>
          <a:bodyPr/>
          <a:lstStyle/>
          <a:p>
            <a:r>
              <a:rPr lang="en-US"/>
              <a:t>Selected bibliography</a:t>
            </a:r>
          </a:p>
        </p:txBody>
      </p:sp>
      <p:sp>
        <p:nvSpPr>
          <p:cNvPr id="3" name="Content Placeholder 2">
            <a:extLst>
              <a:ext uri="{FF2B5EF4-FFF2-40B4-BE49-F238E27FC236}">
                <a16:creationId xmlns:a16="http://schemas.microsoft.com/office/drawing/2014/main" id="{20DF7382-A130-1D4A-B3D8-1BA56C57E5F5}"/>
              </a:ext>
            </a:extLst>
          </p:cNvPr>
          <p:cNvSpPr>
            <a:spLocks noGrp="1"/>
          </p:cNvSpPr>
          <p:nvPr>
            <p:ph idx="1"/>
          </p:nvPr>
        </p:nvSpPr>
        <p:spPr>
          <a:xfrm>
            <a:off x="387925" y="940382"/>
            <a:ext cx="8366605" cy="5536617"/>
          </a:xfrm>
        </p:spPr>
        <p:txBody>
          <a:bodyPr/>
          <a:lstStyle/>
          <a:p>
            <a:pPr marL="311150" indent="-304800">
              <a:buNone/>
            </a:pPr>
            <a:r>
              <a:rPr lang="en-US" sz="1200" dirty="0"/>
              <a:t> </a:t>
            </a:r>
            <a:r>
              <a:rPr lang="en-US" sz="1200" b="0" dirty="0">
                <a:solidFill>
                  <a:srgbClr val="000000"/>
                </a:solidFill>
              </a:rPr>
              <a:t>[1] M. Bassetti, G.A. Erskine, </a:t>
            </a:r>
            <a:r>
              <a:rPr lang="en-US" sz="1200" b="0" i="1" dirty="0">
                <a:solidFill>
                  <a:srgbClr val="000000"/>
                </a:solidFill>
              </a:rPr>
              <a:t>Closed expression for the electrical field of a two-dimensional Gaussian charge</a:t>
            </a:r>
            <a:r>
              <a:rPr lang="en-US" sz="1200" b="0" dirty="0">
                <a:solidFill>
                  <a:srgbClr val="000000"/>
                </a:solidFill>
              </a:rPr>
              <a:t>. CERN-ISRTH/80-06 (1980). https://cds.cern.ch/record/122227</a:t>
            </a:r>
            <a:endParaRPr lang="en-US" sz="1200" dirty="0"/>
          </a:p>
          <a:p>
            <a:pPr marL="311150" indent="-304800">
              <a:buNone/>
            </a:pPr>
            <a:r>
              <a:rPr lang="en-US" sz="1200" dirty="0"/>
              <a:t> </a:t>
            </a:r>
            <a:r>
              <a:rPr lang="en-US" sz="1200" b="0" dirty="0">
                <a:solidFill>
                  <a:srgbClr val="000000"/>
                </a:solidFill>
              </a:rPr>
              <a:t>[2] W. Herr, </a:t>
            </a:r>
            <a:r>
              <a:rPr lang="en-US" sz="1200" b="0" i="1" dirty="0">
                <a:solidFill>
                  <a:srgbClr val="000000"/>
                </a:solidFill>
              </a:rPr>
              <a:t>Beam–beam effects and dynamic </a:t>
            </a:r>
            <a:r>
              <a:rPr lang="el-GR" sz="1200" b="0" i="1" dirty="0">
                <a:solidFill>
                  <a:srgbClr val="000000"/>
                </a:solidFill>
              </a:rPr>
              <a:t>β∗</a:t>
            </a:r>
            <a:r>
              <a:rPr lang="el-GR" sz="1200" b="0" dirty="0">
                <a:solidFill>
                  <a:srgbClr val="000000"/>
                </a:solidFill>
              </a:rPr>
              <a:t>, </a:t>
            </a:r>
            <a:r>
              <a:rPr lang="en-US" sz="1200" b="0" dirty="0">
                <a:solidFill>
                  <a:srgbClr val="000000"/>
                </a:solidFill>
              </a:rPr>
              <a:t>Proc. LHC Lumi Days (2012). https://indico.cern.ch/event/162948/contributions/1417430/attachments/191879/269237/S3_WH.pdf</a:t>
            </a:r>
          </a:p>
          <a:p>
            <a:pPr marL="311150" indent="-304800">
              <a:buNone/>
            </a:pPr>
            <a:r>
              <a:rPr lang="en-US" sz="1200" b="0" dirty="0">
                <a:solidFill>
                  <a:srgbClr val="000000"/>
                </a:solidFill>
              </a:rPr>
              <a:t> [3] V. </a:t>
            </a:r>
            <a:r>
              <a:rPr lang="en-US" sz="1200" b="0" dirty="0" err="1">
                <a:solidFill>
                  <a:srgbClr val="000000"/>
                </a:solidFill>
              </a:rPr>
              <a:t>Balagura</a:t>
            </a:r>
            <a:r>
              <a:rPr lang="en-US" sz="1200" b="0" dirty="0">
                <a:solidFill>
                  <a:srgbClr val="000000"/>
                </a:solidFill>
              </a:rPr>
              <a:t>, </a:t>
            </a:r>
            <a:r>
              <a:rPr lang="en-US" sz="1200" b="0" i="1" dirty="0">
                <a:solidFill>
                  <a:srgbClr val="000000"/>
                </a:solidFill>
              </a:rPr>
              <a:t>van der Meer scan luminosity measurement and beam–beam correction</a:t>
            </a:r>
            <a:r>
              <a:rPr lang="en-US" sz="1200" b="0" dirty="0">
                <a:solidFill>
                  <a:srgbClr val="000000"/>
                </a:solidFill>
              </a:rPr>
              <a:t>, Eur. Phys. J. C (2021) 81: 26</a:t>
            </a:r>
          </a:p>
          <a:p>
            <a:pPr marL="311150" indent="-304800">
              <a:buNone/>
            </a:pPr>
            <a:r>
              <a:rPr lang="en-US" sz="1200" b="0" dirty="0">
                <a:solidFill>
                  <a:srgbClr val="000000"/>
                </a:solidFill>
              </a:rPr>
              <a:t> [4] A. </a:t>
            </a:r>
            <a:r>
              <a:rPr lang="en-US" sz="1200" b="0" dirty="0" err="1">
                <a:solidFill>
                  <a:srgbClr val="000000"/>
                </a:solidFill>
              </a:rPr>
              <a:t>Babaev</a:t>
            </a:r>
            <a:r>
              <a:rPr lang="en-US" sz="1200" b="0" dirty="0">
                <a:solidFill>
                  <a:srgbClr val="000000"/>
                </a:solidFill>
              </a:rPr>
              <a:t> et al., </a:t>
            </a:r>
            <a:r>
              <a:rPr lang="en-US" sz="1200" b="0" i="1" dirty="0">
                <a:solidFill>
                  <a:srgbClr val="000000"/>
                </a:solidFill>
              </a:rPr>
              <a:t>Impact of Beam-Beam Effects on Absolute Luminosity Calibrations at the CERN Large Hadron Collider, arXiv2306.10394</a:t>
            </a:r>
            <a:r>
              <a:rPr lang="en-US" sz="1200" b="0" dirty="0">
                <a:solidFill>
                  <a:srgbClr val="000000"/>
                </a:solidFill>
              </a:rPr>
              <a:t>, Eur. Phys. J. C (2024) 84:17</a:t>
            </a:r>
          </a:p>
        </p:txBody>
      </p:sp>
    </p:spTree>
    <p:extLst>
      <p:ext uri="{BB962C8B-B14F-4D97-AF65-F5344CB8AC3E}">
        <p14:creationId xmlns:p14="http://schemas.microsoft.com/office/powerpoint/2010/main" val="16267745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AC7330-83E8-3C41-AF8F-F67C06201903}"/>
              </a:ext>
            </a:extLst>
          </p:cNvPr>
          <p:cNvSpPr>
            <a:spLocks noGrp="1"/>
          </p:cNvSpPr>
          <p:nvPr>
            <p:ph type="title"/>
          </p:nvPr>
        </p:nvSpPr>
        <p:spPr>
          <a:xfrm>
            <a:off x="685800" y="1255593"/>
            <a:ext cx="7772400" cy="846161"/>
          </a:xfrm>
        </p:spPr>
        <p:txBody>
          <a:bodyPr/>
          <a:lstStyle/>
          <a:p>
            <a:r>
              <a:rPr lang="en-US" sz="2400">
                <a:solidFill>
                  <a:srgbClr val="000000"/>
                </a:solidFill>
              </a:rPr>
              <a:t>Supplementary </a:t>
            </a:r>
            <a:br>
              <a:rPr lang="en-US" sz="2400">
                <a:solidFill>
                  <a:srgbClr val="000000"/>
                </a:solidFill>
              </a:rPr>
            </a:br>
            <a:r>
              <a:rPr lang="en-US" sz="2400">
                <a:solidFill>
                  <a:srgbClr val="000000"/>
                </a:solidFill>
              </a:rPr>
              <a:t>material</a:t>
            </a:r>
          </a:p>
        </p:txBody>
      </p:sp>
    </p:spTree>
    <p:extLst>
      <p:ext uri="{BB962C8B-B14F-4D97-AF65-F5344CB8AC3E}">
        <p14:creationId xmlns:p14="http://schemas.microsoft.com/office/powerpoint/2010/main" val="1076576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121712" y="302316"/>
            <a:ext cx="6913679" cy="361950"/>
          </a:xfrm>
          <a:ln w="12700">
            <a:solidFill>
              <a:srgbClr val="000000"/>
            </a:solidFill>
          </a:ln>
        </p:spPr>
        <p:txBody>
          <a:bodyPr/>
          <a:lstStyle/>
          <a:p>
            <a:r>
              <a:rPr lang="en-US" dirty="0"/>
              <a:t>Beam-beam biases: optical distortions (single-IP mode)</a:t>
            </a:r>
          </a:p>
        </p:txBody>
      </p:sp>
      <p:pic>
        <p:nvPicPr>
          <p:cNvPr id="4" name="Picture 3">
            <a:extLst>
              <a:ext uri="{FF2B5EF4-FFF2-40B4-BE49-F238E27FC236}">
                <a16:creationId xmlns:a16="http://schemas.microsoft.com/office/drawing/2014/main" id="{E6B5B823-D1B4-BD49-BB6D-F3C121D0F72D}"/>
              </a:ext>
            </a:extLst>
          </p:cNvPr>
          <p:cNvPicPr>
            <a:picLocks noChangeAspect="1"/>
          </p:cNvPicPr>
          <p:nvPr/>
        </p:nvPicPr>
        <p:blipFill>
          <a:blip r:embed="rId2"/>
          <a:stretch>
            <a:fillRect/>
          </a:stretch>
        </p:blipFill>
        <p:spPr>
          <a:xfrm>
            <a:off x="869114" y="764125"/>
            <a:ext cx="3032379" cy="2272284"/>
          </a:xfrm>
          <a:prstGeom prst="rect">
            <a:avLst/>
          </a:prstGeom>
        </p:spPr>
      </p:pic>
      <p:pic>
        <p:nvPicPr>
          <p:cNvPr id="6" name="Picture 5">
            <a:extLst>
              <a:ext uri="{FF2B5EF4-FFF2-40B4-BE49-F238E27FC236}">
                <a16:creationId xmlns:a16="http://schemas.microsoft.com/office/drawing/2014/main" id="{F8E705DC-6204-F14C-A763-74091BE89D2E}"/>
              </a:ext>
            </a:extLst>
          </p:cNvPr>
          <p:cNvPicPr>
            <a:picLocks noChangeAspect="1"/>
          </p:cNvPicPr>
          <p:nvPr/>
        </p:nvPicPr>
        <p:blipFill>
          <a:blip r:embed="rId3"/>
          <a:stretch>
            <a:fillRect/>
          </a:stretch>
        </p:blipFill>
        <p:spPr>
          <a:xfrm>
            <a:off x="573515" y="3057584"/>
            <a:ext cx="3321050" cy="2444750"/>
          </a:xfrm>
          <a:prstGeom prst="rect">
            <a:avLst/>
          </a:prstGeom>
        </p:spPr>
      </p:pic>
      <p:pic>
        <p:nvPicPr>
          <p:cNvPr id="10" name="Picture 9">
            <a:extLst>
              <a:ext uri="{FF2B5EF4-FFF2-40B4-BE49-F238E27FC236}">
                <a16:creationId xmlns:a16="http://schemas.microsoft.com/office/drawing/2014/main" id="{2784149D-A844-6848-BC1A-D1CA19E0BA51}"/>
              </a:ext>
            </a:extLst>
          </p:cNvPr>
          <p:cNvPicPr>
            <a:picLocks noChangeAspect="1"/>
          </p:cNvPicPr>
          <p:nvPr/>
        </p:nvPicPr>
        <p:blipFill>
          <a:blip r:embed="rId4"/>
          <a:stretch>
            <a:fillRect/>
          </a:stretch>
        </p:blipFill>
        <p:spPr>
          <a:xfrm>
            <a:off x="5086270" y="3057584"/>
            <a:ext cx="3314700" cy="2444750"/>
          </a:xfrm>
          <a:prstGeom prst="rect">
            <a:avLst/>
          </a:prstGeom>
        </p:spPr>
      </p:pic>
      <p:sp>
        <p:nvSpPr>
          <p:cNvPr id="8" name="TextBox 7">
            <a:extLst>
              <a:ext uri="{FF2B5EF4-FFF2-40B4-BE49-F238E27FC236}">
                <a16:creationId xmlns:a16="http://schemas.microsoft.com/office/drawing/2014/main" id="{E3F6CAAA-DD55-064C-9664-BE1354F1E0B0}"/>
              </a:ext>
            </a:extLst>
          </p:cNvPr>
          <p:cNvSpPr txBox="1"/>
          <p:nvPr/>
        </p:nvSpPr>
        <p:spPr>
          <a:xfrm>
            <a:off x="4875877" y="5502334"/>
            <a:ext cx="4082855" cy="1277273"/>
          </a:xfrm>
          <a:prstGeom prst="rect">
            <a:avLst/>
          </a:prstGeom>
          <a:noFill/>
        </p:spPr>
        <p:txBody>
          <a:bodyPr wrap="square" rtlCol="0">
            <a:spAutoFit/>
          </a:bodyPr>
          <a:lstStyle/>
          <a:p>
            <a:pPr algn="just"/>
            <a:r>
              <a:rPr lang="en-US" sz="1100" i="1" dirty="0">
                <a:solidFill>
                  <a:srgbClr val="000000"/>
                </a:solidFill>
              </a:rPr>
              <a:t>Beam-separation dependence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25000" dirty="0">
                <a:solidFill>
                  <a:srgbClr val="000000"/>
                </a:solidFill>
              </a:rPr>
              <a:t>0</a:t>
            </a:r>
            <a:r>
              <a:rPr lang="en-US" sz="1100" i="1" dirty="0">
                <a:solidFill>
                  <a:srgbClr val="000000"/>
                </a:solidFill>
              </a:rPr>
              <a:t> during a simulated </a:t>
            </a:r>
            <a:r>
              <a:rPr lang="en-US" sz="1100" i="1" dirty="0" err="1">
                <a:solidFill>
                  <a:srgbClr val="000000"/>
                </a:solidFill>
              </a:rPr>
              <a:t>vdM</a:t>
            </a:r>
            <a:r>
              <a:rPr lang="en-US" sz="1100" i="1" dirty="0">
                <a:solidFill>
                  <a:srgbClr val="000000"/>
                </a:solidFill>
              </a:rPr>
              <a:t> scan. The unperturbed beams are assumed to be round and perfectly Gaussian. The </a:t>
            </a:r>
            <a:r>
              <a:rPr lang="en-US" sz="1100" b="1" i="1" dirty="0">
                <a:solidFill>
                  <a:srgbClr val="3E68E1"/>
                </a:solidFill>
              </a:rPr>
              <a:t>MAD-X </a:t>
            </a:r>
            <a:r>
              <a:rPr lang="en-US" sz="1100" i="1" dirty="0">
                <a:solidFill>
                  <a:srgbClr val="000000"/>
                </a:solidFill>
              </a:rPr>
              <a:t>(dashed blue) and </a:t>
            </a:r>
            <a:r>
              <a:rPr lang="en-US" sz="1100" b="1" i="1" dirty="0">
                <a:solidFill>
                  <a:srgbClr val="797979"/>
                </a:solidFill>
              </a:rPr>
              <a:t>COMBI</a:t>
            </a:r>
            <a:r>
              <a:rPr lang="en-US" sz="1100" i="1" dirty="0">
                <a:solidFill>
                  <a:srgbClr val="000000"/>
                </a:solidFill>
              </a:rPr>
              <a:t> (dotted grey) curves are valid only in the </a:t>
            </a:r>
            <a:r>
              <a:rPr lang="en-US" sz="1100" b="1" i="1" dirty="0">
                <a:solidFill>
                  <a:srgbClr val="797979"/>
                </a:solidFill>
              </a:rPr>
              <a:t>Gaussian-bunch approximation</a:t>
            </a:r>
            <a:r>
              <a:rPr lang="en-US" sz="1100" i="1" dirty="0">
                <a:solidFill>
                  <a:srgbClr val="000000"/>
                </a:solidFill>
              </a:rPr>
              <a:t>; the </a:t>
            </a:r>
            <a:r>
              <a:rPr lang="en-US" sz="1100" b="1" i="1" dirty="0">
                <a:solidFill>
                  <a:srgbClr val="FF4402"/>
                </a:solidFill>
              </a:rPr>
              <a:t>COMBI</a:t>
            </a:r>
            <a:r>
              <a:rPr lang="en-US" sz="1100" i="1" dirty="0">
                <a:solidFill>
                  <a:srgbClr val="000000"/>
                </a:solidFill>
              </a:rPr>
              <a:t> (red curve) and the </a:t>
            </a:r>
            <a:r>
              <a:rPr lang="en-US" sz="1100" b="1" i="1" dirty="0">
                <a:solidFill>
                  <a:srgbClr val="000000"/>
                </a:solidFill>
              </a:rPr>
              <a:t>B*B</a:t>
            </a:r>
            <a:r>
              <a:rPr lang="en-US" sz="1100" i="1" dirty="0">
                <a:solidFill>
                  <a:srgbClr val="000000"/>
                </a:solidFill>
              </a:rPr>
              <a:t> markers (black squares) are obtained from the overlap integrals of the multiparticle distributions.</a:t>
            </a:r>
          </a:p>
        </p:txBody>
      </p:sp>
      <p:sp>
        <p:nvSpPr>
          <p:cNvPr id="11" name="TextBox 10">
            <a:extLst>
              <a:ext uri="{FF2B5EF4-FFF2-40B4-BE49-F238E27FC236}">
                <a16:creationId xmlns:a16="http://schemas.microsoft.com/office/drawing/2014/main" id="{E6E43CED-E916-C243-8AA6-41FC11B45C7C}"/>
              </a:ext>
            </a:extLst>
          </p:cNvPr>
          <p:cNvSpPr txBox="1"/>
          <p:nvPr/>
        </p:nvSpPr>
        <p:spPr>
          <a:xfrm>
            <a:off x="343877" y="5502333"/>
            <a:ext cx="4082855" cy="1277273"/>
          </a:xfrm>
          <a:prstGeom prst="rect">
            <a:avLst/>
          </a:prstGeom>
          <a:noFill/>
        </p:spPr>
        <p:txBody>
          <a:bodyPr wrap="square" rtlCol="0">
            <a:spAutoFit/>
          </a:bodyPr>
          <a:lstStyle/>
          <a:p>
            <a:pPr algn="just"/>
            <a:r>
              <a:rPr lang="en-US" sz="1100" i="1" dirty="0">
                <a:solidFill>
                  <a:srgbClr val="000000"/>
                </a:solidFill>
              </a:rPr>
              <a:t>Beam-separation dependence of the transverse RMS beam sizes during a simulated </a:t>
            </a:r>
            <a:r>
              <a:rPr lang="en-US" sz="1100" i="1" dirty="0" err="1">
                <a:solidFill>
                  <a:srgbClr val="000000"/>
                </a:solidFill>
              </a:rPr>
              <a:t>vdM</a:t>
            </a:r>
            <a:r>
              <a:rPr lang="en-US" sz="1100" i="1" dirty="0">
                <a:solidFill>
                  <a:srgbClr val="000000"/>
                </a:solidFill>
              </a:rPr>
              <a:t> scan. The unperturbed beams are assumed to be round and perfectly Gaussian. The vertical axis is the ratio squared of the actual beam size </a:t>
            </a:r>
            <a:r>
              <a:rPr lang="en-US" sz="1100" i="1" dirty="0">
                <a:solidFill>
                  <a:srgbClr val="000000"/>
                </a:solidFill>
                <a:latin typeface="Symbol" pitchFamily="2" charset="2"/>
              </a:rPr>
              <a:t>s</a:t>
            </a:r>
            <a:r>
              <a:rPr lang="en-US" sz="1100" i="1" dirty="0">
                <a:solidFill>
                  <a:srgbClr val="000000"/>
                </a:solidFill>
              </a:rPr>
              <a:t> to its unperturbed value </a:t>
            </a:r>
            <a:r>
              <a:rPr lang="en-US" sz="1100" i="1" dirty="0">
                <a:solidFill>
                  <a:srgbClr val="000000"/>
                </a:solidFill>
                <a:latin typeface="Symbol" pitchFamily="2" charset="2"/>
              </a:rPr>
              <a:t>s</a:t>
            </a:r>
            <a:r>
              <a:rPr lang="en-US" sz="1100" i="1" baseline="-25000" dirty="0">
                <a:solidFill>
                  <a:srgbClr val="000000"/>
                </a:solidFill>
              </a:rPr>
              <a:t>0</a:t>
            </a:r>
            <a:r>
              <a:rPr lang="en-US" sz="1100" i="1" dirty="0">
                <a:solidFill>
                  <a:srgbClr val="000000"/>
                </a:solidFill>
              </a:rPr>
              <a:t>. The </a:t>
            </a:r>
            <a:r>
              <a:rPr lang="en-US" sz="1100" b="1" i="1" dirty="0">
                <a:solidFill>
                  <a:srgbClr val="3E68E1"/>
                </a:solidFill>
              </a:rPr>
              <a:t>MAD-X</a:t>
            </a:r>
            <a:r>
              <a:rPr lang="en-US" sz="1100" i="1" dirty="0">
                <a:solidFill>
                  <a:srgbClr val="000000"/>
                </a:solidFill>
              </a:rPr>
              <a:t> calculation of the single-particle dynamic-</a:t>
            </a:r>
            <a:r>
              <a:rPr lang="en-US" sz="1100" i="1" dirty="0">
                <a:solidFill>
                  <a:srgbClr val="000000"/>
                </a:solidFill>
                <a:latin typeface="Symbol" pitchFamily="2" charset="2"/>
              </a:rPr>
              <a:t>b </a:t>
            </a:r>
            <a:r>
              <a:rPr lang="en-US" sz="1100" i="1" dirty="0">
                <a:solidFill>
                  <a:srgbClr val="000000"/>
                </a:solidFill>
              </a:rPr>
              <a:t>effect (blue curves) is compared to the results of the </a:t>
            </a:r>
            <a:r>
              <a:rPr lang="en-US" sz="1100" b="1" i="1" dirty="0">
                <a:solidFill>
                  <a:srgbClr val="000000"/>
                </a:solidFill>
              </a:rPr>
              <a:t>B*B</a:t>
            </a:r>
            <a:r>
              <a:rPr lang="en-US" sz="1100" i="1" dirty="0">
                <a:solidFill>
                  <a:srgbClr val="000000"/>
                </a:solidFill>
              </a:rPr>
              <a:t> (squares) and </a:t>
            </a:r>
            <a:r>
              <a:rPr lang="en-US" sz="1100" b="1" i="1" dirty="0">
                <a:solidFill>
                  <a:srgbClr val="FF4402"/>
                </a:solidFill>
              </a:rPr>
              <a:t>COMBI</a:t>
            </a:r>
            <a:r>
              <a:rPr lang="en-US" sz="1100" i="1" dirty="0">
                <a:solidFill>
                  <a:srgbClr val="000000"/>
                </a:solidFill>
              </a:rPr>
              <a:t> (red curves) multiparticle codes.</a:t>
            </a:r>
          </a:p>
        </p:txBody>
      </p:sp>
      <p:sp>
        <p:nvSpPr>
          <p:cNvPr id="14" name="TextBox 13">
            <a:extLst>
              <a:ext uri="{FF2B5EF4-FFF2-40B4-BE49-F238E27FC236}">
                <a16:creationId xmlns:a16="http://schemas.microsoft.com/office/drawing/2014/main" id="{D4AA1BD5-321A-FA4D-967A-430B58511F6F}"/>
              </a:ext>
            </a:extLst>
          </p:cNvPr>
          <p:cNvSpPr txBox="1"/>
          <p:nvPr/>
        </p:nvSpPr>
        <p:spPr>
          <a:xfrm>
            <a:off x="4059169" y="942657"/>
            <a:ext cx="4082855" cy="1785104"/>
          </a:xfrm>
          <a:prstGeom prst="rect">
            <a:avLst/>
          </a:prstGeom>
          <a:noFill/>
        </p:spPr>
        <p:txBody>
          <a:bodyPr wrap="square" rtlCol="0">
            <a:spAutoFit/>
          </a:bodyPr>
          <a:lstStyle/>
          <a:p>
            <a:pPr algn="just"/>
            <a:r>
              <a:rPr lang="en-US" sz="1100" i="1" dirty="0">
                <a:solidFill>
                  <a:srgbClr val="FF4D4D"/>
                </a:solidFill>
              </a:rPr>
              <a:t>Beam-beam force </a:t>
            </a:r>
            <a:r>
              <a:rPr lang="en-US" sz="1100" i="1" dirty="0">
                <a:solidFill>
                  <a:srgbClr val="000000"/>
                </a:solidFill>
              </a:rPr>
              <a:t>exerted by the B1 (B2) source bunch as a whole (red curve), as a function of the </a:t>
            </a:r>
            <a:r>
              <a:rPr lang="en-US" sz="1100" i="1" dirty="0" err="1">
                <a:solidFill>
                  <a:srgbClr val="000000"/>
                </a:solidFill>
              </a:rPr>
              <a:t>betatron</a:t>
            </a:r>
            <a:r>
              <a:rPr lang="en-US" sz="1100" i="1" dirty="0">
                <a:solidFill>
                  <a:srgbClr val="000000"/>
                </a:solidFill>
              </a:rPr>
              <a:t> amplitude of a B2 (B1) test particle, for equally sized round beams. The amplitude is in units of the RMS beam size. The </a:t>
            </a:r>
            <a:r>
              <a:rPr lang="en-US" sz="1100" i="1" dirty="0">
                <a:solidFill>
                  <a:srgbClr val="10B100"/>
                </a:solidFill>
              </a:rPr>
              <a:t>green</a:t>
            </a:r>
            <a:r>
              <a:rPr lang="en-US" sz="1100" i="1" dirty="0">
                <a:solidFill>
                  <a:srgbClr val="000000"/>
                </a:solidFill>
              </a:rPr>
              <a:t> and </a:t>
            </a:r>
            <a:r>
              <a:rPr lang="en-US" sz="1100" i="1" dirty="0">
                <a:solidFill>
                  <a:srgbClr val="835C3D"/>
                </a:solidFill>
              </a:rPr>
              <a:t>brown</a:t>
            </a:r>
            <a:r>
              <a:rPr lang="en-US" sz="1100" i="1" dirty="0">
                <a:solidFill>
                  <a:srgbClr val="000000"/>
                </a:solidFill>
              </a:rPr>
              <a:t> lines correspond to the linear component of the force at amplitudes of zero and 4</a:t>
            </a:r>
            <a:r>
              <a:rPr lang="en-US" sz="1100" i="1" dirty="0">
                <a:solidFill>
                  <a:srgbClr val="000000"/>
                </a:solidFill>
                <a:latin typeface="Symbol" pitchFamily="2" charset="2"/>
              </a:rPr>
              <a:t>s</a:t>
            </a:r>
            <a:r>
              <a:rPr lang="en-US" sz="1100" i="1" dirty="0">
                <a:solidFill>
                  <a:srgbClr val="000000"/>
                </a:solidFill>
              </a:rPr>
              <a:t>  respectively, and are akin to the effect of a quadrupole. The short (long) </a:t>
            </a:r>
            <a:r>
              <a:rPr lang="en-US" sz="1100" i="1" u="sng" dirty="0">
                <a:solidFill>
                  <a:srgbClr val="000000"/>
                </a:solidFill>
              </a:rPr>
              <a:t>double arrows </a:t>
            </a:r>
            <a:r>
              <a:rPr lang="en-US" sz="1100" i="1" dirty="0">
                <a:solidFill>
                  <a:srgbClr val="000000"/>
                </a:solidFill>
              </a:rPr>
              <a:t>illustrate the </a:t>
            </a:r>
            <a:r>
              <a:rPr lang="en-US" sz="1100" i="1" u="sng" dirty="0">
                <a:solidFill>
                  <a:srgbClr val="000000"/>
                </a:solidFill>
              </a:rPr>
              <a:t>range of transverse kicks </a:t>
            </a:r>
            <a:r>
              <a:rPr lang="en-US" sz="1100" i="1" dirty="0">
                <a:solidFill>
                  <a:srgbClr val="000000"/>
                </a:solidFill>
              </a:rPr>
              <a:t>experienced by a small (large) amplitude particle for beams either in </a:t>
            </a:r>
            <a:r>
              <a:rPr lang="en-US" sz="1100" i="1" dirty="0">
                <a:solidFill>
                  <a:srgbClr val="0473BB"/>
                </a:solidFill>
              </a:rPr>
              <a:t>head-on collision </a:t>
            </a:r>
            <a:r>
              <a:rPr lang="en-US" sz="1100" i="1" dirty="0">
                <a:solidFill>
                  <a:srgbClr val="000000"/>
                </a:solidFill>
              </a:rPr>
              <a:t>(solid blue lines), or </a:t>
            </a:r>
            <a:r>
              <a:rPr lang="en-US" sz="1100" i="1" dirty="0">
                <a:solidFill>
                  <a:schemeClr val="accent6"/>
                </a:solidFill>
              </a:rPr>
              <a:t>transversely separated by 4</a:t>
            </a:r>
            <a:r>
              <a:rPr lang="en-US" sz="1100" i="1" dirty="0">
                <a:solidFill>
                  <a:schemeClr val="accent6"/>
                </a:solidFill>
                <a:latin typeface="Symbol" pitchFamily="2" charset="2"/>
              </a:rPr>
              <a:t>s </a:t>
            </a:r>
            <a:r>
              <a:rPr lang="en-US" sz="1100" i="1" dirty="0">
                <a:solidFill>
                  <a:srgbClr val="000000"/>
                </a:solidFill>
              </a:rPr>
              <a:t>(dashed magenta lines).</a:t>
            </a:r>
          </a:p>
        </p:txBody>
      </p:sp>
      <p:sp>
        <p:nvSpPr>
          <p:cNvPr id="15" name="TextBox 14">
            <a:extLst>
              <a:ext uri="{FF2B5EF4-FFF2-40B4-BE49-F238E27FC236}">
                <a16:creationId xmlns:a16="http://schemas.microsoft.com/office/drawing/2014/main" id="{C3B0AC60-507F-A840-8C33-BE5AA00EBA1D}"/>
              </a:ext>
            </a:extLst>
          </p:cNvPr>
          <p:cNvSpPr txBox="1"/>
          <p:nvPr/>
        </p:nvSpPr>
        <p:spPr>
          <a:xfrm>
            <a:off x="976799" y="3105150"/>
            <a:ext cx="894797" cy="276999"/>
          </a:xfrm>
          <a:prstGeom prst="rect">
            <a:avLst/>
          </a:prstGeom>
          <a:noFill/>
        </p:spPr>
        <p:txBody>
          <a:bodyPr wrap="none" rtlCol="0">
            <a:spAutoFit/>
          </a:bodyPr>
          <a:lstStyle/>
          <a:p>
            <a:r>
              <a:rPr lang="en-US" sz="1200" dirty="0">
                <a:solidFill>
                  <a:srgbClr val="000000"/>
                </a:solidFill>
                <a:latin typeface="Symbol" pitchFamily="2" charset="2"/>
              </a:rPr>
              <a:t>x</a:t>
            </a:r>
            <a:r>
              <a:rPr lang="en-US" sz="1200" dirty="0">
                <a:solidFill>
                  <a:srgbClr val="000000"/>
                </a:solidFill>
              </a:rPr>
              <a:t> = 2.6 10</a:t>
            </a:r>
            <a:r>
              <a:rPr lang="en-US" sz="1200" baseline="30000" dirty="0">
                <a:solidFill>
                  <a:srgbClr val="000000"/>
                </a:solidFill>
              </a:rPr>
              <a:t>-3</a:t>
            </a:r>
          </a:p>
        </p:txBody>
      </p:sp>
      <p:sp>
        <p:nvSpPr>
          <p:cNvPr id="16" name="TextBox 15">
            <a:extLst>
              <a:ext uri="{FF2B5EF4-FFF2-40B4-BE49-F238E27FC236}">
                <a16:creationId xmlns:a16="http://schemas.microsoft.com/office/drawing/2014/main" id="{EAFAF9D4-CF38-9D46-A917-16CDCB3881D9}"/>
              </a:ext>
            </a:extLst>
          </p:cNvPr>
          <p:cNvSpPr txBox="1"/>
          <p:nvPr/>
        </p:nvSpPr>
        <p:spPr>
          <a:xfrm>
            <a:off x="5499892" y="4895512"/>
            <a:ext cx="894797" cy="276999"/>
          </a:xfrm>
          <a:prstGeom prst="rect">
            <a:avLst/>
          </a:prstGeom>
          <a:noFill/>
        </p:spPr>
        <p:txBody>
          <a:bodyPr wrap="none" rtlCol="0">
            <a:spAutoFit/>
          </a:bodyPr>
          <a:lstStyle/>
          <a:p>
            <a:r>
              <a:rPr lang="en-US" sz="1200" dirty="0">
                <a:solidFill>
                  <a:srgbClr val="000000"/>
                </a:solidFill>
                <a:latin typeface="Symbol" pitchFamily="2" charset="2"/>
              </a:rPr>
              <a:t>x</a:t>
            </a:r>
            <a:r>
              <a:rPr lang="en-US" sz="1200" dirty="0">
                <a:solidFill>
                  <a:srgbClr val="000000"/>
                </a:solidFill>
              </a:rPr>
              <a:t> = 2.6 10</a:t>
            </a:r>
            <a:r>
              <a:rPr lang="en-US" sz="1200" baseline="30000" dirty="0">
                <a:solidFill>
                  <a:srgbClr val="000000"/>
                </a:solidFill>
              </a:rPr>
              <a:t>-3</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14223806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4651941"/>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384949" y="378517"/>
            <a:ext cx="6387452" cy="361950"/>
          </a:xfrm>
          <a:ln w="12700">
            <a:solidFill>
              <a:srgbClr val="000000"/>
            </a:solidFill>
          </a:ln>
        </p:spPr>
        <p:txBody>
          <a:bodyPr/>
          <a:lstStyle/>
          <a:p>
            <a:r>
              <a:rPr lang="en-US" dirty="0"/>
              <a:t>Beam-beam biases: scaling with </a:t>
            </a:r>
            <a:r>
              <a:rPr lang="en-US" dirty="0">
                <a:latin typeface="Symbol" pitchFamily="2" charset="2"/>
              </a:rPr>
              <a:t>x</a:t>
            </a:r>
            <a:r>
              <a:rPr lang="en-US" dirty="0"/>
              <a:t> (single-IP mode)</a:t>
            </a:r>
          </a:p>
        </p:txBody>
      </p:sp>
      <p:sp>
        <p:nvSpPr>
          <p:cNvPr id="8" name="TextBox 7">
            <a:extLst>
              <a:ext uri="{FF2B5EF4-FFF2-40B4-BE49-F238E27FC236}">
                <a16:creationId xmlns:a16="http://schemas.microsoft.com/office/drawing/2014/main" id="{E3F6CAAA-DD55-064C-9664-BE1354F1E0B0}"/>
              </a:ext>
            </a:extLst>
          </p:cNvPr>
          <p:cNvSpPr txBox="1"/>
          <p:nvPr/>
        </p:nvSpPr>
        <p:spPr>
          <a:xfrm>
            <a:off x="4980832" y="4488259"/>
            <a:ext cx="4082855" cy="1256034"/>
          </a:xfrm>
          <a:prstGeom prst="rect">
            <a:avLst/>
          </a:prstGeom>
          <a:noFill/>
        </p:spPr>
        <p:txBody>
          <a:bodyPr wrap="square" rtlCol="0">
            <a:noAutofit/>
          </a:bodyPr>
          <a:lstStyle/>
          <a:p>
            <a:pPr algn="just"/>
            <a:r>
              <a:rPr lang="en-US" sz="1100" i="1" dirty="0">
                <a:solidFill>
                  <a:srgbClr val="000000"/>
                </a:solidFill>
              </a:rPr>
              <a:t>Beam-separation dependence, during simulated horizontal </a:t>
            </a:r>
            <a:r>
              <a:rPr lang="en-US" sz="1100" i="1" dirty="0" err="1">
                <a:solidFill>
                  <a:srgbClr val="000000"/>
                </a:solidFill>
              </a:rPr>
              <a:t>vdM</a:t>
            </a:r>
            <a:r>
              <a:rPr lang="en-US" sz="1100" i="1" dirty="0">
                <a:solidFill>
                  <a:srgbClr val="000000"/>
                </a:solidFill>
              </a:rPr>
              <a:t> scans, of the difference between the luminosity-bias factor (full beam–beam effect) calculated for the collision parameters shown in the legend, and that computed using the reference parameters listed at the top of the present figure. For each parameter set, the bunch intensity is adjusted such that the value of </a:t>
            </a:r>
            <a:r>
              <a:rPr lang="el-GR" sz="1100" i="1" dirty="0">
                <a:solidFill>
                  <a:srgbClr val="000000"/>
                </a:solidFill>
              </a:rPr>
              <a:t>ξ </a:t>
            </a:r>
            <a:r>
              <a:rPr lang="en-US" sz="1100" i="1" dirty="0">
                <a:solidFill>
                  <a:srgbClr val="000000"/>
                </a:solidFill>
              </a:rPr>
              <a:t>remains the same. The error bars are explained in the text.</a:t>
            </a:r>
          </a:p>
        </p:txBody>
      </p:sp>
      <p:sp>
        <p:nvSpPr>
          <p:cNvPr id="11" name="TextBox 10">
            <a:extLst>
              <a:ext uri="{FF2B5EF4-FFF2-40B4-BE49-F238E27FC236}">
                <a16:creationId xmlns:a16="http://schemas.microsoft.com/office/drawing/2014/main" id="{E6E43CED-E916-C243-8AA6-41FC11B45C7C}"/>
              </a:ext>
            </a:extLst>
          </p:cNvPr>
          <p:cNvSpPr txBox="1"/>
          <p:nvPr/>
        </p:nvSpPr>
        <p:spPr>
          <a:xfrm>
            <a:off x="514206" y="4503235"/>
            <a:ext cx="4082855" cy="1655517"/>
          </a:xfrm>
          <a:prstGeom prst="rect">
            <a:avLst/>
          </a:prstGeom>
          <a:noFill/>
        </p:spPr>
        <p:txBody>
          <a:bodyPr wrap="square" rtlCol="0">
            <a:noAutofit/>
          </a:bodyPr>
          <a:lstStyle/>
          <a:p>
            <a:pPr algn="just"/>
            <a:r>
              <a:rPr lang="en-US" sz="1100" i="1" dirty="0">
                <a:solidFill>
                  <a:srgbClr val="000000"/>
                </a:solidFill>
              </a:rPr>
              <a:t>Beam-separation dependence, during a simulated horizontal </a:t>
            </a:r>
            <a:r>
              <a:rPr lang="en-US" sz="1100" i="1" dirty="0" err="1">
                <a:solidFill>
                  <a:srgbClr val="000000"/>
                </a:solidFill>
              </a:rPr>
              <a:t>vdM</a:t>
            </a:r>
            <a:r>
              <a:rPr lang="en-US" sz="1100" i="1" dirty="0">
                <a:solidFill>
                  <a:srgbClr val="000000"/>
                </a:solidFill>
              </a:rPr>
              <a:t> scan,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err="1">
                <a:solidFill>
                  <a:srgbClr val="000000"/>
                </a:solidFill>
              </a:rPr>
              <a:t>Opt</a:t>
            </a:r>
            <a:r>
              <a:rPr lang="en-US" sz="1100" i="1" dirty="0">
                <a:solidFill>
                  <a:srgbClr val="000000"/>
                </a:solidFill>
              </a:rPr>
              <a:t> associated with optical distortions, for the </a:t>
            </a:r>
            <a:r>
              <a:rPr lang="en-US" sz="1100" i="1" dirty="0" err="1">
                <a:solidFill>
                  <a:srgbClr val="000000"/>
                </a:solidFill>
              </a:rPr>
              <a:t>vdM</a:t>
            </a:r>
            <a:r>
              <a:rPr lang="en-US" sz="1100" i="1" dirty="0">
                <a:solidFill>
                  <a:srgbClr val="000000"/>
                </a:solidFill>
              </a:rPr>
              <a:t> reference parameter set (</a:t>
            </a:r>
            <a:r>
              <a:rPr lang="el-GR" sz="1100" i="1" dirty="0">
                <a:solidFill>
                  <a:srgbClr val="000000"/>
                </a:solidFill>
              </a:rPr>
              <a:t>ξ = 2.59 × 10</a:t>
            </a:r>
            <a:r>
              <a:rPr lang="el-GR" sz="1100" i="1" baseline="30000" dirty="0">
                <a:solidFill>
                  <a:srgbClr val="000000"/>
                </a:solidFill>
              </a:rPr>
              <a:t>−3</a:t>
            </a:r>
            <a:r>
              <a:rPr lang="el-GR" sz="1100" i="1" dirty="0">
                <a:solidFill>
                  <a:srgbClr val="000000"/>
                </a:solidFill>
              </a:rPr>
              <a:t>,</a:t>
            </a:r>
            <a:r>
              <a:rPr lang="en-US" sz="1100" i="1" dirty="0">
                <a:solidFill>
                  <a:srgbClr val="000000"/>
                </a:solidFill>
              </a:rPr>
              <a:t> solid red curve and black filled triangles), and for a beam–beam parameter typical of routine physics running (</a:t>
            </a:r>
            <a:r>
              <a:rPr lang="el-GR" sz="1100" i="1" dirty="0">
                <a:solidFill>
                  <a:srgbClr val="000000"/>
                </a:solidFill>
              </a:rPr>
              <a:t>ξ = 7.33×10</a:t>
            </a:r>
            <a:r>
              <a:rPr lang="el-GR" sz="1100" i="1" baseline="30000" dirty="0">
                <a:solidFill>
                  <a:srgbClr val="000000"/>
                </a:solidFill>
              </a:rPr>
              <a:t>−3</a:t>
            </a:r>
            <a:r>
              <a:rPr lang="el-GR" sz="1100" i="1" dirty="0">
                <a:solidFill>
                  <a:srgbClr val="000000"/>
                </a:solidFill>
              </a:rPr>
              <a:t>, </a:t>
            </a:r>
            <a:r>
              <a:rPr lang="en-US" sz="1100" i="1" dirty="0">
                <a:solidFill>
                  <a:srgbClr val="000000"/>
                </a:solidFill>
              </a:rPr>
              <a:t>dashed purple curve and blue open triangles). The COMBI (B*B) results are shown by the straight-line segments (markers). The horizontal axis is the nominal beam separation in units of the unperturbed transverse beam size </a:t>
            </a:r>
            <a:r>
              <a:rPr lang="el-GR" sz="1100" i="1" dirty="0">
                <a:solidFill>
                  <a:srgbClr val="000000"/>
                </a:solidFill>
              </a:rPr>
              <a:t>σ</a:t>
            </a:r>
            <a:r>
              <a:rPr lang="el-GR" sz="1100" i="1" baseline="-25000" dirty="0">
                <a:solidFill>
                  <a:srgbClr val="000000"/>
                </a:solidFill>
              </a:rPr>
              <a:t>0</a:t>
            </a:r>
            <a:r>
              <a:rPr lang="en-US" sz="1100" i="1" baseline="-25000" dirty="0">
                <a:solidFill>
                  <a:srgbClr val="000000"/>
                </a:solidFill>
              </a:rPr>
              <a:t> </a:t>
            </a:r>
            <a:r>
              <a:rPr lang="en-US" sz="1100" i="1" dirty="0">
                <a:solidFill>
                  <a:srgbClr val="000000"/>
                </a:solidFill>
              </a:rPr>
              <a:t>.</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pic>
        <p:nvPicPr>
          <p:cNvPr id="5" name="Picture 4">
            <a:extLst>
              <a:ext uri="{FF2B5EF4-FFF2-40B4-BE49-F238E27FC236}">
                <a16:creationId xmlns:a16="http://schemas.microsoft.com/office/drawing/2014/main" id="{02E55E96-37DA-0944-A267-22D5202C20D2}"/>
              </a:ext>
            </a:extLst>
          </p:cNvPr>
          <p:cNvPicPr>
            <a:picLocks noChangeAspect="1"/>
          </p:cNvPicPr>
          <p:nvPr/>
        </p:nvPicPr>
        <p:blipFill>
          <a:blip r:embed="rId2"/>
          <a:stretch>
            <a:fillRect/>
          </a:stretch>
        </p:blipFill>
        <p:spPr>
          <a:xfrm>
            <a:off x="296037" y="1191476"/>
            <a:ext cx="4275963" cy="3247263"/>
          </a:xfrm>
          <a:prstGeom prst="rect">
            <a:avLst/>
          </a:prstGeom>
        </p:spPr>
      </p:pic>
      <p:pic>
        <p:nvPicPr>
          <p:cNvPr id="9" name="Picture 8">
            <a:extLst>
              <a:ext uri="{FF2B5EF4-FFF2-40B4-BE49-F238E27FC236}">
                <a16:creationId xmlns:a16="http://schemas.microsoft.com/office/drawing/2014/main" id="{CCAE0699-5CC0-0543-A3E0-0C49DE9881E6}"/>
              </a:ext>
            </a:extLst>
          </p:cNvPr>
          <p:cNvPicPr>
            <a:picLocks noChangeAspect="1"/>
          </p:cNvPicPr>
          <p:nvPr/>
        </p:nvPicPr>
        <p:blipFill>
          <a:blip r:embed="rId3"/>
          <a:stretch>
            <a:fillRect/>
          </a:stretch>
        </p:blipFill>
        <p:spPr>
          <a:xfrm>
            <a:off x="4597061" y="985539"/>
            <a:ext cx="4269105" cy="3356991"/>
          </a:xfrm>
          <a:prstGeom prst="rect">
            <a:avLst/>
          </a:prstGeom>
        </p:spPr>
      </p:pic>
    </p:spTree>
    <p:extLst>
      <p:ext uri="{BB962C8B-B14F-4D97-AF65-F5344CB8AC3E}">
        <p14:creationId xmlns:p14="http://schemas.microsoft.com/office/powerpoint/2010/main" val="983633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675DC3-9C1C-BF43-A532-42BCFB5B83A2}"/>
              </a:ext>
            </a:extLst>
          </p:cNvPr>
          <p:cNvSpPr>
            <a:spLocks noGrp="1"/>
          </p:cNvSpPr>
          <p:nvPr>
            <p:ph type="title"/>
          </p:nvPr>
        </p:nvSpPr>
        <p:spPr>
          <a:xfrm>
            <a:off x="2477422" y="381000"/>
            <a:ext cx="4213311" cy="361950"/>
          </a:xfrm>
          <a:ln w="19050">
            <a:solidFill>
              <a:srgbClr val="0000FF"/>
            </a:solidFill>
          </a:ln>
        </p:spPr>
        <p:txBody>
          <a:bodyPr/>
          <a:lstStyle/>
          <a:p>
            <a:r>
              <a:rPr lang="en-US"/>
              <a:t>Introduction: where it all began…</a:t>
            </a:r>
          </a:p>
        </p:txBody>
      </p:sp>
      <p:sp>
        <p:nvSpPr>
          <p:cNvPr id="3" name="Content Placeholder 2">
            <a:extLst>
              <a:ext uri="{FF2B5EF4-FFF2-40B4-BE49-F238E27FC236}">
                <a16:creationId xmlns:a16="http://schemas.microsoft.com/office/drawing/2014/main" id="{B3AB8019-A7CB-D24E-8038-7DD24241436B}"/>
              </a:ext>
            </a:extLst>
          </p:cNvPr>
          <p:cNvSpPr>
            <a:spLocks noGrp="1"/>
          </p:cNvSpPr>
          <p:nvPr>
            <p:ph idx="1"/>
          </p:nvPr>
        </p:nvSpPr>
        <p:spPr>
          <a:xfrm>
            <a:off x="353962" y="1131454"/>
            <a:ext cx="8436076" cy="5589013"/>
          </a:xfrm>
        </p:spPr>
        <p:txBody>
          <a:bodyPr/>
          <a:lstStyle/>
          <a:p>
            <a:r>
              <a:rPr lang="en-US" dirty="0"/>
              <a:t>Lumi Days 2012: 1st complete </a:t>
            </a:r>
            <a:r>
              <a:rPr lang="en-US" i="1" dirty="0">
                <a:solidFill>
                  <a:srgbClr val="AAAAAA"/>
                </a:solidFill>
              </a:rPr>
              <a:t>(but not quite correct)</a:t>
            </a:r>
            <a:r>
              <a:rPr lang="en-US" dirty="0"/>
              <a:t> BB corrections</a:t>
            </a:r>
          </a:p>
          <a:p>
            <a:pPr lvl="1"/>
            <a:r>
              <a:rPr lang="en-US" dirty="0"/>
              <a:t>deflection-induced orbit shift: distorts beam </a:t>
            </a:r>
            <a:r>
              <a:rPr lang="en-US" dirty="0" err="1"/>
              <a:t>separ'tn</a:t>
            </a:r>
            <a:r>
              <a:rPr lang="en-US" dirty="0"/>
              <a:t> </a:t>
            </a:r>
            <a:r>
              <a:rPr lang="en-US" dirty="0" err="1">
                <a:latin typeface="Symbol" pitchFamily="2" charset="2"/>
              </a:rPr>
              <a:t>D</a:t>
            </a:r>
            <a:r>
              <a:rPr lang="en-US" baseline="-25000" dirty="0" err="1"/>
              <a:t>x,y</a:t>
            </a:r>
            <a:r>
              <a:rPr lang="en-US" dirty="0"/>
              <a:t> (Bassetti-Erskine) [1]</a:t>
            </a:r>
          </a:p>
          <a:p>
            <a:pPr lvl="1"/>
            <a:r>
              <a:rPr lang="en-US" dirty="0"/>
              <a:t>dynamic-</a:t>
            </a:r>
            <a:r>
              <a:rPr lang="en-US" dirty="0">
                <a:latin typeface="Symbol" pitchFamily="2" charset="2"/>
              </a:rPr>
              <a:t>b</a:t>
            </a:r>
            <a:r>
              <a:rPr lang="en-US" dirty="0"/>
              <a:t> effect </a:t>
            </a:r>
            <a:r>
              <a:rPr lang="en-US" i="1" dirty="0">
                <a:solidFill>
                  <a:srgbClr val="AAAAAA"/>
                </a:solidFill>
              </a:rPr>
              <a:t>(in linear approximation) </a:t>
            </a:r>
            <a:r>
              <a:rPr lang="en-US" dirty="0"/>
              <a:t>: distorts </a:t>
            </a:r>
            <a:r>
              <a:rPr lang="en-US" dirty="0">
                <a:latin typeface="Lucida Calligraphy" panose="03010101010101010101" pitchFamily="66" charset="77"/>
              </a:rPr>
              <a:t>L</a:t>
            </a:r>
            <a:r>
              <a:rPr lang="en-US" dirty="0"/>
              <a:t>(</a:t>
            </a:r>
            <a:r>
              <a:rPr lang="en-US" dirty="0">
                <a:latin typeface="Symbol" pitchFamily="2" charset="2"/>
              </a:rPr>
              <a:t>D</a:t>
            </a:r>
            <a:r>
              <a:rPr lang="en-US" baseline="-25000" dirty="0"/>
              <a:t>x</a:t>
            </a:r>
            <a:r>
              <a:rPr lang="en-US" dirty="0"/>
              <a:t>,</a:t>
            </a:r>
            <a:r>
              <a:rPr lang="en-US" dirty="0">
                <a:latin typeface="Symbol" pitchFamily="2" charset="2"/>
              </a:rPr>
              <a:t> D</a:t>
            </a:r>
            <a:r>
              <a:rPr lang="en-US" baseline="-25000" dirty="0"/>
              <a:t>y</a:t>
            </a:r>
            <a:r>
              <a:rPr lang="en-US" dirty="0"/>
              <a:t>) (W. Herr) [2]</a:t>
            </a:r>
          </a:p>
          <a:p>
            <a:pPr lvl="4"/>
            <a:endParaRPr lang="en-US" dirty="0"/>
          </a:p>
          <a:p>
            <a:r>
              <a:rPr lang="en-US" dirty="0"/>
              <a:t>Lumi Days 2019: </a:t>
            </a:r>
            <a:r>
              <a:rPr lang="en-US" i="1" dirty="0">
                <a:solidFill>
                  <a:srgbClr val="000000"/>
                </a:solidFill>
              </a:rPr>
              <a:t>linear approx. </a:t>
            </a:r>
            <a:r>
              <a:rPr lang="en-US" dirty="0">
                <a:sym typeface="Wingdings" pitchFamily="2" charset="2"/>
              </a:rPr>
              <a:t> </a:t>
            </a:r>
            <a:r>
              <a:rPr lang="en-US" dirty="0" err="1"/>
              <a:t>dyn</a:t>
            </a:r>
            <a:r>
              <a:rPr lang="en-US" dirty="0"/>
              <a:t>.-</a:t>
            </a:r>
            <a:r>
              <a:rPr lang="en-US" dirty="0">
                <a:latin typeface="Symbol" pitchFamily="2" charset="2"/>
              </a:rPr>
              <a:t>b</a:t>
            </a:r>
            <a:r>
              <a:rPr lang="en-US" dirty="0"/>
              <a:t> correction </a:t>
            </a:r>
            <a:r>
              <a:rPr lang="en-US" i="1" dirty="0">
                <a:solidFill>
                  <a:srgbClr val="000000"/>
                </a:solidFill>
              </a:rPr>
              <a:t>underestimated</a:t>
            </a:r>
          </a:p>
          <a:p>
            <a:endParaRPr lang="en-US" i="1" dirty="0">
              <a:solidFill>
                <a:srgbClr val="000000"/>
              </a:solidFill>
            </a:endParaRPr>
          </a:p>
          <a:p>
            <a:endParaRPr lang="en-US" i="1" dirty="0">
              <a:solidFill>
                <a:srgbClr val="000000"/>
              </a:solidFill>
            </a:endParaRPr>
          </a:p>
          <a:p>
            <a:endParaRPr lang="en-US" i="1" dirty="0">
              <a:solidFill>
                <a:srgbClr val="000000"/>
              </a:solidFill>
            </a:endParaRPr>
          </a:p>
          <a:p>
            <a:endParaRPr lang="en-US" i="1" dirty="0">
              <a:solidFill>
                <a:srgbClr val="000000"/>
              </a:solidFill>
            </a:endParaRPr>
          </a:p>
          <a:p>
            <a:endParaRPr lang="en-US" i="1" dirty="0">
              <a:solidFill>
                <a:srgbClr val="000000"/>
              </a:solidFill>
            </a:endParaRPr>
          </a:p>
          <a:p>
            <a:endParaRPr lang="en-US" i="1" dirty="0">
              <a:solidFill>
                <a:srgbClr val="000000"/>
              </a:solidFill>
            </a:endParaRPr>
          </a:p>
          <a:p>
            <a:endParaRPr lang="en-US" i="1" dirty="0">
              <a:solidFill>
                <a:srgbClr val="000000"/>
              </a:solidFill>
            </a:endParaRPr>
          </a:p>
          <a:p>
            <a:pPr lvl="3"/>
            <a:endParaRPr lang="en-US" i="1" dirty="0">
              <a:solidFill>
                <a:srgbClr val="000000"/>
              </a:solidFill>
            </a:endParaRPr>
          </a:p>
          <a:p>
            <a:pPr lvl="1"/>
            <a:r>
              <a:rPr lang="en-US" dirty="0"/>
              <a:t>when the dust settled (~ 2022): </a:t>
            </a:r>
            <a:r>
              <a:rPr lang="en-US" dirty="0">
                <a:solidFill>
                  <a:srgbClr val="FF40FF"/>
                </a:solidFill>
              </a:rPr>
              <a:t>shift all pre-2021 </a:t>
            </a:r>
            <a:r>
              <a:rPr lang="en-US" i="1" dirty="0">
                <a:solidFill>
                  <a:srgbClr val="FF40FF"/>
                </a:solidFill>
              </a:rPr>
              <a:t>pp</a:t>
            </a:r>
            <a:r>
              <a:rPr lang="en-US" dirty="0">
                <a:solidFill>
                  <a:srgbClr val="FF40FF"/>
                </a:solidFill>
              </a:rPr>
              <a:t> </a:t>
            </a:r>
            <a:r>
              <a:rPr lang="en-US" dirty="0">
                <a:latin typeface="Lucida Calligraphy" panose="03010101010101010101" pitchFamily="66" charset="77"/>
              </a:rPr>
              <a:t>L</a:t>
            </a:r>
            <a:r>
              <a:rPr lang="en-US" dirty="0"/>
              <a:t> scales </a:t>
            </a:r>
            <a:r>
              <a:rPr lang="en-US" sz="1800" dirty="0">
                <a:solidFill>
                  <a:srgbClr val="FF40FF"/>
                </a:solidFill>
              </a:rPr>
              <a:t>➚</a:t>
            </a:r>
            <a:r>
              <a:rPr lang="en-US" dirty="0"/>
              <a:t> by </a:t>
            </a:r>
            <a:r>
              <a:rPr lang="en-US" dirty="0">
                <a:solidFill>
                  <a:srgbClr val="FF40FF"/>
                </a:solidFill>
              </a:rPr>
              <a:t>~ 1%</a:t>
            </a:r>
          </a:p>
          <a:p>
            <a:pPr marL="295275" lvl="1" indent="0">
              <a:buNone/>
            </a:pPr>
            <a:r>
              <a:rPr lang="en-US" dirty="0"/>
              <a:t>    … but </a:t>
            </a:r>
            <a:r>
              <a:rPr lang="en-US" dirty="0">
                <a:solidFill>
                  <a:srgbClr val="0000FF"/>
                </a:solidFill>
              </a:rPr>
              <a:t>also</a:t>
            </a:r>
            <a:r>
              <a:rPr lang="en-US" dirty="0"/>
              <a:t>: much deeper and more quantitative </a:t>
            </a:r>
            <a:r>
              <a:rPr lang="en-US" dirty="0">
                <a:solidFill>
                  <a:srgbClr val="0000FF"/>
                </a:solidFill>
              </a:rPr>
              <a:t>understanding of systematics</a:t>
            </a:r>
          </a:p>
        </p:txBody>
      </p:sp>
      <p:pic>
        <p:nvPicPr>
          <p:cNvPr id="5" name="Picture 4">
            <a:extLst>
              <a:ext uri="{FF2B5EF4-FFF2-40B4-BE49-F238E27FC236}">
                <a16:creationId xmlns:a16="http://schemas.microsoft.com/office/drawing/2014/main" id="{6953376E-EE76-7F40-9D30-E2B8331E84AA}"/>
              </a:ext>
            </a:extLst>
          </p:cNvPr>
          <p:cNvPicPr>
            <a:picLocks noChangeAspect="1"/>
          </p:cNvPicPr>
          <p:nvPr/>
        </p:nvPicPr>
        <p:blipFill>
          <a:blip r:embed="rId2"/>
          <a:stretch>
            <a:fillRect/>
          </a:stretch>
        </p:blipFill>
        <p:spPr>
          <a:xfrm>
            <a:off x="942403" y="2843125"/>
            <a:ext cx="7259193" cy="1303782"/>
          </a:xfrm>
          <a:prstGeom prst="rect">
            <a:avLst/>
          </a:prstGeom>
        </p:spPr>
      </p:pic>
      <p:pic>
        <p:nvPicPr>
          <p:cNvPr id="7" name="Picture 6">
            <a:extLst>
              <a:ext uri="{FF2B5EF4-FFF2-40B4-BE49-F238E27FC236}">
                <a16:creationId xmlns:a16="http://schemas.microsoft.com/office/drawing/2014/main" id="{B8031379-EFDF-BA45-8C40-165487243AA9}"/>
              </a:ext>
            </a:extLst>
          </p:cNvPr>
          <p:cNvPicPr>
            <a:picLocks noChangeAspect="1"/>
          </p:cNvPicPr>
          <p:nvPr/>
        </p:nvPicPr>
        <p:blipFill>
          <a:blip r:embed="rId3"/>
          <a:stretch>
            <a:fillRect/>
          </a:stretch>
        </p:blipFill>
        <p:spPr>
          <a:xfrm>
            <a:off x="947928" y="4177691"/>
            <a:ext cx="7248144" cy="1314831"/>
          </a:xfrm>
          <a:prstGeom prst="rect">
            <a:avLst/>
          </a:prstGeom>
        </p:spPr>
      </p:pic>
      <p:sp>
        <p:nvSpPr>
          <p:cNvPr id="4" name="Rounded Rectangle 3">
            <a:extLst>
              <a:ext uri="{FF2B5EF4-FFF2-40B4-BE49-F238E27FC236}">
                <a16:creationId xmlns:a16="http://schemas.microsoft.com/office/drawing/2014/main" id="{8A554EC5-A82A-C642-8C62-AEA684ADFA5C}"/>
              </a:ext>
            </a:extLst>
          </p:cNvPr>
          <p:cNvSpPr/>
          <p:nvPr/>
        </p:nvSpPr>
        <p:spPr bwMode="auto">
          <a:xfrm>
            <a:off x="2880852" y="3291352"/>
            <a:ext cx="1445342" cy="248265"/>
          </a:xfrm>
          <a:prstGeom prst="roundRect">
            <a:avLst/>
          </a:prstGeom>
          <a:noFill/>
          <a:ln w="3810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8" name="TextBox 7">
            <a:extLst>
              <a:ext uri="{FF2B5EF4-FFF2-40B4-BE49-F238E27FC236}">
                <a16:creationId xmlns:a16="http://schemas.microsoft.com/office/drawing/2014/main" id="{D69F979F-7E86-774C-AF1F-075285B2BFA4}"/>
              </a:ext>
            </a:extLst>
          </p:cNvPr>
          <p:cNvSpPr txBox="1"/>
          <p:nvPr/>
        </p:nvSpPr>
        <p:spPr>
          <a:xfrm>
            <a:off x="6732146" y="3610017"/>
            <a:ext cx="2018564" cy="519531"/>
          </a:xfrm>
          <a:prstGeom prst="rect">
            <a:avLst/>
          </a:prstGeom>
          <a:noFill/>
          <a:ln w="19050">
            <a:solidFill>
              <a:srgbClr val="0000FF"/>
            </a:solidFill>
          </a:ln>
        </p:spPr>
        <p:txBody>
          <a:bodyPr wrap="square" rtlCol="0">
            <a:noAutofit/>
          </a:bodyPr>
          <a:lstStyle/>
          <a:p>
            <a:pPr algn="ctr"/>
            <a:r>
              <a:rPr lang="en-US" sz="1400" b="1" dirty="0">
                <a:solidFill>
                  <a:srgbClr val="000000"/>
                </a:solidFill>
              </a:rPr>
              <a:t>B*B: </a:t>
            </a:r>
          </a:p>
          <a:p>
            <a:pPr algn="ctr"/>
            <a:r>
              <a:rPr lang="en-US" sz="1400" b="1" dirty="0">
                <a:solidFill>
                  <a:srgbClr val="0000FF"/>
                </a:solidFill>
              </a:rPr>
              <a:t>weak-strong</a:t>
            </a:r>
            <a:r>
              <a:rPr lang="en-US" sz="1400" b="1" dirty="0">
                <a:solidFill>
                  <a:srgbClr val="000000"/>
                </a:solidFill>
              </a:rPr>
              <a:t> simulation</a:t>
            </a:r>
          </a:p>
        </p:txBody>
      </p:sp>
      <p:sp>
        <p:nvSpPr>
          <p:cNvPr id="9" name="TextBox 8">
            <a:extLst>
              <a:ext uri="{FF2B5EF4-FFF2-40B4-BE49-F238E27FC236}">
                <a16:creationId xmlns:a16="http://schemas.microsoft.com/office/drawing/2014/main" id="{A8A72E3D-7391-BB42-909E-43AAB5A0A95A}"/>
              </a:ext>
            </a:extLst>
          </p:cNvPr>
          <p:cNvSpPr txBox="1"/>
          <p:nvPr/>
        </p:nvSpPr>
        <p:spPr>
          <a:xfrm>
            <a:off x="6616197" y="4755478"/>
            <a:ext cx="2173841" cy="780086"/>
          </a:xfrm>
          <a:prstGeom prst="rect">
            <a:avLst/>
          </a:prstGeom>
          <a:noFill/>
          <a:ln w="19050">
            <a:solidFill>
              <a:srgbClr val="FF0000"/>
            </a:solidFill>
          </a:ln>
        </p:spPr>
        <p:txBody>
          <a:bodyPr wrap="square" rtlCol="0">
            <a:noAutofit/>
          </a:bodyPr>
          <a:lstStyle/>
          <a:p>
            <a:pPr algn="ctr"/>
            <a:r>
              <a:rPr lang="en-US" sz="1400" b="1" dirty="0">
                <a:solidFill>
                  <a:srgbClr val="000000"/>
                </a:solidFill>
              </a:rPr>
              <a:t>COMBI:</a:t>
            </a:r>
          </a:p>
          <a:p>
            <a:pPr algn="ctr"/>
            <a:r>
              <a:rPr lang="en-US" sz="1400" b="1" dirty="0">
                <a:solidFill>
                  <a:srgbClr val="000000"/>
                </a:solidFill>
              </a:rPr>
              <a:t>multiparticle</a:t>
            </a:r>
          </a:p>
          <a:p>
            <a:pPr algn="ctr"/>
            <a:r>
              <a:rPr lang="en-US" sz="1400" b="1" dirty="0">
                <a:solidFill>
                  <a:srgbClr val="FF0000"/>
                </a:solidFill>
              </a:rPr>
              <a:t>strong-strong</a:t>
            </a:r>
            <a:r>
              <a:rPr lang="en-US" sz="1400" b="1" dirty="0">
                <a:solidFill>
                  <a:srgbClr val="000000"/>
                </a:solidFill>
              </a:rPr>
              <a:t> simulation</a:t>
            </a:r>
          </a:p>
        </p:txBody>
      </p:sp>
    </p:spTree>
    <p:extLst>
      <p:ext uri="{BB962C8B-B14F-4D97-AF65-F5344CB8AC3E}">
        <p14:creationId xmlns:p14="http://schemas.microsoft.com/office/powerpoint/2010/main" val="85497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1"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13" end="13"/>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8" grpId="1"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4651941"/>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136175" y="378517"/>
            <a:ext cx="6884992" cy="361950"/>
          </a:xfrm>
          <a:ln w="12700">
            <a:solidFill>
              <a:srgbClr val="000000"/>
            </a:solidFill>
          </a:ln>
        </p:spPr>
        <p:txBody>
          <a:bodyPr/>
          <a:lstStyle/>
          <a:p>
            <a:r>
              <a:rPr lang="en-US" dirty="0"/>
              <a:t>Beam-beam biases: tune dependence  (single-IP mode)</a:t>
            </a:r>
          </a:p>
        </p:txBody>
      </p:sp>
      <p:sp>
        <p:nvSpPr>
          <p:cNvPr id="8" name="TextBox 7">
            <a:extLst>
              <a:ext uri="{FF2B5EF4-FFF2-40B4-BE49-F238E27FC236}">
                <a16:creationId xmlns:a16="http://schemas.microsoft.com/office/drawing/2014/main" id="{E3F6CAAA-DD55-064C-9664-BE1354F1E0B0}"/>
              </a:ext>
            </a:extLst>
          </p:cNvPr>
          <p:cNvSpPr txBox="1"/>
          <p:nvPr/>
        </p:nvSpPr>
        <p:spPr>
          <a:xfrm>
            <a:off x="4980832" y="4592764"/>
            <a:ext cx="4082855" cy="1607739"/>
          </a:xfrm>
          <a:prstGeom prst="rect">
            <a:avLst/>
          </a:prstGeom>
          <a:noFill/>
        </p:spPr>
        <p:txBody>
          <a:bodyPr wrap="square" rtlCol="0">
            <a:noAutofit/>
          </a:bodyPr>
          <a:lstStyle/>
          <a:p>
            <a:pPr algn="just"/>
            <a:r>
              <a:rPr lang="en-US" sz="1100" i="1" dirty="0">
                <a:solidFill>
                  <a:srgbClr val="000000"/>
                </a:solidFill>
              </a:rPr>
              <a:t>Beam-separation dependence, during simulated horizontal </a:t>
            </a:r>
            <a:r>
              <a:rPr lang="en-US" sz="1100" i="1" dirty="0" err="1">
                <a:solidFill>
                  <a:srgbClr val="000000"/>
                </a:solidFill>
              </a:rPr>
              <a:t>vdM</a:t>
            </a:r>
            <a:r>
              <a:rPr lang="en-US" sz="1100" i="1" dirty="0">
                <a:solidFill>
                  <a:srgbClr val="000000"/>
                </a:solidFill>
              </a:rPr>
              <a:t> scans,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a:solidFill>
                  <a:srgbClr val="000000"/>
                </a:solidFill>
              </a:rPr>
              <a:t>Full BB </a:t>
            </a:r>
            <a:r>
              <a:rPr lang="en-US" sz="1100" i="1" dirty="0">
                <a:solidFill>
                  <a:srgbClr val="000000"/>
                </a:solidFill>
              </a:rPr>
              <a:t>associated with the full beam–beam effect, for several values of the unperturbed fractional tunes (</a:t>
            </a:r>
            <a:r>
              <a:rPr lang="en-US" sz="1100" i="1" dirty="0" err="1">
                <a:solidFill>
                  <a:srgbClr val="000000"/>
                </a:solidFill>
              </a:rPr>
              <a:t>q</a:t>
            </a:r>
            <a:r>
              <a:rPr lang="en-US" sz="1100" i="1" baseline="-25000" dirty="0" err="1">
                <a:solidFill>
                  <a:srgbClr val="000000"/>
                </a:solidFill>
              </a:rPr>
              <a:t>x</a:t>
            </a:r>
            <a:r>
              <a:rPr lang="en-US" sz="1100" i="1" dirty="0">
                <a:solidFill>
                  <a:srgbClr val="000000"/>
                </a:solidFill>
              </a:rPr>
              <a:t>, </a:t>
            </a:r>
            <a:r>
              <a:rPr lang="en-US" sz="1100" i="1" dirty="0" err="1">
                <a:solidFill>
                  <a:srgbClr val="000000"/>
                </a:solidFill>
              </a:rPr>
              <a:t>q</a:t>
            </a:r>
            <a:r>
              <a:rPr lang="en-US" sz="1100" i="1" baseline="-25000" dirty="0" err="1">
                <a:solidFill>
                  <a:srgbClr val="000000"/>
                </a:solidFill>
              </a:rPr>
              <a:t>y</a:t>
            </a:r>
            <a:r>
              <a:rPr lang="en-US" sz="1100" i="1" dirty="0">
                <a:solidFill>
                  <a:srgbClr val="000000"/>
                </a:solidFill>
              </a:rPr>
              <a:t>). The horizontal axis is the nominal beam separation in units of the unperturbed transverse beam size </a:t>
            </a:r>
            <a:r>
              <a:rPr lang="el-GR" sz="1100" i="1" dirty="0">
                <a:solidFill>
                  <a:srgbClr val="000000"/>
                </a:solidFill>
              </a:rPr>
              <a:t>σ</a:t>
            </a:r>
            <a:r>
              <a:rPr lang="el-GR" sz="1100" i="1" baseline="-25000" dirty="0">
                <a:solidFill>
                  <a:srgbClr val="000000"/>
                </a:solidFill>
              </a:rPr>
              <a:t>0</a:t>
            </a:r>
            <a:r>
              <a:rPr lang="el-GR" sz="1100" i="1" dirty="0">
                <a:solidFill>
                  <a:srgbClr val="000000"/>
                </a:solidFill>
              </a:rPr>
              <a:t>. </a:t>
            </a:r>
            <a:r>
              <a:rPr lang="en-US" sz="1100" i="1" dirty="0">
                <a:solidFill>
                  <a:srgbClr val="000000"/>
                </a:solidFill>
              </a:rPr>
              <a:t>The input </a:t>
            </a:r>
            <a:r>
              <a:rPr lang="el-GR" sz="1100" i="1" dirty="0">
                <a:solidFill>
                  <a:srgbClr val="000000"/>
                </a:solidFill>
              </a:rPr>
              <a:t>ξ </a:t>
            </a:r>
            <a:r>
              <a:rPr lang="en-US" sz="1100" i="1" dirty="0">
                <a:solidFill>
                  <a:srgbClr val="000000"/>
                </a:solidFill>
              </a:rPr>
              <a:t>value is indicated at the top. For each curve, the value of the horizontal tune is indicated in the legend; the value of the vertical tune is set to </a:t>
            </a:r>
            <a:r>
              <a:rPr lang="en-US" sz="1100" i="1" dirty="0" err="1">
                <a:solidFill>
                  <a:srgbClr val="000000"/>
                </a:solidFill>
              </a:rPr>
              <a:t>q</a:t>
            </a:r>
            <a:r>
              <a:rPr lang="en-US" sz="1100" i="1" baseline="-25000" dirty="0" err="1">
                <a:solidFill>
                  <a:srgbClr val="000000"/>
                </a:solidFill>
              </a:rPr>
              <a:t>y</a:t>
            </a:r>
            <a:r>
              <a:rPr lang="en-US" sz="1100" i="1" dirty="0">
                <a:solidFill>
                  <a:srgbClr val="000000"/>
                </a:solidFill>
              </a:rPr>
              <a:t> = </a:t>
            </a:r>
            <a:r>
              <a:rPr lang="en-US" sz="1100" i="1" dirty="0" err="1">
                <a:solidFill>
                  <a:srgbClr val="000000"/>
                </a:solidFill>
              </a:rPr>
              <a:t>q</a:t>
            </a:r>
            <a:r>
              <a:rPr lang="en-US" sz="1100" i="1" baseline="-25000" dirty="0" err="1">
                <a:solidFill>
                  <a:srgbClr val="000000"/>
                </a:solidFill>
              </a:rPr>
              <a:t>x</a:t>
            </a:r>
            <a:r>
              <a:rPr lang="en-US" sz="1100" i="1" dirty="0">
                <a:solidFill>
                  <a:srgbClr val="000000"/>
                </a:solidFill>
              </a:rPr>
              <a:t> + 0.01. The points are the results of the simulation; the lines are intended to guide the eye</a:t>
            </a:r>
          </a:p>
        </p:txBody>
      </p:sp>
      <p:sp>
        <p:nvSpPr>
          <p:cNvPr id="11" name="TextBox 10">
            <a:extLst>
              <a:ext uri="{FF2B5EF4-FFF2-40B4-BE49-F238E27FC236}">
                <a16:creationId xmlns:a16="http://schemas.microsoft.com/office/drawing/2014/main" id="{E6E43CED-E916-C243-8AA6-41FC11B45C7C}"/>
              </a:ext>
            </a:extLst>
          </p:cNvPr>
          <p:cNvSpPr txBox="1"/>
          <p:nvPr/>
        </p:nvSpPr>
        <p:spPr>
          <a:xfrm>
            <a:off x="706239" y="4578309"/>
            <a:ext cx="4082855" cy="1622194"/>
          </a:xfrm>
          <a:prstGeom prst="rect">
            <a:avLst/>
          </a:prstGeom>
          <a:noFill/>
        </p:spPr>
        <p:txBody>
          <a:bodyPr wrap="square" rtlCol="0">
            <a:noAutofit/>
          </a:bodyPr>
          <a:lstStyle/>
          <a:p>
            <a:pPr algn="just"/>
            <a:r>
              <a:rPr lang="en-US" sz="1100" i="1" dirty="0">
                <a:solidFill>
                  <a:srgbClr val="000000"/>
                </a:solidFill>
              </a:rPr>
              <a:t>Beam-separation dependence, during simulated horizontal </a:t>
            </a:r>
            <a:r>
              <a:rPr lang="en-US" sz="1100" i="1" dirty="0" err="1">
                <a:solidFill>
                  <a:srgbClr val="000000"/>
                </a:solidFill>
              </a:rPr>
              <a:t>vdM</a:t>
            </a:r>
            <a:r>
              <a:rPr lang="en-US" sz="1100" i="1" dirty="0">
                <a:solidFill>
                  <a:srgbClr val="000000"/>
                </a:solidFill>
              </a:rPr>
              <a:t> scans,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err="1">
                <a:solidFill>
                  <a:srgbClr val="000000"/>
                </a:solidFill>
              </a:rPr>
              <a:t>Opt</a:t>
            </a:r>
            <a:r>
              <a:rPr lang="en-US" sz="1100" i="1" baseline="-25000" dirty="0">
                <a:solidFill>
                  <a:srgbClr val="000000"/>
                </a:solidFill>
              </a:rPr>
              <a:t>  </a:t>
            </a:r>
            <a:r>
              <a:rPr lang="en-US" sz="1100" i="1" dirty="0">
                <a:solidFill>
                  <a:srgbClr val="000000"/>
                </a:solidFill>
              </a:rPr>
              <a:t>associated with optical distortions, for several values of the unperturbed fractional tunes (</a:t>
            </a:r>
            <a:r>
              <a:rPr lang="en-US" sz="1100" i="1" dirty="0" err="1">
                <a:solidFill>
                  <a:srgbClr val="000000"/>
                </a:solidFill>
              </a:rPr>
              <a:t>q</a:t>
            </a:r>
            <a:r>
              <a:rPr lang="en-US" sz="1100" i="1" baseline="-25000" dirty="0" err="1">
                <a:solidFill>
                  <a:srgbClr val="000000"/>
                </a:solidFill>
              </a:rPr>
              <a:t>x</a:t>
            </a:r>
            <a:r>
              <a:rPr lang="en-US" sz="1100" i="1" dirty="0">
                <a:solidFill>
                  <a:srgbClr val="000000"/>
                </a:solidFill>
              </a:rPr>
              <a:t>, </a:t>
            </a:r>
            <a:r>
              <a:rPr lang="en-US" sz="1100" i="1" dirty="0" err="1">
                <a:solidFill>
                  <a:srgbClr val="000000"/>
                </a:solidFill>
              </a:rPr>
              <a:t>q</a:t>
            </a:r>
            <a:r>
              <a:rPr lang="en-US" sz="1100" i="1" baseline="-25000" dirty="0" err="1">
                <a:solidFill>
                  <a:srgbClr val="000000"/>
                </a:solidFill>
              </a:rPr>
              <a:t>y</a:t>
            </a:r>
            <a:r>
              <a:rPr lang="en-US" sz="1100" i="1" dirty="0">
                <a:solidFill>
                  <a:srgbClr val="000000"/>
                </a:solidFill>
              </a:rPr>
              <a:t>). The horizontal axis is the nominal beam separation in units of the unperturbed transverse beam size </a:t>
            </a:r>
            <a:r>
              <a:rPr lang="el-GR" sz="1100" i="1" dirty="0">
                <a:solidFill>
                  <a:srgbClr val="000000"/>
                </a:solidFill>
              </a:rPr>
              <a:t>σ</a:t>
            </a:r>
            <a:r>
              <a:rPr lang="el-GR" sz="1100" i="1" baseline="-25000" dirty="0">
                <a:solidFill>
                  <a:srgbClr val="000000"/>
                </a:solidFill>
              </a:rPr>
              <a:t>0</a:t>
            </a:r>
            <a:r>
              <a:rPr lang="el-GR" sz="1100" i="1" dirty="0">
                <a:solidFill>
                  <a:srgbClr val="000000"/>
                </a:solidFill>
              </a:rPr>
              <a:t>. </a:t>
            </a:r>
            <a:r>
              <a:rPr lang="en-US" sz="1100" i="1" dirty="0">
                <a:solidFill>
                  <a:srgbClr val="000000"/>
                </a:solidFill>
              </a:rPr>
              <a:t>The input </a:t>
            </a:r>
            <a:r>
              <a:rPr lang="el-GR" sz="1100" i="1" dirty="0">
                <a:solidFill>
                  <a:srgbClr val="000000"/>
                </a:solidFill>
              </a:rPr>
              <a:t>ξ </a:t>
            </a:r>
            <a:r>
              <a:rPr lang="en-US" sz="1100" i="1" dirty="0">
                <a:solidFill>
                  <a:srgbClr val="000000"/>
                </a:solidFill>
              </a:rPr>
              <a:t>value is indicated at the top. For each curve, the value of the horizontal tune is indicated in the legend; the value of the vertical tune is set to </a:t>
            </a:r>
            <a:r>
              <a:rPr lang="en-US" sz="1100" i="1" dirty="0" err="1">
                <a:solidFill>
                  <a:srgbClr val="000000"/>
                </a:solidFill>
              </a:rPr>
              <a:t>q</a:t>
            </a:r>
            <a:r>
              <a:rPr lang="en-US" sz="1100" i="1" baseline="-25000" dirty="0" err="1">
                <a:solidFill>
                  <a:srgbClr val="000000"/>
                </a:solidFill>
              </a:rPr>
              <a:t>y</a:t>
            </a:r>
            <a:r>
              <a:rPr lang="en-US" sz="1100" i="1" dirty="0">
                <a:solidFill>
                  <a:srgbClr val="000000"/>
                </a:solidFill>
              </a:rPr>
              <a:t> = </a:t>
            </a:r>
            <a:r>
              <a:rPr lang="en-US" sz="1100" i="1" dirty="0" err="1">
                <a:solidFill>
                  <a:srgbClr val="000000"/>
                </a:solidFill>
              </a:rPr>
              <a:t>q</a:t>
            </a:r>
            <a:r>
              <a:rPr lang="en-US" sz="1100" i="1" baseline="-25000" dirty="0" err="1">
                <a:solidFill>
                  <a:srgbClr val="000000"/>
                </a:solidFill>
              </a:rPr>
              <a:t>x</a:t>
            </a:r>
            <a:r>
              <a:rPr lang="en-US" sz="1100" i="1" dirty="0">
                <a:solidFill>
                  <a:srgbClr val="000000"/>
                </a:solidFill>
              </a:rPr>
              <a:t> + 0.01. The points are the results of the simulation; the lines are intended to guide the eye</a:t>
            </a:r>
          </a:p>
          <a:p>
            <a:pPr algn="just"/>
            <a:r>
              <a:rPr lang="en-US" sz="1100" i="1" dirty="0">
                <a:solidFill>
                  <a:srgbClr val="000000"/>
                </a:solidFill>
              </a:rPr>
              <a:t>.</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pic>
        <p:nvPicPr>
          <p:cNvPr id="14" name="Picture 13" descr="A graph of a function&#10;&#10;Description automatically generated">
            <a:extLst>
              <a:ext uri="{FF2B5EF4-FFF2-40B4-BE49-F238E27FC236}">
                <a16:creationId xmlns:a16="http://schemas.microsoft.com/office/drawing/2014/main" id="{E70D48FB-EA5A-414A-BC8F-10B79FAC21B6}"/>
              </a:ext>
            </a:extLst>
          </p:cNvPr>
          <p:cNvPicPr>
            <a:picLocks/>
          </p:cNvPicPr>
          <p:nvPr/>
        </p:nvPicPr>
        <p:blipFill>
          <a:blip r:embed="rId2"/>
          <a:stretch>
            <a:fillRect/>
          </a:stretch>
        </p:blipFill>
        <p:spPr>
          <a:xfrm>
            <a:off x="-43545" y="975119"/>
            <a:ext cx="4923917" cy="3549396"/>
          </a:xfrm>
          <a:prstGeom prst="rect">
            <a:avLst/>
          </a:prstGeom>
        </p:spPr>
      </p:pic>
      <p:pic>
        <p:nvPicPr>
          <p:cNvPr id="4" name="Picture 3">
            <a:extLst>
              <a:ext uri="{FF2B5EF4-FFF2-40B4-BE49-F238E27FC236}">
                <a16:creationId xmlns:a16="http://schemas.microsoft.com/office/drawing/2014/main" id="{D5B6D641-B7EB-574D-9150-473746999843}"/>
              </a:ext>
            </a:extLst>
          </p:cNvPr>
          <p:cNvPicPr>
            <a:picLocks noChangeAspect="1"/>
          </p:cNvPicPr>
          <p:nvPr/>
        </p:nvPicPr>
        <p:blipFill>
          <a:blip r:embed="rId3"/>
          <a:stretch>
            <a:fillRect/>
          </a:stretch>
        </p:blipFill>
        <p:spPr>
          <a:xfrm>
            <a:off x="4708311" y="957701"/>
            <a:ext cx="4320540" cy="3507867"/>
          </a:xfrm>
          <a:prstGeom prst="rect">
            <a:avLst/>
          </a:prstGeom>
        </p:spPr>
      </p:pic>
    </p:spTree>
    <p:extLst>
      <p:ext uri="{BB962C8B-B14F-4D97-AF65-F5344CB8AC3E}">
        <p14:creationId xmlns:p14="http://schemas.microsoft.com/office/powerpoint/2010/main" val="1800001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474508" y="302316"/>
            <a:ext cx="8181813" cy="361950"/>
          </a:xfrm>
          <a:ln w="12700">
            <a:solidFill>
              <a:srgbClr val="000000"/>
            </a:solidFill>
          </a:ln>
        </p:spPr>
        <p:txBody>
          <a:bodyPr/>
          <a:lstStyle/>
          <a:p>
            <a:r>
              <a:rPr lang="en-US" dirty="0"/>
              <a:t>Beam-beam biases: impact of non-Gaussian tails (single-IP mode)</a:t>
            </a:r>
          </a:p>
        </p:txBody>
      </p:sp>
      <p:sp>
        <p:nvSpPr>
          <p:cNvPr id="8" name="TextBox 7">
            <a:extLst>
              <a:ext uri="{FF2B5EF4-FFF2-40B4-BE49-F238E27FC236}">
                <a16:creationId xmlns:a16="http://schemas.microsoft.com/office/drawing/2014/main" id="{E3F6CAAA-DD55-064C-9664-BE1354F1E0B0}"/>
              </a:ext>
            </a:extLst>
          </p:cNvPr>
          <p:cNvSpPr txBox="1"/>
          <p:nvPr/>
        </p:nvSpPr>
        <p:spPr>
          <a:xfrm>
            <a:off x="4875877" y="5693929"/>
            <a:ext cx="4082855" cy="1107996"/>
          </a:xfrm>
          <a:prstGeom prst="rect">
            <a:avLst/>
          </a:prstGeom>
          <a:noFill/>
        </p:spPr>
        <p:txBody>
          <a:bodyPr wrap="square" rtlCol="0">
            <a:spAutoFit/>
          </a:bodyPr>
          <a:lstStyle/>
          <a:p>
            <a:pPr algn="just"/>
            <a:r>
              <a:rPr lang="en-US" sz="1100" i="1" dirty="0">
                <a:solidFill>
                  <a:srgbClr val="000000"/>
                </a:solidFill>
              </a:rPr>
              <a:t>Beam-separation dependence, during simulated vertical </a:t>
            </a:r>
            <a:r>
              <a:rPr lang="en-US" sz="1100" i="1" dirty="0" err="1">
                <a:solidFill>
                  <a:srgbClr val="000000"/>
                </a:solidFill>
              </a:rPr>
              <a:t>vdM</a:t>
            </a:r>
            <a:r>
              <a:rPr lang="en-US" sz="1100" i="1" dirty="0">
                <a:solidFill>
                  <a:srgbClr val="000000"/>
                </a:solidFill>
              </a:rPr>
              <a:t> scans,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err="1">
                <a:solidFill>
                  <a:srgbClr val="000000"/>
                </a:solidFill>
              </a:rPr>
              <a:t>Opt</a:t>
            </a:r>
            <a:r>
              <a:rPr lang="en-US" sz="1100" i="1" dirty="0">
                <a:solidFill>
                  <a:srgbClr val="000000"/>
                </a:solidFill>
              </a:rPr>
              <a:t> associated with optical distortions, for single-Gaussian (red) and factorizable double-Gaussian (black) bunch-density distributions that yield the same unperturbed convolved beam size. The horizontal axis is the nominal vertical beam separation. </a:t>
            </a:r>
          </a:p>
        </p:txBody>
      </p:sp>
      <p:sp>
        <p:nvSpPr>
          <p:cNvPr id="11" name="TextBox 10">
            <a:extLst>
              <a:ext uri="{FF2B5EF4-FFF2-40B4-BE49-F238E27FC236}">
                <a16:creationId xmlns:a16="http://schemas.microsoft.com/office/drawing/2014/main" id="{E6E43CED-E916-C243-8AA6-41FC11B45C7C}"/>
              </a:ext>
            </a:extLst>
          </p:cNvPr>
          <p:cNvSpPr txBox="1"/>
          <p:nvPr/>
        </p:nvSpPr>
        <p:spPr>
          <a:xfrm>
            <a:off x="343877" y="5693928"/>
            <a:ext cx="4082855" cy="1107996"/>
          </a:xfrm>
          <a:prstGeom prst="rect">
            <a:avLst/>
          </a:prstGeom>
          <a:noFill/>
        </p:spPr>
        <p:txBody>
          <a:bodyPr wrap="square" rtlCol="0">
            <a:spAutoFit/>
          </a:bodyPr>
          <a:lstStyle/>
          <a:p>
            <a:pPr algn="just"/>
            <a:r>
              <a:rPr lang="en-US" sz="1100" i="1" dirty="0">
                <a:solidFill>
                  <a:srgbClr val="000000"/>
                </a:solidFill>
              </a:rPr>
              <a:t>Beam-separation dependence, during simulated vertical </a:t>
            </a:r>
            <a:r>
              <a:rPr lang="en-US" sz="1100" i="1" dirty="0" err="1">
                <a:solidFill>
                  <a:srgbClr val="000000"/>
                </a:solidFill>
              </a:rPr>
              <a:t>vdM</a:t>
            </a:r>
            <a:r>
              <a:rPr lang="en-US" sz="1100" i="1" dirty="0">
                <a:solidFill>
                  <a:srgbClr val="000000"/>
                </a:solidFill>
              </a:rPr>
              <a:t> scans, of the luminosity-bias factor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a:solidFill>
                  <a:srgbClr val="000000"/>
                </a:solidFill>
              </a:rPr>
              <a:t>Orb</a:t>
            </a:r>
            <a:r>
              <a:rPr lang="en-US" sz="1100" i="1" dirty="0">
                <a:solidFill>
                  <a:srgbClr val="000000"/>
                </a:solidFill>
              </a:rPr>
              <a:t> associated with the deflection-induced orbit shift, for single-Gaussian (red) and factorizable double-Gaussian (black) bunch-density distributions that yield the same unperturbed convolved beam size. The horizontal axis is the nominal vertical beam separation. </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pic>
        <p:nvPicPr>
          <p:cNvPr id="9" name="Picture 8">
            <a:extLst>
              <a:ext uri="{FF2B5EF4-FFF2-40B4-BE49-F238E27FC236}">
                <a16:creationId xmlns:a16="http://schemas.microsoft.com/office/drawing/2014/main" id="{31E26D33-7943-9D40-A886-5431B9043EEC}"/>
              </a:ext>
            </a:extLst>
          </p:cNvPr>
          <p:cNvPicPr>
            <a:picLocks noChangeAspect="1"/>
          </p:cNvPicPr>
          <p:nvPr/>
        </p:nvPicPr>
        <p:blipFill>
          <a:blip r:embed="rId2"/>
          <a:stretch>
            <a:fillRect/>
          </a:stretch>
        </p:blipFill>
        <p:spPr>
          <a:xfrm>
            <a:off x="526760" y="3209657"/>
            <a:ext cx="3336417" cy="2477643"/>
          </a:xfrm>
          <a:prstGeom prst="rect">
            <a:avLst/>
          </a:prstGeom>
        </p:spPr>
      </p:pic>
      <p:pic>
        <p:nvPicPr>
          <p:cNvPr id="19" name="Picture 18">
            <a:extLst>
              <a:ext uri="{FF2B5EF4-FFF2-40B4-BE49-F238E27FC236}">
                <a16:creationId xmlns:a16="http://schemas.microsoft.com/office/drawing/2014/main" id="{2D4F997A-D811-5C49-80F2-31DCAC9B7FE5}"/>
              </a:ext>
            </a:extLst>
          </p:cNvPr>
          <p:cNvPicPr>
            <a:picLocks noChangeAspect="1"/>
          </p:cNvPicPr>
          <p:nvPr/>
        </p:nvPicPr>
        <p:blipFill>
          <a:blip r:embed="rId3"/>
          <a:stretch>
            <a:fillRect/>
          </a:stretch>
        </p:blipFill>
        <p:spPr>
          <a:xfrm>
            <a:off x="5050971" y="3209170"/>
            <a:ext cx="3347085" cy="2498979"/>
          </a:xfrm>
          <a:prstGeom prst="rect">
            <a:avLst/>
          </a:prstGeom>
        </p:spPr>
      </p:pic>
      <p:pic>
        <p:nvPicPr>
          <p:cNvPr id="21" name="Picture 20">
            <a:extLst>
              <a:ext uri="{FF2B5EF4-FFF2-40B4-BE49-F238E27FC236}">
                <a16:creationId xmlns:a16="http://schemas.microsoft.com/office/drawing/2014/main" id="{A6029EE8-B2AF-3840-91E7-68D038261B87}"/>
              </a:ext>
            </a:extLst>
          </p:cNvPr>
          <p:cNvPicPr>
            <a:picLocks noChangeAspect="1"/>
          </p:cNvPicPr>
          <p:nvPr/>
        </p:nvPicPr>
        <p:blipFill>
          <a:blip r:embed="rId4"/>
          <a:stretch>
            <a:fillRect/>
          </a:stretch>
        </p:blipFill>
        <p:spPr>
          <a:xfrm>
            <a:off x="468498" y="733166"/>
            <a:ext cx="4698111" cy="2472690"/>
          </a:xfrm>
          <a:prstGeom prst="rect">
            <a:avLst/>
          </a:prstGeom>
        </p:spPr>
      </p:pic>
      <p:sp>
        <p:nvSpPr>
          <p:cNvPr id="22" name="TextBox 21">
            <a:extLst>
              <a:ext uri="{FF2B5EF4-FFF2-40B4-BE49-F238E27FC236}">
                <a16:creationId xmlns:a16="http://schemas.microsoft.com/office/drawing/2014/main" id="{E0158FDD-D821-8F40-B2CF-1D686CF34490}"/>
              </a:ext>
            </a:extLst>
          </p:cNvPr>
          <p:cNvSpPr txBox="1"/>
          <p:nvPr/>
        </p:nvSpPr>
        <p:spPr>
          <a:xfrm>
            <a:off x="5219269" y="1330874"/>
            <a:ext cx="3563783" cy="1277273"/>
          </a:xfrm>
          <a:prstGeom prst="rect">
            <a:avLst/>
          </a:prstGeom>
          <a:noFill/>
        </p:spPr>
        <p:txBody>
          <a:bodyPr wrap="square" rtlCol="0">
            <a:spAutoFit/>
          </a:bodyPr>
          <a:lstStyle/>
          <a:p>
            <a:pPr algn="just"/>
            <a:r>
              <a:rPr lang="en-US" sz="1100" i="1" dirty="0">
                <a:solidFill>
                  <a:srgbClr val="000000"/>
                </a:solidFill>
              </a:rPr>
              <a:t>Visible cross-section bias associated with the full beam–beam effect, calculated using B*B, for double- (DG) and single- (SG) Gaussian beams yielding the same Gaussian-equivalent beam–beam parameter </a:t>
            </a:r>
            <a:r>
              <a:rPr lang="el-GR" sz="1100" i="1" dirty="0">
                <a:solidFill>
                  <a:srgbClr val="000000"/>
                </a:solidFill>
              </a:rPr>
              <a:t>ξ, </a:t>
            </a:r>
            <a:r>
              <a:rPr lang="en-US" sz="1100" i="1" dirty="0">
                <a:solidFill>
                  <a:srgbClr val="000000"/>
                </a:solidFill>
              </a:rPr>
              <a:t>and difference between the two (DG−SG). The unperturbed DG transverse-density distributions are described either by a factorizable or by a non-factorizable function</a:t>
            </a:r>
          </a:p>
        </p:txBody>
      </p:sp>
    </p:spTree>
    <p:extLst>
      <p:ext uri="{BB962C8B-B14F-4D97-AF65-F5344CB8AC3E}">
        <p14:creationId xmlns:p14="http://schemas.microsoft.com/office/powerpoint/2010/main" val="2264481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439365" y="378519"/>
            <a:ext cx="8260495" cy="361950"/>
          </a:xfrm>
          <a:ln w="12700">
            <a:solidFill>
              <a:srgbClr val="000000"/>
            </a:solidFill>
          </a:ln>
        </p:spPr>
        <p:txBody>
          <a:bodyPr/>
          <a:lstStyle/>
          <a:p>
            <a:r>
              <a:rPr lang="en-US" dirty="0"/>
              <a:t>Beam-beam biases: impact of elliptical beams (single-IP mode) (1)</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pic>
        <p:nvPicPr>
          <p:cNvPr id="4" name="Picture 3">
            <a:extLst>
              <a:ext uri="{FF2B5EF4-FFF2-40B4-BE49-F238E27FC236}">
                <a16:creationId xmlns:a16="http://schemas.microsoft.com/office/drawing/2014/main" id="{5FE9B283-05EC-AD41-8C04-1A269EDB3E18}"/>
              </a:ext>
            </a:extLst>
          </p:cNvPr>
          <p:cNvPicPr>
            <a:picLocks noChangeAspect="1"/>
          </p:cNvPicPr>
          <p:nvPr/>
        </p:nvPicPr>
        <p:blipFill>
          <a:blip r:embed="rId2"/>
          <a:stretch>
            <a:fillRect/>
          </a:stretch>
        </p:blipFill>
        <p:spPr>
          <a:xfrm>
            <a:off x="1994515" y="991962"/>
            <a:ext cx="4709922" cy="3509772"/>
          </a:xfrm>
          <a:prstGeom prst="rect">
            <a:avLst/>
          </a:prstGeom>
        </p:spPr>
      </p:pic>
      <p:sp>
        <p:nvSpPr>
          <p:cNvPr id="22" name="TextBox 21">
            <a:extLst>
              <a:ext uri="{FF2B5EF4-FFF2-40B4-BE49-F238E27FC236}">
                <a16:creationId xmlns:a16="http://schemas.microsoft.com/office/drawing/2014/main" id="{E0158FDD-D821-8F40-B2CF-1D686CF34490}"/>
              </a:ext>
            </a:extLst>
          </p:cNvPr>
          <p:cNvSpPr txBox="1"/>
          <p:nvPr/>
        </p:nvSpPr>
        <p:spPr>
          <a:xfrm>
            <a:off x="2484754" y="4501734"/>
            <a:ext cx="4169715" cy="1277273"/>
          </a:xfrm>
          <a:prstGeom prst="rect">
            <a:avLst/>
          </a:prstGeom>
          <a:noFill/>
        </p:spPr>
        <p:txBody>
          <a:bodyPr wrap="square" rtlCol="0">
            <a:spAutoFit/>
          </a:bodyPr>
          <a:lstStyle/>
          <a:p>
            <a:pPr algn="just"/>
            <a:r>
              <a:rPr lang="en-US" sz="1100" i="1" dirty="0">
                <a:solidFill>
                  <a:srgbClr val="000000"/>
                </a:solidFill>
              </a:rPr>
              <a:t>Grid of unperturbed transverse convolved beam sizes used to characterize the impact of beam ellipticity on beam–beam corrections, and their vertical/horizontal aspect ratio. The diamonds (circles) correspond to elliptical (round) beams. The beam energy, bunch intensity, IP-</a:t>
            </a:r>
            <a:r>
              <a:rPr lang="el-GR" sz="1100" i="1" dirty="0">
                <a:solidFill>
                  <a:srgbClr val="000000"/>
                </a:solidFill>
              </a:rPr>
              <a:t>β </a:t>
            </a:r>
            <a:r>
              <a:rPr lang="en-US" sz="1100" i="1" dirty="0">
                <a:solidFill>
                  <a:srgbClr val="000000"/>
                </a:solidFill>
              </a:rPr>
              <a:t>function and unperturbed tunes are fixed at, respectively, E</a:t>
            </a:r>
            <a:r>
              <a:rPr lang="en-US" sz="1100" i="1" baseline="-25000" dirty="0">
                <a:solidFill>
                  <a:srgbClr val="000000"/>
                </a:solidFill>
              </a:rPr>
              <a:t>B</a:t>
            </a:r>
            <a:r>
              <a:rPr lang="en-US" sz="1100" i="1" dirty="0">
                <a:solidFill>
                  <a:srgbClr val="000000"/>
                </a:solidFill>
              </a:rPr>
              <a:t> = 6.5TeV, n</a:t>
            </a:r>
            <a:r>
              <a:rPr lang="en-US" sz="1100" i="1" baseline="-25000" dirty="0">
                <a:solidFill>
                  <a:srgbClr val="000000"/>
                </a:solidFill>
              </a:rPr>
              <a:t>p</a:t>
            </a:r>
            <a:r>
              <a:rPr lang="en-US" sz="1100" i="1" dirty="0">
                <a:solidFill>
                  <a:srgbClr val="000000"/>
                </a:solidFill>
              </a:rPr>
              <a:t> = 0.777 × 10</a:t>
            </a:r>
            <a:r>
              <a:rPr lang="en-US" sz="1100" i="1" baseline="30000" dirty="0">
                <a:solidFill>
                  <a:srgbClr val="000000"/>
                </a:solidFill>
              </a:rPr>
              <a:t>11</a:t>
            </a:r>
            <a:r>
              <a:rPr lang="en-US" sz="1100" i="1" dirty="0">
                <a:solidFill>
                  <a:srgbClr val="000000"/>
                </a:solidFill>
              </a:rPr>
              <a:t> protons/bunch,               </a:t>
            </a:r>
            <a:r>
              <a:rPr lang="el-GR" sz="1100" i="1" dirty="0">
                <a:solidFill>
                  <a:srgbClr val="000000"/>
                </a:solidFill>
              </a:rPr>
              <a:t>β</a:t>
            </a:r>
            <a:r>
              <a:rPr lang="el-GR" sz="1100" i="1" baseline="30000" dirty="0">
                <a:solidFill>
                  <a:srgbClr val="000000"/>
                </a:solidFill>
              </a:rPr>
              <a:t>∗</a:t>
            </a:r>
            <a:r>
              <a:rPr lang="el-GR" sz="1100" i="1" dirty="0">
                <a:solidFill>
                  <a:srgbClr val="000000"/>
                </a:solidFill>
              </a:rPr>
              <a:t> = 19.2</a:t>
            </a:r>
            <a:r>
              <a:rPr lang="en-US" sz="1100" i="1" dirty="0">
                <a:solidFill>
                  <a:srgbClr val="000000"/>
                </a:solidFill>
              </a:rPr>
              <a:t> m and (</a:t>
            </a:r>
            <a:r>
              <a:rPr lang="en-US" sz="1100" i="1" dirty="0" err="1">
                <a:solidFill>
                  <a:srgbClr val="000000"/>
                </a:solidFill>
              </a:rPr>
              <a:t>Q</a:t>
            </a:r>
            <a:r>
              <a:rPr lang="en-US" sz="1100" i="1" baseline="-25000" dirty="0" err="1">
                <a:solidFill>
                  <a:srgbClr val="000000"/>
                </a:solidFill>
              </a:rPr>
              <a:t>x</a:t>
            </a:r>
            <a:r>
              <a:rPr lang="en-US" sz="1100" i="1" dirty="0">
                <a:solidFill>
                  <a:srgbClr val="000000"/>
                </a:solidFill>
              </a:rPr>
              <a:t> ,</a:t>
            </a:r>
            <a:r>
              <a:rPr lang="en-US" sz="1100" i="1" dirty="0" err="1">
                <a:solidFill>
                  <a:srgbClr val="000000"/>
                </a:solidFill>
              </a:rPr>
              <a:t>Q</a:t>
            </a:r>
            <a:r>
              <a:rPr lang="en-US" sz="1100" i="1" baseline="-25000" dirty="0" err="1">
                <a:solidFill>
                  <a:srgbClr val="000000"/>
                </a:solidFill>
              </a:rPr>
              <a:t>y</a:t>
            </a:r>
            <a:r>
              <a:rPr lang="en-US" sz="1100" i="1" dirty="0">
                <a:solidFill>
                  <a:srgbClr val="000000"/>
                </a:solidFill>
              </a:rPr>
              <a:t> ) = (64.31, 59.32)</a:t>
            </a:r>
          </a:p>
        </p:txBody>
      </p:sp>
    </p:spTree>
    <p:extLst>
      <p:ext uri="{BB962C8B-B14F-4D97-AF65-F5344CB8AC3E}">
        <p14:creationId xmlns:p14="http://schemas.microsoft.com/office/powerpoint/2010/main" val="2674499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439365" y="378519"/>
            <a:ext cx="8260495" cy="361950"/>
          </a:xfrm>
          <a:ln w="12700">
            <a:noFill/>
          </a:ln>
        </p:spPr>
        <p:txBody>
          <a:bodyPr/>
          <a:lstStyle/>
          <a:p>
            <a:r>
              <a:rPr lang="en-US" dirty="0"/>
              <a:t>Beam-beam biases: impact of elliptical beams (single-IP mode) (2)</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pic>
        <p:nvPicPr>
          <p:cNvPr id="6" name="Picture 5">
            <a:extLst>
              <a:ext uri="{FF2B5EF4-FFF2-40B4-BE49-F238E27FC236}">
                <a16:creationId xmlns:a16="http://schemas.microsoft.com/office/drawing/2014/main" id="{479EEC7E-8914-5744-B2C3-B1E030418AAC}"/>
              </a:ext>
            </a:extLst>
          </p:cNvPr>
          <p:cNvPicPr>
            <a:picLocks noChangeAspect="1"/>
          </p:cNvPicPr>
          <p:nvPr/>
        </p:nvPicPr>
        <p:blipFill>
          <a:blip r:embed="rId2"/>
          <a:stretch>
            <a:fillRect/>
          </a:stretch>
        </p:blipFill>
        <p:spPr>
          <a:xfrm>
            <a:off x="58121" y="1261180"/>
            <a:ext cx="4304792" cy="3127248"/>
          </a:xfrm>
          <a:prstGeom prst="rect">
            <a:avLst/>
          </a:prstGeom>
        </p:spPr>
      </p:pic>
      <p:sp>
        <p:nvSpPr>
          <p:cNvPr id="11" name="TextBox 10">
            <a:extLst>
              <a:ext uri="{FF2B5EF4-FFF2-40B4-BE49-F238E27FC236}">
                <a16:creationId xmlns:a16="http://schemas.microsoft.com/office/drawing/2014/main" id="{E6E43CED-E916-C243-8AA6-41FC11B45C7C}"/>
              </a:ext>
            </a:extLst>
          </p:cNvPr>
          <p:cNvSpPr txBox="1"/>
          <p:nvPr/>
        </p:nvSpPr>
        <p:spPr>
          <a:xfrm>
            <a:off x="667243" y="4601597"/>
            <a:ext cx="3574558" cy="1954381"/>
          </a:xfrm>
          <a:prstGeom prst="rect">
            <a:avLst/>
          </a:prstGeom>
          <a:noFill/>
        </p:spPr>
        <p:txBody>
          <a:bodyPr wrap="square" rtlCol="0">
            <a:spAutoFit/>
          </a:bodyPr>
          <a:lstStyle/>
          <a:p>
            <a:pPr algn="just"/>
            <a:r>
              <a:rPr lang="en-US" sz="1100" i="1" dirty="0">
                <a:solidFill>
                  <a:srgbClr val="000000"/>
                </a:solidFill>
              </a:rPr>
              <a:t>Dependence of the visible cross-section bias on the round-beam equivalent beam–beam parameter </a:t>
            </a:r>
            <a:r>
              <a:rPr lang="el-GR" sz="1100" i="1" dirty="0">
                <a:solidFill>
                  <a:srgbClr val="000000"/>
                </a:solidFill>
              </a:rPr>
              <a:t>ξ</a:t>
            </a:r>
            <a:r>
              <a:rPr lang="en-US" sz="1100" i="1" baseline="-25000" dirty="0">
                <a:solidFill>
                  <a:srgbClr val="000000"/>
                </a:solidFill>
              </a:rPr>
              <a:t>R</a:t>
            </a:r>
            <a:r>
              <a:rPr lang="en-US" sz="1100" i="1" dirty="0">
                <a:solidFill>
                  <a:srgbClr val="000000"/>
                </a:solidFill>
              </a:rPr>
              <a:t>, for optical distortions only (red), orbit shift only (green), and full beam–beam effect (black). The filled (open) markers tag the results of individual B*B simulations assuming upright elliptical (round) beams; the orbit-shift bias is calculated analytically using the elliptical-beam, </a:t>
            </a:r>
            <a:r>
              <a:rPr lang="en-US" sz="1100" i="1" dirty="0" err="1">
                <a:solidFill>
                  <a:srgbClr val="000000"/>
                </a:solidFill>
              </a:rPr>
              <a:t>Bassetti</a:t>
            </a:r>
            <a:r>
              <a:rPr lang="en-US" sz="1100" i="1" dirty="0">
                <a:solidFill>
                  <a:srgbClr val="000000"/>
                </a:solidFill>
              </a:rPr>
              <a:t>-Erskine formula. The curves show the round-beam estimates based on the polynomial parameterization. The points clustered around each </a:t>
            </a:r>
            <a:r>
              <a:rPr lang="el-GR" sz="1100" i="1" dirty="0">
                <a:solidFill>
                  <a:srgbClr val="000000"/>
                </a:solidFill>
              </a:rPr>
              <a:t>ξ</a:t>
            </a:r>
            <a:r>
              <a:rPr lang="en-US" sz="1100" i="1" baseline="-25000" dirty="0">
                <a:solidFill>
                  <a:srgbClr val="000000"/>
                </a:solidFill>
              </a:rPr>
              <a:t>R</a:t>
            </a:r>
            <a:r>
              <a:rPr lang="en-US" sz="1100" i="1" dirty="0">
                <a:solidFill>
                  <a:srgbClr val="000000"/>
                </a:solidFill>
              </a:rPr>
              <a:t> value correspond to different settings of the </a:t>
            </a:r>
            <a:r>
              <a:rPr lang="en-US" sz="1100" i="1" dirty="0">
                <a:solidFill>
                  <a:srgbClr val="000000"/>
                </a:solidFill>
                <a:latin typeface="Symbol" pitchFamily="2" charset="2"/>
              </a:rPr>
              <a:t>S</a:t>
            </a:r>
            <a:r>
              <a:rPr lang="en-US" sz="1100" i="1" baseline="30000" dirty="0">
                <a:solidFill>
                  <a:srgbClr val="000000"/>
                </a:solidFill>
              </a:rPr>
              <a:t>0</a:t>
            </a:r>
            <a:r>
              <a:rPr lang="en-US" sz="1100" i="1" baseline="-25000" dirty="0">
                <a:solidFill>
                  <a:srgbClr val="000000"/>
                </a:solidFill>
              </a:rPr>
              <a:t>y</a:t>
            </a:r>
            <a:r>
              <a:rPr lang="en-US" sz="1100" i="1" dirty="0">
                <a:solidFill>
                  <a:srgbClr val="000000"/>
                </a:solidFill>
              </a:rPr>
              <a:t> /</a:t>
            </a:r>
            <a:r>
              <a:rPr lang="en-US" sz="1100" i="1" dirty="0">
                <a:solidFill>
                  <a:srgbClr val="000000"/>
                </a:solidFill>
                <a:latin typeface="Symbol" pitchFamily="2" charset="2"/>
              </a:rPr>
              <a:t> S</a:t>
            </a:r>
            <a:r>
              <a:rPr lang="en-US" sz="1100" i="1" baseline="30000" dirty="0">
                <a:solidFill>
                  <a:srgbClr val="000000"/>
                </a:solidFill>
              </a:rPr>
              <a:t>0</a:t>
            </a:r>
            <a:r>
              <a:rPr lang="en-US" sz="1100" i="1" baseline="-25000" dirty="0">
                <a:solidFill>
                  <a:srgbClr val="000000"/>
                </a:solidFill>
              </a:rPr>
              <a:t>x</a:t>
            </a:r>
            <a:r>
              <a:rPr lang="en-US" sz="1100" i="1" dirty="0">
                <a:solidFill>
                  <a:srgbClr val="000000"/>
                </a:solidFill>
              </a:rPr>
              <a:t> aspect ratio</a:t>
            </a:r>
          </a:p>
        </p:txBody>
      </p:sp>
      <p:pic>
        <p:nvPicPr>
          <p:cNvPr id="5" name="Picture 4">
            <a:extLst>
              <a:ext uri="{FF2B5EF4-FFF2-40B4-BE49-F238E27FC236}">
                <a16:creationId xmlns:a16="http://schemas.microsoft.com/office/drawing/2014/main" id="{990AE2E4-A786-8F4F-AA1A-446C96C7F5CD}"/>
              </a:ext>
            </a:extLst>
          </p:cNvPr>
          <p:cNvPicPr>
            <a:picLocks noChangeAspect="1"/>
          </p:cNvPicPr>
          <p:nvPr/>
        </p:nvPicPr>
        <p:blipFill>
          <a:blip r:embed="rId3"/>
          <a:stretch>
            <a:fillRect/>
          </a:stretch>
        </p:blipFill>
        <p:spPr>
          <a:xfrm>
            <a:off x="4572000" y="1203649"/>
            <a:ext cx="4477512" cy="3184779"/>
          </a:xfrm>
          <a:prstGeom prst="rect">
            <a:avLst/>
          </a:prstGeom>
        </p:spPr>
      </p:pic>
      <p:sp>
        <p:nvSpPr>
          <p:cNvPr id="8" name="TextBox 7">
            <a:extLst>
              <a:ext uri="{FF2B5EF4-FFF2-40B4-BE49-F238E27FC236}">
                <a16:creationId xmlns:a16="http://schemas.microsoft.com/office/drawing/2014/main" id="{E3F6CAAA-DD55-064C-9664-BE1354F1E0B0}"/>
              </a:ext>
            </a:extLst>
          </p:cNvPr>
          <p:cNvSpPr txBox="1"/>
          <p:nvPr/>
        </p:nvSpPr>
        <p:spPr>
          <a:xfrm>
            <a:off x="5306680" y="4601232"/>
            <a:ext cx="3532520" cy="2123658"/>
          </a:xfrm>
          <a:prstGeom prst="rect">
            <a:avLst/>
          </a:prstGeom>
          <a:noFill/>
        </p:spPr>
        <p:txBody>
          <a:bodyPr wrap="square" rtlCol="0">
            <a:spAutoFit/>
          </a:bodyPr>
          <a:lstStyle/>
          <a:p>
            <a:pPr algn="just"/>
            <a:r>
              <a:rPr lang="en-US" sz="1100" i="1" dirty="0">
                <a:solidFill>
                  <a:srgbClr val="000000"/>
                </a:solidFill>
              </a:rPr>
              <a:t>Aspect-ratio dependence of the difference in </a:t>
            </a:r>
            <a:r>
              <a:rPr lang="el-GR" sz="1100" i="1" dirty="0">
                <a:solidFill>
                  <a:srgbClr val="000000"/>
                </a:solidFill>
              </a:rPr>
              <a:t>σ</a:t>
            </a:r>
            <a:r>
              <a:rPr lang="en-US" sz="1100" i="1" baseline="-25000" dirty="0">
                <a:solidFill>
                  <a:srgbClr val="000000"/>
                </a:solidFill>
              </a:rPr>
              <a:t>vis</a:t>
            </a:r>
            <a:r>
              <a:rPr lang="en-US" sz="1100" i="1" dirty="0">
                <a:solidFill>
                  <a:srgbClr val="000000"/>
                </a:solidFill>
              </a:rPr>
              <a:t> bias associated with optical distortions, between the result of B*B elliptical-beam simulations, and the corresponding round-beam estimate based on the polynomial parameterization. The filled (open) markers tag the results of individual simulations assuming upright elliptical (round) beams. The points clustered around each value of the aspect ratio correspond to different </a:t>
            </a:r>
            <a:r>
              <a:rPr lang="el-GR" sz="1100" i="1" dirty="0">
                <a:solidFill>
                  <a:srgbClr val="000000"/>
                </a:solidFill>
              </a:rPr>
              <a:t>ξ</a:t>
            </a:r>
            <a:r>
              <a:rPr lang="en-US" sz="1100" i="1" baseline="-25000" dirty="0">
                <a:solidFill>
                  <a:srgbClr val="000000"/>
                </a:solidFill>
              </a:rPr>
              <a:t>R</a:t>
            </a:r>
            <a:r>
              <a:rPr lang="en-US" sz="1100" i="1" dirty="0">
                <a:solidFill>
                  <a:srgbClr val="000000"/>
                </a:solidFill>
              </a:rPr>
              <a:t> settings. The horizontal dashed line corresponds to no difference in </a:t>
            </a:r>
            <a:r>
              <a:rPr lang="el-GR" sz="1100" i="1" dirty="0">
                <a:solidFill>
                  <a:srgbClr val="000000"/>
                </a:solidFill>
              </a:rPr>
              <a:t>σ</a:t>
            </a:r>
            <a:r>
              <a:rPr lang="en-US" sz="1100" i="1" baseline="-25000" dirty="0">
                <a:solidFill>
                  <a:srgbClr val="000000"/>
                </a:solidFill>
              </a:rPr>
              <a:t>vis</a:t>
            </a:r>
            <a:r>
              <a:rPr lang="en-US" sz="1100" i="1" dirty="0">
                <a:solidFill>
                  <a:srgbClr val="000000"/>
                </a:solidFill>
              </a:rPr>
              <a:t> bias between round and elliptical beams. The spread of the round-beam simulation results (open triangles) reflects the numerical accuracy of the subtracted parameterization</a:t>
            </a:r>
          </a:p>
        </p:txBody>
      </p:sp>
    </p:spTree>
    <p:extLst>
      <p:ext uri="{BB962C8B-B14F-4D97-AF65-F5344CB8AC3E}">
        <p14:creationId xmlns:p14="http://schemas.microsoft.com/office/powerpoint/2010/main" val="14415898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61130" y="378517"/>
            <a:ext cx="8821871" cy="361950"/>
          </a:xfrm>
          <a:ln w="12700">
            <a:solidFill>
              <a:srgbClr val="000000"/>
            </a:solidFill>
          </a:ln>
        </p:spPr>
        <p:txBody>
          <a:bodyPr/>
          <a:lstStyle/>
          <a:p>
            <a:r>
              <a:rPr lang="en-US" dirty="0"/>
              <a:t>Beam-beam biases: impact of non-zero crossing angle (single-IP mode)</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pic>
        <p:nvPicPr>
          <p:cNvPr id="4" name="Picture 3">
            <a:extLst>
              <a:ext uri="{FF2B5EF4-FFF2-40B4-BE49-F238E27FC236}">
                <a16:creationId xmlns:a16="http://schemas.microsoft.com/office/drawing/2014/main" id="{9AD535EC-5121-D14F-9939-749B5BB9A730}"/>
              </a:ext>
            </a:extLst>
          </p:cNvPr>
          <p:cNvPicPr>
            <a:picLocks noChangeAspect="1"/>
          </p:cNvPicPr>
          <p:nvPr/>
        </p:nvPicPr>
        <p:blipFill>
          <a:blip r:embed="rId2"/>
          <a:stretch>
            <a:fillRect/>
          </a:stretch>
        </p:blipFill>
        <p:spPr>
          <a:xfrm>
            <a:off x="1743392" y="957433"/>
            <a:ext cx="5149215" cy="3783330"/>
          </a:xfrm>
          <a:prstGeom prst="rect">
            <a:avLst/>
          </a:prstGeom>
        </p:spPr>
      </p:pic>
      <p:sp>
        <p:nvSpPr>
          <p:cNvPr id="11" name="TextBox 10">
            <a:extLst>
              <a:ext uri="{FF2B5EF4-FFF2-40B4-BE49-F238E27FC236}">
                <a16:creationId xmlns:a16="http://schemas.microsoft.com/office/drawing/2014/main" id="{E6E43CED-E916-C243-8AA6-41FC11B45C7C}"/>
              </a:ext>
            </a:extLst>
          </p:cNvPr>
          <p:cNvSpPr txBox="1"/>
          <p:nvPr/>
        </p:nvSpPr>
        <p:spPr>
          <a:xfrm>
            <a:off x="2396066" y="4736037"/>
            <a:ext cx="4351867" cy="1967344"/>
          </a:xfrm>
          <a:prstGeom prst="rect">
            <a:avLst/>
          </a:prstGeom>
          <a:noFill/>
        </p:spPr>
        <p:txBody>
          <a:bodyPr wrap="square" rtlCol="0">
            <a:noAutofit/>
          </a:bodyPr>
          <a:lstStyle/>
          <a:p>
            <a:pPr algn="just"/>
            <a:r>
              <a:rPr lang="en-US" sz="1100" i="1" dirty="0">
                <a:solidFill>
                  <a:srgbClr val="000000"/>
                </a:solidFill>
              </a:rPr>
              <a:t>Crossing-angle dependence of the visible cross-section bias predicted by COMBI strong-strong, 6-dimensional simulations, for a horizontal (blue) and a vertical (orange) crossing angle at </a:t>
            </a:r>
            <a:r>
              <a:rPr lang="el-GR" sz="1100" i="1" dirty="0">
                <a:solidFill>
                  <a:srgbClr val="000000"/>
                </a:solidFill>
              </a:rPr>
              <a:t>β</a:t>
            </a:r>
            <a:r>
              <a:rPr lang="el-GR" sz="1100" i="1" baseline="30000" dirty="0">
                <a:solidFill>
                  <a:srgbClr val="000000"/>
                </a:solidFill>
              </a:rPr>
              <a:t>∗</a:t>
            </a:r>
            <a:r>
              <a:rPr lang="el-GR" sz="1100" i="1" dirty="0">
                <a:solidFill>
                  <a:srgbClr val="000000"/>
                </a:solidFill>
              </a:rPr>
              <a:t> = 19.17 </a:t>
            </a:r>
            <a:r>
              <a:rPr lang="en-US" sz="1100" i="1" dirty="0">
                <a:solidFill>
                  <a:srgbClr val="000000"/>
                </a:solidFill>
              </a:rPr>
              <a:t>m, and for a horizontal crossing angle at </a:t>
            </a:r>
            <a:r>
              <a:rPr lang="el-GR" sz="1100" i="1" dirty="0">
                <a:solidFill>
                  <a:srgbClr val="000000"/>
                </a:solidFill>
              </a:rPr>
              <a:t>β</a:t>
            </a:r>
            <a:r>
              <a:rPr lang="el-GR" sz="1100" i="1" baseline="30000" dirty="0">
                <a:solidFill>
                  <a:srgbClr val="000000"/>
                </a:solidFill>
              </a:rPr>
              <a:t>∗</a:t>
            </a:r>
            <a:r>
              <a:rPr lang="el-GR" sz="1100" i="1" dirty="0">
                <a:solidFill>
                  <a:srgbClr val="000000"/>
                </a:solidFill>
              </a:rPr>
              <a:t> = 24</a:t>
            </a:r>
            <a:r>
              <a:rPr lang="en-US" sz="1100" i="1" dirty="0">
                <a:solidFill>
                  <a:srgbClr val="000000"/>
                </a:solidFill>
              </a:rPr>
              <a:t>m (green). The beam–beam parameter value at zero crossing angle is indicated in the legend. The beam energy, bunch intensity, normalized emittance, bunch length and tunes are fixed at, respectively, E</a:t>
            </a:r>
            <a:r>
              <a:rPr lang="en-US" sz="1100" i="1" baseline="-25000" dirty="0">
                <a:solidFill>
                  <a:srgbClr val="000000"/>
                </a:solidFill>
              </a:rPr>
              <a:t>B</a:t>
            </a:r>
            <a:r>
              <a:rPr lang="en-US" sz="1100" i="1" dirty="0">
                <a:solidFill>
                  <a:srgbClr val="000000"/>
                </a:solidFill>
              </a:rPr>
              <a:t> = 6.5TeV, n</a:t>
            </a:r>
            <a:r>
              <a:rPr lang="en-US" sz="1100" i="1" baseline="-25000" dirty="0">
                <a:solidFill>
                  <a:srgbClr val="000000"/>
                </a:solidFill>
              </a:rPr>
              <a:t>p</a:t>
            </a:r>
            <a:r>
              <a:rPr lang="en-US" sz="1100" i="1" dirty="0">
                <a:solidFill>
                  <a:srgbClr val="000000"/>
                </a:solidFill>
              </a:rPr>
              <a:t> = 0.783 × 10</a:t>
            </a:r>
            <a:r>
              <a:rPr lang="en-US" sz="1100" i="1" baseline="30000" dirty="0">
                <a:solidFill>
                  <a:srgbClr val="000000"/>
                </a:solidFill>
              </a:rPr>
              <a:t>11</a:t>
            </a:r>
            <a:r>
              <a:rPr lang="en-US" sz="1100" i="1" dirty="0">
                <a:solidFill>
                  <a:srgbClr val="000000"/>
                </a:solidFill>
              </a:rPr>
              <a:t> p/bunch, </a:t>
            </a:r>
            <a:r>
              <a:rPr lang="en-US" sz="1100" i="1" dirty="0" err="1">
                <a:solidFill>
                  <a:srgbClr val="000000"/>
                </a:solidFill>
                <a:latin typeface="Symbol" pitchFamily="2" charset="2"/>
              </a:rPr>
              <a:t>e</a:t>
            </a:r>
            <a:r>
              <a:rPr lang="en-US" sz="1100" i="1" baseline="-25000" dirty="0" err="1">
                <a:solidFill>
                  <a:srgbClr val="000000"/>
                </a:solidFill>
              </a:rPr>
              <a:t>N</a:t>
            </a:r>
            <a:r>
              <a:rPr lang="en-US" sz="1100" i="1" dirty="0">
                <a:solidFill>
                  <a:srgbClr val="000000"/>
                </a:solidFill>
              </a:rPr>
              <a:t> = 2.95 </a:t>
            </a:r>
            <a:r>
              <a:rPr lang="el-GR" sz="1100" i="1" dirty="0">
                <a:solidFill>
                  <a:srgbClr val="000000"/>
                </a:solidFill>
              </a:rPr>
              <a:t>μ</a:t>
            </a:r>
            <a:r>
              <a:rPr lang="en-US" sz="1100" i="1" dirty="0" err="1">
                <a:solidFill>
                  <a:srgbClr val="000000"/>
                </a:solidFill>
              </a:rPr>
              <a:t>m·rad</a:t>
            </a:r>
            <a:r>
              <a:rPr lang="en-US" sz="1100" i="1" dirty="0">
                <a:solidFill>
                  <a:srgbClr val="000000"/>
                </a:solidFill>
              </a:rPr>
              <a:t>, </a:t>
            </a:r>
            <a:r>
              <a:rPr lang="el-GR" sz="1100" i="1" dirty="0">
                <a:solidFill>
                  <a:srgbClr val="000000"/>
                </a:solidFill>
              </a:rPr>
              <a:t>σ</a:t>
            </a:r>
            <a:r>
              <a:rPr lang="en-US" sz="1100" i="1" baseline="-25000" dirty="0">
                <a:solidFill>
                  <a:srgbClr val="000000"/>
                </a:solidFill>
              </a:rPr>
              <a:t>z</a:t>
            </a:r>
            <a:r>
              <a:rPr lang="en-US" sz="1100" i="1" dirty="0">
                <a:solidFill>
                  <a:srgbClr val="000000"/>
                </a:solidFill>
              </a:rPr>
              <a:t> = 7.5 cm, </a:t>
            </a:r>
            <a:r>
              <a:rPr lang="en-US" sz="1100" i="1" dirty="0" err="1">
                <a:solidFill>
                  <a:srgbClr val="000000"/>
                </a:solidFill>
              </a:rPr>
              <a:t>Q</a:t>
            </a:r>
            <a:r>
              <a:rPr lang="en-US" sz="1100" i="1" baseline="-25000" dirty="0" err="1">
                <a:solidFill>
                  <a:srgbClr val="000000"/>
                </a:solidFill>
              </a:rPr>
              <a:t>x</a:t>
            </a:r>
            <a:r>
              <a:rPr lang="en-US" sz="1100" i="1" dirty="0">
                <a:solidFill>
                  <a:srgbClr val="000000"/>
                </a:solidFill>
              </a:rPr>
              <a:t> = 64.31, </a:t>
            </a:r>
            <a:r>
              <a:rPr lang="en-US" sz="1100" i="1" dirty="0" err="1">
                <a:solidFill>
                  <a:srgbClr val="000000"/>
                </a:solidFill>
              </a:rPr>
              <a:t>Q</a:t>
            </a:r>
            <a:r>
              <a:rPr lang="en-US" sz="1100" i="1" baseline="-25000" dirty="0" err="1">
                <a:solidFill>
                  <a:srgbClr val="000000"/>
                </a:solidFill>
              </a:rPr>
              <a:t>y</a:t>
            </a:r>
            <a:r>
              <a:rPr lang="en-US" sz="1100" i="1" dirty="0">
                <a:solidFill>
                  <a:srgbClr val="000000"/>
                </a:solidFill>
              </a:rPr>
              <a:t> = 59.32, Q</a:t>
            </a:r>
            <a:r>
              <a:rPr lang="en-US" sz="1100" i="1" baseline="-25000" dirty="0">
                <a:solidFill>
                  <a:srgbClr val="000000"/>
                </a:solidFill>
              </a:rPr>
              <a:t>s</a:t>
            </a:r>
            <a:r>
              <a:rPr lang="en-US" sz="1100" i="1" dirty="0">
                <a:solidFill>
                  <a:srgbClr val="000000"/>
                </a:solidFill>
              </a:rPr>
              <a:t> = 0.0023. The bunches are assumed to collide only at the IP where the </a:t>
            </a:r>
            <a:r>
              <a:rPr lang="en-US" sz="1100" i="1" dirty="0" err="1">
                <a:solidFill>
                  <a:srgbClr val="000000"/>
                </a:solidFill>
              </a:rPr>
              <a:t>vdM</a:t>
            </a:r>
            <a:r>
              <a:rPr lang="en-US" sz="1100" i="1" dirty="0">
                <a:solidFill>
                  <a:srgbClr val="000000"/>
                </a:solidFill>
              </a:rPr>
              <a:t> scans are performed. The points are the results of the simulation; the lines are meant to guide the eye</a:t>
            </a:r>
          </a:p>
        </p:txBody>
      </p:sp>
    </p:spTree>
    <p:extLst>
      <p:ext uri="{BB962C8B-B14F-4D97-AF65-F5344CB8AC3E}">
        <p14:creationId xmlns:p14="http://schemas.microsoft.com/office/powerpoint/2010/main" val="24380190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2149634" y="378519"/>
            <a:ext cx="4867315" cy="361950"/>
          </a:xfrm>
          <a:ln w="12700">
            <a:solidFill>
              <a:srgbClr val="000000"/>
            </a:solidFill>
          </a:ln>
        </p:spPr>
        <p:txBody>
          <a:bodyPr/>
          <a:lstStyle/>
          <a:p>
            <a:r>
              <a:rPr lang="en-US" dirty="0"/>
              <a:t>Multi-IP case: beam—size-bias factors</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
        <p:nvSpPr>
          <p:cNvPr id="11" name="TextBox 10">
            <a:extLst>
              <a:ext uri="{FF2B5EF4-FFF2-40B4-BE49-F238E27FC236}">
                <a16:creationId xmlns:a16="http://schemas.microsoft.com/office/drawing/2014/main" id="{E6E43CED-E916-C243-8AA6-41FC11B45C7C}"/>
              </a:ext>
            </a:extLst>
          </p:cNvPr>
          <p:cNvSpPr txBox="1"/>
          <p:nvPr/>
        </p:nvSpPr>
        <p:spPr>
          <a:xfrm>
            <a:off x="667243" y="4601597"/>
            <a:ext cx="3574558" cy="1615827"/>
          </a:xfrm>
          <a:prstGeom prst="rect">
            <a:avLst/>
          </a:prstGeom>
          <a:noFill/>
        </p:spPr>
        <p:txBody>
          <a:bodyPr wrap="square" rtlCol="0">
            <a:spAutoFit/>
          </a:bodyPr>
          <a:lstStyle/>
          <a:p>
            <a:pPr algn="just"/>
            <a:r>
              <a:rPr lang="en-US" sz="1100" i="1" dirty="0">
                <a:solidFill>
                  <a:srgbClr val="000000"/>
                </a:solidFill>
              </a:rPr>
              <a:t>Beam-separation dependence, during a simulated vertical </a:t>
            </a:r>
            <a:r>
              <a:rPr lang="en-US" sz="1100" i="1" dirty="0" err="1">
                <a:solidFill>
                  <a:srgbClr val="000000"/>
                </a:solidFill>
              </a:rPr>
              <a:t>vdM</a:t>
            </a:r>
            <a:r>
              <a:rPr lang="en-US" sz="1100" i="1" dirty="0">
                <a:solidFill>
                  <a:srgbClr val="000000"/>
                </a:solidFill>
              </a:rPr>
              <a:t> scan, of the beam–size-bias factors at the scanning IP associated with the full beam–beam effect (</a:t>
            </a:r>
            <a:r>
              <a:rPr lang="el-GR" sz="1100" i="1" dirty="0">
                <a:solidFill>
                  <a:srgbClr val="000000"/>
                </a:solidFill>
              </a:rPr>
              <a:t>σ</a:t>
            </a:r>
            <a:r>
              <a:rPr lang="en-US" sz="1100" i="1" baseline="-25000" dirty="0" err="1">
                <a:solidFill>
                  <a:srgbClr val="000000"/>
                </a:solidFill>
              </a:rPr>
              <a:t>yB</a:t>
            </a:r>
            <a:r>
              <a:rPr lang="en-US" sz="1100" i="1" dirty="0">
                <a:solidFill>
                  <a:srgbClr val="000000"/>
                </a:solidFill>
              </a:rPr>
              <a:t>/</a:t>
            </a:r>
            <a:r>
              <a:rPr lang="el-GR" sz="1100" i="1" dirty="0">
                <a:solidFill>
                  <a:srgbClr val="000000"/>
                </a:solidFill>
              </a:rPr>
              <a:t>σ</a:t>
            </a:r>
            <a:r>
              <a:rPr lang="el-GR" sz="1100" i="1" baseline="30000" dirty="0">
                <a:solidFill>
                  <a:srgbClr val="000000"/>
                </a:solidFill>
              </a:rPr>
              <a:t>0</a:t>
            </a:r>
            <a:r>
              <a:rPr lang="el-GR" sz="1100" i="1" dirty="0">
                <a:solidFill>
                  <a:srgbClr val="000000"/>
                </a:solidFill>
              </a:rPr>
              <a:t>, </a:t>
            </a:r>
            <a:r>
              <a:rPr lang="en-US" sz="1100" i="1" dirty="0">
                <a:solidFill>
                  <a:srgbClr val="000000"/>
                </a:solidFill>
              </a:rPr>
              <a:t>filled squares) and of the corresponding unperturbed quantities  (</a:t>
            </a:r>
            <a:r>
              <a:rPr lang="el-GR" sz="1100" i="1" dirty="0">
                <a:solidFill>
                  <a:srgbClr val="000000"/>
                </a:solidFill>
              </a:rPr>
              <a:t>σ </a:t>
            </a:r>
            <a:r>
              <a:rPr lang="en-US" sz="1100" i="1" baseline="30000" dirty="0" err="1">
                <a:solidFill>
                  <a:srgbClr val="000000"/>
                </a:solidFill>
              </a:rPr>
              <a:t>u</a:t>
            </a:r>
            <a:r>
              <a:rPr lang="en-US" sz="1100" i="1" baseline="-25000" dirty="0" err="1">
                <a:solidFill>
                  <a:srgbClr val="000000"/>
                </a:solidFill>
              </a:rPr>
              <a:t>yB</a:t>
            </a:r>
            <a:r>
              <a:rPr lang="en-US" sz="1100" i="1" dirty="0">
                <a:solidFill>
                  <a:srgbClr val="000000"/>
                </a:solidFill>
              </a:rPr>
              <a:t>/</a:t>
            </a:r>
            <a:r>
              <a:rPr lang="el-GR" sz="1100" i="1" dirty="0">
                <a:solidFill>
                  <a:srgbClr val="000000"/>
                </a:solidFill>
              </a:rPr>
              <a:t>σ</a:t>
            </a:r>
            <a:r>
              <a:rPr lang="el-GR" sz="1100" i="1" baseline="30000" dirty="0">
                <a:solidFill>
                  <a:srgbClr val="000000"/>
                </a:solidFill>
              </a:rPr>
              <a:t>0</a:t>
            </a:r>
            <a:r>
              <a:rPr lang="el-GR" sz="1100" i="1" dirty="0">
                <a:solidFill>
                  <a:srgbClr val="000000"/>
                </a:solidFill>
              </a:rPr>
              <a:t>, </a:t>
            </a:r>
            <a:r>
              <a:rPr lang="en-US" sz="1100" i="1" dirty="0">
                <a:solidFill>
                  <a:srgbClr val="000000"/>
                </a:solidFill>
              </a:rPr>
              <a:t>open lozenges), separately for B = beam 1 (blue) and B = beam 2 (red), using the </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 normalization and in the presence of collisions at one non-scanning IP (N</a:t>
            </a:r>
            <a:r>
              <a:rPr lang="en-US" sz="1100" i="1" baseline="-25000" dirty="0">
                <a:solidFill>
                  <a:srgbClr val="000000"/>
                </a:solidFill>
              </a:rPr>
              <a:t>NSIP</a:t>
            </a:r>
            <a:r>
              <a:rPr lang="en-US" sz="1100" i="1" dirty="0">
                <a:solidFill>
                  <a:srgbClr val="000000"/>
                </a:solidFill>
              </a:rPr>
              <a:t> = 1). The horizontal axis is the beam separation in units of the nominal transverse beam size </a:t>
            </a:r>
            <a:r>
              <a:rPr lang="el-GR" sz="1100" i="1" dirty="0">
                <a:solidFill>
                  <a:srgbClr val="000000"/>
                </a:solidFill>
              </a:rPr>
              <a:t>σ</a:t>
            </a:r>
            <a:r>
              <a:rPr lang="el-GR" sz="1100" i="1" baseline="30000" dirty="0">
                <a:solidFill>
                  <a:srgbClr val="000000"/>
                </a:solidFill>
              </a:rPr>
              <a:t>0</a:t>
            </a:r>
            <a:endParaRPr lang="en-US" sz="1100" i="1" baseline="30000" dirty="0">
              <a:solidFill>
                <a:srgbClr val="000000"/>
              </a:solidFill>
            </a:endParaRPr>
          </a:p>
        </p:txBody>
      </p:sp>
      <p:sp>
        <p:nvSpPr>
          <p:cNvPr id="8" name="TextBox 7">
            <a:extLst>
              <a:ext uri="{FF2B5EF4-FFF2-40B4-BE49-F238E27FC236}">
                <a16:creationId xmlns:a16="http://schemas.microsoft.com/office/drawing/2014/main" id="{E3F6CAAA-DD55-064C-9664-BE1354F1E0B0}"/>
              </a:ext>
            </a:extLst>
          </p:cNvPr>
          <p:cNvSpPr txBox="1"/>
          <p:nvPr/>
        </p:nvSpPr>
        <p:spPr>
          <a:xfrm>
            <a:off x="5306680" y="4601232"/>
            <a:ext cx="3532520" cy="1615827"/>
          </a:xfrm>
          <a:prstGeom prst="rect">
            <a:avLst/>
          </a:prstGeom>
          <a:noFill/>
        </p:spPr>
        <p:txBody>
          <a:bodyPr wrap="square" rtlCol="0">
            <a:spAutoFit/>
          </a:bodyPr>
          <a:lstStyle/>
          <a:p>
            <a:pPr algn="just"/>
            <a:r>
              <a:rPr lang="en-US" sz="1100" i="1" dirty="0">
                <a:solidFill>
                  <a:srgbClr val="000000"/>
                </a:solidFill>
              </a:rPr>
              <a:t>Beam-separation dependence, during a simulated vertical </a:t>
            </a:r>
            <a:r>
              <a:rPr lang="en-US" sz="1100" i="1" dirty="0" err="1">
                <a:solidFill>
                  <a:srgbClr val="000000"/>
                </a:solidFill>
              </a:rPr>
              <a:t>vdM</a:t>
            </a:r>
            <a:r>
              <a:rPr lang="en-US" sz="1100" i="1" dirty="0">
                <a:solidFill>
                  <a:srgbClr val="000000"/>
                </a:solidFill>
              </a:rPr>
              <a:t> scan, of the beam–size-bias factors at the scanning IP associated with the full beam–beam effect for N</a:t>
            </a:r>
            <a:r>
              <a:rPr lang="en-US" sz="1100" i="1" baseline="-25000" dirty="0">
                <a:solidFill>
                  <a:srgbClr val="000000"/>
                </a:solidFill>
              </a:rPr>
              <a:t>NSIP</a:t>
            </a:r>
            <a:r>
              <a:rPr lang="en-US" sz="1100" i="1" dirty="0">
                <a:solidFill>
                  <a:srgbClr val="000000"/>
                </a:solidFill>
              </a:rPr>
              <a:t> = 0 using the </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 normalization (</a:t>
            </a:r>
            <a:r>
              <a:rPr lang="el-GR" sz="1100" i="1" dirty="0">
                <a:solidFill>
                  <a:srgbClr val="000000"/>
                </a:solidFill>
              </a:rPr>
              <a:t>σ</a:t>
            </a:r>
            <a:r>
              <a:rPr lang="en-US" sz="1100" i="1" baseline="-25000" dirty="0">
                <a:solidFill>
                  <a:srgbClr val="000000"/>
                </a:solidFill>
              </a:rPr>
              <a:t>y1</a:t>
            </a:r>
            <a:r>
              <a:rPr lang="en-US" sz="1100" i="1" dirty="0">
                <a:solidFill>
                  <a:srgbClr val="000000"/>
                </a:solidFill>
              </a:rPr>
              <a:t> /</a:t>
            </a:r>
            <a:r>
              <a:rPr lang="el-GR" sz="1100" i="1" dirty="0">
                <a:solidFill>
                  <a:srgbClr val="000000"/>
                </a:solidFill>
              </a:rPr>
              <a:t>σ</a:t>
            </a:r>
            <a:r>
              <a:rPr lang="el-GR" sz="1100" i="1" baseline="30000" dirty="0">
                <a:solidFill>
                  <a:srgbClr val="000000"/>
                </a:solidFill>
              </a:rPr>
              <a:t>0</a:t>
            </a:r>
            <a:r>
              <a:rPr lang="el-GR" sz="1100" i="1" dirty="0">
                <a:solidFill>
                  <a:srgbClr val="000000"/>
                </a:solidFill>
              </a:rPr>
              <a:t>, </a:t>
            </a:r>
            <a:r>
              <a:rPr lang="en-US" sz="1100" i="1" dirty="0">
                <a:solidFill>
                  <a:srgbClr val="000000"/>
                </a:solidFill>
              </a:rPr>
              <a:t>open squares), and for N</a:t>
            </a:r>
            <a:r>
              <a:rPr lang="en-US" sz="1100" i="1" baseline="-25000" dirty="0">
                <a:solidFill>
                  <a:srgbClr val="000000"/>
                </a:solidFill>
              </a:rPr>
              <a:t>NSIP</a:t>
            </a:r>
            <a:r>
              <a:rPr lang="en-US" sz="1100" i="1" dirty="0">
                <a:solidFill>
                  <a:srgbClr val="000000"/>
                </a:solidFill>
              </a:rPr>
              <a:t> = 1 and using the </a:t>
            </a:r>
            <a:r>
              <a:rPr lang="en-US" sz="1100" i="1" dirty="0">
                <a:solidFill>
                  <a:srgbClr val="000000"/>
                </a:solidFill>
                <a:latin typeface="Lucida Calligraphy" panose="03010101010101010101" pitchFamily="66" charset="77"/>
              </a:rPr>
              <a:t>L</a:t>
            </a:r>
            <a:r>
              <a:rPr lang="en-US" sz="1100" i="1" baseline="30000" dirty="0">
                <a:solidFill>
                  <a:srgbClr val="000000"/>
                </a:solidFill>
              </a:rPr>
              <a:t>u</a:t>
            </a:r>
            <a:r>
              <a:rPr lang="en-US" sz="1100" i="1" dirty="0">
                <a:solidFill>
                  <a:srgbClr val="000000"/>
                </a:solidFill>
              </a:rPr>
              <a:t> normalization (</a:t>
            </a:r>
            <a:r>
              <a:rPr lang="el-GR" sz="1100" i="1" dirty="0">
                <a:solidFill>
                  <a:srgbClr val="000000"/>
                </a:solidFill>
              </a:rPr>
              <a:t>σ</a:t>
            </a:r>
            <a:r>
              <a:rPr lang="en-US" sz="1100" i="1" baseline="-25000" dirty="0">
                <a:solidFill>
                  <a:srgbClr val="000000"/>
                </a:solidFill>
              </a:rPr>
              <a:t>y1</a:t>
            </a:r>
            <a:r>
              <a:rPr lang="en-US" sz="1100" i="1" dirty="0">
                <a:solidFill>
                  <a:srgbClr val="000000"/>
                </a:solidFill>
              </a:rPr>
              <a:t> / </a:t>
            </a:r>
            <a:r>
              <a:rPr lang="el-GR" sz="1100" i="1" dirty="0">
                <a:solidFill>
                  <a:srgbClr val="000000"/>
                </a:solidFill>
              </a:rPr>
              <a:t>σ</a:t>
            </a:r>
            <a:r>
              <a:rPr lang="en-US" sz="1100" i="1" baseline="30000" dirty="0">
                <a:solidFill>
                  <a:srgbClr val="000000"/>
                </a:solidFill>
              </a:rPr>
              <a:t>u</a:t>
            </a:r>
            <a:r>
              <a:rPr lang="en-US" sz="1100" i="1" baseline="-25000" dirty="0">
                <a:solidFill>
                  <a:srgbClr val="000000"/>
                </a:solidFill>
              </a:rPr>
              <a:t>y1</a:t>
            </a:r>
            <a:r>
              <a:rPr lang="en-US" sz="1100" i="1" dirty="0">
                <a:solidFill>
                  <a:srgbClr val="000000"/>
                </a:solidFill>
              </a:rPr>
              <a:t> , filled green lozenges). For the sake of clarity, only beam-1 results are displayed; the beam-2 points would be indistinguishable. The horizontal axis is the beam separation in units of the nominal transverse beam size </a:t>
            </a:r>
            <a:r>
              <a:rPr lang="el-GR" sz="1100" i="1" dirty="0">
                <a:solidFill>
                  <a:srgbClr val="000000"/>
                </a:solidFill>
              </a:rPr>
              <a:t>σ</a:t>
            </a:r>
            <a:r>
              <a:rPr lang="el-GR" sz="1100" i="1" baseline="30000" dirty="0">
                <a:solidFill>
                  <a:srgbClr val="000000"/>
                </a:solidFill>
              </a:rPr>
              <a:t>0</a:t>
            </a:r>
            <a:endParaRPr lang="en-US" sz="1100" i="1" baseline="30000" dirty="0">
              <a:solidFill>
                <a:srgbClr val="000000"/>
              </a:solidFill>
            </a:endParaRPr>
          </a:p>
        </p:txBody>
      </p:sp>
      <p:pic>
        <p:nvPicPr>
          <p:cNvPr id="4" name="Picture 3">
            <a:extLst>
              <a:ext uri="{FF2B5EF4-FFF2-40B4-BE49-F238E27FC236}">
                <a16:creationId xmlns:a16="http://schemas.microsoft.com/office/drawing/2014/main" id="{3CA09E28-017E-9C44-855D-311EA3CBC8C0}"/>
              </a:ext>
            </a:extLst>
          </p:cNvPr>
          <p:cNvPicPr>
            <a:picLocks noChangeAspect="1"/>
          </p:cNvPicPr>
          <p:nvPr/>
        </p:nvPicPr>
        <p:blipFill>
          <a:blip r:embed="rId2"/>
          <a:stretch>
            <a:fillRect/>
          </a:stretch>
        </p:blipFill>
        <p:spPr>
          <a:xfrm>
            <a:off x="59265" y="1157378"/>
            <a:ext cx="4319270" cy="3214116"/>
          </a:xfrm>
          <a:prstGeom prst="rect">
            <a:avLst/>
          </a:prstGeom>
        </p:spPr>
      </p:pic>
      <p:pic>
        <p:nvPicPr>
          <p:cNvPr id="9" name="Picture 8">
            <a:extLst>
              <a:ext uri="{FF2B5EF4-FFF2-40B4-BE49-F238E27FC236}">
                <a16:creationId xmlns:a16="http://schemas.microsoft.com/office/drawing/2014/main" id="{436A8D24-1DAC-274C-86B6-9BCC8F9E4EB5}"/>
              </a:ext>
            </a:extLst>
          </p:cNvPr>
          <p:cNvPicPr>
            <a:picLocks noChangeAspect="1"/>
          </p:cNvPicPr>
          <p:nvPr/>
        </p:nvPicPr>
        <p:blipFill>
          <a:blip r:embed="rId3"/>
          <a:stretch>
            <a:fillRect/>
          </a:stretch>
        </p:blipFill>
        <p:spPr>
          <a:xfrm>
            <a:off x="4634093" y="1140444"/>
            <a:ext cx="4410964" cy="3218942"/>
          </a:xfrm>
          <a:prstGeom prst="rect">
            <a:avLst/>
          </a:prstGeom>
        </p:spPr>
      </p:pic>
    </p:spTree>
    <p:extLst>
      <p:ext uri="{BB962C8B-B14F-4D97-AF65-F5344CB8AC3E}">
        <p14:creationId xmlns:p14="http://schemas.microsoft.com/office/powerpoint/2010/main" val="6567198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955988" y="378517"/>
            <a:ext cx="7239609" cy="361950"/>
          </a:xfrm>
          <a:ln w="12700">
            <a:solidFill>
              <a:srgbClr val="000000"/>
            </a:solidFill>
          </a:ln>
        </p:spPr>
        <p:txBody>
          <a:bodyPr/>
          <a:lstStyle/>
          <a:p>
            <a:r>
              <a:rPr lang="en-US" dirty="0"/>
              <a:t>Multi-IP case: impact of tails induced at non-scanning IPs</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
        <p:nvSpPr>
          <p:cNvPr id="11" name="TextBox 10">
            <a:extLst>
              <a:ext uri="{FF2B5EF4-FFF2-40B4-BE49-F238E27FC236}">
                <a16:creationId xmlns:a16="http://schemas.microsoft.com/office/drawing/2014/main" id="{E6E43CED-E916-C243-8AA6-41FC11B45C7C}"/>
              </a:ext>
            </a:extLst>
          </p:cNvPr>
          <p:cNvSpPr txBox="1"/>
          <p:nvPr/>
        </p:nvSpPr>
        <p:spPr>
          <a:xfrm>
            <a:off x="2396066" y="4736037"/>
            <a:ext cx="4411134" cy="1300696"/>
          </a:xfrm>
          <a:prstGeom prst="rect">
            <a:avLst/>
          </a:prstGeom>
          <a:noFill/>
        </p:spPr>
        <p:txBody>
          <a:bodyPr wrap="square" rtlCol="0">
            <a:noAutofit/>
          </a:bodyPr>
          <a:lstStyle/>
          <a:p>
            <a:pPr algn="just"/>
            <a:r>
              <a:rPr lang="en-US" sz="1100" i="1" dirty="0">
                <a:solidFill>
                  <a:srgbClr val="000000"/>
                </a:solidFill>
              </a:rPr>
              <a:t>Beam-separation dependence, during </a:t>
            </a:r>
            <a:r>
              <a:rPr lang="en-US" sz="1100" i="1" dirty="0" err="1">
                <a:solidFill>
                  <a:srgbClr val="000000"/>
                </a:solidFill>
              </a:rPr>
              <a:t>vdM</a:t>
            </a:r>
            <a:r>
              <a:rPr lang="en-US" sz="1100" i="1" dirty="0">
                <a:solidFill>
                  <a:srgbClr val="000000"/>
                </a:solidFill>
              </a:rPr>
              <a:t> scans simulated in the Run-2 configuration with one non-scanning IP, of the luminosity-bias factors at the scanning IP associated with the unperturbed luminosity (</a:t>
            </a:r>
            <a:r>
              <a:rPr lang="en-US" sz="1100" i="1" dirty="0">
                <a:solidFill>
                  <a:srgbClr val="000000"/>
                </a:solidFill>
                <a:latin typeface="Lucida Calligraphy" panose="03010101010101010101" pitchFamily="66" charset="77"/>
              </a:rPr>
              <a:t>L</a:t>
            </a:r>
            <a:r>
              <a:rPr lang="en-US" sz="1100" i="1" baseline="30000" dirty="0">
                <a:solidFill>
                  <a:srgbClr val="000000"/>
                </a:solidFill>
              </a:rPr>
              <a:t>u</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 lozenges), and with the Gaussian-equivalent unperturbed luminosity      (</a:t>
            </a:r>
            <a:r>
              <a:rPr lang="en-US" sz="1100" i="1" dirty="0" err="1">
                <a:solidFill>
                  <a:srgbClr val="000000"/>
                </a:solidFill>
                <a:latin typeface="Lucida Calligraphy" panose="03010101010101010101" pitchFamily="66" charset="77"/>
              </a:rPr>
              <a:t>L</a:t>
            </a:r>
            <a:r>
              <a:rPr lang="en-US" sz="1100" i="1" baseline="30000" dirty="0" err="1">
                <a:solidFill>
                  <a:srgbClr val="000000"/>
                </a:solidFill>
              </a:rPr>
              <a:t>u</a:t>
            </a:r>
            <a:r>
              <a:rPr lang="en-US" sz="1100" i="1" baseline="-25000" dirty="0" err="1">
                <a:solidFill>
                  <a:srgbClr val="000000"/>
                </a:solidFill>
              </a:rPr>
              <a:t>Geq</a:t>
            </a:r>
            <a:r>
              <a:rPr lang="en-US" sz="1100" i="1" baseline="-25000" dirty="0">
                <a:solidFill>
                  <a:srgbClr val="000000"/>
                </a:solidFill>
              </a:rPr>
              <a:t> </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 circles). The horizontal axis is the beam separation in units of the nominal transverse beam size </a:t>
            </a:r>
            <a:r>
              <a:rPr lang="el-GR" sz="1100" i="1" dirty="0">
                <a:solidFill>
                  <a:srgbClr val="000000"/>
                </a:solidFill>
              </a:rPr>
              <a:t>σ</a:t>
            </a:r>
            <a:r>
              <a:rPr lang="el-GR" sz="1100" i="1" baseline="30000" dirty="0">
                <a:solidFill>
                  <a:srgbClr val="000000"/>
                </a:solidFill>
              </a:rPr>
              <a:t>0</a:t>
            </a:r>
            <a:r>
              <a:rPr lang="el-GR" sz="1100" i="1" dirty="0">
                <a:solidFill>
                  <a:srgbClr val="000000"/>
                </a:solidFill>
              </a:rPr>
              <a:t>. </a:t>
            </a:r>
            <a:r>
              <a:rPr lang="en-US" sz="1100" i="1" dirty="0">
                <a:solidFill>
                  <a:srgbClr val="000000"/>
                </a:solidFill>
              </a:rPr>
              <a:t>The filled (open)symbols corresponds to a vertical (horizontal) scan</a:t>
            </a:r>
          </a:p>
        </p:txBody>
      </p:sp>
      <p:pic>
        <p:nvPicPr>
          <p:cNvPr id="5" name="Picture 4">
            <a:extLst>
              <a:ext uri="{FF2B5EF4-FFF2-40B4-BE49-F238E27FC236}">
                <a16:creationId xmlns:a16="http://schemas.microsoft.com/office/drawing/2014/main" id="{22A7C9C8-18F3-6A47-8DEE-1EB97B0DA6E4}"/>
              </a:ext>
            </a:extLst>
          </p:cNvPr>
          <p:cNvPicPr>
            <a:picLocks noChangeAspect="1"/>
          </p:cNvPicPr>
          <p:nvPr/>
        </p:nvPicPr>
        <p:blipFill>
          <a:blip r:embed="rId2"/>
          <a:stretch>
            <a:fillRect/>
          </a:stretch>
        </p:blipFill>
        <p:spPr>
          <a:xfrm>
            <a:off x="1744128" y="898698"/>
            <a:ext cx="5172075" cy="3726180"/>
          </a:xfrm>
          <a:prstGeom prst="rect">
            <a:avLst/>
          </a:prstGeom>
        </p:spPr>
      </p:pic>
    </p:spTree>
    <p:extLst>
      <p:ext uri="{BB962C8B-B14F-4D97-AF65-F5344CB8AC3E}">
        <p14:creationId xmlns:p14="http://schemas.microsoft.com/office/powerpoint/2010/main" val="9932630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7719802" y="4588193"/>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327017" y="228602"/>
            <a:ext cx="6496181" cy="361950"/>
          </a:xfrm>
          <a:ln w="12700">
            <a:solidFill>
              <a:srgbClr val="000000"/>
            </a:solidFill>
          </a:ln>
        </p:spPr>
        <p:txBody>
          <a:bodyPr/>
          <a:lstStyle/>
          <a:p>
            <a:r>
              <a:rPr lang="en-US" dirty="0"/>
              <a:t>Multi-IP effects: </a:t>
            </a:r>
            <a:r>
              <a:rPr lang="en-US" i="1" dirty="0">
                <a:solidFill>
                  <a:srgbClr val="FF0000"/>
                </a:solidFill>
                <a:latin typeface="Lucida Calligraphy" panose="03010101010101010101" pitchFamily="66" charset="77"/>
              </a:rPr>
              <a:t>L</a:t>
            </a:r>
            <a:r>
              <a:rPr lang="en-US" i="1" baseline="-25000" dirty="0">
                <a:solidFill>
                  <a:srgbClr val="FF0000"/>
                </a:solidFill>
              </a:rPr>
              <a:t>0</a:t>
            </a:r>
            <a:r>
              <a:rPr lang="en-US" dirty="0">
                <a:solidFill>
                  <a:srgbClr val="000000"/>
                </a:solidFill>
                <a:latin typeface="Times New Roman" panose="02020603050405020304" pitchFamily="18" charset="0"/>
                <a:cs typeface="Times New Roman" panose="02020603050405020304" pitchFamily="18" charset="0"/>
              </a:rPr>
              <a:t> vs. </a:t>
            </a:r>
            <a:r>
              <a:rPr lang="en-US" i="1" dirty="0">
                <a:solidFill>
                  <a:srgbClr val="099800"/>
                </a:solidFill>
                <a:latin typeface="Lucida Calligraphy" panose="03010101010101010101" pitchFamily="66" charset="77"/>
              </a:rPr>
              <a:t>L</a:t>
            </a:r>
            <a:r>
              <a:rPr lang="en-US" i="1" baseline="-25000" dirty="0">
                <a:solidFill>
                  <a:srgbClr val="099800"/>
                </a:solidFill>
              </a:rPr>
              <a:t>u</a:t>
            </a:r>
            <a:r>
              <a:rPr lang="en-US" dirty="0"/>
              <a:t> , 1 vs 2 non-scanning IPs</a:t>
            </a:r>
          </a:p>
        </p:txBody>
      </p:sp>
      <p:pic>
        <p:nvPicPr>
          <p:cNvPr id="14" name="Picture 13">
            <a:extLst>
              <a:ext uri="{FF2B5EF4-FFF2-40B4-BE49-F238E27FC236}">
                <a16:creationId xmlns:a16="http://schemas.microsoft.com/office/drawing/2014/main" id="{CE379F86-31A5-E147-B168-02E29E0B9A6F}"/>
              </a:ext>
            </a:extLst>
          </p:cNvPr>
          <p:cNvPicPr>
            <a:picLocks noChangeAspect="1"/>
          </p:cNvPicPr>
          <p:nvPr/>
        </p:nvPicPr>
        <p:blipFill>
          <a:blip r:embed="rId2"/>
          <a:stretch>
            <a:fillRect/>
          </a:stretch>
        </p:blipFill>
        <p:spPr>
          <a:xfrm>
            <a:off x="842810" y="4097410"/>
            <a:ext cx="3563620" cy="2672715"/>
          </a:xfrm>
          <a:prstGeom prst="rect">
            <a:avLst/>
          </a:prstGeom>
        </p:spPr>
      </p:pic>
      <p:sp>
        <p:nvSpPr>
          <p:cNvPr id="20" name="TextBox 19">
            <a:extLst>
              <a:ext uri="{FF2B5EF4-FFF2-40B4-BE49-F238E27FC236}">
                <a16:creationId xmlns:a16="http://schemas.microsoft.com/office/drawing/2014/main" id="{2ED6C442-CF1B-2040-8E16-40479DFB165F}"/>
              </a:ext>
            </a:extLst>
          </p:cNvPr>
          <p:cNvSpPr txBox="1"/>
          <p:nvPr/>
        </p:nvSpPr>
        <p:spPr>
          <a:xfrm>
            <a:off x="4329239" y="4891035"/>
            <a:ext cx="4701473" cy="1277273"/>
          </a:xfrm>
          <a:prstGeom prst="rect">
            <a:avLst/>
          </a:prstGeom>
          <a:noFill/>
        </p:spPr>
        <p:txBody>
          <a:bodyPr wrap="square" rtlCol="0">
            <a:spAutoFit/>
          </a:bodyPr>
          <a:lstStyle/>
          <a:p>
            <a:pPr algn="just"/>
            <a:r>
              <a:rPr lang="en-US" sz="1100" i="1" dirty="0">
                <a:solidFill>
                  <a:srgbClr val="000000"/>
                </a:solidFill>
              </a:rPr>
              <a:t> Phase-advance dependence of the </a:t>
            </a:r>
            <a:r>
              <a:rPr lang="en-US" sz="1100" b="1" i="1" dirty="0">
                <a:solidFill>
                  <a:srgbClr val="000000"/>
                </a:solidFill>
              </a:rPr>
              <a:t>difference</a:t>
            </a:r>
            <a:r>
              <a:rPr lang="en-US" sz="1100" i="1" dirty="0">
                <a:solidFill>
                  <a:srgbClr val="000000"/>
                </a:solidFill>
              </a:rPr>
              <a:t>, between the </a:t>
            </a:r>
            <a:r>
              <a:rPr lang="en-US" sz="1100" b="1" i="1" dirty="0">
                <a:solidFill>
                  <a:srgbClr val="FF0000"/>
                </a:solidFill>
                <a:latin typeface="Lucida Calligraphy" panose="03010101010101010101" pitchFamily="66" charset="77"/>
              </a:rPr>
              <a:t>L</a:t>
            </a:r>
            <a:r>
              <a:rPr lang="en-US" sz="1100" b="1" i="1" baseline="-25000" dirty="0">
                <a:solidFill>
                  <a:srgbClr val="FF0000"/>
                </a:solidFill>
              </a:rPr>
              <a:t>0</a:t>
            </a:r>
            <a:r>
              <a:rPr lang="en-US" sz="1100" i="1" baseline="-25000" dirty="0">
                <a:solidFill>
                  <a:srgbClr val="000000"/>
                </a:solidFill>
              </a:rPr>
              <a:t> </a:t>
            </a:r>
            <a:r>
              <a:rPr lang="en-US" sz="1100" i="1" dirty="0">
                <a:solidFill>
                  <a:srgbClr val="000000"/>
                </a:solidFill>
              </a:rPr>
              <a:t> and the </a:t>
            </a:r>
            <a:r>
              <a:rPr lang="en-US" sz="1100" b="1" i="1" dirty="0">
                <a:solidFill>
                  <a:srgbClr val="099800"/>
                </a:solidFill>
                <a:latin typeface="Lucida Calligraphy" panose="03010101010101010101" pitchFamily="66" charset="77"/>
              </a:rPr>
              <a:t>L</a:t>
            </a:r>
            <a:r>
              <a:rPr lang="en-US" sz="1100" b="1" i="1" baseline="-25000" dirty="0">
                <a:solidFill>
                  <a:srgbClr val="099800"/>
                </a:solidFill>
              </a:rPr>
              <a:t>u</a:t>
            </a:r>
            <a:r>
              <a:rPr lang="en-US" sz="1100" i="1" dirty="0">
                <a:solidFill>
                  <a:srgbClr val="000000"/>
                </a:solidFill>
              </a:rPr>
              <a:t> normalization, of the beam-beam induced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The scans are simulated at IP1, with beams remaining in head-on collision at IP5; no collisions occur in IPs 2 and 8. The horizontal and vertical axes represent the </a:t>
            </a:r>
            <a:r>
              <a:rPr lang="en-US" sz="1100" i="1" dirty="0" err="1">
                <a:solidFill>
                  <a:srgbClr val="000000"/>
                </a:solidFill>
              </a:rPr>
              <a:t>betatron</a:t>
            </a:r>
            <a:r>
              <a:rPr lang="en-US" sz="1100" i="1" dirty="0">
                <a:solidFill>
                  <a:srgbClr val="000000"/>
                </a:solidFill>
              </a:rPr>
              <a:t> phase advance between IP1 and IP5, here assumed to be the same for B1 and B2. The color scale quantifies the fractional inconsistency in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between the two reference configurations; it ranges from -0.06 to 0.05 % of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a:t>
            </a:r>
            <a:endParaRPr lang="el-GR" sz="1100" i="1" dirty="0">
              <a:solidFill>
                <a:srgbClr val="000000"/>
              </a:solidFill>
            </a:endParaRPr>
          </a:p>
        </p:txBody>
      </p:sp>
      <p:sp>
        <p:nvSpPr>
          <p:cNvPr id="17" name="TextBox 16">
            <a:extLst>
              <a:ext uri="{FF2B5EF4-FFF2-40B4-BE49-F238E27FC236}">
                <a16:creationId xmlns:a16="http://schemas.microsoft.com/office/drawing/2014/main" id="{66D20F7F-16D3-3747-9FDF-A199E3AD70BF}"/>
              </a:ext>
            </a:extLst>
          </p:cNvPr>
          <p:cNvSpPr txBox="1"/>
          <p:nvPr/>
        </p:nvSpPr>
        <p:spPr>
          <a:xfrm>
            <a:off x="1258888" y="3878730"/>
            <a:ext cx="2299854" cy="261610"/>
          </a:xfrm>
          <a:prstGeom prst="rect">
            <a:avLst/>
          </a:prstGeom>
          <a:noFill/>
        </p:spPr>
        <p:txBody>
          <a:bodyPr wrap="square" rtlCol="0">
            <a:spAutoFit/>
          </a:bodyPr>
          <a:lstStyle/>
          <a:p>
            <a:pPr algn="ctr"/>
            <a:r>
              <a:rPr lang="en-US" sz="1100" b="1" u="sng" dirty="0">
                <a:solidFill>
                  <a:srgbClr val="000000"/>
                </a:solidFill>
              </a:rPr>
              <a:t>Scanning @IP1, 1 non-scanning IP</a:t>
            </a:r>
            <a:endParaRPr lang="el-GR" sz="1100" b="1" u="sng" dirty="0">
              <a:solidFill>
                <a:srgbClr val="000000"/>
              </a:solidFill>
            </a:endParaRPr>
          </a:p>
        </p:txBody>
      </p:sp>
      <p:sp>
        <p:nvSpPr>
          <p:cNvPr id="23" name="TextBox 22">
            <a:extLst>
              <a:ext uri="{FF2B5EF4-FFF2-40B4-BE49-F238E27FC236}">
                <a16:creationId xmlns:a16="http://schemas.microsoft.com/office/drawing/2014/main" id="{1A130A13-EB77-004D-BB4D-980EA3996C6D}"/>
              </a:ext>
            </a:extLst>
          </p:cNvPr>
          <p:cNvSpPr txBox="1"/>
          <p:nvPr/>
        </p:nvSpPr>
        <p:spPr>
          <a:xfrm>
            <a:off x="1347534" y="4198574"/>
            <a:ext cx="2011729" cy="181227"/>
          </a:xfrm>
          <a:prstGeom prst="rect">
            <a:avLst/>
          </a:prstGeom>
          <a:solidFill>
            <a:srgbClr val="FFFFFF"/>
          </a:solidFill>
          <a:ln>
            <a:noFill/>
          </a:ln>
        </p:spPr>
        <p:txBody>
          <a:bodyPr wrap="square" rtlCol="0" anchor="ctr" anchorCtr="1">
            <a:noAutofit/>
          </a:bodyPr>
          <a:lstStyle/>
          <a:p>
            <a:pPr algn="ctr"/>
            <a:r>
              <a:rPr lang="en-US" sz="1050" dirty="0" err="1">
                <a:solidFill>
                  <a:srgbClr val="000000"/>
                </a:solidFill>
                <a:latin typeface="Symbol" pitchFamily="2" charset="2"/>
                <a:cs typeface="Times New Roman" panose="02020603050405020304" pitchFamily="18" charset="0"/>
              </a:rPr>
              <a:t>s</a:t>
            </a:r>
            <a:r>
              <a:rPr lang="en-US" sz="1050" baseline="-25000" dirty="0" err="1">
                <a:solidFill>
                  <a:srgbClr val="000000"/>
                </a:solidFill>
                <a:latin typeface="Times New Roman" panose="02020603050405020304" pitchFamily="18" charset="0"/>
                <a:cs typeface="Times New Roman" panose="02020603050405020304" pitchFamily="18" charset="0"/>
              </a:rPr>
              <a:t>vis</a:t>
            </a:r>
            <a:r>
              <a:rPr lang="en-US" sz="1050" dirty="0">
                <a:solidFill>
                  <a:srgbClr val="000000"/>
                </a:solidFill>
                <a:latin typeface="Times New Roman" panose="02020603050405020304" pitchFamily="18" charset="0"/>
                <a:cs typeface="Times New Roman" panose="02020603050405020304" pitchFamily="18" charset="0"/>
              </a:rPr>
              <a:t> –bias difference, </a:t>
            </a:r>
            <a:r>
              <a:rPr lang="en-US" sz="1050" b="1" i="1" dirty="0">
                <a:solidFill>
                  <a:srgbClr val="FF0000"/>
                </a:solidFill>
                <a:latin typeface="Lucida Calligraphy" panose="03010101010101010101" pitchFamily="66" charset="77"/>
              </a:rPr>
              <a:t>L</a:t>
            </a:r>
            <a:r>
              <a:rPr lang="en-US" sz="1050" b="1" i="1" baseline="-25000" dirty="0">
                <a:solidFill>
                  <a:srgbClr val="FF0000"/>
                </a:solidFill>
              </a:rPr>
              <a:t>0</a:t>
            </a:r>
            <a:r>
              <a:rPr lang="en-US" sz="1050" dirty="0">
                <a:solidFill>
                  <a:srgbClr val="000000"/>
                </a:solidFill>
                <a:latin typeface="Times New Roman" panose="02020603050405020304" pitchFamily="18" charset="0"/>
                <a:cs typeface="Times New Roman" panose="02020603050405020304" pitchFamily="18" charset="0"/>
              </a:rPr>
              <a:t> - </a:t>
            </a:r>
            <a:r>
              <a:rPr lang="en-US" sz="1050" b="1" i="1" dirty="0">
                <a:solidFill>
                  <a:srgbClr val="099800"/>
                </a:solidFill>
                <a:latin typeface="Lucida Calligraphy" panose="03010101010101010101" pitchFamily="66" charset="77"/>
              </a:rPr>
              <a:t>L</a:t>
            </a:r>
            <a:r>
              <a:rPr lang="en-US" sz="1050" b="1" i="1" baseline="-25000" dirty="0">
                <a:solidFill>
                  <a:srgbClr val="099800"/>
                </a:solidFill>
              </a:rPr>
              <a:t>u</a:t>
            </a:r>
            <a:r>
              <a:rPr lang="en-US" sz="1050" dirty="0">
                <a:solidFill>
                  <a:srgbClr val="000000"/>
                </a:solidFill>
                <a:latin typeface="Times New Roman" panose="02020603050405020304" pitchFamily="18" charset="0"/>
                <a:cs typeface="Times New Roman" panose="02020603050405020304" pitchFamily="18" charset="0"/>
              </a:rPr>
              <a:t> [%]</a:t>
            </a:r>
            <a:endParaRPr lang="en-US" sz="1050" dirty="0">
              <a:solidFill>
                <a:srgbClr val="000000"/>
              </a:solidFill>
              <a:latin typeface="Symbol" pitchFamily="2" charset="2"/>
              <a:cs typeface="Times New Roman" panose="02020603050405020304" pitchFamily="18" charset="0"/>
            </a:endParaRPr>
          </a:p>
        </p:txBody>
      </p:sp>
      <p:grpSp>
        <p:nvGrpSpPr>
          <p:cNvPr id="24" name="Group 23">
            <a:extLst>
              <a:ext uri="{FF2B5EF4-FFF2-40B4-BE49-F238E27FC236}">
                <a16:creationId xmlns:a16="http://schemas.microsoft.com/office/drawing/2014/main" id="{32902FA8-3481-9545-9B86-ACC09F11E922}"/>
              </a:ext>
            </a:extLst>
          </p:cNvPr>
          <p:cNvGrpSpPr/>
          <p:nvPr/>
        </p:nvGrpSpPr>
        <p:grpSpPr>
          <a:xfrm>
            <a:off x="925465" y="1081187"/>
            <a:ext cx="3480965" cy="2595762"/>
            <a:chOff x="958876" y="4180266"/>
            <a:chExt cx="3480965" cy="2595762"/>
          </a:xfrm>
        </p:grpSpPr>
        <p:pic>
          <p:nvPicPr>
            <p:cNvPr id="25" name="image102.png">
              <a:extLst>
                <a:ext uri="{FF2B5EF4-FFF2-40B4-BE49-F238E27FC236}">
                  <a16:creationId xmlns:a16="http://schemas.microsoft.com/office/drawing/2014/main" id="{8C2DCC60-BB4C-B74B-8AF7-9720EE9CC716}"/>
                </a:ext>
              </a:extLst>
            </p:cNvPr>
            <p:cNvPicPr>
              <a:picLocks noChangeAspect="1"/>
            </p:cNvPicPr>
            <p:nvPr/>
          </p:nvPicPr>
          <p:blipFill>
            <a:blip r:embed="rId3"/>
            <a:srcRect/>
            <a:stretch>
              <a:fillRect/>
            </a:stretch>
          </p:blipFill>
          <p:spPr>
            <a:xfrm>
              <a:off x="958876" y="4273514"/>
              <a:ext cx="3420697" cy="2502514"/>
            </a:xfrm>
            <a:prstGeom prst="rect">
              <a:avLst/>
            </a:prstGeom>
            <a:ln/>
          </p:spPr>
        </p:pic>
        <p:sp>
          <p:nvSpPr>
            <p:cNvPr id="26" name="Rectangle 25">
              <a:extLst>
                <a:ext uri="{FF2B5EF4-FFF2-40B4-BE49-F238E27FC236}">
                  <a16:creationId xmlns:a16="http://schemas.microsoft.com/office/drawing/2014/main" id="{54F064C9-A8FA-E743-A12B-97CBA00D69CF}"/>
                </a:ext>
              </a:extLst>
            </p:cNvPr>
            <p:cNvSpPr/>
            <p:nvPr/>
          </p:nvSpPr>
          <p:spPr bwMode="auto">
            <a:xfrm>
              <a:off x="2928730" y="4267610"/>
              <a:ext cx="1511111" cy="115679"/>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7" name="TextBox 26">
              <a:extLst>
                <a:ext uri="{FF2B5EF4-FFF2-40B4-BE49-F238E27FC236}">
                  <a16:creationId xmlns:a16="http://schemas.microsoft.com/office/drawing/2014/main" id="{49646D6C-A0B7-8247-A865-E40940E18C6F}"/>
                </a:ext>
              </a:extLst>
            </p:cNvPr>
            <p:cNvSpPr txBox="1"/>
            <p:nvPr/>
          </p:nvSpPr>
          <p:spPr>
            <a:xfrm>
              <a:off x="1383680" y="4180266"/>
              <a:ext cx="1985616" cy="181227"/>
            </a:xfrm>
            <a:prstGeom prst="rect">
              <a:avLst/>
            </a:prstGeom>
            <a:solidFill>
              <a:srgbClr val="FFFFFF"/>
            </a:solidFill>
            <a:ln>
              <a:noFill/>
            </a:ln>
          </p:spPr>
          <p:txBody>
            <a:bodyPr wrap="square" rtlCol="0" anchor="ctr" anchorCtr="1">
              <a:noAutofit/>
            </a:bodyPr>
            <a:lstStyle/>
            <a:p>
              <a:pPr algn="ctr"/>
              <a:r>
                <a:rPr lang="en-US" sz="1050" dirty="0" err="1">
                  <a:solidFill>
                    <a:srgbClr val="000000"/>
                  </a:solidFill>
                  <a:latin typeface="Symbol" pitchFamily="2" charset="2"/>
                  <a:cs typeface="Times New Roman" panose="02020603050405020304" pitchFamily="18" charset="0"/>
                </a:rPr>
                <a:t>s</a:t>
              </a:r>
              <a:r>
                <a:rPr lang="en-US" sz="1050" baseline="-25000" dirty="0" err="1">
                  <a:solidFill>
                    <a:srgbClr val="000000"/>
                  </a:solidFill>
                  <a:latin typeface="Times New Roman" panose="02020603050405020304" pitchFamily="18" charset="0"/>
                  <a:cs typeface="Times New Roman" panose="02020603050405020304" pitchFamily="18" charset="0"/>
                </a:rPr>
                <a:t>vis</a:t>
              </a:r>
              <a:r>
                <a:rPr lang="en-US" sz="1050" dirty="0">
                  <a:solidFill>
                    <a:srgbClr val="000000"/>
                  </a:solidFill>
                  <a:latin typeface="Times New Roman" panose="02020603050405020304" pitchFamily="18" charset="0"/>
                  <a:cs typeface="Times New Roman" panose="02020603050405020304" pitchFamily="18" charset="0"/>
                </a:rPr>
                <a:t> –bias difference, </a:t>
              </a:r>
              <a:r>
                <a:rPr lang="en-US" sz="1050" b="1" i="1" dirty="0">
                  <a:solidFill>
                    <a:srgbClr val="FF0000"/>
                  </a:solidFill>
                  <a:latin typeface="Lucida Calligraphy" panose="03010101010101010101" pitchFamily="66" charset="77"/>
                </a:rPr>
                <a:t>L</a:t>
              </a:r>
              <a:r>
                <a:rPr lang="en-US" sz="1050" b="1" i="1" baseline="-25000" dirty="0">
                  <a:solidFill>
                    <a:srgbClr val="FF0000"/>
                  </a:solidFill>
                </a:rPr>
                <a:t>0</a:t>
              </a:r>
              <a:r>
                <a:rPr lang="en-US" sz="1050" dirty="0">
                  <a:solidFill>
                    <a:srgbClr val="000000"/>
                  </a:solidFill>
                  <a:latin typeface="Times New Roman" panose="02020603050405020304" pitchFamily="18" charset="0"/>
                  <a:cs typeface="Times New Roman" panose="02020603050405020304" pitchFamily="18" charset="0"/>
                </a:rPr>
                <a:t> - </a:t>
              </a:r>
              <a:r>
                <a:rPr lang="en-US" sz="1050" b="1" i="1" dirty="0">
                  <a:solidFill>
                    <a:srgbClr val="099800"/>
                  </a:solidFill>
                  <a:latin typeface="Lucida Calligraphy" panose="03010101010101010101" pitchFamily="66" charset="77"/>
                </a:rPr>
                <a:t>L</a:t>
              </a:r>
              <a:r>
                <a:rPr lang="en-US" sz="1050" b="1" i="1" baseline="-25000" dirty="0">
                  <a:solidFill>
                    <a:srgbClr val="099800"/>
                  </a:solidFill>
                </a:rPr>
                <a:t>u</a:t>
              </a:r>
              <a:r>
                <a:rPr lang="en-US" sz="1050" dirty="0">
                  <a:solidFill>
                    <a:srgbClr val="000000"/>
                  </a:solidFill>
                  <a:latin typeface="Times New Roman" panose="02020603050405020304" pitchFamily="18" charset="0"/>
                  <a:cs typeface="Times New Roman" panose="02020603050405020304" pitchFamily="18" charset="0"/>
                </a:rPr>
                <a:t> [%]</a:t>
              </a:r>
              <a:endParaRPr lang="en-US" sz="1050" dirty="0">
                <a:solidFill>
                  <a:srgbClr val="000000"/>
                </a:solidFill>
                <a:latin typeface="Symbol" pitchFamily="2" charset="2"/>
                <a:cs typeface="Times New Roman" panose="02020603050405020304" pitchFamily="18" charset="0"/>
              </a:endParaRPr>
            </a:p>
          </p:txBody>
        </p:sp>
      </p:grpSp>
      <p:sp>
        <p:nvSpPr>
          <p:cNvPr id="28" name="TextBox 27">
            <a:extLst>
              <a:ext uri="{FF2B5EF4-FFF2-40B4-BE49-F238E27FC236}">
                <a16:creationId xmlns:a16="http://schemas.microsoft.com/office/drawing/2014/main" id="{D272D080-9922-2643-B1E0-C2363F8D198D}"/>
              </a:ext>
            </a:extLst>
          </p:cNvPr>
          <p:cNvSpPr txBox="1"/>
          <p:nvPr/>
        </p:nvSpPr>
        <p:spPr>
          <a:xfrm>
            <a:off x="1190048" y="745971"/>
            <a:ext cx="2368694" cy="261610"/>
          </a:xfrm>
          <a:prstGeom prst="rect">
            <a:avLst/>
          </a:prstGeom>
          <a:noFill/>
        </p:spPr>
        <p:txBody>
          <a:bodyPr wrap="square" rtlCol="0">
            <a:spAutoFit/>
          </a:bodyPr>
          <a:lstStyle/>
          <a:p>
            <a:pPr algn="ctr"/>
            <a:r>
              <a:rPr lang="en-US" sz="1100" b="1" u="sng" dirty="0">
                <a:solidFill>
                  <a:srgbClr val="000000"/>
                </a:solidFill>
              </a:rPr>
              <a:t>Scanning @IP1, 2 non-scanning IPs</a:t>
            </a:r>
            <a:endParaRPr lang="el-GR" sz="1100" b="1" u="sng" dirty="0">
              <a:solidFill>
                <a:srgbClr val="000000"/>
              </a:solidFill>
            </a:endParaRPr>
          </a:p>
        </p:txBody>
      </p:sp>
      <p:sp>
        <p:nvSpPr>
          <p:cNvPr id="29" name="TextBox 28">
            <a:extLst>
              <a:ext uri="{FF2B5EF4-FFF2-40B4-BE49-F238E27FC236}">
                <a16:creationId xmlns:a16="http://schemas.microsoft.com/office/drawing/2014/main" id="{36FA7B5D-B117-8748-8757-769D9A3319A9}"/>
              </a:ext>
            </a:extLst>
          </p:cNvPr>
          <p:cNvSpPr txBox="1"/>
          <p:nvPr/>
        </p:nvSpPr>
        <p:spPr>
          <a:xfrm>
            <a:off x="4327579" y="1676536"/>
            <a:ext cx="4701473" cy="1277273"/>
          </a:xfrm>
          <a:prstGeom prst="rect">
            <a:avLst/>
          </a:prstGeom>
          <a:noFill/>
        </p:spPr>
        <p:txBody>
          <a:bodyPr wrap="square" rtlCol="0">
            <a:spAutoFit/>
          </a:bodyPr>
          <a:lstStyle/>
          <a:p>
            <a:pPr algn="just"/>
            <a:r>
              <a:rPr lang="en-US" sz="1100" i="1" dirty="0">
                <a:solidFill>
                  <a:srgbClr val="000000"/>
                </a:solidFill>
              </a:rPr>
              <a:t> Phase-advance dependence of the </a:t>
            </a:r>
            <a:r>
              <a:rPr lang="en-US" sz="1100" b="1" i="1" dirty="0">
                <a:solidFill>
                  <a:srgbClr val="000000"/>
                </a:solidFill>
              </a:rPr>
              <a:t>difference</a:t>
            </a:r>
            <a:r>
              <a:rPr lang="en-US" sz="1100" i="1" dirty="0">
                <a:solidFill>
                  <a:srgbClr val="000000"/>
                </a:solidFill>
              </a:rPr>
              <a:t>, between the </a:t>
            </a:r>
            <a:r>
              <a:rPr lang="en-US" sz="1100" b="1" i="1" dirty="0">
                <a:solidFill>
                  <a:srgbClr val="FF0000"/>
                </a:solidFill>
                <a:latin typeface="Lucida Calligraphy" panose="03010101010101010101" pitchFamily="66" charset="77"/>
              </a:rPr>
              <a:t>L</a:t>
            </a:r>
            <a:r>
              <a:rPr lang="en-US" sz="1100" b="1" i="1" baseline="-25000" dirty="0">
                <a:solidFill>
                  <a:srgbClr val="FF0000"/>
                </a:solidFill>
              </a:rPr>
              <a:t>0</a:t>
            </a:r>
            <a:r>
              <a:rPr lang="en-US" sz="1100" i="1" baseline="-25000" dirty="0">
                <a:solidFill>
                  <a:srgbClr val="000000"/>
                </a:solidFill>
              </a:rPr>
              <a:t> </a:t>
            </a:r>
            <a:r>
              <a:rPr lang="en-US" sz="1100" i="1" dirty="0">
                <a:solidFill>
                  <a:srgbClr val="000000"/>
                </a:solidFill>
              </a:rPr>
              <a:t> and the </a:t>
            </a:r>
            <a:r>
              <a:rPr lang="en-US" sz="1100" b="1" i="1" dirty="0">
                <a:solidFill>
                  <a:srgbClr val="099800"/>
                </a:solidFill>
                <a:latin typeface="Lucida Calligraphy" panose="03010101010101010101" pitchFamily="66" charset="77"/>
              </a:rPr>
              <a:t>L</a:t>
            </a:r>
            <a:r>
              <a:rPr lang="en-US" sz="1100" b="1" i="1" baseline="-25000" dirty="0">
                <a:solidFill>
                  <a:srgbClr val="099800"/>
                </a:solidFill>
              </a:rPr>
              <a:t>u</a:t>
            </a:r>
            <a:r>
              <a:rPr lang="en-US" sz="1100" i="1" dirty="0">
                <a:solidFill>
                  <a:srgbClr val="000000"/>
                </a:solidFill>
              </a:rPr>
              <a:t> normalization, of the beam-beam induced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The scans are simulated at IP5, with bunches remaining in head-on collision at two other IPs (N</a:t>
            </a:r>
            <a:r>
              <a:rPr lang="en-US" sz="1100" i="1" baseline="-25000" dirty="0">
                <a:solidFill>
                  <a:srgbClr val="000000"/>
                </a:solidFill>
              </a:rPr>
              <a:t>NSIP</a:t>
            </a:r>
            <a:r>
              <a:rPr lang="en-US" sz="1100" i="1" dirty="0">
                <a:solidFill>
                  <a:srgbClr val="000000"/>
                </a:solidFill>
              </a:rPr>
              <a:t> = 2). The horizontal and vertical axes represent the </a:t>
            </a:r>
            <a:r>
              <a:rPr lang="en-US" sz="1100" i="1" dirty="0" err="1">
                <a:solidFill>
                  <a:srgbClr val="000000"/>
                </a:solidFill>
              </a:rPr>
              <a:t>betatron</a:t>
            </a:r>
            <a:r>
              <a:rPr lang="en-US" sz="1100" i="1" dirty="0">
                <a:solidFill>
                  <a:srgbClr val="000000"/>
                </a:solidFill>
              </a:rPr>
              <a:t> phase advance between IP8 and IP5, here assumed to be the same for B1 and B2. The color scale quantifies the fractional inconsistency in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 bias between the two reference configurations; in this example, it ranges from -0.06 to -0.11 % of </a:t>
            </a:r>
            <a:r>
              <a:rPr lang="en-US" sz="1100" i="1" dirty="0" err="1">
                <a:solidFill>
                  <a:srgbClr val="000000"/>
                </a:solidFill>
                <a:latin typeface="Symbol" pitchFamily="2" charset="2"/>
              </a:rPr>
              <a:t>s</a:t>
            </a:r>
            <a:r>
              <a:rPr lang="en-US" sz="1100" baseline="-25000" dirty="0" err="1">
                <a:solidFill>
                  <a:srgbClr val="000000"/>
                </a:solidFill>
              </a:rPr>
              <a:t>vis</a:t>
            </a:r>
            <a:r>
              <a:rPr lang="en-US" sz="1100" i="1" dirty="0">
                <a:solidFill>
                  <a:srgbClr val="000000"/>
                </a:solidFill>
              </a:rPr>
              <a:t>.</a:t>
            </a:r>
            <a:endParaRPr lang="el-GR" sz="1100" i="1" dirty="0">
              <a:solidFill>
                <a:srgbClr val="000000"/>
              </a:solidFill>
            </a:endParaRPr>
          </a:p>
        </p:txBody>
      </p:sp>
      <p:sp>
        <p:nvSpPr>
          <p:cNvPr id="15" name="TextBox 14">
            <a:extLst>
              <a:ext uri="{FF2B5EF4-FFF2-40B4-BE49-F238E27FC236}">
                <a16:creationId xmlns:a16="http://schemas.microsoft.com/office/drawing/2014/main" id="{26FBFA93-C704-4D4D-BDB7-46E4724CC43A}"/>
              </a:ext>
            </a:extLst>
          </p:cNvPr>
          <p:cNvSpPr txBox="1"/>
          <p:nvPr/>
        </p:nvSpPr>
        <p:spPr>
          <a:xfrm>
            <a:off x="6464272" y="3916682"/>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96025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1255705" y="378519"/>
            <a:ext cx="6632700" cy="361950"/>
          </a:xfrm>
          <a:ln w="12700">
            <a:solidFill>
              <a:srgbClr val="000000"/>
            </a:solidFill>
          </a:ln>
        </p:spPr>
        <p:txBody>
          <a:bodyPr/>
          <a:lstStyle/>
          <a:p>
            <a:r>
              <a:rPr lang="en-US" dirty="0"/>
              <a:t>Beam-size asymmetry: </a:t>
            </a:r>
            <a:r>
              <a:rPr lang="en-US" dirty="0">
                <a:latin typeface="Lucida Calligraphy" panose="03010101010101010101" pitchFamily="66" charset="77"/>
              </a:rPr>
              <a:t>L</a:t>
            </a:r>
            <a:r>
              <a:rPr lang="en-US" dirty="0"/>
              <a:t>-bias factors (single-IP case)</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
        <p:nvSpPr>
          <p:cNvPr id="11" name="TextBox 10">
            <a:extLst>
              <a:ext uri="{FF2B5EF4-FFF2-40B4-BE49-F238E27FC236}">
                <a16:creationId xmlns:a16="http://schemas.microsoft.com/office/drawing/2014/main" id="{E6E43CED-E916-C243-8AA6-41FC11B45C7C}"/>
              </a:ext>
            </a:extLst>
          </p:cNvPr>
          <p:cNvSpPr txBox="1"/>
          <p:nvPr/>
        </p:nvSpPr>
        <p:spPr>
          <a:xfrm>
            <a:off x="347132" y="4550795"/>
            <a:ext cx="4216403" cy="2123658"/>
          </a:xfrm>
          <a:prstGeom prst="rect">
            <a:avLst/>
          </a:prstGeom>
          <a:noFill/>
        </p:spPr>
        <p:txBody>
          <a:bodyPr wrap="square" rtlCol="0">
            <a:spAutoFit/>
          </a:bodyPr>
          <a:lstStyle/>
          <a:p>
            <a:pPr algn="just"/>
            <a:r>
              <a:rPr lang="en-US" sz="1100" i="1" dirty="0">
                <a:solidFill>
                  <a:srgbClr val="000000"/>
                </a:solidFill>
              </a:rPr>
              <a:t>Single-beam contributions to the beam-separation dependence, during a horizontal </a:t>
            </a:r>
            <a:r>
              <a:rPr lang="en-US" sz="1100" i="1" dirty="0" err="1">
                <a:solidFill>
                  <a:srgbClr val="000000"/>
                </a:solidFill>
              </a:rPr>
              <a:t>vdM</a:t>
            </a:r>
            <a:r>
              <a:rPr lang="en-US" sz="1100" i="1" dirty="0">
                <a:solidFill>
                  <a:srgbClr val="000000"/>
                </a:solidFill>
              </a:rPr>
              <a:t> scan simulated using B*B, of the luminosity-bias factor associated with the optical distortions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err="1">
                <a:solidFill>
                  <a:srgbClr val="000000"/>
                </a:solidFill>
              </a:rPr>
              <a:t>Opt</a:t>
            </a:r>
            <a:r>
              <a:rPr lang="en-US" sz="1100" i="1" dirty="0">
                <a:solidFill>
                  <a:srgbClr val="000000"/>
                </a:solidFill>
              </a:rPr>
              <a:t>, red curve and triangles), and of that induced by the beam– beam orbit shift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a:solidFill>
                  <a:srgbClr val="000000"/>
                </a:solidFill>
              </a:rPr>
              <a:t>Orb</a:t>
            </a:r>
            <a:r>
              <a:rPr lang="en-US" sz="1100" i="1" dirty="0">
                <a:solidFill>
                  <a:srgbClr val="000000"/>
                </a:solidFill>
              </a:rPr>
              <a:t>, green curve and squares). The unperturbed beams are assumed to be round and perfectly Gaussian. Their bunch populations are assumed equal (n</a:t>
            </a:r>
            <a:r>
              <a:rPr lang="en-US" sz="1100" i="1" baseline="-25000" dirty="0">
                <a:solidFill>
                  <a:srgbClr val="000000"/>
                </a:solidFill>
              </a:rPr>
              <a:t>1</a:t>
            </a:r>
            <a:r>
              <a:rPr lang="en-US" sz="1100" i="1" dirty="0">
                <a:solidFill>
                  <a:srgbClr val="000000"/>
                </a:solidFill>
              </a:rPr>
              <a:t> = n</a:t>
            </a:r>
            <a:r>
              <a:rPr lang="en-US" sz="1100" i="1" baseline="-25000" dirty="0">
                <a:solidFill>
                  <a:srgbClr val="000000"/>
                </a:solidFill>
              </a:rPr>
              <a:t>2</a:t>
            </a:r>
            <a:r>
              <a:rPr lang="en-US" sz="1100" i="1" dirty="0">
                <a:solidFill>
                  <a:srgbClr val="000000"/>
                </a:solidFill>
              </a:rPr>
              <a:t> = 0.78 × 10</a:t>
            </a:r>
            <a:r>
              <a:rPr lang="en-US" sz="1100" i="1" baseline="30000" dirty="0">
                <a:solidFill>
                  <a:srgbClr val="000000"/>
                </a:solidFill>
              </a:rPr>
              <a:t>11</a:t>
            </a:r>
            <a:r>
              <a:rPr lang="en-US" sz="1100" i="1" dirty="0">
                <a:solidFill>
                  <a:srgbClr val="000000"/>
                </a:solidFill>
              </a:rPr>
              <a:t> p/bunch), and their transverse beam sizes differ by a factor of √2 (</a:t>
            </a:r>
            <a:r>
              <a:rPr lang="el-GR" sz="1100" i="1" dirty="0">
                <a:solidFill>
                  <a:srgbClr val="000000"/>
                </a:solidFill>
              </a:rPr>
              <a:t>σ</a:t>
            </a:r>
            <a:r>
              <a:rPr lang="el-GR" sz="1100" i="1" baseline="-25000" dirty="0">
                <a:solidFill>
                  <a:srgbClr val="000000"/>
                </a:solidFill>
              </a:rPr>
              <a:t>1</a:t>
            </a:r>
            <a:r>
              <a:rPr lang="el-GR" sz="1100" i="1" dirty="0">
                <a:solidFill>
                  <a:srgbClr val="000000"/>
                </a:solidFill>
              </a:rPr>
              <a:t> = 99.6</a:t>
            </a:r>
            <a:r>
              <a:rPr lang="en-US" sz="1100" i="1" dirty="0">
                <a:solidFill>
                  <a:srgbClr val="000000"/>
                </a:solidFill>
              </a:rPr>
              <a:t> </a:t>
            </a:r>
            <a:r>
              <a:rPr lang="el-GR" sz="1100" i="1" dirty="0">
                <a:solidFill>
                  <a:srgbClr val="000000"/>
                </a:solidFill>
              </a:rPr>
              <a:t>μ</a:t>
            </a:r>
            <a:r>
              <a:rPr lang="en-US" sz="1100" i="1" dirty="0">
                <a:solidFill>
                  <a:srgbClr val="000000"/>
                </a:solidFill>
              </a:rPr>
              <a:t>m, </a:t>
            </a:r>
            <a:r>
              <a:rPr lang="el-GR" sz="1100" i="1" dirty="0">
                <a:solidFill>
                  <a:srgbClr val="000000"/>
                </a:solidFill>
              </a:rPr>
              <a:t>σ</a:t>
            </a:r>
            <a:r>
              <a:rPr lang="el-GR" sz="1100" i="1" baseline="-25000" dirty="0">
                <a:solidFill>
                  <a:srgbClr val="000000"/>
                </a:solidFill>
              </a:rPr>
              <a:t>2</a:t>
            </a:r>
            <a:r>
              <a:rPr lang="el-GR" sz="1100" i="1" dirty="0">
                <a:solidFill>
                  <a:srgbClr val="000000"/>
                </a:solidFill>
              </a:rPr>
              <a:t> = 70.5</a:t>
            </a:r>
            <a:r>
              <a:rPr lang="en-US" sz="1100" i="1" dirty="0">
                <a:solidFill>
                  <a:srgbClr val="000000"/>
                </a:solidFill>
              </a:rPr>
              <a:t> </a:t>
            </a:r>
            <a:r>
              <a:rPr lang="el-GR" sz="1100" i="1" dirty="0">
                <a:solidFill>
                  <a:srgbClr val="000000"/>
                </a:solidFill>
              </a:rPr>
              <a:t>μ</a:t>
            </a:r>
            <a:r>
              <a:rPr lang="en-US" sz="1100" i="1" dirty="0">
                <a:solidFill>
                  <a:srgbClr val="000000"/>
                </a:solidFill>
              </a:rPr>
              <a:t>m). The wide-beam contributions are shown by the filled markers, the narrow-beam contributions by the dashed curves. The beams collide only at the IP where the scan is taking place. The horizontal axis is the nominal beam separation in units of the effective transverse beam size </a:t>
            </a:r>
            <a:r>
              <a:rPr lang="el-GR" sz="1100" i="1" dirty="0">
                <a:solidFill>
                  <a:srgbClr val="000000"/>
                </a:solidFill>
              </a:rPr>
              <a:t>σ</a:t>
            </a:r>
            <a:r>
              <a:rPr lang="en-US" sz="1100" i="1" baseline="-25000" dirty="0">
                <a:solidFill>
                  <a:srgbClr val="000000"/>
                </a:solidFill>
              </a:rPr>
              <a:t>R</a:t>
            </a:r>
            <a:r>
              <a:rPr lang="en-US" sz="1100" i="1" dirty="0">
                <a:solidFill>
                  <a:srgbClr val="000000"/>
                </a:solidFill>
              </a:rPr>
              <a:t> = </a:t>
            </a:r>
            <a:r>
              <a:rPr lang="en-US" sz="1100" i="1" dirty="0">
                <a:solidFill>
                  <a:srgbClr val="000000"/>
                </a:solidFill>
                <a:latin typeface="Symbol" pitchFamily="2" charset="2"/>
              </a:rPr>
              <a:t>S</a:t>
            </a:r>
            <a:r>
              <a:rPr lang="en-US" sz="1100" i="1" baseline="-25000" dirty="0">
                <a:solidFill>
                  <a:srgbClr val="000000"/>
                </a:solidFill>
              </a:rPr>
              <a:t>R </a:t>
            </a:r>
            <a:r>
              <a:rPr lang="en-US" sz="1100" i="1" dirty="0">
                <a:solidFill>
                  <a:srgbClr val="000000"/>
                </a:solidFill>
              </a:rPr>
              <a:t>/ √2</a:t>
            </a:r>
          </a:p>
        </p:txBody>
      </p:sp>
      <p:sp>
        <p:nvSpPr>
          <p:cNvPr id="8" name="TextBox 7">
            <a:extLst>
              <a:ext uri="{FF2B5EF4-FFF2-40B4-BE49-F238E27FC236}">
                <a16:creationId xmlns:a16="http://schemas.microsoft.com/office/drawing/2014/main" id="{E3F6CAAA-DD55-064C-9664-BE1354F1E0B0}"/>
              </a:ext>
            </a:extLst>
          </p:cNvPr>
          <p:cNvSpPr txBox="1"/>
          <p:nvPr/>
        </p:nvSpPr>
        <p:spPr>
          <a:xfrm>
            <a:off x="4800600" y="4558897"/>
            <a:ext cx="4038600" cy="1446550"/>
          </a:xfrm>
          <a:prstGeom prst="rect">
            <a:avLst/>
          </a:prstGeom>
          <a:noFill/>
        </p:spPr>
        <p:txBody>
          <a:bodyPr wrap="square" rtlCol="0">
            <a:spAutoFit/>
          </a:bodyPr>
          <a:lstStyle/>
          <a:p>
            <a:pPr algn="just"/>
            <a:r>
              <a:rPr lang="en-US" sz="1100" i="1" dirty="0">
                <a:solidFill>
                  <a:srgbClr val="000000"/>
                </a:solidFill>
              </a:rPr>
              <a:t>Beam-separation dependence, during a horizontal </a:t>
            </a:r>
            <a:r>
              <a:rPr lang="en-US" sz="1100" i="1" dirty="0" err="1">
                <a:solidFill>
                  <a:srgbClr val="000000"/>
                </a:solidFill>
              </a:rPr>
              <a:t>vdM</a:t>
            </a:r>
            <a:r>
              <a:rPr lang="en-US" sz="1100" i="1" dirty="0">
                <a:solidFill>
                  <a:srgbClr val="000000"/>
                </a:solidFill>
              </a:rPr>
              <a:t> scan simulated using B*B, of the luminosity-bias factor associated with the optical distortions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err="1">
                <a:solidFill>
                  <a:srgbClr val="000000"/>
                </a:solidFill>
              </a:rPr>
              <a:t>Opt</a:t>
            </a:r>
            <a:r>
              <a:rPr lang="en-US" sz="1100" i="1" dirty="0">
                <a:solidFill>
                  <a:srgbClr val="000000"/>
                </a:solidFill>
              </a:rPr>
              <a:t>, red solid curve), and of that induced by the beam–beam orbit shift ([</a:t>
            </a:r>
            <a:r>
              <a:rPr lang="en-US" sz="1100" i="1" dirty="0">
                <a:solidFill>
                  <a:srgbClr val="000000"/>
                </a:solidFill>
                <a:latin typeface="Lucida Calligraphy" panose="03010101010101010101" pitchFamily="66" charset="77"/>
              </a:rPr>
              <a:t>L</a:t>
            </a:r>
            <a:r>
              <a:rPr lang="en-US" sz="1100" i="1" dirty="0">
                <a:solidFill>
                  <a:srgbClr val="000000"/>
                </a:solidFill>
              </a:rPr>
              <a:t>/</a:t>
            </a:r>
            <a:r>
              <a:rPr lang="en-US" sz="1100" i="1" dirty="0">
                <a:solidFill>
                  <a:srgbClr val="000000"/>
                </a:solidFill>
                <a:latin typeface="Lucida Calligraphy" panose="03010101010101010101" pitchFamily="66" charset="77"/>
              </a:rPr>
              <a:t>L</a:t>
            </a:r>
            <a:r>
              <a:rPr lang="en-US" sz="1100" i="1" baseline="30000" dirty="0">
                <a:solidFill>
                  <a:srgbClr val="000000"/>
                </a:solidFill>
              </a:rPr>
              <a:t>0</a:t>
            </a:r>
            <a:r>
              <a:rPr lang="en-US" sz="1100" i="1" dirty="0">
                <a:solidFill>
                  <a:srgbClr val="000000"/>
                </a:solidFill>
              </a:rPr>
              <a:t>]</a:t>
            </a:r>
            <a:r>
              <a:rPr lang="en-US" sz="1100" i="1" baseline="-25000" dirty="0">
                <a:solidFill>
                  <a:srgbClr val="000000"/>
                </a:solidFill>
              </a:rPr>
              <a:t>Orb</a:t>
            </a:r>
            <a:r>
              <a:rPr lang="en-US" sz="1100" i="1" dirty="0">
                <a:solidFill>
                  <a:srgbClr val="000000"/>
                </a:solidFill>
              </a:rPr>
              <a:t>, green dot-dashed curve), in the presence of a beam-size asymmetry corresponding to </a:t>
            </a:r>
            <a:r>
              <a:rPr lang="el-GR" sz="1100" i="1" dirty="0">
                <a:solidFill>
                  <a:srgbClr val="000000"/>
                </a:solidFill>
              </a:rPr>
              <a:t>ξ</a:t>
            </a:r>
            <a:r>
              <a:rPr lang="el-GR" sz="1100" i="1" baseline="-25000" dirty="0">
                <a:solidFill>
                  <a:srgbClr val="000000"/>
                </a:solidFill>
              </a:rPr>
              <a:t>1</a:t>
            </a:r>
            <a:r>
              <a:rPr lang="el-GR" sz="1100" i="1" dirty="0">
                <a:solidFill>
                  <a:srgbClr val="000000"/>
                </a:solidFill>
              </a:rPr>
              <a:t>/ξ</a:t>
            </a:r>
            <a:r>
              <a:rPr lang="el-GR" sz="1100" i="1" baseline="-25000" dirty="0">
                <a:solidFill>
                  <a:srgbClr val="000000"/>
                </a:solidFill>
              </a:rPr>
              <a:t>2</a:t>
            </a:r>
            <a:r>
              <a:rPr lang="el-GR" sz="1100" i="1" dirty="0">
                <a:solidFill>
                  <a:srgbClr val="000000"/>
                </a:solidFill>
              </a:rPr>
              <a:t> = 2.</a:t>
            </a:r>
            <a:r>
              <a:rPr lang="en-US" sz="1100" i="1" dirty="0">
                <a:solidFill>
                  <a:srgbClr val="000000"/>
                </a:solidFill>
              </a:rPr>
              <a:t> The beams collide only at the IP where the scan is taking place. The horizontal axis is the nominal beam separation in units of the effective transverse beam size </a:t>
            </a:r>
            <a:r>
              <a:rPr lang="el-GR" sz="1100" i="1" dirty="0">
                <a:solidFill>
                  <a:srgbClr val="000000"/>
                </a:solidFill>
              </a:rPr>
              <a:t>σ</a:t>
            </a:r>
            <a:r>
              <a:rPr lang="en-US" sz="1100" i="1" baseline="-25000" dirty="0">
                <a:solidFill>
                  <a:srgbClr val="000000"/>
                </a:solidFill>
              </a:rPr>
              <a:t>R</a:t>
            </a:r>
            <a:r>
              <a:rPr lang="en-US" sz="1100" i="1" dirty="0">
                <a:solidFill>
                  <a:srgbClr val="000000"/>
                </a:solidFill>
              </a:rPr>
              <a:t> = </a:t>
            </a:r>
            <a:r>
              <a:rPr lang="en-US" sz="1100" i="1" dirty="0">
                <a:solidFill>
                  <a:srgbClr val="000000"/>
                </a:solidFill>
                <a:latin typeface="Symbol" pitchFamily="2" charset="2"/>
              </a:rPr>
              <a:t>S</a:t>
            </a:r>
            <a:r>
              <a:rPr lang="en-US" sz="1100" i="1" baseline="-25000" dirty="0">
                <a:solidFill>
                  <a:srgbClr val="000000"/>
                </a:solidFill>
              </a:rPr>
              <a:t>R </a:t>
            </a:r>
            <a:r>
              <a:rPr lang="en-US" sz="1100" i="1" dirty="0">
                <a:solidFill>
                  <a:srgbClr val="000000"/>
                </a:solidFill>
              </a:rPr>
              <a:t>/ √2</a:t>
            </a:r>
            <a:endParaRPr lang="en-US" sz="1100" i="1" baseline="30000" dirty="0">
              <a:solidFill>
                <a:srgbClr val="000000"/>
              </a:solidFill>
            </a:endParaRPr>
          </a:p>
        </p:txBody>
      </p:sp>
      <p:pic>
        <p:nvPicPr>
          <p:cNvPr id="5" name="Picture 4">
            <a:extLst>
              <a:ext uri="{FF2B5EF4-FFF2-40B4-BE49-F238E27FC236}">
                <a16:creationId xmlns:a16="http://schemas.microsoft.com/office/drawing/2014/main" id="{D5EF0546-F6C3-3B47-893B-EFF45D855ABC}"/>
              </a:ext>
            </a:extLst>
          </p:cNvPr>
          <p:cNvPicPr>
            <a:picLocks noChangeAspect="1"/>
          </p:cNvPicPr>
          <p:nvPr/>
        </p:nvPicPr>
        <p:blipFill>
          <a:blip r:embed="rId2"/>
          <a:stretch>
            <a:fillRect/>
          </a:stretch>
        </p:blipFill>
        <p:spPr>
          <a:xfrm>
            <a:off x="0" y="1171325"/>
            <a:ext cx="4357878" cy="3257550"/>
          </a:xfrm>
          <a:prstGeom prst="rect">
            <a:avLst/>
          </a:prstGeom>
        </p:spPr>
      </p:pic>
      <p:pic>
        <p:nvPicPr>
          <p:cNvPr id="7" name="Picture 6">
            <a:extLst>
              <a:ext uri="{FF2B5EF4-FFF2-40B4-BE49-F238E27FC236}">
                <a16:creationId xmlns:a16="http://schemas.microsoft.com/office/drawing/2014/main" id="{70127C3D-BC5B-BF4F-83F5-1268D24CE0AF}"/>
              </a:ext>
            </a:extLst>
          </p:cNvPr>
          <p:cNvPicPr>
            <a:picLocks noChangeAspect="1"/>
          </p:cNvPicPr>
          <p:nvPr/>
        </p:nvPicPr>
        <p:blipFill>
          <a:blip r:embed="rId3"/>
          <a:stretch>
            <a:fillRect/>
          </a:stretch>
        </p:blipFill>
        <p:spPr>
          <a:xfrm>
            <a:off x="4659491" y="1188259"/>
            <a:ext cx="4357878" cy="3272028"/>
          </a:xfrm>
          <a:prstGeom prst="rect">
            <a:avLst/>
          </a:prstGeom>
        </p:spPr>
      </p:pic>
    </p:spTree>
    <p:extLst>
      <p:ext uri="{BB962C8B-B14F-4D97-AF65-F5344CB8AC3E}">
        <p14:creationId xmlns:p14="http://schemas.microsoft.com/office/powerpoint/2010/main" val="1385763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2463535" y="378519"/>
            <a:ext cx="4223871" cy="361950"/>
          </a:xfrm>
          <a:ln w="12700">
            <a:solidFill>
              <a:srgbClr val="000000"/>
            </a:solidFill>
          </a:ln>
        </p:spPr>
        <p:txBody>
          <a:bodyPr/>
          <a:lstStyle/>
          <a:p>
            <a:r>
              <a:rPr lang="en-US" dirty="0"/>
              <a:t>Beam-size asymmetry: </a:t>
            </a:r>
            <a:r>
              <a:rPr lang="en-US" dirty="0">
                <a:latin typeface="Lucida Calligraphy" panose="03010101010101010101" pitchFamily="66" charset="77"/>
              </a:rPr>
              <a:t> </a:t>
            </a:r>
            <a:r>
              <a:rPr lang="en-US" dirty="0" err="1">
                <a:latin typeface="Symbol" pitchFamily="2" charset="2"/>
              </a:rPr>
              <a:t>s</a:t>
            </a:r>
            <a:r>
              <a:rPr lang="en-US" baseline="-25000" dirty="0" err="1">
                <a:latin typeface="+mn-lt"/>
              </a:rPr>
              <a:t>vis</a:t>
            </a:r>
            <a:r>
              <a:rPr lang="en-US" dirty="0">
                <a:latin typeface="Lucida Calligraphy" panose="03010101010101010101" pitchFamily="66" charset="77"/>
              </a:rPr>
              <a:t> </a:t>
            </a:r>
            <a:r>
              <a:rPr lang="en-US" dirty="0"/>
              <a:t>bias</a:t>
            </a:r>
          </a:p>
        </p:txBody>
      </p:sp>
      <p:sp>
        <p:nvSpPr>
          <p:cNvPr id="17" name="TextBox 16">
            <a:extLst>
              <a:ext uri="{FF2B5EF4-FFF2-40B4-BE49-F238E27FC236}">
                <a16:creationId xmlns:a16="http://schemas.microsoft.com/office/drawing/2014/main" id="{425DE304-E6F1-AE4A-9670-1F419ADF6EAD}"/>
              </a:ext>
            </a:extLst>
          </p:cNvPr>
          <p:cNvSpPr txBox="1"/>
          <p:nvPr/>
        </p:nvSpPr>
        <p:spPr>
          <a:xfrm>
            <a:off x="1" y="0"/>
            <a:ext cx="2564780"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
        <p:nvSpPr>
          <p:cNvPr id="11" name="TextBox 10">
            <a:extLst>
              <a:ext uri="{FF2B5EF4-FFF2-40B4-BE49-F238E27FC236}">
                <a16:creationId xmlns:a16="http://schemas.microsoft.com/office/drawing/2014/main" id="{E6E43CED-E916-C243-8AA6-41FC11B45C7C}"/>
              </a:ext>
            </a:extLst>
          </p:cNvPr>
          <p:cNvSpPr txBox="1"/>
          <p:nvPr/>
        </p:nvSpPr>
        <p:spPr>
          <a:xfrm>
            <a:off x="347132" y="4409137"/>
            <a:ext cx="4216403" cy="1954381"/>
          </a:xfrm>
          <a:prstGeom prst="rect">
            <a:avLst/>
          </a:prstGeom>
          <a:noFill/>
        </p:spPr>
        <p:txBody>
          <a:bodyPr wrap="square" rtlCol="0">
            <a:spAutoFit/>
          </a:bodyPr>
          <a:lstStyle/>
          <a:p>
            <a:pPr algn="just"/>
            <a:r>
              <a:rPr lang="en-US" sz="1100" i="1" dirty="0">
                <a:solidFill>
                  <a:srgbClr val="000000"/>
                </a:solidFill>
              </a:rPr>
              <a:t>Dependence on the transverse beam-size ratio </a:t>
            </a:r>
            <a:r>
              <a:rPr lang="el-GR" sz="1100" i="1" dirty="0">
                <a:solidFill>
                  <a:srgbClr val="000000"/>
                </a:solidFill>
              </a:rPr>
              <a:t>σ</a:t>
            </a:r>
            <a:r>
              <a:rPr lang="el-GR" sz="1100" i="1" baseline="-25000" dirty="0">
                <a:solidFill>
                  <a:srgbClr val="000000"/>
                </a:solidFill>
              </a:rPr>
              <a:t>2</a:t>
            </a:r>
            <a:r>
              <a:rPr lang="el-GR" sz="1100" i="1" dirty="0">
                <a:solidFill>
                  <a:srgbClr val="000000"/>
                </a:solidFill>
              </a:rPr>
              <a:t>/σ</a:t>
            </a:r>
            <a:r>
              <a:rPr lang="el-GR" sz="1100" i="1" baseline="-25000" dirty="0">
                <a:solidFill>
                  <a:srgbClr val="000000"/>
                </a:solidFill>
              </a:rPr>
              <a:t>1</a:t>
            </a:r>
            <a:r>
              <a:rPr lang="el-GR" sz="1100" i="1" dirty="0">
                <a:solidFill>
                  <a:srgbClr val="000000"/>
                </a:solidFill>
              </a:rPr>
              <a:t> </a:t>
            </a:r>
            <a:r>
              <a:rPr lang="en-US" sz="1100" i="1" dirty="0">
                <a:solidFill>
                  <a:srgbClr val="000000"/>
                </a:solidFill>
              </a:rPr>
              <a:t>of the visible cross-section bias </a:t>
            </a:r>
            <a:r>
              <a:rPr lang="el-GR" sz="1100" i="1" dirty="0">
                <a:solidFill>
                  <a:srgbClr val="000000"/>
                </a:solidFill>
              </a:rPr>
              <a:t>σ</a:t>
            </a:r>
            <a:r>
              <a:rPr lang="en-US" sz="1100" i="1" baseline="-25000" dirty="0">
                <a:solidFill>
                  <a:srgbClr val="000000"/>
                </a:solidFill>
              </a:rPr>
              <a:t>vis</a:t>
            </a:r>
            <a:r>
              <a:rPr lang="en-US" sz="1100" i="1" dirty="0">
                <a:solidFill>
                  <a:srgbClr val="000000"/>
                </a:solidFill>
              </a:rPr>
              <a:t>/</a:t>
            </a:r>
            <a:r>
              <a:rPr lang="el-GR" sz="1100" i="1" dirty="0">
                <a:solidFill>
                  <a:srgbClr val="000000"/>
                </a:solidFill>
              </a:rPr>
              <a:t>σ</a:t>
            </a:r>
            <a:r>
              <a:rPr lang="el-GR" sz="1100" i="1" baseline="30000" dirty="0">
                <a:solidFill>
                  <a:srgbClr val="000000"/>
                </a:solidFill>
              </a:rPr>
              <a:t>0</a:t>
            </a:r>
            <a:r>
              <a:rPr lang="en-US" sz="1100" i="1" baseline="-25000" dirty="0">
                <a:solidFill>
                  <a:srgbClr val="000000"/>
                </a:solidFill>
              </a:rPr>
              <a:t>vis</a:t>
            </a:r>
            <a:r>
              <a:rPr lang="en-US" sz="1100" i="1" dirty="0">
                <a:solidFill>
                  <a:srgbClr val="000000"/>
                </a:solidFill>
              </a:rPr>
              <a:t> −1 associated with optical distortions, as predicted by B*B (diamonds) or COMBI (triangles) simulations, for low-intensity (red and blue bottom curves) and high-intensity (green top curve) colliding-bunch configurations that cover a wide range of beam-size asymmetries at constant </a:t>
            </a:r>
            <a:r>
              <a:rPr lang="en-US" sz="1100" i="1" dirty="0">
                <a:solidFill>
                  <a:srgbClr val="000000"/>
                </a:solidFill>
                <a:latin typeface="Symbol" pitchFamily="2" charset="2"/>
              </a:rPr>
              <a:t>S</a:t>
            </a:r>
            <a:r>
              <a:rPr lang="en-US" sz="1100" i="1" baseline="-25000" dirty="0">
                <a:solidFill>
                  <a:srgbClr val="000000"/>
                </a:solidFill>
              </a:rPr>
              <a:t>R</a:t>
            </a:r>
            <a:r>
              <a:rPr lang="en-US" sz="1100" i="1" dirty="0">
                <a:solidFill>
                  <a:srgbClr val="000000"/>
                </a:solidFill>
              </a:rPr>
              <a:t> . The beams collide at the scanning IP only. The </a:t>
            </a:r>
            <a:r>
              <a:rPr lang="el-GR" sz="1100" i="1" dirty="0">
                <a:solidFill>
                  <a:srgbClr val="000000"/>
                </a:solidFill>
              </a:rPr>
              <a:t>σ</a:t>
            </a:r>
            <a:r>
              <a:rPr lang="en-US" sz="1100" i="1" baseline="-25000" dirty="0">
                <a:solidFill>
                  <a:srgbClr val="000000"/>
                </a:solidFill>
              </a:rPr>
              <a:t>vis</a:t>
            </a:r>
            <a:r>
              <a:rPr lang="en-US" sz="1100" i="1" dirty="0">
                <a:solidFill>
                  <a:srgbClr val="000000"/>
                </a:solidFill>
              </a:rPr>
              <a:t> bias in the fully symmetric configuration (</a:t>
            </a:r>
            <a:r>
              <a:rPr lang="el-GR" sz="1100" i="1" dirty="0">
                <a:solidFill>
                  <a:srgbClr val="000000"/>
                </a:solidFill>
              </a:rPr>
              <a:t>σ</a:t>
            </a:r>
            <a:r>
              <a:rPr lang="el-GR" sz="1100" i="1" baseline="-25000" dirty="0">
                <a:solidFill>
                  <a:srgbClr val="000000"/>
                </a:solidFill>
              </a:rPr>
              <a:t>1</a:t>
            </a:r>
            <a:r>
              <a:rPr lang="el-GR" sz="1100" i="1" dirty="0">
                <a:solidFill>
                  <a:srgbClr val="000000"/>
                </a:solidFill>
              </a:rPr>
              <a:t> = σ</a:t>
            </a:r>
            <a:r>
              <a:rPr lang="el-GR" sz="1100" i="1" baseline="-25000" dirty="0">
                <a:solidFill>
                  <a:srgbClr val="000000"/>
                </a:solidFill>
              </a:rPr>
              <a:t>2</a:t>
            </a:r>
            <a:r>
              <a:rPr lang="el-GR" sz="1100" i="1" dirty="0">
                <a:solidFill>
                  <a:srgbClr val="000000"/>
                </a:solidFill>
              </a:rPr>
              <a:t>) </a:t>
            </a:r>
            <a:r>
              <a:rPr lang="en-US" sz="1100" i="1" dirty="0">
                <a:solidFill>
                  <a:srgbClr val="000000"/>
                </a:solidFill>
              </a:rPr>
              <a:t>is indicated by a horizontal black line in each group. The curves are third-order polynomial fits to the points, and are intended to guide the eye. The arrows indicate the impact on the absolute luminosity scale of a 20% beam-size imbalance (</a:t>
            </a:r>
            <a:r>
              <a:rPr lang="el-GR" sz="1100" i="1" dirty="0">
                <a:solidFill>
                  <a:srgbClr val="000000"/>
                </a:solidFill>
              </a:rPr>
              <a:t>σ</a:t>
            </a:r>
            <a:r>
              <a:rPr lang="el-GR" sz="1100" i="1" baseline="-25000" dirty="0">
                <a:solidFill>
                  <a:srgbClr val="000000"/>
                </a:solidFill>
              </a:rPr>
              <a:t>2</a:t>
            </a:r>
            <a:r>
              <a:rPr lang="en-US" sz="1100" i="1" dirty="0">
                <a:solidFill>
                  <a:srgbClr val="000000"/>
                </a:solidFill>
              </a:rPr>
              <a:t> </a:t>
            </a:r>
            <a:r>
              <a:rPr lang="el-GR" sz="1100" i="1" dirty="0">
                <a:solidFill>
                  <a:srgbClr val="000000"/>
                </a:solidFill>
              </a:rPr>
              <a:t>/</a:t>
            </a:r>
            <a:r>
              <a:rPr lang="en-US" sz="1100" i="1" dirty="0">
                <a:solidFill>
                  <a:srgbClr val="000000"/>
                </a:solidFill>
              </a:rPr>
              <a:t> </a:t>
            </a:r>
            <a:r>
              <a:rPr lang="el-GR" sz="1100" i="1" dirty="0">
                <a:solidFill>
                  <a:srgbClr val="000000"/>
                </a:solidFill>
              </a:rPr>
              <a:t>σ</a:t>
            </a:r>
            <a:r>
              <a:rPr lang="el-GR" sz="1100" i="1" baseline="-25000" dirty="0">
                <a:solidFill>
                  <a:srgbClr val="000000"/>
                </a:solidFill>
              </a:rPr>
              <a:t>1</a:t>
            </a:r>
            <a:r>
              <a:rPr lang="el-GR" sz="1100" i="1" dirty="0">
                <a:solidFill>
                  <a:srgbClr val="000000"/>
                </a:solidFill>
              </a:rPr>
              <a:t> = 0.8</a:t>
            </a:r>
            <a:r>
              <a:rPr lang="en-US" sz="1100" i="1" dirty="0">
                <a:solidFill>
                  <a:srgbClr val="000000"/>
                </a:solidFill>
              </a:rPr>
              <a:t>)</a:t>
            </a:r>
          </a:p>
        </p:txBody>
      </p:sp>
      <p:sp>
        <p:nvSpPr>
          <p:cNvPr id="8" name="TextBox 7">
            <a:extLst>
              <a:ext uri="{FF2B5EF4-FFF2-40B4-BE49-F238E27FC236}">
                <a16:creationId xmlns:a16="http://schemas.microsoft.com/office/drawing/2014/main" id="{E3F6CAAA-DD55-064C-9664-BE1354F1E0B0}"/>
              </a:ext>
            </a:extLst>
          </p:cNvPr>
          <p:cNvSpPr txBox="1"/>
          <p:nvPr/>
        </p:nvSpPr>
        <p:spPr>
          <a:xfrm>
            <a:off x="4800600" y="4417239"/>
            <a:ext cx="4038600" cy="2292935"/>
          </a:xfrm>
          <a:prstGeom prst="rect">
            <a:avLst/>
          </a:prstGeom>
          <a:noFill/>
        </p:spPr>
        <p:txBody>
          <a:bodyPr wrap="square" rtlCol="0">
            <a:spAutoFit/>
          </a:bodyPr>
          <a:lstStyle/>
          <a:p>
            <a:pPr algn="just"/>
            <a:r>
              <a:rPr lang="en-US" sz="1100" i="1" dirty="0">
                <a:solidFill>
                  <a:srgbClr val="000000"/>
                </a:solidFill>
              </a:rPr>
              <a:t>Impact of the beam-size asymmetry on the visible cross-section bias </a:t>
            </a:r>
            <a:r>
              <a:rPr lang="el-GR" sz="1100" i="1" dirty="0">
                <a:solidFill>
                  <a:srgbClr val="000000"/>
                </a:solidFill>
              </a:rPr>
              <a:t>σ</a:t>
            </a:r>
            <a:r>
              <a:rPr lang="en-US" sz="1100" i="1" baseline="-25000" dirty="0">
                <a:solidFill>
                  <a:srgbClr val="000000"/>
                </a:solidFill>
              </a:rPr>
              <a:t>vis</a:t>
            </a:r>
            <a:r>
              <a:rPr lang="en-US" sz="1100" i="1" dirty="0">
                <a:solidFill>
                  <a:srgbClr val="000000"/>
                </a:solidFill>
              </a:rPr>
              <a:t>/</a:t>
            </a:r>
            <a:r>
              <a:rPr lang="el-GR" sz="1100" i="1" dirty="0">
                <a:solidFill>
                  <a:srgbClr val="000000"/>
                </a:solidFill>
              </a:rPr>
              <a:t>σ</a:t>
            </a:r>
            <a:r>
              <a:rPr lang="el-GR" sz="1100" i="1" baseline="30000" dirty="0">
                <a:solidFill>
                  <a:srgbClr val="000000"/>
                </a:solidFill>
              </a:rPr>
              <a:t>0</a:t>
            </a:r>
            <a:r>
              <a:rPr lang="en-US" sz="1100" i="1" baseline="-25000" dirty="0">
                <a:solidFill>
                  <a:srgbClr val="000000"/>
                </a:solidFill>
              </a:rPr>
              <a:t>vis</a:t>
            </a:r>
            <a:r>
              <a:rPr lang="en-US" sz="1100" i="1" dirty="0">
                <a:solidFill>
                  <a:srgbClr val="000000"/>
                </a:solidFill>
              </a:rPr>
              <a:t> −1 associated with optical distortions, as simulated using either B*B (diamonds and circles) or COMBI (triangles). Shown is the change is </a:t>
            </a:r>
            <a:r>
              <a:rPr lang="el-GR" sz="1100" i="1" dirty="0">
                <a:solidFill>
                  <a:srgbClr val="000000"/>
                </a:solidFill>
              </a:rPr>
              <a:t>σ</a:t>
            </a:r>
            <a:r>
              <a:rPr lang="en-US" sz="1100" i="1" baseline="-25000" dirty="0">
                <a:solidFill>
                  <a:srgbClr val="000000"/>
                </a:solidFill>
              </a:rPr>
              <a:t>vis</a:t>
            </a:r>
            <a:r>
              <a:rPr lang="en-US" sz="1100" i="1" dirty="0">
                <a:solidFill>
                  <a:srgbClr val="000000"/>
                </a:solidFill>
              </a:rPr>
              <a:t> bias between an asymmetric beam–beam configuration characterized by a given setting of </a:t>
            </a:r>
            <a:r>
              <a:rPr lang="el-GR" sz="1100" i="1" dirty="0">
                <a:solidFill>
                  <a:srgbClr val="000000"/>
                </a:solidFill>
              </a:rPr>
              <a:t>σ</a:t>
            </a:r>
            <a:r>
              <a:rPr lang="el-GR" sz="1100" i="1" baseline="-25000" dirty="0">
                <a:solidFill>
                  <a:srgbClr val="000000"/>
                </a:solidFill>
              </a:rPr>
              <a:t>2</a:t>
            </a:r>
            <a:r>
              <a:rPr lang="en-US" sz="1100" i="1" dirty="0">
                <a:solidFill>
                  <a:srgbClr val="000000"/>
                </a:solidFill>
              </a:rPr>
              <a:t> </a:t>
            </a:r>
            <a:r>
              <a:rPr lang="el-GR" sz="1100" i="1" dirty="0">
                <a:solidFill>
                  <a:srgbClr val="000000"/>
                </a:solidFill>
              </a:rPr>
              <a:t>/</a:t>
            </a:r>
            <a:r>
              <a:rPr lang="en-US" sz="1100" i="1" dirty="0">
                <a:solidFill>
                  <a:srgbClr val="000000"/>
                </a:solidFill>
              </a:rPr>
              <a:t> </a:t>
            </a:r>
            <a:r>
              <a:rPr lang="el-GR" sz="1100" i="1" dirty="0">
                <a:solidFill>
                  <a:srgbClr val="000000"/>
                </a:solidFill>
              </a:rPr>
              <a:t>σ</a:t>
            </a:r>
            <a:r>
              <a:rPr lang="el-GR" sz="1100" i="1" baseline="-25000" dirty="0">
                <a:solidFill>
                  <a:srgbClr val="000000"/>
                </a:solidFill>
              </a:rPr>
              <a:t>1</a:t>
            </a:r>
            <a:r>
              <a:rPr lang="el-GR" sz="1100" i="1" dirty="0">
                <a:solidFill>
                  <a:srgbClr val="000000"/>
                </a:solidFill>
              </a:rPr>
              <a:t> &lt; 1, </a:t>
            </a:r>
            <a:r>
              <a:rPr lang="en-US" sz="1100" i="1" dirty="0">
                <a:solidFill>
                  <a:srgbClr val="000000"/>
                </a:solidFill>
              </a:rPr>
              <a:t>and the corresponding symmetric configuration (</a:t>
            </a:r>
            <a:r>
              <a:rPr lang="el-GR" sz="1100" i="1" dirty="0">
                <a:solidFill>
                  <a:srgbClr val="000000"/>
                </a:solidFill>
              </a:rPr>
              <a:t>σ</a:t>
            </a:r>
            <a:r>
              <a:rPr lang="el-GR" sz="1100" i="1" baseline="-25000" dirty="0">
                <a:solidFill>
                  <a:srgbClr val="000000"/>
                </a:solidFill>
              </a:rPr>
              <a:t>2</a:t>
            </a:r>
            <a:r>
              <a:rPr lang="el-GR" sz="1100" i="1" dirty="0">
                <a:solidFill>
                  <a:srgbClr val="000000"/>
                </a:solidFill>
              </a:rPr>
              <a:t> = σ</a:t>
            </a:r>
            <a:r>
              <a:rPr lang="el-GR" sz="1100" i="1" baseline="-25000" dirty="0">
                <a:solidFill>
                  <a:srgbClr val="000000"/>
                </a:solidFill>
              </a:rPr>
              <a:t>1</a:t>
            </a:r>
            <a:r>
              <a:rPr lang="el-GR" sz="1100" i="1" dirty="0">
                <a:solidFill>
                  <a:srgbClr val="000000"/>
                </a:solidFill>
              </a:rPr>
              <a:t>).</a:t>
            </a:r>
            <a:r>
              <a:rPr lang="en-US" sz="1100" i="1" dirty="0">
                <a:solidFill>
                  <a:srgbClr val="000000"/>
                </a:solidFill>
              </a:rPr>
              <a:t> The top three curves (green diamonds, red triangles and blue diamonds) correspond to the data displayed in the left figure, when the beams collide at the scanning IP only. The bottom two curves (circles) show the same results when the beams also collide head-on at two non-scanning IPs. The open (filled) symbols correspond to the low- (high-) intensity bunches. The curves are third-order polynomial fits to the points, and are intended to guide the eye</a:t>
            </a:r>
            <a:endParaRPr lang="en-US" sz="1100" i="1" baseline="30000" dirty="0">
              <a:solidFill>
                <a:srgbClr val="000000"/>
              </a:solidFill>
            </a:endParaRPr>
          </a:p>
        </p:txBody>
      </p:sp>
      <p:pic>
        <p:nvPicPr>
          <p:cNvPr id="4" name="Picture 3">
            <a:extLst>
              <a:ext uri="{FF2B5EF4-FFF2-40B4-BE49-F238E27FC236}">
                <a16:creationId xmlns:a16="http://schemas.microsoft.com/office/drawing/2014/main" id="{5C010E73-7280-D441-AD6E-BBB94F925EB1}"/>
              </a:ext>
            </a:extLst>
          </p:cNvPr>
          <p:cNvPicPr>
            <a:picLocks noChangeAspect="1"/>
          </p:cNvPicPr>
          <p:nvPr/>
        </p:nvPicPr>
        <p:blipFill>
          <a:blip r:embed="rId2"/>
          <a:stretch>
            <a:fillRect/>
          </a:stretch>
        </p:blipFill>
        <p:spPr>
          <a:xfrm>
            <a:off x="0" y="1208613"/>
            <a:ext cx="4401312" cy="3165856"/>
          </a:xfrm>
          <a:prstGeom prst="rect">
            <a:avLst/>
          </a:prstGeom>
        </p:spPr>
      </p:pic>
      <p:pic>
        <p:nvPicPr>
          <p:cNvPr id="14" name="Picture 13">
            <a:extLst>
              <a:ext uri="{FF2B5EF4-FFF2-40B4-BE49-F238E27FC236}">
                <a16:creationId xmlns:a16="http://schemas.microsoft.com/office/drawing/2014/main" id="{C244C186-6D15-E84C-9368-8C6A7334FE15}"/>
              </a:ext>
            </a:extLst>
          </p:cNvPr>
          <p:cNvPicPr>
            <a:picLocks noChangeAspect="1"/>
          </p:cNvPicPr>
          <p:nvPr/>
        </p:nvPicPr>
        <p:blipFill>
          <a:blip r:embed="rId3"/>
          <a:stretch>
            <a:fillRect/>
          </a:stretch>
        </p:blipFill>
        <p:spPr>
          <a:xfrm>
            <a:off x="4574985" y="1253933"/>
            <a:ext cx="4497832" cy="3103118"/>
          </a:xfrm>
          <a:prstGeom prst="rect">
            <a:avLst/>
          </a:prstGeom>
        </p:spPr>
      </p:pic>
    </p:spTree>
    <p:extLst>
      <p:ext uri="{BB962C8B-B14F-4D97-AF65-F5344CB8AC3E}">
        <p14:creationId xmlns:p14="http://schemas.microsoft.com/office/powerpoint/2010/main" val="112303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D67D109-8AC5-B34C-BD42-10DFD7C1873A}"/>
              </a:ext>
            </a:extLst>
          </p:cNvPr>
          <p:cNvSpPr/>
          <p:nvPr/>
        </p:nvSpPr>
        <p:spPr bwMode="auto">
          <a:xfrm>
            <a:off x="10387" y="6633782"/>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pic>
        <p:nvPicPr>
          <p:cNvPr id="12" name="Picture 11">
            <a:extLst>
              <a:ext uri="{FF2B5EF4-FFF2-40B4-BE49-F238E27FC236}">
                <a16:creationId xmlns:a16="http://schemas.microsoft.com/office/drawing/2014/main" id="{499A277C-0107-3F49-8C19-0D4C8C48B3F3}"/>
              </a:ext>
            </a:extLst>
          </p:cNvPr>
          <p:cNvPicPr>
            <a:picLocks noChangeAspect="1"/>
          </p:cNvPicPr>
          <p:nvPr/>
        </p:nvPicPr>
        <p:blipFill>
          <a:blip r:embed="rId2"/>
          <a:stretch>
            <a:fillRect/>
          </a:stretch>
        </p:blipFill>
        <p:spPr>
          <a:xfrm>
            <a:off x="246888" y="269543"/>
            <a:ext cx="8685276" cy="2613914"/>
          </a:xfrm>
          <a:prstGeom prst="rect">
            <a:avLst/>
          </a:prstGeom>
        </p:spPr>
      </p:pic>
      <p:pic>
        <p:nvPicPr>
          <p:cNvPr id="15" name="Picture 14">
            <a:extLst>
              <a:ext uri="{FF2B5EF4-FFF2-40B4-BE49-F238E27FC236}">
                <a16:creationId xmlns:a16="http://schemas.microsoft.com/office/drawing/2014/main" id="{546213A8-8522-4740-9FD1-09B749F34D59}"/>
              </a:ext>
            </a:extLst>
          </p:cNvPr>
          <p:cNvPicPr>
            <a:picLocks noChangeAspect="1"/>
          </p:cNvPicPr>
          <p:nvPr/>
        </p:nvPicPr>
        <p:blipFill>
          <a:blip r:embed="rId3"/>
          <a:stretch>
            <a:fillRect/>
          </a:stretch>
        </p:blipFill>
        <p:spPr>
          <a:xfrm>
            <a:off x="238000" y="3172158"/>
            <a:ext cx="8686800" cy="2692400"/>
          </a:xfrm>
          <a:prstGeom prst="rect">
            <a:avLst/>
          </a:prstGeom>
        </p:spPr>
      </p:pic>
      <p:sp>
        <p:nvSpPr>
          <p:cNvPr id="16" name="Rounded Rectangle 15">
            <a:extLst>
              <a:ext uri="{FF2B5EF4-FFF2-40B4-BE49-F238E27FC236}">
                <a16:creationId xmlns:a16="http://schemas.microsoft.com/office/drawing/2014/main" id="{59F965F8-A1D2-994A-8AD2-86240F3B27FD}"/>
              </a:ext>
            </a:extLst>
          </p:cNvPr>
          <p:cNvSpPr/>
          <p:nvPr/>
        </p:nvSpPr>
        <p:spPr bwMode="auto">
          <a:xfrm>
            <a:off x="226142" y="5292397"/>
            <a:ext cx="8475406" cy="580104"/>
          </a:xfrm>
          <a:prstGeom prst="roundRect">
            <a:avLst/>
          </a:prstGeom>
          <a:noFill/>
          <a:ln w="19050" cap="flat" cmpd="sng" algn="ctr">
            <a:solidFill>
              <a:srgbClr val="FF4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30" name="Rounded Rectangle 29">
            <a:extLst>
              <a:ext uri="{FF2B5EF4-FFF2-40B4-BE49-F238E27FC236}">
                <a16:creationId xmlns:a16="http://schemas.microsoft.com/office/drawing/2014/main" id="{9884219A-AAE7-164C-8225-1050267DBFF5}"/>
              </a:ext>
            </a:extLst>
          </p:cNvPr>
          <p:cNvSpPr/>
          <p:nvPr/>
        </p:nvSpPr>
        <p:spPr bwMode="auto">
          <a:xfrm>
            <a:off x="324464" y="2511666"/>
            <a:ext cx="1740309" cy="319549"/>
          </a:xfrm>
          <a:prstGeom prst="roundRect">
            <a:avLst/>
          </a:prstGeom>
          <a:noFill/>
          <a:ln w="19050" cap="flat" cmpd="sng" algn="ctr">
            <a:solidFill>
              <a:srgbClr val="000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31" name="TextBox 30">
            <a:extLst>
              <a:ext uri="{FF2B5EF4-FFF2-40B4-BE49-F238E27FC236}">
                <a16:creationId xmlns:a16="http://schemas.microsoft.com/office/drawing/2014/main" id="{AE45D236-C32C-DD4D-84FD-885A2D99E787}"/>
              </a:ext>
            </a:extLst>
          </p:cNvPr>
          <p:cNvSpPr txBox="1"/>
          <p:nvPr/>
        </p:nvSpPr>
        <p:spPr>
          <a:xfrm>
            <a:off x="237892" y="5882572"/>
            <a:ext cx="8415453" cy="570266"/>
          </a:xfrm>
          <a:prstGeom prst="rect">
            <a:avLst/>
          </a:prstGeom>
          <a:noFill/>
          <a:ln w="19050">
            <a:noFill/>
          </a:ln>
        </p:spPr>
        <p:txBody>
          <a:bodyPr wrap="square" rtlCol="0" anchor="ctr" anchorCtr="1">
            <a:noAutofit/>
          </a:bodyPr>
          <a:lstStyle/>
          <a:p>
            <a:pPr algn="ctr"/>
            <a:r>
              <a:rPr lang="en-US" sz="1400" i="1" dirty="0">
                <a:solidFill>
                  <a:srgbClr val="FF40FF"/>
                </a:solidFill>
              </a:rPr>
              <a:t>Contributions from all of ALICE, ATLAS, CMS &amp; LHCb + LHC experts  (EPFL)</a:t>
            </a:r>
          </a:p>
          <a:p>
            <a:pPr algn="ctr"/>
            <a:r>
              <a:rPr lang="en-US" sz="1400" i="1" dirty="0">
                <a:solidFill>
                  <a:srgbClr val="FF40FF"/>
                </a:solidFill>
              </a:rPr>
              <a:t>in the context of the LLCMWG (LHC Luminosity-Measurement &amp; -Calibration Working Group)</a:t>
            </a:r>
          </a:p>
        </p:txBody>
      </p:sp>
    </p:spTree>
    <p:extLst>
      <p:ext uri="{BB962C8B-B14F-4D97-AF65-F5344CB8AC3E}">
        <p14:creationId xmlns:p14="http://schemas.microsoft.com/office/powerpoint/2010/main" val="372917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3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B0196C2-B8B8-4141-871A-21CBDF7A6E30}"/>
              </a:ext>
            </a:extLst>
          </p:cNvPr>
          <p:cNvSpPr>
            <a:spLocks noGrp="1"/>
          </p:cNvSpPr>
          <p:nvPr>
            <p:ph type="title"/>
          </p:nvPr>
        </p:nvSpPr>
        <p:spPr>
          <a:xfrm>
            <a:off x="177421" y="390525"/>
            <a:ext cx="8789158" cy="361950"/>
          </a:xfrm>
          <a:ln w="9525">
            <a:solidFill>
              <a:srgbClr val="000000"/>
            </a:solidFill>
          </a:ln>
        </p:spPr>
        <p:txBody>
          <a:bodyPr/>
          <a:lstStyle/>
          <a:p>
            <a:r>
              <a:rPr lang="en-US"/>
              <a:t>Systematic uncertainties on beam-beam correction to vdM calibrations</a:t>
            </a:r>
          </a:p>
        </p:txBody>
      </p:sp>
      <p:pic>
        <p:nvPicPr>
          <p:cNvPr id="6" name="Picture 5">
            <a:extLst>
              <a:ext uri="{FF2B5EF4-FFF2-40B4-BE49-F238E27FC236}">
                <a16:creationId xmlns:a16="http://schemas.microsoft.com/office/drawing/2014/main" id="{7867F7A5-C36D-4940-9CBD-200E96446E02}"/>
              </a:ext>
            </a:extLst>
          </p:cNvPr>
          <p:cNvPicPr>
            <a:picLocks noChangeAspect="1"/>
          </p:cNvPicPr>
          <p:nvPr/>
        </p:nvPicPr>
        <p:blipFill>
          <a:blip r:embed="rId2"/>
          <a:stretch>
            <a:fillRect/>
          </a:stretch>
        </p:blipFill>
        <p:spPr>
          <a:xfrm>
            <a:off x="1273429" y="857058"/>
            <a:ext cx="6597142" cy="4531614"/>
          </a:xfrm>
          <a:prstGeom prst="rect">
            <a:avLst/>
          </a:prstGeom>
        </p:spPr>
      </p:pic>
      <p:sp>
        <p:nvSpPr>
          <p:cNvPr id="7" name="TextBox 6">
            <a:extLst>
              <a:ext uri="{FF2B5EF4-FFF2-40B4-BE49-F238E27FC236}">
                <a16:creationId xmlns:a16="http://schemas.microsoft.com/office/drawing/2014/main" id="{1AD03DC6-638C-904B-BCE2-1DF224CC72E8}"/>
              </a:ext>
            </a:extLst>
          </p:cNvPr>
          <p:cNvSpPr txBox="1"/>
          <p:nvPr/>
        </p:nvSpPr>
        <p:spPr>
          <a:xfrm>
            <a:off x="302627" y="5388672"/>
            <a:ext cx="8538745" cy="1200329"/>
          </a:xfrm>
          <a:prstGeom prst="rect">
            <a:avLst/>
          </a:prstGeom>
          <a:noFill/>
        </p:spPr>
        <p:txBody>
          <a:bodyPr wrap="square" rtlCol="0">
            <a:spAutoFit/>
          </a:bodyPr>
          <a:lstStyle/>
          <a:p>
            <a:pPr algn="just"/>
            <a:r>
              <a:rPr lang="en-US" sz="1200" i="1" dirty="0">
                <a:solidFill>
                  <a:srgbClr val="000000"/>
                </a:solidFill>
              </a:rPr>
              <a:t>Typical systematic uncertainties affecting beam-beam corrections to a hypothetical pp </a:t>
            </a:r>
            <a:r>
              <a:rPr lang="en-US" sz="1200" i="1" dirty="0" err="1">
                <a:solidFill>
                  <a:srgbClr val="000000"/>
                </a:solidFill>
              </a:rPr>
              <a:t>vdM</a:t>
            </a:r>
            <a:r>
              <a:rPr lang="en-US" sz="1200" i="1" dirty="0">
                <a:solidFill>
                  <a:srgbClr val="000000"/>
                </a:solidFill>
              </a:rPr>
              <a:t> calibration in a fully symmetric Gaussian-beam configuration, with the round–beam-equivalent beam-beam parameter set equal to </a:t>
            </a:r>
            <a:r>
              <a:rPr lang="el-GR" sz="1200" i="1" dirty="0">
                <a:solidFill>
                  <a:srgbClr val="000000"/>
                </a:solidFill>
              </a:rPr>
              <a:t>ξ</a:t>
            </a:r>
            <a:r>
              <a:rPr lang="en-US" sz="1200" i="1" baseline="-25000" dirty="0">
                <a:solidFill>
                  <a:srgbClr val="000000"/>
                </a:solidFill>
              </a:rPr>
              <a:t>sim</a:t>
            </a:r>
            <a:r>
              <a:rPr lang="en-US" sz="1200" i="1" dirty="0">
                <a:solidFill>
                  <a:srgbClr val="000000"/>
                </a:solidFill>
              </a:rPr>
              <a:t>, for three values of N</a:t>
            </a:r>
            <a:r>
              <a:rPr lang="en-US" sz="1200" i="1" baseline="-25000" dirty="0">
                <a:solidFill>
                  <a:srgbClr val="000000"/>
                </a:solidFill>
              </a:rPr>
              <a:t>NSIP </a:t>
            </a:r>
            <a:r>
              <a:rPr lang="en-US" sz="1200" i="1" dirty="0">
                <a:solidFill>
                  <a:srgbClr val="000000"/>
                </a:solidFill>
              </a:rPr>
              <a:t>. For each source, the uncertainty is either evaluated at, or scaled linearly to, the value of </a:t>
            </a:r>
            <a:r>
              <a:rPr lang="el-GR" sz="1200" i="1" dirty="0">
                <a:solidFill>
                  <a:srgbClr val="000000"/>
                </a:solidFill>
              </a:rPr>
              <a:t>ξ</a:t>
            </a:r>
            <a:r>
              <a:rPr lang="en-US" sz="1200" i="1" baseline="-25000" dirty="0">
                <a:solidFill>
                  <a:srgbClr val="000000"/>
                </a:solidFill>
              </a:rPr>
              <a:t>sim</a:t>
            </a:r>
            <a:r>
              <a:rPr lang="en-US" sz="1200" i="1" dirty="0">
                <a:solidFill>
                  <a:srgbClr val="000000"/>
                </a:solidFill>
              </a:rPr>
              <a:t> indicated in the second column; if no value of </a:t>
            </a:r>
            <a:r>
              <a:rPr lang="el-GR" sz="1200" i="1" dirty="0">
                <a:solidFill>
                  <a:srgbClr val="000000"/>
                </a:solidFill>
              </a:rPr>
              <a:t>ξ</a:t>
            </a:r>
            <a:r>
              <a:rPr lang="en-US" sz="1200" i="1" baseline="-25000" dirty="0">
                <a:solidFill>
                  <a:srgbClr val="000000"/>
                </a:solidFill>
              </a:rPr>
              <a:t>sim</a:t>
            </a:r>
            <a:r>
              <a:rPr lang="en-US" sz="1200" i="1" dirty="0">
                <a:solidFill>
                  <a:srgbClr val="000000"/>
                </a:solidFill>
              </a:rPr>
              <a:t> is specified, the uncertainty listed covers the full range of </a:t>
            </a:r>
            <a:r>
              <a:rPr lang="el-GR" sz="1200" i="1" dirty="0">
                <a:solidFill>
                  <a:srgbClr val="000000"/>
                </a:solidFill>
              </a:rPr>
              <a:t>ξ </a:t>
            </a:r>
            <a:r>
              <a:rPr lang="en-US" sz="1200" i="1" dirty="0">
                <a:solidFill>
                  <a:srgbClr val="000000"/>
                </a:solidFill>
              </a:rPr>
              <a:t>values encountered during pp </a:t>
            </a:r>
            <a:r>
              <a:rPr lang="en-US" sz="1200" i="1" dirty="0" err="1">
                <a:solidFill>
                  <a:srgbClr val="000000"/>
                </a:solidFill>
              </a:rPr>
              <a:t>vdM</a:t>
            </a:r>
            <a:r>
              <a:rPr lang="en-US" sz="1200" i="1" dirty="0">
                <a:solidFill>
                  <a:srgbClr val="000000"/>
                </a:solidFill>
              </a:rPr>
              <a:t> scans at the LHC. When an uncertainty is assumption-dependent, the value flagged by an asterisk is that used in computing the total uncertainty; the latter is compared to the overall beam-beam correction itself in the bottom two rows of the Table.</a:t>
            </a:r>
          </a:p>
        </p:txBody>
      </p:sp>
      <p:sp>
        <p:nvSpPr>
          <p:cNvPr id="2" name="TextBox 1">
            <a:extLst>
              <a:ext uri="{FF2B5EF4-FFF2-40B4-BE49-F238E27FC236}">
                <a16:creationId xmlns:a16="http://schemas.microsoft.com/office/drawing/2014/main" id="{13B85398-A806-7207-0A2E-A5D7A99EBD4C}"/>
              </a:ext>
            </a:extLst>
          </p:cNvPr>
          <p:cNvSpPr txBox="1"/>
          <p:nvPr/>
        </p:nvSpPr>
        <p:spPr>
          <a:xfrm>
            <a:off x="96762" y="67112"/>
            <a:ext cx="2604105" cy="246221"/>
          </a:xfrm>
          <a:prstGeom prst="rect">
            <a:avLst/>
          </a:prstGeom>
          <a:noFill/>
          <a:ln>
            <a:noFill/>
          </a:ln>
        </p:spPr>
        <p:txBody>
          <a:bodyPr wrap="square" rtlCol="0">
            <a:spAutoFit/>
          </a:bodyPr>
          <a:lstStyle/>
          <a:p>
            <a:pPr algn="ctr"/>
            <a:r>
              <a:rPr lang="en-US" sz="1000" i="1" dirty="0">
                <a:solidFill>
                  <a:srgbClr val="000000"/>
                </a:solidFill>
                <a:latin typeface="Times New Roman" panose="02020603050405020304" pitchFamily="18" charset="0"/>
                <a:cs typeface="Times New Roman" panose="02020603050405020304" pitchFamily="18" charset="0"/>
              </a:rPr>
              <a:t>A. </a:t>
            </a:r>
            <a:r>
              <a:rPr lang="en-US" sz="1000" i="1" dirty="0" err="1">
                <a:solidFill>
                  <a:srgbClr val="000000"/>
                </a:solidFill>
                <a:latin typeface="Times New Roman" panose="02020603050405020304" pitchFamily="18" charset="0"/>
                <a:cs typeface="Times New Roman" panose="02020603050405020304" pitchFamily="18" charset="0"/>
              </a:rPr>
              <a:t>Babaev</a:t>
            </a:r>
            <a:r>
              <a:rPr lang="en-US" sz="1000" i="1" dirty="0">
                <a:solidFill>
                  <a:srgbClr val="000000"/>
                </a:solidFill>
                <a:latin typeface="Times New Roman" panose="02020603050405020304" pitchFamily="18" charset="0"/>
                <a:cs typeface="Times New Roman" panose="02020603050405020304" pitchFamily="18" charset="0"/>
              </a:rPr>
              <a:t> et al., Eur. Phys. J. C (2024) 84:17</a:t>
            </a:r>
          </a:p>
        </p:txBody>
      </p:sp>
    </p:spTree>
    <p:extLst>
      <p:ext uri="{BB962C8B-B14F-4D97-AF65-F5344CB8AC3E}">
        <p14:creationId xmlns:p14="http://schemas.microsoft.com/office/powerpoint/2010/main" val="2625582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7D67D109-8AC5-B34C-BD42-10DFD7C1873A}"/>
              </a:ext>
            </a:extLst>
          </p:cNvPr>
          <p:cNvSpPr/>
          <p:nvPr/>
        </p:nvSpPr>
        <p:spPr bwMode="auto">
          <a:xfrm>
            <a:off x="10387" y="6633782"/>
            <a:ext cx="1049292" cy="225046"/>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F20B4058-9A26-489A-D696-89ABB4364B5C}"/>
              </a:ext>
            </a:extLst>
          </p:cNvPr>
          <p:cNvSpPr>
            <a:spLocks noGrp="1"/>
          </p:cNvSpPr>
          <p:nvPr>
            <p:ph type="title"/>
          </p:nvPr>
        </p:nvSpPr>
        <p:spPr>
          <a:xfrm>
            <a:off x="694631" y="381000"/>
            <a:ext cx="7747001" cy="361950"/>
          </a:xfrm>
          <a:ln w="19050">
            <a:solidFill>
              <a:srgbClr val="0000FF"/>
            </a:solidFill>
          </a:ln>
        </p:spPr>
        <p:txBody>
          <a:bodyPr/>
          <a:lstStyle/>
          <a:p>
            <a:r>
              <a:rPr lang="en-US" dirty="0"/>
              <a:t>Impact of beam-beam effects on </a:t>
            </a:r>
            <a:r>
              <a:rPr lang="en-US" dirty="0" err="1"/>
              <a:t>vdM</a:t>
            </a:r>
            <a:r>
              <a:rPr lang="en-US" dirty="0"/>
              <a:t> </a:t>
            </a:r>
            <a:r>
              <a:rPr lang="en-US" dirty="0">
                <a:latin typeface="Lucida Calligraphy" panose="03010101010101010101" pitchFamily="66" charset="77"/>
              </a:rPr>
              <a:t>L</a:t>
            </a:r>
            <a:r>
              <a:rPr lang="en-US" dirty="0"/>
              <a:t> calibrations at the LHC</a:t>
            </a:r>
          </a:p>
        </p:txBody>
      </p:sp>
      <p:graphicFrame>
        <p:nvGraphicFramePr>
          <p:cNvPr id="5" name="Table 5">
            <a:extLst>
              <a:ext uri="{FF2B5EF4-FFF2-40B4-BE49-F238E27FC236}">
                <a16:creationId xmlns:a16="http://schemas.microsoft.com/office/drawing/2014/main" id="{B9A259CD-FF5F-1F42-D230-992CD19E7854}"/>
              </a:ext>
            </a:extLst>
          </p:cNvPr>
          <p:cNvGraphicFramePr>
            <a:graphicFrameLocks noGrp="1"/>
          </p:cNvGraphicFramePr>
          <p:nvPr>
            <p:extLst>
              <p:ext uri="{D42A27DB-BD31-4B8C-83A1-F6EECF244321}">
                <p14:modId xmlns:p14="http://schemas.microsoft.com/office/powerpoint/2010/main" val="3517488429"/>
              </p:ext>
            </p:extLst>
          </p:nvPr>
        </p:nvGraphicFramePr>
        <p:xfrm>
          <a:off x="188752" y="893661"/>
          <a:ext cx="8766496" cy="2148840"/>
        </p:xfrm>
        <a:graphic>
          <a:graphicData uri="http://schemas.openxmlformats.org/drawingml/2006/table">
            <a:tbl>
              <a:tblPr firstRow="1" bandRow="1">
                <a:tableStyleId>{2D5ABB26-0587-4C30-8999-92F81FD0307C}</a:tableStyleId>
              </a:tblPr>
              <a:tblGrid>
                <a:gridCol w="2086362">
                  <a:extLst>
                    <a:ext uri="{9D8B030D-6E8A-4147-A177-3AD203B41FA5}">
                      <a16:colId xmlns:a16="http://schemas.microsoft.com/office/drawing/2014/main" val="806296433"/>
                    </a:ext>
                  </a:extLst>
                </a:gridCol>
                <a:gridCol w="3340067">
                  <a:extLst>
                    <a:ext uri="{9D8B030D-6E8A-4147-A177-3AD203B41FA5}">
                      <a16:colId xmlns:a16="http://schemas.microsoft.com/office/drawing/2014/main" val="4179133865"/>
                    </a:ext>
                  </a:extLst>
                </a:gridCol>
                <a:gridCol w="3340067">
                  <a:extLst>
                    <a:ext uri="{9D8B030D-6E8A-4147-A177-3AD203B41FA5}">
                      <a16:colId xmlns:a16="http://schemas.microsoft.com/office/drawing/2014/main" val="1175484208"/>
                    </a:ext>
                  </a:extLst>
                </a:gridCol>
              </a:tblGrid>
              <a:tr h="370840">
                <a:tc>
                  <a:txBody>
                    <a:bodyPr/>
                    <a:lstStyle/>
                    <a:p>
                      <a:pPr algn="ctr"/>
                      <a:r>
                        <a:rPr lang="en-US" sz="1400" b="1" dirty="0">
                          <a:solidFill>
                            <a:schemeClr val="tx1"/>
                          </a:solidFill>
                        </a:rPr>
                        <a:t>Bias type</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b="1" dirty="0">
                          <a:solidFill>
                            <a:srgbClr val="248E29"/>
                          </a:solidFill>
                        </a:rPr>
                        <a:t>Orbit shift</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b="1" dirty="0">
                          <a:solidFill>
                            <a:srgbClr val="FF40FF"/>
                          </a:solidFill>
                        </a:rPr>
                        <a:t>Optical distortions</a:t>
                      </a: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49261176"/>
                  </a:ext>
                </a:extLst>
              </a:tr>
              <a:tr h="370840">
                <a:tc>
                  <a:txBody>
                    <a:bodyPr/>
                    <a:lstStyle/>
                    <a:p>
                      <a:pPr algn="ctr"/>
                      <a:r>
                        <a:rPr lang="en-US" sz="1400" dirty="0">
                          <a:solidFill>
                            <a:schemeClr val="tx1"/>
                          </a:solidFill>
                        </a:rPr>
                        <a:t>Physical effect</a:t>
                      </a:r>
                    </a:p>
                    <a:p>
                      <a:pPr algn="ctr"/>
                      <a:r>
                        <a:rPr lang="en-US" sz="1200" dirty="0">
                          <a:solidFill>
                            <a:srgbClr val="000000"/>
                          </a:solidFill>
                        </a:rPr>
                        <a:t>(</a:t>
                      </a:r>
                      <a:r>
                        <a:rPr lang="en-US" sz="1200" b="1" dirty="0">
                          <a:solidFill>
                            <a:srgbClr val="000000"/>
                          </a:solidFill>
                          <a:latin typeface="Lucida Calligraphy" panose="03010101010101010101" pitchFamily="66" charset="77"/>
                          <a:sym typeface="Wingdings" pitchFamily="2" charset="2"/>
                        </a:rPr>
                        <a:t>L</a:t>
                      </a:r>
                      <a:r>
                        <a:rPr lang="en-US" sz="1200" b="1" baseline="-25000" dirty="0">
                          <a:solidFill>
                            <a:srgbClr val="000000"/>
                          </a:solidFill>
                          <a:sym typeface="Wingdings" pitchFamily="2" charset="2"/>
                        </a:rPr>
                        <a:t>0</a:t>
                      </a:r>
                      <a:r>
                        <a:rPr lang="en-US" sz="1200" dirty="0">
                          <a:solidFill>
                            <a:srgbClr val="000000"/>
                          </a:solidFill>
                        </a:rPr>
                        <a:t>, </a:t>
                      </a:r>
                      <a:r>
                        <a:rPr lang="en-US" sz="1200" dirty="0">
                          <a:solidFill>
                            <a:schemeClr val="tx1"/>
                          </a:solidFill>
                          <a:latin typeface="Symbol" pitchFamily="2" charset="2"/>
                          <a:sym typeface="Wingdings" pitchFamily="2" charset="2"/>
                        </a:rPr>
                        <a:t>D</a:t>
                      </a:r>
                      <a:r>
                        <a:rPr lang="en-US" sz="1200" baseline="-25000" dirty="0">
                          <a:solidFill>
                            <a:schemeClr val="tx1"/>
                          </a:solidFill>
                          <a:sym typeface="Wingdings" pitchFamily="2" charset="2"/>
                        </a:rPr>
                        <a:t>0</a:t>
                      </a:r>
                      <a:r>
                        <a:rPr lang="en-US" sz="1200" baseline="0" dirty="0">
                          <a:solidFill>
                            <a:srgbClr val="000000"/>
                          </a:solidFill>
                          <a:sym typeface="Wingdings" pitchFamily="2" charset="2"/>
                        </a:rPr>
                        <a:t>: </a:t>
                      </a:r>
                      <a:r>
                        <a:rPr lang="en-US" sz="1200" dirty="0">
                          <a:solidFill>
                            <a:srgbClr val="000000"/>
                          </a:solidFill>
                        </a:rPr>
                        <a:t>no beam-beam)</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latin typeface="Symbol" pitchFamily="2" charset="2"/>
                        </a:rPr>
                        <a:t>D</a:t>
                      </a:r>
                      <a:r>
                        <a:rPr lang="en-US" sz="1400" baseline="-25000" dirty="0">
                          <a:solidFill>
                            <a:schemeClr val="tx1"/>
                          </a:solidFill>
                          <a:sym typeface="Wingdings" pitchFamily="2" charset="2"/>
                        </a:rPr>
                        <a:t>0</a:t>
                      </a:r>
                      <a:r>
                        <a:rPr lang="en-US" sz="1400" dirty="0">
                          <a:solidFill>
                            <a:schemeClr val="tx1"/>
                          </a:solidFill>
                        </a:rPr>
                        <a:t>-dependent beam-beam deflection:</a:t>
                      </a:r>
                      <a:endParaRPr lang="en-US" sz="1400" dirty="0">
                        <a:solidFill>
                          <a:schemeClr val="tx1"/>
                        </a:solidFill>
                        <a:sym typeface="Wingdings" pitchFamily="2" charset="2"/>
                      </a:endParaRPr>
                    </a:p>
                    <a:p>
                      <a:pPr algn="ctr"/>
                      <a:r>
                        <a:rPr lang="en-US" sz="1400" dirty="0">
                          <a:solidFill>
                            <a:schemeClr val="tx1"/>
                          </a:solidFill>
                          <a:sym typeface="Wingdings" pitchFamily="2" charset="2"/>
                        </a:rPr>
                        <a:t>|</a:t>
                      </a:r>
                      <a:r>
                        <a:rPr lang="en-US" sz="1400" dirty="0">
                          <a:solidFill>
                            <a:schemeClr val="tx1"/>
                          </a:solidFill>
                          <a:latin typeface="Symbol" pitchFamily="2" charset="2"/>
                          <a:sym typeface="Wingdings" pitchFamily="2" charset="2"/>
                        </a:rPr>
                        <a:t>D</a:t>
                      </a:r>
                      <a:r>
                        <a:rPr lang="en-US" sz="1400" dirty="0">
                          <a:solidFill>
                            <a:schemeClr val="tx1"/>
                          </a:solidFill>
                          <a:sym typeface="Wingdings" pitchFamily="2" charset="2"/>
                        </a:rPr>
                        <a:t>| &gt; |</a:t>
                      </a:r>
                      <a:r>
                        <a:rPr lang="en-US" sz="1400" dirty="0">
                          <a:solidFill>
                            <a:schemeClr val="tx1"/>
                          </a:solidFill>
                          <a:latin typeface="Symbol" pitchFamily="2" charset="2"/>
                          <a:sym typeface="Wingdings" pitchFamily="2" charset="2"/>
                        </a:rPr>
                        <a:t>D</a:t>
                      </a:r>
                      <a:r>
                        <a:rPr lang="en-US" sz="1400" baseline="-25000" dirty="0">
                          <a:solidFill>
                            <a:schemeClr val="tx1"/>
                          </a:solidFill>
                          <a:sym typeface="Wingdings" pitchFamily="2" charset="2"/>
                        </a:rPr>
                        <a:t>0</a:t>
                      </a:r>
                      <a:r>
                        <a:rPr lang="en-US" sz="1400" dirty="0">
                          <a:solidFill>
                            <a:schemeClr val="tx1"/>
                          </a:solidFill>
                          <a:sym typeface="Wingdings" pitchFamily="2" charset="2"/>
                        </a:rPr>
                        <a:t>| ⇒ </a:t>
                      </a:r>
                      <a:r>
                        <a:rPr lang="en-US" sz="1400" b="1" dirty="0">
                          <a:solidFill>
                            <a:srgbClr val="248E29"/>
                          </a:solidFill>
                          <a:latin typeface="Lucida Calligraphy" panose="03010101010101010101" pitchFamily="66" charset="77"/>
                          <a:sym typeface="Wingdings" pitchFamily="2" charset="2"/>
                        </a:rPr>
                        <a:t>L</a:t>
                      </a:r>
                      <a:r>
                        <a:rPr lang="en-US" sz="1400" b="1" dirty="0">
                          <a:solidFill>
                            <a:srgbClr val="248E29"/>
                          </a:solidFill>
                          <a:latin typeface="+mn-lt"/>
                          <a:sym typeface="Wingdings" pitchFamily="2" charset="2"/>
                        </a:rPr>
                        <a:t> (</a:t>
                      </a:r>
                      <a:r>
                        <a:rPr lang="en-US" sz="1400" dirty="0">
                          <a:solidFill>
                            <a:schemeClr val="tx1"/>
                          </a:solidFill>
                          <a:latin typeface="Symbol" pitchFamily="2" charset="2"/>
                          <a:sym typeface="Wingdings" pitchFamily="2" charset="2"/>
                        </a:rPr>
                        <a:t>D</a:t>
                      </a:r>
                      <a:r>
                        <a:rPr lang="en-US" sz="1400" baseline="-25000" dirty="0">
                          <a:solidFill>
                            <a:schemeClr val="tx1"/>
                          </a:solidFill>
                          <a:sym typeface="Wingdings" pitchFamily="2" charset="2"/>
                        </a:rPr>
                        <a:t>0</a:t>
                      </a:r>
                      <a:r>
                        <a:rPr lang="en-US" sz="1400" b="1" dirty="0">
                          <a:solidFill>
                            <a:srgbClr val="00B050"/>
                          </a:solidFill>
                          <a:latin typeface="+mn-lt"/>
                          <a:sym typeface="Wingdings" pitchFamily="2" charset="2"/>
                        </a:rPr>
                        <a:t>)</a:t>
                      </a:r>
                      <a:r>
                        <a:rPr lang="en-US" sz="1400" b="1" dirty="0">
                          <a:solidFill>
                            <a:srgbClr val="248E29"/>
                          </a:solidFill>
                          <a:sym typeface="Wingdings" pitchFamily="2" charset="2"/>
                        </a:rPr>
                        <a:t>/</a:t>
                      </a:r>
                      <a:r>
                        <a:rPr lang="en-US" sz="1400" b="1" dirty="0">
                          <a:solidFill>
                            <a:srgbClr val="000000"/>
                          </a:solidFill>
                          <a:latin typeface="Lucida Calligraphy" panose="03010101010101010101" pitchFamily="66" charset="77"/>
                          <a:sym typeface="Wingdings" pitchFamily="2" charset="2"/>
                        </a:rPr>
                        <a:t>L</a:t>
                      </a:r>
                      <a:r>
                        <a:rPr lang="en-US" sz="1400" b="1" baseline="-25000" dirty="0">
                          <a:solidFill>
                            <a:srgbClr val="000000"/>
                          </a:solidFill>
                          <a:sym typeface="Wingdings" pitchFamily="2" charset="2"/>
                        </a:rPr>
                        <a:t>0</a:t>
                      </a:r>
                      <a:r>
                        <a:rPr lang="en-US" sz="1400" b="1" dirty="0">
                          <a:solidFill>
                            <a:srgbClr val="00B050"/>
                          </a:solidFill>
                          <a:sym typeface="Wingdings" pitchFamily="2" charset="2"/>
                        </a:rPr>
                        <a:t> </a:t>
                      </a:r>
                      <a:r>
                        <a:rPr lang="en-US" sz="1400" b="1" dirty="0">
                          <a:solidFill>
                            <a:srgbClr val="000000"/>
                          </a:solidFill>
                          <a:latin typeface="+mn-lt"/>
                          <a:sym typeface="Wingdings" pitchFamily="2" charset="2"/>
                        </a:rPr>
                        <a:t>(</a:t>
                      </a:r>
                      <a:r>
                        <a:rPr lang="en-US" sz="1400" dirty="0">
                          <a:solidFill>
                            <a:schemeClr val="tx1"/>
                          </a:solidFill>
                          <a:latin typeface="Symbol" pitchFamily="2" charset="2"/>
                          <a:sym typeface="Wingdings" pitchFamily="2" charset="2"/>
                        </a:rPr>
                        <a:t>D</a:t>
                      </a:r>
                      <a:r>
                        <a:rPr lang="en-US" sz="1400" baseline="-25000" dirty="0">
                          <a:solidFill>
                            <a:schemeClr val="tx1"/>
                          </a:solidFill>
                          <a:sym typeface="Wingdings" pitchFamily="2" charset="2"/>
                        </a:rPr>
                        <a:t>0</a:t>
                      </a:r>
                      <a:r>
                        <a:rPr lang="en-US" sz="1400" b="1" dirty="0">
                          <a:solidFill>
                            <a:srgbClr val="000000"/>
                          </a:solidFill>
                          <a:latin typeface="+mn-lt"/>
                          <a:sym typeface="Wingdings" pitchFamily="2" charset="2"/>
                        </a:rPr>
                        <a:t>)</a:t>
                      </a:r>
                      <a:r>
                        <a:rPr lang="en-US" sz="1400" b="1" dirty="0">
                          <a:solidFill>
                            <a:srgbClr val="00B050"/>
                          </a:solidFill>
                          <a:latin typeface="+mn-lt"/>
                          <a:sym typeface="Wingdings" pitchFamily="2" charset="2"/>
                        </a:rPr>
                        <a:t> </a:t>
                      </a:r>
                      <a:r>
                        <a:rPr lang="en-US" sz="1400" b="1" dirty="0">
                          <a:solidFill>
                            <a:srgbClr val="00B050"/>
                          </a:solidFill>
                          <a:sym typeface="Wingdings" pitchFamily="2" charset="2"/>
                        </a:rPr>
                        <a:t> </a:t>
                      </a:r>
                      <a:r>
                        <a:rPr lang="en-US" sz="1400" b="1" dirty="0">
                          <a:solidFill>
                            <a:srgbClr val="248E29"/>
                          </a:solidFill>
                          <a:sym typeface="Wingdings" pitchFamily="2" charset="2"/>
                        </a:rPr>
                        <a:t>&lt;  1</a:t>
                      </a:r>
                      <a:endParaRPr lang="en-US" sz="1400" b="1" dirty="0">
                        <a:solidFill>
                          <a:srgbClr val="248E29"/>
                        </a:solidFill>
                      </a:endParaRP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latin typeface="Symbol" pitchFamily="2" charset="2"/>
                        </a:rPr>
                        <a:t>D</a:t>
                      </a:r>
                      <a:r>
                        <a:rPr lang="en-US" sz="1400" baseline="-25000" dirty="0">
                          <a:solidFill>
                            <a:schemeClr val="tx1"/>
                          </a:solidFill>
                          <a:sym typeface="Wingdings" pitchFamily="2" charset="2"/>
                        </a:rPr>
                        <a:t>0</a:t>
                      </a:r>
                      <a:r>
                        <a:rPr lang="en-US" sz="1400" dirty="0">
                          <a:solidFill>
                            <a:schemeClr val="tx1"/>
                          </a:solidFill>
                        </a:rPr>
                        <a:t>-dependent focusing (~ </a:t>
                      </a:r>
                      <a:r>
                        <a:rPr lang="en-US" sz="1400" dirty="0" err="1">
                          <a:solidFill>
                            <a:schemeClr val="tx1"/>
                          </a:solidFill>
                        </a:rPr>
                        <a:t>dyn</a:t>
                      </a:r>
                      <a:r>
                        <a:rPr lang="en-US" sz="1400" dirty="0">
                          <a:solidFill>
                            <a:schemeClr val="tx1"/>
                          </a:solidFill>
                        </a:rPr>
                        <a:t>.-</a:t>
                      </a:r>
                      <a:r>
                        <a:rPr lang="en-US" sz="1400" dirty="0">
                          <a:solidFill>
                            <a:schemeClr val="tx1"/>
                          </a:solidFill>
                          <a:latin typeface="Symbol" pitchFamily="2" charset="2"/>
                        </a:rPr>
                        <a:t>b </a:t>
                      </a:r>
                      <a:r>
                        <a:rPr lang="en-US" sz="1400" dirty="0">
                          <a:solidFill>
                            <a:schemeClr val="tx1"/>
                          </a:solidFill>
                        </a:rPr>
                        <a:t>effect):</a:t>
                      </a:r>
                    </a:p>
                    <a:p>
                      <a:pPr algn="ctr"/>
                      <a:r>
                        <a:rPr lang="en-US" sz="1400" dirty="0">
                          <a:solidFill>
                            <a:schemeClr val="tx1"/>
                          </a:solidFill>
                          <a:sym typeface="Wingdings" pitchFamily="2" charset="2"/>
                        </a:rPr>
                        <a:t>⇒ </a:t>
                      </a:r>
                      <a:r>
                        <a:rPr lang="en-US" sz="1400" dirty="0">
                          <a:solidFill>
                            <a:srgbClr val="FF40FF"/>
                          </a:solidFill>
                          <a:latin typeface="Lucida Calligraphy" panose="03010101010101010101" pitchFamily="66" charset="77"/>
                          <a:sym typeface="Wingdings" pitchFamily="2" charset="2"/>
                        </a:rPr>
                        <a:t>L</a:t>
                      </a:r>
                      <a:r>
                        <a:rPr lang="en-US" sz="1400" dirty="0">
                          <a:solidFill>
                            <a:srgbClr val="FF40FF"/>
                          </a:solidFill>
                          <a:sym typeface="Wingdings" pitchFamily="2" charset="2"/>
                        </a:rPr>
                        <a:t>/</a:t>
                      </a:r>
                      <a:r>
                        <a:rPr lang="en-US" sz="1400" dirty="0">
                          <a:solidFill>
                            <a:srgbClr val="000000"/>
                          </a:solidFill>
                          <a:latin typeface="Lucida Calligraphy" panose="03010101010101010101" pitchFamily="66" charset="77"/>
                          <a:sym typeface="Wingdings" pitchFamily="2" charset="2"/>
                        </a:rPr>
                        <a:t>L</a:t>
                      </a:r>
                      <a:r>
                        <a:rPr lang="en-US" sz="1400" baseline="-25000" dirty="0">
                          <a:solidFill>
                            <a:srgbClr val="000000"/>
                          </a:solidFill>
                          <a:sym typeface="Wingdings" pitchFamily="2" charset="2"/>
                        </a:rPr>
                        <a:t>0</a:t>
                      </a:r>
                      <a:r>
                        <a:rPr lang="en-US" sz="1400" dirty="0">
                          <a:solidFill>
                            <a:srgbClr val="FF40FF"/>
                          </a:solidFill>
                          <a:sym typeface="Wingdings" pitchFamily="2" charset="2"/>
                        </a:rPr>
                        <a:t>  &gt;  1</a:t>
                      </a:r>
                      <a:endParaRPr lang="en-US" sz="1400" dirty="0">
                        <a:solidFill>
                          <a:srgbClr val="FF40FF"/>
                        </a:solidFill>
                      </a:endParaRP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56908379"/>
                  </a:ext>
                </a:extLst>
              </a:tr>
              <a:tr h="370840">
                <a:tc>
                  <a:txBody>
                    <a:bodyPr/>
                    <a:lstStyle/>
                    <a:p>
                      <a:pPr algn="ctr"/>
                      <a:r>
                        <a:rPr lang="en-US" sz="1400" dirty="0">
                          <a:solidFill>
                            <a:schemeClr val="tx1"/>
                          </a:solidFill>
                        </a:rPr>
                        <a:t>Modelled using</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rPr>
                        <a:t>Analytical (</a:t>
                      </a:r>
                      <a:r>
                        <a:rPr lang="en-US" sz="1400" dirty="0" err="1">
                          <a:solidFill>
                            <a:srgbClr val="248E29"/>
                          </a:solidFill>
                        </a:rPr>
                        <a:t>Bassetti</a:t>
                      </a:r>
                      <a:r>
                        <a:rPr lang="en-US" sz="1400" dirty="0">
                          <a:solidFill>
                            <a:srgbClr val="248E29"/>
                          </a:solidFill>
                        </a:rPr>
                        <a:t>-Erskine</a:t>
                      </a:r>
                      <a:r>
                        <a:rPr lang="en-US" sz="1400" dirty="0">
                          <a:solidFill>
                            <a:schemeClr val="tx1"/>
                          </a:solidFill>
                        </a:rPr>
                        <a:t>), validated by B*B/COMBI multiparticle simulations</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000000"/>
                          </a:solidFill>
                        </a:rPr>
                        <a:t>B*B simulation (weak-strong) [3]</a:t>
                      </a:r>
                    </a:p>
                    <a:p>
                      <a:pPr marL="0" marR="0" lvl="0" indent="0" algn="ctr" defTabSz="457200" rtl="0" eaLnBrk="1" fontAlgn="auto" latinLnBrk="0" hangingPunct="1">
                        <a:lnSpc>
                          <a:spcPct val="100000"/>
                        </a:lnSpc>
                        <a:spcBef>
                          <a:spcPts val="0"/>
                        </a:spcBef>
                        <a:spcAft>
                          <a:spcPts val="0"/>
                        </a:spcAft>
                        <a:buClrTx/>
                        <a:buSzTx/>
                        <a:buFontTx/>
                        <a:buNone/>
                        <a:tabLst/>
                        <a:defRPr/>
                      </a:pPr>
                      <a:r>
                        <a:rPr lang="en-US" sz="1400" dirty="0">
                          <a:solidFill>
                            <a:srgbClr val="FF0000"/>
                          </a:solidFill>
                        </a:rPr>
                        <a:t>COMBI simulation (strong-strong) [4]</a:t>
                      </a: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11140565"/>
                  </a:ext>
                </a:extLst>
              </a:tr>
              <a:tr h="370840">
                <a:tc>
                  <a:txBody>
                    <a:bodyPr/>
                    <a:lstStyle/>
                    <a:p>
                      <a:pPr algn="ctr"/>
                      <a:r>
                        <a:rPr lang="en-US" sz="1400" dirty="0">
                          <a:solidFill>
                            <a:schemeClr val="tx1"/>
                          </a:solidFill>
                        </a:rPr>
                        <a:t>Typical </a:t>
                      </a:r>
                      <a:r>
                        <a:rPr lang="en-US" sz="1400" dirty="0" err="1">
                          <a:solidFill>
                            <a:schemeClr val="tx1"/>
                          </a:solidFill>
                          <a:latin typeface="Symbol" pitchFamily="2" charset="2"/>
                        </a:rPr>
                        <a:t>s</a:t>
                      </a:r>
                      <a:r>
                        <a:rPr lang="en-US" sz="1400" baseline="-25000" dirty="0" err="1">
                          <a:solidFill>
                            <a:schemeClr val="tx1"/>
                          </a:solidFill>
                        </a:rPr>
                        <a:t>vis</a:t>
                      </a:r>
                      <a:r>
                        <a:rPr lang="en-US" sz="1400" dirty="0">
                          <a:solidFill>
                            <a:schemeClr val="tx1"/>
                          </a:solidFill>
                        </a:rPr>
                        <a:t> bias [%, 1IP]</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b="1" dirty="0">
                          <a:solidFill>
                            <a:srgbClr val="248E29"/>
                          </a:solidFill>
                        </a:rPr>
                        <a:t>-1.8 % </a:t>
                      </a:r>
                      <a:r>
                        <a:rPr lang="en-US" sz="1400" dirty="0">
                          <a:solidFill>
                            <a:schemeClr val="tx1"/>
                          </a:solidFill>
                        </a:rPr>
                        <a:t>(if left uncorrected)</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tc>
                  <a:txBody>
                    <a:bodyPr/>
                    <a:lstStyle/>
                    <a:p>
                      <a:pPr algn="ctr"/>
                      <a:r>
                        <a:rPr lang="en-US" sz="1400" b="1" dirty="0">
                          <a:solidFill>
                            <a:srgbClr val="FF40FF"/>
                          </a:solidFill>
                        </a:rPr>
                        <a:t>+1.4 % </a:t>
                      </a:r>
                      <a:r>
                        <a:rPr lang="en-US" sz="1400" dirty="0">
                          <a:solidFill>
                            <a:schemeClr val="tx1"/>
                          </a:solidFill>
                        </a:rPr>
                        <a:t>(if left uncorrected)</a:t>
                      </a: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5255428"/>
                  </a:ext>
                </a:extLst>
              </a:tr>
              <a:tr h="370840">
                <a:tc>
                  <a:txBody>
                    <a:bodyPr/>
                    <a:lstStyle/>
                    <a:p>
                      <a:pPr algn="ctr"/>
                      <a:r>
                        <a:rPr lang="en-US" sz="1400" dirty="0" err="1">
                          <a:solidFill>
                            <a:srgbClr val="800001"/>
                          </a:solidFill>
                        </a:rPr>
                        <a:t>Corr'ctn</a:t>
                      </a:r>
                      <a:r>
                        <a:rPr lang="en-US" sz="1400" dirty="0">
                          <a:solidFill>
                            <a:srgbClr val="800001"/>
                          </a:solidFill>
                        </a:rPr>
                        <a:t> = f(</a:t>
                      </a:r>
                      <a:r>
                        <a:rPr lang="en-US" sz="1400" dirty="0">
                          <a:solidFill>
                            <a:srgbClr val="800001"/>
                          </a:solidFill>
                          <a:latin typeface="Symbol" pitchFamily="2" charset="2"/>
                        </a:rPr>
                        <a:t>x</a:t>
                      </a:r>
                      <a:r>
                        <a:rPr lang="en-US" sz="1400" dirty="0">
                          <a:solidFill>
                            <a:srgbClr val="800001"/>
                          </a:solidFill>
                        </a:rPr>
                        <a:t>, q</a:t>
                      </a:r>
                      <a:r>
                        <a:rPr lang="en-US" sz="1400" baseline="-25000" dirty="0">
                          <a:solidFill>
                            <a:srgbClr val="800001"/>
                          </a:solidFill>
                        </a:rPr>
                        <a:t>x</a:t>
                      </a:r>
                      <a:r>
                        <a:rPr lang="en-US" sz="1400" dirty="0">
                          <a:solidFill>
                            <a:srgbClr val="800001"/>
                          </a:solidFill>
                        </a:rPr>
                        <a:t>, </a:t>
                      </a:r>
                      <a:r>
                        <a:rPr lang="en-US" sz="1400" dirty="0" err="1">
                          <a:solidFill>
                            <a:srgbClr val="800001"/>
                          </a:solidFill>
                        </a:rPr>
                        <a:t>q</a:t>
                      </a:r>
                      <a:r>
                        <a:rPr lang="en-US" sz="1400" baseline="-25000" dirty="0" err="1">
                          <a:solidFill>
                            <a:srgbClr val="800001"/>
                          </a:solidFill>
                        </a:rPr>
                        <a:t>y</a:t>
                      </a:r>
                      <a:r>
                        <a:rPr lang="en-US" sz="1400" baseline="0" dirty="0">
                          <a:solidFill>
                            <a:srgbClr val="800001"/>
                          </a:solidFill>
                        </a:rPr>
                        <a:t>, </a:t>
                      </a:r>
                      <a:r>
                        <a:rPr lang="en-US" sz="1400" baseline="0" dirty="0">
                          <a:solidFill>
                            <a:srgbClr val="800001"/>
                          </a:solidFill>
                          <a:latin typeface="Symbol" pitchFamily="2" charset="2"/>
                        </a:rPr>
                        <a:t>D</a:t>
                      </a:r>
                      <a:r>
                        <a:rPr lang="en-US" sz="1400" baseline="-25000" dirty="0">
                          <a:solidFill>
                            <a:srgbClr val="800001"/>
                          </a:solidFill>
                          <a:latin typeface="Symbol" pitchFamily="2" charset="2"/>
                        </a:rPr>
                        <a:t>0</a:t>
                      </a:r>
                      <a:r>
                        <a:rPr lang="en-US" sz="1400" dirty="0">
                          <a:solidFill>
                            <a:srgbClr val="800001"/>
                          </a:solidFill>
                        </a:rPr>
                        <a:t>)</a:t>
                      </a:r>
                    </a:p>
                  </a:txBody>
                  <a:tcPr anchor="ctr" anchorCtr="1">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dirty="0">
                          <a:solidFill>
                            <a:schemeClr val="tx1"/>
                          </a:solidFill>
                          <a:latin typeface="Symbol" pitchFamily="2" charset="2"/>
                          <a:sym typeface="Wingdings" pitchFamily="2" charset="2"/>
                        </a:rPr>
                        <a:t>D</a:t>
                      </a:r>
                      <a:r>
                        <a:rPr lang="en-US" sz="1400" strike="noStrike" baseline="30000" dirty="0">
                          <a:solidFill>
                            <a:schemeClr val="tx1"/>
                          </a:solidFill>
                          <a:sym typeface="Wingdings" pitchFamily="2" charset="2"/>
                        </a:rPr>
                        <a:t>x,y</a:t>
                      </a:r>
                      <a:r>
                        <a:rPr lang="en-US" sz="1400" baseline="-25000" dirty="0">
                          <a:solidFill>
                            <a:schemeClr val="tx1"/>
                          </a:solidFill>
                          <a:sym typeface="Wingdings" pitchFamily="2" charset="2"/>
                        </a:rPr>
                        <a:t>0</a:t>
                      </a:r>
                      <a:r>
                        <a:rPr lang="en-US" sz="1400" dirty="0">
                          <a:solidFill>
                            <a:schemeClr val="tx1"/>
                          </a:solidFill>
                          <a:latin typeface="Symbol" pitchFamily="2" charset="2"/>
                          <a:sym typeface="Wingdings" pitchFamily="2" charset="2"/>
                        </a:rPr>
                        <a:t>    </a:t>
                      </a:r>
                      <a:r>
                        <a:rPr lang="en-US" sz="1400" dirty="0">
                          <a:solidFill>
                            <a:srgbClr val="800001"/>
                          </a:solidFill>
                          <a:latin typeface="Symbol" pitchFamily="2" charset="2"/>
                          <a:sym typeface="Wingdings" pitchFamily="2" charset="2"/>
                        </a:rPr>
                        <a:t></a:t>
                      </a:r>
                      <a:r>
                        <a:rPr lang="en-US" sz="1400" dirty="0">
                          <a:solidFill>
                            <a:schemeClr val="tx1"/>
                          </a:solidFill>
                          <a:latin typeface="Symbol" pitchFamily="2" charset="2"/>
                          <a:sym typeface="Wingdings" pitchFamily="2" charset="2"/>
                        </a:rPr>
                        <a:t>   </a:t>
                      </a:r>
                      <a:r>
                        <a:rPr lang="en-US" sz="1400" dirty="0" err="1">
                          <a:solidFill>
                            <a:srgbClr val="54A152"/>
                          </a:solidFill>
                          <a:latin typeface="Symbol" pitchFamily="2" charset="2"/>
                          <a:sym typeface="Wingdings" pitchFamily="2" charset="2"/>
                        </a:rPr>
                        <a:t>D</a:t>
                      </a:r>
                      <a:r>
                        <a:rPr lang="en-US" sz="1400" strike="noStrike" baseline="30000" dirty="0" err="1">
                          <a:solidFill>
                            <a:srgbClr val="54A152"/>
                          </a:solidFill>
                          <a:sym typeface="Wingdings" pitchFamily="2" charset="2"/>
                        </a:rPr>
                        <a:t>x,y</a:t>
                      </a:r>
                      <a:r>
                        <a:rPr lang="en-US" sz="1400" dirty="0">
                          <a:solidFill>
                            <a:schemeClr val="tx1"/>
                          </a:solidFill>
                          <a:latin typeface="Symbol" pitchFamily="2" charset="2"/>
                          <a:sym typeface="Wingdings" pitchFamily="2" charset="2"/>
                        </a:rPr>
                        <a:t> = D</a:t>
                      </a:r>
                      <a:r>
                        <a:rPr lang="en-US" sz="1400" strike="noStrike" baseline="30000" dirty="0">
                          <a:solidFill>
                            <a:schemeClr val="tx1"/>
                          </a:solidFill>
                          <a:sym typeface="Wingdings" pitchFamily="2" charset="2"/>
                        </a:rPr>
                        <a:t>x,y</a:t>
                      </a:r>
                      <a:r>
                        <a:rPr lang="en-US" sz="1400" baseline="-25000" dirty="0">
                          <a:solidFill>
                            <a:schemeClr val="tx1"/>
                          </a:solidFill>
                          <a:sym typeface="Wingdings" pitchFamily="2" charset="2"/>
                        </a:rPr>
                        <a:t>0</a:t>
                      </a:r>
                      <a:r>
                        <a:rPr lang="en-US" sz="1400" dirty="0">
                          <a:solidFill>
                            <a:schemeClr val="tx1"/>
                          </a:solidFill>
                        </a:rPr>
                        <a:t>  </a:t>
                      </a:r>
                      <a:r>
                        <a:rPr lang="en-US" sz="1400" dirty="0">
                          <a:solidFill>
                            <a:srgbClr val="248E29"/>
                          </a:solidFill>
                        </a:rPr>
                        <a:t>+ </a:t>
                      </a:r>
                      <a:r>
                        <a:rPr lang="en-US" sz="1400" dirty="0" err="1">
                          <a:solidFill>
                            <a:srgbClr val="54A152"/>
                          </a:solidFill>
                          <a:latin typeface="Symbol" pitchFamily="2" charset="2"/>
                        </a:rPr>
                        <a:t>d</a:t>
                      </a:r>
                      <a:r>
                        <a:rPr lang="en-US" sz="1400" strike="noStrike" baseline="30000" dirty="0" err="1">
                          <a:solidFill>
                            <a:srgbClr val="54A152"/>
                          </a:solidFill>
                          <a:sym typeface="Wingdings" pitchFamily="2" charset="2"/>
                        </a:rPr>
                        <a:t>x,y</a:t>
                      </a:r>
                      <a:r>
                        <a:rPr lang="en-US" sz="1400" baseline="-25000" dirty="0" err="1">
                          <a:solidFill>
                            <a:srgbClr val="248E29"/>
                          </a:solidFill>
                        </a:rPr>
                        <a:t>bb</a:t>
                      </a:r>
                      <a:r>
                        <a:rPr lang="en-US" sz="1400" baseline="30000" dirty="0" err="1">
                          <a:solidFill>
                            <a:srgbClr val="248E29"/>
                          </a:solidFill>
                        </a:rPr>
                        <a:t>Bassetti</a:t>
                      </a:r>
                      <a:r>
                        <a:rPr lang="en-US" sz="1400" baseline="30000" dirty="0">
                          <a:solidFill>
                            <a:srgbClr val="248E29"/>
                          </a:solidFill>
                        </a:rPr>
                        <a:t>-Erskine</a:t>
                      </a:r>
                    </a:p>
                  </a:txBody>
                  <a:tcPr anchor="ctr" anchorCtr="1">
                    <a:lnL w="1905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tc>
                  <a:txBody>
                    <a:bodyPr/>
                    <a:lstStyle/>
                    <a:p>
                      <a:pPr algn="ctr"/>
                      <a:r>
                        <a:rPr lang="en-US" sz="1400" dirty="0" err="1">
                          <a:solidFill>
                            <a:schemeClr val="tx1"/>
                          </a:solidFill>
                          <a:latin typeface="Lucida Calligraphy" panose="03010101010101010101" pitchFamily="66" charset="77"/>
                        </a:rPr>
                        <a:t>L</a:t>
                      </a:r>
                      <a:r>
                        <a:rPr lang="en-US" sz="1400" baseline="-25000" dirty="0" err="1">
                          <a:solidFill>
                            <a:schemeClr val="tx1"/>
                          </a:solidFill>
                        </a:rPr>
                        <a:t>meas</a:t>
                      </a:r>
                      <a:r>
                        <a:rPr lang="en-US" sz="1400" baseline="0" dirty="0">
                          <a:solidFill>
                            <a:schemeClr val="tx1"/>
                          </a:solidFill>
                        </a:rPr>
                        <a:t>      </a:t>
                      </a:r>
                      <a:r>
                        <a:rPr lang="en-US" sz="1400" dirty="0">
                          <a:solidFill>
                            <a:srgbClr val="800001"/>
                          </a:solidFill>
                          <a:sym typeface="Wingdings" pitchFamily="2" charset="2"/>
                        </a:rPr>
                        <a:t></a:t>
                      </a:r>
                      <a:r>
                        <a:rPr lang="en-US" sz="1400" dirty="0">
                          <a:solidFill>
                            <a:schemeClr val="tx1"/>
                          </a:solidFill>
                          <a:sym typeface="Wingdings" pitchFamily="2" charset="2"/>
                        </a:rPr>
                        <a:t>      </a:t>
                      </a:r>
                      <a:r>
                        <a:rPr lang="en-US" sz="1400" dirty="0" err="1">
                          <a:solidFill>
                            <a:schemeClr val="tx1"/>
                          </a:solidFill>
                          <a:latin typeface="Lucida Calligraphy" panose="03010101010101010101" pitchFamily="66" charset="77"/>
                        </a:rPr>
                        <a:t>L</a:t>
                      </a:r>
                      <a:r>
                        <a:rPr lang="en-US" sz="1400" baseline="-25000" dirty="0" err="1">
                          <a:solidFill>
                            <a:schemeClr val="tx1"/>
                          </a:solidFill>
                        </a:rPr>
                        <a:t>meas</a:t>
                      </a:r>
                      <a:r>
                        <a:rPr lang="en-US" sz="1400" dirty="0">
                          <a:solidFill>
                            <a:schemeClr val="tx1"/>
                          </a:solidFill>
                          <a:sym typeface="Wingdings" pitchFamily="2" charset="2"/>
                        </a:rPr>
                        <a:t> * [</a:t>
                      </a:r>
                      <a:r>
                        <a:rPr lang="en-US" sz="1400" dirty="0">
                          <a:solidFill>
                            <a:srgbClr val="FF40FF"/>
                          </a:solidFill>
                          <a:latin typeface="Lucida Calligraphy" panose="03010101010101010101" pitchFamily="66" charset="77"/>
                          <a:sym typeface="Wingdings" pitchFamily="2" charset="2"/>
                        </a:rPr>
                        <a:t>L</a:t>
                      </a:r>
                      <a:r>
                        <a:rPr lang="en-US" sz="1400" dirty="0">
                          <a:solidFill>
                            <a:srgbClr val="FF40FF"/>
                          </a:solidFill>
                          <a:sym typeface="Wingdings" pitchFamily="2" charset="2"/>
                        </a:rPr>
                        <a:t>/</a:t>
                      </a:r>
                      <a:r>
                        <a:rPr lang="en-US" sz="1400" dirty="0">
                          <a:solidFill>
                            <a:srgbClr val="000000"/>
                          </a:solidFill>
                          <a:latin typeface="Lucida Calligraphy" panose="03010101010101010101" pitchFamily="66" charset="77"/>
                          <a:sym typeface="Wingdings" pitchFamily="2" charset="2"/>
                        </a:rPr>
                        <a:t>L</a:t>
                      </a:r>
                      <a:r>
                        <a:rPr lang="en-US" sz="1400" baseline="-25000" dirty="0">
                          <a:solidFill>
                            <a:srgbClr val="000000"/>
                          </a:solidFill>
                          <a:sym typeface="Wingdings" pitchFamily="2" charset="2"/>
                        </a:rPr>
                        <a:t>0</a:t>
                      </a:r>
                      <a:r>
                        <a:rPr lang="en-US" sz="1400" dirty="0">
                          <a:solidFill>
                            <a:schemeClr val="tx1"/>
                          </a:solidFill>
                          <a:sym typeface="Wingdings" pitchFamily="2" charset="2"/>
                        </a:rPr>
                        <a:t>]</a:t>
                      </a:r>
                      <a:r>
                        <a:rPr lang="en-US" sz="1400" baseline="30000" dirty="0">
                          <a:solidFill>
                            <a:schemeClr val="tx1"/>
                          </a:solidFill>
                          <a:sym typeface="Wingdings" pitchFamily="2" charset="2"/>
                        </a:rPr>
                        <a:t>-1</a:t>
                      </a:r>
                      <a:endParaRPr lang="en-US" sz="1400" baseline="30000" dirty="0">
                        <a:solidFill>
                          <a:schemeClr val="tx1"/>
                        </a:solidFill>
                      </a:endParaRPr>
                    </a:p>
                  </a:txBody>
                  <a:tcPr anchor="ctr" anchorCtr="1">
                    <a:lnL w="9525"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1769760"/>
                  </a:ext>
                </a:extLst>
              </a:tr>
            </a:tbl>
          </a:graphicData>
        </a:graphic>
      </p:graphicFrame>
      <p:pic>
        <p:nvPicPr>
          <p:cNvPr id="8" name="Picture 7" descr="A diagram of a graph&#10;&#10;Description automatically generated">
            <a:extLst>
              <a:ext uri="{FF2B5EF4-FFF2-40B4-BE49-F238E27FC236}">
                <a16:creationId xmlns:a16="http://schemas.microsoft.com/office/drawing/2014/main" id="{19671CC9-28D2-E2DB-8DA9-FE99BADD6FEE}"/>
              </a:ext>
            </a:extLst>
          </p:cNvPr>
          <p:cNvPicPr>
            <a:picLocks noChangeAspect="1"/>
          </p:cNvPicPr>
          <p:nvPr/>
        </p:nvPicPr>
        <p:blipFill>
          <a:blip r:embed="rId2"/>
          <a:stretch>
            <a:fillRect/>
          </a:stretch>
        </p:blipFill>
        <p:spPr>
          <a:xfrm>
            <a:off x="64796" y="3208859"/>
            <a:ext cx="4149090" cy="3537204"/>
          </a:xfrm>
          <a:prstGeom prst="rect">
            <a:avLst/>
          </a:prstGeom>
        </p:spPr>
      </p:pic>
      <p:cxnSp>
        <p:nvCxnSpPr>
          <p:cNvPr id="10" name="Straight Connector 9">
            <a:extLst>
              <a:ext uri="{FF2B5EF4-FFF2-40B4-BE49-F238E27FC236}">
                <a16:creationId xmlns:a16="http://schemas.microsoft.com/office/drawing/2014/main" id="{07B7C239-2906-51EA-CD34-3D041CB8DE0A}"/>
              </a:ext>
            </a:extLst>
          </p:cNvPr>
          <p:cNvCxnSpPr/>
          <p:nvPr/>
        </p:nvCxnSpPr>
        <p:spPr bwMode="auto">
          <a:xfrm>
            <a:off x="755009" y="6144237"/>
            <a:ext cx="3254929" cy="0"/>
          </a:xfrm>
          <a:prstGeom prst="line">
            <a:avLst/>
          </a:prstGeom>
          <a:solidFill>
            <a:schemeClr val="bg1"/>
          </a:solidFill>
          <a:ln w="38100" cap="flat" cmpd="sng" algn="ctr">
            <a:solidFill>
              <a:srgbClr val="248E29"/>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10">
            <a:extLst>
              <a:ext uri="{FF2B5EF4-FFF2-40B4-BE49-F238E27FC236}">
                <a16:creationId xmlns:a16="http://schemas.microsoft.com/office/drawing/2014/main" id="{03BEF504-A804-410B-4957-B4B00F3F3A93}"/>
              </a:ext>
            </a:extLst>
          </p:cNvPr>
          <p:cNvCxnSpPr>
            <a:cxnSpLocks/>
          </p:cNvCxnSpPr>
          <p:nvPr/>
        </p:nvCxnSpPr>
        <p:spPr bwMode="auto">
          <a:xfrm flipV="1">
            <a:off x="764796" y="3347207"/>
            <a:ext cx="0" cy="2786893"/>
          </a:xfrm>
          <a:prstGeom prst="line">
            <a:avLst/>
          </a:prstGeom>
          <a:solidFill>
            <a:schemeClr val="bg1"/>
          </a:solidFill>
          <a:ln w="38100" cap="flat" cmpd="sng" algn="ctr">
            <a:solidFill>
              <a:srgbClr val="FF4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nvGrpSpPr>
          <p:cNvPr id="29" name="Group 28">
            <a:extLst>
              <a:ext uri="{FF2B5EF4-FFF2-40B4-BE49-F238E27FC236}">
                <a16:creationId xmlns:a16="http://schemas.microsoft.com/office/drawing/2014/main" id="{D5EC3034-E497-360E-3788-3DC5BA078280}"/>
              </a:ext>
            </a:extLst>
          </p:cNvPr>
          <p:cNvGrpSpPr/>
          <p:nvPr/>
        </p:nvGrpSpPr>
        <p:grpSpPr>
          <a:xfrm>
            <a:off x="4479082" y="3294381"/>
            <a:ext cx="4375404" cy="3284549"/>
            <a:chOff x="4479082" y="3294381"/>
            <a:chExt cx="4375404" cy="3284549"/>
          </a:xfrm>
        </p:grpSpPr>
        <p:pic>
          <p:nvPicPr>
            <p:cNvPr id="7" name="Picture 6" descr="A graph of a function&#10;&#10;Description automatically generated">
              <a:extLst>
                <a:ext uri="{FF2B5EF4-FFF2-40B4-BE49-F238E27FC236}">
                  <a16:creationId xmlns:a16="http://schemas.microsoft.com/office/drawing/2014/main" id="{5E48353A-4FFB-002F-71D4-A199C4D72388}"/>
                </a:ext>
              </a:extLst>
            </p:cNvPr>
            <p:cNvPicPr>
              <a:picLocks noChangeAspect="1"/>
            </p:cNvPicPr>
            <p:nvPr/>
          </p:nvPicPr>
          <p:blipFill>
            <a:blip r:embed="rId3"/>
            <a:stretch>
              <a:fillRect/>
            </a:stretch>
          </p:blipFill>
          <p:spPr>
            <a:xfrm>
              <a:off x="4479082" y="3294381"/>
              <a:ext cx="4375404" cy="3235452"/>
            </a:xfrm>
            <a:prstGeom prst="rect">
              <a:avLst/>
            </a:prstGeom>
          </p:spPr>
        </p:pic>
        <p:sp>
          <p:nvSpPr>
            <p:cNvPr id="14" name="TextBox 13">
              <a:extLst>
                <a:ext uri="{FF2B5EF4-FFF2-40B4-BE49-F238E27FC236}">
                  <a16:creationId xmlns:a16="http://schemas.microsoft.com/office/drawing/2014/main" id="{40016DD7-49FB-02D6-195F-F7C6CB158056}"/>
                </a:ext>
              </a:extLst>
            </p:cNvPr>
            <p:cNvSpPr txBox="1"/>
            <p:nvPr/>
          </p:nvSpPr>
          <p:spPr>
            <a:xfrm>
              <a:off x="7477795" y="6363486"/>
              <a:ext cx="235962" cy="215444"/>
            </a:xfrm>
            <a:prstGeom prst="rect">
              <a:avLst/>
            </a:prstGeom>
            <a:noFill/>
          </p:spPr>
          <p:txBody>
            <a:bodyPr wrap="none" rtlCol="0">
              <a:spAutoFit/>
            </a:bodyPr>
            <a:lstStyle/>
            <a:p>
              <a:r>
                <a:rPr lang="en-US" sz="800" dirty="0">
                  <a:solidFill>
                    <a:srgbClr val="000000"/>
                  </a:solidFill>
                </a:rPr>
                <a:t>0</a:t>
              </a:r>
            </a:p>
          </p:txBody>
        </p:sp>
        <p:sp>
          <p:nvSpPr>
            <p:cNvPr id="19" name="TextBox 18">
              <a:extLst>
                <a:ext uri="{FF2B5EF4-FFF2-40B4-BE49-F238E27FC236}">
                  <a16:creationId xmlns:a16="http://schemas.microsoft.com/office/drawing/2014/main" id="{A310C224-BEE7-CC30-9217-25D87F060DEF}"/>
                </a:ext>
              </a:extLst>
            </p:cNvPr>
            <p:cNvSpPr txBox="1"/>
            <p:nvPr/>
          </p:nvSpPr>
          <p:spPr>
            <a:xfrm>
              <a:off x="5022461" y="3349823"/>
              <a:ext cx="894797" cy="276999"/>
            </a:xfrm>
            <a:prstGeom prst="rect">
              <a:avLst/>
            </a:prstGeom>
            <a:noFill/>
          </p:spPr>
          <p:txBody>
            <a:bodyPr wrap="none" rtlCol="0">
              <a:spAutoFit/>
            </a:bodyPr>
            <a:lstStyle/>
            <a:p>
              <a:r>
                <a:rPr lang="en-US" sz="1200" dirty="0">
                  <a:solidFill>
                    <a:srgbClr val="000000"/>
                  </a:solidFill>
                  <a:latin typeface="Symbol" pitchFamily="2" charset="2"/>
                </a:rPr>
                <a:t>x</a:t>
              </a:r>
              <a:r>
                <a:rPr lang="en-US" sz="1200" dirty="0">
                  <a:solidFill>
                    <a:srgbClr val="000000"/>
                  </a:solidFill>
                </a:rPr>
                <a:t> = 2.6 10</a:t>
              </a:r>
              <a:r>
                <a:rPr lang="en-US" sz="1200" baseline="30000" dirty="0">
                  <a:solidFill>
                    <a:srgbClr val="000000"/>
                  </a:solidFill>
                </a:rPr>
                <a:t>-3</a:t>
              </a:r>
            </a:p>
          </p:txBody>
        </p:sp>
      </p:grpSp>
      <p:grpSp>
        <p:nvGrpSpPr>
          <p:cNvPr id="26" name="Group 25">
            <a:extLst>
              <a:ext uri="{FF2B5EF4-FFF2-40B4-BE49-F238E27FC236}">
                <a16:creationId xmlns:a16="http://schemas.microsoft.com/office/drawing/2014/main" id="{E15192F1-7844-75C1-89DB-23805C05D1B6}"/>
              </a:ext>
            </a:extLst>
          </p:cNvPr>
          <p:cNvGrpSpPr/>
          <p:nvPr/>
        </p:nvGrpSpPr>
        <p:grpSpPr>
          <a:xfrm>
            <a:off x="8815528" y="3479800"/>
            <a:ext cx="389850" cy="719667"/>
            <a:chOff x="8815528" y="3479800"/>
            <a:chExt cx="389850" cy="719667"/>
          </a:xfrm>
        </p:grpSpPr>
        <p:cxnSp>
          <p:nvCxnSpPr>
            <p:cNvPr id="17" name="Straight Arrow Connector 16">
              <a:extLst>
                <a:ext uri="{FF2B5EF4-FFF2-40B4-BE49-F238E27FC236}">
                  <a16:creationId xmlns:a16="http://schemas.microsoft.com/office/drawing/2014/main" id="{0240D8E9-D8DE-A0B0-6332-A1942539D6F1}"/>
                </a:ext>
              </a:extLst>
            </p:cNvPr>
            <p:cNvCxnSpPr>
              <a:cxnSpLocks/>
            </p:cNvCxnSpPr>
            <p:nvPr/>
          </p:nvCxnSpPr>
          <p:spPr bwMode="auto">
            <a:xfrm>
              <a:off x="8856135" y="3479800"/>
              <a:ext cx="0" cy="719667"/>
            </a:xfrm>
            <a:prstGeom prst="straightConnector1">
              <a:avLst/>
            </a:prstGeom>
            <a:solidFill>
              <a:schemeClr val="bg1"/>
            </a:solidFill>
            <a:ln w="12700" cap="flat" cmpd="sng" algn="ctr">
              <a:solidFill>
                <a:srgbClr val="4169E1"/>
              </a:solidFill>
              <a:prstDash val="sysDash"/>
              <a:round/>
              <a:headEnd type="triangle"/>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5" name="TextBox 24">
              <a:extLst>
                <a:ext uri="{FF2B5EF4-FFF2-40B4-BE49-F238E27FC236}">
                  <a16:creationId xmlns:a16="http://schemas.microsoft.com/office/drawing/2014/main" id="{F74C2F62-DDF1-406E-2BBE-757B7798552C}"/>
                </a:ext>
              </a:extLst>
            </p:cNvPr>
            <p:cNvSpPr txBox="1"/>
            <p:nvPr/>
          </p:nvSpPr>
          <p:spPr>
            <a:xfrm>
              <a:off x="8815528" y="3713419"/>
              <a:ext cx="389850" cy="276999"/>
            </a:xfrm>
            <a:prstGeom prst="rect">
              <a:avLst/>
            </a:prstGeom>
            <a:noFill/>
          </p:spPr>
          <p:txBody>
            <a:bodyPr wrap="none" rtlCol="0">
              <a:spAutoFit/>
            </a:bodyPr>
            <a:lstStyle/>
            <a:p>
              <a:r>
                <a:rPr lang="en-US" sz="1200" dirty="0">
                  <a:solidFill>
                    <a:srgbClr val="4169E1"/>
                  </a:solidFill>
                  <a:latin typeface="Symbol" pitchFamily="2" charset="2"/>
                </a:rPr>
                <a:t>1%</a:t>
              </a:r>
              <a:endParaRPr lang="en-US" sz="1200" baseline="30000" dirty="0">
                <a:solidFill>
                  <a:srgbClr val="4169E1"/>
                </a:solidFill>
              </a:endParaRPr>
            </a:p>
          </p:txBody>
        </p:sp>
      </p:grpSp>
      <p:sp>
        <p:nvSpPr>
          <p:cNvPr id="27" name="TextBox 26">
            <a:extLst>
              <a:ext uri="{FF2B5EF4-FFF2-40B4-BE49-F238E27FC236}">
                <a16:creationId xmlns:a16="http://schemas.microsoft.com/office/drawing/2014/main" id="{92DF34FD-21B0-E54C-8104-D285C80A7742}"/>
              </a:ext>
            </a:extLst>
          </p:cNvPr>
          <p:cNvSpPr txBox="1"/>
          <p:nvPr/>
        </p:nvSpPr>
        <p:spPr>
          <a:xfrm>
            <a:off x="6597261" y="3349824"/>
            <a:ext cx="1194558" cy="430887"/>
          </a:xfrm>
          <a:prstGeom prst="rect">
            <a:avLst/>
          </a:prstGeom>
          <a:noFill/>
        </p:spPr>
        <p:txBody>
          <a:bodyPr wrap="none" rtlCol="0">
            <a:spAutoFit/>
          </a:bodyPr>
          <a:lstStyle/>
          <a:p>
            <a:pPr algn="ctr"/>
            <a:r>
              <a:rPr lang="en-US" sz="1100" dirty="0">
                <a:solidFill>
                  <a:srgbClr val="000000"/>
                </a:solidFill>
              </a:rPr>
              <a:t>B*B &amp; </a:t>
            </a:r>
            <a:r>
              <a:rPr lang="en-US" sz="1100" dirty="0">
                <a:solidFill>
                  <a:srgbClr val="FF0000"/>
                </a:solidFill>
              </a:rPr>
              <a:t>COMBI</a:t>
            </a:r>
            <a:r>
              <a:rPr lang="en-US" sz="1100" dirty="0">
                <a:solidFill>
                  <a:srgbClr val="000000"/>
                </a:solidFill>
              </a:rPr>
              <a:t>:</a:t>
            </a:r>
          </a:p>
          <a:p>
            <a:pPr algn="ctr"/>
            <a:r>
              <a:rPr lang="en-US" sz="1100" dirty="0">
                <a:solidFill>
                  <a:srgbClr val="FF40FF"/>
                </a:solidFill>
              </a:rPr>
              <a:t>perfect agreement</a:t>
            </a:r>
            <a:endParaRPr lang="en-US" sz="1100" baseline="30000" dirty="0">
              <a:solidFill>
                <a:srgbClr val="FF40FF"/>
              </a:solidFill>
            </a:endParaRPr>
          </a:p>
        </p:txBody>
      </p:sp>
      <p:sp>
        <p:nvSpPr>
          <p:cNvPr id="28" name="TextBox 27">
            <a:extLst>
              <a:ext uri="{FF2B5EF4-FFF2-40B4-BE49-F238E27FC236}">
                <a16:creationId xmlns:a16="http://schemas.microsoft.com/office/drawing/2014/main" id="{79E8A4A2-5333-33EE-080E-69744FBFBE86}"/>
              </a:ext>
            </a:extLst>
          </p:cNvPr>
          <p:cNvSpPr txBox="1"/>
          <p:nvPr/>
        </p:nvSpPr>
        <p:spPr>
          <a:xfrm>
            <a:off x="4987353" y="5266267"/>
            <a:ext cx="3790245" cy="993284"/>
          </a:xfrm>
          <a:prstGeom prst="rect">
            <a:avLst/>
          </a:prstGeom>
          <a:solidFill>
            <a:srgbClr val="FFFFFF"/>
          </a:solidFill>
          <a:ln w="38100">
            <a:solidFill>
              <a:srgbClr val="7030A0"/>
            </a:solidFill>
          </a:ln>
        </p:spPr>
        <p:txBody>
          <a:bodyPr wrap="square" rtlCol="0" anchor="ctr" anchorCtr="0">
            <a:noAutofit/>
          </a:bodyPr>
          <a:lstStyle/>
          <a:p>
            <a:r>
              <a:rPr lang="en-US" sz="1000" b="1" i="1" dirty="0">
                <a:solidFill>
                  <a:srgbClr val="4169E1"/>
                </a:solidFill>
              </a:rPr>
              <a:t>MAD-X </a:t>
            </a:r>
            <a:r>
              <a:rPr lang="en-US" sz="1000" b="1" i="1" u="sng" dirty="0">
                <a:solidFill>
                  <a:srgbClr val="4169E1"/>
                </a:solidFill>
              </a:rPr>
              <a:t>underestimates optical distortions</a:t>
            </a:r>
            <a:r>
              <a:rPr lang="en-US" sz="1000" b="1" i="1" dirty="0">
                <a:solidFill>
                  <a:srgbClr val="4169E1"/>
                </a:solidFill>
              </a:rPr>
              <a:t> </a:t>
            </a:r>
            <a:r>
              <a:rPr lang="en-US" sz="1000" i="1" dirty="0">
                <a:solidFill>
                  <a:srgbClr val="000000"/>
                </a:solidFill>
              </a:rPr>
              <a:t>because it does not model: </a:t>
            </a:r>
          </a:p>
          <a:p>
            <a:pPr marL="84138" indent="-84138">
              <a:buFont typeface="Arial" panose="020B0604020202020204" pitchFamily="34" charset="0"/>
              <a:buChar char="•"/>
            </a:pPr>
            <a:r>
              <a:rPr lang="en-US" sz="1000" i="1" dirty="0">
                <a:solidFill>
                  <a:srgbClr val="000000"/>
                </a:solidFill>
              </a:rPr>
              <a:t>the amplitude-dependence of the beam-beam kick (in the way needed for this particular use case)</a:t>
            </a:r>
          </a:p>
          <a:p>
            <a:pPr marL="84138" indent="-84138">
              <a:buFont typeface="Arial" panose="020B0604020202020204" pitchFamily="34" charset="0"/>
              <a:buChar char="•"/>
            </a:pPr>
            <a:r>
              <a:rPr lang="en-US" sz="1000" i="1" dirty="0">
                <a:solidFill>
                  <a:srgbClr val="000000"/>
                </a:solidFill>
              </a:rPr>
              <a:t>the bb-induced non-linear shape distortions  (</a:t>
            </a:r>
            <a:r>
              <a:rPr lang="en-US" sz="1000" i="1" dirty="0">
                <a:solidFill>
                  <a:srgbClr val="000000"/>
                </a:solidFill>
                <a:sym typeface="Wingdings" pitchFamily="2" charset="2"/>
              </a:rPr>
              <a:t> non-Gaussian tails)</a:t>
            </a:r>
          </a:p>
          <a:p>
            <a:pPr marL="84138" indent="-84138">
              <a:buFont typeface="Arial" panose="020B0604020202020204" pitchFamily="34" charset="0"/>
              <a:buChar char="•"/>
            </a:pPr>
            <a:endParaRPr lang="en-US" sz="800" i="1" dirty="0">
              <a:solidFill>
                <a:srgbClr val="000000"/>
              </a:solidFill>
              <a:sym typeface="Wingdings" pitchFamily="2" charset="2"/>
            </a:endParaRPr>
          </a:p>
          <a:p>
            <a:pPr algn="ctr"/>
            <a:r>
              <a:rPr lang="en-US" sz="1200" b="1" i="1">
                <a:solidFill>
                  <a:srgbClr val="7030A0"/>
                </a:solidFill>
              </a:rPr>
              <a:t>⇒ pre-2021</a:t>
            </a:r>
            <a:r>
              <a:rPr lang="en-US" sz="1200" b="1" i="1" dirty="0">
                <a:solidFill>
                  <a:srgbClr val="7030A0"/>
                </a:solidFill>
              </a:rPr>
              <a:t>: absolute </a:t>
            </a:r>
            <a:r>
              <a:rPr lang="en-US" sz="1200" b="1" i="1" dirty="0">
                <a:solidFill>
                  <a:srgbClr val="7030A0"/>
                </a:solidFill>
                <a:latin typeface="Lucida Calligraphy" panose="03010101010101010101" pitchFamily="66" charset="77"/>
              </a:rPr>
              <a:t>L</a:t>
            </a:r>
            <a:r>
              <a:rPr lang="en-US" sz="1200" b="1" i="1" dirty="0">
                <a:solidFill>
                  <a:srgbClr val="7030A0"/>
                </a:solidFill>
              </a:rPr>
              <a:t> scale (pp) biased down by ~ 1%</a:t>
            </a:r>
          </a:p>
        </p:txBody>
      </p:sp>
      <p:cxnSp>
        <p:nvCxnSpPr>
          <p:cNvPr id="6" name="Straight Arrow Connector 5">
            <a:extLst>
              <a:ext uri="{FF2B5EF4-FFF2-40B4-BE49-F238E27FC236}">
                <a16:creationId xmlns:a16="http://schemas.microsoft.com/office/drawing/2014/main" id="{B26F0DA6-2F19-6B48-AFB4-C8568FDAA075}"/>
              </a:ext>
            </a:extLst>
          </p:cNvPr>
          <p:cNvCxnSpPr>
            <a:cxnSpLocks/>
          </p:cNvCxnSpPr>
          <p:nvPr/>
        </p:nvCxnSpPr>
        <p:spPr bwMode="auto">
          <a:xfrm flipH="1">
            <a:off x="7791819" y="2975212"/>
            <a:ext cx="226242" cy="738207"/>
          </a:xfrm>
          <a:prstGeom prst="straightConnector1">
            <a:avLst/>
          </a:prstGeom>
          <a:solidFill>
            <a:schemeClr val="bg1"/>
          </a:solidFill>
          <a:ln w="28575" cap="flat" cmpd="sng" algn="ctr">
            <a:solidFill>
              <a:srgbClr val="FF40FF"/>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Arrow Connector 19">
            <a:extLst>
              <a:ext uri="{FF2B5EF4-FFF2-40B4-BE49-F238E27FC236}">
                <a16:creationId xmlns:a16="http://schemas.microsoft.com/office/drawing/2014/main" id="{A255930A-0913-BE47-AFDE-5361835A19C2}"/>
              </a:ext>
            </a:extLst>
          </p:cNvPr>
          <p:cNvCxnSpPr>
            <a:cxnSpLocks/>
          </p:cNvCxnSpPr>
          <p:nvPr/>
        </p:nvCxnSpPr>
        <p:spPr bwMode="auto">
          <a:xfrm flipV="1">
            <a:off x="4102443" y="4604951"/>
            <a:ext cx="1367416" cy="1550764"/>
          </a:xfrm>
          <a:prstGeom prst="straightConnector1">
            <a:avLst/>
          </a:prstGeom>
          <a:solidFill>
            <a:schemeClr val="bg1"/>
          </a:solidFill>
          <a:ln w="28575" cap="flat" cmpd="sng" algn="ctr">
            <a:solidFill>
              <a:srgbClr val="248E29"/>
            </a:solidFill>
            <a:prstDash val="sysDash"/>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sp>
        <p:nvSpPr>
          <p:cNvPr id="3" name="Rounded Rectangle 2">
            <a:extLst>
              <a:ext uri="{FF2B5EF4-FFF2-40B4-BE49-F238E27FC236}">
                <a16:creationId xmlns:a16="http://schemas.microsoft.com/office/drawing/2014/main" id="{2291F411-AD37-F648-8D47-64FD9C7EA157}"/>
              </a:ext>
            </a:extLst>
          </p:cNvPr>
          <p:cNvSpPr/>
          <p:nvPr/>
        </p:nvSpPr>
        <p:spPr bwMode="auto">
          <a:xfrm>
            <a:off x="266131" y="2695432"/>
            <a:ext cx="1921898" cy="319773"/>
          </a:xfrm>
          <a:prstGeom prst="roundRect">
            <a:avLst/>
          </a:prstGeom>
          <a:noFill/>
          <a:ln w="28575" cap="flat" cmpd="sng" algn="ctr">
            <a:solidFill>
              <a:srgbClr val="800001"/>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37417471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CCEE0090-8166-E54B-A44F-8ED5846A2C4C}"/>
              </a:ext>
            </a:extLst>
          </p:cNvPr>
          <p:cNvGrpSpPr/>
          <p:nvPr/>
        </p:nvGrpSpPr>
        <p:grpSpPr>
          <a:xfrm>
            <a:off x="33131" y="881101"/>
            <a:ext cx="3433571" cy="2894076"/>
            <a:chOff x="310602" y="932375"/>
            <a:chExt cx="3433571" cy="2894076"/>
          </a:xfrm>
        </p:grpSpPr>
        <p:pic>
          <p:nvPicPr>
            <p:cNvPr id="8" name="Picture 7" descr="A diagram of a graph&#10;&#10;Description automatically generated">
              <a:extLst>
                <a:ext uri="{FF2B5EF4-FFF2-40B4-BE49-F238E27FC236}">
                  <a16:creationId xmlns:a16="http://schemas.microsoft.com/office/drawing/2014/main" id="{19671CC9-28D2-E2DB-8DA9-FE99BADD6FEE}"/>
                </a:ext>
              </a:extLst>
            </p:cNvPr>
            <p:cNvPicPr>
              <a:picLocks noChangeAspect="1"/>
            </p:cNvPicPr>
            <p:nvPr/>
          </p:nvPicPr>
          <p:blipFill>
            <a:blip r:embed="rId2"/>
            <a:stretch>
              <a:fillRect/>
            </a:stretch>
          </p:blipFill>
          <p:spPr>
            <a:xfrm>
              <a:off x="310602" y="932375"/>
              <a:ext cx="3394710" cy="2894076"/>
            </a:xfrm>
            <a:prstGeom prst="rect">
              <a:avLst/>
            </a:prstGeom>
          </p:spPr>
        </p:pic>
        <p:sp>
          <p:nvSpPr>
            <p:cNvPr id="22" name="TextBox 21">
              <a:extLst>
                <a:ext uri="{FF2B5EF4-FFF2-40B4-BE49-F238E27FC236}">
                  <a16:creationId xmlns:a16="http://schemas.microsoft.com/office/drawing/2014/main" id="{A9C0DD48-6279-3347-8A66-D6DF7392E07D}"/>
                </a:ext>
              </a:extLst>
            </p:cNvPr>
            <p:cNvSpPr txBox="1"/>
            <p:nvPr/>
          </p:nvSpPr>
          <p:spPr>
            <a:xfrm>
              <a:off x="2904116" y="3485818"/>
              <a:ext cx="840057" cy="276999"/>
            </a:xfrm>
            <a:prstGeom prst="rect">
              <a:avLst/>
            </a:prstGeom>
            <a:solidFill>
              <a:srgbClr val="FFFFFF"/>
            </a:solidFill>
            <a:ln>
              <a:noFill/>
            </a:ln>
          </p:spPr>
          <p:txBody>
            <a:bodyPr wrap="square" rtlCol="0">
              <a:spAutoFit/>
            </a:bodyPr>
            <a:lstStyle/>
            <a:p>
              <a:pPr algn="ctr"/>
              <a:r>
                <a:rPr lang="en-US" sz="1200" dirty="0">
                  <a:solidFill>
                    <a:srgbClr val="000000"/>
                  </a:solidFill>
                  <a:latin typeface="Symbol" pitchFamily="2" charset="2"/>
                  <a:cs typeface="Times New Roman" panose="02020603050405020304" pitchFamily="18" charset="0"/>
                </a:rPr>
                <a:t>d</a:t>
              </a:r>
              <a:r>
                <a:rPr lang="en-US" sz="1200" baseline="-25000" dirty="0">
                  <a:solidFill>
                    <a:srgbClr val="000000"/>
                  </a:solidFill>
                  <a:latin typeface="Times New Roman" panose="02020603050405020304" pitchFamily="18" charset="0"/>
                  <a:cs typeface="Times New Roman" panose="02020603050405020304" pitchFamily="18" charset="0"/>
                </a:rPr>
                <a:t>x</a:t>
              </a:r>
              <a:r>
                <a:rPr lang="en-US" sz="1200" dirty="0">
                  <a:solidFill>
                    <a:srgbClr val="000000"/>
                  </a:solidFill>
                  <a:latin typeface="Times New Roman" panose="02020603050405020304" pitchFamily="18" charset="0"/>
                  <a:cs typeface="Times New Roman" panose="02020603050405020304" pitchFamily="18" charset="0"/>
                </a:rPr>
                <a:t> [mm]</a:t>
              </a:r>
            </a:p>
          </p:txBody>
        </p:sp>
      </p:grpSp>
      <p:sp>
        <p:nvSpPr>
          <p:cNvPr id="2" name="Title 1">
            <a:extLst>
              <a:ext uri="{FF2B5EF4-FFF2-40B4-BE49-F238E27FC236}">
                <a16:creationId xmlns:a16="http://schemas.microsoft.com/office/drawing/2014/main" id="{F20B4058-9A26-489A-D696-89ABB4364B5C}"/>
              </a:ext>
            </a:extLst>
          </p:cNvPr>
          <p:cNvSpPr>
            <a:spLocks noGrp="1"/>
          </p:cNvSpPr>
          <p:nvPr>
            <p:ph type="title"/>
          </p:nvPr>
        </p:nvSpPr>
        <p:spPr>
          <a:xfrm>
            <a:off x="1675939" y="229924"/>
            <a:ext cx="5802813" cy="361950"/>
          </a:xfrm>
          <a:ln w="12700">
            <a:solidFill>
              <a:srgbClr val="000000"/>
            </a:solidFill>
          </a:ln>
        </p:spPr>
        <p:txBody>
          <a:bodyPr/>
          <a:lstStyle/>
          <a:p>
            <a:r>
              <a:rPr lang="en-US" dirty="0"/>
              <a:t>Beam-beam biases: fundamental observables</a:t>
            </a:r>
          </a:p>
        </p:txBody>
      </p:sp>
      <p:cxnSp>
        <p:nvCxnSpPr>
          <p:cNvPr id="10" name="Straight Connector 9">
            <a:extLst>
              <a:ext uri="{FF2B5EF4-FFF2-40B4-BE49-F238E27FC236}">
                <a16:creationId xmlns:a16="http://schemas.microsoft.com/office/drawing/2014/main" id="{07B7C239-2906-51EA-CD34-3D041CB8DE0A}"/>
              </a:ext>
            </a:extLst>
          </p:cNvPr>
          <p:cNvCxnSpPr>
            <a:cxnSpLocks/>
          </p:cNvCxnSpPr>
          <p:nvPr/>
        </p:nvCxnSpPr>
        <p:spPr bwMode="auto">
          <a:xfrm>
            <a:off x="585693" y="3265872"/>
            <a:ext cx="2686281" cy="0"/>
          </a:xfrm>
          <a:prstGeom prst="line">
            <a:avLst/>
          </a:prstGeom>
          <a:solidFill>
            <a:schemeClr val="bg1"/>
          </a:solidFill>
          <a:ln w="38100" cap="flat" cmpd="sng" algn="ctr">
            <a:solidFill>
              <a:srgbClr val="248E29"/>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1" name="Straight Connector 10">
            <a:extLst>
              <a:ext uri="{FF2B5EF4-FFF2-40B4-BE49-F238E27FC236}">
                <a16:creationId xmlns:a16="http://schemas.microsoft.com/office/drawing/2014/main" id="{03BEF504-A804-410B-4957-B4B00F3F3A93}"/>
              </a:ext>
            </a:extLst>
          </p:cNvPr>
          <p:cNvCxnSpPr>
            <a:cxnSpLocks/>
          </p:cNvCxnSpPr>
          <p:nvPr/>
        </p:nvCxnSpPr>
        <p:spPr bwMode="auto">
          <a:xfrm flipV="1">
            <a:off x="605312" y="1000778"/>
            <a:ext cx="0" cy="2284117"/>
          </a:xfrm>
          <a:prstGeom prst="line">
            <a:avLst/>
          </a:prstGeom>
          <a:solidFill>
            <a:schemeClr val="bg1"/>
          </a:solidFill>
          <a:ln w="38100" cap="flat" cmpd="sng" algn="ctr">
            <a:solidFill>
              <a:srgbClr val="FF40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pic>
        <p:nvPicPr>
          <p:cNvPr id="16" name="Picture 15">
            <a:extLst>
              <a:ext uri="{FF2B5EF4-FFF2-40B4-BE49-F238E27FC236}">
                <a16:creationId xmlns:a16="http://schemas.microsoft.com/office/drawing/2014/main" id="{E91B497D-9F11-C84A-BE3B-06D6CA3070AE}"/>
              </a:ext>
            </a:extLst>
          </p:cNvPr>
          <p:cNvPicPr>
            <a:picLocks noChangeAspect="1"/>
          </p:cNvPicPr>
          <p:nvPr/>
        </p:nvPicPr>
        <p:blipFill>
          <a:blip r:embed="rId3"/>
          <a:stretch>
            <a:fillRect/>
          </a:stretch>
        </p:blipFill>
        <p:spPr>
          <a:xfrm>
            <a:off x="3691330" y="1415830"/>
            <a:ext cx="1468755" cy="647700"/>
          </a:xfrm>
          <a:prstGeom prst="rect">
            <a:avLst/>
          </a:prstGeom>
        </p:spPr>
      </p:pic>
      <p:pic>
        <p:nvPicPr>
          <p:cNvPr id="34" name="Picture 33">
            <a:extLst>
              <a:ext uri="{FF2B5EF4-FFF2-40B4-BE49-F238E27FC236}">
                <a16:creationId xmlns:a16="http://schemas.microsoft.com/office/drawing/2014/main" id="{01909423-A2CA-2149-BCD4-3F7C8F0E1432}"/>
              </a:ext>
            </a:extLst>
          </p:cNvPr>
          <p:cNvPicPr>
            <a:picLocks noChangeAspect="1"/>
          </p:cNvPicPr>
          <p:nvPr/>
        </p:nvPicPr>
        <p:blipFill>
          <a:blip r:embed="rId4"/>
          <a:stretch>
            <a:fillRect/>
          </a:stretch>
        </p:blipFill>
        <p:spPr>
          <a:xfrm>
            <a:off x="5949493" y="2895795"/>
            <a:ext cx="2188845" cy="596265"/>
          </a:xfrm>
          <a:prstGeom prst="rect">
            <a:avLst/>
          </a:prstGeom>
          <a:ln w="19050">
            <a:noFill/>
          </a:ln>
        </p:spPr>
      </p:pic>
      <p:pic>
        <p:nvPicPr>
          <p:cNvPr id="36" name="Picture 35">
            <a:extLst>
              <a:ext uri="{FF2B5EF4-FFF2-40B4-BE49-F238E27FC236}">
                <a16:creationId xmlns:a16="http://schemas.microsoft.com/office/drawing/2014/main" id="{1D81AE16-D420-8144-B3C6-C2CE876510B1}"/>
              </a:ext>
            </a:extLst>
          </p:cNvPr>
          <p:cNvPicPr>
            <a:picLocks noChangeAspect="1"/>
          </p:cNvPicPr>
          <p:nvPr/>
        </p:nvPicPr>
        <p:blipFill>
          <a:blip r:embed="rId5"/>
          <a:stretch>
            <a:fillRect/>
          </a:stretch>
        </p:blipFill>
        <p:spPr>
          <a:xfrm>
            <a:off x="727392" y="4435235"/>
            <a:ext cx="3225165" cy="603885"/>
          </a:xfrm>
          <a:prstGeom prst="rect">
            <a:avLst/>
          </a:prstGeom>
        </p:spPr>
      </p:pic>
      <p:pic>
        <p:nvPicPr>
          <p:cNvPr id="38" name="Picture 37">
            <a:extLst>
              <a:ext uri="{FF2B5EF4-FFF2-40B4-BE49-F238E27FC236}">
                <a16:creationId xmlns:a16="http://schemas.microsoft.com/office/drawing/2014/main" id="{69D73DE9-8D66-4E46-A59A-203ACCAC71D3}"/>
              </a:ext>
            </a:extLst>
          </p:cNvPr>
          <p:cNvPicPr>
            <a:picLocks noChangeAspect="1"/>
          </p:cNvPicPr>
          <p:nvPr/>
        </p:nvPicPr>
        <p:blipFill>
          <a:blip r:embed="rId6"/>
          <a:stretch>
            <a:fillRect/>
          </a:stretch>
        </p:blipFill>
        <p:spPr>
          <a:xfrm>
            <a:off x="1025525" y="5243754"/>
            <a:ext cx="2628900" cy="596265"/>
          </a:xfrm>
          <a:prstGeom prst="rect">
            <a:avLst/>
          </a:prstGeom>
        </p:spPr>
      </p:pic>
      <p:pic>
        <p:nvPicPr>
          <p:cNvPr id="40" name="Picture 39">
            <a:extLst>
              <a:ext uri="{FF2B5EF4-FFF2-40B4-BE49-F238E27FC236}">
                <a16:creationId xmlns:a16="http://schemas.microsoft.com/office/drawing/2014/main" id="{C0174741-67E7-554E-BB55-F8E2E9F0A625}"/>
              </a:ext>
            </a:extLst>
          </p:cNvPr>
          <p:cNvPicPr>
            <a:picLocks noChangeAspect="1"/>
          </p:cNvPicPr>
          <p:nvPr/>
        </p:nvPicPr>
        <p:blipFill>
          <a:blip r:embed="rId7"/>
          <a:stretch>
            <a:fillRect/>
          </a:stretch>
        </p:blipFill>
        <p:spPr>
          <a:xfrm>
            <a:off x="1757997" y="6010401"/>
            <a:ext cx="1163955" cy="666750"/>
          </a:xfrm>
          <a:prstGeom prst="rect">
            <a:avLst/>
          </a:prstGeom>
        </p:spPr>
      </p:pic>
      <p:grpSp>
        <p:nvGrpSpPr>
          <p:cNvPr id="15" name="Group 14">
            <a:extLst>
              <a:ext uri="{FF2B5EF4-FFF2-40B4-BE49-F238E27FC236}">
                <a16:creationId xmlns:a16="http://schemas.microsoft.com/office/drawing/2014/main" id="{E0A1270D-7842-4E42-A558-6375619C76C0}"/>
              </a:ext>
            </a:extLst>
          </p:cNvPr>
          <p:cNvGrpSpPr/>
          <p:nvPr/>
        </p:nvGrpSpPr>
        <p:grpSpPr>
          <a:xfrm>
            <a:off x="3624333" y="2623335"/>
            <a:ext cx="1630896" cy="881866"/>
            <a:chOff x="3471933" y="2623335"/>
            <a:chExt cx="1630896" cy="881866"/>
          </a:xfrm>
        </p:grpSpPr>
        <p:pic>
          <p:nvPicPr>
            <p:cNvPr id="32" name="Picture 31">
              <a:extLst>
                <a:ext uri="{FF2B5EF4-FFF2-40B4-BE49-F238E27FC236}">
                  <a16:creationId xmlns:a16="http://schemas.microsoft.com/office/drawing/2014/main" id="{A8C85D44-8194-C54A-85FA-4A6548FCE6BD}"/>
                </a:ext>
              </a:extLst>
            </p:cNvPr>
            <p:cNvPicPr>
              <a:picLocks noChangeAspect="1"/>
            </p:cNvPicPr>
            <p:nvPr/>
          </p:nvPicPr>
          <p:blipFill>
            <a:blip r:embed="rId8"/>
            <a:stretch>
              <a:fillRect/>
            </a:stretch>
          </p:blipFill>
          <p:spPr>
            <a:xfrm>
              <a:off x="3572676" y="2910841"/>
              <a:ext cx="1261110" cy="594360"/>
            </a:xfrm>
            <a:prstGeom prst="rect">
              <a:avLst/>
            </a:prstGeom>
            <a:ln>
              <a:noFill/>
            </a:ln>
          </p:spPr>
        </p:pic>
        <p:sp>
          <p:nvSpPr>
            <p:cNvPr id="43" name="TextBox 42">
              <a:extLst>
                <a:ext uri="{FF2B5EF4-FFF2-40B4-BE49-F238E27FC236}">
                  <a16:creationId xmlns:a16="http://schemas.microsoft.com/office/drawing/2014/main" id="{FFDCAA5A-76C7-DB49-BAF2-D244DE016474}"/>
                </a:ext>
              </a:extLst>
            </p:cNvPr>
            <p:cNvSpPr txBox="1"/>
            <p:nvPr/>
          </p:nvSpPr>
          <p:spPr>
            <a:xfrm>
              <a:off x="3471933" y="2623335"/>
              <a:ext cx="1630896" cy="307777"/>
            </a:xfrm>
            <a:prstGeom prst="rect">
              <a:avLst/>
            </a:prstGeom>
            <a:noFill/>
          </p:spPr>
          <p:txBody>
            <a:bodyPr wrap="none" rtlCol="0">
              <a:spAutoFit/>
            </a:bodyPr>
            <a:lstStyle/>
            <a:p>
              <a:pPr marL="134938" indent="-134938">
                <a:buFont typeface="Arial" panose="020B0604020202020204" pitchFamily="34" charset="0"/>
                <a:buChar char="•"/>
              </a:pPr>
              <a:r>
                <a:rPr lang="en-US" sz="1400">
                  <a:solidFill>
                    <a:srgbClr val="000000"/>
                  </a:solidFill>
                </a:rPr>
                <a:t>from luminometer</a:t>
              </a:r>
            </a:p>
          </p:txBody>
        </p:sp>
      </p:grpSp>
      <p:sp>
        <p:nvSpPr>
          <p:cNvPr id="44" name="TextBox 43">
            <a:extLst>
              <a:ext uri="{FF2B5EF4-FFF2-40B4-BE49-F238E27FC236}">
                <a16:creationId xmlns:a16="http://schemas.microsoft.com/office/drawing/2014/main" id="{4158141B-5740-9B4A-8090-E43E15F25284}"/>
              </a:ext>
            </a:extLst>
          </p:cNvPr>
          <p:cNvSpPr txBox="1"/>
          <p:nvPr/>
        </p:nvSpPr>
        <p:spPr>
          <a:xfrm>
            <a:off x="3361141" y="851569"/>
            <a:ext cx="2151888" cy="553998"/>
          </a:xfrm>
          <a:prstGeom prst="rect">
            <a:avLst/>
          </a:prstGeom>
          <a:noFill/>
        </p:spPr>
        <p:txBody>
          <a:bodyPr wrap="square" rtlCol="0">
            <a:spAutoFit/>
          </a:bodyPr>
          <a:lstStyle/>
          <a:p>
            <a:r>
              <a:rPr lang="en-US" sz="1400" b="1">
                <a:solidFill>
                  <a:srgbClr val="000000"/>
                </a:solidFill>
              </a:rPr>
              <a:t> </a:t>
            </a:r>
            <a:r>
              <a:rPr lang="en-US" sz="1600" b="1">
                <a:solidFill>
                  <a:srgbClr val="000000"/>
                </a:solidFill>
              </a:rPr>
              <a:t>Bunch </a:t>
            </a:r>
            <a:r>
              <a:rPr lang="en-US" sz="1600" b="1">
                <a:solidFill>
                  <a:srgbClr val="000000"/>
                </a:solidFill>
                <a:latin typeface="Lucida Calligraphy" panose="03010101010101010101" pitchFamily="66" charset="77"/>
              </a:rPr>
              <a:t>L </a:t>
            </a:r>
            <a:r>
              <a:rPr lang="en-US" sz="1600" b="1">
                <a:solidFill>
                  <a:srgbClr val="000000"/>
                </a:solidFill>
                <a:latin typeface="Times New Roman" panose="02020603050405020304" pitchFamily="18" charset="0"/>
                <a:cs typeface="Times New Roman" panose="02020603050405020304" pitchFamily="18" charset="0"/>
              </a:rPr>
              <a:t>@ scan peak</a:t>
            </a:r>
          </a:p>
          <a:p>
            <a:pPr marL="134938" indent="-134938">
              <a:buFont typeface="Arial" panose="020B0604020202020204" pitchFamily="34" charset="0"/>
              <a:buChar char="•"/>
            </a:pPr>
            <a:r>
              <a:rPr lang="en-US" sz="1400">
                <a:solidFill>
                  <a:srgbClr val="000000"/>
                </a:solidFill>
              </a:rPr>
              <a:t>from acc. observables</a:t>
            </a:r>
          </a:p>
        </p:txBody>
      </p:sp>
      <p:grpSp>
        <p:nvGrpSpPr>
          <p:cNvPr id="14" name="Group 13">
            <a:extLst>
              <a:ext uri="{FF2B5EF4-FFF2-40B4-BE49-F238E27FC236}">
                <a16:creationId xmlns:a16="http://schemas.microsoft.com/office/drawing/2014/main" id="{E83D749B-8F42-F042-B2EF-7732F541DB9D}"/>
              </a:ext>
            </a:extLst>
          </p:cNvPr>
          <p:cNvGrpSpPr/>
          <p:nvPr/>
        </p:nvGrpSpPr>
        <p:grpSpPr>
          <a:xfrm>
            <a:off x="6020817" y="1435144"/>
            <a:ext cx="3123046" cy="580644"/>
            <a:chOff x="6020817" y="1435144"/>
            <a:chExt cx="3123046" cy="580644"/>
          </a:xfrm>
        </p:grpSpPr>
        <p:pic>
          <p:nvPicPr>
            <p:cNvPr id="23" name="Picture 22">
              <a:extLst>
                <a:ext uri="{FF2B5EF4-FFF2-40B4-BE49-F238E27FC236}">
                  <a16:creationId xmlns:a16="http://schemas.microsoft.com/office/drawing/2014/main" id="{3F43F5AB-6874-0A49-81A3-CDCE22235651}"/>
                </a:ext>
              </a:extLst>
            </p:cNvPr>
            <p:cNvPicPr>
              <a:picLocks noChangeAspect="1"/>
            </p:cNvPicPr>
            <p:nvPr/>
          </p:nvPicPr>
          <p:blipFill>
            <a:blip r:embed="rId9"/>
            <a:stretch>
              <a:fillRect/>
            </a:stretch>
          </p:blipFill>
          <p:spPr>
            <a:xfrm>
              <a:off x="6020817" y="1435144"/>
              <a:ext cx="1862328" cy="580644"/>
            </a:xfrm>
            <a:prstGeom prst="rect">
              <a:avLst/>
            </a:prstGeom>
          </p:spPr>
        </p:pic>
        <p:sp>
          <p:nvSpPr>
            <p:cNvPr id="45" name="TextBox 44">
              <a:extLst>
                <a:ext uri="{FF2B5EF4-FFF2-40B4-BE49-F238E27FC236}">
                  <a16:creationId xmlns:a16="http://schemas.microsoft.com/office/drawing/2014/main" id="{3334BAC6-7C03-674D-BDE7-B4E067E203C2}"/>
                </a:ext>
              </a:extLst>
            </p:cNvPr>
            <p:cNvSpPr txBox="1"/>
            <p:nvPr/>
          </p:nvSpPr>
          <p:spPr>
            <a:xfrm>
              <a:off x="8398146" y="1596476"/>
              <a:ext cx="745717" cy="246221"/>
            </a:xfrm>
            <a:prstGeom prst="rect">
              <a:avLst/>
            </a:prstGeom>
            <a:noFill/>
          </p:spPr>
          <p:txBody>
            <a:bodyPr wrap="none" rtlCol="0">
              <a:spAutoFit/>
            </a:bodyPr>
            <a:lstStyle/>
            <a:p>
              <a:r>
                <a:rPr lang="en-US" sz="1000">
                  <a:solidFill>
                    <a:srgbClr val="000000"/>
                  </a:solidFill>
                </a:rPr>
                <a:t>(1-D vdM)</a:t>
              </a:r>
            </a:p>
          </p:txBody>
        </p:sp>
      </p:grpSp>
      <p:grpSp>
        <p:nvGrpSpPr>
          <p:cNvPr id="3" name="Group 2">
            <a:extLst>
              <a:ext uri="{FF2B5EF4-FFF2-40B4-BE49-F238E27FC236}">
                <a16:creationId xmlns:a16="http://schemas.microsoft.com/office/drawing/2014/main" id="{A3C32E30-D842-3340-9FFC-FCDB6EB27211}"/>
              </a:ext>
            </a:extLst>
          </p:cNvPr>
          <p:cNvGrpSpPr/>
          <p:nvPr/>
        </p:nvGrpSpPr>
        <p:grpSpPr>
          <a:xfrm>
            <a:off x="5566071" y="2020647"/>
            <a:ext cx="3577929" cy="565404"/>
            <a:chOff x="5566071" y="2020647"/>
            <a:chExt cx="3577929" cy="565404"/>
          </a:xfrm>
        </p:grpSpPr>
        <p:pic>
          <p:nvPicPr>
            <p:cNvPr id="30" name="Picture 29">
              <a:extLst>
                <a:ext uri="{FF2B5EF4-FFF2-40B4-BE49-F238E27FC236}">
                  <a16:creationId xmlns:a16="http://schemas.microsoft.com/office/drawing/2014/main" id="{5B5D8E57-15BE-A147-AC64-FBA790A10646}"/>
                </a:ext>
              </a:extLst>
            </p:cNvPr>
            <p:cNvPicPr>
              <a:picLocks noChangeAspect="1"/>
            </p:cNvPicPr>
            <p:nvPr/>
          </p:nvPicPr>
          <p:blipFill>
            <a:blip r:embed="rId10"/>
            <a:stretch>
              <a:fillRect/>
            </a:stretch>
          </p:blipFill>
          <p:spPr>
            <a:xfrm>
              <a:off x="5566071" y="2020647"/>
              <a:ext cx="2737104" cy="565404"/>
            </a:xfrm>
            <a:prstGeom prst="rect">
              <a:avLst/>
            </a:prstGeom>
          </p:spPr>
        </p:pic>
        <p:sp>
          <p:nvSpPr>
            <p:cNvPr id="21" name="TextBox 20">
              <a:extLst>
                <a:ext uri="{FF2B5EF4-FFF2-40B4-BE49-F238E27FC236}">
                  <a16:creationId xmlns:a16="http://schemas.microsoft.com/office/drawing/2014/main" id="{EC89303E-BF51-A949-BD80-370D6FF14770}"/>
                </a:ext>
              </a:extLst>
            </p:cNvPr>
            <p:cNvSpPr txBox="1"/>
            <p:nvPr/>
          </p:nvSpPr>
          <p:spPr>
            <a:xfrm>
              <a:off x="8398283" y="2169791"/>
              <a:ext cx="745717" cy="246221"/>
            </a:xfrm>
            <a:prstGeom prst="rect">
              <a:avLst/>
            </a:prstGeom>
            <a:noFill/>
          </p:spPr>
          <p:txBody>
            <a:bodyPr wrap="none" rtlCol="0">
              <a:spAutoFit/>
            </a:bodyPr>
            <a:lstStyle/>
            <a:p>
              <a:r>
                <a:rPr lang="en-US" sz="1000">
                  <a:solidFill>
                    <a:srgbClr val="000000"/>
                  </a:solidFill>
                </a:rPr>
                <a:t>(2-D vdM)</a:t>
              </a:r>
            </a:p>
          </p:txBody>
        </p:sp>
      </p:grpSp>
      <p:grpSp>
        <p:nvGrpSpPr>
          <p:cNvPr id="6" name="Group 5">
            <a:extLst>
              <a:ext uri="{FF2B5EF4-FFF2-40B4-BE49-F238E27FC236}">
                <a16:creationId xmlns:a16="http://schemas.microsoft.com/office/drawing/2014/main" id="{971FE85A-8929-104C-8206-9728669E8025}"/>
              </a:ext>
            </a:extLst>
          </p:cNvPr>
          <p:cNvGrpSpPr/>
          <p:nvPr/>
        </p:nvGrpSpPr>
        <p:grpSpPr>
          <a:xfrm>
            <a:off x="7322457" y="1494971"/>
            <a:ext cx="582481" cy="233375"/>
            <a:chOff x="7322457" y="1494971"/>
            <a:chExt cx="582481" cy="233375"/>
          </a:xfrm>
        </p:grpSpPr>
        <p:sp>
          <p:nvSpPr>
            <p:cNvPr id="5" name="Rounded Rectangle 4">
              <a:extLst>
                <a:ext uri="{FF2B5EF4-FFF2-40B4-BE49-F238E27FC236}">
                  <a16:creationId xmlns:a16="http://schemas.microsoft.com/office/drawing/2014/main" id="{3C086943-7361-F74E-A717-5F32C6C9BCE2}"/>
                </a:ext>
              </a:extLst>
            </p:cNvPr>
            <p:cNvSpPr/>
            <p:nvPr/>
          </p:nvSpPr>
          <p:spPr bwMode="auto">
            <a:xfrm>
              <a:off x="7322457" y="1494971"/>
              <a:ext cx="203200" cy="232229"/>
            </a:xfrm>
            <a:prstGeom prst="roundRect">
              <a:avLst/>
            </a:prstGeom>
            <a:no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5" name="Rounded Rectangle 24">
              <a:extLst>
                <a:ext uri="{FF2B5EF4-FFF2-40B4-BE49-F238E27FC236}">
                  <a16:creationId xmlns:a16="http://schemas.microsoft.com/office/drawing/2014/main" id="{4BAC8522-1A28-A740-8FD2-A2D446616AA1}"/>
                </a:ext>
              </a:extLst>
            </p:cNvPr>
            <p:cNvSpPr/>
            <p:nvPr/>
          </p:nvSpPr>
          <p:spPr bwMode="auto">
            <a:xfrm>
              <a:off x="7701738" y="1496117"/>
              <a:ext cx="203200" cy="232229"/>
            </a:xfrm>
            <a:prstGeom prst="roundRect">
              <a:avLst/>
            </a:prstGeom>
            <a:no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grpSp>
        <p:nvGrpSpPr>
          <p:cNvPr id="12" name="Group 11">
            <a:extLst>
              <a:ext uri="{FF2B5EF4-FFF2-40B4-BE49-F238E27FC236}">
                <a16:creationId xmlns:a16="http://schemas.microsoft.com/office/drawing/2014/main" id="{DBFD22A8-D1B3-3047-A326-18AF5F5CC551}"/>
              </a:ext>
            </a:extLst>
          </p:cNvPr>
          <p:cNvGrpSpPr/>
          <p:nvPr/>
        </p:nvGrpSpPr>
        <p:grpSpPr>
          <a:xfrm>
            <a:off x="1952553" y="1815050"/>
            <a:ext cx="2779467" cy="1398050"/>
            <a:chOff x="1952553" y="1815050"/>
            <a:chExt cx="2779467" cy="1398050"/>
          </a:xfrm>
        </p:grpSpPr>
        <p:sp>
          <p:nvSpPr>
            <p:cNvPr id="28" name="Rounded Rectangle 27">
              <a:extLst>
                <a:ext uri="{FF2B5EF4-FFF2-40B4-BE49-F238E27FC236}">
                  <a16:creationId xmlns:a16="http://schemas.microsoft.com/office/drawing/2014/main" id="{04C7A816-0A5C-2648-B722-D5C13C162D19}"/>
                </a:ext>
              </a:extLst>
            </p:cNvPr>
            <p:cNvSpPr/>
            <p:nvPr/>
          </p:nvSpPr>
          <p:spPr bwMode="auto">
            <a:xfrm>
              <a:off x="4322182" y="2935705"/>
              <a:ext cx="409838" cy="277395"/>
            </a:xfrm>
            <a:prstGeom prst="roundRect">
              <a:avLst/>
            </a:prstGeom>
            <a:noFill/>
            <a:ln w="12700" cap="flat" cmpd="sng" algn="ctr">
              <a:solidFill>
                <a:srgbClr val="FF4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cxnSp>
          <p:nvCxnSpPr>
            <p:cNvPr id="9" name="Straight Arrow Connector 8">
              <a:extLst>
                <a:ext uri="{FF2B5EF4-FFF2-40B4-BE49-F238E27FC236}">
                  <a16:creationId xmlns:a16="http://schemas.microsoft.com/office/drawing/2014/main" id="{845B0C80-F03D-EE4E-A15D-52C086BB77C4}"/>
                </a:ext>
              </a:extLst>
            </p:cNvPr>
            <p:cNvCxnSpPr/>
            <p:nvPr/>
          </p:nvCxnSpPr>
          <p:spPr bwMode="auto">
            <a:xfrm flipV="1">
              <a:off x="1952553" y="1815050"/>
              <a:ext cx="0" cy="364385"/>
            </a:xfrm>
            <a:prstGeom prst="straightConnector1">
              <a:avLst/>
            </a:prstGeom>
            <a:solidFill>
              <a:schemeClr val="bg1"/>
            </a:solidFill>
            <a:ln w="28575" cap="flat" cmpd="sng" algn="ctr">
              <a:solidFill>
                <a:srgbClr val="FF40FF"/>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33" name="Rounded Rectangle 32">
            <a:extLst>
              <a:ext uri="{FF2B5EF4-FFF2-40B4-BE49-F238E27FC236}">
                <a16:creationId xmlns:a16="http://schemas.microsoft.com/office/drawing/2014/main" id="{4DA953BC-841C-4F41-9EB8-2CB9B8277E95}"/>
              </a:ext>
            </a:extLst>
          </p:cNvPr>
          <p:cNvSpPr/>
          <p:nvPr/>
        </p:nvSpPr>
        <p:spPr bwMode="auto">
          <a:xfrm>
            <a:off x="7060818" y="1472436"/>
            <a:ext cx="145524" cy="239486"/>
          </a:xfrm>
          <a:prstGeom prst="roundRect">
            <a:avLst/>
          </a:prstGeom>
          <a:noFill/>
          <a:ln w="12700" cap="flat" cmpd="sng" algn="ctr">
            <a:solidFill>
              <a:srgbClr val="FF40FF"/>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35" name="TextBox 34">
            <a:extLst>
              <a:ext uri="{FF2B5EF4-FFF2-40B4-BE49-F238E27FC236}">
                <a16:creationId xmlns:a16="http://schemas.microsoft.com/office/drawing/2014/main" id="{105300A6-3353-DA43-9588-DFDE16640EBA}"/>
              </a:ext>
            </a:extLst>
          </p:cNvPr>
          <p:cNvSpPr txBox="1"/>
          <p:nvPr/>
        </p:nvSpPr>
        <p:spPr>
          <a:xfrm>
            <a:off x="2572549" y="3911999"/>
            <a:ext cx="4059071" cy="338554"/>
          </a:xfrm>
          <a:prstGeom prst="rect">
            <a:avLst/>
          </a:prstGeom>
          <a:noFill/>
          <a:ln w="12700">
            <a:solidFill>
              <a:srgbClr val="0000FF"/>
            </a:solidFill>
          </a:ln>
        </p:spPr>
        <p:txBody>
          <a:bodyPr wrap="square" rtlCol="0">
            <a:spAutoFit/>
          </a:bodyPr>
          <a:lstStyle/>
          <a:p>
            <a:pPr algn="ctr"/>
            <a:r>
              <a:rPr lang="en-US" sz="1400" b="1">
                <a:solidFill>
                  <a:srgbClr val="000000"/>
                </a:solidFill>
              </a:rPr>
              <a:t> </a:t>
            </a:r>
            <a:r>
              <a:rPr lang="en-US" sz="1600" b="1">
                <a:solidFill>
                  <a:srgbClr val="000000"/>
                </a:solidFill>
              </a:rPr>
              <a:t>Beam-beam parameter </a:t>
            </a:r>
            <a:r>
              <a:rPr lang="en-US" sz="1600" b="1">
                <a:solidFill>
                  <a:srgbClr val="000000"/>
                </a:solidFill>
                <a:latin typeface="Symbol" pitchFamily="2" charset="2"/>
              </a:rPr>
              <a:t>x</a:t>
            </a:r>
            <a:r>
              <a:rPr lang="en-US" sz="1600" b="1" baseline="-25000">
                <a:solidFill>
                  <a:srgbClr val="000000"/>
                </a:solidFill>
              </a:rPr>
              <a:t>iB</a:t>
            </a:r>
            <a:r>
              <a:rPr lang="en-US" sz="1600" b="1">
                <a:solidFill>
                  <a:srgbClr val="000000"/>
                </a:solidFill>
              </a:rPr>
              <a:t> (i = x, y; B =1, 2)</a:t>
            </a:r>
            <a:endParaRPr lang="en-US" sz="1600" b="1">
              <a:solidFill>
                <a:srgbClr val="000000"/>
              </a:solidFill>
              <a:latin typeface="Times New Roman" panose="02020603050405020304" pitchFamily="18" charset="0"/>
              <a:cs typeface="Times New Roman" panose="02020603050405020304" pitchFamily="18" charset="0"/>
            </a:endParaRPr>
          </a:p>
        </p:txBody>
      </p:sp>
      <p:sp>
        <p:nvSpPr>
          <p:cNvPr id="37" name="TextBox 36">
            <a:extLst>
              <a:ext uri="{FF2B5EF4-FFF2-40B4-BE49-F238E27FC236}">
                <a16:creationId xmlns:a16="http://schemas.microsoft.com/office/drawing/2014/main" id="{F177BF58-5A1C-9244-8655-F0D0DDFE83A2}"/>
              </a:ext>
            </a:extLst>
          </p:cNvPr>
          <p:cNvSpPr txBox="1"/>
          <p:nvPr/>
        </p:nvSpPr>
        <p:spPr>
          <a:xfrm>
            <a:off x="4572000" y="4363828"/>
            <a:ext cx="4402318" cy="854169"/>
          </a:xfrm>
          <a:prstGeom prst="rect">
            <a:avLst/>
          </a:prstGeom>
          <a:noFill/>
        </p:spPr>
        <p:txBody>
          <a:bodyPr wrap="square" rtlCol="0" anchor="ctr" anchorCtr="1">
            <a:noAutofit/>
          </a:bodyPr>
          <a:lstStyle/>
          <a:p>
            <a:r>
              <a:rPr lang="en-US" sz="1400" b="1" dirty="0">
                <a:solidFill>
                  <a:srgbClr val="000000"/>
                </a:solidFill>
              </a:rPr>
              <a:t>General case </a:t>
            </a:r>
            <a:r>
              <a:rPr lang="en-US" sz="1400" dirty="0">
                <a:solidFill>
                  <a:srgbClr val="000000"/>
                </a:solidFill>
              </a:rPr>
              <a:t>(ion beams): arbitrary particle masses (A</a:t>
            </a:r>
            <a:r>
              <a:rPr lang="en-US" sz="1400" baseline="-25000" dirty="0">
                <a:solidFill>
                  <a:srgbClr val="000000"/>
                </a:solidFill>
              </a:rPr>
              <a:t>ion1</a:t>
            </a:r>
            <a:r>
              <a:rPr lang="en-US" sz="1400" dirty="0">
                <a:solidFill>
                  <a:srgbClr val="000000"/>
                </a:solidFill>
              </a:rPr>
              <a:t>, A</a:t>
            </a:r>
            <a:r>
              <a:rPr lang="en-US" sz="1400" baseline="-25000" dirty="0">
                <a:solidFill>
                  <a:srgbClr val="000000"/>
                </a:solidFill>
              </a:rPr>
              <a:t>ion2</a:t>
            </a:r>
            <a:r>
              <a:rPr lang="en-US" sz="1400" dirty="0">
                <a:solidFill>
                  <a:srgbClr val="000000"/>
                </a:solidFill>
              </a:rPr>
              <a:t>) </a:t>
            </a:r>
            <a:r>
              <a:rPr lang="en-US" sz="1400" dirty="0" err="1">
                <a:solidFill>
                  <a:srgbClr val="000000"/>
                </a:solidFill>
              </a:rPr>
              <a:t>amd</a:t>
            </a:r>
            <a:r>
              <a:rPr lang="en-US" sz="1400" dirty="0">
                <a:solidFill>
                  <a:srgbClr val="000000"/>
                </a:solidFill>
              </a:rPr>
              <a:t> charges (Z</a:t>
            </a:r>
            <a:r>
              <a:rPr lang="en-US" sz="1400" baseline="-25000" dirty="0">
                <a:solidFill>
                  <a:srgbClr val="000000"/>
                </a:solidFill>
              </a:rPr>
              <a:t>1</a:t>
            </a:r>
            <a:r>
              <a:rPr lang="en-US" sz="1400" dirty="0">
                <a:solidFill>
                  <a:srgbClr val="000000"/>
                </a:solidFill>
              </a:rPr>
              <a:t>, Z</a:t>
            </a:r>
            <a:r>
              <a:rPr lang="en-US" sz="1400" baseline="-25000" dirty="0">
                <a:solidFill>
                  <a:srgbClr val="000000"/>
                </a:solidFill>
              </a:rPr>
              <a:t>2</a:t>
            </a:r>
            <a:r>
              <a:rPr lang="en-US" sz="1400" dirty="0">
                <a:solidFill>
                  <a:srgbClr val="000000"/>
                </a:solidFill>
              </a:rPr>
              <a:t>), unequal bunch populations (n</a:t>
            </a:r>
            <a:r>
              <a:rPr lang="en-US" sz="1400" baseline="-25000" dirty="0">
                <a:solidFill>
                  <a:srgbClr val="000000"/>
                </a:solidFill>
              </a:rPr>
              <a:t>1</a:t>
            </a:r>
            <a:r>
              <a:rPr lang="en-US" sz="1400" dirty="0">
                <a:solidFill>
                  <a:srgbClr val="000000"/>
                </a:solidFill>
              </a:rPr>
              <a:t>, n</a:t>
            </a:r>
            <a:r>
              <a:rPr lang="en-US" sz="1400" baseline="-25000" dirty="0">
                <a:solidFill>
                  <a:srgbClr val="000000"/>
                </a:solidFill>
              </a:rPr>
              <a:t>2</a:t>
            </a:r>
            <a:r>
              <a:rPr lang="en-US" sz="1400" dirty="0">
                <a:solidFill>
                  <a:srgbClr val="000000"/>
                </a:solidFill>
              </a:rPr>
              <a:t>), unequal upright elliptical beams. Note that </a:t>
            </a:r>
            <a:r>
              <a:rPr lang="en-US" sz="1400" i="1" dirty="0">
                <a:solidFill>
                  <a:srgbClr val="000000"/>
                </a:solidFill>
              </a:rPr>
              <a:t>r</a:t>
            </a:r>
            <a:r>
              <a:rPr lang="en-US" sz="1400" baseline="-25000" dirty="0">
                <a:solidFill>
                  <a:srgbClr val="000000"/>
                </a:solidFill>
              </a:rPr>
              <a:t>0</a:t>
            </a:r>
            <a:r>
              <a:rPr lang="en-US" sz="1400" dirty="0">
                <a:solidFill>
                  <a:srgbClr val="000000"/>
                </a:solidFill>
              </a:rPr>
              <a:t> is the classical </a:t>
            </a:r>
            <a:r>
              <a:rPr lang="en-US" sz="1400" i="1" dirty="0">
                <a:solidFill>
                  <a:srgbClr val="000000"/>
                </a:solidFill>
              </a:rPr>
              <a:t>proton</a:t>
            </a:r>
            <a:r>
              <a:rPr lang="en-US" sz="1400" dirty="0">
                <a:solidFill>
                  <a:srgbClr val="000000"/>
                </a:solidFill>
              </a:rPr>
              <a:t> radius in all three formulas.</a:t>
            </a:r>
          </a:p>
        </p:txBody>
      </p:sp>
      <p:sp>
        <p:nvSpPr>
          <p:cNvPr id="39" name="TextBox 38">
            <a:extLst>
              <a:ext uri="{FF2B5EF4-FFF2-40B4-BE49-F238E27FC236}">
                <a16:creationId xmlns:a16="http://schemas.microsoft.com/office/drawing/2014/main" id="{0F19C021-0247-5440-ABA9-1AB2E6E01835}"/>
              </a:ext>
            </a:extLst>
          </p:cNvPr>
          <p:cNvSpPr txBox="1"/>
          <p:nvPr/>
        </p:nvSpPr>
        <p:spPr>
          <a:xfrm>
            <a:off x="4572000" y="5330264"/>
            <a:ext cx="4393406" cy="445622"/>
          </a:xfrm>
          <a:prstGeom prst="rect">
            <a:avLst/>
          </a:prstGeom>
          <a:noFill/>
        </p:spPr>
        <p:txBody>
          <a:bodyPr wrap="square" rtlCol="0" anchor="ctr" anchorCtr="1">
            <a:noAutofit/>
          </a:bodyPr>
          <a:lstStyle/>
          <a:p>
            <a:r>
              <a:rPr lang="en-US" sz="1400" b="1">
                <a:solidFill>
                  <a:srgbClr val="000000"/>
                </a:solidFill>
              </a:rPr>
              <a:t>Most frequent case</a:t>
            </a:r>
            <a:r>
              <a:rPr lang="en-US" sz="1400">
                <a:solidFill>
                  <a:srgbClr val="000000"/>
                </a:solidFill>
              </a:rPr>
              <a:t>: </a:t>
            </a:r>
            <a:r>
              <a:rPr lang="en-US" sz="1400" i="1">
                <a:solidFill>
                  <a:srgbClr val="000000"/>
                </a:solidFill>
              </a:rPr>
              <a:t>p</a:t>
            </a:r>
            <a:r>
              <a:rPr lang="en-US" sz="1400">
                <a:solidFill>
                  <a:srgbClr val="000000"/>
                </a:solidFill>
              </a:rPr>
              <a:t> beams (Z</a:t>
            </a:r>
            <a:r>
              <a:rPr lang="en-US" sz="1400" baseline="-25000">
                <a:solidFill>
                  <a:srgbClr val="000000"/>
                </a:solidFill>
              </a:rPr>
              <a:t>1</a:t>
            </a:r>
            <a:r>
              <a:rPr lang="en-US" sz="1400">
                <a:solidFill>
                  <a:srgbClr val="000000"/>
                </a:solidFill>
              </a:rPr>
              <a:t> = Z</a:t>
            </a:r>
            <a:r>
              <a:rPr lang="en-US" sz="1400" baseline="-25000">
                <a:solidFill>
                  <a:srgbClr val="000000"/>
                </a:solidFill>
              </a:rPr>
              <a:t>2 </a:t>
            </a:r>
            <a:r>
              <a:rPr lang="en-US" sz="1400">
                <a:solidFill>
                  <a:srgbClr val="000000"/>
                </a:solidFill>
              </a:rPr>
              <a:t>= 1), unequal bunch populations (n</a:t>
            </a:r>
            <a:r>
              <a:rPr lang="en-US" sz="1400" baseline="-25000">
                <a:solidFill>
                  <a:srgbClr val="000000"/>
                </a:solidFill>
              </a:rPr>
              <a:t>1</a:t>
            </a:r>
            <a:r>
              <a:rPr lang="en-US" sz="1400">
                <a:solidFill>
                  <a:srgbClr val="000000"/>
                </a:solidFill>
              </a:rPr>
              <a:t>, n</a:t>
            </a:r>
            <a:r>
              <a:rPr lang="en-US" sz="1400" baseline="-25000">
                <a:solidFill>
                  <a:srgbClr val="000000"/>
                </a:solidFill>
              </a:rPr>
              <a:t>2</a:t>
            </a:r>
            <a:r>
              <a:rPr lang="en-US" sz="1400">
                <a:solidFill>
                  <a:srgbClr val="000000"/>
                </a:solidFill>
              </a:rPr>
              <a:t>), unequal upright elliptical beams</a:t>
            </a:r>
          </a:p>
        </p:txBody>
      </p:sp>
      <p:sp>
        <p:nvSpPr>
          <p:cNvPr id="41" name="TextBox 40">
            <a:extLst>
              <a:ext uri="{FF2B5EF4-FFF2-40B4-BE49-F238E27FC236}">
                <a16:creationId xmlns:a16="http://schemas.microsoft.com/office/drawing/2014/main" id="{FC7A3631-E9B6-274C-BE6C-8AC7CA85E2E9}"/>
              </a:ext>
            </a:extLst>
          </p:cNvPr>
          <p:cNvSpPr txBox="1"/>
          <p:nvPr/>
        </p:nvSpPr>
        <p:spPr>
          <a:xfrm>
            <a:off x="4585680" y="6077895"/>
            <a:ext cx="4276793" cy="525276"/>
          </a:xfrm>
          <a:prstGeom prst="rect">
            <a:avLst/>
          </a:prstGeom>
          <a:noFill/>
        </p:spPr>
        <p:txBody>
          <a:bodyPr wrap="square" rtlCol="0" anchor="ctr" anchorCtr="1">
            <a:noAutofit/>
          </a:bodyPr>
          <a:lstStyle/>
          <a:p>
            <a:r>
              <a:rPr lang="en-US" sz="1400" b="1">
                <a:solidFill>
                  <a:srgbClr val="000000"/>
                </a:solidFill>
              </a:rPr>
              <a:t>Most simulations</a:t>
            </a:r>
            <a:r>
              <a:rPr lang="en-US" sz="1400">
                <a:solidFill>
                  <a:srgbClr val="000000"/>
                </a:solidFill>
              </a:rPr>
              <a:t>: </a:t>
            </a:r>
            <a:r>
              <a:rPr lang="en-US" sz="1400" i="1">
                <a:solidFill>
                  <a:srgbClr val="000000"/>
                </a:solidFill>
              </a:rPr>
              <a:t>p</a:t>
            </a:r>
            <a:r>
              <a:rPr lang="en-US" sz="1400">
                <a:solidFill>
                  <a:srgbClr val="000000"/>
                </a:solidFill>
              </a:rPr>
              <a:t> beams, equally populated  &amp; equal-radius round beams. </a:t>
            </a:r>
            <a:r>
              <a:rPr lang="en-US" sz="1400" i="1">
                <a:solidFill>
                  <a:srgbClr val="000000"/>
                </a:solidFill>
              </a:rPr>
              <a:t>Deviations treated as</a:t>
            </a:r>
            <a:r>
              <a:rPr lang="en-US" sz="1400" i="1">
                <a:solidFill>
                  <a:srgbClr val="000000"/>
                </a:solidFill>
                <a:sym typeface="Wingdings" pitchFamily="2" charset="2"/>
              </a:rPr>
              <a:t> systematics.</a:t>
            </a:r>
            <a:endParaRPr lang="en-US" sz="1400" i="1">
              <a:solidFill>
                <a:srgbClr val="000000"/>
              </a:solidFill>
            </a:endParaRPr>
          </a:p>
        </p:txBody>
      </p:sp>
      <p:sp>
        <p:nvSpPr>
          <p:cNvPr id="42" name="Rounded Rectangle 41">
            <a:extLst>
              <a:ext uri="{FF2B5EF4-FFF2-40B4-BE49-F238E27FC236}">
                <a16:creationId xmlns:a16="http://schemas.microsoft.com/office/drawing/2014/main" id="{1EAB2918-BA12-7847-9052-B671E05A2079}"/>
              </a:ext>
            </a:extLst>
          </p:cNvPr>
          <p:cNvSpPr/>
          <p:nvPr/>
        </p:nvSpPr>
        <p:spPr bwMode="auto">
          <a:xfrm>
            <a:off x="4438681" y="3262021"/>
            <a:ext cx="409838" cy="277395"/>
          </a:xfrm>
          <a:prstGeom prst="roundRect">
            <a:avLst/>
          </a:prstGeom>
          <a:noFill/>
          <a:ln w="2857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46" name="Rounded Rectangle 45">
            <a:extLst>
              <a:ext uri="{FF2B5EF4-FFF2-40B4-BE49-F238E27FC236}">
                <a16:creationId xmlns:a16="http://schemas.microsoft.com/office/drawing/2014/main" id="{320692A6-2881-3541-B5F4-914D76E03B8C}"/>
              </a:ext>
            </a:extLst>
          </p:cNvPr>
          <p:cNvSpPr/>
          <p:nvPr/>
        </p:nvSpPr>
        <p:spPr bwMode="auto">
          <a:xfrm>
            <a:off x="5928116" y="3084483"/>
            <a:ext cx="409838" cy="277395"/>
          </a:xfrm>
          <a:prstGeom prst="roundRect">
            <a:avLst/>
          </a:prstGeom>
          <a:noFill/>
          <a:ln w="28575"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grpSp>
        <p:nvGrpSpPr>
          <p:cNvPr id="19" name="Group 18">
            <a:extLst>
              <a:ext uri="{FF2B5EF4-FFF2-40B4-BE49-F238E27FC236}">
                <a16:creationId xmlns:a16="http://schemas.microsoft.com/office/drawing/2014/main" id="{76D83FA6-B436-1772-C1AA-1C0152C83A8F}"/>
              </a:ext>
            </a:extLst>
          </p:cNvPr>
          <p:cNvGrpSpPr/>
          <p:nvPr/>
        </p:nvGrpSpPr>
        <p:grpSpPr>
          <a:xfrm>
            <a:off x="2489591" y="6015802"/>
            <a:ext cx="1239446" cy="649317"/>
            <a:chOff x="2489591" y="6015802"/>
            <a:chExt cx="1239446" cy="649317"/>
          </a:xfrm>
        </p:grpSpPr>
        <p:sp>
          <p:nvSpPr>
            <p:cNvPr id="47" name="Rounded Rectangle 46">
              <a:extLst>
                <a:ext uri="{FF2B5EF4-FFF2-40B4-BE49-F238E27FC236}">
                  <a16:creationId xmlns:a16="http://schemas.microsoft.com/office/drawing/2014/main" id="{1725B005-496B-AA41-AE8B-CECAF8D1B037}"/>
                </a:ext>
              </a:extLst>
            </p:cNvPr>
            <p:cNvSpPr/>
            <p:nvPr/>
          </p:nvSpPr>
          <p:spPr bwMode="auto">
            <a:xfrm>
              <a:off x="2587222" y="6015802"/>
              <a:ext cx="298853" cy="277395"/>
            </a:xfrm>
            <a:prstGeom prst="roundRect">
              <a:avLst/>
            </a:prstGeom>
            <a:noFill/>
            <a:ln w="12700" cap="flat" cmpd="sng" algn="ctr">
              <a:solidFill>
                <a:srgbClr val="0000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48" name="Rounded Rectangle 47">
              <a:extLst>
                <a:ext uri="{FF2B5EF4-FFF2-40B4-BE49-F238E27FC236}">
                  <a16:creationId xmlns:a16="http://schemas.microsoft.com/office/drawing/2014/main" id="{17A9922D-A1DB-1341-85F0-5695951FC775}"/>
                </a:ext>
              </a:extLst>
            </p:cNvPr>
            <p:cNvSpPr/>
            <p:nvPr/>
          </p:nvSpPr>
          <p:spPr bwMode="auto">
            <a:xfrm>
              <a:off x="2489591" y="6361084"/>
              <a:ext cx="417915" cy="304035"/>
            </a:xfrm>
            <a:prstGeom prst="roundRect">
              <a:avLst/>
            </a:prstGeom>
            <a:noFill/>
            <a:ln w="12700" cap="flat" cmpd="sng" algn="ctr">
              <a:solidFill>
                <a:srgbClr val="0000FF"/>
              </a:solidFill>
              <a:prstDash val="sysDash"/>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7" name="TextBox 6">
              <a:extLst>
                <a:ext uri="{FF2B5EF4-FFF2-40B4-BE49-F238E27FC236}">
                  <a16:creationId xmlns:a16="http://schemas.microsoft.com/office/drawing/2014/main" id="{780EDCF4-7BC7-0C47-9B66-95144130A590}"/>
                </a:ext>
              </a:extLst>
            </p:cNvPr>
            <p:cNvSpPr txBox="1"/>
            <p:nvPr/>
          </p:nvSpPr>
          <p:spPr>
            <a:xfrm>
              <a:off x="2914650" y="6150769"/>
              <a:ext cx="814387" cy="338554"/>
            </a:xfrm>
            <a:prstGeom prst="rect">
              <a:avLst/>
            </a:prstGeom>
            <a:noFill/>
          </p:spPr>
          <p:txBody>
            <a:bodyPr wrap="square" rtlCol="0">
              <a:spAutoFit/>
            </a:bodyPr>
            <a:lstStyle/>
            <a:p>
              <a:r>
                <a:rPr lang="en-US" sz="1600" dirty="0">
                  <a:solidFill>
                    <a:srgbClr val="0000FF"/>
                  </a:solidFill>
                </a:rPr>
                <a:t>~ </a:t>
              </a:r>
              <a:r>
                <a:rPr lang="en-US" sz="1600" b="1" dirty="0">
                  <a:solidFill>
                    <a:srgbClr val="AB7942"/>
                  </a:solidFill>
                </a:rPr>
                <a:t>n</a:t>
              </a:r>
              <a:r>
                <a:rPr lang="en-US" sz="1600" dirty="0">
                  <a:solidFill>
                    <a:srgbClr val="0000FF"/>
                  </a:solidFill>
                </a:rPr>
                <a:t> / </a:t>
              </a:r>
              <a:r>
                <a:rPr lang="en-US" sz="1600" dirty="0" err="1">
                  <a:solidFill>
                    <a:srgbClr val="0000FF"/>
                  </a:solidFill>
                  <a:latin typeface="Symbol" pitchFamily="2" charset="2"/>
                </a:rPr>
                <a:t>e</a:t>
              </a:r>
              <a:r>
                <a:rPr lang="en-US" sz="1600" baseline="-25000" dirty="0" err="1">
                  <a:solidFill>
                    <a:srgbClr val="0000FF"/>
                  </a:solidFill>
                </a:rPr>
                <a:t>N</a:t>
              </a:r>
              <a:endParaRPr lang="en-US" sz="1600" baseline="-25000" dirty="0">
                <a:solidFill>
                  <a:srgbClr val="0000FF"/>
                </a:solidFill>
              </a:endParaRPr>
            </a:p>
          </p:txBody>
        </p:sp>
      </p:grpSp>
      <p:grpSp>
        <p:nvGrpSpPr>
          <p:cNvPr id="24" name="Group 23">
            <a:extLst>
              <a:ext uri="{FF2B5EF4-FFF2-40B4-BE49-F238E27FC236}">
                <a16:creationId xmlns:a16="http://schemas.microsoft.com/office/drawing/2014/main" id="{49E69687-0C81-EC42-A87D-711AAAF51D64}"/>
              </a:ext>
            </a:extLst>
          </p:cNvPr>
          <p:cNvGrpSpPr/>
          <p:nvPr/>
        </p:nvGrpSpPr>
        <p:grpSpPr>
          <a:xfrm>
            <a:off x="3396902" y="1711922"/>
            <a:ext cx="275353" cy="1501800"/>
            <a:chOff x="3396902" y="1711922"/>
            <a:chExt cx="275353" cy="1501800"/>
          </a:xfrm>
        </p:grpSpPr>
        <p:cxnSp>
          <p:nvCxnSpPr>
            <p:cNvPr id="18" name="Straight Connector 17">
              <a:extLst>
                <a:ext uri="{FF2B5EF4-FFF2-40B4-BE49-F238E27FC236}">
                  <a16:creationId xmlns:a16="http://schemas.microsoft.com/office/drawing/2014/main" id="{C8630640-040F-2D4E-B289-DBAC1EDD616D}"/>
                </a:ext>
              </a:extLst>
            </p:cNvPr>
            <p:cNvCxnSpPr/>
            <p:nvPr/>
          </p:nvCxnSpPr>
          <p:spPr bwMode="auto">
            <a:xfrm>
              <a:off x="3396902" y="1711922"/>
              <a:ext cx="0" cy="1501178"/>
            </a:xfrm>
            <a:prstGeom prst="line">
              <a:avLst/>
            </a:prstGeom>
            <a:solidFill>
              <a:schemeClr val="bg1"/>
            </a:solidFill>
            <a:ln w="12700" cap="flat" cmpd="sng" algn="ctr">
              <a:solidFill>
                <a:srgbClr val="C0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20" name="Straight Arrow Connector 19">
              <a:extLst>
                <a:ext uri="{FF2B5EF4-FFF2-40B4-BE49-F238E27FC236}">
                  <a16:creationId xmlns:a16="http://schemas.microsoft.com/office/drawing/2014/main" id="{642FBD90-5820-2D43-8E27-A7E2D5A61D84}"/>
                </a:ext>
              </a:extLst>
            </p:cNvPr>
            <p:cNvCxnSpPr/>
            <p:nvPr/>
          </p:nvCxnSpPr>
          <p:spPr bwMode="auto">
            <a:xfrm>
              <a:off x="3396902" y="1711922"/>
              <a:ext cx="258374" cy="0"/>
            </a:xfrm>
            <a:prstGeom prst="straightConnector1">
              <a:avLst/>
            </a:prstGeom>
            <a:solidFill>
              <a:schemeClr val="bg1"/>
            </a:solidFill>
            <a:ln w="12700" cap="flat" cmpd="sng" algn="ctr">
              <a:solidFill>
                <a:srgbClr val="C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cxnSp>
          <p:nvCxnSpPr>
            <p:cNvPr id="49" name="Straight Arrow Connector 48">
              <a:extLst>
                <a:ext uri="{FF2B5EF4-FFF2-40B4-BE49-F238E27FC236}">
                  <a16:creationId xmlns:a16="http://schemas.microsoft.com/office/drawing/2014/main" id="{CD30FEF6-39A2-9C44-B963-7AC5E980A568}"/>
                </a:ext>
              </a:extLst>
            </p:cNvPr>
            <p:cNvCxnSpPr/>
            <p:nvPr/>
          </p:nvCxnSpPr>
          <p:spPr bwMode="auto">
            <a:xfrm>
              <a:off x="3413881" y="3213722"/>
              <a:ext cx="258374" cy="0"/>
            </a:xfrm>
            <a:prstGeom prst="straightConnector1">
              <a:avLst/>
            </a:prstGeom>
            <a:solidFill>
              <a:schemeClr val="bg1"/>
            </a:solidFill>
            <a:ln w="12700" cap="flat" cmpd="sng" algn="ctr">
              <a:solidFill>
                <a:srgbClr val="C00000"/>
              </a:solidFill>
              <a:prstDash val="solid"/>
              <a:round/>
              <a:headEnd type="none" w="med" len="med"/>
              <a:tailEnd type="triangle"/>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cxnSp>
      </p:grpSp>
      <p:sp>
        <p:nvSpPr>
          <p:cNvPr id="4" name="Rectangle 3">
            <a:extLst>
              <a:ext uri="{FF2B5EF4-FFF2-40B4-BE49-F238E27FC236}">
                <a16:creationId xmlns:a16="http://schemas.microsoft.com/office/drawing/2014/main" id="{B270EDBD-2DBF-C45B-2665-4BEC2E76F09E}"/>
              </a:ext>
            </a:extLst>
          </p:cNvPr>
          <p:cNvSpPr/>
          <p:nvPr/>
        </p:nvSpPr>
        <p:spPr bwMode="auto">
          <a:xfrm>
            <a:off x="2227159" y="6077895"/>
            <a:ext cx="141699" cy="173870"/>
          </a:xfrm>
          <a:prstGeom prst="rect">
            <a:avLst/>
          </a:prstGeom>
          <a:noFill/>
          <a:ln w="28575" cap="flat" cmpd="sng" algn="ctr">
            <a:solidFill>
              <a:srgbClr val="AB7942"/>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Tree>
    <p:extLst>
      <p:ext uri="{BB962C8B-B14F-4D97-AF65-F5344CB8AC3E}">
        <p14:creationId xmlns:p14="http://schemas.microsoft.com/office/powerpoint/2010/main" val="75702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4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5" grpId="0" animBg="1"/>
      <p:bldP spid="37" grpId="0"/>
      <p:bldP spid="39" grpId="0"/>
      <p:bldP spid="41" grpId="0"/>
      <p:bldP spid="42" grpId="0" animBg="1"/>
      <p:bldP spid="46" grpId="0" animBg="1"/>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4233B-2A75-2EED-C604-A7B2747F0395}"/>
            </a:ext>
          </a:extLst>
        </p:cNvPr>
        <p:cNvGrpSpPr/>
        <p:nvPr/>
      </p:nvGrpSpPr>
      <p:grpSpPr>
        <a:xfrm>
          <a:off x="0" y="0"/>
          <a:ext cx="0" cy="0"/>
          <a:chOff x="0" y="0"/>
          <a:chExt cx="0" cy="0"/>
        </a:xfrm>
      </p:grpSpPr>
      <p:pic>
        <p:nvPicPr>
          <p:cNvPr id="8" name="Picture 7">
            <a:extLst>
              <a:ext uri="{FF2B5EF4-FFF2-40B4-BE49-F238E27FC236}">
                <a16:creationId xmlns:a16="http://schemas.microsoft.com/office/drawing/2014/main" id="{5658C357-6DBE-8CC5-2C14-5A14686B42A4}"/>
              </a:ext>
            </a:extLst>
          </p:cNvPr>
          <p:cNvPicPr>
            <a:picLocks noChangeAspect="1"/>
          </p:cNvPicPr>
          <p:nvPr/>
        </p:nvPicPr>
        <p:blipFill>
          <a:blip r:embed="rId2"/>
          <a:stretch>
            <a:fillRect/>
          </a:stretch>
        </p:blipFill>
        <p:spPr>
          <a:xfrm>
            <a:off x="4991290" y="2988309"/>
            <a:ext cx="3970274" cy="3227070"/>
          </a:xfrm>
          <a:prstGeom prst="rect">
            <a:avLst/>
          </a:prstGeom>
        </p:spPr>
      </p:pic>
      <p:sp>
        <p:nvSpPr>
          <p:cNvPr id="2" name="Title 1">
            <a:extLst>
              <a:ext uri="{FF2B5EF4-FFF2-40B4-BE49-F238E27FC236}">
                <a16:creationId xmlns:a16="http://schemas.microsoft.com/office/drawing/2014/main" id="{8D3B6B34-DDCF-B7B1-B303-3694E7281CF8}"/>
              </a:ext>
            </a:extLst>
          </p:cNvPr>
          <p:cNvSpPr>
            <a:spLocks noGrp="1"/>
          </p:cNvSpPr>
          <p:nvPr>
            <p:ph type="title"/>
          </p:nvPr>
        </p:nvSpPr>
        <p:spPr>
          <a:xfrm>
            <a:off x="514351" y="381000"/>
            <a:ext cx="8136730" cy="361950"/>
          </a:xfrm>
          <a:ln w="12700">
            <a:solidFill>
              <a:srgbClr val="000000"/>
            </a:solidFill>
          </a:ln>
        </p:spPr>
        <p:txBody>
          <a:bodyPr/>
          <a:lstStyle/>
          <a:p>
            <a:r>
              <a:rPr lang="en-US" dirty="0"/>
              <a:t>Beam-beam biases: nomenclature (collisions @ scanning IP only)</a:t>
            </a:r>
          </a:p>
        </p:txBody>
      </p:sp>
      <p:sp>
        <p:nvSpPr>
          <p:cNvPr id="3" name="Content Placeholder 2">
            <a:extLst>
              <a:ext uri="{FF2B5EF4-FFF2-40B4-BE49-F238E27FC236}">
                <a16:creationId xmlns:a16="http://schemas.microsoft.com/office/drawing/2014/main" id="{AACD91A5-C881-1D9B-55E7-14958D1A95EA}"/>
              </a:ext>
            </a:extLst>
          </p:cNvPr>
          <p:cNvSpPr>
            <a:spLocks noGrp="1"/>
          </p:cNvSpPr>
          <p:nvPr>
            <p:ph idx="1"/>
          </p:nvPr>
        </p:nvSpPr>
        <p:spPr>
          <a:xfrm>
            <a:off x="352882" y="916707"/>
            <a:ext cx="8438235" cy="2083666"/>
          </a:xfrm>
        </p:spPr>
        <p:txBody>
          <a:bodyPr/>
          <a:lstStyle/>
          <a:p>
            <a:r>
              <a:rPr lang="en-US" dirty="0"/>
              <a:t>Beam-beam bias parameters and “figures of merit” (</a:t>
            </a:r>
            <a:r>
              <a:rPr lang="en-US" dirty="0" err="1"/>
              <a:t>FoMs</a:t>
            </a:r>
            <a:r>
              <a:rPr lang="en-US" dirty="0"/>
              <a:t>): definitions</a:t>
            </a:r>
          </a:p>
          <a:p>
            <a:pPr lvl="1"/>
            <a:r>
              <a:rPr lang="en-US" dirty="0" err="1"/>
              <a:t>wrt</a:t>
            </a:r>
            <a:r>
              <a:rPr lang="en-US" dirty="0"/>
              <a:t> no beam-beam anywhere: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o </a:t>
            </a:r>
            <a:r>
              <a:rPr lang="en-US" dirty="0"/>
              <a:t>normalization”</a:t>
            </a:r>
          </a:p>
          <a:p>
            <a:pPr lvl="2"/>
            <a:r>
              <a:rPr lang="en-US" dirty="0">
                <a:latin typeface="Times New Roman" panose="02020603050405020304" pitchFamily="18" charset="0"/>
                <a:cs typeface="Times New Roman" panose="02020603050405020304" pitchFamily="18" charset="0"/>
              </a:rPr>
              <a:t>b-b bias parameters: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 </a:t>
            </a:r>
            <a:r>
              <a:rPr lang="en-US" dirty="0"/>
              <a:t>(</a:t>
            </a:r>
            <a:r>
              <a:rPr lang="en-US" dirty="0">
                <a:latin typeface="Symbol" pitchFamily="2" charset="2"/>
              </a:rPr>
              <a:t>D</a:t>
            </a:r>
            <a:r>
              <a:rPr lang="en-US" i="1" baseline="-25000" dirty="0">
                <a:latin typeface="Times" pitchFamily="2" charset="0"/>
              </a:rPr>
              <a:t>i</a:t>
            </a:r>
            <a:r>
              <a:rPr lang="en-US" dirty="0"/>
              <a:t>) / </a:t>
            </a:r>
            <a:r>
              <a:rPr lang="en-US" dirty="0">
                <a:latin typeface="Lucida Calligraphy" panose="03010101010101010101" pitchFamily="66" charset="77"/>
              </a:rPr>
              <a:t>L</a:t>
            </a:r>
            <a:r>
              <a:rPr lang="en-US" baseline="-25000" dirty="0">
                <a:latin typeface="Times New Roman" panose="02020603050405020304" pitchFamily="18" charset="0"/>
                <a:cs typeface="Times New Roman" panose="02020603050405020304" pitchFamily="18" charset="0"/>
              </a:rPr>
              <a:t>o </a:t>
            </a:r>
            <a:r>
              <a:rPr lang="en-US" dirty="0"/>
              <a:t>(</a:t>
            </a:r>
            <a:r>
              <a:rPr lang="en-US" dirty="0">
                <a:latin typeface="Symbol" pitchFamily="2" charset="2"/>
              </a:rPr>
              <a:t>D</a:t>
            </a:r>
            <a:r>
              <a:rPr lang="en-US" i="1" baseline="-25000" dirty="0">
                <a:latin typeface="Times" pitchFamily="2" charset="0"/>
              </a:rPr>
              <a:t> i</a:t>
            </a:r>
            <a:r>
              <a:rPr lang="en-US" dirty="0"/>
              <a:t>) – 1, </a:t>
            </a:r>
            <a:r>
              <a:rPr lang="en-US" i="1" dirty="0"/>
              <a:t>i = x, y </a:t>
            </a:r>
          </a:p>
          <a:p>
            <a:pPr lvl="3"/>
            <a:r>
              <a:rPr lang="en-US" dirty="0"/>
              <a:t>where </a:t>
            </a:r>
            <a:r>
              <a:rPr lang="en-US" dirty="0">
                <a:latin typeface="Symbol" pitchFamily="2" charset="2"/>
              </a:rPr>
              <a:t>D</a:t>
            </a:r>
            <a:r>
              <a:rPr lang="en-US" dirty="0"/>
              <a:t> is the nominal separation in the scanning plane in units of  the single-beam size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o</a:t>
            </a:r>
            <a:endParaRPr lang="en-US" dirty="0"/>
          </a:p>
          <a:p>
            <a:pPr lvl="3"/>
            <a:r>
              <a:rPr lang="en-US" dirty="0"/>
              <a:t>typically expressed in %</a:t>
            </a:r>
            <a:endParaRPr lang="en-US" dirty="0">
              <a:cs typeface="Times New Roman" panose="02020603050405020304" pitchFamily="18" charset="0"/>
            </a:endParaRPr>
          </a:p>
          <a:p>
            <a:pPr lvl="2"/>
            <a:r>
              <a:rPr lang="en-US" dirty="0">
                <a:latin typeface="Times New Roman" panose="02020603050405020304" pitchFamily="18" charset="0"/>
                <a:cs typeface="Times New Roman" panose="02020603050405020304" pitchFamily="18" charset="0"/>
              </a:rPr>
              <a:t>Figures of merit (= integrated-bias parameters): </a:t>
            </a:r>
            <a:r>
              <a:rPr lang="en-US" dirty="0" err="1">
                <a:latin typeface="Symbol" pitchFamily="2" charset="2"/>
              </a:rPr>
              <a:t>S</a:t>
            </a:r>
            <a:r>
              <a:rPr lang="en-US" baseline="-25000" dirty="0" err="1"/>
              <a:t>x,y</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0</a:t>
            </a:r>
            <a:r>
              <a:rPr lang="en-US" dirty="0"/>
              <a:t> - 1, </a:t>
            </a:r>
            <a:r>
              <a:rPr lang="en-US" dirty="0">
                <a:latin typeface="Symbol" pitchFamily="2" charset="2"/>
              </a:rPr>
              <a:t>m</a:t>
            </a:r>
            <a:r>
              <a:rPr lang="en-US" baseline="-25000" dirty="0"/>
              <a:t>pk</a:t>
            </a:r>
            <a:r>
              <a:rPr lang="en-US" dirty="0"/>
              <a:t> / </a:t>
            </a:r>
            <a:r>
              <a:rPr lang="en-US" dirty="0">
                <a:latin typeface="Symbol" pitchFamily="2" charset="2"/>
              </a:rPr>
              <a:t>m</a:t>
            </a:r>
            <a:r>
              <a:rPr lang="en-US" baseline="-25000" dirty="0"/>
              <a:t>pk </a:t>
            </a:r>
            <a:r>
              <a:rPr lang="en-US" baseline="30000" dirty="0">
                <a:latin typeface="Times New Roman" panose="02020603050405020304" pitchFamily="18" charset="0"/>
                <a:cs typeface="Times New Roman" panose="02020603050405020304" pitchFamily="18" charset="0"/>
              </a:rPr>
              <a:t>0</a:t>
            </a:r>
            <a:r>
              <a:rPr lang="en-US" dirty="0"/>
              <a:t> - 1, </a:t>
            </a:r>
            <a:r>
              <a:rPr lang="en-US" dirty="0" err="1">
                <a:latin typeface="Symbol" pitchFamily="2" charset="2"/>
              </a:rPr>
              <a:t>s</a:t>
            </a:r>
            <a:r>
              <a:rPr lang="en-US" baseline="-25000" dirty="0" err="1"/>
              <a:t>vis</a:t>
            </a:r>
            <a:r>
              <a:rPr lang="en-US" dirty="0"/>
              <a:t> / </a:t>
            </a:r>
            <a:r>
              <a:rPr lang="en-US" dirty="0">
                <a:latin typeface="Symbol" pitchFamily="2" charset="2"/>
              </a:rPr>
              <a:t>s</a:t>
            </a:r>
            <a:r>
              <a:rPr lang="en-US" baseline="30000" dirty="0">
                <a:latin typeface="Times New Roman" panose="02020603050405020304" pitchFamily="18" charset="0"/>
                <a:cs typeface="Times New Roman" panose="02020603050405020304" pitchFamily="18" charset="0"/>
              </a:rPr>
              <a:t>0</a:t>
            </a:r>
            <a:r>
              <a:rPr lang="en-US" baseline="-25000" dirty="0"/>
              <a:t>vis</a:t>
            </a:r>
            <a:r>
              <a:rPr lang="en-US" dirty="0"/>
              <a:t> – 1</a:t>
            </a:r>
          </a:p>
          <a:p>
            <a:pPr lvl="3"/>
            <a:r>
              <a:rPr lang="en-US" dirty="0"/>
              <a:t>typically expressed in %</a:t>
            </a:r>
          </a:p>
        </p:txBody>
      </p:sp>
      <p:sp>
        <p:nvSpPr>
          <p:cNvPr id="5" name="TextBox 4">
            <a:extLst>
              <a:ext uri="{FF2B5EF4-FFF2-40B4-BE49-F238E27FC236}">
                <a16:creationId xmlns:a16="http://schemas.microsoft.com/office/drawing/2014/main" id="{3883913A-ECCB-AABA-04BF-85785DD7F4DF}"/>
              </a:ext>
            </a:extLst>
          </p:cNvPr>
          <p:cNvSpPr txBox="1"/>
          <p:nvPr/>
        </p:nvSpPr>
        <p:spPr>
          <a:xfrm>
            <a:off x="1230380" y="6235978"/>
            <a:ext cx="6683240" cy="369332"/>
          </a:xfrm>
          <a:prstGeom prst="rect">
            <a:avLst/>
          </a:prstGeom>
          <a:noFill/>
          <a:ln>
            <a:solidFill>
              <a:srgbClr val="000000"/>
            </a:solidFill>
          </a:ln>
        </p:spPr>
        <p:txBody>
          <a:bodyPr wrap="none" rtlCol="0">
            <a:spAutoFit/>
          </a:bodyPr>
          <a:lstStyle/>
          <a:p>
            <a:r>
              <a:rPr lang="en-US" sz="1800" b="1" dirty="0">
                <a:cs typeface="Times New Roman" panose="02020603050405020304" pitchFamily="18" charset="0"/>
              </a:rPr>
              <a:t> </a:t>
            </a:r>
            <a:r>
              <a:rPr lang="en-US" sz="1800" b="1" dirty="0">
                <a:solidFill>
                  <a:srgbClr val="FF0000"/>
                </a:solidFill>
                <a:cs typeface="Times New Roman" panose="02020603050405020304" pitchFamily="18" charset="0"/>
              </a:rPr>
              <a:t>[</a:t>
            </a:r>
            <a:r>
              <a:rPr lang="en-US" sz="1800" b="1" dirty="0">
                <a:solidFill>
                  <a:srgbClr val="FF0000"/>
                </a:solidFill>
                <a:latin typeface="Lucida Calligraphy" panose="03010101010101010101" pitchFamily="66" charset="77"/>
              </a:rPr>
              <a:t>L</a:t>
            </a:r>
            <a:r>
              <a:rPr lang="en-US" sz="1800" b="1" baseline="-25000" dirty="0">
                <a:solidFill>
                  <a:srgbClr val="FF0000"/>
                </a:solidFill>
                <a:latin typeface="Times New Roman" panose="02020603050405020304" pitchFamily="18" charset="0"/>
                <a:cs typeface="Times New Roman" panose="02020603050405020304" pitchFamily="18" charset="0"/>
              </a:rPr>
              <a:t> </a:t>
            </a:r>
            <a:r>
              <a:rPr lang="en-US" sz="1800" b="1" dirty="0">
                <a:solidFill>
                  <a:srgbClr val="FF0000"/>
                </a:solidFill>
              </a:rPr>
              <a:t>(</a:t>
            </a:r>
            <a:r>
              <a:rPr lang="en-US" sz="1800" b="1" dirty="0">
                <a:solidFill>
                  <a:srgbClr val="FF0000"/>
                </a:solidFill>
                <a:latin typeface="Symbol" pitchFamily="2" charset="2"/>
              </a:rPr>
              <a:t>D</a:t>
            </a:r>
            <a:r>
              <a:rPr lang="en-US" sz="1800" b="1" dirty="0">
                <a:solidFill>
                  <a:srgbClr val="FF0000"/>
                </a:solidFill>
              </a:rPr>
              <a:t>) / </a:t>
            </a:r>
            <a:r>
              <a:rPr lang="en-US" sz="1800" b="1" dirty="0">
                <a:solidFill>
                  <a:srgbClr val="FF0000"/>
                </a:solidFill>
                <a:latin typeface="Lucida Calligraphy" panose="03010101010101010101" pitchFamily="66" charset="77"/>
              </a:rPr>
              <a:t>L</a:t>
            </a:r>
            <a:r>
              <a:rPr lang="en-US" sz="1800" b="1" baseline="-25000" dirty="0">
                <a:solidFill>
                  <a:srgbClr val="FF0000"/>
                </a:solidFill>
                <a:latin typeface="Times New Roman" panose="02020603050405020304" pitchFamily="18" charset="0"/>
                <a:cs typeface="Times New Roman" panose="02020603050405020304" pitchFamily="18" charset="0"/>
              </a:rPr>
              <a:t>o </a:t>
            </a:r>
            <a:r>
              <a:rPr lang="en-US" sz="1800" b="1" dirty="0">
                <a:solidFill>
                  <a:srgbClr val="FF0000"/>
                </a:solidFill>
              </a:rPr>
              <a:t>(</a:t>
            </a:r>
            <a:r>
              <a:rPr lang="en-US" sz="1800" b="1" dirty="0">
                <a:solidFill>
                  <a:srgbClr val="FF0000"/>
                </a:solidFill>
                <a:latin typeface="Symbol" pitchFamily="2" charset="2"/>
              </a:rPr>
              <a:t>D</a:t>
            </a:r>
            <a:r>
              <a:rPr lang="en-US" sz="1800" b="1" dirty="0">
                <a:solidFill>
                  <a:srgbClr val="FF0000"/>
                </a:solidFill>
              </a:rPr>
              <a:t>)] </a:t>
            </a:r>
            <a:r>
              <a:rPr lang="en-US" sz="1800" b="1" baseline="-25000" dirty="0">
                <a:solidFill>
                  <a:srgbClr val="FF0000"/>
                </a:solidFill>
              </a:rPr>
              <a:t>opt. dist. </a:t>
            </a:r>
            <a:r>
              <a:rPr lang="en-US" sz="1800" b="1" dirty="0"/>
              <a:t>= </a:t>
            </a:r>
            <a:r>
              <a:rPr lang="en-US" sz="1800" b="1" dirty="0">
                <a:solidFill>
                  <a:srgbClr val="002060"/>
                </a:solidFill>
                <a:cs typeface="Times New Roman" panose="02020603050405020304" pitchFamily="18" charset="0"/>
              </a:rPr>
              <a:t>[</a:t>
            </a:r>
            <a:r>
              <a:rPr lang="en-US" sz="1800" b="1" dirty="0">
                <a:solidFill>
                  <a:srgbClr val="002060"/>
                </a:solidFill>
                <a:latin typeface="Lucida Calligraphy" panose="03010101010101010101" pitchFamily="66" charset="77"/>
              </a:rPr>
              <a:t>L</a:t>
            </a:r>
            <a:r>
              <a:rPr lang="en-US" sz="1800" b="1" baseline="-25000" dirty="0">
                <a:solidFill>
                  <a:srgbClr val="002060"/>
                </a:solidFill>
                <a:latin typeface="Times New Roman" panose="02020603050405020304" pitchFamily="18" charset="0"/>
                <a:cs typeface="Times New Roman" panose="02020603050405020304" pitchFamily="18" charset="0"/>
              </a:rPr>
              <a:t> </a:t>
            </a:r>
            <a:r>
              <a:rPr lang="en-US" sz="1800" b="1" dirty="0">
                <a:solidFill>
                  <a:srgbClr val="002060"/>
                </a:solidFill>
              </a:rPr>
              <a:t>(</a:t>
            </a:r>
            <a:r>
              <a:rPr lang="en-US" sz="1800" b="1" dirty="0">
                <a:solidFill>
                  <a:srgbClr val="002060"/>
                </a:solidFill>
                <a:latin typeface="Symbol" pitchFamily="2" charset="2"/>
              </a:rPr>
              <a:t>D</a:t>
            </a:r>
            <a:r>
              <a:rPr lang="en-US" sz="1800" b="1" dirty="0">
                <a:solidFill>
                  <a:srgbClr val="002060"/>
                </a:solidFill>
              </a:rPr>
              <a:t>) / </a:t>
            </a:r>
            <a:r>
              <a:rPr lang="en-US" sz="1800" b="1" dirty="0">
                <a:solidFill>
                  <a:srgbClr val="002060"/>
                </a:solidFill>
                <a:latin typeface="Lucida Calligraphy" panose="03010101010101010101" pitchFamily="66" charset="77"/>
              </a:rPr>
              <a:t>L</a:t>
            </a:r>
            <a:r>
              <a:rPr lang="en-US" sz="1800" b="1" baseline="-25000" dirty="0">
                <a:solidFill>
                  <a:srgbClr val="002060"/>
                </a:solidFill>
                <a:latin typeface="Times New Roman" panose="02020603050405020304" pitchFamily="18" charset="0"/>
                <a:cs typeface="Times New Roman" panose="02020603050405020304" pitchFamily="18" charset="0"/>
              </a:rPr>
              <a:t>o </a:t>
            </a:r>
            <a:r>
              <a:rPr lang="en-US" sz="1800" b="1" dirty="0">
                <a:solidFill>
                  <a:srgbClr val="002060"/>
                </a:solidFill>
              </a:rPr>
              <a:t>(</a:t>
            </a:r>
            <a:r>
              <a:rPr lang="en-US" sz="1800" b="1" dirty="0">
                <a:solidFill>
                  <a:srgbClr val="002060"/>
                </a:solidFill>
                <a:latin typeface="Symbol" pitchFamily="2" charset="2"/>
              </a:rPr>
              <a:t>D</a:t>
            </a:r>
            <a:r>
              <a:rPr lang="en-US" sz="1800" b="1" dirty="0">
                <a:solidFill>
                  <a:srgbClr val="002060"/>
                </a:solidFill>
              </a:rPr>
              <a:t>)] </a:t>
            </a:r>
            <a:r>
              <a:rPr lang="en-US" sz="1800" b="1" baseline="-25000" dirty="0">
                <a:solidFill>
                  <a:srgbClr val="002060"/>
                </a:solidFill>
              </a:rPr>
              <a:t>full b</a:t>
            </a:r>
            <a:r>
              <a:rPr lang="en-US" sz="1800" b="1" baseline="-25000" dirty="0">
                <a:solidFill>
                  <a:srgbClr val="000000"/>
                </a:solidFill>
              </a:rPr>
              <a:t>b</a:t>
            </a:r>
            <a:r>
              <a:rPr lang="en-US" sz="1800" b="1" dirty="0">
                <a:solidFill>
                  <a:srgbClr val="FF40FF"/>
                </a:solidFill>
              </a:rPr>
              <a:t> </a:t>
            </a:r>
            <a:r>
              <a:rPr lang="en-US" sz="1800" b="1" dirty="0"/>
              <a:t>/  </a:t>
            </a:r>
            <a:r>
              <a:rPr lang="en-US" sz="1800" b="1" dirty="0">
                <a:solidFill>
                  <a:srgbClr val="099800"/>
                </a:solidFill>
                <a:cs typeface="Times New Roman" panose="02020603050405020304" pitchFamily="18" charset="0"/>
              </a:rPr>
              <a:t>[</a:t>
            </a:r>
            <a:r>
              <a:rPr lang="en-US" sz="1800" b="1" dirty="0">
                <a:solidFill>
                  <a:srgbClr val="099800"/>
                </a:solidFill>
                <a:latin typeface="Lucida Calligraphy" panose="03010101010101010101" pitchFamily="66" charset="77"/>
              </a:rPr>
              <a:t>L</a:t>
            </a:r>
            <a:r>
              <a:rPr lang="en-US" sz="1800" b="1" baseline="-25000" dirty="0">
                <a:solidFill>
                  <a:srgbClr val="099800"/>
                </a:solidFill>
                <a:latin typeface="Times New Roman" panose="02020603050405020304" pitchFamily="18" charset="0"/>
                <a:cs typeface="Times New Roman" panose="02020603050405020304" pitchFamily="18" charset="0"/>
              </a:rPr>
              <a:t> </a:t>
            </a:r>
            <a:r>
              <a:rPr lang="en-US" sz="1800" b="1" dirty="0">
                <a:solidFill>
                  <a:srgbClr val="099800"/>
                </a:solidFill>
              </a:rPr>
              <a:t>(</a:t>
            </a:r>
            <a:r>
              <a:rPr lang="en-US" sz="1800" b="1" dirty="0">
                <a:solidFill>
                  <a:srgbClr val="099800"/>
                </a:solidFill>
                <a:latin typeface="Symbol" pitchFamily="2" charset="2"/>
              </a:rPr>
              <a:t>D</a:t>
            </a:r>
            <a:r>
              <a:rPr lang="en-US" sz="1800" b="1" dirty="0">
                <a:solidFill>
                  <a:srgbClr val="099800"/>
                </a:solidFill>
              </a:rPr>
              <a:t>) / </a:t>
            </a:r>
            <a:r>
              <a:rPr lang="en-US" sz="1800" b="1" dirty="0">
                <a:solidFill>
                  <a:srgbClr val="099800"/>
                </a:solidFill>
                <a:latin typeface="Lucida Calligraphy" panose="03010101010101010101" pitchFamily="66" charset="77"/>
              </a:rPr>
              <a:t>L</a:t>
            </a:r>
            <a:r>
              <a:rPr lang="en-US" sz="1800" b="1" baseline="-25000" dirty="0">
                <a:solidFill>
                  <a:srgbClr val="099800"/>
                </a:solidFill>
                <a:latin typeface="Times New Roman" panose="02020603050405020304" pitchFamily="18" charset="0"/>
                <a:cs typeface="Times New Roman" panose="02020603050405020304" pitchFamily="18" charset="0"/>
              </a:rPr>
              <a:t>o </a:t>
            </a:r>
            <a:r>
              <a:rPr lang="en-US" sz="1800" b="1" dirty="0">
                <a:solidFill>
                  <a:srgbClr val="099800"/>
                </a:solidFill>
              </a:rPr>
              <a:t>(</a:t>
            </a:r>
            <a:r>
              <a:rPr lang="en-US" sz="1800" b="1" dirty="0">
                <a:solidFill>
                  <a:srgbClr val="099800"/>
                </a:solidFill>
                <a:latin typeface="Symbol" pitchFamily="2" charset="2"/>
              </a:rPr>
              <a:t>D</a:t>
            </a:r>
            <a:r>
              <a:rPr lang="en-US" sz="1800" b="1" dirty="0">
                <a:solidFill>
                  <a:srgbClr val="099800"/>
                </a:solidFill>
              </a:rPr>
              <a:t>)] </a:t>
            </a:r>
            <a:r>
              <a:rPr lang="en-US" sz="1800" b="1" baseline="-25000" dirty="0">
                <a:solidFill>
                  <a:srgbClr val="099800"/>
                </a:solidFill>
              </a:rPr>
              <a:t>orb. shift</a:t>
            </a:r>
            <a:endParaRPr lang="en-US" sz="1800" b="1">
              <a:solidFill>
                <a:srgbClr val="099800"/>
              </a:solidFill>
            </a:endParaRPr>
          </a:p>
        </p:txBody>
      </p:sp>
      <p:sp>
        <p:nvSpPr>
          <p:cNvPr id="6" name="Content Placeholder 2">
            <a:extLst>
              <a:ext uri="{FF2B5EF4-FFF2-40B4-BE49-F238E27FC236}">
                <a16:creationId xmlns:a16="http://schemas.microsoft.com/office/drawing/2014/main" id="{7B5DCA01-E40A-58DA-87D5-2EFBF668203E}"/>
              </a:ext>
            </a:extLst>
          </p:cNvPr>
          <p:cNvSpPr txBox="1">
            <a:spLocks/>
          </p:cNvSpPr>
          <p:nvPr/>
        </p:nvSpPr>
        <p:spPr bwMode="auto">
          <a:xfrm>
            <a:off x="352882" y="3055071"/>
            <a:ext cx="4652751" cy="3062926"/>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487" tIns="44450" rIns="90487" bIns="44450" numCol="1" anchor="t" anchorCtr="0" compatLnSpc="1">
            <a:prstTxWarp prst="textNoShape">
              <a:avLst/>
            </a:prstTxWarp>
          </a:bodyPr>
          <a:lstStyle>
            <a:lvl1pPr marL="285750" indent="-285750" algn="l" rtl="0" eaLnBrk="0" fontAlgn="base" hangingPunct="0">
              <a:spcBef>
                <a:spcPct val="40000"/>
              </a:spcBef>
              <a:spcAft>
                <a:spcPct val="0"/>
              </a:spcAft>
              <a:buClr>
                <a:schemeClr val="tx1"/>
              </a:buClr>
              <a:buSzPct val="75000"/>
              <a:buFont typeface="Monotype Sorts" charset="0"/>
              <a:buChar char=""/>
              <a:defRPr b="1">
                <a:solidFill>
                  <a:schemeClr val="tx1"/>
                </a:solidFill>
                <a:effectLst>
                  <a:outerShdw blurRad="38100" dist="38100" dir="2700000" algn="tl">
                    <a:srgbClr val="DDDDDD"/>
                  </a:outerShdw>
                </a:effectLst>
                <a:latin typeface="+mn-lt"/>
                <a:ea typeface="+mn-ea"/>
                <a:cs typeface="+mn-cs"/>
              </a:defRPr>
            </a:lvl1pPr>
            <a:lvl2pPr marL="523875" indent="-228600" algn="l" rtl="0" eaLnBrk="0" fontAlgn="base" hangingPunct="0">
              <a:spcBef>
                <a:spcPct val="40000"/>
              </a:spcBef>
              <a:spcAft>
                <a:spcPct val="0"/>
              </a:spcAft>
              <a:buClr>
                <a:schemeClr val="tx1"/>
              </a:buClr>
              <a:buSzPct val="75000"/>
              <a:buFont typeface="Wingdings" charset="0"/>
              <a:buChar char=""/>
              <a:defRPr sz="1600" b="1">
                <a:solidFill>
                  <a:schemeClr val="tx1"/>
                </a:solidFill>
                <a:latin typeface="+mn-lt"/>
                <a:ea typeface="+mn-ea"/>
              </a:defRPr>
            </a:lvl2pPr>
            <a:lvl3pPr marL="738188" indent="-173038" algn="l" rtl="0" eaLnBrk="0" fontAlgn="base" hangingPunct="0">
              <a:spcBef>
                <a:spcPct val="40000"/>
              </a:spcBef>
              <a:spcAft>
                <a:spcPct val="0"/>
              </a:spcAft>
              <a:buClr>
                <a:srgbClr val="316501"/>
              </a:buClr>
              <a:buSzPct val="75000"/>
              <a:buFont typeface="Monotype Sorts" charset="0"/>
              <a:buChar char=""/>
              <a:defRPr sz="1400" b="1">
                <a:solidFill>
                  <a:srgbClr val="316501"/>
                </a:solidFill>
                <a:latin typeface="+mn-lt"/>
                <a:ea typeface="+mn-ea"/>
              </a:defRPr>
            </a:lvl3pPr>
            <a:lvl4pPr marL="908050" indent="-171450" algn="l" rtl="0" eaLnBrk="0" fontAlgn="base" hangingPunct="0">
              <a:spcBef>
                <a:spcPct val="40000"/>
              </a:spcBef>
              <a:spcAft>
                <a:spcPct val="0"/>
              </a:spcAft>
              <a:buClr>
                <a:srgbClr val="004E47"/>
              </a:buClr>
              <a:buSzPct val="75000"/>
              <a:buFont typeface="Monotype Sorts" charset="0"/>
              <a:buChar char=""/>
              <a:defRPr sz="1200" b="1">
                <a:solidFill>
                  <a:srgbClr val="004E47"/>
                </a:solidFill>
                <a:latin typeface="+mn-lt"/>
                <a:ea typeface="+mn-ea"/>
              </a:defRPr>
            </a:lvl4pPr>
            <a:lvl5pPr marL="1089025"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5pPr>
            <a:lvl6pPr marL="24574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6pPr>
            <a:lvl7pPr marL="29146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7pPr>
            <a:lvl8pPr marL="33718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8pPr>
            <a:lvl9pPr marL="3829050" indent="-171450" algn="l" rtl="0" eaLnBrk="0" fontAlgn="base" hangingPunct="0">
              <a:spcBef>
                <a:spcPct val="40000"/>
              </a:spcBef>
              <a:spcAft>
                <a:spcPct val="0"/>
              </a:spcAft>
              <a:buClr>
                <a:schemeClr val="accent2"/>
              </a:buClr>
              <a:buSzPct val="100000"/>
              <a:buChar char="–"/>
              <a:defRPr sz="1200" b="1">
                <a:solidFill>
                  <a:schemeClr val="tx1"/>
                </a:solidFill>
                <a:effectLst>
                  <a:outerShdw blurRad="38100" dist="38100" dir="2700000" algn="tl">
                    <a:srgbClr val="DDDDDD"/>
                  </a:outerShdw>
                </a:effectLst>
                <a:latin typeface="+mn-lt"/>
                <a:ea typeface="+mn-ea"/>
              </a:defRPr>
            </a:lvl9pPr>
          </a:lstStyle>
          <a:p>
            <a:r>
              <a:rPr lang="en-US" sz="1800" kern="0" dirty="0"/>
              <a:t>Beam-beam biases broken down into:</a:t>
            </a:r>
          </a:p>
          <a:p>
            <a:pPr lvl="1"/>
            <a:r>
              <a:rPr lang="en-US" kern="0" dirty="0">
                <a:solidFill>
                  <a:srgbClr val="FF0000"/>
                </a:solidFill>
                <a:cs typeface="Times New Roman" panose="02020603050405020304" pitchFamily="18" charset="0"/>
              </a:rPr>
              <a:t>"Optical-distortion effect" </a:t>
            </a:r>
            <a:r>
              <a:rPr lang="en-US" kern="0" dirty="0">
                <a:cs typeface="Times New Roman" panose="02020603050405020304" pitchFamily="18" charset="0"/>
              </a:rPr>
              <a:t>= changes in beam-overlap integral arising from </a:t>
            </a:r>
            <a:r>
              <a:rPr lang="en-US" u="sng" kern="0" dirty="0">
                <a:cs typeface="Times New Roman" panose="02020603050405020304" pitchFamily="18" charset="0"/>
              </a:rPr>
              <a:t>anything else </a:t>
            </a:r>
            <a:r>
              <a:rPr lang="en-US" kern="0" dirty="0">
                <a:cs typeface="Times New Roman" panose="02020603050405020304" pitchFamily="18" charset="0"/>
              </a:rPr>
              <a:t>than the orbit shift (e.g. changes in transverse distribution)</a:t>
            </a:r>
            <a:endParaRPr lang="en-US" kern="0" dirty="0">
              <a:solidFill>
                <a:srgbClr val="002060"/>
              </a:solidFill>
            </a:endParaRPr>
          </a:p>
          <a:p>
            <a:pPr lvl="1"/>
            <a:r>
              <a:rPr lang="en-US" kern="0" dirty="0">
                <a:solidFill>
                  <a:srgbClr val="002060"/>
                </a:solidFill>
              </a:rPr>
              <a:t>"Full beam-beam" </a:t>
            </a:r>
            <a:r>
              <a:rPr lang="en-US" kern="0" dirty="0"/>
              <a:t>= b-b bias parameter or </a:t>
            </a:r>
            <a:r>
              <a:rPr lang="en-US" kern="0" dirty="0" err="1"/>
              <a:t>FoM</a:t>
            </a:r>
            <a:r>
              <a:rPr lang="en-US" kern="0" dirty="0"/>
              <a:t> as predicted by the simulation</a:t>
            </a:r>
          </a:p>
          <a:p>
            <a:pPr lvl="1"/>
            <a:r>
              <a:rPr lang="en-US" kern="0" dirty="0">
                <a:solidFill>
                  <a:srgbClr val="099800"/>
                </a:solidFill>
              </a:rPr>
              <a:t>"Orbit-shift effect" </a:t>
            </a:r>
            <a:r>
              <a:rPr lang="en-US" kern="0" dirty="0"/>
              <a:t>= impact of beam-beam deflection on closed-orbit of the 2 beams, assuming rigid beams. Modifies the beam separation only</a:t>
            </a:r>
          </a:p>
        </p:txBody>
      </p:sp>
      <p:grpSp>
        <p:nvGrpSpPr>
          <p:cNvPr id="12" name="Group 11">
            <a:extLst>
              <a:ext uri="{FF2B5EF4-FFF2-40B4-BE49-F238E27FC236}">
                <a16:creationId xmlns:a16="http://schemas.microsoft.com/office/drawing/2014/main" id="{B0BB2FFC-C11F-0377-4ACA-B9CDD56D3083}"/>
              </a:ext>
            </a:extLst>
          </p:cNvPr>
          <p:cNvGrpSpPr/>
          <p:nvPr/>
        </p:nvGrpSpPr>
        <p:grpSpPr>
          <a:xfrm>
            <a:off x="5441004" y="4248728"/>
            <a:ext cx="3459804" cy="400110"/>
            <a:chOff x="5441004" y="4248728"/>
            <a:chExt cx="3459804" cy="400110"/>
          </a:xfrm>
        </p:grpSpPr>
        <p:cxnSp>
          <p:nvCxnSpPr>
            <p:cNvPr id="7" name="Straight Connector 6">
              <a:extLst>
                <a:ext uri="{FF2B5EF4-FFF2-40B4-BE49-F238E27FC236}">
                  <a16:creationId xmlns:a16="http://schemas.microsoft.com/office/drawing/2014/main" id="{D5904FD7-434D-9E55-B8A5-096DCEBA60F0}"/>
                </a:ext>
              </a:extLst>
            </p:cNvPr>
            <p:cNvCxnSpPr/>
            <p:nvPr/>
          </p:nvCxnSpPr>
          <p:spPr bwMode="auto">
            <a:xfrm>
              <a:off x="5441004" y="4448783"/>
              <a:ext cx="1841770" cy="0"/>
            </a:xfrm>
            <a:prstGeom prst="line">
              <a:avLst/>
            </a:prstGeom>
            <a:solidFill>
              <a:schemeClr val="bg1"/>
            </a:solidFill>
            <a:ln w="1270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Connector 8">
              <a:extLst>
                <a:ext uri="{FF2B5EF4-FFF2-40B4-BE49-F238E27FC236}">
                  <a16:creationId xmlns:a16="http://schemas.microsoft.com/office/drawing/2014/main" id="{6B3CEA1D-A331-03D9-68A0-C6D641D09398}"/>
                </a:ext>
              </a:extLst>
            </p:cNvPr>
            <p:cNvCxnSpPr>
              <a:cxnSpLocks/>
            </p:cNvCxnSpPr>
            <p:nvPr/>
          </p:nvCxnSpPr>
          <p:spPr bwMode="auto">
            <a:xfrm>
              <a:off x="8430638" y="4448783"/>
              <a:ext cx="470170" cy="0"/>
            </a:xfrm>
            <a:prstGeom prst="line">
              <a:avLst/>
            </a:prstGeom>
            <a:solidFill>
              <a:schemeClr val="bg1"/>
            </a:solidFill>
            <a:ln w="12700" cap="flat" cmpd="sng" algn="ctr">
              <a:solidFill>
                <a:srgbClr val="0432FF"/>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1" name="TextBox 10">
              <a:extLst>
                <a:ext uri="{FF2B5EF4-FFF2-40B4-BE49-F238E27FC236}">
                  <a16:creationId xmlns:a16="http://schemas.microsoft.com/office/drawing/2014/main" id="{0A412E59-FB64-1E41-50E7-D3B80DD0C10C}"/>
                </a:ext>
              </a:extLst>
            </p:cNvPr>
            <p:cNvSpPr txBox="1"/>
            <p:nvPr/>
          </p:nvSpPr>
          <p:spPr>
            <a:xfrm>
              <a:off x="6509050" y="4248728"/>
              <a:ext cx="804102" cy="400110"/>
            </a:xfrm>
            <a:prstGeom prst="rect">
              <a:avLst/>
            </a:prstGeom>
            <a:noFill/>
          </p:spPr>
          <p:txBody>
            <a:bodyPr wrap="square" rtlCol="0">
              <a:spAutoFit/>
            </a:bodyPr>
            <a:lstStyle/>
            <a:p>
              <a:pPr algn="ctr"/>
              <a:r>
                <a:rPr lang="en-US" sz="1000" dirty="0">
                  <a:solidFill>
                    <a:srgbClr val="0000FF"/>
                  </a:solidFill>
                </a:rPr>
                <a:t>No </a:t>
              </a:r>
            </a:p>
            <a:p>
              <a:pPr algn="ctr"/>
              <a:r>
                <a:rPr lang="en-US" sz="1000" dirty="0">
                  <a:solidFill>
                    <a:srgbClr val="0000FF"/>
                  </a:solidFill>
                </a:rPr>
                <a:t>beam-beam</a:t>
              </a:r>
              <a:endParaRPr lang="en-US" sz="1000" baseline="-25000" dirty="0">
                <a:solidFill>
                  <a:srgbClr val="0000FF"/>
                </a:solidFill>
              </a:endParaRPr>
            </a:p>
          </p:txBody>
        </p:sp>
      </p:grpSp>
    </p:spTree>
    <p:extLst>
      <p:ext uri="{BB962C8B-B14F-4D97-AF65-F5344CB8AC3E}">
        <p14:creationId xmlns:p14="http://schemas.microsoft.com/office/powerpoint/2010/main" val="284541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8"/>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P spid="6"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57963" y="6619285"/>
            <a:ext cx="2586037"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307179" y="295172"/>
            <a:ext cx="8536781" cy="361950"/>
          </a:xfrm>
          <a:ln w="12700">
            <a:solidFill>
              <a:srgbClr val="000000"/>
            </a:solidFill>
          </a:ln>
        </p:spPr>
        <p:txBody>
          <a:bodyPr/>
          <a:lstStyle/>
          <a:p>
            <a:r>
              <a:rPr lang="en-US" dirty="0">
                <a:latin typeface="Symbol" pitchFamily="2" charset="2"/>
              </a:rPr>
              <a:t>x</a:t>
            </a:r>
            <a:r>
              <a:rPr lang="en-US" dirty="0"/>
              <a:t>-dependence of beam-beam biases (collisions @ scanning IP only)</a:t>
            </a:r>
          </a:p>
        </p:txBody>
      </p:sp>
      <p:grpSp>
        <p:nvGrpSpPr>
          <p:cNvPr id="36" name="Group 35">
            <a:extLst>
              <a:ext uri="{FF2B5EF4-FFF2-40B4-BE49-F238E27FC236}">
                <a16:creationId xmlns:a16="http://schemas.microsoft.com/office/drawing/2014/main" id="{71B77CD8-9369-CF47-9C9C-A17ED8ADB73C}"/>
              </a:ext>
            </a:extLst>
          </p:cNvPr>
          <p:cNvGrpSpPr/>
          <p:nvPr/>
        </p:nvGrpSpPr>
        <p:grpSpPr>
          <a:xfrm>
            <a:off x="347336" y="832636"/>
            <a:ext cx="3781806" cy="2859024"/>
            <a:chOff x="73955" y="832636"/>
            <a:chExt cx="3781806" cy="2859024"/>
          </a:xfrm>
        </p:grpSpPr>
        <p:pic>
          <p:nvPicPr>
            <p:cNvPr id="9" name="Picture 8">
              <a:extLst>
                <a:ext uri="{FF2B5EF4-FFF2-40B4-BE49-F238E27FC236}">
                  <a16:creationId xmlns:a16="http://schemas.microsoft.com/office/drawing/2014/main" id="{29DDCF24-4137-E749-B521-439109D4A477}"/>
                </a:ext>
              </a:extLst>
            </p:cNvPr>
            <p:cNvPicPr>
              <a:picLocks noChangeAspect="1"/>
            </p:cNvPicPr>
            <p:nvPr/>
          </p:nvPicPr>
          <p:blipFill>
            <a:blip r:embed="rId2"/>
            <a:stretch>
              <a:fillRect/>
            </a:stretch>
          </p:blipFill>
          <p:spPr>
            <a:xfrm>
              <a:off x="73955" y="832636"/>
              <a:ext cx="3781806" cy="2859024"/>
            </a:xfrm>
            <a:prstGeom prst="rect">
              <a:avLst/>
            </a:prstGeom>
          </p:spPr>
        </p:pic>
        <p:pic>
          <p:nvPicPr>
            <p:cNvPr id="22" name="Picture 21">
              <a:extLst>
                <a:ext uri="{FF2B5EF4-FFF2-40B4-BE49-F238E27FC236}">
                  <a16:creationId xmlns:a16="http://schemas.microsoft.com/office/drawing/2014/main" id="{49C2441B-646B-BB47-975E-F4EF688A9824}"/>
                </a:ext>
              </a:extLst>
            </p:cNvPr>
            <p:cNvPicPr>
              <a:picLocks noChangeAspect="1"/>
            </p:cNvPicPr>
            <p:nvPr/>
          </p:nvPicPr>
          <p:blipFill>
            <a:blip r:embed="rId3"/>
            <a:stretch>
              <a:fillRect/>
            </a:stretch>
          </p:blipFill>
          <p:spPr>
            <a:xfrm>
              <a:off x="657016" y="983465"/>
              <a:ext cx="1911350" cy="561975"/>
            </a:xfrm>
            <a:prstGeom prst="rect">
              <a:avLst/>
            </a:prstGeom>
            <a:ln>
              <a:solidFill>
                <a:srgbClr val="000000"/>
              </a:solidFill>
            </a:ln>
          </p:spPr>
        </p:pic>
      </p:grpSp>
      <p:grpSp>
        <p:nvGrpSpPr>
          <p:cNvPr id="37" name="Group 36">
            <a:extLst>
              <a:ext uri="{FF2B5EF4-FFF2-40B4-BE49-F238E27FC236}">
                <a16:creationId xmlns:a16="http://schemas.microsoft.com/office/drawing/2014/main" id="{9681BAF6-941B-A947-AF63-5C071687B7C3}"/>
              </a:ext>
            </a:extLst>
          </p:cNvPr>
          <p:cNvGrpSpPr/>
          <p:nvPr/>
        </p:nvGrpSpPr>
        <p:grpSpPr>
          <a:xfrm>
            <a:off x="4603438" y="832634"/>
            <a:ext cx="3805809" cy="2883027"/>
            <a:chOff x="4905099" y="842061"/>
            <a:chExt cx="3805809" cy="2883027"/>
          </a:xfrm>
        </p:grpSpPr>
        <p:pic>
          <p:nvPicPr>
            <p:cNvPr id="5" name="Picture 4">
              <a:extLst>
                <a:ext uri="{FF2B5EF4-FFF2-40B4-BE49-F238E27FC236}">
                  <a16:creationId xmlns:a16="http://schemas.microsoft.com/office/drawing/2014/main" id="{8D1FC7B3-BB5E-AB4B-8B5C-E226C6A2D2CC}"/>
                </a:ext>
              </a:extLst>
            </p:cNvPr>
            <p:cNvPicPr>
              <a:picLocks noChangeAspect="1"/>
            </p:cNvPicPr>
            <p:nvPr/>
          </p:nvPicPr>
          <p:blipFill>
            <a:blip r:embed="rId4"/>
            <a:stretch>
              <a:fillRect/>
            </a:stretch>
          </p:blipFill>
          <p:spPr>
            <a:xfrm>
              <a:off x="4905099" y="842061"/>
              <a:ext cx="3805809" cy="2883027"/>
            </a:xfrm>
            <a:prstGeom prst="rect">
              <a:avLst/>
            </a:prstGeom>
          </p:spPr>
        </p:pic>
        <p:pic>
          <p:nvPicPr>
            <p:cNvPr id="24" name="Picture 23">
              <a:extLst>
                <a:ext uri="{FF2B5EF4-FFF2-40B4-BE49-F238E27FC236}">
                  <a16:creationId xmlns:a16="http://schemas.microsoft.com/office/drawing/2014/main" id="{55098AAF-FB8B-2A4C-8596-568CA00DD5BE}"/>
                </a:ext>
              </a:extLst>
            </p:cNvPr>
            <p:cNvPicPr>
              <a:picLocks noChangeAspect="1"/>
            </p:cNvPicPr>
            <p:nvPr/>
          </p:nvPicPr>
          <p:blipFill>
            <a:blip r:embed="rId5"/>
            <a:stretch>
              <a:fillRect/>
            </a:stretch>
          </p:blipFill>
          <p:spPr>
            <a:xfrm>
              <a:off x="7097813" y="983463"/>
              <a:ext cx="1482725" cy="352425"/>
            </a:xfrm>
            <a:prstGeom prst="rect">
              <a:avLst/>
            </a:prstGeom>
            <a:ln>
              <a:solidFill>
                <a:srgbClr val="000000"/>
              </a:solidFill>
            </a:ln>
          </p:spPr>
        </p:pic>
      </p:grpSp>
      <p:pic>
        <p:nvPicPr>
          <p:cNvPr id="26" name="Picture 25">
            <a:extLst>
              <a:ext uri="{FF2B5EF4-FFF2-40B4-BE49-F238E27FC236}">
                <a16:creationId xmlns:a16="http://schemas.microsoft.com/office/drawing/2014/main" id="{9DB88FDE-D76B-F745-9E1B-1EB7A335E53A}"/>
              </a:ext>
            </a:extLst>
          </p:cNvPr>
          <p:cNvPicPr>
            <a:picLocks noChangeAspect="1"/>
          </p:cNvPicPr>
          <p:nvPr/>
        </p:nvPicPr>
        <p:blipFill>
          <a:blip r:embed="rId6"/>
          <a:stretch>
            <a:fillRect/>
          </a:stretch>
        </p:blipFill>
        <p:spPr>
          <a:xfrm>
            <a:off x="5167541" y="969651"/>
            <a:ext cx="1385824" cy="747776"/>
          </a:xfrm>
          <a:prstGeom prst="rect">
            <a:avLst/>
          </a:prstGeom>
        </p:spPr>
      </p:pic>
      <p:pic>
        <p:nvPicPr>
          <p:cNvPr id="28" name="Picture 27">
            <a:extLst>
              <a:ext uri="{FF2B5EF4-FFF2-40B4-BE49-F238E27FC236}">
                <a16:creationId xmlns:a16="http://schemas.microsoft.com/office/drawing/2014/main" id="{7AE095B9-3BF1-D642-9276-AAA9A5A5382C}"/>
              </a:ext>
            </a:extLst>
          </p:cNvPr>
          <p:cNvPicPr>
            <a:picLocks noChangeAspect="1"/>
          </p:cNvPicPr>
          <p:nvPr/>
        </p:nvPicPr>
        <p:blipFill>
          <a:blip r:embed="rId7"/>
          <a:stretch>
            <a:fillRect/>
          </a:stretch>
        </p:blipFill>
        <p:spPr>
          <a:xfrm>
            <a:off x="4524868" y="5270166"/>
            <a:ext cx="4319016" cy="1030224"/>
          </a:xfrm>
          <a:prstGeom prst="rect">
            <a:avLst/>
          </a:prstGeom>
          <a:ln w="19050">
            <a:solidFill>
              <a:srgbClr val="C00000"/>
            </a:solidFill>
          </a:ln>
        </p:spPr>
      </p:pic>
      <p:grpSp>
        <p:nvGrpSpPr>
          <p:cNvPr id="38" name="Group 37">
            <a:extLst>
              <a:ext uri="{FF2B5EF4-FFF2-40B4-BE49-F238E27FC236}">
                <a16:creationId xmlns:a16="http://schemas.microsoft.com/office/drawing/2014/main" id="{FA914D3B-5D78-6048-8D0A-82CF53B602A7}"/>
              </a:ext>
            </a:extLst>
          </p:cNvPr>
          <p:cNvGrpSpPr/>
          <p:nvPr/>
        </p:nvGrpSpPr>
        <p:grpSpPr>
          <a:xfrm>
            <a:off x="349856" y="3808432"/>
            <a:ext cx="3821811" cy="2867025"/>
            <a:chOff x="76475" y="3799005"/>
            <a:chExt cx="3821811" cy="2867025"/>
          </a:xfrm>
        </p:grpSpPr>
        <p:pic>
          <p:nvPicPr>
            <p:cNvPr id="20" name="Picture 19">
              <a:extLst>
                <a:ext uri="{FF2B5EF4-FFF2-40B4-BE49-F238E27FC236}">
                  <a16:creationId xmlns:a16="http://schemas.microsoft.com/office/drawing/2014/main" id="{C181B872-5571-DD4D-B2D1-A9614DFFAB81}"/>
                </a:ext>
              </a:extLst>
            </p:cNvPr>
            <p:cNvPicPr>
              <a:picLocks noChangeAspect="1"/>
            </p:cNvPicPr>
            <p:nvPr/>
          </p:nvPicPr>
          <p:blipFill>
            <a:blip r:embed="rId8"/>
            <a:stretch>
              <a:fillRect/>
            </a:stretch>
          </p:blipFill>
          <p:spPr>
            <a:xfrm>
              <a:off x="76475" y="3799005"/>
              <a:ext cx="3821811" cy="2867025"/>
            </a:xfrm>
            <a:prstGeom prst="rect">
              <a:avLst/>
            </a:prstGeom>
          </p:spPr>
        </p:pic>
        <p:pic>
          <p:nvPicPr>
            <p:cNvPr id="30" name="Picture 29">
              <a:extLst>
                <a:ext uri="{FF2B5EF4-FFF2-40B4-BE49-F238E27FC236}">
                  <a16:creationId xmlns:a16="http://schemas.microsoft.com/office/drawing/2014/main" id="{654DEA95-33D1-E346-BB25-A3BBA6B7784F}"/>
                </a:ext>
              </a:extLst>
            </p:cNvPr>
            <p:cNvPicPr>
              <a:picLocks noChangeAspect="1"/>
            </p:cNvPicPr>
            <p:nvPr/>
          </p:nvPicPr>
          <p:blipFill>
            <a:blip r:embed="rId9"/>
            <a:stretch>
              <a:fillRect/>
            </a:stretch>
          </p:blipFill>
          <p:spPr>
            <a:xfrm>
              <a:off x="652580" y="3943072"/>
              <a:ext cx="685800" cy="282575"/>
            </a:xfrm>
            <a:prstGeom prst="rect">
              <a:avLst/>
            </a:prstGeom>
            <a:ln>
              <a:solidFill>
                <a:srgbClr val="000000"/>
              </a:solidFill>
            </a:ln>
          </p:spPr>
        </p:pic>
      </p:grpSp>
      <p:pic>
        <p:nvPicPr>
          <p:cNvPr id="32" name="Picture 31">
            <a:extLst>
              <a:ext uri="{FF2B5EF4-FFF2-40B4-BE49-F238E27FC236}">
                <a16:creationId xmlns:a16="http://schemas.microsoft.com/office/drawing/2014/main" id="{226E47DD-442A-C043-A278-41F182FCCCAC}"/>
              </a:ext>
            </a:extLst>
          </p:cNvPr>
          <p:cNvPicPr>
            <a:picLocks noChangeAspect="1"/>
          </p:cNvPicPr>
          <p:nvPr/>
        </p:nvPicPr>
        <p:blipFill>
          <a:blip r:embed="rId10"/>
          <a:stretch>
            <a:fillRect/>
          </a:stretch>
        </p:blipFill>
        <p:spPr>
          <a:xfrm>
            <a:off x="2560360" y="2345637"/>
            <a:ext cx="920115" cy="482727"/>
          </a:xfrm>
          <a:prstGeom prst="rect">
            <a:avLst/>
          </a:prstGeom>
          <a:ln w="19050">
            <a:solidFill>
              <a:srgbClr val="0432FF"/>
            </a:solidFill>
          </a:ln>
        </p:spPr>
      </p:pic>
      <p:pic>
        <p:nvPicPr>
          <p:cNvPr id="34" name="Picture 33">
            <a:extLst>
              <a:ext uri="{FF2B5EF4-FFF2-40B4-BE49-F238E27FC236}">
                <a16:creationId xmlns:a16="http://schemas.microsoft.com/office/drawing/2014/main" id="{315135B0-F9BC-0E42-81D1-6DA51E0C0184}"/>
              </a:ext>
            </a:extLst>
          </p:cNvPr>
          <p:cNvPicPr>
            <a:picLocks noChangeAspect="1"/>
          </p:cNvPicPr>
          <p:nvPr/>
        </p:nvPicPr>
        <p:blipFill>
          <a:blip r:embed="rId11"/>
          <a:stretch>
            <a:fillRect/>
          </a:stretch>
        </p:blipFill>
        <p:spPr>
          <a:xfrm>
            <a:off x="2559055" y="2904444"/>
            <a:ext cx="1229487" cy="248031"/>
          </a:xfrm>
          <a:prstGeom prst="rect">
            <a:avLst/>
          </a:prstGeom>
        </p:spPr>
      </p:pic>
      <p:pic>
        <p:nvPicPr>
          <p:cNvPr id="35" name="Picture 34">
            <a:extLst>
              <a:ext uri="{FF2B5EF4-FFF2-40B4-BE49-F238E27FC236}">
                <a16:creationId xmlns:a16="http://schemas.microsoft.com/office/drawing/2014/main" id="{59321705-95AB-7043-BD6F-CF22408E707A}"/>
              </a:ext>
            </a:extLst>
          </p:cNvPr>
          <p:cNvPicPr>
            <a:picLocks noChangeAspect="1"/>
          </p:cNvPicPr>
          <p:nvPr/>
        </p:nvPicPr>
        <p:blipFill>
          <a:blip r:embed="rId12"/>
          <a:stretch>
            <a:fillRect/>
          </a:stretch>
        </p:blipFill>
        <p:spPr>
          <a:xfrm>
            <a:off x="5091649" y="3932738"/>
            <a:ext cx="3210306" cy="874522"/>
          </a:xfrm>
          <a:prstGeom prst="rect">
            <a:avLst/>
          </a:prstGeom>
          <a:ln w="19050">
            <a:noFill/>
          </a:ln>
        </p:spPr>
      </p:pic>
      <p:sp>
        <p:nvSpPr>
          <p:cNvPr id="39" name="TextBox 38">
            <a:extLst>
              <a:ext uri="{FF2B5EF4-FFF2-40B4-BE49-F238E27FC236}">
                <a16:creationId xmlns:a16="http://schemas.microsoft.com/office/drawing/2014/main" id="{AACA2AF4-EE72-7349-946E-202AA2AC46F9}"/>
              </a:ext>
            </a:extLst>
          </p:cNvPr>
          <p:cNvSpPr txBox="1"/>
          <p:nvPr/>
        </p:nvSpPr>
        <p:spPr>
          <a:xfrm>
            <a:off x="2225339" y="4198273"/>
            <a:ext cx="1763624" cy="738664"/>
          </a:xfrm>
          <a:prstGeom prst="rect">
            <a:avLst/>
          </a:prstGeom>
          <a:solidFill>
            <a:srgbClr val="FFFFFF"/>
          </a:solidFill>
          <a:ln>
            <a:solidFill>
              <a:srgbClr val="000000"/>
            </a:solidFill>
          </a:ln>
        </p:spPr>
        <p:txBody>
          <a:bodyPr wrap="none" rtlCol="0">
            <a:spAutoFit/>
          </a:bodyPr>
          <a:lstStyle/>
          <a:p>
            <a:pPr algn="ctr"/>
            <a:r>
              <a:rPr lang="en-US" sz="1400" b="1" dirty="0">
                <a:solidFill>
                  <a:srgbClr val="000000"/>
                </a:solidFill>
              </a:rPr>
              <a:t>Parameterization</a:t>
            </a:r>
            <a:r>
              <a:rPr lang="en-US" sz="1400" dirty="0">
                <a:solidFill>
                  <a:srgbClr val="000000"/>
                </a:solidFill>
              </a:rPr>
              <a:t>: </a:t>
            </a:r>
          </a:p>
          <a:p>
            <a:pPr algn="ctr"/>
            <a:r>
              <a:rPr lang="en-US" sz="1400" dirty="0">
                <a:solidFill>
                  <a:srgbClr val="000000"/>
                </a:solidFill>
              </a:rPr>
              <a:t>2</a:t>
            </a:r>
            <a:r>
              <a:rPr lang="en-US" sz="1400" baseline="30000" dirty="0">
                <a:solidFill>
                  <a:srgbClr val="000000"/>
                </a:solidFill>
              </a:rPr>
              <a:t>nd</a:t>
            </a:r>
            <a:r>
              <a:rPr lang="en-US" sz="1400" dirty="0">
                <a:solidFill>
                  <a:srgbClr val="000000"/>
                </a:solidFill>
              </a:rPr>
              <a:t>-order polynomials</a:t>
            </a:r>
          </a:p>
          <a:p>
            <a:pPr algn="ctr"/>
            <a:r>
              <a:rPr lang="en-US" sz="1400" dirty="0">
                <a:solidFill>
                  <a:srgbClr val="000000"/>
                </a:solidFill>
              </a:rPr>
              <a:t>of </a:t>
            </a:r>
            <a:r>
              <a:rPr lang="en-US" sz="1400" b="1" dirty="0">
                <a:solidFill>
                  <a:srgbClr val="000000"/>
                </a:solidFill>
              </a:rPr>
              <a:t>(</a:t>
            </a:r>
            <a:r>
              <a:rPr lang="en-US" sz="1400" b="1" dirty="0" err="1">
                <a:solidFill>
                  <a:srgbClr val="000000"/>
                </a:solidFill>
                <a:latin typeface="Symbol" pitchFamily="2" charset="2"/>
              </a:rPr>
              <a:t>x</a:t>
            </a:r>
            <a:r>
              <a:rPr lang="en-US" sz="1400" b="1" baseline="-25000" dirty="0" err="1">
                <a:solidFill>
                  <a:srgbClr val="000000"/>
                </a:solidFill>
              </a:rPr>
              <a:t>R</a:t>
            </a:r>
            <a:r>
              <a:rPr lang="en-US" sz="1400" b="1" dirty="0">
                <a:solidFill>
                  <a:srgbClr val="000000"/>
                </a:solidFill>
              </a:rPr>
              <a:t>, </a:t>
            </a:r>
            <a:r>
              <a:rPr lang="en-US" sz="1400" b="1" dirty="0" err="1">
                <a:solidFill>
                  <a:srgbClr val="000000"/>
                </a:solidFill>
              </a:rPr>
              <a:t>q</a:t>
            </a:r>
            <a:r>
              <a:rPr lang="en-US" sz="1400" b="1" baseline="-25000" dirty="0" err="1">
                <a:solidFill>
                  <a:srgbClr val="000000"/>
                </a:solidFill>
              </a:rPr>
              <a:t>x</a:t>
            </a:r>
            <a:r>
              <a:rPr lang="en-US" sz="1400" b="1" dirty="0">
                <a:solidFill>
                  <a:srgbClr val="000000"/>
                </a:solidFill>
              </a:rPr>
              <a:t>, </a:t>
            </a:r>
            <a:r>
              <a:rPr lang="en-US" sz="1400" b="1" dirty="0" err="1">
                <a:solidFill>
                  <a:srgbClr val="000000"/>
                </a:solidFill>
              </a:rPr>
              <a:t>q</a:t>
            </a:r>
            <a:r>
              <a:rPr lang="en-US" sz="1400" b="1" baseline="-25000" dirty="0" err="1">
                <a:solidFill>
                  <a:srgbClr val="000000"/>
                </a:solidFill>
              </a:rPr>
              <a:t>y</a:t>
            </a:r>
            <a:r>
              <a:rPr lang="en-US" sz="1400" b="1" dirty="0">
                <a:solidFill>
                  <a:srgbClr val="000000"/>
                </a:solidFill>
              </a:rPr>
              <a:t>)</a:t>
            </a:r>
          </a:p>
        </p:txBody>
      </p:sp>
      <p:cxnSp>
        <p:nvCxnSpPr>
          <p:cNvPr id="4" name="Straight Connector 3">
            <a:extLst>
              <a:ext uri="{FF2B5EF4-FFF2-40B4-BE49-F238E27FC236}">
                <a16:creationId xmlns:a16="http://schemas.microsoft.com/office/drawing/2014/main" id="{35858522-8357-1601-9B5E-B92FCDBC5690}"/>
              </a:ext>
            </a:extLst>
          </p:cNvPr>
          <p:cNvCxnSpPr>
            <a:cxnSpLocks/>
          </p:cNvCxnSpPr>
          <p:nvPr/>
        </p:nvCxnSpPr>
        <p:spPr bwMode="auto">
          <a:xfrm>
            <a:off x="795867" y="3420533"/>
            <a:ext cx="3259666" cy="0"/>
          </a:xfrm>
          <a:prstGeom prst="line">
            <a:avLst/>
          </a:prstGeom>
          <a:solidFill>
            <a:schemeClr val="bg1"/>
          </a:solidFill>
          <a:ln w="1905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8" name="Straight Connector 7">
            <a:extLst>
              <a:ext uri="{FF2B5EF4-FFF2-40B4-BE49-F238E27FC236}">
                <a16:creationId xmlns:a16="http://schemas.microsoft.com/office/drawing/2014/main" id="{5B4CCC17-3E4D-DC24-D767-D1148DB39ECA}"/>
              </a:ext>
            </a:extLst>
          </p:cNvPr>
          <p:cNvCxnSpPr>
            <a:cxnSpLocks/>
          </p:cNvCxnSpPr>
          <p:nvPr/>
        </p:nvCxnSpPr>
        <p:spPr bwMode="auto">
          <a:xfrm>
            <a:off x="5042289" y="3429000"/>
            <a:ext cx="3259666" cy="0"/>
          </a:xfrm>
          <a:prstGeom prst="line">
            <a:avLst/>
          </a:prstGeom>
          <a:solidFill>
            <a:schemeClr val="bg1"/>
          </a:solidFill>
          <a:ln w="1905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0" name="Straight Connector 9">
            <a:extLst>
              <a:ext uri="{FF2B5EF4-FFF2-40B4-BE49-F238E27FC236}">
                <a16:creationId xmlns:a16="http://schemas.microsoft.com/office/drawing/2014/main" id="{4345E490-D42C-A43F-ABC8-0C7A4CD463F7}"/>
              </a:ext>
            </a:extLst>
          </p:cNvPr>
          <p:cNvCxnSpPr>
            <a:cxnSpLocks/>
          </p:cNvCxnSpPr>
          <p:nvPr/>
        </p:nvCxnSpPr>
        <p:spPr bwMode="auto">
          <a:xfrm>
            <a:off x="869476" y="6392333"/>
            <a:ext cx="3259666" cy="0"/>
          </a:xfrm>
          <a:prstGeom prst="line">
            <a:avLst/>
          </a:prstGeom>
          <a:solidFill>
            <a:schemeClr val="bg1"/>
          </a:solidFill>
          <a:ln w="1905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478619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7"/>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241916-AD2F-8CA8-60F0-A5EB79F103BE}"/>
            </a:ext>
          </a:extLst>
        </p:cNvPr>
        <p:cNvGrpSpPr/>
        <p:nvPr/>
      </p:nvGrpSpPr>
      <p:grpSpPr>
        <a:xfrm>
          <a:off x="0" y="0"/>
          <a:ext cx="0" cy="0"/>
          <a:chOff x="0" y="0"/>
          <a:chExt cx="0" cy="0"/>
        </a:xfrm>
      </p:grpSpPr>
      <p:grpSp>
        <p:nvGrpSpPr>
          <p:cNvPr id="31" name="Group 30">
            <a:extLst>
              <a:ext uri="{FF2B5EF4-FFF2-40B4-BE49-F238E27FC236}">
                <a16:creationId xmlns:a16="http://schemas.microsoft.com/office/drawing/2014/main" id="{A9C16916-D930-48D7-F01D-2CBAA25FBC6F}"/>
              </a:ext>
            </a:extLst>
          </p:cNvPr>
          <p:cNvGrpSpPr/>
          <p:nvPr/>
        </p:nvGrpSpPr>
        <p:grpSpPr>
          <a:xfrm>
            <a:off x="4775200" y="4428071"/>
            <a:ext cx="3291840" cy="2468880"/>
            <a:chOff x="4775200" y="4428071"/>
            <a:chExt cx="3291840" cy="2468880"/>
          </a:xfrm>
        </p:grpSpPr>
        <p:pic>
          <p:nvPicPr>
            <p:cNvPr id="39" name="Picture 38" descr="A graph of a normalization&#10;&#10;Description automatically generated">
              <a:extLst>
                <a:ext uri="{FF2B5EF4-FFF2-40B4-BE49-F238E27FC236}">
                  <a16:creationId xmlns:a16="http://schemas.microsoft.com/office/drawing/2014/main" id="{15B19AEF-D6A8-C136-8DF3-D0C7B09C4717}"/>
                </a:ext>
              </a:extLst>
            </p:cNvPr>
            <p:cNvPicPr>
              <a:picLocks noChangeAspect="1"/>
            </p:cNvPicPr>
            <p:nvPr/>
          </p:nvPicPr>
          <p:blipFill>
            <a:blip r:embed="rId2"/>
            <a:stretch>
              <a:fillRect/>
            </a:stretch>
          </p:blipFill>
          <p:spPr>
            <a:xfrm>
              <a:off x="4775200" y="4428071"/>
              <a:ext cx="3291840" cy="2468880"/>
            </a:xfrm>
            <a:prstGeom prst="rect">
              <a:avLst/>
            </a:prstGeom>
          </p:spPr>
        </p:pic>
        <p:sp>
          <p:nvSpPr>
            <p:cNvPr id="46" name="TextBox 45">
              <a:extLst>
                <a:ext uri="{FF2B5EF4-FFF2-40B4-BE49-F238E27FC236}">
                  <a16:creationId xmlns:a16="http://schemas.microsoft.com/office/drawing/2014/main" id="{3DA3D6DB-0B7D-2AE0-2091-9B320234F4C4}"/>
                </a:ext>
              </a:extLst>
            </p:cNvPr>
            <p:cNvSpPr txBox="1"/>
            <p:nvPr/>
          </p:nvSpPr>
          <p:spPr>
            <a:xfrm>
              <a:off x="7026652" y="5282385"/>
              <a:ext cx="915635" cy="215444"/>
            </a:xfrm>
            <a:prstGeom prst="rect">
              <a:avLst/>
            </a:prstGeom>
            <a:noFill/>
          </p:spPr>
          <p:txBody>
            <a:bodyPr wrap="none" rtlCol="0">
              <a:spAutoFit/>
            </a:bodyPr>
            <a:lstStyle/>
            <a:p>
              <a:pPr algn="ctr"/>
              <a:r>
                <a:rPr lang="en-US" sz="800" dirty="0">
                  <a:solidFill>
                    <a:srgbClr val="000000"/>
                  </a:solidFill>
                  <a:latin typeface="Symbol" pitchFamily="2" charset="2"/>
                </a:rPr>
                <a:t>x </a:t>
              </a:r>
              <a:r>
                <a:rPr lang="en-US" sz="800" dirty="0">
                  <a:solidFill>
                    <a:srgbClr val="000000"/>
                  </a:solidFill>
                  <a:latin typeface="Times New Roman" panose="02020603050405020304" pitchFamily="18" charset="0"/>
                  <a:cs typeface="Times New Roman" panose="02020603050405020304" pitchFamily="18" charset="0"/>
                </a:rPr>
                <a:t>= .0032 (per IP)</a:t>
              </a:r>
            </a:p>
          </p:txBody>
        </p:sp>
      </p:grpSp>
      <p:sp>
        <p:nvSpPr>
          <p:cNvPr id="9" name="Content Placeholder 8">
            <a:extLst>
              <a:ext uri="{FF2B5EF4-FFF2-40B4-BE49-F238E27FC236}">
                <a16:creationId xmlns:a16="http://schemas.microsoft.com/office/drawing/2014/main" id="{77DE528E-9082-7871-C2F2-68889D18AB32}"/>
              </a:ext>
            </a:extLst>
          </p:cNvPr>
          <p:cNvSpPr>
            <a:spLocks noGrp="1"/>
          </p:cNvSpPr>
          <p:nvPr>
            <p:ph sz="half" idx="1"/>
          </p:nvPr>
        </p:nvSpPr>
        <p:spPr>
          <a:xfrm>
            <a:off x="685799" y="914399"/>
            <a:ext cx="3868967" cy="5681133"/>
          </a:xfrm>
        </p:spPr>
        <p:txBody>
          <a:bodyPr/>
          <a:lstStyle/>
          <a:p>
            <a:r>
              <a:rPr lang="en-US" sz="1800" dirty="0">
                <a:sym typeface="Wingdings" pitchFamily="2" charset="2"/>
              </a:rPr>
              <a:t>[</a:t>
            </a:r>
            <a:r>
              <a:rPr lang="en-US" sz="1800" dirty="0">
                <a:latin typeface="Lucida Calligraphy" panose="03010101010101010101" pitchFamily="66" charset="77"/>
                <a:sym typeface="Wingdings" pitchFamily="2" charset="2"/>
              </a:rPr>
              <a:t>L</a:t>
            </a:r>
            <a:r>
              <a:rPr lang="en-US" sz="1800" dirty="0">
                <a:sym typeface="Wingdings" pitchFamily="2" charset="2"/>
              </a:rPr>
              <a:t>/</a:t>
            </a:r>
            <a:r>
              <a:rPr lang="en-US" sz="1800" dirty="0">
                <a:solidFill>
                  <a:srgbClr val="000000"/>
                </a:solidFill>
                <a:latin typeface="Lucida Calligraphy" panose="03010101010101010101" pitchFamily="66" charset="77"/>
                <a:sym typeface="Wingdings" pitchFamily="2" charset="2"/>
              </a:rPr>
              <a:t>L</a:t>
            </a:r>
            <a:r>
              <a:rPr lang="en-US" sz="1800" baseline="-25000" dirty="0">
                <a:solidFill>
                  <a:srgbClr val="000000"/>
                </a:solidFill>
                <a:sym typeface="Wingdings" pitchFamily="2" charset="2"/>
              </a:rPr>
              <a:t>0</a:t>
            </a:r>
            <a:r>
              <a:rPr lang="en-US" sz="1800" dirty="0">
                <a:sym typeface="Wingdings" pitchFamily="2" charset="2"/>
              </a:rPr>
              <a:t>]</a:t>
            </a:r>
            <a:r>
              <a:rPr lang="en-US" sz="1800" baseline="30000" dirty="0">
                <a:sym typeface="Wingdings" pitchFamily="2" charset="2"/>
              </a:rPr>
              <a:t> </a:t>
            </a:r>
            <a:r>
              <a:rPr lang="en-US" sz="1800" dirty="0">
                <a:sym typeface="Wingdings" pitchFamily="2" charset="2"/>
              </a:rPr>
              <a:t>(</a:t>
            </a:r>
            <a:r>
              <a:rPr lang="en-US" sz="1800" dirty="0">
                <a:latin typeface="Symbol" pitchFamily="2" charset="2"/>
                <a:sym typeface="Wingdings" pitchFamily="2" charset="2"/>
              </a:rPr>
              <a:t>D</a:t>
            </a:r>
            <a:r>
              <a:rPr lang="en-US" sz="1800" dirty="0">
                <a:sym typeface="Wingdings" pitchFamily="2" charset="2"/>
              </a:rPr>
              <a:t>) = f(</a:t>
            </a:r>
            <a:r>
              <a:rPr lang="en-US" sz="1800" dirty="0">
                <a:latin typeface="Symbol" pitchFamily="2" charset="2"/>
                <a:sym typeface="Wingdings" pitchFamily="2" charset="2"/>
              </a:rPr>
              <a:t>x</a:t>
            </a:r>
            <a:r>
              <a:rPr lang="en-US" sz="1800" dirty="0">
                <a:sym typeface="Wingdings" pitchFamily="2" charset="2"/>
              </a:rPr>
              <a:t>, </a:t>
            </a:r>
            <a:r>
              <a:rPr lang="en-US" sz="1800" dirty="0">
                <a:latin typeface="Symbol" pitchFamily="2" charset="2"/>
                <a:sym typeface="Wingdings" pitchFamily="2" charset="2"/>
              </a:rPr>
              <a:t>D</a:t>
            </a:r>
            <a:r>
              <a:rPr lang="en-US" sz="1800" dirty="0">
                <a:sym typeface="Wingdings" pitchFamily="2" charset="2"/>
              </a:rPr>
              <a:t>, </a:t>
            </a:r>
            <a:r>
              <a:rPr lang="en-US" sz="1800" dirty="0" err="1">
                <a:sym typeface="Wingdings" pitchFamily="2" charset="2"/>
              </a:rPr>
              <a:t>q</a:t>
            </a:r>
            <a:r>
              <a:rPr lang="en-US" sz="1800" baseline="-25000" dirty="0" err="1">
                <a:sym typeface="Wingdings" pitchFamily="2" charset="2"/>
              </a:rPr>
              <a:t>x</a:t>
            </a:r>
            <a:r>
              <a:rPr lang="en-US" sz="1800" dirty="0">
                <a:sym typeface="Wingdings" pitchFamily="2" charset="2"/>
              </a:rPr>
              <a:t>, </a:t>
            </a:r>
            <a:r>
              <a:rPr lang="en-US" sz="1800" dirty="0" err="1">
                <a:sym typeface="Wingdings" pitchFamily="2" charset="2"/>
              </a:rPr>
              <a:t>q</a:t>
            </a:r>
            <a:r>
              <a:rPr lang="en-US" sz="1800" baseline="-25000" dirty="0" err="1">
                <a:sym typeface="Wingdings" pitchFamily="2" charset="2"/>
              </a:rPr>
              <a:t>y</a:t>
            </a:r>
            <a:r>
              <a:rPr lang="en-US" sz="1800" dirty="0">
                <a:sym typeface="Wingdings" pitchFamily="2" charset="2"/>
              </a:rPr>
              <a:t>)</a:t>
            </a:r>
          </a:p>
          <a:p>
            <a:pPr lvl="1"/>
            <a:r>
              <a:rPr lang="en-US" sz="1400" dirty="0">
                <a:sym typeface="Wingdings" pitchFamily="2" charset="2"/>
              </a:rPr>
              <a:t>Scales ~ linearly w/ </a:t>
            </a:r>
            <a:r>
              <a:rPr lang="en-US" sz="1400" dirty="0">
                <a:latin typeface="Symbol" pitchFamily="2" charset="2"/>
                <a:sym typeface="Wingdings" pitchFamily="2" charset="2"/>
              </a:rPr>
              <a:t>x</a:t>
            </a:r>
            <a:r>
              <a:rPr lang="en-US" sz="1400" dirty="0">
                <a:sym typeface="Wingdings" pitchFamily="2" charset="2"/>
              </a:rPr>
              <a:t> = </a:t>
            </a:r>
            <a:r>
              <a:rPr lang="en-US" sz="1400" dirty="0">
                <a:latin typeface="Symbol" pitchFamily="2" charset="2"/>
                <a:sym typeface="Wingdings" pitchFamily="2" charset="2"/>
              </a:rPr>
              <a:t>x</a:t>
            </a:r>
            <a:r>
              <a:rPr lang="en-US" sz="1400" dirty="0">
                <a:sym typeface="Wingdings" pitchFamily="2" charset="2"/>
              </a:rPr>
              <a:t> (</a:t>
            </a:r>
            <a:r>
              <a:rPr lang="en-US" sz="1400" dirty="0">
                <a:latin typeface="Symbol" pitchFamily="2" charset="2"/>
                <a:sym typeface="Wingdings" pitchFamily="2" charset="2"/>
              </a:rPr>
              <a:t>e</a:t>
            </a:r>
            <a:r>
              <a:rPr lang="en-US" sz="1400" dirty="0">
                <a:sym typeface="Wingdings" pitchFamily="2" charset="2"/>
              </a:rPr>
              <a:t>, </a:t>
            </a:r>
            <a:r>
              <a:rPr lang="en-US" sz="1400" dirty="0">
                <a:latin typeface="Symbol" pitchFamily="2" charset="2"/>
                <a:sym typeface="Wingdings" pitchFamily="2" charset="2"/>
              </a:rPr>
              <a:t>b</a:t>
            </a:r>
            <a:r>
              <a:rPr lang="en-US" sz="1400" dirty="0">
                <a:sym typeface="Wingdings" pitchFamily="2" charset="2"/>
              </a:rPr>
              <a:t>*, </a:t>
            </a:r>
            <a:r>
              <a:rPr lang="en-US" sz="1400" i="1" dirty="0">
                <a:sym typeface="Wingdings" pitchFamily="2" charset="2"/>
              </a:rPr>
              <a:t>n</a:t>
            </a:r>
            <a:r>
              <a:rPr lang="en-US" sz="1400" baseline="-25000" dirty="0">
                <a:sym typeface="Wingdings" pitchFamily="2" charset="2"/>
              </a:rPr>
              <a:t>1</a:t>
            </a:r>
            <a:r>
              <a:rPr lang="en-US" sz="1400" i="1" dirty="0">
                <a:sym typeface="Wingdings" pitchFamily="2" charset="2"/>
              </a:rPr>
              <a:t>, n</a:t>
            </a:r>
            <a:r>
              <a:rPr lang="en-US" sz="1400" baseline="-25000" dirty="0">
                <a:sym typeface="Wingdings" pitchFamily="2" charset="2"/>
              </a:rPr>
              <a:t>2</a:t>
            </a:r>
            <a:r>
              <a:rPr lang="en-US" sz="1400" dirty="0">
                <a:sym typeface="Wingdings" pitchFamily="2" charset="2"/>
              </a:rPr>
              <a:t>)</a:t>
            </a:r>
          </a:p>
          <a:p>
            <a:pPr lvl="1"/>
            <a:r>
              <a:rPr lang="en-US" sz="1400" dirty="0">
                <a:sym typeface="Wingdings" pitchFamily="2" charset="2"/>
              </a:rPr>
              <a:t>depends sensitively on (</a:t>
            </a:r>
            <a:r>
              <a:rPr lang="en-US" sz="1400" dirty="0" err="1">
                <a:solidFill>
                  <a:srgbClr val="7030A0"/>
                </a:solidFill>
                <a:sym typeface="Wingdings" pitchFamily="2" charset="2"/>
              </a:rPr>
              <a:t>q</a:t>
            </a:r>
            <a:r>
              <a:rPr lang="en-US" sz="1400" baseline="-25000" dirty="0" err="1">
                <a:solidFill>
                  <a:srgbClr val="7030A0"/>
                </a:solidFill>
                <a:sym typeface="Wingdings" pitchFamily="2" charset="2"/>
              </a:rPr>
              <a:t>x</a:t>
            </a:r>
            <a:r>
              <a:rPr lang="en-US" sz="1400" dirty="0">
                <a:solidFill>
                  <a:srgbClr val="7030A0"/>
                </a:solidFill>
                <a:sym typeface="Wingdings" pitchFamily="2" charset="2"/>
              </a:rPr>
              <a:t>, </a:t>
            </a:r>
            <a:r>
              <a:rPr lang="en-US" sz="1400" dirty="0" err="1">
                <a:solidFill>
                  <a:srgbClr val="7030A0"/>
                </a:solidFill>
                <a:sym typeface="Wingdings" pitchFamily="2" charset="2"/>
              </a:rPr>
              <a:t>q</a:t>
            </a:r>
            <a:r>
              <a:rPr lang="en-US" sz="1400" baseline="-25000" dirty="0" err="1">
                <a:solidFill>
                  <a:srgbClr val="7030A0"/>
                </a:solidFill>
                <a:sym typeface="Wingdings" pitchFamily="2" charset="2"/>
              </a:rPr>
              <a:t>y</a:t>
            </a:r>
            <a:r>
              <a:rPr lang="en-US" sz="1400" dirty="0">
                <a:sym typeface="Wingdings" pitchFamily="2" charset="2"/>
              </a:rPr>
              <a:t>)</a:t>
            </a: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endParaRPr lang="en-US" sz="1800" dirty="0">
              <a:sym typeface="Wingdings" pitchFamily="2" charset="2"/>
            </a:endParaRPr>
          </a:p>
          <a:p>
            <a:pPr lvl="3"/>
            <a:endParaRPr lang="en-US" sz="800" dirty="0">
              <a:sym typeface="Wingdings" pitchFamily="2" charset="2"/>
            </a:endParaRPr>
          </a:p>
          <a:p>
            <a:r>
              <a:rPr lang="en-US" sz="1800" dirty="0">
                <a:sym typeface="Wingdings" pitchFamily="2" charset="2"/>
              </a:rPr>
              <a:t>Typical b-b corrections to </a:t>
            </a:r>
            <a:r>
              <a:rPr lang="en-US" sz="1800" dirty="0" err="1">
                <a:latin typeface="Symbol" pitchFamily="2" charset="2"/>
                <a:sym typeface="Wingdings" pitchFamily="2" charset="2"/>
              </a:rPr>
              <a:t>s</a:t>
            </a:r>
            <a:r>
              <a:rPr lang="en-US" sz="1800" baseline="-25000" dirty="0" err="1">
                <a:sym typeface="Wingdings" pitchFamily="2" charset="2"/>
              </a:rPr>
              <a:t>vis</a:t>
            </a:r>
            <a:r>
              <a:rPr lang="en-US" sz="1800" dirty="0">
                <a:sym typeface="Wingdings" pitchFamily="2" charset="2"/>
              </a:rPr>
              <a:t> </a:t>
            </a:r>
          </a:p>
          <a:p>
            <a:endParaRPr lang="en-US" sz="1800" dirty="0"/>
          </a:p>
        </p:txBody>
      </p:sp>
      <p:sp>
        <p:nvSpPr>
          <p:cNvPr id="16" name="Rectangle 15">
            <a:extLst>
              <a:ext uri="{FF2B5EF4-FFF2-40B4-BE49-F238E27FC236}">
                <a16:creationId xmlns:a16="http://schemas.microsoft.com/office/drawing/2014/main" id="{9D82E60F-2776-6F46-CE7F-E18F4FA38B53}"/>
              </a:ext>
            </a:extLst>
          </p:cNvPr>
          <p:cNvSpPr/>
          <p:nvPr/>
        </p:nvSpPr>
        <p:spPr bwMode="auto">
          <a:xfrm>
            <a:off x="7992319" y="6645002"/>
            <a:ext cx="295154" cy="179131"/>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pic>
        <p:nvPicPr>
          <p:cNvPr id="5" name="Picture 4" descr="A graph of a function&#10;&#10;Description automatically generated">
            <a:extLst>
              <a:ext uri="{FF2B5EF4-FFF2-40B4-BE49-F238E27FC236}">
                <a16:creationId xmlns:a16="http://schemas.microsoft.com/office/drawing/2014/main" id="{C8B32CD7-FE77-2C29-F1C8-797565093387}"/>
              </a:ext>
            </a:extLst>
          </p:cNvPr>
          <p:cNvPicPr>
            <a:picLocks/>
          </p:cNvPicPr>
          <p:nvPr/>
        </p:nvPicPr>
        <p:blipFill>
          <a:blip r:embed="rId3"/>
          <a:stretch>
            <a:fillRect/>
          </a:stretch>
        </p:blipFill>
        <p:spPr>
          <a:xfrm>
            <a:off x="901906" y="1866755"/>
            <a:ext cx="3240405" cy="2285492"/>
          </a:xfrm>
          <a:prstGeom prst="rect">
            <a:avLst/>
          </a:prstGeom>
        </p:spPr>
      </p:pic>
      <p:pic>
        <p:nvPicPr>
          <p:cNvPr id="15" name="Content Placeholder 14" descr="A graph with red and blue arrows&#10;&#10;Description automatically generated">
            <a:extLst>
              <a:ext uri="{FF2B5EF4-FFF2-40B4-BE49-F238E27FC236}">
                <a16:creationId xmlns:a16="http://schemas.microsoft.com/office/drawing/2014/main" id="{3BF108B9-8168-9C35-ACEA-591BEAB79597}"/>
              </a:ext>
            </a:extLst>
          </p:cNvPr>
          <p:cNvPicPr>
            <a:picLocks noGrp="1"/>
          </p:cNvPicPr>
          <p:nvPr>
            <p:ph sz="half" idx="2"/>
          </p:nvPr>
        </p:nvPicPr>
        <p:blipFill>
          <a:blip r:embed="rId4"/>
          <a:stretch>
            <a:fillRect/>
          </a:stretch>
        </p:blipFill>
        <p:spPr>
          <a:xfrm>
            <a:off x="927216" y="4772875"/>
            <a:ext cx="2766060" cy="2143760"/>
          </a:xfrm>
        </p:spPr>
      </p:pic>
      <p:sp>
        <p:nvSpPr>
          <p:cNvPr id="2" name="Title 1">
            <a:extLst>
              <a:ext uri="{FF2B5EF4-FFF2-40B4-BE49-F238E27FC236}">
                <a16:creationId xmlns:a16="http://schemas.microsoft.com/office/drawing/2014/main" id="{52A15B55-8DF4-5264-E4BF-F2C2B1582131}"/>
              </a:ext>
            </a:extLst>
          </p:cNvPr>
          <p:cNvSpPr>
            <a:spLocks noGrp="1"/>
          </p:cNvSpPr>
          <p:nvPr>
            <p:ph type="title"/>
          </p:nvPr>
        </p:nvSpPr>
        <p:spPr>
          <a:xfrm>
            <a:off x="2333099" y="381000"/>
            <a:ext cx="4510761" cy="361950"/>
          </a:xfrm>
          <a:ln w="19050">
            <a:solidFill>
              <a:srgbClr val="0432FF"/>
            </a:solidFill>
          </a:ln>
        </p:spPr>
        <p:txBody>
          <a:bodyPr/>
          <a:lstStyle/>
          <a:p>
            <a:r>
              <a:rPr lang="en-US" dirty="0"/>
              <a:t>Tune dependence &amp; multi-IP effects</a:t>
            </a:r>
          </a:p>
        </p:txBody>
      </p:sp>
      <p:sp>
        <p:nvSpPr>
          <p:cNvPr id="11" name="TextBox 10">
            <a:extLst>
              <a:ext uri="{FF2B5EF4-FFF2-40B4-BE49-F238E27FC236}">
                <a16:creationId xmlns:a16="http://schemas.microsoft.com/office/drawing/2014/main" id="{EB2433D3-FAE4-9DE3-A647-F509AF01CA71}"/>
              </a:ext>
            </a:extLst>
          </p:cNvPr>
          <p:cNvSpPr txBox="1"/>
          <p:nvPr/>
        </p:nvSpPr>
        <p:spPr>
          <a:xfrm>
            <a:off x="1464733" y="3408180"/>
            <a:ext cx="1786467" cy="461665"/>
          </a:xfrm>
          <a:prstGeom prst="rect">
            <a:avLst/>
          </a:prstGeom>
          <a:solidFill>
            <a:srgbClr val="FFFFFF"/>
          </a:solidFill>
        </p:spPr>
        <p:txBody>
          <a:bodyPr wrap="squar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For bunches that collide</a:t>
            </a:r>
          </a:p>
          <a:p>
            <a:pPr algn="ctr"/>
            <a:r>
              <a:rPr lang="en-US" sz="1200" i="1" dirty="0">
                <a:solidFill>
                  <a:srgbClr val="000000"/>
                </a:solidFill>
                <a:latin typeface="Times New Roman" panose="02020603050405020304" pitchFamily="18" charset="0"/>
                <a:cs typeface="Times New Roman" panose="02020603050405020304" pitchFamily="18" charset="0"/>
              </a:rPr>
              <a:t>at the </a:t>
            </a:r>
            <a:r>
              <a:rPr lang="en-US" sz="1200" i="1" u="sng" dirty="0">
                <a:solidFill>
                  <a:srgbClr val="000000"/>
                </a:solidFill>
                <a:latin typeface="Times New Roman" panose="02020603050405020304" pitchFamily="18" charset="0"/>
                <a:cs typeface="Times New Roman" panose="02020603050405020304" pitchFamily="18" charset="0"/>
              </a:rPr>
              <a:t>scanning IP only</a:t>
            </a:r>
          </a:p>
        </p:txBody>
      </p:sp>
      <p:grpSp>
        <p:nvGrpSpPr>
          <p:cNvPr id="29" name="Group 28">
            <a:extLst>
              <a:ext uri="{FF2B5EF4-FFF2-40B4-BE49-F238E27FC236}">
                <a16:creationId xmlns:a16="http://schemas.microsoft.com/office/drawing/2014/main" id="{260F6CE0-55C2-1D69-9040-B8F46026F502}"/>
              </a:ext>
            </a:extLst>
          </p:cNvPr>
          <p:cNvGrpSpPr/>
          <p:nvPr/>
        </p:nvGrpSpPr>
        <p:grpSpPr>
          <a:xfrm>
            <a:off x="1397000" y="5438567"/>
            <a:ext cx="3117997" cy="276999"/>
            <a:chOff x="1397000" y="1977752"/>
            <a:chExt cx="3117997" cy="276999"/>
          </a:xfrm>
        </p:grpSpPr>
        <p:cxnSp>
          <p:nvCxnSpPr>
            <p:cNvPr id="13" name="Straight Connector 12">
              <a:extLst>
                <a:ext uri="{FF2B5EF4-FFF2-40B4-BE49-F238E27FC236}">
                  <a16:creationId xmlns:a16="http://schemas.microsoft.com/office/drawing/2014/main" id="{AD7B523E-91F0-15D0-E2F5-9B465C3057AB}"/>
                </a:ext>
              </a:extLst>
            </p:cNvPr>
            <p:cNvCxnSpPr/>
            <p:nvPr/>
          </p:nvCxnSpPr>
          <p:spPr bwMode="auto">
            <a:xfrm>
              <a:off x="1397000" y="2125133"/>
              <a:ext cx="2201333" cy="0"/>
            </a:xfrm>
            <a:prstGeom prst="line">
              <a:avLst/>
            </a:prstGeom>
            <a:solidFill>
              <a:schemeClr val="bg1"/>
            </a:solidFill>
            <a:ln w="12700" cap="flat" cmpd="sng" algn="ctr">
              <a:solidFill>
                <a:srgbClr val="000000"/>
              </a:solidFill>
              <a:prstDash val="sys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4" name="TextBox 13">
              <a:extLst>
                <a:ext uri="{FF2B5EF4-FFF2-40B4-BE49-F238E27FC236}">
                  <a16:creationId xmlns:a16="http://schemas.microsoft.com/office/drawing/2014/main" id="{26816822-0302-B577-3353-A1515B818CB3}"/>
                </a:ext>
              </a:extLst>
            </p:cNvPr>
            <p:cNvSpPr txBox="1"/>
            <p:nvPr/>
          </p:nvSpPr>
          <p:spPr>
            <a:xfrm>
              <a:off x="3616994" y="1977752"/>
              <a:ext cx="898003" cy="276999"/>
            </a:xfrm>
            <a:prstGeom prst="rect">
              <a:avLst/>
            </a:prstGeom>
            <a:noFill/>
          </p:spPr>
          <p:txBody>
            <a:bodyPr wrap="none" rtlCol="0">
              <a:spAutoFit/>
            </a:bodyPr>
            <a:lstStyle/>
            <a:p>
              <a:r>
                <a:rPr lang="en-US" sz="1200" dirty="0">
                  <a:solidFill>
                    <a:srgbClr val="000000"/>
                  </a:solidFill>
                  <a:latin typeface="Symbol" pitchFamily="2" charset="2"/>
                </a:rPr>
                <a:t>0.4 - 0.5 %</a:t>
              </a:r>
              <a:endParaRPr lang="en-US" sz="1200" baseline="30000" dirty="0">
                <a:solidFill>
                  <a:srgbClr val="000000"/>
                </a:solidFill>
              </a:endParaRPr>
            </a:p>
          </p:txBody>
        </p:sp>
      </p:grpSp>
      <p:grpSp>
        <p:nvGrpSpPr>
          <p:cNvPr id="28" name="Group 27">
            <a:extLst>
              <a:ext uri="{FF2B5EF4-FFF2-40B4-BE49-F238E27FC236}">
                <a16:creationId xmlns:a16="http://schemas.microsoft.com/office/drawing/2014/main" id="{A2AE1253-D7D2-ACCC-8DCE-71A0FBC354E9}"/>
              </a:ext>
            </a:extLst>
          </p:cNvPr>
          <p:cNvGrpSpPr/>
          <p:nvPr/>
        </p:nvGrpSpPr>
        <p:grpSpPr>
          <a:xfrm>
            <a:off x="0" y="5216590"/>
            <a:ext cx="949299" cy="847725"/>
            <a:chOff x="0" y="1755775"/>
            <a:chExt cx="949299" cy="847725"/>
          </a:xfrm>
        </p:grpSpPr>
        <p:sp>
          <p:nvSpPr>
            <p:cNvPr id="17" name="TextBox 16">
              <a:extLst>
                <a:ext uri="{FF2B5EF4-FFF2-40B4-BE49-F238E27FC236}">
                  <a16:creationId xmlns:a16="http://schemas.microsoft.com/office/drawing/2014/main" id="{895FB83F-590B-F4E0-395D-E25CEC3B287D}"/>
                </a:ext>
              </a:extLst>
            </p:cNvPr>
            <p:cNvSpPr txBox="1"/>
            <p:nvPr/>
          </p:nvSpPr>
          <p:spPr>
            <a:xfrm>
              <a:off x="0" y="1839110"/>
              <a:ext cx="949299" cy="646331"/>
            </a:xfrm>
            <a:prstGeom prst="rect">
              <a:avLst/>
            </a:prstGeom>
            <a:noFill/>
          </p:spPr>
          <p:txBody>
            <a:bodyPr wrap="none" rtlCol="0">
              <a:spAutoFit/>
            </a:bodyPr>
            <a:lstStyle/>
            <a:p>
              <a:pPr algn="ctr"/>
              <a:r>
                <a:rPr lang="en-US" sz="1200" i="1" dirty="0">
                  <a:solidFill>
                    <a:srgbClr val="000000"/>
                  </a:solidFill>
                  <a:latin typeface="Times New Roman" panose="02020603050405020304" pitchFamily="18" charset="0"/>
                  <a:cs typeface="Times New Roman" panose="02020603050405020304" pitchFamily="18" charset="0"/>
                </a:rPr>
                <a:t>Strong</a:t>
              </a:r>
            </a:p>
            <a:p>
              <a:pPr algn="ctr"/>
              <a:r>
                <a:rPr lang="en-US" sz="1200" i="1" dirty="0">
                  <a:solidFill>
                    <a:srgbClr val="000000"/>
                  </a:solidFill>
                  <a:latin typeface="Times New Roman" panose="02020603050405020304" pitchFamily="18" charset="0"/>
                  <a:cs typeface="Times New Roman" panose="02020603050405020304" pitchFamily="18" charset="0"/>
                </a:rPr>
                <a:t>mutual </a:t>
              </a:r>
            </a:p>
            <a:p>
              <a:pPr algn="ctr"/>
              <a:r>
                <a:rPr lang="en-US" sz="1200" i="1" dirty="0">
                  <a:solidFill>
                    <a:srgbClr val="000000"/>
                  </a:solidFill>
                  <a:latin typeface="Times New Roman" panose="02020603050405020304" pitchFamily="18" charset="0"/>
                  <a:cs typeface="Times New Roman" panose="02020603050405020304" pitchFamily="18" charset="0"/>
                </a:rPr>
                <a:t>cancellation</a:t>
              </a:r>
              <a:endParaRPr lang="en-US" sz="1200" i="1" baseline="30000" dirty="0">
                <a:solidFill>
                  <a:srgbClr val="000000"/>
                </a:solidFill>
                <a:latin typeface="Times New Roman" panose="02020603050405020304" pitchFamily="18" charset="0"/>
                <a:cs typeface="Times New Roman" panose="02020603050405020304" pitchFamily="18" charset="0"/>
              </a:endParaRPr>
            </a:p>
          </p:txBody>
        </p:sp>
        <p:grpSp>
          <p:nvGrpSpPr>
            <p:cNvPr id="27" name="Group 26">
              <a:extLst>
                <a:ext uri="{FF2B5EF4-FFF2-40B4-BE49-F238E27FC236}">
                  <a16:creationId xmlns:a16="http://schemas.microsoft.com/office/drawing/2014/main" id="{B3269251-0D75-4742-EF52-1693A5A5627B}"/>
                </a:ext>
              </a:extLst>
            </p:cNvPr>
            <p:cNvGrpSpPr/>
            <p:nvPr/>
          </p:nvGrpSpPr>
          <p:grpSpPr>
            <a:xfrm>
              <a:off x="457200" y="1755775"/>
              <a:ext cx="454025" cy="161925"/>
              <a:chOff x="457200" y="1755775"/>
              <a:chExt cx="454025" cy="161925"/>
            </a:xfrm>
          </p:grpSpPr>
          <p:cxnSp>
            <p:nvCxnSpPr>
              <p:cNvPr id="19" name="Straight Connector 18">
                <a:extLst>
                  <a:ext uri="{FF2B5EF4-FFF2-40B4-BE49-F238E27FC236}">
                    <a16:creationId xmlns:a16="http://schemas.microsoft.com/office/drawing/2014/main" id="{D2689242-9626-A5F6-B537-C319B0C2E777}"/>
                  </a:ext>
                </a:extLst>
              </p:cNvPr>
              <p:cNvCxnSpPr>
                <a:cxnSpLocks/>
              </p:cNvCxnSpPr>
              <p:nvPr/>
            </p:nvCxnSpPr>
            <p:spPr bwMode="auto">
              <a:xfrm>
                <a:off x="457200" y="1755775"/>
                <a:ext cx="0" cy="161925"/>
              </a:xfrm>
              <a:prstGeom prst="line">
                <a:avLst/>
              </a:prstGeom>
              <a:solidFill>
                <a:schemeClr val="bg1"/>
              </a:solidFill>
              <a:ln w="12700"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3" name="Straight Arrow Connector 22">
                <a:extLst>
                  <a:ext uri="{FF2B5EF4-FFF2-40B4-BE49-F238E27FC236}">
                    <a16:creationId xmlns:a16="http://schemas.microsoft.com/office/drawing/2014/main" id="{27144762-051C-2901-065E-4ABAC2D2D13F}"/>
                  </a:ext>
                </a:extLst>
              </p:cNvPr>
              <p:cNvCxnSpPr/>
              <p:nvPr/>
            </p:nvCxnSpPr>
            <p:spPr bwMode="auto">
              <a:xfrm>
                <a:off x="457200" y="1758950"/>
                <a:ext cx="454025" cy="0"/>
              </a:xfrm>
              <a:prstGeom prst="straightConnector1">
                <a:avLst/>
              </a:prstGeom>
              <a:solidFill>
                <a:schemeClr val="bg1"/>
              </a:solidFill>
              <a:ln w="12700" cap="flat" cmpd="sng" algn="ctr">
                <a:solidFill>
                  <a:srgbClr val="FF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26" name="Group 25">
              <a:extLst>
                <a:ext uri="{FF2B5EF4-FFF2-40B4-BE49-F238E27FC236}">
                  <a16:creationId xmlns:a16="http://schemas.microsoft.com/office/drawing/2014/main" id="{8AEC3458-1BFB-840E-5E4B-EF33DBFAD818}"/>
                </a:ext>
              </a:extLst>
            </p:cNvPr>
            <p:cNvGrpSpPr/>
            <p:nvPr/>
          </p:nvGrpSpPr>
          <p:grpSpPr>
            <a:xfrm>
              <a:off x="457200" y="2441575"/>
              <a:ext cx="454025" cy="161925"/>
              <a:chOff x="457200" y="2441575"/>
              <a:chExt cx="454025" cy="161925"/>
            </a:xfrm>
          </p:grpSpPr>
          <p:cxnSp>
            <p:nvCxnSpPr>
              <p:cNvPr id="24" name="Straight Connector 23">
                <a:extLst>
                  <a:ext uri="{FF2B5EF4-FFF2-40B4-BE49-F238E27FC236}">
                    <a16:creationId xmlns:a16="http://schemas.microsoft.com/office/drawing/2014/main" id="{4B77FE91-08C7-0892-0A3F-5557B0BFFC47}"/>
                  </a:ext>
                </a:extLst>
              </p:cNvPr>
              <p:cNvCxnSpPr>
                <a:cxnSpLocks/>
              </p:cNvCxnSpPr>
              <p:nvPr/>
            </p:nvCxnSpPr>
            <p:spPr bwMode="auto">
              <a:xfrm>
                <a:off x="463550" y="2441575"/>
                <a:ext cx="0" cy="161925"/>
              </a:xfrm>
              <a:prstGeom prst="line">
                <a:avLst/>
              </a:prstGeom>
              <a:solidFill>
                <a:schemeClr val="bg1"/>
              </a:solidFill>
              <a:ln w="12700" cap="flat" cmpd="sng" algn="ctr">
                <a:solidFill>
                  <a:srgbClr val="0432FF"/>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5" name="Straight Arrow Connector 24">
                <a:extLst>
                  <a:ext uri="{FF2B5EF4-FFF2-40B4-BE49-F238E27FC236}">
                    <a16:creationId xmlns:a16="http://schemas.microsoft.com/office/drawing/2014/main" id="{28CD0959-7AA8-1C4D-FF48-73F5D222BC43}"/>
                  </a:ext>
                </a:extLst>
              </p:cNvPr>
              <p:cNvCxnSpPr/>
              <p:nvPr/>
            </p:nvCxnSpPr>
            <p:spPr bwMode="auto">
              <a:xfrm>
                <a:off x="457200" y="2600325"/>
                <a:ext cx="454025" cy="0"/>
              </a:xfrm>
              <a:prstGeom prst="straightConnector1">
                <a:avLst/>
              </a:prstGeom>
              <a:solidFill>
                <a:schemeClr val="bg1"/>
              </a:solidFill>
              <a:ln w="12700" cap="flat" cmpd="sng" algn="ctr">
                <a:solidFill>
                  <a:srgbClr val="0432FF"/>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grpSp>
        <p:nvGrpSpPr>
          <p:cNvPr id="43" name="Group 42">
            <a:extLst>
              <a:ext uri="{FF2B5EF4-FFF2-40B4-BE49-F238E27FC236}">
                <a16:creationId xmlns:a16="http://schemas.microsoft.com/office/drawing/2014/main" id="{B25B2118-F97E-1D73-1703-AA199DB4F6FD}"/>
              </a:ext>
            </a:extLst>
          </p:cNvPr>
          <p:cNvGrpSpPr/>
          <p:nvPr/>
        </p:nvGrpSpPr>
        <p:grpSpPr>
          <a:xfrm>
            <a:off x="5311030" y="5256048"/>
            <a:ext cx="1242648" cy="952244"/>
            <a:chOff x="5311030" y="5256048"/>
            <a:chExt cx="1242648" cy="952244"/>
          </a:xfrm>
        </p:grpSpPr>
        <p:sp>
          <p:nvSpPr>
            <p:cNvPr id="40" name="TextBox 39">
              <a:extLst>
                <a:ext uri="{FF2B5EF4-FFF2-40B4-BE49-F238E27FC236}">
                  <a16:creationId xmlns:a16="http://schemas.microsoft.com/office/drawing/2014/main" id="{961EB6B1-4451-972C-CB4A-D21891AE2A01}"/>
                </a:ext>
              </a:extLst>
            </p:cNvPr>
            <p:cNvSpPr txBox="1"/>
            <p:nvPr/>
          </p:nvSpPr>
          <p:spPr>
            <a:xfrm>
              <a:off x="5311030" y="5654294"/>
              <a:ext cx="1242648" cy="553998"/>
            </a:xfrm>
            <a:prstGeom prst="rect">
              <a:avLst/>
            </a:prstGeom>
            <a:noFill/>
          </p:spPr>
          <p:txBody>
            <a:bodyPr wrap="none" rtlCol="0">
              <a:spAutoFit/>
            </a:bodyPr>
            <a:lstStyle/>
            <a:p>
              <a:pPr algn="ctr"/>
              <a:r>
                <a:rPr lang="en-US" sz="1000" dirty="0">
                  <a:solidFill>
                    <a:srgbClr val="CD2ACA"/>
                  </a:solidFill>
                  <a:latin typeface="Times New Roman" panose="02020603050405020304" pitchFamily="18" charset="0"/>
                  <a:cs typeface="Times New Roman" panose="02020603050405020304" pitchFamily="18" charset="0"/>
                </a:rPr>
                <a:t>Single-IP simulation</a:t>
              </a:r>
            </a:p>
            <a:p>
              <a:pPr algn="ctr"/>
              <a:r>
                <a:rPr lang="en-US" sz="1000" dirty="0">
                  <a:solidFill>
                    <a:srgbClr val="CD2ACA"/>
                  </a:solidFill>
                  <a:latin typeface="Times New Roman" panose="02020603050405020304" pitchFamily="18" charset="0"/>
                  <a:cs typeface="Times New Roman" panose="02020603050405020304" pitchFamily="18" charset="0"/>
                </a:rPr>
                <a:t>w/ Q</a:t>
              </a:r>
              <a:r>
                <a:rPr lang="en-US" sz="1000" baseline="30000" dirty="0">
                  <a:solidFill>
                    <a:srgbClr val="CD2ACA"/>
                  </a:solidFill>
                  <a:latin typeface="Times New Roman" panose="02020603050405020304" pitchFamily="18" charset="0"/>
                  <a:cs typeface="Times New Roman" panose="02020603050405020304" pitchFamily="18" charset="0"/>
                </a:rPr>
                <a:t>0</a:t>
              </a:r>
              <a:r>
                <a:rPr lang="en-US" sz="1000" baseline="-25000" dirty="0">
                  <a:solidFill>
                    <a:srgbClr val="CD2ACA"/>
                  </a:solidFill>
                  <a:latin typeface="Times New Roman" panose="02020603050405020304" pitchFamily="18" charset="0"/>
                  <a:cs typeface="Times New Roman" panose="02020603050405020304" pitchFamily="18" charset="0"/>
                </a:rPr>
                <a:t>x</a:t>
              </a:r>
              <a:r>
                <a:rPr lang="en-US" sz="1000" dirty="0">
                  <a:solidFill>
                    <a:srgbClr val="CD2ACA"/>
                  </a:solidFill>
                  <a:latin typeface="Times New Roman" panose="02020603050405020304" pitchFamily="18" charset="0"/>
                  <a:cs typeface="Times New Roman" panose="02020603050405020304" pitchFamily="18" charset="0"/>
                </a:rPr>
                <a:t>, Q</a:t>
              </a:r>
              <a:r>
                <a:rPr lang="en-US" sz="1000" baseline="30000" dirty="0">
                  <a:solidFill>
                    <a:srgbClr val="CD2ACA"/>
                  </a:solidFill>
                  <a:latin typeface="Times New Roman" panose="02020603050405020304" pitchFamily="18" charset="0"/>
                  <a:cs typeface="Times New Roman" panose="02020603050405020304" pitchFamily="18" charset="0"/>
                </a:rPr>
                <a:t>0</a:t>
              </a:r>
              <a:r>
                <a:rPr lang="en-US" sz="1000" baseline="-25000" dirty="0">
                  <a:solidFill>
                    <a:srgbClr val="CD2ACA"/>
                  </a:solidFill>
                  <a:latin typeface="Times New Roman" panose="02020603050405020304" pitchFamily="18" charset="0"/>
                  <a:cs typeface="Times New Roman" panose="02020603050405020304" pitchFamily="18" charset="0"/>
                </a:rPr>
                <a:t>y</a:t>
              </a:r>
              <a:r>
                <a:rPr lang="en-US" sz="1000" dirty="0">
                  <a:solidFill>
                    <a:srgbClr val="CD2ACA"/>
                  </a:solidFill>
                  <a:latin typeface="Times New Roman" panose="02020603050405020304" pitchFamily="18" charset="0"/>
                  <a:cs typeface="Times New Roman" panose="02020603050405020304" pitchFamily="18" charset="0"/>
                </a:rPr>
                <a:t>  shifted </a:t>
              </a:r>
            </a:p>
            <a:p>
              <a:pPr algn="ctr"/>
              <a:r>
                <a:rPr lang="en-US" sz="1000" dirty="0">
                  <a:solidFill>
                    <a:srgbClr val="CD2ACA"/>
                  </a:solidFill>
                  <a:latin typeface="Times New Roman" panose="02020603050405020304" pitchFamily="18" charset="0"/>
                  <a:cs typeface="Times New Roman" panose="02020603050405020304" pitchFamily="18" charset="0"/>
                </a:rPr>
                <a:t>by </a:t>
              </a:r>
              <a:r>
                <a:rPr lang="en-US" sz="1000" b="1" dirty="0">
                  <a:solidFill>
                    <a:srgbClr val="CD2ACA"/>
                  </a:solidFill>
                  <a:latin typeface="Times New Roman" panose="02020603050405020304" pitchFamily="18" charset="0"/>
                  <a:cs typeface="Times New Roman" panose="02020603050405020304" pitchFamily="18" charset="0"/>
                </a:rPr>
                <a:t>-0.5 </a:t>
              </a:r>
              <a:r>
                <a:rPr lang="en-US" sz="1000" b="1" dirty="0">
                  <a:solidFill>
                    <a:srgbClr val="CD2ACA"/>
                  </a:solidFill>
                  <a:latin typeface="Symbol" pitchFamily="2" charset="2"/>
                  <a:cs typeface="Times New Roman" panose="02020603050405020304" pitchFamily="18" charset="0"/>
                </a:rPr>
                <a:t>x </a:t>
              </a:r>
              <a:r>
                <a:rPr lang="en-US" sz="1000" b="1" i="1" dirty="0">
                  <a:solidFill>
                    <a:srgbClr val="CD2ACA"/>
                  </a:solidFill>
                  <a:latin typeface="Times New Roman" panose="02020603050405020304" pitchFamily="18" charset="0"/>
                  <a:cs typeface="Times New Roman" panose="02020603050405020304" pitchFamily="18" charset="0"/>
                </a:rPr>
                <a:t>N</a:t>
              </a:r>
              <a:r>
                <a:rPr lang="en-US" sz="1000" b="1" baseline="-25000" dirty="0">
                  <a:solidFill>
                    <a:srgbClr val="CD2ACA"/>
                  </a:solidFill>
                  <a:latin typeface="Times New Roman" panose="02020603050405020304" pitchFamily="18" charset="0"/>
                  <a:cs typeface="Times New Roman" panose="02020603050405020304" pitchFamily="18" charset="0"/>
                </a:rPr>
                <a:t>NSIP</a:t>
              </a:r>
              <a:endParaRPr lang="en-US" sz="1000" b="1" dirty="0">
                <a:solidFill>
                  <a:srgbClr val="CD2ACA"/>
                </a:solidFill>
                <a:latin typeface="Symbol" pitchFamily="2" charset="2"/>
                <a:cs typeface="Times New Roman" panose="02020603050405020304" pitchFamily="18" charset="0"/>
              </a:endParaRPr>
            </a:p>
          </p:txBody>
        </p:sp>
        <p:cxnSp>
          <p:nvCxnSpPr>
            <p:cNvPr id="41" name="Straight Arrow Connector 40">
              <a:extLst>
                <a:ext uri="{FF2B5EF4-FFF2-40B4-BE49-F238E27FC236}">
                  <a16:creationId xmlns:a16="http://schemas.microsoft.com/office/drawing/2014/main" id="{7F05F5D3-32F8-D50B-E5F1-96B1F7F58897}"/>
                </a:ext>
              </a:extLst>
            </p:cNvPr>
            <p:cNvCxnSpPr>
              <a:cxnSpLocks/>
              <a:stCxn id="40" idx="0"/>
            </p:cNvCxnSpPr>
            <p:nvPr/>
          </p:nvCxnSpPr>
          <p:spPr bwMode="auto">
            <a:xfrm flipV="1">
              <a:off x="5932354" y="5256048"/>
              <a:ext cx="84667" cy="398246"/>
            </a:xfrm>
            <a:prstGeom prst="straightConnector1">
              <a:avLst/>
            </a:prstGeom>
            <a:solidFill>
              <a:schemeClr val="bg1"/>
            </a:solidFill>
            <a:ln w="12700" cap="flat" cmpd="sng" algn="ctr">
              <a:solidFill>
                <a:srgbClr val="CD2ACA"/>
              </a:solidFill>
              <a:prstDash val="dash"/>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grpSp>
      <p:grpSp>
        <p:nvGrpSpPr>
          <p:cNvPr id="22" name="Group 21">
            <a:extLst>
              <a:ext uri="{FF2B5EF4-FFF2-40B4-BE49-F238E27FC236}">
                <a16:creationId xmlns:a16="http://schemas.microsoft.com/office/drawing/2014/main" id="{4B82C3E7-3CAA-E3B7-B406-23A7BAA09650}"/>
              </a:ext>
            </a:extLst>
          </p:cNvPr>
          <p:cNvGrpSpPr/>
          <p:nvPr/>
        </p:nvGrpSpPr>
        <p:grpSpPr>
          <a:xfrm>
            <a:off x="3174008" y="2298047"/>
            <a:ext cx="1190196" cy="919320"/>
            <a:chOff x="3174008" y="2298047"/>
            <a:chExt cx="1190196" cy="919320"/>
          </a:xfrm>
        </p:grpSpPr>
        <p:sp>
          <p:nvSpPr>
            <p:cNvPr id="8" name="TextBox 7">
              <a:extLst>
                <a:ext uri="{FF2B5EF4-FFF2-40B4-BE49-F238E27FC236}">
                  <a16:creationId xmlns:a16="http://schemas.microsoft.com/office/drawing/2014/main" id="{39995D58-B14D-C43D-4B1E-3759277FCD6A}"/>
                </a:ext>
              </a:extLst>
            </p:cNvPr>
            <p:cNvSpPr txBox="1"/>
            <p:nvPr/>
          </p:nvSpPr>
          <p:spPr>
            <a:xfrm>
              <a:off x="3174008" y="2786480"/>
              <a:ext cx="690760" cy="430887"/>
            </a:xfrm>
            <a:prstGeom prst="rect">
              <a:avLst/>
            </a:prstGeom>
            <a:noFill/>
            <a:ln>
              <a:noFill/>
            </a:ln>
          </p:spPr>
          <p:txBody>
            <a:bodyPr wrap="square" rtlCol="0">
              <a:spAutoFit/>
            </a:bodyPr>
            <a:lstStyle/>
            <a:p>
              <a:r>
                <a:rPr lang="en-US" sz="1100" dirty="0" err="1">
                  <a:solidFill>
                    <a:srgbClr val="7030A0"/>
                  </a:solidFill>
                  <a:latin typeface="Symbol" pitchFamily="2" charset="2"/>
                  <a:cs typeface="Times New Roman" panose="02020603050405020304" pitchFamily="18" charset="0"/>
                </a:rPr>
                <a:t>D</a:t>
              </a:r>
              <a:r>
                <a:rPr lang="en-US" sz="1100" dirty="0" err="1">
                  <a:solidFill>
                    <a:srgbClr val="7030A0"/>
                  </a:solidFill>
                  <a:latin typeface="Times New Roman" panose="02020603050405020304" pitchFamily="18" charset="0"/>
                  <a:cs typeface="Times New Roman" panose="02020603050405020304" pitchFamily="18" charset="0"/>
                </a:rPr>
                <a:t>q</a:t>
              </a:r>
              <a:r>
                <a:rPr lang="en-US" sz="1100" baseline="-25000" dirty="0" err="1">
                  <a:solidFill>
                    <a:srgbClr val="7030A0"/>
                  </a:solidFill>
                  <a:latin typeface="Times New Roman" panose="02020603050405020304" pitchFamily="18" charset="0"/>
                  <a:cs typeface="Times New Roman" panose="02020603050405020304" pitchFamily="18" charset="0"/>
                </a:rPr>
                <a:t>x</a:t>
              </a:r>
              <a:r>
                <a:rPr lang="en-US" sz="1100" dirty="0">
                  <a:solidFill>
                    <a:srgbClr val="7030A0"/>
                  </a:solidFill>
                  <a:latin typeface="Times New Roman" panose="02020603050405020304" pitchFamily="18" charset="0"/>
                  <a:cs typeface="Times New Roman" panose="02020603050405020304" pitchFamily="18" charset="0"/>
                </a:rPr>
                <a:t>, </a:t>
              </a:r>
              <a:r>
                <a:rPr lang="en-US" sz="1100" dirty="0" err="1">
                  <a:solidFill>
                    <a:srgbClr val="7030A0"/>
                  </a:solidFill>
                  <a:latin typeface="Symbol" pitchFamily="2" charset="2"/>
                  <a:cs typeface="Times New Roman" panose="02020603050405020304" pitchFamily="18" charset="0"/>
                </a:rPr>
                <a:t>D</a:t>
              </a:r>
              <a:r>
                <a:rPr lang="en-US" sz="1100" dirty="0" err="1">
                  <a:solidFill>
                    <a:srgbClr val="7030A0"/>
                  </a:solidFill>
                  <a:latin typeface="Times New Roman" panose="02020603050405020304" pitchFamily="18" charset="0"/>
                  <a:cs typeface="Times New Roman" panose="02020603050405020304" pitchFamily="18" charset="0"/>
                </a:rPr>
                <a:t>q</a:t>
              </a:r>
              <a:r>
                <a:rPr lang="en-US" sz="1100" baseline="-25000" dirty="0" err="1">
                  <a:solidFill>
                    <a:srgbClr val="7030A0"/>
                  </a:solidFill>
                  <a:latin typeface="Times New Roman" panose="02020603050405020304" pitchFamily="18" charset="0"/>
                  <a:cs typeface="Times New Roman" panose="02020603050405020304" pitchFamily="18" charset="0"/>
                </a:rPr>
                <a:t>y</a:t>
              </a:r>
              <a:r>
                <a:rPr lang="en-US" sz="1100" dirty="0">
                  <a:solidFill>
                    <a:srgbClr val="7030A0"/>
                  </a:solidFill>
                  <a:latin typeface="Times New Roman" panose="02020603050405020304" pitchFamily="18" charset="0"/>
                  <a:cs typeface="Times New Roman" panose="02020603050405020304" pitchFamily="18" charset="0"/>
                </a:rPr>
                <a:t> </a:t>
              </a:r>
            </a:p>
            <a:p>
              <a:r>
                <a:rPr lang="en-US" sz="1100" dirty="0">
                  <a:solidFill>
                    <a:srgbClr val="7030A0"/>
                  </a:solidFill>
                  <a:latin typeface="Times New Roman" panose="02020603050405020304" pitchFamily="18" charset="0"/>
                  <a:cs typeface="Times New Roman" panose="02020603050405020304" pitchFamily="18" charset="0"/>
                </a:rPr>
                <a:t>= 0.0130 </a:t>
              </a:r>
              <a:endParaRPr lang="en-US" sz="1100" baseline="30000" dirty="0">
                <a:solidFill>
                  <a:srgbClr val="7030A0"/>
                </a:solidFill>
                <a:latin typeface="Times New Roman" panose="02020603050405020304" pitchFamily="18"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A792428D-D510-67C0-6F3C-E19862251D82}"/>
                </a:ext>
              </a:extLst>
            </p:cNvPr>
            <p:cNvCxnSpPr>
              <a:cxnSpLocks/>
            </p:cNvCxnSpPr>
            <p:nvPr/>
          </p:nvCxnSpPr>
          <p:spPr bwMode="auto">
            <a:xfrm>
              <a:off x="3613575" y="2298047"/>
              <a:ext cx="0" cy="534851"/>
            </a:xfrm>
            <a:prstGeom prst="straightConnector1">
              <a:avLst/>
            </a:prstGeom>
            <a:solidFill>
              <a:schemeClr val="bg1"/>
            </a:solidFill>
            <a:ln w="19050" cap="flat" cmpd="sng" algn="ctr">
              <a:solidFill>
                <a:srgbClr val="7030A0"/>
              </a:solidFill>
              <a:prstDash val="sysDash"/>
              <a:round/>
              <a:headEnd type="triangle"/>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4" name="TextBox 43">
              <a:extLst>
                <a:ext uri="{FF2B5EF4-FFF2-40B4-BE49-F238E27FC236}">
                  <a16:creationId xmlns:a16="http://schemas.microsoft.com/office/drawing/2014/main" id="{22125EFE-DBCE-D65C-5FE5-0546566A0410}"/>
                </a:ext>
              </a:extLst>
            </p:cNvPr>
            <p:cNvSpPr txBox="1"/>
            <p:nvPr/>
          </p:nvSpPr>
          <p:spPr>
            <a:xfrm>
              <a:off x="3546354" y="2363610"/>
              <a:ext cx="817850" cy="261610"/>
            </a:xfrm>
            <a:prstGeom prst="rect">
              <a:avLst/>
            </a:prstGeom>
            <a:noFill/>
          </p:spPr>
          <p:txBody>
            <a:bodyPr wrap="square" rtlCol="0">
              <a:spAutoFit/>
            </a:bodyPr>
            <a:lstStyle/>
            <a:p>
              <a:r>
                <a:rPr lang="en-US" sz="1100" dirty="0" err="1">
                  <a:solidFill>
                    <a:srgbClr val="7030A0"/>
                  </a:solidFill>
                  <a:latin typeface="Symbol" pitchFamily="2" charset="2"/>
                  <a:cs typeface="Times New Roman" panose="02020603050405020304" pitchFamily="18" charset="0"/>
                </a:rPr>
                <a:t>1.5 - 2 %</a:t>
              </a:r>
              <a:endParaRPr lang="en-US" sz="1100" baseline="30000" dirty="0">
                <a:solidFill>
                  <a:srgbClr val="7030A0"/>
                </a:solidFill>
                <a:latin typeface="Times New Roman" panose="02020603050405020304" pitchFamily="18" charset="0"/>
                <a:cs typeface="Times New Roman" panose="02020603050405020304" pitchFamily="18" charset="0"/>
              </a:endParaRPr>
            </a:p>
          </p:txBody>
        </p:sp>
      </p:grpSp>
      <p:sp>
        <p:nvSpPr>
          <p:cNvPr id="45" name="TextBox 44">
            <a:extLst>
              <a:ext uri="{FF2B5EF4-FFF2-40B4-BE49-F238E27FC236}">
                <a16:creationId xmlns:a16="http://schemas.microsoft.com/office/drawing/2014/main" id="{BE1D7E6D-333D-9836-326D-767C9F7150C0}"/>
              </a:ext>
            </a:extLst>
          </p:cNvPr>
          <p:cNvSpPr txBox="1"/>
          <p:nvPr/>
        </p:nvSpPr>
        <p:spPr>
          <a:xfrm>
            <a:off x="2485294" y="4849904"/>
            <a:ext cx="1093569" cy="230832"/>
          </a:xfrm>
          <a:prstGeom prst="rect">
            <a:avLst/>
          </a:prstGeom>
          <a:noFill/>
        </p:spPr>
        <p:txBody>
          <a:bodyPr wrap="none" rtlCol="0">
            <a:spAutoFit/>
          </a:bodyPr>
          <a:lstStyle/>
          <a:p>
            <a:pPr algn="ctr"/>
            <a:r>
              <a:rPr lang="en-US" sz="900" dirty="0">
                <a:solidFill>
                  <a:srgbClr val="000000"/>
                </a:solidFill>
                <a:latin typeface="Symbol" pitchFamily="2" charset="2"/>
              </a:rPr>
              <a:t>x </a:t>
            </a:r>
            <a:r>
              <a:rPr lang="en-US" sz="900" dirty="0">
                <a:solidFill>
                  <a:srgbClr val="000000"/>
                </a:solidFill>
                <a:latin typeface="Times New Roman" panose="02020603050405020304" pitchFamily="18" charset="0"/>
                <a:cs typeface="Times New Roman" panose="02020603050405020304" pitchFamily="18" charset="0"/>
              </a:rPr>
              <a:t>~ 0.0034 - 0.0042</a:t>
            </a:r>
          </a:p>
        </p:txBody>
      </p:sp>
      <p:grpSp>
        <p:nvGrpSpPr>
          <p:cNvPr id="37" name="Group 36">
            <a:extLst>
              <a:ext uri="{FF2B5EF4-FFF2-40B4-BE49-F238E27FC236}">
                <a16:creationId xmlns:a16="http://schemas.microsoft.com/office/drawing/2014/main" id="{C213727E-9C29-4F63-974D-C96315E19628}"/>
              </a:ext>
            </a:extLst>
          </p:cNvPr>
          <p:cNvGrpSpPr/>
          <p:nvPr/>
        </p:nvGrpSpPr>
        <p:grpSpPr>
          <a:xfrm>
            <a:off x="4980602" y="1182204"/>
            <a:ext cx="4056100" cy="2139696"/>
            <a:chOff x="4978399" y="1159931"/>
            <a:chExt cx="4056100" cy="2139696"/>
          </a:xfrm>
        </p:grpSpPr>
        <p:pic>
          <p:nvPicPr>
            <p:cNvPr id="20" name="Picture 19" descr="A graph of a function&#10;&#10;Description automatically generated">
              <a:extLst>
                <a:ext uri="{FF2B5EF4-FFF2-40B4-BE49-F238E27FC236}">
                  <a16:creationId xmlns:a16="http://schemas.microsoft.com/office/drawing/2014/main" id="{15CCE6FE-8D07-44E4-A034-E13082788CD9}"/>
                </a:ext>
              </a:extLst>
            </p:cNvPr>
            <p:cNvPicPr>
              <a:picLocks noChangeAspect="1"/>
            </p:cNvPicPr>
            <p:nvPr/>
          </p:nvPicPr>
          <p:blipFill>
            <a:blip r:embed="rId5"/>
            <a:stretch>
              <a:fillRect/>
            </a:stretch>
          </p:blipFill>
          <p:spPr>
            <a:xfrm>
              <a:off x="4978399" y="1159931"/>
              <a:ext cx="2852928" cy="2139696"/>
            </a:xfrm>
            <a:prstGeom prst="rect">
              <a:avLst/>
            </a:prstGeom>
          </p:spPr>
        </p:pic>
        <p:sp>
          <p:nvSpPr>
            <p:cNvPr id="36" name="TextBox 35">
              <a:extLst>
                <a:ext uri="{FF2B5EF4-FFF2-40B4-BE49-F238E27FC236}">
                  <a16:creationId xmlns:a16="http://schemas.microsoft.com/office/drawing/2014/main" id="{BC02DFA6-6420-1FEE-A316-F292EB57FBD8}"/>
                </a:ext>
              </a:extLst>
            </p:cNvPr>
            <p:cNvSpPr txBox="1"/>
            <p:nvPr/>
          </p:nvSpPr>
          <p:spPr>
            <a:xfrm>
              <a:off x="7655595" y="1541716"/>
              <a:ext cx="1378904" cy="1384995"/>
            </a:xfrm>
            <a:prstGeom prst="rect">
              <a:avLst/>
            </a:prstGeom>
            <a:noFill/>
            <a:ln>
              <a:solidFill>
                <a:srgbClr val="000000"/>
              </a:solidFill>
            </a:ln>
          </p:spPr>
          <p:txBody>
            <a:bodyPr wrap="none" rtlCol="0">
              <a:spAutoFit/>
            </a:bodyPr>
            <a:lstStyle/>
            <a:p>
              <a:pPr algn="ctr"/>
              <a:r>
                <a:rPr lang="en-US" sz="1200" u="sng" dirty="0">
                  <a:solidFill>
                    <a:srgbClr val="000000"/>
                  </a:solidFill>
                  <a:latin typeface="Times New Roman" panose="02020603050405020304" pitchFamily="18" charset="0"/>
                  <a:cs typeface="Times New Roman" panose="02020603050405020304" pitchFamily="18" charset="0"/>
                </a:rPr>
                <a:t>COMBI simulation</a:t>
              </a:r>
            </a:p>
            <a:p>
              <a:pPr algn="ctr"/>
              <a:r>
                <a:rPr lang="en-US" sz="1200" dirty="0">
                  <a:solidFill>
                    <a:srgbClr val="000000"/>
                  </a:solidFill>
                  <a:latin typeface="Times New Roman" panose="02020603050405020304" pitchFamily="18" charset="0"/>
                  <a:cs typeface="Times New Roman" panose="02020603050405020304" pitchFamily="18" charset="0"/>
                </a:rPr>
                <a:t>Head-on collisions</a:t>
              </a:r>
            </a:p>
            <a:p>
              <a:pPr algn="ctr"/>
              <a:r>
                <a:rPr lang="en-US" sz="1200" i="1" dirty="0">
                  <a:solidFill>
                    <a:srgbClr val="000000"/>
                  </a:solidFill>
                  <a:latin typeface="Times New Roman" panose="02020603050405020304" pitchFamily="18" charset="0"/>
                  <a:cs typeface="Times New Roman" panose="02020603050405020304" pitchFamily="18" charset="0"/>
                </a:rPr>
                <a:t>N</a:t>
              </a:r>
              <a:r>
                <a:rPr lang="en-US" sz="1200" baseline="-25000" dirty="0">
                  <a:solidFill>
                    <a:srgbClr val="000000"/>
                  </a:solidFill>
                  <a:latin typeface="Times New Roman" panose="02020603050405020304" pitchFamily="18" charset="0"/>
                  <a:cs typeface="Times New Roman" panose="02020603050405020304" pitchFamily="18" charset="0"/>
                </a:rPr>
                <a:t>IP</a:t>
              </a:r>
              <a:r>
                <a:rPr lang="en-US" sz="1200" dirty="0">
                  <a:solidFill>
                    <a:srgbClr val="000000"/>
                  </a:solidFill>
                  <a:latin typeface="Times New Roman" panose="02020603050405020304" pitchFamily="18" charset="0"/>
                  <a:cs typeface="Times New Roman" panose="02020603050405020304" pitchFamily="18" charset="0"/>
                </a:rPr>
                <a:t> = </a:t>
              </a:r>
              <a:r>
                <a:rPr lang="en-US" sz="1200" i="1" dirty="0">
                  <a:solidFill>
                    <a:srgbClr val="000000"/>
                  </a:solidFill>
                  <a:latin typeface="Times New Roman" panose="02020603050405020304" pitchFamily="18" charset="0"/>
                  <a:cs typeface="Times New Roman" panose="02020603050405020304" pitchFamily="18" charset="0"/>
                </a:rPr>
                <a:t>N</a:t>
              </a:r>
              <a:r>
                <a:rPr lang="en-US" sz="1200" baseline="-25000" dirty="0">
                  <a:solidFill>
                    <a:srgbClr val="000000"/>
                  </a:solidFill>
                  <a:latin typeface="Times New Roman" panose="02020603050405020304" pitchFamily="18" charset="0"/>
                  <a:cs typeface="Times New Roman" panose="02020603050405020304" pitchFamily="18" charset="0"/>
                </a:rPr>
                <a:t>NSIP</a:t>
              </a:r>
              <a:r>
                <a:rPr lang="en-US" sz="1200" dirty="0">
                  <a:solidFill>
                    <a:srgbClr val="000000"/>
                  </a:solidFill>
                  <a:latin typeface="Times New Roman" panose="02020603050405020304" pitchFamily="18" charset="0"/>
                  <a:cs typeface="Times New Roman" panose="02020603050405020304" pitchFamily="18" charset="0"/>
                </a:rPr>
                <a:t> + 1 </a:t>
              </a:r>
            </a:p>
            <a:p>
              <a:r>
                <a:rPr lang="en-US" sz="1200" i="1" dirty="0">
                  <a:solidFill>
                    <a:srgbClr val="000000"/>
                  </a:solidFill>
                  <a:latin typeface="Times New Roman" panose="02020603050405020304" pitchFamily="18" charset="0"/>
                  <a:cs typeface="Times New Roman" panose="02020603050405020304" pitchFamily="18" charset="0"/>
                </a:rPr>
                <a:t>         N</a:t>
              </a:r>
              <a:r>
                <a:rPr lang="en-US" sz="1200" baseline="-25000" dirty="0">
                  <a:solidFill>
                    <a:srgbClr val="000000"/>
                  </a:solidFill>
                  <a:latin typeface="Times New Roman" panose="02020603050405020304" pitchFamily="18" charset="0"/>
                  <a:cs typeface="Times New Roman" panose="02020603050405020304" pitchFamily="18" charset="0"/>
                </a:rPr>
                <a:t>IP  </a:t>
              </a:r>
              <a:r>
                <a:rPr lang="en-US" sz="1200" dirty="0">
                  <a:solidFill>
                    <a:srgbClr val="000000"/>
                  </a:solidFill>
                  <a:latin typeface="Times New Roman" panose="02020603050405020304" pitchFamily="18" charset="0"/>
                  <a:cs typeface="Times New Roman" panose="02020603050405020304" pitchFamily="18" charset="0"/>
                </a:rPr>
                <a:t>= </a:t>
              </a:r>
              <a:r>
                <a:rPr lang="en-US" sz="1200" b="1" dirty="0">
                  <a:solidFill>
                    <a:srgbClr val="2525FF"/>
                  </a:solidFill>
                  <a:latin typeface="Times New Roman" panose="02020603050405020304" pitchFamily="18" charset="0"/>
                  <a:cs typeface="Times New Roman" panose="02020603050405020304" pitchFamily="18" charset="0"/>
                </a:rPr>
                <a:t>1</a:t>
              </a:r>
              <a:r>
                <a:rPr lang="en-US" sz="1200" dirty="0">
                  <a:solidFill>
                    <a:srgbClr val="000000"/>
                  </a:solidFill>
                  <a:latin typeface="Times New Roman" panose="02020603050405020304" pitchFamily="18" charset="0"/>
                  <a:cs typeface="Times New Roman" panose="02020603050405020304" pitchFamily="18" charset="0"/>
                </a:rPr>
                <a:t> or </a:t>
              </a:r>
              <a:r>
                <a:rPr lang="en-US" sz="1200" b="1" dirty="0">
                  <a:solidFill>
                    <a:srgbClr val="088206"/>
                  </a:solidFill>
                  <a:latin typeface="Times New Roman" panose="02020603050405020304" pitchFamily="18" charset="0"/>
                  <a:cs typeface="Times New Roman" panose="02020603050405020304" pitchFamily="18" charset="0"/>
                </a:rPr>
                <a:t>2</a:t>
              </a:r>
            </a:p>
            <a:p>
              <a:r>
                <a:rPr lang="en-US" sz="1200" i="1" dirty="0">
                  <a:solidFill>
                    <a:srgbClr val="000000"/>
                  </a:solidFill>
                  <a:latin typeface="Times New Roman" panose="02020603050405020304" pitchFamily="18" charset="0"/>
                  <a:cs typeface="Times New Roman" panose="02020603050405020304" pitchFamily="18" charset="0"/>
                </a:rPr>
                <a:t>      N</a:t>
              </a:r>
              <a:r>
                <a:rPr lang="en-US" sz="1200" baseline="-25000" dirty="0">
                  <a:solidFill>
                    <a:srgbClr val="000000"/>
                  </a:solidFill>
                  <a:latin typeface="Times New Roman" panose="02020603050405020304" pitchFamily="18" charset="0"/>
                  <a:cs typeface="Times New Roman" panose="02020603050405020304" pitchFamily="18" charset="0"/>
                </a:rPr>
                <a:t>NSIP  </a:t>
              </a:r>
              <a:r>
                <a:rPr lang="en-US" sz="1200" dirty="0">
                  <a:solidFill>
                    <a:srgbClr val="000000"/>
                  </a:solidFill>
                  <a:latin typeface="Times New Roman" panose="02020603050405020304" pitchFamily="18" charset="0"/>
                  <a:cs typeface="Times New Roman" panose="02020603050405020304" pitchFamily="18" charset="0"/>
                </a:rPr>
                <a:t>= </a:t>
              </a:r>
              <a:r>
                <a:rPr lang="en-US" sz="1200" b="1" dirty="0">
                  <a:solidFill>
                    <a:srgbClr val="2525FF"/>
                  </a:solidFill>
                  <a:latin typeface="Times New Roman" panose="02020603050405020304" pitchFamily="18" charset="0"/>
                  <a:cs typeface="Times New Roman" panose="02020603050405020304" pitchFamily="18" charset="0"/>
                </a:rPr>
                <a:t>0</a:t>
              </a:r>
              <a:r>
                <a:rPr lang="en-US" sz="1200" dirty="0">
                  <a:solidFill>
                    <a:srgbClr val="000000"/>
                  </a:solidFill>
                  <a:latin typeface="Times New Roman" panose="02020603050405020304" pitchFamily="18" charset="0"/>
                  <a:cs typeface="Times New Roman" panose="02020603050405020304" pitchFamily="18" charset="0"/>
                </a:rPr>
                <a:t> or </a:t>
              </a:r>
              <a:r>
                <a:rPr lang="en-US" sz="1200" b="1" dirty="0">
                  <a:solidFill>
                    <a:srgbClr val="088206"/>
                  </a:solidFill>
                  <a:latin typeface="Times New Roman" panose="02020603050405020304" pitchFamily="18" charset="0"/>
                  <a:cs typeface="Times New Roman" panose="02020603050405020304" pitchFamily="18" charset="0"/>
                </a:rPr>
                <a:t>1</a:t>
              </a:r>
            </a:p>
            <a:p>
              <a:pPr algn="ctr"/>
              <a:endParaRPr lang="en-US" sz="1200" b="1" dirty="0">
                <a:solidFill>
                  <a:srgbClr val="088206"/>
                </a:solidFill>
                <a:latin typeface="Times New Roman" panose="02020603050405020304" pitchFamily="18" charset="0"/>
                <a:cs typeface="Times New Roman" panose="02020603050405020304" pitchFamily="18" charset="0"/>
              </a:endParaRPr>
            </a:p>
            <a:p>
              <a:pPr algn="ctr"/>
              <a:r>
                <a:rPr lang="en-US" sz="1200" dirty="0">
                  <a:solidFill>
                    <a:srgbClr val="000000"/>
                  </a:solidFill>
                  <a:latin typeface="Symbol" pitchFamily="2" charset="2"/>
                  <a:cs typeface="Times New Roman" panose="02020603050405020304" pitchFamily="18" charset="0"/>
                </a:rPr>
                <a:t>x</a:t>
              </a:r>
              <a:r>
                <a:rPr lang="en-US" sz="1200" dirty="0">
                  <a:solidFill>
                    <a:srgbClr val="000000"/>
                  </a:solidFill>
                  <a:latin typeface="Times New Roman" panose="02020603050405020304" pitchFamily="18" charset="0"/>
                  <a:cs typeface="Times New Roman" panose="02020603050405020304" pitchFamily="18" charset="0"/>
                </a:rPr>
                <a:t> = 0.0032 per IP</a:t>
              </a:r>
              <a:endParaRPr lang="en-US" sz="1200" baseline="30000" dirty="0">
                <a:solidFill>
                  <a:srgbClr val="000000"/>
                </a:solidFill>
                <a:latin typeface="Times New Roman" panose="02020603050405020304" pitchFamily="18" charset="0"/>
                <a:cs typeface="Times New Roman" panose="02020603050405020304" pitchFamily="18" charset="0"/>
              </a:endParaRPr>
            </a:p>
          </p:txBody>
        </p:sp>
      </p:grpSp>
      <p:grpSp>
        <p:nvGrpSpPr>
          <p:cNvPr id="35" name="Group 34">
            <a:extLst>
              <a:ext uri="{FF2B5EF4-FFF2-40B4-BE49-F238E27FC236}">
                <a16:creationId xmlns:a16="http://schemas.microsoft.com/office/drawing/2014/main" id="{0BBAD8E5-8BC1-0626-04FD-974B2D477BED}"/>
              </a:ext>
            </a:extLst>
          </p:cNvPr>
          <p:cNvGrpSpPr/>
          <p:nvPr/>
        </p:nvGrpSpPr>
        <p:grpSpPr>
          <a:xfrm>
            <a:off x="5731931" y="1537485"/>
            <a:ext cx="1131358" cy="261610"/>
            <a:chOff x="5799667" y="1537485"/>
            <a:chExt cx="1131358" cy="261610"/>
          </a:xfrm>
        </p:grpSpPr>
        <p:cxnSp>
          <p:nvCxnSpPr>
            <p:cNvPr id="30" name="Straight Arrow Connector 29">
              <a:extLst>
                <a:ext uri="{FF2B5EF4-FFF2-40B4-BE49-F238E27FC236}">
                  <a16:creationId xmlns:a16="http://schemas.microsoft.com/office/drawing/2014/main" id="{D219B60F-0238-9DBC-4DB7-81C438CD6507}"/>
                </a:ext>
              </a:extLst>
            </p:cNvPr>
            <p:cNvCxnSpPr>
              <a:cxnSpLocks/>
            </p:cNvCxnSpPr>
            <p:nvPr/>
          </p:nvCxnSpPr>
          <p:spPr bwMode="auto">
            <a:xfrm>
              <a:off x="5799667" y="1784349"/>
              <a:ext cx="1131358" cy="0"/>
            </a:xfrm>
            <a:prstGeom prst="straightConnector1">
              <a:avLst/>
            </a:prstGeom>
            <a:solidFill>
              <a:schemeClr val="bg1"/>
            </a:solidFill>
            <a:ln w="12700" cap="flat" cmpd="sng" algn="ctr">
              <a:solidFill>
                <a:srgbClr val="088206"/>
              </a:solidFill>
              <a:prstDash val="sysDash"/>
              <a:round/>
              <a:headEnd type="triangle" w="med" len="med"/>
              <a:tailEnd type="triangl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3" name="TextBox 32">
              <a:extLst>
                <a:ext uri="{FF2B5EF4-FFF2-40B4-BE49-F238E27FC236}">
                  <a16:creationId xmlns:a16="http://schemas.microsoft.com/office/drawing/2014/main" id="{890F4278-BFB9-1658-009E-AA47C5999E8C}"/>
                </a:ext>
              </a:extLst>
            </p:cNvPr>
            <p:cNvSpPr txBox="1"/>
            <p:nvPr/>
          </p:nvSpPr>
          <p:spPr>
            <a:xfrm>
              <a:off x="5953794" y="1537485"/>
              <a:ext cx="904415" cy="261610"/>
            </a:xfrm>
            <a:prstGeom prst="rect">
              <a:avLst/>
            </a:prstGeom>
            <a:noFill/>
          </p:spPr>
          <p:txBody>
            <a:bodyPr wrap="none" rtlCol="0">
              <a:spAutoFit/>
            </a:bodyPr>
            <a:lstStyle/>
            <a:p>
              <a:r>
                <a:rPr lang="en-US" sz="1100" dirty="0">
                  <a:solidFill>
                    <a:srgbClr val="088206"/>
                  </a:solidFill>
                  <a:latin typeface="Symbol" pitchFamily="2" charset="2"/>
                </a:rPr>
                <a:t>D</a:t>
              </a:r>
              <a:r>
                <a:rPr lang="en-US" sz="1100" dirty="0">
                  <a:solidFill>
                    <a:srgbClr val="088206"/>
                  </a:solidFill>
                  <a:latin typeface="Times New Roman" panose="02020603050405020304" pitchFamily="18" charset="0"/>
                  <a:cs typeface="Times New Roman" panose="02020603050405020304" pitchFamily="18" charset="0"/>
                </a:rPr>
                <a:t>Q ~ 2</a:t>
              </a:r>
              <a:r>
                <a:rPr lang="en-US" sz="1100" dirty="0">
                  <a:solidFill>
                    <a:srgbClr val="088206"/>
                  </a:solidFill>
                  <a:latin typeface="Symbol" pitchFamily="2" charset="2"/>
                  <a:cs typeface="Times New Roman" panose="02020603050405020304" pitchFamily="18" charset="0"/>
                </a:rPr>
                <a:t>x</a:t>
              </a:r>
              <a:r>
                <a:rPr lang="en-US" sz="1100" dirty="0">
                  <a:solidFill>
                    <a:srgbClr val="088206"/>
                  </a:solidFill>
                  <a:latin typeface="Times New Roman" panose="02020603050405020304" pitchFamily="18" charset="0"/>
                  <a:cs typeface="Times New Roman" panose="02020603050405020304" pitchFamily="18" charset="0"/>
                </a:rPr>
                <a:t> * Y</a:t>
              </a:r>
              <a:endParaRPr lang="en-US" sz="1100" baseline="30000" dirty="0">
                <a:solidFill>
                  <a:srgbClr val="088206"/>
                </a:solidFill>
                <a:latin typeface="Times New Roman" panose="02020603050405020304" pitchFamily="18" charset="0"/>
                <a:cs typeface="Times New Roman" panose="02020603050405020304" pitchFamily="18" charset="0"/>
              </a:endParaRPr>
            </a:p>
          </p:txBody>
        </p:sp>
      </p:grpSp>
      <p:grpSp>
        <p:nvGrpSpPr>
          <p:cNvPr id="34" name="Group 33">
            <a:extLst>
              <a:ext uri="{FF2B5EF4-FFF2-40B4-BE49-F238E27FC236}">
                <a16:creationId xmlns:a16="http://schemas.microsoft.com/office/drawing/2014/main" id="{AC5A23EA-9B4C-E3FB-8664-87D8350329A9}"/>
              </a:ext>
            </a:extLst>
          </p:cNvPr>
          <p:cNvGrpSpPr/>
          <p:nvPr/>
        </p:nvGrpSpPr>
        <p:grpSpPr>
          <a:xfrm>
            <a:off x="6307664" y="1825352"/>
            <a:ext cx="1343611" cy="261610"/>
            <a:chOff x="6375400" y="1825352"/>
            <a:chExt cx="1343611" cy="261610"/>
          </a:xfrm>
        </p:grpSpPr>
        <p:cxnSp>
          <p:nvCxnSpPr>
            <p:cNvPr id="21" name="Straight Arrow Connector 20">
              <a:extLst>
                <a:ext uri="{FF2B5EF4-FFF2-40B4-BE49-F238E27FC236}">
                  <a16:creationId xmlns:a16="http://schemas.microsoft.com/office/drawing/2014/main" id="{BBA57DAA-2987-9D9B-A7C0-92111D3E9902}"/>
                </a:ext>
              </a:extLst>
            </p:cNvPr>
            <p:cNvCxnSpPr>
              <a:cxnSpLocks/>
            </p:cNvCxnSpPr>
            <p:nvPr/>
          </p:nvCxnSpPr>
          <p:spPr bwMode="auto">
            <a:xfrm>
              <a:off x="6375400" y="2004483"/>
              <a:ext cx="555625" cy="0"/>
            </a:xfrm>
            <a:prstGeom prst="straightConnector1">
              <a:avLst/>
            </a:prstGeom>
            <a:solidFill>
              <a:schemeClr val="bg1"/>
            </a:solidFill>
            <a:ln w="12700" cap="flat" cmpd="sng" algn="ctr">
              <a:solidFill>
                <a:srgbClr val="2525FF"/>
              </a:solidFill>
              <a:prstDash val="sysDash"/>
              <a:round/>
              <a:headEnd type="triangle" w="med" len="med"/>
              <a:tailEnd type="triangl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2" name="TextBox 31">
              <a:extLst>
                <a:ext uri="{FF2B5EF4-FFF2-40B4-BE49-F238E27FC236}">
                  <a16:creationId xmlns:a16="http://schemas.microsoft.com/office/drawing/2014/main" id="{2FCDF4B3-1E32-1C41-6CA8-EAD022CA2876}"/>
                </a:ext>
              </a:extLst>
            </p:cNvPr>
            <p:cNvSpPr txBox="1"/>
            <p:nvPr/>
          </p:nvSpPr>
          <p:spPr>
            <a:xfrm>
              <a:off x="6885128" y="1825352"/>
              <a:ext cx="833883" cy="261610"/>
            </a:xfrm>
            <a:prstGeom prst="rect">
              <a:avLst/>
            </a:prstGeom>
            <a:noFill/>
          </p:spPr>
          <p:txBody>
            <a:bodyPr wrap="none" rtlCol="0">
              <a:spAutoFit/>
            </a:bodyPr>
            <a:lstStyle/>
            <a:p>
              <a:r>
                <a:rPr lang="en-US" sz="1100" dirty="0">
                  <a:solidFill>
                    <a:srgbClr val="2525FF"/>
                  </a:solidFill>
                  <a:latin typeface="Symbol" pitchFamily="2" charset="2"/>
                </a:rPr>
                <a:t>D</a:t>
              </a:r>
              <a:r>
                <a:rPr lang="en-US" sz="1100" dirty="0">
                  <a:solidFill>
                    <a:srgbClr val="2525FF"/>
                  </a:solidFill>
                  <a:latin typeface="Times New Roman" panose="02020603050405020304" pitchFamily="18" charset="0"/>
                  <a:cs typeface="Times New Roman" panose="02020603050405020304" pitchFamily="18" charset="0"/>
                </a:rPr>
                <a:t>Q ~ </a:t>
              </a:r>
              <a:r>
                <a:rPr lang="en-US" sz="1100" dirty="0">
                  <a:solidFill>
                    <a:srgbClr val="2525FF"/>
                  </a:solidFill>
                  <a:latin typeface="Symbol" pitchFamily="2" charset="2"/>
                  <a:cs typeface="Times New Roman" panose="02020603050405020304" pitchFamily="18" charset="0"/>
                </a:rPr>
                <a:t>x</a:t>
              </a:r>
              <a:r>
                <a:rPr lang="en-US" sz="1100" dirty="0">
                  <a:solidFill>
                    <a:srgbClr val="2525FF"/>
                  </a:solidFill>
                  <a:latin typeface="Times New Roman" panose="02020603050405020304" pitchFamily="18" charset="0"/>
                  <a:cs typeface="Times New Roman" panose="02020603050405020304" pitchFamily="18" charset="0"/>
                </a:rPr>
                <a:t> * Y</a:t>
              </a:r>
              <a:endParaRPr lang="en-US" sz="1100" baseline="30000" dirty="0">
                <a:solidFill>
                  <a:srgbClr val="2525FF"/>
                </a:solidFill>
                <a:latin typeface="Times New Roman" panose="02020603050405020304" pitchFamily="18" charset="0"/>
                <a:cs typeface="Times New Roman" panose="02020603050405020304" pitchFamily="18" charset="0"/>
              </a:endParaRPr>
            </a:p>
          </p:txBody>
        </p:sp>
      </p:grpSp>
      <p:sp>
        <p:nvSpPr>
          <p:cNvPr id="12" name="Content Placeholder 8">
            <a:extLst>
              <a:ext uri="{FF2B5EF4-FFF2-40B4-BE49-F238E27FC236}">
                <a16:creationId xmlns:a16="http://schemas.microsoft.com/office/drawing/2014/main" id="{80B70BBB-7C8B-2531-FCA4-3FDAB67856B9}"/>
              </a:ext>
            </a:extLst>
          </p:cNvPr>
          <p:cNvSpPr txBox="1">
            <a:spLocks/>
          </p:cNvSpPr>
          <p:nvPr/>
        </p:nvSpPr>
        <p:spPr bwMode="auto">
          <a:xfrm>
            <a:off x="4656664" y="922867"/>
            <a:ext cx="4377834" cy="5681133"/>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487" tIns="44450" rIns="90487" bIns="44450" numCol="1" anchor="t" anchorCtr="0" compatLnSpc="1">
            <a:prstTxWarp prst="textNoShape">
              <a:avLst/>
            </a:prstTxWarp>
          </a:bodyPr>
          <a:lstStyle>
            <a:lvl1pPr marL="285750" indent="-285750" algn="l" rtl="0" eaLnBrk="0" fontAlgn="base" hangingPunct="0">
              <a:spcBef>
                <a:spcPct val="40000"/>
              </a:spcBef>
              <a:spcAft>
                <a:spcPct val="0"/>
              </a:spcAft>
              <a:buClr>
                <a:schemeClr val="tx1"/>
              </a:buClr>
              <a:buSzPct val="75000"/>
              <a:buFont typeface="Monotype Sorts" charset="0"/>
              <a:buChar char=""/>
              <a:defRPr sz="2800" b="1">
                <a:solidFill>
                  <a:schemeClr val="tx1"/>
                </a:solidFill>
                <a:effectLst>
                  <a:outerShdw blurRad="38100" dist="38100" dir="2700000" algn="tl">
                    <a:srgbClr val="DDDDDD"/>
                  </a:outerShdw>
                </a:effectLst>
                <a:latin typeface="+mn-lt"/>
                <a:ea typeface="+mn-ea"/>
                <a:cs typeface="+mn-cs"/>
              </a:defRPr>
            </a:lvl1pPr>
            <a:lvl2pPr marL="523875" indent="-228600" algn="l" rtl="0" eaLnBrk="0" fontAlgn="base" hangingPunct="0">
              <a:spcBef>
                <a:spcPct val="40000"/>
              </a:spcBef>
              <a:spcAft>
                <a:spcPct val="0"/>
              </a:spcAft>
              <a:buClr>
                <a:schemeClr val="tx1"/>
              </a:buClr>
              <a:buSzPct val="75000"/>
              <a:buFont typeface="Wingdings" charset="0"/>
              <a:buChar char=""/>
              <a:defRPr sz="2400" b="1">
                <a:solidFill>
                  <a:schemeClr val="tx1"/>
                </a:solidFill>
                <a:latin typeface="+mn-lt"/>
                <a:ea typeface="+mn-ea"/>
              </a:defRPr>
            </a:lvl2pPr>
            <a:lvl3pPr marL="738188" indent="-173038" algn="l" rtl="0" eaLnBrk="0" fontAlgn="base" hangingPunct="0">
              <a:spcBef>
                <a:spcPct val="40000"/>
              </a:spcBef>
              <a:spcAft>
                <a:spcPct val="0"/>
              </a:spcAft>
              <a:buClr>
                <a:srgbClr val="316501"/>
              </a:buClr>
              <a:buSzPct val="75000"/>
              <a:buFont typeface="Monotype Sorts" charset="0"/>
              <a:buChar char=""/>
              <a:defRPr sz="2000" b="1">
                <a:solidFill>
                  <a:srgbClr val="316501"/>
                </a:solidFill>
                <a:latin typeface="+mn-lt"/>
                <a:ea typeface="+mn-ea"/>
              </a:defRPr>
            </a:lvl3pPr>
            <a:lvl4pPr marL="908050" indent="-171450" algn="l" rtl="0" eaLnBrk="0" fontAlgn="base" hangingPunct="0">
              <a:spcBef>
                <a:spcPct val="40000"/>
              </a:spcBef>
              <a:spcAft>
                <a:spcPct val="0"/>
              </a:spcAft>
              <a:buClr>
                <a:srgbClr val="004E47"/>
              </a:buClr>
              <a:buSzPct val="75000"/>
              <a:buFont typeface="Monotype Sorts" charset="0"/>
              <a:buChar char=""/>
              <a:defRPr sz="1800" b="1">
                <a:solidFill>
                  <a:srgbClr val="004E47"/>
                </a:solidFill>
                <a:latin typeface="+mn-lt"/>
                <a:ea typeface="+mn-ea"/>
              </a:defRPr>
            </a:lvl4pPr>
            <a:lvl5pPr marL="1089025"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5pPr>
            <a:lvl6pPr marL="24574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6pPr>
            <a:lvl7pPr marL="29146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7pPr>
            <a:lvl8pPr marL="33718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8pPr>
            <a:lvl9pPr marL="3829050" indent="-171450" algn="l" rtl="0" eaLnBrk="0" fontAlgn="base" hangingPunct="0">
              <a:spcBef>
                <a:spcPct val="40000"/>
              </a:spcBef>
              <a:spcAft>
                <a:spcPct val="0"/>
              </a:spcAft>
              <a:buClr>
                <a:schemeClr val="accent2"/>
              </a:buClr>
              <a:buSzPct val="100000"/>
              <a:buChar char="–"/>
              <a:defRPr sz="1800" b="1">
                <a:solidFill>
                  <a:schemeClr val="tx1"/>
                </a:solidFill>
                <a:effectLst>
                  <a:outerShdw blurRad="38100" dist="38100" dir="2700000" algn="tl">
                    <a:srgbClr val="DDDDDD"/>
                  </a:outerShdw>
                </a:effectLst>
                <a:latin typeface="+mn-lt"/>
                <a:ea typeface="+mn-ea"/>
              </a:defRPr>
            </a:lvl9pPr>
          </a:lstStyle>
          <a:p>
            <a:r>
              <a:rPr lang="en-US" sz="1800" kern="0" dirty="0">
                <a:sym typeface="Wingdings" pitchFamily="2" charset="2"/>
              </a:rPr>
              <a:t>Collisions @ "other" IP(s) </a:t>
            </a:r>
          </a:p>
          <a:p>
            <a:endParaRPr lang="en-US" sz="1800" kern="0" dirty="0">
              <a:sym typeface="Wingdings" pitchFamily="2" charset="2"/>
            </a:endParaRPr>
          </a:p>
          <a:p>
            <a:endParaRPr lang="en-US" sz="1800" kern="0" dirty="0">
              <a:sym typeface="Wingdings" pitchFamily="2" charset="2"/>
            </a:endParaRPr>
          </a:p>
          <a:p>
            <a:endParaRPr lang="en-US" sz="1800" kern="0" dirty="0">
              <a:sym typeface="Wingdings" pitchFamily="2" charset="2"/>
            </a:endParaRPr>
          </a:p>
          <a:p>
            <a:pPr marL="0" indent="0">
              <a:buNone/>
            </a:pPr>
            <a:r>
              <a:rPr lang="en-US" sz="1800" kern="0" dirty="0">
                <a:sym typeface="Wingdings" pitchFamily="2" charset="2"/>
              </a:rPr>
              <a:t> </a:t>
            </a:r>
          </a:p>
          <a:p>
            <a:pPr marL="238125" lvl="1" indent="0">
              <a:buFont typeface="Monotype Sorts" charset="0"/>
              <a:buNone/>
            </a:pPr>
            <a:endParaRPr lang="en-US" sz="1400" kern="0" dirty="0">
              <a:sym typeface="Wingdings" pitchFamily="2" charset="2"/>
            </a:endParaRPr>
          </a:p>
          <a:p>
            <a:pPr marL="452438" lvl="2" indent="0">
              <a:buFont typeface="Monotype Sorts" charset="0"/>
              <a:buNone/>
            </a:pPr>
            <a:endParaRPr lang="en-US" sz="1000" kern="0" dirty="0">
              <a:sym typeface="Wingdings" pitchFamily="2" charset="2"/>
            </a:endParaRPr>
          </a:p>
          <a:p>
            <a:r>
              <a:rPr lang="en-US" sz="1800" kern="0" dirty="0">
                <a:sym typeface="Wingdings" pitchFamily="2" charset="2"/>
              </a:rPr>
              <a:t>Beam-beam corrections </a:t>
            </a:r>
            <a:r>
              <a:rPr lang="en-US" sz="1800" dirty="0">
                <a:sym typeface="Wingdings" pitchFamily="2" charset="2"/>
              </a:rPr>
              <a:t>to </a:t>
            </a:r>
            <a:r>
              <a:rPr lang="en-US" sz="1800" dirty="0" err="1">
                <a:latin typeface="Symbol" pitchFamily="2" charset="2"/>
                <a:sym typeface="Wingdings" pitchFamily="2" charset="2"/>
              </a:rPr>
              <a:t>s</a:t>
            </a:r>
            <a:r>
              <a:rPr lang="en-US" sz="1800" baseline="-25000" dirty="0" err="1">
                <a:sym typeface="Wingdings" pitchFamily="2" charset="2"/>
              </a:rPr>
              <a:t>vis</a:t>
            </a:r>
            <a:r>
              <a:rPr lang="en-US" sz="1800" dirty="0">
                <a:sym typeface="Wingdings" pitchFamily="2" charset="2"/>
              </a:rPr>
              <a:t> </a:t>
            </a:r>
          </a:p>
          <a:p>
            <a:pPr lvl="1"/>
            <a:r>
              <a:rPr lang="en-US" sz="1400" kern="0" dirty="0">
                <a:sym typeface="Wingdings" pitchFamily="2" charset="2"/>
              </a:rPr>
              <a:t>scale ~ linearly w/ </a:t>
            </a:r>
            <a:r>
              <a:rPr lang="en-US" sz="1400" i="1" kern="0" dirty="0">
                <a:sym typeface="Wingdings" pitchFamily="2" charset="2"/>
              </a:rPr>
              <a:t>N</a:t>
            </a:r>
            <a:r>
              <a:rPr lang="en-US" sz="1400" kern="0" baseline="-25000" dirty="0">
                <a:sym typeface="Wingdings" pitchFamily="2" charset="2"/>
              </a:rPr>
              <a:t>NSIP </a:t>
            </a:r>
            <a:r>
              <a:rPr lang="en-US" sz="1200" kern="0" dirty="0">
                <a:sym typeface="Wingdings" pitchFamily="2" charset="2"/>
              </a:rPr>
              <a:t>( = # non-scanning IPs)</a:t>
            </a:r>
            <a:endParaRPr lang="en-US" sz="1200" kern="0" baseline="-25000" dirty="0">
              <a:sym typeface="Wingdings" pitchFamily="2" charset="2"/>
            </a:endParaRPr>
          </a:p>
          <a:p>
            <a:pPr lvl="1"/>
            <a:r>
              <a:rPr lang="en-US" sz="1400" kern="0" dirty="0"/>
              <a:t>deviations from </a:t>
            </a:r>
            <a:r>
              <a:rPr lang="en-US" sz="1400" kern="0" dirty="0">
                <a:solidFill>
                  <a:srgbClr val="CD2ACA"/>
                </a:solidFill>
              </a:rPr>
              <a:t>naïve scaling </a:t>
            </a:r>
            <a:r>
              <a:rPr lang="en-US" sz="1400" kern="0" dirty="0"/>
              <a:t>due to different phase advances </a:t>
            </a:r>
            <a:r>
              <a:rPr lang="en-US" sz="1400" kern="0" dirty="0" err="1"/>
              <a:t>btwn</a:t>
            </a:r>
            <a:r>
              <a:rPr lang="en-US" sz="1400" kern="0" dirty="0"/>
              <a:t> IPs</a:t>
            </a:r>
          </a:p>
        </p:txBody>
      </p:sp>
    </p:spTree>
    <p:extLst>
      <p:ext uri="{BB962C8B-B14F-4D97-AF65-F5344CB8AC3E}">
        <p14:creationId xmlns:p14="http://schemas.microsoft.com/office/powerpoint/2010/main" val="33656541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xEl>
                                              <p:pRg st="0" end="0"/>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xEl>
                                              <p:pRg st="7" end="7"/>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xEl>
                                              <p:pRg st="8" end="8"/>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3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43"/>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9">
                                            <p:txEl>
                                              <p:pRg st="10" end="10"/>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5"/>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8"/>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P spid="11" grpId="0" animBg="1"/>
      <p:bldP spid="45" grpId="0"/>
      <p:bldP spid="12"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7577B9A-1493-AB4B-B761-E25A00AC4945}"/>
              </a:ext>
            </a:extLst>
          </p:cNvPr>
          <p:cNvSpPr/>
          <p:nvPr/>
        </p:nvSpPr>
        <p:spPr bwMode="auto">
          <a:xfrm>
            <a:off x="0" y="6619285"/>
            <a:ext cx="1424198"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13" name="Rectangle 12">
            <a:extLst>
              <a:ext uri="{FF2B5EF4-FFF2-40B4-BE49-F238E27FC236}">
                <a16:creationId xmlns:a16="http://schemas.microsoft.com/office/drawing/2014/main" id="{B414ED1E-4CC1-0043-948D-43DE0CE000F2}"/>
              </a:ext>
            </a:extLst>
          </p:cNvPr>
          <p:cNvSpPr/>
          <p:nvPr/>
        </p:nvSpPr>
        <p:spPr bwMode="auto">
          <a:xfrm>
            <a:off x="6529389" y="6619285"/>
            <a:ext cx="2614612" cy="238715"/>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sp>
        <p:nvSpPr>
          <p:cNvPr id="2" name="Title 1">
            <a:extLst>
              <a:ext uri="{FF2B5EF4-FFF2-40B4-BE49-F238E27FC236}">
                <a16:creationId xmlns:a16="http://schemas.microsoft.com/office/drawing/2014/main" id="{EE131AAD-5238-754E-92DB-DB61E2044C74}"/>
              </a:ext>
            </a:extLst>
          </p:cNvPr>
          <p:cNvSpPr>
            <a:spLocks noGrp="1"/>
          </p:cNvSpPr>
          <p:nvPr>
            <p:ph type="title"/>
          </p:nvPr>
        </p:nvSpPr>
        <p:spPr>
          <a:xfrm>
            <a:off x="2107398" y="324138"/>
            <a:ext cx="4922041" cy="361950"/>
          </a:xfrm>
          <a:ln w="12700">
            <a:solidFill>
              <a:srgbClr val="000000"/>
            </a:solidFill>
          </a:ln>
        </p:spPr>
        <p:txBody>
          <a:bodyPr/>
          <a:lstStyle/>
          <a:p>
            <a:r>
              <a:rPr lang="en-US" dirty="0"/>
              <a:t>Multi-IP effects, choice of reference (1)</a:t>
            </a:r>
          </a:p>
        </p:txBody>
      </p:sp>
      <p:grpSp>
        <p:nvGrpSpPr>
          <p:cNvPr id="4" name="Group 3">
            <a:extLst>
              <a:ext uri="{FF2B5EF4-FFF2-40B4-BE49-F238E27FC236}">
                <a16:creationId xmlns:a16="http://schemas.microsoft.com/office/drawing/2014/main" id="{A6834DAD-8B12-3E47-89F8-435A0033D00A}"/>
              </a:ext>
            </a:extLst>
          </p:cNvPr>
          <p:cNvGrpSpPr/>
          <p:nvPr/>
        </p:nvGrpSpPr>
        <p:grpSpPr>
          <a:xfrm>
            <a:off x="428410" y="3008224"/>
            <a:ext cx="4094572" cy="3702762"/>
            <a:chOff x="4936140" y="2895100"/>
            <a:chExt cx="4094572" cy="3702762"/>
          </a:xfrm>
        </p:grpSpPr>
        <p:pic>
          <p:nvPicPr>
            <p:cNvPr id="9" name="Picture 8">
              <a:extLst>
                <a:ext uri="{FF2B5EF4-FFF2-40B4-BE49-F238E27FC236}">
                  <a16:creationId xmlns:a16="http://schemas.microsoft.com/office/drawing/2014/main" id="{18009856-2799-624D-82FE-B539F4C15F89}"/>
                </a:ext>
              </a:extLst>
            </p:cNvPr>
            <p:cNvPicPr>
              <a:picLocks noChangeAspect="1"/>
            </p:cNvPicPr>
            <p:nvPr/>
          </p:nvPicPr>
          <p:blipFill>
            <a:blip r:embed="rId2"/>
            <a:stretch>
              <a:fillRect/>
            </a:stretch>
          </p:blipFill>
          <p:spPr>
            <a:xfrm>
              <a:off x="4936140" y="2895100"/>
              <a:ext cx="3657600" cy="2743200"/>
            </a:xfrm>
            <a:prstGeom prst="rect">
              <a:avLst/>
            </a:prstGeom>
          </p:spPr>
        </p:pic>
        <p:sp>
          <p:nvSpPr>
            <p:cNvPr id="18" name="TextBox 17">
              <a:extLst>
                <a:ext uri="{FF2B5EF4-FFF2-40B4-BE49-F238E27FC236}">
                  <a16:creationId xmlns:a16="http://schemas.microsoft.com/office/drawing/2014/main" id="{0A8518D0-6CB2-A94D-A692-86C317A6C925}"/>
                </a:ext>
              </a:extLst>
            </p:cNvPr>
            <p:cNvSpPr txBox="1"/>
            <p:nvPr/>
          </p:nvSpPr>
          <p:spPr>
            <a:xfrm>
              <a:off x="4947857" y="5489866"/>
              <a:ext cx="4082855" cy="1107996"/>
            </a:xfrm>
            <a:prstGeom prst="rect">
              <a:avLst/>
            </a:prstGeom>
            <a:noFill/>
          </p:spPr>
          <p:txBody>
            <a:bodyPr wrap="square" rtlCol="0">
              <a:spAutoFit/>
            </a:bodyPr>
            <a:lstStyle/>
            <a:p>
              <a:pPr algn="just"/>
              <a:r>
                <a:rPr lang="en-US" sz="1100" i="1" dirty="0">
                  <a:solidFill>
                    <a:srgbClr val="000000"/>
                  </a:solidFill>
                </a:rPr>
                <a:t> Beam-separation dependence, during a simulated vertical </a:t>
              </a:r>
              <a:r>
                <a:rPr lang="en-US" sz="1100" i="1" dirty="0" err="1">
                  <a:solidFill>
                    <a:srgbClr val="000000"/>
                  </a:solidFill>
                </a:rPr>
                <a:t>vdM</a:t>
              </a:r>
              <a:r>
                <a:rPr lang="en-US" sz="1100" i="1" dirty="0">
                  <a:solidFill>
                    <a:srgbClr val="000000"/>
                  </a:solidFill>
                </a:rPr>
                <a:t> scan, of the luminosity-bias factors at the scanning IP associated with the full beam-beam effect, for </a:t>
              </a:r>
              <a:r>
                <a:rPr lang="en-US" sz="1100" b="1" i="1" dirty="0">
                  <a:solidFill>
                    <a:srgbClr val="000000"/>
                  </a:solidFill>
                </a:rPr>
                <a:t>N</a:t>
              </a:r>
              <a:r>
                <a:rPr lang="en-US" sz="1100" b="1" baseline="-25000" dirty="0">
                  <a:solidFill>
                    <a:srgbClr val="000000"/>
                  </a:solidFill>
                </a:rPr>
                <a:t>NSIP</a:t>
              </a:r>
              <a:r>
                <a:rPr lang="en-US" sz="1100" b="1" i="1" dirty="0">
                  <a:solidFill>
                    <a:srgbClr val="000000"/>
                  </a:solidFill>
                </a:rPr>
                <a:t> = 0</a:t>
              </a:r>
              <a:r>
                <a:rPr lang="en-US" sz="1100" i="1" dirty="0">
                  <a:solidFill>
                    <a:srgbClr val="000000"/>
                  </a:solidFill>
                </a:rPr>
                <a:t> using the </a:t>
              </a:r>
              <a:r>
                <a:rPr lang="en-US" sz="1100" b="1" i="1" dirty="0">
                  <a:solidFill>
                    <a:srgbClr val="000000"/>
                  </a:solidFill>
                  <a:latin typeface="Lucida Calligraphy" panose="03010101010101010101" pitchFamily="66" charset="77"/>
                </a:rPr>
                <a:t>L</a:t>
              </a:r>
              <a:r>
                <a:rPr lang="en-US" sz="1100" b="1" i="1" baseline="-25000" dirty="0">
                  <a:solidFill>
                    <a:srgbClr val="000000"/>
                  </a:solidFill>
                </a:rPr>
                <a:t>0</a:t>
              </a:r>
              <a:r>
                <a:rPr lang="en-US" sz="1100" i="1" baseline="-25000" dirty="0">
                  <a:solidFill>
                    <a:srgbClr val="000000"/>
                  </a:solidFill>
                </a:rPr>
                <a:t>  </a:t>
              </a:r>
              <a:r>
                <a:rPr lang="en-US" sz="1100" i="1" dirty="0">
                  <a:solidFill>
                    <a:srgbClr val="000000"/>
                  </a:solidFill>
                </a:rPr>
                <a:t>normalization (</a:t>
              </a:r>
              <a:r>
                <a:rPr lang="en-US" sz="1100" b="1" i="1" dirty="0">
                  <a:solidFill>
                    <a:srgbClr val="000000"/>
                  </a:solidFill>
                </a:rPr>
                <a:t>open</a:t>
              </a:r>
              <a:r>
                <a:rPr lang="en-US" sz="1100" i="1" dirty="0">
                  <a:solidFill>
                    <a:srgbClr val="000000"/>
                  </a:solidFill>
                </a:rPr>
                <a:t> circles), and for </a:t>
              </a:r>
              <a:r>
                <a:rPr lang="en-US" sz="1100" b="1" i="1" dirty="0">
                  <a:solidFill>
                    <a:srgbClr val="099800"/>
                  </a:solidFill>
                </a:rPr>
                <a:t>N</a:t>
              </a:r>
              <a:r>
                <a:rPr lang="en-US" sz="1100" b="1" baseline="-25000" dirty="0">
                  <a:solidFill>
                    <a:srgbClr val="099800"/>
                  </a:solidFill>
                </a:rPr>
                <a:t>NSIP  </a:t>
              </a:r>
              <a:r>
                <a:rPr lang="en-US" sz="1100" b="1" i="1" dirty="0">
                  <a:solidFill>
                    <a:srgbClr val="099800"/>
                  </a:solidFill>
                </a:rPr>
                <a:t>= 1 </a:t>
              </a:r>
              <a:r>
                <a:rPr lang="en-US" sz="1100" i="1" dirty="0">
                  <a:solidFill>
                    <a:srgbClr val="000000"/>
                  </a:solidFill>
                </a:rPr>
                <a:t>using the </a:t>
              </a:r>
              <a:r>
                <a:rPr lang="en-US" sz="1100" b="1" i="1" dirty="0">
                  <a:solidFill>
                    <a:srgbClr val="099800"/>
                  </a:solidFill>
                  <a:latin typeface="Lucida Calligraphy" panose="03010101010101010101" pitchFamily="66" charset="77"/>
                </a:rPr>
                <a:t>L</a:t>
              </a:r>
              <a:r>
                <a:rPr lang="en-US" sz="1100" b="1" i="1" baseline="-25000" dirty="0">
                  <a:solidFill>
                    <a:srgbClr val="099800"/>
                  </a:solidFill>
                </a:rPr>
                <a:t>u</a:t>
              </a:r>
              <a:r>
                <a:rPr lang="en-US" sz="1100" i="1" baseline="-25000" dirty="0">
                  <a:solidFill>
                    <a:srgbClr val="000000"/>
                  </a:solidFill>
                </a:rPr>
                <a:t> </a:t>
              </a:r>
              <a:r>
                <a:rPr lang="en-US" sz="1100" i="1" dirty="0">
                  <a:solidFill>
                    <a:srgbClr val="000000"/>
                  </a:solidFill>
                </a:rPr>
                <a:t>normalization (</a:t>
              </a:r>
              <a:r>
                <a:rPr lang="en-US" sz="1100" b="1" i="1" dirty="0">
                  <a:solidFill>
                    <a:srgbClr val="099800"/>
                  </a:solidFill>
                </a:rPr>
                <a:t>filled green</a:t>
              </a:r>
              <a:r>
                <a:rPr lang="en-US" sz="1100" i="1" dirty="0">
                  <a:solidFill>
                    <a:srgbClr val="000000"/>
                  </a:solidFill>
                </a:rPr>
                <a:t> circles). The  horizontal axis is the beam separation in units of the nominal transverse beam size </a:t>
              </a:r>
              <a:r>
                <a:rPr lang="el-GR" sz="1100" i="1" dirty="0">
                  <a:solidFill>
                    <a:srgbClr val="000000"/>
                  </a:solidFill>
                </a:rPr>
                <a:t>σ</a:t>
              </a:r>
              <a:r>
                <a:rPr lang="el-GR" sz="1100" i="1" baseline="-25000" dirty="0">
                  <a:solidFill>
                    <a:srgbClr val="000000"/>
                  </a:solidFill>
                </a:rPr>
                <a:t>0</a:t>
              </a:r>
              <a:r>
                <a:rPr lang="en-US" sz="1100" i="1" baseline="-25000" dirty="0">
                  <a:solidFill>
                    <a:srgbClr val="000000"/>
                  </a:solidFill>
                </a:rPr>
                <a:t> </a:t>
              </a:r>
              <a:r>
                <a:rPr lang="el-GR" sz="1100" i="1" dirty="0">
                  <a:solidFill>
                    <a:srgbClr val="000000"/>
                  </a:solidFill>
                </a:rPr>
                <a:t>. </a:t>
              </a:r>
            </a:p>
          </p:txBody>
        </p:sp>
      </p:grpSp>
      <p:sp>
        <p:nvSpPr>
          <p:cNvPr id="19" name="Content Placeholder 18">
            <a:extLst>
              <a:ext uri="{FF2B5EF4-FFF2-40B4-BE49-F238E27FC236}">
                <a16:creationId xmlns:a16="http://schemas.microsoft.com/office/drawing/2014/main" id="{13D0D7C2-57EC-F647-8E0C-0B8AA2AA6A17}"/>
              </a:ext>
            </a:extLst>
          </p:cNvPr>
          <p:cNvSpPr>
            <a:spLocks noGrp="1"/>
          </p:cNvSpPr>
          <p:nvPr>
            <p:ph idx="1"/>
          </p:nvPr>
        </p:nvSpPr>
        <p:spPr>
          <a:xfrm>
            <a:off x="438728" y="808383"/>
            <a:ext cx="8266544" cy="2199136"/>
          </a:xfrm>
        </p:spPr>
        <p:txBody>
          <a:bodyPr/>
          <a:lstStyle/>
          <a:p>
            <a:r>
              <a:rPr lang="en-US" dirty="0"/>
              <a:t>2 possible reference configurations for “no beam-beam”</a:t>
            </a:r>
          </a:p>
          <a:p>
            <a:pPr lvl="1"/>
            <a:r>
              <a:rPr lang="en-US" dirty="0"/>
              <a:t>no beam-beam </a:t>
            </a:r>
            <a:r>
              <a:rPr lang="en-US" dirty="0">
                <a:solidFill>
                  <a:srgbClr val="FF0000"/>
                </a:solidFill>
              </a:rPr>
              <a:t>anywhere</a:t>
            </a:r>
            <a:r>
              <a:rPr lang="en-US" dirty="0"/>
              <a:t>: “</a:t>
            </a:r>
            <a:r>
              <a:rPr lang="en-US" dirty="0">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latin typeface="Times New Roman" panose="02020603050405020304" pitchFamily="18" charset="0"/>
                <a:cs typeface="Times New Roman" panose="02020603050405020304" pitchFamily="18" charset="0"/>
              </a:rPr>
              <a:t> </a:t>
            </a:r>
            <a:r>
              <a:rPr lang="en-US" dirty="0"/>
              <a:t>normalization”</a:t>
            </a:r>
          </a:p>
          <a:p>
            <a:pPr lvl="2"/>
            <a:r>
              <a:rPr lang="en-US" dirty="0">
                <a:solidFill>
                  <a:srgbClr val="000000"/>
                </a:solidFill>
                <a:latin typeface="Times New Roman" panose="02020603050405020304" pitchFamily="18" charset="0"/>
                <a:cs typeface="Times New Roman" panose="02020603050405020304" pitchFamily="18" charset="0"/>
              </a:rPr>
              <a:t>b-b bias parameters: </a:t>
            </a:r>
            <a:r>
              <a:rPr lang="en-US" dirty="0">
                <a:solidFill>
                  <a:srgbClr val="000000"/>
                </a:solidFill>
                <a:latin typeface="Lucida Calligraphy" panose="03010101010101010101" pitchFamily="66" charset="77"/>
              </a:rPr>
              <a:t>L</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Symbol" pitchFamily="2" charset="2"/>
              </a:rPr>
              <a:t>s</a:t>
            </a:r>
            <a:r>
              <a:rPr lang="en-US" baseline="30000" dirty="0">
                <a:solidFill>
                  <a:srgbClr val="FF0000"/>
                </a:solidFill>
                <a:latin typeface="Times New Roman" panose="02020603050405020304" pitchFamily="18" charset="0"/>
                <a:cs typeface="Times New Roman" panose="02020603050405020304" pitchFamily="18" charset="0"/>
              </a:rPr>
              <a:t>o</a:t>
            </a:r>
            <a:r>
              <a:rPr lang="en-US" dirty="0">
                <a:solidFill>
                  <a:srgbClr val="000000"/>
                </a:solidFill>
              </a:rPr>
              <a:t> - 1, </a:t>
            </a:r>
            <a:r>
              <a:rPr lang="en-US" dirty="0">
                <a:solidFill>
                  <a:srgbClr val="000000"/>
                </a:solidFill>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30000" dirty="0" err="1">
                <a:solidFill>
                  <a:srgbClr val="008102"/>
                </a:solidFill>
                <a:latin typeface="Times New Roman" panose="02020603050405020304" pitchFamily="18" charset="0"/>
                <a:cs typeface="Times New Roman" panose="02020603050405020304" pitchFamily="18" charset="0"/>
              </a:rPr>
              <a:t>u</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Symbol" pitchFamily="2" charset="2"/>
              </a:rPr>
              <a:t>s</a:t>
            </a:r>
            <a:r>
              <a:rPr lang="en-US" baseline="30000" dirty="0">
                <a:solidFill>
                  <a:srgbClr val="FF0000"/>
                </a:solidFill>
                <a:latin typeface="Times New Roman" panose="02020603050405020304" pitchFamily="18" charset="0"/>
                <a:cs typeface="Times New Roman" panose="02020603050405020304" pitchFamily="18" charset="0"/>
              </a:rPr>
              <a:t>0</a:t>
            </a:r>
            <a:r>
              <a:rPr lang="en-US" dirty="0">
                <a:solidFill>
                  <a:srgbClr val="000000"/>
                </a:solidFill>
              </a:rPr>
              <a:t> - 1 </a:t>
            </a:r>
            <a:endParaRPr lang="en-US" dirty="0">
              <a:solidFill>
                <a:srgbClr val="000000"/>
              </a:solidFill>
              <a:cs typeface="Times New Roman" panose="02020603050405020304" pitchFamily="18" charset="0"/>
            </a:endParaRPr>
          </a:p>
          <a:p>
            <a:pPr marL="736600" lvl="3" indent="0">
              <a:buNone/>
            </a:pPr>
            <a:r>
              <a:rPr lang="en-US" dirty="0">
                <a:solidFill>
                  <a:srgbClr val="000000"/>
                </a:solidFill>
              </a:rPr>
              <a:t>where </a:t>
            </a:r>
            <a:r>
              <a:rPr lang="en-US" dirty="0">
                <a:solidFill>
                  <a:srgbClr val="000000"/>
                </a:solidFill>
                <a:latin typeface="Symbol" pitchFamily="2" charset="2"/>
              </a:rPr>
              <a:t>D</a:t>
            </a:r>
            <a:r>
              <a:rPr lang="en-US" dirty="0">
                <a:solidFill>
                  <a:srgbClr val="000000"/>
                </a:solidFill>
              </a:rPr>
              <a:t> is the nominal separation in the scanning plane in units of  the single-beam size </a:t>
            </a:r>
            <a:r>
              <a:rPr lang="en-US" dirty="0">
                <a:solidFill>
                  <a:srgbClr val="000000"/>
                </a:solidFill>
                <a:latin typeface="Symbol" pitchFamily="2" charset="2"/>
              </a:rPr>
              <a:t>s</a:t>
            </a:r>
            <a:r>
              <a:rPr lang="en-US" baseline="30000" dirty="0">
                <a:solidFill>
                  <a:srgbClr val="000000"/>
                </a:solidFill>
                <a:latin typeface="Times New Roman" panose="02020603050405020304" pitchFamily="18" charset="0"/>
                <a:cs typeface="Times New Roman" panose="02020603050405020304" pitchFamily="18" charset="0"/>
              </a:rPr>
              <a:t>o</a:t>
            </a:r>
          </a:p>
          <a:p>
            <a:pPr lvl="1"/>
            <a:r>
              <a:rPr lang="en-US" dirty="0"/>
              <a:t>no beam-beam </a:t>
            </a:r>
            <a:r>
              <a:rPr lang="en-US" dirty="0">
                <a:solidFill>
                  <a:srgbClr val="008102"/>
                </a:solidFill>
              </a:rPr>
              <a:t>at the scanning IP only</a:t>
            </a:r>
            <a:r>
              <a:rPr lang="en-US" dirty="0"/>
              <a:t>: “</a:t>
            </a:r>
            <a:r>
              <a:rPr lang="en-US" dirty="0">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latin typeface="Times New Roman" panose="02020603050405020304" pitchFamily="18" charset="0"/>
                <a:cs typeface="Times New Roman" panose="02020603050405020304" pitchFamily="18" charset="0"/>
              </a:rPr>
              <a:t> </a:t>
            </a:r>
            <a:r>
              <a:rPr lang="en-US" dirty="0"/>
              <a:t>normalization”</a:t>
            </a:r>
          </a:p>
          <a:p>
            <a:pPr lvl="2"/>
            <a:r>
              <a:rPr lang="en-US" dirty="0">
                <a:solidFill>
                  <a:srgbClr val="000000"/>
                </a:solidFill>
                <a:latin typeface="Times New Roman" panose="02020603050405020304" pitchFamily="18" charset="0"/>
                <a:cs typeface="Times New Roman" panose="02020603050405020304" pitchFamily="18" charset="0"/>
              </a:rPr>
              <a:t>b-b bias parameters = </a:t>
            </a:r>
            <a:r>
              <a:rPr lang="en-US" dirty="0">
                <a:solidFill>
                  <a:srgbClr val="000000"/>
                </a:solidFill>
                <a:latin typeface="Lucida Calligraphy" panose="03010101010101010101" pitchFamily="66" charset="77"/>
              </a:rPr>
              <a:t>L</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a:t>
            </a:r>
            <a:r>
              <a:rPr lang="en-US" dirty="0">
                <a:solidFill>
                  <a:srgbClr val="000000"/>
                </a:solidFill>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baseline="-25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rPr>
              <a:t>(</a:t>
            </a:r>
            <a:r>
              <a:rPr lang="en-US" dirty="0">
                <a:solidFill>
                  <a:srgbClr val="000000"/>
                </a:solidFill>
                <a:latin typeface="Symbol" pitchFamily="2" charset="2"/>
              </a:rPr>
              <a:t>D</a:t>
            </a:r>
            <a:r>
              <a:rPr lang="en-US" dirty="0">
                <a:solidFill>
                  <a:srgbClr val="000000"/>
                </a:solidFill>
              </a:rPr>
              <a:t>) - 1, </a:t>
            </a:r>
            <a:r>
              <a:rPr lang="en-US" dirty="0" err="1">
                <a:solidFill>
                  <a:srgbClr val="000000"/>
                </a:solidFill>
                <a:latin typeface="Symbol" pitchFamily="2" charset="2"/>
              </a:rPr>
              <a:t>s</a:t>
            </a:r>
            <a:r>
              <a:rPr lang="en-US" baseline="-25000" dirty="0" err="1">
                <a:solidFill>
                  <a:srgbClr val="000000"/>
                </a:solidFill>
              </a:rPr>
              <a:t>iB</a:t>
            </a:r>
            <a:r>
              <a:rPr lang="en-US" dirty="0">
                <a:solidFill>
                  <a:srgbClr val="000000"/>
                </a:solidFill>
              </a:rPr>
              <a:t> (</a:t>
            </a:r>
            <a:r>
              <a:rPr lang="en-US" dirty="0">
                <a:solidFill>
                  <a:srgbClr val="000000"/>
                </a:solidFill>
                <a:latin typeface="Symbol" pitchFamily="2" charset="2"/>
              </a:rPr>
              <a:t>D</a:t>
            </a:r>
            <a:r>
              <a:rPr lang="en-US" dirty="0">
                <a:solidFill>
                  <a:srgbClr val="000000"/>
                </a:solidFill>
              </a:rPr>
              <a:t>) /</a:t>
            </a:r>
            <a:r>
              <a:rPr lang="en-US" dirty="0" err="1">
                <a:solidFill>
                  <a:srgbClr val="000000"/>
                </a:solidFill>
                <a:latin typeface="Symbol" pitchFamily="2" charset="2"/>
              </a:rPr>
              <a:t>s</a:t>
            </a:r>
            <a:r>
              <a:rPr lang="en-US" baseline="30000" dirty="0" err="1">
                <a:solidFill>
                  <a:srgbClr val="008102"/>
                </a:solidFill>
                <a:latin typeface="Times New Roman" panose="02020603050405020304" pitchFamily="18" charset="0"/>
                <a:cs typeface="Times New Roman" panose="02020603050405020304" pitchFamily="18" charset="0"/>
              </a:rPr>
              <a:t>u</a:t>
            </a:r>
            <a:r>
              <a:rPr lang="en-US" baseline="-25000" dirty="0" err="1">
                <a:solidFill>
                  <a:srgbClr val="000000"/>
                </a:solidFill>
                <a:cs typeface="Times New Roman" panose="02020603050405020304" pitchFamily="18" charset="0"/>
              </a:rPr>
              <a:t>i</a:t>
            </a:r>
            <a:r>
              <a:rPr lang="en-US" baseline="-25000" dirty="0" err="1">
                <a:solidFill>
                  <a:srgbClr val="000000"/>
                </a:solidFill>
              </a:rPr>
              <a:t>B</a:t>
            </a:r>
            <a:r>
              <a:rPr lang="en-US" baseline="30000" dirty="0">
                <a:solidFill>
                  <a:srgbClr val="000000"/>
                </a:solidFill>
                <a:latin typeface="Times New Roman" panose="02020603050405020304" pitchFamily="18" charset="0"/>
                <a:cs typeface="Times New Roman" panose="02020603050405020304" pitchFamily="18" charset="0"/>
              </a:rPr>
              <a:t> </a:t>
            </a:r>
            <a:r>
              <a:rPr lang="en-US" dirty="0">
                <a:solidFill>
                  <a:srgbClr val="000000"/>
                </a:solidFill>
                <a:latin typeface="Times New Roman" panose="02020603050405020304" pitchFamily="18" charset="0"/>
                <a:cs typeface="Times New Roman" panose="02020603050405020304" pitchFamily="18" charset="0"/>
              </a:rPr>
              <a:t>– 1</a:t>
            </a:r>
          </a:p>
          <a:p>
            <a:pPr lvl="1"/>
            <a:r>
              <a:rPr lang="en-US" dirty="0">
                <a:latin typeface="Times New Roman" panose="02020603050405020304" pitchFamily="18" charset="0"/>
                <a:cs typeface="Times New Roman" panose="02020603050405020304" pitchFamily="18" charset="0"/>
              </a:rPr>
              <a:t>if bunches </a:t>
            </a:r>
            <a:r>
              <a:rPr lang="en-US" b="0" dirty="0">
                <a:solidFill>
                  <a:srgbClr val="000000"/>
                </a:solidFill>
                <a:latin typeface="Times New Roman" panose="02020603050405020304" pitchFamily="18" charset="0"/>
                <a:cs typeface="Times New Roman" panose="02020603050405020304" pitchFamily="18" charset="0"/>
              </a:rPr>
              <a:t>collide at the scanning IP only</a:t>
            </a:r>
            <a:r>
              <a:rPr lang="en-US" dirty="0">
                <a:latin typeface="Times New Roman" panose="02020603050405020304" pitchFamily="18" charset="0"/>
                <a:cs typeface="Times New Roman" panose="02020603050405020304" pitchFamily="18" charset="0"/>
              </a:rPr>
              <a:t>, the </a:t>
            </a:r>
            <a:r>
              <a:rPr lang="en-US" dirty="0">
                <a:latin typeface="Lucida Calligraphy" panose="03010101010101010101" pitchFamily="66" charset="77"/>
              </a:rPr>
              <a:t>L</a:t>
            </a:r>
            <a:r>
              <a:rPr lang="en-US" baseline="-25000" dirty="0">
                <a:solidFill>
                  <a:srgbClr val="FF0000"/>
                </a:solidFill>
                <a:latin typeface="Times New Roman" panose="02020603050405020304" pitchFamily="18" charset="0"/>
                <a:cs typeface="Times New Roman" panose="02020603050405020304" pitchFamily="18" charset="0"/>
              </a:rPr>
              <a:t>o</a:t>
            </a:r>
            <a:r>
              <a:rPr lang="en-US" dirty="0">
                <a:latin typeface="Times New Roman" panose="02020603050405020304" pitchFamily="18" charset="0"/>
                <a:cs typeface="Times New Roman" panose="02020603050405020304" pitchFamily="18" charset="0"/>
              </a:rPr>
              <a:t> and </a:t>
            </a:r>
            <a:r>
              <a:rPr lang="en-US" dirty="0">
                <a:latin typeface="Lucida Calligraphy" panose="03010101010101010101" pitchFamily="66" charset="77"/>
              </a:rPr>
              <a:t>L</a:t>
            </a:r>
            <a:r>
              <a:rPr lang="en-US" baseline="-25000" dirty="0">
                <a:solidFill>
                  <a:srgbClr val="008102"/>
                </a:solidFill>
                <a:latin typeface="Times New Roman" panose="02020603050405020304" pitchFamily="18" charset="0"/>
                <a:cs typeface="Times New Roman" panose="02020603050405020304" pitchFamily="18" charset="0"/>
              </a:rPr>
              <a:t>u</a:t>
            </a:r>
            <a:r>
              <a:rPr lang="en-US" dirty="0">
                <a:latin typeface="Times New Roman" panose="02020603050405020304" pitchFamily="18" charset="0"/>
                <a:cs typeface="Times New Roman" panose="02020603050405020304" pitchFamily="18" charset="0"/>
              </a:rPr>
              <a:t> normalizations are identical</a:t>
            </a:r>
          </a:p>
          <a:p>
            <a:endParaRPr lang="en-US" dirty="0"/>
          </a:p>
        </p:txBody>
      </p:sp>
      <p:sp>
        <p:nvSpPr>
          <p:cNvPr id="6" name="Rectangle 5">
            <a:extLst>
              <a:ext uri="{FF2B5EF4-FFF2-40B4-BE49-F238E27FC236}">
                <a16:creationId xmlns:a16="http://schemas.microsoft.com/office/drawing/2014/main" id="{B6C6888B-3685-DE5A-4FCC-08633F160CFC}"/>
              </a:ext>
            </a:extLst>
          </p:cNvPr>
          <p:cNvSpPr/>
          <p:nvPr/>
        </p:nvSpPr>
        <p:spPr bwMode="auto">
          <a:xfrm>
            <a:off x="5308600" y="1566333"/>
            <a:ext cx="2700866" cy="228600"/>
          </a:xfrm>
          <a:prstGeom prst="rect">
            <a:avLst/>
          </a:prstGeom>
          <a:solidFill>
            <a:srgbClr val="FFFFFF"/>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Times New Roman" charset="0"/>
              <a:ea typeface="ＭＳ Ｐゴシック" charset="0"/>
            </a:endParaRPr>
          </a:p>
        </p:txBody>
      </p:sp>
      <p:cxnSp>
        <p:nvCxnSpPr>
          <p:cNvPr id="11" name="Straight Arrow Connector 10">
            <a:extLst>
              <a:ext uri="{FF2B5EF4-FFF2-40B4-BE49-F238E27FC236}">
                <a16:creationId xmlns:a16="http://schemas.microsoft.com/office/drawing/2014/main" id="{8C51CAEE-869B-6C9F-E768-E1A5361C3E6B}"/>
              </a:ext>
            </a:extLst>
          </p:cNvPr>
          <p:cNvCxnSpPr/>
          <p:nvPr/>
        </p:nvCxnSpPr>
        <p:spPr bwMode="auto">
          <a:xfrm flipH="1">
            <a:off x="1964267" y="3007519"/>
            <a:ext cx="626533" cy="1420548"/>
          </a:xfrm>
          <a:prstGeom prst="straightConnector1">
            <a:avLst/>
          </a:prstGeom>
          <a:solidFill>
            <a:schemeClr val="bg1"/>
          </a:solidFill>
          <a:ln w="9525" cap="flat" cmpd="sng" algn="ctr">
            <a:solidFill>
              <a:srgbClr val="000000"/>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35012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9">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uiExpand="1" build="p"/>
    </p:bldLst>
  </p:timing>
</p:sld>
</file>

<file path=ppt/theme/theme1.xml><?xml version="1.0" encoding="utf-8"?>
<a:theme xmlns:a="http://schemas.openxmlformats.org/drawingml/2006/main" name="Microsoft Office 98">
  <a:themeElements>
    <a:clrScheme name="">
      <a:dk1>
        <a:srgbClr val="00279F"/>
      </a:dk1>
      <a:lt1>
        <a:srgbClr val="8CF4EA"/>
      </a:lt1>
      <a:dk2>
        <a:srgbClr val="B50069"/>
      </a:dk2>
      <a:lt2>
        <a:srgbClr val="00B7A5"/>
      </a:lt2>
      <a:accent1>
        <a:srgbClr val="063DE8"/>
      </a:accent1>
      <a:accent2>
        <a:srgbClr val="B760F9"/>
      </a:accent2>
      <a:accent3>
        <a:srgbClr val="C5F8F3"/>
      </a:accent3>
      <a:accent4>
        <a:srgbClr val="002087"/>
      </a:accent4>
      <a:accent5>
        <a:srgbClr val="AAAFF2"/>
      </a:accent5>
      <a:accent6>
        <a:srgbClr val="A656E2"/>
      </a:accent6>
      <a:hlink>
        <a:srgbClr val="F95AB7"/>
      </a:hlink>
      <a:folHlink>
        <a:srgbClr val="C0FEF9"/>
      </a:folHlink>
    </a:clrScheme>
    <a:fontScheme name="Microsoft Office 98">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ＭＳ Ｐゴシック" charset="0"/>
          </a:defRPr>
        </a:defPPr>
      </a:lstStyle>
    </a:spDef>
    <a:lnDef>
      <a:spPr bwMode="auto">
        <a:xfrm>
          <a:off x="0" y="0"/>
          <a:ext cx="1" cy="1"/>
        </a:xfrm>
        <a:custGeom>
          <a:avLst/>
          <a:gdLst/>
          <a:ahLst/>
          <a:cxnLst/>
          <a:rect l="0" t="0" r="0" b="0"/>
          <a:pathLst/>
        </a:custGeom>
        <a:solidFill>
          <a:schemeClr val="bg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Times New Roman" charset="0"/>
            <a:ea typeface="ＭＳ Ｐゴシック" charset="0"/>
          </a:defRPr>
        </a:defPPr>
      </a:lstStyle>
    </a:lnDef>
  </a:objectDefaults>
  <a:extraClrSchemeLst>
    <a:extraClrScheme>
      <a:clrScheme name="Microsoft Office 98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icrosoft Office 98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icrosoft Office 98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icrosoft Office 98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icrosoft Office 98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icrosoft Office 98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icrosoft Office 98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7730</TotalTime>
  <Pages>1</Pages>
  <Words>5608</Words>
  <Application>Microsoft Macintosh PowerPoint</Application>
  <PresentationFormat>On-screen Show (4:3)</PresentationFormat>
  <Paragraphs>308</Paragraphs>
  <Slides>30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Lucida Calligraphy</vt:lpstr>
      <vt:lpstr>Monotype Sorts</vt:lpstr>
      <vt:lpstr>Symbol</vt:lpstr>
      <vt:lpstr>Times</vt:lpstr>
      <vt:lpstr>Times New Roman</vt:lpstr>
      <vt:lpstr>Wingdings</vt:lpstr>
      <vt:lpstr>Microsoft Office 98</vt:lpstr>
      <vt:lpstr>Impact of beam-beam effects on vdM L calibrations at the LHC: summary of simulation studies during LS2</vt:lpstr>
      <vt:lpstr>Introduction: where it all began…</vt:lpstr>
      <vt:lpstr>PowerPoint Presentation</vt:lpstr>
      <vt:lpstr>Impact of beam-beam effects on vdM L calibrations at the LHC</vt:lpstr>
      <vt:lpstr>Beam-beam biases: fundamental observables</vt:lpstr>
      <vt:lpstr>Beam-beam biases: nomenclature (collisions @ scanning IP only)</vt:lpstr>
      <vt:lpstr>x-dependence of beam-beam biases (collisions @ scanning IP only)</vt:lpstr>
      <vt:lpstr>Tune dependence &amp; multi-IP effects</vt:lpstr>
      <vt:lpstr>Multi-IP effects, choice of reference (1)</vt:lpstr>
      <vt:lpstr>Multi-IP effects, choice of reference (1)</vt:lpstr>
      <vt:lpstr>Multi-IP effects, choice of reference (2)</vt:lpstr>
      <vt:lpstr>Systematic uncertainties on beam-beam correction to vdM calibrations: the complete list</vt:lpstr>
      <vt:lpstr>Systematic uncertainties on beam-beam correction to vdM calibrations: dominant contributions</vt:lpstr>
      <vt:lpstr>Summary &amp; outlook (1)</vt:lpstr>
      <vt:lpstr>Summary &amp; outlook (2)</vt:lpstr>
      <vt:lpstr>Selected bibliography</vt:lpstr>
      <vt:lpstr>Supplementary  material</vt:lpstr>
      <vt:lpstr>Beam-beam biases: optical distortions (single-IP mode)</vt:lpstr>
      <vt:lpstr>Beam-beam biases: scaling with x (single-IP mode)</vt:lpstr>
      <vt:lpstr>Beam-beam biases: tune dependence  (single-IP mode)</vt:lpstr>
      <vt:lpstr>Beam-beam biases: impact of non-Gaussian tails (single-IP mode)</vt:lpstr>
      <vt:lpstr>Beam-beam biases: impact of elliptical beams (single-IP mode) (1)</vt:lpstr>
      <vt:lpstr>Beam-beam biases: impact of elliptical beams (single-IP mode) (2)</vt:lpstr>
      <vt:lpstr>Beam-beam biases: impact of non-zero crossing angle (single-IP mode)</vt:lpstr>
      <vt:lpstr>Multi-IP case: beam—size-bias factors</vt:lpstr>
      <vt:lpstr>Multi-IP case: impact of tails induced at non-scanning IPs</vt:lpstr>
      <vt:lpstr>Multi-IP effects: L0 vs. Lu , 1 vs 2 non-scanning IPs</vt:lpstr>
      <vt:lpstr>Beam-size asymmetry: L-bias factors (single-IP case)</vt:lpstr>
      <vt:lpstr>Beam-size asymmetry:  svis bias</vt:lpstr>
      <vt:lpstr>Systematic uncertainties on beam-beam correction to vdM calibrations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Talks</dc:title>
  <dc:subject/>
  <dc:creator>Diana Rogers</dc:creator>
  <cp:keywords/>
  <dc:description/>
  <cp:lastModifiedBy>Witold Kozanecki</cp:lastModifiedBy>
  <cp:revision>533</cp:revision>
  <cp:lastPrinted>2023-08-10T13:34:35Z</cp:lastPrinted>
  <dcterms:created xsi:type="dcterms:W3CDTF">2000-03-13T17:07:27Z</dcterms:created>
  <dcterms:modified xsi:type="dcterms:W3CDTF">2025-03-10T19:10:51Z</dcterms:modified>
</cp:coreProperties>
</file>