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96" r:id="rId2"/>
    <p:sldId id="335" r:id="rId3"/>
    <p:sldId id="273" r:id="rId4"/>
    <p:sldId id="274" r:id="rId5"/>
    <p:sldId id="306" r:id="rId6"/>
    <p:sldId id="279" r:id="rId7"/>
    <p:sldId id="336" r:id="rId8"/>
    <p:sldId id="327" r:id="rId9"/>
    <p:sldId id="309" r:id="rId10"/>
    <p:sldId id="328" r:id="rId11"/>
    <p:sldId id="318" r:id="rId12"/>
    <p:sldId id="317" r:id="rId13"/>
    <p:sldId id="329" r:id="rId14"/>
    <p:sldId id="320" r:id="rId15"/>
    <p:sldId id="305" r:id="rId16"/>
    <p:sldId id="326" r:id="rId17"/>
    <p:sldId id="321" r:id="rId18"/>
    <p:sldId id="337" r:id="rId19"/>
    <p:sldId id="319" r:id="rId20"/>
    <p:sldId id="288" r:id="rId21"/>
    <p:sldId id="316" r:id="rId22"/>
    <p:sldId id="304" r:id="rId23"/>
    <p:sldId id="331"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EF87E3-41C6-7247-AFA2-AD46707CF293}" v="1609" dt="2025-03-11T12:53:53.297"/>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10"/>
    <p:restoredTop sz="96390"/>
  </p:normalViewPr>
  <p:slideViewPr>
    <p:cSldViewPr snapToGrid="0" snapToObjects="1">
      <p:cViewPr varScale="1">
        <p:scale>
          <a:sx n="113" d="100"/>
          <a:sy n="113" d="100"/>
        </p:scale>
        <p:origin x="192" y="376"/>
      </p:cViewPr>
      <p:guideLst/>
    </p:cSldViewPr>
  </p:slideViewPr>
  <p:outlineViewPr>
    <p:cViewPr>
      <p:scale>
        <a:sx n="33" d="100"/>
        <a:sy n="33" d="100"/>
      </p:scale>
      <p:origin x="0" y="-3992"/>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71" d="100"/>
          <a:sy n="171" d="100"/>
        </p:scale>
        <p:origin x="5344"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anna wanczyk" userId="e9366d950c1b9fa8" providerId="LiveId" clId="{0BEF87E3-41C6-7247-AFA2-AD46707CF293}"/>
    <pc:docChg chg="modSld">
      <pc:chgData name="joanna wanczyk" userId="e9366d950c1b9fa8" providerId="LiveId" clId="{0BEF87E3-41C6-7247-AFA2-AD46707CF293}" dt="2025-03-11T12:53:58.372" v="24"/>
      <pc:docMkLst>
        <pc:docMk/>
      </pc:docMkLst>
      <pc:sldChg chg="modSp mod">
        <pc:chgData name="joanna wanczyk" userId="e9366d950c1b9fa8" providerId="LiveId" clId="{0BEF87E3-41C6-7247-AFA2-AD46707CF293}" dt="2025-03-11T12:53:58.372" v="24"/>
        <pc:sldMkLst>
          <pc:docMk/>
          <pc:sldMk cId="1732112301" sldId="318"/>
        </pc:sldMkLst>
        <pc:spChg chg="mod">
          <ac:chgData name="joanna wanczyk" userId="e9366d950c1b9fa8" providerId="LiveId" clId="{0BEF87E3-41C6-7247-AFA2-AD46707CF293}" dt="2025-03-11T12:53:58.372" v="24"/>
          <ac:spMkLst>
            <pc:docMk/>
            <pc:sldMk cId="1732112301" sldId="318"/>
            <ac:spMk id="32" creationId="{DA01FFF5-29AF-0B68-4883-425BAC9B0A92}"/>
          </ac:spMkLst>
        </pc:spChg>
      </pc:sldChg>
      <pc:sldChg chg="modSp">
        <pc:chgData name="joanna wanczyk" userId="e9366d950c1b9fa8" providerId="LiveId" clId="{0BEF87E3-41C6-7247-AFA2-AD46707CF293}" dt="2025-03-11T12:53:53.297" v="23" actId="20577"/>
        <pc:sldMkLst>
          <pc:docMk/>
          <pc:sldMk cId="2605737528" sldId="328"/>
        </pc:sldMkLst>
        <pc:spChg chg="mod">
          <ac:chgData name="joanna wanczyk" userId="e9366d950c1b9fa8" providerId="LiveId" clId="{0BEF87E3-41C6-7247-AFA2-AD46707CF293}" dt="2025-03-11T12:53:53.297" v="23" actId="20577"/>
          <ac:spMkLst>
            <pc:docMk/>
            <pc:sldMk cId="2605737528" sldId="328"/>
            <ac:spMk id="32" creationId="{FB37716E-B95A-1B2B-2283-0D36051C5E1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3/11/25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3/11/25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hape 437"/>
          <p:cNvSpPr>
            <a:spLocks noGrp="1" noRot="1" noChangeAspect="1"/>
          </p:cNvSpPr>
          <p:nvPr>
            <p:ph type="sldImg"/>
          </p:nvPr>
        </p:nvSpPr>
        <p:spPr>
          <a:prstGeom prst="rect">
            <a:avLst/>
          </a:prstGeom>
        </p:spPr>
        <p:txBody>
          <a:bodyPr/>
          <a:lstStyle/>
          <a:p>
            <a:endParaRPr/>
          </a:p>
        </p:txBody>
      </p:sp>
      <p:sp>
        <p:nvSpPr>
          <p:cNvPr id="438" name="Shape 438"/>
          <p:cNvSpPr>
            <a:spLocks noGrp="1"/>
          </p:cNvSpPr>
          <p:nvPr>
            <p:ph type="body" sz="quarter" idx="1"/>
          </p:nvPr>
        </p:nvSpPr>
        <p:spPr>
          <a:prstGeom prst="rect">
            <a:avLst/>
          </a:prstGeom>
        </p:spPr>
        <p:txBody>
          <a:bodyPr/>
          <a:lstStyle/>
          <a:p>
            <a:r>
              <a:rPr lang="en-US" dirty="0"/>
              <a:t>- now moving from the simulation world to the real measurement...</a:t>
            </a:r>
          </a:p>
          <a:p>
            <a:r>
              <a:rPr dirty="0"/>
              <a:t>The method of using the witness IP was based on the non-changing configuration at that IP </a:t>
            </a:r>
          </a:p>
          <a:p>
            <a:r>
              <a:rPr dirty="0"/>
              <a:t>- make connection between plots!!! - explain the bottom</a:t>
            </a:r>
          </a:p>
        </p:txBody>
      </p:sp>
      <p:sp>
        <p:nvSpPr>
          <p:cNvPr id="2" name="Footer Placeholder 1">
            <a:extLst>
              <a:ext uri="{FF2B5EF4-FFF2-40B4-BE49-F238E27FC236}">
                <a16:creationId xmlns:a16="http://schemas.microsoft.com/office/drawing/2014/main" id="{5E34EBAA-EF9A-EBC3-6E94-71406129837B}"/>
              </a:ext>
            </a:extLst>
          </p:cNvPr>
          <p:cNvSpPr>
            <a:spLocks noGrp="1"/>
          </p:cNvSpPr>
          <p:nvPr>
            <p:ph type="ftr" sz="quarter" idx="4"/>
          </p:nvPr>
        </p:nvSpPr>
        <p:spPr/>
        <p:txBody>
          <a:bodyPr/>
          <a:lstStyle/>
          <a:p>
            <a:r>
              <a:rPr lang="en-US"/>
              <a:t>Joanna Wanczyk | Beam-beam effects in the luminosity calibration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dirty="0"/>
              <a:t>Separate contributions from the witness IP and scanning IP to non-factorization </a:t>
            </a:r>
          </a:p>
          <a:p>
            <a:pPr marL="342900" indent="-342900">
              <a:buFont typeface="Arial" panose="020B0604020202020204" pitchFamily="34" charset="0"/>
              <a:buChar char="•"/>
            </a:pPr>
            <a:r>
              <a:rPr lang="en-US" dirty="0"/>
              <a:t>Both effects depend on the phase advance configuration </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1521922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123395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0000"/>
                </a:solidFill>
              </a:rPr>
              <a:t>Scan phases? To see what is the dependence of </a:t>
            </a:r>
            <a:r>
              <a:rPr lang="en-US" dirty="0" err="1">
                <a:solidFill>
                  <a:srgbClr val="FF0000"/>
                </a:solidFill>
              </a:rPr>
              <a:t>lu</a:t>
            </a:r>
            <a:r>
              <a:rPr lang="en-US" dirty="0">
                <a:solidFill>
                  <a:srgbClr val="FF0000"/>
                </a:solidFill>
              </a:rPr>
              <a:t> on phase +symmetric </a:t>
            </a:r>
            <a:r>
              <a:rPr lang="en-US" dirty="0" err="1">
                <a:solidFill>
                  <a:srgbClr val="FF0000"/>
                </a:solidFill>
              </a:rPr>
              <a:t>xy</a:t>
            </a:r>
            <a:r>
              <a:rPr lang="en-US" dirty="0">
                <a:solidFill>
                  <a:srgbClr val="FF0000"/>
                </a:solidFill>
              </a:rPr>
              <a:t> tunes + would quad give the same result?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Ratios not the same as the difference?</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2521465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 name="Shape 454"/>
          <p:cNvSpPr>
            <a:spLocks noGrp="1" noRot="1" noChangeAspect="1"/>
          </p:cNvSpPr>
          <p:nvPr>
            <p:ph type="sldImg"/>
          </p:nvPr>
        </p:nvSpPr>
        <p:spPr>
          <a:prstGeom prst="rect">
            <a:avLst/>
          </a:prstGeom>
        </p:spPr>
        <p:txBody>
          <a:bodyPr/>
          <a:lstStyle/>
          <a:p>
            <a:endParaRPr/>
          </a:p>
        </p:txBody>
      </p:sp>
      <p:sp>
        <p:nvSpPr>
          <p:cNvPr id="455" name="Shape 455"/>
          <p:cNvSpPr>
            <a:spLocks noGrp="1"/>
          </p:cNvSpPr>
          <p:nvPr>
            <p:ph type="body" sz="quarter" idx="1"/>
          </p:nvPr>
        </p:nvSpPr>
        <p:spPr>
          <a:prstGeom prst="rect">
            <a:avLst/>
          </a:prstGeom>
        </p:spPr>
        <p:txBody>
          <a:bodyPr/>
          <a:lstStyle/>
          <a:p>
            <a:r>
              <a:rPr lang="en-US" dirty="0"/>
              <a:t>- We also managed to make some</a:t>
            </a:r>
            <a:r>
              <a:rPr dirty="0"/>
              <a:t> observations during the separation scan</a:t>
            </a:r>
            <a:r>
              <a:rPr lang="en-US" dirty="0"/>
              <a:t>s, which</a:t>
            </a:r>
            <a:r>
              <a:rPr dirty="0"/>
              <a:t> turned out to be more challenging </a:t>
            </a:r>
            <a:endParaRPr lang="en-US" dirty="0"/>
          </a:p>
          <a:p>
            <a:r>
              <a:rPr lang="en-US" dirty="0"/>
              <a:t>- example on the tune shift and luminosity </a:t>
            </a:r>
          </a:p>
          <a:p>
            <a:r>
              <a:rPr lang="en-US" dirty="0"/>
              <a:t>- also measured the tune shift scaling with the number of collisions </a:t>
            </a:r>
          </a:p>
          <a:p>
            <a:r>
              <a:rPr lang="en-US" dirty="0"/>
              <a:t>- overall good agreement with COMBI simulations </a:t>
            </a:r>
          </a:p>
        </p:txBody>
      </p:sp>
      <p:sp>
        <p:nvSpPr>
          <p:cNvPr id="2" name="Footer Placeholder 1">
            <a:extLst>
              <a:ext uri="{FF2B5EF4-FFF2-40B4-BE49-F238E27FC236}">
                <a16:creationId xmlns:a16="http://schemas.microsoft.com/office/drawing/2014/main" id="{42ABF49F-167F-B6FE-BA78-2DEEFAE2D55D}"/>
              </a:ext>
            </a:extLst>
          </p:cNvPr>
          <p:cNvSpPr>
            <a:spLocks noGrp="1"/>
          </p:cNvSpPr>
          <p:nvPr>
            <p:ph type="ftr" sz="quarter" idx="4"/>
          </p:nvPr>
        </p:nvSpPr>
        <p:spPr/>
        <p:txBody>
          <a:bodyPr/>
          <a:lstStyle/>
          <a:p>
            <a:r>
              <a:rPr lang="en-US"/>
              <a:t>Joanna Wanczyk | Beam-beam effects in the luminosity calibration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another interesting question is how applicable are the simulations to the nominal conditions of the LHC </a:t>
            </a:r>
          </a:p>
          <a:p>
            <a:r>
              <a:rPr lang="en-US" dirty="0"/>
              <a:t>- with COMBI its possible to evaluate the 6D impact..</a:t>
            </a:r>
          </a:p>
          <a:p>
            <a:r>
              <a:rPr lang="en-US" dirty="0"/>
              <a:t>- this can be applied to emittance scans, which are </a:t>
            </a:r>
            <a:r>
              <a:rPr lang="en-US" dirty="0" err="1"/>
              <a:t>perfomed</a:t>
            </a:r>
            <a:r>
              <a:rPr lang="en-US" dirty="0"/>
              <a:t> regularly to track the performance</a:t>
            </a:r>
          </a:p>
          <a:p>
            <a:r>
              <a:rPr lang="en-US" dirty="0"/>
              <a:t>- and we can apply it to the data, similarly as it is done in </a:t>
            </a:r>
            <a:r>
              <a:rPr lang="en-US" dirty="0" err="1"/>
              <a:t>vdm</a:t>
            </a:r>
            <a:r>
              <a:rPr lang="en-US" dirty="0"/>
              <a:t>, which is very interesting when studying the detector performance as a function of pile up (pp interactions)</a:t>
            </a:r>
          </a:p>
        </p:txBody>
      </p:sp>
      <p:sp>
        <p:nvSpPr>
          <p:cNvPr id="4" name="Footer Placeholder 3"/>
          <p:cNvSpPr>
            <a:spLocks noGrp="1"/>
          </p:cNvSpPr>
          <p:nvPr>
            <p:ph type="ftr" sz="quarter" idx="4"/>
          </p:nvPr>
        </p:nvSpPr>
        <p:spPr/>
        <p:txBody>
          <a:bodyPr/>
          <a:lstStyle/>
          <a:p>
            <a:r>
              <a:rPr lang="en-US"/>
              <a:t>Joanna Wanczyk | Beam-beam effects in the luminosity calibration</a:t>
            </a:r>
          </a:p>
        </p:txBody>
      </p:sp>
      <p:sp>
        <p:nvSpPr>
          <p:cNvPr id="5" name="Slide Number Placeholder 4"/>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105408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 name="Shape 539"/>
          <p:cNvSpPr>
            <a:spLocks noGrp="1" noRot="1" noChangeAspect="1"/>
          </p:cNvSpPr>
          <p:nvPr>
            <p:ph type="sldImg"/>
          </p:nvPr>
        </p:nvSpPr>
        <p:spPr>
          <a:prstGeom prst="rect">
            <a:avLst/>
          </a:prstGeom>
        </p:spPr>
        <p:txBody>
          <a:bodyPr/>
          <a:lstStyle/>
          <a:p>
            <a:endParaRPr/>
          </a:p>
        </p:txBody>
      </p:sp>
      <p:sp>
        <p:nvSpPr>
          <p:cNvPr id="540" name="Shape 540"/>
          <p:cNvSpPr>
            <a:spLocks noGrp="1"/>
          </p:cNvSpPr>
          <p:nvPr>
            <p:ph type="body" sz="quarter" idx="1"/>
          </p:nvPr>
        </p:nvSpPr>
        <p:spPr>
          <a:prstGeom prst="rect">
            <a:avLst/>
          </a:prstGeom>
        </p:spPr>
        <p:txBody>
          <a:bodyPr/>
          <a:lstStyle/>
          <a:p>
            <a:r>
              <a:rPr lang="en-US" dirty="0"/>
              <a:t>- in the case of ideally linear detector we expect ...</a:t>
            </a:r>
          </a:p>
          <a:p>
            <a:r>
              <a:rPr lang="en-US" dirty="0"/>
              <a:t>- as we apply the corrections the apparent BB induced slope is removed ...</a:t>
            </a:r>
          </a:p>
          <a:p>
            <a:r>
              <a:rPr lang="en-US" dirty="0"/>
              <a:t>- we can study detector non-linearities independently of another system</a:t>
            </a:r>
          </a:p>
          <a:p>
            <a:r>
              <a:rPr lang="en-US" dirty="0"/>
              <a:t>- of course there are still some limitations to this method</a:t>
            </a:r>
          </a:p>
          <a:p>
            <a:r>
              <a:rPr lang="en-US" dirty="0"/>
              <a:t>- but could be very valuable </a:t>
            </a:r>
          </a:p>
        </p:txBody>
      </p:sp>
      <p:sp>
        <p:nvSpPr>
          <p:cNvPr id="2" name="Footer Placeholder 1">
            <a:extLst>
              <a:ext uri="{FF2B5EF4-FFF2-40B4-BE49-F238E27FC236}">
                <a16:creationId xmlns:a16="http://schemas.microsoft.com/office/drawing/2014/main" id="{47D71B5F-4F43-4FD6-82F4-89B37AEB6B9B}"/>
              </a:ext>
            </a:extLst>
          </p:cNvPr>
          <p:cNvSpPr>
            <a:spLocks noGrp="1"/>
          </p:cNvSpPr>
          <p:nvPr>
            <p:ph type="ftr" sz="quarter" idx="4"/>
          </p:nvPr>
        </p:nvSpPr>
        <p:spPr/>
        <p:txBody>
          <a:bodyPr/>
          <a:lstStyle/>
          <a:p>
            <a:r>
              <a:rPr lang="en-US"/>
              <a:t>Joanna Wanczyk | Beam-beam effects in the luminosity calibration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4239191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763614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76100-FB9B-C3C3-1E0D-3702F5583E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CEB50F-473A-7AF2-FC09-C8739E025D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EB28E9-5875-4559-0F42-22ADC8B771D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Would it be interesting to add grid distribution for Lu/L0?</a:t>
            </a:r>
          </a:p>
          <a:p>
            <a:pPr algn="l"/>
            <a:endParaRPr lang="en-US" sz="1200" dirty="0">
              <a:solidFill>
                <a:srgbClr val="FF0000"/>
              </a:solidFill>
            </a:endParaRPr>
          </a:p>
          <a:p>
            <a:pPr algn="l"/>
            <a:r>
              <a:rPr lang="en-US" sz="1200" dirty="0">
                <a:solidFill>
                  <a:srgbClr val="FF0000"/>
                </a:solidFill>
              </a:rPr>
              <a:t>Lm_1IP = 6.752</a:t>
            </a:r>
          </a:p>
          <a:p>
            <a:r>
              <a:rPr lang="en-US" sz="1200" dirty="0">
                <a:solidFill>
                  <a:srgbClr val="FF0000"/>
                </a:solidFill>
              </a:rPr>
              <a:t>Lu_1IP = 6.723 &lt;- correct L0</a:t>
            </a:r>
          </a:p>
          <a:p>
            <a:pPr algn="l"/>
            <a:r>
              <a:rPr lang="en-US" sz="1200" dirty="0">
                <a:solidFill>
                  <a:srgbClr val="FF0000"/>
                </a:solidFill>
              </a:rPr>
              <a:t>Lm_2IP = 6.675</a:t>
            </a:r>
          </a:p>
          <a:p>
            <a:pPr algn="l"/>
            <a:r>
              <a:rPr lang="en-US" sz="1200" dirty="0">
                <a:solidFill>
                  <a:srgbClr val="FF0000"/>
                </a:solidFill>
              </a:rPr>
              <a:t>Lu_2IP = 6.646 – smaller than 1IP</a:t>
            </a:r>
          </a:p>
          <a:p>
            <a:pPr algn="l"/>
            <a:r>
              <a:rPr lang="en-US" sz="1200" dirty="0">
                <a:solidFill>
                  <a:srgbClr val="FF0000"/>
                </a:solidFill>
              </a:rPr>
              <a:t>Lm_2IP_w = 6.671</a:t>
            </a:r>
          </a:p>
          <a:p>
            <a:pPr algn="l"/>
            <a:r>
              <a:rPr lang="en-US" sz="1200" dirty="0">
                <a:solidFill>
                  <a:srgbClr val="FF0000"/>
                </a:solidFill>
              </a:rPr>
              <a:t>Lu_2IP_w = 6.748</a:t>
            </a:r>
          </a:p>
          <a:p>
            <a:pPr algn="l"/>
            <a:r>
              <a:rPr lang="en-US" sz="1200" dirty="0">
                <a:solidFill>
                  <a:srgbClr val="FF0000"/>
                </a:solidFill>
              </a:rPr>
              <a:t>I also got the same values when simulating BB just at the witness </a:t>
            </a:r>
          </a:p>
          <a:p>
            <a:endParaRPr lang="en-US" sz="1200" dirty="0">
              <a:solidFill>
                <a:srgbClr val="FF0000"/>
              </a:solidFill>
            </a:endParaRPr>
          </a:p>
          <a:p>
            <a:endParaRPr lang="en-US" dirty="0"/>
          </a:p>
        </p:txBody>
      </p:sp>
      <p:sp>
        <p:nvSpPr>
          <p:cNvPr id="4" name="Slide Number Placeholder 3">
            <a:extLst>
              <a:ext uri="{FF2B5EF4-FFF2-40B4-BE49-F238E27FC236}">
                <a16:creationId xmlns:a16="http://schemas.microsoft.com/office/drawing/2014/main" id="{2155F20B-8FAD-77EF-A9FE-BD7C967BD8B4}"/>
              </a:ext>
            </a:extLst>
          </p:cNvPr>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26005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Would it be interesting to add grid distribution for Lu/L0?</a:t>
            </a:r>
          </a:p>
          <a:p>
            <a:pPr algn="l"/>
            <a:endParaRPr lang="en-US" sz="1200" dirty="0">
              <a:solidFill>
                <a:srgbClr val="FF0000"/>
              </a:solidFill>
            </a:endParaRPr>
          </a:p>
          <a:p>
            <a:pPr algn="l"/>
            <a:r>
              <a:rPr lang="en-US" sz="1200" dirty="0">
                <a:solidFill>
                  <a:srgbClr val="FF0000"/>
                </a:solidFill>
              </a:rPr>
              <a:t>Lm_1IP = 6.752</a:t>
            </a:r>
          </a:p>
          <a:p>
            <a:r>
              <a:rPr lang="en-US" sz="1200" dirty="0">
                <a:solidFill>
                  <a:srgbClr val="FF0000"/>
                </a:solidFill>
              </a:rPr>
              <a:t>Lu_1IP = 6.723 &lt;- correct L0</a:t>
            </a:r>
          </a:p>
          <a:p>
            <a:pPr algn="l"/>
            <a:r>
              <a:rPr lang="en-US" sz="1200" dirty="0">
                <a:solidFill>
                  <a:srgbClr val="FF0000"/>
                </a:solidFill>
              </a:rPr>
              <a:t>Lm_2IP = 6.675</a:t>
            </a:r>
          </a:p>
          <a:p>
            <a:pPr algn="l"/>
            <a:r>
              <a:rPr lang="en-US" sz="1200" dirty="0">
                <a:solidFill>
                  <a:srgbClr val="FF0000"/>
                </a:solidFill>
              </a:rPr>
              <a:t>Lu_2IP = 6.646 – smaller than 1IP</a:t>
            </a:r>
          </a:p>
          <a:p>
            <a:pPr algn="l"/>
            <a:r>
              <a:rPr lang="en-US" sz="1200" dirty="0">
                <a:solidFill>
                  <a:srgbClr val="FF0000"/>
                </a:solidFill>
              </a:rPr>
              <a:t>Lm_2IP_w = 6.671</a:t>
            </a:r>
          </a:p>
          <a:p>
            <a:pPr algn="l"/>
            <a:r>
              <a:rPr lang="en-US" sz="1200" dirty="0">
                <a:solidFill>
                  <a:srgbClr val="FF0000"/>
                </a:solidFill>
              </a:rPr>
              <a:t>Lu_2IP_w = 6.748</a:t>
            </a:r>
          </a:p>
          <a:p>
            <a:pPr algn="l"/>
            <a:r>
              <a:rPr lang="en-US" sz="1200" dirty="0">
                <a:solidFill>
                  <a:srgbClr val="FF0000"/>
                </a:solidFill>
              </a:rPr>
              <a:t>I also got the same values when simulating BB just at the witness </a:t>
            </a:r>
          </a:p>
          <a:p>
            <a:endParaRPr lang="en-US" sz="1200" dirty="0">
              <a:solidFill>
                <a:srgbClr val="FF0000"/>
              </a:solidFill>
            </a:endParaRP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540702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4193464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11/03/2025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Recent developments in beam-beam studies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11/03/2025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Recent developments in beam-beam studies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11/03/2025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Recent developments in beam-beam studies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11/03/2025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Recent developments in beam-beam studies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11/03/2025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Recent developments in beam-beam studies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11/03/2025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Recent developments in beam-beam studies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11/03/2025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Recent developments in beam-beam studies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11/03/2025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Recent developments in beam-beam studies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11/03/2025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Recent developments in beam-beam studies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11/03/2025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Recent developments in beam-beam studies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11/03/2025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Recent developments in beam-beam studies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11/03/2025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Recent developments in beam-beam studies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603250" y="476250"/>
            <a:ext cx="10985500" cy="717550"/>
          </a:xfrm>
          <a:prstGeom prst="rect">
            <a:avLst/>
          </a:prstGeom>
        </p:spPr>
        <p:txBody>
          <a:bodyPr/>
          <a:lstStyle>
            <a:lvl1pPr>
              <a:defRPr>
                <a:solidFill>
                  <a:srgbClr val="000000"/>
                </a:solidFill>
              </a:defRPr>
            </a:lvl1pPr>
          </a:lstStyle>
          <a:p>
            <a:r>
              <a:t>Agenda Title</a:t>
            </a:r>
          </a:p>
        </p:txBody>
      </p:sp>
      <p:sp>
        <p:nvSpPr>
          <p:cNvPr id="89" name="Body Level One…"/>
          <p:cNvSpPr txBox="1">
            <a:spLocks noGrp="1"/>
          </p:cNvSpPr>
          <p:nvPr>
            <p:ph type="body" idx="1" hasCustomPrompt="1"/>
          </p:nvPr>
        </p:nvSpPr>
        <p:spPr>
          <a:xfrm>
            <a:off x="603250" y="1463772"/>
            <a:ext cx="10985500" cy="4790010"/>
          </a:xfrm>
          <a:prstGeom prst="rect">
            <a:avLst/>
          </a:prstGeom>
        </p:spPr>
        <p:txBody>
          <a:bodyPr/>
          <a:lstStyle>
            <a:lvl1pPr marL="349250" indent="-349250" defTabSz="412750">
              <a:spcBef>
                <a:spcPts val="1000"/>
              </a:spcBef>
              <a:buChar char="‣"/>
              <a:defRPr sz="2750" spc="-28">
                <a:solidFill>
                  <a:srgbClr val="000000"/>
                </a:solidFill>
              </a:defRPr>
            </a:lvl1pPr>
            <a:lvl2pPr marL="654050" indent="-349250" defTabSz="412750">
              <a:spcBef>
                <a:spcPts val="1000"/>
              </a:spcBef>
              <a:buChar char="‣"/>
              <a:defRPr sz="2750" spc="-28">
                <a:solidFill>
                  <a:srgbClr val="000000"/>
                </a:solidFill>
              </a:defRPr>
            </a:lvl2pPr>
            <a:lvl3pPr marL="958850" indent="-349250" defTabSz="412750">
              <a:spcBef>
                <a:spcPts val="1000"/>
              </a:spcBef>
              <a:buChar char="‣"/>
              <a:defRPr sz="2750" spc="-28">
                <a:solidFill>
                  <a:srgbClr val="000000"/>
                </a:solidFill>
              </a:defRPr>
            </a:lvl3pPr>
            <a:lvl4pPr marL="1263650" indent="-349250" defTabSz="412750">
              <a:spcBef>
                <a:spcPts val="1000"/>
              </a:spcBef>
              <a:buChar char="‣"/>
              <a:defRPr sz="2750" spc="-28">
                <a:solidFill>
                  <a:srgbClr val="000000"/>
                </a:solidFill>
              </a:defRPr>
            </a:lvl4pPr>
            <a:lvl5pPr marL="1568450" indent="-349250" defTabSz="412750">
              <a:spcBef>
                <a:spcPts val="1000"/>
              </a:spcBef>
              <a:buChar char="‣"/>
              <a:defRPr sz="2750" spc="-28">
                <a:solidFill>
                  <a:srgbClr val="000000"/>
                </a:solidFill>
              </a:defRPr>
            </a:lvl5pPr>
          </a:lstStyle>
          <a:p>
            <a:r>
              <a:rPr dirty="0"/>
              <a:t>Agenda Topics</a:t>
            </a:r>
          </a:p>
          <a:p>
            <a:pPr lvl="1"/>
            <a:endParaRPr dirty="0"/>
          </a:p>
          <a:p>
            <a:pPr lvl="2"/>
            <a:endParaRPr dirty="0"/>
          </a:p>
          <a:p>
            <a:pPr lvl="3"/>
            <a:endParaRPr dirty="0"/>
          </a:p>
          <a:p>
            <a:pPr lvl="4"/>
            <a:endParaRPr dirty="0"/>
          </a:p>
        </p:txBody>
      </p:sp>
      <p:sp>
        <p:nvSpPr>
          <p:cNvPr id="8" name="Date Placeholder 3">
            <a:extLst>
              <a:ext uri="{FF2B5EF4-FFF2-40B4-BE49-F238E27FC236}">
                <a16:creationId xmlns:a16="http://schemas.microsoft.com/office/drawing/2014/main" id="{774FFE86-B355-BEAF-524A-644E8A9504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11/03/2025</a:t>
            </a:r>
            <a:endParaRPr lang="en-US" dirty="0"/>
          </a:p>
        </p:txBody>
      </p:sp>
      <p:sp>
        <p:nvSpPr>
          <p:cNvPr id="9" name="Footer Placeholder 4">
            <a:extLst>
              <a:ext uri="{FF2B5EF4-FFF2-40B4-BE49-F238E27FC236}">
                <a16:creationId xmlns:a16="http://schemas.microsoft.com/office/drawing/2014/main" id="{BAD5F1B4-26BC-32D4-1941-C5890304DA0C}"/>
              </a:ext>
            </a:extLst>
          </p:cNvPr>
          <p:cNvSpPr>
            <a:spLocks noGrp="1"/>
          </p:cNvSpPr>
          <p:nvPr>
            <p:ph type="ftr" sz="quarter" idx="3"/>
          </p:nvPr>
        </p:nvSpPr>
        <p:spPr>
          <a:xfrm>
            <a:off x="3581400" y="6356350"/>
            <a:ext cx="50292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Recent developments in beam-beam studies</a:t>
            </a:r>
            <a:endParaRPr lang="en-US" dirty="0"/>
          </a:p>
        </p:txBody>
      </p:sp>
      <p:sp>
        <p:nvSpPr>
          <p:cNvPr id="10" name="Slide Number Placeholder 5">
            <a:extLst>
              <a:ext uri="{FF2B5EF4-FFF2-40B4-BE49-F238E27FC236}">
                <a16:creationId xmlns:a16="http://schemas.microsoft.com/office/drawing/2014/main" id="{F500EBEA-6FDB-8937-8297-E8B76B6B98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r>
              <a:rPr lang="en-US"/>
              <a:t>Slide </a:t>
            </a:r>
            <a:fld id="{36B5EA5A-BC32-A742-B11B-8E7414D5B535}" type="slidenum">
              <a:rPr lang="en-US" smtClean="0"/>
              <a:pPr/>
              <a:t>‹#›</a:t>
            </a:fld>
            <a:endParaRPr lang="en-US" dirty="0"/>
          </a:p>
        </p:txBody>
      </p:sp>
      <p:cxnSp>
        <p:nvCxnSpPr>
          <p:cNvPr id="11" name="Straight Connector 10">
            <a:extLst>
              <a:ext uri="{FF2B5EF4-FFF2-40B4-BE49-F238E27FC236}">
                <a16:creationId xmlns:a16="http://schemas.microsoft.com/office/drawing/2014/main" id="{5C29B5EA-2391-3DAE-3390-3C7677D0D1D4}"/>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858870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11/03/2025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Recent developments in beam-beam studies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11/03/2025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Recent developments in beam-beam studies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11/03/2025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Recent developments in beam-beam studies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11/03/2025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Recent developments in beam-beam studies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11/03/2025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Recent developments in beam-beam studies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11/03/2025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Recent developments in beam-beam studies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a:t>11/03/2025</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a:t>Recent developments in beam-beam studies</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4"/>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6.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event/1502802/timetable/#8-sources-mitigation-of-non-fa"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5" Type="http://schemas.openxmlformats.org/officeDocument/2006/relationships/hyperlink" Target="https://indico.cern.ch/event/1502802/timetable/#36-numerical-tools-for-studyin" TargetMode="Externa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502802/timetable/#30-summary-of-beam-beam-simula" TargetMode="External"/><Relationship Id="rId2" Type="http://schemas.openxmlformats.org/officeDocument/2006/relationships/hyperlink" Target="https://doi.org/10.1140/epjc/s10052-023-12192-5"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11.png"/><Relationship Id="rId1" Type="http://schemas.openxmlformats.org/officeDocument/2006/relationships/slideLayout" Target="../slideLayouts/slideLayout4.xml"/><Relationship Id="rId5" Type="http://schemas.openxmlformats.org/officeDocument/2006/relationships/image" Target="../media/image120.png"/><Relationship Id="rId4" Type="http://schemas.openxmlformats.org/officeDocument/2006/relationships/image" Target="../media/image110.png"/></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image" Target="../media/image12.png"/><Relationship Id="rId5" Type="http://schemas.openxmlformats.org/officeDocument/2006/relationships/image" Target="../media/image88.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hyperlink" Target="https://cds.cern.ch/record/2684699/" TargetMode="External"/><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hyperlink" Target="https://doi.org/10.1051/epjconf/201920104001" TargetMode="Externa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s://indico.cern.ch/event/1502802/timetable/#30-summary-of-beam-beam-simula" TargetMode="External"/><Relationship Id="rId5" Type="http://schemas.openxmlformats.org/officeDocument/2006/relationships/image" Target="../media/image19.png"/><Relationship Id="rId4" Type="http://schemas.openxmlformats.org/officeDocument/2006/relationships/hyperlink" Target="https://indico.cern.ch/event/1226979/#1-impact-of-multi-ip-effects-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8" y="3142129"/>
            <a:ext cx="8465080" cy="2153265"/>
          </a:xfrm>
        </p:spPr>
        <p:txBody>
          <a:bodyPr/>
          <a:lstStyle/>
          <a:p>
            <a:r>
              <a:rPr lang="en-US" b="1" i="0" u="none" strike="noStrike" dirty="0">
                <a:effectLst/>
                <a:latin typeface="Roboto" panose="02000000000000000000" pitchFamily="2" charset="0"/>
              </a:rPr>
              <a:t>Recent developments in beam-beam studies</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Joanna Wanczyk (CERN, OP-LHC, previously at CMS/EPFL)</a:t>
            </a:r>
          </a:p>
          <a:p>
            <a:r>
              <a:rPr lang="en-GB" b="0" dirty="0"/>
              <a:t>11.03.25</a:t>
            </a:r>
          </a:p>
        </p:txBody>
      </p:sp>
      <p:sp>
        <p:nvSpPr>
          <p:cNvPr id="4" name="TextBox 3">
            <a:extLst>
              <a:ext uri="{FF2B5EF4-FFF2-40B4-BE49-F238E27FC236}">
                <a16:creationId xmlns:a16="http://schemas.microsoft.com/office/drawing/2014/main" id="{78556EC8-41BF-6186-1359-6E9E8B4F673C}"/>
              </a:ext>
            </a:extLst>
          </p:cNvPr>
          <p:cNvSpPr txBox="1"/>
          <p:nvPr/>
        </p:nvSpPr>
        <p:spPr>
          <a:xfrm>
            <a:off x="407987" y="4673600"/>
            <a:ext cx="2458720" cy="276999"/>
          </a:xfrm>
          <a:prstGeom prst="rect">
            <a:avLst/>
          </a:prstGeom>
          <a:noFill/>
        </p:spPr>
        <p:txBody>
          <a:bodyPr wrap="square" lIns="0" tIns="0" rIns="0" bIns="0" rtlCol="0">
            <a:spAutoFit/>
          </a:bodyPr>
          <a:lstStyle/>
          <a:p>
            <a:pPr algn="l"/>
            <a:r>
              <a:rPr lang="en-US" dirty="0"/>
              <a:t>Lumi Days 2025</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6167E6-6BF1-B30B-403C-EF972A4ECE29}"/>
            </a:ext>
          </a:extLst>
        </p:cNvPr>
        <p:cNvGrpSpPr/>
        <p:nvPr/>
      </p:nvGrpSpPr>
      <p:grpSpPr>
        <a:xfrm>
          <a:off x="0" y="0"/>
          <a:ext cx="0" cy="0"/>
          <a:chOff x="0" y="0"/>
          <a:chExt cx="0" cy="0"/>
        </a:xfrm>
      </p:grpSpPr>
      <p:pic>
        <p:nvPicPr>
          <p:cNvPr id="10" name="Picture 9" descr="A graph of a rainbow colored spectrum&#10;&#10;Description automatically generated with medium confidence">
            <a:extLst>
              <a:ext uri="{FF2B5EF4-FFF2-40B4-BE49-F238E27FC236}">
                <a16:creationId xmlns:a16="http://schemas.microsoft.com/office/drawing/2014/main" id="{0D56E05A-5218-BC01-7410-13B98A904777}"/>
              </a:ext>
            </a:extLst>
          </p:cNvPr>
          <p:cNvPicPr>
            <a:picLocks noChangeAspect="1"/>
          </p:cNvPicPr>
          <p:nvPr/>
        </p:nvPicPr>
        <p:blipFill>
          <a:blip r:embed="rId3"/>
          <a:stretch>
            <a:fillRect/>
          </a:stretch>
        </p:blipFill>
        <p:spPr>
          <a:xfrm>
            <a:off x="4195785" y="2043476"/>
            <a:ext cx="3152629" cy="2497197"/>
          </a:xfrm>
          <a:prstGeom prst="rect">
            <a:avLst/>
          </a:prstGeom>
        </p:spPr>
      </p:pic>
      <p:pic>
        <p:nvPicPr>
          <p:cNvPr id="7" name="Picture 6" descr="A graph of beams separation&#10;&#10;Description automatically generated">
            <a:extLst>
              <a:ext uri="{FF2B5EF4-FFF2-40B4-BE49-F238E27FC236}">
                <a16:creationId xmlns:a16="http://schemas.microsoft.com/office/drawing/2014/main" id="{B9413633-61AE-7CF8-776B-CB186331B320}"/>
              </a:ext>
            </a:extLst>
          </p:cNvPr>
          <p:cNvPicPr>
            <a:picLocks noChangeAspect="1"/>
          </p:cNvPicPr>
          <p:nvPr/>
        </p:nvPicPr>
        <p:blipFill>
          <a:blip r:embed="rId4"/>
          <a:stretch>
            <a:fillRect/>
          </a:stretch>
        </p:blipFill>
        <p:spPr>
          <a:xfrm>
            <a:off x="7465651" y="1996174"/>
            <a:ext cx="3276688" cy="2595464"/>
          </a:xfrm>
          <a:prstGeom prst="rect">
            <a:avLst/>
          </a:prstGeom>
        </p:spPr>
      </p:pic>
      <p:pic>
        <p:nvPicPr>
          <p:cNvPr id="44" name="Picture 43" descr="A rainbow colored chart with numbers&#10;&#10;Description automatically generated with medium confidence">
            <a:extLst>
              <a:ext uri="{FF2B5EF4-FFF2-40B4-BE49-F238E27FC236}">
                <a16:creationId xmlns:a16="http://schemas.microsoft.com/office/drawing/2014/main" id="{A2C20788-F148-137B-CE5A-B291478E8192}"/>
              </a:ext>
            </a:extLst>
          </p:cNvPr>
          <p:cNvPicPr>
            <a:picLocks noChangeAspect="1"/>
          </p:cNvPicPr>
          <p:nvPr/>
        </p:nvPicPr>
        <p:blipFill>
          <a:blip r:embed="rId5"/>
          <a:stretch>
            <a:fillRect/>
          </a:stretch>
        </p:blipFill>
        <p:spPr>
          <a:xfrm>
            <a:off x="1084251" y="2077239"/>
            <a:ext cx="2970883" cy="2387988"/>
          </a:xfrm>
          <a:prstGeom prst="rect">
            <a:avLst/>
          </a:prstGeom>
        </p:spPr>
      </p:pic>
      <p:sp>
        <p:nvSpPr>
          <p:cNvPr id="3" name="Title 2">
            <a:extLst>
              <a:ext uri="{FF2B5EF4-FFF2-40B4-BE49-F238E27FC236}">
                <a16:creationId xmlns:a16="http://schemas.microsoft.com/office/drawing/2014/main" id="{945270F2-5CB6-A830-B543-C28D2D813280}"/>
              </a:ext>
            </a:extLst>
          </p:cNvPr>
          <p:cNvSpPr>
            <a:spLocks noGrp="1"/>
          </p:cNvSpPr>
          <p:nvPr>
            <p:ph type="title"/>
          </p:nvPr>
        </p:nvSpPr>
        <p:spPr>
          <a:xfrm>
            <a:off x="407989" y="373593"/>
            <a:ext cx="6285420" cy="769407"/>
          </a:xfrm>
        </p:spPr>
        <p:txBody>
          <a:bodyPr/>
          <a:lstStyle/>
          <a:p>
            <a:r>
              <a:rPr lang="en-US" dirty="0"/>
              <a:t>2D scans in 2 IPs scenario</a:t>
            </a:r>
          </a:p>
        </p:txBody>
      </p:sp>
      <p:sp>
        <p:nvSpPr>
          <p:cNvPr id="5" name="Footer Placeholder 4">
            <a:extLst>
              <a:ext uri="{FF2B5EF4-FFF2-40B4-BE49-F238E27FC236}">
                <a16:creationId xmlns:a16="http://schemas.microsoft.com/office/drawing/2014/main" id="{E7C1D1AA-1765-EBA3-431B-FCD7B773B8F0}"/>
              </a:ext>
            </a:extLst>
          </p:cNvPr>
          <p:cNvSpPr>
            <a:spLocks noGrp="1"/>
          </p:cNvSpPr>
          <p:nvPr>
            <p:ph type="ftr" sz="quarter" idx="11"/>
          </p:nvPr>
        </p:nvSpPr>
        <p:spPr/>
        <p:txBody>
          <a:bodyPr/>
          <a:lstStyle/>
          <a:p>
            <a:r>
              <a:rPr lang="en-US"/>
              <a:t>Recent developments in beam-beam studies</a:t>
            </a:r>
            <a:endParaRPr lang="en-US" dirty="0"/>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E3053107-68AD-04A9-1FA6-EF18D24B542E}"/>
                  </a:ext>
                </a:extLst>
              </p:cNvPr>
              <p:cNvSpPr>
                <a:spLocks noGrp="1"/>
              </p:cNvSpPr>
              <p:nvPr>
                <p:ph idx="1"/>
              </p:nvPr>
            </p:nvSpPr>
            <p:spPr>
              <a:xfrm>
                <a:off x="407989" y="1047619"/>
                <a:ext cx="11376024" cy="1154429"/>
              </a:xfrm>
            </p:spPr>
            <p:txBody>
              <a:bodyPr>
                <a:normAutofit/>
              </a:bodyPr>
              <a:lstStyle/>
              <a:p>
                <a:pPr marL="342900" indent="-342900">
                  <a:buFont typeface="Arial" panose="020B0604020202020204" pitchFamily="34" charset="0"/>
                  <a:buChar char="•"/>
                </a:pPr>
                <a:r>
                  <a:rPr lang="en-US" sz="1800" dirty="0"/>
                  <a:t>Results </a:t>
                </a:r>
                <a:r>
                  <a:rPr lang="en-US" sz="1800" u="sng" dirty="0"/>
                  <a:t>at the scanning IP</a:t>
                </a:r>
                <a:r>
                  <a:rPr lang="en-US" sz="1800" dirty="0"/>
                  <a:t>, </a:t>
                </a:r>
                <a14:m>
                  <m:oMath xmlns:m="http://schemas.openxmlformats.org/officeDocument/2006/math">
                    <m:r>
                      <a:rPr lang="en-US" sz="1800" b="1" i="1" smtClean="0">
                        <a:latin typeface="Cambria Math" panose="02040503050406030204" pitchFamily="18" charset="0"/>
                        <a:ea typeface="Cambria Math" panose="02040503050406030204" pitchFamily="18" charset="0"/>
                      </a:rPr>
                      <m:t>𝝃</m:t>
                    </m:r>
                    <m:r>
                      <a:rPr lang="en-US" sz="1800" b="1" i="1" smtClean="0">
                        <a:latin typeface="Cambria Math" panose="02040503050406030204" pitchFamily="18" charset="0"/>
                        <a:ea typeface="Cambria Math" panose="02040503050406030204" pitchFamily="18" charset="0"/>
                      </a:rPr>
                      <m:t>=</m:t>
                    </m:r>
                    <m:r>
                      <a:rPr lang="en-US" sz="1800" b="1" i="1" smtClean="0">
                        <a:latin typeface="Cambria Math" panose="02040503050406030204" pitchFamily="18" charset="0"/>
                        <a:ea typeface="Cambria Math" panose="02040503050406030204" pitchFamily="18" charset="0"/>
                      </a:rPr>
                      <m:t>𝟎</m:t>
                    </m:r>
                    <m:r>
                      <a:rPr lang="en-US" sz="1800" b="1" i="1" smtClean="0">
                        <a:latin typeface="Cambria Math" panose="02040503050406030204" pitchFamily="18" charset="0"/>
                        <a:ea typeface="Cambria Math" panose="02040503050406030204" pitchFamily="18" charset="0"/>
                      </a:rPr>
                      <m:t>.</m:t>
                    </m:r>
                    <m:r>
                      <a:rPr lang="en-US" sz="1800" b="1" i="1" smtClean="0">
                        <a:latin typeface="Cambria Math" panose="02040503050406030204" pitchFamily="18" charset="0"/>
                        <a:ea typeface="Cambria Math" panose="02040503050406030204" pitchFamily="18" charset="0"/>
                      </a:rPr>
                      <m:t>𝟎𝟎𝟑𝟐𝟒</m:t>
                    </m:r>
                  </m:oMath>
                </a14:m>
                <a:endParaRPr lang="en-US" sz="1800" u="sng" dirty="0"/>
              </a:p>
              <a:p>
                <a:pPr marL="342900" indent="-342900">
                  <a:buFont typeface="Arial" panose="020B0604020202020204" pitchFamily="34" charset="0"/>
                  <a:buChar char="•"/>
                </a:pPr>
                <a:r>
                  <a:rPr lang="en-US" sz="1800" b="0" dirty="0"/>
                  <a:t>Symmetric phases used in the example each equal to Q/2 for both beams and transverse planes </a:t>
                </a:r>
              </a:p>
            </p:txBody>
          </p:sp>
        </mc:Choice>
        <mc:Fallback xmlns="">
          <p:sp>
            <p:nvSpPr>
              <p:cNvPr id="8" name="Content Placeholder 7">
                <a:extLst>
                  <a:ext uri="{FF2B5EF4-FFF2-40B4-BE49-F238E27FC236}">
                    <a16:creationId xmlns:a16="http://schemas.microsoft.com/office/drawing/2014/main" id="{E3053107-68AD-04A9-1FA6-EF18D24B542E}"/>
                  </a:ext>
                </a:extLst>
              </p:cNvPr>
              <p:cNvSpPr>
                <a:spLocks noGrp="1" noRot="1" noChangeAspect="1" noMove="1" noResize="1" noEditPoints="1" noAdjustHandles="1" noChangeArrowheads="1" noChangeShapeType="1" noTextEdit="1"/>
              </p:cNvSpPr>
              <p:nvPr>
                <p:ph idx="1"/>
              </p:nvPr>
            </p:nvSpPr>
            <p:spPr>
              <a:xfrm>
                <a:off x="407989" y="1047619"/>
                <a:ext cx="11376024" cy="1154429"/>
              </a:xfrm>
              <a:blipFill>
                <a:blip r:embed="rId6"/>
                <a:stretch>
                  <a:fillRect l="-1116" t="-9783"/>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3974A511-1F33-0240-81BB-B9B2D7ADEA8C}"/>
              </a:ext>
            </a:extLst>
          </p:cNvPr>
          <p:cNvSpPr txBox="1"/>
          <p:nvPr/>
        </p:nvSpPr>
        <p:spPr>
          <a:xfrm>
            <a:off x="1226235" y="4459406"/>
            <a:ext cx="2781051" cy="553998"/>
          </a:xfrm>
          <a:prstGeom prst="rect">
            <a:avLst/>
          </a:prstGeom>
          <a:noFill/>
        </p:spPr>
        <p:txBody>
          <a:bodyPr wrap="square">
            <a:spAutoFit/>
          </a:bodyPr>
          <a:lstStyle/>
          <a:p>
            <a:r>
              <a:rPr lang="en-US" sz="1500" dirty="0"/>
              <a:t>X+Y scans: 	-0.40%</a:t>
            </a:r>
          </a:p>
          <a:p>
            <a:r>
              <a:rPr lang="en-US" sz="1500" dirty="0"/>
              <a:t>Full XY scans: 	</a:t>
            </a:r>
            <a:r>
              <a:rPr lang="en-US" sz="1500" dirty="0">
                <a:solidFill>
                  <a:srgbClr val="FF0000"/>
                </a:solidFill>
              </a:rPr>
              <a:t>-0.42%  </a:t>
            </a:r>
          </a:p>
        </p:txBody>
      </p:sp>
      <p:sp>
        <p:nvSpPr>
          <p:cNvPr id="15" name="TextBox 14">
            <a:extLst>
              <a:ext uri="{FF2B5EF4-FFF2-40B4-BE49-F238E27FC236}">
                <a16:creationId xmlns:a16="http://schemas.microsoft.com/office/drawing/2014/main" id="{AC1BB079-FAA7-72BD-0C04-963550EEBC83}"/>
              </a:ext>
            </a:extLst>
          </p:cNvPr>
          <p:cNvSpPr txBox="1"/>
          <p:nvPr/>
        </p:nvSpPr>
        <p:spPr>
          <a:xfrm>
            <a:off x="4415649" y="4505572"/>
            <a:ext cx="2946855" cy="1246495"/>
          </a:xfrm>
          <a:prstGeom prst="rect">
            <a:avLst/>
          </a:prstGeom>
          <a:noFill/>
        </p:spPr>
        <p:txBody>
          <a:bodyPr wrap="square">
            <a:spAutoFit/>
          </a:bodyPr>
          <a:lstStyle/>
          <a:p>
            <a:r>
              <a:rPr lang="en-US" sz="1500" dirty="0"/>
              <a:t>Plot dominated by the big effect at high separation, but </a:t>
            </a:r>
            <a:r>
              <a:rPr lang="en-US" sz="1500" b="1" dirty="0"/>
              <a:t>not very relevant for the integrals</a:t>
            </a:r>
            <a:r>
              <a:rPr lang="en-US" sz="1500" dirty="0"/>
              <a:t>:</a:t>
            </a:r>
          </a:p>
          <a:p>
            <a:r>
              <a:rPr lang="en-US" sz="1500" dirty="0"/>
              <a:t>X+Y scans: 	-0.40%</a:t>
            </a:r>
          </a:p>
          <a:p>
            <a:r>
              <a:rPr lang="en-US" sz="1500" dirty="0"/>
              <a:t>Full XY scans: 	-0.45%</a:t>
            </a:r>
          </a:p>
        </p:txBody>
      </p:sp>
      <p:sp>
        <p:nvSpPr>
          <p:cNvPr id="17" name="TextBox 16">
            <a:extLst>
              <a:ext uri="{FF2B5EF4-FFF2-40B4-BE49-F238E27FC236}">
                <a16:creationId xmlns:a16="http://schemas.microsoft.com/office/drawing/2014/main" id="{795A563C-774E-ED23-8E37-333B065471E1}"/>
              </a:ext>
            </a:extLst>
          </p:cNvPr>
          <p:cNvSpPr txBox="1"/>
          <p:nvPr/>
        </p:nvSpPr>
        <p:spPr>
          <a:xfrm>
            <a:off x="8008105" y="4521420"/>
            <a:ext cx="3829050" cy="553998"/>
          </a:xfrm>
          <a:prstGeom prst="rect">
            <a:avLst/>
          </a:prstGeom>
          <a:noFill/>
        </p:spPr>
        <p:txBody>
          <a:bodyPr wrap="square">
            <a:spAutoFit/>
          </a:bodyPr>
          <a:lstStyle/>
          <a:p>
            <a:r>
              <a:rPr lang="en-US" sz="1500" dirty="0"/>
              <a:t>X+Y: 	-0.009%</a:t>
            </a:r>
          </a:p>
          <a:p>
            <a:r>
              <a:rPr lang="en-US" sz="1500" dirty="0">
                <a:solidFill>
                  <a:srgbClr val="FF0000"/>
                </a:solidFill>
              </a:rPr>
              <a:t>Full XY: 	-0.03%</a:t>
            </a:r>
          </a:p>
        </p:txBody>
      </p:sp>
      <p:cxnSp>
        <p:nvCxnSpPr>
          <p:cNvPr id="30" name="Straight Arrow Connector 29">
            <a:extLst>
              <a:ext uri="{FF2B5EF4-FFF2-40B4-BE49-F238E27FC236}">
                <a16:creationId xmlns:a16="http://schemas.microsoft.com/office/drawing/2014/main" id="{9E59EC7E-E2E6-8E72-9CB0-1A60FA77A786}"/>
              </a:ext>
            </a:extLst>
          </p:cNvPr>
          <p:cNvCxnSpPr>
            <a:cxnSpLocks/>
          </p:cNvCxnSpPr>
          <p:nvPr/>
        </p:nvCxnSpPr>
        <p:spPr>
          <a:xfrm>
            <a:off x="1132253" y="4619177"/>
            <a:ext cx="0" cy="4616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2" name="TextBox 31">
                <a:extLst>
                  <a:ext uri="{FF2B5EF4-FFF2-40B4-BE49-F238E27FC236}">
                    <a16:creationId xmlns:a16="http://schemas.microsoft.com/office/drawing/2014/main" id="{FB37716E-B95A-1B2B-2283-0D36051C5E12}"/>
                  </a:ext>
                </a:extLst>
              </p:cNvPr>
              <p:cNvSpPr txBox="1"/>
              <p:nvPr/>
            </p:nvSpPr>
            <p:spPr>
              <a:xfrm>
                <a:off x="686542" y="5142856"/>
                <a:ext cx="1969110" cy="692497"/>
              </a:xfrm>
              <a:prstGeom prst="rect">
                <a:avLst/>
              </a:prstGeom>
              <a:noFill/>
              <a:ln>
                <a:solidFill>
                  <a:schemeClr val="accent1"/>
                </a:solidFill>
              </a:ln>
            </p:spPr>
            <p:txBody>
              <a:bodyPr wrap="square" lIns="0" tIns="0" rIns="0" bIns="0" rtlCol="0">
                <a:spAutoFit/>
              </a:bodyPr>
              <a:lstStyle/>
              <a:p>
                <a:pPr algn="ctr"/>
                <a:r>
                  <a:rPr lang="en-US" sz="1500" dirty="0"/>
                  <a:t>In multi-IP scenarios 1D bias on </a:t>
                </a:r>
                <a14:m>
                  <m:oMath xmlns:m="http://schemas.openxmlformats.org/officeDocument/2006/math">
                    <m:sSub>
                      <m:sSubPr>
                        <m:ctrlPr>
                          <a:rPr lang="en-US" sz="1500" i="1" smtClean="0">
                            <a:latin typeface="Cambria Math" panose="02040503050406030204" pitchFamily="18" charset="0"/>
                          </a:rPr>
                        </m:ctrlPr>
                      </m:sSubPr>
                      <m:e>
                        <m:r>
                          <a:rPr lang="en-US" sz="1500" i="1">
                            <a:latin typeface="Cambria Math" panose="02040503050406030204" pitchFamily="18" charset="0"/>
                            <a:ea typeface="Cambria Math" panose="02040503050406030204" pitchFamily="18" charset="0"/>
                          </a:rPr>
                          <m:t>𝜎</m:t>
                        </m:r>
                      </m:e>
                      <m:sub>
                        <m:r>
                          <a:rPr lang="en-US" sz="1500" b="0" i="1" smtClean="0">
                            <a:latin typeface="Cambria Math" panose="02040503050406030204" pitchFamily="18" charset="0"/>
                          </a:rPr>
                          <m:t>𝑣𝑖𝑠</m:t>
                        </m:r>
                      </m:sub>
                    </m:sSub>
                  </m:oMath>
                </a14:m>
                <a:r>
                  <a:rPr lang="en-US" sz="1500" dirty="0"/>
                  <a:t>  is different than 2D</a:t>
                </a:r>
              </a:p>
            </p:txBody>
          </p:sp>
        </mc:Choice>
        <mc:Fallback>
          <p:sp>
            <p:nvSpPr>
              <p:cNvPr id="32" name="TextBox 31">
                <a:extLst>
                  <a:ext uri="{FF2B5EF4-FFF2-40B4-BE49-F238E27FC236}">
                    <a16:creationId xmlns:a16="http://schemas.microsoft.com/office/drawing/2014/main" id="{FB37716E-B95A-1B2B-2283-0D36051C5E12}"/>
                  </a:ext>
                </a:extLst>
              </p:cNvPr>
              <p:cNvSpPr txBox="1">
                <a:spLocks noRot="1" noChangeAspect="1" noMove="1" noResize="1" noEditPoints="1" noAdjustHandles="1" noChangeArrowheads="1" noChangeShapeType="1" noTextEdit="1"/>
              </p:cNvSpPr>
              <p:nvPr/>
            </p:nvSpPr>
            <p:spPr>
              <a:xfrm>
                <a:off x="686542" y="5142856"/>
                <a:ext cx="1969110" cy="692497"/>
              </a:xfrm>
              <a:prstGeom prst="rect">
                <a:avLst/>
              </a:prstGeom>
              <a:blipFill>
                <a:blip r:embed="rId7"/>
                <a:stretch>
                  <a:fillRect t="-7143" r="-1911" b="-16071"/>
                </a:stretch>
              </a:blipFill>
              <a:ln>
                <a:solidFill>
                  <a:schemeClr val="accent1"/>
                </a:solidFill>
              </a:ln>
            </p:spPr>
            <p:txBody>
              <a:bodyPr/>
              <a:lstStyle/>
              <a:p>
                <a:r>
                  <a:rPr lang="en-US">
                    <a:noFill/>
                  </a:rPr>
                  <a:t> </a:t>
                </a:r>
              </a:p>
            </p:txBody>
          </p:sp>
        </mc:Fallback>
      </mc:AlternateContent>
      <p:sp>
        <p:nvSpPr>
          <p:cNvPr id="38" name="Rectangle 37">
            <a:extLst>
              <a:ext uri="{FF2B5EF4-FFF2-40B4-BE49-F238E27FC236}">
                <a16:creationId xmlns:a16="http://schemas.microsoft.com/office/drawing/2014/main" id="{B2CADD02-1CE7-A2F7-095B-0304C33328A2}"/>
              </a:ext>
            </a:extLst>
          </p:cNvPr>
          <p:cNvSpPr/>
          <p:nvPr/>
        </p:nvSpPr>
        <p:spPr>
          <a:xfrm>
            <a:off x="10090696" y="1946709"/>
            <a:ext cx="653277" cy="304140"/>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B614BFB1-39CD-EFD2-68DE-24E7A0937DB4}"/>
              </a:ext>
            </a:extLst>
          </p:cNvPr>
          <p:cNvSpPr/>
          <p:nvPr/>
        </p:nvSpPr>
        <p:spPr>
          <a:xfrm>
            <a:off x="3449734" y="2014373"/>
            <a:ext cx="702657" cy="310006"/>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331C1979-7380-F251-7F37-ACBD82B0DC26}"/>
              </a:ext>
            </a:extLst>
          </p:cNvPr>
          <p:cNvSpPr/>
          <p:nvPr/>
        </p:nvSpPr>
        <p:spPr>
          <a:xfrm>
            <a:off x="6692489" y="2000456"/>
            <a:ext cx="683334" cy="316872"/>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E15713E-9E8D-7658-67DF-4CDB2D32CD4A}"/>
              </a:ext>
            </a:extLst>
          </p:cNvPr>
          <p:cNvSpPr txBox="1"/>
          <p:nvPr/>
        </p:nvSpPr>
        <p:spPr>
          <a:xfrm>
            <a:off x="1684920" y="2023555"/>
            <a:ext cx="2002426" cy="184666"/>
          </a:xfrm>
          <a:prstGeom prst="rect">
            <a:avLst/>
          </a:prstGeom>
          <a:noFill/>
        </p:spPr>
        <p:txBody>
          <a:bodyPr wrap="square" lIns="0" tIns="0" rIns="0" bIns="0" rtlCol="0">
            <a:spAutoFit/>
          </a:bodyPr>
          <a:lstStyle/>
          <a:p>
            <a:pPr algn="l"/>
            <a:r>
              <a:rPr lang="en-US" sz="1200" b="1" dirty="0">
                <a:solidFill>
                  <a:schemeClr val="accent3"/>
                </a:solidFill>
              </a:rPr>
              <a:t>Effect of scanning IP</a:t>
            </a:r>
          </a:p>
        </p:txBody>
      </p:sp>
      <p:sp>
        <p:nvSpPr>
          <p:cNvPr id="13" name="TextBox 12">
            <a:extLst>
              <a:ext uri="{FF2B5EF4-FFF2-40B4-BE49-F238E27FC236}">
                <a16:creationId xmlns:a16="http://schemas.microsoft.com/office/drawing/2014/main" id="{2E9F812E-8A85-1F05-40F4-1B4AB59BA491}"/>
              </a:ext>
            </a:extLst>
          </p:cNvPr>
          <p:cNvSpPr txBox="1"/>
          <p:nvPr/>
        </p:nvSpPr>
        <p:spPr>
          <a:xfrm>
            <a:off x="4415649" y="1981943"/>
            <a:ext cx="2473920" cy="184666"/>
          </a:xfrm>
          <a:prstGeom prst="rect">
            <a:avLst/>
          </a:prstGeom>
          <a:noFill/>
        </p:spPr>
        <p:txBody>
          <a:bodyPr wrap="square" lIns="0" tIns="0" rIns="0" bIns="0" rtlCol="0">
            <a:spAutoFit/>
          </a:bodyPr>
          <a:lstStyle/>
          <a:p>
            <a:pPr algn="l"/>
            <a:r>
              <a:rPr lang="en-US" sz="1200" b="1" dirty="0">
                <a:solidFill>
                  <a:schemeClr val="accent3"/>
                </a:solidFill>
              </a:rPr>
              <a:t>Effect of </a:t>
            </a:r>
            <a:r>
              <a:rPr lang="en-US" sz="1200" b="1" dirty="0" err="1">
                <a:solidFill>
                  <a:schemeClr val="accent3"/>
                </a:solidFill>
              </a:rPr>
              <a:t>scanning+witness</a:t>
            </a:r>
            <a:r>
              <a:rPr lang="en-US" sz="1200" b="1" dirty="0">
                <a:solidFill>
                  <a:schemeClr val="accent3"/>
                </a:solidFill>
              </a:rPr>
              <a:t> IPs</a:t>
            </a:r>
          </a:p>
        </p:txBody>
      </p:sp>
      <p:sp>
        <p:nvSpPr>
          <p:cNvPr id="14" name="TextBox 13">
            <a:extLst>
              <a:ext uri="{FF2B5EF4-FFF2-40B4-BE49-F238E27FC236}">
                <a16:creationId xmlns:a16="http://schemas.microsoft.com/office/drawing/2014/main" id="{CDAC0A87-69AB-8DA6-0E78-4D0E75D3E49C}"/>
              </a:ext>
            </a:extLst>
          </p:cNvPr>
          <p:cNvSpPr txBox="1"/>
          <p:nvPr/>
        </p:nvSpPr>
        <p:spPr>
          <a:xfrm>
            <a:off x="8283447" y="1949930"/>
            <a:ext cx="1835046" cy="184666"/>
          </a:xfrm>
          <a:prstGeom prst="rect">
            <a:avLst/>
          </a:prstGeom>
          <a:noFill/>
        </p:spPr>
        <p:txBody>
          <a:bodyPr wrap="square" lIns="0" tIns="0" rIns="0" bIns="0" rtlCol="0">
            <a:spAutoFit/>
          </a:bodyPr>
          <a:lstStyle/>
          <a:p>
            <a:pPr algn="l"/>
            <a:r>
              <a:rPr lang="en-US" sz="1200" b="1" dirty="0">
                <a:solidFill>
                  <a:schemeClr val="accent3"/>
                </a:solidFill>
              </a:rPr>
              <a:t>Effect of witness IP</a:t>
            </a:r>
          </a:p>
        </p:txBody>
      </p:sp>
      <p:sp>
        <p:nvSpPr>
          <p:cNvPr id="16" name="Slide Number Placeholder 15">
            <a:extLst>
              <a:ext uri="{FF2B5EF4-FFF2-40B4-BE49-F238E27FC236}">
                <a16:creationId xmlns:a16="http://schemas.microsoft.com/office/drawing/2014/main" id="{F723DC0F-B7FD-0E0E-3E4C-081FB97CCD2A}"/>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2" name="Date Placeholder 1">
            <a:extLst>
              <a:ext uri="{FF2B5EF4-FFF2-40B4-BE49-F238E27FC236}">
                <a16:creationId xmlns:a16="http://schemas.microsoft.com/office/drawing/2014/main" id="{E50CA328-1C35-1217-7BD9-AF7C4F1262CD}"/>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2605737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7" grpId="0"/>
      <p:bldP spid="32" grpId="0" animBg="1"/>
      <p:bldP spid="38" grpId="0" animBg="1"/>
      <p:bldP spid="36" grpId="0" animBg="1"/>
      <p:bldP spid="37" grpId="0" animBg="1"/>
      <p:bldP spid="11"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descr="A graph of beams separation&#10;&#10;Description automatically generated with medium confidence">
            <a:extLst>
              <a:ext uri="{FF2B5EF4-FFF2-40B4-BE49-F238E27FC236}">
                <a16:creationId xmlns:a16="http://schemas.microsoft.com/office/drawing/2014/main" id="{8ADD140B-219F-221D-EFEE-E53BDDB12B9E}"/>
              </a:ext>
            </a:extLst>
          </p:cNvPr>
          <p:cNvPicPr>
            <a:picLocks noChangeAspect="1"/>
          </p:cNvPicPr>
          <p:nvPr/>
        </p:nvPicPr>
        <p:blipFill>
          <a:blip r:embed="rId3"/>
          <a:stretch>
            <a:fillRect/>
          </a:stretch>
        </p:blipFill>
        <p:spPr>
          <a:xfrm>
            <a:off x="7613729" y="2037993"/>
            <a:ext cx="3064018" cy="2462850"/>
          </a:xfrm>
          <a:prstGeom prst="rect">
            <a:avLst/>
          </a:prstGeom>
        </p:spPr>
      </p:pic>
      <p:pic>
        <p:nvPicPr>
          <p:cNvPr id="44" name="Picture 43" descr="A rainbow colored chart with numbers&#10;&#10;Description automatically generated with medium confidence">
            <a:extLst>
              <a:ext uri="{FF2B5EF4-FFF2-40B4-BE49-F238E27FC236}">
                <a16:creationId xmlns:a16="http://schemas.microsoft.com/office/drawing/2014/main" id="{001CF9FA-6174-F6A6-F93F-4AE6DF3ADE2A}"/>
              </a:ext>
            </a:extLst>
          </p:cNvPr>
          <p:cNvPicPr>
            <a:picLocks noChangeAspect="1"/>
          </p:cNvPicPr>
          <p:nvPr/>
        </p:nvPicPr>
        <p:blipFill>
          <a:blip r:embed="rId4"/>
          <a:stretch>
            <a:fillRect/>
          </a:stretch>
        </p:blipFill>
        <p:spPr>
          <a:xfrm>
            <a:off x="1084251" y="2077239"/>
            <a:ext cx="2970883" cy="2387988"/>
          </a:xfrm>
          <a:prstGeom prst="rect">
            <a:avLst/>
          </a:prstGeom>
        </p:spPr>
      </p:pic>
      <p:pic>
        <p:nvPicPr>
          <p:cNvPr id="42" name="Picture 41" descr="A graph of different colors&#10;&#10;Description automatically generated with medium confidence">
            <a:extLst>
              <a:ext uri="{FF2B5EF4-FFF2-40B4-BE49-F238E27FC236}">
                <a16:creationId xmlns:a16="http://schemas.microsoft.com/office/drawing/2014/main" id="{79FB4746-D80D-EA85-ADAD-DD20FB71C477}"/>
              </a:ext>
            </a:extLst>
          </p:cNvPr>
          <p:cNvPicPr>
            <a:picLocks noChangeAspect="1"/>
          </p:cNvPicPr>
          <p:nvPr/>
        </p:nvPicPr>
        <p:blipFill>
          <a:blip r:embed="rId5"/>
          <a:stretch>
            <a:fillRect/>
          </a:stretch>
        </p:blipFill>
        <p:spPr>
          <a:xfrm>
            <a:off x="4264566" y="2008101"/>
            <a:ext cx="3101207" cy="2492742"/>
          </a:xfrm>
          <a:prstGeom prst="rect">
            <a:avLst/>
          </a:prstGeom>
        </p:spPr>
      </p:pic>
      <p:sp>
        <p:nvSpPr>
          <p:cNvPr id="3" name="Title 2">
            <a:extLst>
              <a:ext uri="{FF2B5EF4-FFF2-40B4-BE49-F238E27FC236}">
                <a16:creationId xmlns:a16="http://schemas.microsoft.com/office/drawing/2014/main" id="{34F3E18C-A0E2-AAF1-64F7-004D2BF29ED3}"/>
              </a:ext>
            </a:extLst>
          </p:cNvPr>
          <p:cNvSpPr>
            <a:spLocks noGrp="1"/>
          </p:cNvSpPr>
          <p:nvPr>
            <p:ph type="title"/>
          </p:nvPr>
        </p:nvSpPr>
        <p:spPr>
          <a:xfrm>
            <a:off x="407989" y="373593"/>
            <a:ext cx="6285420" cy="769407"/>
          </a:xfrm>
        </p:spPr>
        <p:txBody>
          <a:bodyPr/>
          <a:lstStyle/>
          <a:p>
            <a:r>
              <a:rPr lang="en-US" dirty="0"/>
              <a:t>2D scans in 2 IPs scenario</a:t>
            </a:r>
          </a:p>
        </p:txBody>
      </p:sp>
      <p:sp>
        <p:nvSpPr>
          <p:cNvPr id="5" name="Footer Placeholder 4">
            <a:extLst>
              <a:ext uri="{FF2B5EF4-FFF2-40B4-BE49-F238E27FC236}">
                <a16:creationId xmlns:a16="http://schemas.microsoft.com/office/drawing/2014/main" id="{2D738E45-FA49-2006-20D7-5FB3F7D81642}"/>
              </a:ext>
            </a:extLst>
          </p:cNvPr>
          <p:cNvSpPr>
            <a:spLocks noGrp="1"/>
          </p:cNvSpPr>
          <p:nvPr>
            <p:ph type="ftr" sz="quarter" idx="11"/>
          </p:nvPr>
        </p:nvSpPr>
        <p:spPr/>
        <p:txBody>
          <a:bodyPr/>
          <a:lstStyle/>
          <a:p>
            <a:r>
              <a:rPr lang="en-US"/>
              <a:t>Recent developments in beam-beam studies</a:t>
            </a:r>
            <a:endParaRPr lang="en-US" dirty="0"/>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15AF28A6-7E47-9E86-016D-1D03A457D773}"/>
                  </a:ext>
                </a:extLst>
              </p:cNvPr>
              <p:cNvSpPr>
                <a:spLocks noGrp="1"/>
              </p:cNvSpPr>
              <p:nvPr>
                <p:ph idx="1"/>
              </p:nvPr>
            </p:nvSpPr>
            <p:spPr>
              <a:xfrm>
                <a:off x="407989" y="1047619"/>
                <a:ext cx="11376024" cy="1154429"/>
              </a:xfrm>
            </p:spPr>
            <p:txBody>
              <a:bodyPr>
                <a:normAutofit/>
              </a:bodyPr>
              <a:lstStyle/>
              <a:p>
                <a:pPr marL="342900" indent="-342900">
                  <a:buFont typeface="Arial" panose="020B0604020202020204" pitchFamily="34" charset="0"/>
                  <a:buChar char="•"/>
                </a:pPr>
                <a:r>
                  <a:rPr lang="en-US" sz="1800" dirty="0"/>
                  <a:t>Results </a:t>
                </a:r>
                <a:r>
                  <a:rPr lang="en-US" sz="1800" u="sng" dirty="0"/>
                  <a:t>at the scanning IP</a:t>
                </a:r>
                <a:r>
                  <a:rPr lang="en-US" sz="1800" dirty="0"/>
                  <a:t>, </a:t>
                </a:r>
                <a14:m>
                  <m:oMath xmlns:m="http://schemas.openxmlformats.org/officeDocument/2006/math">
                    <m:r>
                      <a:rPr lang="en-US" sz="1800" b="1" i="1" smtClean="0">
                        <a:latin typeface="Cambria Math" panose="02040503050406030204" pitchFamily="18" charset="0"/>
                        <a:ea typeface="Cambria Math" panose="02040503050406030204" pitchFamily="18" charset="0"/>
                      </a:rPr>
                      <m:t>𝝃</m:t>
                    </m:r>
                    <m:r>
                      <a:rPr lang="en-US" sz="1800" b="1" i="1" smtClean="0">
                        <a:latin typeface="Cambria Math" panose="02040503050406030204" pitchFamily="18" charset="0"/>
                        <a:ea typeface="Cambria Math" panose="02040503050406030204" pitchFamily="18" charset="0"/>
                      </a:rPr>
                      <m:t>=</m:t>
                    </m:r>
                    <m:r>
                      <a:rPr lang="en-US" sz="1800" b="1" i="1" smtClean="0">
                        <a:latin typeface="Cambria Math" panose="02040503050406030204" pitchFamily="18" charset="0"/>
                        <a:ea typeface="Cambria Math" panose="02040503050406030204" pitchFamily="18" charset="0"/>
                      </a:rPr>
                      <m:t>𝟎</m:t>
                    </m:r>
                    <m:r>
                      <a:rPr lang="en-US" sz="1800" b="1" i="1" smtClean="0">
                        <a:latin typeface="Cambria Math" panose="02040503050406030204" pitchFamily="18" charset="0"/>
                        <a:ea typeface="Cambria Math" panose="02040503050406030204" pitchFamily="18" charset="0"/>
                      </a:rPr>
                      <m:t>.</m:t>
                    </m:r>
                    <m:r>
                      <a:rPr lang="en-US" sz="1800" b="1" i="1" smtClean="0">
                        <a:latin typeface="Cambria Math" panose="02040503050406030204" pitchFamily="18" charset="0"/>
                        <a:ea typeface="Cambria Math" panose="02040503050406030204" pitchFamily="18" charset="0"/>
                      </a:rPr>
                      <m:t>𝟎𝟎𝟑𝟐𝟒</m:t>
                    </m:r>
                  </m:oMath>
                </a14:m>
                <a:endParaRPr lang="en-US" sz="1800" u="sng" dirty="0"/>
              </a:p>
              <a:p>
                <a:pPr marL="342900" indent="-342900">
                  <a:buFont typeface="Arial" panose="020B0604020202020204" pitchFamily="34" charset="0"/>
                  <a:buChar char="•"/>
                </a:pPr>
                <a:r>
                  <a:rPr lang="en-US" sz="1800" b="0" dirty="0"/>
                  <a:t>Symmetric phases used in the example each equal to Q/2 for both beams and transverse planes </a:t>
                </a:r>
              </a:p>
            </p:txBody>
          </p:sp>
        </mc:Choice>
        <mc:Fallback xmlns="">
          <p:sp>
            <p:nvSpPr>
              <p:cNvPr id="8" name="Content Placeholder 7">
                <a:extLst>
                  <a:ext uri="{FF2B5EF4-FFF2-40B4-BE49-F238E27FC236}">
                    <a16:creationId xmlns:a16="http://schemas.microsoft.com/office/drawing/2014/main" id="{15AF28A6-7E47-9E86-016D-1D03A457D773}"/>
                  </a:ext>
                </a:extLst>
              </p:cNvPr>
              <p:cNvSpPr>
                <a:spLocks noGrp="1" noRot="1" noChangeAspect="1" noMove="1" noResize="1" noEditPoints="1" noAdjustHandles="1" noChangeArrowheads="1" noChangeShapeType="1" noTextEdit="1"/>
              </p:cNvSpPr>
              <p:nvPr>
                <p:ph idx="1"/>
              </p:nvPr>
            </p:nvSpPr>
            <p:spPr>
              <a:xfrm>
                <a:off x="407989" y="1047619"/>
                <a:ext cx="11376024" cy="1154429"/>
              </a:xfrm>
              <a:blipFill>
                <a:blip r:embed="rId6"/>
                <a:stretch>
                  <a:fillRect l="-1116" t="-9783"/>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48F9E87A-EBB7-90C0-DEB7-C3C4B1E11B35}"/>
              </a:ext>
            </a:extLst>
          </p:cNvPr>
          <p:cNvSpPr txBox="1"/>
          <p:nvPr/>
        </p:nvSpPr>
        <p:spPr>
          <a:xfrm>
            <a:off x="1226235" y="4459406"/>
            <a:ext cx="2781051" cy="553998"/>
          </a:xfrm>
          <a:prstGeom prst="rect">
            <a:avLst/>
          </a:prstGeom>
          <a:noFill/>
        </p:spPr>
        <p:txBody>
          <a:bodyPr wrap="square">
            <a:spAutoFit/>
          </a:bodyPr>
          <a:lstStyle/>
          <a:p>
            <a:r>
              <a:rPr lang="en-US" sz="1500" dirty="0"/>
              <a:t>X+Y scans: 	-0.40%</a:t>
            </a:r>
          </a:p>
          <a:p>
            <a:r>
              <a:rPr lang="en-US" sz="1500" dirty="0"/>
              <a:t>Full XY scans: 	</a:t>
            </a:r>
            <a:r>
              <a:rPr lang="en-US" sz="1500" dirty="0">
                <a:solidFill>
                  <a:srgbClr val="FF0000"/>
                </a:solidFill>
              </a:rPr>
              <a:t>-0.42%  </a:t>
            </a:r>
          </a:p>
        </p:txBody>
      </p:sp>
      <p:sp>
        <p:nvSpPr>
          <p:cNvPr id="15" name="TextBox 14">
            <a:extLst>
              <a:ext uri="{FF2B5EF4-FFF2-40B4-BE49-F238E27FC236}">
                <a16:creationId xmlns:a16="http://schemas.microsoft.com/office/drawing/2014/main" id="{1535A203-625D-4420-522A-6D1C89D5CF68}"/>
              </a:ext>
            </a:extLst>
          </p:cNvPr>
          <p:cNvSpPr txBox="1"/>
          <p:nvPr/>
        </p:nvSpPr>
        <p:spPr>
          <a:xfrm>
            <a:off x="4525007" y="4505572"/>
            <a:ext cx="2837497" cy="1246495"/>
          </a:xfrm>
          <a:prstGeom prst="rect">
            <a:avLst/>
          </a:prstGeom>
          <a:noFill/>
        </p:spPr>
        <p:txBody>
          <a:bodyPr wrap="square">
            <a:spAutoFit/>
          </a:bodyPr>
          <a:lstStyle/>
          <a:p>
            <a:r>
              <a:rPr lang="en-US" sz="1500" dirty="0"/>
              <a:t>Plot dominated by the big effect at high separation, but not the </a:t>
            </a:r>
            <a:r>
              <a:rPr lang="en-US" sz="1500" dirty="0" err="1"/>
              <a:t>sigvis</a:t>
            </a:r>
            <a:r>
              <a:rPr lang="en-US" sz="1500" dirty="0"/>
              <a:t>:</a:t>
            </a:r>
          </a:p>
          <a:p>
            <a:r>
              <a:rPr lang="en-US" sz="1500" dirty="0"/>
              <a:t>X+Y scans: 	-0.40%</a:t>
            </a:r>
          </a:p>
          <a:p>
            <a:r>
              <a:rPr lang="en-US" sz="1500" dirty="0"/>
              <a:t>Full XY scans: 	-0.45%</a:t>
            </a:r>
          </a:p>
        </p:txBody>
      </p:sp>
      <p:sp>
        <p:nvSpPr>
          <p:cNvPr id="17" name="TextBox 16">
            <a:extLst>
              <a:ext uri="{FF2B5EF4-FFF2-40B4-BE49-F238E27FC236}">
                <a16:creationId xmlns:a16="http://schemas.microsoft.com/office/drawing/2014/main" id="{7ECE2880-B3E6-B835-DFBB-DFAFDFA72CC8}"/>
              </a:ext>
            </a:extLst>
          </p:cNvPr>
          <p:cNvSpPr txBox="1"/>
          <p:nvPr/>
        </p:nvSpPr>
        <p:spPr>
          <a:xfrm>
            <a:off x="8008105" y="4521420"/>
            <a:ext cx="3829050" cy="553998"/>
          </a:xfrm>
          <a:prstGeom prst="rect">
            <a:avLst/>
          </a:prstGeom>
          <a:noFill/>
        </p:spPr>
        <p:txBody>
          <a:bodyPr wrap="square">
            <a:spAutoFit/>
          </a:bodyPr>
          <a:lstStyle/>
          <a:p>
            <a:r>
              <a:rPr lang="en-US" sz="1500" dirty="0"/>
              <a:t>X+Y: 	-0.009%</a:t>
            </a:r>
          </a:p>
          <a:p>
            <a:r>
              <a:rPr lang="en-US" sz="1500" dirty="0">
                <a:solidFill>
                  <a:srgbClr val="FF0000"/>
                </a:solidFill>
              </a:rPr>
              <a:t>Full XY: 	-0.03%</a:t>
            </a:r>
          </a:p>
        </p:txBody>
      </p:sp>
      <p:sp>
        <p:nvSpPr>
          <p:cNvPr id="19" name="TextBox 18">
            <a:extLst>
              <a:ext uri="{FF2B5EF4-FFF2-40B4-BE49-F238E27FC236}">
                <a16:creationId xmlns:a16="http://schemas.microsoft.com/office/drawing/2014/main" id="{193022C8-2A18-A2CB-FECF-0D2BA606346F}"/>
              </a:ext>
            </a:extLst>
          </p:cNvPr>
          <p:cNvSpPr txBox="1"/>
          <p:nvPr/>
        </p:nvSpPr>
        <p:spPr>
          <a:xfrm>
            <a:off x="8609242" y="5155485"/>
            <a:ext cx="3174771" cy="1154162"/>
          </a:xfrm>
          <a:prstGeom prst="rect">
            <a:avLst/>
          </a:prstGeom>
          <a:noFill/>
          <a:ln>
            <a:solidFill>
              <a:schemeClr val="accent1"/>
            </a:solidFill>
          </a:ln>
        </p:spPr>
        <p:txBody>
          <a:bodyPr wrap="square" lIns="0" tIns="0" rIns="0" bIns="0" rtlCol="0">
            <a:spAutoFit/>
          </a:bodyPr>
          <a:lstStyle/>
          <a:p>
            <a:pPr algn="ctr"/>
            <a:r>
              <a:rPr lang="en-US" sz="1500" dirty="0"/>
              <a:t>L</a:t>
            </a:r>
            <a:r>
              <a:rPr lang="en-US" sz="1500" baseline="-25000" dirty="0"/>
              <a:t>u</a:t>
            </a:r>
            <a:r>
              <a:rPr lang="en-US" sz="1500" dirty="0"/>
              <a:t>/L</a:t>
            </a:r>
            <a:r>
              <a:rPr lang="en-US" sz="1500" baseline="-25000" dirty="0"/>
              <a:t>0</a:t>
            </a:r>
            <a:r>
              <a:rPr lang="en-US" sz="1500" dirty="0"/>
              <a:t> discrepancy </a:t>
            </a:r>
            <a:r>
              <a:rPr lang="en-US" sz="1500" b="1" dirty="0"/>
              <a:t>enhanced</a:t>
            </a:r>
            <a:r>
              <a:rPr lang="en-US" sz="1500" dirty="0"/>
              <a:t> when full 2D grid is considered</a:t>
            </a:r>
          </a:p>
          <a:p>
            <a:pPr algn="ctr"/>
            <a:r>
              <a:rPr lang="en-US" sz="1500" dirty="0"/>
              <a:t>=</a:t>
            </a:r>
          </a:p>
          <a:p>
            <a:pPr algn="ctr"/>
            <a:r>
              <a:rPr lang="en-US" sz="1500" dirty="0"/>
              <a:t>Non-factorization from the witness IP propagated to the scanning IP</a:t>
            </a:r>
          </a:p>
        </p:txBody>
      </p:sp>
      <p:sp>
        <p:nvSpPr>
          <p:cNvPr id="27" name="TextBox 26">
            <a:extLst>
              <a:ext uri="{FF2B5EF4-FFF2-40B4-BE49-F238E27FC236}">
                <a16:creationId xmlns:a16="http://schemas.microsoft.com/office/drawing/2014/main" id="{6EC41DCB-273B-39CA-C398-F2663A0131BB}"/>
              </a:ext>
            </a:extLst>
          </p:cNvPr>
          <p:cNvSpPr txBox="1"/>
          <p:nvPr/>
        </p:nvSpPr>
        <p:spPr>
          <a:xfrm>
            <a:off x="10783041" y="2627386"/>
            <a:ext cx="1054114" cy="553998"/>
          </a:xfrm>
          <a:prstGeom prst="rect">
            <a:avLst/>
          </a:prstGeom>
          <a:noFill/>
        </p:spPr>
        <p:txBody>
          <a:bodyPr wrap="square" lIns="0" tIns="0" rIns="0" bIns="0" rtlCol="0">
            <a:spAutoFit/>
          </a:bodyPr>
          <a:lstStyle/>
          <a:p>
            <a:pPr algn="l"/>
            <a:r>
              <a:rPr lang="en-US" sz="1200" dirty="0"/>
              <a:t>Dominated by the effect on the tails</a:t>
            </a:r>
          </a:p>
        </p:txBody>
      </p:sp>
      <p:cxnSp>
        <p:nvCxnSpPr>
          <p:cNvPr id="29" name="Straight Arrow Connector 28">
            <a:extLst>
              <a:ext uri="{FF2B5EF4-FFF2-40B4-BE49-F238E27FC236}">
                <a16:creationId xmlns:a16="http://schemas.microsoft.com/office/drawing/2014/main" id="{AFDE0707-5AE4-9C28-F6B9-23229F024780}"/>
              </a:ext>
            </a:extLst>
          </p:cNvPr>
          <p:cNvCxnSpPr/>
          <p:nvPr/>
        </p:nvCxnSpPr>
        <p:spPr>
          <a:xfrm flipH="1" flipV="1">
            <a:off x="10632461" y="2403740"/>
            <a:ext cx="293242" cy="192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AE5F7FB-CCFD-8D83-465F-67CD13C351F5}"/>
              </a:ext>
            </a:extLst>
          </p:cNvPr>
          <p:cNvCxnSpPr>
            <a:cxnSpLocks/>
          </p:cNvCxnSpPr>
          <p:nvPr/>
        </p:nvCxnSpPr>
        <p:spPr>
          <a:xfrm>
            <a:off x="1132253" y="4619177"/>
            <a:ext cx="0" cy="4616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2" name="TextBox 31">
                <a:extLst>
                  <a:ext uri="{FF2B5EF4-FFF2-40B4-BE49-F238E27FC236}">
                    <a16:creationId xmlns:a16="http://schemas.microsoft.com/office/drawing/2014/main" id="{DA01FFF5-29AF-0B68-4883-425BAC9B0A92}"/>
                  </a:ext>
                </a:extLst>
              </p:cNvPr>
              <p:cNvSpPr txBox="1"/>
              <p:nvPr/>
            </p:nvSpPr>
            <p:spPr>
              <a:xfrm>
                <a:off x="686542" y="5142856"/>
                <a:ext cx="1969110" cy="692497"/>
              </a:xfrm>
              <a:prstGeom prst="rect">
                <a:avLst/>
              </a:prstGeom>
              <a:noFill/>
              <a:ln>
                <a:solidFill>
                  <a:schemeClr val="accent1"/>
                </a:solidFill>
              </a:ln>
            </p:spPr>
            <p:txBody>
              <a:bodyPr wrap="square" lIns="0" tIns="0" rIns="0" bIns="0" rtlCol="0">
                <a:spAutoFit/>
              </a:bodyPr>
              <a:lstStyle/>
              <a:p>
                <a:pPr algn="ctr"/>
                <a:r>
                  <a:rPr lang="en-US" sz="1500" dirty="0"/>
                  <a:t>In multi-IP scenarios 1D bias on </a:t>
                </a:r>
                <a14:m>
                  <m:oMath xmlns:m="http://schemas.openxmlformats.org/officeDocument/2006/math">
                    <m:sSub>
                      <m:sSubPr>
                        <m:ctrlPr>
                          <a:rPr lang="en-US" sz="1500" i="1" smtClean="0">
                            <a:latin typeface="Cambria Math" panose="02040503050406030204" pitchFamily="18" charset="0"/>
                          </a:rPr>
                        </m:ctrlPr>
                      </m:sSubPr>
                      <m:e>
                        <m:r>
                          <a:rPr lang="en-US" sz="1500" i="1">
                            <a:latin typeface="Cambria Math" panose="02040503050406030204" pitchFamily="18" charset="0"/>
                            <a:ea typeface="Cambria Math" panose="02040503050406030204" pitchFamily="18" charset="0"/>
                          </a:rPr>
                          <m:t>𝜎</m:t>
                        </m:r>
                      </m:e>
                      <m:sub>
                        <m:r>
                          <a:rPr lang="en-US" sz="1500" b="0" i="1" smtClean="0">
                            <a:latin typeface="Cambria Math" panose="02040503050406030204" pitchFamily="18" charset="0"/>
                          </a:rPr>
                          <m:t>𝑣𝑖𝑠</m:t>
                        </m:r>
                      </m:sub>
                    </m:sSub>
                  </m:oMath>
                </a14:m>
                <a:r>
                  <a:rPr lang="en-US" sz="1500" dirty="0"/>
                  <a:t> is different than 2D</a:t>
                </a:r>
              </a:p>
            </p:txBody>
          </p:sp>
        </mc:Choice>
        <mc:Fallback>
          <p:sp>
            <p:nvSpPr>
              <p:cNvPr id="32" name="TextBox 31">
                <a:extLst>
                  <a:ext uri="{FF2B5EF4-FFF2-40B4-BE49-F238E27FC236}">
                    <a16:creationId xmlns:a16="http://schemas.microsoft.com/office/drawing/2014/main" id="{DA01FFF5-29AF-0B68-4883-425BAC9B0A92}"/>
                  </a:ext>
                </a:extLst>
              </p:cNvPr>
              <p:cNvSpPr txBox="1">
                <a:spLocks noRot="1" noChangeAspect="1" noMove="1" noResize="1" noEditPoints="1" noAdjustHandles="1" noChangeArrowheads="1" noChangeShapeType="1" noTextEdit="1"/>
              </p:cNvSpPr>
              <p:nvPr/>
            </p:nvSpPr>
            <p:spPr>
              <a:xfrm>
                <a:off x="686542" y="5142856"/>
                <a:ext cx="1969110" cy="692497"/>
              </a:xfrm>
              <a:prstGeom prst="rect">
                <a:avLst/>
              </a:prstGeom>
              <a:blipFill>
                <a:blip r:embed="rId7"/>
                <a:stretch>
                  <a:fillRect t="-7143" r="-1911" b="-16071"/>
                </a:stretch>
              </a:blipFill>
              <a:ln>
                <a:solidFill>
                  <a:schemeClr val="accent1"/>
                </a:solidFill>
              </a:ln>
            </p:spPr>
            <p:txBody>
              <a:bodyPr/>
              <a:lstStyle/>
              <a:p>
                <a:r>
                  <a:rPr lang="en-US">
                    <a:noFill/>
                  </a:rPr>
                  <a:t> </a:t>
                </a:r>
              </a:p>
            </p:txBody>
          </p:sp>
        </mc:Fallback>
      </mc:AlternateContent>
      <p:sp>
        <p:nvSpPr>
          <p:cNvPr id="33" name="TextBox 32">
            <a:extLst>
              <a:ext uri="{FF2B5EF4-FFF2-40B4-BE49-F238E27FC236}">
                <a16:creationId xmlns:a16="http://schemas.microsoft.com/office/drawing/2014/main" id="{02F6E74A-89E0-A5E3-B8FD-ECDC51D4C7DB}"/>
              </a:ext>
            </a:extLst>
          </p:cNvPr>
          <p:cNvSpPr txBox="1"/>
          <p:nvPr/>
        </p:nvSpPr>
        <p:spPr>
          <a:xfrm>
            <a:off x="1684920" y="2023555"/>
            <a:ext cx="2002426" cy="184666"/>
          </a:xfrm>
          <a:prstGeom prst="rect">
            <a:avLst/>
          </a:prstGeom>
          <a:noFill/>
        </p:spPr>
        <p:txBody>
          <a:bodyPr wrap="square" lIns="0" tIns="0" rIns="0" bIns="0" rtlCol="0">
            <a:spAutoFit/>
          </a:bodyPr>
          <a:lstStyle/>
          <a:p>
            <a:pPr algn="l"/>
            <a:r>
              <a:rPr lang="en-US" sz="1200" b="1" dirty="0">
                <a:solidFill>
                  <a:schemeClr val="accent3"/>
                </a:solidFill>
              </a:rPr>
              <a:t>Effect of scanning IP</a:t>
            </a:r>
          </a:p>
        </p:txBody>
      </p:sp>
      <p:sp>
        <p:nvSpPr>
          <p:cNvPr id="34" name="TextBox 33">
            <a:extLst>
              <a:ext uri="{FF2B5EF4-FFF2-40B4-BE49-F238E27FC236}">
                <a16:creationId xmlns:a16="http://schemas.microsoft.com/office/drawing/2014/main" id="{216F0B08-F52B-4181-C4FA-9E4968A83A3B}"/>
              </a:ext>
            </a:extLst>
          </p:cNvPr>
          <p:cNvSpPr txBox="1"/>
          <p:nvPr/>
        </p:nvSpPr>
        <p:spPr>
          <a:xfrm>
            <a:off x="4539045" y="1994680"/>
            <a:ext cx="2473920" cy="184666"/>
          </a:xfrm>
          <a:prstGeom prst="rect">
            <a:avLst/>
          </a:prstGeom>
          <a:noFill/>
        </p:spPr>
        <p:txBody>
          <a:bodyPr wrap="square" lIns="0" tIns="0" rIns="0" bIns="0" rtlCol="0">
            <a:spAutoFit/>
          </a:bodyPr>
          <a:lstStyle/>
          <a:p>
            <a:pPr algn="l"/>
            <a:r>
              <a:rPr lang="en-US" sz="1200" b="1" dirty="0">
                <a:solidFill>
                  <a:schemeClr val="accent3"/>
                </a:solidFill>
              </a:rPr>
              <a:t>Effect of </a:t>
            </a:r>
            <a:r>
              <a:rPr lang="en-US" sz="1200" b="1" dirty="0" err="1">
                <a:solidFill>
                  <a:schemeClr val="accent3"/>
                </a:solidFill>
              </a:rPr>
              <a:t>scanning+witness</a:t>
            </a:r>
            <a:r>
              <a:rPr lang="en-US" sz="1200" b="1" dirty="0">
                <a:solidFill>
                  <a:schemeClr val="accent3"/>
                </a:solidFill>
              </a:rPr>
              <a:t> IPs</a:t>
            </a:r>
          </a:p>
        </p:txBody>
      </p:sp>
      <p:sp>
        <p:nvSpPr>
          <p:cNvPr id="35" name="TextBox 34">
            <a:extLst>
              <a:ext uri="{FF2B5EF4-FFF2-40B4-BE49-F238E27FC236}">
                <a16:creationId xmlns:a16="http://schemas.microsoft.com/office/drawing/2014/main" id="{DE2A3B6E-C108-AB48-29D1-82A51CAE8F4F}"/>
              </a:ext>
            </a:extLst>
          </p:cNvPr>
          <p:cNvSpPr txBox="1"/>
          <p:nvPr/>
        </p:nvSpPr>
        <p:spPr>
          <a:xfrm>
            <a:off x="8283447" y="1949930"/>
            <a:ext cx="1835046" cy="184666"/>
          </a:xfrm>
          <a:prstGeom prst="rect">
            <a:avLst/>
          </a:prstGeom>
          <a:noFill/>
        </p:spPr>
        <p:txBody>
          <a:bodyPr wrap="square" lIns="0" tIns="0" rIns="0" bIns="0" rtlCol="0">
            <a:spAutoFit/>
          </a:bodyPr>
          <a:lstStyle/>
          <a:p>
            <a:pPr algn="l"/>
            <a:r>
              <a:rPr lang="en-US" sz="1200" b="1" dirty="0">
                <a:solidFill>
                  <a:schemeClr val="accent3"/>
                </a:solidFill>
              </a:rPr>
              <a:t>Effect of witness IP</a:t>
            </a:r>
          </a:p>
        </p:txBody>
      </p:sp>
      <p:sp>
        <p:nvSpPr>
          <p:cNvPr id="38" name="Rectangle 37">
            <a:extLst>
              <a:ext uri="{FF2B5EF4-FFF2-40B4-BE49-F238E27FC236}">
                <a16:creationId xmlns:a16="http://schemas.microsoft.com/office/drawing/2014/main" id="{F8C992B6-2662-FCB7-FF0C-5B5EDA0CD16E}"/>
              </a:ext>
            </a:extLst>
          </p:cNvPr>
          <p:cNvSpPr/>
          <p:nvPr/>
        </p:nvSpPr>
        <p:spPr>
          <a:xfrm>
            <a:off x="10058400" y="1928060"/>
            <a:ext cx="653277" cy="304140"/>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155345B5-9D82-38A9-F484-8DF261AD1BBF}"/>
              </a:ext>
            </a:extLst>
          </p:cNvPr>
          <p:cNvSpPr/>
          <p:nvPr/>
        </p:nvSpPr>
        <p:spPr>
          <a:xfrm>
            <a:off x="3449734" y="2014373"/>
            <a:ext cx="702657" cy="310006"/>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1FC62250-4416-FCE6-766F-F7D010457BFA}"/>
              </a:ext>
            </a:extLst>
          </p:cNvPr>
          <p:cNvSpPr/>
          <p:nvPr/>
        </p:nvSpPr>
        <p:spPr>
          <a:xfrm>
            <a:off x="6814457" y="2000456"/>
            <a:ext cx="561366" cy="316872"/>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Slide Number Placeholder 46">
            <a:extLst>
              <a:ext uri="{FF2B5EF4-FFF2-40B4-BE49-F238E27FC236}">
                <a16:creationId xmlns:a16="http://schemas.microsoft.com/office/drawing/2014/main" id="{2122A79F-C82F-586F-7CC4-F6E2C18BD43B}"/>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2" name="Date Placeholder 1">
            <a:extLst>
              <a:ext uri="{FF2B5EF4-FFF2-40B4-BE49-F238E27FC236}">
                <a16:creationId xmlns:a16="http://schemas.microsoft.com/office/drawing/2014/main" id="{7895CB51-6311-D34A-8EC7-FD5F72835CB9}"/>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173211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98A00D-E478-989E-DEC1-B2152D957853}"/>
              </a:ext>
            </a:extLst>
          </p:cNvPr>
          <p:cNvSpPr>
            <a:spLocks noGrp="1"/>
          </p:cNvSpPr>
          <p:nvPr>
            <p:ph type="title"/>
          </p:nvPr>
        </p:nvSpPr>
        <p:spPr/>
        <p:txBody>
          <a:bodyPr/>
          <a:lstStyle/>
          <a:p>
            <a:r>
              <a:rPr lang="en-US" dirty="0"/>
              <a:t>What happens at the witness IP? </a:t>
            </a:r>
          </a:p>
        </p:txBody>
      </p:sp>
      <p:sp>
        <p:nvSpPr>
          <p:cNvPr id="5" name="Footer Placeholder 4">
            <a:extLst>
              <a:ext uri="{FF2B5EF4-FFF2-40B4-BE49-F238E27FC236}">
                <a16:creationId xmlns:a16="http://schemas.microsoft.com/office/drawing/2014/main" id="{529A3E30-52B8-2B1C-558A-E66F74FEB790}"/>
              </a:ext>
            </a:extLst>
          </p:cNvPr>
          <p:cNvSpPr>
            <a:spLocks noGrp="1"/>
          </p:cNvSpPr>
          <p:nvPr>
            <p:ph type="ftr" sz="quarter" idx="11"/>
          </p:nvPr>
        </p:nvSpPr>
        <p:spPr/>
        <p:txBody>
          <a:bodyPr/>
          <a:lstStyle/>
          <a:p>
            <a:r>
              <a:rPr lang="en-US"/>
              <a:t>Recent developments in beam-beam studies</a:t>
            </a:r>
            <a:endParaRPr lang="en-US" dirty="0"/>
          </a:p>
        </p:txBody>
      </p:sp>
      <p:pic>
        <p:nvPicPr>
          <p:cNvPr id="8" name="Picture 7" descr="A diagram of a number of beams separation&#10;&#10;Description automatically generated">
            <a:extLst>
              <a:ext uri="{FF2B5EF4-FFF2-40B4-BE49-F238E27FC236}">
                <a16:creationId xmlns:a16="http://schemas.microsoft.com/office/drawing/2014/main" id="{574137A9-B7FD-C7D6-AC1A-D249C91FE156}"/>
              </a:ext>
            </a:extLst>
          </p:cNvPr>
          <p:cNvPicPr>
            <a:picLocks noChangeAspect="1"/>
          </p:cNvPicPr>
          <p:nvPr/>
        </p:nvPicPr>
        <p:blipFill>
          <a:blip r:embed="rId2"/>
          <a:stretch>
            <a:fillRect/>
          </a:stretch>
        </p:blipFill>
        <p:spPr>
          <a:xfrm>
            <a:off x="1015984" y="2483813"/>
            <a:ext cx="4026308" cy="3428059"/>
          </a:xfrm>
          <a:prstGeom prst="rect">
            <a:avLst/>
          </a:prstGeom>
        </p:spPr>
      </p:pic>
      <p:pic>
        <p:nvPicPr>
          <p:cNvPr id="9" name="Picture 8" descr="A colorful gradient chart with numbers&#10;&#10;Description automatically generated with medium confidence">
            <a:extLst>
              <a:ext uri="{FF2B5EF4-FFF2-40B4-BE49-F238E27FC236}">
                <a16:creationId xmlns:a16="http://schemas.microsoft.com/office/drawing/2014/main" id="{74976B5B-79C8-6D7D-18AD-A35464559842}"/>
              </a:ext>
            </a:extLst>
          </p:cNvPr>
          <p:cNvPicPr>
            <a:picLocks noChangeAspect="1"/>
          </p:cNvPicPr>
          <p:nvPr/>
        </p:nvPicPr>
        <p:blipFill>
          <a:blip r:embed="rId3"/>
          <a:stretch>
            <a:fillRect/>
          </a:stretch>
        </p:blipFill>
        <p:spPr>
          <a:xfrm>
            <a:off x="5060522" y="2531023"/>
            <a:ext cx="3750698" cy="3380849"/>
          </a:xfrm>
          <a:prstGeom prst="rect">
            <a:avLst/>
          </a:prstGeom>
        </p:spPr>
      </p:pic>
      <p:sp>
        <p:nvSpPr>
          <p:cNvPr id="10" name="TextBox 9">
            <a:extLst>
              <a:ext uri="{FF2B5EF4-FFF2-40B4-BE49-F238E27FC236}">
                <a16:creationId xmlns:a16="http://schemas.microsoft.com/office/drawing/2014/main" id="{68ABF6DC-769C-5C82-E507-AE2108431B31}"/>
              </a:ext>
            </a:extLst>
          </p:cNvPr>
          <p:cNvSpPr txBox="1"/>
          <p:nvPr/>
        </p:nvSpPr>
        <p:spPr>
          <a:xfrm>
            <a:off x="688527" y="2254024"/>
            <a:ext cx="2096814" cy="276999"/>
          </a:xfrm>
          <a:prstGeom prst="rect">
            <a:avLst/>
          </a:prstGeom>
          <a:noFill/>
        </p:spPr>
        <p:txBody>
          <a:bodyPr wrap="square" lIns="0" tIns="0" rIns="0" bIns="0" rtlCol="0">
            <a:spAutoFit/>
          </a:bodyPr>
          <a:lstStyle/>
          <a:p>
            <a:pPr algn="l"/>
            <a:r>
              <a:rPr lang="en-US" dirty="0"/>
              <a:t>Symmetric phases </a:t>
            </a:r>
          </a:p>
        </p:txBody>
      </p:sp>
      <p:sp>
        <p:nvSpPr>
          <p:cNvPr id="11" name="TextBox 10">
            <a:extLst>
              <a:ext uri="{FF2B5EF4-FFF2-40B4-BE49-F238E27FC236}">
                <a16:creationId xmlns:a16="http://schemas.microsoft.com/office/drawing/2014/main" id="{D067139C-0A46-89EB-446E-6EA62A21868B}"/>
              </a:ext>
            </a:extLst>
          </p:cNvPr>
          <p:cNvSpPr txBox="1"/>
          <p:nvPr/>
        </p:nvSpPr>
        <p:spPr>
          <a:xfrm>
            <a:off x="5369749" y="2219175"/>
            <a:ext cx="2096814" cy="276999"/>
          </a:xfrm>
          <a:prstGeom prst="rect">
            <a:avLst/>
          </a:prstGeom>
          <a:noFill/>
        </p:spPr>
        <p:txBody>
          <a:bodyPr wrap="square" lIns="0" tIns="0" rIns="0" bIns="0" rtlCol="0">
            <a:spAutoFit/>
          </a:bodyPr>
          <a:lstStyle/>
          <a:p>
            <a:pPr algn="l"/>
            <a:r>
              <a:rPr lang="en-US" dirty="0"/>
              <a:t>Run 3 </a:t>
            </a:r>
            <a:r>
              <a:rPr lang="en-US" dirty="0" err="1"/>
              <a:t>vdM</a:t>
            </a:r>
            <a:r>
              <a:rPr lang="en-US" dirty="0"/>
              <a:t> phases </a:t>
            </a:r>
          </a:p>
        </p:txBody>
      </p:sp>
      <p:sp>
        <p:nvSpPr>
          <p:cNvPr id="12" name="TextBox 11">
            <a:extLst>
              <a:ext uri="{FF2B5EF4-FFF2-40B4-BE49-F238E27FC236}">
                <a16:creationId xmlns:a16="http://schemas.microsoft.com/office/drawing/2014/main" id="{64A69787-67C5-C2A4-A0BE-6AFB5C5F63CE}"/>
              </a:ext>
            </a:extLst>
          </p:cNvPr>
          <p:cNvSpPr txBox="1"/>
          <p:nvPr/>
        </p:nvSpPr>
        <p:spPr>
          <a:xfrm>
            <a:off x="944242" y="1165549"/>
            <a:ext cx="9902434" cy="83099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solidFill>
                  <a:schemeClr val="bg2">
                    <a:lumMod val="10000"/>
                  </a:schemeClr>
                </a:solidFill>
              </a:rPr>
              <a:t>Effect of the beam-beam interaction at the </a:t>
            </a:r>
            <a:r>
              <a:rPr lang="en-US" b="1" u="sng" dirty="0">
                <a:solidFill>
                  <a:schemeClr val="bg2">
                    <a:lumMod val="10000"/>
                  </a:schemeClr>
                </a:solidFill>
              </a:rPr>
              <a:t>scanning IP propagated into the witness IP</a:t>
            </a:r>
          </a:p>
          <a:p>
            <a:pPr marL="285750" indent="-285750" algn="l">
              <a:buFont typeface="Arial" panose="020B0604020202020204" pitchFamily="34" charset="0"/>
              <a:buChar char="•"/>
            </a:pPr>
            <a:r>
              <a:rPr lang="en-US" dirty="0">
                <a:solidFill>
                  <a:schemeClr val="bg2">
                    <a:lumMod val="10000"/>
                  </a:schemeClr>
                </a:solidFill>
              </a:rPr>
              <a:t>While scanning IP looks the same as with symmetric cases, the witness IP doesn’t – much more asymmetric (in x-y) patterns are present  </a:t>
            </a:r>
          </a:p>
        </p:txBody>
      </p:sp>
      <p:sp>
        <p:nvSpPr>
          <p:cNvPr id="13" name="TextBox 12">
            <a:extLst>
              <a:ext uri="{FF2B5EF4-FFF2-40B4-BE49-F238E27FC236}">
                <a16:creationId xmlns:a16="http://schemas.microsoft.com/office/drawing/2014/main" id="{90F0EAA8-D4F8-681D-532E-73B936C49B09}"/>
              </a:ext>
            </a:extLst>
          </p:cNvPr>
          <p:cNvSpPr txBox="1"/>
          <p:nvPr/>
        </p:nvSpPr>
        <p:spPr>
          <a:xfrm>
            <a:off x="9294171" y="2859939"/>
            <a:ext cx="2398476" cy="83099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Significantly smaller effect than at the scanning IP</a:t>
            </a:r>
          </a:p>
        </p:txBody>
      </p:sp>
      <p:cxnSp>
        <p:nvCxnSpPr>
          <p:cNvPr id="15" name="Straight Arrow Connector 14">
            <a:extLst>
              <a:ext uri="{FF2B5EF4-FFF2-40B4-BE49-F238E27FC236}">
                <a16:creationId xmlns:a16="http://schemas.microsoft.com/office/drawing/2014/main" id="{65F1F3E5-CED8-575F-8869-5AF7BCE424F3}"/>
              </a:ext>
            </a:extLst>
          </p:cNvPr>
          <p:cNvCxnSpPr/>
          <p:nvPr/>
        </p:nvCxnSpPr>
        <p:spPr>
          <a:xfrm flipH="1">
            <a:off x="8825541" y="3429000"/>
            <a:ext cx="46863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8109C3DD-6D24-DAE6-2D74-E426F3DA84EC}"/>
              </a:ext>
            </a:extLst>
          </p:cNvPr>
          <p:cNvSpPr txBox="1"/>
          <p:nvPr/>
        </p:nvSpPr>
        <p:spPr>
          <a:xfrm>
            <a:off x="1277257" y="6141662"/>
            <a:ext cx="6371772" cy="184666"/>
          </a:xfrm>
          <a:prstGeom prst="rect">
            <a:avLst/>
          </a:prstGeom>
          <a:noFill/>
        </p:spPr>
        <p:txBody>
          <a:bodyPr wrap="square" lIns="0" tIns="0" rIns="0" bIns="0" rtlCol="0">
            <a:spAutoFit/>
          </a:bodyPr>
          <a:lstStyle/>
          <a:p>
            <a:pPr algn="l"/>
            <a:r>
              <a:rPr lang="en-US" sz="1200" dirty="0"/>
              <a:t>This separation is present at the scanning IP, no separation is present at the witness IP</a:t>
            </a:r>
          </a:p>
        </p:txBody>
      </p:sp>
      <p:cxnSp>
        <p:nvCxnSpPr>
          <p:cNvPr id="14" name="Straight Arrow Connector 13">
            <a:extLst>
              <a:ext uri="{FF2B5EF4-FFF2-40B4-BE49-F238E27FC236}">
                <a16:creationId xmlns:a16="http://schemas.microsoft.com/office/drawing/2014/main" id="{8012F2BD-4E3E-FBBF-FAA7-EB018859A9CD}"/>
              </a:ext>
            </a:extLst>
          </p:cNvPr>
          <p:cNvCxnSpPr/>
          <p:nvPr/>
        </p:nvCxnSpPr>
        <p:spPr>
          <a:xfrm flipV="1">
            <a:off x="2075543" y="5911872"/>
            <a:ext cx="94343" cy="164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Slide Number Placeholder 15">
            <a:extLst>
              <a:ext uri="{FF2B5EF4-FFF2-40B4-BE49-F238E27FC236}">
                <a16:creationId xmlns:a16="http://schemas.microsoft.com/office/drawing/2014/main" id="{2BE2C4C1-BD03-ED0D-E9D8-BEF9C7467972}"/>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4" name="Date Placeholder 3">
            <a:extLst>
              <a:ext uri="{FF2B5EF4-FFF2-40B4-BE49-F238E27FC236}">
                <a16:creationId xmlns:a16="http://schemas.microsoft.com/office/drawing/2014/main" id="{F65BBD42-E6CB-8C41-6887-4E25E43F1AF1}"/>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629539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uiExpand="1" build="p"/>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2DE012-FFB3-74B7-05D7-CBACE73A91B3}"/>
            </a:ext>
          </a:extLst>
        </p:cNvPr>
        <p:cNvGrpSpPr/>
        <p:nvPr/>
      </p:nvGrpSpPr>
      <p:grpSpPr>
        <a:xfrm>
          <a:off x="0" y="0"/>
          <a:ext cx="0" cy="0"/>
          <a:chOff x="0" y="0"/>
          <a:chExt cx="0" cy="0"/>
        </a:xfrm>
      </p:grpSpPr>
      <p:pic>
        <p:nvPicPr>
          <p:cNvPr id="2" name="Picture 1" descr="A chart of a color spectrum&#10;&#10;Description automatically generated with medium confidence">
            <a:extLst>
              <a:ext uri="{FF2B5EF4-FFF2-40B4-BE49-F238E27FC236}">
                <a16:creationId xmlns:a16="http://schemas.microsoft.com/office/drawing/2014/main" id="{D6585A91-C782-F27A-0AD5-07735D83E0E4}"/>
              </a:ext>
            </a:extLst>
          </p:cNvPr>
          <p:cNvPicPr>
            <a:picLocks noChangeAspect="1"/>
          </p:cNvPicPr>
          <p:nvPr/>
        </p:nvPicPr>
        <p:blipFill>
          <a:blip r:embed="rId2"/>
          <a:stretch>
            <a:fillRect/>
          </a:stretch>
        </p:blipFill>
        <p:spPr>
          <a:xfrm>
            <a:off x="5038878" y="2449347"/>
            <a:ext cx="3841009" cy="3421824"/>
          </a:xfrm>
          <a:prstGeom prst="rect">
            <a:avLst/>
          </a:prstGeom>
        </p:spPr>
      </p:pic>
      <p:sp>
        <p:nvSpPr>
          <p:cNvPr id="3" name="Title 2">
            <a:extLst>
              <a:ext uri="{FF2B5EF4-FFF2-40B4-BE49-F238E27FC236}">
                <a16:creationId xmlns:a16="http://schemas.microsoft.com/office/drawing/2014/main" id="{AFAD23E1-22EE-E100-F025-06DE48E6AB83}"/>
              </a:ext>
            </a:extLst>
          </p:cNvPr>
          <p:cNvSpPr>
            <a:spLocks noGrp="1"/>
          </p:cNvSpPr>
          <p:nvPr>
            <p:ph type="title"/>
          </p:nvPr>
        </p:nvSpPr>
        <p:spPr/>
        <p:txBody>
          <a:bodyPr/>
          <a:lstStyle/>
          <a:p>
            <a:r>
              <a:rPr lang="en-US" dirty="0"/>
              <a:t>What happens at the witness IP? </a:t>
            </a:r>
          </a:p>
        </p:txBody>
      </p:sp>
      <p:sp>
        <p:nvSpPr>
          <p:cNvPr id="5" name="Footer Placeholder 4">
            <a:extLst>
              <a:ext uri="{FF2B5EF4-FFF2-40B4-BE49-F238E27FC236}">
                <a16:creationId xmlns:a16="http://schemas.microsoft.com/office/drawing/2014/main" id="{7610D87E-C093-88BF-EE87-76DE13A3D5B0}"/>
              </a:ext>
            </a:extLst>
          </p:cNvPr>
          <p:cNvSpPr>
            <a:spLocks noGrp="1"/>
          </p:cNvSpPr>
          <p:nvPr>
            <p:ph type="ftr" sz="quarter" idx="11"/>
          </p:nvPr>
        </p:nvSpPr>
        <p:spPr/>
        <p:txBody>
          <a:bodyPr/>
          <a:lstStyle/>
          <a:p>
            <a:r>
              <a:rPr lang="en-US"/>
              <a:t>Recent developments in beam-beam studies</a:t>
            </a:r>
            <a:endParaRPr lang="en-US" dirty="0"/>
          </a:p>
        </p:txBody>
      </p:sp>
      <p:sp>
        <p:nvSpPr>
          <p:cNvPr id="10" name="TextBox 9">
            <a:extLst>
              <a:ext uri="{FF2B5EF4-FFF2-40B4-BE49-F238E27FC236}">
                <a16:creationId xmlns:a16="http://schemas.microsoft.com/office/drawing/2014/main" id="{A8F39B4C-64D1-7DA9-FA2A-77F8227580D3}"/>
              </a:ext>
            </a:extLst>
          </p:cNvPr>
          <p:cNvSpPr txBox="1"/>
          <p:nvPr/>
        </p:nvSpPr>
        <p:spPr>
          <a:xfrm>
            <a:off x="688527" y="2254024"/>
            <a:ext cx="2096814" cy="276999"/>
          </a:xfrm>
          <a:prstGeom prst="rect">
            <a:avLst/>
          </a:prstGeom>
          <a:noFill/>
        </p:spPr>
        <p:txBody>
          <a:bodyPr wrap="square" lIns="0" tIns="0" rIns="0" bIns="0" rtlCol="0">
            <a:spAutoFit/>
          </a:bodyPr>
          <a:lstStyle/>
          <a:p>
            <a:pPr algn="l"/>
            <a:r>
              <a:rPr lang="en-US" dirty="0"/>
              <a:t>Symmetric phases </a:t>
            </a:r>
          </a:p>
        </p:txBody>
      </p:sp>
      <p:sp>
        <p:nvSpPr>
          <p:cNvPr id="11" name="TextBox 10">
            <a:extLst>
              <a:ext uri="{FF2B5EF4-FFF2-40B4-BE49-F238E27FC236}">
                <a16:creationId xmlns:a16="http://schemas.microsoft.com/office/drawing/2014/main" id="{E3F4686E-CF77-8075-B034-7EDF38257786}"/>
              </a:ext>
            </a:extLst>
          </p:cNvPr>
          <p:cNvSpPr txBox="1"/>
          <p:nvPr/>
        </p:nvSpPr>
        <p:spPr>
          <a:xfrm>
            <a:off x="5369749" y="2219175"/>
            <a:ext cx="2096814" cy="276999"/>
          </a:xfrm>
          <a:prstGeom prst="rect">
            <a:avLst/>
          </a:prstGeom>
          <a:noFill/>
        </p:spPr>
        <p:txBody>
          <a:bodyPr wrap="square" lIns="0" tIns="0" rIns="0" bIns="0" rtlCol="0">
            <a:spAutoFit/>
          </a:bodyPr>
          <a:lstStyle/>
          <a:p>
            <a:pPr algn="l"/>
            <a:r>
              <a:rPr lang="en-US" dirty="0"/>
              <a:t>Run 3 </a:t>
            </a:r>
            <a:r>
              <a:rPr lang="en-US" dirty="0" err="1"/>
              <a:t>vdM</a:t>
            </a:r>
            <a:r>
              <a:rPr lang="en-US" dirty="0"/>
              <a:t> phases </a:t>
            </a:r>
          </a:p>
        </p:txBody>
      </p:sp>
      <p:cxnSp>
        <p:nvCxnSpPr>
          <p:cNvPr id="15" name="Straight Arrow Connector 14">
            <a:extLst>
              <a:ext uri="{FF2B5EF4-FFF2-40B4-BE49-F238E27FC236}">
                <a16:creationId xmlns:a16="http://schemas.microsoft.com/office/drawing/2014/main" id="{571DB6A2-2A2D-CC17-CA1F-0517C04C757B}"/>
              </a:ext>
            </a:extLst>
          </p:cNvPr>
          <p:cNvCxnSpPr/>
          <p:nvPr/>
        </p:nvCxnSpPr>
        <p:spPr>
          <a:xfrm flipH="1">
            <a:off x="8948912" y="2973239"/>
            <a:ext cx="46863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7" name="Picture 6" descr="A diagram of a number of beams separation&#10;&#10;Description automatically generated">
            <a:extLst>
              <a:ext uri="{FF2B5EF4-FFF2-40B4-BE49-F238E27FC236}">
                <a16:creationId xmlns:a16="http://schemas.microsoft.com/office/drawing/2014/main" id="{E3E5413F-8542-B846-A15A-1D224D60F995}"/>
              </a:ext>
            </a:extLst>
          </p:cNvPr>
          <p:cNvPicPr>
            <a:picLocks noChangeAspect="1"/>
          </p:cNvPicPr>
          <p:nvPr/>
        </p:nvPicPr>
        <p:blipFill>
          <a:blip r:embed="rId3"/>
          <a:stretch>
            <a:fillRect/>
          </a:stretch>
        </p:blipFill>
        <p:spPr>
          <a:xfrm>
            <a:off x="944242" y="2544133"/>
            <a:ext cx="4148981" cy="3428059"/>
          </a:xfrm>
          <a:prstGeom prst="rect">
            <a:avLst/>
          </a:prstGeom>
        </p:spPr>
      </p:pic>
      <p:sp>
        <p:nvSpPr>
          <p:cNvPr id="14" name="TextBox 13">
            <a:extLst>
              <a:ext uri="{FF2B5EF4-FFF2-40B4-BE49-F238E27FC236}">
                <a16:creationId xmlns:a16="http://schemas.microsoft.com/office/drawing/2014/main" id="{D80869CA-77A7-E5BC-E6BD-752704BBF3DB}"/>
              </a:ext>
            </a:extLst>
          </p:cNvPr>
          <p:cNvSpPr txBox="1"/>
          <p:nvPr/>
        </p:nvSpPr>
        <p:spPr>
          <a:xfrm>
            <a:off x="1277257" y="6141662"/>
            <a:ext cx="6371772" cy="184666"/>
          </a:xfrm>
          <a:prstGeom prst="rect">
            <a:avLst/>
          </a:prstGeom>
          <a:noFill/>
        </p:spPr>
        <p:txBody>
          <a:bodyPr wrap="square" lIns="0" tIns="0" rIns="0" bIns="0" rtlCol="0">
            <a:spAutoFit/>
          </a:bodyPr>
          <a:lstStyle/>
          <a:p>
            <a:pPr algn="l"/>
            <a:r>
              <a:rPr lang="en-US" sz="1200" dirty="0"/>
              <a:t>This separation is present at the scanning IP, no separation is present at the witness IP</a:t>
            </a:r>
          </a:p>
        </p:txBody>
      </p:sp>
      <p:cxnSp>
        <p:nvCxnSpPr>
          <p:cNvPr id="16" name="Straight Arrow Connector 15">
            <a:extLst>
              <a:ext uri="{FF2B5EF4-FFF2-40B4-BE49-F238E27FC236}">
                <a16:creationId xmlns:a16="http://schemas.microsoft.com/office/drawing/2014/main" id="{74EAEBFE-E85B-B211-49C6-00764EE8D5EB}"/>
              </a:ext>
            </a:extLst>
          </p:cNvPr>
          <p:cNvCxnSpPr/>
          <p:nvPr/>
        </p:nvCxnSpPr>
        <p:spPr>
          <a:xfrm flipV="1">
            <a:off x="2075543" y="5911872"/>
            <a:ext cx="94343" cy="164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Slide Number Placeholder 16">
            <a:extLst>
              <a:ext uri="{FF2B5EF4-FFF2-40B4-BE49-F238E27FC236}">
                <a16:creationId xmlns:a16="http://schemas.microsoft.com/office/drawing/2014/main" id="{C6E3C0C6-21AC-3487-E870-9C687F86CD81}"/>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18" name="TextBox 17">
            <a:extLst>
              <a:ext uri="{FF2B5EF4-FFF2-40B4-BE49-F238E27FC236}">
                <a16:creationId xmlns:a16="http://schemas.microsoft.com/office/drawing/2014/main" id="{88068CB1-C30C-00E7-9F10-C98D240EAF44}"/>
              </a:ext>
            </a:extLst>
          </p:cNvPr>
          <p:cNvSpPr txBox="1"/>
          <p:nvPr/>
        </p:nvSpPr>
        <p:spPr>
          <a:xfrm>
            <a:off x="9294171" y="2404178"/>
            <a:ext cx="2398476" cy="2215991"/>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Significantly smaller effect than at the scanning IP</a:t>
            </a:r>
          </a:p>
          <a:p>
            <a:pPr marL="285750" indent="-285750" algn="l">
              <a:buFont typeface="Arial" panose="020B0604020202020204" pitchFamily="34" charset="0"/>
              <a:buChar char="•"/>
            </a:pPr>
            <a:r>
              <a:rPr lang="en-US" dirty="0"/>
              <a:t>Range of the effect for realistic phases ~twice smaller than for arbitrary symmetric phases  </a:t>
            </a:r>
          </a:p>
        </p:txBody>
      </p:sp>
      <p:sp>
        <p:nvSpPr>
          <p:cNvPr id="4" name="Date Placeholder 3">
            <a:extLst>
              <a:ext uri="{FF2B5EF4-FFF2-40B4-BE49-F238E27FC236}">
                <a16:creationId xmlns:a16="http://schemas.microsoft.com/office/drawing/2014/main" id="{E05BBE97-5322-275D-28D0-2F30EC677514}"/>
              </a:ext>
            </a:extLst>
          </p:cNvPr>
          <p:cNvSpPr>
            <a:spLocks noGrp="1"/>
          </p:cNvSpPr>
          <p:nvPr>
            <p:ph type="dt" sz="half" idx="10"/>
          </p:nvPr>
        </p:nvSpPr>
        <p:spPr/>
        <p:txBody>
          <a:bodyPr/>
          <a:lstStyle/>
          <a:p>
            <a:r>
              <a:rPr lang="en-US"/>
              <a:t>11/03/2025</a:t>
            </a:r>
            <a:endParaRPr lang="en-US" dirty="0"/>
          </a:p>
        </p:txBody>
      </p:sp>
      <p:sp>
        <p:nvSpPr>
          <p:cNvPr id="6" name="TextBox 5">
            <a:extLst>
              <a:ext uri="{FF2B5EF4-FFF2-40B4-BE49-F238E27FC236}">
                <a16:creationId xmlns:a16="http://schemas.microsoft.com/office/drawing/2014/main" id="{312FD710-82A2-5687-7F00-394977B9E053}"/>
              </a:ext>
            </a:extLst>
          </p:cNvPr>
          <p:cNvSpPr txBox="1"/>
          <p:nvPr/>
        </p:nvSpPr>
        <p:spPr>
          <a:xfrm>
            <a:off x="9214632" y="4864196"/>
            <a:ext cx="2535467" cy="1107996"/>
          </a:xfrm>
          <a:prstGeom prst="rect">
            <a:avLst/>
          </a:prstGeom>
          <a:noFill/>
          <a:ln w="25400">
            <a:solidFill>
              <a:srgbClr val="C00000"/>
            </a:solidFill>
          </a:ln>
        </p:spPr>
        <p:txBody>
          <a:bodyPr wrap="square" lIns="0" tIns="0" rIns="0" bIns="0" rtlCol="0">
            <a:spAutoFit/>
          </a:bodyPr>
          <a:lstStyle/>
          <a:p>
            <a:pPr algn="ctr"/>
            <a:r>
              <a:rPr lang="en-US" dirty="0">
                <a:solidFill>
                  <a:schemeClr val="accent3"/>
                </a:solidFill>
              </a:rPr>
              <a:t>Phase advance sensitive   non-factorization from witness IP at the scanning IP </a:t>
            </a:r>
          </a:p>
        </p:txBody>
      </p:sp>
      <p:sp>
        <p:nvSpPr>
          <p:cNvPr id="8" name="TextBox 7">
            <a:extLst>
              <a:ext uri="{FF2B5EF4-FFF2-40B4-BE49-F238E27FC236}">
                <a16:creationId xmlns:a16="http://schemas.microsoft.com/office/drawing/2014/main" id="{D5D55D5D-3D9E-919C-75FF-8710C7DE4846}"/>
              </a:ext>
            </a:extLst>
          </p:cNvPr>
          <p:cNvSpPr txBox="1"/>
          <p:nvPr/>
        </p:nvSpPr>
        <p:spPr>
          <a:xfrm>
            <a:off x="944242" y="1165549"/>
            <a:ext cx="9902434" cy="83099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solidFill>
                  <a:schemeClr val="bg2">
                    <a:lumMod val="10000"/>
                  </a:schemeClr>
                </a:solidFill>
              </a:rPr>
              <a:t>Effect of the beam-beam interaction at the </a:t>
            </a:r>
            <a:r>
              <a:rPr lang="en-US" b="1" u="sng" dirty="0">
                <a:solidFill>
                  <a:schemeClr val="bg2">
                    <a:lumMod val="10000"/>
                  </a:schemeClr>
                </a:solidFill>
              </a:rPr>
              <a:t>scanning IP propagated into the witness IP</a:t>
            </a:r>
          </a:p>
          <a:p>
            <a:pPr marL="285750" indent="-285750" algn="l">
              <a:buFont typeface="Arial" panose="020B0604020202020204" pitchFamily="34" charset="0"/>
              <a:buChar char="•"/>
            </a:pPr>
            <a:r>
              <a:rPr lang="en-US" dirty="0">
                <a:solidFill>
                  <a:schemeClr val="bg2">
                    <a:lumMod val="10000"/>
                  </a:schemeClr>
                </a:solidFill>
              </a:rPr>
              <a:t>While scanning IP looks the same as with symmetric cases, the witness IP doesn’t – much more asymmetric (in x-y) patterns are present  </a:t>
            </a:r>
          </a:p>
        </p:txBody>
      </p:sp>
    </p:spTree>
    <p:extLst>
      <p:ext uri="{BB962C8B-B14F-4D97-AF65-F5344CB8AC3E}">
        <p14:creationId xmlns:p14="http://schemas.microsoft.com/office/powerpoint/2010/main" val="2888129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screenshot of a graph&#10;&#10;Description automatically generated">
            <a:extLst>
              <a:ext uri="{FF2B5EF4-FFF2-40B4-BE49-F238E27FC236}">
                <a16:creationId xmlns:a16="http://schemas.microsoft.com/office/drawing/2014/main" id="{1D125DF9-31DC-5BDA-0221-9396D15A638A}"/>
              </a:ext>
            </a:extLst>
          </p:cNvPr>
          <p:cNvPicPr>
            <a:picLocks noChangeAspect="1"/>
          </p:cNvPicPr>
          <p:nvPr/>
        </p:nvPicPr>
        <p:blipFill>
          <a:blip r:embed="rId3"/>
          <a:stretch>
            <a:fillRect/>
          </a:stretch>
        </p:blipFill>
        <p:spPr>
          <a:xfrm>
            <a:off x="4845162" y="2185178"/>
            <a:ext cx="4215758" cy="3545703"/>
          </a:xfrm>
          <a:prstGeom prst="rect">
            <a:avLst/>
          </a:prstGeom>
        </p:spPr>
      </p:pic>
      <p:sp>
        <p:nvSpPr>
          <p:cNvPr id="3" name="Title 2">
            <a:extLst>
              <a:ext uri="{FF2B5EF4-FFF2-40B4-BE49-F238E27FC236}">
                <a16:creationId xmlns:a16="http://schemas.microsoft.com/office/drawing/2014/main" id="{51E2004D-2AB2-874A-FA2A-734ABBB38753}"/>
              </a:ext>
            </a:extLst>
          </p:cNvPr>
          <p:cNvSpPr>
            <a:spLocks noGrp="1"/>
          </p:cNvSpPr>
          <p:nvPr>
            <p:ph type="title"/>
          </p:nvPr>
        </p:nvSpPr>
        <p:spPr/>
        <p:txBody>
          <a:bodyPr/>
          <a:lstStyle/>
          <a:p>
            <a:r>
              <a:rPr lang="en-US" dirty="0"/>
              <a:t>What happens at the witness? </a:t>
            </a:r>
          </a:p>
        </p:txBody>
      </p:sp>
      <p:sp>
        <p:nvSpPr>
          <p:cNvPr id="5" name="Footer Placeholder 4">
            <a:extLst>
              <a:ext uri="{FF2B5EF4-FFF2-40B4-BE49-F238E27FC236}">
                <a16:creationId xmlns:a16="http://schemas.microsoft.com/office/drawing/2014/main" id="{49FB9612-1F87-E005-4FAA-1ECC7A168A89}"/>
              </a:ext>
            </a:extLst>
          </p:cNvPr>
          <p:cNvSpPr>
            <a:spLocks noGrp="1"/>
          </p:cNvSpPr>
          <p:nvPr>
            <p:ph type="ftr" sz="quarter" idx="11"/>
          </p:nvPr>
        </p:nvSpPr>
        <p:spPr/>
        <p:txBody>
          <a:bodyPr/>
          <a:lstStyle/>
          <a:p>
            <a:r>
              <a:rPr lang="en-US"/>
              <a:t>Recent developments in beam-beam studies</a:t>
            </a:r>
            <a:endParaRPr lang="en-US" dirty="0"/>
          </a:p>
        </p:txBody>
      </p:sp>
      <p:sp>
        <p:nvSpPr>
          <p:cNvPr id="8" name="TextBox 7">
            <a:extLst>
              <a:ext uri="{FF2B5EF4-FFF2-40B4-BE49-F238E27FC236}">
                <a16:creationId xmlns:a16="http://schemas.microsoft.com/office/drawing/2014/main" id="{283D0EDC-0CC9-6F8B-6E22-36C4DC87C450}"/>
              </a:ext>
            </a:extLst>
          </p:cNvPr>
          <p:cNvSpPr txBox="1"/>
          <p:nvPr/>
        </p:nvSpPr>
        <p:spPr>
          <a:xfrm>
            <a:off x="777240" y="1082515"/>
            <a:ext cx="10330306" cy="369332"/>
          </a:xfrm>
          <a:prstGeom prst="rect">
            <a:avLst/>
          </a:prstGeom>
          <a:noFill/>
        </p:spPr>
        <p:txBody>
          <a:bodyPr wrap="square">
            <a:spAutoFit/>
          </a:bodyPr>
          <a:lstStyle/>
          <a:p>
            <a:pPr marL="285750" indent="-285750" algn="l">
              <a:buFont typeface="Arial" panose="020B0604020202020204" pitchFamily="34" charset="0"/>
              <a:buChar char="•"/>
            </a:pPr>
            <a:r>
              <a:rPr lang="en-US" dirty="0">
                <a:solidFill>
                  <a:schemeClr val="bg2">
                    <a:lumMod val="10000"/>
                  </a:schemeClr>
                </a:solidFill>
              </a:rPr>
              <a:t>Effect of the </a:t>
            </a:r>
            <a:r>
              <a:rPr lang="en-US" b="1" u="sng" dirty="0">
                <a:solidFill>
                  <a:schemeClr val="bg2">
                    <a:lumMod val="10000"/>
                  </a:schemeClr>
                </a:solidFill>
              </a:rPr>
              <a:t>witness beam-beam interaction at the witness IP</a:t>
            </a:r>
          </a:p>
        </p:txBody>
      </p:sp>
      <p:sp>
        <p:nvSpPr>
          <p:cNvPr id="13" name="TextBox 12">
            <a:extLst>
              <a:ext uri="{FF2B5EF4-FFF2-40B4-BE49-F238E27FC236}">
                <a16:creationId xmlns:a16="http://schemas.microsoft.com/office/drawing/2014/main" id="{A8E20185-2926-B021-841F-0B8293A764C2}"/>
              </a:ext>
            </a:extLst>
          </p:cNvPr>
          <p:cNvSpPr txBox="1"/>
          <p:nvPr/>
        </p:nvSpPr>
        <p:spPr>
          <a:xfrm>
            <a:off x="826647" y="1812666"/>
            <a:ext cx="3712398" cy="276999"/>
          </a:xfrm>
          <a:prstGeom prst="rect">
            <a:avLst/>
          </a:prstGeom>
          <a:noFill/>
        </p:spPr>
        <p:txBody>
          <a:bodyPr wrap="square" lIns="0" tIns="0" rIns="0" bIns="0" rtlCol="0">
            <a:spAutoFit/>
          </a:bodyPr>
          <a:lstStyle/>
          <a:p>
            <a:pPr algn="l"/>
            <a:r>
              <a:rPr lang="en-US" dirty="0"/>
              <a:t>Symmetric phases</a:t>
            </a:r>
          </a:p>
        </p:txBody>
      </p:sp>
      <p:sp>
        <p:nvSpPr>
          <p:cNvPr id="15" name="TextBox 14">
            <a:extLst>
              <a:ext uri="{FF2B5EF4-FFF2-40B4-BE49-F238E27FC236}">
                <a16:creationId xmlns:a16="http://schemas.microsoft.com/office/drawing/2014/main" id="{13C041DE-BE5D-9FF6-527D-8F44D7197BFC}"/>
              </a:ext>
            </a:extLst>
          </p:cNvPr>
          <p:cNvSpPr txBox="1"/>
          <p:nvPr/>
        </p:nvSpPr>
        <p:spPr>
          <a:xfrm>
            <a:off x="826647" y="6148603"/>
            <a:ext cx="5115746" cy="184666"/>
          </a:xfrm>
          <a:prstGeom prst="rect">
            <a:avLst/>
          </a:prstGeom>
          <a:noFill/>
        </p:spPr>
        <p:txBody>
          <a:bodyPr wrap="square" lIns="0" tIns="0" rIns="0" bIns="0" rtlCol="0">
            <a:spAutoFit/>
          </a:bodyPr>
          <a:lstStyle/>
          <a:p>
            <a:pPr algn="l"/>
            <a:r>
              <a:rPr lang="en-US" sz="1200" dirty="0"/>
              <a:t>* Some details in the pattern in these plots come from the random seed </a:t>
            </a:r>
          </a:p>
        </p:txBody>
      </p:sp>
      <p:sp>
        <p:nvSpPr>
          <p:cNvPr id="16" name="TextBox 15">
            <a:extLst>
              <a:ext uri="{FF2B5EF4-FFF2-40B4-BE49-F238E27FC236}">
                <a16:creationId xmlns:a16="http://schemas.microsoft.com/office/drawing/2014/main" id="{11086CCE-F26E-879F-6E78-CBB49DF82DC6}"/>
              </a:ext>
            </a:extLst>
          </p:cNvPr>
          <p:cNvSpPr txBox="1"/>
          <p:nvPr/>
        </p:nvSpPr>
        <p:spPr>
          <a:xfrm>
            <a:off x="5275527" y="1818854"/>
            <a:ext cx="2096814" cy="276999"/>
          </a:xfrm>
          <a:prstGeom prst="rect">
            <a:avLst/>
          </a:prstGeom>
          <a:noFill/>
        </p:spPr>
        <p:txBody>
          <a:bodyPr wrap="square" lIns="0" tIns="0" rIns="0" bIns="0" rtlCol="0">
            <a:spAutoFit/>
          </a:bodyPr>
          <a:lstStyle/>
          <a:p>
            <a:pPr algn="l"/>
            <a:r>
              <a:rPr lang="en-US" dirty="0"/>
              <a:t>Run 3 </a:t>
            </a:r>
            <a:r>
              <a:rPr lang="en-US" dirty="0" err="1"/>
              <a:t>vdM</a:t>
            </a:r>
            <a:r>
              <a:rPr lang="en-US" dirty="0"/>
              <a:t> phases </a:t>
            </a:r>
          </a:p>
        </p:txBody>
      </p:sp>
      <p:cxnSp>
        <p:nvCxnSpPr>
          <p:cNvPr id="18" name="Straight Arrow Connector 17">
            <a:extLst>
              <a:ext uri="{FF2B5EF4-FFF2-40B4-BE49-F238E27FC236}">
                <a16:creationId xmlns:a16="http://schemas.microsoft.com/office/drawing/2014/main" id="{5C710EF1-D076-E3AA-D4A8-7A2DB7D7E767}"/>
              </a:ext>
            </a:extLst>
          </p:cNvPr>
          <p:cNvCxnSpPr>
            <a:cxnSpLocks/>
          </p:cNvCxnSpPr>
          <p:nvPr/>
        </p:nvCxnSpPr>
        <p:spPr>
          <a:xfrm>
            <a:off x="5486400" y="2602900"/>
            <a:ext cx="2615515" cy="2536755"/>
          </a:xfrm>
          <a:prstGeom prst="straightConnector1">
            <a:avLst/>
          </a:prstGeom>
          <a:ln w="22225">
            <a:solidFill>
              <a:schemeClr val="accent1">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FD9F4D5A-6F10-BEC5-970A-F48D2F175A49}"/>
              </a:ext>
            </a:extLst>
          </p:cNvPr>
          <p:cNvSpPr txBox="1"/>
          <p:nvPr/>
        </p:nvSpPr>
        <p:spPr>
          <a:xfrm>
            <a:off x="5942393" y="3953838"/>
            <a:ext cx="1316656" cy="1107996"/>
          </a:xfrm>
          <a:prstGeom prst="rect">
            <a:avLst/>
          </a:prstGeom>
          <a:noFill/>
        </p:spPr>
        <p:txBody>
          <a:bodyPr wrap="square" lIns="0" tIns="0" rIns="0" bIns="0" rtlCol="0">
            <a:spAutoFit/>
          </a:bodyPr>
          <a:lstStyle/>
          <a:p>
            <a:pPr algn="l"/>
            <a:r>
              <a:rPr lang="en-US" dirty="0"/>
              <a:t>Strong dependence on the scan direction </a:t>
            </a:r>
          </a:p>
        </p:txBody>
      </p:sp>
      <p:sp>
        <p:nvSpPr>
          <p:cNvPr id="24" name="TextBox 23">
            <a:extLst>
              <a:ext uri="{FF2B5EF4-FFF2-40B4-BE49-F238E27FC236}">
                <a16:creationId xmlns:a16="http://schemas.microsoft.com/office/drawing/2014/main" id="{E8FF51A3-EB74-F06F-A0E8-98D3C38FA9F7}"/>
              </a:ext>
            </a:extLst>
          </p:cNvPr>
          <p:cNvSpPr txBox="1"/>
          <p:nvPr/>
        </p:nvSpPr>
        <p:spPr>
          <a:xfrm>
            <a:off x="9362461" y="3025309"/>
            <a:ext cx="2232910" cy="2215991"/>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Order of magnitude bigger effect than from the scanning IP BB</a:t>
            </a:r>
          </a:p>
          <a:p>
            <a:pPr marL="285750" indent="-285750" algn="l">
              <a:buFont typeface="Arial" panose="020B0604020202020204" pitchFamily="34" charset="0"/>
              <a:buChar char="•"/>
            </a:pPr>
            <a:r>
              <a:rPr lang="en-US" dirty="0"/>
              <a:t>Strongest changes in the tails, visible at high beam separation </a:t>
            </a:r>
          </a:p>
        </p:txBody>
      </p:sp>
      <p:cxnSp>
        <p:nvCxnSpPr>
          <p:cNvPr id="25" name="Straight Arrow Connector 24">
            <a:extLst>
              <a:ext uri="{FF2B5EF4-FFF2-40B4-BE49-F238E27FC236}">
                <a16:creationId xmlns:a16="http://schemas.microsoft.com/office/drawing/2014/main" id="{97AB9EF4-2C02-D904-6E21-3A954C4980A5}"/>
              </a:ext>
            </a:extLst>
          </p:cNvPr>
          <p:cNvCxnSpPr>
            <a:cxnSpLocks/>
          </p:cNvCxnSpPr>
          <p:nvPr/>
        </p:nvCxnSpPr>
        <p:spPr>
          <a:xfrm flipH="1">
            <a:off x="9060920" y="3601804"/>
            <a:ext cx="39658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7" name="Picture 6" descr="A chart of different colors&#10;&#10;Description automatically generated with medium confidence">
            <a:extLst>
              <a:ext uri="{FF2B5EF4-FFF2-40B4-BE49-F238E27FC236}">
                <a16:creationId xmlns:a16="http://schemas.microsoft.com/office/drawing/2014/main" id="{94089074-9171-C772-7A82-42E536567AC4}"/>
              </a:ext>
            </a:extLst>
          </p:cNvPr>
          <p:cNvPicPr>
            <a:picLocks noChangeAspect="1"/>
          </p:cNvPicPr>
          <p:nvPr/>
        </p:nvPicPr>
        <p:blipFill>
          <a:blip r:embed="rId4"/>
          <a:stretch>
            <a:fillRect/>
          </a:stretch>
        </p:blipFill>
        <p:spPr>
          <a:xfrm>
            <a:off x="654667" y="2145959"/>
            <a:ext cx="4113388" cy="3545703"/>
          </a:xfrm>
          <a:prstGeom prst="rect">
            <a:avLst/>
          </a:prstGeom>
        </p:spPr>
      </p:pic>
      <p:sp>
        <p:nvSpPr>
          <p:cNvPr id="22" name="Slide Number Placeholder 21">
            <a:extLst>
              <a:ext uri="{FF2B5EF4-FFF2-40B4-BE49-F238E27FC236}">
                <a16:creationId xmlns:a16="http://schemas.microsoft.com/office/drawing/2014/main" id="{6BC27F34-4AD6-14EB-1F03-57720D1B8DF1}"/>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2" name="Date Placeholder 1">
            <a:extLst>
              <a:ext uri="{FF2B5EF4-FFF2-40B4-BE49-F238E27FC236}">
                <a16:creationId xmlns:a16="http://schemas.microsoft.com/office/drawing/2014/main" id="{9EBBEF93-7CD1-26EB-0468-723782F7D1CB}"/>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2650859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698E36-2DC1-A465-7DF3-AE0A2DB12737}"/>
              </a:ext>
            </a:extLst>
          </p:cNvPr>
          <p:cNvSpPr>
            <a:spLocks noGrp="1"/>
          </p:cNvSpPr>
          <p:nvPr>
            <p:ph idx="1"/>
          </p:nvPr>
        </p:nvSpPr>
        <p:spPr>
          <a:xfrm>
            <a:off x="1063630" y="3998687"/>
            <a:ext cx="10010997" cy="2336800"/>
          </a:xfrm>
        </p:spPr>
        <p:txBody>
          <a:bodyPr>
            <a:normAutofit fontScale="92500" lnSpcReduction="10000"/>
          </a:bodyPr>
          <a:lstStyle/>
          <a:p>
            <a:pPr marL="342900" indent="-342900">
              <a:buFont typeface="Arial" panose="020B0604020202020204" pitchFamily="34" charset="0"/>
              <a:buChar char="•"/>
            </a:pPr>
            <a:r>
              <a:rPr lang="en-US" sz="1800" b="0" dirty="0"/>
              <a:t>Non-factorization analyses are </a:t>
            </a:r>
            <a:r>
              <a:rPr lang="en-US" sz="1800" dirty="0">
                <a:solidFill>
                  <a:schemeClr val="accent1"/>
                </a:solidFill>
              </a:rPr>
              <a:t>potentially sensitive </a:t>
            </a:r>
            <a:r>
              <a:rPr lang="en-US" sz="1800" b="0" dirty="0"/>
              <a:t>to the beam-beam induced changes at any number of witness interactions,</a:t>
            </a:r>
          </a:p>
          <a:p>
            <a:pPr marL="342900" indent="-342900">
              <a:buFont typeface="Arial" panose="020B0604020202020204" pitchFamily="34" charset="0"/>
              <a:buChar char="•"/>
            </a:pPr>
            <a:r>
              <a:rPr lang="en-US" sz="1800" b="0" dirty="0"/>
              <a:t>Thus, correcting beam-beam effects in </a:t>
            </a:r>
            <a:r>
              <a:rPr lang="en-US" sz="1800" b="0" dirty="0" err="1"/>
              <a:t>vdM</a:t>
            </a:r>
            <a:r>
              <a:rPr lang="en-US" sz="1800" b="0" dirty="0"/>
              <a:t> scan to L</a:t>
            </a:r>
            <a:r>
              <a:rPr lang="en-US" sz="1800" b="0" baseline="-25000" dirty="0"/>
              <a:t>0</a:t>
            </a:r>
            <a:r>
              <a:rPr lang="en-US" sz="1800" b="0" dirty="0"/>
              <a:t> does not make sense,</a:t>
            </a:r>
          </a:p>
          <a:p>
            <a:pPr marL="342900" indent="-342900">
              <a:buFont typeface="Arial" panose="020B0604020202020204" pitchFamily="34" charset="0"/>
              <a:buChar char="•"/>
            </a:pPr>
            <a:r>
              <a:rPr lang="en-US" sz="1800" b="0" dirty="0"/>
              <a:t>Using L</a:t>
            </a:r>
            <a:r>
              <a:rPr lang="en-US" sz="1800" b="0" baseline="-25000" dirty="0"/>
              <a:t>u</a:t>
            </a:r>
            <a:r>
              <a:rPr lang="en-US" sz="1800" b="0" dirty="0"/>
              <a:t> normalization allows to </a:t>
            </a:r>
            <a:r>
              <a:rPr lang="en-US" sz="1800" dirty="0">
                <a:solidFill>
                  <a:schemeClr val="accent1"/>
                </a:solidFill>
              </a:rPr>
              <a:t>avoid the overlap </a:t>
            </a:r>
            <a:r>
              <a:rPr lang="en-US" sz="1800" b="0" dirty="0"/>
              <a:t>in the corrections. </a:t>
            </a:r>
          </a:p>
          <a:p>
            <a:pPr marL="342900" indent="-342900">
              <a:buFont typeface="Arial" panose="020B0604020202020204" pitchFamily="34" charset="0"/>
              <a:buChar char="•"/>
            </a:pPr>
            <a:r>
              <a:rPr lang="en-US" sz="1800" b="0" dirty="0"/>
              <a:t>In this way the BB effects at the scanning IP are corrected and </a:t>
            </a:r>
            <a:r>
              <a:rPr lang="en-US" sz="1800" dirty="0">
                <a:solidFill>
                  <a:schemeClr val="accent1"/>
                </a:solidFill>
              </a:rPr>
              <a:t>witness IP changes are treated fully as non-factorization</a:t>
            </a:r>
            <a:r>
              <a:rPr lang="en-US" sz="1800" b="0" dirty="0"/>
              <a:t>,</a:t>
            </a:r>
          </a:p>
          <a:p>
            <a:pPr marL="342900" indent="-342900">
              <a:buFont typeface="Arial" panose="020B0604020202020204" pitchFamily="34" charset="0"/>
              <a:buChar char="•"/>
            </a:pPr>
            <a:r>
              <a:rPr lang="en-US" sz="1800" b="0" dirty="0"/>
              <a:t>This is consistent with the assumptions of the currently employed parametrized correction model,</a:t>
            </a:r>
          </a:p>
          <a:p>
            <a:pPr marL="342900" indent="-342900">
              <a:buFont typeface="Arial" panose="020B0604020202020204" pitchFamily="34" charset="0"/>
              <a:buChar char="•"/>
            </a:pPr>
            <a:r>
              <a:rPr lang="en-US" sz="1800" b="0" dirty="0"/>
              <a:t>But the BB effects at the scanning IP should be corrected for in NF analyses (if sensitive).</a:t>
            </a:r>
          </a:p>
        </p:txBody>
      </p:sp>
      <p:sp>
        <p:nvSpPr>
          <p:cNvPr id="3" name="Title 2">
            <a:extLst>
              <a:ext uri="{FF2B5EF4-FFF2-40B4-BE49-F238E27FC236}">
                <a16:creationId xmlns:a16="http://schemas.microsoft.com/office/drawing/2014/main" id="{E7E7C257-4B87-168C-B354-80FD147E33EB}"/>
              </a:ext>
            </a:extLst>
          </p:cNvPr>
          <p:cNvSpPr>
            <a:spLocks noGrp="1"/>
          </p:cNvSpPr>
          <p:nvPr>
            <p:ph type="title"/>
          </p:nvPr>
        </p:nvSpPr>
        <p:spPr/>
        <p:txBody>
          <a:bodyPr/>
          <a:lstStyle/>
          <a:p>
            <a:r>
              <a:rPr lang="en-US" dirty="0"/>
              <a:t>Distinction of the non-factorization sources</a:t>
            </a:r>
          </a:p>
        </p:txBody>
      </p:sp>
      <p:sp>
        <p:nvSpPr>
          <p:cNvPr id="5" name="Footer Placeholder 4">
            <a:extLst>
              <a:ext uri="{FF2B5EF4-FFF2-40B4-BE49-F238E27FC236}">
                <a16:creationId xmlns:a16="http://schemas.microsoft.com/office/drawing/2014/main" id="{38B66EB5-286E-0CC7-6013-7FBBBB864E53}"/>
              </a:ext>
            </a:extLst>
          </p:cNvPr>
          <p:cNvSpPr>
            <a:spLocks noGrp="1"/>
          </p:cNvSpPr>
          <p:nvPr>
            <p:ph type="ftr" sz="quarter" idx="11"/>
          </p:nvPr>
        </p:nvSpPr>
        <p:spPr/>
        <p:txBody>
          <a:bodyPr/>
          <a:lstStyle/>
          <a:p>
            <a:r>
              <a:rPr lang="en-US"/>
              <a:t>Recent developments in beam-beam studies</a:t>
            </a:r>
            <a:endParaRPr lang="en-US" dirty="0"/>
          </a:p>
        </p:txBody>
      </p:sp>
      <p:sp>
        <p:nvSpPr>
          <p:cNvPr id="7" name="Rectangle 6">
            <a:extLst>
              <a:ext uri="{FF2B5EF4-FFF2-40B4-BE49-F238E27FC236}">
                <a16:creationId xmlns:a16="http://schemas.microsoft.com/office/drawing/2014/main" id="{901174BC-45BF-27EA-565E-823F5710D18A}"/>
              </a:ext>
            </a:extLst>
          </p:cNvPr>
          <p:cNvSpPr/>
          <p:nvPr/>
        </p:nvSpPr>
        <p:spPr>
          <a:xfrm>
            <a:off x="3284011" y="1608671"/>
            <a:ext cx="2275723" cy="1525979"/>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sz="1500" dirty="0"/>
              <a:t>Beam history, optics = present before the scan, can evolve in time [*]</a:t>
            </a:r>
          </a:p>
        </p:txBody>
      </p:sp>
      <p:sp>
        <p:nvSpPr>
          <p:cNvPr id="8" name="Rectangle 7">
            <a:extLst>
              <a:ext uri="{FF2B5EF4-FFF2-40B4-BE49-F238E27FC236}">
                <a16:creationId xmlns:a16="http://schemas.microsoft.com/office/drawing/2014/main" id="{D33EEDDE-2C8F-D764-D487-5DD44AFDAE36}"/>
              </a:ext>
            </a:extLst>
          </p:cNvPr>
          <p:cNvSpPr/>
          <p:nvPr/>
        </p:nvSpPr>
        <p:spPr>
          <a:xfrm>
            <a:off x="5559736" y="1608671"/>
            <a:ext cx="2027838" cy="1525979"/>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1500" dirty="0"/>
              <a:t>Induced by the witness beam-beam interactions</a:t>
            </a:r>
          </a:p>
        </p:txBody>
      </p:sp>
      <p:sp>
        <p:nvSpPr>
          <p:cNvPr id="9" name="Rectangle 8">
            <a:extLst>
              <a:ext uri="{FF2B5EF4-FFF2-40B4-BE49-F238E27FC236}">
                <a16:creationId xmlns:a16="http://schemas.microsoft.com/office/drawing/2014/main" id="{73A9B64D-68BA-3B09-88B7-1EBC7754986D}"/>
              </a:ext>
            </a:extLst>
          </p:cNvPr>
          <p:cNvSpPr/>
          <p:nvPr/>
        </p:nvSpPr>
        <p:spPr>
          <a:xfrm>
            <a:off x="7587573" y="1608671"/>
            <a:ext cx="1848255" cy="1525979"/>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500" dirty="0"/>
              <a:t>Induced during </a:t>
            </a:r>
            <a:r>
              <a:rPr lang="en-US" sz="1500" dirty="0" err="1"/>
              <a:t>vdM</a:t>
            </a:r>
            <a:r>
              <a:rPr lang="en-US" sz="1500" dirty="0"/>
              <a:t> scan</a:t>
            </a:r>
          </a:p>
        </p:txBody>
      </p:sp>
      <p:sp>
        <p:nvSpPr>
          <p:cNvPr id="10" name="Rectangle 9">
            <a:extLst>
              <a:ext uri="{FF2B5EF4-FFF2-40B4-BE49-F238E27FC236}">
                <a16:creationId xmlns:a16="http://schemas.microsoft.com/office/drawing/2014/main" id="{34FF1F88-40F7-3F12-F4B4-A28AB8FF9643}"/>
              </a:ext>
            </a:extLst>
          </p:cNvPr>
          <p:cNvSpPr/>
          <p:nvPr/>
        </p:nvSpPr>
        <p:spPr>
          <a:xfrm>
            <a:off x="5559735" y="1304996"/>
            <a:ext cx="3876093" cy="302821"/>
          </a:xfrm>
          <a:prstGeom prst="rect">
            <a:avLst/>
          </a:prstGeom>
          <a:ln>
            <a:solidFill>
              <a:schemeClr val="bg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300" dirty="0"/>
              <a:t>Beam-beam parameter dependent</a:t>
            </a:r>
          </a:p>
        </p:txBody>
      </p:sp>
      <p:sp>
        <p:nvSpPr>
          <p:cNvPr id="15" name="Rectangle 14">
            <a:extLst>
              <a:ext uri="{FF2B5EF4-FFF2-40B4-BE49-F238E27FC236}">
                <a16:creationId xmlns:a16="http://schemas.microsoft.com/office/drawing/2014/main" id="{4DBF8634-E52F-EB8B-4C38-8E75F8041B49}"/>
              </a:ext>
            </a:extLst>
          </p:cNvPr>
          <p:cNvSpPr/>
          <p:nvPr/>
        </p:nvSpPr>
        <p:spPr>
          <a:xfrm>
            <a:off x="1823346" y="3134652"/>
            <a:ext cx="1460665" cy="601626"/>
          </a:xfrm>
          <a:prstGeom prst="rect">
            <a:avLst/>
          </a:prstGeom>
          <a:solidFill>
            <a:schemeClr val="tx2">
              <a:lumMod val="50000"/>
              <a:lumOff val="50000"/>
            </a:schemeClr>
          </a:solidFill>
          <a:ln>
            <a:solidFill>
              <a:schemeClr val="bg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300" dirty="0"/>
              <a:t>Included in the non-factorization analyses? </a:t>
            </a:r>
          </a:p>
        </p:txBody>
      </p:sp>
      <p:sp>
        <p:nvSpPr>
          <p:cNvPr id="16" name="Rectangle 15">
            <a:extLst>
              <a:ext uri="{FF2B5EF4-FFF2-40B4-BE49-F238E27FC236}">
                <a16:creationId xmlns:a16="http://schemas.microsoft.com/office/drawing/2014/main" id="{2A9E40C7-4FC2-7683-6999-D25B209D0E75}"/>
              </a:ext>
            </a:extLst>
          </p:cNvPr>
          <p:cNvSpPr/>
          <p:nvPr/>
        </p:nvSpPr>
        <p:spPr>
          <a:xfrm>
            <a:off x="3284010" y="3134652"/>
            <a:ext cx="2275723" cy="601626"/>
          </a:xfrm>
          <a:prstGeom prst="rect">
            <a:avLst/>
          </a:prstGeom>
          <a:solidFill>
            <a:schemeClr val="tx2">
              <a:lumMod val="50000"/>
              <a:lumOff val="50000"/>
            </a:schemeClr>
          </a:solidFill>
          <a:ln>
            <a:solidFill>
              <a:schemeClr val="bg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300" dirty="0"/>
              <a:t>YES</a:t>
            </a:r>
          </a:p>
        </p:txBody>
      </p:sp>
      <p:sp>
        <p:nvSpPr>
          <p:cNvPr id="17" name="Rectangle 16">
            <a:extLst>
              <a:ext uri="{FF2B5EF4-FFF2-40B4-BE49-F238E27FC236}">
                <a16:creationId xmlns:a16="http://schemas.microsoft.com/office/drawing/2014/main" id="{808F2816-FBB2-F26C-D313-0B3E6C2EABF0}"/>
              </a:ext>
            </a:extLst>
          </p:cNvPr>
          <p:cNvSpPr/>
          <p:nvPr/>
        </p:nvSpPr>
        <p:spPr>
          <a:xfrm>
            <a:off x="5559735" y="3134652"/>
            <a:ext cx="2027836" cy="601626"/>
          </a:xfrm>
          <a:prstGeom prst="rect">
            <a:avLst/>
          </a:prstGeom>
          <a:solidFill>
            <a:schemeClr val="tx2">
              <a:lumMod val="50000"/>
              <a:lumOff val="50000"/>
            </a:schemeClr>
          </a:solidFill>
          <a:ln>
            <a:solidFill>
              <a:schemeClr val="bg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300" dirty="0"/>
              <a:t>YES</a:t>
            </a:r>
          </a:p>
        </p:txBody>
      </p:sp>
      <p:sp>
        <p:nvSpPr>
          <p:cNvPr id="18" name="Rectangle 17">
            <a:extLst>
              <a:ext uri="{FF2B5EF4-FFF2-40B4-BE49-F238E27FC236}">
                <a16:creationId xmlns:a16="http://schemas.microsoft.com/office/drawing/2014/main" id="{0FF9E3F0-F9D4-73EB-A62F-631479B960DF}"/>
              </a:ext>
            </a:extLst>
          </p:cNvPr>
          <p:cNvSpPr/>
          <p:nvPr/>
        </p:nvSpPr>
        <p:spPr>
          <a:xfrm>
            <a:off x="7587573" y="3134652"/>
            <a:ext cx="1848255" cy="601626"/>
          </a:xfrm>
          <a:prstGeom prst="rect">
            <a:avLst/>
          </a:prstGeom>
          <a:solidFill>
            <a:schemeClr val="tx2">
              <a:lumMod val="50000"/>
              <a:lumOff val="50000"/>
            </a:schemeClr>
          </a:solidFill>
          <a:ln>
            <a:solidFill>
              <a:schemeClr val="bg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300" dirty="0"/>
              <a:t>Depends on the method = corrections required</a:t>
            </a:r>
          </a:p>
        </p:txBody>
      </p:sp>
      <p:sp>
        <p:nvSpPr>
          <p:cNvPr id="11" name="Slide Number Placeholder 10">
            <a:extLst>
              <a:ext uri="{FF2B5EF4-FFF2-40B4-BE49-F238E27FC236}">
                <a16:creationId xmlns:a16="http://schemas.microsoft.com/office/drawing/2014/main" id="{C785840D-FDE6-3780-1E8C-3D9D4800D553}"/>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4" name="Date Placeholder 3">
            <a:extLst>
              <a:ext uri="{FF2B5EF4-FFF2-40B4-BE49-F238E27FC236}">
                <a16:creationId xmlns:a16="http://schemas.microsoft.com/office/drawing/2014/main" id="{9698264B-9274-4569-B325-CE8A31FE3497}"/>
              </a:ext>
            </a:extLst>
          </p:cNvPr>
          <p:cNvSpPr>
            <a:spLocks noGrp="1"/>
          </p:cNvSpPr>
          <p:nvPr>
            <p:ph type="dt" sz="half" idx="10"/>
          </p:nvPr>
        </p:nvSpPr>
        <p:spPr/>
        <p:txBody>
          <a:bodyPr/>
          <a:lstStyle/>
          <a:p>
            <a:r>
              <a:rPr lang="en-US"/>
              <a:t>11/03/2025</a:t>
            </a:r>
            <a:endParaRPr lang="en-US" dirty="0"/>
          </a:p>
        </p:txBody>
      </p:sp>
      <p:sp>
        <p:nvSpPr>
          <p:cNvPr id="6" name="TextBox 5">
            <a:extLst>
              <a:ext uri="{FF2B5EF4-FFF2-40B4-BE49-F238E27FC236}">
                <a16:creationId xmlns:a16="http://schemas.microsoft.com/office/drawing/2014/main" id="{6C3F036B-FC4A-93F1-0C38-068093F56D7D}"/>
              </a:ext>
            </a:extLst>
          </p:cNvPr>
          <p:cNvSpPr txBox="1"/>
          <p:nvPr/>
        </p:nvSpPr>
        <p:spPr>
          <a:xfrm>
            <a:off x="407988" y="2120650"/>
            <a:ext cx="1311284" cy="738664"/>
          </a:xfrm>
          <a:prstGeom prst="rect">
            <a:avLst/>
          </a:prstGeom>
          <a:noFill/>
        </p:spPr>
        <p:txBody>
          <a:bodyPr wrap="square" lIns="0" tIns="0" rIns="0" bIns="0" rtlCol="0">
            <a:spAutoFit/>
          </a:bodyPr>
          <a:lstStyle/>
          <a:p>
            <a:pPr algn="ctr"/>
            <a:r>
              <a:rPr lang="en-US" sz="1200" dirty="0"/>
              <a:t>[*] not covered here, more details in </a:t>
            </a:r>
            <a:r>
              <a:rPr lang="en-US" sz="1200" dirty="0">
                <a:hlinkClick r:id="rId3"/>
              </a:rPr>
              <a:t>presentation by F. </a:t>
            </a:r>
            <a:r>
              <a:rPr lang="en-US" sz="1200" dirty="0" err="1">
                <a:hlinkClick r:id="rId3"/>
              </a:rPr>
              <a:t>Asvesta</a:t>
            </a:r>
            <a:endParaRPr lang="en-US" sz="1200" dirty="0"/>
          </a:p>
        </p:txBody>
      </p:sp>
    </p:spTree>
    <p:extLst>
      <p:ext uri="{BB962C8B-B14F-4D97-AF65-F5344CB8AC3E}">
        <p14:creationId xmlns:p14="http://schemas.microsoft.com/office/powerpoint/2010/main" val="3800325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8F6717-3810-7DB5-84E7-8810A6DAAE43}"/>
              </a:ext>
            </a:extLst>
          </p:cNvPr>
          <p:cNvSpPr>
            <a:spLocks noGrp="1"/>
          </p:cNvSpPr>
          <p:nvPr>
            <p:ph type="title"/>
          </p:nvPr>
        </p:nvSpPr>
        <p:spPr/>
        <p:txBody>
          <a:bodyPr/>
          <a:lstStyle/>
          <a:p>
            <a:r>
              <a:rPr lang="en-US" dirty="0"/>
              <a:t>Beam distribution effects</a:t>
            </a:r>
          </a:p>
        </p:txBody>
      </p:sp>
      <p:sp>
        <p:nvSpPr>
          <p:cNvPr id="5" name="Footer Placeholder 4">
            <a:extLst>
              <a:ext uri="{FF2B5EF4-FFF2-40B4-BE49-F238E27FC236}">
                <a16:creationId xmlns:a16="http://schemas.microsoft.com/office/drawing/2014/main" id="{11B3E5AE-4263-6412-E869-4CA71ED230E1}"/>
              </a:ext>
            </a:extLst>
          </p:cNvPr>
          <p:cNvSpPr>
            <a:spLocks noGrp="1"/>
          </p:cNvSpPr>
          <p:nvPr>
            <p:ph type="ftr" sz="quarter" idx="11"/>
          </p:nvPr>
        </p:nvSpPr>
        <p:spPr/>
        <p:txBody>
          <a:bodyPr/>
          <a:lstStyle/>
          <a:p>
            <a:r>
              <a:rPr lang="en-US"/>
              <a:t>Recent developments in beam-beam studies</a:t>
            </a:r>
            <a:endParaRPr lang="en-US" dirty="0"/>
          </a:p>
        </p:txBody>
      </p:sp>
      <p:pic>
        <p:nvPicPr>
          <p:cNvPr id="7" name="Picture 6">
            <a:extLst>
              <a:ext uri="{FF2B5EF4-FFF2-40B4-BE49-F238E27FC236}">
                <a16:creationId xmlns:a16="http://schemas.microsoft.com/office/drawing/2014/main" id="{CE66AB99-CECA-89A0-8D1B-81992FDE1C42}"/>
              </a:ext>
            </a:extLst>
          </p:cNvPr>
          <p:cNvPicPr>
            <a:picLocks noChangeAspect="1"/>
          </p:cNvPicPr>
          <p:nvPr/>
        </p:nvPicPr>
        <p:blipFill>
          <a:blip r:embed="rId3"/>
          <a:srcRect r="10237"/>
          <a:stretch/>
        </p:blipFill>
        <p:spPr>
          <a:xfrm>
            <a:off x="401599" y="2287660"/>
            <a:ext cx="4287246" cy="3820930"/>
          </a:xfrm>
          <a:prstGeom prst="rect">
            <a:avLst/>
          </a:prstGeom>
        </p:spPr>
      </p:pic>
      <p:pic>
        <p:nvPicPr>
          <p:cNvPr id="8" name="Picture 7" descr="A graph of a function&#10;&#10;Description automatically generated">
            <a:extLst>
              <a:ext uri="{FF2B5EF4-FFF2-40B4-BE49-F238E27FC236}">
                <a16:creationId xmlns:a16="http://schemas.microsoft.com/office/drawing/2014/main" id="{EFE9BE69-1686-75C1-C12D-FA7326A28634}"/>
              </a:ext>
            </a:extLst>
          </p:cNvPr>
          <p:cNvPicPr>
            <a:picLocks noChangeAspect="1"/>
          </p:cNvPicPr>
          <p:nvPr/>
        </p:nvPicPr>
        <p:blipFill>
          <a:blip r:embed="rId4"/>
          <a:stretch>
            <a:fillRect/>
          </a:stretch>
        </p:blipFill>
        <p:spPr>
          <a:xfrm>
            <a:off x="7967298" y="1439335"/>
            <a:ext cx="3081630" cy="2225166"/>
          </a:xfrm>
          <a:prstGeom prst="rect">
            <a:avLst/>
          </a:prstGeom>
        </p:spPr>
      </p:pic>
      <p:sp>
        <p:nvSpPr>
          <p:cNvPr id="9" name="Content Placeholder 1">
            <a:extLst>
              <a:ext uri="{FF2B5EF4-FFF2-40B4-BE49-F238E27FC236}">
                <a16:creationId xmlns:a16="http://schemas.microsoft.com/office/drawing/2014/main" id="{9582510C-D549-16A0-1D05-05875727E52D}"/>
              </a:ext>
            </a:extLst>
          </p:cNvPr>
          <p:cNvSpPr>
            <a:spLocks noGrp="1"/>
          </p:cNvSpPr>
          <p:nvPr>
            <p:ph idx="1"/>
          </p:nvPr>
        </p:nvSpPr>
        <p:spPr>
          <a:xfrm>
            <a:off x="407988" y="1105466"/>
            <a:ext cx="7386183" cy="1717563"/>
          </a:xfrm>
        </p:spPr>
        <p:txBody>
          <a:bodyPr>
            <a:normAutofit/>
          </a:bodyPr>
          <a:lstStyle/>
          <a:p>
            <a:pPr marL="342900" indent="-342900">
              <a:buFont typeface="Arial" panose="020B0604020202020204" pitchFamily="34" charset="0"/>
              <a:buChar char="•"/>
            </a:pPr>
            <a:r>
              <a:rPr lang="en-US" sz="1800" b="0" dirty="0"/>
              <a:t>Example for beam with </a:t>
            </a:r>
            <a:r>
              <a:rPr lang="en-US" sz="1800" dirty="0"/>
              <a:t>heavy tails</a:t>
            </a:r>
            <a:r>
              <a:rPr lang="en-US" sz="1800" b="0" dirty="0"/>
              <a:t>, single beam q=1.3 (this would give around </a:t>
            </a:r>
            <a:r>
              <a:rPr lang="en-US" sz="1800" b="0" dirty="0" err="1"/>
              <a:t>q</a:t>
            </a:r>
            <a:r>
              <a:rPr lang="en-US" sz="1800" b="0" baseline="-25000" dirty="0" err="1"/>
              <a:t>product</a:t>
            </a:r>
            <a:r>
              <a:rPr lang="en-US" sz="1800" b="0" dirty="0"/>
              <a:t>=1.15 on the luminosity scan curve) </a:t>
            </a:r>
          </a:p>
          <a:p>
            <a:pPr marL="342900" indent="-342900">
              <a:buFont typeface="Arial" panose="020B0604020202020204" pitchFamily="34" charset="0"/>
              <a:buChar char="•"/>
            </a:pPr>
            <a:r>
              <a:rPr lang="en-US" sz="1800" b="0" dirty="0"/>
              <a:t>Using simplified definition to artificially get the same rms:</a:t>
            </a:r>
          </a:p>
          <a:p>
            <a:endParaRPr lang="en-US" sz="1800" b="0" dirty="0"/>
          </a:p>
          <a:p>
            <a:pPr marL="342900" indent="-342900">
              <a:buFont typeface="Arial" panose="020B0604020202020204" pitchFamily="34" charset="0"/>
              <a:buChar char="•"/>
            </a:pPr>
            <a:endParaRPr lang="en-US" sz="1800" b="0" dirty="0"/>
          </a:p>
        </p:txBody>
      </p:sp>
      <p:sp>
        <p:nvSpPr>
          <p:cNvPr id="10" name="TextBox 9">
            <a:extLst>
              <a:ext uri="{FF2B5EF4-FFF2-40B4-BE49-F238E27FC236}">
                <a16:creationId xmlns:a16="http://schemas.microsoft.com/office/drawing/2014/main" id="{CF4ED5F3-5080-2D07-8C40-E2073112BDE7}"/>
              </a:ext>
            </a:extLst>
          </p:cNvPr>
          <p:cNvSpPr txBox="1"/>
          <p:nvPr/>
        </p:nvSpPr>
        <p:spPr>
          <a:xfrm>
            <a:off x="4849754" y="3654515"/>
            <a:ext cx="1175983" cy="1938992"/>
          </a:xfrm>
          <a:prstGeom prst="rect">
            <a:avLst/>
          </a:prstGeom>
          <a:noFill/>
        </p:spPr>
        <p:txBody>
          <a:bodyPr wrap="square" lIns="0" tIns="0" rIns="0" bIns="0" rtlCol="0">
            <a:spAutoFit/>
          </a:bodyPr>
          <a:lstStyle/>
          <a:p>
            <a:pPr algn="ctr"/>
            <a:r>
              <a:rPr lang="en-US" sz="1800" dirty="0"/>
              <a:t>Single beam x-y distribution </a:t>
            </a:r>
            <a:r>
              <a:rPr lang="en-US" dirty="0"/>
              <a:t>with q=1.3</a:t>
            </a:r>
            <a:r>
              <a:rPr lang="en-US" sz="1800" dirty="0"/>
              <a:t> shown as ratio BB/</a:t>
            </a:r>
            <a:r>
              <a:rPr lang="en-US" sz="1800" dirty="0" err="1"/>
              <a:t>noBB</a:t>
            </a:r>
            <a:endParaRPr lang="en-US" sz="1800" dirty="0"/>
          </a:p>
        </p:txBody>
      </p:sp>
      <p:sp>
        <p:nvSpPr>
          <p:cNvPr id="17" name="TextBox 16">
            <a:extLst>
              <a:ext uri="{FF2B5EF4-FFF2-40B4-BE49-F238E27FC236}">
                <a16:creationId xmlns:a16="http://schemas.microsoft.com/office/drawing/2014/main" id="{99FAE625-C5F0-3ECE-28FE-0D40B78C60B8}"/>
              </a:ext>
            </a:extLst>
          </p:cNvPr>
          <p:cNvSpPr txBox="1"/>
          <p:nvPr/>
        </p:nvSpPr>
        <p:spPr>
          <a:xfrm>
            <a:off x="8218724" y="1286504"/>
            <a:ext cx="2882096" cy="230832"/>
          </a:xfrm>
          <a:prstGeom prst="rect">
            <a:avLst/>
          </a:prstGeom>
          <a:noFill/>
        </p:spPr>
        <p:txBody>
          <a:bodyPr wrap="square" lIns="0" tIns="0" rIns="0" bIns="0" rtlCol="0">
            <a:spAutoFit/>
          </a:bodyPr>
          <a:lstStyle/>
          <a:p>
            <a:pPr algn="ctr"/>
            <a:r>
              <a:rPr lang="en-US" sz="1500" dirty="0"/>
              <a:t>RMS beam size is constant</a:t>
            </a:r>
          </a:p>
        </p:txBody>
      </p:sp>
      <p:sp>
        <p:nvSpPr>
          <p:cNvPr id="2" name="Slide Number Placeholder 1">
            <a:extLst>
              <a:ext uri="{FF2B5EF4-FFF2-40B4-BE49-F238E27FC236}">
                <a16:creationId xmlns:a16="http://schemas.microsoft.com/office/drawing/2014/main" id="{20BD5046-D015-33D4-E999-4A01C34433F0}"/>
              </a:ext>
            </a:extLst>
          </p:cNvPr>
          <p:cNvSpPr>
            <a:spLocks noGrp="1"/>
          </p:cNvSpPr>
          <p:nvPr>
            <p:ph type="sldNum" sz="quarter" idx="12"/>
          </p:nvPr>
        </p:nvSpPr>
        <p:spPr/>
        <p:txBody>
          <a:bodyPr/>
          <a:lstStyle/>
          <a:p>
            <a:fld id="{36B5EA5A-BC32-A742-B11B-8E7414D5B535}" type="slidenum">
              <a:rPr lang="en-US" smtClean="0"/>
              <a:pPr/>
              <a:t>16</a:t>
            </a:fld>
            <a:endParaRPr lang="en-US" dirty="0"/>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8F39FFB-581A-34CA-EF6C-55BD831F9E6E}"/>
                  </a:ext>
                </a:extLst>
              </p:cNvPr>
              <p:cNvSpPr txBox="1"/>
              <p:nvPr/>
            </p:nvSpPr>
            <p:spPr>
              <a:xfrm>
                <a:off x="4425538" y="1971257"/>
                <a:ext cx="3200399" cy="43319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𝑓</m:t>
                      </m:r>
                      <m:r>
                        <a:rPr lang="en-US" b="0" i="1" baseline="-25000" smtClean="0">
                          <a:latin typeface="Cambria Math" panose="02040503050406030204" pitchFamily="18" charset="0"/>
                        </a:rPr>
                        <m:t>𝑞𝐺</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i="1">
                              <a:latin typeface="Cambria Math" panose="02040503050406030204" pitchFamily="18" charset="0"/>
                            </a:rPr>
                            <m:t>[1−</m:t>
                          </m:r>
                          <m:d>
                            <m:dPr>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𝑞</m:t>
                              </m:r>
                            </m:e>
                          </m:d>
                          <m:r>
                            <a:rPr lang="en-US" i="1">
                              <a:latin typeface="Cambria Math" panose="02040503050406030204" pitchFamily="18" charset="0"/>
                              <a:ea typeface="Cambria Math" panose="02040503050406030204" pitchFamily="18" charset="0"/>
                            </a:rPr>
                            <m:t>𝛽</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𝑥</m:t>
                              </m:r>
                            </m:e>
                            <m:sup>
                              <m:r>
                                <a:rPr lang="en-US" i="1">
                                  <a:latin typeface="Cambria Math" panose="02040503050406030204" pitchFamily="18" charset="0"/>
                                  <a:ea typeface="Cambria Math" panose="02040503050406030204" pitchFamily="18" charset="0"/>
                                </a:rPr>
                                <m:t>2</m:t>
                              </m:r>
                            </m:sup>
                          </m:sSup>
                          <m:r>
                            <a:rPr lang="en-US" i="1">
                              <a:latin typeface="Cambria Math" panose="02040503050406030204" pitchFamily="18" charset="0"/>
                              <a:ea typeface="Cambria Math" panose="02040503050406030204" pitchFamily="18" charset="0"/>
                            </a:rPr>
                            <m:t>]</m:t>
                          </m:r>
                        </m:e>
                        <m:sup>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𝑞</m:t>
                              </m:r>
                            </m:den>
                          </m:f>
                        </m:sup>
                      </m:sSup>
                    </m:oMath>
                  </m:oMathPara>
                </a14:m>
                <a:endParaRPr lang="en-US" dirty="0"/>
              </a:p>
            </p:txBody>
          </p:sp>
        </mc:Choice>
        <mc:Fallback xmlns="">
          <p:sp>
            <p:nvSpPr>
              <p:cNvPr id="15" name="TextBox 14">
                <a:extLst>
                  <a:ext uri="{FF2B5EF4-FFF2-40B4-BE49-F238E27FC236}">
                    <a16:creationId xmlns:a16="http://schemas.microsoft.com/office/drawing/2014/main" id="{A8F39FFB-581A-34CA-EF6C-55BD831F9E6E}"/>
                  </a:ext>
                </a:extLst>
              </p:cNvPr>
              <p:cNvSpPr txBox="1">
                <a:spLocks noRot="1" noChangeAspect="1" noMove="1" noResize="1" noEditPoints="1" noAdjustHandles="1" noChangeArrowheads="1" noChangeShapeType="1" noTextEdit="1"/>
              </p:cNvSpPr>
              <p:nvPr/>
            </p:nvSpPr>
            <p:spPr>
              <a:xfrm>
                <a:off x="4425538" y="1971257"/>
                <a:ext cx="3200399" cy="433196"/>
              </a:xfrm>
              <a:prstGeom prst="rect">
                <a:avLst/>
              </a:prstGeom>
              <a:blipFill>
                <a:blip r:embed="rId5"/>
                <a:stretch>
                  <a:fillRect b="-22857"/>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9C33B0C4-AC0B-C25C-A596-F446AB1A3E47}"/>
              </a:ext>
            </a:extLst>
          </p:cNvPr>
          <p:cNvSpPr txBox="1"/>
          <p:nvPr/>
        </p:nvSpPr>
        <p:spPr>
          <a:xfrm>
            <a:off x="6707753" y="4037787"/>
            <a:ext cx="4341176" cy="1200329"/>
          </a:xfrm>
          <a:prstGeom prst="rect">
            <a:avLst/>
          </a:prstGeom>
          <a:noFill/>
        </p:spPr>
        <p:txBody>
          <a:bodyPr wrap="square">
            <a:spAutoFit/>
          </a:bodyPr>
          <a:lstStyle/>
          <a:p>
            <a:pPr marL="342900" indent="-342900">
              <a:buFont typeface="Arial" panose="020B0604020202020204" pitchFamily="34" charset="0"/>
              <a:buChar char="•"/>
            </a:pPr>
            <a:r>
              <a:rPr lang="en-US" sz="1800" dirty="0">
                <a:solidFill>
                  <a:schemeClr val="bg2">
                    <a:lumMod val="10000"/>
                  </a:schemeClr>
                </a:solidFill>
              </a:rPr>
              <a:t>Beam-beam induced transverse distribution changes are </a:t>
            </a:r>
            <a:r>
              <a:rPr lang="en-US" sz="1800" b="1" dirty="0"/>
              <a:t>sensitive to the initial beam distribution </a:t>
            </a:r>
            <a:r>
              <a:rPr lang="en-US" sz="1800" dirty="0">
                <a:solidFill>
                  <a:schemeClr val="bg2">
                    <a:lumMod val="10000"/>
                  </a:schemeClr>
                </a:solidFill>
              </a:rPr>
              <a:t>(example for 1IP configuration)</a:t>
            </a:r>
          </a:p>
        </p:txBody>
      </p:sp>
      <p:cxnSp>
        <p:nvCxnSpPr>
          <p:cNvPr id="22" name="Straight Arrow Connector 21">
            <a:extLst>
              <a:ext uri="{FF2B5EF4-FFF2-40B4-BE49-F238E27FC236}">
                <a16:creationId xmlns:a16="http://schemas.microsoft.com/office/drawing/2014/main" id="{D102D34C-FADE-B370-6352-DB9FF178F6C4}"/>
              </a:ext>
            </a:extLst>
          </p:cNvPr>
          <p:cNvCxnSpPr/>
          <p:nvPr/>
        </p:nvCxnSpPr>
        <p:spPr>
          <a:xfrm flipH="1">
            <a:off x="4579988" y="3780971"/>
            <a:ext cx="428172"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29B9799-C016-67B1-892A-85B009EDB1BE}"/>
              </a:ext>
            </a:extLst>
          </p:cNvPr>
          <p:cNvSpPr>
            <a:spLocks noGrp="1"/>
          </p:cNvSpPr>
          <p:nvPr>
            <p:ph type="dt" sz="half" idx="10"/>
          </p:nvPr>
        </p:nvSpPr>
        <p:spPr/>
        <p:txBody>
          <a:bodyPr/>
          <a:lstStyle/>
          <a:p>
            <a:r>
              <a:rPr lang="en-US"/>
              <a:t>11/03/2025</a:t>
            </a:r>
            <a:endParaRPr lang="en-US" dirty="0"/>
          </a:p>
        </p:txBody>
      </p:sp>
      <p:sp>
        <p:nvSpPr>
          <p:cNvPr id="6" name="TextBox 5">
            <a:extLst>
              <a:ext uri="{FF2B5EF4-FFF2-40B4-BE49-F238E27FC236}">
                <a16:creationId xmlns:a16="http://schemas.microsoft.com/office/drawing/2014/main" id="{1F886EBF-765F-B6A2-93A2-CB5BB25FD73F}"/>
              </a:ext>
            </a:extLst>
          </p:cNvPr>
          <p:cNvSpPr txBox="1"/>
          <p:nvPr/>
        </p:nvSpPr>
        <p:spPr>
          <a:xfrm>
            <a:off x="10157792" y="773583"/>
            <a:ext cx="1331844" cy="184666"/>
          </a:xfrm>
          <a:prstGeom prst="rect">
            <a:avLst/>
          </a:prstGeom>
          <a:noFill/>
          <a:ln w="19050">
            <a:solidFill>
              <a:schemeClr val="accent3"/>
            </a:solidFill>
          </a:ln>
        </p:spPr>
        <p:txBody>
          <a:bodyPr wrap="square" lIns="0" tIns="0" rIns="0" bIns="0" rtlCol="0">
            <a:spAutoFit/>
          </a:bodyPr>
          <a:lstStyle/>
          <a:p>
            <a:pPr algn="ctr"/>
            <a:r>
              <a:rPr lang="en-US" sz="1200" b="1" dirty="0"/>
              <a:t>Preliminary study</a:t>
            </a:r>
          </a:p>
        </p:txBody>
      </p:sp>
    </p:spTree>
    <p:extLst>
      <p:ext uri="{BB962C8B-B14F-4D97-AF65-F5344CB8AC3E}">
        <p14:creationId xmlns:p14="http://schemas.microsoft.com/office/powerpoint/2010/main" val="64763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0"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graph of a number of beams separation&#10;&#10;AI-generated content may be incorrect.">
            <a:extLst>
              <a:ext uri="{FF2B5EF4-FFF2-40B4-BE49-F238E27FC236}">
                <a16:creationId xmlns:a16="http://schemas.microsoft.com/office/drawing/2014/main" id="{BCBC13C8-FE7F-8D1D-87C8-58E4361AA92C}"/>
              </a:ext>
            </a:extLst>
          </p:cNvPr>
          <p:cNvPicPr>
            <a:picLocks noChangeAspect="1"/>
          </p:cNvPicPr>
          <p:nvPr/>
        </p:nvPicPr>
        <p:blipFill>
          <a:blip r:embed="rId2"/>
          <a:stretch>
            <a:fillRect/>
          </a:stretch>
        </p:blipFill>
        <p:spPr>
          <a:xfrm>
            <a:off x="5996100" y="1928461"/>
            <a:ext cx="3873274" cy="3475778"/>
          </a:xfrm>
          <a:prstGeom prst="rect">
            <a:avLst/>
          </a:prstGeom>
        </p:spPr>
      </p:pic>
      <p:pic>
        <p:nvPicPr>
          <p:cNvPr id="17" name="Picture 16" descr="A graph of beams separation&#10;&#10;AI-generated content may be incorrect.">
            <a:extLst>
              <a:ext uri="{FF2B5EF4-FFF2-40B4-BE49-F238E27FC236}">
                <a16:creationId xmlns:a16="http://schemas.microsoft.com/office/drawing/2014/main" id="{A1105994-6FF5-07A3-5439-F1CB0CB6E96C}"/>
              </a:ext>
            </a:extLst>
          </p:cNvPr>
          <p:cNvPicPr>
            <a:picLocks noChangeAspect="1"/>
          </p:cNvPicPr>
          <p:nvPr/>
        </p:nvPicPr>
        <p:blipFill>
          <a:blip r:embed="rId3"/>
          <a:stretch>
            <a:fillRect/>
          </a:stretch>
        </p:blipFill>
        <p:spPr>
          <a:xfrm>
            <a:off x="873328" y="1928461"/>
            <a:ext cx="3944582" cy="3475778"/>
          </a:xfrm>
          <a:prstGeom prst="rect">
            <a:avLst/>
          </a:prstGeom>
        </p:spPr>
      </p:pic>
      <p:sp>
        <p:nvSpPr>
          <p:cNvPr id="2" name="Content Placeholder 1">
            <a:extLst>
              <a:ext uri="{FF2B5EF4-FFF2-40B4-BE49-F238E27FC236}">
                <a16:creationId xmlns:a16="http://schemas.microsoft.com/office/drawing/2014/main" id="{2A9BD94B-872D-E64B-9CCA-112753CDCF7F}"/>
              </a:ext>
            </a:extLst>
          </p:cNvPr>
          <p:cNvSpPr>
            <a:spLocks noGrp="1"/>
          </p:cNvSpPr>
          <p:nvPr>
            <p:ph idx="1"/>
          </p:nvPr>
        </p:nvSpPr>
        <p:spPr>
          <a:xfrm>
            <a:off x="873328" y="1062542"/>
            <a:ext cx="10234213" cy="1329649"/>
          </a:xfrm>
        </p:spPr>
        <p:txBody>
          <a:bodyPr/>
          <a:lstStyle/>
          <a:p>
            <a:pPr marL="342900" indent="-342900">
              <a:buFont typeface="Arial" panose="020B0604020202020204" pitchFamily="34" charset="0"/>
              <a:buChar char="•"/>
            </a:pPr>
            <a:r>
              <a:rPr lang="en-US" b="0" dirty="0"/>
              <a:t>Comparison of Gaussian (q=1) and </a:t>
            </a:r>
            <a:r>
              <a:rPr lang="en-US" b="0" dirty="0" err="1"/>
              <a:t>qGaussian</a:t>
            </a:r>
            <a:r>
              <a:rPr lang="en-US" b="0" dirty="0"/>
              <a:t> (q=1.3) distribution with the same RMS beam size for single IP case  </a:t>
            </a:r>
          </a:p>
        </p:txBody>
      </p:sp>
      <p:sp>
        <p:nvSpPr>
          <p:cNvPr id="3" name="Title 2">
            <a:extLst>
              <a:ext uri="{FF2B5EF4-FFF2-40B4-BE49-F238E27FC236}">
                <a16:creationId xmlns:a16="http://schemas.microsoft.com/office/drawing/2014/main" id="{96E5BFCF-CD7C-CE53-15BC-B1D3D34DF14F}"/>
              </a:ext>
            </a:extLst>
          </p:cNvPr>
          <p:cNvSpPr>
            <a:spLocks noGrp="1"/>
          </p:cNvSpPr>
          <p:nvPr>
            <p:ph type="title"/>
          </p:nvPr>
        </p:nvSpPr>
        <p:spPr/>
        <p:txBody>
          <a:bodyPr/>
          <a:lstStyle/>
          <a:p>
            <a:r>
              <a:rPr lang="en-US" dirty="0"/>
              <a:t>Beam distribution effects</a:t>
            </a:r>
          </a:p>
        </p:txBody>
      </p:sp>
      <p:sp>
        <p:nvSpPr>
          <p:cNvPr id="5" name="Footer Placeholder 4">
            <a:extLst>
              <a:ext uri="{FF2B5EF4-FFF2-40B4-BE49-F238E27FC236}">
                <a16:creationId xmlns:a16="http://schemas.microsoft.com/office/drawing/2014/main" id="{A3556558-C4E4-4A74-2821-F92710ABE12B}"/>
              </a:ext>
            </a:extLst>
          </p:cNvPr>
          <p:cNvSpPr>
            <a:spLocks noGrp="1"/>
          </p:cNvSpPr>
          <p:nvPr>
            <p:ph type="ftr" sz="quarter" idx="11"/>
          </p:nvPr>
        </p:nvSpPr>
        <p:spPr/>
        <p:txBody>
          <a:bodyPr/>
          <a:lstStyle/>
          <a:p>
            <a:r>
              <a:rPr lang="en-US"/>
              <a:t>Recent developments in beam-beam studies</a:t>
            </a:r>
            <a:endParaRPr lang="en-US" dirty="0"/>
          </a:p>
        </p:txBody>
      </p:sp>
      <p:cxnSp>
        <p:nvCxnSpPr>
          <p:cNvPr id="10" name="Straight Arrow Connector 9">
            <a:extLst>
              <a:ext uri="{FF2B5EF4-FFF2-40B4-BE49-F238E27FC236}">
                <a16:creationId xmlns:a16="http://schemas.microsoft.com/office/drawing/2014/main" id="{65289009-7DDA-70D6-88E9-6AFADC8774E4}"/>
              </a:ext>
            </a:extLst>
          </p:cNvPr>
          <p:cNvCxnSpPr/>
          <p:nvPr/>
        </p:nvCxnSpPr>
        <p:spPr>
          <a:xfrm>
            <a:off x="5053263" y="2516132"/>
            <a:ext cx="0" cy="2158323"/>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6FD495A-6B9A-47B8-91F5-6FC8DF2649C1}"/>
              </a:ext>
            </a:extLst>
          </p:cNvPr>
          <p:cNvSpPr txBox="1"/>
          <p:nvPr/>
        </p:nvSpPr>
        <p:spPr>
          <a:xfrm>
            <a:off x="5158786" y="3206307"/>
            <a:ext cx="540799" cy="276999"/>
          </a:xfrm>
          <a:prstGeom prst="rect">
            <a:avLst/>
          </a:prstGeom>
          <a:noFill/>
        </p:spPr>
        <p:txBody>
          <a:bodyPr wrap="square" lIns="0" tIns="0" rIns="0" bIns="0" rtlCol="0">
            <a:spAutoFit/>
          </a:bodyPr>
          <a:lstStyle/>
          <a:p>
            <a:pPr algn="l"/>
            <a:r>
              <a:rPr lang="en-US" dirty="0"/>
              <a:t>2%</a:t>
            </a:r>
          </a:p>
        </p:txBody>
      </p:sp>
      <p:cxnSp>
        <p:nvCxnSpPr>
          <p:cNvPr id="12" name="Straight Arrow Connector 11">
            <a:extLst>
              <a:ext uri="{FF2B5EF4-FFF2-40B4-BE49-F238E27FC236}">
                <a16:creationId xmlns:a16="http://schemas.microsoft.com/office/drawing/2014/main" id="{538FB30D-858E-3A20-778F-A783D20FCC8F}"/>
              </a:ext>
            </a:extLst>
          </p:cNvPr>
          <p:cNvCxnSpPr/>
          <p:nvPr/>
        </p:nvCxnSpPr>
        <p:spPr>
          <a:xfrm>
            <a:off x="10165890" y="2435922"/>
            <a:ext cx="0" cy="2158323"/>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E400A00-2A15-EE20-63FA-BA3D92F4B2F5}"/>
              </a:ext>
            </a:extLst>
          </p:cNvPr>
          <p:cNvSpPr txBox="1"/>
          <p:nvPr/>
        </p:nvSpPr>
        <p:spPr>
          <a:xfrm>
            <a:off x="10271413" y="3126097"/>
            <a:ext cx="540799" cy="276999"/>
          </a:xfrm>
          <a:prstGeom prst="rect">
            <a:avLst/>
          </a:prstGeom>
          <a:noFill/>
        </p:spPr>
        <p:txBody>
          <a:bodyPr wrap="square" lIns="0" tIns="0" rIns="0" bIns="0" rtlCol="0">
            <a:spAutoFit/>
          </a:bodyPr>
          <a:lstStyle/>
          <a:p>
            <a:pPr algn="l"/>
            <a:r>
              <a:rPr lang="en-US" dirty="0"/>
              <a:t>12%</a:t>
            </a:r>
          </a:p>
        </p:txBody>
      </p:sp>
      <p:sp>
        <p:nvSpPr>
          <p:cNvPr id="14" name="TextBox 13">
            <a:extLst>
              <a:ext uri="{FF2B5EF4-FFF2-40B4-BE49-F238E27FC236}">
                <a16:creationId xmlns:a16="http://schemas.microsoft.com/office/drawing/2014/main" id="{88C34A5F-0CA2-D29C-222F-286BFA8076F3}"/>
              </a:ext>
            </a:extLst>
          </p:cNvPr>
          <p:cNvSpPr txBox="1"/>
          <p:nvPr/>
        </p:nvSpPr>
        <p:spPr>
          <a:xfrm>
            <a:off x="10369621" y="3583004"/>
            <a:ext cx="1078552" cy="1107996"/>
          </a:xfrm>
          <a:prstGeom prst="rect">
            <a:avLst/>
          </a:prstGeom>
          <a:noFill/>
        </p:spPr>
        <p:txBody>
          <a:bodyPr wrap="square" lIns="0" tIns="0" rIns="0" bIns="0" rtlCol="0">
            <a:spAutoFit/>
          </a:bodyPr>
          <a:lstStyle/>
          <a:p>
            <a:pPr algn="l"/>
            <a:r>
              <a:rPr lang="en-US" dirty="0"/>
              <a:t>Very strong effect on the tails  </a:t>
            </a:r>
          </a:p>
        </p:txBody>
      </p:sp>
      <p:sp>
        <p:nvSpPr>
          <p:cNvPr id="15" name="TextBox 14">
            <a:extLst>
              <a:ext uri="{FF2B5EF4-FFF2-40B4-BE49-F238E27FC236}">
                <a16:creationId xmlns:a16="http://schemas.microsoft.com/office/drawing/2014/main" id="{8FACD8A6-D98B-878D-145D-7BB231F75DD7}"/>
              </a:ext>
            </a:extLst>
          </p:cNvPr>
          <p:cNvSpPr txBox="1"/>
          <p:nvPr/>
        </p:nvSpPr>
        <p:spPr>
          <a:xfrm>
            <a:off x="1387642" y="2215127"/>
            <a:ext cx="465221" cy="276999"/>
          </a:xfrm>
          <a:prstGeom prst="rect">
            <a:avLst/>
          </a:prstGeom>
          <a:noFill/>
        </p:spPr>
        <p:txBody>
          <a:bodyPr wrap="square" lIns="0" tIns="0" rIns="0" bIns="0" rtlCol="0">
            <a:spAutoFit/>
          </a:bodyPr>
          <a:lstStyle/>
          <a:p>
            <a:pPr algn="l"/>
            <a:r>
              <a:rPr lang="en-US" b="1" dirty="0"/>
              <a:t>q=1</a:t>
            </a:r>
          </a:p>
        </p:txBody>
      </p:sp>
      <p:sp>
        <p:nvSpPr>
          <p:cNvPr id="16" name="TextBox 15">
            <a:extLst>
              <a:ext uri="{FF2B5EF4-FFF2-40B4-BE49-F238E27FC236}">
                <a16:creationId xmlns:a16="http://schemas.microsoft.com/office/drawing/2014/main" id="{2957544E-4F03-A51B-A383-F5D79BC15678}"/>
              </a:ext>
            </a:extLst>
          </p:cNvPr>
          <p:cNvSpPr txBox="1"/>
          <p:nvPr/>
        </p:nvSpPr>
        <p:spPr>
          <a:xfrm>
            <a:off x="6569242" y="2190713"/>
            <a:ext cx="633663" cy="276999"/>
          </a:xfrm>
          <a:prstGeom prst="rect">
            <a:avLst/>
          </a:prstGeom>
          <a:noFill/>
        </p:spPr>
        <p:txBody>
          <a:bodyPr wrap="square" lIns="0" tIns="0" rIns="0" bIns="0" rtlCol="0">
            <a:spAutoFit/>
          </a:bodyPr>
          <a:lstStyle/>
          <a:p>
            <a:pPr algn="l"/>
            <a:r>
              <a:rPr lang="en-US" b="1" dirty="0"/>
              <a:t>q=1.3</a:t>
            </a:r>
          </a:p>
        </p:txBody>
      </p:sp>
      <p:sp>
        <p:nvSpPr>
          <p:cNvPr id="19" name="TextBox 18">
            <a:extLst>
              <a:ext uri="{FF2B5EF4-FFF2-40B4-BE49-F238E27FC236}">
                <a16:creationId xmlns:a16="http://schemas.microsoft.com/office/drawing/2014/main" id="{213E86E8-1BB4-DB99-ABB7-F6E450B18C27}"/>
              </a:ext>
            </a:extLst>
          </p:cNvPr>
          <p:cNvSpPr txBox="1"/>
          <p:nvPr/>
        </p:nvSpPr>
        <p:spPr>
          <a:xfrm>
            <a:off x="766519" y="5795458"/>
            <a:ext cx="3571565" cy="461665"/>
          </a:xfrm>
          <a:prstGeom prst="rect">
            <a:avLst/>
          </a:prstGeom>
          <a:noFill/>
        </p:spPr>
        <p:txBody>
          <a:bodyPr wrap="square" lIns="0" tIns="0" rIns="0" bIns="0" rtlCol="0">
            <a:spAutoFit/>
          </a:bodyPr>
          <a:lstStyle/>
          <a:p>
            <a:pPr algn="l"/>
            <a:r>
              <a:rPr lang="en-US" sz="1500" dirty="0"/>
              <a:t>*the BB kick used still includes Gaussian approximation in the EM field calculation </a:t>
            </a:r>
          </a:p>
        </p:txBody>
      </p:sp>
      <p:sp>
        <p:nvSpPr>
          <p:cNvPr id="9" name="Slide Number Placeholder 8">
            <a:extLst>
              <a:ext uri="{FF2B5EF4-FFF2-40B4-BE49-F238E27FC236}">
                <a16:creationId xmlns:a16="http://schemas.microsoft.com/office/drawing/2014/main" id="{74B016FF-C5ED-FAAC-1268-15C7112C6644}"/>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4" name="Date Placeholder 3">
            <a:extLst>
              <a:ext uri="{FF2B5EF4-FFF2-40B4-BE49-F238E27FC236}">
                <a16:creationId xmlns:a16="http://schemas.microsoft.com/office/drawing/2014/main" id="{9C1BDB8C-230B-EC0A-BB29-4093262F2C4D}"/>
              </a:ext>
            </a:extLst>
          </p:cNvPr>
          <p:cNvSpPr>
            <a:spLocks noGrp="1"/>
          </p:cNvSpPr>
          <p:nvPr>
            <p:ph type="dt" sz="half" idx="10"/>
          </p:nvPr>
        </p:nvSpPr>
        <p:spPr/>
        <p:txBody>
          <a:bodyPr/>
          <a:lstStyle/>
          <a:p>
            <a:r>
              <a:rPr lang="en-US"/>
              <a:t>11/03/2025</a:t>
            </a:r>
            <a:endParaRPr lang="en-US" dirty="0"/>
          </a:p>
        </p:txBody>
      </p:sp>
      <p:sp>
        <p:nvSpPr>
          <p:cNvPr id="22" name="TextBox 21">
            <a:extLst>
              <a:ext uri="{FF2B5EF4-FFF2-40B4-BE49-F238E27FC236}">
                <a16:creationId xmlns:a16="http://schemas.microsoft.com/office/drawing/2014/main" id="{683A6F09-CDB4-769E-77E8-79D96FC1111A}"/>
              </a:ext>
            </a:extLst>
          </p:cNvPr>
          <p:cNvSpPr txBox="1"/>
          <p:nvPr/>
        </p:nvSpPr>
        <p:spPr>
          <a:xfrm>
            <a:off x="4936305" y="5558046"/>
            <a:ext cx="6956292" cy="646331"/>
          </a:xfrm>
          <a:prstGeom prst="rect">
            <a:avLst/>
          </a:prstGeom>
          <a:noFill/>
        </p:spPr>
        <p:txBody>
          <a:bodyPr wrap="square">
            <a:spAutoFit/>
          </a:bodyPr>
          <a:lstStyle/>
          <a:p>
            <a:pPr marL="342900" indent="-342900">
              <a:buFont typeface="Arial" panose="020B0604020202020204" pitchFamily="34" charset="0"/>
              <a:buChar char="•"/>
            </a:pPr>
            <a:r>
              <a:rPr lang="en-US" sz="1800" dirty="0">
                <a:solidFill>
                  <a:schemeClr val="bg2">
                    <a:lumMod val="10000"/>
                  </a:schemeClr>
                </a:solidFill>
              </a:rPr>
              <a:t>Indicates</a:t>
            </a:r>
            <a:r>
              <a:rPr lang="en-US" sz="1800" dirty="0"/>
              <a:t> </a:t>
            </a:r>
            <a:r>
              <a:rPr lang="en-US" sz="1800" b="1" dirty="0"/>
              <a:t>possible caveats </a:t>
            </a:r>
            <a:r>
              <a:rPr lang="en-US" sz="1800" dirty="0">
                <a:solidFill>
                  <a:schemeClr val="bg2">
                    <a:lumMod val="10000"/>
                  </a:schemeClr>
                </a:solidFill>
              </a:rPr>
              <a:t>in the current estimation of the beam-beam systematic uncertainty associated with heavy tails  </a:t>
            </a:r>
          </a:p>
        </p:txBody>
      </p:sp>
    </p:spTree>
    <p:extLst>
      <p:ext uri="{BB962C8B-B14F-4D97-AF65-F5344CB8AC3E}">
        <p14:creationId xmlns:p14="http://schemas.microsoft.com/office/powerpoint/2010/main" val="317752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
            <a:extLst>
              <a:ext uri="{FF2B5EF4-FFF2-40B4-BE49-F238E27FC236}">
                <a16:creationId xmlns:a16="http://schemas.microsoft.com/office/drawing/2014/main" id="{492A65ED-9CE1-F944-9F8F-89DE109E90F9}"/>
              </a:ext>
            </a:extLst>
          </p:cNvPr>
          <p:cNvSpPr txBox="1">
            <a:spLocks/>
          </p:cNvSpPr>
          <p:nvPr/>
        </p:nvSpPr>
        <p:spPr>
          <a:xfrm>
            <a:off x="977615" y="1244573"/>
            <a:ext cx="9635421" cy="50063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1800" b="0" dirty="0"/>
              <a:t>Ongoing studies on the </a:t>
            </a:r>
            <a:r>
              <a:rPr lang="en-US" sz="1800" dirty="0">
                <a:solidFill>
                  <a:schemeClr val="accent1"/>
                </a:solidFill>
              </a:rPr>
              <a:t>interplay</a:t>
            </a:r>
            <a:r>
              <a:rPr lang="en-US" sz="1800" b="0" dirty="0"/>
              <a:t> of beam-beam and global or local coupling</a:t>
            </a:r>
          </a:p>
          <a:p>
            <a:pPr marL="342900" indent="-342900">
              <a:buFont typeface="Arial" panose="020B0604020202020204" pitchFamily="34" charset="0"/>
              <a:buChar char="•"/>
            </a:pPr>
            <a:r>
              <a:rPr lang="en-US" sz="1800" b="0" dirty="0">
                <a:solidFill>
                  <a:srgbClr val="000000"/>
                </a:solidFill>
                <a:latin typeface="Arial" panose="020B0604020202020204" pitchFamily="34" charset="0"/>
              </a:rPr>
              <a:t>Indicate </a:t>
            </a:r>
            <a:r>
              <a:rPr lang="en-US" sz="1800" dirty="0">
                <a:solidFill>
                  <a:schemeClr val="accent1"/>
                </a:solidFill>
                <a:latin typeface="Arial" panose="020B0604020202020204" pitchFamily="34" charset="0"/>
              </a:rPr>
              <a:t>o</a:t>
            </a:r>
            <a:r>
              <a:rPr lang="en-US" sz="1800" dirty="0">
                <a:solidFill>
                  <a:schemeClr val="accent1"/>
                </a:solidFill>
                <a:effectLst/>
                <a:latin typeface="Arial" panose="020B0604020202020204" pitchFamily="34" charset="0"/>
              </a:rPr>
              <a:t>pposing effects </a:t>
            </a:r>
            <a:r>
              <a:rPr lang="en-US" sz="1800" b="0" dirty="0">
                <a:solidFill>
                  <a:srgbClr val="000000"/>
                </a:solidFill>
                <a:effectLst/>
                <a:latin typeface="Arial" panose="020B0604020202020204" pitchFamily="34" charset="0"/>
              </a:rPr>
              <a:t>of beam-beam and coupling </a:t>
            </a:r>
          </a:p>
          <a:p>
            <a:pPr marL="342900" indent="-342900">
              <a:buFont typeface="Arial" panose="020B0604020202020204" pitchFamily="34" charset="0"/>
              <a:buChar char="•"/>
            </a:pPr>
            <a:endParaRPr lang="en-US" sz="1800" dirty="0">
              <a:solidFill>
                <a:srgbClr val="000000"/>
              </a:solidFill>
              <a:latin typeface="Arial" panose="020B0604020202020204" pitchFamily="34" charset="0"/>
            </a:endParaRPr>
          </a:p>
          <a:p>
            <a:pPr marL="342900" indent="-342900">
              <a:buFont typeface="Arial" panose="020B0604020202020204" pitchFamily="34" charset="0"/>
              <a:buChar char="•"/>
            </a:pPr>
            <a:endParaRPr lang="en-US" sz="1800" dirty="0">
              <a:solidFill>
                <a:srgbClr val="000000"/>
              </a:solidFill>
              <a:latin typeface="Arial" panose="020B0604020202020204" pitchFamily="34" charset="0"/>
            </a:endParaRPr>
          </a:p>
          <a:p>
            <a:pPr marL="342900" indent="-342900">
              <a:buFont typeface="Arial" panose="020B0604020202020204" pitchFamily="34" charset="0"/>
              <a:buChar char="•"/>
            </a:pPr>
            <a:endParaRPr lang="en-US" sz="1800" dirty="0">
              <a:solidFill>
                <a:srgbClr val="000000"/>
              </a:solidFill>
              <a:latin typeface="Arial" panose="020B0604020202020204" pitchFamily="34" charset="0"/>
            </a:endParaRPr>
          </a:p>
          <a:p>
            <a:pPr marL="342900" indent="-342900">
              <a:buFont typeface="Arial" panose="020B0604020202020204" pitchFamily="34" charset="0"/>
              <a:buChar char="•"/>
            </a:pPr>
            <a:endParaRPr lang="en-US" sz="1800" dirty="0">
              <a:solidFill>
                <a:srgbClr val="000000"/>
              </a:solidFill>
              <a:latin typeface="Arial" panose="020B0604020202020204" pitchFamily="34" charset="0"/>
            </a:endParaRPr>
          </a:p>
          <a:p>
            <a:pPr marL="342900" indent="-342900">
              <a:buFont typeface="Arial" panose="020B0604020202020204" pitchFamily="34" charset="0"/>
              <a:buChar char="•"/>
            </a:pPr>
            <a:endParaRPr lang="en-US" sz="1800" dirty="0">
              <a:solidFill>
                <a:srgbClr val="000000"/>
              </a:solidFill>
              <a:latin typeface="Arial" panose="020B0604020202020204" pitchFamily="34" charset="0"/>
            </a:endParaRPr>
          </a:p>
          <a:p>
            <a:pPr marL="342900" indent="-342900">
              <a:buFont typeface="Arial" panose="020B0604020202020204" pitchFamily="34" charset="0"/>
              <a:buChar char="•"/>
            </a:pPr>
            <a:endParaRPr lang="en-US" sz="1800" dirty="0">
              <a:solidFill>
                <a:srgbClr val="000000"/>
              </a:solidFill>
              <a:latin typeface="Arial" panose="020B0604020202020204" pitchFamily="34" charset="0"/>
            </a:endParaRPr>
          </a:p>
          <a:p>
            <a:pPr marL="342900" indent="-342900">
              <a:buFont typeface="Arial" panose="020B0604020202020204" pitchFamily="34" charset="0"/>
              <a:buChar char="•"/>
            </a:pPr>
            <a:endParaRPr lang="en-US" sz="1800" dirty="0">
              <a:solidFill>
                <a:srgbClr val="000000"/>
              </a:solidFill>
              <a:latin typeface="Arial" panose="020B0604020202020204" pitchFamily="34" charset="0"/>
            </a:endParaRPr>
          </a:p>
          <a:p>
            <a:endParaRPr lang="en-US" sz="1800" dirty="0"/>
          </a:p>
          <a:p>
            <a:pPr marL="342900" indent="-342900">
              <a:buFont typeface="Arial" panose="020B0604020202020204" pitchFamily="34" charset="0"/>
              <a:buChar char="•"/>
            </a:pPr>
            <a:r>
              <a:rPr lang="en-US" sz="1800" b="0" dirty="0"/>
              <a:t>In the example extreme local coupling value used leads to                                       significant impact on the transverse distributions </a:t>
            </a:r>
          </a:p>
          <a:p>
            <a:pPr marL="342900" indent="-342900">
              <a:buFont typeface="Arial" panose="020B0604020202020204" pitchFamily="34" charset="0"/>
              <a:buChar char="•"/>
            </a:pPr>
            <a:r>
              <a:rPr lang="en-US" sz="1800" b="0" dirty="0"/>
              <a:t>Local coupling can lead to differences between </a:t>
            </a:r>
            <a:r>
              <a:rPr lang="en-US" sz="1800" b="0"/>
              <a:t>the IPs</a:t>
            </a:r>
            <a:endParaRPr lang="en-US" sz="1800" b="0" dirty="0"/>
          </a:p>
          <a:p>
            <a:pPr marL="342900" indent="-342900">
              <a:buFont typeface="Arial" panose="020B0604020202020204" pitchFamily="34" charset="0"/>
              <a:buChar char="•"/>
            </a:pPr>
            <a:endParaRPr lang="en-US" sz="1800" dirty="0"/>
          </a:p>
        </p:txBody>
      </p:sp>
      <p:pic>
        <p:nvPicPr>
          <p:cNvPr id="7" name="Content Placeholder 6" descr="A diagram of a region&#10;&#10;AI-generated content may be incorrect.">
            <a:extLst>
              <a:ext uri="{FF2B5EF4-FFF2-40B4-BE49-F238E27FC236}">
                <a16:creationId xmlns:a16="http://schemas.microsoft.com/office/drawing/2014/main" id="{C0DC1D91-7F46-25BA-FA3E-36870DB26B8A}"/>
              </a:ext>
            </a:extLst>
          </p:cNvPr>
          <p:cNvPicPr>
            <a:picLocks noGrp="1" noChangeAspect="1"/>
          </p:cNvPicPr>
          <p:nvPr>
            <p:ph idx="1"/>
          </p:nvPr>
        </p:nvPicPr>
        <p:blipFill>
          <a:blip r:embed="rId2"/>
          <a:srcRect l="4071" t="18413" r="7016" b="34204"/>
          <a:stretch/>
        </p:blipFill>
        <p:spPr>
          <a:xfrm>
            <a:off x="533250" y="1925899"/>
            <a:ext cx="10492949" cy="3002369"/>
          </a:xfrm>
        </p:spPr>
      </p:pic>
      <p:sp>
        <p:nvSpPr>
          <p:cNvPr id="3" name="Title 2">
            <a:extLst>
              <a:ext uri="{FF2B5EF4-FFF2-40B4-BE49-F238E27FC236}">
                <a16:creationId xmlns:a16="http://schemas.microsoft.com/office/drawing/2014/main" id="{AE382924-A280-61D0-FE10-8155290CA936}"/>
              </a:ext>
            </a:extLst>
          </p:cNvPr>
          <p:cNvSpPr>
            <a:spLocks noGrp="1"/>
          </p:cNvSpPr>
          <p:nvPr>
            <p:ph type="title"/>
          </p:nvPr>
        </p:nvSpPr>
        <p:spPr>
          <a:xfrm>
            <a:off x="407988" y="373593"/>
            <a:ext cx="11376025" cy="755564"/>
          </a:xfrm>
        </p:spPr>
        <p:txBody>
          <a:bodyPr/>
          <a:lstStyle/>
          <a:p>
            <a:r>
              <a:rPr lang="en-US" dirty="0"/>
              <a:t>Luminous region with beam-beam and coupling</a:t>
            </a:r>
          </a:p>
        </p:txBody>
      </p:sp>
      <p:sp>
        <p:nvSpPr>
          <p:cNvPr id="4" name="Footer Placeholder 3">
            <a:extLst>
              <a:ext uri="{FF2B5EF4-FFF2-40B4-BE49-F238E27FC236}">
                <a16:creationId xmlns:a16="http://schemas.microsoft.com/office/drawing/2014/main" id="{6FF3468C-7FE9-7EA6-E899-F83D5DE2225E}"/>
              </a:ext>
            </a:extLst>
          </p:cNvPr>
          <p:cNvSpPr>
            <a:spLocks noGrp="1"/>
          </p:cNvSpPr>
          <p:nvPr>
            <p:ph type="ftr" sz="quarter" idx="11"/>
          </p:nvPr>
        </p:nvSpPr>
        <p:spPr/>
        <p:txBody>
          <a:bodyPr/>
          <a:lstStyle/>
          <a:p>
            <a:r>
              <a:rPr lang="en-US"/>
              <a:t>Recent developments in beam-beam studies</a:t>
            </a:r>
            <a:endParaRPr lang="en-US" dirty="0"/>
          </a:p>
        </p:txBody>
      </p:sp>
      <p:sp>
        <p:nvSpPr>
          <p:cNvPr id="5" name="Slide Number Placeholder 4">
            <a:extLst>
              <a:ext uri="{FF2B5EF4-FFF2-40B4-BE49-F238E27FC236}">
                <a16:creationId xmlns:a16="http://schemas.microsoft.com/office/drawing/2014/main" id="{DC22B2F5-DBD5-2CF2-7D0F-365074FBB8CE}"/>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8" name="TextBox 7">
            <a:extLst>
              <a:ext uri="{FF2B5EF4-FFF2-40B4-BE49-F238E27FC236}">
                <a16:creationId xmlns:a16="http://schemas.microsoft.com/office/drawing/2014/main" id="{108D4B63-9D62-B640-12DE-1BC6F11E6894}"/>
              </a:ext>
            </a:extLst>
          </p:cNvPr>
          <p:cNvSpPr txBox="1"/>
          <p:nvPr/>
        </p:nvSpPr>
        <p:spPr>
          <a:xfrm>
            <a:off x="10792918" y="1194700"/>
            <a:ext cx="1294151" cy="1107996"/>
          </a:xfrm>
          <a:prstGeom prst="rect">
            <a:avLst/>
          </a:prstGeom>
          <a:noFill/>
        </p:spPr>
        <p:txBody>
          <a:bodyPr wrap="square" lIns="0" tIns="0" rIns="0" bIns="0" rtlCol="0">
            <a:spAutoFit/>
          </a:bodyPr>
          <a:lstStyle/>
          <a:p>
            <a:pPr algn="ctr"/>
            <a:r>
              <a:rPr lang="en-US" dirty="0"/>
              <a:t>Ch. Zhang,</a:t>
            </a:r>
          </a:p>
          <a:p>
            <a:pPr algn="ctr"/>
            <a:r>
              <a:rPr lang="en-US" dirty="0"/>
              <a:t>L. Lammert with XSUITE</a:t>
            </a:r>
          </a:p>
        </p:txBody>
      </p:sp>
      <p:sp>
        <p:nvSpPr>
          <p:cNvPr id="9" name="TextBox 8">
            <a:extLst>
              <a:ext uri="{FF2B5EF4-FFF2-40B4-BE49-F238E27FC236}">
                <a16:creationId xmlns:a16="http://schemas.microsoft.com/office/drawing/2014/main" id="{6EE6EE76-42AF-212C-7E7D-B3F04B8DCDFD}"/>
              </a:ext>
            </a:extLst>
          </p:cNvPr>
          <p:cNvSpPr txBox="1"/>
          <p:nvPr/>
        </p:nvSpPr>
        <p:spPr>
          <a:xfrm>
            <a:off x="8739100" y="5254775"/>
            <a:ext cx="2368446" cy="830997"/>
          </a:xfrm>
          <a:prstGeom prst="rect">
            <a:avLst/>
          </a:prstGeom>
          <a:noFill/>
          <a:ln w="19050">
            <a:solidFill>
              <a:schemeClr val="accent3"/>
            </a:solidFill>
          </a:ln>
        </p:spPr>
        <p:txBody>
          <a:bodyPr wrap="square" lIns="0" tIns="0" rIns="0" bIns="0" rtlCol="0">
            <a:spAutoFit/>
          </a:bodyPr>
          <a:lstStyle/>
          <a:p>
            <a:pPr algn="ctr"/>
            <a:r>
              <a:rPr lang="en-US" dirty="0"/>
              <a:t>Very interesting case to study in a dedicated experiment? </a:t>
            </a:r>
          </a:p>
        </p:txBody>
      </p:sp>
      <p:pic>
        <p:nvPicPr>
          <p:cNvPr id="15" name="Picture 14">
            <a:extLst>
              <a:ext uri="{FF2B5EF4-FFF2-40B4-BE49-F238E27FC236}">
                <a16:creationId xmlns:a16="http://schemas.microsoft.com/office/drawing/2014/main" id="{9D7F4D59-8CAF-2254-8638-BE07733085FA}"/>
              </a:ext>
            </a:extLst>
          </p:cNvPr>
          <p:cNvPicPr>
            <a:picLocks noChangeAspect="1"/>
          </p:cNvPicPr>
          <p:nvPr/>
        </p:nvPicPr>
        <p:blipFill>
          <a:blip r:embed="rId3"/>
          <a:stretch>
            <a:fillRect/>
          </a:stretch>
        </p:blipFill>
        <p:spPr>
          <a:xfrm>
            <a:off x="11026199" y="2412806"/>
            <a:ext cx="1102409" cy="1102409"/>
          </a:xfrm>
          <a:prstGeom prst="rect">
            <a:avLst/>
          </a:prstGeom>
        </p:spPr>
      </p:pic>
      <p:pic>
        <p:nvPicPr>
          <p:cNvPr id="16" name="Picture 15">
            <a:extLst>
              <a:ext uri="{FF2B5EF4-FFF2-40B4-BE49-F238E27FC236}">
                <a16:creationId xmlns:a16="http://schemas.microsoft.com/office/drawing/2014/main" id="{519792E0-7B28-721E-861B-F6DFA04152EB}"/>
              </a:ext>
            </a:extLst>
          </p:cNvPr>
          <p:cNvPicPr>
            <a:picLocks noChangeAspect="1"/>
          </p:cNvPicPr>
          <p:nvPr/>
        </p:nvPicPr>
        <p:blipFill>
          <a:blip r:embed="rId4"/>
          <a:stretch>
            <a:fillRect/>
          </a:stretch>
        </p:blipFill>
        <p:spPr>
          <a:xfrm>
            <a:off x="10792918" y="647456"/>
            <a:ext cx="1379702" cy="597117"/>
          </a:xfrm>
          <a:prstGeom prst="rect">
            <a:avLst/>
          </a:prstGeom>
        </p:spPr>
      </p:pic>
      <p:sp>
        <p:nvSpPr>
          <p:cNvPr id="17" name="Date Placeholder 16">
            <a:extLst>
              <a:ext uri="{FF2B5EF4-FFF2-40B4-BE49-F238E27FC236}">
                <a16:creationId xmlns:a16="http://schemas.microsoft.com/office/drawing/2014/main" id="{01CC2F48-93E0-5B84-FE18-65C24645523C}"/>
              </a:ext>
            </a:extLst>
          </p:cNvPr>
          <p:cNvSpPr>
            <a:spLocks noGrp="1"/>
          </p:cNvSpPr>
          <p:nvPr>
            <p:ph type="dt" sz="half" idx="10"/>
          </p:nvPr>
        </p:nvSpPr>
        <p:spPr/>
        <p:txBody>
          <a:bodyPr/>
          <a:lstStyle/>
          <a:p>
            <a:r>
              <a:rPr lang="en-US"/>
              <a:t>11/03/2025</a:t>
            </a:r>
            <a:endParaRPr lang="en-US" dirty="0"/>
          </a:p>
        </p:txBody>
      </p:sp>
      <p:sp>
        <p:nvSpPr>
          <p:cNvPr id="19" name="TextBox 18">
            <a:extLst>
              <a:ext uri="{FF2B5EF4-FFF2-40B4-BE49-F238E27FC236}">
                <a16:creationId xmlns:a16="http://schemas.microsoft.com/office/drawing/2014/main" id="{6C1A6801-A176-8777-F4E4-2A7A807A5A2E}"/>
              </a:ext>
            </a:extLst>
          </p:cNvPr>
          <p:cNvSpPr txBox="1"/>
          <p:nvPr/>
        </p:nvSpPr>
        <p:spPr>
          <a:xfrm>
            <a:off x="518082" y="6135482"/>
            <a:ext cx="4856813" cy="230832"/>
          </a:xfrm>
          <a:prstGeom prst="rect">
            <a:avLst/>
          </a:prstGeom>
          <a:noFill/>
        </p:spPr>
        <p:txBody>
          <a:bodyPr wrap="square" lIns="0" tIns="0" rIns="0" bIns="0" rtlCol="0">
            <a:spAutoFit/>
          </a:bodyPr>
          <a:lstStyle/>
          <a:p>
            <a:pPr algn="l"/>
            <a:r>
              <a:rPr lang="en-US" sz="1500" dirty="0">
                <a:hlinkClick r:id="rId5"/>
              </a:rPr>
              <a:t>More details in presentation by T. Pieloni </a:t>
            </a:r>
            <a:endParaRPr lang="en-US" sz="1500" dirty="0"/>
          </a:p>
        </p:txBody>
      </p:sp>
    </p:spTree>
    <p:extLst>
      <p:ext uri="{BB962C8B-B14F-4D97-AF65-F5344CB8AC3E}">
        <p14:creationId xmlns:p14="http://schemas.microsoft.com/office/powerpoint/2010/main" val="1458142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6F346E-09CB-7614-0FD3-F923DED0B908}"/>
              </a:ext>
            </a:extLst>
          </p:cNvPr>
          <p:cNvSpPr>
            <a:spLocks noGrp="1"/>
          </p:cNvSpPr>
          <p:nvPr>
            <p:ph idx="1"/>
          </p:nvPr>
        </p:nvSpPr>
        <p:spPr>
          <a:xfrm>
            <a:off x="691319" y="1042492"/>
            <a:ext cx="10809361" cy="5133816"/>
          </a:xfrm>
        </p:spPr>
        <p:txBody>
          <a:bodyPr>
            <a:normAutofit lnSpcReduction="10000"/>
          </a:bodyPr>
          <a:lstStyle/>
          <a:p>
            <a:pPr marL="342900" indent="-342900">
              <a:buFont typeface="Arial" panose="020B0604020202020204" pitchFamily="34" charset="0"/>
              <a:buChar char="•"/>
            </a:pPr>
            <a:r>
              <a:rPr lang="en-US" sz="1800" dirty="0"/>
              <a:t>Successful benchmark at the LHC of the simulation-based corrections to beam-beam induced changes on the luminosity calibration </a:t>
            </a:r>
          </a:p>
          <a:p>
            <a:pPr marL="666900" lvl="1" indent="-342900">
              <a:buFont typeface="Arial" panose="020B0604020202020204" pitchFamily="34" charset="0"/>
              <a:buChar char="•"/>
            </a:pPr>
            <a:r>
              <a:rPr lang="en-US" sz="1500" dirty="0">
                <a:solidFill>
                  <a:schemeClr val="accent3"/>
                </a:solidFill>
              </a:rPr>
              <a:t>Possible further experiment in 2025? </a:t>
            </a:r>
            <a:endParaRPr lang="en-US" sz="1800" dirty="0"/>
          </a:p>
          <a:p>
            <a:pPr marL="342900" indent="-342900">
              <a:buFont typeface="Arial" panose="020B0604020202020204" pitchFamily="34" charset="0"/>
              <a:buChar char="•"/>
            </a:pPr>
            <a:r>
              <a:rPr lang="en-US" sz="1800" dirty="0"/>
              <a:t>Simulation studies for nominal conditions have applications in emittance scans to correct for beam-beam induced slopes in detector non-linearity measurements</a:t>
            </a:r>
          </a:p>
          <a:p>
            <a:pPr marL="666900" lvl="1" indent="-342900">
              <a:buFont typeface="Arial" panose="020B0604020202020204" pitchFamily="34" charset="0"/>
              <a:buChar char="•"/>
            </a:pPr>
            <a:r>
              <a:rPr lang="en-US" sz="1500" dirty="0">
                <a:solidFill>
                  <a:schemeClr val="accent3"/>
                </a:solidFill>
              </a:rPr>
              <a:t>Possible further experiment in 2025? </a:t>
            </a:r>
          </a:p>
          <a:p>
            <a:pPr marL="342900" indent="-342900">
              <a:buFont typeface="Arial" panose="020B0604020202020204" pitchFamily="34" charset="0"/>
              <a:buChar char="•"/>
            </a:pPr>
            <a:r>
              <a:rPr lang="en-US" sz="1800" dirty="0"/>
              <a:t>The discrepancy between L</a:t>
            </a:r>
            <a:r>
              <a:rPr lang="en-US" sz="1800" baseline="-25000" dirty="0"/>
              <a:t>u</a:t>
            </a:r>
            <a:r>
              <a:rPr lang="en-US" sz="1800" dirty="0"/>
              <a:t> and L</a:t>
            </a:r>
            <a:r>
              <a:rPr lang="en-US" sz="1800" baseline="-25000" dirty="0"/>
              <a:t>0</a:t>
            </a:r>
            <a:r>
              <a:rPr lang="en-US" sz="1800" dirty="0"/>
              <a:t> normalization is explained by the non-factorization induced by the static beam-beam interaction at the witness IP that is propagated to the scanning IP </a:t>
            </a:r>
          </a:p>
          <a:p>
            <a:pPr marL="666900" lvl="1" indent="-342900">
              <a:buFont typeface="Arial" panose="020B0604020202020204" pitchFamily="34" charset="0"/>
              <a:buChar char="•"/>
            </a:pPr>
            <a:r>
              <a:rPr lang="en-US" sz="1500" dirty="0"/>
              <a:t>Currently, this effect is excluded in the correction strategy, treated as the extra systematic uncertainty</a:t>
            </a:r>
          </a:p>
          <a:p>
            <a:pPr marL="666900" lvl="1" indent="-342900">
              <a:buFont typeface="Arial" panose="020B0604020202020204" pitchFamily="34" charset="0"/>
              <a:buChar char="•"/>
            </a:pPr>
            <a:r>
              <a:rPr lang="en-US" sz="1500" dirty="0"/>
              <a:t>Assuming that the non-factorization measurement methods are sensitive to this non-factorization, it can be removed from the beam-beam related systematic uncertainties</a:t>
            </a:r>
          </a:p>
          <a:p>
            <a:pPr marL="666900" lvl="1" indent="-342900">
              <a:buFont typeface="Arial" panose="020B0604020202020204" pitchFamily="34" charset="0"/>
              <a:buChar char="•"/>
            </a:pPr>
            <a:r>
              <a:rPr lang="en-US" sz="1500" dirty="0"/>
              <a:t>However, it is important to be able to remove the scanning-IP related beam-beam biases in the non-factorization measurement  </a:t>
            </a:r>
          </a:p>
          <a:p>
            <a:pPr marL="342900" indent="-342900">
              <a:buFont typeface="Arial" panose="020B0604020202020204" pitchFamily="34" charset="0"/>
              <a:buChar char="•"/>
            </a:pPr>
            <a:r>
              <a:rPr lang="en-US" sz="1800" dirty="0"/>
              <a:t>The original beam distribution might have a significant impact on this effect that was not considered up to now</a:t>
            </a:r>
          </a:p>
          <a:p>
            <a:pPr marL="666900" lvl="1" indent="-342900">
              <a:buFont typeface="Arial" panose="020B0604020202020204" pitchFamily="34" charset="0"/>
              <a:buChar char="•"/>
            </a:pPr>
            <a:r>
              <a:rPr lang="en-US" sz="1500" dirty="0"/>
              <a:t>Indicates that the beam-beam systematic uncertainty associated with the high Gaussian tails might be underestimated  </a:t>
            </a:r>
          </a:p>
          <a:p>
            <a:pPr marL="342900" indent="-342900">
              <a:buFont typeface="Arial" panose="020B0604020202020204" pitchFamily="34" charset="0"/>
              <a:buChar char="•"/>
            </a:pPr>
            <a:r>
              <a:rPr lang="en-US" sz="1800" dirty="0"/>
              <a:t>Simulation studies ongoing for the interplay between BB and global and local coupling </a:t>
            </a:r>
          </a:p>
          <a:p>
            <a:pPr marL="666900" lvl="1" indent="-342900">
              <a:buFont typeface="Arial" panose="020B0604020202020204" pitchFamily="34" charset="0"/>
              <a:buChar char="•"/>
            </a:pPr>
            <a:r>
              <a:rPr lang="en-US" sz="1500" dirty="0">
                <a:solidFill>
                  <a:schemeClr val="accent3"/>
                </a:solidFill>
              </a:rPr>
              <a:t>Possible experiment in 2025? </a:t>
            </a:r>
          </a:p>
        </p:txBody>
      </p:sp>
      <p:sp>
        <p:nvSpPr>
          <p:cNvPr id="3" name="Title 2">
            <a:extLst>
              <a:ext uri="{FF2B5EF4-FFF2-40B4-BE49-F238E27FC236}">
                <a16:creationId xmlns:a16="http://schemas.microsoft.com/office/drawing/2014/main" id="{9A6AA0BF-B4AA-8BE8-5593-48570DEA06CB}"/>
              </a:ext>
            </a:extLst>
          </p:cNvPr>
          <p:cNvSpPr>
            <a:spLocks noGrp="1"/>
          </p:cNvSpPr>
          <p:nvPr>
            <p:ph type="title"/>
          </p:nvPr>
        </p:nvSpPr>
        <p:spPr>
          <a:xfrm>
            <a:off x="407988" y="373593"/>
            <a:ext cx="11376025" cy="668899"/>
          </a:xfrm>
        </p:spPr>
        <p:txBody>
          <a:bodyPr/>
          <a:lstStyle/>
          <a:p>
            <a:r>
              <a:rPr lang="en-US" dirty="0"/>
              <a:t>Conclusions </a:t>
            </a:r>
          </a:p>
        </p:txBody>
      </p:sp>
      <p:sp>
        <p:nvSpPr>
          <p:cNvPr id="5" name="Footer Placeholder 4">
            <a:extLst>
              <a:ext uri="{FF2B5EF4-FFF2-40B4-BE49-F238E27FC236}">
                <a16:creationId xmlns:a16="http://schemas.microsoft.com/office/drawing/2014/main" id="{983B3DDF-18AE-A562-1105-A4DCC5C276DC}"/>
              </a:ext>
            </a:extLst>
          </p:cNvPr>
          <p:cNvSpPr>
            <a:spLocks noGrp="1"/>
          </p:cNvSpPr>
          <p:nvPr>
            <p:ph type="ftr" sz="quarter" idx="11"/>
          </p:nvPr>
        </p:nvSpPr>
        <p:spPr/>
        <p:txBody>
          <a:bodyPr/>
          <a:lstStyle/>
          <a:p>
            <a:r>
              <a:rPr lang="en-US"/>
              <a:t>Recent developments in beam-beam studies</a:t>
            </a:r>
            <a:endParaRPr lang="en-US" dirty="0"/>
          </a:p>
        </p:txBody>
      </p:sp>
      <p:sp>
        <p:nvSpPr>
          <p:cNvPr id="7" name="Slide Number Placeholder 6">
            <a:extLst>
              <a:ext uri="{FF2B5EF4-FFF2-40B4-BE49-F238E27FC236}">
                <a16:creationId xmlns:a16="http://schemas.microsoft.com/office/drawing/2014/main" id="{F87EBF40-3474-13F7-CD5A-D4D579CC561A}"/>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4" name="Date Placeholder 3">
            <a:extLst>
              <a:ext uri="{FF2B5EF4-FFF2-40B4-BE49-F238E27FC236}">
                <a16:creationId xmlns:a16="http://schemas.microsoft.com/office/drawing/2014/main" id="{F5476301-2540-4688-F704-B11B59637C18}"/>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3740647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81A1E2-40A3-6809-827D-0620F54B8660}"/>
              </a:ext>
            </a:extLst>
          </p:cNvPr>
          <p:cNvSpPr>
            <a:spLocks noGrp="1"/>
          </p:cNvSpPr>
          <p:nvPr>
            <p:ph idx="1"/>
          </p:nvPr>
        </p:nvSpPr>
        <p:spPr>
          <a:xfrm>
            <a:off x="966789" y="1439335"/>
            <a:ext cx="9467849" cy="4608512"/>
          </a:xfrm>
        </p:spPr>
        <p:txBody>
          <a:bodyPr>
            <a:normAutofit/>
          </a:bodyPr>
          <a:lstStyle/>
          <a:p>
            <a:pPr marL="342900" indent="-342900">
              <a:buFont typeface="Arial" panose="020B0604020202020204" pitchFamily="34" charset="0"/>
              <a:buChar char="•"/>
            </a:pPr>
            <a:r>
              <a:rPr lang="en-US" dirty="0"/>
              <a:t>The contents of this presentation focuses on more recent studies - after the publication [*] for the beam-beam corrections and uncertainties </a:t>
            </a:r>
          </a:p>
          <a:p>
            <a:pPr marL="609750" lvl="1" indent="-285750"/>
            <a:r>
              <a:rPr lang="en-US" b="1" dirty="0">
                <a:solidFill>
                  <a:schemeClr val="accent1"/>
                </a:solidFill>
              </a:rPr>
              <a:t>Dedicated beam-beam experiment </a:t>
            </a:r>
            <a:r>
              <a:rPr lang="en-US" dirty="0"/>
              <a:t>to verify the pure simulation studies                       used in the current correction strategy with measurements </a:t>
            </a:r>
          </a:p>
          <a:p>
            <a:pPr marL="609750" lvl="1" indent="-285750"/>
            <a:r>
              <a:rPr lang="en-US" b="1" dirty="0">
                <a:solidFill>
                  <a:schemeClr val="accent1"/>
                </a:solidFill>
              </a:rPr>
              <a:t>First application </a:t>
            </a:r>
            <a:r>
              <a:rPr lang="en-US" dirty="0"/>
              <a:t>of dedicated beam-beam correction in the nominal                          physics conditions for the evaluation of intrinsic detector non-linearities </a:t>
            </a:r>
          </a:p>
          <a:p>
            <a:pPr marL="609750" lvl="1" indent="-285750"/>
            <a:r>
              <a:rPr lang="en-US" dirty="0"/>
              <a:t>Investigations in simulation on the </a:t>
            </a:r>
            <a:r>
              <a:rPr lang="en-US" b="1" dirty="0">
                <a:solidFill>
                  <a:schemeClr val="accent1"/>
                </a:solidFill>
              </a:rPr>
              <a:t>L</a:t>
            </a:r>
            <a:r>
              <a:rPr lang="en-US" b="1" baseline="-25000" dirty="0">
                <a:solidFill>
                  <a:schemeClr val="accent1"/>
                </a:solidFill>
              </a:rPr>
              <a:t>u</a:t>
            </a:r>
            <a:r>
              <a:rPr lang="en-US" b="1" dirty="0">
                <a:solidFill>
                  <a:schemeClr val="accent1"/>
                </a:solidFill>
              </a:rPr>
              <a:t>/L</a:t>
            </a:r>
            <a:r>
              <a:rPr lang="en-US" b="1" baseline="-25000" dirty="0">
                <a:solidFill>
                  <a:schemeClr val="accent1"/>
                </a:solidFill>
              </a:rPr>
              <a:t>0</a:t>
            </a:r>
            <a:r>
              <a:rPr lang="en-US" b="1" dirty="0">
                <a:solidFill>
                  <a:schemeClr val="accent1"/>
                </a:solidFill>
              </a:rPr>
              <a:t> normalization ambiguity</a:t>
            </a:r>
          </a:p>
          <a:p>
            <a:pPr marL="609750" lvl="1" indent="-285750"/>
            <a:r>
              <a:rPr lang="en-US" dirty="0"/>
              <a:t>Understanding the</a:t>
            </a:r>
            <a:r>
              <a:rPr lang="en-US" b="1" dirty="0"/>
              <a:t> </a:t>
            </a:r>
            <a:r>
              <a:rPr lang="en-US" b="1" dirty="0">
                <a:solidFill>
                  <a:schemeClr val="accent1"/>
                </a:solidFill>
              </a:rPr>
              <a:t>interplay</a:t>
            </a:r>
            <a:r>
              <a:rPr lang="en-US" b="1" dirty="0"/>
              <a:t> </a:t>
            </a:r>
            <a:r>
              <a:rPr lang="en-US" dirty="0"/>
              <a:t>between beam-beam and non-factorization </a:t>
            </a:r>
          </a:p>
          <a:p>
            <a:pPr marL="609750" lvl="1" indent="-285750"/>
            <a:r>
              <a:rPr lang="en-US" dirty="0"/>
              <a:t>Hints from simulation for additional beam-beam systematic effects                       dependent on the </a:t>
            </a:r>
            <a:r>
              <a:rPr lang="en-US" b="1" dirty="0">
                <a:solidFill>
                  <a:schemeClr val="accent1"/>
                </a:solidFill>
              </a:rPr>
              <a:t>original beam distribution</a:t>
            </a:r>
          </a:p>
          <a:p>
            <a:pPr marL="609750" lvl="1" indent="-285750"/>
            <a:r>
              <a:rPr lang="en-US" dirty="0"/>
              <a:t>Simulation studies for beam-beam and </a:t>
            </a:r>
            <a:r>
              <a:rPr lang="en-US" b="1" dirty="0">
                <a:solidFill>
                  <a:schemeClr val="accent1"/>
                </a:solidFill>
              </a:rPr>
              <a:t>global or local coupling  </a:t>
            </a:r>
          </a:p>
        </p:txBody>
      </p:sp>
      <p:sp>
        <p:nvSpPr>
          <p:cNvPr id="3" name="Title 2">
            <a:extLst>
              <a:ext uri="{FF2B5EF4-FFF2-40B4-BE49-F238E27FC236}">
                <a16:creationId xmlns:a16="http://schemas.microsoft.com/office/drawing/2014/main" id="{F68AE55F-FEB9-B741-3640-E0B12A4FCA44}"/>
              </a:ext>
            </a:extLst>
          </p:cNvPr>
          <p:cNvSpPr>
            <a:spLocks noGrp="1"/>
          </p:cNvSpPr>
          <p:nvPr>
            <p:ph type="title"/>
          </p:nvPr>
        </p:nvSpPr>
        <p:spPr/>
        <p:txBody>
          <a:bodyPr/>
          <a:lstStyle/>
          <a:p>
            <a:r>
              <a:rPr lang="en-US" dirty="0"/>
              <a:t>Outline of the presentation </a:t>
            </a:r>
          </a:p>
        </p:txBody>
      </p:sp>
      <p:sp>
        <p:nvSpPr>
          <p:cNvPr id="4" name="Footer Placeholder 3">
            <a:extLst>
              <a:ext uri="{FF2B5EF4-FFF2-40B4-BE49-F238E27FC236}">
                <a16:creationId xmlns:a16="http://schemas.microsoft.com/office/drawing/2014/main" id="{6463FC87-DF79-EF9E-3E98-0D1937327C38}"/>
              </a:ext>
            </a:extLst>
          </p:cNvPr>
          <p:cNvSpPr>
            <a:spLocks noGrp="1"/>
          </p:cNvSpPr>
          <p:nvPr>
            <p:ph type="ftr" sz="quarter" idx="11"/>
          </p:nvPr>
        </p:nvSpPr>
        <p:spPr/>
        <p:txBody>
          <a:bodyPr/>
          <a:lstStyle/>
          <a:p>
            <a:r>
              <a:rPr lang="en-US"/>
              <a:t>Recent developments in beam-beam studies</a:t>
            </a:r>
            <a:endParaRPr lang="en-US" dirty="0"/>
          </a:p>
        </p:txBody>
      </p:sp>
      <p:sp>
        <p:nvSpPr>
          <p:cNvPr id="5" name="Slide Number Placeholder 4">
            <a:extLst>
              <a:ext uri="{FF2B5EF4-FFF2-40B4-BE49-F238E27FC236}">
                <a16:creationId xmlns:a16="http://schemas.microsoft.com/office/drawing/2014/main" id="{65BB1953-1632-CE43-5ACD-06100F06B030}"/>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6" name="Date Placeholder 5">
            <a:extLst>
              <a:ext uri="{FF2B5EF4-FFF2-40B4-BE49-F238E27FC236}">
                <a16:creationId xmlns:a16="http://schemas.microsoft.com/office/drawing/2014/main" id="{4C52D043-E5A5-DC4D-858C-C8B7B65D69ED}"/>
              </a:ext>
            </a:extLst>
          </p:cNvPr>
          <p:cNvSpPr>
            <a:spLocks noGrp="1"/>
          </p:cNvSpPr>
          <p:nvPr>
            <p:ph type="dt" sz="half" idx="10"/>
          </p:nvPr>
        </p:nvSpPr>
        <p:spPr/>
        <p:txBody>
          <a:bodyPr/>
          <a:lstStyle/>
          <a:p>
            <a:r>
              <a:rPr lang="en-US"/>
              <a:t>11/03/2025</a:t>
            </a:r>
            <a:endParaRPr lang="en-US" dirty="0"/>
          </a:p>
        </p:txBody>
      </p:sp>
      <p:sp>
        <p:nvSpPr>
          <p:cNvPr id="8" name="TextBox 7">
            <a:extLst>
              <a:ext uri="{FF2B5EF4-FFF2-40B4-BE49-F238E27FC236}">
                <a16:creationId xmlns:a16="http://schemas.microsoft.com/office/drawing/2014/main" id="{362F9B5D-8006-7D08-8EF3-E6A5203A65D1}"/>
              </a:ext>
            </a:extLst>
          </p:cNvPr>
          <p:cNvSpPr txBox="1"/>
          <p:nvPr/>
        </p:nvSpPr>
        <p:spPr>
          <a:xfrm>
            <a:off x="8828728" y="5863180"/>
            <a:ext cx="2865432" cy="369332"/>
          </a:xfrm>
          <a:prstGeom prst="rect">
            <a:avLst/>
          </a:prstGeom>
          <a:noFill/>
        </p:spPr>
        <p:txBody>
          <a:bodyPr wrap="square" lIns="0" tIns="0" rIns="0" bIns="0" rtlCol="0">
            <a:spAutoFit/>
          </a:bodyPr>
          <a:lstStyle/>
          <a:p>
            <a:pPr algn="l"/>
            <a:r>
              <a:rPr lang="en-US" sz="1200" dirty="0"/>
              <a:t>[*] DOI: </a:t>
            </a:r>
            <a:r>
              <a:rPr lang="en-US" sz="1200" b="0" u="none" strike="noStrike" dirty="0">
                <a:solidFill>
                  <a:srgbClr val="6D2466"/>
                </a:solidFill>
                <a:effectLst/>
                <a:hlinkClick r:id="rId2">
                  <a:extLst>
                    <a:ext uri="{A12FA001-AC4F-418D-AE19-62706E023703}">
                      <ahyp:hlinkClr xmlns:ahyp="http://schemas.microsoft.com/office/drawing/2018/hyperlinkcolor" val="tx"/>
                    </a:ext>
                  </a:extLst>
                </a:hlinkClick>
              </a:rPr>
              <a:t>10.1140/epjc/s10052-023-12192-5</a:t>
            </a:r>
            <a:r>
              <a:rPr lang="en-US" sz="1200" dirty="0"/>
              <a:t> - for details see </a:t>
            </a:r>
            <a:r>
              <a:rPr lang="en-US" sz="1200" dirty="0">
                <a:hlinkClick r:id="rId3"/>
              </a:rPr>
              <a:t>previous presentation </a:t>
            </a:r>
            <a:endParaRPr lang="en-US" sz="1200" dirty="0"/>
          </a:p>
        </p:txBody>
      </p:sp>
      <p:sp>
        <p:nvSpPr>
          <p:cNvPr id="15" name="Right Brace 14">
            <a:extLst>
              <a:ext uri="{FF2B5EF4-FFF2-40B4-BE49-F238E27FC236}">
                <a16:creationId xmlns:a16="http://schemas.microsoft.com/office/drawing/2014/main" id="{3FF261FD-C785-B580-8B7B-B7FBB737CD31}"/>
              </a:ext>
            </a:extLst>
          </p:cNvPr>
          <p:cNvSpPr/>
          <p:nvPr/>
        </p:nvSpPr>
        <p:spPr>
          <a:xfrm>
            <a:off x="9111799" y="2223911"/>
            <a:ext cx="237067" cy="970845"/>
          </a:xfrm>
          <a:prstGeom prst="rightBrace">
            <a:avLst/>
          </a:prstGeom>
          <a:ln w="31750"/>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35876CCB-DA5D-8E19-792A-41FACDD56BAC}"/>
              </a:ext>
            </a:extLst>
          </p:cNvPr>
          <p:cNvSpPr txBox="1"/>
          <p:nvPr/>
        </p:nvSpPr>
        <p:spPr>
          <a:xfrm>
            <a:off x="9608696" y="2593298"/>
            <a:ext cx="1963711" cy="276999"/>
          </a:xfrm>
          <a:prstGeom prst="rect">
            <a:avLst/>
          </a:prstGeom>
          <a:noFill/>
        </p:spPr>
        <p:txBody>
          <a:bodyPr wrap="square" lIns="0" tIns="0" rIns="0" bIns="0" rtlCol="0">
            <a:spAutoFit/>
          </a:bodyPr>
          <a:lstStyle/>
          <a:p>
            <a:pPr algn="l"/>
            <a:r>
              <a:rPr lang="en-US" dirty="0">
                <a:solidFill>
                  <a:schemeClr val="accent3"/>
                </a:solidFill>
              </a:rPr>
              <a:t>measurements</a:t>
            </a:r>
          </a:p>
        </p:txBody>
      </p:sp>
      <p:sp>
        <p:nvSpPr>
          <p:cNvPr id="17" name="Right Brace 16">
            <a:extLst>
              <a:ext uri="{FF2B5EF4-FFF2-40B4-BE49-F238E27FC236}">
                <a16:creationId xmlns:a16="http://schemas.microsoft.com/office/drawing/2014/main" id="{59FECF87-7C48-23C8-761C-91E1E4C6C1FD}"/>
              </a:ext>
            </a:extLst>
          </p:cNvPr>
          <p:cNvSpPr/>
          <p:nvPr/>
        </p:nvSpPr>
        <p:spPr>
          <a:xfrm>
            <a:off x="9111799" y="3463816"/>
            <a:ext cx="237067" cy="1512918"/>
          </a:xfrm>
          <a:prstGeom prst="rightBrace">
            <a:avLst/>
          </a:prstGeom>
          <a:ln w="31750"/>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a:p>
        </p:txBody>
      </p:sp>
      <p:sp>
        <p:nvSpPr>
          <p:cNvPr id="18" name="TextBox 17">
            <a:extLst>
              <a:ext uri="{FF2B5EF4-FFF2-40B4-BE49-F238E27FC236}">
                <a16:creationId xmlns:a16="http://schemas.microsoft.com/office/drawing/2014/main" id="{25E6149E-8C2B-392C-BAF5-922D516FA31C}"/>
              </a:ext>
            </a:extLst>
          </p:cNvPr>
          <p:cNvSpPr txBox="1"/>
          <p:nvPr/>
        </p:nvSpPr>
        <p:spPr>
          <a:xfrm>
            <a:off x="9585197" y="4024260"/>
            <a:ext cx="1963711" cy="276999"/>
          </a:xfrm>
          <a:prstGeom prst="rect">
            <a:avLst/>
          </a:prstGeom>
          <a:noFill/>
        </p:spPr>
        <p:txBody>
          <a:bodyPr wrap="square" lIns="0" tIns="0" rIns="0" bIns="0" rtlCol="0">
            <a:spAutoFit/>
          </a:bodyPr>
          <a:lstStyle/>
          <a:p>
            <a:pPr algn="l"/>
            <a:r>
              <a:rPr lang="en-US" dirty="0">
                <a:solidFill>
                  <a:schemeClr val="accent3"/>
                </a:solidFill>
              </a:rPr>
              <a:t>simulations</a:t>
            </a:r>
          </a:p>
        </p:txBody>
      </p:sp>
    </p:spTree>
    <p:extLst>
      <p:ext uri="{BB962C8B-B14F-4D97-AF65-F5344CB8AC3E}">
        <p14:creationId xmlns:p14="http://schemas.microsoft.com/office/powerpoint/2010/main" val="896560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bldLvl="2"/>
      <p:bldP spid="15" grpId="0" animBg="1"/>
      <p:bldP spid="16" grpId="0"/>
      <p:bldP spid="17" grpId="0" animBg="1"/>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1DED58-8241-12F7-65F1-4EE0CE825BDA}"/>
              </a:ext>
            </a:extLst>
          </p:cNvPr>
          <p:cNvSpPr>
            <a:spLocks noGrp="1"/>
          </p:cNvSpPr>
          <p:nvPr>
            <p:ph type="title"/>
          </p:nvPr>
        </p:nvSpPr>
        <p:spPr>
          <a:xfrm>
            <a:off x="407987" y="520624"/>
            <a:ext cx="11376025" cy="698576"/>
          </a:xfrm>
        </p:spPr>
        <p:txBody>
          <a:bodyPr/>
          <a:lstStyle/>
          <a:p>
            <a:r>
              <a:rPr lang="en-US" sz="3400" dirty="0"/>
              <a:t>Summary in terms of bias on the visible cross-section</a:t>
            </a:r>
          </a:p>
        </p:txBody>
      </p:sp>
      <p:sp>
        <p:nvSpPr>
          <p:cNvPr id="5" name="Footer Placeholder 4">
            <a:extLst>
              <a:ext uri="{FF2B5EF4-FFF2-40B4-BE49-F238E27FC236}">
                <a16:creationId xmlns:a16="http://schemas.microsoft.com/office/drawing/2014/main" id="{5B1ED6FE-1CD2-FE7C-7234-A5E37BD46AAC}"/>
              </a:ext>
            </a:extLst>
          </p:cNvPr>
          <p:cNvSpPr>
            <a:spLocks noGrp="1"/>
          </p:cNvSpPr>
          <p:nvPr>
            <p:ph type="ftr" sz="quarter" idx="11"/>
          </p:nvPr>
        </p:nvSpPr>
        <p:spPr/>
        <p:txBody>
          <a:bodyPr/>
          <a:lstStyle/>
          <a:p>
            <a:r>
              <a:rPr lang="en-US"/>
              <a:t>Recent developments in beam-beam studies</a:t>
            </a:r>
          </a:p>
        </p:txBody>
      </p:sp>
      <p:graphicFrame>
        <p:nvGraphicFramePr>
          <p:cNvPr id="7" name="Table 6">
            <a:extLst>
              <a:ext uri="{FF2B5EF4-FFF2-40B4-BE49-F238E27FC236}">
                <a16:creationId xmlns:a16="http://schemas.microsoft.com/office/drawing/2014/main" id="{767E3CFB-4B18-D752-1251-4A942B8D78C3}"/>
              </a:ext>
            </a:extLst>
          </p:cNvPr>
          <p:cNvGraphicFramePr>
            <a:graphicFrameLocks noGrp="1"/>
          </p:cNvGraphicFramePr>
          <p:nvPr>
            <p:extLst>
              <p:ext uri="{D42A27DB-BD31-4B8C-83A1-F6EECF244321}">
                <p14:modId xmlns:p14="http://schemas.microsoft.com/office/powerpoint/2010/main" val="40078943"/>
              </p:ext>
            </p:extLst>
          </p:nvPr>
        </p:nvGraphicFramePr>
        <p:xfrm>
          <a:off x="1561757" y="3072121"/>
          <a:ext cx="6938380" cy="2912959"/>
        </p:xfrm>
        <a:graphic>
          <a:graphicData uri="http://schemas.openxmlformats.org/drawingml/2006/table">
            <a:tbl>
              <a:tblPr firstRow="1" bandRow="1">
                <a:tableStyleId>{69CF1AB2-1976-4502-BF36-3FF5EA218861}</a:tableStyleId>
              </a:tblPr>
              <a:tblGrid>
                <a:gridCol w="1387676">
                  <a:extLst>
                    <a:ext uri="{9D8B030D-6E8A-4147-A177-3AD203B41FA5}">
                      <a16:colId xmlns:a16="http://schemas.microsoft.com/office/drawing/2014/main" val="748777393"/>
                    </a:ext>
                  </a:extLst>
                </a:gridCol>
                <a:gridCol w="1387676">
                  <a:extLst>
                    <a:ext uri="{9D8B030D-6E8A-4147-A177-3AD203B41FA5}">
                      <a16:colId xmlns:a16="http://schemas.microsoft.com/office/drawing/2014/main" val="404863686"/>
                    </a:ext>
                  </a:extLst>
                </a:gridCol>
                <a:gridCol w="1387676">
                  <a:extLst>
                    <a:ext uri="{9D8B030D-6E8A-4147-A177-3AD203B41FA5}">
                      <a16:colId xmlns:a16="http://schemas.microsoft.com/office/drawing/2014/main" val="1409687321"/>
                    </a:ext>
                  </a:extLst>
                </a:gridCol>
                <a:gridCol w="1387676">
                  <a:extLst>
                    <a:ext uri="{9D8B030D-6E8A-4147-A177-3AD203B41FA5}">
                      <a16:colId xmlns:a16="http://schemas.microsoft.com/office/drawing/2014/main" val="1183914632"/>
                    </a:ext>
                  </a:extLst>
                </a:gridCol>
                <a:gridCol w="1387676">
                  <a:extLst>
                    <a:ext uri="{9D8B030D-6E8A-4147-A177-3AD203B41FA5}">
                      <a16:colId xmlns:a16="http://schemas.microsoft.com/office/drawing/2014/main" val="3095232357"/>
                    </a:ext>
                  </a:extLst>
                </a:gridCol>
              </a:tblGrid>
              <a:tr h="416137">
                <a:tc>
                  <a:txBody>
                    <a:bodyPr/>
                    <a:lstStyle/>
                    <a:p>
                      <a:endParaRPr lang="en-US" dirty="0"/>
                    </a:p>
                  </a:txBody>
                  <a:tcPr/>
                </a:tc>
                <a:tc>
                  <a:txBody>
                    <a:bodyPr/>
                    <a:lstStyle/>
                    <a:p>
                      <a:r>
                        <a:rPr lang="en-US" dirty="0"/>
                        <a:t>1 IP</a:t>
                      </a:r>
                    </a:p>
                  </a:txBody>
                  <a:tcPr/>
                </a:tc>
                <a:tc>
                  <a:txBody>
                    <a:bodyPr/>
                    <a:lstStyle/>
                    <a:p>
                      <a:r>
                        <a:rPr lang="en-US" dirty="0"/>
                        <a:t>2 IPs / Lu</a:t>
                      </a:r>
                    </a:p>
                  </a:txBody>
                  <a:tcPr/>
                </a:tc>
                <a:tc>
                  <a:txBody>
                    <a:bodyPr/>
                    <a:lstStyle/>
                    <a:p>
                      <a:r>
                        <a:rPr lang="en-US" dirty="0"/>
                        <a:t>2 IPs / L0</a:t>
                      </a:r>
                    </a:p>
                  </a:txBody>
                  <a:tcPr/>
                </a:tc>
                <a:tc>
                  <a:txBody>
                    <a:bodyPr/>
                    <a:lstStyle/>
                    <a:p>
                      <a:r>
                        <a:rPr lang="en-US" dirty="0"/>
                        <a:t>Lu / L0</a:t>
                      </a:r>
                    </a:p>
                  </a:txBody>
                  <a:tcPr/>
                </a:tc>
                <a:extLst>
                  <a:ext uri="{0D108BD9-81ED-4DB2-BD59-A6C34878D82A}">
                    <a16:rowId xmlns:a16="http://schemas.microsoft.com/office/drawing/2014/main" val="2533670290"/>
                  </a:ext>
                </a:extLst>
              </a:tr>
              <a:tr h="416137">
                <a:tc gridSpan="5">
                  <a:txBody>
                    <a:bodyPr/>
                    <a:lstStyle/>
                    <a:p>
                      <a:pPr algn="ctr"/>
                      <a:r>
                        <a:rPr lang="en-US" b="1" dirty="0"/>
                        <a:t>Symmetric phases </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4088965348"/>
                  </a:ext>
                </a:extLst>
              </a:tr>
              <a:tr h="416137">
                <a:tc>
                  <a:txBody>
                    <a:bodyPr/>
                    <a:lstStyle/>
                    <a:p>
                      <a:r>
                        <a:rPr lang="en-US" b="1" dirty="0"/>
                        <a:t>X+Y</a:t>
                      </a:r>
                    </a:p>
                  </a:txBody>
                  <a:tcPr/>
                </a:tc>
                <a:tc>
                  <a:txBody>
                    <a:bodyPr/>
                    <a:lstStyle/>
                    <a:p>
                      <a:r>
                        <a:rPr lang="en-US" dirty="0"/>
                        <a:t>-0.21%</a:t>
                      </a:r>
                    </a:p>
                  </a:txBody>
                  <a:tcPr/>
                </a:tc>
                <a:tc>
                  <a:txBody>
                    <a:bodyPr/>
                    <a:lstStyle/>
                    <a:p>
                      <a:r>
                        <a:rPr lang="en-US" dirty="0"/>
                        <a:t>-0.40%</a:t>
                      </a:r>
                    </a:p>
                  </a:txBody>
                  <a:tcPr/>
                </a:tc>
                <a:tc>
                  <a:txBody>
                    <a:bodyPr/>
                    <a:lstStyle/>
                    <a:p>
                      <a:r>
                        <a:rPr lang="en-US" dirty="0"/>
                        <a:t>-0.40%</a:t>
                      </a:r>
                    </a:p>
                  </a:txBody>
                  <a:tcPr/>
                </a:tc>
                <a:tc>
                  <a:txBody>
                    <a:bodyPr/>
                    <a:lstStyle/>
                    <a:p>
                      <a:r>
                        <a:rPr lang="en-US" dirty="0"/>
                        <a:t>-0.01%</a:t>
                      </a:r>
                    </a:p>
                  </a:txBody>
                  <a:tcPr/>
                </a:tc>
                <a:extLst>
                  <a:ext uri="{0D108BD9-81ED-4DB2-BD59-A6C34878D82A}">
                    <a16:rowId xmlns:a16="http://schemas.microsoft.com/office/drawing/2014/main" val="1997359664"/>
                  </a:ext>
                </a:extLst>
              </a:tr>
              <a:tr h="416137">
                <a:tc>
                  <a:txBody>
                    <a:bodyPr/>
                    <a:lstStyle/>
                    <a:p>
                      <a:r>
                        <a:rPr lang="en-US" b="1" dirty="0"/>
                        <a:t>Full XY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B050"/>
                          </a:solidFill>
                        </a:rPr>
                        <a:t>-0.42%</a:t>
                      </a:r>
                    </a:p>
                  </a:txBody>
                  <a:tcPr/>
                </a:tc>
                <a:tc>
                  <a:txBody>
                    <a:bodyPr/>
                    <a:lstStyle/>
                    <a:p>
                      <a:r>
                        <a:rPr lang="en-US" dirty="0">
                          <a:solidFill>
                            <a:srgbClr val="00B050"/>
                          </a:solidFill>
                        </a:rPr>
                        <a:t>-0.45%</a:t>
                      </a:r>
                    </a:p>
                  </a:txBody>
                  <a:tcPr/>
                </a:tc>
                <a:tc>
                  <a:txBody>
                    <a:bodyPr/>
                    <a:lstStyle/>
                    <a:p>
                      <a:r>
                        <a:rPr lang="en-US" dirty="0">
                          <a:solidFill>
                            <a:schemeClr val="accent3"/>
                          </a:solidFill>
                        </a:rPr>
                        <a:t>-0.03%</a:t>
                      </a:r>
                    </a:p>
                  </a:txBody>
                  <a:tcPr/>
                </a:tc>
                <a:extLst>
                  <a:ext uri="{0D108BD9-81ED-4DB2-BD59-A6C34878D82A}">
                    <a16:rowId xmlns:a16="http://schemas.microsoft.com/office/drawing/2014/main" val="3881192616"/>
                  </a:ext>
                </a:extLst>
              </a:tr>
              <a:tr h="416137">
                <a:tc gridSpan="5">
                  <a:txBody>
                    <a:bodyPr/>
                    <a:lstStyle/>
                    <a:p>
                      <a:pPr algn="ctr"/>
                      <a:r>
                        <a:rPr lang="en-US" b="1" dirty="0"/>
                        <a:t>Early Run 3 </a:t>
                      </a:r>
                      <a:r>
                        <a:rPr lang="en-US" b="1" dirty="0" err="1"/>
                        <a:t>vdM</a:t>
                      </a:r>
                      <a:r>
                        <a:rPr lang="en-US" b="1" dirty="0"/>
                        <a:t> phases </a:t>
                      </a:r>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343058629"/>
                  </a:ext>
                </a:extLst>
              </a:tr>
              <a:tr h="4161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X+Y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-0.21%</a:t>
                      </a:r>
                    </a:p>
                  </a:txBody>
                  <a:tcPr/>
                </a:tc>
                <a:tc>
                  <a:txBody>
                    <a:bodyPr/>
                    <a:lstStyle/>
                    <a:p>
                      <a:r>
                        <a:rPr lang="en-US" dirty="0"/>
                        <a:t>-0.38%</a:t>
                      </a:r>
                    </a:p>
                  </a:txBody>
                  <a:tcPr/>
                </a:tc>
                <a:tc>
                  <a:txBody>
                    <a:bodyPr/>
                    <a:lstStyle/>
                    <a:p>
                      <a:r>
                        <a:rPr lang="en-US" dirty="0"/>
                        <a:t>-0.36%</a:t>
                      </a:r>
                    </a:p>
                  </a:txBody>
                  <a:tcPr/>
                </a:tc>
                <a:tc>
                  <a:txBody>
                    <a:bodyPr/>
                    <a:lstStyle/>
                    <a:p>
                      <a:r>
                        <a:rPr lang="en-US" dirty="0"/>
                        <a:t>+0.01%</a:t>
                      </a:r>
                    </a:p>
                  </a:txBody>
                  <a:tcPr/>
                </a:tc>
                <a:extLst>
                  <a:ext uri="{0D108BD9-81ED-4DB2-BD59-A6C34878D82A}">
                    <a16:rowId xmlns:a16="http://schemas.microsoft.com/office/drawing/2014/main" val="1946993646"/>
                  </a:ext>
                </a:extLst>
              </a:tr>
              <a:tr h="4161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Full XY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-0.21%</a:t>
                      </a:r>
                    </a:p>
                  </a:txBody>
                  <a:tcPr/>
                </a:tc>
                <a:tc>
                  <a:txBody>
                    <a:bodyPr/>
                    <a:lstStyle/>
                    <a:p>
                      <a:r>
                        <a:rPr lang="en-US" dirty="0">
                          <a:solidFill>
                            <a:srgbClr val="00B050"/>
                          </a:solidFill>
                        </a:rPr>
                        <a:t>-0.41%</a:t>
                      </a:r>
                    </a:p>
                  </a:txBody>
                  <a:tcPr/>
                </a:tc>
                <a:tc>
                  <a:txBody>
                    <a:bodyPr/>
                    <a:lstStyle/>
                    <a:p>
                      <a:r>
                        <a:rPr lang="en-US" dirty="0">
                          <a:solidFill>
                            <a:srgbClr val="00B050"/>
                          </a:solidFill>
                        </a:rPr>
                        <a:t>-0.41%</a:t>
                      </a:r>
                    </a:p>
                  </a:txBody>
                  <a:tcPr/>
                </a:tc>
                <a:tc>
                  <a:txBody>
                    <a:bodyPr/>
                    <a:lstStyle/>
                    <a:p>
                      <a:r>
                        <a:rPr lang="en-US" dirty="0">
                          <a:solidFill>
                            <a:schemeClr val="accent3"/>
                          </a:solidFill>
                        </a:rPr>
                        <a:t>0.00%</a:t>
                      </a:r>
                    </a:p>
                  </a:txBody>
                  <a:tcPr/>
                </a:tc>
                <a:extLst>
                  <a:ext uri="{0D108BD9-81ED-4DB2-BD59-A6C34878D82A}">
                    <a16:rowId xmlns:a16="http://schemas.microsoft.com/office/drawing/2014/main" val="1269942883"/>
                  </a:ext>
                </a:extLst>
              </a:tr>
            </a:tbl>
          </a:graphicData>
        </a:graphic>
      </p:graphicFrame>
      <p:sp>
        <p:nvSpPr>
          <p:cNvPr id="9" name="TextBox 8">
            <a:extLst>
              <a:ext uri="{FF2B5EF4-FFF2-40B4-BE49-F238E27FC236}">
                <a16:creationId xmlns:a16="http://schemas.microsoft.com/office/drawing/2014/main" id="{E421B49F-91AF-DB80-FE79-CB7D585CC22B}"/>
              </a:ext>
            </a:extLst>
          </p:cNvPr>
          <p:cNvSpPr txBox="1"/>
          <p:nvPr/>
        </p:nvSpPr>
        <p:spPr>
          <a:xfrm>
            <a:off x="8988876" y="3212416"/>
            <a:ext cx="2535467" cy="1107996"/>
          </a:xfrm>
          <a:prstGeom prst="rect">
            <a:avLst/>
          </a:prstGeom>
          <a:noFill/>
          <a:ln w="25400">
            <a:solidFill>
              <a:srgbClr val="C00000"/>
            </a:solidFill>
          </a:ln>
        </p:spPr>
        <p:txBody>
          <a:bodyPr wrap="square" lIns="0" tIns="0" rIns="0" bIns="0" rtlCol="0">
            <a:spAutoFit/>
          </a:bodyPr>
          <a:lstStyle/>
          <a:p>
            <a:pPr algn="ctr"/>
            <a:r>
              <a:rPr lang="en-US" dirty="0">
                <a:solidFill>
                  <a:schemeClr val="accent3"/>
                </a:solidFill>
              </a:rPr>
              <a:t>Phase advance sensitive   non-factorization from witness IP at the scanning IP </a:t>
            </a:r>
          </a:p>
        </p:txBody>
      </p:sp>
      <p:sp>
        <p:nvSpPr>
          <p:cNvPr id="2" name="Content Placeholder 7">
            <a:extLst>
              <a:ext uri="{FF2B5EF4-FFF2-40B4-BE49-F238E27FC236}">
                <a16:creationId xmlns:a16="http://schemas.microsoft.com/office/drawing/2014/main" id="{009CC543-AA7D-4053-AF0C-042FEBA18DF8}"/>
              </a:ext>
            </a:extLst>
          </p:cNvPr>
          <p:cNvSpPr>
            <a:spLocks noGrp="1"/>
          </p:cNvSpPr>
          <p:nvPr>
            <p:ph idx="1"/>
          </p:nvPr>
        </p:nvSpPr>
        <p:spPr>
          <a:xfrm>
            <a:off x="407989" y="1493408"/>
            <a:ext cx="11376024" cy="1154429"/>
          </a:xfrm>
        </p:spPr>
        <p:txBody>
          <a:bodyPr/>
          <a:lstStyle/>
          <a:p>
            <a:pPr marL="342900" indent="-342900">
              <a:buFont typeface="Arial" panose="020B0604020202020204" pitchFamily="34" charset="0"/>
              <a:buChar char="•"/>
            </a:pPr>
            <a:r>
              <a:rPr lang="en-US" dirty="0"/>
              <a:t>Separate contributions from the witness IP and scanning IP to non-factorization </a:t>
            </a:r>
          </a:p>
          <a:p>
            <a:pPr marL="342900" indent="-342900">
              <a:buFont typeface="Arial" panose="020B0604020202020204" pitchFamily="34" charset="0"/>
              <a:buChar char="•"/>
            </a:pPr>
            <a:r>
              <a:rPr lang="en-US" dirty="0"/>
              <a:t>Both effects depend on the phase advance configuration </a:t>
            </a:r>
          </a:p>
          <a:p>
            <a:pPr marL="342900" indent="-342900">
              <a:buFont typeface="Arial" panose="020B0604020202020204" pitchFamily="34" charset="0"/>
              <a:buChar char="•"/>
            </a:pPr>
            <a:r>
              <a:rPr lang="en-US" dirty="0"/>
              <a:t>Comparison with early Run 3 </a:t>
            </a:r>
            <a:r>
              <a:rPr lang="en-US" dirty="0" err="1"/>
              <a:t>vdM</a:t>
            </a:r>
            <a:r>
              <a:rPr lang="en-US" dirty="0"/>
              <a:t> phase advances</a:t>
            </a:r>
          </a:p>
        </p:txBody>
      </p:sp>
      <p:sp>
        <p:nvSpPr>
          <p:cNvPr id="8" name="Slide Number Placeholder 7">
            <a:extLst>
              <a:ext uri="{FF2B5EF4-FFF2-40B4-BE49-F238E27FC236}">
                <a16:creationId xmlns:a16="http://schemas.microsoft.com/office/drawing/2014/main" id="{566EDC25-7FE0-9A3D-747E-3DC5B79BEE7C}"/>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4" name="Date Placeholder 3">
            <a:extLst>
              <a:ext uri="{FF2B5EF4-FFF2-40B4-BE49-F238E27FC236}">
                <a16:creationId xmlns:a16="http://schemas.microsoft.com/office/drawing/2014/main" id="{4F6CDC54-158A-C477-1F6E-B0EF8630C8F4}"/>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407200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57F864B-061F-6C82-1E36-1F50479771CB}"/>
                  </a:ext>
                </a:extLst>
              </p:cNvPr>
              <p:cNvSpPr txBox="1"/>
              <p:nvPr/>
            </p:nvSpPr>
            <p:spPr>
              <a:xfrm>
                <a:off x="6575939" y="1508500"/>
                <a:ext cx="4075200" cy="4154984"/>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Using XSUIT to run full 2D scan allows to compare the biases on visible cross-section obtained from the on-axis scans: </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r>
                  <a:rPr lang="en-US" dirty="0"/>
                  <a:t>and in full XY scan in 2D:</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endParaRPr lang="en-US" dirty="0"/>
              </a:p>
              <a:p>
                <a:pPr marL="285750" indent="-285750">
                  <a:buFont typeface="Arial" panose="020B0604020202020204" pitchFamily="34" charset="0"/>
                  <a:buChar char="•"/>
                </a:pPr>
                <a:r>
                  <a:rPr lang="en-US" dirty="0"/>
                  <a:t>1 IP case yields almost the same results (</a:t>
                </a:r>
                <a14:m>
                  <m:oMath xmlns:m="http://schemas.openxmlformats.org/officeDocument/2006/math">
                    <m:r>
                      <a:rPr lang="en-US" sz="1800" b="0" i="1" smtClean="0">
                        <a:latin typeface="Cambria Math" panose="02040503050406030204" pitchFamily="18" charset="0"/>
                        <a:ea typeface="Cambria Math" panose="02040503050406030204" pitchFamily="18" charset="0"/>
                      </a:rPr>
                      <m:t>𝜉</m:t>
                    </m:r>
                    <m:r>
                      <a:rPr lang="en-US" sz="1800" b="0" i="1" smtClean="0">
                        <a:latin typeface="Cambria Math" panose="02040503050406030204" pitchFamily="18" charset="0"/>
                        <a:ea typeface="Cambria Math" panose="02040503050406030204" pitchFamily="18" charset="0"/>
                      </a:rPr>
                      <m:t>=0.00324</m:t>
                    </m:r>
                  </m:oMath>
                </a14:m>
                <a:r>
                  <a:rPr lang="en-US" dirty="0"/>
                  <a:t>):</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endParaRPr lang="en-US" dirty="0"/>
              </a:p>
            </p:txBody>
          </p:sp>
        </mc:Choice>
        <mc:Fallback xmlns="">
          <p:sp>
            <p:nvSpPr>
              <p:cNvPr id="10" name="TextBox 9">
                <a:extLst>
                  <a:ext uri="{FF2B5EF4-FFF2-40B4-BE49-F238E27FC236}">
                    <a16:creationId xmlns:a16="http://schemas.microsoft.com/office/drawing/2014/main" id="{057F864B-061F-6C82-1E36-1F50479771CB}"/>
                  </a:ext>
                </a:extLst>
              </p:cNvPr>
              <p:cNvSpPr txBox="1">
                <a:spLocks noRot="1" noChangeAspect="1" noMove="1" noResize="1" noEditPoints="1" noAdjustHandles="1" noChangeArrowheads="1" noChangeShapeType="1" noTextEdit="1"/>
              </p:cNvSpPr>
              <p:nvPr/>
            </p:nvSpPr>
            <p:spPr>
              <a:xfrm>
                <a:off x="6575939" y="1508500"/>
                <a:ext cx="4075200" cy="4154984"/>
              </a:xfrm>
              <a:prstGeom prst="rect">
                <a:avLst/>
              </a:prstGeom>
              <a:blipFill>
                <a:blip r:embed="rId2"/>
                <a:stretch>
                  <a:fillRect l="-3106" t="-1829"/>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E76901D4-DC05-7683-19CC-91648A1BF4E7}"/>
              </a:ext>
            </a:extLst>
          </p:cNvPr>
          <p:cNvSpPr>
            <a:spLocks noGrp="1"/>
          </p:cNvSpPr>
          <p:nvPr>
            <p:ph type="title"/>
          </p:nvPr>
        </p:nvSpPr>
        <p:spPr/>
        <p:txBody>
          <a:bodyPr/>
          <a:lstStyle/>
          <a:p>
            <a:r>
              <a:rPr lang="en-US" dirty="0"/>
              <a:t>Single IP scenario and </a:t>
            </a:r>
            <a:r>
              <a:rPr lang="en-US" dirty="0" err="1"/>
              <a:t>vdM</a:t>
            </a:r>
            <a:r>
              <a:rPr lang="en-US" dirty="0"/>
              <a:t> integrals  </a:t>
            </a:r>
          </a:p>
        </p:txBody>
      </p:sp>
      <p:sp>
        <p:nvSpPr>
          <p:cNvPr id="5" name="Footer Placeholder 4">
            <a:extLst>
              <a:ext uri="{FF2B5EF4-FFF2-40B4-BE49-F238E27FC236}">
                <a16:creationId xmlns:a16="http://schemas.microsoft.com/office/drawing/2014/main" id="{03D18806-6D26-3950-1FF2-88FD27BA79DF}"/>
              </a:ext>
            </a:extLst>
          </p:cNvPr>
          <p:cNvSpPr>
            <a:spLocks noGrp="1"/>
          </p:cNvSpPr>
          <p:nvPr>
            <p:ph type="ftr" sz="quarter" idx="11"/>
          </p:nvPr>
        </p:nvSpPr>
        <p:spPr/>
        <p:txBody>
          <a:bodyPr/>
          <a:lstStyle/>
          <a:p>
            <a:r>
              <a:rPr lang="en-US"/>
              <a:t>Recent developments in beam-beam studies</a:t>
            </a:r>
            <a:endParaRPr lang="en-US" dirty="0"/>
          </a:p>
        </p:txBody>
      </p:sp>
      <p:sp>
        <p:nvSpPr>
          <p:cNvPr id="7" name="TextBox 6">
            <a:extLst>
              <a:ext uri="{FF2B5EF4-FFF2-40B4-BE49-F238E27FC236}">
                <a16:creationId xmlns:a16="http://schemas.microsoft.com/office/drawing/2014/main" id="{1961A842-3640-0732-4A18-A8B74E653DB9}"/>
              </a:ext>
            </a:extLst>
          </p:cNvPr>
          <p:cNvSpPr txBox="1"/>
          <p:nvPr/>
        </p:nvSpPr>
        <p:spPr>
          <a:xfrm>
            <a:off x="7468829" y="4926173"/>
            <a:ext cx="4376616" cy="923330"/>
          </a:xfrm>
          <a:prstGeom prst="rect">
            <a:avLst/>
          </a:prstGeom>
          <a:noFill/>
        </p:spPr>
        <p:txBody>
          <a:bodyPr wrap="square" lIns="91440" tIns="45720" rIns="91440" bIns="45720" anchor="t">
            <a:spAutoFit/>
          </a:bodyPr>
          <a:lstStyle/>
          <a:p>
            <a:r>
              <a:rPr lang="en-US" dirty="0"/>
              <a:t>X + Y scans: 	-0.214 % </a:t>
            </a:r>
          </a:p>
          <a:p>
            <a:r>
              <a:rPr lang="en-US" dirty="0"/>
              <a:t>Full XY scan:	-0.297 %</a:t>
            </a:r>
          </a:p>
          <a:p>
            <a:endParaRPr lang="en-US" dirty="0">
              <a:cs typeface="Arial"/>
            </a:endParaRPr>
          </a:p>
        </p:txBody>
      </p:sp>
      <p:pic>
        <p:nvPicPr>
          <p:cNvPr id="8" name="Content Placeholder 13" descr="A rainbow colored chart with numbers&#10;&#10;Description automatically generated with medium confidence">
            <a:extLst>
              <a:ext uri="{FF2B5EF4-FFF2-40B4-BE49-F238E27FC236}">
                <a16:creationId xmlns:a16="http://schemas.microsoft.com/office/drawing/2014/main" id="{8FA9C273-F136-8FD3-DDE6-64E2992BA1BB}"/>
              </a:ext>
            </a:extLst>
          </p:cNvPr>
          <p:cNvPicPr>
            <a:picLocks noGrp="1" noChangeAspect="1"/>
          </p:cNvPicPr>
          <p:nvPr>
            <p:ph idx="1"/>
          </p:nvPr>
        </p:nvPicPr>
        <p:blipFill>
          <a:blip r:embed="rId3"/>
          <a:srcRect b="1168"/>
          <a:stretch/>
        </p:blipFill>
        <p:spPr>
          <a:xfrm>
            <a:off x="655127" y="1285496"/>
            <a:ext cx="5673673" cy="4287008"/>
          </a:xfr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E65DFB0-56FD-9EEC-5431-028932FF655B}"/>
                  </a:ext>
                </a:extLst>
              </p:cNvPr>
              <p:cNvSpPr txBox="1"/>
              <p:nvPr/>
            </p:nvSpPr>
            <p:spPr>
              <a:xfrm>
                <a:off x="8101915" y="2599872"/>
                <a:ext cx="3210815" cy="7264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𝜇</m:t>
                          </m:r>
                        </m:e>
                        <m:sub>
                          <m:r>
                            <a:rPr lang="en-US" b="0" i="1" smtClean="0">
                              <a:latin typeface="Cambria Math" panose="02040503050406030204" pitchFamily="18" charset="0"/>
                              <a:ea typeface="Cambria Math" panose="02040503050406030204" pitchFamily="18" charset="0"/>
                            </a:rPr>
                            <m:t>𝑝𝑘</m:t>
                          </m:r>
                        </m:sub>
                      </m:sSub>
                      <m:nary>
                        <m:naryPr>
                          <m:limLoc m:val="undOvr"/>
                          <m:subHide m:val="on"/>
                          <m:supHide m:val="on"/>
                          <m:ctrlPr>
                            <a:rPr lang="en-US" i="1">
                              <a:latin typeface="Cambria Math" panose="02040503050406030204" pitchFamily="18" charset="0"/>
                            </a:rPr>
                          </m:ctrlPr>
                        </m:naryPr>
                        <m:sub/>
                        <m:sup/>
                        <m:e>
                          <m:r>
                            <a:rPr lang="en-US" i="1">
                              <a:latin typeface="Cambria Math" panose="02040503050406030204" pitchFamily="18" charset="0"/>
                            </a:rPr>
                            <m:t>𝐿</m:t>
                          </m:r>
                          <m:d>
                            <m:dPr>
                              <m:ctrlPr>
                                <a:rPr lang="en-US" i="1">
                                  <a:latin typeface="Cambria Math" panose="02040503050406030204" pitchFamily="18" charset="0"/>
                                </a:rPr>
                              </m:ctrlPr>
                            </m:dPr>
                            <m:e>
                              <m:r>
                                <a:rPr lang="en-US" b="0" i="1" smtClean="0">
                                  <a:latin typeface="Cambria Math" panose="02040503050406030204" pitchFamily="18" charset="0"/>
                                </a:rPr>
                                <m:t>𝑥</m:t>
                              </m:r>
                              <m:r>
                                <a:rPr lang="en-US" i="1">
                                  <a:latin typeface="Cambria Math" panose="02040503050406030204" pitchFamily="18" charset="0"/>
                                </a:rPr>
                                <m:t>,</m:t>
                              </m:r>
                              <m:r>
                                <a:rPr lang="en-US" b="0" i="1" smtClean="0">
                                  <a:latin typeface="Cambria Math" panose="02040503050406030204" pitchFamily="18" charset="0"/>
                                </a:rPr>
                                <m:t>0</m:t>
                              </m:r>
                            </m:e>
                          </m:d>
                          <m:r>
                            <a:rPr lang="en-US" i="1">
                              <a:latin typeface="Cambria Math" panose="02040503050406030204" pitchFamily="18" charset="0"/>
                            </a:rPr>
                            <m:t>𝑑</m:t>
                          </m:r>
                          <m:r>
                            <a:rPr lang="en-US" b="0" i="1" smtClean="0">
                              <a:latin typeface="Cambria Math" panose="02040503050406030204" pitchFamily="18" charset="0"/>
                            </a:rPr>
                            <m:t>𝑥</m:t>
                          </m:r>
                        </m:e>
                      </m:nary>
                      <m:nary>
                        <m:naryPr>
                          <m:limLoc m:val="undOvr"/>
                          <m:subHide m:val="on"/>
                          <m:supHide m:val="on"/>
                          <m:ctrlPr>
                            <a:rPr lang="en-US" i="1" smtClean="0">
                              <a:latin typeface="Cambria Math" panose="02040503050406030204" pitchFamily="18" charset="0"/>
                            </a:rPr>
                          </m:ctrlPr>
                        </m:naryPr>
                        <m:sub/>
                        <m:sup/>
                        <m:e>
                          <m:r>
                            <a:rPr lang="en-US" b="0" i="1" smtClean="0">
                              <a:latin typeface="Cambria Math" panose="02040503050406030204" pitchFamily="18" charset="0"/>
                            </a:rPr>
                            <m:t>𝐿</m:t>
                          </m:r>
                          <m:d>
                            <m:dPr>
                              <m:ctrlPr>
                                <a:rPr lang="en-US" b="0" i="1" smtClean="0">
                                  <a:latin typeface="Cambria Math" panose="02040503050406030204" pitchFamily="18" charset="0"/>
                                </a:rPr>
                              </m:ctrlPr>
                            </m:dPr>
                            <m:e>
                              <m:r>
                                <a:rPr lang="en-US" b="0" i="1" smtClean="0">
                                  <a:latin typeface="Cambria Math" panose="02040503050406030204" pitchFamily="18" charset="0"/>
                                </a:rPr>
                                <m:t>0,</m:t>
                              </m:r>
                              <m:r>
                                <a:rPr lang="en-US" b="0" i="1" smtClean="0">
                                  <a:latin typeface="Cambria Math" panose="02040503050406030204" pitchFamily="18" charset="0"/>
                                </a:rPr>
                                <m:t>𝑦</m:t>
                              </m:r>
                            </m:e>
                          </m:d>
                          <m:r>
                            <a:rPr lang="en-US" b="0" i="1" smtClean="0">
                              <a:latin typeface="Cambria Math" panose="02040503050406030204" pitchFamily="18" charset="0"/>
                            </a:rPr>
                            <m:t>𝑑𝑦</m:t>
                          </m:r>
                        </m:e>
                      </m:nary>
                    </m:oMath>
                  </m:oMathPara>
                </a14:m>
                <a:endParaRPr lang="en-US" dirty="0"/>
              </a:p>
            </p:txBody>
          </p:sp>
        </mc:Choice>
        <mc:Fallback xmlns="">
          <p:sp>
            <p:nvSpPr>
              <p:cNvPr id="9" name="TextBox 8">
                <a:extLst>
                  <a:ext uri="{FF2B5EF4-FFF2-40B4-BE49-F238E27FC236}">
                    <a16:creationId xmlns:a16="http://schemas.microsoft.com/office/drawing/2014/main" id="{CE65DFB0-56FD-9EEC-5431-028932FF655B}"/>
                  </a:ext>
                </a:extLst>
              </p:cNvPr>
              <p:cNvSpPr txBox="1">
                <a:spLocks noRot="1" noChangeAspect="1" noMove="1" noResize="1" noEditPoints="1" noAdjustHandles="1" noChangeArrowheads="1" noChangeShapeType="1" noTextEdit="1"/>
              </p:cNvSpPr>
              <p:nvPr/>
            </p:nvSpPr>
            <p:spPr>
              <a:xfrm>
                <a:off x="8101915" y="2599872"/>
                <a:ext cx="3210815" cy="726481"/>
              </a:xfrm>
              <a:prstGeom prst="rect">
                <a:avLst/>
              </a:prstGeom>
              <a:blipFill>
                <a:blip r:embed="rId4"/>
                <a:stretch>
                  <a:fillRect l="-4724" t="-150847" r="-1969" b="-2135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AA7D28C-A0A3-BD75-6393-E1294D36527E}"/>
                  </a:ext>
                </a:extLst>
              </p:cNvPr>
              <p:cNvSpPr txBox="1"/>
              <p:nvPr/>
            </p:nvSpPr>
            <p:spPr>
              <a:xfrm>
                <a:off x="8101915" y="3364372"/>
                <a:ext cx="1778051" cy="72648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nary>
                        <m:naryPr>
                          <m:chr m:val="∬"/>
                          <m:limLoc m:val="undOvr"/>
                          <m:subHide m:val="on"/>
                          <m:supHide m:val="on"/>
                          <m:ctrlPr>
                            <a:rPr lang="en-US" i="1" smtClean="0">
                              <a:latin typeface="Cambria Math" panose="02040503050406030204" pitchFamily="18" charset="0"/>
                            </a:rPr>
                          </m:ctrlPr>
                        </m:naryPr>
                        <m:sub/>
                        <m:sup/>
                        <m:e>
                          <m:r>
                            <a:rPr lang="en-US" b="0" i="1" smtClean="0">
                              <a:latin typeface="Cambria Math" panose="02040503050406030204" pitchFamily="18" charset="0"/>
                            </a:rPr>
                            <m:t>𝐿</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𝑦</m:t>
                              </m:r>
                            </m:e>
                          </m:d>
                          <m:r>
                            <a:rPr lang="en-US" b="0" i="1" smtClean="0">
                              <a:latin typeface="Cambria Math" panose="02040503050406030204" pitchFamily="18" charset="0"/>
                            </a:rPr>
                            <m:t>𝑑𝑥𝑑𝑦</m:t>
                          </m:r>
                        </m:e>
                      </m:nary>
                    </m:oMath>
                  </m:oMathPara>
                </a14:m>
                <a:endParaRPr lang="en-US" dirty="0"/>
              </a:p>
            </p:txBody>
          </p:sp>
        </mc:Choice>
        <mc:Fallback xmlns="">
          <p:sp>
            <p:nvSpPr>
              <p:cNvPr id="11" name="TextBox 10">
                <a:extLst>
                  <a:ext uri="{FF2B5EF4-FFF2-40B4-BE49-F238E27FC236}">
                    <a16:creationId xmlns:a16="http://schemas.microsoft.com/office/drawing/2014/main" id="{3AA7D28C-A0A3-BD75-6393-E1294D36527E}"/>
                  </a:ext>
                </a:extLst>
              </p:cNvPr>
              <p:cNvSpPr txBox="1">
                <a:spLocks noRot="1" noChangeAspect="1" noMove="1" noResize="1" noEditPoints="1" noAdjustHandles="1" noChangeArrowheads="1" noChangeShapeType="1" noTextEdit="1"/>
              </p:cNvSpPr>
              <p:nvPr/>
            </p:nvSpPr>
            <p:spPr>
              <a:xfrm>
                <a:off x="8101915" y="3364372"/>
                <a:ext cx="1778051" cy="726481"/>
              </a:xfrm>
              <a:prstGeom prst="rect">
                <a:avLst/>
              </a:prstGeom>
              <a:blipFill>
                <a:blip r:embed="rId5"/>
                <a:stretch>
                  <a:fillRect l="-41549" t="-150847" r="-3521" b="-215254"/>
                </a:stretch>
              </a:blipFill>
            </p:spPr>
            <p:txBody>
              <a:bodyPr/>
              <a:lstStyle/>
              <a:p>
                <a:r>
                  <a:rPr lang="en-US">
                    <a:noFill/>
                  </a:rPr>
                  <a:t> </a:t>
                </a:r>
              </a:p>
            </p:txBody>
          </p:sp>
        </mc:Fallback>
      </mc:AlternateContent>
      <p:sp>
        <p:nvSpPr>
          <p:cNvPr id="12" name="Slide Number Placeholder 11">
            <a:extLst>
              <a:ext uri="{FF2B5EF4-FFF2-40B4-BE49-F238E27FC236}">
                <a16:creationId xmlns:a16="http://schemas.microsoft.com/office/drawing/2014/main" id="{B8628118-49E2-3992-0242-0F9EFB940D0C}"/>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2" name="Date Placeholder 1">
            <a:extLst>
              <a:ext uri="{FF2B5EF4-FFF2-40B4-BE49-F238E27FC236}">
                <a16:creationId xmlns:a16="http://schemas.microsoft.com/office/drawing/2014/main" id="{1FD570B5-1D37-6104-32EE-2E938067941A}"/>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2025146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7" end="7"/>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D953FC-994E-5447-E308-D3E9D808C5E4}"/>
              </a:ext>
            </a:extLst>
          </p:cNvPr>
          <p:cNvSpPr>
            <a:spLocks noGrp="1"/>
          </p:cNvSpPr>
          <p:nvPr>
            <p:ph type="title"/>
          </p:nvPr>
        </p:nvSpPr>
        <p:spPr/>
        <p:txBody>
          <a:bodyPr/>
          <a:lstStyle/>
          <a:p>
            <a:r>
              <a:rPr lang="en-US" dirty="0"/>
              <a:t>Backup – q factor for single beam vs 2 beams product </a:t>
            </a:r>
          </a:p>
        </p:txBody>
      </p:sp>
      <p:sp>
        <p:nvSpPr>
          <p:cNvPr id="5" name="Footer Placeholder 4">
            <a:extLst>
              <a:ext uri="{FF2B5EF4-FFF2-40B4-BE49-F238E27FC236}">
                <a16:creationId xmlns:a16="http://schemas.microsoft.com/office/drawing/2014/main" id="{6E29C26B-1EFD-20C9-9ECD-3F2270599EE1}"/>
              </a:ext>
            </a:extLst>
          </p:cNvPr>
          <p:cNvSpPr>
            <a:spLocks noGrp="1"/>
          </p:cNvSpPr>
          <p:nvPr>
            <p:ph type="ftr" sz="quarter" idx="11"/>
          </p:nvPr>
        </p:nvSpPr>
        <p:spPr/>
        <p:txBody>
          <a:bodyPr/>
          <a:lstStyle/>
          <a:p>
            <a:r>
              <a:rPr lang="en-US"/>
              <a:t>Recent developments in beam-beam studies</a:t>
            </a:r>
            <a:endParaRPr lang="en-US" dirty="0"/>
          </a:p>
        </p:txBody>
      </p:sp>
      <p:pic>
        <p:nvPicPr>
          <p:cNvPr id="7" name="Picture 6" descr="A diagram of different colors&#10;&#10;Description automatically generated">
            <a:extLst>
              <a:ext uri="{FF2B5EF4-FFF2-40B4-BE49-F238E27FC236}">
                <a16:creationId xmlns:a16="http://schemas.microsoft.com/office/drawing/2014/main" id="{DFF3B216-A59E-756B-22D4-FE278B3A0899}"/>
              </a:ext>
            </a:extLst>
          </p:cNvPr>
          <p:cNvPicPr>
            <a:picLocks noChangeAspect="1"/>
          </p:cNvPicPr>
          <p:nvPr/>
        </p:nvPicPr>
        <p:blipFill>
          <a:blip r:embed="rId2"/>
          <a:stretch>
            <a:fillRect/>
          </a:stretch>
        </p:blipFill>
        <p:spPr>
          <a:xfrm>
            <a:off x="5367874" y="1531258"/>
            <a:ext cx="4845261" cy="3932974"/>
          </a:xfrm>
          <a:prstGeom prst="rect">
            <a:avLst/>
          </a:prstGeom>
        </p:spPr>
      </p:pic>
      <p:sp>
        <p:nvSpPr>
          <p:cNvPr id="8" name="Oval 7">
            <a:extLst>
              <a:ext uri="{FF2B5EF4-FFF2-40B4-BE49-F238E27FC236}">
                <a16:creationId xmlns:a16="http://schemas.microsoft.com/office/drawing/2014/main" id="{C9E1EB21-B53B-E976-19BF-B5142AD5D2F5}"/>
              </a:ext>
            </a:extLst>
          </p:cNvPr>
          <p:cNvSpPr/>
          <p:nvPr/>
        </p:nvSpPr>
        <p:spPr>
          <a:xfrm>
            <a:off x="8106112" y="2507921"/>
            <a:ext cx="322730" cy="277914"/>
          </a:xfrm>
          <a:prstGeom prst="ellipse">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5615F6E-65AE-FF77-BDB7-6E5BA8F7BD17}"/>
              </a:ext>
            </a:extLst>
          </p:cNvPr>
          <p:cNvSpPr txBox="1"/>
          <p:nvPr/>
        </p:nvSpPr>
        <p:spPr>
          <a:xfrm>
            <a:off x="1584109" y="2507921"/>
            <a:ext cx="2882096" cy="1107996"/>
          </a:xfrm>
          <a:prstGeom prst="rect">
            <a:avLst/>
          </a:prstGeom>
          <a:noFill/>
        </p:spPr>
        <p:txBody>
          <a:bodyPr wrap="square" lIns="0" tIns="0" rIns="0" bIns="0" rtlCol="0">
            <a:spAutoFit/>
          </a:bodyPr>
          <a:lstStyle/>
          <a:p>
            <a:pPr algn="ctr"/>
            <a:r>
              <a:rPr lang="en-US" dirty="0"/>
              <a:t>Single beam </a:t>
            </a:r>
            <a:r>
              <a:rPr lang="en-US" b="1" dirty="0"/>
              <a:t>q=1.3</a:t>
            </a:r>
            <a:r>
              <a:rPr lang="en-US" dirty="0"/>
              <a:t> will give much smaller </a:t>
            </a:r>
            <a:r>
              <a:rPr lang="en-US" b="1" dirty="0" err="1"/>
              <a:t>q</a:t>
            </a:r>
            <a:r>
              <a:rPr lang="en-US" b="1" baseline="-25000" dirty="0" err="1"/>
              <a:t>product</a:t>
            </a:r>
            <a:r>
              <a:rPr lang="en-US" dirty="0"/>
              <a:t> factor from the fitted luminosity scan curve </a:t>
            </a:r>
          </a:p>
        </p:txBody>
      </p:sp>
      <p:sp>
        <p:nvSpPr>
          <p:cNvPr id="10" name="Slide Number Placeholder 9">
            <a:extLst>
              <a:ext uri="{FF2B5EF4-FFF2-40B4-BE49-F238E27FC236}">
                <a16:creationId xmlns:a16="http://schemas.microsoft.com/office/drawing/2014/main" id="{6E6020EC-94BC-E73B-BABC-48133B6A1680}"/>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2" name="Date Placeholder 1">
            <a:extLst>
              <a:ext uri="{FF2B5EF4-FFF2-40B4-BE49-F238E27FC236}">
                <a16:creationId xmlns:a16="http://schemas.microsoft.com/office/drawing/2014/main" id="{918F762A-4DD9-769E-B480-00F91E0F0513}"/>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2813407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2" name="Screenshot 2023-08-21 at 18.17.42.png" descr="Screenshot 2023-08-21 at 18.17.42.png"/>
          <p:cNvPicPr>
            <a:picLocks noChangeAspect="1"/>
          </p:cNvPicPr>
          <p:nvPr/>
        </p:nvPicPr>
        <p:blipFill>
          <a:blip r:embed="rId3"/>
          <a:stretch>
            <a:fillRect/>
          </a:stretch>
        </p:blipFill>
        <p:spPr>
          <a:xfrm>
            <a:off x="7576663" y="737300"/>
            <a:ext cx="3438515" cy="2764370"/>
          </a:xfrm>
          <a:prstGeom prst="rect">
            <a:avLst/>
          </a:prstGeom>
          <a:ln w="25400">
            <a:noFill/>
            <a:miter lim="400000"/>
          </a:ln>
        </p:spPr>
      </p:pic>
      <p:sp>
        <p:nvSpPr>
          <p:cNvPr id="423" name="BB experiment: results (1)"/>
          <p:cNvSpPr txBox="1">
            <a:spLocks noGrp="1"/>
          </p:cNvSpPr>
          <p:nvPr>
            <p:ph type="title"/>
          </p:nvPr>
        </p:nvSpPr>
        <p:spPr>
          <a:xfrm>
            <a:off x="603250" y="476250"/>
            <a:ext cx="6542176" cy="717550"/>
          </a:xfrm>
          <a:prstGeom prst="rect">
            <a:avLst/>
          </a:prstGeom>
        </p:spPr>
        <p:txBody>
          <a:bodyPr>
            <a:normAutofit/>
          </a:bodyPr>
          <a:lstStyle/>
          <a:p>
            <a:r>
              <a:rPr dirty="0"/>
              <a:t>B</a:t>
            </a:r>
            <a:r>
              <a:rPr lang="en-US" dirty="0"/>
              <a:t>eam-beam </a:t>
            </a:r>
            <a:r>
              <a:rPr lang="en-US" b="1" dirty="0">
                <a:solidFill>
                  <a:schemeClr val="accent1"/>
                </a:solidFill>
              </a:rPr>
              <a:t>measurement</a:t>
            </a:r>
            <a:endParaRPr b="1" dirty="0">
              <a:solidFill>
                <a:schemeClr val="accent1"/>
              </a:solidFill>
            </a:endParaRPr>
          </a:p>
        </p:txBody>
      </p:sp>
      <mc:AlternateContent xmlns:mc="http://schemas.openxmlformats.org/markup-compatibility/2006" xmlns:a14="http://schemas.microsoft.com/office/drawing/2010/main">
        <mc:Choice Requires="a14">
          <p:sp>
            <p:nvSpPr>
              <p:cNvPr id="424" name="aimed at validation of the correction                            strategy used in the vdM calibration…"/>
              <p:cNvSpPr txBox="1">
                <a:spLocks noGrp="1"/>
              </p:cNvSpPr>
              <p:nvPr>
                <p:ph type="body" sz="half" idx="1"/>
              </p:nvPr>
            </p:nvSpPr>
            <p:spPr>
              <a:xfrm>
                <a:off x="871090" y="1302953"/>
                <a:ext cx="5071818" cy="4944243"/>
              </a:xfrm>
              <a:prstGeom prst="rect">
                <a:avLst/>
              </a:prstGeom>
            </p:spPr>
            <p:txBody>
              <a:bodyPr>
                <a:noAutofit/>
              </a:bodyPr>
              <a:lstStyle/>
              <a:p>
                <a:pPr marL="338773" indent="-338773" defTabSz="400368">
                  <a:lnSpc>
                    <a:spcPct val="100000"/>
                  </a:lnSpc>
                  <a:spcBef>
                    <a:spcPts val="950"/>
                  </a:spcBef>
                  <a:defRPr sz="3395" spc="-33"/>
                </a:pPr>
                <a:r>
                  <a:rPr lang="en-US" sz="1800" b="0" dirty="0"/>
                  <a:t>Aimed at validation of the correction strategy used in the </a:t>
                </a:r>
                <a:r>
                  <a:rPr lang="en-US" sz="1800" b="0" dirty="0" err="1"/>
                  <a:t>vdM</a:t>
                </a:r>
                <a:r>
                  <a:rPr lang="en-US" sz="1800" b="0" dirty="0"/>
                  <a:t> calibration </a:t>
                </a:r>
              </a:p>
              <a:p>
                <a:pPr marL="338773" indent="-338773" defTabSz="400368">
                  <a:lnSpc>
                    <a:spcPct val="100000"/>
                  </a:lnSpc>
                  <a:spcBef>
                    <a:spcPts val="950"/>
                  </a:spcBef>
                  <a:defRPr sz="3395" spc="-33"/>
                </a:pPr>
                <a:r>
                  <a:rPr lang="en-US" sz="1800" b="0" dirty="0"/>
                  <a:t>methodology using the </a:t>
                </a:r>
                <a:r>
                  <a:rPr lang="en-US" sz="1800" dirty="0">
                    <a:solidFill>
                      <a:schemeClr val="accent5"/>
                    </a:solidFill>
                  </a:rPr>
                  <a:t>witness IP </a:t>
                </a:r>
                <a:r>
                  <a:rPr lang="en-US" sz="1800" b="0" dirty="0"/>
                  <a:t>with configuration changes at other location</a:t>
                </a:r>
              </a:p>
              <a:p>
                <a:pPr marL="338773" indent="-338773" defTabSz="400368">
                  <a:lnSpc>
                    <a:spcPct val="100000"/>
                  </a:lnSpc>
                  <a:spcBef>
                    <a:spcPts val="950"/>
                  </a:spcBef>
                  <a:defRPr sz="3395" spc="-33"/>
                </a:pPr>
                <a:r>
                  <a:rPr lang="en-US" sz="1800" b="0" dirty="0"/>
                  <a:t>repetitive steps used for validation</a:t>
                </a:r>
              </a:p>
              <a:p>
                <a:pPr marL="338773" indent="-338773" defTabSz="400368">
                  <a:lnSpc>
                    <a:spcPct val="100000"/>
                  </a:lnSpc>
                  <a:spcBef>
                    <a:spcPts val="950"/>
                  </a:spcBef>
                  <a:defRPr sz="3395" spc="-33"/>
                </a:pPr>
                <a:r>
                  <a:rPr lang="en-US" sz="1800" b="0" dirty="0"/>
                  <a:t>phase advance between IP1 &amp; IP5 optimized     for </a:t>
                </a:r>
                <a:r>
                  <a:rPr lang="en-US" sz="1800" dirty="0">
                    <a:solidFill>
                      <a:schemeClr val="accent3"/>
                    </a:solidFill>
                  </a:rPr>
                  <a:t>maximizing</a:t>
                </a:r>
                <a:r>
                  <a:rPr lang="en-US" sz="1800" b="0" dirty="0"/>
                  <a:t> the effect on luminosity                 </a:t>
                </a:r>
                <a14:m>
                  <m:oMath xmlns:m="http://schemas.openxmlformats.org/officeDocument/2006/math">
                    <m:d>
                      <m:dPr>
                        <m:ctrlPr>
                          <a:rPr lang="ar-AE" sz="1800" b="0" i="1">
                            <a:latin typeface="Cambria Math" panose="02040503050406030204" pitchFamily="18" charset="0"/>
                          </a:rPr>
                        </m:ctrlPr>
                      </m:dPr>
                      <m:e>
                        <m:r>
                          <a:rPr lang="ar-AE" sz="1800" b="0" i="1">
                            <a:latin typeface="Cambria Math" panose="02040503050406030204" pitchFamily="18" charset="0"/>
                          </a:rPr>
                          <m:t>1→3%</m:t>
                        </m:r>
                      </m:e>
                    </m:d>
                  </m:oMath>
                </a14:m>
                <a:r>
                  <a:rPr lang="en-US" sz="1800" b="0" dirty="0"/>
                  <a:t> at the witness IP </a:t>
                </a:r>
              </a:p>
              <a:p>
                <a:pPr marL="338773" indent="-338773" defTabSz="400368">
                  <a:lnSpc>
                    <a:spcPct val="100000"/>
                  </a:lnSpc>
                  <a:spcBef>
                    <a:spcPts val="950"/>
                  </a:spcBef>
                  <a:defRPr sz="3395" spc="-33"/>
                </a:pPr>
                <a:r>
                  <a:rPr lang="en-US" sz="1800" dirty="0">
                    <a:solidFill>
                      <a:schemeClr val="accent1"/>
                    </a:solidFill>
                  </a:rPr>
                  <a:t>first measurement </a:t>
                </a:r>
                <a:r>
                  <a:rPr lang="en-US" sz="1800" b="0" dirty="0"/>
                  <a:t>of the impact of BB                                                                         effects on the luminosity at the LHC </a:t>
                </a:r>
              </a:p>
              <a:p>
                <a:pPr marL="338773" indent="-338773" defTabSz="400368">
                  <a:lnSpc>
                    <a:spcPct val="100000"/>
                  </a:lnSpc>
                  <a:spcBef>
                    <a:spcPts val="950"/>
                  </a:spcBef>
                  <a:defRPr sz="3395" spc="-33"/>
                </a:pPr>
                <a:r>
                  <a:rPr lang="en-US" sz="1800" b="0" dirty="0"/>
                  <a:t>scaling law with BB parameter verified</a:t>
                </a:r>
              </a:p>
              <a:p>
                <a:pPr marL="338773" indent="-338773" defTabSz="400368">
                  <a:lnSpc>
                    <a:spcPct val="100000"/>
                  </a:lnSpc>
                  <a:spcBef>
                    <a:spcPts val="950"/>
                  </a:spcBef>
                  <a:defRPr sz="3395" spc="-33"/>
                </a:pPr>
                <a:r>
                  <a:rPr lang="en-US" sz="1800" dirty="0">
                    <a:solidFill>
                      <a:schemeClr val="accent1"/>
                    </a:solidFill>
                  </a:rPr>
                  <a:t>very good agreement with simulation</a:t>
                </a:r>
                <a:endParaRPr sz="1800" dirty="0">
                  <a:solidFill>
                    <a:schemeClr val="accent1"/>
                  </a:solidFill>
                </a:endParaRPr>
              </a:p>
            </p:txBody>
          </p:sp>
        </mc:Choice>
        <mc:Fallback xmlns="">
          <p:sp>
            <p:nvSpPr>
              <p:cNvPr id="424" name="aimed at validation of the correction                            strategy used in the vdM calibration…"/>
              <p:cNvSpPr txBox="1">
                <a:spLocks noGrp="1" noRot="1" noChangeAspect="1" noMove="1" noResize="1" noEditPoints="1" noAdjustHandles="1" noChangeArrowheads="1" noChangeShapeType="1" noTextEdit="1"/>
              </p:cNvSpPr>
              <p:nvPr>
                <p:ph type="body" sz="half" idx="1"/>
              </p:nvPr>
            </p:nvSpPr>
            <p:spPr>
              <a:xfrm>
                <a:off x="871090" y="1302953"/>
                <a:ext cx="5071818" cy="4944243"/>
              </a:xfrm>
              <a:prstGeom prst="rect">
                <a:avLst/>
              </a:prstGeom>
              <a:blipFill>
                <a:blip r:embed="rId4"/>
                <a:stretch>
                  <a:fillRect l="-2993" t="-1790" r="-69825"/>
                </a:stretch>
              </a:blipFill>
            </p:spPr>
            <p:txBody>
              <a:bodyPr/>
              <a:lstStyle/>
              <a:p>
                <a:r>
                  <a:rPr lang="en-US">
                    <a:noFill/>
                  </a:rPr>
                  <a:t> </a:t>
                </a:r>
              </a:p>
            </p:txBody>
          </p:sp>
        </mc:Fallback>
      </mc:AlternateContent>
      <p:sp>
        <p:nvSpPr>
          <p:cNvPr id="425" name="Text"/>
          <p:cNvSpPr txBox="1"/>
          <p:nvPr/>
        </p:nvSpPr>
        <p:spPr>
          <a:xfrm>
            <a:off x="2029390" y="-3345221"/>
            <a:ext cx="89768"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solidFill>
                  <a:srgbClr val="000000"/>
                </a:solidFill>
                <a:latin typeface="Times Roman"/>
                <a:ea typeface="Times Roman"/>
                <a:cs typeface="Times Roman"/>
                <a:sym typeface="Times Roman"/>
              </a:defRPr>
            </a:lvl1pPr>
          </a:lstStyle>
          <a:p>
            <a:r>
              <a:rPr sz="600"/>
              <a:t>  </a:t>
            </a:r>
          </a:p>
        </p:txBody>
      </p:sp>
      <p:sp>
        <p:nvSpPr>
          <p:cNvPr id="426" name="Text"/>
          <p:cNvSpPr txBox="1"/>
          <p:nvPr/>
        </p:nvSpPr>
        <p:spPr>
          <a:xfrm>
            <a:off x="3556000" y="1509336"/>
            <a:ext cx="70532"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solidFill>
                  <a:srgbClr val="000000"/>
                </a:solidFill>
                <a:latin typeface="Times Roman"/>
                <a:ea typeface="Times Roman"/>
                <a:cs typeface="Times Roman"/>
                <a:sym typeface="Times Roman"/>
              </a:defRPr>
            </a:lvl1pPr>
          </a:lstStyle>
          <a:p>
            <a:r>
              <a:rPr sz="600"/>
              <a:t> </a:t>
            </a:r>
          </a:p>
        </p:txBody>
      </p:sp>
      <p:sp>
        <p:nvSpPr>
          <p:cNvPr id="429" name="separation at another location"/>
          <p:cNvSpPr txBox="1"/>
          <p:nvPr/>
        </p:nvSpPr>
        <p:spPr>
          <a:xfrm>
            <a:off x="10962857" y="2837320"/>
            <a:ext cx="946011" cy="7437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lgn="l">
              <a:defRPr>
                <a:solidFill>
                  <a:srgbClr val="000000"/>
                </a:solidFill>
              </a:defRPr>
            </a:lvl1pPr>
          </a:lstStyle>
          <a:p>
            <a:r>
              <a:rPr sz="1500" dirty="0"/>
              <a:t>separation at another location</a:t>
            </a:r>
          </a:p>
        </p:txBody>
      </p:sp>
      <p:sp>
        <p:nvSpPr>
          <p:cNvPr id="430" name="Line"/>
          <p:cNvSpPr/>
          <p:nvPr/>
        </p:nvSpPr>
        <p:spPr>
          <a:xfrm flipH="1" flipV="1">
            <a:off x="10583626" y="2919101"/>
            <a:ext cx="388911" cy="210539"/>
          </a:xfrm>
          <a:prstGeom prst="line">
            <a:avLst/>
          </a:prstGeom>
          <a:ln w="25400">
            <a:solidFill>
              <a:srgbClr val="FFC000"/>
            </a:solidFill>
            <a:miter lim="400000"/>
            <a:tailEnd type="triangle"/>
          </a:ln>
        </p:spPr>
        <p:txBody>
          <a:bodyPr lIns="25400" tIns="25400" rIns="25400" bIns="25400" anchor="ctr"/>
          <a:lstStyle/>
          <a:p>
            <a:endParaRPr sz="900"/>
          </a:p>
        </p:txBody>
      </p:sp>
      <p:sp>
        <p:nvSpPr>
          <p:cNvPr id="431" name="Line"/>
          <p:cNvSpPr/>
          <p:nvPr/>
        </p:nvSpPr>
        <p:spPr>
          <a:xfrm flipH="1">
            <a:off x="10272798" y="1652965"/>
            <a:ext cx="699739" cy="591827"/>
          </a:xfrm>
          <a:prstGeom prst="line">
            <a:avLst/>
          </a:prstGeom>
          <a:ln w="25400">
            <a:solidFill>
              <a:srgbClr val="002060"/>
            </a:solidFill>
            <a:miter lim="400000"/>
            <a:tailEnd type="triangle"/>
          </a:ln>
        </p:spPr>
        <p:txBody>
          <a:bodyPr lIns="25400" tIns="25400" rIns="25400" bIns="25400" anchor="ctr"/>
          <a:lstStyle/>
          <a:p>
            <a:endParaRPr sz="900"/>
          </a:p>
        </p:txBody>
      </p:sp>
      <p:sp>
        <p:nvSpPr>
          <p:cNvPr id="432" name="repetitive change of configuration"/>
          <p:cNvSpPr txBox="1"/>
          <p:nvPr/>
        </p:nvSpPr>
        <p:spPr>
          <a:xfrm>
            <a:off x="10972538" y="1202891"/>
            <a:ext cx="1177540" cy="7437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algn="l">
              <a:defRPr>
                <a:solidFill>
                  <a:srgbClr val="000000"/>
                </a:solidFill>
              </a:defRPr>
            </a:lvl1pPr>
          </a:lstStyle>
          <a:p>
            <a:r>
              <a:rPr sz="1500" dirty="0"/>
              <a:t>repetitive change of configuration</a:t>
            </a:r>
          </a:p>
        </p:txBody>
      </p:sp>
      <p:sp>
        <p:nvSpPr>
          <p:cNvPr id="433" name="witness"/>
          <p:cNvSpPr txBox="1"/>
          <p:nvPr/>
        </p:nvSpPr>
        <p:spPr>
          <a:xfrm>
            <a:off x="6836597" y="2867946"/>
            <a:ext cx="763241" cy="2821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algn="l">
              <a:defRPr>
                <a:solidFill>
                  <a:srgbClr val="000000"/>
                </a:solidFill>
              </a:defRPr>
            </a:lvl1pPr>
          </a:lstStyle>
          <a:p>
            <a:r>
              <a:rPr sz="1500" dirty="0"/>
              <a:t>witness</a:t>
            </a:r>
          </a:p>
        </p:txBody>
      </p:sp>
      <p:sp>
        <p:nvSpPr>
          <p:cNvPr id="434" name="Line"/>
          <p:cNvSpPr/>
          <p:nvPr/>
        </p:nvSpPr>
        <p:spPr>
          <a:xfrm flipV="1">
            <a:off x="7269504" y="2778548"/>
            <a:ext cx="416178" cy="151644"/>
          </a:xfrm>
          <a:prstGeom prst="line">
            <a:avLst/>
          </a:prstGeom>
          <a:ln w="25400">
            <a:solidFill>
              <a:schemeClr val="accent5">
                <a:hueOff val="106044"/>
                <a:satOff val="10158"/>
                <a:lumOff val="16042"/>
              </a:schemeClr>
            </a:solidFill>
            <a:miter lim="400000"/>
            <a:tailEnd type="triangle"/>
          </a:ln>
        </p:spPr>
        <p:txBody>
          <a:bodyPr lIns="25400" tIns="25400" rIns="25400" bIns="25400" anchor="ctr"/>
          <a:lstStyle/>
          <a:p>
            <a:endParaRPr sz="900"/>
          </a:p>
        </p:txBody>
      </p:sp>
      <p:sp>
        <p:nvSpPr>
          <p:cNvPr id="435" name="Luminosity enhancement in head-on configuration caused by additional BB interaction (at another IP) as measured by both ATLAS and CMS (observer IP), as a function of the single-IP BB parameter, compared to COMBI simulation predictions"/>
          <p:cNvSpPr txBox="1"/>
          <p:nvPr/>
        </p:nvSpPr>
        <p:spPr>
          <a:xfrm>
            <a:off x="10074275" y="4386519"/>
            <a:ext cx="1796526" cy="18979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p>
            <a:pPr algn="l">
              <a:defRPr>
                <a:solidFill>
                  <a:srgbClr val="000000"/>
                </a:solidFill>
              </a:defRPr>
            </a:pPr>
            <a:r>
              <a:rPr sz="1200" dirty="0"/>
              <a:t>Luminosity enhancement in head-on configuration caused by additional BB interaction (at another IP) as measured by both </a:t>
            </a:r>
            <a:r>
              <a:rPr sz="1200" b="1" dirty="0">
                <a:solidFill>
                  <a:srgbClr val="C00000"/>
                </a:solidFill>
              </a:rPr>
              <a:t>ATLAS</a:t>
            </a:r>
            <a:r>
              <a:rPr sz="1200" dirty="0"/>
              <a:t> and </a:t>
            </a:r>
            <a:r>
              <a:rPr sz="1200" b="1" dirty="0">
                <a:solidFill>
                  <a:schemeClr val="accent3"/>
                </a:solidFill>
              </a:rPr>
              <a:t>CMS</a:t>
            </a:r>
            <a:r>
              <a:rPr sz="1200" dirty="0"/>
              <a:t> (observer IP), as a function of the single-IP BB parameter, compared to </a:t>
            </a:r>
            <a:r>
              <a:rPr sz="1200" b="1" dirty="0">
                <a:solidFill>
                  <a:schemeClr val="accent1"/>
                </a:solidFill>
              </a:rPr>
              <a:t>COMBI</a:t>
            </a:r>
            <a:r>
              <a:rPr sz="1200" dirty="0"/>
              <a:t> simulation predictions</a:t>
            </a:r>
          </a:p>
        </p:txBody>
      </p:sp>
      <p:pic>
        <p:nvPicPr>
          <p:cNvPr id="436" name="Screenshot 2023-08-15 at 16.59.12.png" descr="Screenshot 2023-08-15 at 16.59.12.png"/>
          <p:cNvPicPr>
            <a:picLocks noChangeAspect="1"/>
          </p:cNvPicPr>
          <p:nvPr/>
        </p:nvPicPr>
        <p:blipFill>
          <a:blip r:embed="rId5"/>
          <a:stretch>
            <a:fillRect/>
          </a:stretch>
        </p:blipFill>
        <p:spPr>
          <a:xfrm>
            <a:off x="6096001" y="3296506"/>
            <a:ext cx="3949392" cy="3061888"/>
          </a:xfrm>
          <a:prstGeom prst="rect">
            <a:avLst/>
          </a:prstGeom>
          <a:ln w="25400">
            <a:noFill/>
            <a:miter lim="400000"/>
          </a:ln>
        </p:spPr>
      </p:pic>
      <p:cxnSp>
        <p:nvCxnSpPr>
          <p:cNvPr id="6" name="Straight Arrow Connector 5">
            <a:extLst>
              <a:ext uri="{FF2B5EF4-FFF2-40B4-BE49-F238E27FC236}">
                <a16:creationId xmlns:a16="http://schemas.microsoft.com/office/drawing/2014/main" id="{DBF03599-8195-DFFE-087B-C789CE30A53E}"/>
              </a:ext>
            </a:extLst>
          </p:cNvPr>
          <p:cNvCxnSpPr/>
          <p:nvPr/>
        </p:nvCxnSpPr>
        <p:spPr>
          <a:xfrm>
            <a:off x="5256353" y="5858076"/>
            <a:ext cx="72534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 name="Footer Placeholder 3">
            <a:extLst>
              <a:ext uri="{FF2B5EF4-FFF2-40B4-BE49-F238E27FC236}">
                <a16:creationId xmlns:a16="http://schemas.microsoft.com/office/drawing/2014/main" id="{4CB2126F-6D9B-DE54-8873-32F97F8A63A9}"/>
              </a:ext>
            </a:extLst>
          </p:cNvPr>
          <p:cNvSpPr txBox="1">
            <a:spLocks/>
          </p:cNvSpPr>
          <p:nvPr/>
        </p:nvSpPr>
        <p:spPr>
          <a:xfrm>
            <a:off x="1070402" y="6504825"/>
            <a:ext cx="6787386" cy="28529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dirty="0"/>
              <a:t>Recent developments in beam-beam studies</a:t>
            </a:r>
          </a:p>
        </p:txBody>
      </p:sp>
      <p:sp>
        <p:nvSpPr>
          <p:cNvPr id="3" name="Slide Number Placeholder 4">
            <a:extLst>
              <a:ext uri="{FF2B5EF4-FFF2-40B4-BE49-F238E27FC236}">
                <a16:creationId xmlns:a16="http://schemas.microsoft.com/office/drawing/2014/main" id="{CE6E1E42-AA0C-F5CA-5914-6E526EA15515}"/>
              </a:ext>
            </a:extLst>
          </p:cNvPr>
          <p:cNvSpPr txBox="1">
            <a:spLocks/>
          </p:cNvSpPr>
          <p:nvPr/>
        </p:nvSpPr>
        <p:spPr>
          <a:xfrm>
            <a:off x="11606758" y="6492875"/>
            <a:ext cx="264043"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850" b="1" smtClean="0"/>
              <a:pPr/>
              <a:t>3</a:t>
            </a:fld>
            <a:endParaRPr lang="en-US" sz="850" b="1" dirty="0"/>
          </a:p>
        </p:txBody>
      </p:sp>
      <p:sp>
        <p:nvSpPr>
          <p:cNvPr id="7" name="Date Placeholder 5">
            <a:extLst>
              <a:ext uri="{FF2B5EF4-FFF2-40B4-BE49-F238E27FC236}">
                <a16:creationId xmlns:a16="http://schemas.microsoft.com/office/drawing/2014/main" id="{84A9B9CC-61F8-17ED-193F-ECBCEFDAC5D3}"/>
              </a:ext>
            </a:extLst>
          </p:cNvPr>
          <p:cNvSpPr txBox="1">
            <a:spLocks/>
          </p:cNvSpPr>
          <p:nvPr/>
        </p:nvSpPr>
        <p:spPr>
          <a:xfrm>
            <a:off x="8101915" y="6504825"/>
            <a:ext cx="1773923" cy="21988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dirty="0"/>
              <a:t>11/03/2025</a:t>
            </a:r>
          </a:p>
        </p:txBody>
      </p:sp>
      <p:sp>
        <p:nvSpPr>
          <p:cNvPr id="9" name="TextBox 8">
            <a:extLst>
              <a:ext uri="{FF2B5EF4-FFF2-40B4-BE49-F238E27FC236}">
                <a16:creationId xmlns:a16="http://schemas.microsoft.com/office/drawing/2014/main" id="{B90CB023-42C9-1DB8-A4CA-75344CBF2F1D}"/>
              </a:ext>
            </a:extLst>
          </p:cNvPr>
          <p:cNvSpPr txBox="1"/>
          <p:nvPr/>
        </p:nvSpPr>
        <p:spPr>
          <a:xfrm rot="16200000">
            <a:off x="5121813" y="4585154"/>
            <a:ext cx="2126974" cy="184666"/>
          </a:xfrm>
          <a:prstGeom prst="rect">
            <a:avLst/>
          </a:prstGeom>
          <a:solidFill>
            <a:schemeClr val="bg1"/>
          </a:solidFill>
        </p:spPr>
        <p:txBody>
          <a:bodyPr wrap="square" lIns="0" tIns="0" rIns="0" bIns="0" rtlCol="0">
            <a:spAutoFit/>
          </a:bodyPr>
          <a:lstStyle/>
          <a:p>
            <a:pPr algn="l"/>
            <a:r>
              <a:rPr lang="en-US" sz="1200" dirty="0">
                <a:solidFill>
                  <a:schemeClr val="tx2"/>
                </a:solidFill>
              </a:rPr>
              <a:t>Luminosity enhancement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30"/>
                                        </p:tgtEl>
                                        <p:attrNameLst>
                                          <p:attrName>style.visibility</p:attrName>
                                        </p:attrNameLst>
                                      </p:cBhvr>
                                      <p:to>
                                        <p:strVal val="visible"/>
                                      </p:to>
                                    </p:set>
                                  </p:childTnLst>
                                </p:cTn>
                              </p:par>
                              <p:par>
                                <p:cTn id="19" presetID="1" presetClass="entr" presetSubtype="0" fill="hold" grpId="0" nodeType="withEffect">
                                  <p:stCondLst>
                                    <p:cond delay="0"/>
                                  </p:stCondLst>
                                  <p:iterate>
                                    <p:tmAbs val="0"/>
                                  </p:iterate>
                                  <p:childTnLst>
                                    <p:set>
                                      <p:cBhvr>
                                        <p:cTn id="20" fill="hold"/>
                                        <p:tgtEl>
                                          <p:spTgt spid="4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24">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iterate>
                                    <p:tmAbs val="0"/>
                                  </p:iterate>
                                  <p:childTnLst>
                                    <p:set>
                                      <p:cBhvr>
                                        <p:cTn id="26" fill="hold"/>
                                        <p:tgtEl>
                                          <p:spTgt spid="432"/>
                                        </p:tgtEl>
                                        <p:attrNameLst>
                                          <p:attrName>style.visibility</p:attrName>
                                        </p:attrNameLst>
                                      </p:cBhvr>
                                      <p:to>
                                        <p:strVal val="visible"/>
                                      </p:to>
                                    </p:set>
                                  </p:childTnLst>
                                </p:cTn>
                              </p:par>
                              <p:par>
                                <p:cTn id="27" presetID="1" presetClass="entr" presetSubtype="0" fill="hold" grpId="0" nodeType="withEffect">
                                  <p:stCondLst>
                                    <p:cond delay="0"/>
                                  </p:stCondLst>
                                  <p:iterate>
                                    <p:tmAbs val="0"/>
                                  </p:iterate>
                                  <p:childTnLst>
                                    <p:set>
                                      <p:cBhvr>
                                        <p:cTn id="28" fill="hold"/>
                                        <p:tgtEl>
                                          <p:spTgt spid="43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24">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436"/>
                                        </p:tgtEl>
                                        <p:attrNameLst>
                                          <p:attrName>style.visibility</p:attrName>
                                        </p:attrNameLst>
                                      </p:cBhvr>
                                      <p:to>
                                        <p:strVal val="visible"/>
                                      </p:to>
                                    </p:set>
                                  </p:childTnLst>
                                </p:cTn>
                              </p:par>
                              <p:par>
                                <p:cTn id="37" presetID="1" presetClass="entr" presetSubtype="0" fill="hold" grpId="0" nodeType="withEffect">
                                  <p:stCondLst>
                                    <p:cond delay="0"/>
                                  </p:stCondLst>
                                  <p:iterate>
                                    <p:tmAbs val="0"/>
                                  </p:iterate>
                                  <p:childTnLst>
                                    <p:set>
                                      <p:cBhvr>
                                        <p:cTn id="38" fill="hold"/>
                                        <p:tgtEl>
                                          <p:spTgt spid="43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24">
                                            <p:txEl>
                                              <p:pRg st="4" end="4"/>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24">
                                            <p:txEl>
                                              <p:pRg st="5" end="5"/>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4">
                                            <p:txEl>
                                              <p:pRg st="6" end="6"/>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 grpId="0" uiExpand="1" build="p"/>
      <p:bldP spid="429" grpId="0" animBg="1" advAuto="0"/>
      <p:bldP spid="430" grpId="0" animBg="1" advAuto="0"/>
      <p:bldP spid="431" grpId="0" animBg="1" advAuto="0"/>
      <p:bldP spid="432" grpId="0" animBg="1" advAuto="0"/>
      <p:bldP spid="433" grpId="0" animBg="1"/>
      <p:bldP spid="434" grpId="0" animBg="1"/>
      <p:bldP spid="435" grpId="0" animBg="1" advAuto="0"/>
      <p:bldP spid="436" grpId="0" animBg="1" advAuto="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of different colored lines&#10;&#10;Description automatically generated">
            <a:extLst>
              <a:ext uri="{FF2B5EF4-FFF2-40B4-BE49-F238E27FC236}">
                <a16:creationId xmlns:a16="http://schemas.microsoft.com/office/drawing/2014/main" id="{6F0E6404-FAD6-BE74-B222-C0DD15CE950B}"/>
              </a:ext>
            </a:extLst>
          </p:cNvPr>
          <p:cNvPicPr>
            <a:picLocks noChangeAspect="1"/>
          </p:cNvPicPr>
          <p:nvPr/>
        </p:nvPicPr>
        <p:blipFill>
          <a:blip r:embed="rId3"/>
          <a:stretch>
            <a:fillRect/>
          </a:stretch>
        </p:blipFill>
        <p:spPr>
          <a:xfrm>
            <a:off x="557375" y="3376602"/>
            <a:ext cx="4054856" cy="2951643"/>
          </a:xfrm>
          <a:prstGeom prst="rect">
            <a:avLst/>
          </a:prstGeom>
        </p:spPr>
      </p:pic>
      <p:pic>
        <p:nvPicPr>
          <p:cNvPr id="452" name="Image" descr="Image"/>
          <p:cNvPicPr>
            <a:picLocks noChangeAspect="1"/>
          </p:cNvPicPr>
          <p:nvPr/>
        </p:nvPicPr>
        <p:blipFill>
          <a:blip r:embed="rId4"/>
          <a:stretch>
            <a:fillRect/>
          </a:stretch>
        </p:blipFill>
        <p:spPr>
          <a:xfrm>
            <a:off x="6596504" y="3418207"/>
            <a:ext cx="3717453" cy="2788090"/>
          </a:xfrm>
          <a:prstGeom prst="rect">
            <a:avLst/>
          </a:prstGeom>
          <a:ln w="25400">
            <a:noFill/>
            <a:miter lim="400000"/>
          </a:ln>
        </p:spPr>
      </p:pic>
      <p:sp>
        <p:nvSpPr>
          <p:cNvPr id="440" name="BB experiment: results (2)"/>
          <p:cNvSpPr txBox="1">
            <a:spLocks noGrp="1"/>
          </p:cNvSpPr>
          <p:nvPr>
            <p:ph type="title"/>
          </p:nvPr>
        </p:nvSpPr>
        <p:spPr>
          <a:prstGeom prst="rect">
            <a:avLst/>
          </a:prstGeom>
        </p:spPr>
        <p:txBody>
          <a:bodyPr/>
          <a:lstStyle/>
          <a:p>
            <a:r>
              <a:rPr dirty="0"/>
              <a:t>BB experiment</a:t>
            </a:r>
            <a:r>
              <a:rPr lang="en-US" dirty="0"/>
              <a:t> -</a:t>
            </a:r>
            <a:r>
              <a:rPr dirty="0"/>
              <a:t> results </a:t>
            </a:r>
          </a:p>
        </p:txBody>
      </p:sp>
      <p:sp>
        <p:nvSpPr>
          <p:cNvPr id="441" name="Text"/>
          <p:cNvSpPr txBox="1"/>
          <p:nvPr/>
        </p:nvSpPr>
        <p:spPr>
          <a:xfrm>
            <a:off x="1984977" y="2231014"/>
            <a:ext cx="70532"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solidFill>
                  <a:srgbClr val="000000"/>
                </a:solidFill>
                <a:latin typeface="Times Roman"/>
                <a:ea typeface="Times Roman"/>
                <a:cs typeface="Times Roman"/>
                <a:sym typeface="Times Roman"/>
              </a:defRPr>
            </a:lvl1pPr>
          </a:lstStyle>
          <a:p>
            <a:r>
              <a:rPr sz="600"/>
              <a:t> </a:t>
            </a:r>
          </a:p>
        </p:txBody>
      </p:sp>
      <p:sp>
        <p:nvSpPr>
          <p:cNvPr id="442" name="Text"/>
          <p:cNvSpPr txBox="1"/>
          <p:nvPr/>
        </p:nvSpPr>
        <p:spPr>
          <a:xfrm>
            <a:off x="7091635" y="2149319"/>
            <a:ext cx="70532"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solidFill>
                  <a:srgbClr val="000000"/>
                </a:solidFill>
                <a:latin typeface="Times Roman"/>
                <a:ea typeface="Times Roman"/>
                <a:cs typeface="Times Roman"/>
                <a:sym typeface="Times Roman"/>
              </a:defRPr>
            </a:lvl1pPr>
          </a:lstStyle>
          <a:p>
            <a:r>
              <a:rPr sz="600"/>
              <a:t> </a:t>
            </a:r>
          </a:p>
        </p:txBody>
      </p:sp>
      <p:sp>
        <p:nvSpPr>
          <p:cNvPr id="443" name="Text"/>
          <p:cNvSpPr txBox="1"/>
          <p:nvPr/>
        </p:nvSpPr>
        <p:spPr>
          <a:xfrm>
            <a:off x="5916973" y="1431597"/>
            <a:ext cx="128240"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solidFill>
                  <a:srgbClr val="000000"/>
                </a:solidFill>
                <a:latin typeface="Times Roman"/>
                <a:ea typeface="Times Roman"/>
                <a:cs typeface="Times Roman"/>
                <a:sym typeface="Times Roman"/>
              </a:defRPr>
            </a:lvl1pPr>
          </a:lstStyle>
          <a:p>
            <a:r>
              <a:rPr sz="600"/>
              <a:t>    </a:t>
            </a:r>
          </a:p>
        </p:txBody>
      </p:sp>
      <p:sp>
        <p:nvSpPr>
          <p:cNvPr id="444" name="observations of BB-induced changes during a separation scan…"/>
          <p:cNvSpPr txBox="1">
            <a:spLocks noGrp="1"/>
          </p:cNvSpPr>
          <p:nvPr>
            <p:ph type="body" sz="half" idx="1"/>
          </p:nvPr>
        </p:nvSpPr>
        <p:spPr>
          <a:xfrm>
            <a:off x="603251" y="1126475"/>
            <a:ext cx="6353469" cy="2456079"/>
          </a:xfrm>
          <a:prstGeom prst="rect">
            <a:avLst/>
          </a:prstGeom>
        </p:spPr>
        <p:txBody>
          <a:bodyPr>
            <a:normAutofit fontScale="92500" lnSpcReduction="20000"/>
          </a:bodyPr>
          <a:lstStyle/>
          <a:p>
            <a:pPr>
              <a:defRPr sz="4000" spc="-39"/>
            </a:pPr>
            <a:r>
              <a:rPr sz="1800" b="0" dirty="0"/>
              <a:t>observations of BB-induced changes during a </a:t>
            </a:r>
            <a:r>
              <a:rPr sz="1800" dirty="0">
                <a:solidFill>
                  <a:schemeClr val="tx1"/>
                </a:solidFill>
              </a:rPr>
              <a:t>separation scan</a:t>
            </a:r>
          </a:p>
          <a:p>
            <a:pPr lvl="1">
              <a:defRPr sz="4000" spc="-39"/>
            </a:pPr>
            <a:r>
              <a:rPr sz="1800" dirty="0"/>
              <a:t>very clear on the mean tunes extracted from the spectra</a:t>
            </a:r>
            <a:r>
              <a:rPr lang="en-US" sz="1800" dirty="0"/>
              <a:t>              as well as on the luminosity and beam widths</a:t>
            </a:r>
            <a:endParaRPr sz="1800" dirty="0"/>
          </a:p>
          <a:p>
            <a:pPr>
              <a:defRPr sz="4000" spc="-39"/>
            </a:pPr>
            <a:r>
              <a:rPr sz="1800" b="0" dirty="0"/>
              <a:t>observed scaling with the number of collision </a:t>
            </a:r>
            <a:r>
              <a:rPr sz="1800" dirty="0">
                <a:solidFill>
                  <a:schemeClr val="tx1"/>
                </a:solidFill>
              </a:rPr>
              <a:t>supports the</a:t>
            </a:r>
            <a:r>
              <a:rPr lang="en-US" sz="1800" dirty="0">
                <a:solidFill>
                  <a:schemeClr val="tx1"/>
                </a:solidFill>
              </a:rPr>
              <a:t>     </a:t>
            </a:r>
            <a:r>
              <a:rPr sz="1800" dirty="0">
                <a:solidFill>
                  <a:schemeClr val="tx1"/>
                </a:solidFill>
              </a:rPr>
              <a:t> multi-IP modeling </a:t>
            </a:r>
            <a:r>
              <a:rPr sz="1800" b="0" dirty="0"/>
              <a:t>strategy</a:t>
            </a:r>
            <a:endParaRPr lang="en-US" sz="1800" b="0" dirty="0"/>
          </a:p>
          <a:p>
            <a:pPr>
              <a:defRPr sz="4000" spc="-39"/>
            </a:pPr>
            <a:r>
              <a:rPr lang="en-US" sz="1800" b="0" dirty="0"/>
              <a:t>results could be expanded with </a:t>
            </a:r>
            <a:r>
              <a:rPr lang="en-US" sz="1800" dirty="0">
                <a:solidFill>
                  <a:schemeClr val="tx1"/>
                </a:solidFill>
              </a:rPr>
              <a:t>another experiment </a:t>
            </a:r>
            <a:r>
              <a:rPr lang="en-US" sz="1800" b="0" dirty="0"/>
              <a:t>to test          the tune scaling for multi-IP cases </a:t>
            </a:r>
          </a:p>
          <a:p>
            <a:pPr>
              <a:defRPr sz="4000" spc="-39"/>
            </a:pPr>
            <a:r>
              <a:rPr sz="1800" b="0" dirty="0"/>
              <a:t>overall</a:t>
            </a:r>
            <a:r>
              <a:rPr sz="1800" dirty="0"/>
              <a:t> </a:t>
            </a:r>
            <a:r>
              <a:rPr sz="1800" dirty="0">
                <a:solidFill>
                  <a:schemeClr val="tx1"/>
                </a:solidFill>
              </a:rPr>
              <a:t>good agreement </a:t>
            </a:r>
            <a:r>
              <a:rPr sz="1800" b="0" dirty="0"/>
              <a:t>of all beam-beam tests with expectations</a:t>
            </a:r>
          </a:p>
        </p:txBody>
      </p:sp>
      <p:sp>
        <p:nvSpPr>
          <p:cNvPr id="445" name="Text"/>
          <p:cNvSpPr txBox="1"/>
          <p:nvPr/>
        </p:nvSpPr>
        <p:spPr>
          <a:xfrm>
            <a:off x="682625" y="-811590"/>
            <a:ext cx="70532"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solidFill>
                  <a:srgbClr val="000000"/>
                </a:solidFill>
                <a:latin typeface="Times Roman"/>
                <a:ea typeface="Times Roman"/>
                <a:cs typeface="Times Roman"/>
                <a:sym typeface="Times Roman"/>
              </a:defRPr>
            </a:lvl1pPr>
          </a:lstStyle>
          <a:p>
            <a:r>
              <a:rPr sz="600"/>
              <a:t> </a:t>
            </a:r>
          </a:p>
        </p:txBody>
      </p:sp>
      <p:sp>
        <p:nvSpPr>
          <p:cNvPr id="446" name="Text"/>
          <p:cNvSpPr txBox="1"/>
          <p:nvPr/>
        </p:nvSpPr>
        <p:spPr>
          <a:xfrm>
            <a:off x="-6273800" y="-300415"/>
            <a:ext cx="70532"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solidFill>
                  <a:srgbClr val="000000"/>
                </a:solidFill>
                <a:latin typeface="Times Roman"/>
                <a:ea typeface="Times Roman"/>
                <a:cs typeface="Times Roman"/>
                <a:sym typeface="Times Roman"/>
              </a:defRPr>
            </a:lvl1pPr>
          </a:lstStyle>
          <a:p>
            <a:r>
              <a:rPr sz="600"/>
              <a:t> </a:t>
            </a:r>
          </a:p>
        </p:txBody>
      </p:sp>
      <p:sp>
        <p:nvSpPr>
          <p:cNvPr id="448" name="Tune shift:…"/>
          <p:cNvSpPr txBox="1"/>
          <p:nvPr/>
        </p:nvSpPr>
        <p:spPr>
          <a:xfrm>
            <a:off x="4624925" y="4929947"/>
            <a:ext cx="1759546" cy="14362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p>
            <a:pPr algn="l">
              <a:defRPr>
                <a:solidFill>
                  <a:srgbClr val="000000"/>
                </a:solidFill>
              </a:defRPr>
            </a:pPr>
            <a:r>
              <a:rPr sz="1500" dirty="0"/>
              <a:t>Tune shift:</a:t>
            </a:r>
          </a:p>
          <a:p>
            <a:pPr marL="152400" indent="-152400">
              <a:buSzPct val="123000"/>
              <a:buChar char="-"/>
              <a:defRPr>
                <a:solidFill>
                  <a:srgbClr val="000000"/>
                </a:solidFill>
              </a:defRPr>
            </a:pPr>
            <a:r>
              <a:rPr lang="en-US" sz="1500" dirty="0"/>
              <a:t>induced by BB during horizontal-separation scan</a:t>
            </a:r>
            <a:endParaRPr sz="1500" dirty="0"/>
          </a:p>
          <a:p>
            <a:pPr marL="152400" indent="-152400">
              <a:buSzPct val="123000"/>
              <a:buChar char="-"/>
              <a:defRPr>
                <a:solidFill>
                  <a:srgbClr val="000000"/>
                </a:solidFill>
              </a:defRPr>
            </a:pPr>
            <a:r>
              <a:rPr sz="1500" dirty="0"/>
              <a:t>measured using the ADT</a:t>
            </a:r>
          </a:p>
        </p:txBody>
      </p:sp>
      <mc:AlternateContent xmlns:mc="http://schemas.openxmlformats.org/markup-compatibility/2006" xmlns:a14="http://schemas.microsoft.com/office/drawing/2010/main">
        <mc:Choice Requires="a14">
          <p:sp>
            <p:nvSpPr>
              <p:cNvPr id="449" name="single collision tune shift"/>
              <p:cNvSpPr txBox="1"/>
              <p:nvPr/>
            </p:nvSpPr>
            <p:spPr>
              <a:xfrm>
                <a:off x="4612231" y="3983536"/>
                <a:ext cx="1332714" cy="743793"/>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25400" tIns="25400" rIns="25400" bIns="25400" anchor="ctr">
                <a:spAutoFit/>
              </a:bodyPr>
              <a:lstStyle/>
              <a:p>
                <a:pPr>
                  <a:defRPr>
                    <a:solidFill>
                      <a:srgbClr val="000000"/>
                    </a:solidFill>
                  </a:defRPr>
                </a:pPr>
                <a14:m>
                  <m:oMath xmlns:m="http://schemas.openxmlformats.org/officeDocument/2006/math">
                    <m:r>
                      <a:rPr sz="1500" i="1">
                        <a:solidFill>
                          <a:srgbClr val="000000"/>
                        </a:solidFill>
                        <a:latin typeface="Cambria Math" panose="02040503050406030204" pitchFamily="18" charset="0"/>
                      </a:rPr>
                      <m:t>←</m:t>
                    </m:r>
                  </m:oMath>
                </a14:m>
                <a:r>
                  <a:rPr sz="1500" dirty="0"/>
                  <a:t>  single collision tune shift </a:t>
                </a:r>
              </a:p>
            </p:txBody>
          </p:sp>
        </mc:Choice>
        <mc:Fallback xmlns="">
          <p:sp>
            <p:nvSpPr>
              <p:cNvPr id="449" name="single collision tune shift"/>
              <p:cNvSpPr txBox="1">
                <a:spLocks noRot="1" noChangeAspect="1" noMove="1" noResize="1" noEditPoints="1" noAdjustHandles="1" noChangeArrowheads="1" noChangeShapeType="1" noTextEdit="1"/>
              </p:cNvSpPr>
              <p:nvPr/>
            </p:nvSpPr>
            <p:spPr>
              <a:xfrm>
                <a:off x="4612231" y="3983536"/>
                <a:ext cx="1332714" cy="743793"/>
              </a:xfrm>
              <a:prstGeom prst="rect">
                <a:avLst/>
              </a:prstGeom>
              <a:blipFill>
                <a:blip r:embed="rId5"/>
                <a:stretch>
                  <a:fillRect l="-6604" t="-3390" b="-13559"/>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451" name="Tune shift as a function of the number of collisions, measured in multiple tests"/>
          <p:cNvSpPr txBox="1"/>
          <p:nvPr/>
        </p:nvSpPr>
        <p:spPr>
          <a:xfrm>
            <a:off x="10108295" y="4094106"/>
            <a:ext cx="1194667" cy="14362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algn="l">
              <a:defRPr>
                <a:solidFill>
                  <a:srgbClr val="000000"/>
                </a:solidFill>
              </a:defRPr>
            </a:lvl1pPr>
          </a:lstStyle>
          <a:p>
            <a:r>
              <a:rPr sz="1500" dirty="0"/>
              <a:t>Tune shift as a function of the number of collisions, measured in multiple tests  </a:t>
            </a:r>
          </a:p>
        </p:txBody>
      </p:sp>
      <p:sp>
        <p:nvSpPr>
          <p:cNvPr id="453" name="Line"/>
          <p:cNvSpPr/>
          <p:nvPr/>
        </p:nvSpPr>
        <p:spPr>
          <a:xfrm flipV="1">
            <a:off x="1080234" y="4163219"/>
            <a:ext cx="3531997" cy="4764"/>
          </a:xfrm>
          <a:prstGeom prst="line">
            <a:avLst/>
          </a:prstGeom>
          <a:ln w="38100" cap="rnd">
            <a:solidFill>
              <a:schemeClr val="accent5"/>
            </a:solidFill>
            <a:custDash>
              <a:ds d="100000" sp="200000"/>
            </a:custDash>
            <a:miter lim="400000"/>
          </a:ln>
        </p:spPr>
        <p:txBody>
          <a:bodyPr lIns="25400" tIns="25400" rIns="25400" bIns="25400" anchor="ctr"/>
          <a:lstStyle/>
          <a:p>
            <a:endParaRPr sz="900"/>
          </a:p>
        </p:txBody>
      </p:sp>
      <p:pic>
        <p:nvPicPr>
          <p:cNvPr id="15" name="Picture 14" descr="A graph with lines and dots&#10;&#10;Description automatically generated">
            <a:extLst>
              <a:ext uri="{FF2B5EF4-FFF2-40B4-BE49-F238E27FC236}">
                <a16:creationId xmlns:a16="http://schemas.microsoft.com/office/drawing/2014/main" id="{81DA844D-FDB9-5AED-7B47-D55667F7D620}"/>
              </a:ext>
            </a:extLst>
          </p:cNvPr>
          <p:cNvPicPr>
            <a:picLocks noChangeAspect="1"/>
          </p:cNvPicPr>
          <p:nvPr/>
        </p:nvPicPr>
        <p:blipFill>
          <a:blip r:embed="rId6"/>
          <a:stretch>
            <a:fillRect/>
          </a:stretch>
        </p:blipFill>
        <p:spPr>
          <a:xfrm>
            <a:off x="7402836" y="822901"/>
            <a:ext cx="4632030" cy="2833141"/>
          </a:xfrm>
          <a:prstGeom prst="rect">
            <a:avLst/>
          </a:prstGeom>
        </p:spPr>
      </p:pic>
      <p:sp>
        <p:nvSpPr>
          <p:cNvPr id="2" name="Footer Placeholder 3">
            <a:extLst>
              <a:ext uri="{FF2B5EF4-FFF2-40B4-BE49-F238E27FC236}">
                <a16:creationId xmlns:a16="http://schemas.microsoft.com/office/drawing/2014/main" id="{06879562-1474-3704-1ED8-43FA728A764D}"/>
              </a:ext>
            </a:extLst>
          </p:cNvPr>
          <p:cNvSpPr txBox="1">
            <a:spLocks/>
          </p:cNvSpPr>
          <p:nvPr/>
        </p:nvSpPr>
        <p:spPr>
          <a:xfrm>
            <a:off x="1070402" y="6504825"/>
            <a:ext cx="6787386" cy="28529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dirty="0"/>
              <a:t>Recent developments in beam-beam studies</a:t>
            </a:r>
          </a:p>
        </p:txBody>
      </p:sp>
      <p:sp>
        <p:nvSpPr>
          <p:cNvPr id="6" name="Slide Number Placeholder 4">
            <a:extLst>
              <a:ext uri="{FF2B5EF4-FFF2-40B4-BE49-F238E27FC236}">
                <a16:creationId xmlns:a16="http://schemas.microsoft.com/office/drawing/2014/main" id="{377BF1BE-43E2-042A-F36B-C9670F8C23CA}"/>
              </a:ext>
            </a:extLst>
          </p:cNvPr>
          <p:cNvSpPr txBox="1">
            <a:spLocks/>
          </p:cNvSpPr>
          <p:nvPr/>
        </p:nvSpPr>
        <p:spPr>
          <a:xfrm>
            <a:off x="11606758" y="6492875"/>
            <a:ext cx="264043"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850" b="1" smtClean="0"/>
              <a:pPr/>
              <a:t>4</a:t>
            </a:fld>
            <a:endParaRPr lang="en-US" sz="850" b="1" dirty="0"/>
          </a:p>
        </p:txBody>
      </p:sp>
      <p:sp>
        <p:nvSpPr>
          <p:cNvPr id="7" name="Date Placeholder 5">
            <a:extLst>
              <a:ext uri="{FF2B5EF4-FFF2-40B4-BE49-F238E27FC236}">
                <a16:creationId xmlns:a16="http://schemas.microsoft.com/office/drawing/2014/main" id="{4B80E8A6-1F99-D97D-0E16-1136CBB91D40}"/>
              </a:ext>
            </a:extLst>
          </p:cNvPr>
          <p:cNvSpPr txBox="1">
            <a:spLocks/>
          </p:cNvSpPr>
          <p:nvPr/>
        </p:nvSpPr>
        <p:spPr>
          <a:xfrm>
            <a:off x="8101915" y="6504825"/>
            <a:ext cx="1773923" cy="21988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dirty="0"/>
              <a:t>11/03/2025</a:t>
            </a:r>
          </a:p>
        </p:txBody>
      </p:sp>
      <p:sp>
        <p:nvSpPr>
          <p:cNvPr id="9" name="TextBox 8">
            <a:extLst>
              <a:ext uri="{FF2B5EF4-FFF2-40B4-BE49-F238E27FC236}">
                <a16:creationId xmlns:a16="http://schemas.microsoft.com/office/drawing/2014/main" id="{4856D3F9-43F8-FE45-B551-15FBC0DC0541}"/>
              </a:ext>
            </a:extLst>
          </p:cNvPr>
          <p:cNvSpPr txBox="1"/>
          <p:nvPr/>
        </p:nvSpPr>
        <p:spPr>
          <a:xfrm>
            <a:off x="10416988" y="5744632"/>
            <a:ext cx="1321791" cy="461665"/>
          </a:xfrm>
          <a:prstGeom prst="rect">
            <a:avLst/>
          </a:prstGeom>
          <a:noFill/>
          <a:ln w="19050">
            <a:solidFill>
              <a:schemeClr val="accent3"/>
            </a:solidFill>
          </a:ln>
        </p:spPr>
        <p:txBody>
          <a:bodyPr wrap="square" lIns="0" tIns="0" rIns="0" bIns="0" rtlCol="0">
            <a:spAutoFit/>
          </a:bodyPr>
          <a:lstStyle/>
          <a:p>
            <a:pPr algn="ctr"/>
            <a:r>
              <a:rPr lang="en-US" sz="1500" dirty="0"/>
              <a:t>Paper in preparation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44">
                                            <p:txEl>
                                              <p:pRg st="2" end="2"/>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444">
                                            <p:txEl>
                                              <p:pRg st="3" end="3"/>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44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iterate>
                                    <p:tmAbs val="0"/>
                                  </p:iterate>
                                  <p:childTnLst>
                                    <p:set>
                                      <p:cBhvr>
                                        <p:cTn id="14" fill="hold"/>
                                        <p:tgtEl>
                                          <p:spTgt spid="451"/>
                                        </p:tgtEl>
                                        <p:attrNameLst>
                                          <p:attrName>style.visibility</p:attrName>
                                        </p:attrNameLst>
                                      </p:cBhvr>
                                      <p:to>
                                        <p:strVal val="visible"/>
                                      </p:to>
                                    </p:set>
                                  </p:childTnLst>
                                </p:cTn>
                              </p:par>
                              <p:par>
                                <p:cTn id="15" presetID="1" presetClass="entr" presetSubtype="0" fill="hold" grpId="0" nodeType="withEffect">
                                  <p:stCondLst>
                                    <p:cond delay="0"/>
                                  </p:stCondLst>
                                  <p:iterate>
                                    <p:tmAbs val="0"/>
                                  </p:iterate>
                                  <p:childTnLst>
                                    <p:set>
                                      <p:cBhvr>
                                        <p:cTn id="16" fill="hold"/>
                                        <p:tgtEl>
                                          <p:spTgt spid="45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 grpId="0" animBg="1" advAuto="0"/>
      <p:bldP spid="444" grpId="0" uiExpand="1" build="p" advAuto="0"/>
      <p:bldP spid="451" grpId="0" animBg="1" advAuto="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085D041-1EC9-F41D-D349-314135B250BC}"/>
              </a:ext>
            </a:extLst>
          </p:cNvPr>
          <p:cNvSpPr txBox="1">
            <a:spLocks/>
          </p:cNvSpPr>
          <p:nvPr/>
        </p:nvSpPr>
        <p:spPr>
          <a:xfrm>
            <a:off x="603250" y="476250"/>
            <a:ext cx="10985500" cy="7175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
        <p:nvSpPr>
          <p:cNvPr id="5" name="TextBox 4">
            <a:extLst>
              <a:ext uri="{FF2B5EF4-FFF2-40B4-BE49-F238E27FC236}">
                <a16:creationId xmlns:a16="http://schemas.microsoft.com/office/drawing/2014/main" id="{DDA6D5A5-D2B6-D99D-4ECE-A050EDEDE604}"/>
              </a:ext>
            </a:extLst>
          </p:cNvPr>
          <p:cNvSpPr txBox="1"/>
          <p:nvPr/>
        </p:nvSpPr>
        <p:spPr>
          <a:xfrm>
            <a:off x="755650" y="1483138"/>
            <a:ext cx="5973675" cy="1754326"/>
          </a:xfrm>
          <a:prstGeom prst="rect">
            <a:avLst/>
          </a:prstGeom>
          <a:noFill/>
        </p:spPr>
        <p:txBody>
          <a:bodyPr wrap="square">
            <a:spAutoFit/>
          </a:bodyPr>
          <a:lstStyle/>
          <a:p>
            <a:pPr marL="285750" indent="-285750">
              <a:buFont typeface="Arial" panose="020B0604020202020204" pitchFamily="34" charset="0"/>
              <a:buChar char="•"/>
            </a:pPr>
            <a:r>
              <a:rPr lang="en-US" dirty="0">
                <a:solidFill>
                  <a:schemeClr val="tx2"/>
                </a:solidFill>
              </a:rPr>
              <a:t>Possible to evaluate impact of beam-beam interaction in the </a:t>
            </a:r>
            <a:r>
              <a:rPr lang="en-US" b="1" dirty="0"/>
              <a:t>high pileup conditions </a:t>
            </a:r>
            <a:r>
              <a:rPr lang="en-US" dirty="0">
                <a:solidFill>
                  <a:schemeClr val="tx2"/>
                </a:solidFill>
              </a:rPr>
              <a:t>with 6D implementation: </a:t>
            </a:r>
            <a:r>
              <a:rPr lang="en-US" sz="1500" b="0" i="0" u="none" strike="noStrike" dirty="0">
                <a:solidFill>
                  <a:schemeClr val="tx2"/>
                </a:solidFill>
                <a:effectLst/>
                <a:latin typeface="PT Sans" panose="020B0503020203020204" pitchFamily="34" charset="77"/>
                <a:hlinkClick r:id="rId3">
                  <a:extLst>
                    <a:ext uri="{A12FA001-AC4F-418D-AE19-62706E023703}">
                      <ahyp:hlinkClr xmlns:ahyp="http://schemas.microsoft.com/office/drawing/2018/hyperlinkcolor" val="tx"/>
                    </a:ext>
                  </a:extLst>
                </a:hlinkClick>
              </a:rPr>
              <a:t>CERN-ACC-NOTE-2019-0032</a:t>
            </a:r>
            <a:r>
              <a:rPr lang="en-US" sz="1500" dirty="0">
                <a:solidFill>
                  <a:schemeClr val="tx2"/>
                </a:solidFill>
              </a:rPr>
              <a:t> </a:t>
            </a:r>
            <a:r>
              <a:rPr lang="en-US" sz="1500" b="1" dirty="0">
                <a:solidFill>
                  <a:schemeClr val="tx2"/>
                </a:solidFill>
              </a:rPr>
              <a:t> </a:t>
            </a:r>
          </a:p>
          <a:p>
            <a:pPr marL="285750" indent="-285750">
              <a:buFont typeface="Arial" panose="020B0604020202020204" pitchFamily="34" charset="0"/>
              <a:buChar char="•"/>
            </a:pPr>
            <a:r>
              <a:rPr lang="en-US" b="1" dirty="0"/>
              <a:t>Emittance scans </a:t>
            </a:r>
            <a:r>
              <a:rPr lang="en-US" dirty="0">
                <a:solidFill>
                  <a:schemeClr val="tx2"/>
                </a:solidFill>
              </a:rPr>
              <a:t>are performed regularly at the LHC </a:t>
            </a:r>
          </a:p>
          <a:p>
            <a:pPr marL="285750" indent="-285750">
              <a:buFont typeface="Arial" panose="020B0604020202020204" pitchFamily="34" charset="0"/>
              <a:buChar char="•"/>
            </a:pPr>
            <a:r>
              <a:rPr lang="en-US" dirty="0">
                <a:solidFill>
                  <a:schemeClr val="tx2"/>
                </a:solidFill>
              </a:rPr>
              <a:t>Used to study the </a:t>
            </a:r>
            <a:r>
              <a:rPr lang="en-US" b="1" dirty="0"/>
              <a:t>luminometer response linearity</a:t>
            </a:r>
          </a:p>
          <a:p>
            <a:pPr marL="285750" indent="-285750">
              <a:buFont typeface="Arial" panose="020B0604020202020204" pitchFamily="34" charset="0"/>
              <a:buChar char="•"/>
            </a:pPr>
            <a:r>
              <a:rPr lang="en-US" dirty="0">
                <a:solidFill>
                  <a:schemeClr val="tx2"/>
                </a:solidFill>
              </a:rPr>
              <a:t>Corrections needed to remove the </a:t>
            </a:r>
            <a:r>
              <a:rPr lang="en-US" b="1" dirty="0"/>
              <a:t>systematic bias</a:t>
            </a:r>
          </a:p>
        </p:txBody>
      </p:sp>
      <p:pic>
        <p:nvPicPr>
          <p:cNvPr id="9" name="Picture 8">
            <a:extLst>
              <a:ext uri="{FF2B5EF4-FFF2-40B4-BE49-F238E27FC236}">
                <a16:creationId xmlns:a16="http://schemas.microsoft.com/office/drawing/2014/main" id="{786DD84B-E940-790C-CC7C-12F4128073EA}"/>
              </a:ext>
            </a:extLst>
          </p:cNvPr>
          <p:cNvPicPr>
            <a:picLocks noChangeAspect="1"/>
          </p:cNvPicPr>
          <p:nvPr/>
        </p:nvPicPr>
        <p:blipFill>
          <a:blip r:embed="rId4"/>
          <a:stretch>
            <a:fillRect/>
          </a:stretch>
        </p:blipFill>
        <p:spPr>
          <a:xfrm>
            <a:off x="6840968" y="1498599"/>
            <a:ext cx="4027923" cy="3041400"/>
          </a:xfrm>
          <a:prstGeom prst="rect">
            <a:avLst/>
          </a:prstGeom>
        </p:spPr>
      </p:pic>
      <p:pic>
        <p:nvPicPr>
          <p:cNvPr id="12" name="nAejAxQX2SI_1BNMOizE0v3vcl-8nKo5Z8fiI-6Re8z9x-CVjl677kZLzCYICzZxSF0uZGfGvgI2ilPNETon-PjaU6L1F_2AwKvFQFtI8NnQhHMYFWpHwjAKypYJaMs-lQoxBoeVFG23xZvBFP_XXTZXFw=s2048.png" descr="nAejAxQX2SI_1BNMOizE0v3vcl-8nKo5Z8fiI-6Re8z9x-CVjl677kZLzCYICzZxSF0uZGfGvgI2ilPNETon-PjaU6L1F_2AwKvFQFtI8NnQhHMYFWpHwjAKypYJaMs-lQoxBoeVFG23xZvBFP_XXTZXFw=s2048.png">
            <a:extLst>
              <a:ext uri="{FF2B5EF4-FFF2-40B4-BE49-F238E27FC236}">
                <a16:creationId xmlns:a16="http://schemas.microsoft.com/office/drawing/2014/main" id="{8A5FFD87-6FBE-C132-AA71-26F192CEB804}"/>
              </a:ext>
            </a:extLst>
          </p:cNvPr>
          <p:cNvPicPr>
            <a:picLocks noChangeAspect="1"/>
          </p:cNvPicPr>
          <p:nvPr/>
        </p:nvPicPr>
        <p:blipFill>
          <a:blip r:embed="rId5"/>
          <a:stretch>
            <a:fillRect/>
          </a:stretch>
        </p:blipFill>
        <p:spPr>
          <a:xfrm>
            <a:off x="1653823" y="3722312"/>
            <a:ext cx="3583828" cy="2636378"/>
          </a:xfrm>
          <a:prstGeom prst="rect">
            <a:avLst/>
          </a:prstGeom>
          <a:ln w="25400">
            <a:noFill/>
            <a:miter lim="400000"/>
          </a:ln>
        </p:spPr>
      </p:pic>
      <p:cxnSp>
        <p:nvCxnSpPr>
          <p:cNvPr id="4" name="Straight Arrow Connector 3">
            <a:extLst>
              <a:ext uri="{FF2B5EF4-FFF2-40B4-BE49-F238E27FC236}">
                <a16:creationId xmlns:a16="http://schemas.microsoft.com/office/drawing/2014/main" id="{BE8640B9-07BA-D2DF-2B97-0A7F53C2C326}"/>
              </a:ext>
            </a:extLst>
          </p:cNvPr>
          <p:cNvCxnSpPr>
            <a:cxnSpLocks/>
          </p:cNvCxnSpPr>
          <p:nvPr/>
        </p:nvCxnSpPr>
        <p:spPr>
          <a:xfrm flipV="1">
            <a:off x="6371496" y="3099803"/>
            <a:ext cx="2934412" cy="251552"/>
          </a:xfrm>
          <a:prstGeom prst="straightConnector1">
            <a:avLst/>
          </a:prstGeom>
          <a:ln>
            <a:solidFill>
              <a:schemeClr val="accent5"/>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EA31A2B1-9F09-6328-DCE1-57585E13A12F}"/>
              </a:ext>
            </a:extLst>
          </p:cNvPr>
          <p:cNvCxnSpPr>
            <a:cxnSpLocks/>
          </p:cNvCxnSpPr>
          <p:nvPr/>
        </p:nvCxnSpPr>
        <p:spPr>
          <a:xfrm flipV="1">
            <a:off x="7996653" y="3008509"/>
            <a:ext cx="2175684" cy="210597"/>
          </a:xfrm>
          <a:prstGeom prst="straightConnector1">
            <a:avLst/>
          </a:prstGeom>
          <a:ln>
            <a:solidFill>
              <a:schemeClr val="accent5"/>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64E18E8E-06FC-F9BA-1204-8D8718F847E0}"/>
              </a:ext>
            </a:extLst>
          </p:cNvPr>
          <p:cNvCxnSpPr>
            <a:cxnSpLocks/>
          </p:cNvCxnSpPr>
          <p:nvPr/>
        </p:nvCxnSpPr>
        <p:spPr>
          <a:xfrm flipV="1">
            <a:off x="6988735" y="3039757"/>
            <a:ext cx="2924192" cy="267255"/>
          </a:xfrm>
          <a:prstGeom prst="straightConnector1">
            <a:avLst/>
          </a:prstGeom>
          <a:ln>
            <a:solidFill>
              <a:schemeClr val="accent5"/>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2141DC8D-7216-9C2A-D4B3-942D95E36EC7}"/>
              </a:ext>
            </a:extLst>
          </p:cNvPr>
          <p:cNvSpPr txBox="1"/>
          <p:nvPr/>
        </p:nvSpPr>
        <p:spPr>
          <a:xfrm>
            <a:off x="5237651" y="4767911"/>
            <a:ext cx="5202102" cy="923330"/>
          </a:xfrm>
          <a:prstGeom prst="rect">
            <a:avLst/>
          </a:prstGeom>
          <a:noFill/>
        </p:spPr>
        <p:txBody>
          <a:bodyPr wrap="square">
            <a:spAutoFit/>
          </a:bodyPr>
          <a:lstStyle/>
          <a:p>
            <a:pPr marL="285750" indent="-285750">
              <a:buFont typeface="Arial" panose="020B0604020202020204" pitchFamily="34" charset="0"/>
              <a:buChar char="•"/>
            </a:pPr>
            <a:r>
              <a:rPr lang="en-US" dirty="0">
                <a:solidFill>
                  <a:schemeClr val="tx2"/>
                </a:solidFill>
              </a:rPr>
              <a:t>By reconstructing the </a:t>
            </a:r>
            <a:r>
              <a:rPr lang="en-US" dirty="0" err="1">
                <a:solidFill>
                  <a:schemeClr val="tx2"/>
                </a:solidFill>
              </a:rPr>
              <a:t>vdM</a:t>
            </a:r>
            <a:r>
              <a:rPr lang="en-US" dirty="0">
                <a:solidFill>
                  <a:schemeClr val="tx2"/>
                </a:solidFill>
              </a:rPr>
              <a:t>-like calibration constant it is possible to study its dependence on the pileup (luminosity)</a:t>
            </a:r>
          </a:p>
        </p:txBody>
      </p:sp>
      <p:sp>
        <p:nvSpPr>
          <p:cNvPr id="18" name="Date Placeholder 17">
            <a:extLst>
              <a:ext uri="{FF2B5EF4-FFF2-40B4-BE49-F238E27FC236}">
                <a16:creationId xmlns:a16="http://schemas.microsoft.com/office/drawing/2014/main" id="{27999563-CFD9-5255-5FE5-5051372D1EDF}"/>
              </a:ext>
            </a:extLst>
          </p:cNvPr>
          <p:cNvSpPr>
            <a:spLocks noGrp="1"/>
          </p:cNvSpPr>
          <p:nvPr>
            <p:ph type="dt" sz="half" idx="10"/>
          </p:nvPr>
        </p:nvSpPr>
        <p:spPr/>
        <p:txBody>
          <a:bodyPr/>
          <a:lstStyle/>
          <a:p>
            <a:r>
              <a:rPr lang="en-US"/>
              <a:t>11/03/2025</a:t>
            </a:r>
            <a:endParaRPr lang="en-US" dirty="0"/>
          </a:p>
        </p:txBody>
      </p:sp>
      <p:sp>
        <p:nvSpPr>
          <p:cNvPr id="19" name="Footer Placeholder 18">
            <a:extLst>
              <a:ext uri="{FF2B5EF4-FFF2-40B4-BE49-F238E27FC236}">
                <a16:creationId xmlns:a16="http://schemas.microsoft.com/office/drawing/2014/main" id="{8CFE9751-BC72-5B28-1F99-4183FA081FD1}"/>
              </a:ext>
            </a:extLst>
          </p:cNvPr>
          <p:cNvSpPr>
            <a:spLocks noGrp="1"/>
          </p:cNvSpPr>
          <p:nvPr>
            <p:ph type="ftr" sz="quarter" idx="11"/>
          </p:nvPr>
        </p:nvSpPr>
        <p:spPr/>
        <p:txBody>
          <a:bodyPr/>
          <a:lstStyle/>
          <a:p>
            <a:r>
              <a:rPr lang="en-US" dirty="0"/>
              <a:t>Recent developments in beam-beam studies</a:t>
            </a:r>
          </a:p>
        </p:txBody>
      </p:sp>
      <p:sp>
        <p:nvSpPr>
          <p:cNvPr id="20" name="Slide Number Placeholder 19">
            <a:extLst>
              <a:ext uri="{FF2B5EF4-FFF2-40B4-BE49-F238E27FC236}">
                <a16:creationId xmlns:a16="http://schemas.microsoft.com/office/drawing/2014/main" id="{C83032B0-46BD-7618-DB7E-D6037ECEBD17}"/>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22" name="Impact of BB on measured linearity">
            <a:extLst>
              <a:ext uri="{FF2B5EF4-FFF2-40B4-BE49-F238E27FC236}">
                <a16:creationId xmlns:a16="http://schemas.microsoft.com/office/drawing/2014/main" id="{CD9BF972-2116-0C69-47CA-43BA9C0E04C1}"/>
              </a:ext>
            </a:extLst>
          </p:cNvPr>
          <p:cNvSpPr txBox="1">
            <a:spLocks/>
          </p:cNvSpPr>
          <p:nvPr/>
        </p:nvSpPr>
        <p:spPr>
          <a:xfrm>
            <a:off x="755650" y="628650"/>
            <a:ext cx="10985500" cy="7175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Application in the nominal conditions </a:t>
            </a:r>
          </a:p>
        </p:txBody>
      </p:sp>
      <p:sp>
        <p:nvSpPr>
          <p:cNvPr id="15" name="TextBox 14">
            <a:extLst>
              <a:ext uri="{FF2B5EF4-FFF2-40B4-BE49-F238E27FC236}">
                <a16:creationId xmlns:a16="http://schemas.microsoft.com/office/drawing/2014/main" id="{3EBBD259-14BB-C616-829F-8CFAFC1515AF}"/>
              </a:ext>
            </a:extLst>
          </p:cNvPr>
          <p:cNvSpPr txBox="1"/>
          <p:nvPr/>
        </p:nvSpPr>
        <p:spPr>
          <a:xfrm>
            <a:off x="7850850" y="6047548"/>
            <a:ext cx="4124153" cy="276999"/>
          </a:xfrm>
          <a:prstGeom prst="rect">
            <a:avLst/>
          </a:prstGeom>
          <a:noFill/>
        </p:spPr>
        <p:txBody>
          <a:bodyPr wrap="square">
            <a:spAutoFit/>
          </a:bodyPr>
          <a:lstStyle/>
          <a:p>
            <a:r>
              <a:rPr lang="en-US" sz="1200" b="0" i="0" strike="noStrike" dirty="0">
                <a:effectLst/>
                <a:latin typeface="Open Sans" panose="020B0606030504020204" pitchFamily="34" charset="0"/>
                <a:hlinkClick r:id="rId6"/>
              </a:rPr>
              <a:t>DOI: </a:t>
            </a:r>
            <a:r>
              <a:rPr lang="en-US" sz="1200" b="0" i="0" u="none" strike="noStrike" dirty="0">
                <a:effectLst/>
                <a:latin typeface="Open Sans" panose="020B0606030504020204" pitchFamily="34" charset="0"/>
                <a:hlinkClick r:id="rId6"/>
              </a:rPr>
              <a:t>https://doi.org/10.1051/epjconf/201920104001</a:t>
            </a:r>
            <a:endParaRPr lang="en-US" sz="1200" dirty="0"/>
          </a:p>
        </p:txBody>
      </p:sp>
      <p:sp>
        <p:nvSpPr>
          <p:cNvPr id="6" name="TextBox 5">
            <a:extLst>
              <a:ext uri="{FF2B5EF4-FFF2-40B4-BE49-F238E27FC236}">
                <a16:creationId xmlns:a16="http://schemas.microsoft.com/office/drawing/2014/main" id="{D5948C55-ED92-DD45-0C52-7FC185C95C28}"/>
              </a:ext>
            </a:extLst>
          </p:cNvPr>
          <p:cNvSpPr txBox="1"/>
          <p:nvPr/>
        </p:nvSpPr>
        <p:spPr>
          <a:xfrm>
            <a:off x="406961" y="5596452"/>
            <a:ext cx="1476782" cy="461665"/>
          </a:xfrm>
          <a:prstGeom prst="rect">
            <a:avLst/>
          </a:prstGeom>
          <a:noFill/>
        </p:spPr>
        <p:txBody>
          <a:bodyPr wrap="square" lIns="0" tIns="0" rIns="0" bIns="0" rtlCol="0">
            <a:spAutoFit/>
          </a:bodyPr>
          <a:lstStyle/>
          <a:p>
            <a:pPr algn="ctr"/>
            <a:r>
              <a:rPr lang="en-US" sz="1500" dirty="0"/>
              <a:t>Special case: BSRT fill</a:t>
            </a:r>
          </a:p>
        </p:txBody>
      </p:sp>
    </p:spTree>
    <p:extLst>
      <p:ext uri="{BB962C8B-B14F-4D97-AF65-F5344CB8AC3E}">
        <p14:creationId xmlns:p14="http://schemas.microsoft.com/office/powerpoint/2010/main" val="153183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4" name="mkX0DCwAOFXYsuPexsSt1wv9Ba_jjvLWawy5Dk2PeVHxGjhZuuwGUtll46tDI7KA8Ay0-nTGve364CS0PAwqlmXD-27Vi_1oAvDoTZfOM1IGq9A4xlyCm5tLkLQHrX4fLRujS2v8eruc0dN8ZCN3oLqnUw=s2048.png" descr="mkX0DCwAOFXYsuPexsSt1wv9Ba_jjvLWawy5Dk2PeVHxGjhZuuwGUtll46tDI7KA8Ay0-nTGve364CS0PAwqlmXD-27Vi_1oAvDoTZfOM1IGq9A4xlyCm5tLkLQHrX4fLRujS2v8eruc0dN8ZCN3oLqnUw=s2048.png"/>
          <p:cNvPicPr>
            <a:picLocks noChangeAspect="1"/>
          </p:cNvPicPr>
          <p:nvPr/>
        </p:nvPicPr>
        <p:blipFill>
          <a:blip r:embed="rId3"/>
          <a:stretch>
            <a:fillRect/>
          </a:stretch>
        </p:blipFill>
        <p:spPr>
          <a:xfrm>
            <a:off x="577885" y="1261587"/>
            <a:ext cx="4803024" cy="3653637"/>
          </a:xfrm>
          <a:prstGeom prst="rect">
            <a:avLst/>
          </a:prstGeom>
          <a:ln w="25400">
            <a:noFill/>
            <a:miter lim="400000"/>
          </a:ln>
        </p:spPr>
      </p:pic>
      <p:sp>
        <p:nvSpPr>
          <p:cNvPr id="525" name="Impact of BB on measured linearity"/>
          <p:cNvSpPr txBox="1">
            <a:spLocks noGrp="1"/>
          </p:cNvSpPr>
          <p:nvPr>
            <p:ph type="title"/>
          </p:nvPr>
        </p:nvSpPr>
        <p:spPr>
          <a:prstGeom prst="rect">
            <a:avLst/>
          </a:prstGeom>
        </p:spPr>
        <p:txBody>
          <a:bodyPr>
            <a:normAutofit/>
          </a:bodyPr>
          <a:lstStyle/>
          <a:p>
            <a:r>
              <a:rPr lang="en-US" dirty="0">
                <a:solidFill>
                  <a:schemeClr val="tx1"/>
                </a:solidFill>
              </a:rPr>
              <a:t>Application in the nominal conditions </a:t>
            </a:r>
            <a:endParaRPr dirty="0">
              <a:solidFill>
                <a:schemeClr val="tx1"/>
              </a:solidFill>
            </a:endParaRPr>
          </a:p>
        </p:txBody>
      </p:sp>
      <p:sp>
        <p:nvSpPr>
          <p:cNvPr id="526" name="main contributions to the measured non-linearity:…"/>
          <p:cNvSpPr txBox="1">
            <a:spLocks noGrp="1"/>
          </p:cNvSpPr>
          <p:nvPr>
            <p:ph type="body" sz="quarter" idx="1"/>
          </p:nvPr>
        </p:nvSpPr>
        <p:spPr>
          <a:xfrm>
            <a:off x="6810438" y="1398766"/>
            <a:ext cx="4778312" cy="3381410"/>
          </a:xfrm>
          <a:prstGeom prst="rect">
            <a:avLst/>
          </a:prstGeom>
        </p:spPr>
        <p:txBody>
          <a:bodyPr>
            <a:noAutofit/>
          </a:bodyPr>
          <a:lstStyle/>
          <a:p>
            <a:pPr>
              <a:spcBef>
                <a:spcPts val="500"/>
              </a:spcBef>
              <a:buFont typeface="Arial" panose="020B0604020202020204" pitchFamily="34" charset="0"/>
              <a:buChar char="•"/>
              <a:defRPr sz="3500" spc="-35"/>
            </a:pPr>
            <a:r>
              <a:rPr lang="en-US" sz="1800" b="0" dirty="0"/>
              <a:t>M</a:t>
            </a:r>
            <a:r>
              <a:rPr sz="1800" b="0" dirty="0"/>
              <a:t>ain contributions to the measured non-linearity:</a:t>
            </a:r>
            <a:endParaRPr lang="en-US" sz="1800" b="0" dirty="0"/>
          </a:p>
          <a:p>
            <a:pPr lvl="1">
              <a:spcBef>
                <a:spcPts val="500"/>
              </a:spcBef>
              <a:buFont typeface="Arial" panose="020B0604020202020204" pitchFamily="34" charset="0"/>
              <a:buChar char="•"/>
              <a:defRPr sz="3500" spc="-35"/>
            </a:pPr>
            <a:r>
              <a:rPr lang="en-US" sz="1800" b="1" dirty="0">
                <a:solidFill>
                  <a:schemeClr val="accent5"/>
                </a:solidFill>
              </a:rPr>
              <a:t>apparent BB-induced slope </a:t>
            </a:r>
            <a:r>
              <a:rPr lang="en-US" sz="1800" dirty="0"/>
              <a:t>- removed with COMBI simulation,</a:t>
            </a:r>
          </a:p>
          <a:p>
            <a:pPr lvl="1">
              <a:spcBef>
                <a:spcPts val="500"/>
              </a:spcBef>
              <a:buFont typeface="Arial" panose="020B0604020202020204" pitchFamily="34" charset="0"/>
              <a:buChar char="•"/>
              <a:defRPr sz="3500" spc="-35"/>
            </a:pPr>
            <a:r>
              <a:rPr lang="en-US" sz="1800" dirty="0"/>
              <a:t>intrinsic detector response inefficiencies, </a:t>
            </a:r>
          </a:p>
          <a:p>
            <a:pPr marL="609600" lvl="1" indent="-304800">
              <a:lnSpc>
                <a:spcPct val="90000"/>
              </a:lnSpc>
              <a:spcBef>
                <a:spcPts val="500"/>
              </a:spcBef>
              <a:buSzPct val="123000"/>
              <a:buFont typeface="Arial" panose="020B0604020202020204" pitchFamily="34" charset="0"/>
              <a:buChar char="•"/>
              <a:defRPr sz="3500">
                <a:solidFill>
                  <a:srgbClr val="000000"/>
                </a:solidFill>
              </a:defRPr>
            </a:pPr>
            <a:r>
              <a:rPr lang="en-US" sz="1800" dirty="0"/>
              <a:t>possible </a:t>
            </a:r>
            <a:r>
              <a:rPr lang="en-US" sz="1800" b="1" dirty="0">
                <a:solidFill>
                  <a:schemeClr val="tx1"/>
                </a:solidFill>
              </a:rPr>
              <a:t>additional biases </a:t>
            </a:r>
            <a:r>
              <a:rPr lang="en-US" sz="1800" dirty="0"/>
              <a:t>from non-factorization etc.,</a:t>
            </a:r>
          </a:p>
          <a:p>
            <a:pPr marL="609600" lvl="1" indent="-304800">
              <a:lnSpc>
                <a:spcPct val="90000"/>
              </a:lnSpc>
              <a:spcBef>
                <a:spcPts val="500"/>
              </a:spcBef>
              <a:buSzPct val="123000"/>
              <a:buFont typeface="Arial" panose="020B0604020202020204" pitchFamily="34" charset="0"/>
              <a:buChar char="•"/>
              <a:defRPr sz="3500">
                <a:solidFill>
                  <a:srgbClr val="000000"/>
                </a:solidFill>
              </a:defRPr>
            </a:pPr>
            <a:r>
              <a:rPr lang="en-US" sz="1800" dirty="0"/>
              <a:t>challenging fit quality,</a:t>
            </a:r>
          </a:p>
          <a:p>
            <a:pPr marL="609600" lvl="1" indent="-304800">
              <a:lnSpc>
                <a:spcPct val="90000"/>
              </a:lnSpc>
              <a:spcBef>
                <a:spcPts val="500"/>
              </a:spcBef>
              <a:buSzPct val="123000"/>
              <a:buFont typeface="Arial" panose="020B0604020202020204" pitchFamily="34" charset="0"/>
              <a:buChar char="•"/>
              <a:defRPr sz="3500">
                <a:solidFill>
                  <a:srgbClr val="000000"/>
                </a:solidFill>
              </a:defRPr>
            </a:pPr>
            <a:r>
              <a:rPr lang="en-US" sz="1800" dirty="0"/>
              <a:t>operational limitations - to be improved in the future. </a:t>
            </a:r>
          </a:p>
          <a:p>
            <a:pPr>
              <a:spcBef>
                <a:spcPts val="500"/>
              </a:spcBef>
              <a:buFont typeface="Arial" panose="020B0604020202020204" pitchFamily="34" charset="0"/>
              <a:buChar char="•"/>
              <a:defRPr sz="3500" spc="-35"/>
            </a:pPr>
            <a:r>
              <a:rPr lang="en-US" sz="1800" b="0" dirty="0"/>
              <a:t>Possibility for an </a:t>
            </a:r>
            <a:r>
              <a:rPr lang="en-US" sz="1800" dirty="0">
                <a:solidFill>
                  <a:schemeClr val="tx1"/>
                </a:solidFill>
              </a:rPr>
              <a:t>independent measurement</a:t>
            </a:r>
            <a:r>
              <a:rPr lang="en-US" sz="1800" dirty="0"/>
              <a:t> </a:t>
            </a:r>
          </a:p>
          <a:p>
            <a:pPr>
              <a:spcBef>
                <a:spcPts val="500"/>
              </a:spcBef>
              <a:buFont typeface="Arial" panose="020B0604020202020204" pitchFamily="34" charset="0"/>
              <a:buChar char="•"/>
              <a:defRPr sz="3500" spc="-35"/>
            </a:pPr>
            <a:r>
              <a:rPr lang="en-US" sz="1800" b="0" dirty="0"/>
              <a:t>Valuable for </a:t>
            </a:r>
            <a:r>
              <a:rPr lang="en-US" sz="1800" dirty="0">
                <a:solidFill>
                  <a:schemeClr val="tx1"/>
                </a:solidFill>
              </a:rPr>
              <a:t>HL-LHC conditions</a:t>
            </a:r>
          </a:p>
          <a:p>
            <a:pPr>
              <a:spcBef>
                <a:spcPts val="500"/>
              </a:spcBef>
              <a:buFont typeface="Arial" panose="020B0604020202020204" pitchFamily="34" charset="0"/>
              <a:buChar char="•"/>
              <a:defRPr sz="3500" spc="-35"/>
            </a:pPr>
            <a:r>
              <a:rPr lang="en-US" sz="1800" dirty="0">
                <a:solidFill>
                  <a:schemeClr val="tx1"/>
                </a:solidFill>
              </a:rPr>
              <a:t>Further studies </a:t>
            </a:r>
            <a:r>
              <a:rPr lang="en-US" sz="1800" b="0" dirty="0"/>
              <a:t>needed to make it precise</a:t>
            </a:r>
          </a:p>
          <a:p>
            <a:pPr>
              <a:spcBef>
                <a:spcPts val="500"/>
              </a:spcBef>
              <a:buFont typeface="Arial" panose="020B0604020202020204" pitchFamily="34" charset="0"/>
              <a:buChar char="•"/>
              <a:defRPr sz="3500" spc="-35"/>
            </a:pPr>
            <a:r>
              <a:rPr lang="en-US" sz="1800" b="0" dirty="0"/>
              <a:t>Need to estimate the contribution from long-range interactions </a:t>
            </a:r>
          </a:p>
        </p:txBody>
      </p:sp>
      <p:sp>
        <p:nvSpPr>
          <p:cNvPr id="530" name="Line"/>
          <p:cNvSpPr/>
          <p:nvPr/>
        </p:nvSpPr>
        <p:spPr>
          <a:xfrm flipV="1">
            <a:off x="1223038" y="2674438"/>
            <a:ext cx="3870045" cy="1"/>
          </a:xfrm>
          <a:prstGeom prst="line">
            <a:avLst/>
          </a:prstGeom>
          <a:ln w="50800" cap="rnd">
            <a:solidFill>
              <a:schemeClr val="accent5"/>
            </a:solidFill>
            <a:custDash>
              <a:ds d="100000" sp="200000"/>
            </a:custDash>
            <a:miter lim="400000"/>
          </a:ln>
        </p:spPr>
        <p:txBody>
          <a:bodyPr lIns="25400" tIns="25400" rIns="25400" bIns="25400" anchor="ctr"/>
          <a:lstStyle/>
          <a:p>
            <a:endParaRPr sz="900"/>
          </a:p>
        </p:txBody>
      </p:sp>
      <p:sp>
        <p:nvSpPr>
          <p:cNvPr id="531" name="Line"/>
          <p:cNvSpPr/>
          <p:nvPr/>
        </p:nvSpPr>
        <p:spPr>
          <a:xfrm>
            <a:off x="1828800" y="2408596"/>
            <a:ext cx="2699539" cy="0"/>
          </a:xfrm>
          <a:prstGeom prst="line">
            <a:avLst/>
          </a:prstGeom>
          <a:ln w="25400">
            <a:solidFill>
              <a:schemeClr val="accent3"/>
            </a:solidFill>
            <a:miter lim="400000"/>
            <a:tailEnd type="triangle"/>
          </a:ln>
        </p:spPr>
        <p:txBody>
          <a:bodyPr lIns="25400" tIns="25400" rIns="25400" bIns="25400" anchor="ctr"/>
          <a:lstStyle/>
          <a:p>
            <a:endParaRPr sz="900"/>
          </a:p>
        </p:txBody>
      </p:sp>
      <p:sp>
        <p:nvSpPr>
          <p:cNvPr id="532" name="increasing BB parameter"/>
          <p:cNvSpPr txBox="1"/>
          <p:nvPr/>
        </p:nvSpPr>
        <p:spPr>
          <a:xfrm>
            <a:off x="1893244" y="2045748"/>
            <a:ext cx="2330766" cy="2821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b="1">
                <a:solidFill>
                  <a:schemeClr val="accent3">
                    <a:hueOff val="552055"/>
                    <a:lumOff val="-12548"/>
                  </a:schemeClr>
                </a:solidFill>
              </a:defRPr>
            </a:lvl1pPr>
          </a:lstStyle>
          <a:p>
            <a:r>
              <a:rPr sz="1500" dirty="0"/>
              <a:t>increasing BB parameter</a:t>
            </a:r>
          </a:p>
        </p:txBody>
      </p:sp>
      <p:sp>
        <p:nvSpPr>
          <p:cNvPr id="533" name="perfectly linear luminometer = flat response across SBIL"/>
          <p:cNvSpPr txBox="1"/>
          <p:nvPr/>
        </p:nvSpPr>
        <p:spPr>
          <a:xfrm>
            <a:off x="5238062" y="1451837"/>
            <a:ext cx="1348126" cy="9746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lgn="l">
              <a:defRPr>
                <a:solidFill>
                  <a:srgbClr val="000000"/>
                </a:solidFill>
              </a:defRPr>
            </a:lvl1pPr>
          </a:lstStyle>
          <a:p>
            <a:r>
              <a:rPr sz="1500" dirty="0"/>
              <a:t>perfectly linear luminometer = flat response across SBIL</a:t>
            </a:r>
          </a:p>
        </p:txBody>
      </p:sp>
      <p:sp>
        <p:nvSpPr>
          <p:cNvPr id="534" name="Line"/>
          <p:cNvSpPr/>
          <p:nvPr/>
        </p:nvSpPr>
        <p:spPr>
          <a:xfrm flipH="1">
            <a:off x="4791426" y="2172094"/>
            <a:ext cx="404641" cy="494351"/>
          </a:xfrm>
          <a:prstGeom prst="line">
            <a:avLst/>
          </a:prstGeom>
          <a:ln w="25400">
            <a:solidFill>
              <a:schemeClr val="accent5"/>
            </a:solidFill>
            <a:miter lim="400000"/>
            <a:tailEnd type="triangle"/>
          </a:ln>
        </p:spPr>
        <p:txBody>
          <a:bodyPr lIns="25400" tIns="25400" rIns="25400" bIns="25400" anchor="ctr"/>
          <a:lstStyle/>
          <a:p>
            <a:endParaRPr sz="900"/>
          </a:p>
        </p:txBody>
      </p:sp>
      <p:sp>
        <p:nvSpPr>
          <p:cNvPr id="537" name="Independent measurement   further studies needed for precise measurement"/>
          <p:cNvSpPr txBox="1"/>
          <p:nvPr/>
        </p:nvSpPr>
        <p:spPr>
          <a:xfrm>
            <a:off x="4224010" y="5327682"/>
            <a:ext cx="3338201" cy="293670"/>
          </a:xfrm>
          <a:prstGeom prst="rect">
            <a:avLst/>
          </a:prstGeom>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xmlns:mc="http://schemas.openxmlformats.org/markup-compatibility/2006" val="1"/>
            </a:ext>
          </a:extLst>
        </p:spPr>
        <p:txBody>
          <a:bodyPr wrap="square" lIns="25400" tIns="25400" rIns="25400" bIns="25400" anchor="ctr">
            <a:spAutoFit/>
          </a:bodyPr>
          <a:lstStyle/>
          <a:p>
            <a:pPr marL="609600" lvl="1" indent="-304800">
              <a:lnSpc>
                <a:spcPct val="90000"/>
              </a:lnSpc>
              <a:spcBef>
                <a:spcPts val="500"/>
              </a:spcBef>
              <a:buSzPct val="123000"/>
              <a:buChar char="‣"/>
              <a:defRPr sz="3500">
                <a:solidFill>
                  <a:srgbClr val="000000"/>
                </a:solidFill>
              </a:defRPr>
            </a:pPr>
            <a:endParaRPr lang="en-US" sz="1750" dirty="0">
              <a:solidFill>
                <a:srgbClr val="000000"/>
              </a:solidFill>
            </a:endParaRPr>
          </a:p>
        </p:txBody>
      </p:sp>
      <p:sp>
        <p:nvSpPr>
          <p:cNvPr id="6" name="TextBox 5">
            <a:extLst>
              <a:ext uri="{FF2B5EF4-FFF2-40B4-BE49-F238E27FC236}">
                <a16:creationId xmlns:a16="http://schemas.microsoft.com/office/drawing/2014/main" id="{5C287931-1DBC-6757-1F47-24929CD6E7DD}"/>
              </a:ext>
            </a:extLst>
          </p:cNvPr>
          <p:cNvSpPr txBox="1"/>
          <p:nvPr/>
        </p:nvSpPr>
        <p:spPr>
          <a:xfrm>
            <a:off x="369163" y="6062233"/>
            <a:ext cx="6100762" cy="276999"/>
          </a:xfrm>
          <a:prstGeom prst="rect">
            <a:avLst/>
          </a:prstGeom>
          <a:noFill/>
        </p:spPr>
        <p:txBody>
          <a:bodyPr wrap="square">
            <a:spAutoFit/>
          </a:bodyPr>
          <a:lstStyle/>
          <a:p>
            <a:r>
              <a:rPr lang="en-US" sz="1200" b="0" i="0" u="none" strike="noStrike" dirty="0">
                <a:solidFill>
                  <a:schemeClr val="accent1"/>
                </a:solidFill>
                <a:effectLst/>
                <a:latin typeface="Arial" panose="020B0604020202020204" pitchFamily="34" charset="0"/>
              </a:rPr>
              <a:t>DOI: https://</a:t>
            </a:r>
            <a:r>
              <a:rPr lang="en-US" sz="1200" b="0" i="0" u="none" strike="noStrike" dirty="0" err="1">
                <a:solidFill>
                  <a:schemeClr val="accent1"/>
                </a:solidFill>
                <a:effectLst/>
                <a:latin typeface="Arial" panose="020B0604020202020204" pitchFamily="34" charset="0"/>
              </a:rPr>
              <a:t>doi.org</a:t>
            </a:r>
            <a:r>
              <a:rPr lang="en-US" sz="1200" b="0" i="0" u="none" strike="noStrike" dirty="0">
                <a:solidFill>
                  <a:schemeClr val="accent1"/>
                </a:solidFill>
                <a:effectLst/>
                <a:latin typeface="Arial" panose="020B0604020202020204" pitchFamily="34" charset="0"/>
              </a:rPr>
              <a:t>/10.22323/1.449.0624</a:t>
            </a:r>
            <a:endParaRPr lang="en-US" sz="1200" dirty="0">
              <a:solidFill>
                <a:schemeClr val="accent1"/>
              </a:solidFill>
            </a:endParaRPr>
          </a:p>
        </p:txBody>
      </p:sp>
      <p:sp>
        <p:nvSpPr>
          <p:cNvPr id="2" name="TextBox 1">
            <a:extLst>
              <a:ext uri="{FF2B5EF4-FFF2-40B4-BE49-F238E27FC236}">
                <a16:creationId xmlns:a16="http://schemas.microsoft.com/office/drawing/2014/main" id="{FF0344A2-1DD4-2343-1107-0B81A2BC3F39}"/>
              </a:ext>
            </a:extLst>
          </p:cNvPr>
          <p:cNvSpPr txBox="1"/>
          <p:nvPr/>
        </p:nvSpPr>
        <p:spPr>
          <a:xfrm>
            <a:off x="3908860" y="5337861"/>
            <a:ext cx="2368446" cy="830997"/>
          </a:xfrm>
          <a:prstGeom prst="rect">
            <a:avLst/>
          </a:prstGeom>
          <a:noFill/>
          <a:ln w="19050">
            <a:solidFill>
              <a:schemeClr val="accent3"/>
            </a:solidFill>
          </a:ln>
        </p:spPr>
        <p:txBody>
          <a:bodyPr wrap="square" lIns="0" tIns="0" rIns="0" bIns="0" rtlCol="0">
            <a:spAutoFit/>
          </a:bodyPr>
          <a:lstStyle/>
          <a:p>
            <a:pPr algn="ctr"/>
            <a:r>
              <a:rPr lang="en-US" dirty="0"/>
              <a:t>Very interesting case to study further in a dedicated experiment? </a:t>
            </a:r>
          </a:p>
        </p:txBody>
      </p:sp>
      <p:sp>
        <p:nvSpPr>
          <p:cNvPr id="8" name="Footer Placeholder 3">
            <a:extLst>
              <a:ext uri="{FF2B5EF4-FFF2-40B4-BE49-F238E27FC236}">
                <a16:creationId xmlns:a16="http://schemas.microsoft.com/office/drawing/2014/main" id="{3E1CB389-F787-ED0C-D4C3-5A4FAD84C44A}"/>
              </a:ext>
            </a:extLst>
          </p:cNvPr>
          <p:cNvSpPr txBox="1">
            <a:spLocks/>
          </p:cNvSpPr>
          <p:nvPr/>
        </p:nvSpPr>
        <p:spPr>
          <a:xfrm>
            <a:off x="1070402" y="6504825"/>
            <a:ext cx="6787386" cy="28529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dirty="0"/>
              <a:t>Recent developments in beam-beam studies</a:t>
            </a:r>
          </a:p>
        </p:txBody>
      </p:sp>
      <p:sp>
        <p:nvSpPr>
          <p:cNvPr id="9" name="Slide Number Placeholder 4">
            <a:extLst>
              <a:ext uri="{FF2B5EF4-FFF2-40B4-BE49-F238E27FC236}">
                <a16:creationId xmlns:a16="http://schemas.microsoft.com/office/drawing/2014/main" id="{E6D208C6-9963-E89E-69F9-E2E87BB4F9AE}"/>
              </a:ext>
            </a:extLst>
          </p:cNvPr>
          <p:cNvSpPr txBox="1">
            <a:spLocks/>
          </p:cNvSpPr>
          <p:nvPr/>
        </p:nvSpPr>
        <p:spPr>
          <a:xfrm>
            <a:off x="11606758" y="6492875"/>
            <a:ext cx="264043"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850" b="1" smtClean="0"/>
              <a:pPr/>
              <a:t>6</a:t>
            </a:fld>
            <a:endParaRPr lang="en-US" sz="850" b="1" dirty="0"/>
          </a:p>
        </p:txBody>
      </p:sp>
      <p:sp>
        <p:nvSpPr>
          <p:cNvPr id="10" name="Date Placeholder 5">
            <a:extLst>
              <a:ext uri="{FF2B5EF4-FFF2-40B4-BE49-F238E27FC236}">
                <a16:creationId xmlns:a16="http://schemas.microsoft.com/office/drawing/2014/main" id="{16433283-7E1C-AEB2-B41D-0AFF72BF16CE}"/>
              </a:ext>
            </a:extLst>
          </p:cNvPr>
          <p:cNvSpPr txBox="1">
            <a:spLocks/>
          </p:cNvSpPr>
          <p:nvPr/>
        </p:nvSpPr>
        <p:spPr>
          <a:xfrm>
            <a:off x="8101915" y="6504825"/>
            <a:ext cx="1773923" cy="21988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dirty="0"/>
              <a:t>11/03/2025</a:t>
            </a:r>
          </a:p>
        </p:txBody>
      </p:sp>
      <p:sp>
        <p:nvSpPr>
          <p:cNvPr id="12" name="TextBox 11">
            <a:extLst>
              <a:ext uri="{FF2B5EF4-FFF2-40B4-BE49-F238E27FC236}">
                <a16:creationId xmlns:a16="http://schemas.microsoft.com/office/drawing/2014/main" id="{DA717449-1E79-5ABC-08A2-E522BA9589DB}"/>
              </a:ext>
            </a:extLst>
          </p:cNvPr>
          <p:cNvSpPr txBox="1"/>
          <p:nvPr/>
        </p:nvSpPr>
        <p:spPr>
          <a:xfrm>
            <a:off x="447114" y="4828186"/>
            <a:ext cx="1953833" cy="646331"/>
          </a:xfrm>
          <a:prstGeom prst="rect">
            <a:avLst/>
          </a:prstGeom>
          <a:noFill/>
        </p:spPr>
        <p:txBody>
          <a:bodyPr wrap="square">
            <a:spAutoFit/>
          </a:bodyPr>
          <a:lstStyle/>
          <a:p>
            <a:pPr algn="ctr"/>
            <a:r>
              <a:rPr lang="en-US" sz="1200" dirty="0">
                <a:solidFill>
                  <a:schemeClr val="tx2"/>
                </a:solidFill>
                <a:effectLst/>
                <a:latin typeface="Helvetica Neue" panose="02000503000000020004" pitchFamily="2" charset="0"/>
              </a:rPr>
              <a:t>Pile-up (PU) = ~7 x Single</a:t>
            </a:r>
          </a:p>
          <a:p>
            <a:pPr algn="ctr"/>
            <a:r>
              <a:rPr lang="en-US" sz="1200" dirty="0">
                <a:solidFill>
                  <a:schemeClr val="tx2"/>
                </a:solidFill>
                <a:effectLst/>
                <a:latin typeface="Helvetica Neue" panose="02000503000000020004" pitchFamily="2" charset="0"/>
              </a:rPr>
              <a:t>Bunch Instantaneous</a:t>
            </a:r>
          </a:p>
          <a:p>
            <a:pPr algn="ctr"/>
            <a:r>
              <a:rPr lang="en-US" sz="1200" dirty="0">
                <a:solidFill>
                  <a:schemeClr val="tx2"/>
                </a:solidFill>
                <a:effectLst/>
                <a:latin typeface="Helvetica Neue" panose="02000503000000020004" pitchFamily="2" charset="0"/>
              </a:rPr>
              <a:t>Luminosity (SBIL)</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26">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6">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6">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6">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6">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26">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6">
                                            <p:txEl>
                                              <p:pRg st="6" end="6"/>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26">
                                            <p:txEl>
                                              <p:pRg st="7" end="7"/>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26">
                                            <p:txEl>
                                              <p:pRg st="8" end="8"/>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2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 grpId="0" uiExpand="1" build="p"/>
      <p:bldP spid="530" grpId="0" animBg="1"/>
      <p:bldP spid="531" grpId="0" animBg="1"/>
      <p:bldP spid="532" grpId="0" animBg="1"/>
      <p:bldP spid="533" grpId="0" animBg="1"/>
      <p:bldP spid="534" grpId="0" animBg="1"/>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D6B4AAEA-F2DD-6F17-C5A2-75FC67FC08D1}"/>
              </a:ext>
            </a:extLst>
          </p:cNvPr>
          <p:cNvSpPr>
            <a:spLocks noGrp="1"/>
          </p:cNvSpPr>
          <p:nvPr>
            <p:ph type="title"/>
          </p:nvPr>
        </p:nvSpPr>
        <p:spPr>
          <a:xfrm>
            <a:off x="797732" y="1786128"/>
            <a:ext cx="4823580" cy="2852737"/>
          </a:xfrm>
        </p:spPr>
        <p:txBody>
          <a:bodyPr/>
          <a:lstStyle/>
          <a:p>
            <a:r>
              <a:rPr lang="en-US" dirty="0"/>
              <a:t>Back to simulation world </a:t>
            </a:r>
          </a:p>
        </p:txBody>
      </p:sp>
      <p:sp>
        <p:nvSpPr>
          <p:cNvPr id="4" name="Footer Placeholder 3">
            <a:extLst>
              <a:ext uri="{FF2B5EF4-FFF2-40B4-BE49-F238E27FC236}">
                <a16:creationId xmlns:a16="http://schemas.microsoft.com/office/drawing/2014/main" id="{35826215-BE55-FB97-55FD-389D541F1EEA}"/>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Recent developments in beam-beam studies</a:t>
            </a:r>
          </a:p>
        </p:txBody>
      </p:sp>
      <p:sp>
        <p:nvSpPr>
          <p:cNvPr id="5" name="Slide Number Placeholder 4">
            <a:extLst>
              <a:ext uri="{FF2B5EF4-FFF2-40B4-BE49-F238E27FC236}">
                <a16:creationId xmlns:a16="http://schemas.microsoft.com/office/drawing/2014/main" id="{24455C78-5051-8FE9-6BA2-4271B5532BBB}"/>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7</a:t>
            </a:fld>
            <a:endParaRPr lang="en-US" dirty="0"/>
          </a:p>
        </p:txBody>
      </p:sp>
      <p:sp>
        <p:nvSpPr>
          <p:cNvPr id="6" name="AutoShape 2" descr="A whimsical illustration in the style of Alice in Wonderland, depicting a CERN scientist in a surreal laboratory. The scientist, wearing a white lab coat and goggles, controls swirling, colorful particle beams that twist and collide in the air. The laboratory is a fantastical mix of Victorian steampunk and futuristic technology, with glowing machines, intricate brass dials, and swirling vortexes. Strange creatures, inspired by Wonderland, observe the experiment with curiosity. The scene is dreamlike, blending scientific wonder with a magical, storybook atmosphere.">
            <a:extLst>
              <a:ext uri="{FF2B5EF4-FFF2-40B4-BE49-F238E27FC236}">
                <a16:creationId xmlns:a16="http://schemas.microsoft.com/office/drawing/2014/main" id="{1F6BCAC5-3D58-448A-F8D6-163505E6C18C}"/>
              </a:ext>
            </a:extLst>
          </p:cNvPr>
          <p:cNvSpPr>
            <a:spLocks noChangeAspect="1" noChangeArrowheads="1"/>
          </p:cNvSpPr>
          <p:nvPr/>
        </p:nvSpPr>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 name="Picture 14" descr="A child in a blue dress&#10;&#10;AI-generated content may be incorrect.">
            <a:extLst>
              <a:ext uri="{FF2B5EF4-FFF2-40B4-BE49-F238E27FC236}">
                <a16:creationId xmlns:a16="http://schemas.microsoft.com/office/drawing/2014/main" id="{D12569FF-582C-CFE2-2DC0-5BB4AB4E3574}"/>
              </a:ext>
            </a:extLst>
          </p:cNvPr>
          <p:cNvPicPr>
            <a:picLocks noChangeAspect="1"/>
          </p:cNvPicPr>
          <p:nvPr/>
        </p:nvPicPr>
        <p:blipFill>
          <a:blip r:embed="rId3"/>
          <a:stretch>
            <a:fillRect/>
          </a:stretch>
        </p:blipFill>
        <p:spPr>
          <a:xfrm>
            <a:off x="5807685" y="820919"/>
            <a:ext cx="5002555" cy="5002555"/>
          </a:xfrm>
          <a:prstGeom prst="rect">
            <a:avLst/>
          </a:prstGeom>
        </p:spPr>
      </p:pic>
      <p:sp>
        <p:nvSpPr>
          <p:cNvPr id="16" name="Date Placeholder 15">
            <a:extLst>
              <a:ext uri="{FF2B5EF4-FFF2-40B4-BE49-F238E27FC236}">
                <a16:creationId xmlns:a16="http://schemas.microsoft.com/office/drawing/2014/main" id="{7FE21E7A-A7B1-EB03-481E-F44FE34D05F7}"/>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2838798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EBA9A-2F04-1E29-DA4A-609C00E3561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6B41635-4659-62B5-71FB-A310ED21A5FB}"/>
              </a:ext>
            </a:extLst>
          </p:cNvPr>
          <p:cNvSpPr>
            <a:spLocks noGrp="1"/>
          </p:cNvSpPr>
          <p:nvPr>
            <p:ph type="title"/>
          </p:nvPr>
        </p:nvSpPr>
        <p:spPr>
          <a:xfrm>
            <a:off x="407988" y="373593"/>
            <a:ext cx="11376025" cy="1065742"/>
          </a:xfrm>
        </p:spPr>
        <p:txBody>
          <a:bodyPr anchor="t">
            <a:normAutofit/>
          </a:bodyPr>
          <a:lstStyle/>
          <a:p>
            <a:r>
              <a:rPr lang="en-US" dirty="0"/>
              <a:t>Nomenclature used in the following slides  </a:t>
            </a:r>
          </a:p>
        </p:txBody>
      </p:sp>
      <p:sp>
        <p:nvSpPr>
          <p:cNvPr id="5" name="Footer Placeholder 4">
            <a:extLst>
              <a:ext uri="{FF2B5EF4-FFF2-40B4-BE49-F238E27FC236}">
                <a16:creationId xmlns:a16="http://schemas.microsoft.com/office/drawing/2014/main" id="{5B874FBA-3875-ACA8-6BAC-3C82C62E18F1}"/>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Recent developments in beam-beam studies</a:t>
            </a:r>
          </a:p>
        </p:txBody>
      </p:sp>
      <p:sp>
        <p:nvSpPr>
          <p:cNvPr id="10" name="Content Placeholder 9">
            <a:extLst>
              <a:ext uri="{FF2B5EF4-FFF2-40B4-BE49-F238E27FC236}">
                <a16:creationId xmlns:a16="http://schemas.microsoft.com/office/drawing/2014/main" id="{CB094A5D-987E-E159-F4BB-8BA25894DB4B}"/>
              </a:ext>
            </a:extLst>
          </p:cNvPr>
          <p:cNvSpPr>
            <a:spLocks noGrp="1"/>
          </p:cNvSpPr>
          <p:nvPr>
            <p:ph idx="1"/>
          </p:nvPr>
        </p:nvSpPr>
        <p:spPr>
          <a:xfrm>
            <a:off x="754890" y="1439335"/>
            <a:ext cx="6723862" cy="4608512"/>
          </a:xfrm>
        </p:spPr>
        <p:txBody>
          <a:bodyPr>
            <a:normAutofit/>
          </a:bodyPr>
          <a:lstStyle/>
          <a:p>
            <a:pPr algn="l"/>
            <a:r>
              <a:rPr lang="en-US" sz="1800" dirty="0"/>
              <a:t>Symbols used are consistent with the previous presentation </a:t>
            </a:r>
          </a:p>
          <a:p>
            <a:pPr algn="l"/>
            <a:endParaRPr lang="en-US" sz="1800" dirty="0"/>
          </a:p>
          <a:p>
            <a:pPr algn="l"/>
            <a:r>
              <a:rPr lang="en-US" sz="1800" dirty="0"/>
              <a:t>Definitions:</a:t>
            </a:r>
          </a:p>
          <a:p>
            <a:pPr marL="342900" indent="-342900" algn="l">
              <a:buFont typeface="Arial" panose="020B0604020202020204" pitchFamily="34" charset="0"/>
              <a:buChar char="•"/>
            </a:pPr>
            <a:r>
              <a:rPr lang="en-US" sz="1800" b="0" dirty="0"/>
              <a:t>L</a:t>
            </a:r>
            <a:r>
              <a:rPr lang="en-US" sz="1800" b="0" baseline="-25000" dirty="0"/>
              <a:t>0</a:t>
            </a:r>
            <a:r>
              <a:rPr lang="en-US" sz="1800" b="0" dirty="0"/>
              <a:t> – </a:t>
            </a:r>
            <a:r>
              <a:rPr lang="en-US" sz="1800" dirty="0">
                <a:solidFill>
                  <a:schemeClr val="tx1"/>
                </a:solidFill>
              </a:rPr>
              <a:t>no beam-beam </a:t>
            </a:r>
            <a:r>
              <a:rPr lang="en-US" sz="1800" b="0" dirty="0"/>
              <a:t>(BB) interactions anywhere, numerical value equivalent to the analytical calculation from beam parameters </a:t>
            </a:r>
          </a:p>
          <a:p>
            <a:pPr marL="342900" indent="-342900">
              <a:buFont typeface="Arial" panose="020B0604020202020204" pitchFamily="34" charset="0"/>
              <a:buChar char="•"/>
            </a:pPr>
            <a:r>
              <a:rPr lang="en-US" sz="1800" b="0" dirty="0"/>
              <a:t>L</a:t>
            </a:r>
            <a:r>
              <a:rPr lang="en-US" sz="1800" b="0" baseline="-25000" dirty="0"/>
              <a:t>u</a:t>
            </a:r>
            <a:r>
              <a:rPr lang="en-US" sz="1800" b="0" dirty="0"/>
              <a:t> – ‘unperturbed luminosity’ – introduced in the 2 IP configuration, normalization value that include BB interaction on </a:t>
            </a:r>
            <a:r>
              <a:rPr lang="en-US" sz="1800" dirty="0">
                <a:solidFill>
                  <a:schemeClr val="tx1"/>
                </a:solidFill>
              </a:rPr>
              <a:t>only at the witness IP/IPs</a:t>
            </a:r>
            <a:r>
              <a:rPr lang="en-US" sz="1800" b="0" dirty="0"/>
              <a:t>, but NOT at the scanning IP</a:t>
            </a:r>
          </a:p>
          <a:p>
            <a:pPr marL="342900" indent="-342900">
              <a:buFont typeface="Arial" panose="020B0604020202020204" pitchFamily="34" charset="0"/>
              <a:buChar char="•"/>
            </a:pPr>
            <a:r>
              <a:rPr lang="en-US" sz="1800" b="0" dirty="0" err="1"/>
              <a:t>L</a:t>
            </a:r>
            <a:r>
              <a:rPr lang="en-US" sz="1800" b="0" baseline="-25000" dirty="0" err="1"/>
              <a:t>m</a:t>
            </a:r>
            <a:r>
              <a:rPr lang="en-US" sz="1800" b="0" baseline="30000" dirty="0"/>
              <a:t> </a:t>
            </a:r>
            <a:r>
              <a:rPr lang="en-US" sz="1800" b="0" dirty="0"/>
              <a:t>– ‘measured luminosity’ – BB interaction on at</a:t>
            </a:r>
            <a:r>
              <a:rPr lang="en-US" sz="1800" dirty="0"/>
              <a:t> </a:t>
            </a:r>
            <a:r>
              <a:rPr lang="en-US" sz="1800" dirty="0">
                <a:solidFill>
                  <a:schemeClr val="tx1"/>
                </a:solidFill>
              </a:rPr>
              <a:t>both scanning and witness IPs</a:t>
            </a:r>
            <a:r>
              <a:rPr lang="en-US" sz="1800" dirty="0"/>
              <a:t> </a:t>
            </a:r>
            <a:r>
              <a:rPr lang="en-US" sz="1800" b="0" dirty="0"/>
              <a:t>(or just at the scanning IP if no witness present)</a:t>
            </a:r>
          </a:p>
          <a:p>
            <a:endParaRPr lang="en-US" sz="1800" b="0" baseline="30000" dirty="0"/>
          </a:p>
          <a:p>
            <a:r>
              <a:rPr lang="en-US" sz="1800" dirty="0"/>
              <a:t>Both </a:t>
            </a:r>
            <a:r>
              <a:rPr lang="en-US" sz="1800" dirty="0" err="1"/>
              <a:t>L</a:t>
            </a:r>
            <a:r>
              <a:rPr lang="en-US" sz="1800" baseline="-25000" dirty="0" err="1"/>
              <a:t>m</a:t>
            </a:r>
            <a:r>
              <a:rPr lang="en-US" sz="1800" dirty="0"/>
              <a:t> and L</a:t>
            </a:r>
            <a:r>
              <a:rPr lang="en-US" sz="1800" baseline="-25000" dirty="0"/>
              <a:t>u</a:t>
            </a:r>
            <a:r>
              <a:rPr lang="en-US" sz="1800" dirty="0"/>
              <a:t> can be observed at the scanning or witness IP</a:t>
            </a:r>
          </a:p>
        </p:txBody>
      </p:sp>
      <p:pic>
        <p:nvPicPr>
          <p:cNvPr id="1026" name="Picture 2">
            <a:extLst>
              <a:ext uri="{FF2B5EF4-FFF2-40B4-BE49-F238E27FC236}">
                <a16:creationId xmlns:a16="http://schemas.microsoft.com/office/drawing/2014/main" id="{3C98030F-464F-3B43-0584-37A206E271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5085" y="1439335"/>
            <a:ext cx="3029369" cy="3761677"/>
          </a:xfrm>
          <a:prstGeom prst="rect">
            <a:avLst/>
          </a:prstGeom>
          <a:noFill/>
          <a:extLst>
            <a:ext uri="{909E8E84-426E-40DD-AFC4-6F175D3DCCD1}">
              <a14:hiddenFill xmlns:a14="http://schemas.microsoft.com/office/drawing/2010/main">
                <a:solidFill>
                  <a:srgbClr val="FFFFFF"/>
                </a:solidFill>
              </a14:hiddenFill>
            </a:ext>
          </a:extLst>
        </p:spPr>
      </p:pic>
      <p:sp>
        <p:nvSpPr>
          <p:cNvPr id="13" name="Freeform 12">
            <a:extLst>
              <a:ext uri="{FF2B5EF4-FFF2-40B4-BE49-F238E27FC236}">
                <a16:creationId xmlns:a16="http://schemas.microsoft.com/office/drawing/2014/main" id="{CB8D1739-8E7C-8D8C-E658-26800A639B3B}"/>
              </a:ext>
            </a:extLst>
          </p:cNvPr>
          <p:cNvSpPr/>
          <p:nvPr/>
        </p:nvSpPr>
        <p:spPr>
          <a:xfrm>
            <a:off x="8118879" y="1837896"/>
            <a:ext cx="1576379" cy="2940075"/>
          </a:xfrm>
          <a:custGeom>
            <a:avLst/>
            <a:gdLst>
              <a:gd name="connsiteX0" fmla="*/ 1509471 w 1576379"/>
              <a:gd name="connsiteY0" fmla="*/ 2850160 h 2940075"/>
              <a:gd name="connsiteX1" fmla="*/ 1145198 w 1576379"/>
              <a:gd name="connsiteY1" fmla="*/ 2924502 h 2940075"/>
              <a:gd name="connsiteX2" fmla="*/ 981647 w 1576379"/>
              <a:gd name="connsiteY2" fmla="*/ 2582531 h 2940075"/>
              <a:gd name="connsiteX3" fmla="*/ 513296 w 1576379"/>
              <a:gd name="connsiteY3" fmla="*/ 2664307 h 2940075"/>
              <a:gd name="connsiteX4" fmla="*/ 535598 w 1576379"/>
              <a:gd name="connsiteY4" fmla="*/ 2210824 h 2940075"/>
              <a:gd name="connsiteX5" fmla="*/ 96984 w 1576379"/>
              <a:gd name="connsiteY5" fmla="*/ 2151351 h 2940075"/>
              <a:gd name="connsiteX6" fmla="*/ 342311 w 1576379"/>
              <a:gd name="connsiteY6" fmla="*/ 1727604 h 2940075"/>
              <a:gd name="connsiteX7" fmla="*/ 340 w 1576379"/>
              <a:gd name="connsiteY7" fmla="*/ 1474843 h 2940075"/>
              <a:gd name="connsiteX8" fmla="*/ 275403 w 1576379"/>
              <a:gd name="connsiteY8" fmla="*/ 1236951 h 2940075"/>
              <a:gd name="connsiteX9" fmla="*/ 119286 w 1576379"/>
              <a:gd name="connsiteY9" fmla="*/ 917282 h 2940075"/>
              <a:gd name="connsiteX10" fmla="*/ 416652 w 1576379"/>
              <a:gd name="connsiteY10" fmla="*/ 813204 h 2940075"/>
              <a:gd name="connsiteX11" fmla="*/ 431520 w 1576379"/>
              <a:gd name="connsiteY11" fmla="*/ 456365 h 2940075"/>
              <a:gd name="connsiteX12" fmla="*/ 780925 w 1576379"/>
              <a:gd name="connsiteY12" fmla="*/ 441497 h 2940075"/>
              <a:gd name="connsiteX13" fmla="*/ 877569 w 1576379"/>
              <a:gd name="connsiteY13" fmla="*/ 129263 h 2940075"/>
              <a:gd name="connsiteX14" fmla="*/ 1219540 w 1576379"/>
              <a:gd name="connsiteY14" fmla="*/ 218473 h 2940075"/>
              <a:gd name="connsiteX15" fmla="*/ 1435130 w 1576379"/>
              <a:gd name="connsiteY15" fmla="*/ 2882 h 2940075"/>
              <a:gd name="connsiteX16" fmla="*/ 1576379 w 1576379"/>
              <a:gd name="connsiteY16" fmla="*/ 106960 h 294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76379" h="2940075">
                <a:moveTo>
                  <a:pt x="1509471" y="2850160"/>
                </a:moveTo>
                <a:cubicBezTo>
                  <a:pt x="1371320" y="2909633"/>
                  <a:pt x="1233169" y="2969107"/>
                  <a:pt x="1145198" y="2924502"/>
                </a:cubicBezTo>
                <a:cubicBezTo>
                  <a:pt x="1057227" y="2879897"/>
                  <a:pt x="1086964" y="2625897"/>
                  <a:pt x="981647" y="2582531"/>
                </a:cubicBezTo>
                <a:cubicBezTo>
                  <a:pt x="876330" y="2539165"/>
                  <a:pt x="587637" y="2726258"/>
                  <a:pt x="513296" y="2664307"/>
                </a:cubicBezTo>
                <a:cubicBezTo>
                  <a:pt x="438955" y="2602356"/>
                  <a:pt x="604983" y="2296317"/>
                  <a:pt x="535598" y="2210824"/>
                </a:cubicBezTo>
                <a:cubicBezTo>
                  <a:pt x="466213" y="2125331"/>
                  <a:pt x="129198" y="2231888"/>
                  <a:pt x="96984" y="2151351"/>
                </a:cubicBezTo>
                <a:cubicBezTo>
                  <a:pt x="64770" y="2070814"/>
                  <a:pt x="358418" y="1840355"/>
                  <a:pt x="342311" y="1727604"/>
                </a:cubicBezTo>
                <a:cubicBezTo>
                  <a:pt x="326204" y="1614853"/>
                  <a:pt x="11491" y="1556618"/>
                  <a:pt x="340" y="1474843"/>
                </a:cubicBezTo>
                <a:cubicBezTo>
                  <a:pt x="-10811" y="1393067"/>
                  <a:pt x="255579" y="1329878"/>
                  <a:pt x="275403" y="1236951"/>
                </a:cubicBezTo>
                <a:cubicBezTo>
                  <a:pt x="295227" y="1144024"/>
                  <a:pt x="95745" y="987906"/>
                  <a:pt x="119286" y="917282"/>
                </a:cubicBezTo>
                <a:cubicBezTo>
                  <a:pt x="142827" y="846658"/>
                  <a:pt x="364613" y="890024"/>
                  <a:pt x="416652" y="813204"/>
                </a:cubicBezTo>
                <a:cubicBezTo>
                  <a:pt x="468691" y="736384"/>
                  <a:pt x="370808" y="518316"/>
                  <a:pt x="431520" y="456365"/>
                </a:cubicBezTo>
                <a:cubicBezTo>
                  <a:pt x="492232" y="394414"/>
                  <a:pt x="706584" y="496014"/>
                  <a:pt x="780925" y="441497"/>
                </a:cubicBezTo>
                <a:cubicBezTo>
                  <a:pt x="855266" y="386980"/>
                  <a:pt x="804466" y="166434"/>
                  <a:pt x="877569" y="129263"/>
                </a:cubicBezTo>
                <a:cubicBezTo>
                  <a:pt x="950671" y="92092"/>
                  <a:pt x="1126613" y="239536"/>
                  <a:pt x="1219540" y="218473"/>
                </a:cubicBezTo>
                <a:cubicBezTo>
                  <a:pt x="1312467" y="197410"/>
                  <a:pt x="1375657" y="21467"/>
                  <a:pt x="1435130" y="2882"/>
                </a:cubicBezTo>
                <a:cubicBezTo>
                  <a:pt x="1494603" y="-15704"/>
                  <a:pt x="1499559" y="59877"/>
                  <a:pt x="1576379" y="106960"/>
                </a:cubicBezTo>
              </a:path>
            </a:pathLst>
          </a:custGeom>
          <a:noFill/>
          <a:ln>
            <a:solidFill>
              <a:schemeClr val="tx2">
                <a:lumMod val="75000"/>
                <a:lumOff val="25000"/>
              </a:schemeClr>
            </a:solidFill>
            <a:prstDash val="dash"/>
            <a:extLst>
              <a:ext uri="{C807C97D-BFC1-408E-A445-0C87EB9F89A2}">
                <ask:lineSketchStyleProps xmlns:ask="http://schemas.microsoft.com/office/drawing/2018/sketchyshapes" sd="1219033472">
                  <a:custGeom>
                    <a:avLst/>
                    <a:gdLst>
                      <a:gd name="connsiteX0" fmla="*/ 1509471 w 1576379"/>
                      <a:gd name="connsiteY0" fmla="*/ 2850160 h 2940075"/>
                      <a:gd name="connsiteX1" fmla="*/ 1145198 w 1576379"/>
                      <a:gd name="connsiteY1" fmla="*/ 2924502 h 2940075"/>
                      <a:gd name="connsiteX2" fmla="*/ 981647 w 1576379"/>
                      <a:gd name="connsiteY2" fmla="*/ 2582531 h 2940075"/>
                      <a:gd name="connsiteX3" fmla="*/ 513296 w 1576379"/>
                      <a:gd name="connsiteY3" fmla="*/ 2664307 h 2940075"/>
                      <a:gd name="connsiteX4" fmla="*/ 535598 w 1576379"/>
                      <a:gd name="connsiteY4" fmla="*/ 2210824 h 2940075"/>
                      <a:gd name="connsiteX5" fmla="*/ 96984 w 1576379"/>
                      <a:gd name="connsiteY5" fmla="*/ 2151351 h 2940075"/>
                      <a:gd name="connsiteX6" fmla="*/ 342311 w 1576379"/>
                      <a:gd name="connsiteY6" fmla="*/ 1727604 h 2940075"/>
                      <a:gd name="connsiteX7" fmla="*/ 340 w 1576379"/>
                      <a:gd name="connsiteY7" fmla="*/ 1474843 h 2940075"/>
                      <a:gd name="connsiteX8" fmla="*/ 275403 w 1576379"/>
                      <a:gd name="connsiteY8" fmla="*/ 1236951 h 2940075"/>
                      <a:gd name="connsiteX9" fmla="*/ 119286 w 1576379"/>
                      <a:gd name="connsiteY9" fmla="*/ 917282 h 2940075"/>
                      <a:gd name="connsiteX10" fmla="*/ 416652 w 1576379"/>
                      <a:gd name="connsiteY10" fmla="*/ 813204 h 2940075"/>
                      <a:gd name="connsiteX11" fmla="*/ 431520 w 1576379"/>
                      <a:gd name="connsiteY11" fmla="*/ 456365 h 2940075"/>
                      <a:gd name="connsiteX12" fmla="*/ 780925 w 1576379"/>
                      <a:gd name="connsiteY12" fmla="*/ 441497 h 2940075"/>
                      <a:gd name="connsiteX13" fmla="*/ 877569 w 1576379"/>
                      <a:gd name="connsiteY13" fmla="*/ 129263 h 2940075"/>
                      <a:gd name="connsiteX14" fmla="*/ 1219540 w 1576379"/>
                      <a:gd name="connsiteY14" fmla="*/ 218473 h 2940075"/>
                      <a:gd name="connsiteX15" fmla="*/ 1435130 w 1576379"/>
                      <a:gd name="connsiteY15" fmla="*/ 2882 h 2940075"/>
                      <a:gd name="connsiteX16" fmla="*/ 1576379 w 1576379"/>
                      <a:gd name="connsiteY16" fmla="*/ 106960 h 294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76379" h="2940075" extrusionOk="0">
                        <a:moveTo>
                          <a:pt x="1509471" y="2850160"/>
                        </a:moveTo>
                        <a:cubicBezTo>
                          <a:pt x="1350158" y="2896580"/>
                          <a:pt x="1210904" y="2977463"/>
                          <a:pt x="1145198" y="2924502"/>
                        </a:cubicBezTo>
                        <a:cubicBezTo>
                          <a:pt x="1068665" y="2882305"/>
                          <a:pt x="1080931" y="2626089"/>
                          <a:pt x="981647" y="2582531"/>
                        </a:cubicBezTo>
                        <a:cubicBezTo>
                          <a:pt x="871461" y="2543920"/>
                          <a:pt x="583092" y="2751382"/>
                          <a:pt x="513296" y="2664307"/>
                        </a:cubicBezTo>
                        <a:cubicBezTo>
                          <a:pt x="417902" y="2590838"/>
                          <a:pt x="632393" y="2309414"/>
                          <a:pt x="535598" y="2210824"/>
                        </a:cubicBezTo>
                        <a:cubicBezTo>
                          <a:pt x="490063" y="2128160"/>
                          <a:pt x="136361" y="2217147"/>
                          <a:pt x="96984" y="2151351"/>
                        </a:cubicBezTo>
                        <a:cubicBezTo>
                          <a:pt x="55479" y="2069391"/>
                          <a:pt x="345460" y="1852555"/>
                          <a:pt x="342311" y="1727604"/>
                        </a:cubicBezTo>
                        <a:cubicBezTo>
                          <a:pt x="324505" y="1598648"/>
                          <a:pt x="8439" y="1560860"/>
                          <a:pt x="340" y="1474843"/>
                        </a:cubicBezTo>
                        <a:cubicBezTo>
                          <a:pt x="8984" y="1404149"/>
                          <a:pt x="262426" y="1331524"/>
                          <a:pt x="275403" y="1236951"/>
                        </a:cubicBezTo>
                        <a:cubicBezTo>
                          <a:pt x="282712" y="1142000"/>
                          <a:pt x="109336" y="999021"/>
                          <a:pt x="119286" y="917282"/>
                        </a:cubicBezTo>
                        <a:cubicBezTo>
                          <a:pt x="153670" y="862799"/>
                          <a:pt x="366458" y="909135"/>
                          <a:pt x="416652" y="813204"/>
                        </a:cubicBezTo>
                        <a:cubicBezTo>
                          <a:pt x="479224" y="752609"/>
                          <a:pt x="380338" y="529990"/>
                          <a:pt x="431520" y="456365"/>
                        </a:cubicBezTo>
                        <a:cubicBezTo>
                          <a:pt x="509926" y="378922"/>
                          <a:pt x="707075" y="493705"/>
                          <a:pt x="780925" y="441497"/>
                        </a:cubicBezTo>
                        <a:cubicBezTo>
                          <a:pt x="852612" y="387416"/>
                          <a:pt x="796011" y="160600"/>
                          <a:pt x="877569" y="129263"/>
                        </a:cubicBezTo>
                        <a:cubicBezTo>
                          <a:pt x="944491" y="91653"/>
                          <a:pt x="1123531" y="233254"/>
                          <a:pt x="1219540" y="218473"/>
                        </a:cubicBezTo>
                        <a:cubicBezTo>
                          <a:pt x="1312654" y="194886"/>
                          <a:pt x="1369157" y="25262"/>
                          <a:pt x="1435130" y="2882"/>
                        </a:cubicBezTo>
                        <a:cubicBezTo>
                          <a:pt x="1485896" y="-135"/>
                          <a:pt x="1502101" y="61766"/>
                          <a:pt x="1576379" y="106960"/>
                        </a:cubicBezTo>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445BD1D-D6A8-E223-B528-E794707577B9}"/>
              </a:ext>
            </a:extLst>
          </p:cNvPr>
          <p:cNvSpPr txBox="1"/>
          <p:nvPr/>
        </p:nvSpPr>
        <p:spPr>
          <a:xfrm>
            <a:off x="7336389" y="4777971"/>
            <a:ext cx="1773923" cy="692497"/>
          </a:xfrm>
          <a:prstGeom prst="rect">
            <a:avLst/>
          </a:prstGeom>
          <a:noFill/>
        </p:spPr>
        <p:txBody>
          <a:bodyPr wrap="square" lIns="0" tIns="0" rIns="0" bIns="0" rtlCol="0">
            <a:spAutoFit/>
          </a:bodyPr>
          <a:lstStyle/>
          <a:p>
            <a:pPr algn="ctr"/>
            <a:r>
              <a:rPr lang="en-US" sz="1500" dirty="0"/>
              <a:t>BB effects propagate around the ring</a:t>
            </a:r>
          </a:p>
        </p:txBody>
      </p:sp>
      <p:cxnSp>
        <p:nvCxnSpPr>
          <p:cNvPr id="16" name="Straight Arrow Connector 15">
            <a:extLst>
              <a:ext uri="{FF2B5EF4-FFF2-40B4-BE49-F238E27FC236}">
                <a16:creationId xmlns:a16="http://schemas.microsoft.com/office/drawing/2014/main" id="{82D3F4A3-2A93-7B0C-6F8B-D964F6B6DC2F}"/>
              </a:ext>
            </a:extLst>
          </p:cNvPr>
          <p:cNvCxnSpPr>
            <a:cxnSpLocks/>
          </p:cNvCxnSpPr>
          <p:nvPr/>
        </p:nvCxnSpPr>
        <p:spPr>
          <a:xfrm flipV="1">
            <a:off x="8305072" y="4227139"/>
            <a:ext cx="133815" cy="5508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Slide Number Placeholder 17">
            <a:extLst>
              <a:ext uri="{FF2B5EF4-FFF2-40B4-BE49-F238E27FC236}">
                <a16:creationId xmlns:a16="http://schemas.microsoft.com/office/drawing/2014/main" id="{B4BB2AA1-FDE8-4035-EA83-27ECDFF6D157}"/>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4" name="Date Placeholder 3">
            <a:extLst>
              <a:ext uri="{FF2B5EF4-FFF2-40B4-BE49-F238E27FC236}">
                <a16:creationId xmlns:a16="http://schemas.microsoft.com/office/drawing/2014/main" id="{48EC15C7-60F5-27C7-1DF4-46CF3AB19C8F}"/>
              </a:ext>
            </a:extLst>
          </p:cNvPr>
          <p:cNvSpPr>
            <a:spLocks noGrp="1"/>
          </p:cNvSpPr>
          <p:nvPr>
            <p:ph type="dt" sz="half" idx="10"/>
          </p:nvPr>
        </p:nvSpPr>
        <p:spPr/>
        <p:txBody>
          <a:bodyPr/>
          <a:lstStyle/>
          <a:p>
            <a:r>
              <a:rPr lang="en-US"/>
              <a:t>11/03/2025</a:t>
            </a:r>
            <a:endParaRPr lang="en-US" dirty="0"/>
          </a:p>
        </p:txBody>
      </p:sp>
    </p:spTree>
    <p:extLst>
      <p:ext uri="{BB962C8B-B14F-4D97-AF65-F5344CB8AC3E}">
        <p14:creationId xmlns:p14="http://schemas.microsoft.com/office/powerpoint/2010/main" val="106489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13" grpId="0" animBg="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4023C6-6B17-A971-4CAF-0885C5E6BA95}"/>
              </a:ext>
            </a:extLst>
          </p:cNvPr>
          <p:cNvSpPr>
            <a:spLocks noGrp="1"/>
          </p:cNvSpPr>
          <p:nvPr>
            <p:ph type="title"/>
          </p:nvPr>
        </p:nvSpPr>
        <p:spPr>
          <a:xfrm>
            <a:off x="407988" y="373593"/>
            <a:ext cx="11376025" cy="712257"/>
          </a:xfrm>
        </p:spPr>
        <p:txBody>
          <a:bodyPr/>
          <a:lstStyle/>
          <a:p>
            <a:r>
              <a:rPr lang="en-US" dirty="0"/>
              <a:t>Introduction</a:t>
            </a:r>
          </a:p>
        </p:txBody>
      </p:sp>
      <p:sp>
        <p:nvSpPr>
          <p:cNvPr id="5" name="Footer Placeholder 4">
            <a:extLst>
              <a:ext uri="{FF2B5EF4-FFF2-40B4-BE49-F238E27FC236}">
                <a16:creationId xmlns:a16="http://schemas.microsoft.com/office/drawing/2014/main" id="{A38BF4F0-FE29-A197-B021-8AAC69219CA0}"/>
              </a:ext>
            </a:extLst>
          </p:cNvPr>
          <p:cNvSpPr>
            <a:spLocks noGrp="1"/>
          </p:cNvSpPr>
          <p:nvPr>
            <p:ph type="ftr" sz="quarter" idx="11"/>
          </p:nvPr>
        </p:nvSpPr>
        <p:spPr/>
        <p:txBody>
          <a:bodyPr/>
          <a:lstStyle/>
          <a:p>
            <a:r>
              <a:rPr lang="en-US"/>
              <a:t>Recent developments in beam-beam studies</a:t>
            </a:r>
          </a:p>
        </p:txBody>
      </p:sp>
      <p:pic>
        <p:nvPicPr>
          <p:cNvPr id="12" name="Picture 11">
            <a:extLst>
              <a:ext uri="{FF2B5EF4-FFF2-40B4-BE49-F238E27FC236}">
                <a16:creationId xmlns:a16="http://schemas.microsoft.com/office/drawing/2014/main" id="{A5C91EFD-85D7-A839-B5EF-34517320A779}"/>
              </a:ext>
            </a:extLst>
          </p:cNvPr>
          <p:cNvPicPr>
            <a:picLocks noChangeAspect="1"/>
          </p:cNvPicPr>
          <p:nvPr/>
        </p:nvPicPr>
        <p:blipFill>
          <a:blip r:embed="rId3"/>
          <a:stretch>
            <a:fillRect/>
          </a:stretch>
        </p:blipFill>
        <p:spPr>
          <a:xfrm>
            <a:off x="6654800" y="1679365"/>
            <a:ext cx="5141633" cy="4113306"/>
          </a:xfrm>
          <a:prstGeom prst="rect">
            <a:avLst/>
          </a:prstGeom>
        </p:spPr>
      </p:pic>
      <p:sp>
        <p:nvSpPr>
          <p:cNvPr id="9" name="TextBox 8">
            <a:extLst>
              <a:ext uri="{FF2B5EF4-FFF2-40B4-BE49-F238E27FC236}">
                <a16:creationId xmlns:a16="http://schemas.microsoft.com/office/drawing/2014/main" id="{36E4743D-7F49-3657-BF4C-4682472FDC2D}"/>
              </a:ext>
            </a:extLst>
          </p:cNvPr>
          <p:cNvSpPr txBox="1"/>
          <p:nvPr/>
        </p:nvSpPr>
        <p:spPr>
          <a:xfrm>
            <a:off x="6799968" y="1321596"/>
            <a:ext cx="4377816" cy="461665"/>
          </a:xfrm>
          <a:prstGeom prst="rect">
            <a:avLst/>
          </a:prstGeom>
          <a:noFill/>
        </p:spPr>
        <p:txBody>
          <a:bodyPr wrap="square" lIns="0" tIns="0" rIns="0" bIns="0" rtlCol="0">
            <a:spAutoFit/>
          </a:bodyPr>
          <a:lstStyle/>
          <a:p>
            <a:pPr algn="ctr"/>
            <a:r>
              <a:rPr lang="en-US" sz="1500" b="1" dirty="0"/>
              <a:t>Single beam x-y distribution ratio BB/</a:t>
            </a:r>
            <a:r>
              <a:rPr lang="en-US" sz="1500" b="1" dirty="0" err="1"/>
              <a:t>noBB</a:t>
            </a:r>
            <a:r>
              <a:rPr lang="en-US" sz="1500" b="1" dirty="0"/>
              <a:t> (single IP configuration)</a:t>
            </a:r>
          </a:p>
        </p:txBody>
      </p:sp>
      <p:sp>
        <p:nvSpPr>
          <p:cNvPr id="2" name="Slide Number Placeholder 1">
            <a:extLst>
              <a:ext uri="{FF2B5EF4-FFF2-40B4-BE49-F238E27FC236}">
                <a16:creationId xmlns:a16="http://schemas.microsoft.com/office/drawing/2014/main" id="{ED6E3D54-4DCB-7A59-9C4B-44A39DA3D6DF}"/>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4" name="Date Placeholder 3">
            <a:extLst>
              <a:ext uri="{FF2B5EF4-FFF2-40B4-BE49-F238E27FC236}">
                <a16:creationId xmlns:a16="http://schemas.microsoft.com/office/drawing/2014/main" id="{94743F1C-D0E8-D712-40AD-4CA4DDFA5976}"/>
              </a:ext>
            </a:extLst>
          </p:cNvPr>
          <p:cNvSpPr>
            <a:spLocks noGrp="1"/>
          </p:cNvSpPr>
          <p:nvPr>
            <p:ph type="dt" sz="half" idx="10"/>
          </p:nvPr>
        </p:nvSpPr>
        <p:spPr/>
        <p:txBody>
          <a:bodyPr/>
          <a:lstStyle/>
          <a:p>
            <a:r>
              <a:rPr lang="en-US"/>
              <a:t>11/03/2025</a:t>
            </a:r>
            <a:endParaRPr lang="en-US" dirty="0"/>
          </a:p>
        </p:txBody>
      </p:sp>
      <p:sp>
        <p:nvSpPr>
          <p:cNvPr id="6" name="TextBox 5">
            <a:extLst>
              <a:ext uri="{FF2B5EF4-FFF2-40B4-BE49-F238E27FC236}">
                <a16:creationId xmlns:a16="http://schemas.microsoft.com/office/drawing/2014/main" id="{B9BF7403-BE03-0321-FFC1-AB41FDADED73}"/>
              </a:ext>
            </a:extLst>
          </p:cNvPr>
          <p:cNvSpPr txBox="1"/>
          <p:nvPr/>
        </p:nvSpPr>
        <p:spPr>
          <a:xfrm>
            <a:off x="598931" y="5874893"/>
            <a:ext cx="1699139" cy="369332"/>
          </a:xfrm>
          <a:prstGeom prst="rect">
            <a:avLst/>
          </a:prstGeom>
          <a:noFill/>
          <a:ln w="25400">
            <a:solidFill>
              <a:schemeClr val="accent3"/>
            </a:solidFill>
          </a:ln>
        </p:spPr>
        <p:txBody>
          <a:bodyPr wrap="square" lIns="0" tIns="0" rIns="0" bIns="0" rtlCol="0">
            <a:spAutoFit/>
          </a:bodyPr>
          <a:lstStyle/>
          <a:p>
            <a:pPr algn="ctr"/>
            <a:r>
              <a:rPr lang="en-US" sz="1200" dirty="0">
                <a:hlinkClick r:id="rId4"/>
              </a:rPr>
              <a:t>[*] Previous discussion in the LLCMWG meeting </a:t>
            </a:r>
            <a:endParaRPr lang="en-US" sz="1200" dirty="0"/>
          </a:p>
        </p:txBody>
      </p:sp>
      <p:pic>
        <p:nvPicPr>
          <p:cNvPr id="11" name="Picture 10" descr="A graph of data with numbers and symbols&#10;&#10;AI-generated content may be incorrect.">
            <a:extLst>
              <a:ext uri="{FF2B5EF4-FFF2-40B4-BE49-F238E27FC236}">
                <a16:creationId xmlns:a16="http://schemas.microsoft.com/office/drawing/2014/main" id="{FE6ECE79-FB0D-76A3-7592-2E56C1CEACBA}"/>
              </a:ext>
            </a:extLst>
          </p:cNvPr>
          <p:cNvPicPr>
            <a:picLocks noChangeAspect="1"/>
          </p:cNvPicPr>
          <p:nvPr/>
        </p:nvPicPr>
        <p:blipFill>
          <a:blip r:embed="rId5"/>
          <a:stretch>
            <a:fillRect/>
          </a:stretch>
        </p:blipFill>
        <p:spPr>
          <a:xfrm>
            <a:off x="6654800" y="1366657"/>
            <a:ext cx="5361321" cy="4084489"/>
          </a:xfrm>
          <a:prstGeom prst="rect">
            <a:avLst/>
          </a:prstGeom>
        </p:spPr>
      </p:pic>
      <p:sp>
        <p:nvSpPr>
          <p:cNvPr id="8" name="TextBox 7">
            <a:extLst>
              <a:ext uri="{FF2B5EF4-FFF2-40B4-BE49-F238E27FC236}">
                <a16:creationId xmlns:a16="http://schemas.microsoft.com/office/drawing/2014/main" id="{C94056FC-EEEB-085E-837C-22C8E4601984}"/>
              </a:ext>
            </a:extLst>
          </p:cNvPr>
          <p:cNvSpPr txBox="1"/>
          <p:nvPr/>
        </p:nvSpPr>
        <p:spPr>
          <a:xfrm>
            <a:off x="598931" y="1296162"/>
            <a:ext cx="6055869" cy="4154984"/>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dirty="0">
                <a:solidFill>
                  <a:schemeClr val="bg2">
                    <a:lumMod val="10000"/>
                  </a:schemeClr>
                </a:solidFill>
              </a:rPr>
              <a:t>Motivation explained previously by </a:t>
            </a:r>
            <a:r>
              <a:rPr lang="en-US" dirty="0">
                <a:solidFill>
                  <a:schemeClr val="bg2">
                    <a:lumMod val="10000"/>
                  </a:schemeClr>
                </a:solidFill>
                <a:hlinkClick r:id="rId6">
                  <a:extLst>
                    <a:ext uri="{A12FA001-AC4F-418D-AE19-62706E023703}">
                      <ahyp:hlinkClr xmlns:ahyp="http://schemas.microsoft.com/office/drawing/2018/hyperlinkcolor" val="tx"/>
                    </a:ext>
                  </a:extLst>
                </a:hlinkClick>
              </a:rPr>
              <a:t>Witold see s. 11</a:t>
            </a:r>
            <a:endParaRPr lang="en-US" dirty="0">
              <a:solidFill>
                <a:schemeClr val="bg2">
                  <a:lumMod val="10000"/>
                </a:schemeClr>
              </a:solidFill>
            </a:endParaRPr>
          </a:p>
          <a:p>
            <a:pPr marL="285750" indent="-285750">
              <a:buFont typeface="Arial" panose="020B0604020202020204" pitchFamily="34" charset="0"/>
              <a:buChar char="•"/>
            </a:pPr>
            <a:r>
              <a:rPr lang="en-US" b="1" dirty="0">
                <a:solidFill>
                  <a:schemeClr val="accent1"/>
                </a:solidFill>
              </a:rPr>
              <a:t>Small discrepancy </a:t>
            </a:r>
            <a:r>
              <a:rPr lang="en-US" dirty="0">
                <a:solidFill>
                  <a:schemeClr val="bg2">
                    <a:lumMod val="10000"/>
                  </a:schemeClr>
                </a:solidFill>
              </a:rPr>
              <a:t>between simulation results when using different types of normalization,</a:t>
            </a:r>
          </a:p>
          <a:p>
            <a:pPr marL="285750" indent="-285750">
              <a:buFont typeface="Arial" panose="020B0604020202020204" pitchFamily="34" charset="0"/>
              <a:buChar char="•"/>
            </a:pPr>
            <a:r>
              <a:rPr lang="en-US" dirty="0">
                <a:solidFill>
                  <a:schemeClr val="bg2">
                    <a:lumMod val="10000"/>
                  </a:schemeClr>
                </a:solidFill>
              </a:rPr>
              <a:t>This issue does not exist in simplified 1 IP simulations (L</a:t>
            </a:r>
            <a:r>
              <a:rPr lang="en-US" baseline="-25000" dirty="0">
                <a:solidFill>
                  <a:schemeClr val="bg2">
                    <a:lumMod val="10000"/>
                  </a:schemeClr>
                </a:solidFill>
              </a:rPr>
              <a:t>u</a:t>
            </a:r>
            <a:r>
              <a:rPr lang="en-US" dirty="0">
                <a:solidFill>
                  <a:schemeClr val="bg2">
                    <a:lumMod val="10000"/>
                  </a:schemeClr>
                </a:solidFill>
              </a:rPr>
              <a:t> = L</a:t>
            </a:r>
            <a:r>
              <a:rPr lang="en-US" baseline="-25000" dirty="0">
                <a:solidFill>
                  <a:schemeClr val="bg2">
                    <a:lumMod val="10000"/>
                  </a:schemeClr>
                </a:solidFill>
              </a:rPr>
              <a:t>0</a:t>
            </a:r>
            <a:r>
              <a:rPr lang="en-US" dirty="0">
                <a:solidFill>
                  <a:schemeClr val="bg2">
                    <a:lumMod val="10000"/>
                  </a:schemeClr>
                </a:solidFill>
              </a:rPr>
              <a:t>),</a:t>
            </a:r>
          </a:p>
          <a:p>
            <a:pPr marL="285750" indent="-285750">
              <a:buFont typeface="Arial" panose="020B0604020202020204" pitchFamily="34" charset="0"/>
              <a:buChar char="•"/>
            </a:pPr>
            <a:r>
              <a:rPr lang="en-US" dirty="0">
                <a:solidFill>
                  <a:schemeClr val="bg2">
                    <a:lumMod val="10000"/>
                  </a:schemeClr>
                </a:solidFill>
              </a:rPr>
              <a:t>Associated with the choice of phase advance setpoint [*].</a:t>
            </a:r>
          </a:p>
          <a:p>
            <a:pPr marL="285750" indent="-285750">
              <a:buFont typeface="Arial" panose="020B0604020202020204" pitchFamily="34" charset="0"/>
              <a:buChar char="•"/>
            </a:pPr>
            <a:r>
              <a:rPr lang="en-US" dirty="0">
                <a:solidFill>
                  <a:schemeClr val="bg2">
                    <a:lumMod val="10000"/>
                  </a:schemeClr>
                </a:solidFill>
              </a:rPr>
              <a:t>Beam-beam interaction</a:t>
            </a:r>
            <a:r>
              <a:rPr lang="en-US" dirty="0">
                <a:solidFill>
                  <a:schemeClr val="accent1"/>
                </a:solidFill>
              </a:rPr>
              <a:t> </a:t>
            </a:r>
            <a:r>
              <a:rPr lang="en-US" b="1" dirty="0">
                <a:solidFill>
                  <a:schemeClr val="accent1"/>
                </a:solidFill>
              </a:rPr>
              <a:t>perturbs the beam transverse density distributions</a:t>
            </a:r>
            <a:r>
              <a:rPr lang="en-US" b="1" dirty="0">
                <a:solidFill>
                  <a:schemeClr val="bg2">
                    <a:lumMod val="10000"/>
                  </a:schemeClr>
                </a:solidFill>
              </a:rPr>
              <a:t> </a:t>
            </a:r>
            <a:r>
              <a:rPr lang="en-US" dirty="0">
                <a:solidFill>
                  <a:schemeClr val="bg2">
                    <a:lumMod val="10000"/>
                  </a:schemeClr>
                </a:solidFill>
              </a:rPr>
              <a:t>in non-linear way, that depends on the beams’ separation,</a:t>
            </a:r>
          </a:p>
          <a:p>
            <a:pPr marL="285750" indent="-285750">
              <a:buFont typeface="Arial" panose="020B0604020202020204" pitchFamily="34" charset="0"/>
              <a:buChar char="•"/>
            </a:pPr>
            <a:r>
              <a:rPr lang="en-US" dirty="0">
                <a:solidFill>
                  <a:schemeClr val="bg2">
                    <a:lumMod val="10000"/>
                  </a:schemeClr>
                </a:solidFill>
              </a:rPr>
              <a:t>This can lead to </a:t>
            </a:r>
            <a:r>
              <a:rPr lang="en-US" b="1" dirty="0">
                <a:solidFill>
                  <a:schemeClr val="accent1"/>
                </a:solidFill>
              </a:rPr>
              <a:t>correlation in x-y, </a:t>
            </a:r>
          </a:p>
          <a:p>
            <a:pPr marL="285750" indent="-285750">
              <a:buFont typeface="Arial" panose="020B0604020202020204" pitchFamily="34" charset="0"/>
              <a:buChar char="•"/>
            </a:pPr>
            <a:r>
              <a:rPr lang="en-US" dirty="0">
                <a:solidFill>
                  <a:schemeClr val="bg2">
                    <a:lumMod val="10000"/>
                  </a:schemeClr>
                </a:solidFill>
              </a:rPr>
              <a:t>Not possible to separate this effect from the so-called optical distortion, </a:t>
            </a:r>
          </a:p>
          <a:p>
            <a:pPr marL="742950" lvl="1" indent="-285750">
              <a:buFont typeface="Arial" panose="020B0604020202020204" pitchFamily="34" charset="0"/>
              <a:buChar char="•"/>
            </a:pPr>
            <a:r>
              <a:rPr lang="en-US" dirty="0">
                <a:solidFill>
                  <a:schemeClr val="bg2">
                    <a:lumMod val="10000"/>
                  </a:schemeClr>
                </a:solidFill>
              </a:rPr>
              <a:t>Always included in the beam-beam correction for the 1IP case. </a:t>
            </a:r>
          </a:p>
          <a:p>
            <a:pPr marL="742950" lvl="1" indent="-285750">
              <a:buFont typeface="Arial" panose="020B0604020202020204" pitchFamily="34" charset="0"/>
              <a:buChar char="•"/>
            </a:pPr>
            <a:r>
              <a:rPr lang="en-US" dirty="0">
                <a:solidFill>
                  <a:schemeClr val="bg2">
                    <a:lumMod val="10000"/>
                  </a:schemeClr>
                </a:solidFill>
              </a:rPr>
              <a:t>Not obvious for the multi-IP case. </a:t>
            </a:r>
          </a:p>
        </p:txBody>
      </p:sp>
    </p:spTree>
    <p:extLst>
      <p:ext uri="{BB962C8B-B14F-4D97-AF65-F5344CB8AC3E}">
        <p14:creationId xmlns:p14="http://schemas.microsoft.com/office/powerpoint/2010/main" val="482459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11"/>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uiExpand="1" build="p"/>
    </p:bldLst>
  </p:timing>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template_slides" id="{F696E32A-398D-7B40-B81F-3EF488CF0788}" vid="{C6BC0352-0BAF-D943-B40F-708FD3DA27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70825</TotalTime>
  <Words>2749</Words>
  <Application>Microsoft Macintosh PowerPoint</Application>
  <PresentationFormat>Widescreen</PresentationFormat>
  <Paragraphs>377</Paragraphs>
  <Slides>23</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Cambria Math</vt:lpstr>
      <vt:lpstr>Helvetica Neue</vt:lpstr>
      <vt:lpstr>Open Sans</vt:lpstr>
      <vt:lpstr>PT Sans</vt:lpstr>
      <vt:lpstr>Roboto</vt:lpstr>
      <vt:lpstr>Office Theme</vt:lpstr>
      <vt:lpstr>Recent developments in beam-beam studies</vt:lpstr>
      <vt:lpstr>Outline of the presentation </vt:lpstr>
      <vt:lpstr>Beam-beam measurement</vt:lpstr>
      <vt:lpstr>BB experiment - results </vt:lpstr>
      <vt:lpstr>PowerPoint Presentation</vt:lpstr>
      <vt:lpstr>Application in the nominal conditions </vt:lpstr>
      <vt:lpstr>Back to simulation world </vt:lpstr>
      <vt:lpstr>Nomenclature used in the following slides  </vt:lpstr>
      <vt:lpstr>Introduction</vt:lpstr>
      <vt:lpstr>2D scans in 2 IPs scenario</vt:lpstr>
      <vt:lpstr>2D scans in 2 IPs scenario</vt:lpstr>
      <vt:lpstr>What happens at the witness IP? </vt:lpstr>
      <vt:lpstr>What happens at the witness IP? </vt:lpstr>
      <vt:lpstr>What happens at the witness? </vt:lpstr>
      <vt:lpstr>Distinction of the non-factorization sources</vt:lpstr>
      <vt:lpstr>Beam distribution effects</vt:lpstr>
      <vt:lpstr>Beam distribution effects</vt:lpstr>
      <vt:lpstr>Luminous region with beam-beam and coupling</vt:lpstr>
      <vt:lpstr>Conclusions </vt:lpstr>
      <vt:lpstr>PowerPoint Presentation</vt:lpstr>
      <vt:lpstr>Summary in terms of bias on the visible cross-section</vt:lpstr>
      <vt:lpstr>Single IP scenario and vdM integrals  </vt:lpstr>
      <vt:lpstr>Backup – q factor for single beam vs 2 beams product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Joanna Wanczyk</dc:creator>
  <cp:lastModifiedBy>joanna wanczyk</cp:lastModifiedBy>
  <cp:revision>3</cp:revision>
  <dcterms:created xsi:type="dcterms:W3CDTF">2024-06-26T14:04:18Z</dcterms:created>
  <dcterms:modified xsi:type="dcterms:W3CDTF">2025-03-11T12:54:00Z</dcterms:modified>
</cp:coreProperties>
</file>