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comment4.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41"/>
  </p:notesMasterIdLst>
  <p:handoutMasterIdLst>
    <p:handoutMasterId r:id="rId42"/>
  </p:handoutMasterIdLst>
  <p:sldIdLst>
    <p:sldId id="256" r:id="rId2"/>
    <p:sldId id="257" r:id="rId3"/>
    <p:sldId id="387" r:id="rId4"/>
    <p:sldId id="352" r:id="rId5"/>
    <p:sldId id="320" r:id="rId6"/>
    <p:sldId id="322" r:id="rId7"/>
    <p:sldId id="353" r:id="rId8"/>
    <p:sldId id="354" r:id="rId9"/>
    <p:sldId id="388" r:id="rId10"/>
    <p:sldId id="259" r:id="rId11"/>
    <p:sldId id="260" r:id="rId12"/>
    <p:sldId id="376" r:id="rId13"/>
    <p:sldId id="389" r:id="rId14"/>
    <p:sldId id="265" r:id="rId15"/>
    <p:sldId id="263" r:id="rId16"/>
    <p:sldId id="264" r:id="rId17"/>
    <p:sldId id="269" r:id="rId18"/>
    <p:sldId id="359" r:id="rId19"/>
    <p:sldId id="279" r:id="rId20"/>
    <p:sldId id="281" r:id="rId21"/>
    <p:sldId id="381" r:id="rId22"/>
    <p:sldId id="367" r:id="rId23"/>
    <p:sldId id="285" r:id="rId24"/>
    <p:sldId id="286" r:id="rId25"/>
    <p:sldId id="287" r:id="rId26"/>
    <p:sldId id="371" r:id="rId27"/>
    <p:sldId id="289" r:id="rId28"/>
    <p:sldId id="383" r:id="rId29"/>
    <p:sldId id="391" r:id="rId30"/>
    <p:sldId id="386" r:id="rId31"/>
    <p:sldId id="336" r:id="rId32"/>
    <p:sldId id="351" r:id="rId33"/>
    <p:sldId id="377" r:id="rId34"/>
    <p:sldId id="300" r:id="rId35"/>
    <p:sldId id="384" r:id="rId36"/>
    <p:sldId id="385" r:id="rId37"/>
    <p:sldId id="262" r:id="rId38"/>
    <p:sldId id="258" r:id="rId39"/>
    <p:sldId id="390" r:id="rId40"/>
  </p:sldIdLst>
  <p:sldSz cx="9144000" cy="5143500" type="screen16x9"/>
  <p:notesSz cx="6858000" cy="9144000"/>
  <p:defaultTex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90" userDrawn="1">
          <p15:clr>
            <a:srgbClr val="A4A3A4"/>
          </p15:clr>
        </p15:guide>
        <p15:guide id="2" pos="2160" userDrawn="1">
          <p15:clr>
            <a:srgbClr val="A4A3A4"/>
          </p15:clr>
        </p15:guide>
        <p15:guide id="3" orient="horz" pos="373" userDrawn="1">
          <p15:clr>
            <a:srgbClr val="A4A3A4"/>
          </p15:clr>
        </p15:guide>
        <p15:guide id="4" pos="136" userDrawn="1">
          <p15:clr>
            <a:srgbClr val="A4A3A4"/>
          </p15:clr>
        </p15:guide>
        <p15:guide id="5" pos="4195"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a Lammert" initials="LL"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F7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039" autoAdjust="0"/>
    <p:restoredTop sz="89718"/>
  </p:normalViewPr>
  <p:slideViewPr>
    <p:cSldViewPr snapToGrid="0" snapToObjects="1" showGuides="1">
      <p:cViewPr>
        <p:scale>
          <a:sx n="106" d="100"/>
          <a:sy n="106" d="100"/>
        </p:scale>
        <p:origin x="680" y="768"/>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22" d="100"/>
          <a:sy n="122" d="100"/>
        </p:scale>
        <p:origin x="5072" y="208"/>
      </p:cViewPr>
      <p:guideLst>
        <p:guide orient="horz" pos="2890"/>
        <p:guide pos="2160"/>
        <p:guide orient="horz" pos="373"/>
        <p:guide pos="136"/>
        <p:guide pos="4195"/>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5-01-25T11:32:35.280" idx="1">
    <p:pos x="-1001" y="7270"/>
    <p:text>
Local : beam sizes, phase advance</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5-01-25T11:49:34.720" idx="2">
    <p:pos x="7611" y="-864"/>
    <p:text>Model this for vdM scans 
Compute bias on lumi</p:text>
    <p:extLst>
      <p:ext uri="{C676402C-5697-4E1C-873F-D02D1690AC5C}">
        <p15:threadingInfo xmlns:p15="http://schemas.microsoft.com/office/powerpoint/2012/main" timeZoneBias="-6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5-01-20T10:41:52.880" idx="3">
    <p:pos x="12017" y="5927"/>
    <p:text>Angular/azimuthal asymmetry
Show diagonal / on axis lines to show diff distributions </p:text>
    <p:extLst>
      <p:ext uri="{C676402C-5697-4E1C-873F-D02D1690AC5C}">
        <p15:threadingInfo xmlns:p15="http://schemas.microsoft.com/office/powerpoint/2012/main" timeZoneBias="-6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5-01-25T09:42:09.687" idx="7">
    <p:pos x="5641" y="7389"/>
    <p:text>Vdm : for K = 1e-3 =&gt; k = 5e-3
LHC : for K = 1e-3 =&gt; k = 15.74</p:text>
    <p:extLst>
      <p:ext uri="{C676402C-5697-4E1C-873F-D02D1690AC5C}">
        <p15:threadingInfo xmlns:p15="http://schemas.microsoft.com/office/powerpoint/2012/main" timeZoneBias="-6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fr-CH">
                <a:latin typeface="Arial" panose="020B0604020202020204" pitchFamily="34" charset="0"/>
              </a:rPr>
              <a:t>NAME EVENT / NAME PRESENTATION</a:t>
            </a:r>
            <a:endParaRPr lang="fr-CH" dirty="0">
              <a:latin typeface="Arial" panose="020B0604020202020204" pitchFamily="34" charset="0"/>
            </a:endParaRP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828F43-5866-498C-8A08-2BD15D6D464F}" type="datetime1">
              <a:rPr lang="fr-CH" smtClean="0">
                <a:latin typeface="Arial" panose="020B0604020202020204" pitchFamily="34" charset="0"/>
              </a:rPr>
              <a:t>10.03.25</a:t>
            </a:fld>
            <a:endParaRPr lang="fr-CH" dirty="0">
              <a:latin typeface="Arial" panose="020B0604020202020204" pitchFamily="34" charset="0"/>
            </a:endParaRP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fr-CH">
                <a:latin typeface="Arial" panose="020B0604020202020204" pitchFamily="34" charset="0"/>
              </a:rPr>
              <a:t>Speaker</a:t>
            </a:r>
            <a:endParaRPr lang="fr-CH" dirty="0">
              <a:latin typeface="Arial" panose="020B0604020202020204" pitchFamily="34" charset="0"/>
            </a:endParaRP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7BF4AF0-8439-436D-BEF0-52070F19E1B6}" type="slidenum">
              <a:rPr lang="fr-CH" smtClean="0">
                <a:latin typeface="Arial" panose="020B0604020202020204" pitchFamily="34" charset="0"/>
              </a:rPr>
              <a:t>‹#›</a:t>
            </a:fld>
            <a:endParaRPr lang="fr-CH" dirty="0">
              <a:latin typeface="Arial" panose="020B0604020202020204" pitchFamily="34" charset="0"/>
            </a:endParaRPr>
          </a:p>
        </p:txBody>
      </p:sp>
    </p:spTree>
    <p:extLst>
      <p:ext uri="{BB962C8B-B14F-4D97-AF65-F5344CB8AC3E}">
        <p14:creationId xmlns:p14="http://schemas.microsoft.com/office/powerpoint/2010/main" val="1324905688"/>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r>
              <a:rPr lang="fr-FR"/>
              <a:t>NAME EVENT / NAME PRESENTATION</a:t>
            </a:r>
            <a:endParaRPr lang="fr-FR"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A4712B0F-40C7-4A5E-981A-8F18596DF5A6}" type="datetime1">
              <a:rPr lang="fr-CH" smtClean="0"/>
              <a:t>10.03.25</a:t>
            </a:fld>
            <a:endParaRPr lang="fr-FR" dirty="0"/>
          </a:p>
        </p:txBody>
      </p:sp>
      <p:sp>
        <p:nvSpPr>
          <p:cNvPr id="4" name="Espace réservé de l'image des diapositives 3"/>
          <p:cNvSpPr>
            <a:spLocks noGrp="1" noRot="1" noChangeAspect="1"/>
          </p:cNvSpPr>
          <p:nvPr>
            <p:ph type="sldImg" idx="2"/>
          </p:nvPr>
        </p:nvSpPr>
        <p:spPr>
          <a:xfrm>
            <a:off x="210518" y="619273"/>
            <a:ext cx="6436964" cy="3620792"/>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210518" y="4400549"/>
            <a:ext cx="6436964" cy="4201009"/>
          </a:xfrm>
          <a:prstGeom prst="rect">
            <a:avLst/>
          </a:prstGeom>
        </p:spPr>
        <p:txBody>
          <a:bodyPr vert="horz" lIns="91440" tIns="45720" rIns="91440" bIns="45720" rtlCol="0"/>
          <a:lstStyle/>
          <a:p>
            <a:r>
              <a:rPr lang="fr-FR"/>
              <a:t>Modifier les styles du texte du masque
Deuxième niveau
Troisième niveau
Quatrième niveau
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r>
              <a:rPr lang="fr-FR"/>
              <a:t>Speaker</a:t>
            </a:r>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defRPr>
            </a:lvl1pPr>
          </a:lstStyle>
          <a:p>
            <a:fld id="{4CF50783-AAED-1941-8BCC-9F6140F0A6B1}" type="slidenum">
              <a:rPr lang="fr-FR" smtClean="0"/>
              <a:pPr/>
              <a:t>‹#›</a:t>
            </a:fld>
            <a:endParaRPr lang="fr-FR" dirty="0"/>
          </a:p>
        </p:txBody>
      </p:sp>
    </p:spTree>
    <p:extLst>
      <p:ext uri="{BB962C8B-B14F-4D97-AF65-F5344CB8AC3E}">
        <p14:creationId xmlns:p14="http://schemas.microsoft.com/office/powerpoint/2010/main" val="726742729"/>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1138" y="619125"/>
            <a:ext cx="6435725" cy="3621088"/>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CF50783-AAED-1941-8BCC-9F6140F0A6B1}" type="slidenum">
              <a:rPr lang="fr-FR" smtClean="0"/>
              <a:pPr/>
              <a:t>1</a:t>
            </a:fld>
            <a:endParaRPr lang="fr-FR" dirty="0"/>
          </a:p>
        </p:txBody>
      </p:sp>
      <p:sp>
        <p:nvSpPr>
          <p:cNvPr id="5" name="Espace réservé de la date 4">
            <a:extLst>
              <a:ext uri="{FF2B5EF4-FFF2-40B4-BE49-F238E27FC236}">
                <a16:creationId xmlns:a16="http://schemas.microsoft.com/office/drawing/2014/main" id="{BB08DC05-305F-594F-9F18-9CF1E4DB5A23}"/>
              </a:ext>
            </a:extLst>
          </p:cNvPr>
          <p:cNvSpPr>
            <a:spLocks noGrp="1"/>
          </p:cNvSpPr>
          <p:nvPr>
            <p:ph type="dt" idx="1"/>
          </p:nvPr>
        </p:nvSpPr>
        <p:spPr/>
        <p:txBody>
          <a:bodyPr/>
          <a:lstStyle/>
          <a:p>
            <a:fld id="{84187D2A-749C-4618-AC33-92A48B9916CC}" type="datetime1">
              <a:rPr lang="fr-CH" smtClean="0"/>
              <a:t>10.03.25</a:t>
            </a:fld>
            <a:endParaRPr lang="fr-FR" dirty="0"/>
          </a:p>
        </p:txBody>
      </p:sp>
      <p:sp>
        <p:nvSpPr>
          <p:cNvPr id="6" name="Espace réservé du pied de page 5">
            <a:extLst>
              <a:ext uri="{FF2B5EF4-FFF2-40B4-BE49-F238E27FC236}">
                <a16:creationId xmlns:a16="http://schemas.microsoft.com/office/drawing/2014/main" id="{8F2F41A5-B12E-1843-83F7-B86B38C0CE97}"/>
              </a:ext>
            </a:extLst>
          </p:cNvPr>
          <p:cNvSpPr>
            <a:spLocks noGrp="1"/>
          </p:cNvSpPr>
          <p:nvPr>
            <p:ph type="ftr" sz="quarter" idx="4"/>
          </p:nvPr>
        </p:nvSpPr>
        <p:spPr/>
        <p:txBody>
          <a:bodyPr/>
          <a:lstStyle/>
          <a:p>
            <a:r>
              <a:rPr lang="fr-FR"/>
              <a:t>Speaker</a:t>
            </a:r>
            <a:endParaRPr lang="fr-FR" dirty="0"/>
          </a:p>
        </p:txBody>
      </p:sp>
      <p:sp>
        <p:nvSpPr>
          <p:cNvPr id="7" name="Espace réservé de l'en-tête 6">
            <a:extLst>
              <a:ext uri="{FF2B5EF4-FFF2-40B4-BE49-F238E27FC236}">
                <a16:creationId xmlns:a16="http://schemas.microsoft.com/office/drawing/2014/main" id="{4D206A73-DDB0-2740-9475-00E48E475A11}"/>
              </a:ext>
            </a:extLst>
          </p:cNvPr>
          <p:cNvSpPr>
            <a:spLocks noGrp="1"/>
          </p:cNvSpPr>
          <p:nvPr>
            <p:ph type="hdr" sz="quarter"/>
          </p:nvPr>
        </p:nvSpPr>
        <p:spPr/>
        <p:txBody>
          <a:bodyPr/>
          <a:lstStyle/>
          <a:p>
            <a:r>
              <a:rPr lang="fr-FR"/>
              <a:t>NAME EVENT / NAME PRESENTATION</a:t>
            </a:r>
            <a:endParaRPr lang="fr-FR" dirty="0"/>
          </a:p>
        </p:txBody>
      </p:sp>
    </p:spTree>
    <p:extLst>
      <p:ext uri="{BB962C8B-B14F-4D97-AF65-F5344CB8AC3E}">
        <p14:creationId xmlns:p14="http://schemas.microsoft.com/office/powerpoint/2010/main" val="3004361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1138" y="619125"/>
            <a:ext cx="6435725" cy="3621088"/>
          </a:xfrm>
        </p:spPr>
      </p:sp>
      <p:sp>
        <p:nvSpPr>
          <p:cNvPr id="3" name="Notes Placeholder 2"/>
          <p:cNvSpPr>
            <a:spLocks noGrp="1"/>
          </p:cNvSpPr>
          <p:nvPr>
            <p:ph type="body" idx="1"/>
          </p:nvPr>
        </p:nvSpPr>
        <p:spPr/>
        <p:txBody>
          <a:bodyPr/>
          <a:lstStyle/>
          <a:p>
            <a:r>
              <a:rPr lang="en-GB" sz="1200" dirty="0">
                <a:latin typeface="PT Serif" panose="020A0603040505020204" pitchFamily="18" charset="77"/>
              </a:rPr>
              <a:t>In this project a numerical integrator was developed in Xsuite, which is a new beam simulation code framework at CERN that aims to unite many of the functions of all the various predecessor codes that exist. The luminosity numerical integrator in this case was based on Joanna’s numerical integrator in COMBI.  As </a:t>
            </a:r>
            <a:r>
              <a:rPr lang="en-GB" sz="1200" dirty="0" err="1">
                <a:latin typeface="PT Serif" panose="020A0603040505020204" pitchFamily="18" charset="77"/>
              </a:rPr>
              <a:t>vdM</a:t>
            </a:r>
            <a:r>
              <a:rPr lang="en-GB" sz="1200" dirty="0">
                <a:latin typeface="PT Serif" panose="020A0603040505020204" pitchFamily="18" charset="77"/>
              </a:rPr>
              <a:t> scans were the topic of investigation there are no crossing angles in the integrator. </a:t>
            </a:r>
          </a:p>
          <a:p>
            <a:endParaRPr lang="en-GB" sz="1200" dirty="0">
              <a:latin typeface="PT Serif" panose="020A0603040505020204" pitchFamily="18" charset="77"/>
            </a:endParaRPr>
          </a:p>
          <a:p>
            <a:r>
              <a:rPr lang="en-GB" sz="1200" dirty="0">
                <a:latin typeface="PT Serif" panose="020A0603040505020204" pitchFamily="18" charset="77"/>
              </a:rPr>
              <a:t>The luminosity bias are compared in the case of </a:t>
            </a:r>
            <a:r>
              <a:rPr lang="en-GB" sz="1200" dirty="0" err="1">
                <a:latin typeface="PT Serif" panose="020A0603040505020204" pitchFamily="18" charset="77"/>
              </a:rPr>
              <a:t>vdM</a:t>
            </a:r>
            <a:r>
              <a:rPr lang="en-GB" sz="1200" dirty="0">
                <a:latin typeface="PT Serif" panose="020A0603040505020204" pitchFamily="18" charset="77"/>
              </a:rPr>
              <a:t> scans for one interaction point. The luminosity bias means the difference in luminosity between the luminosity with beam-beam effects and without, normalised over the luminosity without </a:t>
            </a:r>
            <a:r>
              <a:rPr lang="en-GB" sz="1200" dirty="0" err="1">
                <a:latin typeface="PT Serif" panose="020A0603040505020204" pitchFamily="18" charset="77"/>
              </a:rPr>
              <a:t>beambeam</a:t>
            </a:r>
            <a:r>
              <a:rPr lang="en-GB" sz="1200" dirty="0">
                <a:latin typeface="PT Serif" panose="020A0603040505020204" pitchFamily="18" charset="77"/>
              </a:rPr>
              <a:t> effects. The dashed dark pink line shows results from COMBI, light blue shows the results from Xsuite. For the 1IP case the results seem to be well matched, however with 2IPs there are slight deviations at the tails. One theory is that the grids are defined differently in the two codes, and there is more granularity in the COMBI results. However this could be investigated further. </a:t>
            </a:r>
          </a:p>
        </p:txBody>
      </p:sp>
      <p:sp>
        <p:nvSpPr>
          <p:cNvPr id="4" name="Slide Number Placeholder 3"/>
          <p:cNvSpPr>
            <a:spLocks noGrp="1"/>
          </p:cNvSpPr>
          <p:nvPr>
            <p:ph type="sldNum" sz="quarter" idx="5"/>
          </p:nvPr>
        </p:nvSpPr>
        <p:spPr/>
        <p:txBody>
          <a:bodyPr/>
          <a:lstStyle/>
          <a:p>
            <a:fld id="{8058913F-D25C-724C-9545-A25A68B99D5A}" type="slidenum">
              <a:rPr lang="en-GB" smtClean="0"/>
              <a:t>5</a:t>
            </a:fld>
            <a:endParaRPr lang="en-GB"/>
          </a:p>
        </p:txBody>
      </p:sp>
    </p:spTree>
    <p:extLst>
      <p:ext uri="{BB962C8B-B14F-4D97-AF65-F5344CB8AC3E}">
        <p14:creationId xmlns:p14="http://schemas.microsoft.com/office/powerpoint/2010/main" val="30643651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1138" y="619125"/>
            <a:ext cx="6435725" cy="3621088"/>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PT Serif" panose="020A0603040505020204" pitchFamily="18" charset="77"/>
                  </a:rPr>
                  <a:t>Although there are differences in luminosity between my integrator for 2 interaction points and the integrator in COMBI, when comparing the sigma visible obtained they are comparable. This is because following the convergence of sigma visible bias seen in the curve here we can see that the sigma visible is calculated with an integral that</a:t>
                </a:r>
                <a:r>
                  <a:rPr lang="en-GB" sz="1200" baseline="0" dirty="0">
                    <a:latin typeface="PT Serif" panose="020A0603040505020204" pitchFamily="18" charset="77"/>
                  </a:rPr>
                  <a:t> will weight according to </a:t>
                </a:r>
                <a:r>
                  <a:rPr lang="en-GB" sz="1200" dirty="0">
                    <a:latin typeface="PT Serif" panose="020A0603040505020204" pitchFamily="18" charset="77"/>
                  </a:rPr>
                  <a:t>the particle distributions which are more centred around the centroid. At 4.5 sigma there is already</a:t>
                </a:r>
                <a:r>
                  <a:rPr lang="en-GB" sz="1200" baseline="0" dirty="0">
                    <a:latin typeface="PT Serif" panose="020A0603040505020204" pitchFamily="18" charset="77"/>
                  </a:rPr>
                  <a:t> some convergence </a:t>
                </a:r>
                <a:r>
                  <a:rPr lang="en-GB" sz="1200" dirty="0">
                    <a:latin typeface="PT Serif" panose="020A0603040505020204" pitchFamily="18" charset="77"/>
                  </a:rPr>
                  <a:t>to the final value. Although the differences between the two simulation results are larger for 2 Ips than 1 Ips as can be seen here. Both differences are much smaller than the 0.1% uncertainty level that</a:t>
                </a:r>
                <a:r>
                  <a:rPr lang="en-GB" sz="1200" baseline="0" dirty="0">
                    <a:latin typeface="PT Serif" panose="020A0603040505020204" pitchFamily="18" charset="77"/>
                  </a:rPr>
                  <a:t> is significant in absolute luminosity calibration studies. </a:t>
                </a:r>
                <a:endParaRPr lang="en-GB" dirty="0"/>
              </a:p>
              <a:p>
                <a:endParaRPr lang="en-GB" sz="1200" dirty="0">
                  <a:latin typeface="PT Serif" panose="020A0603040505020204" pitchFamily="18" charset="77"/>
                </a:endParaRPr>
              </a:p>
              <a:p>
                <a:endParaRPr lang="en-GB" sz="1200" dirty="0">
                  <a:latin typeface="PT Serif" panose="020A0603040505020204" pitchFamily="18" charset="77"/>
                </a:endParaRPr>
              </a:p>
              <a:p>
                <a:r>
                  <a:rPr lang="en-GB" dirty="0"/>
                  <a:t>Sigma vis with beam beam without </a:t>
                </a:r>
                <a:r>
                  <a:rPr lang="en-GB" dirty="0" err="1"/>
                  <a:t>beambeam</a:t>
                </a:r>
                <a:endParaRPr lang="en-GB" dirty="0"/>
              </a:p>
              <a:p>
                <a:r>
                  <a:rPr lang="en-GB" dirty="0"/>
                  <a:t>- Explain the normalization and the plots</a:t>
                </a:r>
              </a:p>
              <a:p>
                <a:endParaRPr lang="en-GB" sz="1200" dirty="0">
                  <a:latin typeface="PT Serif" panose="020A0603040505020204" pitchFamily="18" charset="77"/>
                </a:endParaRPr>
              </a:p>
              <a:p>
                <a:endParaRPr lang="en-GB" sz="1200" dirty="0">
                  <a:latin typeface="PT Serif" panose="020A0603040505020204" pitchFamily="18" charset="77"/>
                </a:endParaRPr>
              </a:p>
              <a:p>
                <a:endParaRPr lang="en-GB" sz="1200" dirty="0">
                  <a:latin typeface="PT Serif" panose="020A0603040505020204" pitchFamily="18" charset="77"/>
                </a:endParaRPr>
              </a:p>
              <a:p>
                <a:r>
                  <a:rPr lang="en-GB" sz="1200" dirty="0">
                    <a:latin typeface="PT Serif" panose="020A0603040505020204" pitchFamily="18" charset="77"/>
                  </a:rPr>
                  <a:t>Extra:</a:t>
                </a:r>
                <a:r>
                  <a:rPr lang="en-GB" sz="1200" baseline="0" dirty="0">
                    <a:latin typeface="PT Serif" panose="020A0603040505020204" pitchFamily="18" charset="77"/>
                  </a:rPr>
                  <a:t> </a:t>
                </a:r>
                <a:r>
                  <a:rPr lang="en-GB" sz="1200" dirty="0">
                    <a:latin typeface="PT Serif" panose="020A0603040505020204" pitchFamily="18" charset="77"/>
                  </a:rPr>
                  <a:t>In the 1IP</a:t>
                </a:r>
                <a:r>
                  <a:rPr lang="en-GB" sz="1200" baseline="0" dirty="0">
                    <a:latin typeface="PT Serif" panose="020A0603040505020204" pitchFamily="18" charset="77"/>
                  </a:rPr>
                  <a:t> case a </a:t>
                </a:r>
                <a:r>
                  <a:rPr lang="en-GB" sz="1200" dirty="0">
                    <a:latin typeface="PT Serif" panose="020A0603040505020204" pitchFamily="18" charset="77"/>
                  </a:rPr>
                  <a:t>0.00333% effect on </a:t>
                </a:r>
                <a14:m>
                  <m:oMath xmlns:m="http://schemas.openxmlformats.org/officeDocument/2006/math">
                    <m:sSub>
                      <m:sSubPr>
                        <m:ctrlPr>
                          <a:rPr lang="en-GB" sz="1200" b="0" i="1" smtClean="0">
                            <a:latin typeface="Cambria Math" panose="02040503050406030204" pitchFamily="18" charset="0"/>
                            <a:ea typeface="Cambria Math" panose="02040503050406030204" pitchFamily="18" charset="0"/>
                          </a:rPr>
                        </m:ctrlPr>
                      </m:sSubPr>
                      <m:e>
                        <m:r>
                          <a:rPr lang="en-GB" sz="1200" i="1" smtClean="0">
                            <a:latin typeface="Cambria Math" panose="02040503050406030204" pitchFamily="18" charset="0"/>
                            <a:ea typeface="Cambria Math" panose="02040503050406030204" pitchFamily="18" charset="0"/>
                          </a:rPr>
                          <m:t>𝜎</m:t>
                        </m:r>
                      </m:e>
                      <m:sub>
                        <m:r>
                          <a:rPr lang="en-GB" sz="1200" b="0" i="1" smtClean="0">
                            <a:latin typeface="Cambria Math" panose="02040503050406030204" pitchFamily="18" charset="0"/>
                            <a:ea typeface="Cambria Math" panose="02040503050406030204" pitchFamily="18" charset="0"/>
                          </a:rPr>
                          <m:t>𝑣𝑖𝑠</m:t>
                        </m:r>
                      </m:sub>
                    </m:sSub>
                  </m:oMath>
                </a14:m>
                <a:r>
                  <a:rPr lang="en-GB" sz="1200" b="0" dirty="0">
                    <a:latin typeface="PT Serif" panose="020A0603040505020204" pitchFamily="18" charset="77"/>
                    <a:ea typeface="Cambria Math" panose="02040503050406030204" pitchFamily="18" charset="0"/>
                  </a:rPr>
                  <a:t> with beam-beam effects and 0.00608% without for 1 interaction point. </a:t>
                </a:r>
                <a:r>
                  <a:rPr lang="en-GB" sz="1200" dirty="0">
                    <a:latin typeface="PT Serif" panose="020A0603040505020204" pitchFamily="18" charset="77"/>
                  </a:rPr>
                  <a:t>For 2 interaction points 0.0397% with beam-beam effects and 0.012% effect without. This is much smaller than the 0.1% uncertainty level that</a:t>
                </a:r>
                <a:r>
                  <a:rPr lang="en-GB" sz="1200" baseline="0" dirty="0">
                    <a:latin typeface="PT Serif" panose="020A0603040505020204" pitchFamily="18" charset="77"/>
                  </a:rPr>
                  <a:t> is significant in absolute luminosity calibration studies. </a:t>
                </a:r>
                <a:endParaRPr lang="en-GB" dirty="0"/>
              </a:p>
            </p:txBody>
          </p:sp>
        </mc:Choice>
        <mc:Fallback xmlns="">
          <p:sp>
            <p:nvSpPr>
              <p:cNvPr id="3" name="Notes Placeholder 2"/>
              <p:cNvSpPr>
                <a:spLocks noGrp="1"/>
              </p:cNvSpPr>
              <p:nvPr>
                <p:ph type="body" idx="1"/>
              </p:nvPr>
            </p:nvSpPr>
            <p:spPr/>
            <p:txBody>
              <a:bodyPr/>
              <a:lstStyle/>
              <a:p>
                <a:r>
                  <a:rPr lang="en-GB" sz="1200" dirty="0">
                    <a:latin typeface="PT Serif" panose="020A0603040505020204" pitchFamily="18" charset="77"/>
                  </a:rPr>
                  <a:t>Although there are these deviations at the tail exist, there is not such a large impact on sigma visible. This as the sigma visible is calculated with an integral that takes into weighting the particle distributions which are more centred around the centroid. At 4.5 sigma there is already a lot of convergence to the final value. In the 1IP</a:t>
                </a:r>
                <a:r>
                  <a:rPr lang="en-GB" sz="1200" baseline="0" dirty="0">
                    <a:latin typeface="PT Serif" panose="020A0603040505020204" pitchFamily="18" charset="77"/>
                  </a:rPr>
                  <a:t> case a </a:t>
                </a:r>
                <a:r>
                  <a:rPr lang="en-GB" sz="1200" dirty="0">
                    <a:latin typeface="PT Serif" panose="020A0603040505020204" pitchFamily="18" charset="77"/>
                  </a:rPr>
                  <a:t>0.00333% effect on </a:t>
                </a:r>
                <a:r>
                  <a:rPr lang="en-GB" sz="1200" i="0">
                    <a:latin typeface="Cambria Math" panose="02040503050406030204" pitchFamily="18" charset="0"/>
                    <a:ea typeface="Cambria Math" panose="02040503050406030204" pitchFamily="18" charset="0"/>
                  </a:rPr>
                  <a:t>𝜎</a:t>
                </a:r>
                <a:r>
                  <a:rPr lang="en-GB" sz="1200" b="0" i="0">
                    <a:latin typeface="Cambria Math" panose="02040503050406030204" pitchFamily="18" charset="0"/>
                    <a:ea typeface="Cambria Math" panose="02040503050406030204" pitchFamily="18" charset="0"/>
                  </a:rPr>
                  <a:t>_𝑣𝑖𝑠</a:t>
                </a:r>
                <a:r>
                  <a:rPr lang="en-GB" sz="1200" b="0" dirty="0">
                    <a:latin typeface="PT Serif" panose="020A0603040505020204" pitchFamily="18" charset="77"/>
                    <a:ea typeface="Cambria Math" panose="02040503050406030204" pitchFamily="18" charset="0"/>
                  </a:rPr>
                  <a:t> with beam-beam effects and 0.00608% without for 1 interaction point. </a:t>
                </a:r>
                <a:r>
                  <a:rPr lang="en-GB" sz="1200" dirty="0">
                    <a:latin typeface="PT Serif" panose="020A0603040505020204" pitchFamily="18" charset="77"/>
                  </a:rPr>
                  <a:t>For 2 interaction points 0.0397% with beam-beam effects and 0.012% effect without. This is much smaller than the 0.1% uncertainty level that</a:t>
                </a:r>
                <a:r>
                  <a:rPr lang="en-GB" sz="1200" baseline="0" dirty="0">
                    <a:latin typeface="PT Serif" panose="020A0603040505020204" pitchFamily="18" charset="77"/>
                  </a:rPr>
                  <a:t> is significant in absolute luminosity calibration studies. </a:t>
                </a:r>
                <a:endParaRPr lang="en-GB" dirty="0"/>
              </a:p>
            </p:txBody>
          </p:sp>
        </mc:Fallback>
      </mc:AlternateContent>
      <p:sp>
        <p:nvSpPr>
          <p:cNvPr id="4" name="Slide Number Placeholder 3"/>
          <p:cNvSpPr>
            <a:spLocks noGrp="1"/>
          </p:cNvSpPr>
          <p:nvPr>
            <p:ph type="sldNum" sz="quarter" idx="5"/>
          </p:nvPr>
        </p:nvSpPr>
        <p:spPr/>
        <p:txBody>
          <a:bodyPr/>
          <a:lstStyle/>
          <a:p>
            <a:fld id="{8058913F-D25C-724C-9545-A25A68B99D5A}" type="slidenum">
              <a:rPr lang="en-GB" smtClean="0"/>
              <a:t>6</a:t>
            </a:fld>
            <a:endParaRPr lang="en-GB"/>
          </a:p>
        </p:txBody>
      </p:sp>
    </p:spTree>
    <p:extLst>
      <p:ext uri="{BB962C8B-B14F-4D97-AF65-F5344CB8AC3E}">
        <p14:creationId xmlns:p14="http://schemas.microsoft.com/office/powerpoint/2010/main" val="41403545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1138" y="619125"/>
            <a:ext cx="6435725" cy="3621088"/>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PT Serif" panose="020A0603040505020204" pitchFamily="18" charset="77"/>
                  </a:rPr>
                  <a:t>Although there are differences in luminosity between my integrator for 2 interaction points and the integrator in COMBI, when comparing the sigma visible obtained they are comparable. This is because following the convergence of sigma visible bias seen in the curve here we can see that the sigma visible is calculated with an integral that</a:t>
                </a:r>
                <a:r>
                  <a:rPr lang="en-GB" sz="1200" baseline="0" dirty="0">
                    <a:latin typeface="PT Serif" panose="020A0603040505020204" pitchFamily="18" charset="77"/>
                  </a:rPr>
                  <a:t> will weight according to </a:t>
                </a:r>
                <a:r>
                  <a:rPr lang="en-GB" sz="1200" dirty="0">
                    <a:latin typeface="PT Serif" panose="020A0603040505020204" pitchFamily="18" charset="77"/>
                  </a:rPr>
                  <a:t>the particle distributions which are more centred around the centroid. At 4.5 sigma there is already</a:t>
                </a:r>
                <a:r>
                  <a:rPr lang="en-GB" sz="1200" baseline="0" dirty="0">
                    <a:latin typeface="PT Serif" panose="020A0603040505020204" pitchFamily="18" charset="77"/>
                  </a:rPr>
                  <a:t> some convergence </a:t>
                </a:r>
                <a:r>
                  <a:rPr lang="en-GB" sz="1200" dirty="0">
                    <a:latin typeface="PT Serif" panose="020A0603040505020204" pitchFamily="18" charset="77"/>
                  </a:rPr>
                  <a:t>to the final value. Although the differences between the two simulation results are larger for 2 Ips than 1 Ips as can be seen here. Both differences are much smaller than the 0.1% uncertainty level that</a:t>
                </a:r>
                <a:r>
                  <a:rPr lang="en-GB" sz="1200" baseline="0" dirty="0">
                    <a:latin typeface="PT Serif" panose="020A0603040505020204" pitchFamily="18" charset="77"/>
                  </a:rPr>
                  <a:t> is significant in absolute luminosity calibration studies. </a:t>
                </a:r>
                <a:endParaRPr lang="en-GB" dirty="0"/>
              </a:p>
              <a:p>
                <a:endParaRPr lang="en-GB" sz="1200" dirty="0">
                  <a:latin typeface="PT Serif" panose="020A0603040505020204" pitchFamily="18" charset="77"/>
                </a:endParaRPr>
              </a:p>
              <a:p>
                <a:endParaRPr lang="en-GB" sz="1200" dirty="0">
                  <a:latin typeface="PT Serif" panose="020A0603040505020204" pitchFamily="18" charset="77"/>
                </a:endParaRPr>
              </a:p>
              <a:p>
                <a:r>
                  <a:rPr lang="en-GB" dirty="0"/>
                  <a:t>Sigma vis with beam beam without </a:t>
                </a:r>
                <a:r>
                  <a:rPr lang="en-GB" dirty="0" err="1"/>
                  <a:t>beambeam</a:t>
                </a:r>
                <a:endParaRPr lang="en-GB" dirty="0"/>
              </a:p>
              <a:p>
                <a:r>
                  <a:rPr lang="en-GB" dirty="0"/>
                  <a:t>- Explain the normalization and the plots</a:t>
                </a:r>
              </a:p>
              <a:p>
                <a:endParaRPr lang="en-GB" sz="1200" dirty="0">
                  <a:latin typeface="PT Serif" panose="020A0603040505020204" pitchFamily="18" charset="77"/>
                </a:endParaRPr>
              </a:p>
              <a:p>
                <a:endParaRPr lang="en-GB" sz="1200" dirty="0">
                  <a:latin typeface="PT Serif" panose="020A0603040505020204" pitchFamily="18" charset="77"/>
                </a:endParaRPr>
              </a:p>
              <a:p>
                <a:endParaRPr lang="en-GB" sz="1200" dirty="0">
                  <a:latin typeface="PT Serif" panose="020A0603040505020204" pitchFamily="18" charset="77"/>
                </a:endParaRPr>
              </a:p>
              <a:p>
                <a:r>
                  <a:rPr lang="en-GB" sz="1200" dirty="0">
                    <a:latin typeface="PT Serif" panose="020A0603040505020204" pitchFamily="18" charset="77"/>
                  </a:rPr>
                  <a:t>Extra:</a:t>
                </a:r>
                <a:r>
                  <a:rPr lang="en-GB" sz="1200" baseline="0" dirty="0">
                    <a:latin typeface="PT Serif" panose="020A0603040505020204" pitchFamily="18" charset="77"/>
                  </a:rPr>
                  <a:t> </a:t>
                </a:r>
                <a:r>
                  <a:rPr lang="en-GB" sz="1200" dirty="0">
                    <a:latin typeface="PT Serif" panose="020A0603040505020204" pitchFamily="18" charset="77"/>
                  </a:rPr>
                  <a:t>In the 1IP</a:t>
                </a:r>
                <a:r>
                  <a:rPr lang="en-GB" sz="1200" baseline="0" dirty="0">
                    <a:latin typeface="PT Serif" panose="020A0603040505020204" pitchFamily="18" charset="77"/>
                  </a:rPr>
                  <a:t> case a </a:t>
                </a:r>
                <a:r>
                  <a:rPr lang="en-GB" sz="1200" dirty="0">
                    <a:latin typeface="PT Serif" panose="020A0603040505020204" pitchFamily="18" charset="77"/>
                  </a:rPr>
                  <a:t>0.00333% effect on </a:t>
                </a:r>
                <a14:m>
                  <m:oMath xmlns:m="http://schemas.openxmlformats.org/officeDocument/2006/math">
                    <m:sSub>
                      <m:sSubPr>
                        <m:ctrlPr>
                          <a:rPr lang="en-GB" sz="1200" b="0" i="1" smtClean="0">
                            <a:latin typeface="Cambria Math" panose="02040503050406030204" pitchFamily="18" charset="0"/>
                            <a:ea typeface="Cambria Math" panose="02040503050406030204" pitchFamily="18" charset="0"/>
                          </a:rPr>
                        </m:ctrlPr>
                      </m:sSubPr>
                      <m:e>
                        <m:r>
                          <a:rPr lang="en-GB" sz="1200" i="1" smtClean="0">
                            <a:latin typeface="Cambria Math" panose="02040503050406030204" pitchFamily="18" charset="0"/>
                            <a:ea typeface="Cambria Math" panose="02040503050406030204" pitchFamily="18" charset="0"/>
                          </a:rPr>
                          <m:t>𝜎</m:t>
                        </m:r>
                      </m:e>
                      <m:sub>
                        <m:r>
                          <a:rPr lang="en-GB" sz="1200" b="0" i="1" smtClean="0">
                            <a:latin typeface="Cambria Math" panose="02040503050406030204" pitchFamily="18" charset="0"/>
                            <a:ea typeface="Cambria Math" panose="02040503050406030204" pitchFamily="18" charset="0"/>
                          </a:rPr>
                          <m:t>𝑣𝑖𝑠</m:t>
                        </m:r>
                      </m:sub>
                    </m:sSub>
                  </m:oMath>
                </a14:m>
                <a:r>
                  <a:rPr lang="en-GB" sz="1200" b="0" dirty="0">
                    <a:latin typeface="PT Serif" panose="020A0603040505020204" pitchFamily="18" charset="77"/>
                    <a:ea typeface="Cambria Math" panose="02040503050406030204" pitchFamily="18" charset="0"/>
                  </a:rPr>
                  <a:t> with beam-beam effects and 0.00608% without for 1 interaction point. </a:t>
                </a:r>
                <a:r>
                  <a:rPr lang="en-GB" sz="1200" dirty="0">
                    <a:latin typeface="PT Serif" panose="020A0603040505020204" pitchFamily="18" charset="77"/>
                  </a:rPr>
                  <a:t>For 2 interaction points 0.0397% with beam-beam effects and 0.012% effect without. This is much smaller than the 0.1% uncertainty level that</a:t>
                </a:r>
                <a:r>
                  <a:rPr lang="en-GB" sz="1200" baseline="0" dirty="0">
                    <a:latin typeface="PT Serif" panose="020A0603040505020204" pitchFamily="18" charset="77"/>
                  </a:rPr>
                  <a:t> is significant in absolute luminosity calibration studies. </a:t>
                </a:r>
                <a:endParaRPr lang="en-GB" dirty="0"/>
              </a:p>
            </p:txBody>
          </p:sp>
        </mc:Choice>
        <mc:Fallback xmlns="">
          <p:sp>
            <p:nvSpPr>
              <p:cNvPr id="3" name="Notes Placeholder 2"/>
              <p:cNvSpPr>
                <a:spLocks noGrp="1"/>
              </p:cNvSpPr>
              <p:nvPr>
                <p:ph type="body" idx="1"/>
              </p:nvPr>
            </p:nvSpPr>
            <p:spPr/>
            <p:txBody>
              <a:bodyPr/>
              <a:lstStyle/>
              <a:p>
                <a:r>
                  <a:rPr lang="en-GB" sz="1200" dirty="0">
                    <a:latin typeface="PT Serif" panose="020A0603040505020204" pitchFamily="18" charset="77"/>
                  </a:rPr>
                  <a:t>Although there are these deviations at the tail exist, there is not such a large impact on sigma visible. This as the sigma visible is calculated with an integral that takes into weighting the particle distributions which are more centred around the centroid. At 4.5 sigma there is already a lot of convergence to the final value. In the 1IP</a:t>
                </a:r>
                <a:r>
                  <a:rPr lang="en-GB" sz="1200" baseline="0" dirty="0">
                    <a:latin typeface="PT Serif" panose="020A0603040505020204" pitchFamily="18" charset="77"/>
                  </a:rPr>
                  <a:t> case a </a:t>
                </a:r>
                <a:r>
                  <a:rPr lang="en-GB" sz="1200" dirty="0">
                    <a:latin typeface="PT Serif" panose="020A0603040505020204" pitchFamily="18" charset="77"/>
                  </a:rPr>
                  <a:t>0.00333% effect on </a:t>
                </a:r>
                <a:r>
                  <a:rPr lang="en-GB" sz="1200" i="0">
                    <a:latin typeface="Cambria Math" panose="02040503050406030204" pitchFamily="18" charset="0"/>
                    <a:ea typeface="Cambria Math" panose="02040503050406030204" pitchFamily="18" charset="0"/>
                  </a:rPr>
                  <a:t>𝜎</a:t>
                </a:r>
                <a:r>
                  <a:rPr lang="en-GB" sz="1200" b="0" i="0">
                    <a:latin typeface="Cambria Math" panose="02040503050406030204" pitchFamily="18" charset="0"/>
                    <a:ea typeface="Cambria Math" panose="02040503050406030204" pitchFamily="18" charset="0"/>
                  </a:rPr>
                  <a:t>_𝑣𝑖𝑠</a:t>
                </a:r>
                <a:r>
                  <a:rPr lang="en-GB" sz="1200" b="0" dirty="0">
                    <a:latin typeface="PT Serif" panose="020A0603040505020204" pitchFamily="18" charset="77"/>
                    <a:ea typeface="Cambria Math" panose="02040503050406030204" pitchFamily="18" charset="0"/>
                  </a:rPr>
                  <a:t> with beam-beam effects and 0.00608% without for 1 interaction point. </a:t>
                </a:r>
                <a:r>
                  <a:rPr lang="en-GB" sz="1200" dirty="0">
                    <a:latin typeface="PT Serif" panose="020A0603040505020204" pitchFamily="18" charset="77"/>
                  </a:rPr>
                  <a:t>For 2 interaction points 0.0397% with beam-beam effects and 0.012% effect without. This is much smaller than the 0.1% uncertainty level that</a:t>
                </a:r>
                <a:r>
                  <a:rPr lang="en-GB" sz="1200" baseline="0" dirty="0">
                    <a:latin typeface="PT Serif" panose="020A0603040505020204" pitchFamily="18" charset="77"/>
                  </a:rPr>
                  <a:t> is significant in absolute luminosity calibration studies. </a:t>
                </a:r>
                <a:endParaRPr lang="en-GB" dirty="0"/>
              </a:p>
            </p:txBody>
          </p:sp>
        </mc:Fallback>
      </mc:AlternateContent>
      <p:sp>
        <p:nvSpPr>
          <p:cNvPr id="4" name="Slide Number Placeholder 3"/>
          <p:cNvSpPr>
            <a:spLocks noGrp="1"/>
          </p:cNvSpPr>
          <p:nvPr>
            <p:ph type="sldNum" sz="quarter" idx="5"/>
          </p:nvPr>
        </p:nvSpPr>
        <p:spPr/>
        <p:txBody>
          <a:bodyPr/>
          <a:lstStyle/>
          <a:p>
            <a:fld id="{8058913F-D25C-724C-9545-A25A68B99D5A}" type="slidenum">
              <a:rPr lang="en-GB" smtClean="0"/>
              <a:t>7</a:t>
            </a:fld>
            <a:endParaRPr lang="en-GB"/>
          </a:p>
        </p:txBody>
      </p:sp>
    </p:spTree>
    <p:extLst>
      <p:ext uri="{BB962C8B-B14F-4D97-AF65-F5344CB8AC3E}">
        <p14:creationId xmlns:p14="http://schemas.microsoft.com/office/powerpoint/2010/main" val="2810761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1138" y="619125"/>
            <a:ext cx="6435725" cy="3621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ffectLst/>
                <a:latin typeface="Arial" panose="020B0604020202020204" pitchFamily="34" charset="0"/>
              </a:rPr>
              <a:t>Luminosity was calculated by simulating 10 million particles per beam and taking the luminosity averaged over the last 500 of 1000 turns. These numbers for simulation were determined using convergency tests. Particle distributions were randomized to a Gaussian and tracked through the lattice. In these luminosity bias calculations the same particle distributions are used for one line to take out statistical uncertainties from the distributions.  The slide shows the bias from just introducing coupling in blue: i.e. the difference between luminosity measured with coupling between the beams and without coupling is normalized to luminosity without coupling. This is carried out for different coupling strengths of 5 times 10 to the minus 3 and 8 times 10 to the minus 3. Also important to mention that in this case the correction were applied. Luminosity bias in red and orange shows the bias from coupling and beam-beam effects normalized to the case with no coupling and in green to the case with coupling. </a:t>
            </a:r>
          </a:p>
          <a:p>
            <a:pPr algn="l"/>
            <a:endParaRPr lang="en-GB" dirty="0">
              <a:effectLst/>
              <a:latin typeface="Arial" panose="020B0604020202020204" pitchFamily="34" charset="0"/>
            </a:endParaRPr>
          </a:p>
          <a:p>
            <a:pPr algn="l"/>
            <a:r>
              <a:rPr lang="en-GB" dirty="0">
                <a:effectLst/>
                <a:latin typeface="Arial" panose="020B0604020202020204" pitchFamily="34" charset="0"/>
              </a:rPr>
              <a:t>Observing the blue lines show that by including coupling there is an initial small negative bias which then increases to a positive bias at larger separations. With stronger coupling there is a stronger effect. The red lines start with smaller positive bias than the black, where there is no coupling, but at 2</a:t>
            </a:r>
            <a:r>
              <a:rPr lang="el-GR" dirty="0">
                <a:effectLst/>
                <a:latin typeface="Arial" panose="020B0604020202020204" pitchFamily="34" charset="0"/>
              </a:rPr>
              <a:t>σ </a:t>
            </a:r>
            <a:r>
              <a:rPr lang="en-GB" dirty="0">
                <a:effectLst/>
                <a:latin typeface="Arial" panose="020B0604020202020204" pitchFamily="34" charset="0"/>
              </a:rPr>
              <a:t>the red lines have a smaller negative bias. The green lines show the bias from beam-beam effects and coupling normalized to results from a lattice that only has coupling.. The difference between the green and black lines should demonstrate the impact on luminosity from the interplay of beam-beam and coupling effects. </a:t>
            </a:r>
            <a:br>
              <a:rPr lang="en-GB" dirty="0"/>
            </a:br>
            <a:endParaRPr lang="en-GB" dirty="0"/>
          </a:p>
          <a:p>
            <a:pPr algn="l"/>
            <a:endParaRPr lang="en-GB" dirty="0"/>
          </a:p>
          <a:p>
            <a:pPr algn="l"/>
            <a:r>
              <a:rPr lang="en-GB" dirty="0"/>
              <a:t>Explain what the couples are</a:t>
            </a:r>
          </a:p>
          <a:p>
            <a:pPr algn="l"/>
            <a:r>
              <a:rPr lang="en-GB" dirty="0"/>
              <a:t>Increasing coupling changes the curve – maybe take one picture and magnify, then say same happens for vertical plane</a:t>
            </a:r>
          </a:p>
          <a:p>
            <a:pPr algn="l"/>
            <a:r>
              <a:rPr lang="en-GB" dirty="0" err="1"/>
              <a:t>Lumi</a:t>
            </a:r>
            <a:r>
              <a:rPr lang="en-GB" dirty="0"/>
              <a:t> changes based on </a:t>
            </a:r>
            <a:r>
              <a:rPr lang="en-GB" dirty="0" err="1"/>
              <a:t>beambeam</a:t>
            </a:r>
            <a:r>
              <a:rPr lang="en-GB" dirty="0"/>
              <a:t> – black line – point it out</a:t>
            </a:r>
          </a:p>
          <a:p>
            <a:pPr algn="l"/>
            <a:r>
              <a:rPr lang="en-GB" dirty="0"/>
              <a:t>Compare black, orange and red – change in luminosity defined on </a:t>
            </a:r>
            <a:r>
              <a:rPr lang="en-GB" dirty="0" err="1"/>
              <a:t>beambeam</a:t>
            </a:r>
            <a:r>
              <a:rPr lang="en-GB" dirty="0"/>
              <a:t> based on coupling</a:t>
            </a:r>
          </a:p>
          <a:p>
            <a:pPr algn="l"/>
            <a:r>
              <a:rPr lang="en-GB" dirty="0"/>
              <a:t>Reducing the bias all along</a:t>
            </a:r>
          </a:p>
          <a:p>
            <a:pPr algn="l"/>
            <a:r>
              <a:rPr lang="en-GB" dirty="0"/>
              <a:t>Redo the plots so that all I have are orange, black and red – show there is a bias from bias from beam beam – shown in combi</a:t>
            </a:r>
          </a:p>
          <a:p>
            <a:pPr algn="l"/>
            <a:r>
              <a:rPr lang="en-GB" dirty="0"/>
              <a:t>Then orange intermediate coupling effect has an effect</a:t>
            </a:r>
          </a:p>
          <a:p>
            <a:pPr algn="l"/>
            <a:r>
              <a:rPr lang="en-GB" dirty="0"/>
              <a:t>And then red too a higher level</a:t>
            </a:r>
          </a:p>
          <a:p>
            <a:pPr algn="l"/>
            <a:endParaRPr lang="en-GB" dirty="0"/>
          </a:p>
          <a:p>
            <a:pPr algn="l"/>
            <a:r>
              <a:rPr lang="en-GB" dirty="0"/>
              <a:t>-- it increases with c minus strength</a:t>
            </a:r>
          </a:p>
          <a:p>
            <a:pPr algn="l"/>
            <a:endParaRPr lang="en-GB" dirty="0"/>
          </a:p>
          <a:p>
            <a:pPr algn="l"/>
            <a:r>
              <a:rPr lang="en-GB" dirty="0"/>
              <a:t>Another slide with vertical – same thing occurs – get rid of the other lines!!!!!!</a:t>
            </a:r>
          </a:p>
          <a:p>
            <a:pPr algn="l"/>
            <a:r>
              <a:rPr lang="en-GB" dirty="0"/>
              <a:t>Same valid of 2IPs – footprint is totally different, different place in tune diagram but bis/impact of coupling is still seen </a:t>
            </a:r>
          </a:p>
          <a:p>
            <a:pPr algn="l"/>
            <a:r>
              <a:rPr lang="en-GB" dirty="0"/>
              <a:t>For the first time bias in diagonal scan I have now shown – can now get bias for any separation/scan</a:t>
            </a:r>
          </a:p>
          <a:p>
            <a:r>
              <a:rPr lang="en-GB" dirty="0"/>
              <a:t>Legend is not good</a:t>
            </a:r>
          </a:p>
          <a:p>
            <a:r>
              <a:rPr lang="en-GB" dirty="0"/>
              <a:t>Explain this step by step? – the biases are hard to follow at the same time as the speech</a:t>
            </a:r>
          </a:p>
          <a:p>
            <a:pPr algn="l"/>
            <a:endParaRPr lang="en-GB" dirty="0"/>
          </a:p>
        </p:txBody>
      </p:sp>
      <p:sp>
        <p:nvSpPr>
          <p:cNvPr id="4" name="Slide Number Placeholder 3"/>
          <p:cNvSpPr>
            <a:spLocks noGrp="1"/>
          </p:cNvSpPr>
          <p:nvPr>
            <p:ph type="sldNum" sz="quarter" idx="5"/>
          </p:nvPr>
        </p:nvSpPr>
        <p:spPr/>
        <p:txBody>
          <a:bodyPr/>
          <a:lstStyle/>
          <a:p>
            <a:fld id="{8058913F-D25C-724C-9545-A25A68B99D5A}" type="slidenum">
              <a:rPr lang="en-GB" smtClean="0"/>
              <a:t>22</a:t>
            </a:fld>
            <a:endParaRPr lang="en-GB"/>
          </a:p>
        </p:txBody>
      </p:sp>
    </p:spTree>
    <p:extLst>
      <p:ext uri="{BB962C8B-B14F-4D97-AF65-F5344CB8AC3E}">
        <p14:creationId xmlns:p14="http://schemas.microsoft.com/office/powerpoint/2010/main" val="9838285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1138" y="619125"/>
            <a:ext cx="6435725" cy="3621088"/>
          </a:xfrm>
        </p:spPr>
      </p:sp>
      <p:sp>
        <p:nvSpPr>
          <p:cNvPr id="3" name="Notes Placeholder 2"/>
          <p:cNvSpPr>
            <a:spLocks noGrp="1"/>
          </p:cNvSpPr>
          <p:nvPr>
            <p:ph type="body" idx="1"/>
          </p:nvPr>
        </p:nvSpPr>
        <p:spPr/>
        <p:txBody>
          <a:bodyPr/>
          <a:lstStyle/>
          <a:p>
            <a:r>
              <a:rPr lang="en-GB" dirty="0"/>
              <a:t>The normalized phase space is seen with beam-beam effects and linear coupling resonance. Firstly the beams will oscillate in normalized phase space when beam-beam interactions are introduced. Then a tilt to the phase space is seen with linear coupling. In the last phase space plot the two effects combined are seen and there is a beam-beam enhancement to the linear coupling effect. Here the </a:t>
            </a:r>
            <a:r>
              <a:rPr lang="en-GB" dirty="0" err="1"/>
              <a:t>vdM</a:t>
            </a:r>
            <a:r>
              <a:rPr lang="en-GB" dirty="0"/>
              <a:t> beam-beam parameter is used as well as the coupling parameter 8 times 10 to the minus 3.</a:t>
            </a:r>
          </a:p>
        </p:txBody>
      </p:sp>
      <p:sp>
        <p:nvSpPr>
          <p:cNvPr id="4" name="Slide Number Placeholder 3"/>
          <p:cNvSpPr>
            <a:spLocks noGrp="1"/>
          </p:cNvSpPr>
          <p:nvPr>
            <p:ph type="sldNum" sz="quarter" idx="5"/>
          </p:nvPr>
        </p:nvSpPr>
        <p:spPr/>
        <p:txBody>
          <a:bodyPr/>
          <a:lstStyle/>
          <a:p>
            <a:fld id="{8058913F-D25C-724C-9545-A25A68B99D5A}" type="slidenum">
              <a:rPr lang="en-GB" smtClean="0"/>
              <a:t>31</a:t>
            </a:fld>
            <a:endParaRPr lang="en-GB"/>
          </a:p>
        </p:txBody>
      </p:sp>
    </p:spTree>
    <p:extLst>
      <p:ext uri="{BB962C8B-B14F-4D97-AF65-F5344CB8AC3E}">
        <p14:creationId xmlns:p14="http://schemas.microsoft.com/office/powerpoint/2010/main" val="20767307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1138" y="619125"/>
            <a:ext cx="6435725" cy="3621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ffectLst/>
                <a:latin typeface="Arial" panose="020B0604020202020204" pitchFamily="34" charset="0"/>
              </a:rPr>
              <a:t>Luminosity was calculated by simulating 10 million particles per beam and taking the luminosity averaged over the last 500 of 1000 turns. These numbers for simulation were determined using convergency tests. Particle distributions were randomized to a Gaussian and tracked through the lattice. In these luminosity bias calculations the same particle distributions are used for one line to take out statistical uncertainties from the distributions.  The slide shows the bias from just introducing coupling in blue: i.e. the difference between luminosity measured with coupling between the beams and without coupling is normalized to luminosity without coupling. This is carried out for different coupling strengths of 5 times 10 to the minus 3 and 8 times 10 to the minus 3. Also important to mention that in this case the correction were applied. Luminosity bias in red and orange shows the bias from coupling and beam-beam effects normalized to the case with no coupling and in green to the case with coupling. </a:t>
            </a:r>
          </a:p>
          <a:p>
            <a:pPr algn="l"/>
            <a:endParaRPr lang="en-GB" dirty="0">
              <a:effectLst/>
              <a:latin typeface="Arial" panose="020B0604020202020204" pitchFamily="34" charset="0"/>
            </a:endParaRPr>
          </a:p>
          <a:p>
            <a:pPr algn="l"/>
            <a:r>
              <a:rPr lang="en-GB" dirty="0">
                <a:effectLst/>
                <a:latin typeface="Arial" panose="020B0604020202020204" pitchFamily="34" charset="0"/>
              </a:rPr>
              <a:t>Observing the blue lines show that by including coupling there is an initial small negative bias which then increases to a positive bias at larger separations. With stronger coupling there is a stronger effect. The red lines start with smaller positive bias than the black, where there is no coupling, but at 2</a:t>
            </a:r>
            <a:r>
              <a:rPr lang="el-GR" dirty="0">
                <a:effectLst/>
                <a:latin typeface="Arial" panose="020B0604020202020204" pitchFamily="34" charset="0"/>
              </a:rPr>
              <a:t>σ </a:t>
            </a:r>
            <a:r>
              <a:rPr lang="en-GB" dirty="0">
                <a:effectLst/>
                <a:latin typeface="Arial" panose="020B0604020202020204" pitchFamily="34" charset="0"/>
              </a:rPr>
              <a:t>the red lines have a smaller negative bias. The green lines show the bias from beam-beam effects and coupling normalized to results from a lattice that only has coupling.. The difference between the green and black lines should demonstrate the impact on luminosity from the interplay of beam-beam and coupling effects. </a:t>
            </a:r>
            <a:br>
              <a:rPr lang="en-GB" dirty="0"/>
            </a:br>
            <a:endParaRPr lang="en-GB" dirty="0"/>
          </a:p>
          <a:p>
            <a:pPr algn="l"/>
            <a:endParaRPr lang="en-GB" dirty="0"/>
          </a:p>
          <a:p>
            <a:pPr algn="l"/>
            <a:r>
              <a:rPr lang="en-GB" dirty="0"/>
              <a:t>Explain what the couples are</a:t>
            </a:r>
          </a:p>
          <a:p>
            <a:pPr algn="l"/>
            <a:r>
              <a:rPr lang="en-GB" dirty="0"/>
              <a:t>Increasing coupling changes the curve – maybe take one picture and magnify, then say same happens for vertical plane</a:t>
            </a:r>
          </a:p>
          <a:p>
            <a:pPr algn="l"/>
            <a:r>
              <a:rPr lang="en-GB" dirty="0" err="1"/>
              <a:t>Lumi</a:t>
            </a:r>
            <a:r>
              <a:rPr lang="en-GB" dirty="0"/>
              <a:t> changes based on </a:t>
            </a:r>
            <a:r>
              <a:rPr lang="en-GB" dirty="0" err="1"/>
              <a:t>beambeam</a:t>
            </a:r>
            <a:r>
              <a:rPr lang="en-GB" dirty="0"/>
              <a:t> – black line – point it out</a:t>
            </a:r>
          </a:p>
          <a:p>
            <a:pPr algn="l"/>
            <a:r>
              <a:rPr lang="en-GB" dirty="0"/>
              <a:t>Compare black, orange and red – change in luminosity defined on </a:t>
            </a:r>
            <a:r>
              <a:rPr lang="en-GB" dirty="0" err="1"/>
              <a:t>beambeam</a:t>
            </a:r>
            <a:r>
              <a:rPr lang="en-GB" dirty="0"/>
              <a:t> based on coupling</a:t>
            </a:r>
          </a:p>
          <a:p>
            <a:pPr algn="l"/>
            <a:r>
              <a:rPr lang="en-GB" dirty="0"/>
              <a:t>Reducing the bias all along</a:t>
            </a:r>
          </a:p>
          <a:p>
            <a:pPr algn="l"/>
            <a:r>
              <a:rPr lang="en-GB" dirty="0"/>
              <a:t>Redo the plots so that all I have are orange, black and red – show there is a bias from bias from beam beam – shown in combi</a:t>
            </a:r>
          </a:p>
          <a:p>
            <a:pPr algn="l"/>
            <a:r>
              <a:rPr lang="en-GB" dirty="0"/>
              <a:t>Then orange intermediate coupling effect has an effect</a:t>
            </a:r>
          </a:p>
          <a:p>
            <a:pPr algn="l"/>
            <a:r>
              <a:rPr lang="en-GB" dirty="0"/>
              <a:t>And then red too a higher level</a:t>
            </a:r>
          </a:p>
          <a:p>
            <a:pPr algn="l"/>
            <a:endParaRPr lang="en-GB" dirty="0"/>
          </a:p>
          <a:p>
            <a:pPr algn="l"/>
            <a:r>
              <a:rPr lang="en-GB" dirty="0"/>
              <a:t>-- it increases with c minus strength</a:t>
            </a:r>
          </a:p>
          <a:p>
            <a:pPr algn="l"/>
            <a:endParaRPr lang="en-GB" dirty="0"/>
          </a:p>
          <a:p>
            <a:pPr algn="l"/>
            <a:r>
              <a:rPr lang="en-GB" dirty="0"/>
              <a:t>Another slide with vertical – same thing occurs – get rid of the other lines!!!!!!</a:t>
            </a:r>
          </a:p>
          <a:p>
            <a:pPr algn="l"/>
            <a:r>
              <a:rPr lang="en-GB" dirty="0"/>
              <a:t>Same valid of 2IPs – footprint is totally different, different place in tune diagram but bis/impact of coupling is still seen </a:t>
            </a:r>
          </a:p>
          <a:p>
            <a:pPr algn="l"/>
            <a:r>
              <a:rPr lang="en-GB" dirty="0"/>
              <a:t>For the first time bias in diagonal scan I have now shown – can now get bias for any separation/scan</a:t>
            </a:r>
          </a:p>
          <a:p>
            <a:r>
              <a:rPr lang="en-GB" dirty="0"/>
              <a:t>Legend is not good</a:t>
            </a:r>
          </a:p>
          <a:p>
            <a:r>
              <a:rPr lang="en-GB" dirty="0"/>
              <a:t>Explain this step by step? – the biases are hard to follow at the same time as the speech</a:t>
            </a:r>
          </a:p>
          <a:p>
            <a:pPr algn="l"/>
            <a:endParaRPr lang="en-GB" dirty="0"/>
          </a:p>
        </p:txBody>
      </p:sp>
      <p:sp>
        <p:nvSpPr>
          <p:cNvPr id="4" name="Slide Number Placeholder 3"/>
          <p:cNvSpPr>
            <a:spLocks noGrp="1"/>
          </p:cNvSpPr>
          <p:nvPr>
            <p:ph type="sldNum" sz="quarter" idx="5"/>
          </p:nvPr>
        </p:nvSpPr>
        <p:spPr/>
        <p:txBody>
          <a:bodyPr/>
          <a:lstStyle/>
          <a:p>
            <a:fld id="{8058913F-D25C-724C-9545-A25A68B99D5A}" type="slidenum">
              <a:rPr lang="en-GB" smtClean="0"/>
              <a:t>32</a:t>
            </a:fld>
            <a:endParaRPr lang="en-GB"/>
          </a:p>
        </p:txBody>
      </p:sp>
    </p:spTree>
    <p:extLst>
      <p:ext uri="{BB962C8B-B14F-4D97-AF65-F5344CB8AC3E}">
        <p14:creationId xmlns:p14="http://schemas.microsoft.com/office/powerpoint/2010/main" val="36159223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1138" y="619125"/>
            <a:ext cx="6435725" cy="3621088"/>
          </a:xfrm>
        </p:spPr>
      </p:sp>
      <p:sp>
        <p:nvSpPr>
          <p:cNvPr id="3" name="Notes Placeholder 2"/>
          <p:cNvSpPr>
            <a:spLocks noGrp="1"/>
          </p:cNvSpPr>
          <p:nvPr>
            <p:ph type="body" idx="1"/>
          </p:nvPr>
        </p:nvSpPr>
        <p:spPr/>
        <p:txBody>
          <a:bodyPr/>
          <a:lstStyle/>
          <a:p>
            <a:r>
              <a:rPr lang="en-GB" sz="1200" dirty="0">
                <a:latin typeface="PT Serif" panose="020A0603040505020204" pitchFamily="18" charset="77"/>
              </a:rPr>
              <a:t>In this project a numerical integrator was developed in Xsuite, which is a new beam simulation code framework at CERN that aims to unite many of the functions of all the various predecessor codes that exist. The luminosity numerical integrator in this case was based on Joanna’s numerical integrator in COMBI.  As </a:t>
            </a:r>
            <a:r>
              <a:rPr lang="en-GB" sz="1200" dirty="0" err="1">
                <a:latin typeface="PT Serif" panose="020A0603040505020204" pitchFamily="18" charset="77"/>
              </a:rPr>
              <a:t>vdM</a:t>
            </a:r>
            <a:r>
              <a:rPr lang="en-GB" sz="1200" dirty="0">
                <a:latin typeface="PT Serif" panose="020A0603040505020204" pitchFamily="18" charset="77"/>
              </a:rPr>
              <a:t> scans were the topic of investigation there are no crossing angles in the integrator. </a:t>
            </a:r>
          </a:p>
          <a:p>
            <a:endParaRPr lang="en-GB" sz="1200" dirty="0">
              <a:latin typeface="PT Serif" panose="020A0603040505020204" pitchFamily="18" charset="77"/>
            </a:endParaRPr>
          </a:p>
          <a:p>
            <a:r>
              <a:rPr lang="en-GB" sz="1200" dirty="0">
                <a:latin typeface="PT Serif" panose="020A0603040505020204" pitchFamily="18" charset="77"/>
              </a:rPr>
              <a:t>The luminosity bias are compared in the case of </a:t>
            </a:r>
            <a:r>
              <a:rPr lang="en-GB" sz="1200" dirty="0" err="1">
                <a:latin typeface="PT Serif" panose="020A0603040505020204" pitchFamily="18" charset="77"/>
              </a:rPr>
              <a:t>vdM</a:t>
            </a:r>
            <a:r>
              <a:rPr lang="en-GB" sz="1200" dirty="0">
                <a:latin typeface="PT Serif" panose="020A0603040505020204" pitchFamily="18" charset="77"/>
              </a:rPr>
              <a:t> scans for one interaction point. The luminosity bias means the difference in luminosity between the luminosity with beam-beam effects and without, normalised over the luminosity without </a:t>
            </a:r>
            <a:r>
              <a:rPr lang="en-GB" sz="1200" dirty="0" err="1">
                <a:latin typeface="PT Serif" panose="020A0603040505020204" pitchFamily="18" charset="77"/>
              </a:rPr>
              <a:t>beambeam</a:t>
            </a:r>
            <a:r>
              <a:rPr lang="en-GB" sz="1200" dirty="0">
                <a:latin typeface="PT Serif" panose="020A0603040505020204" pitchFamily="18" charset="77"/>
              </a:rPr>
              <a:t> effects. The dashed dark pink line shows results from COMBI, light blue shows the results from Xsuite. For the 1IP case the results seem to be well matched, however with 2IPs there are slight deviations at the tails. One theory is that the grids are defined differently in the two codes, and there is more granularity in the COMBI results. However this could be investigated further. </a:t>
            </a:r>
          </a:p>
        </p:txBody>
      </p:sp>
      <p:sp>
        <p:nvSpPr>
          <p:cNvPr id="4" name="Slide Number Placeholder 3"/>
          <p:cNvSpPr>
            <a:spLocks noGrp="1"/>
          </p:cNvSpPr>
          <p:nvPr>
            <p:ph type="sldNum" sz="quarter" idx="5"/>
          </p:nvPr>
        </p:nvSpPr>
        <p:spPr/>
        <p:txBody>
          <a:bodyPr/>
          <a:lstStyle/>
          <a:p>
            <a:fld id="{8058913F-D25C-724C-9545-A25A68B99D5A}" type="slidenum">
              <a:rPr lang="en-GB" smtClean="0"/>
              <a:t>35</a:t>
            </a:fld>
            <a:endParaRPr lang="en-GB"/>
          </a:p>
        </p:txBody>
      </p:sp>
    </p:spTree>
    <p:extLst>
      <p:ext uri="{BB962C8B-B14F-4D97-AF65-F5344CB8AC3E}">
        <p14:creationId xmlns:p14="http://schemas.microsoft.com/office/powerpoint/2010/main" val="42455851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1138" y="619125"/>
            <a:ext cx="6435725" cy="3621088"/>
          </a:xfrm>
        </p:spPr>
      </p:sp>
      <p:sp>
        <p:nvSpPr>
          <p:cNvPr id="3" name="Notes Placeholder 2"/>
          <p:cNvSpPr>
            <a:spLocks noGrp="1"/>
          </p:cNvSpPr>
          <p:nvPr>
            <p:ph type="body" idx="1"/>
          </p:nvPr>
        </p:nvSpPr>
        <p:spPr/>
        <p:txBody>
          <a:bodyPr/>
          <a:lstStyle/>
          <a:p>
            <a:r>
              <a:rPr lang="en-GB" sz="1200" dirty="0">
                <a:latin typeface="PT Serif" panose="020A0603040505020204" pitchFamily="18" charset="77"/>
              </a:rPr>
              <a:t>In this project a numerical integrator was developed in Xsuite, based on Joanna’s numerical integrator in COMBI.</a:t>
            </a:r>
          </a:p>
          <a:p>
            <a:r>
              <a:rPr lang="en-GB" sz="1200" dirty="0">
                <a:latin typeface="PT Serif" panose="020A0603040505020204" pitchFamily="18" charset="77"/>
              </a:rPr>
              <a:t>As </a:t>
            </a:r>
            <a:r>
              <a:rPr lang="en-GB" sz="1200" dirty="0" err="1">
                <a:latin typeface="PT Serif" panose="020A0603040505020204" pitchFamily="18" charset="77"/>
              </a:rPr>
              <a:t>vdM</a:t>
            </a:r>
            <a:r>
              <a:rPr lang="en-GB" sz="1200" dirty="0">
                <a:latin typeface="PT Serif" panose="020A0603040505020204" pitchFamily="18" charset="77"/>
              </a:rPr>
              <a:t> scans were the topic of investigation there are no crossing angles</a:t>
            </a:r>
          </a:p>
          <a:p>
            <a:endParaRPr lang="en-GB" sz="1200" dirty="0">
              <a:latin typeface="PT Serif" panose="020A0603040505020204" pitchFamily="18" charset="77"/>
            </a:endParaRPr>
          </a:p>
          <a:p>
            <a:r>
              <a:rPr lang="en-GB" sz="1200" dirty="0">
                <a:latin typeface="PT Serif" panose="020A0603040505020204" pitchFamily="18" charset="77"/>
              </a:rPr>
              <a:t> The luminosity bias was compared in the case of </a:t>
            </a:r>
            <a:r>
              <a:rPr lang="en-GB" sz="1200" dirty="0" err="1">
                <a:latin typeface="PT Serif" panose="020A0603040505020204" pitchFamily="18" charset="77"/>
              </a:rPr>
              <a:t>vdM</a:t>
            </a:r>
            <a:r>
              <a:rPr lang="en-GB" sz="1200" dirty="0">
                <a:latin typeface="PT Serif" panose="020A0603040505020204" pitchFamily="18" charset="77"/>
              </a:rPr>
              <a:t> scans for one and two interaction points, horizontal and vertical scans. The dashed line shows results from COMBI, light blue shows the results from Xsuite. For the 1IP case the results seem to be well matched, however with 2IPs there are slight deviations at the tails. One theory is that the grids are defined differently in the two codes, and there is more granularity in the COMBI results. However this could be investigated further. </a:t>
            </a:r>
          </a:p>
          <a:p>
            <a:endParaRPr lang="en-GB" sz="1200" dirty="0">
              <a:latin typeface="PT Serif" panose="020A0603040505020204" pitchFamily="18" charset="77"/>
            </a:endParaRPr>
          </a:p>
          <a:p>
            <a:endParaRPr lang="en-GB" sz="1200" dirty="0">
              <a:latin typeface="PT Serif" panose="020A0603040505020204" pitchFamily="18" charset="77"/>
            </a:endParaRPr>
          </a:p>
          <a:p>
            <a:r>
              <a:rPr lang="en-GB" dirty="0"/>
              <a:t>Prepare as a question: why are they different for 2IPs</a:t>
            </a:r>
          </a:p>
          <a:p>
            <a:r>
              <a:rPr lang="en-GB" dirty="0"/>
              <a:t>- Why is that intuition</a:t>
            </a:r>
          </a:p>
          <a:p>
            <a:endParaRPr lang="en-GB" sz="1200" dirty="0">
              <a:latin typeface="PT Serif" panose="020A0603040505020204" pitchFamily="18" charset="77"/>
            </a:endParaRPr>
          </a:p>
        </p:txBody>
      </p:sp>
      <p:sp>
        <p:nvSpPr>
          <p:cNvPr id="4" name="Slide Number Placeholder 3"/>
          <p:cNvSpPr>
            <a:spLocks noGrp="1"/>
          </p:cNvSpPr>
          <p:nvPr>
            <p:ph type="sldNum" sz="quarter" idx="5"/>
          </p:nvPr>
        </p:nvSpPr>
        <p:spPr/>
        <p:txBody>
          <a:bodyPr/>
          <a:lstStyle/>
          <a:p>
            <a:fld id="{8058913F-D25C-724C-9545-A25A68B99D5A}" type="slidenum">
              <a:rPr lang="en-GB" smtClean="0"/>
              <a:t>36</a:t>
            </a:fld>
            <a:endParaRPr lang="en-GB"/>
          </a:p>
        </p:txBody>
      </p:sp>
    </p:spTree>
    <p:extLst>
      <p:ext uri="{BB962C8B-B14F-4D97-AF65-F5344CB8AC3E}">
        <p14:creationId xmlns:p14="http://schemas.microsoft.com/office/powerpoint/2010/main" val="6820633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_Faculty">
    <p:spTree>
      <p:nvGrpSpPr>
        <p:cNvPr id="1" name=""/>
        <p:cNvGrpSpPr/>
        <p:nvPr/>
      </p:nvGrpSpPr>
      <p:grpSpPr>
        <a:xfrm>
          <a:off x="0" y="0"/>
          <a:ext cx="0" cy="0"/>
          <a:chOff x="0" y="0"/>
          <a:chExt cx="0" cy="0"/>
        </a:xfrm>
      </p:grpSpPr>
      <p:sp>
        <p:nvSpPr>
          <p:cNvPr id="12" name="Espace réservé pour une image  11">
            <a:extLst>
              <a:ext uri="{FF2B5EF4-FFF2-40B4-BE49-F238E27FC236}">
                <a16:creationId xmlns:a16="http://schemas.microsoft.com/office/drawing/2014/main" id="{4CF6F629-51E7-9F40-939D-F50AE3925ADE}"/>
              </a:ext>
            </a:extLst>
          </p:cNvPr>
          <p:cNvSpPr>
            <a:spLocks noGrp="1"/>
          </p:cNvSpPr>
          <p:nvPr>
            <p:ph type="pic" sz="quarter" idx="10"/>
          </p:nvPr>
        </p:nvSpPr>
        <p:spPr>
          <a:xfrm>
            <a:off x="1331913" y="0"/>
            <a:ext cx="7812087" cy="4948238"/>
          </a:xfrm>
        </p:spPr>
        <p:txBody>
          <a:bodyPr/>
          <a:lstStyle/>
          <a:p>
            <a:r>
              <a:rPr lang="en-US" noProof="0"/>
              <a:t>Click icon to add picture</a:t>
            </a:r>
            <a:endParaRPr lang="en-GB" noProof="0"/>
          </a:p>
        </p:txBody>
      </p:sp>
      <p:sp>
        <p:nvSpPr>
          <p:cNvPr id="2" name="Title 1"/>
          <p:cNvSpPr>
            <a:spLocks noGrp="1"/>
          </p:cNvSpPr>
          <p:nvPr>
            <p:ph type="ctrTitle"/>
          </p:nvPr>
        </p:nvSpPr>
        <p:spPr>
          <a:xfrm>
            <a:off x="6405563" y="786535"/>
            <a:ext cx="2738437" cy="2338387"/>
          </a:xfrm>
          <a:solidFill>
            <a:schemeClr val="accent1"/>
          </a:solidFill>
        </p:spPr>
        <p:txBody>
          <a:bodyPr lIns="216000" anchor="ctr" anchorCtr="0">
            <a:normAutofit/>
          </a:bodyPr>
          <a:lstStyle>
            <a:lvl1pPr algn="l">
              <a:defRPr sz="3600">
                <a:solidFill>
                  <a:schemeClr val="bg1"/>
                </a:solidFill>
              </a:defRPr>
            </a:lvl1pPr>
          </a:lstStyle>
          <a:p>
            <a:r>
              <a:rPr lang="en-US" noProof="0"/>
              <a:t>Click to edit Master title style</a:t>
            </a:r>
            <a:endParaRPr lang="en-GB" noProof="0"/>
          </a:p>
        </p:txBody>
      </p:sp>
      <p:sp>
        <p:nvSpPr>
          <p:cNvPr id="3" name="Subtitle 2"/>
          <p:cNvSpPr>
            <a:spLocks noGrp="1"/>
          </p:cNvSpPr>
          <p:nvPr>
            <p:ph type="subTitle" idx="1"/>
          </p:nvPr>
        </p:nvSpPr>
        <p:spPr>
          <a:xfrm>
            <a:off x="4576763" y="3124922"/>
            <a:ext cx="1828800" cy="1568450"/>
          </a:xfrm>
          <a:solidFill>
            <a:schemeClr val="tx1"/>
          </a:solidFill>
        </p:spPr>
        <p:txBody>
          <a:bodyPr lIns="90000" anchor="ctr" anchorCtr="0">
            <a:norm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a:t>Click to edit Master subtitle style</a:t>
            </a:r>
            <a:endParaRPr lang="en-GB" noProof="0"/>
          </a:p>
        </p:txBody>
      </p:sp>
      <p:pic>
        <p:nvPicPr>
          <p:cNvPr id="9" name="Image 8">
            <a:extLst>
              <a:ext uri="{FF2B5EF4-FFF2-40B4-BE49-F238E27FC236}">
                <a16:creationId xmlns:a16="http://schemas.microsoft.com/office/drawing/2014/main" id="{6535A482-EC85-1C41-A1E4-7882A0E39FFD}"/>
              </a:ext>
            </a:extLst>
          </p:cNvPr>
          <p:cNvPicPr>
            <a:picLocks noChangeAspect="1"/>
          </p:cNvPicPr>
          <p:nvPr userDrawn="1"/>
        </p:nvPicPr>
        <p:blipFill>
          <a:blip r:embed="rId2"/>
          <a:stretch>
            <a:fillRect/>
          </a:stretch>
        </p:blipFill>
        <p:spPr>
          <a:xfrm>
            <a:off x="82647" y="80283"/>
            <a:ext cx="1175301" cy="508655"/>
          </a:xfrm>
          <a:prstGeom prst="rect">
            <a:avLst/>
          </a:prstGeom>
        </p:spPr>
      </p:pic>
      <p:sp>
        <p:nvSpPr>
          <p:cNvPr id="16" name="Espace réservé du texte 4">
            <a:extLst>
              <a:ext uri="{FF2B5EF4-FFF2-40B4-BE49-F238E27FC236}">
                <a16:creationId xmlns:a16="http://schemas.microsoft.com/office/drawing/2014/main" id="{01960462-6F28-0740-916D-499D3BEDB2BE}"/>
              </a:ext>
            </a:extLst>
          </p:cNvPr>
          <p:cNvSpPr>
            <a:spLocks noGrp="1"/>
          </p:cNvSpPr>
          <p:nvPr>
            <p:ph type="body" sz="quarter" idx="11"/>
          </p:nvPr>
        </p:nvSpPr>
        <p:spPr>
          <a:xfrm>
            <a:off x="6400800" y="4683125"/>
            <a:ext cx="1828800" cy="460375"/>
          </a:xfrm>
          <a:solidFill>
            <a:schemeClr val="bg1"/>
          </a:solidFill>
        </p:spPr>
        <p:txBody>
          <a:bodyPr lIns="90000" anchor="ctr">
            <a:noAutofit/>
          </a:bodyPr>
          <a:lstStyle>
            <a:lvl1pPr marL="0" indent="0" algn="ctr">
              <a:buNone/>
              <a:defRPr sz="1100"/>
            </a:lvl1pPr>
          </a:lstStyle>
          <a:p>
            <a:pPr lvl="0"/>
            <a:r>
              <a:rPr lang="en-US" noProof="0"/>
              <a:t>Click to edit Master text styles</a:t>
            </a:r>
          </a:p>
        </p:txBody>
      </p:sp>
      <p:sp>
        <p:nvSpPr>
          <p:cNvPr id="5" name="Espace réservé du texte 4">
            <a:extLst>
              <a:ext uri="{FF2B5EF4-FFF2-40B4-BE49-F238E27FC236}">
                <a16:creationId xmlns:a16="http://schemas.microsoft.com/office/drawing/2014/main" id="{1E187583-F16A-6F41-8B68-000F9C9C20D3}"/>
              </a:ext>
            </a:extLst>
          </p:cNvPr>
          <p:cNvSpPr>
            <a:spLocks noGrp="1"/>
          </p:cNvSpPr>
          <p:nvPr>
            <p:ph type="body" sz="quarter" idx="12"/>
          </p:nvPr>
        </p:nvSpPr>
        <p:spPr>
          <a:xfrm>
            <a:off x="82550" y="4440264"/>
            <a:ext cx="698500" cy="507975"/>
          </a:xfrm>
        </p:spPr>
        <p:txBody>
          <a:bodyPr lIns="0" tIns="0" rIns="0" bIns="0" anchor="b" anchorCtr="0">
            <a:noAutofit/>
          </a:bodyPr>
          <a:lstStyle>
            <a:lvl1pPr marL="114300" indent="-107950">
              <a:buFontTx/>
              <a:buBlip>
                <a:blip r:embed="rId3"/>
              </a:buBlip>
              <a:tabLst/>
              <a:defRPr sz="700">
                <a:solidFill>
                  <a:schemeClr val="tx1"/>
                </a:solidFill>
              </a:defRPr>
            </a:lvl1pPr>
          </a:lstStyle>
          <a:p>
            <a:pPr lvl="0"/>
            <a:r>
              <a:rPr lang="en-US" noProof="0"/>
              <a:t>Click to edit Master text styles</a:t>
            </a:r>
          </a:p>
        </p:txBody>
      </p:sp>
    </p:spTree>
    <p:extLst>
      <p:ext uri="{BB962C8B-B14F-4D97-AF65-F5344CB8AC3E}">
        <p14:creationId xmlns:p14="http://schemas.microsoft.com/office/powerpoint/2010/main" val="577880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guide id="3" pos="126" userDrawn="1">
          <p15:clr>
            <a:srgbClr val="FBAE40"/>
          </p15:clr>
        </p15:guide>
        <p15:guide id="5" orient="horz" pos="123" userDrawn="1">
          <p15:clr>
            <a:srgbClr val="FBAE40"/>
          </p15:clr>
        </p15:guide>
        <p15:guide id="6" orient="horz" pos="3117" userDrawn="1">
          <p15:clr>
            <a:srgbClr val="FBAE40"/>
          </p15:clr>
        </p15:guide>
        <p15:guide id="7" pos="83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_Content_Image4">
    <p:spTree>
      <p:nvGrpSpPr>
        <p:cNvPr id="1" name=""/>
        <p:cNvGrpSpPr/>
        <p:nvPr/>
      </p:nvGrpSpPr>
      <p:grpSpPr>
        <a:xfrm>
          <a:off x="0" y="0"/>
          <a:ext cx="0" cy="0"/>
          <a:chOff x="0" y="0"/>
          <a:chExt cx="0" cy="0"/>
        </a:xfrm>
      </p:grpSpPr>
      <p:sp>
        <p:nvSpPr>
          <p:cNvPr id="8" name="Espace réservé pour une image  7">
            <a:extLst>
              <a:ext uri="{FF2B5EF4-FFF2-40B4-BE49-F238E27FC236}">
                <a16:creationId xmlns:a16="http://schemas.microsoft.com/office/drawing/2014/main" id="{70ED9B2D-C513-AF40-B94F-355C174B8FF0}"/>
              </a:ext>
            </a:extLst>
          </p:cNvPr>
          <p:cNvSpPr>
            <a:spLocks noGrp="1"/>
          </p:cNvSpPr>
          <p:nvPr>
            <p:ph type="pic" sz="quarter" idx="13"/>
          </p:nvPr>
        </p:nvSpPr>
        <p:spPr>
          <a:xfrm>
            <a:off x="904875" y="1563688"/>
            <a:ext cx="3144838" cy="3579812"/>
          </a:xfrm>
        </p:spPr>
        <p:txBody>
          <a:bodyPr/>
          <a:lstStyle/>
          <a:p>
            <a:r>
              <a:rPr lang="en-US"/>
              <a:t>Click icon to add picture</a:t>
            </a:r>
            <a:endParaRPr lang="fr-FR"/>
          </a:p>
        </p:txBody>
      </p:sp>
      <p:sp>
        <p:nvSpPr>
          <p:cNvPr id="3" name="Content Placeholder 2"/>
          <p:cNvSpPr>
            <a:spLocks noGrp="1"/>
          </p:cNvSpPr>
          <p:nvPr>
            <p:ph idx="1"/>
          </p:nvPr>
        </p:nvSpPr>
        <p:spPr>
          <a:xfrm>
            <a:off x="4049395" y="1563688"/>
            <a:ext cx="4581525" cy="3386772"/>
          </a:xfrm>
        </p:spPr>
        <p:txBody>
          <a:bodyPr/>
          <a:lstStyle/>
          <a:p>
            <a:pPr lvl="0"/>
            <a:r>
              <a:rPr lang="en-US"/>
              <a:t>Click to edit Master text styles</a:t>
            </a:r>
          </a:p>
        </p:txBody>
      </p:sp>
      <p:sp>
        <p:nvSpPr>
          <p:cNvPr id="7" name="Titre 6">
            <a:extLst>
              <a:ext uri="{FF2B5EF4-FFF2-40B4-BE49-F238E27FC236}">
                <a16:creationId xmlns:a16="http://schemas.microsoft.com/office/drawing/2014/main" id="{C026A30B-6F8E-1445-88F0-A5FB77E124E9}"/>
              </a:ext>
            </a:extLst>
          </p:cNvPr>
          <p:cNvSpPr>
            <a:spLocks noGrp="1"/>
          </p:cNvSpPr>
          <p:nvPr>
            <p:ph type="title"/>
          </p:nvPr>
        </p:nvSpPr>
        <p:spPr/>
        <p:txBody>
          <a:bodyPr/>
          <a:lstStyle/>
          <a:p>
            <a:r>
              <a:rPr lang="en-US"/>
              <a:t>Click to edit Master title style</a:t>
            </a:r>
            <a:endParaRPr lang="fr-FR"/>
          </a:p>
        </p:txBody>
      </p:sp>
      <p:sp>
        <p:nvSpPr>
          <p:cNvPr id="11" name="Espace réservé du numéro de diapositive 10">
            <a:extLst>
              <a:ext uri="{FF2B5EF4-FFF2-40B4-BE49-F238E27FC236}">
                <a16:creationId xmlns:a16="http://schemas.microsoft.com/office/drawing/2014/main" id="{82F21D18-8706-7E4D-8FBE-C1E2584541D1}"/>
              </a:ext>
            </a:extLst>
          </p:cNvPr>
          <p:cNvSpPr>
            <a:spLocks noGrp="1"/>
          </p:cNvSpPr>
          <p:nvPr>
            <p:ph type="sldNum" sz="quarter" idx="16"/>
          </p:nvPr>
        </p:nvSpPr>
        <p:spPr/>
        <p:txBody>
          <a:body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2434545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_2_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04875" y="1563688"/>
            <a:ext cx="3671466" cy="3263504"/>
          </a:xfrm>
        </p:spPr>
        <p:txBody>
          <a:bodyPr/>
          <a:lstStyle/>
          <a:p>
            <a:pPr lvl="0"/>
            <a:r>
              <a:rPr lang="en-US"/>
              <a:t>Click to edit Master text styles</a:t>
            </a:r>
          </a:p>
        </p:txBody>
      </p:sp>
      <p:sp>
        <p:nvSpPr>
          <p:cNvPr id="4" name="Content Placeholder 3"/>
          <p:cNvSpPr>
            <a:spLocks noGrp="1"/>
          </p:cNvSpPr>
          <p:nvPr>
            <p:ph sz="half" idx="2"/>
          </p:nvPr>
        </p:nvSpPr>
        <p:spPr>
          <a:xfrm>
            <a:off x="4959772" y="1563688"/>
            <a:ext cx="3671466" cy="3263504"/>
          </a:xfrm>
        </p:spPr>
        <p:txBody>
          <a:bodyPr/>
          <a:lstStyle/>
          <a:p>
            <a:pPr lvl="0"/>
            <a:r>
              <a:rPr lang="en-US"/>
              <a:t>Click to edit Master text styles</a:t>
            </a:r>
          </a:p>
        </p:txBody>
      </p:sp>
      <p:sp>
        <p:nvSpPr>
          <p:cNvPr id="8" name="Titre 7">
            <a:extLst>
              <a:ext uri="{FF2B5EF4-FFF2-40B4-BE49-F238E27FC236}">
                <a16:creationId xmlns:a16="http://schemas.microsoft.com/office/drawing/2014/main" id="{6897D737-724C-984A-82E1-2A2DBD5F6249}"/>
              </a:ext>
            </a:extLst>
          </p:cNvPr>
          <p:cNvSpPr>
            <a:spLocks noGrp="1"/>
          </p:cNvSpPr>
          <p:nvPr>
            <p:ph type="title"/>
          </p:nvPr>
        </p:nvSpPr>
        <p:spPr/>
        <p:txBody>
          <a:bodyPr/>
          <a:lstStyle/>
          <a:p>
            <a:r>
              <a:rPr lang="en-US"/>
              <a:t>Click to edit Master title style</a:t>
            </a:r>
            <a:endParaRPr lang="fr-FR"/>
          </a:p>
        </p:txBody>
      </p:sp>
      <p:sp>
        <p:nvSpPr>
          <p:cNvPr id="11" name="Espace réservé du numéro de diapositive 10">
            <a:extLst>
              <a:ext uri="{FF2B5EF4-FFF2-40B4-BE49-F238E27FC236}">
                <a16:creationId xmlns:a16="http://schemas.microsoft.com/office/drawing/2014/main" id="{DD59D891-3F23-D04C-AB43-6FA4220AFE80}"/>
              </a:ext>
            </a:extLst>
          </p:cNvPr>
          <p:cNvSpPr>
            <a:spLocks noGrp="1"/>
          </p:cNvSpPr>
          <p:nvPr>
            <p:ph type="sldNum" sz="quarter" idx="12"/>
          </p:nvPr>
        </p:nvSpPr>
        <p:spPr/>
        <p:txBody>
          <a:body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1776706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_Only">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9BFFD8D9-6AAA-B44F-8BD5-98D7A6546A6C}"/>
              </a:ext>
            </a:extLst>
          </p:cNvPr>
          <p:cNvSpPr>
            <a:spLocks noGrp="1"/>
          </p:cNvSpPr>
          <p:nvPr>
            <p:ph type="title"/>
          </p:nvPr>
        </p:nvSpPr>
        <p:spPr/>
        <p:txBody>
          <a:bodyPr/>
          <a:lstStyle/>
          <a:p>
            <a:r>
              <a:rPr lang="en-US"/>
              <a:t>Click to edit Master title style</a:t>
            </a:r>
            <a:endParaRPr lang="fr-FR"/>
          </a:p>
        </p:txBody>
      </p:sp>
      <p:sp>
        <p:nvSpPr>
          <p:cNvPr id="9" name="Espace réservé du numéro de diapositive 8">
            <a:extLst>
              <a:ext uri="{FF2B5EF4-FFF2-40B4-BE49-F238E27FC236}">
                <a16:creationId xmlns:a16="http://schemas.microsoft.com/office/drawing/2014/main" id="{71083942-1443-BC45-9F95-32C82A8DCDEF}"/>
              </a:ext>
            </a:extLst>
          </p:cNvPr>
          <p:cNvSpPr>
            <a:spLocks noGrp="1"/>
          </p:cNvSpPr>
          <p:nvPr>
            <p:ph type="sldNum" sz="quarter" idx="12"/>
          </p:nvPr>
        </p:nvSpPr>
        <p:spPr/>
        <p:txBody>
          <a:body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3074039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_Title">
    <p:spTree>
      <p:nvGrpSpPr>
        <p:cNvPr id="1" name=""/>
        <p:cNvGrpSpPr/>
        <p:nvPr/>
      </p:nvGrpSpPr>
      <p:grpSpPr>
        <a:xfrm>
          <a:off x="0" y="0"/>
          <a:ext cx="0" cy="0"/>
          <a:chOff x="0" y="0"/>
          <a:chExt cx="0" cy="0"/>
        </a:xfrm>
      </p:grpSpPr>
      <p:sp>
        <p:nvSpPr>
          <p:cNvPr id="7" name="Espace réservé pour une image  6">
            <a:extLst>
              <a:ext uri="{FF2B5EF4-FFF2-40B4-BE49-F238E27FC236}">
                <a16:creationId xmlns:a16="http://schemas.microsoft.com/office/drawing/2014/main" id="{625DAC6D-23F0-6941-BE81-E7A79CA3AFFD}"/>
              </a:ext>
            </a:extLst>
          </p:cNvPr>
          <p:cNvSpPr>
            <a:spLocks noGrp="1"/>
          </p:cNvSpPr>
          <p:nvPr>
            <p:ph type="pic" sz="quarter" idx="13"/>
          </p:nvPr>
        </p:nvSpPr>
        <p:spPr>
          <a:xfrm>
            <a:off x="904875" y="0"/>
            <a:ext cx="7726363" cy="5143500"/>
          </a:xfrm>
        </p:spPr>
        <p:txBody>
          <a:bodyPr/>
          <a:lstStyle/>
          <a:p>
            <a:r>
              <a:rPr lang="en-US"/>
              <a:t>Click icon to add picture</a:t>
            </a:r>
            <a:endParaRPr lang="fr-FR"/>
          </a:p>
        </p:txBody>
      </p:sp>
      <p:sp>
        <p:nvSpPr>
          <p:cNvPr id="2" name="Title 1"/>
          <p:cNvSpPr>
            <a:spLocks noGrp="1"/>
          </p:cNvSpPr>
          <p:nvPr>
            <p:ph type="title"/>
          </p:nvPr>
        </p:nvSpPr>
        <p:spPr>
          <a:xfrm>
            <a:off x="6405563" y="2571750"/>
            <a:ext cx="2738437" cy="2111375"/>
          </a:xfrm>
          <a:solidFill>
            <a:schemeClr val="accent2"/>
          </a:solidFill>
        </p:spPr>
        <p:txBody>
          <a:bodyPr anchor="ctr" anchorCtr="0"/>
          <a:lstStyle>
            <a:lvl1pPr>
              <a:defRPr>
                <a:solidFill>
                  <a:schemeClr val="bg1"/>
                </a:solidFill>
              </a:defRPr>
            </a:lvl1pPr>
          </a:lstStyle>
          <a:p>
            <a:r>
              <a:rPr lang="en-US"/>
              <a:t>Click to edit Master title style</a:t>
            </a:r>
            <a:endParaRPr lang="en-US" dirty="0"/>
          </a:p>
        </p:txBody>
      </p:sp>
      <p:sp>
        <p:nvSpPr>
          <p:cNvPr id="5" name="Espace réservé du numéro de diapositive 4">
            <a:extLst>
              <a:ext uri="{FF2B5EF4-FFF2-40B4-BE49-F238E27FC236}">
                <a16:creationId xmlns:a16="http://schemas.microsoft.com/office/drawing/2014/main" id="{6C516D46-C7BB-2141-A4EE-18D1756414F6}"/>
              </a:ext>
            </a:extLst>
          </p:cNvPr>
          <p:cNvSpPr>
            <a:spLocks noGrp="1"/>
          </p:cNvSpPr>
          <p:nvPr>
            <p:ph type="sldNum" sz="quarter" idx="16"/>
          </p:nvPr>
        </p:nvSpPr>
        <p:spPr/>
        <p:txBody>
          <a:body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2040948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p:spTree>
      <p:nvGrpSpPr>
        <p:cNvPr id="1" name=""/>
        <p:cNvGrpSpPr/>
        <p:nvPr/>
      </p:nvGrpSpPr>
      <p:grpSpPr>
        <a:xfrm>
          <a:off x="0" y="0"/>
          <a:ext cx="0" cy="0"/>
          <a:chOff x="0" y="0"/>
          <a:chExt cx="0" cy="0"/>
        </a:xfrm>
      </p:grpSpPr>
      <p:sp>
        <p:nvSpPr>
          <p:cNvPr id="7" name="Espace réservé pour une image  6">
            <a:extLst>
              <a:ext uri="{FF2B5EF4-FFF2-40B4-BE49-F238E27FC236}">
                <a16:creationId xmlns:a16="http://schemas.microsoft.com/office/drawing/2014/main" id="{625DAC6D-23F0-6941-BE81-E7A79CA3AFFD}"/>
              </a:ext>
            </a:extLst>
          </p:cNvPr>
          <p:cNvSpPr>
            <a:spLocks noGrp="1"/>
          </p:cNvSpPr>
          <p:nvPr>
            <p:ph type="pic" sz="quarter" idx="13"/>
          </p:nvPr>
        </p:nvSpPr>
        <p:spPr>
          <a:xfrm>
            <a:off x="904875" y="0"/>
            <a:ext cx="7726363" cy="5143500"/>
          </a:xfrm>
        </p:spPr>
        <p:txBody>
          <a:bodyPr/>
          <a:lstStyle/>
          <a:p>
            <a:r>
              <a:rPr lang="en-US"/>
              <a:t>Click icon to add picture</a:t>
            </a:r>
            <a:endParaRPr lang="fr-FR"/>
          </a:p>
        </p:txBody>
      </p:sp>
      <p:sp>
        <p:nvSpPr>
          <p:cNvPr id="8" name="Espace réservé du numéro de diapositive 7">
            <a:extLst>
              <a:ext uri="{FF2B5EF4-FFF2-40B4-BE49-F238E27FC236}">
                <a16:creationId xmlns:a16="http://schemas.microsoft.com/office/drawing/2014/main" id="{0FE7A1E3-AAEC-7641-B6C5-8D9FC0B6A211}"/>
              </a:ext>
            </a:extLst>
          </p:cNvPr>
          <p:cNvSpPr>
            <a:spLocks noGrp="1"/>
          </p:cNvSpPr>
          <p:nvPr>
            <p:ph type="sldNum" sz="quarter" idx="16"/>
          </p:nvPr>
        </p:nvSpPr>
        <p:spPr/>
        <p:txBody>
          <a:body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1201727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_Content_ImageBelow">
    <p:spTree>
      <p:nvGrpSpPr>
        <p:cNvPr id="1" name=""/>
        <p:cNvGrpSpPr/>
        <p:nvPr/>
      </p:nvGrpSpPr>
      <p:grpSpPr>
        <a:xfrm>
          <a:off x="0" y="0"/>
          <a:ext cx="0" cy="0"/>
          <a:chOff x="0" y="0"/>
          <a:chExt cx="0" cy="0"/>
        </a:xfrm>
      </p:grpSpPr>
      <p:sp>
        <p:nvSpPr>
          <p:cNvPr id="7" name="Espace réservé pour une image  6">
            <a:extLst>
              <a:ext uri="{FF2B5EF4-FFF2-40B4-BE49-F238E27FC236}">
                <a16:creationId xmlns:a16="http://schemas.microsoft.com/office/drawing/2014/main" id="{625DAC6D-23F0-6941-BE81-E7A79CA3AFFD}"/>
              </a:ext>
            </a:extLst>
          </p:cNvPr>
          <p:cNvSpPr>
            <a:spLocks noGrp="1"/>
          </p:cNvSpPr>
          <p:nvPr>
            <p:ph type="pic" sz="quarter" idx="13"/>
          </p:nvPr>
        </p:nvSpPr>
        <p:spPr>
          <a:xfrm>
            <a:off x="904875" y="3114674"/>
            <a:ext cx="8239125" cy="2028825"/>
          </a:xfrm>
        </p:spPr>
        <p:txBody>
          <a:bodyPr/>
          <a:lstStyle/>
          <a:p>
            <a:r>
              <a:rPr lang="en-US"/>
              <a:t>Click icon to add picture</a:t>
            </a:r>
            <a:endParaRPr lang="fr-FR"/>
          </a:p>
        </p:txBody>
      </p:sp>
      <p:sp>
        <p:nvSpPr>
          <p:cNvPr id="4" name="Espace réservé du texte 3"/>
          <p:cNvSpPr>
            <a:spLocks noGrp="1"/>
          </p:cNvSpPr>
          <p:nvPr>
            <p:ph type="body" sz="quarter" idx="17"/>
          </p:nvPr>
        </p:nvSpPr>
        <p:spPr>
          <a:xfrm>
            <a:off x="904875" y="1563688"/>
            <a:ext cx="7646988" cy="1436687"/>
          </a:xfrm>
        </p:spPr>
        <p:txBody>
          <a:bodyPr/>
          <a:lstStyle>
            <a:lvl4pPr>
              <a:defRPr>
                <a:latin typeface="Arial" panose="020B0604020202020204" pitchFamily="34" charset="0"/>
              </a:defRPr>
            </a:lvl4pPr>
            <a:lvl5pPr>
              <a:defRPr>
                <a:latin typeface="Arial" panose="020B0604020202020204" pitchFamily="34" charset="0"/>
              </a:defRPr>
            </a:lvl5pPr>
          </a:lstStyle>
          <a:p>
            <a:pPr lvl="0"/>
            <a:r>
              <a:rPr lang="en-US"/>
              <a:t>Click to edit Master text styles</a:t>
            </a:r>
          </a:p>
        </p:txBody>
      </p:sp>
      <p:sp>
        <p:nvSpPr>
          <p:cNvPr id="9" name="Espace réservé du numéro de diapositive 8">
            <a:extLst>
              <a:ext uri="{FF2B5EF4-FFF2-40B4-BE49-F238E27FC236}">
                <a16:creationId xmlns:a16="http://schemas.microsoft.com/office/drawing/2014/main" id="{39D9777C-EC90-1141-9E30-4B4F669C2BE1}"/>
              </a:ext>
            </a:extLst>
          </p:cNvPr>
          <p:cNvSpPr>
            <a:spLocks noGrp="1"/>
          </p:cNvSpPr>
          <p:nvPr>
            <p:ph type="sldNum" sz="quarter" idx="20"/>
          </p:nvPr>
        </p:nvSpPr>
        <p:spPr/>
        <p:txBody>
          <a:bodyPr/>
          <a:lstStyle/>
          <a:p>
            <a:fld id="{E1E1CD7C-2161-7D43-862E-CE4C333CD873}" type="slidenum">
              <a:rPr lang="fr-FR" smtClean="0"/>
              <a:pPr/>
              <a:t>‹#›</a:t>
            </a:fld>
            <a:endParaRPr lang="fr-FR" dirty="0"/>
          </a:p>
        </p:txBody>
      </p:sp>
      <p:sp>
        <p:nvSpPr>
          <p:cNvPr id="11" name="Titre 10">
            <a:extLst>
              <a:ext uri="{FF2B5EF4-FFF2-40B4-BE49-F238E27FC236}">
                <a16:creationId xmlns:a16="http://schemas.microsoft.com/office/drawing/2014/main" id="{0E011164-727C-4C46-B34E-7729CB350E3E}"/>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3531156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56622065-A833-2340-B0FD-ACB065A3B8CF}"/>
              </a:ext>
            </a:extLst>
          </p:cNvPr>
          <p:cNvSpPr>
            <a:spLocks noGrp="1"/>
          </p:cNvSpPr>
          <p:nvPr>
            <p:ph type="sldNum" sz="quarter" idx="12"/>
          </p:nvPr>
        </p:nvSpPr>
        <p:spPr/>
        <p:txBody>
          <a:body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1894840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4D6E3-3DA0-ABEF-3ADF-162521617705}"/>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B0FA2C4F-F29A-0765-E0A0-8FB657E6716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Slide Number Placeholder 5">
            <a:extLst>
              <a:ext uri="{FF2B5EF4-FFF2-40B4-BE49-F238E27FC236}">
                <a16:creationId xmlns:a16="http://schemas.microsoft.com/office/drawing/2014/main" id="{111A5FCA-7D53-EEDA-38FE-9CE5ACE895B0}"/>
              </a:ext>
            </a:extLst>
          </p:cNvPr>
          <p:cNvSpPr>
            <a:spLocks noGrp="1"/>
          </p:cNvSpPr>
          <p:nvPr>
            <p:ph type="sldNum" sz="quarter" idx="12"/>
          </p:nvPr>
        </p:nvSpPr>
        <p:spPr>
          <a:xfrm>
            <a:off x="6534150" y="4733925"/>
            <a:ext cx="2057400" cy="273844"/>
          </a:xfrm>
          <a:prstGeom prst="rect">
            <a:avLst/>
          </a:prstGeom>
        </p:spPr>
        <p:txBody>
          <a:bodyPr/>
          <a:lstStyle/>
          <a:p>
            <a:fld id="{5CCD1781-E714-6C4B-8534-7B0E2CECB43E}" type="slidenum">
              <a:rPr lang="en-GB" smtClean="0"/>
              <a:t>‹#›</a:t>
            </a:fld>
            <a:endParaRPr lang="en-GB" dirty="0"/>
          </a:p>
        </p:txBody>
      </p:sp>
      <p:pic>
        <p:nvPicPr>
          <p:cNvPr id="5122" name="Picture 2" descr="Home | CERN">
            <a:extLst>
              <a:ext uri="{FF2B5EF4-FFF2-40B4-BE49-F238E27FC236}">
                <a16:creationId xmlns:a16="http://schemas.microsoft.com/office/drawing/2014/main" id="{661D134D-DB3F-1550-EECE-ADC831BCB2E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0456" y="5001086"/>
            <a:ext cx="34575" cy="34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89616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8" name="Slide Title"/>
          <p:cNvSpPr txBox="1">
            <a:spLocks noGrp="1"/>
          </p:cNvSpPr>
          <p:nvPr>
            <p:ph type="title" hasCustomPrompt="1"/>
          </p:nvPr>
        </p:nvSpPr>
        <p:spPr>
          <a:prstGeom prst="rect">
            <a:avLst/>
          </a:prstGeom>
        </p:spPr>
        <p:txBody>
          <a:bodyPr/>
          <a:lstStyle/>
          <a:p>
            <a:r>
              <a:t>Slide Title</a:t>
            </a:r>
          </a:p>
        </p:txBody>
      </p:sp>
      <p:sp>
        <p:nvSpPr>
          <p:cNvPr id="49" name="Slide Subtitle"/>
          <p:cNvSpPr txBox="1">
            <a:spLocks noGrp="1"/>
          </p:cNvSpPr>
          <p:nvPr>
            <p:ph type="body" sz="quarter" idx="21" hasCustomPrompt="1"/>
          </p:nvPr>
        </p:nvSpPr>
        <p:spPr>
          <a:xfrm>
            <a:off x="452438" y="889861"/>
            <a:ext cx="8239125" cy="350543"/>
          </a:xfrm>
          <a:prstGeom prst="rect">
            <a:avLst/>
          </a:prstGeom>
        </p:spPr>
        <p:txBody>
          <a:bodyPr lIns="45719" tIns="45719" rIns="45719" bIns="45719"/>
          <a:lstStyle>
            <a:lvl1pPr marL="0" indent="0" defTabSz="309563">
              <a:lnSpc>
                <a:spcPct val="100000"/>
              </a:lnSpc>
              <a:spcBef>
                <a:spcPts val="0"/>
              </a:spcBef>
              <a:buSzTx/>
              <a:buNone/>
              <a:defRPr sz="2063" b="1"/>
            </a:lvl1pPr>
          </a:lstStyle>
          <a:p>
            <a:r>
              <a:t>Slide Subtitle</a:t>
            </a:r>
          </a:p>
        </p:txBody>
      </p:sp>
      <p:sp>
        <p:nvSpPr>
          <p:cNvPr id="50"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5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05250511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_EPFL">
    <p:spTree>
      <p:nvGrpSpPr>
        <p:cNvPr id="1" name=""/>
        <p:cNvGrpSpPr/>
        <p:nvPr/>
      </p:nvGrpSpPr>
      <p:grpSpPr>
        <a:xfrm>
          <a:off x="0" y="0"/>
          <a:ext cx="0" cy="0"/>
          <a:chOff x="0" y="0"/>
          <a:chExt cx="0" cy="0"/>
        </a:xfrm>
      </p:grpSpPr>
      <p:sp>
        <p:nvSpPr>
          <p:cNvPr id="12" name="Espace réservé pour une image  11">
            <a:extLst>
              <a:ext uri="{FF2B5EF4-FFF2-40B4-BE49-F238E27FC236}">
                <a16:creationId xmlns:a16="http://schemas.microsoft.com/office/drawing/2014/main" id="{4CF6F629-51E7-9F40-939D-F50AE3925ADE}"/>
              </a:ext>
            </a:extLst>
          </p:cNvPr>
          <p:cNvSpPr>
            <a:spLocks noGrp="1"/>
          </p:cNvSpPr>
          <p:nvPr>
            <p:ph type="pic" sz="quarter" idx="10"/>
          </p:nvPr>
        </p:nvSpPr>
        <p:spPr>
          <a:xfrm>
            <a:off x="1331913" y="0"/>
            <a:ext cx="7812087" cy="4948238"/>
          </a:xfrm>
        </p:spPr>
        <p:txBody>
          <a:bodyPr/>
          <a:lstStyle/>
          <a:p>
            <a:r>
              <a:rPr lang="en-US"/>
              <a:t>Click icon to add picture</a:t>
            </a:r>
            <a:endParaRPr lang="fr-FR"/>
          </a:p>
        </p:txBody>
      </p:sp>
      <p:sp>
        <p:nvSpPr>
          <p:cNvPr id="2" name="Title 1"/>
          <p:cNvSpPr>
            <a:spLocks noGrp="1"/>
          </p:cNvSpPr>
          <p:nvPr>
            <p:ph type="ctrTitle"/>
          </p:nvPr>
        </p:nvSpPr>
        <p:spPr>
          <a:xfrm>
            <a:off x="6405563" y="786535"/>
            <a:ext cx="2738437" cy="2338387"/>
          </a:xfrm>
          <a:solidFill>
            <a:schemeClr val="accent1"/>
          </a:solidFill>
        </p:spPr>
        <p:txBody>
          <a:bodyPr lIns="216000" anchor="ctr" anchorCtr="0">
            <a:normAutofit/>
          </a:bodyPr>
          <a:lstStyle>
            <a:lvl1pPr algn="l">
              <a:defRPr sz="36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4576763" y="3124922"/>
            <a:ext cx="1828800" cy="1568450"/>
          </a:xfrm>
          <a:solidFill>
            <a:schemeClr val="tx1"/>
          </a:solidFill>
        </p:spPr>
        <p:txBody>
          <a:bodyPr lIns="90000" anchor="ctr" anchorCtr="0">
            <a:norm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pic>
        <p:nvPicPr>
          <p:cNvPr id="9" name="Image 8">
            <a:extLst>
              <a:ext uri="{FF2B5EF4-FFF2-40B4-BE49-F238E27FC236}">
                <a16:creationId xmlns:a16="http://schemas.microsoft.com/office/drawing/2014/main" id="{6535A482-EC85-1C41-A1E4-7882A0E39FFD}"/>
              </a:ext>
            </a:extLst>
          </p:cNvPr>
          <p:cNvPicPr>
            <a:picLocks noChangeAspect="1"/>
          </p:cNvPicPr>
          <p:nvPr userDrawn="1"/>
        </p:nvPicPr>
        <p:blipFill>
          <a:blip r:embed="rId2"/>
          <a:stretch>
            <a:fillRect/>
          </a:stretch>
        </p:blipFill>
        <p:spPr>
          <a:xfrm>
            <a:off x="82647" y="80283"/>
            <a:ext cx="1175301" cy="508655"/>
          </a:xfrm>
          <a:prstGeom prst="rect">
            <a:avLst/>
          </a:prstGeom>
        </p:spPr>
      </p:pic>
      <p:sp>
        <p:nvSpPr>
          <p:cNvPr id="16" name="Espace réservé du texte 4">
            <a:extLst>
              <a:ext uri="{FF2B5EF4-FFF2-40B4-BE49-F238E27FC236}">
                <a16:creationId xmlns:a16="http://schemas.microsoft.com/office/drawing/2014/main" id="{01960462-6F28-0740-916D-499D3BEDB2BE}"/>
              </a:ext>
            </a:extLst>
          </p:cNvPr>
          <p:cNvSpPr>
            <a:spLocks noGrp="1"/>
          </p:cNvSpPr>
          <p:nvPr>
            <p:ph type="body" sz="quarter" idx="11"/>
          </p:nvPr>
        </p:nvSpPr>
        <p:spPr>
          <a:xfrm>
            <a:off x="6400800" y="4683125"/>
            <a:ext cx="1828800" cy="460375"/>
          </a:xfrm>
          <a:solidFill>
            <a:schemeClr val="bg1"/>
          </a:solidFill>
        </p:spPr>
        <p:txBody>
          <a:bodyPr lIns="90000" anchor="ctr">
            <a:noAutofit/>
          </a:bodyPr>
          <a:lstStyle>
            <a:lvl1pPr marL="0" indent="0" algn="ctr">
              <a:buNone/>
              <a:defRPr sz="1100"/>
            </a:lvl1pPr>
          </a:lstStyle>
          <a:p>
            <a:pPr lvl="0"/>
            <a:r>
              <a:rPr lang="en-US"/>
              <a:t>Click to edit Master text styles</a:t>
            </a:r>
          </a:p>
        </p:txBody>
      </p:sp>
      <p:pic>
        <p:nvPicPr>
          <p:cNvPr id="8" name="Image 7">
            <a:extLst>
              <a:ext uri="{FF2B5EF4-FFF2-40B4-BE49-F238E27FC236}">
                <a16:creationId xmlns:a16="http://schemas.microsoft.com/office/drawing/2014/main" id="{05041849-939B-E04F-AABC-A900B2B4E3DF}"/>
              </a:ext>
            </a:extLst>
          </p:cNvPr>
          <p:cNvPicPr>
            <a:picLocks noChangeAspect="1"/>
          </p:cNvPicPr>
          <p:nvPr userDrawn="1"/>
        </p:nvPicPr>
        <p:blipFill>
          <a:blip r:embed="rId3"/>
          <a:stretch>
            <a:fillRect/>
          </a:stretch>
        </p:blipFill>
        <p:spPr>
          <a:xfrm>
            <a:off x="200025" y="4579268"/>
            <a:ext cx="561543" cy="367382"/>
          </a:xfrm>
          <a:prstGeom prst="rect">
            <a:avLst/>
          </a:prstGeom>
        </p:spPr>
      </p:pic>
      <p:sp>
        <p:nvSpPr>
          <p:cNvPr id="10" name="Rectangle 9">
            <a:extLst>
              <a:ext uri="{FF2B5EF4-FFF2-40B4-BE49-F238E27FC236}">
                <a16:creationId xmlns:a16="http://schemas.microsoft.com/office/drawing/2014/main" id="{82865CD0-FD83-AF44-9C32-763AAD652C05}"/>
              </a:ext>
            </a:extLst>
          </p:cNvPr>
          <p:cNvSpPr/>
          <p:nvPr userDrawn="1"/>
        </p:nvSpPr>
        <p:spPr>
          <a:xfrm rot="16200000">
            <a:off x="89679" y="4591427"/>
            <a:ext cx="45719" cy="597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latin typeface="Arial" panose="020B0604020202020204" pitchFamily="34" charset="0"/>
            </a:endParaRPr>
          </a:p>
        </p:txBody>
      </p:sp>
    </p:spTree>
    <p:extLst>
      <p:ext uri="{BB962C8B-B14F-4D97-AF65-F5344CB8AC3E}">
        <p14:creationId xmlns:p14="http://schemas.microsoft.com/office/powerpoint/2010/main" val="693569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p15:clr>
            <a:srgbClr val="FBAE40"/>
          </p15:clr>
        </p15:guide>
        <p15:guide id="2" pos="2880">
          <p15:clr>
            <a:srgbClr val="FBAE40"/>
          </p15:clr>
        </p15:guide>
        <p15:guide id="3" pos="126">
          <p15:clr>
            <a:srgbClr val="FBAE40"/>
          </p15:clr>
        </p15:guide>
        <p15:guide id="5" orient="horz" pos="123">
          <p15:clr>
            <a:srgbClr val="FBAE40"/>
          </p15:clr>
        </p15:guide>
        <p15:guide id="6" orient="horz" pos="3117">
          <p15:clr>
            <a:srgbClr val="FBAE40"/>
          </p15:clr>
        </p15:guide>
        <p15:guide id="7" pos="839">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_Section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A9F6C81-AE59-DE44-BF60-E773080CD91C}"/>
              </a:ext>
            </a:extLst>
          </p:cNvPr>
          <p:cNvSpPr/>
          <p:nvPr userDrawn="1"/>
        </p:nvSpPr>
        <p:spPr>
          <a:xfrm>
            <a:off x="4572000" y="54244"/>
            <a:ext cx="45720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anose="020B0604020202020204" pitchFamily="34" charset="0"/>
            </a:endParaRPr>
          </a:p>
        </p:txBody>
      </p:sp>
      <p:sp>
        <p:nvSpPr>
          <p:cNvPr id="2" name="Title 1"/>
          <p:cNvSpPr>
            <a:spLocks noGrp="1"/>
          </p:cNvSpPr>
          <p:nvPr>
            <p:ph type="title"/>
          </p:nvPr>
        </p:nvSpPr>
        <p:spPr>
          <a:xfrm>
            <a:off x="4572000" y="777875"/>
            <a:ext cx="4058920" cy="1793875"/>
          </a:xfrm>
        </p:spPr>
        <p:txBody>
          <a:bodyPr anchor="ctr" anchorCtr="0">
            <a:normAutofit/>
          </a:bodyPr>
          <a:lstStyle>
            <a:lvl1pPr>
              <a:defRPr sz="3200">
                <a:solidFill>
                  <a:schemeClr val="bg1"/>
                </a:solidFill>
              </a:defRPr>
            </a:lvl1pPr>
          </a:lstStyle>
          <a:p>
            <a:r>
              <a:rPr lang="en-US" dirty="0"/>
              <a:t>Click to edit Master title style</a:t>
            </a:r>
          </a:p>
        </p:txBody>
      </p:sp>
      <p:sp>
        <p:nvSpPr>
          <p:cNvPr id="3" name="Text Placeholder 2"/>
          <p:cNvSpPr>
            <a:spLocks noGrp="1"/>
          </p:cNvSpPr>
          <p:nvPr>
            <p:ph type="body" idx="1"/>
          </p:nvPr>
        </p:nvSpPr>
        <p:spPr>
          <a:xfrm>
            <a:off x="4572000" y="2571750"/>
            <a:ext cx="4058920" cy="2156508"/>
          </a:xfrm>
        </p:spPr>
        <p:txBody>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9" name="Espace réservé pour une image  8">
            <a:extLst>
              <a:ext uri="{FF2B5EF4-FFF2-40B4-BE49-F238E27FC236}">
                <a16:creationId xmlns:a16="http://schemas.microsoft.com/office/drawing/2014/main" id="{C58F136D-3292-C745-91DE-A21191C16FE7}"/>
              </a:ext>
            </a:extLst>
          </p:cNvPr>
          <p:cNvSpPr>
            <a:spLocks noGrp="1"/>
          </p:cNvSpPr>
          <p:nvPr>
            <p:ph type="pic" sz="quarter" idx="13"/>
          </p:nvPr>
        </p:nvSpPr>
        <p:spPr>
          <a:xfrm>
            <a:off x="904875" y="0"/>
            <a:ext cx="3667125" cy="5143500"/>
          </a:xfrm>
        </p:spPr>
        <p:txBody>
          <a:bodyPr/>
          <a:lstStyle/>
          <a:p>
            <a:r>
              <a:rPr lang="en-US" dirty="0"/>
              <a:t>Click icon to add picture</a:t>
            </a:r>
            <a:endParaRPr lang="fr-FR" dirty="0"/>
          </a:p>
        </p:txBody>
      </p:sp>
      <p:sp>
        <p:nvSpPr>
          <p:cNvPr id="14" name="Espace réservé du numéro de diapositive 13"/>
          <p:cNvSpPr>
            <a:spLocks noGrp="1"/>
          </p:cNvSpPr>
          <p:nvPr>
            <p:ph type="sldNum" sz="quarter" idx="16"/>
          </p:nvPr>
        </p:nvSpPr>
        <p:spPr/>
        <p:txBody>
          <a:bodyPr/>
          <a:lstStyle>
            <a:lvl1pPr>
              <a:defRPr>
                <a:solidFill>
                  <a:schemeClr val="bg1"/>
                </a:solidFill>
              </a:defRPr>
            </a:lvl1p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3988864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_Section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A9F6C81-AE59-DE44-BF60-E773080CD91C}"/>
              </a:ext>
            </a:extLst>
          </p:cNvPr>
          <p:cNvSpPr/>
          <p:nvPr userDrawn="1"/>
        </p:nvSpPr>
        <p:spPr>
          <a:xfrm>
            <a:off x="4572000" y="0"/>
            <a:ext cx="45720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anose="020B0604020202020204" pitchFamily="34" charset="0"/>
            </a:endParaRPr>
          </a:p>
        </p:txBody>
      </p:sp>
      <p:sp>
        <p:nvSpPr>
          <p:cNvPr id="2" name="Title 1"/>
          <p:cNvSpPr>
            <a:spLocks noGrp="1"/>
          </p:cNvSpPr>
          <p:nvPr>
            <p:ph type="title"/>
          </p:nvPr>
        </p:nvSpPr>
        <p:spPr>
          <a:xfrm>
            <a:off x="4572000" y="777875"/>
            <a:ext cx="4058920" cy="1793875"/>
          </a:xfrm>
        </p:spPr>
        <p:txBody>
          <a:bodyPr anchor="ctr" anchorCtr="0">
            <a:normAutofit/>
          </a:bodyPr>
          <a:lstStyle>
            <a:lvl1pPr>
              <a:defRPr sz="32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0" y="2571750"/>
            <a:ext cx="4058920" cy="2156508"/>
          </a:xfrm>
        </p:spPr>
        <p:txBody>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9" name="Espace réservé pour une image  8">
            <a:extLst>
              <a:ext uri="{FF2B5EF4-FFF2-40B4-BE49-F238E27FC236}">
                <a16:creationId xmlns:a16="http://schemas.microsoft.com/office/drawing/2014/main" id="{C58F136D-3292-C745-91DE-A21191C16FE7}"/>
              </a:ext>
            </a:extLst>
          </p:cNvPr>
          <p:cNvSpPr>
            <a:spLocks noGrp="1"/>
          </p:cNvSpPr>
          <p:nvPr>
            <p:ph type="pic" sz="quarter" idx="13"/>
          </p:nvPr>
        </p:nvSpPr>
        <p:spPr>
          <a:xfrm>
            <a:off x="904875" y="0"/>
            <a:ext cx="3667125" cy="5143500"/>
          </a:xfrm>
        </p:spPr>
        <p:txBody>
          <a:bodyPr/>
          <a:lstStyle/>
          <a:p>
            <a:r>
              <a:rPr lang="en-US"/>
              <a:t>Click icon to add picture</a:t>
            </a:r>
            <a:endParaRPr lang="fr-FR"/>
          </a:p>
        </p:txBody>
      </p:sp>
      <p:sp>
        <p:nvSpPr>
          <p:cNvPr id="14" name="Espace réservé du numéro de diapositive 13"/>
          <p:cNvSpPr>
            <a:spLocks noGrp="1"/>
          </p:cNvSpPr>
          <p:nvPr>
            <p:ph type="sldNum" sz="quarter" idx="16"/>
          </p:nvPr>
        </p:nvSpPr>
        <p:spPr/>
        <p:txBody>
          <a:bodyPr/>
          <a:lstStyle>
            <a:lvl1pPr>
              <a:defRPr>
                <a:solidFill>
                  <a:schemeClr val="bg1"/>
                </a:solidFill>
              </a:defRPr>
            </a:lvl1p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2468177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_Section3">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A9F6C81-AE59-DE44-BF60-E773080CD91C}"/>
              </a:ext>
            </a:extLst>
          </p:cNvPr>
          <p:cNvSpPr/>
          <p:nvPr userDrawn="1"/>
        </p:nvSpPr>
        <p:spPr>
          <a:xfrm>
            <a:off x="4572000" y="0"/>
            <a:ext cx="4572000" cy="5143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anose="020B0604020202020204" pitchFamily="34" charset="0"/>
            </a:endParaRPr>
          </a:p>
        </p:txBody>
      </p:sp>
      <p:sp>
        <p:nvSpPr>
          <p:cNvPr id="2" name="Title 1"/>
          <p:cNvSpPr>
            <a:spLocks noGrp="1"/>
          </p:cNvSpPr>
          <p:nvPr>
            <p:ph type="title"/>
          </p:nvPr>
        </p:nvSpPr>
        <p:spPr>
          <a:xfrm>
            <a:off x="4572000" y="777875"/>
            <a:ext cx="4058920" cy="1793875"/>
          </a:xfrm>
        </p:spPr>
        <p:txBody>
          <a:bodyPr anchor="ctr" anchorCtr="0">
            <a:normAutofit/>
          </a:bodyPr>
          <a:lstStyle>
            <a:lvl1pPr>
              <a:defRPr sz="32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0" y="2571750"/>
            <a:ext cx="4058920" cy="2156508"/>
          </a:xfrm>
        </p:spPr>
        <p:txBody>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9" name="Espace réservé pour une image  8">
            <a:extLst>
              <a:ext uri="{FF2B5EF4-FFF2-40B4-BE49-F238E27FC236}">
                <a16:creationId xmlns:a16="http://schemas.microsoft.com/office/drawing/2014/main" id="{C58F136D-3292-C745-91DE-A21191C16FE7}"/>
              </a:ext>
            </a:extLst>
          </p:cNvPr>
          <p:cNvSpPr>
            <a:spLocks noGrp="1"/>
          </p:cNvSpPr>
          <p:nvPr>
            <p:ph type="pic" sz="quarter" idx="13"/>
          </p:nvPr>
        </p:nvSpPr>
        <p:spPr>
          <a:xfrm>
            <a:off x="904875" y="0"/>
            <a:ext cx="3667125" cy="5143500"/>
          </a:xfrm>
        </p:spPr>
        <p:txBody>
          <a:bodyPr/>
          <a:lstStyle/>
          <a:p>
            <a:r>
              <a:rPr lang="en-US"/>
              <a:t>Click icon to add picture</a:t>
            </a:r>
            <a:endParaRPr lang="fr-FR"/>
          </a:p>
        </p:txBody>
      </p:sp>
      <p:sp>
        <p:nvSpPr>
          <p:cNvPr id="11" name="Espace réservé du numéro de diapositive 10"/>
          <p:cNvSpPr>
            <a:spLocks noGrp="1"/>
          </p:cNvSpPr>
          <p:nvPr>
            <p:ph type="sldNum" sz="quarter" idx="16"/>
          </p:nvPr>
        </p:nvSpPr>
        <p:spPr/>
        <p:txBody>
          <a:bodyPr/>
          <a:lstStyle>
            <a:lvl1pPr>
              <a:defRPr>
                <a:solidFill>
                  <a:schemeClr val="bg1"/>
                </a:solidFill>
              </a:defRPr>
            </a:lvl1p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2032229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_Section4">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A9F6C81-AE59-DE44-BF60-E773080CD91C}"/>
              </a:ext>
            </a:extLst>
          </p:cNvPr>
          <p:cNvSpPr/>
          <p:nvPr userDrawn="1"/>
        </p:nvSpPr>
        <p:spPr>
          <a:xfrm>
            <a:off x="4572000" y="0"/>
            <a:ext cx="4572000" cy="5143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anose="020B0604020202020204" pitchFamily="34" charset="0"/>
            </a:endParaRPr>
          </a:p>
        </p:txBody>
      </p:sp>
      <p:sp>
        <p:nvSpPr>
          <p:cNvPr id="2" name="Title 1"/>
          <p:cNvSpPr>
            <a:spLocks noGrp="1"/>
          </p:cNvSpPr>
          <p:nvPr>
            <p:ph type="title"/>
          </p:nvPr>
        </p:nvSpPr>
        <p:spPr>
          <a:xfrm>
            <a:off x="4572000" y="777875"/>
            <a:ext cx="4058920" cy="1793875"/>
          </a:xfrm>
        </p:spPr>
        <p:txBody>
          <a:bodyPr anchor="ctr" anchorCtr="0">
            <a:normAutofit/>
          </a:bodyPr>
          <a:lstStyle>
            <a:lvl1pPr>
              <a:defRPr sz="32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0" y="2571750"/>
            <a:ext cx="4058920" cy="2156508"/>
          </a:xfrm>
        </p:spPr>
        <p:txBody>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9" name="Espace réservé pour une image  8">
            <a:extLst>
              <a:ext uri="{FF2B5EF4-FFF2-40B4-BE49-F238E27FC236}">
                <a16:creationId xmlns:a16="http://schemas.microsoft.com/office/drawing/2014/main" id="{C58F136D-3292-C745-91DE-A21191C16FE7}"/>
              </a:ext>
            </a:extLst>
          </p:cNvPr>
          <p:cNvSpPr>
            <a:spLocks noGrp="1"/>
          </p:cNvSpPr>
          <p:nvPr>
            <p:ph type="pic" sz="quarter" idx="13"/>
          </p:nvPr>
        </p:nvSpPr>
        <p:spPr>
          <a:xfrm>
            <a:off x="904875" y="0"/>
            <a:ext cx="3667125" cy="5143500"/>
          </a:xfrm>
        </p:spPr>
        <p:txBody>
          <a:bodyPr/>
          <a:lstStyle/>
          <a:p>
            <a:r>
              <a:rPr lang="en-US"/>
              <a:t>Click icon to add picture</a:t>
            </a:r>
            <a:endParaRPr lang="fr-FR"/>
          </a:p>
        </p:txBody>
      </p:sp>
      <p:sp>
        <p:nvSpPr>
          <p:cNvPr id="11" name="Espace réservé du numéro de diapositive 10"/>
          <p:cNvSpPr>
            <a:spLocks noGrp="1"/>
          </p:cNvSpPr>
          <p:nvPr>
            <p:ph type="sldNum" sz="quarter" idx="16"/>
          </p:nvPr>
        </p:nvSpPr>
        <p:spPr/>
        <p:txBody>
          <a:bodyPr/>
          <a:lstStyle>
            <a:lvl1pPr>
              <a:defRPr>
                <a:solidFill>
                  <a:schemeClr val="bg1"/>
                </a:solidFill>
              </a:defRPr>
            </a:lvl1p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865958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_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p:txBody>
      </p:sp>
      <p:sp>
        <p:nvSpPr>
          <p:cNvPr id="8" name="Titre 7">
            <a:extLst>
              <a:ext uri="{FF2B5EF4-FFF2-40B4-BE49-F238E27FC236}">
                <a16:creationId xmlns:a16="http://schemas.microsoft.com/office/drawing/2014/main" id="{A30C78BE-DAD0-D748-8B93-AD898D00C88C}"/>
              </a:ext>
            </a:extLst>
          </p:cNvPr>
          <p:cNvSpPr>
            <a:spLocks noGrp="1"/>
          </p:cNvSpPr>
          <p:nvPr>
            <p:ph type="title"/>
          </p:nvPr>
        </p:nvSpPr>
        <p:spPr/>
        <p:txBody>
          <a:bodyPr/>
          <a:lstStyle/>
          <a:p>
            <a:r>
              <a:rPr lang="en-US"/>
              <a:t>Click to edit Master title style</a:t>
            </a:r>
            <a:endParaRPr lang="fr-FR"/>
          </a:p>
        </p:txBody>
      </p:sp>
      <p:sp>
        <p:nvSpPr>
          <p:cNvPr id="11" name="Espace réservé du numéro de diapositive 10">
            <a:extLst>
              <a:ext uri="{FF2B5EF4-FFF2-40B4-BE49-F238E27FC236}">
                <a16:creationId xmlns:a16="http://schemas.microsoft.com/office/drawing/2014/main" id="{3942AF23-4BDC-8C4A-9212-AF88439C6122}"/>
              </a:ext>
            </a:extLst>
          </p:cNvPr>
          <p:cNvSpPr>
            <a:spLocks noGrp="1"/>
          </p:cNvSpPr>
          <p:nvPr>
            <p:ph type="sldNum" sz="quarter" idx="12"/>
          </p:nvPr>
        </p:nvSpPr>
        <p:spPr/>
        <p:txBody>
          <a:body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2369627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_Content_Image1">
    <p:spTree>
      <p:nvGrpSpPr>
        <p:cNvPr id="1" name=""/>
        <p:cNvGrpSpPr/>
        <p:nvPr/>
      </p:nvGrpSpPr>
      <p:grpSpPr>
        <a:xfrm>
          <a:off x="0" y="0"/>
          <a:ext cx="0" cy="0"/>
          <a:chOff x="0" y="0"/>
          <a:chExt cx="0" cy="0"/>
        </a:xfrm>
      </p:grpSpPr>
      <p:sp>
        <p:nvSpPr>
          <p:cNvPr id="3" name="Content Placeholder 2"/>
          <p:cNvSpPr>
            <a:spLocks noGrp="1"/>
          </p:cNvSpPr>
          <p:nvPr>
            <p:ph idx="1"/>
          </p:nvPr>
        </p:nvSpPr>
        <p:spPr>
          <a:xfrm>
            <a:off x="904875" y="1563688"/>
            <a:ext cx="4581525" cy="3386772"/>
          </a:xfrm>
        </p:spPr>
        <p:txBody>
          <a:bodyPr/>
          <a:lstStyle/>
          <a:p>
            <a:pPr lvl="0"/>
            <a:r>
              <a:rPr lang="en-US"/>
              <a:t>Click to edit Master text styles</a:t>
            </a:r>
          </a:p>
        </p:txBody>
      </p:sp>
      <p:sp>
        <p:nvSpPr>
          <p:cNvPr id="8" name="Espace réservé pour une image  7">
            <a:extLst>
              <a:ext uri="{FF2B5EF4-FFF2-40B4-BE49-F238E27FC236}">
                <a16:creationId xmlns:a16="http://schemas.microsoft.com/office/drawing/2014/main" id="{70ED9B2D-C513-AF40-B94F-355C174B8FF0}"/>
              </a:ext>
            </a:extLst>
          </p:cNvPr>
          <p:cNvSpPr>
            <a:spLocks noGrp="1"/>
          </p:cNvSpPr>
          <p:nvPr>
            <p:ph type="pic" sz="quarter" idx="13"/>
          </p:nvPr>
        </p:nvSpPr>
        <p:spPr>
          <a:xfrm>
            <a:off x="5486400" y="0"/>
            <a:ext cx="3144838" cy="5143500"/>
          </a:xfrm>
        </p:spPr>
        <p:txBody>
          <a:bodyPr/>
          <a:lstStyle/>
          <a:p>
            <a:r>
              <a:rPr lang="en-US"/>
              <a:t>Click icon to add picture</a:t>
            </a:r>
            <a:endParaRPr lang="fr-FR"/>
          </a:p>
        </p:txBody>
      </p:sp>
      <p:sp>
        <p:nvSpPr>
          <p:cNvPr id="5" name="Titre 4">
            <a:extLst>
              <a:ext uri="{FF2B5EF4-FFF2-40B4-BE49-F238E27FC236}">
                <a16:creationId xmlns:a16="http://schemas.microsoft.com/office/drawing/2014/main" id="{55F20A3C-6DA6-684F-8F84-A7C8F1339C00}"/>
              </a:ext>
            </a:extLst>
          </p:cNvPr>
          <p:cNvSpPr>
            <a:spLocks noGrp="1"/>
          </p:cNvSpPr>
          <p:nvPr>
            <p:ph type="title"/>
          </p:nvPr>
        </p:nvSpPr>
        <p:spPr/>
        <p:txBody>
          <a:bodyPr/>
          <a:lstStyle/>
          <a:p>
            <a:r>
              <a:rPr lang="en-US"/>
              <a:t>Click to edit Master title style</a:t>
            </a:r>
            <a:endParaRPr lang="fr-FR"/>
          </a:p>
        </p:txBody>
      </p:sp>
      <p:sp>
        <p:nvSpPr>
          <p:cNvPr id="12" name="Espace réservé du numéro de diapositive 11">
            <a:extLst>
              <a:ext uri="{FF2B5EF4-FFF2-40B4-BE49-F238E27FC236}">
                <a16:creationId xmlns:a16="http://schemas.microsoft.com/office/drawing/2014/main" id="{0AF49D93-C78A-F646-92B0-A7932C43D9EE}"/>
              </a:ext>
            </a:extLst>
          </p:cNvPr>
          <p:cNvSpPr>
            <a:spLocks noGrp="1"/>
          </p:cNvSpPr>
          <p:nvPr>
            <p:ph type="sldNum" sz="quarter" idx="16"/>
          </p:nvPr>
        </p:nvSpPr>
        <p:spPr/>
        <p:txBody>
          <a:body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4143184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_Content_Image2">
    <p:spTree>
      <p:nvGrpSpPr>
        <p:cNvPr id="1" name=""/>
        <p:cNvGrpSpPr/>
        <p:nvPr/>
      </p:nvGrpSpPr>
      <p:grpSpPr>
        <a:xfrm>
          <a:off x="0" y="0"/>
          <a:ext cx="0" cy="0"/>
          <a:chOff x="0" y="0"/>
          <a:chExt cx="0" cy="0"/>
        </a:xfrm>
      </p:grpSpPr>
      <p:sp>
        <p:nvSpPr>
          <p:cNvPr id="8" name="Espace réservé pour une image  7">
            <a:extLst>
              <a:ext uri="{FF2B5EF4-FFF2-40B4-BE49-F238E27FC236}">
                <a16:creationId xmlns:a16="http://schemas.microsoft.com/office/drawing/2014/main" id="{70ED9B2D-C513-AF40-B94F-355C174B8FF0}"/>
              </a:ext>
            </a:extLst>
          </p:cNvPr>
          <p:cNvSpPr>
            <a:spLocks noGrp="1"/>
          </p:cNvSpPr>
          <p:nvPr>
            <p:ph type="pic" sz="quarter" idx="13"/>
          </p:nvPr>
        </p:nvSpPr>
        <p:spPr>
          <a:xfrm>
            <a:off x="904875" y="0"/>
            <a:ext cx="3144838" cy="5143500"/>
          </a:xfrm>
        </p:spPr>
        <p:txBody>
          <a:bodyPr/>
          <a:lstStyle/>
          <a:p>
            <a:r>
              <a:rPr lang="en-US"/>
              <a:t>Click icon to add picture</a:t>
            </a:r>
            <a:endParaRPr lang="fr-FR"/>
          </a:p>
        </p:txBody>
      </p:sp>
      <p:sp>
        <p:nvSpPr>
          <p:cNvPr id="3" name="Content Placeholder 2"/>
          <p:cNvSpPr>
            <a:spLocks noGrp="1"/>
          </p:cNvSpPr>
          <p:nvPr>
            <p:ph idx="1"/>
          </p:nvPr>
        </p:nvSpPr>
        <p:spPr>
          <a:xfrm>
            <a:off x="4049395" y="1563688"/>
            <a:ext cx="4581525" cy="3386772"/>
          </a:xfrm>
        </p:spPr>
        <p:txBody>
          <a:bodyPr/>
          <a:lstStyle/>
          <a:p>
            <a:pPr lvl="0"/>
            <a:r>
              <a:rPr lang="en-US"/>
              <a:t>Click to edit Master text styles</a:t>
            </a:r>
          </a:p>
        </p:txBody>
      </p:sp>
      <p:sp>
        <p:nvSpPr>
          <p:cNvPr id="10" name="Espace réservé du numéro de diapositive 9">
            <a:extLst>
              <a:ext uri="{FF2B5EF4-FFF2-40B4-BE49-F238E27FC236}">
                <a16:creationId xmlns:a16="http://schemas.microsoft.com/office/drawing/2014/main" id="{31B90E33-03D8-2143-B49F-B1474EE1A1F6}"/>
              </a:ext>
            </a:extLst>
          </p:cNvPr>
          <p:cNvSpPr>
            <a:spLocks noGrp="1"/>
          </p:cNvSpPr>
          <p:nvPr>
            <p:ph type="sldNum" sz="quarter" idx="16"/>
          </p:nvPr>
        </p:nvSpPr>
        <p:spPr/>
        <p:txBody>
          <a:bodyPr/>
          <a:lstStyle/>
          <a:p>
            <a:fld id="{E1E1CD7C-2161-7D43-862E-CE4C333CD873}" type="slidenum">
              <a:rPr lang="fr-FR" smtClean="0"/>
              <a:pPr/>
              <a:t>‹#›</a:t>
            </a:fld>
            <a:endParaRPr lang="fr-FR" dirty="0"/>
          </a:p>
        </p:txBody>
      </p:sp>
      <p:sp>
        <p:nvSpPr>
          <p:cNvPr id="11" name="Titre 10">
            <a:extLst>
              <a:ext uri="{FF2B5EF4-FFF2-40B4-BE49-F238E27FC236}">
                <a16:creationId xmlns:a16="http://schemas.microsoft.com/office/drawing/2014/main" id="{3FC7B5EC-066E-EC4A-B320-77DF64E6E0F0}"/>
              </a:ext>
            </a:extLst>
          </p:cNvPr>
          <p:cNvSpPr>
            <a:spLocks noGrp="1"/>
          </p:cNvSpPr>
          <p:nvPr>
            <p:ph type="title"/>
          </p:nvPr>
        </p:nvSpPr>
        <p:spPr>
          <a:xfrm>
            <a:off x="904876" y="131032"/>
            <a:ext cx="3144520" cy="1072753"/>
          </a:xfrm>
        </p:spPr>
        <p:txBody>
          <a:bodyPr/>
          <a:lstStyle/>
          <a:p>
            <a:r>
              <a:rPr lang="en-US"/>
              <a:t>Click to edit Master title style</a:t>
            </a:r>
            <a:endParaRPr lang="fr-FR" dirty="0"/>
          </a:p>
        </p:txBody>
      </p:sp>
    </p:spTree>
    <p:extLst>
      <p:ext uri="{BB962C8B-B14F-4D97-AF65-F5344CB8AC3E}">
        <p14:creationId xmlns:p14="http://schemas.microsoft.com/office/powerpoint/2010/main" val="1698958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4875" y="179552"/>
            <a:ext cx="3667125" cy="1072753"/>
          </a:xfrm>
          <a:prstGeom prst="rect">
            <a:avLst/>
          </a:prstGeom>
        </p:spPr>
        <p:txBody>
          <a:bodyPr vert="horz" lIns="180000" tIns="0" rIns="72000" bIns="46800" rtlCol="0" anchor="t">
            <a:normAutofit/>
          </a:bodyPr>
          <a:lstStyle/>
          <a:p>
            <a:r>
              <a:rPr lang="en-GB" noProof="0"/>
              <a:t>Modifiez le style du titre</a:t>
            </a:r>
          </a:p>
        </p:txBody>
      </p:sp>
      <p:sp>
        <p:nvSpPr>
          <p:cNvPr id="3" name="Text Placeholder 2"/>
          <p:cNvSpPr>
            <a:spLocks noGrp="1"/>
          </p:cNvSpPr>
          <p:nvPr>
            <p:ph type="body" idx="1"/>
          </p:nvPr>
        </p:nvSpPr>
        <p:spPr>
          <a:xfrm>
            <a:off x="904875" y="1563688"/>
            <a:ext cx="7726363" cy="3386772"/>
          </a:xfrm>
          <a:prstGeom prst="rect">
            <a:avLst/>
          </a:prstGeom>
        </p:spPr>
        <p:txBody>
          <a:bodyPr vert="horz" lIns="180000" tIns="45720" rIns="91440" bIns="45720" rtlCol="0">
            <a:normAutofit/>
          </a:bodyPr>
          <a:lstStyle/>
          <a:p>
            <a:pPr lvl="0"/>
            <a:r>
              <a:rPr lang="en-GB" noProof="0" dirty="0"/>
              <a:t>Modifier les styles du </a:t>
            </a:r>
            <a:r>
              <a:rPr lang="en-GB" noProof="0" dirty="0" err="1"/>
              <a:t>texte</a:t>
            </a:r>
            <a:r>
              <a:rPr lang="en-GB" noProof="0" dirty="0"/>
              <a:t> du masque</a:t>
            </a:r>
          </a:p>
          <a:p>
            <a:pPr lvl="1"/>
            <a:r>
              <a:rPr lang="en-GB" noProof="0" dirty="0" err="1"/>
              <a:t>Deuxième</a:t>
            </a:r>
            <a:r>
              <a:rPr lang="en-GB" noProof="0" dirty="0"/>
              <a:t> </a:t>
            </a:r>
            <a:r>
              <a:rPr lang="en-GB" noProof="0" dirty="0" err="1"/>
              <a:t>niveau</a:t>
            </a:r>
            <a:endParaRPr lang="en-GB" noProof="0" dirty="0"/>
          </a:p>
          <a:p>
            <a:pPr lvl="2"/>
            <a:r>
              <a:rPr lang="en-GB" noProof="0" dirty="0" err="1"/>
              <a:t>Troisième</a:t>
            </a:r>
            <a:r>
              <a:rPr lang="en-GB" noProof="0" dirty="0"/>
              <a:t> </a:t>
            </a:r>
            <a:r>
              <a:rPr lang="en-GB" noProof="0" dirty="0" err="1"/>
              <a:t>niveau</a:t>
            </a:r>
            <a:r>
              <a:rPr lang="en-GB" noProof="0" dirty="0"/>
              <a:t>
</a:t>
            </a:r>
            <a:r>
              <a:rPr lang="en-GB" noProof="0" dirty="0" err="1"/>
              <a:t>Quatrième</a:t>
            </a:r>
            <a:r>
              <a:rPr lang="en-GB" noProof="0" dirty="0"/>
              <a:t> </a:t>
            </a:r>
            <a:r>
              <a:rPr lang="en-GB" noProof="0" dirty="0" err="1"/>
              <a:t>niveau</a:t>
            </a:r>
            <a:r>
              <a:rPr lang="en-GB" noProof="0" dirty="0"/>
              <a:t>
</a:t>
            </a:r>
            <a:r>
              <a:rPr lang="en-GB" noProof="0" dirty="0" err="1"/>
              <a:t>Cinquième</a:t>
            </a:r>
            <a:r>
              <a:rPr lang="en-GB" noProof="0" dirty="0"/>
              <a:t> </a:t>
            </a:r>
            <a:r>
              <a:rPr lang="en-GB" noProof="0" dirty="0" err="1"/>
              <a:t>niveau</a:t>
            </a:r>
            <a:endParaRPr lang="en-GB" noProof="0" dirty="0"/>
          </a:p>
        </p:txBody>
      </p:sp>
      <p:sp>
        <p:nvSpPr>
          <p:cNvPr id="6" name="Slide Number Placeholder 5"/>
          <p:cNvSpPr>
            <a:spLocks noGrp="1"/>
          </p:cNvSpPr>
          <p:nvPr>
            <p:ph type="sldNum" sz="quarter" idx="4"/>
          </p:nvPr>
        </p:nvSpPr>
        <p:spPr>
          <a:xfrm>
            <a:off x="8631238" y="195263"/>
            <a:ext cx="512762" cy="163552"/>
          </a:xfrm>
          <a:prstGeom prst="rect">
            <a:avLst/>
          </a:prstGeom>
        </p:spPr>
        <p:txBody>
          <a:bodyPr vert="horz" lIns="90000" tIns="0" rIns="90000" bIns="0" rtlCol="0" anchor="t"/>
          <a:lstStyle>
            <a:lvl1pPr algn="ctr">
              <a:defRPr sz="700" b="1">
                <a:solidFill>
                  <a:schemeClr val="tx1"/>
                </a:solidFill>
                <a:latin typeface="+mj-lt"/>
              </a:defRPr>
            </a:lvl1pPr>
          </a:lstStyle>
          <a:p>
            <a:fld id="{E1E1CD7C-2161-7D43-862E-CE4C333CD873}" type="slidenum">
              <a:rPr lang="en-GB" noProof="0" smtClean="0"/>
              <a:pPr/>
              <a:t>‹#›</a:t>
            </a:fld>
            <a:endParaRPr lang="en-GB" noProof="0"/>
          </a:p>
        </p:txBody>
      </p:sp>
      <p:pic>
        <p:nvPicPr>
          <p:cNvPr id="13" name="Image 12">
            <a:extLst>
              <a:ext uri="{FF2B5EF4-FFF2-40B4-BE49-F238E27FC236}">
                <a16:creationId xmlns:a16="http://schemas.microsoft.com/office/drawing/2014/main" id="{717E6E68-87EB-C34E-85D5-C26372DFEC99}"/>
              </a:ext>
            </a:extLst>
          </p:cNvPr>
          <p:cNvPicPr>
            <a:picLocks noChangeAspect="1"/>
          </p:cNvPicPr>
          <p:nvPr userDrawn="1"/>
        </p:nvPicPr>
        <p:blipFill>
          <a:blip r:embed="rId20"/>
          <a:stretch>
            <a:fillRect/>
          </a:stretch>
        </p:blipFill>
        <p:spPr>
          <a:xfrm>
            <a:off x="130273" y="132334"/>
            <a:ext cx="653952" cy="283022"/>
          </a:xfrm>
          <a:prstGeom prst="rect">
            <a:avLst/>
          </a:prstGeom>
        </p:spPr>
      </p:pic>
      <p:sp>
        <p:nvSpPr>
          <p:cNvPr id="14" name="Rectangle 13">
            <a:extLst>
              <a:ext uri="{FF2B5EF4-FFF2-40B4-BE49-F238E27FC236}">
                <a16:creationId xmlns:a16="http://schemas.microsoft.com/office/drawing/2014/main" id="{75D7A1C0-94CD-D94F-A99F-21847E542637}"/>
              </a:ext>
            </a:extLst>
          </p:cNvPr>
          <p:cNvSpPr/>
          <p:nvPr userDrawn="1"/>
        </p:nvSpPr>
        <p:spPr>
          <a:xfrm rot="16200000">
            <a:off x="430003" y="4897709"/>
            <a:ext cx="45719" cy="597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latin typeface="Arial" panose="020B0604020202020204" pitchFamily="34" charset="0"/>
            </a:endParaRPr>
          </a:p>
        </p:txBody>
      </p:sp>
    </p:spTree>
    <p:extLst>
      <p:ext uri="{BB962C8B-B14F-4D97-AF65-F5344CB8AC3E}">
        <p14:creationId xmlns:p14="http://schemas.microsoft.com/office/powerpoint/2010/main" val="3569486836"/>
      </p:ext>
    </p:extLst>
  </p:cSld>
  <p:clrMap bg1="lt1" tx1="dk1" bg2="lt2" tx2="dk2" accent1="accent1" accent2="accent2" accent3="accent3" accent4="accent4" accent5="accent5" accent6="accent6" hlink="hlink" folHlink="folHlink"/>
  <p:sldLayoutIdLst>
    <p:sldLayoutId id="2147483661" r:id="rId1"/>
    <p:sldLayoutId id="2147483684" r:id="rId2"/>
    <p:sldLayoutId id="2147483663" r:id="rId3"/>
    <p:sldLayoutId id="2147483681" r:id="rId4"/>
    <p:sldLayoutId id="2147483673" r:id="rId5"/>
    <p:sldLayoutId id="2147483685" r:id="rId6"/>
    <p:sldLayoutId id="2147483662" r:id="rId7"/>
    <p:sldLayoutId id="2147483674" r:id="rId8"/>
    <p:sldLayoutId id="2147483675" r:id="rId9"/>
    <p:sldLayoutId id="2147483676" r:id="rId10"/>
    <p:sldLayoutId id="2147483664" r:id="rId11"/>
    <p:sldLayoutId id="2147483666" r:id="rId12"/>
    <p:sldLayoutId id="2147483677" r:id="rId13"/>
    <p:sldLayoutId id="2147483678" r:id="rId14"/>
    <p:sldLayoutId id="2147483679" r:id="rId15"/>
    <p:sldLayoutId id="2147483667" r:id="rId16"/>
    <p:sldLayoutId id="2147483686" r:id="rId17"/>
    <p:sldLayoutId id="2147483687"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685800" rtl="0" eaLnBrk="1" latinLnBrk="0" hangingPunct="1">
        <a:lnSpc>
          <a:spcPct val="80000"/>
        </a:lnSpc>
        <a:spcBef>
          <a:spcPct val="0"/>
        </a:spcBef>
        <a:buNone/>
        <a:defRPr sz="3200" b="1" i="0" kern="1000" spc="-70" baseline="0">
          <a:solidFill>
            <a:schemeClr val="tx1"/>
          </a:solidFill>
          <a:latin typeface="Franklin Gothic Demi Cond" panose="020B0706030402020204" pitchFamily="34" charset="0"/>
          <a:ea typeface="Roboto Black" panose="02000000000000000000" pitchFamily="2" charset="0"/>
          <a:cs typeface="Arial" panose="020B0604020202020204" pitchFamily="34" charset="0"/>
        </a:defRPr>
      </a:lvl1pPr>
    </p:titleStyle>
    <p:bodyStyle>
      <a:lvl1pPr marL="171450" indent="-171450" algn="l" defTabSz="685800" rtl="0" eaLnBrk="1" latinLnBrk="0" hangingPunct="1">
        <a:lnSpc>
          <a:spcPct val="90000"/>
        </a:lnSpc>
        <a:spcBef>
          <a:spcPts val="750"/>
        </a:spcBef>
        <a:buClr>
          <a:schemeClr val="accent1"/>
        </a:buClr>
        <a:buSzPct val="90000"/>
        <a:buFont typeface="Wingdings" pitchFamily="2" charset="2"/>
        <a:buChar char="§"/>
        <a:defRPr sz="1800" b="0" i="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Clr>
          <a:schemeClr val="accent1"/>
        </a:buClr>
        <a:buSzPct val="100000"/>
        <a:buFont typeface="Arial" panose="020B0604020202020204" pitchFamily="34" charset="0"/>
        <a:buChar char="•"/>
        <a:defRPr sz="1600" b="0" i="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SzPct val="90000"/>
        <a:buFont typeface="Wingdings" pitchFamily="2" charset="2"/>
        <a:buChar char="§"/>
        <a:defRPr sz="1500" b="0" i="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126" userDrawn="1">
          <p15:clr>
            <a:srgbClr val="F26B43"/>
          </p15:clr>
        </p15:guide>
        <p15:guide id="3" pos="5602" userDrawn="1">
          <p15:clr>
            <a:srgbClr val="F26B43"/>
          </p15:clr>
        </p15:guide>
        <p15:guide id="4" pos="2880" userDrawn="1">
          <p15:clr>
            <a:srgbClr val="F26B43"/>
          </p15:clr>
        </p15:guide>
        <p15:guide id="5" orient="horz" pos="123" userDrawn="1">
          <p15:clr>
            <a:srgbClr val="F26B43"/>
          </p15:clr>
        </p15:guide>
        <p15:guide id="6" orient="horz" pos="3117" userDrawn="1">
          <p15:clr>
            <a:srgbClr val="F26B43"/>
          </p15:clr>
        </p15:guide>
        <p15:guide id="7" pos="570" userDrawn="1">
          <p15:clr>
            <a:srgbClr val="F26B43"/>
          </p15:clr>
        </p15:guide>
        <p15:guide id="8" pos="1155" userDrawn="1">
          <p15:clr>
            <a:srgbClr val="F26B43"/>
          </p15:clr>
        </p15:guide>
        <p15:guide id="9" pos="1728" userDrawn="1">
          <p15:clr>
            <a:srgbClr val="F26B43"/>
          </p15:clr>
        </p15:guide>
        <p15:guide id="10" pos="2304" userDrawn="1">
          <p15:clr>
            <a:srgbClr val="F26B43"/>
          </p15:clr>
        </p15:guide>
        <p15:guide id="11" pos="3456" userDrawn="1">
          <p15:clr>
            <a:srgbClr val="F26B43"/>
          </p15:clr>
        </p15:guide>
        <p15:guide id="12" pos="4035" userDrawn="1">
          <p15:clr>
            <a:srgbClr val="F26B43"/>
          </p15:clr>
        </p15:guide>
        <p15:guide id="13" pos="4608" userDrawn="1">
          <p15:clr>
            <a:srgbClr val="F26B43"/>
          </p15:clr>
        </p15:guide>
        <p15:guide id="14" pos="5180" userDrawn="1">
          <p15:clr>
            <a:srgbClr val="F26B43"/>
          </p15:clr>
        </p15:guide>
        <p15:guide id="15" orient="horz" pos="490" userDrawn="1">
          <p15:clr>
            <a:srgbClr val="F26B43"/>
          </p15:clr>
        </p15:guide>
        <p15:guide id="16" orient="horz" pos="985" userDrawn="1">
          <p15:clr>
            <a:srgbClr val="F26B43"/>
          </p15:clr>
        </p15:guide>
        <p15:guide id="17" orient="horz" pos="1475" userDrawn="1">
          <p15:clr>
            <a:srgbClr val="F26B43"/>
          </p15:clr>
        </p15:guide>
        <p15:guide id="18" orient="horz" pos="1962" userDrawn="1">
          <p15:clr>
            <a:srgbClr val="F26B43"/>
          </p15:clr>
        </p15:guide>
        <p15:guide id="19" orient="horz" pos="2458" userDrawn="1">
          <p15:clr>
            <a:srgbClr val="F26B43"/>
          </p15:clr>
        </p15:guide>
        <p15:guide id="20" orient="horz" pos="2950" userDrawn="1">
          <p15:clr>
            <a:srgbClr val="F26B43"/>
          </p15:clr>
        </p15:guide>
        <p15:guide id="21" pos="5437" userDrawn="1">
          <p15:clr>
            <a:srgbClr val="F26B43"/>
          </p15:clr>
        </p15:guide>
        <p15:guide id="22" orient="horz" userDrawn="1">
          <p15:clr>
            <a:srgbClr val="F26B43"/>
          </p15:clr>
        </p15:guide>
        <p15:guide id="23" pos="5760" userDrawn="1">
          <p15:clr>
            <a:srgbClr val="F26B43"/>
          </p15:clr>
        </p15:guide>
        <p15:guide id="24" orient="horz" pos="3240" userDrawn="1">
          <p15:clr>
            <a:srgbClr val="F26B43"/>
          </p15:clr>
        </p15:guide>
        <p15:guide id="2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8.xml"/><Relationship Id="rId4" Type="http://schemas.openxmlformats.org/officeDocument/2006/relationships/comments" Target="../comments/comment1.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8.xml"/><Relationship Id="rId5" Type="http://schemas.openxmlformats.org/officeDocument/2006/relationships/comments" Target="../comments/comment2.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8.xml"/><Relationship Id="rId5" Type="http://schemas.openxmlformats.org/officeDocument/2006/relationships/image" Target="../media/image27.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8.xml"/><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8.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8.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8.xml"/><Relationship Id="rId5" Type="http://schemas.openxmlformats.org/officeDocument/2006/relationships/image" Target="../media/image40.png"/><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8" Type="http://schemas.openxmlformats.org/officeDocument/2006/relationships/comments" Target="../comments/comment3.xml"/><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18.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18.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8.xml"/><Relationship Id="rId5" Type="http://schemas.openxmlformats.org/officeDocument/2006/relationships/image" Target="../media/image59.png"/><Relationship Id="rId4" Type="http://schemas.openxmlformats.org/officeDocument/2006/relationships/image" Target="../media/image58.png"/></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62.png"/><Relationship Id="rId2" Type="http://schemas.openxmlformats.org/officeDocument/2006/relationships/image" Target="../media/image46.png"/><Relationship Id="rId1" Type="http://schemas.openxmlformats.org/officeDocument/2006/relationships/slideLayout" Target="../slideLayouts/slideLayout18.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8.xml"/><Relationship Id="rId4" Type="http://schemas.openxmlformats.org/officeDocument/2006/relationships/image" Target="../media/image67.png"/></Relationships>
</file>

<file path=ppt/slides/_rels/slide31.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notesSlide" Target="../notesSlides/notesSlide6.xml"/><Relationship Id="rId1" Type="http://schemas.openxmlformats.org/officeDocument/2006/relationships/slideLayout" Target="../slideLayouts/slideLayout17.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32.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3" Type="http://schemas.openxmlformats.org/officeDocument/2006/relationships/image" Target="../media/image73.png"/><Relationship Id="rId7" Type="http://schemas.openxmlformats.org/officeDocument/2006/relationships/comments" Target="../comments/comment4.xml"/><Relationship Id="rId2" Type="http://schemas.openxmlformats.org/officeDocument/2006/relationships/image" Target="../media/image72.png"/><Relationship Id="rId1" Type="http://schemas.openxmlformats.org/officeDocument/2006/relationships/slideLayout" Target="../slideLayouts/slideLayout18.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3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18.xml"/><Relationship Id="rId4" Type="http://schemas.openxmlformats.org/officeDocument/2006/relationships/image" Target="../media/image79.png"/></Relationships>
</file>

<file path=ppt/slides/_rels/slide3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8.xml"/><Relationship Id="rId1" Type="http://schemas.openxmlformats.org/officeDocument/2006/relationships/slideLayout" Target="../slideLayouts/slideLayout17.xml"/><Relationship Id="rId4" Type="http://schemas.openxmlformats.org/officeDocument/2006/relationships/image" Target="../media/image80.emf"/></Relationships>
</file>

<file path=ppt/slides/_rels/slide3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9.xml"/><Relationship Id="rId1" Type="http://schemas.openxmlformats.org/officeDocument/2006/relationships/slideLayout" Target="../slideLayouts/slideLayout17.xml"/><Relationship Id="rId4" Type="http://schemas.openxmlformats.org/officeDocument/2006/relationships/image" Target="../media/image81.emf"/></Relationships>
</file>

<file path=ppt/slides/_rels/slide3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18.xml"/><Relationship Id="rId5" Type="http://schemas.openxmlformats.org/officeDocument/2006/relationships/image" Target="../media/image30.png"/><Relationship Id="rId4" Type="http://schemas.openxmlformats.org/officeDocument/2006/relationships/image" Target="../media/image23.png"/></Relationships>
</file>

<file path=ppt/slides/_rels/slide38.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s://inspirehep.net/files/7bd2539324e0e0f8c14fcd7319875943" TargetMode="External"/><Relationship Id="rId7" Type="http://schemas.openxmlformats.org/officeDocument/2006/relationships/hyperlink" Target="https://indico.cern.ch/event/1480078/contributions/6337948/attachments/3003430/5293865/lia_llcmwg.pdf" TargetMode="External"/><Relationship Id="rId2" Type="http://schemas.openxmlformats.org/officeDocument/2006/relationships/image" Target="../media/image7.jpeg"/><Relationship Id="rId1" Type="http://schemas.openxmlformats.org/officeDocument/2006/relationships/slideLayout" Target="../slideLayouts/slideLayout8.xml"/><Relationship Id="rId6" Type="http://schemas.openxmlformats.org/officeDocument/2006/relationships/hyperlink" Target="https://drive.switch.ch/index.php/s/RKBFCmNfWoht81J" TargetMode="External"/><Relationship Id="rId5" Type="http://schemas.openxmlformats.org/officeDocument/2006/relationships/hyperlink" Target="https://infoscience.epfl.ch/entities/publication/9f194f9b-76e8-4ba8-ab62-b19b17597ccc" TargetMode="External"/><Relationship Id="rId4" Type="http://schemas.openxmlformats.org/officeDocument/2006/relationships/hyperlink" Target="https://xsuite.readthedocs.io/en/lates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xml"/><Relationship Id="rId1" Type="http://schemas.openxmlformats.org/officeDocument/2006/relationships/slideLayout" Target="../slideLayouts/slideLayout17.xml"/><Relationship Id="rId4" Type="http://schemas.openxmlformats.org/officeDocument/2006/relationships/image" Target="../media/image10.emf"/></Relationships>
</file>

<file path=ppt/slides/_rels/slide6.xml.rels><?xml version="1.0" encoding="UTF-8" standalone="yes"?>
<Relationships xmlns="http://schemas.openxmlformats.org/package/2006/relationships"><Relationship Id="rId3" Type="http://schemas.openxmlformats.org/officeDocument/2006/relationships/hyperlink" Target="https://link.springer.com/article/10.1140/epjc/s10052-023-12192-5" TargetMode="External"/><Relationship Id="rId2" Type="http://schemas.openxmlformats.org/officeDocument/2006/relationships/notesSlide" Target="../notesSlides/notesSlide3.xml"/><Relationship Id="rId1" Type="http://schemas.openxmlformats.org/officeDocument/2006/relationships/slideLayout" Target="../slideLayouts/slideLayout17.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hyperlink" Target="https://link.springer.com/article/10.1140/epjc/s10052-023-12192-5" TargetMode="External"/><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gif"/><Relationship Id="rId1" Type="http://schemas.openxmlformats.org/officeDocument/2006/relationships/slideLayout" Target="../slideLayouts/slideLayout1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pour une image  6">
            <a:extLst>
              <a:ext uri="{FF2B5EF4-FFF2-40B4-BE49-F238E27FC236}">
                <a16:creationId xmlns:a16="http://schemas.microsoft.com/office/drawing/2014/main" id="{E960A335-C256-A843-B598-1911C29BAB69}"/>
              </a:ext>
            </a:extLst>
          </p:cNvPr>
          <p:cNvPicPr>
            <a:picLocks noGrp="1" noChangeAspect="1"/>
          </p:cNvPicPr>
          <p:nvPr>
            <p:ph type="pic" sz="quarter" idx="10"/>
          </p:nvPr>
        </p:nvPicPr>
        <p:blipFill>
          <a:blip r:embed="rId3"/>
          <a:srcRect t="7675" b="7675"/>
          <a:stretch>
            <a:fillRect/>
          </a:stretch>
        </p:blipFill>
        <p:spPr/>
      </p:pic>
      <p:sp>
        <p:nvSpPr>
          <p:cNvPr id="9" name="Titre 8">
            <a:extLst>
              <a:ext uri="{FF2B5EF4-FFF2-40B4-BE49-F238E27FC236}">
                <a16:creationId xmlns:a16="http://schemas.microsoft.com/office/drawing/2014/main" id="{6AF2DA65-CF00-774A-9D7C-EEFA627B218F}"/>
              </a:ext>
            </a:extLst>
          </p:cNvPr>
          <p:cNvSpPr>
            <a:spLocks noGrp="1"/>
          </p:cNvSpPr>
          <p:nvPr>
            <p:ph type="ctrTitle"/>
          </p:nvPr>
        </p:nvSpPr>
        <p:spPr>
          <a:xfrm>
            <a:off x="5163671" y="723569"/>
            <a:ext cx="3914484" cy="1677785"/>
          </a:xfrm>
        </p:spPr>
        <p:txBody>
          <a:bodyPr>
            <a:noAutofit/>
          </a:bodyPr>
          <a:lstStyle/>
          <a:p>
            <a:r>
              <a:rPr lang="en-GB" sz="1600" b="1" i="0" u="none" strike="noStrike" dirty="0">
                <a:effectLst/>
                <a:latin typeface="Roboto" panose="02000000000000000000" pitchFamily="2" charset="0"/>
              </a:rPr>
              <a:t>Numerical Tools for Studying Beam Dynamics Effects on Luminosity Calibration: COMBI to XSUITE</a:t>
            </a:r>
            <a:br>
              <a:rPr lang="en-GB" sz="1600" b="1" i="0" u="none" strike="noStrike" dirty="0">
                <a:effectLst/>
                <a:latin typeface="Roboto" panose="02000000000000000000" pitchFamily="2" charset="0"/>
              </a:rPr>
            </a:br>
            <a:r>
              <a:rPr lang="en-GB" sz="1600" b="1" i="0" u="none" strike="noStrike" dirty="0">
                <a:effectLst/>
                <a:latin typeface="Roboto" panose="02000000000000000000" pitchFamily="2" charset="0"/>
              </a:rPr>
              <a:t>Linear coupling and Beam-beam case </a:t>
            </a:r>
            <a:endParaRPr lang="fr-FR" sz="3200" dirty="0"/>
          </a:p>
        </p:txBody>
      </p:sp>
      <p:sp>
        <p:nvSpPr>
          <p:cNvPr id="10" name="Sous-titre 9">
            <a:extLst>
              <a:ext uri="{FF2B5EF4-FFF2-40B4-BE49-F238E27FC236}">
                <a16:creationId xmlns:a16="http://schemas.microsoft.com/office/drawing/2014/main" id="{2F4A7CFE-65FA-E249-9125-D938BCA44079}"/>
              </a:ext>
            </a:extLst>
          </p:cNvPr>
          <p:cNvSpPr>
            <a:spLocks noGrp="1"/>
          </p:cNvSpPr>
          <p:nvPr>
            <p:ph type="subTitle" idx="1"/>
          </p:nvPr>
        </p:nvSpPr>
        <p:spPr>
          <a:xfrm>
            <a:off x="2950806" y="3299441"/>
            <a:ext cx="6127349" cy="834828"/>
          </a:xfrm>
        </p:spPr>
        <p:txBody>
          <a:bodyPr lIns="90000">
            <a:normAutofit/>
          </a:bodyPr>
          <a:lstStyle/>
          <a:p>
            <a:pPr algn="l"/>
            <a:r>
              <a:rPr lang="fr-FR" dirty="0"/>
              <a:t>L. </a:t>
            </a:r>
            <a:r>
              <a:rPr lang="fr-FR" dirty="0" err="1"/>
              <a:t>Lammert</a:t>
            </a:r>
            <a:r>
              <a:rPr lang="fr-FR" dirty="0"/>
              <a:t>, </a:t>
            </a:r>
            <a:r>
              <a:rPr lang="fr-FR" u="sng" dirty="0" err="1"/>
              <a:t>T</a:t>
            </a:r>
            <a:r>
              <a:rPr lang="fr-FR" u="sng" dirty="0"/>
              <a:t>. </a:t>
            </a:r>
            <a:r>
              <a:rPr lang="fr-FR" u="sng" dirty="0" err="1"/>
              <a:t>Pieloni</a:t>
            </a:r>
            <a:r>
              <a:rPr lang="fr-FR" dirty="0"/>
              <a:t>, J. </a:t>
            </a:r>
            <a:r>
              <a:rPr lang="fr-FR" dirty="0" err="1"/>
              <a:t>Wanczyk</a:t>
            </a:r>
            <a:r>
              <a:rPr lang="fr-FR" dirty="0"/>
              <a:t> and C. Zhang</a:t>
            </a:r>
          </a:p>
          <a:p>
            <a:pPr algn="l"/>
            <a:r>
              <a:rPr lang="fr-FR" dirty="0" err="1"/>
              <a:t>Acknowledgements</a:t>
            </a:r>
            <a:r>
              <a:rPr lang="fr-FR" dirty="0"/>
              <a:t>: </a:t>
            </a:r>
            <a:r>
              <a:rPr lang="fr-FR" dirty="0" err="1"/>
              <a:t>T</a:t>
            </a:r>
            <a:r>
              <a:rPr lang="fr-FR" dirty="0"/>
              <a:t>. Persson, R. Tomas, G. </a:t>
            </a:r>
            <a:r>
              <a:rPr lang="fr-FR" dirty="0" err="1"/>
              <a:t>Iadarola</a:t>
            </a:r>
            <a:r>
              <a:rPr lang="fr-FR" dirty="0"/>
              <a:t>, P. </a:t>
            </a:r>
            <a:r>
              <a:rPr lang="fr-FR" dirty="0" err="1"/>
              <a:t>Kicsiny</a:t>
            </a:r>
            <a:r>
              <a:rPr lang="fr-FR" dirty="0"/>
              <a:t>, W. </a:t>
            </a:r>
            <a:r>
              <a:rPr lang="fr-FR" dirty="0" err="1"/>
              <a:t>Kozanecki</a:t>
            </a:r>
            <a:endParaRPr lang="fr-FR" dirty="0"/>
          </a:p>
        </p:txBody>
      </p:sp>
      <p:sp>
        <p:nvSpPr>
          <p:cNvPr id="3" name="Espace réservé du texte 2">
            <a:extLst>
              <a:ext uri="{FF2B5EF4-FFF2-40B4-BE49-F238E27FC236}">
                <a16:creationId xmlns:a16="http://schemas.microsoft.com/office/drawing/2014/main" id="{2AF0A55C-66AB-F046-AA02-AFC919A1C191}"/>
              </a:ext>
            </a:extLst>
          </p:cNvPr>
          <p:cNvSpPr>
            <a:spLocks noGrp="1"/>
          </p:cNvSpPr>
          <p:nvPr>
            <p:ph type="body" sz="quarter" idx="11"/>
          </p:nvPr>
        </p:nvSpPr>
        <p:spPr>
          <a:xfrm>
            <a:off x="6624390" y="4683125"/>
            <a:ext cx="1828800" cy="460375"/>
          </a:xfrm>
        </p:spPr>
        <p:txBody>
          <a:bodyPr/>
          <a:lstStyle/>
          <a:p>
            <a:r>
              <a:rPr lang="fr-FR" b="1" dirty="0"/>
              <a:t>7</a:t>
            </a:r>
            <a:r>
              <a:rPr lang="fr-FR" b="1" baseline="30000" dirty="0"/>
              <a:t>th</a:t>
            </a:r>
            <a:r>
              <a:rPr lang="fr-FR" b="1" dirty="0"/>
              <a:t> March 2025</a:t>
            </a:r>
          </a:p>
        </p:txBody>
      </p:sp>
      <p:sp>
        <p:nvSpPr>
          <p:cNvPr id="6" name="object 2">
            <a:extLst>
              <a:ext uri="{FF2B5EF4-FFF2-40B4-BE49-F238E27FC236}">
                <a16:creationId xmlns:a16="http://schemas.microsoft.com/office/drawing/2014/main" id="{659AAB2D-2FCB-40ED-B960-3F2E52BD9795}"/>
              </a:ext>
            </a:extLst>
          </p:cNvPr>
          <p:cNvSpPr txBox="1"/>
          <p:nvPr/>
        </p:nvSpPr>
        <p:spPr>
          <a:xfrm>
            <a:off x="1331913" y="4946010"/>
            <a:ext cx="6302069" cy="197490"/>
          </a:xfrm>
          <a:prstGeom prst="rect">
            <a:avLst/>
          </a:prstGeom>
        </p:spPr>
        <p:txBody>
          <a:bodyPr vert="horz" wrap="square" lIns="0" tIns="12700" rIns="0" bIns="0" rtlCol="0">
            <a:spAutoFit/>
          </a:bodyPr>
          <a:lstStyle/>
          <a:p>
            <a:pPr marL="12700">
              <a:lnSpc>
                <a:spcPct val="100000"/>
              </a:lnSpc>
              <a:spcBef>
                <a:spcPts val="100"/>
              </a:spcBef>
            </a:pPr>
            <a:r>
              <a:rPr lang="en-US" sz="1200" i="1" spc="-10" dirty="0">
                <a:latin typeface="Suisse Int'l"/>
                <a:cs typeface="Suisse Int'l"/>
              </a:rPr>
              <a:t>Work supported by the Swiss Accelerator Research and Technology (CHART)</a:t>
            </a:r>
            <a:endParaRPr sz="1200" i="1" dirty="0">
              <a:latin typeface="Suisse Int'l"/>
              <a:cs typeface="Suisse Int'l"/>
            </a:endParaRPr>
          </a:p>
        </p:txBody>
      </p:sp>
      <p:pic>
        <p:nvPicPr>
          <p:cNvPr id="8" name="Picture 7" descr="A red and black map with white text&#10;&#10;Description automatically generated">
            <a:extLst>
              <a:ext uri="{FF2B5EF4-FFF2-40B4-BE49-F238E27FC236}">
                <a16:creationId xmlns:a16="http://schemas.microsoft.com/office/drawing/2014/main" id="{D784E7B8-8667-41BA-ACAC-7916DF40BC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643551"/>
            <a:ext cx="1331913" cy="1331913"/>
          </a:xfrm>
          <a:prstGeom prst="rect">
            <a:avLst/>
          </a:prstGeom>
        </p:spPr>
      </p:pic>
    </p:spTree>
    <p:extLst>
      <p:ext uri="{BB962C8B-B14F-4D97-AF65-F5344CB8AC3E}">
        <p14:creationId xmlns:p14="http://schemas.microsoft.com/office/powerpoint/2010/main" val="2130171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8" name="AGV_vUd4rS-_YRRZYwfYDkhN0s8SizhS8_QNbKywT19QTRkIksj5bb4fWBCciEClkwXVntvA1H8qCFTGm3mJC2BFxSsMCOJFf5rhJRKtk5KrIldRXVT5y6qpUVqOODIbHJ-Y3H2aG10amA=s2048.png" descr="AGV_vUd4rS-_YRRZYwfYDkhN0s8SizhS8_QNbKywT19QTRkIksj5bb4fWBCciEClkwXVntvA1H8qCFTGm3mJC2BFxSsMCOJFf5rhJRKtk5KrIldRXVT5y6qpUVqOODIbHJ-Y3H2aG10amA=s2048.png"/>
          <p:cNvPicPr>
            <a:picLocks noChangeAspect="1"/>
          </p:cNvPicPr>
          <p:nvPr/>
        </p:nvPicPr>
        <p:blipFill>
          <a:blip r:embed="rId2"/>
          <a:srcRect b="85828"/>
          <a:stretch>
            <a:fillRect/>
          </a:stretch>
        </p:blipFill>
        <p:spPr>
          <a:xfrm>
            <a:off x="439455" y="-20063"/>
            <a:ext cx="8704545" cy="708349"/>
          </a:xfrm>
          <a:prstGeom prst="rect">
            <a:avLst/>
          </a:prstGeom>
          <a:ln w="12700">
            <a:miter lim="400000"/>
          </a:ln>
        </p:spPr>
      </p:pic>
      <p:sp>
        <p:nvSpPr>
          <p:cNvPr id="199" name="[9]"/>
          <p:cNvSpPr txBox="1"/>
          <p:nvPr/>
        </p:nvSpPr>
        <p:spPr>
          <a:xfrm>
            <a:off x="7140240" y="1205018"/>
            <a:ext cx="262892" cy="2808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4200"/>
            </a:lvl1pPr>
          </a:lstStyle>
          <a:p>
            <a:r>
              <a:rPr sz="1575"/>
              <a:t>[9]</a:t>
            </a:r>
          </a:p>
        </p:txBody>
      </p:sp>
      <p:sp>
        <p:nvSpPr>
          <p:cNvPr id="200" name="Slide Number"/>
          <p:cNvSpPr txBox="1">
            <a:spLocks noGrp="1"/>
          </p:cNvSpPr>
          <p:nvPr>
            <p:ph type="sldNum" sz="quarter" idx="4294967295"/>
          </p:nvPr>
        </p:nvSpPr>
        <p:spPr>
          <a:xfrm>
            <a:off x="4524393" y="4990719"/>
            <a:ext cx="802385" cy="9334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dirty="0"/>
          </a:p>
        </p:txBody>
      </p:sp>
      <mc:AlternateContent xmlns:mc="http://schemas.openxmlformats.org/markup-compatibility/2006">
        <mc:Choice xmlns:a14="http://schemas.microsoft.com/office/drawing/2010/main" Requires="a14">
          <p:sp>
            <p:nvSpPr>
              <p:cNvPr id="201" name="Local coupling   change in local parameters…"/>
              <p:cNvSpPr txBox="1"/>
              <p:nvPr/>
            </p:nvSpPr>
            <p:spPr>
              <a:xfrm>
                <a:off x="1768002" y="4430046"/>
                <a:ext cx="4861908" cy="449290"/>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wrap="none" lIns="19050" tIns="19050" rIns="19050" bIns="19050" anchor="ctr">
                <a:spAutoFit/>
              </a:bodyPr>
              <a:lstStyle/>
              <a:p>
                <a:pPr>
                  <a:lnSpc>
                    <a:spcPct val="10000"/>
                  </a:lnSpc>
                  <a:spcBef>
                    <a:spcPts val="1050"/>
                  </a:spcBef>
                  <a:defRPr>
                    <a:solidFill>
                      <a:schemeClr val="accent5">
                        <a:hueOff val="-82419"/>
                        <a:satOff val="-9513"/>
                        <a:lumOff val="-16343"/>
                      </a:schemeClr>
                    </a:solidFill>
                  </a:defRPr>
                </a:pPr>
                <a:r>
                  <a:rPr sz="1800" dirty="0"/>
                  <a:t>Local coupling </a:t>
                </a:r>
                <a14:m>
                  <m:oMath xmlns:m="http://schemas.openxmlformats.org/officeDocument/2006/math">
                    <m:r>
                      <a:rPr sz="1800" i="1">
                        <a:solidFill>
                          <a:srgbClr val="ED220B"/>
                        </a:solidFill>
                        <a:latin typeface="Cambria Math" panose="02040503050406030204" pitchFamily="18" charset="0"/>
                      </a:rPr>
                      <m:t>→</m:t>
                    </m:r>
                  </m:oMath>
                </a14:m>
                <a:r>
                  <a:rPr sz="1800" dirty="0"/>
                  <a:t> change in local parameters</a:t>
                </a:r>
              </a:p>
              <a:p>
                <a:pPr>
                  <a:lnSpc>
                    <a:spcPct val="10000"/>
                  </a:lnSpc>
                  <a:spcBef>
                    <a:spcPts val="1050"/>
                  </a:spcBef>
                  <a:defRPr>
                    <a:solidFill>
                      <a:schemeClr val="accent5">
                        <a:hueOff val="-82419"/>
                        <a:satOff val="-9513"/>
                        <a:lumOff val="-16343"/>
                      </a:schemeClr>
                    </a:solidFill>
                  </a:defRPr>
                </a:pPr>
                <a:endParaRPr lang="en-US" sz="1800" dirty="0"/>
              </a:p>
              <a:p>
                <a:pPr>
                  <a:lnSpc>
                    <a:spcPct val="10000"/>
                  </a:lnSpc>
                  <a:spcBef>
                    <a:spcPts val="1050"/>
                  </a:spcBef>
                  <a:defRPr>
                    <a:solidFill>
                      <a:schemeClr val="accent5">
                        <a:hueOff val="-82419"/>
                        <a:satOff val="-9513"/>
                        <a:lumOff val="-16343"/>
                      </a:schemeClr>
                    </a:solidFill>
                  </a:defRPr>
                </a:pPr>
                <a:r>
                  <a:rPr sz="1800" dirty="0"/>
                  <a:t>Global coupling </a:t>
                </a:r>
                <a14:m>
                  <m:oMath xmlns:m="http://schemas.openxmlformats.org/officeDocument/2006/math">
                    <m:r>
                      <a:rPr sz="1800" i="1">
                        <a:solidFill>
                          <a:srgbClr val="ED220B"/>
                        </a:solidFill>
                        <a:latin typeface="Cambria Math" panose="02040503050406030204" pitchFamily="18" charset="0"/>
                      </a:rPr>
                      <m:t>→</m:t>
                    </m:r>
                  </m:oMath>
                </a14:m>
                <a:r>
                  <a:rPr sz="1800" dirty="0"/>
                  <a:t> change in global parameters</a:t>
                </a:r>
                <a:endParaRPr sz="1800" dirty="0">
                  <a:solidFill>
                    <a:srgbClr val="EE220C"/>
                  </a:solidFill>
                </a:endParaRPr>
              </a:p>
            </p:txBody>
          </p:sp>
        </mc:Choice>
        <mc:Fallback>
          <p:sp>
            <p:nvSpPr>
              <p:cNvPr id="201" name="Local coupling   change in local parameters…"/>
              <p:cNvSpPr txBox="1">
                <a:spLocks noRot="1" noChangeAspect="1" noMove="1" noResize="1" noEditPoints="1" noAdjustHandles="1" noChangeArrowheads="1" noChangeShapeType="1" noTextEdit="1"/>
              </p:cNvSpPr>
              <p:nvPr/>
            </p:nvSpPr>
            <p:spPr>
              <a:xfrm>
                <a:off x="1768002" y="4430046"/>
                <a:ext cx="4861908" cy="449290"/>
              </a:xfrm>
              <a:prstGeom prst="rect">
                <a:avLst/>
              </a:prstGeom>
              <a:blipFill>
                <a:blip r:embed="rId3"/>
                <a:stretch>
                  <a:fillRect l="-2604" t="-55556" r="-1302" b="-27778"/>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p:pic>
        <p:nvPicPr>
          <p:cNvPr id="202" name="AGV_vUd4rS-_YRRZYwfYDkhN0s8SizhS8_QNbKywT19QTRkIksj5bb4fWBCciEClkwXVntvA1H8qCFTGm3mJC2BFxSsMCOJFf5rhJRKtk5KrIldRXVT5y6qpUVqOODIbHJ-Y3H2aG10amA=s2048.png" descr="AGV_vUd4rS-_YRRZYwfYDkhN0s8SizhS8_QNbKywT19QTRkIksj5bb4fWBCciEClkwXVntvA1H8qCFTGm3mJC2BFxSsMCOJFf5rhJRKtk5KrIldRXVT5y6qpUVqOODIbHJ-Y3H2aG10amA=s2048.png"/>
          <p:cNvPicPr>
            <a:picLocks noChangeAspect="1"/>
          </p:cNvPicPr>
          <p:nvPr/>
        </p:nvPicPr>
        <p:blipFill>
          <a:blip r:embed="rId2"/>
          <a:srcRect t="20534" b="17898"/>
          <a:stretch>
            <a:fillRect/>
          </a:stretch>
        </p:blipFill>
        <p:spPr>
          <a:xfrm>
            <a:off x="101415" y="1146586"/>
            <a:ext cx="8704545" cy="3077311"/>
          </a:xfrm>
          <a:prstGeom prst="rect">
            <a:avLst/>
          </a:prstGeom>
          <a:ln w="12700">
            <a:miter lim="400000"/>
          </a:ln>
        </p:spPr>
      </p:pic>
      <p:sp>
        <p:nvSpPr>
          <p:cNvPr id="203" name="Sources : tilted quadrupoles, misaligned sextupoles"/>
          <p:cNvSpPr txBox="1"/>
          <p:nvPr/>
        </p:nvSpPr>
        <p:spPr>
          <a:xfrm>
            <a:off x="101415" y="693339"/>
            <a:ext cx="5147875" cy="1023357"/>
          </a:xfrm>
          <a:prstGeom prst="rect">
            <a:avLst/>
          </a:prstGeom>
          <a:solidFill>
            <a:schemeClr val="bg1"/>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9050" tIns="19050" rIns="19050" bIns="19050" anchor="ctr">
            <a:spAutoFit/>
          </a:bodyPr>
          <a:lstStyle>
            <a:lvl1pPr marL="609600" indent="-609600">
              <a:buSzPct val="123000"/>
              <a:buChar char="•"/>
            </a:lvl1pPr>
          </a:lstStyle>
          <a:p>
            <a:r>
              <a:rPr sz="1600" dirty="0"/>
              <a:t>Sources : tilted quadrupoles</a:t>
            </a:r>
            <a:endParaRPr lang="en-US" sz="1600" dirty="0"/>
          </a:p>
          <a:p>
            <a:r>
              <a:rPr lang="en-CH" sz="1600" dirty="0"/>
              <a:t>Interdependence between xy motion</a:t>
            </a:r>
          </a:p>
          <a:p>
            <a:r>
              <a:rPr lang="en-CH" sz="1600" dirty="0"/>
              <a:t>Effects depend on strenght of resonance and frequency space the beams occupy</a:t>
            </a:r>
            <a:endParaRPr sz="1600" dirty="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 name="AGV_vUesok1lFpvK-FsNr4MOGtndtt2402a6yFi6kYNLy2jatgYLAPV_JhiNhxvzYzzOz2ENu8YE6JLbUUxTy3ItsM39L_-l_jun-VKl2Mg5HZhMi6pNk9KLHzx42NDaGCyrM_Ia338drg=s2048.png" descr="AGV_vUesok1lFpvK-FsNr4MOGtndtt2402a6yFi6kYNLy2jatgYLAPV_JhiNhxvzYzzOz2ENu8YE6JLbUUxTy3ItsM39L_-l_jun-VKl2Mg5HZhMi6pNk9KLHzx42NDaGCyrM_Ia338drg=s2048.png"/>
          <p:cNvPicPr>
            <a:picLocks noChangeAspect="1"/>
          </p:cNvPicPr>
          <p:nvPr/>
        </p:nvPicPr>
        <p:blipFill>
          <a:blip r:embed="rId2"/>
          <a:stretch>
            <a:fillRect/>
          </a:stretch>
        </p:blipFill>
        <p:spPr>
          <a:xfrm>
            <a:off x="4710" y="202431"/>
            <a:ext cx="9143976" cy="4089787"/>
          </a:xfrm>
          <a:prstGeom prst="rect">
            <a:avLst/>
          </a:prstGeom>
          <a:ln w="12700">
            <a:miter lim="400000"/>
          </a:ln>
        </p:spPr>
      </p:pic>
      <p:sp>
        <p:nvSpPr>
          <p:cNvPr id="206" name="[3]"/>
          <p:cNvSpPr txBox="1"/>
          <p:nvPr/>
        </p:nvSpPr>
        <p:spPr>
          <a:xfrm>
            <a:off x="8864182" y="3331038"/>
            <a:ext cx="209994" cy="223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3200"/>
            </a:lvl1pPr>
          </a:lstStyle>
          <a:p>
            <a:r>
              <a:rPr sz="1200"/>
              <a:t>[3]</a:t>
            </a:r>
          </a:p>
        </p:txBody>
      </p:sp>
      <p:sp>
        <p:nvSpPr>
          <p:cNvPr id="207" name="Slide Number"/>
          <p:cNvSpPr txBox="1">
            <a:spLocks noGrp="1"/>
          </p:cNvSpPr>
          <p:nvPr>
            <p:ph type="sldNum" sz="quarter" idx="4294967295"/>
          </p:nvPr>
        </p:nvSpPr>
        <p:spPr>
          <a:xfrm>
            <a:off x="4361607" y="4905375"/>
            <a:ext cx="598811" cy="23812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dirty="0"/>
              <a:t>10</a:t>
            </a:r>
            <a:endParaRPr dirty="0"/>
          </a:p>
        </p:txBody>
      </p:sp>
      <p:grpSp>
        <p:nvGrpSpPr>
          <p:cNvPr id="210" name="Group"/>
          <p:cNvGrpSpPr/>
          <p:nvPr/>
        </p:nvGrpSpPr>
        <p:grpSpPr>
          <a:xfrm>
            <a:off x="3294773" y="4216399"/>
            <a:ext cx="2394345" cy="563680"/>
            <a:chOff x="0" y="0"/>
            <a:chExt cx="6384919" cy="1503144"/>
          </a:xfrm>
        </p:grpSpPr>
        <mc:AlternateContent xmlns:mc="http://schemas.openxmlformats.org/markup-compatibility/2006">
          <mc:Choice xmlns:a14="http://schemas.microsoft.com/office/drawing/2010/main" Requires="a14">
            <p:sp>
              <p:nvSpPr>
                <p:cNvPr id="208" name="Equation"/>
                <p:cNvSpPr txBox="1"/>
                <p:nvPr/>
              </p:nvSpPr>
              <p:spPr>
                <a:xfrm>
                  <a:off x="0" y="0"/>
                  <a:ext cx="2822994" cy="1503144"/>
                </a:xfrm>
                <a:prstGeom prst="rect">
                  <a:avLst/>
                </a:prstGeom>
                <a:noFill/>
                <a:ln w="12700" cap="flat">
                  <a:noFill/>
                  <a:miter lim="400000"/>
                </a:ln>
                <a:effectLst/>
              </p:spPr>
              <p:txBody>
                <a:bodyPr wrap="none" lIns="0" tIns="0" rIns="0" bIns="0">
                  <a:spAutoFit/>
                </a:bodyPr>
                <a:lstStyle/>
                <a:p>
                  <a:pPr defTabSz="342900" latinLnBrk="1">
                    <a:defRPr sz="1800"/>
                  </a:pPr>
                  <a14:m>
                    <m:oMathPara xmlns:m="http://schemas.openxmlformats.org/officeDocument/2006/math">
                      <m:oMathParaPr>
                        <m:jc m:val="centerGroup"/>
                      </m:oMathParaPr>
                      <m:oMath xmlns:m="http://schemas.openxmlformats.org/officeDocument/2006/math">
                        <m:r>
                          <a:rPr sz="1800" i="1">
                            <a:solidFill>
                              <a:srgbClr val="000000"/>
                            </a:solidFill>
                            <a:latin typeface="Cambria Math" panose="02040503050406030204" pitchFamily="18" charset="0"/>
                          </a:rPr>
                          <m:t>𝐾</m:t>
                        </m:r>
                        <m:r>
                          <a:rPr sz="1800" i="1">
                            <a:solidFill>
                              <a:srgbClr val="000000"/>
                            </a:solidFill>
                            <a:latin typeface="Cambria Math" panose="02040503050406030204" pitchFamily="18" charset="0"/>
                          </a:rPr>
                          <m:t>⋅</m:t>
                        </m:r>
                        <m:rad>
                          <m:radPr>
                            <m:degHide m:val="on"/>
                            <m:ctrlPr>
                              <a:rPr sz="1800" i="1">
                                <a:solidFill>
                                  <a:srgbClr val="000000"/>
                                </a:solidFill>
                                <a:latin typeface="Cambria Math" panose="02040503050406030204" pitchFamily="18" charset="0"/>
                              </a:rPr>
                            </m:ctrlPr>
                          </m:radPr>
                          <m:deg/>
                          <m:e>
                            <m:sSub>
                              <m:sSubPr>
                                <m:ctrlPr>
                                  <a:rPr sz="1800" i="1">
                                    <a:solidFill>
                                      <a:srgbClr val="000000"/>
                                    </a:solidFill>
                                    <a:latin typeface="Cambria Math" panose="02040503050406030204" pitchFamily="18" charset="0"/>
                                  </a:rPr>
                                </m:ctrlPr>
                              </m:sSubPr>
                              <m:e>
                                <m:r>
                                  <a:rPr sz="1800" i="1">
                                    <a:solidFill>
                                      <a:srgbClr val="000000"/>
                                    </a:solidFill>
                                    <a:latin typeface="Cambria Math" panose="02040503050406030204" pitchFamily="18" charset="0"/>
                                  </a:rPr>
                                  <m:t>𝛽</m:t>
                                </m:r>
                              </m:e>
                              <m:sub>
                                <m:r>
                                  <a:rPr sz="1800" i="1">
                                    <a:solidFill>
                                      <a:srgbClr val="000000"/>
                                    </a:solidFill>
                                    <a:latin typeface="Cambria Math" panose="02040503050406030204" pitchFamily="18" charset="0"/>
                                  </a:rPr>
                                  <m:t>𝑥</m:t>
                                </m:r>
                              </m:sub>
                            </m:sSub>
                            <m:sSub>
                              <m:sSubPr>
                                <m:ctrlPr>
                                  <a:rPr sz="1800" i="1">
                                    <a:solidFill>
                                      <a:srgbClr val="000000"/>
                                    </a:solidFill>
                                    <a:latin typeface="Cambria Math" panose="02040503050406030204" pitchFamily="18" charset="0"/>
                                  </a:rPr>
                                </m:ctrlPr>
                              </m:sSubPr>
                              <m:e>
                                <m:r>
                                  <a:rPr sz="1800" i="1">
                                    <a:solidFill>
                                      <a:srgbClr val="000000"/>
                                    </a:solidFill>
                                    <a:latin typeface="Cambria Math" panose="02040503050406030204" pitchFamily="18" charset="0"/>
                                  </a:rPr>
                                  <m:t>𝛽</m:t>
                                </m:r>
                              </m:e>
                              <m:sub>
                                <m:r>
                                  <a:rPr sz="1800" i="1">
                                    <a:solidFill>
                                      <a:srgbClr val="000000"/>
                                    </a:solidFill>
                                    <a:latin typeface="Cambria Math" panose="02040503050406030204" pitchFamily="18" charset="0"/>
                                  </a:rPr>
                                  <m:t>𝑦</m:t>
                                </m:r>
                              </m:sub>
                            </m:sSub>
                          </m:e>
                        </m:rad>
                      </m:oMath>
                    </m:oMathPara>
                  </a14:m>
                  <a:endParaRPr sz="1800" dirty="0"/>
                </a:p>
              </p:txBody>
            </p:sp>
          </mc:Choice>
          <mc:Fallback>
            <p:sp>
              <p:nvSpPr>
                <p:cNvPr id="208" name="Equation"/>
                <p:cNvSpPr txBox="1">
                  <a:spLocks noRot="1" noChangeAspect="1" noMove="1" noResize="1" noEditPoints="1" noAdjustHandles="1" noChangeArrowheads="1" noChangeShapeType="1" noTextEdit="1"/>
                </p:cNvSpPr>
                <p:nvPr/>
              </p:nvSpPr>
              <p:spPr>
                <a:xfrm>
                  <a:off x="0" y="0"/>
                  <a:ext cx="2822994" cy="1503144"/>
                </a:xfrm>
                <a:prstGeom prst="rect">
                  <a:avLst/>
                </a:prstGeom>
                <a:blipFill>
                  <a:blip r:embed="rId3"/>
                  <a:stretch>
                    <a:fillRect l="-4762" r="-1190"/>
                  </a:stretch>
                </a:blipFill>
                <a:ln w="12700" cap="flat">
                  <a:noFill/>
                  <a:miter lim="400000"/>
                </a:ln>
                <a:effectLst/>
              </p:spPr>
              <p:txBody>
                <a:bodyPr/>
                <a:lstStyle/>
                <a:p>
                  <a:r>
                    <a:rPr lang="en-CH">
                      <a:noFill/>
                    </a:rPr>
                    <a:t> </a:t>
                  </a:r>
                </a:p>
              </p:txBody>
            </p:sp>
          </mc:Fallback>
        </mc:AlternateContent>
        <p:sp>
          <p:nvSpPr>
            <p:cNvPr id="209" name="scaling"/>
            <p:cNvSpPr txBox="1"/>
            <p:nvPr/>
          </p:nvSpPr>
          <p:spPr>
            <a:xfrm>
              <a:off x="3388370" y="413018"/>
              <a:ext cx="2996549" cy="67710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numCol="1" anchor="ctr">
              <a:spAutoFit/>
            </a:bodyPr>
            <a:lstStyle/>
            <a:p>
              <a:r>
                <a:rPr lang="en-GB" sz="1400" dirty="0"/>
                <a:t>S</a:t>
              </a:r>
              <a:r>
                <a:rPr sz="1400" dirty="0" err="1"/>
                <a:t>caling</a:t>
              </a:r>
              <a:r>
                <a:rPr lang="en-US" sz="1400" dirty="0"/>
                <a:t> factor</a:t>
              </a:r>
              <a:endParaRPr sz="1400" dirty="0"/>
            </a:p>
          </p:txBody>
        </p:sp>
      </p:grpSp>
      <p:pic>
        <p:nvPicPr>
          <p:cNvPr id="2" name="Screenshot 2025-01-17 at 14.06.06.png" descr="Screenshot 2025-01-17 at 14.06.06.png">
            <a:extLst>
              <a:ext uri="{FF2B5EF4-FFF2-40B4-BE49-F238E27FC236}">
                <a16:creationId xmlns:a16="http://schemas.microsoft.com/office/drawing/2014/main" id="{9B99F8C5-4F66-B041-1ABF-937D248A5E64}"/>
              </a:ext>
            </a:extLst>
          </p:cNvPr>
          <p:cNvPicPr>
            <a:picLocks noChangeAspect="1"/>
          </p:cNvPicPr>
          <p:nvPr/>
        </p:nvPicPr>
        <p:blipFill>
          <a:blip r:embed="rId4"/>
          <a:srcRect l="9094" r="50735" b="25370"/>
          <a:stretch>
            <a:fillRect/>
          </a:stretch>
        </p:blipFill>
        <p:spPr>
          <a:xfrm>
            <a:off x="6663465" y="3764786"/>
            <a:ext cx="1624391" cy="1367515"/>
          </a:xfrm>
          <a:prstGeom prst="rect">
            <a:avLst/>
          </a:prstGeom>
          <a:ln w="12700">
            <a:miter lim="400000"/>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 name="Global linear coupling"/>
          <p:cNvSpPr txBox="1">
            <a:spLocks noGrp="1"/>
          </p:cNvSpPr>
          <p:nvPr>
            <p:ph type="title"/>
          </p:nvPr>
        </p:nvSpPr>
        <p:spPr>
          <a:xfrm>
            <a:off x="345802" y="475101"/>
            <a:ext cx="4813249" cy="537436"/>
          </a:xfrm>
          <a:prstGeom prst="rect">
            <a:avLst/>
          </a:prstGeom>
        </p:spPr>
        <p:txBody>
          <a:bodyPr/>
          <a:lstStyle/>
          <a:p>
            <a:r>
              <a:t>Global linear coupling</a:t>
            </a:r>
          </a:p>
        </p:txBody>
      </p:sp>
      <p:sp>
        <p:nvSpPr>
          <p:cNvPr id="383"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12</a:t>
            </a:fld>
            <a:endParaRPr/>
          </a:p>
        </p:txBody>
      </p:sp>
      <mc:AlternateContent xmlns:mc="http://schemas.openxmlformats.org/markup-compatibility/2006">
        <mc:Choice xmlns:a14="http://schemas.microsoft.com/office/drawing/2010/main" Requires="a14">
          <p:sp>
            <p:nvSpPr>
              <p:cNvPr id="385" name="Changes global parameters (ie. tunes, tune spread)…"/>
              <p:cNvSpPr txBox="1"/>
              <p:nvPr/>
            </p:nvSpPr>
            <p:spPr>
              <a:xfrm>
                <a:off x="173924" y="1156076"/>
                <a:ext cx="6097667" cy="1023357"/>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wrap="square" lIns="19050" tIns="19050" rIns="19050" bIns="19050" anchor="ctr">
                <a:spAutoFit/>
              </a:bodyPr>
              <a:lstStyle/>
              <a:p>
                <a:pPr marL="228600" indent="-228600">
                  <a:buSzPct val="123000"/>
                  <a:buChar char="•"/>
                </a:pPr>
                <a:r>
                  <a:rPr sz="1600" dirty="0"/>
                  <a:t>It is quantified with the </a:t>
                </a:r>
                <a14:m>
                  <m:oMath xmlns:m="http://schemas.openxmlformats.org/officeDocument/2006/math">
                    <m:sSup>
                      <m:sSupPr>
                        <m:ctrlPr>
                          <a:rPr sz="1600">
                            <a:solidFill>
                              <a:srgbClr val="000000"/>
                            </a:solidFill>
                          </a:rPr>
                        </m:ctrlPr>
                      </m:sSupPr>
                      <m:e>
                        <m:r>
                          <a:rPr sz="1600" i="1">
                            <a:solidFill>
                              <a:srgbClr val="000000"/>
                            </a:solidFill>
                          </a:rPr>
                          <m:t>𝐶</m:t>
                        </m:r>
                      </m:e>
                      <m:sup>
                        <m:r>
                          <a:rPr sz="1600" i="1">
                            <a:solidFill>
                              <a:srgbClr val="000000"/>
                            </a:solidFill>
                          </a:rPr>
                          <m:t>−</m:t>
                        </m:r>
                      </m:sup>
                    </m:sSup>
                    <m:r>
                      <a:rPr sz="1600" i="1">
                        <a:solidFill>
                          <a:srgbClr val="000000"/>
                        </a:solidFill>
                      </a:rPr>
                      <m:t>=</m:t>
                    </m:r>
                  </m:oMath>
                </a14:m>
                <a:r>
                  <a:rPr sz="1600" dirty="0"/>
                  <a:t>coupling term</a:t>
                </a:r>
                <a:endParaRPr lang="en-US" sz="1600" dirty="0"/>
              </a:p>
              <a:p>
                <a:pPr marL="228600" indent="-228600">
                  <a:buSzPct val="123000"/>
                  <a:buFontTx/>
                  <a:buChar char="•"/>
                </a:pPr>
                <a:r>
                  <a:rPr lang="en-GB" sz="1600" dirty="0"/>
                  <a:t>Changes global parameters (</a:t>
                </a:r>
                <a:r>
                  <a:rPr lang="en-GB" sz="1600" dirty="0" err="1"/>
                  <a:t>ie</a:t>
                </a:r>
                <a:r>
                  <a:rPr lang="en-GB" sz="1600" dirty="0"/>
                  <a:t>. tunes, tune spread)</a:t>
                </a:r>
              </a:p>
              <a:p>
                <a:pPr marL="228600" indent="-228600">
                  <a:buSzPct val="123000"/>
                  <a:buChar char="•"/>
                </a:pPr>
                <a:r>
                  <a:rPr sz="1600" dirty="0"/>
                  <a:t>All important ingredients for luminosity and beam-beam effects </a:t>
                </a:r>
                <a:r>
                  <a:rPr lang="en-US" sz="1600" dirty="0">
                    <a:sym typeface="Wingdings" pitchFamily="2" charset="2"/>
                  </a:rPr>
                  <a:t></a:t>
                </a:r>
                <a:r>
                  <a:rPr sz="1600" dirty="0"/>
                  <a:t> possible impact to luminosity bias in </a:t>
                </a:r>
                <a:r>
                  <a:rPr sz="1600" dirty="0" err="1"/>
                  <a:t>vdM</a:t>
                </a:r>
                <a:r>
                  <a:rPr sz="1600" dirty="0"/>
                  <a:t> scans</a:t>
                </a:r>
              </a:p>
            </p:txBody>
          </p:sp>
        </mc:Choice>
        <mc:Fallback>
          <p:sp>
            <p:nvSpPr>
              <p:cNvPr id="385" name="Changes global parameters (ie. tunes, tune spread)…"/>
              <p:cNvSpPr txBox="1">
                <a:spLocks noRot="1" noChangeAspect="1" noMove="1" noResize="1" noEditPoints="1" noAdjustHandles="1" noChangeArrowheads="1" noChangeShapeType="1" noTextEdit="1"/>
              </p:cNvSpPr>
              <p:nvPr/>
            </p:nvSpPr>
            <p:spPr>
              <a:xfrm>
                <a:off x="173924" y="1156076"/>
                <a:ext cx="6097667" cy="1023357"/>
              </a:xfrm>
              <a:prstGeom prst="rect">
                <a:avLst/>
              </a:prstGeom>
              <a:blipFill>
                <a:blip r:embed="rId2"/>
                <a:stretch>
                  <a:fillRect l="-2079" t="-8642" b="-9877"/>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p:sp>
        <p:nvSpPr>
          <p:cNvPr id="4" name="Beam-beam">
            <a:extLst>
              <a:ext uri="{FF2B5EF4-FFF2-40B4-BE49-F238E27FC236}">
                <a16:creationId xmlns:a16="http://schemas.microsoft.com/office/drawing/2014/main" id="{7EAF77F5-96C7-1C59-09BE-004382ADC11D}"/>
              </a:ext>
            </a:extLst>
          </p:cNvPr>
          <p:cNvSpPr txBox="1"/>
          <p:nvPr/>
        </p:nvSpPr>
        <p:spPr>
          <a:xfrm>
            <a:off x="555494" y="3172304"/>
            <a:ext cx="1423644" cy="4887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lvl1pPr>
              <a:defRPr sz="3900">
                <a:solidFill>
                  <a:schemeClr val="accent1"/>
                </a:solidFill>
              </a:defRPr>
            </a:lvl1pPr>
          </a:lstStyle>
          <a:p>
            <a:r>
              <a:rPr sz="1463" dirty="0"/>
              <a:t>Beam-beam</a:t>
            </a:r>
            <a:endParaRPr lang="en-US" sz="1463" dirty="0"/>
          </a:p>
          <a:p>
            <a:r>
              <a:rPr lang="en-CH" sz="1463" dirty="0"/>
              <a:t>footprints</a:t>
            </a:r>
            <a:endParaRPr sz="1463" dirty="0"/>
          </a:p>
        </p:txBody>
      </p:sp>
      <p:pic>
        <p:nvPicPr>
          <p:cNvPr id="5" name="AGV_vUc1VW8LVNnYGX-OBcgrogE-yjSLzwVpykWWjVnfpMbzczAJt-GeiMJvax9MZ9hX3z0gDJtJEiz8OrKYLaPO4wIPZQLIG_Ratk0JFNOzuxO8a-yo-j5V3SZxKt5P7e4FcnhCPcsBqg=s2048.png" descr="AGV_vUc1VW8LVNnYGX-OBcgrogE-yjSLzwVpykWWjVnfpMbzczAJt-GeiMJvax9MZ9hX3z0gDJtJEiz8OrKYLaPO4wIPZQLIG_Ratk0JFNOzuxO8a-yo-j5V3SZxKt5P7e4FcnhCPcsBqg=s2048.png">
            <a:extLst>
              <a:ext uri="{FF2B5EF4-FFF2-40B4-BE49-F238E27FC236}">
                <a16:creationId xmlns:a16="http://schemas.microsoft.com/office/drawing/2014/main" id="{495B4D92-740E-2379-1C3E-99C56A8A6392}"/>
              </a:ext>
            </a:extLst>
          </p:cNvPr>
          <p:cNvPicPr>
            <a:picLocks noChangeAspect="1"/>
          </p:cNvPicPr>
          <p:nvPr/>
        </p:nvPicPr>
        <p:blipFill>
          <a:blip r:embed="rId3"/>
          <a:srcRect l="3060" t="45694" r="62184" b="706"/>
          <a:stretch>
            <a:fillRect/>
          </a:stretch>
        </p:blipFill>
        <p:spPr>
          <a:xfrm>
            <a:off x="1848035" y="2459976"/>
            <a:ext cx="2801259" cy="2482779"/>
          </a:xfrm>
          <a:prstGeom prst="rect">
            <a:avLst/>
          </a:prstGeom>
          <a:ln w="12700">
            <a:miter lim="400000"/>
          </a:ln>
        </p:spPr>
      </p:pic>
      <p:pic>
        <p:nvPicPr>
          <p:cNvPr id="6" name="Screenshot 2025-01-25 at 11.43.46.png" descr="Screenshot 2025-01-25 at 11.43.46.png">
            <a:extLst>
              <a:ext uri="{FF2B5EF4-FFF2-40B4-BE49-F238E27FC236}">
                <a16:creationId xmlns:a16="http://schemas.microsoft.com/office/drawing/2014/main" id="{62144798-9D47-9DE7-0C25-BCA810DB7F42}"/>
              </a:ext>
            </a:extLst>
          </p:cNvPr>
          <p:cNvPicPr>
            <a:picLocks noChangeAspect="1"/>
          </p:cNvPicPr>
          <p:nvPr/>
        </p:nvPicPr>
        <p:blipFill>
          <a:blip r:embed="rId4"/>
          <a:stretch>
            <a:fillRect/>
          </a:stretch>
        </p:blipFill>
        <p:spPr>
          <a:xfrm>
            <a:off x="4564338" y="2492671"/>
            <a:ext cx="2685168" cy="2450103"/>
          </a:xfrm>
          <a:prstGeom prst="rect">
            <a:avLst/>
          </a:prstGeom>
          <a:ln w="12700">
            <a:miter lim="400000"/>
          </a:ln>
        </p:spPr>
      </p:pic>
      <p:pic>
        <p:nvPicPr>
          <p:cNvPr id="7" name="Screenshot 2025-01-25 at 12.06.19.png" descr="Screenshot 2025-01-25 at 12.06.19.png">
            <a:extLst>
              <a:ext uri="{FF2B5EF4-FFF2-40B4-BE49-F238E27FC236}">
                <a16:creationId xmlns:a16="http://schemas.microsoft.com/office/drawing/2014/main" id="{F6B85C8C-BA39-CD3A-3C15-B11834353F2A}"/>
              </a:ext>
            </a:extLst>
          </p:cNvPr>
          <p:cNvPicPr>
            <a:picLocks noChangeAspect="1"/>
          </p:cNvPicPr>
          <p:nvPr/>
        </p:nvPicPr>
        <p:blipFill>
          <a:blip r:embed="rId5"/>
          <a:stretch>
            <a:fillRect/>
          </a:stretch>
        </p:blipFill>
        <p:spPr>
          <a:xfrm>
            <a:off x="6696771" y="561515"/>
            <a:ext cx="1540895" cy="1629579"/>
          </a:xfrm>
          <a:prstGeom prst="rect">
            <a:avLst/>
          </a:prstGeom>
          <a:ln w="12700">
            <a:miter lim="400000"/>
          </a:ln>
        </p:spPr>
      </p:pic>
    </p:spTree>
    <p:extLst>
      <p:ext uri="{BB962C8B-B14F-4D97-AF65-F5344CB8AC3E}">
        <p14:creationId xmlns:p14="http://schemas.microsoft.com/office/powerpoint/2010/main" val="412104986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EC491D70-2FFC-42F6-A538-CFC0B8648B69}"/>
              </a:ext>
            </a:extLst>
          </p:cNvPr>
          <p:cNvSpPr>
            <a:spLocks noGrp="1"/>
          </p:cNvSpPr>
          <p:nvPr>
            <p:ph type="title"/>
          </p:nvPr>
        </p:nvSpPr>
        <p:spPr/>
        <p:txBody>
          <a:bodyPr/>
          <a:lstStyle/>
          <a:p>
            <a:r>
              <a:rPr lang="en-GB" dirty="0"/>
              <a:t>Contents</a:t>
            </a:r>
          </a:p>
        </p:txBody>
      </p:sp>
      <p:sp>
        <p:nvSpPr>
          <p:cNvPr id="13" name="Slide Number Placeholder 12">
            <a:extLst>
              <a:ext uri="{FF2B5EF4-FFF2-40B4-BE49-F238E27FC236}">
                <a16:creationId xmlns:a16="http://schemas.microsoft.com/office/drawing/2014/main" id="{9C33132E-5AEF-41B8-A56F-0A5F2A808BA6}"/>
              </a:ext>
            </a:extLst>
          </p:cNvPr>
          <p:cNvSpPr>
            <a:spLocks noGrp="1"/>
          </p:cNvSpPr>
          <p:nvPr>
            <p:ph type="sldNum" sz="quarter" idx="16"/>
          </p:nvPr>
        </p:nvSpPr>
        <p:spPr/>
        <p:txBody>
          <a:bodyPr/>
          <a:lstStyle/>
          <a:p>
            <a:fld id="{E1E1CD7C-2161-7D43-862E-CE4C333CD873}" type="slidenum">
              <a:rPr lang="fr-FR" smtClean="0"/>
              <a:pPr/>
              <a:t>13</a:t>
            </a:fld>
            <a:endParaRPr lang="fr-FR" dirty="0"/>
          </a:p>
        </p:txBody>
      </p:sp>
      <p:sp>
        <p:nvSpPr>
          <p:cNvPr id="3" name="Content Placeholder 2">
            <a:extLst>
              <a:ext uri="{FF2B5EF4-FFF2-40B4-BE49-F238E27FC236}">
                <a16:creationId xmlns:a16="http://schemas.microsoft.com/office/drawing/2014/main" id="{2064DBD2-ADBB-96DD-0863-2CCEB860B2C7}"/>
              </a:ext>
            </a:extLst>
          </p:cNvPr>
          <p:cNvSpPr>
            <a:spLocks noGrp="1"/>
          </p:cNvSpPr>
          <p:nvPr>
            <p:ph idx="1"/>
          </p:nvPr>
        </p:nvSpPr>
        <p:spPr>
          <a:xfrm>
            <a:off x="650433" y="1110464"/>
            <a:ext cx="7271670" cy="3386772"/>
          </a:xfrm>
        </p:spPr>
        <p:txBody>
          <a:bodyPr>
            <a:normAutofit fontScale="92500" lnSpcReduction="20000"/>
          </a:bodyPr>
          <a:lstStyle/>
          <a:p>
            <a:r>
              <a:rPr lang="en-CH" dirty="0">
                <a:solidFill>
                  <a:schemeClr val="bg1">
                    <a:lumMod val="65000"/>
                  </a:schemeClr>
                </a:solidFill>
              </a:rPr>
              <a:t>COMBI</a:t>
            </a:r>
            <a:r>
              <a:rPr lang="en-CH" dirty="0">
                <a:solidFill>
                  <a:schemeClr val="bg1">
                    <a:lumMod val="65000"/>
                  </a:schemeClr>
                </a:solidFill>
                <a:sym typeface="Wingdings" pitchFamily="2" charset="2"/>
              </a:rPr>
              <a:t>XSUITE</a:t>
            </a:r>
          </a:p>
          <a:p>
            <a:pPr lvl="1"/>
            <a:r>
              <a:rPr lang="en-CH" dirty="0">
                <a:solidFill>
                  <a:schemeClr val="bg1">
                    <a:lumMod val="65000"/>
                  </a:schemeClr>
                </a:solidFill>
                <a:sym typeface="Wingdings" pitchFamily="2" charset="2"/>
              </a:rPr>
              <a:t>XSUITE</a:t>
            </a:r>
          </a:p>
          <a:p>
            <a:pPr lvl="1"/>
            <a:r>
              <a:rPr lang="en-CH" dirty="0">
                <a:solidFill>
                  <a:schemeClr val="bg1">
                    <a:lumMod val="65000"/>
                  </a:schemeClr>
                </a:solidFill>
                <a:sym typeface="Wingdings" pitchFamily="2" charset="2"/>
              </a:rPr>
              <a:t>Benchmark of Luminosity BIAS due to beam-beam</a:t>
            </a:r>
          </a:p>
          <a:p>
            <a:pPr lvl="1"/>
            <a:r>
              <a:rPr lang="en-CH" dirty="0">
                <a:solidFill>
                  <a:schemeClr val="bg1">
                    <a:lumMod val="65000"/>
                  </a:schemeClr>
                </a:solidFill>
                <a:sym typeface="Wingdings" pitchFamily="2" charset="2"/>
              </a:rPr>
              <a:t>New analysis: Beam Imaging, Luminous region, 2D fit rates</a:t>
            </a:r>
          </a:p>
          <a:p>
            <a:endParaRPr lang="en-CH" dirty="0">
              <a:solidFill>
                <a:schemeClr val="bg1">
                  <a:lumMod val="65000"/>
                </a:schemeClr>
              </a:solidFill>
              <a:sym typeface="Wingdings" pitchFamily="2" charset="2"/>
            </a:endParaRPr>
          </a:p>
          <a:p>
            <a:r>
              <a:rPr lang="en-CH" dirty="0">
                <a:solidFill>
                  <a:schemeClr val="bg1">
                    <a:lumMod val="65000"/>
                  </a:schemeClr>
                </a:solidFill>
                <a:sym typeface="Wingdings" pitchFamily="2" charset="2"/>
              </a:rPr>
              <a:t>L</a:t>
            </a:r>
            <a:r>
              <a:rPr lang="en-GB" dirty="0" err="1">
                <a:solidFill>
                  <a:schemeClr val="bg1">
                    <a:lumMod val="65000"/>
                  </a:schemeClr>
                </a:solidFill>
                <a:sym typeface="Wingdings" pitchFamily="2" charset="2"/>
              </a:rPr>
              <a:t>i</a:t>
            </a:r>
            <a:r>
              <a:rPr lang="en-CH" dirty="0">
                <a:solidFill>
                  <a:schemeClr val="bg1">
                    <a:lumMod val="65000"/>
                  </a:schemeClr>
                </a:solidFill>
                <a:sym typeface="Wingdings" pitchFamily="2" charset="2"/>
              </a:rPr>
              <a:t>near Coupling in LHC </a:t>
            </a:r>
          </a:p>
          <a:p>
            <a:endParaRPr lang="en-CH" dirty="0">
              <a:sym typeface="Wingdings" pitchFamily="2" charset="2"/>
            </a:endParaRPr>
          </a:p>
          <a:p>
            <a:r>
              <a:rPr lang="en-CH" dirty="0">
                <a:sym typeface="Wingdings" pitchFamily="2" charset="2"/>
              </a:rPr>
              <a:t>Beam-beam luminosity bias + linear coupling preliminary results:</a:t>
            </a:r>
          </a:p>
          <a:p>
            <a:pPr marL="685800" lvl="1" indent="-342900">
              <a:buFont typeface="+mj-lt"/>
              <a:buAutoNum type="arabicPeriod"/>
            </a:pPr>
            <a:r>
              <a:rPr lang="en-CH" dirty="0">
                <a:sym typeface="Wingdings" pitchFamily="2" charset="2"/>
              </a:rPr>
              <a:t>Local Linear Coupling</a:t>
            </a:r>
          </a:p>
          <a:p>
            <a:pPr marL="685800" lvl="1" indent="-342900">
              <a:buFont typeface="+mj-lt"/>
              <a:buAutoNum type="arabicPeriod"/>
            </a:pPr>
            <a:r>
              <a:rPr lang="en-CH" dirty="0">
                <a:sym typeface="Wingdings" pitchFamily="2" charset="2"/>
              </a:rPr>
              <a:t>Global coupling</a:t>
            </a:r>
          </a:p>
          <a:p>
            <a:pPr marL="685800" lvl="1" indent="-342900">
              <a:buFont typeface="+mj-lt"/>
              <a:buAutoNum type="arabicPeriod"/>
            </a:pPr>
            <a:r>
              <a:rPr lang="en-CH" dirty="0">
                <a:sym typeface="Wingdings" pitchFamily="2" charset="2"/>
              </a:rPr>
              <a:t>Half corrected local coupling </a:t>
            </a:r>
          </a:p>
          <a:p>
            <a:endParaRPr lang="en-CH" dirty="0">
              <a:sym typeface="Wingdings" pitchFamily="2" charset="2"/>
            </a:endParaRPr>
          </a:p>
          <a:p>
            <a:r>
              <a:rPr lang="en-CH" dirty="0">
                <a:solidFill>
                  <a:schemeClr val="bg1">
                    <a:lumMod val="65000"/>
                  </a:schemeClr>
                </a:solidFill>
                <a:sym typeface="Wingdings" pitchFamily="2" charset="2"/>
              </a:rPr>
              <a:t>Summary and Future Plans</a:t>
            </a:r>
            <a:endParaRPr lang="en-CH" dirty="0">
              <a:solidFill>
                <a:schemeClr val="bg1">
                  <a:lumMod val="65000"/>
                </a:schemeClr>
              </a:solidFill>
            </a:endParaRPr>
          </a:p>
        </p:txBody>
      </p:sp>
    </p:spTree>
    <p:extLst>
      <p:ext uri="{BB962C8B-B14F-4D97-AF65-F5344CB8AC3E}">
        <p14:creationId xmlns:p14="http://schemas.microsoft.com/office/powerpoint/2010/main" val="1204684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Nomenclature used"/>
          <p:cNvSpPr txBox="1">
            <a:spLocks noGrp="1"/>
          </p:cNvSpPr>
          <p:nvPr>
            <p:ph type="title"/>
          </p:nvPr>
        </p:nvSpPr>
        <p:spPr>
          <a:xfrm>
            <a:off x="452438" y="414838"/>
            <a:ext cx="8239125" cy="537437"/>
          </a:xfrm>
          <a:prstGeom prst="rect">
            <a:avLst/>
          </a:prstGeom>
        </p:spPr>
        <p:txBody>
          <a:bodyPr/>
          <a:lstStyle/>
          <a:p>
            <a:r>
              <a:rPr dirty="0"/>
              <a:t>Nomenclature</a:t>
            </a:r>
          </a:p>
        </p:txBody>
      </p:sp>
      <p:pic>
        <p:nvPicPr>
          <p:cNvPr id="244" name="Screenshot 2025-01-17 at 15.12.59.png" descr="Screenshot 2025-01-17 at 15.12.59.png"/>
          <p:cNvPicPr>
            <a:picLocks noChangeAspect="1"/>
          </p:cNvPicPr>
          <p:nvPr/>
        </p:nvPicPr>
        <p:blipFill>
          <a:blip r:embed="rId2"/>
          <a:stretch>
            <a:fillRect/>
          </a:stretch>
        </p:blipFill>
        <p:spPr>
          <a:xfrm>
            <a:off x="5521473" y="1330567"/>
            <a:ext cx="2889356" cy="1460910"/>
          </a:xfrm>
          <a:prstGeom prst="rect">
            <a:avLst/>
          </a:prstGeom>
          <a:ln w="12700">
            <a:miter lim="400000"/>
          </a:ln>
        </p:spPr>
      </p:pic>
      <p:pic>
        <p:nvPicPr>
          <p:cNvPr id="245" name="Screenshot 2025-01-17 at 15.13.38.png" descr="Screenshot 2025-01-17 at 15.13.38.png"/>
          <p:cNvPicPr>
            <a:picLocks noChangeAspect="1"/>
          </p:cNvPicPr>
          <p:nvPr/>
        </p:nvPicPr>
        <p:blipFill>
          <a:blip r:embed="rId3"/>
          <a:stretch>
            <a:fillRect/>
          </a:stretch>
        </p:blipFill>
        <p:spPr>
          <a:xfrm>
            <a:off x="466926" y="1364735"/>
            <a:ext cx="4497496" cy="1392573"/>
          </a:xfrm>
          <a:prstGeom prst="rect">
            <a:avLst/>
          </a:prstGeom>
          <a:ln w="12700">
            <a:miter lim="400000"/>
          </a:ln>
        </p:spPr>
      </p:pic>
      <p:sp>
        <p:nvSpPr>
          <p:cNvPr id="246"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14</a:t>
            </a:fld>
            <a:endParaRPr/>
          </a:p>
        </p:txBody>
      </p:sp>
      <p:pic>
        <p:nvPicPr>
          <p:cNvPr id="2" name="Screenshot 2025-01-25 at 10.48.17.png" descr="Screenshot 2025-01-25 at 10.48.17.png">
            <a:extLst>
              <a:ext uri="{FF2B5EF4-FFF2-40B4-BE49-F238E27FC236}">
                <a16:creationId xmlns:a16="http://schemas.microsoft.com/office/drawing/2014/main" id="{76CB5305-F50D-9EB2-3389-0D7200EB1D35}"/>
              </a:ext>
            </a:extLst>
          </p:cNvPr>
          <p:cNvPicPr>
            <a:picLocks noChangeAspect="1"/>
          </p:cNvPicPr>
          <p:nvPr/>
        </p:nvPicPr>
        <p:blipFill>
          <a:blip r:embed="rId4"/>
          <a:stretch>
            <a:fillRect/>
          </a:stretch>
        </p:blipFill>
        <p:spPr>
          <a:xfrm>
            <a:off x="4708461" y="3331852"/>
            <a:ext cx="2812529" cy="1569310"/>
          </a:xfrm>
          <a:prstGeom prst="rect">
            <a:avLst/>
          </a:prstGeom>
          <a:ln w="12700">
            <a:miter lim="400000"/>
          </a:ln>
        </p:spPr>
      </p:pic>
      <p:sp>
        <p:nvSpPr>
          <p:cNvPr id="3" name="Nomenclature used">
            <a:extLst>
              <a:ext uri="{FF2B5EF4-FFF2-40B4-BE49-F238E27FC236}">
                <a16:creationId xmlns:a16="http://schemas.microsoft.com/office/drawing/2014/main" id="{F7837B0E-DBC9-45A5-15FF-ACD5C179C165}"/>
              </a:ext>
            </a:extLst>
          </p:cNvPr>
          <p:cNvSpPr txBox="1">
            <a:spLocks/>
          </p:cNvSpPr>
          <p:nvPr/>
        </p:nvSpPr>
        <p:spPr>
          <a:xfrm>
            <a:off x="390115" y="3061960"/>
            <a:ext cx="8239125" cy="537437"/>
          </a:xfrm>
          <a:prstGeom prst="rect">
            <a:avLst/>
          </a:prstGeom>
        </p:spPr>
        <p:txBody>
          <a:bodyPr vert="horz" lIns="180000" tIns="0" rIns="72000" bIns="46800" rtlCol="0" anchor="t">
            <a:normAutofit/>
          </a:bodyPr>
          <a:lstStyle>
            <a:lvl1pPr algn="l" defTabSz="685800" rtl="0" eaLnBrk="1" latinLnBrk="0" hangingPunct="1">
              <a:lnSpc>
                <a:spcPct val="80000"/>
              </a:lnSpc>
              <a:spcBef>
                <a:spcPct val="0"/>
              </a:spcBef>
              <a:buNone/>
              <a:defRPr sz="3200" b="1" i="0" kern="1000" spc="-70" baseline="0">
                <a:solidFill>
                  <a:schemeClr val="tx1"/>
                </a:solidFill>
                <a:latin typeface="Franklin Gothic Demi Cond" panose="020B0706030402020204" pitchFamily="34" charset="0"/>
                <a:ea typeface="Roboto Black" panose="02000000000000000000" pitchFamily="2" charset="0"/>
                <a:cs typeface="Arial" panose="020B0604020202020204" pitchFamily="34" charset="0"/>
              </a:defRPr>
            </a:lvl1pPr>
          </a:lstStyle>
          <a:p>
            <a:r>
              <a:rPr lang="en-GB" dirty="0"/>
              <a:t>Simulation parameters</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Phase space plots - vdM parameters"/>
          <p:cNvSpPr txBox="1">
            <a:spLocks noGrp="1"/>
          </p:cNvSpPr>
          <p:nvPr>
            <p:ph type="title"/>
          </p:nvPr>
        </p:nvSpPr>
        <p:spPr>
          <a:xfrm>
            <a:off x="914400" y="93792"/>
            <a:ext cx="7368393" cy="537436"/>
          </a:xfrm>
          <a:prstGeom prst="rect">
            <a:avLst/>
          </a:prstGeom>
        </p:spPr>
        <p:txBody>
          <a:bodyPr>
            <a:normAutofit/>
          </a:bodyPr>
          <a:lstStyle/>
          <a:p>
            <a:r>
              <a:rPr lang="en-US" dirty="0"/>
              <a:t>Local Coupling: </a:t>
            </a:r>
            <a:r>
              <a:rPr dirty="0"/>
              <a:t>Phase space - </a:t>
            </a:r>
            <a:r>
              <a:rPr dirty="0" err="1"/>
              <a:t>vdM</a:t>
            </a:r>
            <a:r>
              <a:rPr dirty="0"/>
              <a:t> parameters</a:t>
            </a:r>
          </a:p>
        </p:txBody>
      </p:sp>
      <p:pic>
        <p:nvPicPr>
          <p:cNvPr id="230" name="M3_x_y.png" descr="M3_x_y.png"/>
          <p:cNvPicPr>
            <a:picLocks noChangeAspect="1"/>
          </p:cNvPicPr>
          <p:nvPr/>
        </p:nvPicPr>
        <p:blipFill>
          <a:blip r:embed="rId2"/>
          <a:stretch>
            <a:fillRect/>
          </a:stretch>
        </p:blipFill>
        <p:spPr>
          <a:xfrm>
            <a:off x="39107" y="660595"/>
            <a:ext cx="6666364" cy="1427462"/>
          </a:xfrm>
          <a:prstGeom prst="rect">
            <a:avLst/>
          </a:prstGeom>
          <a:ln w="12700">
            <a:miter lim="400000"/>
          </a:ln>
        </p:spPr>
      </p:pic>
      <p:pic>
        <p:nvPicPr>
          <p:cNvPr id="231" name="M3_x_px.png" descr="M3_x_px.png"/>
          <p:cNvPicPr>
            <a:picLocks noChangeAspect="1"/>
          </p:cNvPicPr>
          <p:nvPr/>
        </p:nvPicPr>
        <p:blipFill>
          <a:blip r:embed="rId3"/>
          <a:stretch>
            <a:fillRect/>
          </a:stretch>
        </p:blipFill>
        <p:spPr>
          <a:xfrm>
            <a:off x="7192" y="2117424"/>
            <a:ext cx="6768295" cy="1365354"/>
          </a:xfrm>
          <a:prstGeom prst="rect">
            <a:avLst/>
          </a:prstGeom>
          <a:ln w="12700">
            <a:miter lim="400000"/>
          </a:ln>
        </p:spPr>
      </p:pic>
      <p:pic>
        <p:nvPicPr>
          <p:cNvPr id="232" name="M3_y_py.png" descr="M3_y_py.png"/>
          <p:cNvPicPr>
            <a:picLocks noChangeAspect="1"/>
          </p:cNvPicPr>
          <p:nvPr/>
        </p:nvPicPr>
        <p:blipFill>
          <a:blip r:embed="rId4"/>
          <a:stretch>
            <a:fillRect/>
          </a:stretch>
        </p:blipFill>
        <p:spPr>
          <a:xfrm>
            <a:off x="6917" y="3512145"/>
            <a:ext cx="6730744" cy="1449288"/>
          </a:xfrm>
          <a:prstGeom prst="rect">
            <a:avLst/>
          </a:prstGeom>
          <a:ln w="12700">
            <a:miter lim="400000"/>
          </a:ln>
        </p:spPr>
      </p:pic>
      <p:sp>
        <p:nvSpPr>
          <p:cNvPr id="233" name="Particle dynamics affected by increasing values of coupling but no significant impact on the phase spaces"/>
          <p:cNvSpPr txBox="1"/>
          <p:nvPr/>
        </p:nvSpPr>
        <p:spPr>
          <a:xfrm>
            <a:off x="6919125" y="1234295"/>
            <a:ext cx="1867960" cy="11464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p>
            <a:r>
              <a:rPr sz="1800" dirty="0"/>
              <a:t>Particle dynamics affected by increasing values of coupling</a:t>
            </a:r>
          </a:p>
        </p:txBody>
      </p:sp>
      <p:sp>
        <p:nvSpPr>
          <p:cNvPr id="234" name="Slide Number"/>
          <p:cNvSpPr txBox="1">
            <a:spLocks noGrp="1"/>
          </p:cNvSpPr>
          <p:nvPr>
            <p:ph type="sldNum" sz="quarter" idx="4294967295"/>
          </p:nvPr>
        </p:nvSpPr>
        <p:spPr>
          <a:xfrm>
            <a:off x="4524394" y="5002911"/>
            <a:ext cx="413366" cy="1443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15</a:t>
            </a:fld>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7" name="M3_x_y.png" descr="M3_x_y.png"/>
          <p:cNvPicPr>
            <a:picLocks noChangeAspect="1"/>
          </p:cNvPicPr>
          <p:nvPr/>
        </p:nvPicPr>
        <p:blipFill>
          <a:blip r:embed="rId2"/>
          <a:stretch>
            <a:fillRect/>
          </a:stretch>
        </p:blipFill>
        <p:spPr>
          <a:xfrm>
            <a:off x="16233" y="732031"/>
            <a:ext cx="6685167" cy="1431274"/>
          </a:xfrm>
          <a:prstGeom prst="rect">
            <a:avLst/>
          </a:prstGeom>
          <a:ln w="12700">
            <a:miter lim="400000"/>
          </a:ln>
        </p:spPr>
      </p:pic>
      <p:pic>
        <p:nvPicPr>
          <p:cNvPr id="238" name="M3_x_px.png" descr="M3_x_px.png"/>
          <p:cNvPicPr>
            <a:picLocks noChangeAspect="1"/>
          </p:cNvPicPr>
          <p:nvPr/>
        </p:nvPicPr>
        <p:blipFill>
          <a:blip r:embed="rId3"/>
          <a:srcRect/>
          <a:stretch>
            <a:fillRect/>
          </a:stretch>
        </p:blipFill>
        <p:spPr>
          <a:xfrm>
            <a:off x="16509" y="2117012"/>
            <a:ext cx="6646545" cy="1455491"/>
          </a:xfrm>
          <a:prstGeom prst="rect">
            <a:avLst/>
          </a:prstGeom>
          <a:ln w="12700">
            <a:miter lim="400000"/>
          </a:ln>
        </p:spPr>
      </p:pic>
      <p:pic>
        <p:nvPicPr>
          <p:cNvPr id="239" name="M3_y_py.png" descr="M3_y_py.png"/>
          <p:cNvPicPr>
            <a:picLocks noChangeAspect="1"/>
          </p:cNvPicPr>
          <p:nvPr/>
        </p:nvPicPr>
        <p:blipFill>
          <a:blip r:embed="rId4"/>
          <a:stretch>
            <a:fillRect/>
          </a:stretch>
        </p:blipFill>
        <p:spPr>
          <a:xfrm>
            <a:off x="-44084" y="3482924"/>
            <a:ext cx="6702837" cy="1431274"/>
          </a:xfrm>
          <a:prstGeom prst="rect">
            <a:avLst/>
          </a:prstGeom>
          <a:ln w="12700">
            <a:miter lim="400000"/>
          </a:ln>
        </p:spPr>
      </p:pic>
      <p:sp>
        <p:nvSpPr>
          <p:cNvPr id="240" name="Beam-size blow up with increasing coupling =&gt; particles being pushed out of the center"/>
          <p:cNvSpPr txBox="1"/>
          <p:nvPr/>
        </p:nvSpPr>
        <p:spPr>
          <a:xfrm>
            <a:off x="6928011" y="1010614"/>
            <a:ext cx="1867960" cy="17004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lvl1pPr>
              <a:lnSpc>
                <a:spcPct val="100000"/>
              </a:lnSpc>
            </a:lvl1pPr>
          </a:lstStyle>
          <a:p>
            <a:r>
              <a:rPr sz="1800"/>
              <a:t>Beam-size blow up with increasing coupling =&gt; particles being pushed out of the center</a:t>
            </a:r>
          </a:p>
        </p:txBody>
      </p:sp>
      <p:sp>
        <p:nvSpPr>
          <p:cNvPr id="241" name="Slide Number"/>
          <p:cNvSpPr txBox="1">
            <a:spLocks noGrp="1"/>
          </p:cNvSpPr>
          <p:nvPr>
            <p:ph type="sldNum" sz="quarter" idx="4294967295"/>
          </p:nvPr>
        </p:nvSpPr>
        <p:spPr>
          <a:xfrm>
            <a:off x="4524394" y="4905375"/>
            <a:ext cx="90526" cy="14047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16</a:t>
            </a:fld>
            <a:endParaRPr/>
          </a:p>
        </p:txBody>
      </p:sp>
      <p:sp>
        <p:nvSpPr>
          <p:cNvPr id="5" name="Phase space plots - vdM parameters">
            <a:extLst>
              <a:ext uri="{FF2B5EF4-FFF2-40B4-BE49-F238E27FC236}">
                <a16:creationId xmlns:a16="http://schemas.microsoft.com/office/drawing/2014/main" id="{50DDD5C5-5BBB-8C27-B504-DBD88B3F5F37}"/>
              </a:ext>
            </a:extLst>
          </p:cNvPr>
          <p:cNvSpPr txBox="1">
            <a:spLocks noGrp="1"/>
          </p:cNvSpPr>
          <p:nvPr>
            <p:ph type="title"/>
          </p:nvPr>
        </p:nvSpPr>
        <p:spPr>
          <a:xfrm>
            <a:off x="904875" y="179552"/>
            <a:ext cx="7642777" cy="1072753"/>
          </a:xfrm>
          <a:prstGeom prst="rect">
            <a:avLst/>
          </a:prstGeom>
        </p:spPr>
        <p:txBody>
          <a:bodyPr/>
          <a:lstStyle/>
          <a:p>
            <a:r>
              <a:rPr lang="en-US" dirty="0"/>
              <a:t>Local Coupling: </a:t>
            </a:r>
            <a:r>
              <a:rPr dirty="0"/>
              <a:t>Phase space</a:t>
            </a:r>
            <a:r>
              <a:rPr lang="en-CH" dirty="0"/>
              <a:t>–</a:t>
            </a:r>
            <a:r>
              <a:rPr dirty="0"/>
              <a:t> </a:t>
            </a:r>
            <a:r>
              <a:rPr lang="en-US" dirty="0"/>
              <a:t>physics </a:t>
            </a:r>
            <a:r>
              <a:rPr dirty="0"/>
              <a:t>parameters</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Luminosity for local coupling"/>
          <p:cNvSpPr txBox="1">
            <a:spLocks noGrp="1"/>
          </p:cNvSpPr>
          <p:nvPr>
            <p:ph type="title"/>
          </p:nvPr>
        </p:nvSpPr>
        <p:spPr>
          <a:xfrm>
            <a:off x="1032733" y="115228"/>
            <a:ext cx="5020197" cy="781081"/>
          </a:xfrm>
          <a:prstGeom prst="rect">
            <a:avLst/>
          </a:prstGeom>
        </p:spPr>
        <p:txBody>
          <a:bodyPr>
            <a:noAutofit/>
          </a:bodyPr>
          <a:lstStyle>
            <a:lvl1pPr defTabSz="1779987">
              <a:lnSpc>
                <a:spcPct val="110000"/>
              </a:lnSpc>
              <a:defRPr sz="6205" spc="-124"/>
            </a:lvl1pPr>
          </a:lstStyle>
          <a:p>
            <a:r>
              <a:rPr sz="2800" dirty="0"/>
              <a:t>Luminosity </a:t>
            </a:r>
            <a:r>
              <a:rPr lang="en-US" sz="2800" dirty="0"/>
              <a:t>bias: BB +</a:t>
            </a:r>
            <a:r>
              <a:rPr sz="2800" dirty="0"/>
              <a:t> local coupling</a:t>
            </a:r>
          </a:p>
        </p:txBody>
      </p:sp>
      <p:grpSp>
        <p:nvGrpSpPr>
          <p:cNvPr id="278" name="Group"/>
          <p:cNvGrpSpPr/>
          <p:nvPr/>
        </p:nvGrpSpPr>
        <p:grpSpPr>
          <a:xfrm>
            <a:off x="774099" y="644915"/>
            <a:ext cx="2846583" cy="2277267"/>
            <a:chOff x="0" y="0"/>
            <a:chExt cx="7590888" cy="6072710"/>
          </a:xfrm>
        </p:grpSpPr>
        <p:pic>
          <p:nvPicPr>
            <p:cNvPr id="275" name="vdm_coup.png" descr="vdm_coup.png"/>
            <p:cNvPicPr>
              <a:picLocks noChangeAspect="1"/>
            </p:cNvPicPr>
            <p:nvPr/>
          </p:nvPicPr>
          <p:blipFill>
            <a:blip r:embed="rId2"/>
            <a:stretch>
              <a:fillRect/>
            </a:stretch>
          </p:blipFill>
          <p:spPr>
            <a:xfrm>
              <a:off x="0" y="0"/>
              <a:ext cx="7590888" cy="6072710"/>
            </a:xfrm>
            <a:prstGeom prst="rect">
              <a:avLst/>
            </a:prstGeom>
            <a:ln w="12700" cap="flat">
              <a:noFill/>
              <a:miter lim="400000"/>
            </a:ln>
            <a:effectLst/>
          </p:spPr>
        </p:pic>
        <mc:AlternateContent xmlns:mc="http://schemas.openxmlformats.org/markup-compatibility/2006">
          <mc:Choice xmlns:a14="http://schemas.microsoft.com/office/drawing/2010/main" Requires="a14">
            <p:sp>
              <p:nvSpPr>
                <p:cNvPr id="276" name="Equation"/>
                <p:cNvSpPr txBox="1"/>
                <p:nvPr/>
              </p:nvSpPr>
              <p:spPr>
                <a:xfrm>
                  <a:off x="4738885" y="2812047"/>
                  <a:ext cx="988819" cy="912386"/>
                </a:xfrm>
                <a:prstGeom prst="rect">
                  <a:avLst/>
                </a:prstGeom>
                <a:noFill/>
                <a:ln w="12700" cap="flat">
                  <a:noFill/>
                  <a:miter lim="400000"/>
                </a:ln>
                <a:effectLst/>
              </p:spPr>
              <p:txBody>
                <a:bodyPr wrap="none" lIns="0" tIns="0" rIns="0" bIns="0">
                  <a:spAutoFit/>
                </a:bodyPr>
                <a:lstStyle/>
                <a:p>
                  <a:pPr defTabSz="342900" latinLnBrk="1">
                    <a:defRPr sz="1800"/>
                  </a:pPr>
                  <a14:m>
                    <m:oMathPara xmlns:m="http://schemas.openxmlformats.org/officeDocument/2006/math">
                      <m:oMathParaPr>
                        <m:jc m:val="centerGroup"/>
                      </m:oMathParaPr>
                      <m:oMath xmlns:m="http://schemas.openxmlformats.org/officeDocument/2006/math">
                        <m:f>
                          <m:fPr>
                            <m:ctrlPr>
                              <a:rPr sz="1088" i="1">
                                <a:solidFill>
                                  <a:srgbClr val="000000"/>
                                </a:solidFill>
                                <a:latin typeface="Cambria Math" panose="02040503050406030204" pitchFamily="18" charset="0"/>
                              </a:rPr>
                            </m:ctrlPr>
                          </m:fPr>
                          <m:num>
                            <m:sSub>
                              <m:sSubPr>
                                <m:ctrlPr>
                                  <a:rPr sz="1088" i="1">
                                    <a:solidFill>
                                      <a:srgbClr val="000000"/>
                                    </a:solidFill>
                                    <a:latin typeface="Cambria Math" panose="02040503050406030204" pitchFamily="18" charset="0"/>
                                  </a:rPr>
                                </m:ctrlPr>
                              </m:sSubPr>
                              <m:e>
                                <m:r>
                                  <a:rPr sz="1088" i="1">
                                    <a:solidFill>
                                      <a:srgbClr val="000000"/>
                                    </a:solidFill>
                                    <a:latin typeface="Cambria Math" panose="02040503050406030204" pitchFamily="18" charset="0"/>
                                  </a:rPr>
                                  <m:t>𝐿</m:t>
                                </m:r>
                              </m:e>
                              <m:sub>
                                <m:r>
                                  <a:rPr sz="1088" i="1">
                                    <a:solidFill>
                                      <a:srgbClr val="000000"/>
                                    </a:solidFill>
                                    <a:latin typeface="Cambria Math" panose="02040503050406030204" pitchFamily="18" charset="0"/>
                                  </a:rPr>
                                  <m:t>𝑏𝑏</m:t>
                                </m:r>
                                <m:r>
                                  <a:rPr sz="1088" i="1">
                                    <a:solidFill>
                                      <a:srgbClr val="000000"/>
                                    </a:solidFill>
                                    <a:latin typeface="Cambria Math" panose="02040503050406030204" pitchFamily="18" charset="0"/>
                                  </a:rPr>
                                  <m:t>+</m:t>
                                </m:r>
                                <m:r>
                                  <a:rPr sz="1088" i="1">
                                    <a:solidFill>
                                      <a:srgbClr val="000000"/>
                                    </a:solidFill>
                                    <a:latin typeface="Cambria Math" panose="02040503050406030204" pitchFamily="18" charset="0"/>
                                  </a:rPr>
                                  <m:t>𝑐</m:t>
                                </m:r>
                              </m:sub>
                            </m:sSub>
                          </m:num>
                          <m:den>
                            <m:sSub>
                              <m:sSubPr>
                                <m:ctrlPr>
                                  <a:rPr sz="1088" i="1">
                                    <a:solidFill>
                                      <a:srgbClr val="000000"/>
                                    </a:solidFill>
                                    <a:latin typeface="Cambria Math" panose="02040503050406030204" pitchFamily="18" charset="0"/>
                                  </a:rPr>
                                </m:ctrlPr>
                              </m:sSubPr>
                              <m:e>
                                <m:r>
                                  <a:rPr sz="1088" i="1">
                                    <a:solidFill>
                                      <a:srgbClr val="000000"/>
                                    </a:solidFill>
                                    <a:latin typeface="Cambria Math" panose="02040503050406030204" pitchFamily="18" charset="0"/>
                                  </a:rPr>
                                  <m:t>𝐿</m:t>
                                </m:r>
                              </m:e>
                              <m:sub>
                                <m:r>
                                  <a:rPr sz="1088" i="1">
                                    <a:solidFill>
                                      <a:srgbClr val="000000"/>
                                    </a:solidFill>
                                    <a:latin typeface="Cambria Math" panose="02040503050406030204" pitchFamily="18" charset="0"/>
                                  </a:rPr>
                                  <m:t>𝑐</m:t>
                                </m:r>
                              </m:sub>
                            </m:sSub>
                          </m:den>
                        </m:f>
                      </m:oMath>
                    </m:oMathPara>
                  </a14:m>
                  <a:endParaRPr sz="1088"/>
                </a:p>
              </p:txBody>
            </p:sp>
          </mc:Choice>
          <mc:Fallback>
            <p:sp>
              <p:nvSpPr>
                <p:cNvPr id="276" name="Equation"/>
                <p:cNvSpPr txBox="1">
                  <a:spLocks noRot="1" noChangeAspect="1" noMove="1" noResize="1" noEditPoints="1" noAdjustHandles="1" noChangeArrowheads="1" noChangeShapeType="1" noTextEdit="1"/>
                </p:cNvSpPr>
                <p:nvPr/>
              </p:nvSpPr>
              <p:spPr>
                <a:xfrm>
                  <a:off x="4738885" y="2812047"/>
                  <a:ext cx="988819" cy="912386"/>
                </a:xfrm>
                <a:prstGeom prst="rect">
                  <a:avLst/>
                </a:prstGeom>
                <a:blipFill>
                  <a:blip r:embed="rId3"/>
                  <a:stretch>
                    <a:fillRect l="-10345" b="-10714"/>
                  </a:stretch>
                </a:blipFill>
                <a:ln w="12700" cap="flat">
                  <a:noFill/>
                  <a:miter lim="400000"/>
                </a:ln>
                <a:effectLst/>
              </p:spPr>
              <p:txBody>
                <a:bodyPr/>
                <a:lstStyle/>
                <a:p>
                  <a:r>
                    <a:rPr lang="en-CH">
                      <a:noFill/>
                    </a:rPr>
                    <a:t> </a:t>
                  </a:r>
                </a:p>
              </p:txBody>
            </p:sp>
          </mc:Fallback>
        </mc:AlternateContent>
        <p:sp>
          <p:nvSpPr>
            <p:cNvPr id="277" name="beam-beam bias"/>
            <p:cNvSpPr txBox="1"/>
            <p:nvPr/>
          </p:nvSpPr>
          <p:spPr>
            <a:xfrm>
              <a:off x="3285000" y="2084719"/>
              <a:ext cx="3295776" cy="595034"/>
            </a:xfrm>
            <a:prstGeom prst="rect">
              <a:avLst/>
            </a:prstGeom>
            <a:solidFill>
              <a:srgbClr val="FFFFFF"/>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numCol="1" anchor="ctr">
              <a:spAutoFit/>
            </a:bodyPr>
            <a:lstStyle>
              <a:lvl1pPr algn="ctr" defTabSz="825500">
                <a:lnSpc>
                  <a:spcPct val="100000"/>
                </a:lnSpc>
                <a:spcBef>
                  <a:spcPts val="0"/>
                </a:spcBef>
                <a:defRPr sz="3200">
                  <a:solidFill>
                    <a:schemeClr val="accent1"/>
                  </a:solidFill>
                  <a:latin typeface="Helvetica Neue Medium"/>
                  <a:ea typeface="Helvetica Neue Medium"/>
                  <a:cs typeface="Helvetica Neue Medium"/>
                  <a:sym typeface="Helvetica Neue Medium"/>
                </a:defRPr>
              </a:lvl1pPr>
            </a:lstStyle>
            <a:p>
              <a:r>
                <a:rPr sz="1200"/>
                <a:t>beam-beam bias</a:t>
              </a:r>
            </a:p>
          </p:txBody>
        </p:sp>
      </p:grpSp>
      <p:grpSp>
        <p:nvGrpSpPr>
          <p:cNvPr id="282" name="Group"/>
          <p:cNvGrpSpPr/>
          <p:nvPr/>
        </p:nvGrpSpPr>
        <p:grpSpPr>
          <a:xfrm>
            <a:off x="751061" y="2820131"/>
            <a:ext cx="2870340" cy="2296272"/>
            <a:chOff x="0" y="0"/>
            <a:chExt cx="7654238" cy="6123391"/>
          </a:xfrm>
        </p:grpSpPr>
        <p:pic>
          <p:nvPicPr>
            <p:cNvPr id="279" name="vdm_ratio_bb.png" descr="vdm_ratio_bb.png"/>
            <p:cNvPicPr>
              <a:picLocks noChangeAspect="1"/>
            </p:cNvPicPr>
            <p:nvPr/>
          </p:nvPicPr>
          <p:blipFill>
            <a:blip r:embed="rId4"/>
            <a:stretch>
              <a:fillRect/>
            </a:stretch>
          </p:blipFill>
          <p:spPr>
            <a:xfrm>
              <a:off x="0" y="0"/>
              <a:ext cx="7654238" cy="6123391"/>
            </a:xfrm>
            <a:prstGeom prst="rect">
              <a:avLst/>
            </a:prstGeom>
            <a:ln w="12700" cap="flat">
              <a:noFill/>
              <a:miter lim="400000"/>
            </a:ln>
            <a:effectLst/>
          </p:spPr>
        </p:pic>
        <mc:AlternateContent xmlns:mc="http://schemas.openxmlformats.org/markup-compatibility/2006">
          <mc:Choice xmlns:a14="http://schemas.microsoft.com/office/drawing/2010/main" Requires="a14">
            <p:sp>
              <p:nvSpPr>
                <p:cNvPr id="280" name="Equation"/>
                <p:cNvSpPr txBox="1"/>
                <p:nvPr/>
              </p:nvSpPr>
              <p:spPr>
                <a:xfrm>
                  <a:off x="2355245" y="3118949"/>
                  <a:ext cx="962144" cy="879557"/>
                </a:xfrm>
                <a:prstGeom prst="rect">
                  <a:avLst/>
                </a:prstGeom>
                <a:noFill/>
                <a:ln w="12700" cap="flat">
                  <a:noFill/>
                  <a:miter lim="400000"/>
                </a:ln>
                <a:effectLst/>
              </p:spPr>
              <p:txBody>
                <a:bodyPr wrap="none" lIns="0" tIns="0" rIns="0" bIns="0">
                  <a:spAutoFit/>
                </a:bodyPr>
                <a:lstStyle/>
                <a:p>
                  <a:pPr defTabSz="342900" latinLnBrk="1">
                    <a:defRPr sz="1800"/>
                  </a:pPr>
                  <a14:m>
                    <m:oMathPara xmlns:m="http://schemas.openxmlformats.org/officeDocument/2006/math">
                      <m:oMathParaPr>
                        <m:jc m:val="centerGroup"/>
                      </m:oMathParaPr>
                      <m:oMath xmlns:m="http://schemas.openxmlformats.org/officeDocument/2006/math">
                        <m:f>
                          <m:fPr>
                            <m:ctrlPr>
                              <a:rPr sz="1050" i="1">
                                <a:solidFill>
                                  <a:srgbClr val="000000"/>
                                </a:solidFill>
                                <a:latin typeface="Cambria Math" panose="02040503050406030204" pitchFamily="18" charset="0"/>
                              </a:rPr>
                            </m:ctrlPr>
                          </m:fPr>
                          <m:num>
                            <m:sSub>
                              <m:sSubPr>
                                <m:ctrlPr>
                                  <a:rPr sz="1050" i="1">
                                    <a:solidFill>
                                      <a:srgbClr val="000000"/>
                                    </a:solidFill>
                                    <a:latin typeface="Cambria Math" panose="02040503050406030204" pitchFamily="18" charset="0"/>
                                  </a:rPr>
                                </m:ctrlPr>
                              </m:sSubPr>
                              <m:e>
                                <m:r>
                                  <a:rPr sz="1050" i="1">
                                    <a:solidFill>
                                      <a:srgbClr val="000000"/>
                                    </a:solidFill>
                                    <a:latin typeface="Cambria Math" panose="02040503050406030204" pitchFamily="18" charset="0"/>
                                  </a:rPr>
                                  <m:t>𝐿</m:t>
                                </m:r>
                              </m:e>
                              <m:sub>
                                <m:r>
                                  <a:rPr sz="1050" i="1">
                                    <a:solidFill>
                                      <a:srgbClr val="000000"/>
                                    </a:solidFill>
                                    <a:latin typeface="Cambria Math" panose="02040503050406030204" pitchFamily="18" charset="0"/>
                                  </a:rPr>
                                  <m:t>𝑏𝑏</m:t>
                                </m:r>
                                <m:r>
                                  <a:rPr sz="1050" i="1">
                                    <a:solidFill>
                                      <a:srgbClr val="000000"/>
                                    </a:solidFill>
                                    <a:latin typeface="Cambria Math" panose="02040503050406030204" pitchFamily="18" charset="0"/>
                                  </a:rPr>
                                  <m:t>+</m:t>
                                </m:r>
                                <m:r>
                                  <a:rPr sz="1050" i="1">
                                    <a:solidFill>
                                      <a:srgbClr val="000000"/>
                                    </a:solidFill>
                                    <a:latin typeface="Cambria Math" panose="02040503050406030204" pitchFamily="18" charset="0"/>
                                  </a:rPr>
                                  <m:t>𝑐</m:t>
                                </m:r>
                              </m:sub>
                            </m:sSub>
                          </m:num>
                          <m:den>
                            <m:sSub>
                              <m:sSubPr>
                                <m:ctrlPr>
                                  <a:rPr sz="1050" i="1">
                                    <a:solidFill>
                                      <a:srgbClr val="000000"/>
                                    </a:solidFill>
                                    <a:latin typeface="Cambria Math" panose="02040503050406030204" pitchFamily="18" charset="0"/>
                                  </a:rPr>
                                </m:ctrlPr>
                              </m:sSubPr>
                              <m:e>
                                <m:r>
                                  <a:rPr sz="1050" i="1">
                                    <a:solidFill>
                                      <a:srgbClr val="000000"/>
                                    </a:solidFill>
                                    <a:latin typeface="Cambria Math" panose="02040503050406030204" pitchFamily="18" charset="0"/>
                                  </a:rPr>
                                  <m:t>𝐿</m:t>
                                </m:r>
                              </m:e>
                              <m:sub>
                                <m:r>
                                  <a:rPr sz="1050" i="1">
                                    <a:solidFill>
                                      <a:srgbClr val="000000"/>
                                    </a:solidFill>
                                    <a:latin typeface="Cambria Math" panose="02040503050406030204" pitchFamily="18" charset="0"/>
                                  </a:rPr>
                                  <m:t>𝑏𝑏</m:t>
                                </m:r>
                              </m:sub>
                            </m:sSub>
                          </m:den>
                        </m:f>
                      </m:oMath>
                    </m:oMathPara>
                  </a14:m>
                  <a:endParaRPr sz="1050"/>
                </a:p>
              </p:txBody>
            </p:sp>
          </mc:Choice>
          <mc:Fallback>
            <p:sp>
              <p:nvSpPr>
                <p:cNvPr id="280" name="Equation"/>
                <p:cNvSpPr txBox="1">
                  <a:spLocks noRot="1" noChangeAspect="1" noMove="1" noResize="1" noEditPoints="1" noAdjustHandles="1" noChangeArrowheads="1" noChangeShapeType="1" noTextEdit="1"/>
                </p:cNvSpPr>
                <p:nvPr/>
              </p:nvSpPr>
              <p:spPr>
                <a:xfrm>
                  <a:off x="2355245" y="3118949"/>
                  <a:ext cx="962144" cy="879557"/>
                </a:xfrm>
                <a:prstGeom prst="rect">
                  <a:avLst/>
                </a:prstGeom>
                <a:blipFill>
                  <a:blip r:embed="rId5"/>
                  <a:stretch>
                    <a:fillRect l="-6897" b="-7143"/>
                  </a:stretch>
                </a:blipFill>
                <a:ln w="12700" cap="flat">
                  <a:noFill/>
                  <a:miter lim="400000"/>
                </a:ln>
                <a:effectLst/>
              </p:spPr>
              <p:txBody>
                <a:bodyPr/>
                <a:lstStyle/>
                <a:p>
                  <a:r>
                    <a:rPr lang="en-CH">
                      <a:noFill/>
                    </a:rPr>
                    <a:t> </a:t>
                  </a:r>
                </a:p>
              </p:txBody>
            </p:sp>
          </mc:Fallback>
        </mc:AlternateContent>
        <p:sp>
          <p:nvSpPr>
            <p:cNvPr id="281" name="coupling bias"/>
            <p:cNvSpPr txBox="1"/>
            <p:nvPr/>
          </p:nvSpPr>
          <p:spPr>
            <a:xfrm>
              <a:off x="1481388" y="2378017"/>
              <a:ext cx="2551657" cy="567877"/>
            </a:xfrm>
            <a:prstGeom prst="rect">
              <a:avLst/>
            </a:prstGeom>
            <a:solidFill>
              <a:srgbClr val="FFFFFF"/>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9050" tIns="19050" rIns="19050" bIns="19050" numCol="1" anchor="ctr">
              <a:noAutofit/>
            </a:bodyPr>
            <a:lstStyle>
              <a:lvl1pPr algn="ctr" defTabSz="825500">
                <a:lnSpc>
                  <a:spcPct val="100000"/>
                </a:lnSpc>
                <a:spcBef>
                  <a:spcPts val="0"/>
                </a:spcBef>
                <a:defRPr sz="3200">
                  <a:solidFill>
                    <a:schemeClr val="accent1"/>
                  </a:solidFill>
                  <a:latin typeface="Helvetica Neue Medium"/>
                  <a:ea typeface="Helvetica Neue Medium"/>
                  <a:cs typeface="Helvetica Neue Medium"/>
                  <a:sym typeface="Helvetica Neue Medium"/>
                </a:defRPr>
              </a:lvl1pPr>
            </a:lstStyle>
            <a:p>
              <a:r>
                <a:rPr sz="1200"/>
                <a:t>coupling bias</a:t>
              </a:r>
            </a:p>
          </p:txBody>
        </p:sp>
      </p:grpSp>
      <p:sp>
        <p:nvSpPr>
          <p:cNvPr id="283"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17</a:t>
            </a:fld>
            <a:endParaRPr/>
          </a:p>
        </p:txBody>
      </p:sp>
      <p:sp>
        <p:nvSpPr>
          <p:cNvPr id="284" name="Beam-beam bias : order of 1% effect (green curve : only BB)"/>
          <p:cNvSpPr txBox="1"/>
          <p:nvPr/>
        </p:nvSpPr>
        <p:spPr>
          <a:xfrm>
            <a:off x="3643720" y="1375973"/>
            <a:ext cx="5324089" cy="5810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9050" tIns="19050" rIns="19050" bIns="19050" anchor="ctr">
            <a:spAutoFit/>
          </a:bodyPr>
          <a:lstStyle>
            <a:lvl1pPr marL="609600" indent="-609600">
              <a:buSzPct val="123000"/>
              <a:buChar char="•"/>
              <a:defRPr sz="4700"/>
            </a:lvl1pPr>
          </a:lstStyle>
          <a:p>
            <a:r>
              <a:rPr sz="1763" dirty="0"/>
              <a:t>Beam-beam bias : order of 1% effect (green curve : only BB)</a:t>
            </a:r>
          </a:p>
        </p:txBody>
      </p:sp>
      <p:sp>
        <p:nvSpPr>
          <p:cNvPr id="285" name="Coupling bias (normalised to bb) : order of 5% effect for highest value -&gt; negative bias for low separation and positive bias for high separation"/>
          <p:cNvSpPr txBox="1"/>
          <p:nvPr/>
        </p:nvSpPr>
        <p:spPr>
          <a:xfrm>
            <a:off x="3704466" y="2407726"/>
            <a:ext cx="5219797" cy="1100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9050" tIns="19050" rIns="19050" bIns="19050" anchor="ctr">
            <a:spAutoFit/>
          </a:bodyPr>
          <a:lstStyle>
            <a:lvl1pPr marL="609600" indent="-609600">
              <a:buSzPct val="123000"/>
              <a:buChar char="•"/>
              <a:defRPr sz="4600"/>
            </a:lvl1pPr>
          </a:lstStyle>
          <a:p>
            <a:r>
              <a:rPr sz="1725" dirty="0"/>
              <a:t>Coupling bias (</a:t>
            </a:r>
            <a:r>
              <a:rPr sz="1725" dirty="0" err="1"/>
              <a:t>normalised</a:t>
            </a:r>
            <a:r>
              <a:rPr sz="1725" dirty="0"/>
              <a:t> to bb) : order of 5% effect for highest value -&gt; negative bias for low separation and positive bias for high separation</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8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28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2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 grpId="0" animBg="1" advAuto="0"/>
      <p:bldP spid="282" grpId="0" animBg="1" advAuto="0"/>
      <p:bldP spid="284" grpId="0" animBg="1" advAuto="0"/>
      <p:bldP spid="285" grpId="0"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Beam-beam and coupling effects in y"/>
          <p:cNvSpPr txBox="1">
            <a:spLocks noGrp="1"/>
          </p:cNvSpPr>
          <p:nvPr>
            <p:ph type="title"/>
          </p:nvPr>
        </p:nvSpPr>
        <p:spPr>
          <a:xfrm>
            <a:off x="904875" y="179552"/>
            <a:ext cx="6288405" cy="1072753"/>
          </a:xfrm>
          <a:prstGeom prst="rect">
            <a:avLst/>
          </a:prstGeom>
        </p:spPr>
        <p:txBody>
          <a:bodyPr/>
          <a:lstStyle/>
          <a:p>
            <a:r>
              <a:rPr lang="en-US" dirty="0"/>
              <a:t>Local Coupling + BB impact to profiles</a:t>
            </a:r>
            <a:endParaRPr dirty="0"/>
          </a:p>
        </p:txBody>
      </p:sp>
      <p:sp>
        <p:nvSpPr>
          <p:cNvPr id="314"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18</a:t>
            </a:fld>
            <a:endParaRPr/>
          </a:p>
        </p:txBody>
      </p:sp>
      <p:pic>
        <p:nvPicPr>
          <p:cNvPr id="315" name="bb_Y_0sep.png" descr="bb_Y_0sep.png"/>
          <p:cNvPicPr>
            <a:picLocks noChangeAspect="1"/>
          </p:cNvPicPr>
          <p:nvPr/>
        </p:nvPicPr>
        <p:blipFill>
          <a:blip r:embed="rId2"/>
          <a:stretch>
            <a:fillRect/>
          </a:stretch>
        </p:blipFill>
        <p:spPr>
          <a:xfrm>
            <a:off x="1090268" y="1082255"/>
            <a:ext cx="3345968" cy="2676774"/>
          </a:xfrm>
          <a:prstGeom prst="rect">
            <a:avLst/>
          </a:prstGeom>
          <a:ln w="12700">
            <a:miter lim="400000"/>
          </a:ln>
        </p:spPr>
      </p:pic>
      <p:pic>
        <p:nvPicPr>
          <p:cNvPr id="316" name="bb_Y_5sep.png" descr="bb_Y_5sep.png"/>
          <p:cNvPicPr>
            <a:picLocks noChangeAspect="1"/>
          </p:cNvPicPr>
          <p:nvPr/>
        </p:nvPicPr>
        <p:blipFill>
          <a:blip r:embed="rId3"/>
          <a:stretch>
            <a:fillRect/>
          </a:stretch>
        </p:blipFill>
        <p:spPr>
          <a:xfrm>
            <a:off x="4337497" y="1106068"/>
            <a:ext cx="3382349" cy="2705879"/>
          </a:xfrm>
          <a:prstGeom prst="rect">
            <a:avLst/>
          </a:prstGeom>
          <a:ln w="12700">
            <a:miter lim="400000"/>
          </a:ln>
        </p:spPr>
      </p:pic>
      <p:sp>
        <p:nvSpPr>
          <p:cNvPr id="2" name="At 0 separation (left) :…">
            <a:extLst>
              <a:ext uri="{FF2B5EF4-FFF2-40B4-BE49-F238E27FC236}">
                <a16:creationId xmlns:a16="http://schemas.microsoft.com/office/drawing/2014/main" id="{78D0C9D9-7D64-8EA7-F587-30BD327C2E4A}"/>
              </a:ext>
            </a:extLst>
          </p:cNvPr>
          <p:cNvSpPr txBox="1">
            <a:spLocks noGrp="1"/>
          </p:cNvSpPr>
          <p:nvPr>
            <p:ph type="body" sz="quarter" idx="1"/>
          </p:nvPr>
        </p:nvSpPr>
        <p:spPr>
          <a:xfrm>
            <a:off x="546652" y="3777693"/>
            <a:ext cx="4214191" cy="809625"/>
          </a:xfrm>
          <a:prstGeom prst="rect">
            <a:avLst/>
          </a:prstGeom>
        </p:spPr>
        <p:txBody>
          <a:bodyPr>
            <a:normAutofit fontScale="25000" lnSpcReduction="20000"/>
          </a:bodyPr>
          <a:lstStyle/>
          <a:p>
            <a:pPr marL="0" indent="0" defTabSz="2365188">
              <a:lnSpc>
                <a:spcPct val="120000"/>
              </a:lnSpc>
              <a:spcBef>
                <a:spcPts val="0"/>
              </a:spcBef>
              <a:buNone/>
              <a:defRPr sz="4656"/>
            </a:pPr>
            <a:r>
              <a:rPr dirty="0"/>
              <a:t>At 0 separation:</a:t>
            </a:r>
            <a:r>
              <a:rPr lang="en-US" dirty="0"/>
              <a:t> </a:t>
            </a:r>
            <a:r>
              <a:rPr dirty="0"/>
              <a:t>The BB effect manifests itself when coupling = 0 or very small and increases L in the central region</a:t>
            </a:r>
            <a:r>
              <a:rPr lang="en-US" dirty="0"/>
              <a:t>. </a:t>
            </a:r>
            <a:r>
              <a:rPr dirty="0"/>
              <a:t>Coupling drives particles out of the center and into the tails</a:t>
            </a:r>
          </a:p>
          <a:p>
            <a:pPr marL="591312" lvl="1" indent="0" defTabSz="2365188">
              <a:lnSpc>
                <a:spcPct val="120000"/>
              </a:lnSpc>
              <a:spcBef>
                <a:spcPts val="0"/>
              </a:spcBef>
              <a:buNone/>
              <a:defRPr sz="4656"/>
            </a:pPr>
            <a:r>
              <a:rPr b="1" dirty="0"/>
              <a:t>=&gt; coupling and BB have opposing effects and counteract each other</a:t>
            </a:r>
          </a:p>
        </p:txBody>
      </p:sp>
      <p:sp>
        <p:nvSpPr>
          <p:cNvPr id="4" name="TextBox 3">
            <a:extLst>
              <a:ext uri="{FF2B5EF4-FFF2-40B4-BE49-F238E27FC236}">
                <a16:creationId xmlns:a16="http://schemas.microsoft.com/office/drawing/2014/main" id="{E9C11B85-3B25-78D3-F212-51328B1C52B9}"/>
              </a:ext>
            </a:extLst>
          </p:cNvPr>
          <p:cNvSpPr txBox="1"/>
          <p:nvPr/>
        </p:nvSpPr>
        <p:spPr>
          <a:xfrm>
            <a:off x="4962264" y="3796004"/>
            <a:ext cx="2625865" cy="715581"/>
          </a:xfrm>
          <a:prstGeom prst="rect">
            <a:avLst/>
          </a:prstGeom>
          <a:noFill/>
        </p:spPr>
        <p:txBody>
          <a:bodyPr wrap="square">
            <a:spAutoFit/>
          </a:bodyPr>
          <a:lstStyle/>
          <a:p>
            <a:r>
              <a:rPr lang="en-GB" dirty="0"/>
              <a:t>At 5 </a:t>
            </a:r>
            <a:r>
              <a:rPr lang="en-GB" dirty="0">
                <a:latin typeface="Symbol" pitchFamily="2" charset="2"/>
              </a:rPr>
              <a:t>s </a:t>
            </a:r>
            <a:r>
              <a:rPr lang="en-GB" dirty="0"/>
              <a:t>separation</a:t>
            </a:r>
          </a:p>
          <a:p>
            <a:r>
              <a:rPr lang="en-GB" dirty="0"/>
              <a:t>Increase in L over the whole overlap</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 name="Luminous region bias"/>
          <p:cNvSpPr txBox="1">
            <a:spLocks noGrp="1"/>
          </p:cNvSpPr>
          <p:nvPr>
            <p:ph type="title"/>
          </p:nvPr>
        </p:nvSpPr>
        <p:spPr>
          <a:xfrm>
            <a:off x="904875" y="179552"/>
            <a:ext cx="6440142" cy="1072753"/>
          </a:xfrm>
          <a:prstGeom prst="rect">
            <a:avLst/>
          </a:prstGeom>
        </p:spPr>
        <p:txBody>
          <a:bodyPr/>
          <a:lstStyle/>
          <a:p>
            <a:r>
              <a:rPr dirty="0"/>
              <a:t>Luminous region bias</a:t>
            </a:r>
            <a:r>
              <a:rPr lang="en-US" dirty="0"/>
              <a:t> – round beams </a:t>
            </a:r>
            <a:endParaRPr dirty="0"/>
          </a:p>
        </p:txBody>
      </p:sp>
      <p:sp>
        <p:nvSpPr>
          <p:cNvPr id="350" name="Sum over all separations"/>
          <p:cNvSpPr txBox="1">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normAutofit fontScale="92500" lnSpcReduction="20000"/>
          </a:bodyPr>
          <a:lstStyle/>
          <a:p>
            <a:r>
              <a:rPr dirty="0"/>
              <a:t>Sum over all separations</a:t>
            </a:r>
            <a:r>
              <a:rPr lang="en-US" dirty="0"/>
              <a:t> (BI)</a:t>
            </a:r>
            <a:r>
              <a:rPr dirty="0"/>
              <a:t> </a:t>
            </a:r>
          </a:p>
        </p:txBody>
      </p:sp>
      <p:sp>
        <p:nvSpPr>
          <p:cNvPr id="351" name="Opposing effects of beam-beam and coupling are apparent…"/>
          <p:cNvSpPr txBox="1">
            <a:spLocks noGrp="1"/>
          </p:cNvSpPr>
          <p:nvPr>
            <p:ph type="body" sz="half" idx="1"/>
          </p:nvPr>
        </p:nvSpPr>
        <p:spPr>
          <a:xfrm>
            <a:off x="452438" y="3496151"/>
            <a:ext cx="8239125" cy="1193043"/>
          </a:xfrm>
          <a:prstGeom prst="rect">
            <a:avLst/>
          </a:prstGeom>
        </p:spPr>
        <p:txBody>
          <a:bodyPr>
            <a:normAutofit fontScale="40000" lnSpcReduction="20000"/>
          </a:bodyPr>
          <a:lstStyle/>
          <a:p>
            <a:pPr marL="221742" indent="-221742" defTabSz="886946">
              <a:spcBef>
                <a:spcPts val="1613"/>
              </a:spcBef>
              <a:defRPr sz="4656"/>
            </a:pPr>
            <a:r>
              <a:rPr dirty="0"/>
              <a:t>Opposing effects of beam-beam and coupling</a:t>
            </a:r>
          </a:p>
          <a:p>
            <a:pPr marL="221742" indent="-221742" defTabSz="886946">
              <a:spcBef>
                <a:spcPts val="1613"/>
              </a:spcBef>
              <a:defRPr sz="4656"/>
            </a:pPr>
            <a:r>
              <a:rPr dirty="0"/>
              <a:t>Interplay of the two effects : negative bias in the central region</a:t>
            </a:r>
          </a:p>
          <a:p>
            <a:pPr marL="221742" lvl="1" indent="0" defTabSz="886946">
              <a:spcBef>
                <a:spcPts val="1613"/>
              </a:spcBef>
              <a:buNone/>
              <a:defRPr sz="4656"/>
            </a:pPr>
            <a:r>
              <a:rPr dirty="0"/>
              <a:t>=&gt; coupling has a stronger effect than beam-beam</a:t>
            </a:r>
          </a:p>
        </p:txBody>
      </p:sp>
      <p:pic>
        <p:nvPicPr>
          <p:cNvPr id="352" name="1e-3_.png" descr="1e-3_.png"/>
          <p:cNvPicPr>
            <a:picLocks noChangeAspect="1"/>
          </p:cNvPicPr>
          <p:nvPr/>
        </p:nvPicPr>
        <p:blipFill>
          <a:blip r:embed="rId2"/>
          <a:srcRect l="7078" t="2844" r="11596" b="2844"/>
          <a:stretch>
            <a:fillRect/>
          </a:stretch>
        </p:blipFill>
        <p:spPr>
          <a:xfrm>
            <a:off x="569228" y="1254075"/>
            <a:ext cx="2401928" cy="2228372"/>
          </a:xfrm>
          <a:prstGeom prst="rect">
            <a:avLst/>
          </a:prstGeom>
          <a:ln w="12700">
            <a:miter lim="400000"/>
          </a:ln>
        </p:spPr>
      </p:pic>
      <p:pic>
        <p:nvPicPr>
          <p:cNvPr id="353" name="1e-3_.png" descr="1e-3_.png"/>
          <p:cNvPicPr>
            <a:picLocks noChangeAspect="1"/>
          </p:cNvPicPr>
          <p:nvPr/>
        </p:nvPicPr>
        <p:blipFill>
          <a:blip r:embed="rId3"/>
          <a:srcRect l="5904" t="3385" r="10436" b="1416"/>
          <a:stretch>
            <a:fillRect/>
          </a:stretch>
        </p:blipFill>
        <p:spPr>
          <a:xfrm>
            <a:off x="3348112" y="1254075"/>
            <a:ext cx="2447848" cy="2228384"/>
          </a:xfrm>
          <a:prstGeom prst="rect">
            <a:avLst/>
          </a:prstGeom>
          <a:ln w="12700">
            <a:miter lim="400000"/>
          </a:ln>
        </p:spPr>
      </p:pic>
      <p:pic>
        <p:nvPicPr>
          <p:cNvPr id="354" name="1e-3_.png" descr="1e-3_.png"/>
          <p:cNvPicPr>
            <a:picLocks noChangeAspect="1"/>
          </p:cNvPicPr>
          <p:nvPr/>
        </p:nvPicPr>
        <p:blipFill>
          <a:blip r:embed="rId4"/>
          <a:stretch>
            <a:fillRect/>
          </a:stretch>
        </p:blipFill>
        <p:spPr>
          <a:xfrm>
            <a:off x="5912302" y="1174430"/>
            <a:ext cx="2885061" cy="2308049"/>
          </a:xfrm>
          <a:prstGeom prst="rect">
            <a:avLst/>
          </a:prstGeom>
          <a:ln w="12700">
            <a:miter lim="400000"/>
          </a:ln>
        </p:spPr>
      </p:pic>
      <mc:AlternateContent xmlns:mc="http://schemas.openxmlformats.org/markup-compatibility/2006">
        <mc:Choice xmlns:a14="http://schemas.microsoft.com/office/drawing/2010/main" Requires="a14">
          <p:sp>
            <p:nvSpPr>
              <p:cNvPr id="355" name="Beam-beam bias :"/>
              <p:cNvSpPr txBox="1"/>
              <p:nvPr/>
            </p:nvSpPr>
            <p:spPr>
              <a:xfrm>
                <a:off x="929406" y="1283650"/>
                <a:ext cx="1681582" cy="229743"/>
              </a:xfrm>
              <a:prstGeom prst="rect">
                <a:avLst/>
              </a:prstGeom>
              <a:solidFill>
                <a:srgbClr val="FFFFFF"/>
              </a:solidFill>
              <a:ln w="12700">
                <a:miter lim="400000"/>
              </a:ln>
              <a:extLst>
                <a:ext uri="{C572A759-6A51-4108-AA02-DFA0A04FC94B}">
                  <ma14:wrappingTextBoxFlag xmlns:ma14="http://schemas.microsoft.com/office/mac/drawingml/2011/main" xmlns:m="http://schemas.openxmlformats.org/officeDocument/2006/math" xmlns="" val="1"/>
                </a:ext>
              </a:extLst>
            </p:spPr>
            <p:txBody>
              <a:bodyPr lIns="19050" tIns="19050" rIns="19050" bIns="19050" anchor="ctr">
                <a:spAutoFit/>
              </a:bodyPr>
              <a:lstStyle/>
              <a:p>
                <a:pPr>
                  <a:defRPr sz="1800"/>
                </a:pPr>
                <a:r>
                  <a:rPr sz="863"/>
                  <a:t>Beam-beam bias :     </a:t>
                </a:r>
                <a14:m>
                  <m:oMath xmlns:m="http://schemas.openxmlformats.org/officeDocument/2006/math">
                    <m:f>
                      <m:fPr>
                        <m:ctrlPr>
                          <a:rPr sz="806" i="1">
                            <a:solidFill>
                              <a:srgbClr val="000000"/>
                            </a:solidFill>
                            <a:latin typeface="Cambria Math" panose="02040503050406030204" pitchFamily="18" charset="0"/>
                          </a:rPr>
                        </m:ctrlPr>
                      </m:fPr>
                      <m:num>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𝑏𝑏</m:t>
                            </m:r>
                            <m:r>
                              <a:rPr sz="806" i="1">
                                <a:solidFill>
                                  <a:srgbClr val="000000"/>
                                </a:solidFill>
                                <a:latin typeface="Cambria Math" panose="02040503050406030204" pitchFamily="18" charset="0"/>
                              </a:rPr>
                              <m:t>+</m:t>
                            </m:r>
                            <m:r>
                              <a:rPr sz="806" i="1">
                                <a:solidFill>
                                  <a:srgbClr val="000000"/>
                                </a:solidFill>
                                <a:latin typeface="Cambria Math" panose="02040503050406030204" pitchFamily="18" charset="0"/>
                              </a:rPr>
                              <m:t>𝑐</m:t>
                            </m:r>
                          </m:sub>
                        </m:sSub>
                      </m:num>
                      <m:den>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𝑐</m:t>
                            </m:r>
                          </m:sub>
                        </m:sSub>
                      </m:den>
                    </m:f>
                  </m:oMath>
                </a14:m>
                <a:endParaRPr sz="863"/>
              </a:p>
            </p:txBody>
          </p:sp>
        </mc:Choice>
        <mc:Fallback>
          <p:sp>
            <p:nvSpPr>
              <p:cNvPr id="355" name="Beam-beam bias :"/>
              <p:cNvSpPr txBox="1">
                <a:spLocks noRot="1" noChangeAspect="1" noMove="1" noResize="1" noEditPoints="1" noAdjustHandles="1" noChangeArrowheads="1" noChangeShapeType="1" noTextEdit="1"/>
              </p:cNvSpPr>
              <p:nvPr/>
            </p:nvSpPr>
            <p:spPr>
              <a:xfrm>
                <a:off x="929406" y="1283650"/>
                <a:ext cx="1681582" cy="229743"/>
              </a:xfrm>
              <a:prstGeom prst="rect">
                <a:avLst/>
              </a:prstGeom>
              <a:blipFill>
                <a:blip r:embed="rId5"/>
                <a:stretch>
                  <a:fillRect l="-2239" b="-526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356" name="1e-3 coupling bias :"/>
              <p:cNvSpPr txBox="1"/>
              <p:nvPr/>
            </p:nvSpPr>
            <p:spPr>
              <a:xfrm>
                <a:off x="3731209" y="1197724"/>
                <a:ext cx="1681582" cy="230256"/>
              </a:xfrm>
              <a:prstGeom prst="rect">
                <a:avLst/>
              </a:prstGeom>
              <a:solidFill>
                <a:srgbClr val="FFFFFF"/>
              </a:solidFill>
              <a:ln w="12700">
                <a:miter lim="400000"/>
              </a:ln>
              <a:extLst>
                <a:ext uri="{C572A759-6A51-4108-AA02-DFA0A04FC94B}">
                  <ma14:wrappingTextBoxFlag xmlns:ma14="http://schemas.microsoft.com/office/mac/drawingml/2011/main" xmlns:m="http://schemas.openxmlformats.org/officeDocument/2006/math" xmlns="" val="1"/>
                </a:ext>
              </a:extLst>
            </p:spPr>
            <p:txBody>
              <a:bodyPr lIns="19050" tIns="19050" rIns="19050" bIns="19050" anchor="ctr">
                <a:spAutoFit/>
              </a:bodyPr>
              <a:lstStyle/>
              <a:p>
                <a:pPr>
                  <a:defRPr sz="1800"/>
                </a:pPr>
                <a:r>
                  <a:rPr sz="863"/>
                  <a:t>1e-3 coupling bias :  </a:t>
                </a:r>
                <a14:m>
                  <m:oMath xmlns:m="http://schemas.openxmlformats.org/officeDocument/2006/math">
                    <m:f>
                      <m:fPr>
                        <m:ctrlPr>
                          <a:rPr sz="806" i="1">
                            <a:solidFill>
                              <a:srgbClr val="000000"/>
                            </a:solidFill>
                            <a:latin typeface="Cambria Math" panose="02040503050406030204" pitchFamily="18" charset="0"/>
                          </a:rPr>
                        </m:ctrlPr>
                      </m:fPr>
                      <m:num>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𝑏𝑏</m:t>
                            </m:r>
                            <m:r>
                              <a:rPr sz="806" i="1">
                                <a:solidFill>
                                  <a:srgbClr val="000000"/>
                                </a:solidFill>
                                <a:latin typeface="Cambria Math" panose="02040503050406030204" pitchFamily="18" charset="0"/>
                              </a:rPr>
                              <m:t>+</m:t>
                            </m:r>
                            <m:r>
                              <a:rPr sz="806" i="1">
                                <a:solidFill>
                                  <a:srgbClr val="000000"/>
                                </a:solidFill>
                                <a:latin typeface="Cambria Math" panose="02040503050406030204" pitchFamily="18" charset="0"/>
                              </a:rPr>
                              <m:t>𝑐</m:t>
                            </m:r>
                          </m:sub>
                        </m:sSub>
                      </m:num>
                      <m:den>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𝑏𝑏</m:t>
                            </m:r>
                          </m:sub>
                        </m:sSub>
                      </m:den>
                    </m:f>
                  </m:oMath>
                </a14:m>
                <a:endParaRPr sz="863"/>
              </a:p>
            </p:txBody>
          </p:sp>
        </mc:Choice>
        <mc:Fallback>
          <p:sp>
            <p:nvSpPr>
              <p:cNvPr id="356" name="1e-3 coupling bias :"/>
              <p:cNvSpPr txBox="1">
                <a:spLocks noRot="1" noChangeAspect="1" noMove="1" noResize="1" noEditPoints="1" noAdjustHandles="1" noChangeArrowheads="1" noChangeShapeType="1" noTextEdit="1"/>
              </p:cNvSpPr>
              <p:nvPr/>
            </p:nvSpPr>
            <p:spPr>
              <a:xfrm>
                <a:off x="3731209" y="1197724"/>
                <a:ext cx="1681582" cy="230256"/>
              </a:xfrm>
              <a:prstGeom prst="rect">
                <a:avLst/>
              </a:prstGeom>
              <a:blipFill>
                <a:blip r:embed="rId6"/>
                <a:stretch>
                  <a:fillRect l="-2985" b="-526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357" name="Beam-beam + coupling bias :"/>
              <p:cNvSpPr txBox="1"/>
              <p:nvPr/>
            </p:nvSpPr>
            <p:spPr>
              <a:xfrm>
                <a:off x="6261697" y="1197980"/>
                <a:ext cx="1909040" cy="229743"/>
              </a:xfrm>
              <a:prstGeom prst="rect">
                <a:avLst/>
              </a:prstGeom>
              <a:solidFill>
                <a:srgbClr val="FFFFFF"/>
              </a:solidFill>
              <a:ln w="12700">
                <a:miter lim="400000"/>
              </a:ln>
              <a:extLst>
                <a:ext uri="{C572A759-6A51-4108-AA02-DFA0A04FC94B}">
                  <ma14:wrappingTextBoxFlag xmlns:ma14="http://schemas.microsoft.com/office/mac/drawingml/2011/main" xmlns:m="http://schemas.openxmlformats.org/officeDocument/2006/math" xmlns="" val="1"/>
                </a:ext>
              </a:extLst>
            </p:spPr>
            <p:txBody>
              <a:bodyPr lIns="19050" tIns="19050" rIns="19050" bIns="19050" anchor="ctr">
                <a:spAutoFit/>
              </a:bodyPr>
              <a:lstStyle/>
              <a:p>
                <a:pPr>
                  <a:defRPr sz="1800"/>
                </a:pPr>
                <a:r>
                  <a:rPr sz="863"/>
                  <a:t>Beam-beam + coupling bias : </a:t>
                </a:r>
                <a14:m>
                  <m:oMath xmlns:m="http://schemas.openxmlformats.org/officeDocument/2006/math">
                    <m:f>
                      <m:fPr>
                        <m:ctrlPr>
                          <a:rPr sz="806" i="1">
                            <a:solidFill>
                              <a:srgbClr val="000000"/>
                            </a:solidFill>
                            <a:latin typeface="Cambria Math" panose="02040503050406030204" pitchFamily="18" charset="0"/>
                          </a:rPr>
                        </m:ctrlPr>
                      </m:fPr>
                      <m:num>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𝑏𝑏</m:t>
                            </m:r>
                            <m:r>
                              <a:rPr sz="806" i="1">
                                <a:solidFill>
                                  <a:srgbClr val="000000"/>
                                </a:solidFill>
                                <a:latin typeface="Cambria Math" panose="02040503050406030204" pitchFamily="18" charset="0"/>
                              </a:rPr>
                              <m:t>+</m:t>
                            </m:r>
                            <m:r>
                              <a:rPr sz="806" i="1">
                                <a:solidFill>
                                  <a:srgbClr val="000000"/>
                                </a:solidFill>
                                <a:latin typeface="Cambria Math" panose="02040503050406030204" pitchFamily="18" charset="0"/>
                              </a:rPr>
                              <m:t>𝑐</m:t>
                            </m:r>
                          </m:sub>
                        </m:sSub>
                      </m:num>
                      <m:den>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0</m:t>
                            </m:r>
                          </m:sub>
                        </m:sSub>
                      </m:den>
                    </m:f>
                  </m:oMath>
                </a14:m>
                <a:endParaRPr sz="863"/>
              </a:p>
            </p:txBody>
          </p:sp>
        </mc:Choice>
        <mc:Fallback>
          <p:sp>
            <p:nvSpPr>
              <p:cNvPr id="357" name="Beam-beam + coupling bias :"/>
              <p:cNvSpPr txBox="1">
                <a:spLocks noRot="1" noChangeAspect="1" noMove="1" noResize="1" noEditPoints="1" noAdjustHandles="1" noChangeArrowheads="1" noChangeShapeType="1" noTextEdit="1"/>
              </p:cNvSpPr>
              <p:nvPr/>
            </p:nvSpPr>
            <p:spPr>
              <a:xfrm>
                <a:off x="6261697" y="1197980"/>
                <a:ext cx="1909040" cy="229743"/>
              </a:xfrm>
              <a:prstGeom prst="rect">
                <a:avLst/>
              </a:prstGeom>
              <a:blipFill>
                <a:blip r:embed="rId7"/>
                <a:stretch>
                  <a:fillRect l="-1974" b="-526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p:sp>
        <p:nvSpPr>
          <p:cNvPr id="358"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19</a:t>
            </a:fld>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EC491D70-2FFC-42F6-A538-CFC0B8648B69}"/>
              </a:ext>
            </a:extLst>
          </p:cNvPr>
          <p:cNvSpPr>
            <a:spLocks noGrp="1"/>
          </p:cNvSpPr>
          <p:nvPr>
            <p:ph type="title"/>
          </p:nvPr>
        </p:nvSpPr>
        <p:spPr/>
        <p:txBody>
          <a:bodyPr/>
          <a:lstStyle/>
          <a:p>
            <a:r>
              <a:rPr lang="en-GB" dirty="0"/>
              <a:t>Contents</a:t>
            </a:r>
          </a:p>
        </p:txBody>
      </p:sp>
      <p:sp>
        <p:nvSpPr>
          <p:cNvPr id="13" name="Slide Number Placeholder 12">
            <a:extLst>
              <a:ext uri="{FF2B5EF4-FFF2-40B4-BE49-F238E27FC236}">
                <a16:creationId xmlns:a16="http://schemas.microsoft.com/office/drawing/2014/main" id="{9C33132E-5AEF-41B8-A56F-0A5F2A808BA6}"/>
              </a:ext>
            </a:extLst>
          </p:cNvPr>
          <p:cNvSpPr>
            <a:spLocks noGrp="1"/>
          </p:cNvSpPr>
          <p:nvPr>
            <p:ph type="sldNum" sz="quarter" idx="16"/>
          </p:nvPr>
        </p:nvSpPr>
        <p:spPr/>
        <p:txBody>
          <a:bodyPr/>
          <a:lstStyle/>
          <a:p>
            <a:fld id="{E1E1CD7C-2161-7D43-862E-CE4C333CD873}" type="slidenum">
              <a:rPr lang="fr-FR" smtClean="0"/>
              <a:pPr/>
              <a:t>2</a:t>
            </a:fld>
            <a:endParaRPr lang="fr-FR" dirty="0"/>
          </a:p>
        </p:txBody>
      </p:sp>
      <p:sp>
        <p:nvSpPr>
          <p:cNvPr id="3" name="Content Placeholder 2">
            <a:extLst>
              <a:ext uri="{FF2B5EF4-FFF2-40B4-BE49-F238E27FC236}">
                <a16:creationId xmlns:a16="http://schemas.microsoft.com/office/drawing/2014/main" id="{2064DBD2-ADBB-96DD-0863-2CCEB860B2C7}"/>
              </a:ext>
            </a:extLst>
          </p:cNvPr>
          <p:cNvSpPr>
            <a:spLocks noGrp="1"/>
          </p:cNvSpPr>
          <p:nvPr>
            <p:ph idx="1"/>
          </p:nvPr>
        </p:nvSpPr>
        <p:spPr>
          <a:xfrm>
            <a:off x="650433" y="1110464"/>
            <a:ext cx="7271670" cy="3386772"/>
          </a:xfrm>
        </p:spPr>
        <p:txBody>
          <a:bodyPr>
            <a:normAutofit fontScale="92500" lnSpcReduction="20000"/>
          </a:bodyPr>
          <a:lstStyle/>
          <a:p>
            <a:r>
              <a:rPr lang="en-CH" dirty="0"/>
              <a:t>COMBI</a:t>
            </a:r>
            <a:r>
              <a:rPr lang="en-CH" dirty="0">
                <a:sym typeface="Wingdings" pitchFamily="2" charset="2"/>
              </a:rPr>
              <a:t>XSUITE</a:t>
            </a:r>
          </a:p>
          <a:p>
            <a:pPr lvl="1"/>
            <a:r>
              <a:rPr lang="en-CH" dirty="0">
                <a:sym typeface="Wingdings" pitchFamily="2" charset="2"/>
              </a:rPr>
              <a:t>XSUITE</a:t>
            </a:r>
          </a:p>
          <a:p>
            <a:pPr lvl="1"/>
            <a:r>
              <a:rPr lang="en-CH" dirty="0">
                <a:sym typeface="Wingdings" pitchFamily="2" charset="2"/>
              </a:rPr>
              <a:t>Benchmark of Luminosity BIAS due to beam-beam</a:t>
            </a:r>
          </a:p>
          <a:p>
            <a:pPr lvl="1"/>
            <a:r>
              <a:rPr lang="en-CH" dirty="0">
                <a:sym typeface="Wingdings" pitchFamily="2" charset="2"/>
              </a:rPr>
              <a:t>New analysis: Beam Imaging, Luminous region, 2D fit rates</a:t>
            </a:r>
          </a:p>
          <a:p>
            <a:endParaRPr lang="en-CH" dirty="0">
              <a:sym typeface="Wingdings" pitchFamily="2" charset="2"/>
            </a:endParaRPr>
          </a:p>
          <a:p>
            <a:r>
              <a:rPr lang="en-CH" dirty="0">
                <a:sym typeface="Wingdings" pitchFamily="2" charset="2"/>
              </a:rPr>
              <a:t>L</a:t>
            </a:r>
            <a:r>
              <a:rPr lang="en-GB" dirty="0" err="1">
                <a:sym typeface="Wingdings" pitchFamily="2" charset="2"/>
              </a:rPr>
              <a:t>i</a:t>
            </a:r>
            <a:r>
              <a:rPr lang="en-CH" dirty="0">
                <a:sym typeface="Wingdings" pitchFamily="2" charset="2"/>
              </a:rPr>
              <a:t>near Coupling in LHC </a:t>
            </a:r>
          </a:p>
          <a:p>
            <a:endParaRPr lang="en-CH" dirty="0">
              <a:sym typeface="Wingdings" pitchFamily="2" charset="2"/>
            </a:endParaRPr>
          </a:p>
          <a:p>
            <a:r>
              <a:rPr lang="en-CH" dirty="0">
                <a:sym typeface="Wingdings" pitchFamily="2" charset="2"/>
              </a:rPr>
              <a:t>Beam-beam luminosity bias + linear coupling preliminary results:</a:t>
            </a:r>
          </a:p>
          <a:p>
            <a:pPr marL="685800" lvl="1" indent="-342900">
              <a:buFont typeface="+mj-lt"/>
              <a:buAutoNum type="arabicPeriod"/>
            </a:pPr>
            <a:r>
              <a:rPr lang="en-CH" dirty="0">
                <a:sym typeface="Wingdings" pitchFamily="2" charset="2"/>
              </a:rPr>
              <a:t>Local Linear Coupling</a:t>
            </a:r>
          </a:p>
          <a:p>
            <a:pPr marL="685800" lvl="1" indent="-342900">
              <a:buFont typeface="+mj-lt"/>
              <a:buAutoNum type="arabicPeriod"/>
            </a:pPr>
            <a:r>
              <a:rPr lang="en-CH" dirty="0">
                <a:sym typeface="Wingdings" pitchFamily="2" charset="2"/>
              </a:rPr>
              <a:t>Global coupling</a:t>
            </a:r>
          </a:p>
          <a:p>
            <a:pPr marL="685800" lvl="1" indent="-342900">
              <a:buFont typeface="+mj-lt"/>
              <a:buAutoNum type="arabicPeriod"/>
            </a:pPr>
            <a:r>
              <a:rPr lang="en-CH" dirty="0">
                <a:sym typeface="Wingdings" pitchFamily="2" charset="2"/>
              </a:rPr>
              <a:t>Half corrected local coupling </a:t>
            </a:r>
          </a:p>
          <a:p>
            <a:endParaRPr lang="en-CH" dirty="0">
              <a:sym typeface="Wingdings" pitchFamily="2" charset="2"/>
            </a:endParaRPr>
          </a:p>
          <a:p>
            <a:r>
              <a:rPr lang="en-CH" dirty="0">
                <a:sym typeface="Wingdings" pitchFamily="2" charset="2"/>
              </a:rPr>
              <a:t>Summary and Future Plans</a:t>
            </a:r>
            <a:endParaRPr lang="en-CH" dirty="0"/>
          </a:p>
        </p:txBody>
      </p:sp>
    </p:spTree>
    <p:extLst>
      <p:ext uri="{BB962C8B-B14F-4D97-AF65-F5344CB8AC3E}">
        <p14:creationId xmlns:p14="http://schemas.microsoft.com/office/powerpoint/2010/main" val="3863185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Luminous region bias - flat beams"/>
          <p:cNvSpPr txBox="1">
            <a:spLocks noGrp="1"/>
          </p:cNvSpPr>
          <p:nvPr>
            <p:ph type="title"/>
          </p:nvPr>
        </p:nvSpPr>
        <p:spPr>
          <a:xfrm>
            <a:off x="904875" y="179552"/>
            <a:ext cx="5474154" cy="1072753"/>
          </a:xfrm>
          <a:prstGeom prst="rect">
            <a:avLst/>
          </a:prstGeom>
        </p:spPr>
        <p:txBody>
          <a:bodyPr/>
          <a:lstStyle/>
          <a:p>
            <a:r>
              <a:rPr dirty="0"/>
              <a:t>Luminous region bias - flat beams</a:t>
            </a:r>
          </a:p>
        </p:txBody>
      </p:sp>
      <p:sp>
        <p:nvSpPr>
          <p:cNvPr id="372" name="Sum over all separations"/>
          <p:cNvSpPr txBox="1">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normAutofit fontScale="92500" lnSpcReduction="20000"/>
          </a:bodyPr>
          <a:lstStyle/>
          <a:p>
            <a:r>
              <a:rPr dirty="0"/>
              <a:t>Sum over all separations</a:t>
            </a:r>
            <a:r>
              <a:rPr lang="en-US" dirty="0"/>
              <a:t> (BI)</a:t>
            </a:r>
            <a:r>
              <a:rPr dirty="0"/>
              <a:t> </a:t>
            </a:r>
          </a:p>
        </p:txBody>
      </p:sp>
      <p:sp>
        <p:nvSpPr>
          <p:cNvPr id="373" name="Opposing effects of beam-beam and coupling are apparent…"/>
          <p:cNvSpPr txBox="1">
            <a:spLocks noGrp="1"/>
          </p:cNvSpPr>
          <p:nvPr>
            <p:ph type="body" idx="1"/>
          </p:nvPr>
        </p:nvSpPr>
        <p:spPr>
          <a:xfrm>
            <a:off x="416594" y="3651679"/>
            <a:ext cx="8239125" cy="1296558"/>
          </a:xfrm>
          <a:prstGeom prst="rect">
            <a:avLst/>
          </a:prstGeom>
        </p:spPr>
        <p:txBody>
          <a:bodyPr/>
          <a:lstStyle/>
          <a:p>
            <a:r>
              <a:rPr dirty="0"/>
              <a:t>Opposing effects of beam-beam and coupling</a:t>
            </a:r>
          </a:p>
          <a:p>
            <a:r>
              <a:rPr dirty="0"/>
              <a:t>Interplay of the two effects : negative bias in the central region</a:t>
            </a:r>
          </a:p>
          <a:p>
            <a:pPr marL="342900" lvl="1" indent="0">
              <a:buNone/>
            </a:pPr>
            <a:r>
              <a:rPr dirty="0"/>
              <a:t>=&gt; coupling has a stronger effect than beam-beam</a:t>
            </a:r>
          </a:p>
        </p:txBody>
      </p:sp>
      <mc:AlternateContent xmlns:mc="http://schemas.openxmlformats.org/markup-compatibility/2006">
        <mc:Choice xmlns:a14="http://schemas.microsoft.com/office/drawing/2010/main" Requires="a14">
          <p:sp>
            <p:nvSpPr>
              <p:cNvPr id="374" name="Beam-beam bias :"/>
              <p:cNvSpPr txBox="1"/>
              <p:nvPr/>
            </p:nvSpPr>
            <p:spPr>
              <a:xfrm>
                <a:off x="929406" y="1283650"/>
                <a:ext cx="1681582" cy="229743"/>
              </a:xfrm>
              <a:prstGeom prst="rect">
                <a:avLst/>
              </a:prstGeom>
              <a:solidFill>
                <a:srgbClr val="FFFFFF"/>
              </a:solidFill>
              <a:ln w="12700">
                <a:miter lim="400000"/>
              </a:ln>
              <a:extLst>
                <a:ext uri="{C572A759-6A51-4108-AA02-DFA0A04FC94B}">
                  <ma14:wrappingTextBoxFlag xmlns:ma14="http://schemas.microsoft.com/office/mac/drawingml/2011/main" xmlns:m="http://schemas.openxmlformats.org/officeDocument/2006/math" xmlns="" val="1"/>
                </a:ext>
              </a:extLst>
            </p:spPr>
            <p:txBody>
              <a:bodyPr lIns="19050" tIns="19050" rIns="19050" bIns="19050" anchor="ctr">
                <a:spAutoFit/>
              </a:bodyPr>
              <a:lstStyle/>
              <a:p>
                <a:pPr>
                  <a:defRPr sz="1800"/>
                </a:pPr>
                <a:r>
                  <a:rPr sz="863"/>
                  <a:t>Beam-beam bias :     </a:t>
                </a:r>
                <a14:m>
                  <m:oMath xmlns:m="http://schemas.openxmlformats.org/officeDocument/2006/math">
                    <m:f>
                      <m:fPr>
                        <m:ctrlPr>
                          <a:rPr sz="806" i="1">
                            <a:solidFill>
                              <a:srgbClr val="000000"/>
                            </a:solidFill>
                            <a:latin typeface="Cambria Math" panose="02040503050406030204" pitchFamily="18" charset="0"/>
                          </a:rPr>
                        </m:ctrlPr>
                      </m:fPr>
                      <m:num>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𝑏𝑏</m:t>
                            </m:r>
                            <m:r>
                              <a:rPr sz="806" i="1">
                                <a:solidFill>
                                  <a:srgbClr val="000000"/>
                                </a:solidFill>
                                <a:latin typeface="Cambria Math" panose="02040503050406030204" pitchFamily="18" charset="0"/>
                              </a:rPr>
                              <m:t>+</m:t>
                            </m:r>
                            <m:r>
                              <a:rPr sz="806" i="1">
                                <a:solidFill>
                                  <a:srgbClr val="000000"/>
                                </a:solidFill>
                                <a:latin typeface="Cambria Math" panose="02040503050406030204" pitchFamily="18" charset="0"/>
                              </a:rPr>
                              <m:t>𝑐</m:t>
                            </m:r>
                          </m:sub>
                        </m:sSub>
                      </m:num>
                      <m:den>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𝑐</m:t>
                            </m:r>
                          </m:sub>
                        </m:sSub>
                      </m:den>
                    </m:f>
                  </m:oMath>
                </a14:m>
                <a:endParaRPr sz="863"/>
              </a:p>
            </p:txBody>
          </p:sp>
        </mc:Choice>
        <mc:Fallback>
          <p:sp>
            <p:nvSpPr>
              <p:cNvPr id="374" name="Beam-beam bias :"/>
              <p:cNvSpPr txBox="1">
                <a:spLocks noRot="1" noChangeAspect="1" noMove="1" noResize="1" noEditPoints="1" noAdjustHandles="1" noChangeArrowheads="1" noChangeShapeType="1" noTextEdit="1"/>
              </p:cNvSpPr>
              <p:nvPr/>
            </p:nvSpPr>
            <p:spPr>
              <a:xfrm>
                <a:off x="929406" y="1283650"/>
                <a:ext cx="1681582" cy="229743"/>
              </a:xfrm>
              <a:prstGeom prst="rect">
                <a:avLst/>
              </a:prstGeom>
              <a:blipFill>
                <a:blip r:embed="rId2"/>
                <a:stretch>
                  <a:fillRect l="-2239" b="-526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375" name="1e-3 coupling bias :"/>
              <p:cNvSpPr txBox="1"/>
              <p:nvPr/>
            </p:nvSpPr>
            <p:spPr>
              <a:xfrm>
                <a:off x="3731209" y="1197724"/>
                <a:ext cx="1681582" cy="230256"/>
              </a:xfrm>
              <a:prstGeom prst="rect">
                <a:avLst/>
              </a:prstGeom>
              <a:solidFill>
                <a:srgbClr val="FFFFFF"/>
              </a:solidFill>
              <a:ln w="12700">
                <a:miter lim="400000"/>
              </a:ln>
              <a:extLst>
                <a:ext uri="{C572A759-6A51-4108-AA02-DFA0A04FC94B}">
                  <ma14:wrappingTextBoxFlag xmlns:ma14="http://schemas.microsoft.com/office/mac/drawingml/2011/main" xmlns:m="http://schemas.openxmlformats.org/officeDocument/2006/math" xmlns="" val="1"/>
                </a:ext>
              </a:extLst>
            </p:spPr>
            <p:txBody>
              <a:bodyPr lIns="19050" tIns="19050" rIns="19050" bIns="19050" anchor="ctr">
                <a:spAutoFit/>
              </a:bodyPr>
              <a:lstStyle/>
              <a:p>
                <a:pPr>
                  <a:defRPr sz="1800"/>
                </a:pPr>
                <a:r>
                  <a:rPr sz="863"/>
                  <a:t>1e-3 coupling bias :  </a:t>
                </a:r>
                <a14:m>
                  <m:oMath xmlns:m="http://schemas.openxmlformats.org/officeDocument/2006/math">
                    <m:f>
                      <m:fPr>
                        <m:ctrlPr>
                          <a:rPr sz="806" i="1">
                            <a:solidFill>
                              <a:srgbClr val="000000"/>
                            </a:solidFill>
                            <a:latin typeface="Cambria Math" panose="02040503050406030204" pitchFamily="18" charset="0"/>
                          </a:rPr>
                        </m:ctrlPr>
                      </m:fPr>
                      <m:num>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𝑏𝑏</m:t>
                            </m:r>
                            <m:r>
                              <a:rPr sz="806" i="1">
                                <a:solidFill>
                                  <a:srgbClr val="000000"/>
                                </a:solidFill>
                                <a:latin typeface="Cambria Math" panose="02040503050406030204" pitchFamily="18" charset="0"/>
                              </a:rPr>
                              <m:t>+</m:t>
                            </m:r>
                            <m:r>
                              <a:rPr sz="806" i="1">
                                <a:solidFill>
                                  <a:srgbClr val="000000"/>
                                </a:solidFill>
                                <a:latin typeface="Cambria Math" panose="02040503050406030204" pitchFamily="18" charset="0"/>
                              </a:rPr>
                              <m:t>𝑐</m:t>
                            </m:r>
                          </m:sub>
                        </m:sSub>
                      </m:num>
                      <m:den>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𝑏𝑏</m:t>
                            </m:r>
                          </m:sub>
                        </m:sSub>
                      </m:den>
                    </m:f>
                  </m:oMath>
                </a14:m>
                <a:endParaRPr sz="863"/>
              </a:p>
            </p:txBody>
          </p:sp>
        </mc:Choice>
        <mc:Fallback>
          <p:sp>
            <p:nvSpPr>
              <p:cNvPr id="375" name="1e-3 coupling bias :"/>
              <p:cNvSpPr txBox="1">
                <a:spLocks noRot="1" noChangeAspect="1" noMove="1" noResize="1" noEditPoints="1" noAdjustHandles="1" noChangeArrowheads="1" noChangeShapeType="1" noTextEdit="1"/>
              </p:cNvSpPr>
              <p:nvPr/>
            </p:nvSpPr>
            <p:spPr>
              <a:xfrm>
                <a:off x="3731209" y="1197724"/>
                <a:ext cx="1681582" cy="230256"/>
              </a:xfrm>
              <a:prstGeom prst="rect">
                <a:avLst/>
              </a:prstGeom>
              <a:blipFill>
                <a:blip r:embed="rId3"/>
                <a:stretch>
                  <a:fillRect l="-2985" b="-526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376" name="Beam-beam + coupling bias :"/>
              <p:cNvSpPr txBox="1"/>
              <p:nvPr/>
            </p:nvSpPr>
            <p:spPr>
              <a:xfrm>
                <a:off x="6261697" y="1197980"/>
                <a:ext cx="1909040" cy="229743"/>
              </a:xfrm>
              <a:prstGeom prst="rect">
                <a:avLst/>
              </a:prstGeom>
              <a:solidFill>
                <a:srgbClr val="FFFFFF"/>
              </a:solidFill>
              <a:ln w="12700">
                <a:miter lim="400000"/>
              </a:ln>
              <a:extLst>
                <a:ext uri="{C572A759-6A51-4108-AA02-DFA0A04FC94B}">
                  <ma14:wrappingTextBoxFlag xmlns:ma14="http://schemas.microsoft.com/office/mac/drawingml/2011/main" xmlns:m="http://schemas.openxmlformats.org/officeDocument/2006/math" xmlns="" val="1"/>
                </a:ext>
              </a:extLst>
            </p:spPr>
            <p:txBody>
              <a:bodyPr lIns="19050" tIns="19050" rIns="19050" bIns="19050" anchor="ctr">
                <a:spAutoFit/>
              </a:bodyPr>
              <a:lstStyle/>
              <a:p>
                <a:pPr>
                  <a:defRPr sz="1800"/>
                </a:pPr>
                <a:r>
                  <a:rPr sz="863"/>
                  <a:t>Beam-beam + coupling bias : </a:t>
                </a:r>
                <a14:m>
                  <m:oMath xmlns:m="http://schemas.openxmlformats.org/officeDocument/2006/math">
                    <m:f>
                      <m:fPr>
                        <m:ctrlPr>
                          <a:rPr sz="806" i="1">
                            <a:solidFill>
                              <a:srgbClr val="000000"/>
                            </a:solidFill>
                            <a:latin typeface="Cambria Math" panose="02040503050406030204" pitchFamily="18" charset="0"/>
                          </a:rPr>
                        </m:ctrlPr>
                      </m:fPr>
                      <m:num>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𝑏𝑏</m:t>
                            </m:r>
                            <m:r>
                              <a:rPr sz="806" i="1">
                                <a:solidFill>
                                  <a:srgbClr val="000000"/>
                                </a:solidFill>
                                <a:latin typeface="Cambria Math" panose="02040503050406030204" pitchFamily="18" charset="0"/>
                              </a:rPr>
                              <m:t>+</m:t>
                            </m:r>
                            <m:r>
                              <a:rPr sz="806" i="1">
                                <a:solidFill>
                                  <a:srgbClr val="000000"/>
                                </a:solidFill>
                                <a:latin typeface="Cambria Math" panose="02040503050406030204" pitchFamily="18" charset="0"/>
                              </a:rPr>
                              <m:t>𝑐</m:t>
                            </m:r>
                          </m:sub>
                        </m:sSub>
                      </m:num>
                      <m:den>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0</m:t>
                            </m:r>
                          </m:sub>
                        </m:sSub>
                      </m:den>
                    </m:f>
                  </m:oMath>
                </a14:m>
                <a:endParaRPr sz="863"/>
              </a:p>
            </p:txBody>
          </p:sp>
        </mc:Choice>
        <mc:Fallback>
          <p:sp>
            <p:nvSpPr>
              <p:cNvPr id="376" name="Beam-beam + coupling bias :"/>
              <p:cNvSpPr txBox="1">
                <a:spLocks noRot="1" noChangeAspect="1" noMove="1" noResize="1" noEditPoints="1" noAdjustHandles="1" noChangeArrowheads="1" noChangeShapeType="1" noTextEdit="1"/>
              </p:cNvSpPr>
              <p:nvPr/>
            </p:nvSpPr>
            <p:spPr>
              <a:xfrm>
                <a:off x="6261697" y="1197980"/>
                <a:ext cx="1909040" cy="229743"/>
              </a:xfrm>
              <a:prstGeom prst="rect">
                <a:avLst/>
              </a:prstGeom>
              <a:blipFill>
                <a:blip r:embed="rId4"/>
                <a:stretch>
                  <a:fillRect l="-1974" b="-526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p:pic>
        <p:nvPicPr>
          <p:cNvPr id="377" name="flat_1e-3.png" descr="flat_1e-3.png"/>
          <p:cNvPicPr>
            <a:picLocks noChangeAspect="1"/>
          </p:cNvPicPr>
          <p:nvPr/>
        </p:nvPicPr>
        <p:blipFill>
          <a:blip r:embed="rId5"/>
          <a:srcRect t="5567" r="10687"/>
          <a:stretch>
            <a:fillRect/>
          </a:stretch>
        </p:blipFill>
        <p:spPr>
          <a:xfrm>
            <a:off x="441459" y="1540729"/>
            <a:ext cx="2437873" cy="2062093"/>
          </a:xfrm>
          <a:prstGeom prst="rect">
            <a:avLst/>
          </a:prstGeom>
          <a:ln w="12700">
            <a:miter lim="400000"/>
          </a:ln>
        </p:spPr>
      </p:pic>
      <p:pic>
        <p:nvPicPr>
          <p:cNvPr id="378" name="flat_1e-3.png" descr="flat_1e-3.png"/>
          <p:cNvPicPr>
            <a:picLocks noChangeAspect="1"/>
          </p:cNvPicPr>
          <p:nvPr/>
        </p:nvPicPr>
        <p:blipFill>
          <a:blip r:embed="rId6"/>
          <a:srcRect l="6172" t="6355" r="11713" b="1482"/>
          <a:stretch>
            <a:fillRect/>
          </a:stretch>
        </p:blipFill>
        <p:spPr>
          <a:xfrm>
            <a:off x="3422029" y="1554141"/>
            <a:ext cx="2228284" cy="2000766"/>
          </a:xfrm>
          <a:prstGeom prst="rect">
            <a:avLst/>
          </a:prstGeom>
          <a:ln w="12700">
            <a:miter lim="400000"/>
          </a:ln>
        </p:spPr>
      </p:pic>
      <p:pic>
        <p:nvPicPr>
          <p:cNvPr id="379" name="flat_1e-3.png" descr="flat_1e-3.png"/>
          <p:cNvPicPr>
            <a:picLocks noChangeAspect="1"/>
          </p:cNvPicPr>
          <p:nvPr/>
        </p:nvPicPr>
        <p:blipFill>
          <a:blip r:embed="rId7"/>
          <a:srcRect l="7364" t="6001" r="12458" b="2788"/>
          <a:stretch>
            <a:fillRect/>
          </a:stretch>
        </p:blipFill>
        <p:spPr>
          <a:xfrm>
            <a:off x="6193048" y="1578024"/>
            <a:ext cx="2183743" cy="1987391"/>
          </a:xfrm>
          <a:prstGeom prst="rect">
            <a:avLst/>
          </a:prstGeom>
          <a:ln w="12700">
            <a:miter lim="400000"/>
          </a:ln>
        </p:spPr>
      </p:pic>
      <p:sp>
        <p:nvSpPr>
          <p:cNvPr id="380"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20</a:t>
            </a:fld>
            <a:endParaRP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Phase space plots - vdM parameters"/>
          <p:cNvSpPr txBox="1">
            <a:spLocks noGrp="1"/>
          </p:cNvSpPr>
          <p:nvPr>
            <p:ph type="title"/>
          </p:nvPr>
        </p:nvSpPr>
        <p:spPr>
          <a:xfrm>
            <a:off x="914400" y="93792"/>
            <a:ext cx="7368393" cy="537436"/>
          </a:xfrm>
          <a:prstGeom prst="rect">
            <a:avLst/>
          </a:prstGeom>
        </p:spPr>
        <p:txBody>
          <a:bodyPr>
            <a:normAutofit/>
          </a:bodyPr>
          <a:lstStyle/>
          <a:p>
            <a:r>
              <a:rPr lang="en-US" dirty="0"/>
              <a:t>Global Coupling: </a:t>
            </a:r>
            <a:r>
              <a:rPr dirty="0"/>
              <a:t>Phase space - </a:t>
            </a:r>
            <a:r>
              <a:rPr dirty="0" err="1"/>
              <a:t>vdM</a:t>
            </a:r>
            <a:r>
              <a:rPr dirty="0"/>
              <a:t> parameters</a:t>
            </a:r>
          </a:p>
        </p:txBody>
      </p:sp>
      <p:sp>
        <p:nvSpPr>
          <p:cNvPr id="233" name="Particle dynamics affected by increasing values of coupling but no significant impact on the phase spaces"/>
          <p:cNvSpPr txBox="1"/>
          <p:nvPr/>
        </p:nvSpPr>
        <p:spPr>
          <a:xfrm>
            <a:off x="6919125" y="1234295"/>
            <a:ext cx="1867960" cy="11464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p>
            <a:r>
              <a:rPr sz="1800" dirty="0"/>
              <a:t>Particle dynamics affected by increasing values of </a:t>
            </a:r>
            <a:r>
              <a:rPr lang="en-US" sz="1800" dirty="0"/>
              <a:t>global </a:t>
            </a:r>
            <a:r>
              <a:rPr sz="1800" dirty="0"/>
              <a:t>coupling</a:t>
            </a:r>
          </a:p>
        </p:txBody>
      </p:sp>
      <p:sp>
        <p:nvSpPr>
          <p:cNvPr id="234" name="Slide Number"/>
          <p:cNvSpPr txBox="1">
            <a:spLocks noGrp="1"/>
          </p:cNvSpPr>
          <p:nvPr>
            <p:ph type="sldNum" sz="quarter" idx="4294967295"/>
          </p:nvPr>
        </p:nvSpPr>
        <p:spPr>
          <a:xfrm>
            <a:off x="4524394" y="5002911"/>
            <a:ext cx="413366" cy="1443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21</a:t>
            </a:fld>
            <a:endParaRPr/>
          </a:p>
        </p:txBody>
      </p:sp>
      <p:pic>
        <p:nvPicPr>
          <p:cNvPr id="2" name="Picture 1">
            <a:extLst>
              <a:ext uri="{FF2B5EF4-FFF2-40B4-BE49-F238E27FC236}">
                <a16:creationId xmlns:a16="http://schemas.microsoft.com/office/drawing/2014/main" id="{CC786699-7A02-CB7D-E019-718A348580E1}"/>
              </a:ext>
            </a:extLst>
          </p:cNvPr>
          <p:cNvPicPr>
            <a:picLocks noChangeAspect="1"/>
          </p:cNvPicPr>
          <p:nvPr/>
        </p:nvPicPr>
        <p:blipFill>
          <a:blip r:embed="rId2"/>
          <a:stretch>
            <a:fillRect/>
          </a:stretch>
        </p:blipFill>
        <p:spPr>
          <a:xfrm>
            <a:off x="253452" y="631228"/>
            <a:ext cx="6616260" cy="4190547"/>
          </a:xfrm>
          <a:prstGeom prst="rect">
            <a:avLst/>
          </a:prstGeom>
        </p:spPr>
      </p:pic>
    </p:spTree>
    <p:extLst>
      <p:ext uri="{BB962C8B-B14F-4D97-AF65-F5344CB8AC3E}">
        <p14:creationId xmlns:p14="http://schemas.microsoft.com/office/powerpoint/2010/main" val="338687437"/>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16">
            <a:extLst>
              <a:ext uri="{FF2B5EF4-FFF2-40B4-BE49-F238E27FC236}">
                <a16:creationId xmlns:a16="http://schemas.microsoft.com/office/drawing/2014/main" id="{08A857EE-AEA1-E284-F40F-0F2313A476BA}"/>
              </a:ext>
            </a:extLst>
          </p:cNvPr>
          <p:cNvSpPr>
            <a:spLocks noGrp="1"/>
          </p:cNvSpPr>
          <p:nvPr>
            <p:ph type="sldNum" sz="quarter" idx="12"/>
          </p:nvPr>
        </p:nvSpPr>
        <p:spPr/>
        <p:txBody>
          <a:bodyPr/>
          <a:lstStyle/>
          <a:p>
            <a:fld id="{5CCD1781-E714-6C4B-8534-7B0E2CECB43E}" type="slidenum">
              <a:rPr lang="en-GB" smtClean="0"/>
              <a:t>22</a:t>
            </a:fld>
            <a:endParaRPr lang="en-GB"/>
          </a:p>
        </p:txBody>
      </p:sp>
      <p:sp>
        <p:nvSpPr>
          <p:cNvPr id="6" name="Content Placeholder 2">
            <a:extLst>
              <a:ext uri="{FF2B5EF4-FFF2-40B4-BE49-F238E27FC236}">
                <a16:creationId xmlns:a16="http://schemas.microsoft.com/office/drawing/2014/main" id="{5376004A-FD1C-FC69-8937-770A182C3B7B}"/>
              </a:ext>
            </a:extLst>
          </p:cNvPr>
          <p:cNvSpPr txBox="1">
            <a:spLocks/>
          </p:cNvSpPr>
          <p:nvPr/>
        </p:nvSpPr>
        <p:spPr>
          <a:xfrm>
            <a:off x="397565" y="1408135"/>
            <a:ext cx="2507755" cy="3167754"/>
          </a:xfrm>
          <a:prstGeom prst="rect">
            <a:avLst/>
          </a:prstGeom>
          <a:ln>
            <a:solidFill>
              <a:srgbClr val="4472C4"/>
            </a:solidFill>
          </a:ln>
        </p:spPr>
        <p:txBody>
          <a:bodyPr vert="horz" lIns="108000" tIns="10800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Luminosity biases for different effects and with different normalizations are shown for 1 IP</a:t>
            </a:r>
          </a:p>
          <a:p>
            <a:r>
              <a:rPr lang="en-GB" sz="1600" dirty="0"/>
              <a:t>There is a difference in luminosity bias by introducing linear coupling resonance</a:t>
            </a:r>
          </a:p>
          <a:p>
            <a:pPr marL="0" indent="0">
              <a:buNone/>
            </a:pPr>
            <a:endParaRPr lang="en-GB" sz="1600" dirty="0"/>
          </a:p>
        </p:txBody>
      </p:sp>
      <p:sp>
        <p:nvSpPr>
          <p:cNvPr id="22" name="TextBox 21">
            <a:extLst>
              <a:ext uri="{FF2B5EF4-FFF2-40B4-BE49-F238E27FC236}">
                <a16:creationId xmlns:a16="http://schemas.microsoft.com/office/drawing/2014/main" id="{6D4D059B-18F5-6D65-FFA7-43569C5EB9A0}"/>
              </a:ext>
            </a:extLst>
          </p:cNvPr>
          <p:cNvSpPr txBox="1"/>
          <p:nvPr/>
        </p:nvSpPr>
        <p:spPr>
          <a:xfrm>
            <a:off x="5462947" y="3356622"/>
            <a:ext cx="76468" cy="196208"/>
          </a:xfrm>
          <a:prstGeom prst="rect">
            <a:avLst/>
          </a:prstGeom>
          <a:solidFill>
            <a:schemeClr val="bg1"/>
          </a:solidFill>
        </p:spPr>
        <p:txBody>
          <a:bodyPr wrap="square" rtlCol="0">
            <a:spAutoFit/>
          </a:bodyPr>
          <a:lstStyle/>
          <a:p>
            <a:r>
              <a:rPr lang="en-GB" sz="675" dirty="0"/>
              <a:t>:</a:t>
            </a:r>
          </a:p>
        </p:txBody>
      </p:sp>
      <p:sp>
        <p:nvSpPr>
          <p:cNvPr id="24" name="TextBox 23">
            <a:extLst>
              <a:ext uri="{FF2B5EF4-FFF2-40B4-BE49-F238E27FC236}">
                <a16:creationId xmlns:a16="http://schemas.microsoft.com/office/drawing/2014/main" id="{B10BFD6A-84D8-466A-B375-1A19348E3F5D}"/>
              </a:ext>
            </a:extLst>
          </p:cNvPr>
          <p:cNvSpPr txBox="1"/>
          <p:nvPr/>
        </p:nvSpPr>
        <p:spPr>
          <a:xfrm>
            <a:off x="5482064" y="3507599"/>
            <a:ext cx="76468" cy="196208"/>
          </a:xfrm>
          <a:prstGeom prst="rect">
            <a:avLst/>
          </a:prstGeom>
          <a:solidFill>
            <a:schemeClr val="bg1"/>
          </a:solidFill>
        </p:spPr>
        <p:txBody>
          <a:bodyPr wrap="square" rtlCol="0">
            <a:spAutoFit/>
          </a:bodyPr>
          <a:lstStyle/>
          <a:p>
            <a:r>
              <a:rPr lang="en-GB" sz="675" dirty="0"/>
              <a:t>:</a:t>
            </a:r>
          </a:p>
        </p:txBody>
      </p:sp>
      <p:sp>
        <p:nvSpPr>
          <p:cNvPr id="26" name="TextBox 25">
            <a:extLst>
              <a:ext uri="{FF2B5EF4-FFF2-40B4-BE49-F238E27FC236}">
                <a16:creationId xmlns:a16="http://schemas.microsoft.com/office/drawing/2014/main" id="{80F48A0E-8BE9-C714-CF72-D75CF95F777F}"/>
              </a:ext>
            </a:extLst>
          </p:cNvPr>
          <p:cNvSpPr txBox="1"/>
          <p:nvPr/>
        </p:nvSpPr>
        <p:spPr>
          <a:xfrm>
            <a:off x="5443830" y="3663962"/>
            <a:ext cx="76468" cy="196208"/>
          </a:xfrm>
          <a:prstGeom prst="rect">
            <a:avLst/>
          </a:prstGeom>
          <a:solidFill>
            <a:schemeClr val="bg1"/>
          </a:solidFill>
        </p:spPr>
        <p:txBody>
          <a:bodyPr wrap="square" rtlCol="0">
            <a:spAutoFit/>
          </a:bodyPr>
          <a:lstStyle/>
          <a:p>
            <a:r>
              <a:rPr lang="en-GB" sz="675" dirty="0"/>
              <a:t>:</a:t>
            </a:r>
          </a:p>
        </p:txBody>
      </p:sp>
      <p:sp>
        <p:nvSpPr>
          <p:cNvPr id="28" name="TextBox 27">
            <a:extLst>
              <a:ext uri="{FF2B5EF4-FFF2-40B4-BE49-F238E27FC236}">
                <a16:creationId xmlns:a16="http://schemas.microsoft.com/office/drawing/2014/main" id="{5B1C8433-D7F2-52D5-68AD-0C591D8E7A0F}"/>
              </a:ext>
            </a:extLst>
          </p:cNvPr>
          <p:cNvSpPr txBox="1"/>
          <p:nvPr/>
        </p:nvSpPr>
        <p:spPr>
          <a:xfrm>
            <a:off x="5482064" y="3818498"/>
            <a:ext cx="76468" cy="196208"/>
          </a:xfrm>
          <a:prstGeom prst="rect">
            <a:avLst/>
          </a:prstGeom>
          <a:solidFill>
            <a:schemeClr val="bg1"/>
          </a:solidFill>
        </p:spPr>
        <p:txBody>
          <a:bodyPr wrap="square" rtlCol="0">
            <a:spAutoFit/>
          </a:bodyPr>
          <a:lstStyle/>
          <a:p>
            <a:r>
              <a:rPr lang="en-GB" sz="675" dirty="0"/>
              <a:t>:</a:t>
            </a:r>
          </a:p>
        </p:txBody>
      </p:sp>
      <p:sp>
        <p:nvSpPr>
          <p:cNvPr id="30" name="TextBox 29">
            <a:extLst>
              <a:ext uri="{FF2B5EF4-FFF2-40B4-BE49-F238E27FC236}">
                <a16:creationId xmlns:a16="http://schemas.microsoft.com/office/drawing/2014/main" id="{783E2C45-6779-C7C3-5C0D-46EE1F3CA957}"/>
              </a:ext>
            </a:extLst>
          </p:cNvPr>
          <p:cNvSpPr txBox="1"/>
          <p:nvPr/>
        </p:nvSpPr>
        <p:spPr>
          <a:xfrm>
            <a:off x="5482064" y="3976691"/>
            <a:ext cx="76468" cy="196208"/>
          </a:xfrm>
          <a:prstGeom prst="rect">
            <a:avLst/>
          </a:prstGeom>
          <a:solidFill>
            <a:schemeClr val="bg1"/>
          </a:solidFill>
        </p:spPr>
        <p:txBody>
          <a:bodyPr wrap="square" rtlCol="0">
            <a:spAutoFit/>
          </a:bodyPr>
          <a:lstStyle/>
          <a:p>
            <a:r>
              <a:rPr lang="en-GB" sz="675" dirty="0"/>
              <a:t>:</a:t>
            </a:r>
          </a:p>
        </p:txBody>
      </p:sp>
      <p:sp>
        <p:nvSpPr>
          <p:cNvPr id="36" name="TextBox 35">
            <a:extLst>
              <a:ext uri="{FF2B5EF4-FFF2-40B4-BE49-F238E27FC236}">
                <a16:creationId xmlns:a16="http://schemas.microsoft.com/office/drawing/2014/main" id="{A5157242-B654-98F6-BFC6-182F7B5C33CA}"/>
              </a:ext>
            </a:extLst>
          </p:cNvPr>
          <p:cNvSpPr txBox="1"/>
          <p:nvPr/>
        </p:nvSpPr>
        <p:spPr>
          <a:xfrm>
            <a:off x="5443830" y="4131227"/>
            <a:ext cx="76468" cy="196208"/>
          </a:xfrm>
          <a:prstGeom prst="rect">
            <a:avLst/>
          </a:prstGeom>
          <a:solidFill>
            <a:schemeClr val="bg1"/>
          </a:solidFill>
        </p:spPr>
        <p:txBody>
          <a:bodyPr wrap="square" rtlCol="0">
            <a:spAutoFit/>
          </a:bodyPr>
          <a:lstStyle/>
          <a:p>
            <a:r>
              <a:rPr lang="en-GB" sz="675" dirty="0"/>
              <a:t>:</a:t>
            </a:r>
          </a:p>
        </p:txBody>
      </p:sp>
      <p:sp>
        <p:nvSpPr>
          <p:cNvPr id="38" name="TextBox 37">
            <a:extLst>
              <a:ext uri="{FF2B5EF4-FFF2-40B4-BE49-F238E27FC236}">
                <a16:creationId xmlns:a16="http://schemas.microsoft.com/office/drawing/2014/main" id="{3DA55944-D2DB-369A-4F2A-321D51EFEEF2}"/>
              </a:ext>
            </a:extLst>
          </p:cNvPr>
          <p:cNvSpPr txBox="1"/>
          <p:nvPr/>
        </p:nvSpPr>
        <p:spPr>
          <a:xfrm>
            <a:off x="5482064" y="4285763"/>
            <a:ext cx="76468" cy="196208"/>
          </a:xfrm>
          <a:prstGeom prst="rect">
            <a:avLst/>
          </a:prstGeom>
          <a:solidFill>
            <a:schemeClr val="bg1"/>
          </a:solidFill>
        </p:spPr>
        <p:txBody>
          <a:bodyPr wrap="square" rtlCol="0">
            <a:spAutoFit/>
          </a:bodyPr>
          <a:lstStyle/>
          <a:p>
            <a:r>
              <a:rPr lang="en-GB" sz="675" dirty="0"/>
              <a:t>:</a:t>
            </a:r>
          </a:p>
        </p:txBody>
      </p:sp>
      <p:pic>
        <p:nvPicPr>
          <p:cNvPr id="59" name="Picture 58">
            <a:extLst>
              <a:ext uri="{FF2B5EF4-FFF2-40B4-BE49-F238E27FC236}">
                <a16:creationId xmlns:a16="http://schemas.microsoft.com/office/drawing/2014/main" id="{EEDE3148-C266-A3A8-A742-EC65C8EE12AC}"/>
              </a:ext>
            </a:extLst>
          </p:cNvPr>
          <p:cNvPicPr>
            <a:picLocks noChangeAspect="1"/>
          </p:cNvPicPr>
          <p:nvPr/>
        </p:nvPicPr>
        <p:blipFill>
          <a:blip r:embed="rId3"/>
          <a:stretch>
            <a:fillRect/>
          </a:stretch>
        </p:blipFill>
        <p:spPr>
          <a:xfrm>
            <a:off x="2982913" y="1022242"/>
            <a:ext cx="5252720" cy="3939540"/>
          </a:xfrm>
          <a:prstGeom prst="rect">
            <a:avLst/>
          </a:prstGeom>
        </p:spPr>
      </p:pic>
      <p:sp>
        <p:nvSpPr>
          <p:cNvPr id="5" name="Luminosity for local coupling">
            <a:extLst>
              <a:ext uri="{FF2B5EF4-FFF2-40B4-BE49-F238E27FC236}">
                <a16:creationId xmlns:a16="http://schemas.microsoft.com/office/drawing/2014/main" id="{342A3F38-ECB5-B856-5E40-E295C6D96A3A}"/>
              </a:ext>
            </a:extLst>
          </p:cNvPr>
          <p:cNvSpPr txBox="1">
            <a:spLocks noGrp="1"/>
          </p:cNvSpPr>
          <p:nvPr>
            <p:ph type="title"/>
          </p:nvPr>
        </p:nvSpPr>
        <p:spPr>
          <a:xfrm>
            <a:off x="1032733" y="115228"/>
            <a:ext cx="5020197" cy="781081"/>
          </a:xfrm>
          <a:prstGeom prst="rect">
            <a:avLst/>
          </a:prstGeom>
        </p:spPr>
        <p:txBody>
          <a:bodyPr>
            <a:noAutofit/>
          </a:bodyPr>
          <a:lstStyle>
            <a:lvl1pPr defTabSz="1779987">
              <a:lnSpc>
                <a:spcPct val="110000"/>
              </a:lnSpc>
              <a:defRPr sz="6205" spc="-124"/>
            </a:lvl1pPr>
          </a:lstStyle>
          <a:p>
            <a:r>
              <a:rPr sz="2800" dirty="0"/>
              <a:t>Luminosity </a:t>
            </a:r>
            <a:r>
              <a:rPr lang="en-US" sz="2800" dirty="0"/>
              <a:t>bias: BB +</a:t>
            </a:r>
            <a:r>
              <a:rPr sz="2800" dirty="0"/>
              <a:t> </a:t>
            </a:r>
            <a:r>
              <a:rPr lang="en-US" sz="2800" dirty="0"/>
              <a:t>global</a:t>
            </a:r>
            <a:r>
              <a:rPr sz="2800" dirty="0"/>
              <a:t> coupling</a:t>
            </a:r>
          </a:p>
        </p:txBody>
      </p:sp>
    </p:spTree>
    <p:extLst>
      <p:ext uri="{BB962C8B-B14F-4D97-AF65-F5344CB8AC3E}">
        <p14:creationId xmlns:p14="http://schemas.microsoft.com/office/powerpoint/2010/main" val="23957671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 name="Half-corrected coupling"/>
          <p:cNvSpPr txBox="1">
            <a:spLocks noGrp="1"/>
          </p:cNvSpPr>
          <p:nvPr>
            <p:ph type="title"/>
          </p:nvPr>
        </p:nvSpPr>
        <p:spPr>
          <a:xfrm>
            <a:off x="452438" y="635856"/>
            <a:ext cx="8239125" cy="537437"/>
          </a:xfrm>
          <a:prstGeom prst="rect">
            <a:avLst/>
          </a:prstGeom>
        </p:spPr>
        <p:txBody>
          <a:bodyPr/>
          <a:lstStyle/>
          <a:p>
            <a:r>
              <a:rPr dirty="0"/>
              <a:t>Half-corrected coupling</a:t>
            </a:r>
            <a:r>
              <a:rPr lang="en-US" dirty="0"/>
              <a:t>: local + global</a:t>
            </a:r>
            <a:endParaRPr dirty="0"/>
          </a:p>
        </p:txBody>
      </p:sp>
      <mc:AlternateContent xmlns:mc="http://schemas.openxmlformats.org/markup-compatibility/2006">
        <mc:Choice xmlns:a14="http://schemas.microsoft.com/office/drawing/2010/main" Requires="a14">
          <p:sp>
            <p:nvSpPr>
              <p:cNvPr id="410" name="Strength of one of the quadrupoles is half of the other ie.…"/>
              <p:cNvSpPr txBox="1">
                <a:spLocks noGrp="1"/>
              </p:cNvSpPr>
              <p:nvPr>
                <p:ph type="body" sz="quarter" idx="1"/>
              </p:nvPr>
            </p:nvSpPr>
            <p:spPr>
              <a:xfrm>
                <a:off x="4290763" y="1788126"/>
                <a:ext cx="4400800" cy="1567249"/>
              </a:xfrm>
              <a:prstGeom prst="rect">
                <a:avLst/>
              </a:prstGeom>
            </p:spPr>
            <p:txBody>
              <a:bodyPr/>
              <a:lstStyle/>
              <a:p>
                <a:r>
                  <a:t>Strength of one of the quadrupoles is half of the other ie. </a:t>
                </a:r>
                <a14:m>
                  <m:oMath xmlns:m="http://schemas.openxmlformats.org/officeDocument/2006/math">
                    <m:sSub>
                      <m:sSubPr>
                        <m:ctrlPr>
                          <a:rPr sz="2156">
                            <a:solidFill>
                              <a:srgbClr val="000000"/>
                            </a:solidFill>
                            <a:latin typeface="Cambria Math" panose="02040503050406030204" pitchFamily="18" charset="0"/>
                          </a:rPr>
                        </m:ctrlPr>
                      </m:sSubPr>
                      <m:e>
                        <m:r>
                          <a:rPr sz="2156" i="1">
                            <a:solidFill>
                              <a:srgbClr val="000000"/>
                            </a:solidFill>
                            <a:latin typeface="Cambria Math" panose="02040503050406030204" pitchFamily="18" charset="0"/>
                          </a:rPr>
                          <m:t>𝐾</m:t>
                        </m:r>
                      </m:e>
                      <m:sub>
                        <m:r>
                          <a:rPr sz="2156" i="1">
                            <a:solidFill>
                              <a:srgbClr val="000000"/>
                            </a:solidFill>
                            <a:latin typeface="Cambria Math" panose="02040503050406030204" pitchFamily="18" charset="0"/>
                          </a:rPr>
                          <m:t>−</m:t>
                        </m:r>
                      </m:sub>
                    </m:sSub>
                    <m:r>
                      <a:rPr sz="2156" i="1">
                        <a:solidFill>
                          <a:srgbClr val="000000"/>
                        </a:solidFill>
                        <a:latin typeface="Cambria Math" panose="02040503050406030204" pitchFamily="18" charset="0"/>
                      </a:rPr>
                      <m:t>=−0.5⋅</m:t>
                    </m:r>
                    <m:sSub>
                      <m:sSubPr>
                        <m:ctrlPr>
                          <a:rPr sz="2156" i="1">
                            <a:solidFill>
                              <a:srgbClr val="000000"/>
                            </a:solidFill>
                            <a:latin typeface="Cambria Math" panose="02040503050406030204" pitchFamily="18" charset="0"/>
                          </a:rPr>
                        </m:ctrlPr>
                      </m:sSubPr>
                      <m:e>
                        <m:r>
                          <a:rPr sz="2156" i="1">
                            <a:solidFill>
                              <a:srgbClr val="000000"/>
                            </a:solidFill>
                            <a:latin typeface="Cambria Math" panose="02040503050406030204" pitchFamily="18" charset="0"/>
                          </a:rPr>
                          <m:t>𝐾</m:t>
                        </m:r>
                      </m:e>
                      <m:sub>
                        <m:r>
                          <a:rPr sz="2156" i="1">
                            <a:solidFill>
                              <a:srgbClr val="000000"/>
                            </a:solidFill>
                            <a:latin typeface="Cambria Math" panose="02040503050406030204" pitchFamily="18" charset="0"/>
                          </a:rPr>
                          <m:t>+</m:t>
                        </m:r>
                      </m:sub>
                    </m:sSub>
                  </m:oMath>
                </a14:m>
                <a:endParaRPr/>
              </a:p>
              <a:p>
                <a:r>
                  <a:t>This imitates global + local coupling components together</a:t>
                </a:r>
              </a:p>
            </p:txBody>
          </p:sp>
        </mc:Choice>
        <mc:Fallback>
          <p:sp>
            <p:nvSpPr>
              <p:cNvPr id="410" name="Strength of one of the quadrupoles is half of the other ie.…"/>
              <p:cNvSpPr txBox="1">
                <a:spLocks noGrp="1" noRot="1" noChangeAspect="1" noMove="1" noResize="1" noEditPoints="1" noAdjustHandles="1" noChangeArrowheads="1" noChangeShapeType="1" noTextEdit="1"/>
              </p:cNvSpPr>
              <p:nvPr>
                <p:ph type="body" sz="quarter" idx="1"/>
              </p:nvPr>
            </p:nvSpPr>
            <p:spPr>
              <a:xfrm>
                <a:off x="4290763" y="1788126"/>
                <a:ext cx="4400800" cy="1567249"/>
              </a:xfrm>
              <a:prstGeom prst="rect">
                <a:avLst/>
              </a:prstGeom>
              <a:blipFill>
                <a:blip r:embed="rId2"/>
                <a:stretch>
                  <a:fillRect t="-4032"/>
                </a:stretch>
              </a:blipFill>
            </p:spPr>
            <p:txBody>
              <a:bodyPr/>
              <a:lstStyle/>
              <a:p>
                <a:r>
                  <a:rPr lang="en-CH">
                    <a:noFill/>
                  </a:rPr>
                  <a:t> </a:t>
                </a:r>
              </a:p>
            </p:txBody>
          </p:sp>
        </mc:Fallback>
      </mc:AlternateContent>
      <p:pic>
        <p:nvPicPr>
          <p:cNvPr id="411" name="pasted-movie.png" descr="pasted-movie.png"/>
          <p:cNvPicPr>
            <a:picLocks noChangeAspect="1"/>
          </p:cNvPicPr>
          <p:nvPr/>
        </p:nvPicPr>
        <p:blipFill>
          <a:blip r:embed="rId3"/>
          <a:stretch>
            <a:fillRect/>
          </a:stretch>
        </p:blipFill>
        <p:spPr>
          <a:xfrm>
            <a:off x="1377994" y="1561810"/>
            <a:ext cx="1953655" cy="2019881"/>
          </a:xfrm>
          <a:prstGeom prst="rect">
            <a:avLst/>
          </a:prstGeom>
          <a:ln w="12700">
            <a:miter lim="400000"/>
          </a:ln>
        </p:spPr>
      </p:pic>
      <p:sp>
        <p:nvSpPr>
          <p:cNvPr id="412"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23</a:t>
            </a:fld>
            <a:endParaRPr/>
          </a:p>
        </p:txBody>
      </p:sp>
    </p:spTree>
    <p:extLst>
      <p:ext uri="{BB962C8B-B14F-4D97-AF65-F5344CB8AC3E}">
        <p14:creationId xmlns:p14="http://schemas.microsoft.com/office/powerpoint/2010/main" val="2509680251"/>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4" name="half_ratio_nbb.png" descr="half_ratio_nbb.png"/>
          <p:cNvPicPr>
            <a:picLocks noChangeAspect="1"/>
          </p:cNvPicPr>
          <p:nvPr/>
        </p:nvPicPr>
        <p:blipFill>
          <a:blip r:embed="rId2"/>
          <a:stretch>
            <a:fillRect/>
          </a:stretch>
        </p:blipFill>
        <p:spPr>
          <a:xfrm>
            <a:off x="159990" y="2770438"/>
            <a:ext cx="2956849" cy="2365479"/>
          </a:xfrm>
          <a:prstGeom prst="rect">
            <a:avLst/>
          </a:prstGeom>
          <a:ln w="12700">
            <a:miter lim="400000"/>
          </a:ln>
        </p:spPr>
      </p:pic>
      <p:pic>
        <p:nvPicPr>
          <p:cNvPr id="415" name="half_coup_ratio.png" descr="half_coup_ratio.png"/>
          <p:cNvPicPr>
            <a:picLocks noChangeAspect="1"/>
          </p:cNvPicPr>
          <p:nvPr/>
        </p:nvPicPr>
        <p:blipFill>
          <a:blip r:embed="rId3"/>
          <a:stretch>
            <a:fillRect/>
          </a:stretch>
        </p:blipFill>
        <p:spPr>
          <a:xfrm>
            <a:off x="159990" y="426743"/>
            <a:ext cx="2956848" cy="2365479"/>
          </a:xfrm>
          <a:prstGeom prst="rect">
            <a:avLst/>
          </a:prstGeom>
          <a:ln w="12700">
            <a:miter lim="400000"/>
          </a:ln>
        </p:spPr>
      </p:pic>
      <p:sp>
        <p:nvSpPr>
          <p:cNvPr id="416" name="Luminosity for half-corrected coupling"/>
          <p:cNvSpPr txBox="1">
            <a:spLocks noGrp="1"/>
          </p:cNvSpPr>
          <p:nvPr>
            <p:ph type="title"/>
          </p:nvPr>
        </p:nvSpPr>
        <p:spPr>
          <a:xfrm>
            <a:off x="892739" y="0"/>
            <a:ext cx="5040922" cy="781081"/>
          </a:xfrm>
          <a:prstGeom prst="rect">
            <a:avLst/>
          </a:prstGeom>
        </p:spPr>
        <p:txBody>
          <a:bodyPr>
            <a:noAutofit/>
          </a:bodyPr>
          <a:lstStyle>
            <a:lvl1pPr defTabSz="1584920">
              <a:lnSpc>
                <a:spcPct val="110000"/>
              </a:lnSpc>
              <a:defRPr sz="5524" spc="-110"/>
            </a:lvl1pPr>
          </a:lstStyle>
          <a:p>
            <a:r>
              <a:rPr sz="2400" dirty="0"/>
              <a:t>Luminosity for half-corrected coupling</a:t>
            </a:r>
          </a:p>
        </p:txBody>
      </p:sp>
      <p:grpSp>
        <p:nvGrpSpPr>
          <p:cNvPr id="420" name="Group"/>
          <p:cNvGrpSpPr/>
          <p:nvPr/>
        </p:nvGrpSpPr>
        <p:grpSpPr>
          <a:xfrm>
            <a:off x="1968859" y="1312350"/>
            <a:ext cx="549003" cy="503325"/>
            <a:chOff x="1444041" y="292555"/>
            <a:chExt cx="1464006" cy="1342198"/>
          </a:xfrm>
        </p:grpSpPr>
        <mc:AlternateContent xmlns:mc="http://schemas.openxmlformats.org/markup-compatibility/2006">
          <mc:Choice xmlns:a14="http://schemas.microsoft.com/office/drawing/2010/main" Requires="a14">
            <p:sp>
              <p:nvSpPr>
                <p:cNvPr id="418" name="Equation"/>
                <p:cNvSpPr txBox="1"/>
                <p:nvPr/>
              </p:nvSpPr>
              <p:spPr>
                <a:xfrm>
                  <a:off x="1444041" y="722368"/>
                  <a:ext cx="988817" cy="912385"/>
                </a:xfrm>
                <a:prstGeom prst="rect">
                  <a:avLst/>
                </a:prstGeom>
                <a:noFill/>
                <a:ln w="12700" cap="flat">
                  <a:noFill/>
                  <a:miter lim="400000"/>
                </a:ln>
                <a:effectLst/>
              </p:spPr>
              <p:txBody>
                <a:bodyPr wrap="none" lIns="0" tIns="0" rIns="0" bIns="0">
                  <a:spAutoFit/>
                </a:bodyPr>
                <a:lstStyle/>
                <a:p>
                  <a:pPr defTabSz="342900" latinLnBrk="1">
                    <a:defRPr sz="1800"/>
                  </a:pPr>
                  <a14:m>
                    <m:oMathPara xmlns:m="http://schemas.openxmlformats.org/officeDocument/2006/math">
                      <m:oMathParaPr>
                        <m:jc m:val="centerGroup"/>
                      </m:oMathParaPr>
                      <m:oMath xmlns:m="http://schemas.openxmlformats.org/officeDocument/2006/math">
                        <m:f>
                          <m:fPr>
                            <m:ctrlPr>
                              <a:rPr sz="1088" i="1">
                                <a:solidFill>
                                  <a:srgbClr val="000000"/>
                                </a:solidFill>
                                <a:latin typeface="Cambria Math" panose="02040503050406030204" pitchFamily="18" charset="0"/>
                              </a:rPr>
                            </m:ctrlPr>
                          </m:fPr>
                          <m:num>
                            <m:sSub>
                              <m:sSubPr>
                                <m:ctrlPr>
                                  <a:rPr sz="1088" i="1">
                                    <a:solidFill>
                                      <a:srgbClr val="000000"/>
                                    </a:solidFill>
                                    <a:latin typeface="Cambria Math" panose="02040503050406030204" pitchFamily="18" charset="0"/>
                                  </a:rPr>
                                </m:ctrlPr>
                              </m:sSubPr>
                              <m:e>
                                <m:r>
                                  <a:rPr sz="1088" i="1">
                                    <a:solidFill>
                                      <a:srgbClr val="000000"/>
                                    </a:solidFill>
                                    <a:latin typeface="Cambria Math" panose="02040503050406030204" pitchFamily="18" charset="0"/>
                                  </a:rPr>
                                  <m:t>𝐿</m:t>
                                </m:r>
                              </m:e>
                              <m:sub>
                                <m:r>
                                  <a:rPr sz="1088" i="1">
                                    <a:solidFill>
                                      <a:srgbClr val="000000"/>
                                    </a:solidFill>
                                    <a:latin typeface="Cambria Math" panose="02040503050406030204" pitchFamily="18" charset="0"/>
                                  </a:rPr>
                                  <m:t>𝑏𝑏</m:t>
                                </m:r>
                                <m:r>
                                  <a:rPr sz="1088" i="1">
                                    <a:solidFill>
                                      <a:srgbClr val="000000"/>
                                    </a:solidFill>
                                    <a:latin typeface="Cambria Math" panose="02040503050406030204" pitchFamily="18" charset="0"/>
                                  </a:rPr>
                                  <m:t>+</m:t>
                                </m:r>
                                <m:r>
                                  <a:rPr sz="1088" i="1">
                                    <a:solidFill>
                                      <a:srgbClr val="000000"/>
                                    </a:solidFill>
                                    <a:latin typeface="Cambria Math" panose="02040503050406030204" pitchFamily="18" charset="0"/>
                                  </a:rPr>
                                  <m:t>𝑐</m:t>
                                </m:r>
                              </m:sub>
                            </m:sSub>
                          </m:num>
                          <m:den>
                            <m:sSub>
                              <m:sSubPr>
                                <m:ctrlPr>
                                  <a:rPr sz="1088" i="1">
                                    <a:solidFill>
                                      <a:srgbClr val="000000"/>
                                    </a:solidFill>
                                    <a:latin typeface="Cambria Math" panose="02040503050406030204" pitchFamily="18" charset="0"/>
                                  </a:rPr>
                                </m:ctrlPr>
                              </m:sSubPr>
                              <m:e>
                                <m:r>
                                  <a:rPr sz="1088" i="1">
                                    <a:solidFill>
                                      <a:srgbClr val="000000"/>
                                    </a:solidFill>
                                    <a:latin typeface="Cambria Math" panose="02040503050406030204" pitchFamily="18" charset="0"/>
                                  </a:rPr>
                                  <m:t>𝐿</m:t>
                                </m:r>
                              </m:e>
                              <m:sub>
                                <m:r>
                                  <a:rPr sz="1088" i="1">
                                    <a:solidFill>
                                      <a:srgbClr val="000000"/>
                                    </a:solidFill>
                                    <a:latin typeface="Cambria Math" panose="02040503050406030204" pitchFamily="18" charset="0"/>
                                  </a:rPr>
                                  <m:t>𝑐</m:t>
                                </m:r>
                              </m:sub>
                            </m:sSub>
                          </m:den>
                        </m:f>
                      </m:oMath>
                    </m:oMathPara>
                  </a14:m>
                  <a:endParaRPr sz="1088"/>
                </a:p>
              </p:txBody>
            </p:sp>
          </mc:Choice>
          <mc:Fallback>
            <p:sp>
              <p:nvSpPr>
                <p:cNvPr id="418" name="Equation"/>
                <p:cNvSpPr txBox="1">
                  <a:spLocks noRot="1" noChangeAspect="1" noMove="1" noResize="1" noEditPoints="1" noAdjustHandles="1" noChangeArrowheads="1" noChangeShapeType="1" noTextEdit="1"/>
                </p:cNvSpPr>
                <p:nvPr/>
              </p:nvSpPr>
              <p:spPr>
                <a:xfrm>
                  <a:off x="1444041" y="722368"/>
                  <a:ext cx="988817" cy="912385"/>
                </a:xfrm>
                <a:prstGeom prst="rect">
                  <a:avLst/>
                </a:prstGeom>
                <a:blipFill>
                  <a:blip r:embed="rId4"/>
                  <a:stretch>
                    <a:fillRect l="-6667" t="-3571" b="-7143"/>
                  </a:stretch>
                </a:blipFill>
                <a:ln w="12700" cap="flat">
                  <a:noFill/>
                  <a:miter lim="400000"/>
                </a:ln>
                <a:effectLst/>
              </p:spPr>
              <p:txBody>
                <a:bodyPr/>
                <a:lstStyle/>
                <a:p>
                  <a:r>
                    <a:rPr lang="en-CH">
                      <a:noFill/>
                    </a:rPr>
                    <a:t> </a:t>
                  </a:r>
                </a:p>
              </p:txBody>
            </p:sp>
          </mc:Fallback>
        </mc:AlternateContent>
        <p:sp>
          <p:nvSpPr>
            <p:cNvPr id="419" name="beam-beam bias"/>
            <p:cNvSpPr/>
            <p:nvPr/>
          </p:nvSpPr>
          <p:spPr>
            <a:xfrm>
              <a:off x="1638046" y="292555"/>
              <a:ext cx="1270001" cy="1270001"/>
            </a:xfrm>
            <a:prstGeom prst="line">
              <a:avLst/>
            </a:prstGeom>
            <a:solidFill>
              <a:srgbClr val="FFFFFF"/>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numCol="1" anchor="ctr">
              <a:spAutoFit/>
            </a:bodyPr>
            <a:lstStyle>
              <a:lvl1pPr algn="ctr" defTabSz="825500">
                <a:lnSpc>
                  <a:spcPct val="100000"/>
                </a:lnSpc>
                <a:spcBef>
                  <a:spcPts val="0"/>
                </a:spcBef>
                <a:defRPr sz="3200">
                  <a:solidFill>
                    <a:schemeClr val="accent1"/>
                  </a:solidFill>
                  <a:latin typeface="Helvetica Neue Medium"/>
                  <a:ea typeface="Helvetica Neue Medium"/>
                  <a:cs typeface="Helvetica Neue Medium"/>
                  <a:sym typeface="Helvetica Neue Medium"/>
                </a:defRPr>
              </a:lvl1pPr>
            </a:lstStyle>
            <a:p>
              <a:r>
                <a:rPr sz="1200"/>
                <a:t>beam-beam bias</a:t>
              </a:r>
            </a:p>
          </p:txBody>
        </p:sp>
      </p:grpSp>
      <p:grpSp>
        <p:nvGrpSpPr>
          <p:cNvPr id="423" name="Group"/>
          <p:cNvGrpSpPr/>
          <p:nvPr/>
        </p:nvGrpSpPr>
        <p:grpSpPr>
          <a:xfrm>
            <a:off x="1163022" y="3662819"/>
            <a:ext cx="603459" cy="489778"/>
            <a:chOff x="975329" y="292555"/>
            <a:chExt cx="1609223" cy="1306072"/>
          </a:xfrm>
        </p:grpSpPr>
        <mc:AlternateContent xmlns:mc="http://schemas.openxmlformats.org/markup-compatibility/2006">
          <mc:Choice xmlns:a14="http://schemas.microsoft.com/office/drawing/2010/main" Requires="a14">
            <p:sp>
              <p:nvSpPr>
                <p:cNvPr id="421" name="Equation"/>
                <p:cNvSpPr txBox="1"/>
                <p:nvPr/>
              </p:nvSpPr>
              <p:spPr>
                <a:xfrm>
                  <a:off x="975329" y="686242"/>
                  <a:ext cx="988818" cy="912385"/>
                </a:xfrm>
                <a:prstGeom prst="rect">
                  <a:avLst/>
                </a:prstGeom>
                <a:noFill/>
                <a:ln w="12700" cap="flat">
                  <a:noFill/>
                  <a:miter lim="400000"/>
                </a:ln>
                <a:effectLst/>
              </p:spPr>
              <p:txBody>
                <a:bodyPr wrap="none" lIns="0" tIns="0" rIns="0" bIns="0">
                  <a:spAutoFit/>
                </a:bodyPr>
                <a:lstStyle/>
                <a:p>
                  <a:pPr defTabSz="342900" latinLnBrk="1">
                    <a:defRPr sz="1800"/>
                  </a:pPr>
                  <a14:m>
                    <m:oMathPara xmlns:m="http://schemas.openxmlformats.org/officeDocument/2006/math">
                      <m:oMathParaPr>
                        <m:jc m:val="centerGroup"/>
                      </m:oMathParaPr>
                      <m:oMath xmlns:m="http://schemas.openxmlformats.org/officeDocument/2006/math">
                        <m:f>
                          <m:fPr>
                            <m:ctrlPr>
                              <a:rPr sz="1088" i="1">
                                <a:solidFill>
                                  <a:srgbClr val="000000"/>
                                </a:solidFill>
                                <a:latin typeface="Cambria Math" panose="02040503050406030204" pitchFamily="18" charset="0"/>
                              </a:rPr>
                            </m:ctrlPr>
                          </m:fPr>
                          <m:num>
                            <m:sSub>
                              <m:sSubPr>
                                <m:ctrlPr>
                                  <a:rPr sz="1088" i="1">
                                    <a:solidFill>
                                      <a:srgbClr val="000000"/>
                                    </a:solidFill>
                                    <a:latin typeface="Cambria Math" panose="02040503050406030204" pitchFamily="18" charset="0"/>
                                  </a:rPr>
                                </m:ctrlPr>
                              </m:sSubPr>
                              <m:e>
                                <m:r>
                                  <a:rPr sz="1088" i="1">
                                    <a:solidFill>
                                      <a:srgbClr val="000000"/>
                                    </a:solidFill>
                                    <a:latin typeface="Cambria Math" panose="02040503050406030204" pitchFamily="18" charset="0"/>
                                  </a:rPr>
                                  <m:t>𝐿</m:t>
                                </m:r>
                              </m:e>
                              <m:sub>
                                <m:r>
                                  <a:rPr sz="1088" i="1">
                                    <a:solidFill>
                                      <a:srgbClr val="000000"/>
                                    </a:solidFill>
                                    <a:latin typeface="Cambria Math" panose="02040503050406030204" pitchFamily="18" charset="0"/>
                                  </a:rPr>
                                  <m:t>𝑏𝑏</m:t>
                                </m:r>
                                <m:r>
                                  <a:rPr sz="1088" i="1">
                                    <a:solidFill>
                                      <a:srgbClr val="000000"/>
                                    </a:solidFill>
                                    <a:latin typeface="Cambria Math" panose="02040503050406030204" pitchFamily="18" charset="0"/>
                                  </a:rPr>
                                  <m:t>+</m:t>
                                </m:r>
                                <m:r>
                                  <a:rPr sz="1088" i="1">
                                    <a:solidFill>
                                      <a:srgbClr val="000000"/>
                                    </a:solidFill>
                                    <a:latin typeface="Cambria Math" panose="02040503050406030204" pitchFamily="18" charset="0"/>
                                  </a:rPr>
                                  <m:t>𝑐</m:t>
                                </m:r>
                              </m:sub>
                            </m:sSub>
                          </m:num>
                          <m:den>
                            <m:sSub>
                              <m:sSubPr>
                                <m:ctrlPr>
                                  <a:rPr sz="1088" i="1">
                                    <a:solidFill>
                                      <a:srgbClr val="000000"/>
                                    </a:solidFill>
                                    <a:latin typeface="Cambria Math" panose="02040503050406030204" pitchFamily="18" charset="0"/>
                                  </a:rPr>
                                </m:ctrlPr>
                              </m:sSubPr>
                              <m:e>
                                <m:r>
                                  <a:rPr sz="1088" i="1">
                                    <a:solidFill>
                                      <a:srgbClr val="000000"/>
                                    </a:solidFill>
                                    <a:latin typeface="Cambria Math" panose="02040503050406030204" pitchFamily="18" charset="0"/>
                                  </a:rPr>
                                  <m:t>𝐿</m:t>
                                </m:r>
                              </m:e>
                              <m:sub>
                                <m:r>
                                  <a:rPr sz="1088" i="1">
                                    <a:solidFill>
                                      <a:srgbClr val="000000"/>
                                    </a:solidFill>
                                    <a:latin typeface="Cambria Math" panose="02040503050406030204" pitchFamily="18" charset="0"/>
                                  </a:rPr>
                                  <m:t>𝑏𝑏</m:t>
                                </m:r>
                              </m:sub>
                            </m:sSub>
                          </m:den>
                        </m:f>
                      </m:oMath>
                    </m:oMathPara>
                  </a14:m>
                  <a:endParaRPr sz="1088"/>
                </a:p>
              </p:txBody>
            </p:sp>
          </mc:Choice>
          <mc:Fallback>
            <p:sp>
              <p:nvSpPr>
                <p:cNvPr id="421" name="Equation"/>
                <p:cNvSpPr txBox="1">
                  <a:spLocks noRot="1" noChangeAspect="1" noMove="1" noResize="1" noEditPoints="1" noAdjustHandles="1" noChangeArrowheads="1" noChangeShapeType="1" noTextEdit="1"/>
                </p:cNvSpPr>
                <p:nvPr/>
              </p:nvSpPr>
              <p:spPr>
                <a:xfrm>
                  <a:off x="975329" y="686242"/>
                  <a:ext cx="988818" cy="912385"/>
                </a:xfrm>
                <a:prstGeom prst="rect">
                  <a:avLst/>
                </a:prstGeom>
                <a:blipFill>
                  <a:blip r:embed="rId5"/>
                  <a:stretch>
                    <a:fillRect l="-6667" b="-14815"/>
                  </a:stretch>
                </a:blipFill>
                <a:ln w="12700" cap="flat">
                  <a:noFill/>
                  <a:miter lim="400000"/>
                </a:ln>
                <a:effectLst/>
              </p:spPr>
              <p:txBody>
                <a:bodyPr/>
                <a:lstStyle/>
                <a:p>
                  <a:r>
                    <a:rPr lang="en-CH">
                      <a:noFill/>
                    </a:rPr>
                    <a:t> </a:t>
                  </a:r>
                </a:p>
              </p:txBody>
            </p:sp>
          </mc:Fallback>
        </mc:AlternateContent>
        <p:sp>
          <p:nvSpPr>
            <p:cNvPr id="422" name="coupling bias"/>
            <p:cNvSpPr/>
            <p:nvPr/>
          </p:nvSpPr>
          <p:spPr>
            <a:xfrm>
              <a:off x="1314551" y="292555"/>
              <a:ext cx="1270001" cy="1270001"/>
            </a:xfrm>
            <a:prstGeom prst="line">
              <a:avLst/>
            </a:prstGeom>
            <a:solidFill>
              <a:srgbClr val="FFFFFF"/>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numCol="1" anchor="ctr">
              <a:spAutoFit/>
            </a:bodyPr>
            <a:lstStyle>
              <a:lvl1pPr algn="ctr" defTabSz="825500">
                <a:lnSpc>
                  <a:spcPct val="100000"/>
                </a:lnSpc>
                <a:spcBef>
                  <a:spcPts val="0"/>
                </a:spcBef>
                <a:defRPr sz="3200">
                  <a:solidFill>
                    <a:schemeClr val="accent1"/>
                  </a:solidFill>
                  <a:latin typeface="Helvetica Neue Medium"/>
                  <a:ea typeface="Helvetica Neue Medium"/>
                  <a:cs typeface="Helvetica Neue Medium"/>
                  <a:sym typeface="Helvetica Neue Medium"/>
                </a:defRPr>
              </a:lvl1pPr>
            </a:lstStyle>
            <a:p>
              <a:r>
                <a:rPr sz="1200"/>
                <a:t>coupling bias</a:t>
              </a:r>
            </a:p>
          </p:txBody>
        </p:sp>
      </p:grpSp>
      <p:sp>
        <p:nvSpPr>
          <p:cNvPr id="424"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24</a:t>
            </a:fld>
            <a:endParaRPr/>
          </a:p>
        </p:txBody>
      </p:sp>
      <p:sp>
        <p:nvSpPr>
          <p:cNvPr id="425" name="Beam-beam bias : order of 1% effect (green curve : only BB)"/>
          <p:cNvSpPr txBox="1"/>
          <p:nvPr/>
        </p:nvSpPr>
        <p:spPr>
          <a:xfrm>
            <a:off x="3210342" y="1662089"/>
            <a:ext cx="5568625" cy="5810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9050" tIns="19050" rIns="19050" bIns="19050" anchor="ctr">
            <a:spAutoFit/>
          </a:bodyPr>
          <a:lstStyle>
            <a:lvl1pPr marL="609600" indent="-609600">
              <a:buSzPct val="123000"/>
              <a:buChar char="•"/>
              <a:defRPr sz="4700"/>
            </a:lvl1pPr>
          </a:lstStyle>
          <a:p>
            <a:r>
              <a:rPr sz="1763" dirty="0"/>
              <a:t>Beam-beam bias : order of 1% effect (green curve : only BB)</a:t>
            </a:r>
          </a:p>
        </p:txBody>
      </p:sp>
      <p:sp>
        <p:nvSpPr>
          <p:cNvPr id="426" name="Coupling bias (normalised to bb) : order of 2% effect for highest value -&gt; negative bias for low separation and positive bias for high separation"/>
          <p:cNvSpPr txBox="1"/>
          <p:nvPr/>
        </p:nvSpPr>
        <p:spPr>
          <a:xfrm>
            <a:off x="3239959" y="2826571"/>
            <a:ext cx="5495464" cy="8348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9050" tIns="19050" rIns="19050" bIns="19050" anchor="ctr">
            <a:spAutoFit/>
          </a:bodyPr>
          <a:lstStyle>
            <a:lvl1pPr marL="609600" indent="-609600">
              <a:buSzPct val="123000"/>
              <a:buChar char="•"/>
              <a:defRPr sz="4600"/>
            </a:lvl1pPr>
          </a:lstStyle>
          <a:p>
            <a:r>
              <a:rPr sz="1725"/>
              <a:t>Coupling bias (normalised to bb) : order of 2% effect for highest value -&gt; negative bias for low separation and positive bias for high separation</a:t>
            </a:r>
          </a:p>
        </p:txBody>
      </p:sp>
    </p:spTree>
    <p:extLst>
      <p:ext uri="{BB962C8B-B14F-4D97-AF65-F5344CB8AC3E}">
        <p14:creationId xmlns:p14="http://schemas.microsoft.com/office/powerpoint/2010/main" val="60937843"/>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4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4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4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0" grpId="0" animBg="1" advAuto="0"/>
      <p:bldP spid="423" grpId="0" animBg="1" advAuto="0"/>
      <p:bldP spid="425" grpId="0" animBg="1" advAuto="0"/>
      <p:bldP spid="426" grpId="0" animBg="1"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 name="Luminous region bias - half-corrected coupling"/>
          <p:cNvSpPr txBox="1">
            <a:spLocks noGrp="1"/>
          </p:cNvSpPr>
          <p:nvPr>
            <p:ph type="title"/>
          </p:nvPr>
        </p:nvSpPr>
        <p:spPr>
          <a:xfrm>
            <a:off x="904875" y="179552"/>
            <a:ext cx="5827698" cy="1072753"/>
          </a:xfrm>
          <a:prstGeom prst="rect">
            <a:avLst/>
          </a:prstGeom>
        </p:spPr>
        <p:txBody>
          <a:bodyPr>
            <a:normAutofit/>
          </a:bodyPr>
          <a:lstStyle>
            <a:lvl1pPr defTabSz="2292038">
              <a:defRPr sz="7990" spc="-159"/>
            </a:lvl1pPr>
          </a:lstStyle>
          <a:p>
            <a:r>
              <a:rPr sz="2400"/>
              <a:t>Luminous region bias - half-corrected coupling</a:t>
            </a:r>
          </a:p>
        </p:txBody>
      </p:sp>
      <p:sp>
        <p:nvSpPr>
          <p:cNvPr id="430" name="Sum over all separations"/>
          <p:cNvSpPr txBox="1">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normAutofit fontScale="92500" lnSpcReduction="20000"/>
          </a:bodyPr>
          <a:lstStyle/>
          <a:p>
            <a:r>
              <a:t>Sum over all separations </a:t>
            </a:r>
          </a:p>
        </p:txBody>
      </p:sp>
      <p:sp>
        <p:nvSpPr>
          <p:cNvPr id="431" name="Asymmetry (tilt) in beam-beam bias…"/>
          <p:cNvSpPr txBox="1">
            <a:spLocks noGrp="1"/>
          </p:cNvSpPr>
          <p:nvPr>
            <p:ph type="body" sz="quarter" idx="1"/>
          </p:nvPr>
        </p:nvSpPr>
        <p:spPr>
          <a:xfrm>
            <a:off x="363575" y="3852009"/>
            <a:ext cx="13093399" cy="1059342"/>
          </a:xfrm>
          <a:prstGeom prst="rect">
            <a:avLst/>
          </a:prstGeom>
        </p:spPr>
        <p:txBody>
          <a:bodyPr>
            <a:normAutofit/>
          </a:bodyPr>
          <a:lstStyle/>
          <a:p>
            <a:r>
              <a:rPr sz="2400" dirty="0"/>
              <a:t>Asymmetry (tilt) in bias</a:t>
            </a:r>
            <a:r>
              <a:rPr lang="en-US" sz="2400" dirty="0"/>
              <a:t>, very peculiar shape</a:t>
            </a:r>
            <a:endParaRPr sz="2400" dirty="0"/>
          </a:p>
          <a:p>
            <a:r>
              <a:rPr sz="2400" dirty="0"/>
              <a:t>To be explored further</a:t>
            </a:r>
          </a:p>
        </p:txBody>
      </p:sp>
      <mc:AlternateContent xmlns:mc="http://schemas.openxmlformats.org/markup-compatibility/2006">
        <mc:Choice xmlns:a14="http://schemas.microsoft.com/office/drawing/2010/main" Requires="a14">
          <p:sp>
            <p:nvSpPr>
              <p:cNvPr id="432" name="Beam-beam bias :"/>
              <p:cNvSpPr txBox="1"/>
              <p:nvPr/>
            </p:nvSpPr>
            <p:spPr>
              <a:xfrm>
                <a:off x="929406" y="1283650"/>
                <a:ext cx="1681582" cy="229743"/>
              </a:xfrm>
              <a:prstGeom prst="rect">
                <a:avLst/>
              </a:prstGeom>
              <a:solidFill>
                <a:srgbClr val="FFFFFF"/>
              </a:solidFill>
              <a:ln w="12700">
                <a:miter lim="400000"/>
              </a:ln>
              <a:extLst>
                <a:ext uri="{C572A759-6A51-4108-AA02-DFA0A04FC94B}">
                  <ma14:wrappingTextBoxFlag xmlns:ma14="http://schemas.microsoft.com/office/mac/drawingml/2011/main" xmlns:m="http://schemas.openxmlformats.org/officeDocument/2006/math" xmlns="" val="1"/>
                </a:ext>
              </a:extLst>
            </p:spPr>
            <p:txBody>
              <a:bodyPr lIns="19050" tIns="19050" rIns="19050" bIns="19050" anchor="ctr">
                <a:spAutoFit/>
              </a:bodyPr>
              <a:lstStyle/>
              <a:p>
                <a:pPr>
                  <a:defRPr sz="1800"/>
                </a:pPr>
                <a:r>
                  <a:rPr sz="863"/>
                  <a:t>Beam-beam bias :     </a:t>
                </a:r>
                <a14:m>
                  <m:oMath xmlns:m="http://schemas.openxmlformats.org/officeDocument/2006/math">
                    <m:f>
                      <m:fPr>
                        <m:ctrlPr>
                          <a:rPr sz="806" i="1">
                            <a:solidFill>
                              <a:srgbClr val="000000"/>
                            </a:solidFill>
                            <a:latin typeface="Cambria Math" panose="02040503050406030204" pitchFamily="18" charset="0"/>
                          </a:rPr>
                        </m:ctrlPr>
                      </m:fPr>
                      <m:num>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𝑏𝑏</m:t>
                            </m:r>
                            <m:r>
                              <a:rPr sz="806" i="1">
                                <a:solidFill>
                                  <a:srgbClr val="000000"/>
                                </a:solidFill>
                                <a:latin typeface="Cambria Math" panose="02040503050406030204" pitchFamily="18" charset="0"/>
                              </a:rPr>
                              <m:t>+</m:t>
                            </m:r>
                            <m:r>
                              <a:rPr sz="806" i="1">
                                <a:solidFill>
                                  <a:srgbClr val="000000"/>
                                </a:solidFill>
                                <a:latin typeface="Cambria Math" panose="02040503050406030204" pitchFamily="18" charset="0"/>
                              </a:rPr>
                              <m:t>𝑐</m:t>
                            </m:r>
                          </m:sub>
                        </m:sSub>
                      </m:num>
                      <m:den>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𝑐</m:t>
                            </m:r>
                          </m:sub>
                        </m:sSub>
                      </m:den>
                    </m:f>
                  </m:oMath>
                </a14:m>
                <a:endParaRPr sz="863"/>
              </a:p>
            </p:txBody>
          </p:sp>
        </mc:Choice>
        <mc:Fallback>
          <p:sp>
            <p:nvSpPr>
              <p:cNvPr id="432" name="Beam-beam bias :"/>
              <p:cNvSpPr txBox="1">
                <a:spLocks noRot="1" noChangeAspect="1" noMove="1" noResize="1" noEditPoints="1" noAdjustHandles="1" noChangeArrowheads="1" noChangeShapeType="1" noTextEdit="1"/>
              </p:cNvSpPr>
              <p:nvPr/>
            </p:nvSpPr>
            <p:spPr>
              <a:xfrm>
                <a:off x="929406" y="1283650"/>
                <a:ext cx="1681582" cy="229743"/>
              </a:xfrm>
              <a:prstGeom prst="rect">
                <a:avLst/>
              </a:prstGeom>
              <a:blipFill>
                <a:blip r:embed="rId2"/>
                <a:stretch>
                  <a:fillRect l="-2239" b="-526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433" name="1e-3 coupling bias :"/>
              <p:cNvSpPr txBox="1"/>
              <p:nvPr/>
            </p:nvSpPr>
            <p:spPr>
              <a:xfrm>
                <a:off x="3731209" y="1197724"/>
                <a:ext cx="1681582" cy="230256"/>
              </a:xfrm>
              <a:prstGeom prst="rect">
                <a:avLst/>
              </a:prstGeom>
              <a:solidFill>
                <a:srgbClr val="FFFFFF"/>
              </a:solidFill>
              <a:ln w="12700">
                <a:miter lim="400000"/>
              </a:ln>
              <a:extLst>
                <a:ext uri="{C572A759-6A51-4108-AA02-DFA0A04FC94B}">
                  <ma14:wrappingTextBoxFlag xmlns:ma14="http://schemas.microsoft.com/office/mac/drawingml/2011/main" xmlns:m="http://schemas.openxmlformats.org/officeDocument/2006/math" xmlns="" val="1"/>
                </a:ext>
              </a:extLst>
            </p:spPr>
            <p:txBody>
              <a:bodyPr lIns="19050" tIns="19050" rIns="19050" bIns="19050" anchor="ctr">
                <a:spAutoFit/>
              </a:bodyPr>
              <a:lstStyle/>
              <a:p>
                <a:pPr>
                  <a:defRPr sz="1800"/>
                </a:pPr>
                <a:r>
                  <a:rPr sz="863"/>
                  <a:t>1e-3 coupling bias :  </a:t>
                </a:r>
                <a14:m>
                  <m:oMath xmlns:m="http://schemas.openxmlformats.org/officeDocument/2006/math">
                    <m:f>
                      <m:fPr>
                        <m:ctrlPr>
                          <a:rPr sz="806" i="1">
                            <a:solidFill>
                              <a:srgbClr val="000000"/>
                            </a:solidFill>
                            <a:latin typeface="Cambria Math" panose="02040503050406030204" pitchFamily="18" charset="0"/>
                          </a:rPr>
                        </m:ctrlPr>
                      </m:fPr>
                      <m:num>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𝑏𝑏</m:t>
                            </m:r>
                            <m:r>
                              <a:rPr sz="806" i="1">
                                <a:solidFill>
                                  <a:srgbClr val="000000"/>
                                </a:solidFill>
                                <a:latin typeface="Cambria Math" panose="02040503050406030204" pitchFamily="18" charset="0"/>
                              </a:rPr>
                              <m:t>+</m:t>
                            </m:r>
                            <m:r>
                              <a:rPr sz="806" i="1">
                                <a:solidFill>
                                  <a:srgbClr val="000000"/>
                                </a:solidFill>
                                <a:latin typeface="Cambria Math" panose="02040503050406030204" pitchFamily="18" charset="0"/>
                              </a:rPr>
                              <m:t>𝑐</m:t>
                            </m:r>
                          </m:sub>
                        </m:sSub>
                      </m:num>
                      <m:den>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𝑏𝑏</m:t>
                            </m:r>
                          </m:sub>
                        </m:sSub>
                      </m:den>
                    </m:f>
                  </m:oMath>
                </a14:m>
                <a:endParaRPr sz="863"/>
              </a:p>
            </p:txBody>
          </p:sp>
        </mc:Choice>
        <mc:Fallback>
          <p:sp>
            <p:nvSpPr>
              <p:cNvPr id="433" name="1e-3 coupling bias :"/>
              <p:cNvSpPr txBox="1">
                <a:spLocks noRot="1" noChangeAspect="1" noMove="1" noResize="1" noEditPoints="1" noAdjustHandles="1" noChangeArrowheads="1" noChangeShapeType="1" noTextEdit="1"/>
              </p:cNvSpPr>
              <p:nvPr/>
            </p:nvSpPr>
            <p:spPr>
              <a:xfrm>
                <a:off x="3731209" y="1197724"/>
                <a:ext cx="1681582" cy="230256"/>
              </a:xfrm>
              <a:prstGeom prst="rect">
                <a:avLst/>
              </a:prstGeom>
              <a:blipFill>
                <a:blip r:embed="rId3"/>
                <a:stretch>
                  <a:fillRect l="-2985" b="-526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434" name="Beam-beam + coupling bias :"/>
              <p:cNvSpPr txBox="1"/>
              <p:nvPr/>
            </p:nvSpPr>
            <p:spPr>
              <a:xfrm>
                <a:off x="6261697" y="1197980"/>
                <a:ext cx="1909040" cy="229743"/>
              </a:xfrm>
              <a:prstGeom prst="rect">
                <a:avLst/>
              </a:prstGeom>
              <a:solidFill>
                <a:srgbClr val="FFFFFF"/>
              </a:solidFill>
              <a:ln w="12700">
                <a:miter lim="400000"/>
              </a:ln>
              <a:extLst>
                <a:ext uri="{C572A759-6A51-4108-AA02-DFA0A04FC94B}">
                  <ma14:wrappingTextBoxFlag xmlns:ma14="http://schemas.microsoft.com/office/mac/drawingml/2011/main" xmlns:m="http://schemas.openxmlformats.org/officeDocument/2006/math" xmlns="" val="1"/>
                </a:ext>
              </a:extLst>
            </p:spPr>
            <p:txBody>
              <a:bodyPr lIns="19050" tIns="19050" rIns="19050" bIns="19050" anchor="ctr">
                <a:spAutoFit/>
              </a:bodyPr>
              <a:lstStyle/>
              <a:p>
                <a:pPr>
                  <a:defRPr sz="1800"/>
                </a:pPr>
                <a:r>
                  <a:rPr sz="863"/>
                  <a:t>Beam-beam + coupling bias : </a:t>
                </a:r>
                <a14:m>
                  <m:oMath xmlns:m="http://schemas.openxmlformats.org/officeDocument/2006/math">
                    <m:f>
                      <m:fPr>
                        <m:ctrlPr>
                          <a:rPr sz="806" i="1">
                            <a:solidFill>
                              <a:srgbClr val="000000"/>
                            </a:solidFill>
                            <a:latin typeface="Cambria Math" panose="02040503050406030204" pitchFamily="18" charset="0"/>
                          </a:rPr>
                        </m:ctrlPr>
                      </m:fPr>
                      <m:num>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𝑏𝑏</m:t>
                            </m:r>
                            <m:r>
                              <a:rPr sz="806" i="1">
                                <a:solidFill>
                                  <a:srgbClr val="000000"/>
                                </a:solidFill>
                                <a:latin typeface="Cambria Math" panose="02040503050406030204" pitchFamily="18" charset="0"/>
                              </a:rPr>
                              <m:t>+</m:t>
                            </m:r>
                            <m:r>
                              <a:rPr sz="806" i="1">
                                <a:solidFill>
                                  <a:srgbClr val="000000"/>
                                </a:solidFill>
                                <a:latin typeface="Cambria Math" panose="02040503050406030204" pitchFamily="18" charset="0"/>
                              </a:rPr>
                              <m:t>𝑐</m:t>
                            </m:r>
                          </m:sub>
                        </m:sSub>
                      </m:num>
                      <m:den>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0</m:t>
                            </m:r>
                          </m:sub>
                        </m:sSub>
                      </m:den>
                    </m:f>
                  </m:oMath>
                </a14:m>
                <a:endParaRPr sz="863"/>
              </a:p>
            </p:txBody>
          </p:sp>
        </mc:Choice>
        <mc:Fallback>
          <p:sp>
            <p:nvSpPr>
              <p:cNvPr id="434" name="Beam-beam + coupling bias :"/>
              <p:cNvSpPr txBox="1">
                <a:spLocks noRot="1" noChangeAspect="1" noMove="1" noResize="1" noEditPoints="1" noAdjustHandles="1" noChangeArrowheads="1" noChangeShapeType="1" noTextEdit="1"/>
              </p:cNvSpPr>
              <p:nvPr/>
            </p:nvSpPr>
            <p:spPr>
              <a:xfrm>
                <a:off x="6261697" y="1197980"/>
                <a:ext cx="1909040" cy="229743"/>
              </a:xfrm>
              <a:prstGeom prst="rect">
                <a:avLst/>
              </a:prstGeom>
              <a:blipFill>
                <a:blip r:embed="rId4"/>
                <a:stretch>
                  <a:fillRect l="-1974" b="-526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p:pic>
        <p:nvPicPr>
          <p:cNvPr id="435" name="half_1e-3.png" descr="half_1e-3.png"/>
          <p:cNvPicPr>
            <a:picLocks noChangeAspect="1"/>
          </p:cNvPicPr>
          <p:nvPr/>
        </p:nvPicPr>
        <p:blipFill>
          <a:blip r:embed="rId5"/>
          <a:srcRect l="7333" t="6803" r="11877" b="2669"/>
          <a:stretch>
            <a:fillRect/>
          </a:stretch>
        </p:blipFill>
        <p:spPr>
          <a:xfrm>
            <a:off x="631885" y="1583539"/>
            <a:ext cx="2276602" cy="2040833"/>
          </a:xfrm>
          <a:prstGeom prst="rect">
            <a:avLst/>
          </a:prstGeom>
          <a:ln w="12700">
            <a:miter lim="400000"/>
          </a:ln>
        </p:spPr>
      </p:pic>
      <p:pic>
        <p:nvPicPr>
          <p:cNvPr id="436" name="half_1e-3.png" descr="half_1e-3.png"/>
          <p:cNvPicPr>
            <a:picLocks noChangeAspect="1"/>
          </p:cNvPicPr>
          <p:nvPr/>
        </p:nvPicPr>
        <p:blipFill>
          <a:blip r:embed="rId6"/>
          <a:srcRect l="7145" t="6981" r="10615" b="1323"/>
          <a:stretch>
            <a:fillRect/>
          </a:stretch>
        </p:blipFill>
        <p:spPr>
          <a:xfrm>
            <a:off x="3444950" y="1554140"/>
            <a:ext cx="2396317" cy="2137470"/>
          </a:xfrm>
          <a:prstGeom prst="rect">
            <a:avLst/>
          </a:prstGeom>
          <a:ln w="12700">
            <a:miter lim="400000"/>
          </a:ln>
        </p:spPr>
      </p:pic>
      <p:pic>
        <p:nvPicPr>
          <p:cNvPr id="437" name="half_1e-3.png" descr="half_1e-3.png"/>
          <p:cNvPicPr>
            <a:picLocks noChangeAspect="1"/>
          </p:cNvPicPr>
          <p:nvPr/>
        </p:nvPicPr>
        <p:blipFill>
          <a:blip r:embed="rId7"/>
          <a:srcRect l="4518" t="5826" r="8883" b="930"/>
          <a:stretch>
            <a:fillRect/>
          </a:stretch>
        </p:blipFill>
        <p:spPr>
          <a:xfrm>
            <a:off x="6140182" y="1534644"/>
            <a:ext cx="2526631" cy="2176398"/>
          </a:xfrm>
          <a:prstGeom prst="rect">
            <a:avLst/>
          </a:prstGeom>
          <a:ln w="12700">
            <a:miter lim="400000"/>
          </a:ln>
        </p:spPr>
      </p:pic>
      <p:sp>
        <p:nvSpPr>
          <p:cNvPr id="438"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25</a:t>
            </a:fld>
            <a:endParaRPr/>
          </a:p>
        </p:txBody>
      </p:sp>
    </p:spTree>
    <p:extLst>
      <p:ext uri="{BB962C8B-B14F-4D97-AF65-F5344CB8AC3E}">
        <p14:creationId xmlns:p14="http://schemas.microsoft.com/office/powerpoint/2010/main" val="2038390227"/>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 name="Conclusion"/>
          <p:cNvSpPr txBox="1">
            <a:spLocks noGrp="1"/>
          </p:cNvSpPr>
          <p:nvPr>
            <p:ph type="title"/>
          </p:nvPr>
        </p:nvSpPr>
        <p:spPr>
          <a:xfrm>
            <a:off x="968830" y="187634"/>
            <a:ext cx="7322850" cy="537437"/>
          </a:xfrm>
          <a:prstGeom prst="rect">
            <a:avLst/>
          </a:prstGeom>
        </p:spPr>
        <p:txBody>
          <a:bodyPr/>
          <a:lstStyle/>
          <a:p>
            <a:r>
              <a:rPr lang="en-US" dirty="0"/>
              <a:t>Summary</a:t>
            </a:r>
            <a:endParaRPr dirty="0"/>
          </a:p>
        </p:txBody>
      </p:sp>
      <mc:AlternateContent xmlns:mc="http://schemas.openxmlformats.org/markup-compatibility/2006">
        <mc:Choice xmlns:a14="http://schemas.microsoft.com/office/drawing/2010/main" Requires="a14">
          <p:sp>
            <p:nvSpPr>
              <p:cNvPr id="441" name="Luminosity integral now integrated in Xsuite, benchmarked the beam-beam bias to luminosity with COMBI (C. Zhang)…"/>
              <p:cNvSpPr txBox="1">
                <a:spLocks noGrp="1"/>
              </p:cNvSpPr>
              <p:nvPr>
                <p:ph type="body" idx="1"/>
              </p:nvPr>
            </p:nvSpPr>
            <p:spPr>
              <a:xfrm>
                <a:off x="106897" y="805510"/>
                <a:ext cx="8930207" cy="4150356"/>
              </a:xfrm>
              <a:prstGeom prst="rect">
                <a:avLst/>
              </a:prstGeom>
            </p:spPr>
            <p:txBody>
              <a:bodyPr>
                <a:noAutofit/>
              </a:bodyPr>
              <a:lstStyle/>
              <a:p>
                <a:pPr marL="194310" indent="-194310" defTabSz="777221">
                  <a:spcBef>
                    <a:spcPts val="525"/>
                  </a:spcBef>
                  <a:defRPr sz="4080"/>
                </a:pPr>
                <a:r>
                  <a:rPr lang="en-GB" sz="1400" dirty="0"/>
                  <a:t>Luminosity integral integrated in </a:t>
                </a:r>
                <a:r>
                  <a:rPr lang="en-GB" sz="1400" i="1" dirty="0"/>
                  <a:t>Xsuite</a:t>
                </a:r>
                <a:r>
                  <a:rPr lang="en-GB" sz="1400" dirty="0"/>
                  <a:t>, benchmarked the beam-beam bias to luminosity versus COMBI </a:t>
                </a:r>
              </a:p>
              <a:p>
                <a:pPr marL="194310" indent="-194310" defTabSz="777221">
                  <a:spcBef>
                    <a:spcPts val="525"/>
                  </a:spcBef>
                  <a:defRPr sz="4080"/>
                </a:pPr>
                <a:r>
                  <a:rPr lang="en-GB" sz="1400" dirty="0"/>
                  <a:t>New outputs from simulations to compare one-to-one to experiments  analysis (BI, LR, 2D-RF)</a:t>
                </a:r>
              </a:p>
              <a:p>
                <a:pPr marL="194310" indent="-194310" defTabSz="777221">
                  <a:spcBef>
                    <a:spcPts val="525"/>
                  </a:spcBef>
                  <a:defRPr sz="4080"/>
                </a:pPr>
                <a:r>
                  <a:rPr lang="en-GB" sz="1400" b="1" dirty="0"/>
                  <a:t>Linear Coupling preliminary studies</a:t>
                </a:r>
                <a:r>
                  <a:rPr lang="en-GB" sz="1400" dirty="0"/>
                  <a:t>: </a:t>
                </a:r>
              </a:p>
              <a:p>
                <a:pPr marL="408623" lvl="1" indent="-214313" defTabSz="777221">
                  <a:spcBef>
                    <a:spcPts val="525"/>
                  </a:spcBef>
                  <a:defRPr sz="4080"/>
                </a:pPr>
                <a:r>
                  <a:rPr lang="en-GB" sz="1400" dirty="0"/>
                  <a:t>Linear coupling modelling, local and global effects, </a:t>
                </a:r>
                <a:r>
                  <a:rPr lang="en-GB" sz="1400" b="1" dirty="0"/>
                  <a:t>qualitative study of impact on luminosity</a:t>
                </a:r>
              </a:p>
              <a:p>
                <a:pPr marL="408623" lvl="1" indent="-214313" defTabSz="777221">
                  <a:spcBef>
                    <a:spcPts val="525"/>
                  </a:spcBef>
                  <a:defRPr sz="4080"/>
                </a:pPr>
                <a:r>
                  <a:rPr lang="en-GB" sz="1400" dirty="0"/>
                  <a:t>Negative bias in central region : </a:t>
                </a:r>
                <a:r>
                  <a:rPr lang="en-GB" sz="1400" b="1" dirty="0"/>
                  <a:t>pushes particles out</a:t>
                </a:r>
                <a:r>
                  <a:rPr lang="en-GB" sz="1400" dirty="0"/>
                  <a:t> into the tails of the distribution</a:t>
                </a:r>
              </a:p>
              <a:p>
                <a:pPr marL="408623" lvl="1" indent="-214313" defTabSz="777221">
                  <a:spcBef>
                    <a:spcPts val="525"/>
                  </a:spcBef>
                  <a:defRPr sz="4080"/>
                </a:pPr>
                <a:r>
                  <a:rPr lang="en-GB" sz="1400" dirty="0"/>
                  <a:t>Evident </a:t>
                </a:r>
                <a:r>
                  <a:rPr lang="en-GB" sz="1400" b="1" dirty="0"/>
                  <a:t>asymmetry</a:t>
                </a:r>
                <a:r>
                  <a:rPr lang="en-GB" sz="1400" dirty="0"/>
                  <a:t> in bias distribution </a:t>
                </a:r>
                <a:r>
                  <a:rPr lang="en-GB" sz="1400" dirty="0">
                    <a:sym typeface="Wingdings" pitchFamily="2" charset="2"/>
                  </a:rPr>
                  <a:t> non-factorization</a:t>
                </a:r>
                <a:endParaRPr lang="en-GB" sz="1400" dirty="0"/>
              </a:p>
              <a:p>
                <a:pPr marL="408623" lvl="1" indent="-214313" defTabSz="777221">
                  <a:spcBef>
                    <a:spcPts val="525"/>
                  </a:spcBef>
                  <a:defRPr sz="4080"/>
                </a:pPr>
                <a:r>
                  <a:rPr lang="en-GB" sz="1400" dirty="0"/>
                  <a:t>Global coupling, combined to non corrected local effects or flat beams makes effects more relevant</a:t>
                </a:r>
              </a:p>
              <a:p>
                <a:pPr marL="194310" indent="-194310" defTabSz="777221">
                  <a:spcBef>
                    <a:spcPts val="525"/>
                  </a:spcBef>
                  <a:defRPr sz="4080"/>
                </a:pPr>
                <a:r>
                  <a:rPr lang="en-GB" sz="1400" b="1" dirty="0"/>
                  <a:t>Beam – beam effects</a:t>
                </a:r>
                <a:r>
                  <a:rPr lang="en-GB" sz="1400" dirty="0"/>
                  <a:t>:</a:t>
                </a:r>
              </a:p>
              <a:p>
                <a:pPr marL="388620" lvl="1" indent="-194310" defTabSz="777221">
                  <a:spcBef>
                    <a:spcPts val="525"/>
                  </a:spcBef>
                  <a:defRPr sz="4080"/>
                </a:pPr>
                <a:r>
                  <a:rPr lang="en-GB" sz="1400" dirty="0"/>
                  <a:t>Positive bias in central region, squeezes particles into the core</a:t>
                </a:r>
              </a:p>
              <a:p>
                <a:pPr marL="388620" lvl="1" indent="-194310" defTabSz="777221">
                  <a:spcBef>
                    <a:spcPts val="525"/>
                  </a:spcBef>
                  <a:defRPr sz="4080"/>
                </a:pPr>
                <a:r>
                  <a:rPr lang="en-GB" sz="1400" dirty="0"/>
                  <a:t>Changes the effect of linear coupling depending on the direction of scan and the number of witness Ips</a:t>
                </a:r>
              </a:p>
              <a:p>
                <a:pPr marL="388620" lvl="1" indent="-194310" defTabSz="777221">
                  <a:spcBef>
                    <a:spcPts val="525"/>
                  </a:spcBef>
                  <a:defRPr sz="4080"/>
                </a:pPr>
                <a:endParaRPr lang="en-GB" sz="1400" dirty="0"/>
              </a:p>
              <a:p>
                <a:pPr marL="0" indent="0" defTabSz="777221">
                  <a:spcBef>
                    <a:spcPts val="525"/>
                  </a:spcBef>
                  <a:buNone/>
                  <a:defRPr sz="4080"/>
                </a:pPr>
                <a:r>
                  <a:rPr lang="en-GB" sz="1400" b="1" dirty="0"/>
                  <a:t>Interplay of beam-beam and coupling 1IP case: counteracting effects</a:t>
                </a:r>
              </a:p>
              <a:p>
                <a:pPr marL="194310" indent="-194310" defTabSz="777221">
                  <a:spcBef>
                    <a:spcPts val="525"/>
                  </a:spcBef>
                  <a:defRPr sz="4080"/>
                </a:pPr>
                <a:r>
                  <a:rPr lang="en-GB" sz="1400" dirty="0"/>
                  <a:t>Very peculiar luminous region bias shapes and evident non-factorization effects</a:t>
                </a:r>
              </a:p>
              <a:p>
                <a:pPr marL="194310" indent="-194310" defTabSz="777221">
                  <a:spcBef>
                    <a:spcPts val="525"/>
                  </a:spcBef>
                  <a:defRPr sz="4080"/>
                </a:pPr>
                <a:r>
                  <a:rPr lang="en-GB" sz="1400" dirty="0"/>
                  <a:t>More evident asymmetry in luminous region when simulating flat beams </a:t>
                </a:r>
              </a:p>
              <a:p>
                <a:pPr marL="194310" indent="-194310" defTabSz="777221">
                  <a:spcBef>
                    <a:spcPts val="525"/>
                  </a:spcBef>
                  <a:defRPr sz="4080"/>
                </a:pPr>
                <a:r>
                  <a:rPr lang="en-GB" sz="1400" dirty="0"/>
                  <a:t>Stronger effects when simulating physics parameters due to </a:t>
                </a:r>
                <a14:m>
                  <m:oMath xmlns:m="http://schemas.openxmlformats.org/officeDocument/2006/math">
                    <m:r>
                      <a:rPr lang="en-GB" sz="1400" i="1">
                        <a:solidFill>
                          <a:srgbClr val="000000"/>
                        </a:solidFill>
                        <a:latin typeface="Cambria Math" panose="02040503050406030204" pitchFamily="18" charset="0"/>
                      </a:rPr>
                      <m:t>𝛽</m:t>
                    </m:r>
                  </m:oMath>
                </a14:m>
                <a:r>
                  <a:rPr lang="en-GB" sz="1400" dirty="0"/>
                  <a:t> scaling at the triplets</a:t>
                </a:r>
                <a:endParaRPr sz="1400" dirty="0"/>
              </a:p>
            </p:txBody>
          </p:sp>
        </mc:Choice>
        <mc:Fallback>
          <p:sp>
            <p:nvSpPr>
              <p:cNvPr id="441" name="Luminosity integral now integrated in Xsuite, benchmarked the beam-beam bias to luminosity with COMBI (C. Zhang)…"/>
              <p:cNvSpPr txBox="1">
                <a:spLocks noGrp="1" noRot="1" noChangeAspect="1" noMove="1" noResize="1" noEditPoints="1" noAdjustHandles="1" noChangeArrowheads="1" noChangeShapeType="1" noTextEdit="1"/>
              </p:cNvSpPr>
              <p:nvPr>
                <p:ph type="body" idx="1"/>
              </p:nvPr>
            </p:nvSpPr>
            <p:spPr>
              <a:xfrm>
                <a:off x="106897" y="805510"/>
                <a:ext cx="8930207" cy="4150356"/>
              </a:xfrm>
              <a:prstGeom prst="rect">
                <a:avLst/>
              </a:prstGeom>
              <a:blipFill>
                <a:blip r:embed="rId2"/>
                <a:stretch>
                  <a:fillRect t="-915"/>
                </a:stretch>
              </a:blipFill>
            </p:spPr>
            <p:txBody>
              <a:bodyPr/>
              <a:lstStyle/>
              <a:p>
                <a:r>
                  <a:rPr lang="en-CH">
                    <a:noFill/>
                  </a:rPr>
                  <a:t> </a:t>
                </a:r>
              </a:p>
            </p:txBody>
          </p:sp>
        </mc:Fallback>
      </mc:AlternateContent>
      <p:sp>
        <p:nvSpPr>
          <p:cNvPr id="442"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26</a:t>
            </a:fld>
            <a:endParaRP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 name="Next steps, outlook"/>
          <p:cNvSpPr txBox="1">
            <a:spLocks noGrp="1"/>
          </p:cNvSpPr>
          <p:nvPr>
            <p:ph type="title"/>
          </p:nvPr>
        </p:nvSpPr>
        <p:spPr>
          <a:xfrm>
            <a:off x="212508" y="404009"/>
            <a:ext cx="8239125" cy="537437"/>
          </a:xfrm>
          <a:prstGeom prst="rect">
            <a:avLst/>
          </a:prstGeom>
        </p:spPr>
        <p:txBody>
          <a:bodyPr/>
          <a:lstStyle/>
          <a:p>
            <a:r>
              <a:t>Next steps, outlook</a:t>
            </a:r>
          </a:p>
        </p:txBody>
      </p:sp>
      <mc:AlternateContent xmlns:mc="http://schemas.openxmlformats.org/markup-compatibility/2006">
        <mc:Choice xmlns:a14="http://schemas.microsoft.com/office/drawing/2010/main" Requires="a14">
          <p:sp>
            <p:nvSpPr>
              <p:cNvPr id="445" name="Explore different scenarios in more detail : global coupling, half-corrected local coupling, flat beams, multi-IP case…"/>
              <p:cNvSpPr txBox="1">
                <a:spLocks noGrp="1"/>
              </p:cNvSpPr>
              <p:nvPr>
                <p:ph type="body" idx="1"/>
              </p:nvPr>
            </p:nvSpPr>
            <p:spPr>
              <a:xfrm>
                <a:off x="129210" y="941446"/>
                <a:ext cx="6698974" cy="3747748"/>
              </a:xfrm>
              <a:prstGeom prst="rect">
                <a:avLst/>
              </a:prstGeom>
            </p:spPr>
            <p:txBody>
              <a:bodyPr>
                <a:normAutofit/>
              </a:bodyPr>
              <a:lstStyle/>
              <a:p>
                <a:r>
                  <a:rPr sz="1400" dirty="0"/>
                  <a:t>Explore different scenarios in more detail : global coupling, half-corrected local coupling, flat beams, multi-IP case</a:t>
                </a:r>
                <a:r>
                  <a:rPr lang="en-US" sz="1400" dirty="0"/>
                  <a:t> for different scans (diagonal, off-</a:t>
                </a:r>
                <a:r>
                  <a:rPr lang="en-US" sz="1400" dirty="0" err="1"/>
                  <a:t>setted</a:t>
                </a:r>
                <a:r>
                  <a:rPr lang="en-US" sz="1400" dirty="0"/>
                  <a:t> and 2D grid)</a:t>
                </a:r>
                <a:r>
                  <a:rPr lang="en-US" sz="1400" dirty="0">
                    <a:sym typeface="Wingdings" pitchFamily="2" charset="2"/>
                  </a:rPr>
                  <a:t> </a:t>
                </a:r>
                <a:r>
                  <a:rPr lang="en-US" sz="1400" b="1" dirty="0">
                    <a:sym typeface="Wingdings" pitchFamily="2" charset="2"/>
                  </a:rPr>
                  <a:t>quantify the impact to </a:t>
                </a:r>
                <a:r>
                  <a:rPr lang="en-US" sz="1400" b="1" dirty="0" err="1">
                    <a:sym typeface="Wingdings" pitchFamily="2" charset="2"/>
                  </a:rPr>
                  <a:t>lumi</a:t>
                </a:r>
                <a:r>
                  <a:rPr lang="en-US" sz="1400" b="1" dirty="0">
                    <a:sym typeface="Wingdings" pitchFamily="2" charset="2"/>
                  </a:rPr>
                  <a:t> bias</a:t>
                </a:r>
                <a:endParaRPr sz="1400" b="1" dirty="0"/>
              </a:p>
              <a:p>
                <a:r>
                  <a:rPr lang="en-GB" sz="1400" dirty="0"/>
                  <a:t>Compute the impact on </a:t>
                </a:r>
                <a14:m>
                  <m:oMath xmlns:m="http://schemas.openxmlformats.org/officeDocument/2006/math">
                    <m:sSub>
                      <m:sSubPr>
                        <m:ctrlPr>
                          <a:rPr lang="ar-AE" sz="1400" i="1">
                            <a:solidFill>
                              <a:srgbClr val="000000"/>
                            </a:solidFill>
                            <a:latin typeface="Cambria Math" panose="02040503050406030204" pitchFamily="18" charset="0"/>
                          </a:rPr>
                        </m:ctrlPr>
                      </m:sSubPr>
                      <m:e>
                        <m:r>
                          <a:rPr lang="ar-AE" sz="1400" i="1">
                            <a:solidFill>
                              <a:srgbClr val="000000"/>
                            </a:solidFill>
                            <a:latin typeface="Cambria Math" panose="02040503050406030204" pitchFamily="18" charset="0"/>
                          </a:rPr>
                          <m:t>𝜎</m:t>
                        </m:r>
                      </m:e>
                      <m:sub>
                        <m:r>
                          <m:rPr>
                            <m:sty m:val="p"/>
                          </m:rPr>
                          <a:rPr lang="en-GB" sz="1400" i="1">
                            <a:solidFill>
                              <a:srgbClr val="000000"/>
                            </a:solidFill>
                            <a:latin typeface="Cambria Math" panose="02040503050406030204" pitchFamily="18" charset="0"/>
                          </a:rPr>
                          <m:t>vis</m:t>
                        </m:r>
                      </m:sub>
                    </m:sSub>
                  </m:oMath>
                </a14:m>
                <a:r>
                  <a:rPr lang="en-US" sz="1400" dirty="0"/>
                  <a:t> and compare to CMS/ATLAS analysis</a:t>
                </a:r>
              </a:p>
              <a:p>
                <a:r>
                  <a:rPr sz="1400" dirty="0"/>
                  <a:t>Reproduce </a:t>
                </a:r>
                <a:r>
                  <a:rPr lang="en-US" sz="1400" dirty="0"/>
                  <a:t>some of the CMS observations of non factorization with BB and coupling</a:t>
                </a:r>
              </a:p>
              <a:p>
                <a:r>
                  <a:rPr lang="en-GB" sz="1400" dirty="0"/>
                  <a:t>Very useful experimental verification of simulation results (MD in 2025?)</a:t>
                </a:r>
                <a:endParaRPr sz="1400" dirty="0"/>
              </a:p>
              <a:p>
                <a:r>
                  <a:rPr lang="en-US" sz="1400" dirty="0"/>
                  <a:t>E</a:t>
                </a:r>
                <a:r>
                  <a:rPr sz="1400" dirty="0"/>
                  <a:t>ffects on luminosity with a crossing angle (</a:t>
                </a:r>
                <a:r>
                  <a:rPr sz="1400" dirty="0" err="1"/>
                  <a:t>LHCb</a:t>
                </a:r>
                <a:r>
                  <a:rPr lang="en-US" sz="1400" dirty="0"/>
                  <a:t> and physics fill conditions</a:t>
                </a:r>
                <a:r>
                  <a:rPr sz="1400" dirty="0"/>
                  <a:t>), </a:t>
                </a:r>
                <a:r>
                  <a:rPr lang="en-US" sz="1400" dirty="0"/>
                  <a:t>3D </a:t>
                </a:r>
                <a:r>
                  <a:rPr sz="1400" dirty="0"/>
                  <a:t>integra</a:t>
                </a:r>
                <a:r>
                  <a:rPr lang="en-US" sz="1400" dirty="0"/>
                  <a:t>ls</a:t>
                </a:r>
                <a:r>
                  <a:rPr sz="1400" dirty="0"/>
                  <a:t> the longitudinal profiles</a:t>
                </a:r>
                <a:endParaRPr lang="en-US" sz="1400" dirty="0"/>
              </a:p>
              <a:p>
                <a:r>
                  <a:rPr lang="en-CH" sz="1400" dirty="0"/>
                  <a:t>Particle distributions and beam-beam with pic code </a:t>
                </a:r>
                <a:r>
                  <a:rPr lang="en-CH" sz="1400" dirty="0">
                    <a:sym typeface="Wingdings" pitchFamily="2" charset="2"/>
                  </a:rPr>
                  <a:t>define limits of Gaussian approximation</a:t>
                </a:r>
              </a:p>
              <a:p>
                <a:r>
                  <a:rPr lang="en-CH" sz="1400" dirty="0"/>
                  <a:t>Physics conditions, LHC lattice emittance scans</a:t>
                </a:r>
              </a:p>
              <a:p>
                <a:r>
                  <a:rPr lang="en-CH" sz="1400" dirty="0"/>
                  <a:t>Study and develop corrections of Beam-beam and linear coupling effects to luminosity for LHC, HL-LHC and FCC</a:t>
                </a:r>
                <a:endParaRPr sz="1400" dirty="0"/>
              </a:p>
            </p:txBody>
          </p:sp>
        </mc:Choice>
        <mc:Fallback>
          <p:sp>
            <p:nvSpPr>
              <p:cNvPr id="445" name="Explore different scenarios in more detail : global coupling, half-corrected local coupling, flat beams, multi-IP case…"/>
              <p:cNvSpPr txBox="1">
                <a:spLocks noGrp="1" noRot="1" noChangeAspect="1" noMove="1" noResize="1" noEditPoints="1" noAdjustHandles="1" noChangeArrowheads="1" noChangeShapeType="1" noTextEdit="1"/>
              </p:cNvSpPr>
              <p:nvPr>
                <p:ph type="body" idx="1"/>
              </p:nvPr>
            </p:nvSpPr>
            <p:spPr>
              <a:xfrm>
                <a:off x="129210" y="941446"/>
                <a:ext cx="6698974" cy="3747748"/>
              </a:xfrm>
              <a:prstGeom prst="rect">
                <a:avLst/>
              </a:prstGeom>
              <a:blipFill>
                <a:blip r:embed="rId2"/>
                <a:stretch>
                  <a:fillRect t="-673"/>
                </a:stretch>
              </a:blipFill>
            </p:spPr>
            <p:txBody>
              <a:bodyPr/>
              <a:lstStyle/>
              <a:p>
                <a:r>
                  <a:rPr lang="en-CH">
                    <a:noFill/>
                  </a:rPr>
                  <a:t> </a:t>
                </a:r>
              </a:p>
            </p:txBody>
          </p:sp>
        </mc:Fallback>
      </mc:AlternateContent>
      <p:sp>
        <p:nvSpPr>
          <p:cNvPr id="446"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27</a:t>
            </a:fld>
            <a:endParaRPr/>
          </a:p>
        </p:txBody>
      </p:sp>
      <p:sp>
        <p:nvSpPr>
          <p:cNvPr id="2" name="Right Brace 1">
            <a:extLst>
              <a:ext uri="{FF2B5EF4-FFF2-40B4-BE49-F238E27FC236}">
                <a16:creationId xmlns:a16="http://schemas.microsoft.com/office/drawing/2014/main" id="{13C8836F-C762-0859-F0A6-11CC169A0B26}"/>
              </a:ext>
            </a:extLst>
          </p:cNvPr>
          <p:cNvSpPr/>
          <p:nvPr/>
        </p:nvSpPr>
        <p:spPr>
          <a:xfrm>
            <a:off x="6778488" y="752699"/>
            <a:ext cx="504000" cy="1876303"/>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3" name="TextBox 2">
            <a:extLst>
              <a:ext uri="{FF2B5EF4-FFF2-40B4-BE49-F238E27FC236}">
                <a16:creationId xmlns:a16="http://schemas.microsoft.com/office/drawing/2014/main" id="{F1414552-F83D-BEAE-B040-B0995216C853}"/>
              </a:ext>
            </a:extLst>
          </p:cNvPr>
          <p:cNvSpPr txBox="1"/>
          <p:nvPr/>
        </p:nvSpPr>
        <p:spPr>
          <a:xfrm>
            <a:off x="7093647" y="1224967"/>
            <a:ext cx="1752179" cy="507831"/>
          </a:xfrm>
          <a:prstGeom prst="rect">
            <a:avLst/>
          </a:prstGeom>
          <a:noFill/>
        </p:spPr>
        <p:txBody>
          <a:bodyPr wrap="square" rtlCol="0">
            <a:spAutoFit/>
          </a:bodyPr>
          <a:lstStyle/>
          <a:p>
            <a:r>
              <a:rPr lang="en-CH" dirty="0"/>
              <a:t>Master Project </a:t>
            </a:r>
          </a:p>
          <a:p>
            <a:r>
              <a:rPr lang="en-CH" dirty="0"/>
              <a:t>A. Piveteau</a:t>
            </a:r>
          </a:p>
        </p:txBody>
      </p:sp>
      <p:sp>
        <p:nvSpPr>
          <p:cNvPr id="4" name="Right Brace 3">
            <a:extLst>
              <a:ext uri="{FF2B5EF4-FFF2-40B4-BE49-F238E27FC236}">
                <a16:creationId xmlns:a16="http://schemas.microsoft.com/office/drawing/2014/main" id="{009CE44F-2719-E13C-2BE5-04A887E22C04}"/>
              </a:ext>
            </a:extLst>
          </p:cNvPr>
          <p:cNvSpPr/>
          <p:nvPr/>
        </p:nvSpPr>
        <p:spPr>
          <a:xfrm>
            <a:off x="6742358" y="2435085"/>
            <a:ext cx="504000" cy="2179822"/>
          </a:xfrm>
          <a:prstGeom prst="rightBrace">
            <a:avLst>
              <a:gd name="adj1" fmla="val 0"/>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5" name="TextBox 4">
            <a:extLst>
              <a:ext uri="{FF2B5EF4-FFF2-40B4-BE49-F238E27FC236}">
                <a16:creationId xmlns:a16="http://schemas.microsoft.com/office/drawing/2014/main" id="{004BB7EE-9FF6-FA22-C821-736E757FA16F}"/>
              </a:ext>
            </a:extLst>
          </p:cNvPr>
          <p:cNvSpPr txBox="1"/>
          <p:nvPr/>
        </p:nvSpPr>
        <p:spPr>
          <a:xfrm>
            <a:off x="7236421" y="3410703"/>
            <a:ext cx="1107996" cy="300082"/>
          </a:xfrm>
          <a:prstGeom prst="rect">
            <a:avLst/>
          </a:prstGeom>
          <a:noFill/>
        </p:spPr>
        <p:txBody>
          <a:bodyPr wrap="none" rtlCol="0">
            <a:spAutoFit/>
          </a:bodyPr>
          <a:lstStyle/>
          <a:p>
            <a:r>
              <a:rPr lang="en-CH" dirty="0"/>
              <a:t>PhD Project</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CDE2A4B-7E90-6E7E-CB3F-1BF353F57B56}"/>
              </a:ext>
            </a:extLst>
          </p:cNvPr>
          <p:cNvSpPr>
            <a:spLocks noGrp="1"/>
          </p:cNvSpPr>
          <p:nvPr>
            <p:ph type="sldNum" sz="quarter" idx="2"/>
          </p:nvPr>
        </p:nvSpPr>
        <p:spPr/>
        <p:txBody>
          <a:bodyPr/>
          <a:lstStyle/>
          <a:p>
            <a:fld id="{86CB4B4D-7CA3-9044-876B-883B54F8677D}" type="slidenum">
              <a:rPr lang="en-CH" smtClean="0"/>
              <a:t>28</a:t>
            </a:fld>
            <a:endParaRPr lang="en-CH"/>
          </a:p>
        </p:txBody>
      </p:sp>
      <p:sp>
        <p:nvSpPr>
          <p:cNvPr id="6" name="TextBox 5">
            <a:extLst>
              <a:ext uri="{FF2B5EF4-FFF2-40B4-BE49-F238E27FC236}">
                <a16:creationId xmlns:a16="http://schemas.microsoft.com/office/drawing/2014/main" id="{019521B6-D8DB-4C75-55C2-15E475FD2C86}"/>
              </a:ext>
            </a:extLst>
          </p:cNvPr>
          <p:cNvSpPr txBox="1"/>
          <p:nvPr/>
        </p:nvSpPr>
        <p:spPr>
          <a:xfrm>
            <a:off x="2656251" y="2217807"/>
            <a:ext cx="2917786" cy="707886"/>
          </a:xfrm>
          <a:prstGeom prst="rect">
            <a:avLst/>
          </a:prstGeom>
          <a:noFill/>
        </p:spPr>
        <p:txBody>
          <a:bodyPr wrap="none" rtlCol="0">
            <a:spAutoFit/>
          </a:bodyPr>
          <a:lstStyle/>
          <a:p>
            <a:r>
              <a:rPr lang="en-CH" sz="4000" b="1" dirty="0"/>
              <a:t>Thank you!</a:t>
            </a:r>
          </a:p>
        </p:txBody>
      </p:sp>
    </p:spTree>
    <p:extLst>
      <p:ext uri="{BB962C8B-B14F-4D97-AF65-F5344CB8AC3E}">
        <p14:creationId xmlns:p14="http://schemas.microsoft.com/office/powerpoint/2010/main" val="1148907283"/>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CDE2A4B-7E90-6E7E-CB3F-1BF353F57B56}"/>
              </a:ext>
            </a:extLst>
          </p:cNvPr>
          <p:cNvSpPr>
            <a:spLocks noGrp="1"/>
          </p:cNvSpPr>
          <p:nvPr>
            <p:ph type="sldNum" sz="quarter" idx="2"/>
          </p:nvPr>
        </p:nvSpPr>
        <p:spPr/>
        <p:txBody>
          <a:bodyPr/>
          <a:lstStyle/>
          <a:p>
            <a:fld id="{86CB4B4D-7CA3-9044-876B-883B54F8677D}" type="slidenum">
              <a:rPr lang="en-CH" smtClean="0"/>
              <a:t>29</a:t>
            </a:fld>
            <a:endParaRPr lang="en-CH"/>
          </a:p>
        </p:txBody>
      </p:sp>
      <p:sp>
        <p:nvSpPr>
          <p:cNvPr id="2" name="TextBox 1">
            <a:extLst>
              <a:ext uri="{FF2B5EF4-FFF2-40B4-BE49-F238E27FC236}">
                <a16:creationId xmlns:a16="http://schemas.microsoft.com/office/drawing/2014/main" id="{E035695D-088C-4B50-35EF-29EEB71347F7}"/>
              </a:ext>
            </a:extLst>
          </p:cNvPr>
          <p:cNvSpPr txBox="1"/>
          <p:nvPr/>
        </p:nvSpPr>
        <p:spPr>
          <a:xfrm>
            <a:off x="2656251" y="2217807"/>
            <a:ext cx="3831498" cy="707886"/>
          </a:xfrm>
          <a:prstGeom prst="rect">
            <a:avLst/>
          </a:prstGeom>
          <a:noFill/>
        </p:spPr>
        <p:txBody>
          <a:bodyPr wrap="none" rtlCol="0">
            <a:spAutoFit/>
          </a:bodyPr>
          <a:lstStyle/>
          <a:p>
            <a:r>
              <a:rPr lang="en-CH" sz="4000" b="1" dirty="0"/>
              <a:t>Back up Slides</a:t>
            </a:r>
          </a:p>
        </p:txBody>
      </p:sp>
    </p:spTree>
    <p:extLst>
      <p:ext uri="{BB962C8B-B14F-4D97-AF65-F5344CB8AC3E}">
        <p14:creationId xmlns:p14="http://schemas.microsoft.com/office/powerpoint/2010/main" val="46569452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EC491D70-2FFC-42F6-A538-CFC0B8648B69}"/>
              </a:ext>
            </a:extLst>
          </p:cNvPr>
          <p:cNvSpPr>
            <a:spLocks noGrp="1"/>
          </p:cNvSpPr>
          <p:nvPr>
            <p:ph type="title"/>
          </p:nvPr>
        </p:nvSpPr>
        <p:spPr/>
        <p:txBody>
          <a:bodyPr/>
          <a:lstStyle/>
          <a:p>
            <a:r>
              <a:rPr lang="en-GB" dirty="0"/>
              <a:t>Contents</a:t>
            </a:r>
          </a:p>
        </p:txBody>
      </p:sp>
      <p:sp>
        <p:nvSpPr>
          <p:cNvPr id="13" name="Slide Number Placeholder 12">
            <a:extLst>
              <a:ext uri="{FF2B5EF4-FFF2-40B4-BE49-F238E27FC236}">
                <a16:creationId xmlns:a16="http://schemas.microsoft.com/office/drawing/2014/main" id="{9C33132E-5AEF-41B8-A56F-0A5F2A808BA6}"/>
              </a:ext>
            </a:extLst>
          </p:cNvPr>
          <p:cNvSpPr>
            <a:spLocks noGrp="1"/>
          </p:cNvSpPr>
          <p:nvPr>
            <p:ph type="sldNum" sz="quarter" idx="16"/>
          </p:nvPr>
        </p:nvSpPr>
        <p:spPr/>
        <p:txBody>
          <a:bodyPr/>
          <a:lstStyle/>
          <a:p>
            <a:fld id="{E1E1CD7C-2161-7D43-862E-CE4C333CD873}" type="slidenum">
              <a:rPr lang="fr-FR" smtClean="0"/>
              <a:pPr/>
              <a:t>3</a:t>
            </a:fld>
            <a:endParaRPr lang="fr-FR" dirty="0"/>
          </a:p>
        </p:txBody>
      </p:sp>
      <p:sp>
        <p:nvSpPr>
          <p:cNvPr id="3" name="Content Placeholder 2">
            <a:extLst>
              <a:ext uri="{FF2B5EF4-FFF2-40B4-BE49-F238E27FC236}">
                <a16:creationId xmlns:a16="http://schemas.microsoft.com/office/drawing/2014/main" id="{2064DBD2-ADBB-96DD-0863-2CCEB860B2C7}"/>
              </a:ext>
            </a:extLst>
          </p:cNvPr>
          <p:cNvSpPr>
            <a:spLocks noGrp="1"/>
          </p:cNvSpPr>
          <p:nvPr>
            <p:ph idx="1"/>
          </p:nvPr>
        </p:nvSpPr>
        <p:spPr>
          <a:xfrm>
            <a:off x="650433" y="1110464"/>
            <a:ext cx="7271670" cy="3386772"/>
          </a:xfrm>
        </p:spPr>
        <p:txBody>
          <a:bodyPr>
            <a:normAutofit fontScale="92500" lnSpcReduction="20000"/>
          </a:bodyPr>
          <a:lstStyle/>
          <a:p>
            <a:r>
              <a:rPr lang="en-CH" dirty="0"/>
              <a:t>COMBI</a:t>
            </a:r>
            <a:r>
              <a:rPr lang="en-CH" dirty="0">
                <a:sym typeface="Wingdings" pitchFamily="2" charset="2"/>
              </a:rPr>
              <a:t>XSUITE</a:t>
            </a:r>
          </a:p>
          <a:p>
            <a:pPr lvl="1"/>
            <a:r>
              <a:rPr lang="en-CH" dirty="0">
                <a:sym typeface="Wingdings" pitchFamily="2" charset="2"/>
              </a:rPr>
              <a:t>XSUITE</a:t>
            </a:r>
          </a:p>
          <a:p>
            <a:pPr lvl="1"/>
            <a:r>
              <a:rPr lang="en-CH" dirty="0">
                <a:sym typeface="Wingdings" pitchFamily="2" charset="2"/>
              </a:rPr>
              <a:t>Benchmark of Luminosity BIAS due to beam-beam</a:t>
            </a:r>
          </a:p>
          <a:p>
            <a:pPr lvl="1"/>
            <a:r>
              <a:rPr lang="en-CH" dirty="0">
                <a:sym typeface="Wingdings" pitchFamily="2" charset="2"/>
              </a:rPr>
              <a:t>New analysis: Beam Imaging, Luminous region, 2D fit rates</a:t>
            </a:r>
          </a:p>
          <a:p>
            <a:endParaRPr lang="en-CH" dirty="0">
              <a:sym typeface="Wingdings" pitchFamily="2" charset="2"/>
            </a:endParaRPr>
          </a:p>
          <a:p>
            <a:r>
              <a:rPr lang="en-CH" dirty="0">
                <a:solidFill>
                  <a:schemeClr val="bg1">
                    <a:lumMod val="65000"/>
                  </a:schemeClr>
                </a:solidFill>
                <a:sym typeface="Wingdings" pitchFamily="2" charset="2"/>
              </a:rPr>
              <a:t>L</a:t>
            </a:r>
            <a:r>
              <a:rPr lang="en-GB" dirty="0" err="1">
                <a:solidFill>
                  <a:schemeClr val="bg1">
                    <a:lumMod val="65000"/>
                  </a:schemeClr>
                </a:solidFill>
                <a:sym typeface="Wingdings" pitchFamily="2" charset="2"/>
              </a:rPr>
              <a:t>i</a:t>
            </a:r>
            <a:r>
              <a:rPr lang="en-CH" dirty="0">
                <a:solidFill>
                  <a:schemeClr val="bg1">
                    <a:lumMod val="65000"/>
                  </a:schemeClr>
                </a:solidFill>
                <a:sym typeface="Wingdings" pitchFamily="2" charset="2"/>
              </a:rPr>
              <a:t>near Coupling in LHC </a:t>
            </a:r>
          </a:p>
          <a:p>
            <a:endParaRPr lang="en-CH" dirty="0">
              <a:solidFill>
                <a:schemeClr val="bg1">
                  <a:lumMod val="65000"/>
                </a:schemeClr>
              </a:solidFill>
              <a:sym typeface="Wingdings" pitchFamily="2" charset="2"/>
            </a:endParaRPr>
          </a:p>
          <a:p>
            <a:r>
              <a:rPr lang="en-CH" dirty="0">
                <a:solidFill>
                  <a:schemeClr val="bg1">
                    <a:lumMod val="65000"/>
                  </a:schemeClr>
                </a:solidFill>
                <a:sym typeface="Wingdings" pitchFamily="2" charset="2"/>
              </a:rPr>
              <a:t>Beam-beam luminosity bias + linear coupling preliminary results:</a:t>
            </a:r>
          </a:p>
          <a:p>
            <a:pPr marL="685800" lvl="1" indent="-342900">
              <a:buFont typeface="+mj-lt"/>
              <a:buAutoNum type="arabicPeriod"/>
            </a:pPr>
            <a:r>
              <a:rPr lang="en-CH" dirty="0">
                <a:solidFill>
                  <a:schemeClr val="bg1">
                    <a:lumMod val="65000"/>
                  </a:schemeClr>
                </a:solidFill>
                <a:sym typeface="Wingdings" pitchFamily="2" charset="2"/>
              </a:rPr>
              <a:t>Local Linear Coupling</a:t>
            </a:r>
          </a:p>
          <a:p>
            <a:pPr marL="685800" lvl="1" indent="-342900">
              <a:buFont typeface="+mj-lt"/>
              <a:buAutoNum type="arabicPeriod"/>
            </a:pPr>
            <a:r>
              <a:rPr lang="en-CH" dirty="0">
                <a:solidFill>
                  <a:schemeClr val="bg1">
                    <a:lumMod val="65000"/>
                  </a:schemeClr>
                </a:solidFill>
                <a:sym typeface="Wingdings" pitchFamily="2" charset="2"/>
              </a:rPr>
              <a:t>Global coupling</a:t>
            </a:r>
          </a:p>
          <a:p>
            <a:pPr marL="685800" lvl="1" indent="-342900">
              <a:buFont typeface="+mj-lt"/>
              <a:buAutoNum type="arabicPeriod"/>
            </a:pPr>
            <a:r>
              <a:rPr lang="en-CH" dirty="0">
                <a:solidFill>
                  <a:schemeClr val="bg1">
                    <a:lumMod val="65000"/>
                  </a:schemeClr>
                </a:solidFill>
                <a:sym typeface="Wingdings" pitchFamily="2" charset="2"/>
              </a:rPr>
              <a:t>Half corrected local coupling </a:t>
            </a:r>
          </a:p>
          <a:p>
            <a:endParaRPr lang="en-CH" dirty="0">
              <a:solidFill>
                <a:schemeClr val="bg1">
                  <a:lumMod val="65000"/>
                </a:schemeClr>
              </a:solidFill>
              <a:sym typeface="Wingdings" pitchFamily="2" charset="2"/>
            </a:endParaRPr>
          </a:p>
          <a:p>
            <a:r>
              <a:rPr lang="en-CH" dirty="0">
                <a:solidFill>
                  <a:schemeClr val="bg1">
                    <a:lumMod val="65000"/>
                  </a:schemeClr>
                </a:solidFill>
                <a:sym typeface="Wingdings" pitchFamily="2" charset="2"/>
              </a:rPr>
              <a:t>Summary and Future Plans</a:t>
            </a:r>
            <a:endParaRPr lang="en-CH" dirty="0">
              <a:solidFill>
                <a:schemeClr val="bg1">
                  <a:lumMod val="65000"/>
                </a:schemeClr>
              </a:solidFill>
            </a:endParaRPr>
          </a:p>
        </p:txBody>
      </p:sp>
    </p:spTree>
    <p:extLst>
      <p:ext uri="{BB962C8B-B14F-4D97-AF65-F5344CB8AC3E}">
        <p14:creationId xmlns:p14="http://schemas.microsoft.com/office/powerpoint/2010/main" val="3780176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39751-309F-372B-EB08-D387EA666FEC}"/>
              </a:ext>
            </a:extLst>
          </p:cNvPr>
          <p:cNvSpPr>
            <a:spLocks noGrp="1"/>
          </p:cNvSpPr>
          <p:nvPr>
            <p:ph type="title"/>
          </p:nvPr>
        </p:nvSpPr>
        <p:spPr>
          <a:xfrm>
            <a:off x="904875" y="179552"/>
            <a:ext cx="5714586" cy="1072753"/>
          </a:xfrm>
        </p:spPr>
        <p:txBody>
          <a:bodyPr/>
          <a:lstStyle/>
          <a:p>
            <a:r>
              <a:rPr lang="en-CH" dirty="0"/>
              <a:t>Different scans in frequency domain</a:t>
            </a:r>
          </a:p>
        </p:txBody>
      </p:sp>
      <p:sp>
        <p:nvSpPr>
          <p:cNvPr id="5" name="Slide Number Placeholder 4">
            <a:extLst>
              <a:ext uri="{FF2B5EF4-FFF2-40B4-BE49-F238E27FC236}">
                <a16:creationId xmlns:a16="http://schemas.microsoft.com/office/drawing/2014/main" id="{98EA1C4B-FF1D-CB02-B4DA-336C65DDB7B4}"/>
              </a:ext>
            </a:extLst>
          </p:cNvPr>
          <p:cNvSpPr>
            <a:spLocks noGrp="1"/>
          </p:cNvSpPr>
          <p:nvPr>
            <p:ph type="sldNum" sz="quarter" idx="2"/>
          </p:nvPr>
        </p:nvSpPr>
        <p:spPr/>
        <p:txBody>
          <a:bodyPr/>
          <a:lstStyle/>
          <a:p>
            <a:fld id="{86CB4B4D-7CA3-9044-876B-883B54F8677D}" type="slidenum">
              <a:rPr lang="en-CH" smtClean="0"/>
              <a:t>30</a:t>
            </a:fld>
            <a:endParaRPr lang="en-CH"/>
          </a:p>
        </p:txBody>
      </p:sp>
      <p:pic>
        <p:nvPicPr>
          <p:cNvPr id="7" name="Picture 6">
            <a:extLst>
              <a:ext uri="{FF2B5EF4-FFF2-40B4-BE49-F238E27FC236}">
                <a16:creationId xmlns:a16="http://schemas.microsoft.com/office/drawing/2014/main" id="{3F7A9321-3765-6827-34AB-D3BCCA19AF59}"/>
              </a:ext>
            </a:extLst>
          </p:cNvPr>
          <p:cNvPicPr>
            <a:picLocks noChangeAspect="1"/>
          </p:cNvPicPr>
          <p:nvPr/>
        </p:nvPicPr>
        <p:blipFill>
          <a:blip r:embed="rId2"/>
          <a:stretch>
            <a:fillRect/>
          </a:stretch>
        </p:blipFill>
        <p:spPr>
          <a:xfrm>
            <a:off x="3187700" y="1180272"/>
            <a:ext cx="2768600" cy="2216150"/>
          </a:xfrm>
          <a:prstGeom prst="rect">
            <a:avLst/>
          </a:prstGeom>
        </p:spPr>
      </p:pic>
      <p:pic>
        <p:nvPicPr>
          <p:cNvPr id="8" name="Picture 7">
            <a:extLst>
              <a:ext uri="{FF2B5EF4-FFF2-40B4-BE49-F238E27FC236}">
                <a16:creationId xmlns:a16="http://schemas.microsoft.com/office/drawing/2014/main" id="{80AFEA90-331D-FBC1-7CFC-FB556A930B3F}"/>
              </a:ext>
            </a:extLst>
          </p:cNvPr>
          <p:cNvPicPr>
            <a:picLocks noChangeAspect="1"/>
          </p:cNvPicPr>
          <p:nvPr/>
        </p:nvPicPr>
        <p:blipFill>
          <a:blip r:embed="rId3"/>
          <a:stretch>
            <a:fillRect/>
          </a:stretch>
        </p:blipFill>
        <p:spPr>
          <a:xfrm>
            <a:off x="193261" y="1278258"/>
            <a:ext cx="2889250" cy="2222500"/>
          </a:xfrm>
          <a:prstGeom prst="rect">
            <a:avLst/>
          </a:prstGeom>
        </p:spPr>
      </p:pic>
      <p:pic>
        <p:nvPicPr>
          <p:cNvPr id="10" name="Picture 9">
            <a:extLst>
              <a:ext uri="{FF2B5EF4-FFF2-40B4-BE49-F238E27FC236}">
                <a16:creationId xmlns:a16="http://schemas.microsoft.com/office/drawing/2014/main" id="{7DE56526-63D0-A8F1-D7AF-1CCAA7ED8E89}"/>
              </a:ext>
            </a:extLst>
          </p:cNvPr>
          <p:cNvPicPr>
            <a:picLocks noChangeAspect="1"/>
          </p:cNvPicPr>
          <p:nvPr/>
        </p:nvPicPr>
        <p:blipFill>
          <a:blip r:embed="rId4"/>
          <a:stretch>
            <a:fillRect/>
          </a:stretch>
        </p:blipFill>
        <p:spPr>
          <a:xfrm>
            <a:off x="6061489" y="1322708"/>
            <a:ext cx="2876550" cy="2133600"/>
          </a:xfrm>
          <a:prstGeom prst="rect">
            <a:avLst/>
          </a:prstGeom>
        </p:spPr>
      </p:pic>
      <p:sp>
        <p:nvSpPr>
          <p:cNvPr id="11" name="TextBox 10">
            <a:extLst>
              <a:ext uri="{FF2B5EF4-FFF2-40B4-BE49-F238E27FC236}">
                <a16:creationId xmlns:a16="http://schemas.microsoft.com/office/drawing/2014/main" id="{422759E1-E484-19D3-F043-ECFD28DF4F97}"/>
              </a:ext>
            </a:extLst>
          </p:cNvPr>
          <p:cNvSpPr txBox="1"/>
          <p:nvPr/>
        </p:nvSpPr>
        <p:spPr>
          <a:xfrm>
            <a:off x="1699591" y="755375"/>
            <a:ext cx="710516" cy="300082"/>
          </a:xfrm>
          <a:prstGeom prst="rect">
            <a:avLst/>
          </a:prstGeom>
          <a:noFill/>
        </p:spPr>
        <p:txBody>
          <a:bodyPr wrap="none" rtlCol="0">
            <a:spAutoFit/>
          </a:bodyPr>
          <a:lstStyle/>
          <a:p>
            <a:r>
              <a:rPr lang="en-CH" dirty="0"/>
              <a:t>Y scan</a:t>
            </a:r>
          </a:p>
        </p:txBody>
      </p:sp>
      <p:sp>
        <p:nvSpPr>
          <p:cNvPr id="12" name="TextBox 11">
            <a:extLst>
              <a:ext uri="{FF2B5EF4-FFF2-40B4-BE49-F238E27FC236}">
                <a16:creationId xmlns:a16="http://schemas.microsoft.com/office/drawing/2014/main" id="{D29D9887-F0B8-22FC-20D7-3162CD22FEA6}"/>
              </a:ext>
            </a:extLst>
          </p:cNvPr>
          <p:cNvSpPr txBox="1"/>
          <p:nvPr/>
        </p:nvSpPr>
        <p:spPr>
          <a:xfrm>
            <a:off x="3978965" y="755375"/>
            <a:ext cx="710516" cy="300082"/>
          </a:xfrm>
          <a:prstGeom prst="rect">
            <a:avLst/>
          </a:prstGeom>
          <a:noFill/>
        </p:spPr>
        <p:txBody>
          <a:bodyPr wrap="none" rtlCol="0">
            <a:spAutoFit/>
          </a:bodyPr>
          <a:lstStyle/>
          <a:p>
            <a:r>
              <a:rPr lang="en-CH" dirty="0"/>
              <a:t>X scan</a:t>
            </a:r>
          </a:p>
        </p:txBody>
      </p:sp>
      <p:sp>
        <p:nvSpPr>
          <p:cNvPr id="13" name="TextBox 12">
            <a:extLst>
              <a:ext uri="{FF2B5EF4-FFF2-40B4-BE49-F238E27FC236}">
                <a16:creationId xmlns:a16="http://schemas.microsoft.com/office/drawing/2014/main" id="{0B62FA67-7819-9940-ED9E-CFA32087907D}"/>
              </a:ext>
            </a:extLst>
          </p:cNvPr>
          <p:cNvSpPr txBox="1"/>
          <p:nvPr/>
        </p:nvSpPr>
        <p:spPr>
          <a:xfrm>
            <a:off x="6914833" y="744456"/>
            <a:ext cx="825932" cy="300082"/>
          </a:xfrm>
          <a:prstGeom prst="rect">
            <a:avLst/>
          </a:prstGeom>
          <a:noFill/>
        </p:spPr>
        <p:txBody>
          <a:bodyPr wrap="none" rtlCol="0">
            <a:spAutoFit/>
          </a:bodyPr>
          <a:lstStyle/>
          <a:p>
            <a:r>
              <a:rPr lang="en-CH" dirty="0"/>
              <a:t>XY scan</a:t>
            </a:r>
          </a:p>
        </p:txBody>
      </p:sp>
      <p:sp>
        <p:nvSpPr>
          <p:cNvPr id="14" name="TextBox 13">
            <a:extLst>
              <a:ext uri="{FF2B5EF4-FFF2-40B4-BE49-F238E27FC236}">
                <a16:creationId xmlns:a16="http://schemas.microsoft.com/office/drawing/2014/main" id="{740568E7-514A-C996-FD82-631BC9D3095C}"/>
              </a:ext>
            </a:extLst>
          </p:cNvPr>
          <p:cNvSpPr txBox="1"/>
          <p:nvPr/>
        </p:nvSpPr>
        <p:spPr>
          <a:xfrm>
            <a:off x="193261" y="3826567"/>
            <a:ext cx="8950739" cy="923330"/>
          </a:xfrm>
          <a:prstGeom prst="rect">
            <a:avLst/>
          </a:prstGeom>
          <a:noFill/>
        </p:spPr>
        <p:txBody>
          <a:bodyPr wrap="square" rtlCol="0">
            <a:spAutoFit/>
          </a:bodyPr>
          <a:lstStyle/>
          <a:p>
            <a:r>
              <a:rPr lang="en-CH" dirty="0"/>
              <a:t>Each scan moves particles closer or far away from the resonance</a:t>
            </a:r>
          </a:p>
          <a:p>
            <a:pPr marL="285750" indent="-285750">
              <a:buFont typeface="Wingdings" pitchFamily="2" charset="2"/>
              <a:buChar char="à"/>
            </a:pPr>
            <a:r>
              <a:rPr lang="en-GB" dirty="0">
                <a:sym typeface="Wingdings" pitchFamily="2" charset="2"/>
              </a:rPr>
              <a:t>I</a:t>
            </a:r>
            <a:r>
              <a:rPr lang="en-CH" dirty="0">
                <a:sym typeface="Wingdings" pitchFamily="2" charset="2"/>
              </a:rPr>
              <a:t>mpact of linear coupling will be different due to the BB force</a:t>
            </a:r>
          </a:p>
          <a:p>
            <a:pPr marL="285750" indent="-285750">
              <a:buFont typeface="Wingdings" pitchFamily="2" charset="2"/>
              <a:buChar char="à"/>
            </a:pPr>
            <a:r>
              <a:rPr lang="en-GB" dirty="0">
                <a:sym typeface="Wingdings" pitchFamily="2" charset="2"/>
              </a:rPr>
              <a:t>B</a:t>
            </a:r>
            <a:r>
              <a:rPr lang="en-CH" dirty="0">
                <a:sym typeface="Wingdings" pitchFamily="2" charset="2"/>
              </a:rPr>
              <a:t>unches colliding in different I</a:t>
            </a:r>
            <a:r>
              <a:rPr lang="en-GB" dirty="0">
                <a:sym typeface="Wingdings" pitchFamily="2" charset="2"/>
              </a:rPr>
              <a:t>Ps will be sitting at different locations in the tune diagram</a:t>
            </a:r>
          </a:p>
          <a:p>
            <a:r>
              <a:rPr lang="en-GB" dirty="0">
                <a:sym typeface="Wingdings" pitchFamily="2" charset="2"/>
              </a:rPr>
              <a:t>Not strange to have different frequency response (tune spectra) depending on the scan direction</a:t>
            </a:r>
            <a:endParaRPr lang="en-CH" dirty="0"/>
          </a:p>
        </p:txBody>
      </p:sp>
    </p:spTree>
    <p:extLst>
      <p:ext uri="{BB962C8B-B14F-4D97-AF65-F5344CB8AC3E}">
        <p14:creationId xmlns:p14="http://schemas.microsoft.com/office/powerpoint/2010/main" val="3366808101"/>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C2F2A-5FD8-040E-402E-2A527B1A796D}"/>
              </a:ext>
            </a:extLst>
          </p:cNvPr>
          <p:cNvSpPr>
            <a:spLocks noGrp="1"/>
          </p:cNvSpPr>
          <p:nvPr>
            <p:ph type="title"/>
          </p:nvPr>
        </p:nvSpPr>
        <p:spPr>
          <a:xfrm>
            <a:off x="628650" y="256501"/>
            <a:ext cx="7886700" cy="994172"/>
          </a:xfrm>
        </p:spPr>
        <p:txBody>
          <a:bodyPr>
            <a:normAutofit/>
          </a:bodyPr>
          <a:lstStyle/>
          <a:p>
            <a:r>
              <a:rPr lang="en-GB" sz="2550" dirty="0">
                <a:latin typeface="PT Serif" panose="020A0603040505020204" pitchFamily="18" charset="77"/>
              </a:rPr>
              <a:t>Phase space</a:t>
            </a:r>
          </a:p>
        </p:txBody>
      </p:sp>
      <mc:AlternateContent xmlns:mc="http://schemas.openxmlformats.org/markup-compatibility/2006" xmlns:a14="http://schemas.microsoft.com/office/drawing/2010/main">
        <mc:Choice Requires="a14">
          <p:sp>
            <p:nvSpPr>
              <p:cNvPr id="12" name="Content Placeholder 2">
                <a:extLst>
                  <a:ext uri="{FF2B5EF4-FFF2-40B4-BE49-F238E27FC236}">
                    <a16:creationId xmlns:a16="http://schemas.microsoft.com/office/drawing/2014/main" id="{618C70C6-5FAC-4919-F25B-6B57D39EF452}"/>
                  </a:ext>
                </a:extLst>
              </p:cNvPr>
              <p:cNvSpPr txBox="1">
                <a:spLocks/>
              </p:cNvSpPr>
              <p:nvPr/>
            </p:nvSpPr>
            <p:spPr>
              <a:xfrm>
                <a:off x="628650" y="1296001"/>
                <a:ext cx="7886700" cy="994172"/>
              </a:xfrm>
              <a:prstGeom prst="rect">
                <a:avLst/>
              </a:prstGeom>
              <a:ln>
                <a:solidFill>
                  <a:srgbClr val="4472C4"/>
                </a:solidFill>
              </a:ln>
            </p:spPr>
            <p:txBody>
              <a:bodyPr vert="horz" lIns="108000" tIns="10800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350" dirty="0">
                    <a:latin typeface="PT Serif" panose="020A0603040505020204" pitchFamily="18" charset="77"/>
                  </a:rPr>
                  <a:t>Normalized phase space with and without beam-beam and linear coupling resonance effects</a:t>
                </a:r>
              </a:p>
              <a:p>
                <a:r>
                  <a:rPr lang="en-GB" sz="1350" dirty="0">
                    <a:latin typeface="PT Serif" panose="020A0603040505020204" pitchFamily="18" charset="77"/>
                  </a:rPr>
                  <a:t>The effects combine to produce a distorted phase space</a:t>
                </a:r>
              </a:p>
              <a:p>
                <a:r>
                  <a:rPr lang="en-GB" sz="1350" dirty="0">
                    <a:latin typeface="PT Serif" panose="020A0603040505020204" pitchFamily="18" charset="77"/>
                  </a:rPr>
                  <a:t>Simulated using the </a:t>
                </a:r>
                <a:r>
                  <a:rPr lang="en-GB" sz="1350" dirty="0" err="1">
                    <a:latin typeface="PT Serif" panose="020A0603040505020204" pitchFamily="18" charset="77"/>
                  </a:rPr>
                  <a:t>vdM</a:t>
                </a:r>
                <a:r>
                  <a:rPr lang="en-GB" sz="1350" dirty="0">
                    <a:latin typeface="PT Serif" panose="020A0603040505020204" pitchFamily="18" charset="77"/>
                  </a:rPr>
                  <a:t> beam-beam parameter and coupling parameter </a:t>
                </a:r>
                <a14:m>
                  <m:oMath xmlns:m="http://schemas.openxmlformats.org/officeDocument/2006/math">
                    <m:sSup>
                      <m:sSupPr>
                        <m:ctrlPr>
                          <a:rPr lang="en-GB" sz="1350" i="1">
                            <a:latin typeface="Cambria Math" panose="02040503050406030204" pitchFamily="18" charset="0"/>
                          </a:rPr>
                        </m:ctrlPr>
                      </m:sSupPr>
                      <m:e>
                        <m:r>
                          <m:rPr>
                            <m:sty m:val="p"/>
                          </m:rPr>
                          <a:rPr lang="en-GB" sz="1350">
                            <a:latin typeface="Cambria Math" panose="02040503050406030204" pitchFamily="18" charset="0"/>
                          </a:rPr>
                          <m:t>C</m:t>
                        </m:r>
                      </m:e>
                      <m:sup>
                        <m:r>
                          <a:rPr lang="en-GB" sz="1350">
                            <a:latin typeface="Cambria Math" panose="02040503050406030204" pitchFamily="18" charset="0"/>
                          </a:rPr>
                          <m:t>−</m:t>
                        </m:r>
                      </m:sup>
                    </m:sSup>
                    <m:r>
                      <a:rPr lang="en-GB" sz="1350">
                        <a:latin typeface="Cambria Math" panose="02040503050406030204" pitchFamily="18" charset="0"/>
                      </a:rPr>
                      <m:t>= </m:t>
                    </m:r>
                    <m:r>
                      <a:rPr lang="en-GB" sz="1350" i="1">
                        <a:latin typeface="Cambria Math" panose="02040503050406030204" pitchFamily="18" charset="0"/>
                      </a:rPr>
                      <m:t>8</m:t>
                    </m:r>
                    <m:r>
                      <a:rPr lang="en-GB" sz="1350" i="1">
                        <a:latin typeface="Cambria Math" panose="02040503050406030204" pitchFamily="18" charset="0"/>
                        <a:ea typeface="Cambria Math" panose="02040503050406030204" pitchFamily="18" charset="0"/>
                      </a:rPr>
                      <m:t>×</m:t>
                    </m:r>
                    <m:sSup>
                      <m:sSupPr>
                        <m:ctrlPr>
                          <a:rPr lang="en-GB" sz="1350" i="1">
                            <a:latin typeface="Cambria Math" panose="02040503050406030204" pitchFamily="18" charset="0"/>
                            <a:ea typeface="Cambria Math" panose="02040503050406030204" pitchFamily="18" charset="0"/>
                          </a:rPr>
                        </m:ctrlPr>
                      </m:sSupPr>
                      <m:e>
                        <m:r>
                          <a:rPr lang="en-GB" sz="1350" i="1">
                            <a:latin typeface="Cambria Math" panose="02040503050406030204" pitchFamily="18" charset="0"/>
                            <a:ea typeface="Cambria Math" panose="02040503050406030204" pitchFamily="18" charset="0"/>
                          </a:rPr>
                          <m:t>10</m:t>
                        </m:r>
                      </m:e>
                      <m:sup>
                        <m:r>
                          <a:rPr lang="en-GB" sz="1350" i="1">
                            <a:latin typeface="Cambria Math" panose="02040503050406030204" pitchFamily="18" charset="0"/>
                            <a:ea typeface="Cambria Math" panose="02040503050406030204" pitchFamily="18" charset="0"/>
                          </a:rPr>
                          <m:t>−3</m:t>
                        </m:r>
                      </m:sup>
                    </m:sSup>
                  </m:oMath>
                </a14:m>
                <a:endParaRPr lang="en-GB" sz="1350" dirty="0">
                  <a:latin typeface="PT Serif" panose="020A0603040505020204" pitchFamily="18" charset="77"/>
                  <a:ea typeface="Cambria Math" panose="02040503050406030204" pitchFamily="18" charset="0"/>
                </a:endParaRPr>
              </a:p>
              <a:p>
                <a:endParaRPr lang="en-GB" sz="1350" dirty="0">
                  <a:latin typeface="PT Serif" panose="020A0603040505020204" pitchFamily="18" charset="77"/>
                </a:endParaRPr>
              </a:p>
            </p:txBody>
          </p:sp>
        </mc:Choice>
        <mc:Fallback xmlns="">
          <p:sp>
            <p:nvSpPr>
              <p:cNvPr id="12" name="Content Placeholder 2">
                <a:extLst>
                  <a:ext uri="{FF2B5EF4-FFF2-40B4-BE49-F238E27FC236}">
                    <a16:creationId xmlns:a16="http://schemas.microsoft.com/office/drawing/2014/main" id="{618C70C6-5FAC-4919-F25B-6B57D39EF452}"/>
                  </a:ext>
                </a:extLst>
              </p:cNvPr>
              <p:cNvSpPr txBox="1">
                <a:spLocks noRot="1" noChangeAspect="1" noMove="1" noResize="1" noEditPoints="1" noAdjustHandles="1" noChangeArrowheads="1" noChangeShapeType="1" noTextEdit="1"/>
              </p:cNvSpPr>
              <p:nvPr/>
            </p:nvSpPr>
            <p:spPr>
              <a:xfrm>
                <a:off x="628650" y="1296001"/>
                <a:ext cx="7886700" cy="994172"/>
              </a:xfrm>
              <a:prstGeom prst="rect">
                <a:avLst/>
              </a:prstGeom>
              <a:blipFill>
                <a:blip r:embed="rId3"/>
                <a:stretch>
                  <a:fillRect b="-1250"/>
                </a:stretch>
              </a:blipFill>
              <a:ln>
                <a:solidFill>
                  <a:srgbClr val="4472C4"/>
                </a:solidFill>
              </a:ln>
            </p:spPr>
            <p:txBody>
              <a:bodyPr/>
              <a:lstStyle/>
              <a:p>
                <a:r>
                  <a:rPr lang="en-CH">
                    <a:noFill/>
                  </a:rPr>
                  <a:t> </a:t>
                </a:r>
              </a:p>
            </p:txBody>
          </p:sp>
        </mc:Fallback>
      </mc:AlternateContent>
      <p:sp>
        <p:nvSpPr>
          <p:cNvPr id="14" name="Slide Number Placeholder 13">
            <a:extLst>
              <a:ext uri="{FF2B5EF4-FFF2-40B4-BE49-F238E27FC236}">
                <a16:creationId xmlns:a16="http://schemas.microsoft.com/office/drawing/2014/main" id="{F63A64FD-1B02-0719-3892-C1289E438DE6}"/>
              </a:ext>
            </a:extLst>
          </p:cNvPr>
          <p:cNvSpPr>
            <a:spLocks noGrp="1"/>
          </p:cNvSpPr>
          <p:nvPr>
            <p:ph type="sldNum" sz="quarter" idx="12"/>
          </p:nvPr>
        </p:nvSpPr>
        <p:spPr/>
        <p:txBody>
          <a:bodyPr/>
          <a:lstStyle/>
          <a:p>
            <a:fld id="{5CCD1781-E714-6C4B-8534-7B0E2CECB43E}" type="slidenum">
              <a:rPr lang="en-GB" smtClean="0"/>
              <a:t>31</a:t>
            </a:fld>
            <a:endParaRPr lang="en-GB"/>
          </a:p>
        </p:txBody>
      </p:sp>
      <p:pic>
        <p:nvPicPr>
          <p:cNvPr id="17" name="Picture 16" descr="A green and blue circle with white text&#10;&#10;Description automatically generated">
            <a:extLst>
              <a:ext uri="{FF2B5EF4-FFF2-40B4-BE49-F238E27FC236}">
                <a16:creationId xmlns:a16="http://schemas.microsoft.com/office/drawing/2014/main" id="{DE067438-219E-4B7B-D55C-0D8521AE3E89}"/>
              </a:ext>
            </a:extLst>
          </p:cNvPr>
          <p:cNvPicPr>
            <a:picLocks noChangeAspect="1"/>
          </p:cNvPicPr>
          <p:nvPr/>
        </p:nvPicPr>
        <p:blipFill>
          <a:blip r:embed="rId4"/>
          <a:stretch>
            <a:fillRect/>
          </a:stretch>
        </p:blipFill>
        <p:spPr>
          <a:xfrm>
            <a:off x="5666636" y="2350530"/>
            <a:ext cx="2595241" cy="2595241"/>
          </a:xfrm>
          <a:prstGeom prst="rect">
            <a:avLst/>
          </a:prstGeom>
        </p:spPr>
      </p:pic>
      <p:pic>
        <p:nvPicPr>
          <p:cNvPr id="19" name="Picture 18" descr="A green and blue circle with a red center&#10;&#10;Description automatically generated">
            <a:extLst>
              <a:ext uri="{FF2B5EF4-FFF2-40B4-BE49-F238E27FC236}">
                <a16:creationId xmlns:a16="http://schemas.microsoft.com/office/drawing/2014/main" id="{B90DAD21-9230-A02E-0E7E-753559403CA6}"/>
              </a:ext>
            </a:extLst>
          </p:cNvPr>
          <p:cNvPicPr>
            <a:picLocks noChangeAspect="1"/>
          </p:cNvPicPr>
          <p:nvPr/>
        </p:nvPicPr>
        <p:blipFill>
          <a:blip r:embed="rId5"/>
          <a:stretch>
            <a:fillRect/>
          </a:stretch>
        </p:blipFill>
        <p:spPr>
          <a:xfrm>
            <a:off x="3047005" y="2335500"/>
            <a:ext cx="2625300" cy="2625300"/>
          </a:xfrm>
          <a:prstGeom prst="rect">
            <a:avLst/>
          </a:prstGeom>
        </p:spPr>
      </p:pic>
      <p:pic>
        <p:nvPicPr>
          <p:cNvPr id="24" name="Picture 23">
            <a:extLst>
              <a:ext uri="{FF2B5EF4-FFF2-40B4-BE49-F238E27FC236}">
                <a16:creationId xmlns:a16="http://schemas.microsoft.com/office/drawing/2014/main" id="{2E800A7B-CDD3-1318-E511-343C95290C6D}"/>
              </a:ext>
            </a:extLst>
          </p:cNvPr>
          <p:cNvPicPr>
            <a:picLocks noChangeAspect="1"/>
          </p:cNvPicPr>
          <p:nvPr/>
        </p:nvPicPr>
        <p:blipFill>
          <a:blip r:embed="rId6"/>
          <a:stretch>
            <a:fillRect/>
          </a:stretch>
        </p:blipFill>
        <p:spPr>
          <a:xfrm>
            <a:off x="466197" y="2335500"/>
            <a:ext cx="2625301" cy="2625301"/>
          </a:xfrm>
          <a:prstGeom prst="rect">
            <a:avLst/>
          </a:prstGeom>
        </p:spPr>
      </p:pic>
    </p:spTree>
    <p:extLst>
      <p:ext uri="{BB962C8B-B14F-4D97-AF65-F5344CB8AC3E}">
        <p14:creationId xmlns:p14="http://schemas.microsoft.com/office/powerpoint/2010/main" val="13377169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E2151-0F37-554A-5A97-946B347A9914}"/>
              </a:ext>
            </a:extLst>
          </p:cNvPr>
          <p:cNvSpPr>
            <a:spLocks noGrp="1"/>
          </p:cNvSpPr>
          <p:nvPr>
            <p:ph type="title"/>
          </p:nvPr>
        </p:nvSpPr>
        <p:spPr>
          <a:xfrm>
            <a:off x="629100" y="256499"/>
            <a:ext cx="7886700" cy="993600"/>
          </a:xfrm>
        </p:spPr>
        <p:txBody>
          <a:bodyPr>
            <a:normAutofit/>
          </a:bodyPr>
          <a:lstStyle/>
          <a:p>
            <a:r>
              <a:rPr lang="en-GB" sz="2550" dirty="0">
                <a:latin typeface="PT Serif" panose="020A0603040505020204" pitchFamily="18" charset="77"/>
              </a:rPr>
              <a:t>Luminosity bias with coupling: 1 IP Vertical</a:t>
            </a:r>
          </a:p>
        </p:txBody>
      </p:sp>
      <p:sp>
        <p:nvSpPr>
          <p:cNvPr id="17" name="Slide Number Placeholder 16">
            <a:extLst>
              <a:ext uri="{FF2B5EF4-FFF2-40B4-BE49-F238E27FC236}">
                <a16:creationId xmlns:a16="http://schemas.microsoft.com/office/drawing/2014/main" id="{08A857EE-AEA1-E284-F40F-0F2313A476BA}"/>
              </a:ext>
            </a:extLst>
          </p:cNvPr>
          <p:cNvSpPr>
            <a:spLocks noGrp="1"/>
          </p:cNvSpPr>
          <p:nvPr>
            <p:ph type="sldNum" sz="quarter" idx="12"/>
          </p:nvPr>
        </p:nvSpPr>
        <p:spPr/>
        <p:txBody>
          <a:bodyPr/>
          <a:lstStyle/>
          <a:p>
            <a:fld id="{5CCD1781-E714-6C4B-8534-7B0E2CECB43E}" type="slidenum">
              <a:rPr lang="en-GB" smtClean="0"/>
              <a:t>32</a:t>
            </a:fld>
            <a:endParaRPr lang="en-GB"/>
          </a:p>
        </p:txBody>
      </p:sp>
      <p:sp>
        <p:nvSpPr>
          <p:cNvPr id="6" name="Content Placeholder 2">
            <a:extLst>
              <a:ext uri="{FF2B5EF4-FFF2-40B4-BE49-F238E27FC236}">
                <a16:creationId xmlns:a16="http://schemas.microsoft.com/office/drawing/2014/main" id="{5376004A-FD1C-FC69-8937-770A182C3B7B}"/>
              </a:ext>
            </a:extLst>
          </p:cNvPr>
          <p:cNvSpPr txBox="1">
            <a:spLocks/>
          </p:cNvSpPr>
          <p:nvPr/>
        </p:nvSpPr>
        <p:spPr>
          <a:xfrm>
            <a:off x="662860" y="1408135"/>
            <a:ext cx="2242460" cy="3167754"/>
          </a:xfrm>
          <a:prstGeom prst="rect">
            <a:avLst/>
          </a:prstGeom>
          <a:ln>
            <a:solidFill>
              <a:srgbClr val="4472C4"/>
            </a:solidFill>
          </a:ln>
        </p:spPr>
        <p:txBody>
          <a:bodyPr vert="horz" lIns="108000" tIns="10800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350" dirty="0">
                <a:latin typeface="PT Serif" panose="020A0603040505020204" pitchFamily="18" charset="77"/>
              </a:rPr>
              <a:t>Luminosity biases for different effects and with different normalizations are shown for 1 IP</a:t>
            </a:r>
          </a:p>
          <a:p>
            <a:r>
              <a:rPr lang="en-GB" sz="1350" dirty="0">
                <a:latin typeface="PT Serif" panose="020A0603040505020204" pitchFamily="18" charset="77"/>
              </a:rPr>
              <a:t>There is a difference in luminosity bias by introducing linear coupling resonance</a:t>
            </a:r>
          </a:p>
          <a:p>
            <a:pPr marL="0" indent="0">
              <a:buNone/>
            </a:pPr>
            <a:endParaRPr lang="en-GB" sz="2100" dirty="0">
              <a:latin typeface="PT Serif" panose="020A0603040505020204" pitchFamily="18" charset="77"/>
            </a:endParaRPr>
          </a:p>
        </p:txBody>
      </p:sp>
      <p:sp>
        <p:nvSpPr>
          <p:cNvPr id="22" name="TextBox 21">
            <a:extLst>
              <a:ext uri="{FF2B5EF4-FFF2-40B4-BE49-F238E27FC236}">
                <a16:creationId xmlns:a16="http://schemas.microsoft.com/office/drawing/2014/main" id="{6D4D059B-18F5-6D65-FFA7-43569C5EB9A0}"/>
              </a:ext>
            </a:extLst>
          </p:cNvPr>
          <p:cNvSpPr txBox="1"/>
          <p:nvPr/>
        </p:nvSpPr>
        <p:spPr>
          <a:xfrm>
            <a:off x="5462947" y="3356622"/>
            <a:ext cx="76468" cy="196208"/>
          </a:xfrm>
          <a:prstGeom prst="rect">
            <a:avLst/>
          </a:prstGeom>
          <a:solidFill>
            <a:schemeClr val="bg1"/>
          </a:solidFill>
        </p:spPr>
        <p:txBody>
          <a:bodyPr wrap="square" rtlCol="0">
            <a:spAutoFit/>
          </a:bodyPr>
          <a:lstStyle/>
          <a:p>
            <a:r>
              <a:rPr lang="en-GB" sz="675" dirty="0"/>
              <a:t>:</a:t>
            </a:r>
          </a:p>
        </p:txBody>
      </p:sp>
      <p:sp>
        <p:nvSpPr>
          <p:cNvPr id="24" name="TextBox 23">
            <a:extLst>
              <a:ext uri="{FF2B5EF4-FFF2-40B4-BE49-F238E27FC236}">
                <a16:creationId xmlns:a16="http://schemas.microsoft.com/office/drawing/2014/main" id="{B10BFD6A-84D8-466A-B375-1A19348E3F5D}"/>
              </a:ext>
            </a:extLst>
          </p:cNvPr>
          <p:cNvSpPr txBox="1"/>
          <p:nvPr/>
        </p:nvSpPr>
        <p:spPr>
          <a:xfrm>
            <a:off x="5482064" y="3507599"/>
            <a:ext cx="76468" cy="196208"/>
          </a:xfrm>
          <a:prstGeom prst="rect">
            <a:avLst/>
          </a:prstGeom>
          <a:solidFill>
            <a:schemeClr val="bg1"/>
          </a:solidFill>
        </p:spPr>
        <p:txBody>
          <a:bodyPr wrap="square" rtlCol="0">
            <a:spAutoFit/>
          </a:bodyPr>
          <a:lstStyle/>
          <a:p>
            <a:r>
              <a:rPr lang="en-GB" sz="675" dirty="0"/>
              <a:t>:</a:t>
            </a:r>
          </a:p>
        </p:txBody>
      </p:sp>
      <p:sp>
        <p:nvSpPr>
          <p:cNvPr id="26" name="TextBox 25">
            <a:extLst>
              <a:ext uri="{FF2B5EF4-FFF2-40B4-BE49-F238E27FC236}">
                <a16:creationId xmlns:a16="http://schemas.microsoft.com/office/drawing/2014/main" id="{80F48A0E-8BE9-C714-CF72-D75CF95F777F}"/>
              </a:ext>
            </a:extLst>
          </p:cNvPr>
          <p:cNvSpPr txBox="1"/>
          <p:nvPr/>
        </p:nvSpPr>
        <p:spPr>
          <a:xfrm>
            <a:off x="5443830" y="3663962"/>
            <a:ext cx="76468" cy="196208"/>
          </a:xfrm>
          <a:prstGeom prst="rect">
            <a:avLst/>
          </a:prstGeom>
          <a:solidFill>
            <a:schemeClr val="bg1"/>
          </a:solidFill>
        </p:spPr>
        <p:txBody>
          <a:bodyPr wrap="square" rtlCol="0">
            <a:spAutoFit/>
          </a:bodyPr>
          <a:lstStyle/>
          <a:p>
            <a:r>
              <a:rPr lang="en-GB" sz="675" dirty="0"/>
              <a:t>:</a:t>
            </a:r>
          </a:p>
        </p:txBody>
      </p:sp>
      <p:sp>
        <p:nvSpPr>
          <p:cNvPr id="28" name="TextBox 27">
            <a:extLst>
              <a:ext uri="{FF2B5EF4-FFF2-40B4-BE49-F238E27FC236}">
                <a16:creationId xmlns:a16="http://schemas.microsoft.com/office/drawing/2014/main" id="{5B1C8433-D7F2-52D5-68AD-0C591D8E7A0F}"/>
              </a:ext>
            </a:extLst>
          </p:cNvPr>
          <p:cNvSpPr txBox="1"/>
          <p:nvPr/>
        </p:nvSpPr>
        <p:spPr>
          <a:xfrm>
            <a:off x="5482064" y="3818498"/>
            <a:ext cx="76468" cy="196208"/>
          </a:xfrm>
          <a:prstGeom prst="rect">
            <a:avLst/>
          </a:prstGeom>
          <a:solidFill>
            <a:schemeClr val="bg1"/>
          </a:solidFill>
        </p:spPr>
        <p:txBody>
          <a:bodyPr wrap="square" rtlCol="0">
            <a:spAutoFit/>
          </a:bodyPr>
          <a:lstStyle/>
          <a:p>
            <a:r>
              <a:rPr lang="en-GB" sz="675" dirty="0"/>
              <a:t>:</a:t>
            </a:r>
          </a:p>
        </p:txBody>
      </p:sp>
      <p:sp>
        <p:nvSpPr>
          <p:cNvPr id="30" name="TextBox 29">
            <a:extLst>
              <a:ext uri="{FF2B5EF4-FFF2-40B4-BE49-F238E27FC236}">
                <a16:creationId xmlns:a16="http://schemas.microsoft.com/office/drawing/2014/main" id="{783E2C45-6779-C7C3-5C0D-46EE1F3CA957}"/>
              </a:ext>
            </a:extLst>
          </p:cNvPr>
          <p:cNvSpPr txBox="1"/>
          <p:nvPr/>
        </p:nvSpPr>
        <p:spPr>
          <a:xfrm>
            <a:off x="5482064" y="3976691"/>
            <a:ext cx="76468" cy="196208"/>
          </a:xfrm>
          <a:prstGeom prst="rect">
            <a:avLst/>
          </a:prstGeom>
          <a:solidFill>
            <a:schemeClr val="bg1"/>
          </a:solidFill>
        </p:spPr>
        <p:txBody>
          <a:bodyPr wrap="square" rtlCol="0">
            <a:spAutoFit/>
          </a:bodyPr>
          <a:lstStyle/>
          <a:p>
            <a:r>
              <a:rPr lang="en-GB" sz="675" dirty="0"/>
              <a:t>:</a:t>
            </a:r>
          </a:p>
        </p:txBody>
      </p:sp>
      <p:sp>
        <p:nvSpPr>
          <p:cNvPr id="36" name="TextBox 35">
            <a:extLst>
              <a:ext uri="{FF2B5EF4-FFF2-40B4-BE49-F238E27FC236}">
                <a16:creationId xmlns:a16="http://schemas.microsoft.com/office/drawing/2014/main" id="{A5157242-B654-98F6-BFC6-182F7B5C33CA}"/>
              </a:ext>
            </a:extLst>
          </p:cNvPr>
          <p:cNvSpPr txBox="1"/>
          <p:nvPr/>
        </p:nvSpPr>
        <p:spPr>
          <a:xfrm>
            <a:off x="5443830" y="4131227"/>
            <a:ext cx="76468" cy="196208"/>
          </a:xfrm>
          <a:prstGeom prst="rect">
            <a:avLst/>
          </a:prstGeom>
          <a:solidFill>
            <a:schemeClr val="bg1"/>
          </a:solidFill>
        </p:spPr>
        <p:txBody>
          <a:bodyPr wrap="square" rtlCol="0">
            <a:spAutoFit/>
          </a:bodyPr>
          <a:lstStyle/>
          <a:p>
            <a:r>
              <a:rPr lang="en-GB" sz="675" dirty="0"/>
              <a:t>:</a:t>
            </a:r>
          </a:p>
        </p:txBody>
      </p:sp>
      <p:sp>
        <p:nvSpPr>
          <p:cNvPr id="38" name="TextBox 37">
            <a:extLst>
              <a:ext uri="{FF2B5EF4-FFF2-40B4-BE49-F238E27FC236}">
                <a16:creationId xmlns:a16="http://schemas.microsoft.com/office/drawing/2014/main" id="{3DA55944-D2DB-369A-4F2A-321D51EFEEF2}"/>
              </a:ext>
            </a:extLst>
          </p:cNvPr>
          <p:cNvSpPr txBox="1"/>
          <p:nvPr/>
        </p:nvSpPr>
        <p:spPr>
          <a:xfrm>
            <a:off x="5482064" y="4285763"/>
            <a:ext cx="76468" cy="196208"/>
          </a:xfrm>
          <a:prstGeom prst="rect">
            <a:avLst/>
          </a:prstGeom>
          <a:solidFill>
            <a:schemeClr val="bg1"/>
          </a:solidFill>
        </p:spPr>
        <p:txBody>
          <a:bodyPr wrap="square" rtlCol="0">
            <a:spAutoFit/>
          </a:bodyPr>
          <a:lstStyle/>
          <a:p>
            <a:r>
              <a:rPr lang="en-GB" sz="675" dirty="0"/>
              <a:t>:</a:t>
            </a:r>
          </a:p>
        </p:txBody>
      </p:sp>
      <p:pic>
        <p:nvPicPr>
          <p:cNvPr id="5" name="Picture 4">
            <a:extLst>
              <a:ext uri="{FF2B5EF4-FFF2-40B4-BE49-F238E27FC236}">
                <a16:creationId xmlns:a16="http://schemas.microsoft.com/office/drawing/2014/main" id="{FDA3EBAD-F7E2-803E-378D-A055434FAC07}"/>
              </a:ext>
            </a:extLst>
          </p:cNvPr>
          <p:cNvPicPr>
            <a:picLocks noChangeAspect="1"/>
          </p:cNvPicPr>
          <p:nvPr/>
        </p:nvPicPr>
        <p:blipFill>
          <a:blip r:embed="rId3"/>
          <a:stretch>
            <a:fillRect/>
          </a:stretch>
        </p:blipFill>
        <p:spPr>
          <a:xfrm>
            <a:off x="2982913" y="1022242"/>
            <a:ext cx="5252720" cy="3939540"/>
          </a:xfrm>
          <a:prstGeom prst="rect">
            <a:avLst/>
          </a:prstGeom>
        </p:spPr>
      </p:pic>
    </p:spTree>
    <p:extLst>
      <p:ext uri="{BB962C8B-B14F-4D97-AF65-F5344CB8AC3E}">
        <p14:creationId xmlns:p14="http://schemas.microsoft.com/office/powerpoint/2010/main" val="2183684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 name="Global linear coupling"/>
          <p:cNvSpPr txBox="1">
            <a:spLocks noGrp="1"/>
          </p:cNvSpPr>
          <p:nvPr>
            <p:ph type="title"/>
          </p:nvPr>
        </p:nvSpPr>
        <p:spPr>
          <a:xfrm>
            <a:off x="345802" y="555077"/>
            <a:ext cx="4222484" cy="537436"/>
          </a:xfrm>
          <a:prstGeom prst="rect">
            <a:avLst/>
          </a:prstGeom>
        </p:spPr>
        <p:txBody>
          <a:bodyPr/>
          <a:lstStyle/>
          <a:p>
            <a:r>
              <a:rPr dirty="0"/>
              <a:t>Global linear coupling</a:t>
            </a:r>
          </a:p>
        </p:txBody>
      </p:sp>
      <mc:AlternateContent xmlns:mc="http://schemas.openxmlformats.org/markup-compatibility/2006">
        <mc:Choice xmlns:a14="http://schemas.microsoft.com/office/drawing/2010/main" Requires="a14">
          <p:sp>
            <p:nvSpPr>
              <p:cNvPr id="393" name="Scaled by length   of the quadrupole, such that :…"/>
              <p:cNvSpPr txBox="1">
                <a:spLocks noGrp="1"/>
              </p:cNvSpPr>
              <p:nvPr>
                <p:ph type="body" sz="half" idx="1"/>
              </p:nvPr>
            </p:nvSpPr>
            <p:spPr>
              <a:xfrm>
                <a:off x="357973" y="1501785"/>
                <a:ext cx="4956507" cy="3060043"/>
              </a:xfrm>
              <a:prstGeom prst="rect">
                <a:avLst/>
              </a:prstGeom>
            </p:spPr>
            <p:txBody>
              <a:bodyPr/>
              <a:lstStyle/>
              <a:p>
                <a:pPr>
                  <a:lnSpc>
                    <a:spcPct val="110000"/>
                  </a:lnSpc>
                  <a:spcBef>
                    <a:spcPts val="1763"/>
                  </a:spcBef>
                </a:pPr>
                <a:r>
                  <a:t>Scaled by length </a:t>
                </a:r>
                <a14:m>
                  <m:oMath xmlns:m="http://schemas.openxmlformats.org/officeDocument/2006/math">
                    <m:r>
                      <a:rPr sz="2156" i="1">
                        <a:solidFill>
                          <a:srgbClr val="000000"/>
                        </a:solidFill>
                        <a:latin typeface="Cambria Math" panose="02040503050406030204" pitchFamily="18" charset="0"/>
                      </a:rPr>
                      <m:t>𝑙</m:t>
                    </m:r>
                  </m:oMath>
                </a14:m>
                <a:r>
                  <a:t> of the quadrupole, such that : </a:t>
                </a:r>
                <a14:m>
                  <m:oMath xmlns:m="http://schemas.openxmlformats.org/officeDocument/2006/math">
                    <m:r>
                      <a:rPr sz="2156" i="1">
                        <a:solidFill>
                          <a:srgbClr val="000000"/>
                        </a:solidFill>
                        <a:latin typeface="Cambria Math" panose="02040503050406030204" pitchFamily="18" charset="0"/>
                      </a:rPr>
                      <m:t>𝐾</m:t>
                    </m:r>
                    <m:r>
                      <a:rPr sz="2156" i="1">
                        <a:solidFill>
                          <a:srgbClr val="000000"/>
                        </a:solidFill>
                        <a:latin typeface="Cambria Math" panose="02040503050406030204" pitchFamily="18" charset="0"/>
                      </a:rPr>
                      <m:t>=</m:t>
                    </m:r>
                    <m:r>
                      <a:rPr sz="2156" i="1">
                        <a:solidFill>
                          <a:srgbClr val="000000"/>
                        </a:solidFill>
                        <a:latin typeface="Cambria Math" panose="02040503050406030204" pitchFamily="18" charset="0"/>
                      </a:rPr>
                      <m:t>𝑘</m:t>
                    </m:r>
                    <m:r>
                      <a:rPr sz="2156" i="1">
                        <a:solidFill>
                          <a:srgbClr val="000000"/>
                        </a:solidFill>
                        <a:latin typeface="Cambria Math" panose="02040503050406030204" pitchFamily="18" charset="0"/>
                      </a:rPr>
                      <m:t>⋅</m:t>
                    </m:r>
                    <m:r>
                      <a:rPr sz="2156" i="1">
                        <a:solidFill>
                          <a:srgbClr val="000000"/>
                        </a:solidFill>
                        <a:latin typeface="Cambria Math" panose="02040503050406030204" pitchFamily="18" charset="0"/>
                      </a:rPr>
                      <m:t>𝑙</m:t>
                    </m:r>
                  </m:oMath>
                </a14:m>
                <a:r>
                  <a:t> </a:t>
                </a:r>
              </a:p>
              <a:p>
                <a:r>
                  <a:t>Strength </a:t>
                </a:r>
                <a14:m>
                  <m:oMath xmlns:m="http://schemas.openxmlformats.org/officeDocument/2006/math">
                    <m:r>
                      <a:rPr sz="2156" i="1">
                        <a:solidFill>
                          <a:srgbClr val="000000"/>
                        </a:solidFill>
                        <a:latin typeface="Cambria Math" panose="02040503050406030204" pitchFamily="18" charset="0"/>
                      </a:rPr>
                      <m:t>𝐾</m:t>
                    </m:r>
                  </m:oMath>
                </a14:m>
                <a:r>
                  <a:t> in </a:t>
                </a:r>
                <a14:m>
                  <m:oMath xmlns:m="http://schemas.openxmlformats.org/officeDocument/2006/math">
                    <m:r>
                      <a:rPr sz="2156" i="1">
                        <a:solidFill>
                          <a:srgbClr val="000000"/>
                        </a:solidFill>
                        <a:latin typeface="Cambria Math" panose="02040503050406030204" pitchFamily="18" charset="0"/>
                      </a:rPr>
                      <m:t>[</m:t>
                    </m:r>
                    <m:sSup>
                      <m:sSupPr>
                        <m:ctrlPr>
                          <a:rPr sz="2156" i="1">
                            <a:solidFill>
                              <a:srgbClr val="000000"/>
                            </a:solidFill>
                            <a:latin typeface="Cambria Math" panose="02040503050406030204" pitchFamily="18" charset="0"/>
                          </a:rPr>
                        </m:ctrlPr>
                      </m:sSupPr>
                      <m:e>
                        <m:r>
                          <a:rPr sz="2156" i="1">
                            <a:solidFill>
                              <a:srgbClr val="000000"/>
                            </a:solidFill>
                            <a:latin typeface="Cambria Math" panose="02040503050406030204" pitchFamily="18" charset="0"/>
                          </a:rPr>
                          <m:t>𝑚</m:t>
                        </m:r>
                      </m:e>
                      <m:sup>
                        <m:r>
                          <a:rPr sz="2156" i="1">
                            <a:solidFill>
                              <a:srgbClr val="000000"/>
                            </a:solidFill>
                            <a:latin typeface="Cambria Math" panose="02040503050406030204" pitchFamily="18" charset="0"/>
                          </a:rPr>
                          <m:t>−2</m:t>
                        </m:r>
                      </m:sup>
                    </m:sSup>
                    <m:r>
                      <a:rPr sz="2156" i="1">
                        <a:solidFill>
                          <a:srgbClr val="000000"/>
                        </a:solidFill>
                        <a:latin typeface="Cambria Math" panose="02040503050406030204" pitchFamily="18" charset="0"/>
                      </a:rPr>
                      <m:t>]</m:t>
                    </m:r>
                  </m:oMath>
                </a14:m>
                <a:r>
                  <a:t>, defined by a linear relationship with </a:t>
                </a:r>
                <a14:m>
                  <m:oMath xmlns:m="http://schemas.openxmlformats.org/officeDocument/2006/math">
                    <m:sSup>
                      <m:sSupPr>
                        <m:ctrlPr>
                          <a:rPr sz="2156">
                            <a:solidFill>
                              <a:srgbClr val="000000"/>
                            </a:solidFill>
                            <a:latin typeface="Cambria Math" panose="02040503050406030204" pitchFamily="18" charset="0"/>
                          </a:rPr>
                        </m:ctrlPr>
                      </m:sSupPr>
                      <m:e>
                        <m:r>
                          <a:rPr sz="2156" i="1">
                            <a:solidFill>
                              <a:srgbClr val="000000"/>
                            </a:solidFill>
                            <a:latin typeface="Cambria Math" panose="02040503050406030204" pitchFamily="18" charset="0"/>
                          </a:rPr>
                          <m:t>𝐶</m:t>
                        </m:r>
                      </m:e>
                      <m:sup>
                        <m:r>
                          <a:rPr sz="2156" i="1">
                            <a:solidFill>
                              <a:srgbClr val="000000"/>
                            </a:solidFill>
                            <a:latin typeface="Cambria Math" panose="02040503050406030204" pitchFamily="18" charset="0"/>
                          </a:rPr>
                          <m:t>−</m:t>
                        </m:r>
                      </m:sup>
                    </m:sSup>
                  </m:oMath>
                </a14:m>
                <a:endParaRPr/>
              </a:p>
              <a:p>
                <a:pPr>
                  <a:lnSpc>
                    <a:spcPct val="110000"/>
                  </a:lnSpc>
                  <a:spcBef>
                    <a:spcPts val="1763"/>
                  </a:spcBef>
                </a:pPr>
                <a:r>
                  <a:t>Effects corrected up to </a:t>
                </a:r>
                <a14:m>
                  <m:oMath xmlns:m="http://schemas.openxmlformats.org/officeDocument/2006/math">
                    <m:sSup>
                      <m:sSupPr>
                        <m:ctrlPr>
                          <a:rPr sz="2156">
                            <a:solidFill>
                              <a:srgbClr val="000000"/>
                            </a:solidFill>
                            <a:latin typeface="Cambria Math" panose="02040503050406030204" pitchFamily="18" charset="0"/>
                          </a:rPr>
                        </m:ctrlPr>
                      </m:sSupPr>
                      <m:e>
                        <m:r>
                          <a:rPr sz="2156" i="1">
                            <a:solidFill>
                              <a:srgbClr val="000000"/>
                            </a:solidFill>
                            <a:latin typeface="Cambria Math" panose="02040503050406030204" pitchFamily="18" charset="0"/>
                          </a:rPr>
                          <m:t>𝐶</m:t>
                        </m:r>
                      </m:e>
                      <m:sup>
                        <m:r>
                          <a:rPr sz="2156" i="1">
                            <a:solidFill>
                              <a:srgbClr val="000000"/>
                            </a:solidFill>
                            <a:latin typeface="Cambria Math" panose="02040503050406030204" pitchFamily="18" charset="0"/>
                          </a:rPr>
                          <m:t>−</m:t>
                        </m:r>
                      </m:sup>
                    </m:sSup>
                    <m:r>
                      <a:rPr sz="2156" i="1">
                        <a:solidFill>
                          <a:srgbClr val="000000"/>
                        </a:solidFill>
                        <a:latin typeface="Cambria Math" panose="02040503050406030204" pitchFamily="18" charset="0"/>
                      </a:rPr>
                      <m:t>≈</m:t>
                    </m:r>
                    <m:sSup>
                      <m:sSupPr>
                        <m:ctrlPr>
                          <a:rPr sz="2156" i="1">
                            <a:solidFill>
                              <a:srgbClr val="000000"/>
                            </a:solidFill>
                            <a:latin typeface="Cambria Math" panose="02040503050406030204" pitchFamily="18" charset="0"/>
                          </a:rPr>
                        </m:ctrlPr>
                      </m:sSupPr>
                      <m:e>
                        <m:r>
                          <a:rPr sz="2156" i="1">
                            <a:solidFill>
                              <a:srgbClr val="000000"/>
                            </a:solidFill>
                            <a:latin typeface="Cambria Math" panose="02040503050406030204" pitchFamily="18" charset="0"/>
                          </a:rPr>
                          <m:t>10</m:t>
                        </m:r>
                      </m:e>
                      <m:sup>
                        <m:r>
                          <a:rPr sz="2156" i="1">
                            <a:solidFill>
                              <a:srgbClr val="000000"/>
                            </a:solidFill>
                            <a:latin typeface="Cambria Math" panose="02040503050406030204" pitchFamily="18" charset="0"/>
                          </a:rPr>
                          <m:t>−3</m:t>
                        </m:r>
                      </m:sup>
                    </m:sSup>
                    <m:r>
                      <a:rPr sz="2156" i="1">
                        <a:solidFill>
                          <a:srgbClr val="000000"/>
                        </a:solidFill>
                        <a:latin typeface="Cambria Math" panose="02040503050406030204" pitchFamily="18" charset="0"/>
                      </a:rPr>
                      <m:t>−</m:t>
                    </m:r>
                    <m:sSup>
                      <m:sSupPr>
                        <m:ctrlPr>
                          <a:rPr sz="2156" i="1">
                            <a:solidFill>
                              <a:srgbClr val="000000"/>
                            </a:solidFill>
                            <a:latin typeface="Cambria Math" panose="02040503050406030204" pitchFamily="18" charset="0"/>
                          </a:rPr>
                        </m:ctrlPr>
                      </m:sSupPr>
                      <m:e>
                        <m:r>
                          <a:rPr sz="2156" i="1">
                            <a:solidFill>
                              <a:srgbClr val="000000"/>
                            </a:solidFill>
                            <a:latin typeface="Cambria Math" panose="02040503050406030204" pitchFamily="18" charset="0"/>
                          </a:rPr>
                          <m:t>10</m:t>
                        </m:r>
                      </m:e>
                      <m:sup>
                        <m:r>
                          <a:rPr sz="2156" i="1">
                            <a:solidFill>
                              <a:srgbClr val="000000"/>
                            </a:solidFill>
                            <a:latin typeface="Cambria Math" panose="02040503050406030204" pitchFamily="18" charset="0"/>
                          </a:rPr>
                          <m:t>−2</m:t>
                        </m:r>
                      </m:sup>
                    </m:sSup>
                  </m:oMath>
                </a14:m>
                <a:r>
                  <a:t> but constant updates are needed to minimise this</a:t>
                </a:r>
              </a:p>
            </p:txBody>
          </p:sp>
        </mc:Choice>
        <mc:Fallback>
          <p:sp>
            <p:nvSpPr>
              <p:cNvPr id="393" name="Scaled by length   of the quadrupole, such that :…"/>
              <p:cNvSpPr txBox="1">
                <a:spLocks noGrp="1" noRot="1" noChangeAspect="1" noMove="1" noResize="1" noEditPoints="1" noAdjustHandles="1" noChangeArrowheads="1" noChangeShapeType="1" noTextEdit="1"/>
              </p:cNvSpPr>
              <p:nvPr>
                <p:ph type="body" sz="half" idx="1"/>
              </p:nvPr>
            </p:nvSpPr>
            <p:spPr>
              <a:xfrm>
                <a:off x="357973" y="1501785"/>
                <a:ext cx="4956507" cy="3060043"/>
              </a:xfrm>
              <a:prstGeom prst="rect">
                <a:avLst/>
              </a:prstGeom>
              <a:blipFill>
                <a:blip r:embed="rId2"/>
                <a:stretch>
                  <a:fillRect r="-2046"/>
                </a:stretch>
              </a:blipFill>
            </p:spPr>
            <p:txBody>
              <a:bodyPr/>
              <a:lstStyle/>
              <a:p>
                <a:r>
                  <a:rPr lang="en-CH">
                    <a:noFill/>
                  </a:rPr>
                  <a:t> </a:t>
                </a:r>
              </a:p>
            </p:txBody>
          </p:sp>
        </mc:Fallback>
      </mc:AlternateContent>
      <p:sp>
        <p:nvSpPr>
          <p:cNvPr id="394"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33</a:t>
            </a:fld>
            <a:endParaRPr/>
          </a:p>
        </p:txBody>
      </p:sp>
      <p:pic>
        <p:nvPicPr>
          <p:cNvPr id="395" name="Screenshot 2025-01-25 at 11.25.56.png" descr="Screenshot 2025-01-25 at 11.25.56.png"/>
          <p:cNvPicPr>
            <a:picLocks noChangeAspect="1"/>
          </p:cNvPicPr>
          <p:nvPr/>
        </p:nvPicPr>
        <p:blipFill>
          <a:blip r:embed="rId3"/>
          <a:stretch>
            <a:fillRect/>
          </a:stretch>
        </p:blipFill>
        <p:spPr>
          <a:xfrm>
            <a:off x="5628892" y="441682"/>
            <a:ext cx="2994840" cy="2199914"/>
          </a:xfrm>
          <a:prstGeom prst="rect">
            <a:avLst/>
          </a:prstGeom>
          <a:ln w="12700">
            <a:miter lim="400000"/>
          </a:ln>
        </p:spPr>
      </p:pic>
      <mc:AlternateContent xmlns:mc="http://schemas.openxmlformats.org/markup-compatibility/2006">
        <mc:Choice xmlns:a14="http://schemas.microsoft.com/office/drawing/2010/main" Requires="a14">
          <p:sp>
            <p:nvSpPr>
              <p:cNvPr id="396" name="Text"/>
              <p:cNvSpPr txBox="1"/>
              <p:nvPr/>
            </p:nvSpPr>
            <p:spPr>
              <a:xfrm>
                <a:off x="6097854" y="1044793"/>
                <a:ext cx="244498" cy="286682"/>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19050" tIns="19050" rIns="19050" bIns="19050" anchor="ctr">
                <a:spAutoFit/>
              </a:bodyPr>
              <a:lstStyle/>
              <a:p>
                <a:pPr/>
                <a14:m>
                  <m:oMathPara xmlns:m="http://schemas.openxmlformats.org/officeDocument/2006/math">
                    <m:oMathParaPr>
                      <m:jc m:val="left"/>
                    </m:oMathParaPr>
                    <m:oMath xmlns:m="http://schemas.openxmlformats.org/officeDocument/2006/math">
                      <m:sSub>
                        <m:sSubPr>
                          <m:ctrlPr>
                            <a:rPr sz="1613">
                              <a:solidFill>
                                <a:srgbClr val="000000"/>
                              </a:solidFill>
                              <a:latin typeface="Cambria Math" panose="02040503050406030204" pitchFamily="18" charset="0"/>
                            </a:rPr>
                          </m:ctrlPr>
                        </m:sSubPr>
                        <m:e>
                          <m:r>
                            <a:rPr sz="1613" i="1">
                              <a:solidFill>
                                <a:srgbClr val="000000"/>
                              </a:solidFill>
                              <a:latin typeface="Cambria Math" panose="02040503050406030204" pitchFamily="18" charset="0"/>
                            </a:rPr>
                            <m:t>𝑄</m:t>
                          </m:r>
                        </m:e>
                        <m:sub>
                          <m:r>
                            <a:rPr sz="1613" i="1">
                              <a:solidFill>
                                <a:srgbClr val="000000"/>
                              </a:solidFill>
                              <a:latin typeface="Cambria Math" panose="02040503050406030204" pitchFamily="18" charset="0"/>
                            </a:rPr>
                            <m:t>𝑥</m:t>
                          </m:r>
                        </m:sub>
                      </m:sSub>
                    </m:oMath>
                  </m:oMathPara>
                </a14:m>
                <a:endParaRPr sz="506"/>
              </a:p>
            </p:txBody>
          </p:sp>
        </mc:Choice>
        <mc:Fallback>
          <p:sp>
            <p:nvSpPr>
              <p:cNvPr id="396" name="Text"/>
              <p:cNvSpPr txBox="1">
                <a:spLocks noRot="1" noChangeAspect="1" noMove="1" noResize="1" noEditPoints="1" noAdjustHandles="1" noChangeArrowheads="1" noChangeShapeType="1" noTextEdit="1"/>
              </p:cNvSpPr>
              <p:nvPr/>
            </p:nvSpPr>
            <p:spPr>
              <a:xfrm>
                <a:off x="6097854" y="1044793"/>
                <a:ext cx="244498" cy="286682"/>
              </a:xfrm>
              <a:prstGeom prst="rect">
                <a:avLst/>
              </a:prstGeom>
              <a:blipFill>
                <a:blip r:embed="rId4"/>
                <a:stretch>
                  <a:fillRect l="-30000" r="-15000" b="-21739"/>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397" name="Text"/>
              <p:cNvSpPr txBox="1"/>
              <p:nvPr/>
            </p:nvSpPr>
            <p:spPr>
              <a:xfrm>
                <a:off x="6097854" y="1571225"/>
                <a:ext cx="244498" cy="306559"/>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19050" tIns="19050" rIns="19050" bIns="19050" anchor="ctr">
                <a:spAutoFit/>
              </a:bodyPr>
              <a:lstStyle/>
              <a:p>
                <a:pPr/>
                <a14:m>
                  <m:oMathPara xmlns:m="http://schemas.openxmlformats.org/officeDocument/2006/math">
                    <m:oMathParaPr>
                      <m:jc m:val="left"/>
                    </m:oMathParaPr>
                    <m:oMath xmlns:m="http://schemas.openxmlformats.org/officeDocument/2006/math">
                      <m:sSub>
                        <m:sSubPr>
                          <m:ctrlPr>
                            <a:rPr sz="1613">
                              <a:solidFill>
                                <a:srgbClr val="000000"/>
                              </a:solidFill>
                              <a:latin typeface="Cambria Math" panose="02040503050406030204" pitchFamily="18" charset="0"/>
                            </a:rPr>
                          </m:ctrlPr>
                        </m:sSubPr>
                        <m:e>
                          <m:r>
                            <a:rPr sz="1613" i="1">
                              <a:solidFill>
                                <a:srgbClr val="000000"/>
                              </a:solidFill>
                              <a:latin typeface="Cambria Math" panose="02040503050406030204" pitchFamily="18" charset="0"/>
                            </a:rPr>
                            <m:t>𝑄</m:t>
                          </m:r>
                        </m:e>
                        <m:sub>
                          <m:r>
                            <a:rPr sz="1613" i="1">
                              <a:solidFill>
                                <a:srgbClr val="000000"/>
                              </a:solidFill>
                              <a:latin typeface="Cambria Math" panose="02040503050406030204" pitchFamily="18" charset="0"/>
                            </a:rPr>
                            <m:t>𝑦</m:t>
                          </m:r>
                        </m:sub>
                      </m:sSub>
                    </m:oMath>
                  </m:oMathPara>
                </a14:m>
                <a:endParaRPr sz="506"/>
              </a:p>
            </p:txBody>
          </p:sp>
        </mc:Choice>
        <mc:Fallback>
          <p:sp>
            <p:nvSpPr>
              <p:cNvPr id="397" name="Text"/>
              <p:cNvSpPr txBox="1">
                <a:spLocks noRot="1" noChangeAspect="1" noMove="1" noResize="1" noEditPoints="1" noAdjustHandles="1" noChangeArrowheads="1" noChangeShapeType="1" noTextEdit="1"/>
              </p:cNvSpPr>
              <p:nvPr/>
            </p:nvSpPr>
            <p:spPr>
              <a:xfrm>
                <a:off x="6097854" y="1571225"/>
                <a:ext cx="244498" cy="306559"/>
              </a:xfrm>
              <a:prstGeom prst="rect">
                <a:avLst/>
              </a:prstGeom>
              <a:blipFill>
                <a:blip r:embed="rId5"/>
                <a:stretch>
                  <a:fillRect l="-30000" r="-20000" b="-12000"/>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p:pic>
        <p:nvPicPr>
          <p:cNvPr id="398" name="Screenshot 2025-01-25 at 09.36.45.png" descr="Screenshot 2025-01-25 at 09.36.45.png"/>
          <p:cNvPicPr>
            <a:picLocks noChangeAspect="1"/>
          </p:cNvPicPr>
          <p:nvPr/>
        </p:nvPicPr>
        <p:blipFill>
          <a:blip r:embed="rId6"/>
          <a:stretch>
            <a:fillRect/>
          </a:stretch>
        </p:blipFill>
        <p:spPr>
          <a:xfrm>
            <a:off x="5758977" y="2728443"/>
            <a:ext cx="2734671" cy="1980279"/>
          </a:xfrm>
          <a:prstGeom prst="rect">
            <a:avLst/>
          </a:prstGeom>
          <a:ln w="12700">
            <a:miter lim="400000"/>
          </a:ln>
        </p:spPr>
      </p:pic>
      <p:sp>
        <p:nvSpPr>
          <p:cNvPr id="399" name="Rounded Rectangle"/>
          <p:cNvSpPr/>
          <p:nvPr/>
        </p:nvSpPr>
        <p:spPr>
          <a:xfrm>
            <a:off x="6111134" y="3742311"/>
            <a:ext cx="1221728" cy="697089"/>
          </a:xfrm>
          <a:prstGeom prst="roundRect">
            <a:avLst>
              <a:gd name="adj" fmla="val 15000"/>
            </a:avLst>
          </a:prstGeom>
          <a:ln w="50800">
            <a:solidFill>
              <a:schemeClr val="accent6"/>
            </a:solidFill>
            <a:miter lim="400000"/>
          </a:ln>
        </p:spPr>
        <p:txBody>
          <a:bodyPr lIns="19050" tIns="19050" rIns="19050" bIns="19050" anchor="ctr"/>
          <a:lstStyle/>
          <a:p>
            <a:pPr algn="ctr" defTabSz="309563">
              <a:defRPr sz="3200">
                <a:solidFill>
                  <a:srgbClr val="FFFFFF"/>
                </a:solidFill>
                <a:latin typeface="Helvetica Neue Medium"/>
                <a:ea typeface="Helvetica Neue Medium"/>
                <a:cs typeface="Helvetica Neue Medium"/>
                <a:sym typeface="Helvetica Neue Medium"/>
              </a:defRPr>
            </a:pPr>
            <a:endParaRPr sz="1200"/>
          </a:p>
        </p:txBody>
      </p:sp>
      <p:sp>
        <p:nvSpPr>
          <p:cNvPr id="400" name="C. Zhang"/>
          <p:cNvSpPr txBox="1"/>
          <p:nvPr/>
        </p:nvSpPr>
        <p:spPr>
          <a:xfrm>
            <a:off x="7780054" y="138647"/>
            <a:ext cx="997688" cy="2174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lvl1pPr>
              <a:defRPr sz="3100"/>
            </a:lvl1pPr>
          </a:lstStyle>
          <a:p>
            <a:r>
              <a:rPr sz="1163"/>
              <a:t>C. Zhang</a:t>
            </a:r>
          </a:p>
        </p:txBody>
      </p:sp>
    </p:spTree>
    <p:extLst>
      <p:ext uri="{BB962C8B-B14F-4D97-AF65-F5344CB8AC3E}">
        <p14:creationId xmlns:p14="http://schemas.microsoft.com/office/powerpoint/2010/main" val="2539688723"/>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 grpId="0" animBg="1" advAuto="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1" name="Local coupling strength scan"/>
          <p:cNvSpPr txBox="1">
            <a:spLocks noGrp="1"/>
          </p:cNvSpPr>
          <p:nvPr>
            <p:ph type="title"/>
          </p:nvPr>
        </p:nvSpPr>
        <p:spPr>
          <a:xfrm>
            <a:off x="61441" y="244859"/>
            <a:ext cx="8239125" cy="537437"/>
          </a:xfrm>
          <a:prstGeom prst="rect">
            <a:avLst/>
          </a:prstGeom>
        </p:spPr>
        <p:txBody>
          <a:bodyPr/>
          <a:lstStyle/>
          <a:p>
            <a:r>
              <a:t>Local coupling strength scan</a:t>
            </a:r>
          </a:p>
        </p:txBody>
      </p:sp>
      <p:pic>
        <p:nvPicPr>
          <p:cNvPr id="512" name="coup_bias_.png" descr="coup_bias_.png"/>
          <p:cNvPicPr>
            <a:picLocks noChangeAspect="1"/>
          </p:cNvPicPr>
          <p:nvPr/>
        </p:nvPicPr>
        <p:blipFill>
          <a:blip r:embed="rId2"/>
          <a:stretch>
            <a:fillRect/>
          </a:stretch>
        </p:blipFill>
        <p:spPr>
          <a:xfrm>
            <a:off x="4608795" y="928618"/>
            <a:ext cx="2479277" cy="1859458"/>
          </a:xfrm>
          <a:prstGeom prst="rect">
            <a:avLst/>
          </a:prstGeom>
          <a:ln w="12700">
            <a:miter lim="400000"/>
          </a:ln>
        </p:spPr>
      </p:pic>
      <p:pic>
        <p:nvPicPr>
          <p:cNvPr id="513" name="coup_bb_bias.png" descr="coup_bb_bias.png"/>
          <p:cNvPicPr>
            <a:picLocks noChangeAspect="1"/>
          </p:cNvPicPr>
          <p:nvPr/>
        </p:nvPicPr>
        <p:blipFill>
          <a:blip r:embed="rId3"/>
          <a:stretch>
            <a:fillRect/>
          </a:stretch>
        </p:blipFill>
        <p:spPr>
          <a:xfrm>
            <a:off x="3204546" y="2821135"/>
            <a:ext cx="2734909" cy="2051181"/>
          </a:xfrm>
          <a:prstGeom prst="rect">
            <a:avLst/>
          </a:prstGeom>
          <a:ln w="12700">
            <a:miter lim="400000"/>
          </a:ln>
        </p:spPr>
      </p:pic>
      <p:pic>
        <p:nvPicPr>
          <p:cNvPr id="514" name="bb_bias.png" descr="bb_bias.png"/>
          <p:cNvPicPr>
            <a:picLocks noChangeAspect="1"/>
          </p:cNvPicPr>
          <p:nvPr/>
        </p:nvPicPr>
        <p:blipFill>
          <a:blip r:embed="rId4"/>
          <a:stretch>
            <a:fillRect/>
          </a:stretch>
        </p:blipFill>
        <p:spPr>
          <a:xfrm>
            <a:off x="2055928" y="928618"/>
            <a:ext cx="2479277" cy="1859458"/>
          </a:xfrm>
          <a:prstGeom prst="rect">
            <a:avLst/>
          </a:prstGeom>
          <a:ln w="12700">
            <a:miter lim="400000"/>
          </a:ln>
        </p:spPr>
      </p:pic>
      <p:sp>
        <p:nvSpPr>
          <p:cNvPr id="515"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34</a:t>
            </a:fld>
            <a:endParaRP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8001B-44C0-8908-3A3F-63A03A7F577B}"/>
              </a:ext>
            </a:extLst>
          </p:cNvPr>
          <p:cNvSpPr>
            <a:spLocks noGrp="1"/>
          </p:cNvSpPr>
          <p:nvPr>
            <p:ph type="title"/>
          </p:nvPr>
        </p:nvSpPr>
        <p:spPr>
          <a:xfrm>
            <a:off x="833958" y="134639"/>
            <a:ext cx="7886700" cy="994172"/>
          </a:xfrm>
        </p:spPr>
        <p:txBody>
          <a:bodyPr>
            <a:normAutofit/>
          </a:bodyPr>
          <a:lstStyle/>
          <a:p>
            <a:r>
              <a:rPr lang="en-GB" sz="2550" dirty="0">
                <a:latin typeface="PT Serif" panose="020A0603040505020204" pitchFamily="18" charset="77"/>
              </a:rPr>
              <a:t>Benchmark: Luminosity Bias: 1 IP</a:t>
            </a:r>
          </a:p>
        </p:txBody>
      </p:sp>
      <p:pic>
        <p:nvPicPr>
          <p:cNvPr id="4" name="Picture 3">
            <a:extLst>
              <a:ext uri="{FF2B5EF4-FFF2-40B4-BE49-F238E27FC236}">
                <a16:creationId xmlns:a16="http://schemas.microsoft.com/office/drawing/2014/main" id="{53C9CB44-94A8-23EF-1434-40719CDC605F}"/>
              </a:ext>
            </a:extLst>
          </p:cNvPr>
          <p:cNvPicPr>
            <a:picLocks noChangeAspect="1"/>
          </p:cNvPicPr>
          <p:nvPr/>
        </p:nvPicPr>
        <p:blipFill>
          <a:blip r:embed="rId3"/>
          <a:stretch>
            <a:fillRect/>
          </a:stretch>
        </p:blipFill>
        <p:spPr>
          <a:xfrm>
            <a:off x="786240" y="2105164"/>
            <a:ext cx="3647222" cy="2735416"/>
          </a:xfrm>
          <a:prstGeom prst="rect">
            <a:avLst/>
          </a:prstGeom>
        </p:spPr>
      </p:pic>
      <p:pic>
        <p:nvPicPr>
          <p:cNvPr id="9" name="Picture 8">
            <a:extLst>
              <a:ext uri="{FF2B5EF4-FFF2-40B4-BE49-F238E27FC236}">
                <a16:creationId xmlns:a16="http://schemas.microsoft.com/office/drawing/2014/main" id="{17BF6F15-E085-4235-0209-50FA459A0767}"/>
              </a:ext>
            </a:extLst>
          </p:cNvPr>
          <p:cNvPicPr>
            <a:picLocks noChangeAspect="1"/>
          </p:cNvPicPr>
          <p:nvPr/>
        </p:nvPicPr>
        <p:blipFill>
          <a:blip r:embed="rId4"/>
          <a:stretch>
            <a:fillRect/>
          </a:stretch>
        </p:blipFill>
        <p:spPr>
          <a:xfrm>
            <a:off x="4433462" y="2105164"/>
            <a:ext cx="3647222" cy="2735416"/>
          </a:xfrm>
          <a:prstGeom prst="rect">
            <a:avLst/>
          </a:prstGeom>
        </p:spPr>
      </p:pic>
      <p:sp>
        <p:nvSpPr>
          <p:cNvPr id="19" name="Slide Number Placeholder 18">
            <a:extLst>
              <a:ext uri="{FF2B5EF4-FFF2-40B4-BE49-F238E27FC236}">
                <a16:creationId xmlns:a16="http://schemas.microsoft.com/office/drawing/2014/main" id="{41FCA545-FF5F-71D5-8F61-56476B0A4098}"/>
              </a:ext>
            </a:extLst>
          </p:cNvPr>
          <p:cNvSpPr>
            <a:spLocks noGrp="1"/>
          </p:cNvSpPr>
          <p:nvPr>
            <p:ph type="sldNum" sz="quarter" idx="12"/>
          </p:nvPr>
        </p:nvSpPr>
        <p:spPr/>
        <p:txBody>
          <a:bodyPr/>
          <a:lstStyle/>
          <a:p>
            <a:fld id="{5CCD1781-E714-6C4B-8534-7B0E2CECB43E}" type="slidenum">
              <a:rPr lang="en-GB" smtClean="0"/>
              <a:t>35</a:t>
            </a:fld>
            <a:endParaRPr lang="en-GB"/>
          </a:p>
        </p:txBody>
      </p:sp>
      <p:sp>
        <p:nvSpPr>
          <p:cNvPr id="21" name="Content Placeholder 2">
            <a:extLst>
              <a:ext uri="{FF2B5EF4-FFF2-40B4-BE49-F238E27FC236}">
                <a16:creationId xmlns:a16="http://schemas.microsoft.com/office/drawing/2014/main" id="{065BB275-2302-F209-501D-D93DFA42AA6B}"/>
              </a:ext>
            </a:extLst>
          </p:cNvPr>
          <p:cNvSpPr>
            <a:spLocks noGrp="1"/>
          </p:cNvSpPr>
          <p:nvPr>
            <p:ph idx="1"/>
          </p:nvPr>
        </p:nvSpPr>
        <p:spPr>
          <a:xfrm>
            <a:off x="630674" y="1296000"/>
            <a:ext cx="8089984" cy="692498"/>
          </a:xfrm>
          <a:ln>
            <a:solidFill>
              <a:srgbClr val="4472C4"/>
            </a:solidFill>
          </a:ln>
        </p:spPr>
        <p:txBody>
          <a:bodyPr vert="horz" lIns="108000" tIns="108000" rIns="91440" bIns="45720" rtlCol="0">
            <a:normAutofit/>
          </a:bodyPr>
          <a:lstStyle/>
          <a:p>
            <a:r>
              <a:rPr lang="en-GB" sz="1350" dirty="0">
                <a:latin typeface="PT Serif" panose="020A0603040505020204" pitchFamily="18" charset="77"/>
              </a:rPr>
              <a:t>A numerical integrator was developed in Xsuite based on previous studies [J. </a:t>
            </a:r>
            <a:r>
              <a:rPr lang="en-GB" sz="1350" dirty="0" err="1">
                <a:latin typeface="PT Serif" panose="020A0603040505020204" pitchFamily="18" charset="77"/>
              </a:rPr>
              <a:t>Wanczyk</a:t>
            </a:r>
            <a:r>
              <a:rPr lang="en-GB" sz="1350" dirty="0">
                <a:latin typeface="PT Serif" panose="020A0603040505020204" pitchFamily="18" charset="77"/>
              </a:rPr>
              <a:t>]</a:t>
            </a:r>
          </a:p>
          <a:p>
            <a:r>
              <a:rPr lang="en-GB" sz="1350" dirty="0">
                <a:latin typeface="PT Serif" panose="020A0603040505020204" pitchFamily="18" charset="77"/>
              </a:rPr>
              <a:t>There is good agreement between the two results, and clear differences with the Gaussian calculation</a:t>
            </a:r>
          </a:p>
        </p:txBody>
      </p:sp>
    </p:spTree>
    <p:extLst>
      <p:ext uri="{BB962C8B-B14F-4D97-AF65-F5344CB8AC3E}">
        <p14:creationId xmlns:p14="http://schemas.microsoft.com/office/powerpoint/2010/main" val="27629111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8001B-44C0-8908-3A3F-63A03A7F577B}"/>
              </a:ext>
            </a:extLst>
          </p:cNvPr>
          <p:cNvSpPr>
            <a:spLocks noGrp="1"/>
          </p:cNvSpPr>
          <p:nvPr>
            <p:ph type="title"/>
          </p:nvPr>
        </p:nvSpPr>
        <p:spPr>
          <a:xfrm>
            <a:off x="939201" y="134637"/>
            <a:ext cx="7886700" cy="994172"/>
          </a:xfrm>
        </p:spPr>
        <p:txBody>
          <a:bodyPr>
            <a:normAutofit/>
          </a:bodyPr>
          <a:lstStyle/>
          <a:p>
            <a:r>
              <a:rPr lang="en-GB" sz="2550" dirty="0">
                <a:latin typeface="PT Serif" panose="020A0603040505020204" pitchFamily="18" charset="77"/>
              </a:rPr>
              <a:t>Benchmark 2: Luminosity Bias for 2 IPs</a:t>
            </a:r>
          </a:p>
        </p:txBody>
      </p:sp>
      <p:pic>
        <p:nvPicPr>
          <p:cNvPr id="7" name="Picture 6">
            <a:extLst>
              <a:ext uri="{FF2B5EF4-FFF2-40B4-BE49-F238E27FC236}">
                <a16:creationId xmlns:a16="http://schemas.microsoft.com/office/drawing/2014/main" id="{44840E57-1FF2-A829-9A45-94C3FEF890E4}"/>
              </a:ext>
            </a:extLst>
          </p:cNvPr>
          <p:cNvPicPr>
            <a:picLocks noChangeAspect="1"/>
          </p:cNvPicPr>
          <p:nvPr/>
        </p:nvPicPr>
        <p:blipFill>
          <a:blip r:embed="rId3"/>
          <a:stretch>
            <a:fillRect/>
          </a:stretch>
        </p:blipFill>
        <p:spPr>
          <a:xfrm>
            <a:off x="4433743" y="2104740"/>
            <a:ext cx="3647785" cy="2735838"/>
          </a:xfrm>
          <a:prstGeom prst="rect">
            <a:avLst/>
          </a:prstGeom>
        </p:spPr>
      </p:pic>
      <p:sp>
        <p:nvSpPr>
          <p:cNvPr id="19" name="Slide Number Placeholder 18">
            <a:extLst>
              <a:ext uri="{FF2B5EF4-FFF2-40B4-BE49-F238E27FC236}">
                <a16:creationId xmlns:a16="http://schemas.microsoft.com/office/drawing/2014/main" id="{41FCA545-FF5F-71D5-8F61-56476B0A4098}"/>
              </a:ext>
            </a:extLst>
          </p:cNvPr>
          <p:cNvSpPr>
            <a:spLocks noGrp="1"/>
          </p:cNvSpPr>
          <p:nvPr>
            <p:ph type="sldNum" sz="quarter" idx="12"/>
          </p:nvPr>
        </p:nvSpPr>
        <p:spPr/>
        <p:txBody>
          <a:bodyPr/>
          <a:lstStyle/>
          <a:p>
            <a:fld id="{5CCD1781-E714-6C4B-8534-7B0E2CECB43E}" type="slidenum">
              <a:rPr lang="en-GB" smtClean="0"/>
              <a:t>36</a:t>
            </a:fld>
            <a:endParaRPr lang="en-GB"/>
          </a:p>
        </p:txBody>
      </p:sp>
      <p:sp>
        <p:nvSpPr>
          <p:cNvPr id="21" name="Content Placeholder 2">
            <a:extLst>
              <a:ext uri="{FF2B5EF4-FFF2-40B4-BE49-F238E27FC236}">
                <a16:creationId xmlns:a16="http://schemas.microsoft.com/office/drawing/2014/main" id="{065BB275-2302-F209-501D-D93DFA42AA6B}"/>
              </a:ext>
            </a:extLst>
          </p:cNvPr>
          <p:cNvSpPr>
            <a:spLocks noGrp="1"/>
          </p:cNvSpPr>
          <p:nvPr>
            <p:ph idx="1"/>
          </p:nvPr>
        </p:nvSpPr>
        <p:spPr>
          <a:xfrm>
            <a:off x="630673" y="1296000"/>
            <a:ext cx="7960877" cy="641549"/>
          </a:xfrm>
          <a:ln>
            <a:solidFill>
              <a:srgbClr val="4472C4"/>
            </a:solidFill>
          </a:ln>
        </p:spPr>
        <p:txBody>
          <a:bodyPr vert="horz" lIns="108000" tIns="108000" rIns="91440" bIns="45720" rtlCol="0">
            <a:normAutofit/>
          </a:bodyPr>
          <a:lstStyle/>
          <a:p>
            <a:r>
              <a:rPr lang="en-GB" sz="1350" dirty="0">
                <a:latin typeface="PT Serif" panose="020A0603040505020204" pitchFamily="18" charset="77"/>
              </a:rPr>
              <a:t>Results for 2 IPs are similar to those for 1 IP</a:t>
            </a:r>
          </a:p>
          <a:p>
            <a:r>
              <a:rPr lang="en-GB" sz="1350" dirty="0">
                <a:latin typeface="PT Serif" panose="020A0603040505020204" pitchFamily="18" charset="77"/>
              </a:rPr>
              <a:t>Slight deviations at the tails for 2 interaction points, to be understood and reduced.</a:t>
            </a:r>
          </a:p>
          <a:p>
            <a:pPr marL="0" indent="0">
              <a:buNone/>
            </a:pPr>
            <a:endParaRPr lang="en-GB" sz="1350" dirty="0">
              <a:latin typeface="PT Serif" panose="020A0603040505020204" pitchFamily="18" charset="77"/>
            </a:endParaRPr>
          </a:p>
        </p:txBody>
      </p:sp>
      <p:pic>
        <p:nvPicPr>
          <p:cNvPr id="14" name="Picture 13">
            <a:extLst>
              <a:ext uri="{FF2B5EF4-FFF2-40B4-BE49-F238E27FC236}">
                <a16:creationId xmlns:a16="http://schemas.microsoft.com/office/drawing/2014/main" id="{5C215639-866B-1805-3B08-36278CE82C8B}"/>
              </a:ext>
            </a:extLst>
          </p:cNvPr>
          <p:cNvPicPr>
            <a:picLocks noChangeAspect="1"/>
          </p:cNvPicPr>
          <p:nvPr/>
        </p:nvPicPr>
        <p:blipFill>
          <a:blip r:embed="rId4"/>
          <a:stretch>
            <a:fillRect/>
          </a:stretch>
        </p:blipFill>
        <p:spPr>
          <a:xfrm>
            <a:off x="785958" y="2104740"/>
            <a:ext cx="3647785" cy="2735840"/>
          </a:xfrm>
          <a:prstGeom prst="rect">
            <a:avLst/>
          </a:prstGeom>
        </p:spPr>
      </p:pic>
    </p:spTree>
    <p:extLst>
      <p:ext uri="{BB962C8B-B14F-4D97-AF65-F5344CB8AC3E}">
        <p14:creationId xmlns:p14="http://schemas.microsoft.com/office/powerpoint/2010/main" val="14944955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19" name="Insight from optics :   uncorrected…"/>
              <p:cNvSpPr txBox="1"/>
              <p:nvPr/>
            </p:nvSpPr>
            <p:spPr>
              <a:xfrm>
                <a:off x="3895142" y="681035"/>
                <a:ext cx="5132046" cy="3145469"/>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19050" tIns="19050" rIns="19050" bIns="19050" anchor="ctr">
                <a:normAutofit/>
              </a:bodyPr>
              <a:lstStyle/>
              <a:p>
                <a:pPr marL="228600" indent="-228600">
                  <a:lnSpc>
                    <a:spcPct val="130000"/>
                  </a:lnSpc>
                  <a:spcBef>
                    <a:spcPts val="750"/>
                  </a:spcBef>
                  <a:buSzPct val="123000"/>
                  <a:buChar char="•"/>
                </a:pPr>
                <a:r>
                  <a:rPr sz="1400" dirty="0"/>
                  <a:t>Insight from optics : </a:t>
                </a:r>
                <a14:m>
                  <m:oMath xmlns:m="http://schemas.openxmlformats.org/officeDocument/2006/math">
                    <m:sSup>
                      <m:sSupPr>
                        <m:ctrlPr>
                          <a:rPr sz="1400">
                            <a:solidFill>
                              <a:srgbClr val="000000"/>
                            </a:solidFill>
                            <a:latin typeface="Cambria Math" panose="02040503050406030204" pitchFamily="18" charset="0"/>
                          </a:rPr>
                        </m:ctrlPr>
                      </m:sSupPr>
                      <m:e>
                        <m:r>
                          <a:rPr sz="1400" i="1">
                            <a:solidFill>
                              <a:srgbClr val="000000"/>
                            </a:solidFill>
                            <a:latin typeface="Cambria Math" panose="02040503050406030204" pitchFamily="18" charset="0"/>
                          </a:rPr>
                          <m:t>10</m:t>
                        </m:r>
                      </m:e>
                      <m:sup>
                        <m:r>
                          <a:rPr sz="1400" i="1">
                            <a:solidFill>
                              <a:srgbClr val="000000"/>
                            </a:solidFill>
                            <a:latin typeface="Cambria Math" panose="02040503050406030204" pitchFamily="18" charset="0"/>
                          </a:rPr>
                          <m:t>−4</m:t>
                        </m:r>
                      </m:sup>
                    </m:sSup>
                  </m:oMath>
                </a14:m>
                <a:r>
                  <a:rPr sz="1400" dirty="0"/>
                  <a:t> uncorrected</a:t>
                </a:r>
              </a:p>
              <a:p>
                <a:pPr marL="228600" indent="-228600">
                  <a:lnSpc>
                    <a:spcPct val="130000"/>
                  </a:lnSpc>
                  <a:spcBef>
                    <a:spcPts val="750"/>
                  </a:spcBef>
                  <a:buSzPct val="123000"/>
                  <a:buChar char="•"/>
                </a:pPr>
                <a:r>
                  <a:rPr sz="1400" dirty="0"/>
                  <a:t>Local coupling strength [3] varying over</a:t>
                </a:r>
              </a:p>
              <a:p>
                <a:pPr>
                  <a:lnSpc>
                    <a:spcPct val="130000"/>
                  </a:lnSpc>
                  <a:spcBef>
                    <a:spcPts val="750"/>
                  </a:spcBef>
                </a:pPr>
                <a:endParaRPr sz="1400" dirty="0"/>
              </a:p>
              <a:p>
                <a:pPr marL="228600" indent="-228600">
                  <a:spcBef>
                    <a:spcPts val="750"/>
                  </a:spcBef>
                  <a:buSzPct val="123000"/>
                  <a:buChar char="•"/>
                </a:pPr>
                <a:r>
                  <a:rPr sz="1400" dirty="0" err="1"/>
                  <a:t>vdM</a:t>
                </a:r>
                <a:r>
                  <a:rPr sz="1400" dirty="0"/>
                  <a:t> and physics parameters</a:t>
                </a:r>
              </a:p>
            </p:txBody>
          </p:sp>
        </mc:Choice>
        <mc:Fallback>
          <p:sp>
            <p:nvSpPr>
              <p:cNvPr id="219" name="Insight from optics :   uncorrected…"/>
              <p:cNvSpPr txBox="1">
                <a:spLocks noRot="1" noChangeAspect="1" noMove="1" noResize="1" noEditPoints="1" noAdjustHandles="1" noChangeArrowheads="1" noChangeShapeType="1" noTextEdit="1"/>
              </p:cNvSpPr>
              <p:nvPr/>
            </p:nvSpPr>
            <p:spPr>
              <a:xfrm>
                <a:off x="3895142" y="681035"/>
                <a:ext cx="5132046" cy="3145469"/>
              </a:xfrm>
              <a:prstGeom prst="rect">
                <a:avLst/>
              </a:prstGeom>
              <a:blipFill>
                <a:blip r:embed="rId2"/>
                <a:stretch>
                  <a:fillRect l="-1975"/>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p:sp>
        <p:nvSpPr>
          <p:cNvPr id="220" name="Simulation setup for local coupling"/>
          <p:cNvSpPr txBox="1">
            <a:spLocks noGrp="1"/>
          </p:cNvSpPr>
          <p:nvPr>
            <p:ph type="title"/>
          </p:nvPr>
        </p:nvSpPr>
        <p:spPr>
          <a:xfrm>
            <a:off x="804672" y="289290"/>
            <a:ext cx="7540325" cy="537437"/>
          </a:xfrm>
          <a:prstGeom prst="rect">
            <a:avLst/>
          </a:prstGeom>
        </p:spPr>
        <p:txBody>
          <a:bodyPr/>
          <a:lstStyle/>
          <a:p>
            <a:r>
              <a:rPr lang="en-US" dirty="0"/>
              <a:t>Local Linear </a:t>
            </a:r>
            <a:r>
              <a:rPr dirty="0"/>
              <a:t>coupling</a:t>
            </a:r>
            <a:r>
              <a:rPr lang="en-US" dirty="0"/>
              <a:t>: simulation model</a:t>
            </a:r>
            <a:endParaRPr dirty="0"/>
          </a:p>
        </p:txBody>
      </p:sp>
      <p:sp>
        <p:nvSpPr>
          <p:cNvPr id="222" name="Simulation of a simplified LHC lattice, composed of an Interaction Point (IP) and skew Quadrupoles (Q) :"/>
          <p:cNvSpPr txBox="1">
            <a:spLocks noGrp="1"/>
          </p:cNvSpPr>
          <p:nvPr>
            <p:ph type="body" sz="half" idx="1"/>
          </p:nvPr>
        </p:nvSpPr>
        <p:spPr>
          <a:xfrm>
            <a:off x="212507" y="1593189"/>
            <a:ext cx="3565835" cy="3096005"/>
          </a:xfrm>
          <a:prstGeom prst="rect">
            <a:avLst/>
          </a:prstGeom>
        </p:spPr>
        <p:txBody>
          <a:bodyPr/>
          <a:lstStyle>
            <a:lvl1pPr>
              <a:lnSpc>
                <a:spcPct val="110000"/>
              </a:lnSpc>
            </a:lvl1pPr>
          </a:lstStyle>
          <a:p>
            <a:r>
              <a:rPr dirty="0"/>
              <a:t>Simulation of a simplified LHC lattice, composed of an Interaction Point (IP) and skew Quadrupoles (Q) :</a:t>
            </a:r>
          </a:p>
        </p:txBody>
      </p:sp>
      <p:pic>
        <p:nvPicPr>
          <p:cNvPr id="223" name="Screenshot 2025-01-15 at 14.01.33.png" descr="Screenshot 2025-01-15 at 14.01.33.png"/>
          <p:cNvPicPr>
            <a:picLocks noChangeAspect="1"/>
          </p:cNvPicPr>
          <p:nvPr/>
        </p:nvPicPr>
        <p:blipFill>
          <a:blip r:embed="rId3"/>
          <a:stretch>
            <a:fillRect/>
          </a:stretch>
        </p:blipFill>
        <p:spPr>
          <a:xfrm>
            <a:off x="4351698" y="2280268"/>
            <a:ext cx="1931406" cy="459216"/>
          </a:xfrm>
          <a:prstGeom prst="rect">
            <a:avLst/>
          </a:prstGeom>
          <a:ln w="12700">
            <a:miter lim="400000"/>
          </a:ln>
        </p:spPr>
      </p:pic>
      <p:pic>
        <p:nvPicPr>
          <p:cNvPr id="224" name="Screenshot 2025-01-17 at 14.06.06.png" descr="Screenshot 2025-01-17 at 14.06.06.png"/>
          <p:cNvPicPr>
            <a:picLocks noChangeAspect="1"/>
          </p:cNvPicPr>
          <p:nvPr/>
        </p:nvPicPr>
        <p:blipFill>
          <a:blip r:embed="rId4"/>
          <a:srcRect l="9094" r="50735" b="25370"/>
          <a:stretch>
            <a:fillRect/>
          </a:stretch>
        </p:blipFill>
        <p:spPr>
          <a:xfrm>
            <a:off x="968659" y="2969725"/>
            <a:ext cx="2053574" cy="1728828"/>
          </a:xfrm>
          <a:prstGeom prst="rect">
            <a:avLst/>
          </a:prstGeom>
          <a:ln w="12700">
            <a:miter lim="400000"/>
          </a:ln>
        </p:spPr>
      </p:pic>
      <p:sp>
        <p:nvSpPr>
          <p:cNvPr id="226" name="Slide Number"/>
          <p:cNvSpPr txBox="1">
            <a:spLocks noGrp="1"/>
          </p:cNvSpPr>
          <p:nvPr>
            <p:ph type="sldNum" sz="quarter" idx="4294967295"/>
          </p:nvPr>
        </p:nvSpPr>
        <p:spPr>
          <a:xfrm>
            <a:off x="4524394" y="4978527"/>
            <a:ext cx="425558" cy="19463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37</a:t>
            </a:fld>
            <a:endParaRPr dirty="0"/>
          </a:p>
        </p:txBody>
      </p:sp>
      <p:pic>
        <p:nvPicPr>
          <p:cNvPr id="227" name="Screenshot 2025-01-25 at 10.48.17.png" descr="Screenshot 2025-01-25 at 10.48.17.png"/>
          <p:cNvPicPr>
            <a:picLocks noChangeAspect="1"/>
          </p:cNvPicPr>
          <p:nvPr/>
        </p:nvPicPr>
        <p:blipFill>
          <a:blip r:embed="rId5"/>
          <a:stretch>
            <a:fillRect/>
          </a:stretch>
        </p:blipFill>
        <p:spPr>
          <a:xfrm>
            <a:off x="4509678" y="3187248"/>
            <a:ext cx="2812529" cy="1569310"/>
          </a:xfrm>
          <a:prstGeom prst="rect">
            <a:avLst/>
          </a:prstGeom>
          <a:ln w="12700">
            <a:miter lim="400000"/>
          </a:ln>
        </p:spPr>
      </p:pic>
    </p:spTree>
    <p:extLst>
      <p:ext uri="{BB962C8B-B14F-4D97-AF65-F5344CB8AC3E}">
        <p14:creationId xmlns:p14="http://schemas.microsoft.com/office/powerpoint/2010/main" val="1822917619"/>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BE88E18E-AFB5-48F3-AC13-9D3EE05F6282}"/>
              </a:ext>
            </a:extLst>
          </p:cNvPr>
          <p:cNvSpPr>
            <a:spLocks noGrp="1"/>
          </p:cNvSpPr>
          <p:nvPr>
            <p:ph type="sldNum" sz="quarter" idx="12"/>
          </p:nvPr>
        </p:nvSpPr>
        <p:spPr/>
        <p:txBody>
          <a:bodyPr/>
          <a:lstStyle/>
          <a:p>
            <a:fld id="{E1E1CD7C-2161-7D43-862E-CE4C333CD873}" type="slidenum">
              <a:rPr lang="fr-FR" smtClean="0"/>
              <a:pPr/>
              <a:t>38</a:t>
            </a:fld>
            <a:endParaRPr lang="fr-FR" dirty="0"/>
          </a:p>
        </p:txBody>
      </p:sp>
      <p:pic>
        <p:nvPicPr>
          <p:cNvPr id="4" name="Content Placeholder 3">
            <a:extLst>
              <a:ext uri="{FF2B5EF4-FFF2-40B4-BE49-F238E27FC236}">
                <a16:creationId xmlns:a16="http://schemas.microsoft.com/office/drawing/2014/main" id="{3AE95B9D-4669-8227-F925-8A877EA20D96}"/>
              </a:ext>
            </a:extLst>
          </p:cNvPr>
          <p:cNvPicPr>
            <a:picLocks noGrp="1" noChangeAspect="1"/>
          </p:cNvPicPr>
          <p:nvPr>
            <p:ph idx="1"/>
          </p:nvPr>
        </p:nvPicPr>
        <p:blipFill>
          <a:blip r:embed="rId2"/>
          <a:stretch>
            <a:fillRect/>
          </a:stretch>
        </p:blipFill>
        <p:spPr>
          <a:xfrm>
            <a:off x="702224" y="372938"/>
            <a:ext cx="8185395" cy="4591010"/>
          </a:xfrm>
        </p:spPr>
      </p:pic>
    </p:spTree>
    <p:extLst>
      <p:ext uri="{BB962C8B-B14F-4D97-AF65-F5344CB8AC3E}">
        <p14:creationId xmlns:p14="http://schemas.microsoft.com/office/powerpoint/2010/main" val="2078315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D4ECD529-E62E-7B7D-7203-9173CC8972FA}"/>
              </a:ext>
            </a:extLst>
          </p:cNvPr>
          <p:cNvPicPr>
            <a:picLocks noGrp="1" noChangeAspect="1"/>
          </p:cNvPicPr>
          <p:nvPr>
            <p:ph idx="1"/>
          </p:nvPr>
        </p:nvPicPr>
        <p:blipFill>
          <a:blip r:embed="rId2"/>
          <a:stretch>
            <a:fillRect/>
          </a:stretch>
        </p:blipFill>
        <p:spPr>
          <a:xfrm>
            <a:off x="757989" y="348877"/>
            <a:ext cx="8248546" cy="4600948"/>
          </a:xfrm>
        </p:spPr>
      </p:pic>
      <p:sp>
        <p:nvSpPr>
          <p:cNvPr id="4" name="Slide Number Placeholder 3">
            <a:extLst>
              <a:ext uri="{FF2B5EF4-FFF2-40B4-BE49-F238E27FC236}">
                <a16:creationId xmlns:a16="http://schemas.microsoft.com/office/drawing/2014/main" id="{9801F044-2697-B517-3E1F-21F6213610B1}"/>
              </a:ext>
            </a:extLst>
          </p:cNvPr>
          <p:cNvSpPr>
            <a:spLocks noGrp="1"/>
          </p:cNvSpPr>
          <p:nvPr>
            <p:ph type="sldNum" sz="quarter" idx="12"/>
          </p:nvPr>
        </p:nvSpPr>
        <p:spPr/>
        <p:txBody>
          <a:bodyPr/>
          <a:lstStyle/>
          <a:p>
            <a:fld id="{E1E1CD7C-2161-7D43-862E-CE4C333CD873}" type="slidenum">
              <a:rPr lang="fr-FR" smtClean="0"/>
              <a:pPr/>
              <a:t>39</a:t>
            </a:fld>
            <a:endParaRPr lang="fr-FR" dirty="0"/>
          </a:p>
        </p:txBody>
      </p:sp>
    </p:spTree>
    <p:extLst>
      <p:ext uri="{BB962C8B-B14F-4D97-AF65-F5344CB8AC3E}">
        <p14:creationId xmlns:p14="http://schemas.microsoft.com/office/powerpoint/2010/main" val="1071111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EC491D70-2FFC-42F6-A538-CFC0B8648B69}"/>
              </a:ext>
            </a:extLst>
          </p:cNvPr>
          <p:cNvSpPr>
            <a:spLocks noGrp="1"/>
          </p:cNvSpPr>
          <p:nvPr>
            <p:ph type="title"/>
          </p:nvPr>
        </p:nvSpPr>
        <p:spPr/>
        <p:txBody>
          <a:bodyPr/>
          <a:lstStyle/>
          <a:p>
            <a:r>
              <a:rPr lang="en-GB" dirty="0">
                <a:sym typeface="Wingdings" pitchFamily="2" charset="2"/>
              </a:rPr>
              <a:t>COMBIXSUITE</a:t>
            </a:r>
            <a:endParaRPr lang="en-GB" dirty="0"/>
          </a:p>
        </p:txBody>
      </p:sp>
      <p:sp>
        <p:nvSpPr>
          <p:cNvPr id="13" name="Slide Number Placeholder 12">
            <a:extLst>
              <a:ext uri="{FF2B5EF4-FFF2-40B4-BE49-F238E27FC236}">
                <a16:creationId xmlns:a16="http://schemas.microsoft.com/office/drawing/2014/main" id="{9C33132E-5AEF-41B8-A56F-0A5F2A808BA6}"/>
              </a:ext>
            </a:extLst>
          </p:cNvPr>
          <p:cNvSpPr>
            <a:spLocks noGrp="1"/>
          </p:cNvSpPr>
          <p:nvPr>
            <p:ph type="sldNum" sz="quarter" idx="16"/>
          </p:nvPr>
        </p:nvSpPr>
        <p:spPr/>
        <p:txBody>
          <a:bodyPr/>
          <a:lstStyle/>
          <a:p>
            <a:fld id="{E1E1CD7C-2161-7D43-862E-CE4C333CD873}" type="slidenum">
              <a:rPr lang="fr-FR" smtClean="0"/>
              <a:pPr/>
              <a:t>4</a:t>
            </a:fld>
            <a:endParaRPr lang="fr-FR" dirty="0"/>
          </a:p>
        </p:txBody>
      </p:sp>
      <p:pic>
        <p:nvPicPr>
          <p:cNvPr id="1026" name="Picture 2">
            <a:extLst>
              <a:ext uri="{FF2B5EF4-FFF2-40B4-BE49-F238E27FC236}">
                <a16:creationId xmlns:a16="http://schemas.microsoft.com/office/drawing/2014/main" id="{44B4B8D1-F80E-16E2-48F2-5319C2AB57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4875" y="1847865"/>
            <a:ext cx="7036904" cy="298091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FEE6CC5-EDAA-FA05-8F44-9284E4DCEE72}"/>
              </a:ext>
            </a:extLst>
          </p:cNvPr>
          <p:cNvSpPr txBox="1"/>
          <p:nvPr/>
        </p:nvSpPr>
        <p:spPr>
          <a:xfrm>
            <a:off x="161841" y="715928"/>
            <a:ext cx="8965975" cy="1384995"/>
          </a:xfrm>
          <a:prstGeom prst="rect">
            <a:avLst/>
          </a:prstGeom>
          <a:noFill/>
        </p:spPr>
        <p:txBody>
          <a:bodyPr wrap="square">
            <a:spAutoFit/>
          </a:bodyPr>
          <a:lstStyle/>
          <a:p>
            <a:pPr algn="l" rtl="0" fontAlgn="base">
              <a:buFont typeface="Arial" panose="020B0604020202020204" pitchFamily="34" charset="0"/>
              <a:buChar char="•"/>
            </a:pPr>
            <a:r>
              <a:rPr lang="en-GB" sz="1400" b="0" i="0" u="none" strike="noStrike" dirty="0">
                <a:solidFill>
                  <a:srgbClr val="413C3A"/>
                </a:solidFill>
                <a:effectLst/>
                <a:latin typeface="Arial" panose="020B0604020202020204" pitchFamily="34" charset="0"/>
              </a:rPr>
              <a:t> </a:t>
            </a:r>
            <a:r>
              <a:rPr lang="en-GB" sz="1400" b="0" i="0" u="none" strike="noStrike" dirty="0">
                <a:solidFill>
                  <a:srgbClr val="413C3A"/>
                </a:solidFill>
                <a:effectLst/>
                <a:latin typeface="Arial" panose="020B0604020202020204" pitchFamily="34" charset="0"/>
                <a:hlinkClick r:id="rId3"/>
              </a:rPr>
              <a:t>XSUITE</a:t>
            </a:r>
            <a:r>
              <a:rPr lang="en-GB" sz="1400" b="0" i="0" u="none" strike="noStrike" dirty="0">
                <a:solidFill>
                  <a:srgbClr val="413C3A"/>
                </a:solidFill>
                <a:effectLst/>
                <a:latin typeface="Arial" panose="020B0604020202020204" pitchFamily="34" charset="0"/>
              </a:rPr>
              <a:t>: ABP Initiative to combine all capabilities of different accelerator tools developed at CERN in a single flexible and modern framework</a:t>
            </a:r>
            <a:r>
              <a:rPr lang="en-US" sz="1400" b="0" i="0" u="none" strike="noStrike" dirty="0">
                <a:solidFill>
                  <a:srgbClr val="413C3A"/>
                </a:solidFill>
                <a:effectLst/>
                <a:latin typeface="Arial" panose="020B0604020202020204" pitchFamily="34" charset="0"/>
              </a:rPr>
              <a:t>​. </a:t>
            </a:r>
            <a:r>
              <a:rPr lang="en-US" sz="1400" b="0" i="0" u="none" strike="noStrike" dirty="0">
                <a:solidFill>
                  <a:srgbClr val="413C3A"/>
                </a:solidFill>
                <a:effectLst/>
                <a:latin typeface="Arial" panose="020B0604020202020204" pitchFamily="34" charset="0"/>
                <a:hlinkClick r:id="rId4"/>
              </a:rPr>
              <a:t>Webpage</a:t>
            </a:r>
            <a:endParaRPr lang="en-US" sz="1400" b="0" i="0" u="none" strike="noStrike" dirty="0">
              <a:solidFill>
                <a:srgbClr val="413C3A"/>
              </a:solidFill>
              <a:effectLst/>
              <a:latin typeface="Arial" panose="020B0604020202020204" pitchFamily="34" charset="0"/>
            </a:endParaRPr>
          </a:p>
          <a:p>
            <a:pPr algn="l" rtl="0" fontAlgn="base">
              <a:buFont typeface="Arial" panose="020B0604020202020204" pitchFamily="34" charset="0"/>
              <a:buChar char="•"/>
            </a:pPr>
            <a:r>
              <a:rPr lang="en-US" sz="1400" dirty="0">
                <a:solidFill>
                  <a:srgbClr val="413C3A"/>
                </a:solidFill>
                <a:latin typeface="Arial" panose="020B0604020202020204" pitchFamily="34" charset="0"/>
              </a:rPr>
              <a:t> </a:t>
            </a:r>
            <a:r>
              <a:rPr lang="en-US" sz="1400" dirty="0">
                <a:solidFill>
                  <a:srgbClr val="413C3A"/>
                </a:solidFill>
                <a:latin typeface="Arial" panose="020B0604020202020204" pitchFamily="34" charset="0"/>
                <a:hlinkClick r:id="rId5"/>
              </a:rPr>
              <a:t>EPFL PhD P. Kicsiny</a:t>
            </a:r>
            <a:r>
              <a:rPr lang="en-US" sz="1400" dirty="0">
                <a:solidFill>
                  <a:srgbClr val="413C3A"/>
                </a:solidFill>
                <a:latin typeface="Arial" panose="020B0604020202020204" pitchFamily="34" charset="0"/>
              </a:rPr>
              <a:t>: Beam-beam models for hadron and lepton colliders implemented in XSUITE</a:t>
            </a:r>
          </a:p>
          <a:p>
            <a:pPr algn="l" rtl="0" fontAlgn="base">
              <a:buFont typeface="Arial" panose="020B0604020202020204" pitchFamily="34" charset="0"/>
              <a:buChar char="•"/>
            </a:pPr>
            <a:r>
              <a:rPr lang="en-US" sz="1400" b="0" i="0" u="none" strike="noStrike" dirty="0">
                <a:solidFill>
                  <a:srgbClr val="413C3A"/>
                </a:solidFill>
                <a:effectLst/>
                <a:latin typeface="Arial" panose="020B0604020202020204" pitchFamily="34" charset="0"/>
              </a:rPr>
              <a:t> </a:t>
            </a:r>
            <a:r>
              <a:rPr lang="en-US" sz="1400" b="0" i="0" u="none" strike="noStrike" dirty="0">
                <a:solidFill>
                  <a:srgbClr val="413C3A"/>
                </a:solidFill>
                <a:effectLst/>
                <a:latin typeface="Arial" panose="020B0604020202020204" pitchFamily="34" charset="0"/>
                <a:hlinkClick r:id="rId6"/>
              </a:rPr>
              <a:t>Master Project C. Zhang </a:t>
            </a:r>
            <a:r>
              <a:rPr lang="en-US" sz="1400" b="0" i="0" u="none" strike="noStrike" dirty="0">
                <a:solidFill>
                  <a:srgbClr val="413C3A"/>
                </a:solidFill>
                <a:effectLst/>
                <a:latin typeface="Arial" panose="020B0604020202020204" pitchFamily="34" charset="0"/>
              </a:rPr>
              <a:t>to develop 2D luminosity integrator </a:t>
            </a:r>
            <a:r>
              <a:rPr lang="en-US" sz="1400" dirty="0">
                <a:solidFill>
                  <a:srgbClr val="413C3A"/>
                </a:solidFill>
                <a:latin typeface="Arial" panose="020B0604020202020204" pitchFamily="34" charset="0"/>
              </a:rPr>
              <a:t>(like in COMBI), </a:t>
            </a:r>
            <a:r>
              <a:rPr lang="en-US" sz="1400" i="1" dirty="0">
                <a:solidFill>
                  <a:srgbClr val="413C3A"/>
                </a:solidFill>
                <a:latin typeface="Arial" panose="020B0604020202020204" pitchFamily="34" charset="0"/>
              </a:rPr>
              <a:t>private version</a:t>
            </a:r>
          </a:p>
          <a:p>
            <a:pPr algn="l" rtl="0" fontAlgn="base">
              <a:buFont typeface="Arial" panose="020B0604020202020204" pitchFamily="34" charset="0"/>
              <a:buChar char="•"/>
            </a:pPr>
            <a:r>
              <a:rPr lang="en-US" sz="1400" b="0" i="0" u="none" strike="noStrike" dirty="0">
                <a:solidFill>
                  <a:srgbClr val="413C3A"/>
                </a:solidFill>
                <a:effectLst/>
                <a:latin typeface="Arial" panose="020B0604020202020204" pitchFamily="34" charset="0"/>
              </a:rPr>
              <a:t> </a:t>
            </a:r>
            <a:r>
              <a:rPr lang="en-US" sz="1400" b="0" i="0" u="none" strike="noStrike" dirty="0">
                <a:solidFill>
                  <a:srgbClr val="413C3A"/>
                </a:solidFill>
                <a:effectLst/>
                <a:latin typeface="Arial" panose="020B0604020202020204" pitchFamily="34" charset="0"/>
                <a:hlinkClick r:id="rId7"/>
              </a:rPr>
              <a:t>Master Project L. </a:t>
            </a:r>
            <a:r>
              <a:rPr lang="en-US" sz="1400" b="0" i="0" u="none" strike="noStrike" dirty="0" err="1">
                <a:solidFill>
                  <a:srgbClr val="413C3A"/>
                </a:solidFill>
                <a:effectLst/>
                <a:latin typeface="Arial" panose="020B0604020202020204" pitchFamily="34" charset="0"/>
                <a:hlinkClick r:id="rId7"/>
              </a:rPr>
              <a:t>Lammert</a:t>
            </a:r>
            <a:r>
              <a:rPr lang="en-US" sz="1400" b="0" i="0" u="none" strike="noStrike" dirty="0">
                <a:solidFill>
                  <a:srgbClr val="413C3A"/>
                </a:solidFill>
                <a:effectLst/>
                <a:latin typeface="Arial" panose="020B0604020202020204" pitchFamily="34" charset="0"/>
                <a:hlinkClick r:id="rId7"/>
              </a:rPr>
              <a:t> </a:t>
            </a:r>
            <a:r>
              <a:rPr lang="en-US" sz="1400" b="0" i="0" u="none" strike="noStrike" dirty="0">
                <a:solidFill>
                  <a:srgbClr val="413C3A"/>
                </a:solidFill>
                <a:effectLst/>
                <a:latin typeface="Arial" panose="020B0604020202020204" pitchFamily="34" charset="0"/>
              </a:rPr>
              <a:t>develop analysis of beam imaging, local coupling and beam-beam effects </a:t>
            </a:r>
            <a:r>
              <a:rPr lang="en-US" sz="1400" i="1" dirty="0">
                <a:solidFill>
                  <a:srgbClr val="413C3A"/>
                </a:solidFill>
                <a:latin typeface="Arial" panose="020B0604020202020204" pitchFamily="34" charset="0"/>
              </a:rPr>
              <a:t>private version</a:t>
            </a:r>
            <a:endParaRPr lang="en-US" sz="1400" b="0" i="0" u="none" strike="noStrike" dirty="0">
              <a:solidFill>
                <a:srgbClr val="413C3A"/>
              </a:solidFill>
              <a:effectLst/>
              <a:latin typeface="Arial" panose="020B0604020202020204" pitchFamily="34" charset="0"/>
            </a:endParaRPr>
          </a:p>
        </p:txBody>
      </p:sp>
      <p:pic>
        <p:nvPicPr>
          <p:cNvPr id="2" name="Screenshot 2025-01-17 at 14.08.19.png" descr="Screenshot 2025-01-17 at 14.08.19.png">
            <a:extLst>
              <a:ext uri="{FF2B5EF4-FFF2-40B4-BE49-F238E27FC236}">
                <a16:creationId xmlns:a16="http://schemas.microsoft.com/office/drawing/2014/main" id="{D0B9EE8D-7164-D3FC-1595-196C51F019DC}"/>
              </a:ext>
            </a:extLst>
          </p:cNvPr>
          <p:cNvPicPr>
            <a:picLocks noChangeAspect="1"/>
          </p:cNvPicPr>
          <p:nvPr/>
        </p:nvPicPr>
        <p:blipFill>
          <a:blip r:embed="rId8"/>
          <a:stretch>
            <a:fillRect/>
          </a:stretch>
        </p:blipFill>
        <p:spPr>
          <a:xfrm>
            <a:off x="7977657" y="4167187"/>
            <a:ext cx="871538" cy="781050"/>
          </a:xfrm>
          <a:prstGeom prst="rect">
            <a:avLst/>
          </a:prstGeom>
          <a:ln w="12700">
            <a:miter lim="400000"/>
          </a:ln>
        </p:spPr>
      </p:pic>
    </p:spTree>
    <p:extLst>
      <p:ext uri="{BB962C8B-B14F-4D97-AF65-F5344CB8AC3E}">
        <p14:creationId xmlns:p14="http://schemas.microsoft.com/office/powerpoint/2010/main" val="203699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8001B-44C0-8908-3A3F-63A03A7F577B}"/>
              </a:ext>
            </a:extLst>
          </p:cNvPr>
          <p:cNvSpPr>
            <a:spLocks noGrp="1"/>
          </p:cNvSpPr>
          <p:nvPr>
            <p:ph type="title"/>
          </p:nvPr>
        </p:nvSpPr>
        <p:spPr>
          <a:xfrm>
            <a:off x="833958" y="134639"/>
            <a:ext cx="7886700" cy="994172"/>
          </a:xfrm>
        </p:spPr>
        <p:txBody>
          <a:bodyPr>
            <a:normAutofit/>
          </a:bodyPr>
          <a:lstStyle/>
          <a:p>
            <a:r>
              <a:rPr lang="en-GB" sz="2550" dirty="0">
                <a:latin typeface="PT Serif" panose="020A0603040505020204" pitchFamily="18" charset="77"/>
              </a:rPr>
              <a:t>Benchmark 1: Luminosity Bias 1 and 2 Ips case</a:t>
            </a:r>
          </a:p>
        </p:txBody>
      </p:sp>
      <p:pic>
        <p:nvPicPr>
          <p:cNvPr id="4" name="Picture 3">
            <a:extLst>
              <a:ext uri="{FF2B5EF4-FFF2-40B4-BE49-F238E27FC236}">
                <a16:creationId xmlns:a16="http://schemas.microsoft.com/office/drawing/2014/main" id="{53C9CB44-94A8-23EF-1434-40719CDC605F}"/>
              </a:ext>
            </a:extLst>
          </p:cNvPr>
          <p:cNvPicPr>
            <a:picLocks noChangeAspect="1"/>
          </p:cNvPicPr>
          <p:nvPr/>
        </p:nvPicPr>
        <p:blipFill>
          <a:blip r:embed="rId3"/>
          <a:stretch>
            <a:fillRect/>
          </a:stretch>
        </p:blipFill>
        <p:spPr>
          <a:xfrm>
            <a:off x="786240" y="2105164"/>
            <a:ext cx="3647222" cy="2735416"/>
          </a:xfrm>
          <a:prstGeom prst="rect">
            <a:avLst/>
          </a:prstGeom>
        </p:spPr>
      </p:pic>
      <p:sp>
        <p:nvSpPr>
          <p:cNvPr id="19" name="Slide Number Placeholder 18">
            <a:extLst>
              <a:ext uri="{FF2B5EF4-FFF2-40B4-BE49-F238E27FC236}">
                <a16:creationId xmlns:a16="http://schemas.microsoft.com/office/drawing/2014/main" id="{41FCA545-FF5F-71D5-8F61-56476B0A4098}"/>
              </a:ext>
            </a:extLst>
          </p:cNvPr>
          <p:cNvSpPr>
            <a:spLocks noGrp="1"/>
          </p:cNvSpPr>
          <p:nvPr>
            <p:ph type="sldNum" sz="quarter" idx="12"/>
          </p:nvPr>
        </p:nvSpPr>
        <p:spPr/>
        <p:txBody>
          <a:bodyPr/>
          <a:lstStyle/>
          <a:p>
            <a:fld id="{5CCD1781-E714-6C4B-8534-7B0E2CECB43E}" type="slidenum">
              <a:rPr lang="en-GB" smtClean="0"/>
              <a:t>5</a:t>
            </a:fld>
            <a:endParaRPr lang="en-GB"/>
          </a:p>
        </p:txBody>
      </p:sp>
      <p:sp>
        <p:nvSpPr>
          <p:cNvPr id="21" name="Content Placeholder 2">
            <a:extLst>
              <a:ext uri="{FF2B5EF4-FFF2-40B4-BE49-F238E27FC236}">
                <a16:creationId xmlns:a16="http://schemas.microsoft.com/office/drawing/2014/main" id="{065BB275-2302-F209-501D-D93DFA42AA6B}"/>
              </a:ext>
            </a:extLst>
          </p:cNvPr>
          <p:cNvSpPr>
            <a:spLocks noGrp="1"/>
          </p:cNvSpPr>
          <p:nvPr>
            <p:ph idx="1"/>
          </p:nvPr>
        </p:nvSpPr>
        <p:spPr>
          <a:xfrm>
            <a:off x="388470" y="782562"/>
            <a:ext cx="4183530" cy="1322176"/>
          </a:xfrm>
          <a:ln>
            <a:solidFill>
              <a:srgbClr val="4472C4"/>
            </a:solidFill>
          </a:ln>
        </p:spPr>
        <p:txBody>
          <a:bodyPr vert="horz" lIns="108000" tIns="108000" rIns="91440" bIns="45720" rtlCol="0">
            <a:normAutofit/>
          </a:bodyPr>
          <a:lstStyle/>
          <a:p>
            <a:r>
              <a:rPr lang="en-GB" sz="1350" dirty="0">
                <a:latin typeface="PT Serif" panose="020A0603040505020204" pitchFamily="18" charset="77"/>
              </a:rPr>
              <a:t>A numerical integrator was developed in Xsuite based on previous studies</a:t>
            </a:r>
          </a:p>
          <a:p>
            <a:r>
              <a:rPr lang="en-GB" sz="1350" dirty="0">
                <a:latin typeface="PT Serif" panose="020A0603040505020204" pitchFamily="18" charset="77"/>
              </a:rPr>
              <a:t>There is good agreement between the two results, and clear differences with the Gaussian calculation</a:t>
            </a:r>
          </a:p>
        </p:txBody>
      </p:sp>
      <p:pic>
        <p:nvPicPr>
          <p:cNvPr id="3" name="Picture 2">
            <a:extLst>
              <a:ext uri="{FF2B5EF4-FFF2-40B4-BE49-F238E27FC236}">
                <a16:creationId xmlns:a16="http://schemas.microsoft.com/office/drawing/2014/main" id="{9936BD5B-F478-E731-2B13-234DBD90DFC1}"/>
              </a:ext>
            </a:extLst>
          </p:cNvPr>
          <p:cNvPicPr>
            <a:picLocks noChangeAspect="1"/>
          </p:cNvPicPr>
          <p:nvPr/>
        </p:nvPicPr>
        <p:blipFill>
          <a:blip r:embed="rId4"/>
          <a:stretch>
            <a:fillRect/>
          </a:stretch>
        </p:blipFill>
        <p:spPr>
          <a:xfrm>
            <a:off x="4433743" y="2104740"/>
            <a:ext cx="3647785" cy="2735838"/>
          </a:xfrm>
          <a:prstGeom prst="rect">
            <a:avLst/>
          </a:prstGeom>
        </p:spPr>
      </p:pic>
      <p:sp>
        <p:nvSpPr>
          <p:cNvPr id="6" name="TextBox 5">
            <a:extLst>
              <a:ext uri="{FF2B5EF4-FFF2-40B4-BE49-F238E27FC236}">
                <a16:creationId xmlns:a16="http://schemas.microsoft.com/office/drawing/2014/main" id="{C60EDAA3-CBA9-F92D-BDBC-1140ADF3B21A}"/>
              </a:ext>
            </a:extLst>
          </p:cNvPr>
          <p:cNvSpPr txBox="1"/>
          <p:nvPr/>
        </p:nvSpPr>
        <p:spPr>
          <a:xfrm>
            <a:off x="4777308" y="782562"/>
            <a:ext cx="4183530" cy="923330"/>
          </a:xfrm>
          <a:prstGeom prst="rect">
            <a:avLst/>
          </a:prstGeom>
          <a:noFill/>
        </p:spPr>
        <p:txBody>
          <a:bodyPr wrap="square">
            <a:spAutoFit/>
          </a:bodyPr>
          <a:lstStyle/>
          <a:p>
            <a:pPr marL="285750" indent="-285750">
              <a:buFont typeface="Arial" panose="020B0604020202020204" pitchFamily="34" charset="0"/>
              <a:buChar char="•"/>
            </a:pPr>
            <a:r>
              <a:rPr lang="en-GB" sz="1350" dirty="0">
                <a:latin typeface="PT Serif" panose="020A0603040505020204" pitchFamily="18" charset="77"/>
              </a:rPr>
              <a:t>Results for 2 IPs are similar to those for 1 IP</a:t>
            </a:r>
          </a:p>
          <a:p>
            <a:endParaRPr lang="en-GB" sz="1350" dirty="0">
              <a:latin typeface="PT Serif" panose="020A0603040505020204" pitchFamily="18" charset="77"/>
            </a:endParaRPr>
          </a:p>
          <a:p>
            <a:pPr marL="285750" indent="-285750">
              <a:buFont typeface="Arial" panose="020B0604020202020204" pitchFamily="34" charset="0"/>
              <a:buChar char="•"/>
            </a:pPr>
            <a:r>
              <a:rPr lang="en-GB" sz="1350" dirty="0">
                <a:latin typeface="PT Serif" panose="020A0603040505020204" pitchFamily="18" charset="77"/>
              </a:rPr>
              <a:t>Slight deviations at the tails for 2 interaction points, to be understood and reduced.</a:t>
            </a:r>
          </a:p>
        </p:txBody>
      </p:sp>
    </p:spTree>
    <p:extLst>
      <p:ext uri="{BB962C8B-B14F-4D97-AF65-F5344CB8AC3E}">
        <p14:creationId xmlns:p14="http://schemas.microsoft.com/office/powerpoint/2010/main" val="11511156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6A054-AE54-623C-7D99-E614FB093217}"/>
              </a:ext>
            </a:extLst>
          </p:cNvPr>
          <p:cNvSpPr>
            <a:spLocks noGrp="1"/>
          </p:cNvSpPr>
          <p:nvPr>
            <p:ph type="title"/>
          </p:nvPr>
        </p:nvSpPr>
        <p:spPr>
          <a:xfrm>
            <a:off x="946702" y="135731"/>
            <a:ext cx="7886700" cy="994172"/>
          </a:xfrm>
        </p:spPr>
        <p:txBody>
          <a:bodyPr>
            <a:normAutofit/>
          </a:bodyPr>
          <a:lstStyle/>
          <a:p>
            <a:r>
              <a:rPr lang="en-GB" sz="2550" dirty="0">
                <a:latin typeface="PT Serif" panose="020A0603040505020204" pitchFamily="18" charset="77"/>
              </a:rPr>
              <a:t>Benchmark 2: Sigma visible</a:t>
            </a:r>
          </a:p>
        </p:txBody>
      </p:sp>
      <p:sp>
        <p:nvSpPr>
          <p:cNvPr id="5" name="Slide Number Placeholder 4">
            <a:extLst>
              <a:ext uri="{FF2B5EF4-FFF2-40B4-BE49-F238E27FC236}">
                <a16:creationId xmlns:a16="http://schemas.microsoft.com/office/drawing/2014/main" id="{4101E124-D7C4-E459-605E-3BC24705902C}"/>
              </a:ext>
            </a:extLst>
          </p:cNvPr>
          <p:cNvSpPr>
            <a:spLocks noGrp="1"/>
          </p:cNvSpPr>
          <p:nvPr>
            <p:ph type="sldNum" sz="quarter" idx="12"/>
          </p:nvPr>
        </p:nvSpPr>
        <p:spPr/>
        <p:txBody>
          <a:bodyPr/>
          <a:lstStyle/>
          <a:p>
            <a:fld id="{5CCD1781-E714-6C4B-8534-7B0E2CECB43E}" type="slidenum">
              <a:rPr lang="en-GB" smtClean="0"/>
              <a:t>6</a:t>
            </a:fld>
            <a:endParaRPr lang="en-GB" dirty="0"/>
          </a:p>
        </p:txBody>
      </p:sp>
      <p:sp>
        <p:nvSpPr>
          <p:cNvPr id="10" name="Content Placeholder 2">
            <a:extLst>
              <a:ext uri="{FF2B5EF4-FFF2-40B4-BE49-F238E27FC236}">
                <a16:creationId xmlns:a16="http://schemas.microsoft.com/office/drawing/2014/main" id="{A1EFC881-3253-5A52-B34D-B77ACE774EDB}"/>
              </a:ext>
            </a:extLst>
          </p:cNvPr>
          <p:cNvSpPr txBox="1">
            <a:spLocks/>
          </p:cNvSpPr>
          <p:nvPr/>
        </p:nvSpPr>
        <p:spPr>
          <a:xfrm>
            <a:off x="628650" y="1296001"/>
            <a:ext cx="7886700" cy="994172"/>
          </a:xfrm>
          <a:prstGeom prst="rect">
            <a:avLst/>
          </a:prstGeom>
          <a:ln>
            <a:solidFill>
              <a:srgbClr val="4472C4"/>
            </a:solidFill>
          </a:ln>
        </p:spPr>
        <p:txBody>
          <a:bodyPr vert="horz" lIns="108000" tIns="10800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350" dirty="0">
                <a:latin typeface="PT Serif" panose="020A0603040505020204" pitchFamily="18" charset="77"/>
              </a:rPr>
              <a:t>Sigma visible is comparable despite deviations in the tails for 2IPs</a:t>
            </a:r>
          </a:p>
          <a:p>
            <a:r>
              <a:rPr lang="en-GB" sz="1350" dirty="0">
                <a:latin typeface="PT Serif" panose="020A0603040505020204" pitchFamily="18" charset="77"/>
              </a:rPr>
              <a:t>Differences are below the significance level of 0.1%</a:t>
            </a:r>
          </a:p>
          <a:p>
            <a:r>
              <a:rPr lang="en-GB" sz="1350" dirty="0">
                <a:latin typeface="PT Serif" panose="020A0603040505020204" pitchFamily="18" charset="77"/>
              </a:rPr>
              <a:t>Results of </a:t>
            </a:r>
            <a:r>
              <a:rPr lang="en-GB" sz="1350" dirty="0">
                <a:latin typeface="PT Serif" panose="020A0603040505020204" pitchFamily="18" charset="77"/>
                <a:hlinkClick r:id="rId3"/>
              </a:rPr>
              <a:t>A. </a:t>
            </a:r>
            <a:r>
              <a:rPr lang="en-GB" sz="1350" dirty="0" err="1">
                <a:latin typeface="PT Serif" panose="020A0603040505020204" pitchFamily="18" charset="77"/>
                <a:hlinkClick r:id="rId3"/>
              </a:rPr>
              <a:t>Babaev</a:t>
            </a:r>
            <a:r>
              <a:rPr lang="en-GB" sz="1350" dirty="0">
                <a:latin typeface="PT Serif" panose="020A0603040505020204" pitchFamily="18" charset="77"/>
                <a:hlinkClick r:id="rId3"/>
              </a:rPr>
              <a:t> et al. BB studies</a:t>
            </a:r>
            <a:r>
              <a:rPr lang="en-GB" sz="1350" dirty="0">
                <a:latin typeface="PT Serif" panose="020A0603040505020204" pitchFamily="18" charset="77"/>
              </a:rPr>
              <a:t> reproduced</a:t>
            </a:r>
          </a:p>
          <a:p>
            <a:endParaRPr lang="en-GB" sz="1350" dirty="0">
              <a:latin typeface="PT Serif" panose="020A0603040505020204" pitchFamily="18" charset="77"/>
            </a:endParaRPr>
          </a:p>
        </p:txBody>
      </p:sp>
      <p:pic>
        <p:nvPicPr>
          <p:cNvPr id="11" name="Content Placeholder 6" descr="A graph with a blue line&#10;&#10;Description automatically generated">
            <a:extLst>
              <a:ext uri="{FF2B5EF4-FFF2-40B4-BE49-F238E27FC236}">
                <a16:creationId xmlns:a16="http://schemas.microsoft.com/office/drawing/2014/main" id="{F6123A7E-6E0A-DB6C-CF64-282CF63B894C}"/>
              </a:ext>
            </a:extLst>
          </p:cNvPr>
          <p:cNvPicPr>
            <a:picLocks noChangeAspect="1"/>
          </p:cNvPicPr>
          <p:nvPr/>
        </p:nvPicPr>
        <p:blipFill>
          <a:blip r:embed="rId4"/>
          <a:stretch>
            <a:fillRect/>
          </a:stretch>
        </p:blipFill>
        <p:spPr>
          <a:xfrm>
            <a:off x="366367" y="2436095"/>
            <a:ext cx="2698815" cy="2078088"/>
          </a:xfrm>
          <a:prstGeom prst="rect">
            <a:avLst/>
          </a:prstGeom>
        </p:spPr>
      </p:pic>
      <p:pic>
        <p:nvPicPr>
          <p:cNvPr id="22" name="Picture 21">
            <a:extLst>
              <a:ext uri="{FF2B5EF4-FFF2-40B4-BE49-F238E27FC236}">
                <a16:creationId xmlns:a16="http://schemas.microsoft.com/office/drawing/2014/main" id="{90680A80-2FE4-9A18-1113-718510B818E1}"/>
              </a:ext>
            </a:extLst>
          </p:cNvPr>
          <p:cNvPicPr>
            <a:picLocks noChangeAspect="1"/>
          </p:cNvPicPr>
          <p:nvPr/>
        </p:nvPicPr>
        <p:blipFill>
          <a:blip r:embed="rId5"/>
          <a:stretch>
            <a:fillRect/>
          </a:stretch>
        </p:blipFill>
        <p:spPr>
          <a:xfrm>
            <a:off x="5894738" y="2352011"/>
            <a:ext cx="2882896" cy="2162172"/>
          </a:xfrm>
          <a:prstGeom prst="rect">
            <a:avLst/>
          </a:prstGeom>
        </p:spPr>
      </p:pic>
      <p:pic>
        <p:nvPicPr>
          <p:cNvPr id="25" name="Picture 24">
            <a:extLst>
              <a:ext uri="{FF2B5EF4-FFF2-40B4-BE49-F238E27FC236}">
                <a16:creationId xmlns:a16="http://schemas.microsoft.com/office/drawing/2014/main" id="{E6D4DF0F-F73A-E717-BBD8-050B59BAF455}"/>
              </a:ext>
            </a:extLst>
          </p:cNvPr>
          <p:cNvPicPr>
            <a:picLocks noChangeAspect="1"/>
          </p:cNvPicPr>
          <p:nvPr/>
        </p:nvPicPr>
        <p:blipFill>
          <a:blip r:embed="rId6"/>
          <a:stretch>
            <a:fillRect/>
          </a:stretch>
        </p:blipFill>
        <p:spPr>
          <a:xfrm>
            <a:off x="3130552" y="2352011"/>
            <a:ext cx="2882896" cy="2162172"/>
          </a:xfrm>
          <a:prstGeom prst="rect">
            <a:avLst/>
          </a:prstGeom>
        </p:spPr>
      </p:pic>
    </p:spTree>
    <p:extLst>
      <p:ext uri="{BB962C8B-B14F-4D97-AF65-F5344CB8AC3E}">
        <p14:creationId xmlns:p14="http://schemas.microsoft.com/office/powerpoint/2010/main" val="41413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6A054-AE54-623C-7D99-E614FB093217}"/>
              </a:ext>
            </a:extLst>
          </p:cNvPr>
          <p:cNvSpPr>
            <a:spLocks noGrp="1"/>
          </p:cNvSpPr>
          <p:nvPr>
            <p:ph type="title"/>
          </p:nvPr>
        </p:nvSpPr>
        <p:spPr>
          <a:xfrm>
            <a:off x="946702" y="135731"/>
            <a:ext cx="7886700" cy="994172"/>
          </a:xfrm>
        </p:spPr>
        <p:txBody>
          <a:bodyPr>
            <a:normAutofit/>
          </a:bodyPr>
          <a:lstStyle/>
          <a:p>
            <a:r>
              <a:rPr lang="en-GB" sz="2550" dirty="0">
                <a:latin typeface="PT Serif" panose="020A0603040505020204" pitchFamily="18" charset="77"/>
              </a:rPr>
              <a:t>Benchmark 2: Sigma visible</a:t>
            </a:r>
          </a:p>
        </p:txBody>
      </p:sp>
      <p:sp>
        <p:nvSpPr>
          <p:cNvPr id="5" name="Slide Number Placeholder 4">
            <a:extLst>
              <a:ext uri="{FF2B5EF4-FFF2-40B4-BE49-F238E27FC236}">
                <a16:creationId xmlns:a16="http://schemas.microsoft.com/office/drawing/2014/main" id="{4101E124-D7C4-E459-605E-3BC24705902C}"/>
              </a:ext>
            </a:extLst>
          </p:cNvPr>
          <p:cNvSpPr>
            <a:spLocks noGrp="1"/>
          </p:cNvSpPr>
          <p:nvPr>
            <p:ph type="sldNum" sz="quarter" idx="12"/>
          </p:nvPr>
        </p:nvSpPr>
        <p:spPr/>
        <p:txBody>
          <a:bodyPr/>
          <a:lstStyle/>
          <a:p>
            <a:fld id="{5CCD1781-E714-6C4B-8534-7B0E2CECB43E}" type="slidenum">
              <a:rPr lang="en-GB" smtClean="0"/>
              <a:t>7</a:t>
            </a:fld>
            <a:endParaRPr lang="en-GB" dirty="0"/>
          </a:p>
        </p:txBody>
      </p:sp>
      <p:sp>
        <p:nvSpPr>
          <p:cNvPr id="10" name="Content Placeholder 2">
            <a:extLst>
              <a:ext uri="{FF2B5EF4-FFF2-40B4-BE49-F238E27FC236}">
                <a16:creationId xmlns:a16="http://schemas.microsoft.com/office/drawing/2014/main" id="{A1EFC881-3253-5A52-B34D-B77ACE774EDB}"/>
              </a:ext>
            </a:extLst>
          </p:cNvPr>
          <p:cNvSpPr txBox="1">
            <a:spLocks/>
          </p:cNvSpPr>
          <p:nvPr/>
        </p:nvSpPr>
        <p:spPr>
          <a:xfrm>
            <a:off x="628650" y="1037806"/>
            <a:ext cx="7886700" cy="994172"/>
          </a:xfrm>
          <a:prstGeom prst="rect">
            <a:avLst/>
          </a:prstGeom>
          <a:ln>
            <a:solidFill>
              <a:srgbClr val="4472C4"/>
            </a:solidFill>
          </a:ln>
        </p:spPr>
        <p:txBody>
          <a:bodyPr vert="horz" lIns="108000" tIns="10800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350" dirty="0">
                <a:latin typeface="PT Serif" panose="020A0603040505020204" pitchFamily="18" charset="77"/>
              </a:rPr>
              <a:t>Sigma visible is comparable despite deviations in the tails for 2IPs</a:t>
            </a:r>
          </a:p>
          <a:p>
            <a:r>
              <a:rPr lang="en-GB" sz="1350" dirty="0">
                <a:latin typeface="PT Serif" panose="020A0603040505020204" pitchFamily="18" charset="77"/>
              </a:rPr>
              <a:t>Differences are below the significance level of 0.1%</a:t>
            </a:r>
          </a:p>
          <a:p>
            <a:r>
              <a:rPr lang="en-GB" sz="1350" dirty="0">
                <a:latin typeface="PT Serif" panose="020A0603040505020204" pitchFamily="18" charset="77"/>
              </a:rPr>
              <a:t>Results of </a:t>
            </a:r>
            <a:r>
              <a:rPr lang="en-GB" sz="1350" dirty="0">
                <a:latin typeface="PT Serif" panose="020A0603040505020204" pitchFamily="18" charset="77"/>
                <a:hlinkClick r:id="rId3"/>
              </a:rPr>
              <a:t>A. </a:t>
            </a:r>
            <a:r>
              <a:rPr lang="en-GB" sz="1350" dirty="0" err="1">
                <a:latin typeface="PT Serif" panose="020A0603040505020204" pitchFamily="18" charset="77"/>
                <a:hlinkClick r:id="rId3"/>
              </a:rPr>
              <a:t>Babaev</a:t>
            </a:r>
            <a:r>
              <a:rPr lang="en-GB" sz="1350" dirty="0">
                <a:latin typeface="PT Serif" panose="020A0603040505020204" pitchFamily="18" charset="77"/>
                <a:hlinkClick r:id="rId3"/>
              </a:rPr>
              <a:t> et al. BB studies </a:t>
            </a:r>
            <a:r>
              <a:rPr lang="en-GB" sz="1350" dirty="0">
                <a:latin typeface="PT Serif" panose="020A0603040505020204" pitchFamily="18" charset="77"/>
              </a:rPr>
              <a:t>reproduced</a:t>
            </a:r>
          </a:p>
        </p:txBody>
      </p:sp>
      <p:pic>
        <p:nvPicPr>
          <p:cNvPr id="11" name="Content Placeholder 6" descr="A graph with a blue line&#10;&#10;Description automatically generated">
            <a:extLst>
              <a:ext uri="{FF2B5EF4-FFF2-40B4-BE49-F238E27FC236}">
                <a16:creationId xmlns:a16="http://schemas.microsoft.com/office/drawing/2014/main" id="{F6123A7E-6E0A-DB6C-CF64-282CF63B894C}"/>
              </a:ext>
            </a:extLst>
          </p:cNvPr>
          <p:cNvPicPr>
            <a:picLocks noChangeAspect="1"/>
          </p:cNvPicPr>
          <p:nvPr/>
        </p:nvPicPr>
        <p:blipFill>
          <a:blip r:embed="rId4"/>
          <a:stretch>
            <a:fillRect/>
          </a:stretch>
        </p:blipFill>
        <p:spPr>
          <a:xfrm>
            <a:off x="366367" y="2436095"/>
            <a:ext cx="2698815" cy="2078088"/>
          </a:xfrm>
          <a:prstGeom prst="rect">
            <a:avLst/>
          </a:prstGeom>
        </p:spPr>
      </p:pic>
      <p:pic>
        <p:nvPicPr>
          <p:cNvPr id="22" name="Picture 21">
            <a:extLst>
              <a:ext uri="{FF2B5EF4-FFF2-40B4-BE49-F238E27FC236}">
                <a16:creationId xmlns:a16="http://schemas.microsoft.com/office/drawing/2014/main" id="{90680A80-2FE4-9A18-1113-718510B818E1}"/>
              </a:ext>
            </a:extLst>
          </p:cNvPr>
          <p:cNvPicPr>
            <a:picLocks noChangeAspect="1"/>
          </p:cNvPicPr>
          <p:nvPr/>
        </p:nvPicPr>
        <p:blipFill>
          <a:blip r:embed="rId5"/>
          <a:stretch>
            <a:fillRect/>
          </a:stretch>
        </p:blipFill>
        <p:spPr>
          <a:xfrm>
            <a:off x="5894738" y="2352011"/>
            <a:ext cx="2882896" cy="2162172"/>
          </a:xfrm>
          <a:prstGeom prst="rect">
            <a:avLst/>
          </a:prstGeom>
        </p:spPr>
      </p:pic>
      <p:pic>
        <p:nvPicPr>
          <p:cNvPr id="25" name="Picture 24">
            <a:extLst>
              <a:ext uri="{FF2B5EF4-FFF2-40B4-BE49-F238E27FC236}">
                <a16:creationId xmlns:a16="http://schemas.microsoft.com/office/drawing/2014/main" id="{E6D4DF0F-F73A-E717-BBD8-050B59BAF455}"/>
              </a:ext>
            </a:extLst>
          </p:cNvPr>
          <p:cNvPicPr>
            <a:picLocks noChangeAspect="1"/>
          </p:cNvPicPr>
          <p:nvPr/>
        </p:nvPicPr>
        <p:blipFill>
          <a:blip r:embed="rId6"/>
          <a:stretch>
            <a:fillRect/>
          </a:stretch>
        </p:blipFill>
        <p:spPr>
          <a:xfrm>
            <a:off x="3130552" y="2352011"/>
            <a:ext cx="2882896" cy="2162172"/>
          </a:xfrm>
          <a:prstGeom prst="rect">
            <a:avLst/>
          </a:prstGeom>
        </p:spPr>
      </p:pic>
      <p:sp>
        <p:nvSpPr>
          <p:cNvPr id="3" name="TextBox 2">
            <a:extLst>
              <a:ext uri="{FF2B5EF4-FFF2-40B4-BE49-F238E27FC236}">
                <a16:creationId xmlns:a16="http://schemas.microsoft.com/office/drawing/2014/main" id="{B0129124-34C3-7BFF-8A3A-DFEB7E942A62}"/>
              </a:ext>
            </a:extLst>
          </p:cNvPr>
          <p:cNvSpPr txBox="1"/>
          <p:nvPr/>
        </p:nvSpPr>
        <p:spPr>
          <a:xfrm>
            <a:off x="946702" y="3793057"/>
            <a:ext cx="7398959" cy="830997"/>
          </a:xfrm>
          <a:prstGeom prst="rect">
            <a:avLst/>
          </a:prstGeom>
          <a:solidFill>
            <a:srgbClr val="92D050"/>
          </a:solidFill>
        </p:spPr>
        <p:txBody>
          <a:bodyPr wrap="square" rtlCol="0">
            <a:spAutoFit/>
          </a:bodyPr>
          <a:lstStyle/>
          <a:p>
            <a:pPr algn="ctr"/>
            <a:r>
              <a:rPr lang="en-CH" sz="2400" dirty="0"/>
              <a:t>XSUITE 2D luminosity calculation is comparable to COMBI and can be now used </a:t>
            </a:r>
          </a:p>
        </p:txBody>
      </p:sp>
    </p:spTree>
    <p:extLst>
      <p:ext uri="{BB962C8B-B14F-4D97-AF65-F5344CB8AC3E}">
        <p14:creationId xmlns:p14="http://schemas.microsoft.com/office/powerpoint/2010/main" val="14466514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B0A37-12BA-6195-6316-63886FDCB533}"/>
              </a:ext>
            </a:extLst>
          </p:cNvPr>
          <p:cNvSpPr>
            <a:spLocks noGrp="1"/>
          </p:cNvSpPr>
          <p:nvPr>
            <p:ph type="title"/>
          </p:nvPr>
        </p:nvSpPr>
        <p:spPr/>
        <p:txBody>
          <a:bodyPr/>
          <a:lstStyle/>
          <a:p>
            <a:r>
              <a:rPr lang="en-CH" dirty="0"/>
              <a:t>New Features </a:t>
            </a:r>
          </a:p>
        </p:txBody>
      </p:sp>
      <p:sp>
        <p:nvSpPr>
          <p:cNvPr id="3" name="Content Placeholder 2">
            <a:extLst>
              <a:ext uri="{FF2B5EF4-FFF2-40B4-BE49-F238E27FC236}">
                <a16:creationId xmlns:a16="http://schemas.microsoft.com/office/drawing/2014/main" id="{0DE43F51-A0B7-2820-0418-3C7B6AFA34FC}"/>
              </a:ext>
            </a:extLst>
          </p:cNvPr>
          <p:cNvSpPr>
            <a:spLocks noGrp="1"/>
          </p:cNvSpPr>
          <p:nvPr>
            <p:ph idx="1"/>
          </p:nvPr>
        </p:nvSpPr>
        <p:spPr>
          <a:xfrm>
            <a:off x="160407" y="715927"/>
            <a:ext cx="2331939" cy="4131201"/>
          </a:xfrm>
        </p:spPr>
        <p:txBody>
          <a:bodyPr>
            <a:normAutofit lnSpcReduction="10000"/>
          </a:bodyPr>
          <a:lstStyle/>
          <a:p>
            <a:r>
              <a:rPr lang="en-CH" dirty="0"/>
              <a:t>Beam Imaging</a:t>
            </a:r>
          </a:p>
          <a:p>
            <a:endParaRPr lang="en-CH" dirty="0"/>
          </a:p>
          <a:p>
            <a:endParaRPr lang="en-CH" dirty="0"/>
          </a:p>
          <a:p>
            <a:endParaRPr lang="en-CH" dirty="0"/>
          </a:p>
          <a:p>
            <a:endParaRPr lang="en-CH" dirty="0"/>
          </a:p>
          <a:p>
            <a:r>
              <a:rPr lang="en-CH" dirty="0"/>
              <a:t>Luminous Region</a:t>
            </a:r>
          </a:p>
          <a:p>
            <a:endParaRPr lang="en-CH" dirty="0"/>
          </a:p>
          <a:p>
            <a:endParaRPr lang="en-CH" dirty="0"/>
          </a:p>
          <a:p>
            <a:endParaRPr lang="en-CH" dirty="0"/>
          </a:p>
          <a:p>
            <a:endParaRPr lang="en-CH" dirty="0"/>
          </a:p>
          <a:p>
            <a:endParaRPr lang="en-CH" dirty="0"/>
          </a:p>
          <a:p>
            <a:r>
              <a:rPr lang="en-CH" dirty="0"/>
              <a:t>2D rate fit</a:t>
            </a:r>
          </a:p>
          <a:p>
            <a:endParaRPr lang="en-CH" dirty="0"/>
          </a:p>
        </p:txBody>
      </p:sp>
      <p:sp>
        <p:nvSpPr>
          <p:cNvPr id="4" name="Slide Number Placeholder 3">
            <a:extLst>
              <a:ext uri="{FF2B5EF4-FFF2-40B4-BE49-F238E27FC236}">
                <a16:creationId xmlns:a16="http://schemas.microsoft.com/office/drawing/2014/main" id="{7DC6C19D-454E-F0A2-4A0E-3A0B295E4C13}"/>
              </a:ext>
            </a:extLst>
          </p:cNvPr>
          <p:cNvSpPr>
            <a:spLocks noGrp="1"/>
          </p:cNvSpPr>
          <p:nvPr>
            <p:ph type="sldNum" sz="quarter" idx="12"/>
          </p:nvPr>
        </p:nvSpPr>
        <p:spPr/>
        <p:txBody>
          <a:bodyPr/>
          <a:lstStyle/>
          <a:p>
            <a:fld id="{5CCD1781-E714-6C4B-8534-7B0E2CECB43E}" type="slidenum">
              <a:rPr lang="en-GB" smtClean="0"/>
              <a:t>8</a:t>
            </a:fld>
            <a:endParaRPr lang="en-GB" dirty="0"/>
          </a:p>
        </p:txBody>
      </p:sp>
      <p:pic>
        <p:nvPicPr>
          <p:cNvPr id="7" name="3D.gif" descr="3D.gif">
            <a:extLst>
              <a:ext uri="{FF2B5EF4-FFF2-40B4-BE49-F238E27FC236}">
                <a16:creationId xmlns:a16="http://schemas.microsoft.com/office/drawing/2014/main" id="{C257C5B1-7DCB-41DA-EB29-528E3702AE6C}"/>
              </a:ext>
            </a:extLst>
          </p:cNvPr>
          <p:cNvPicPr>
            <a:picLocks/>
          </p:cNvPicPr>
          <p:nvPr/>
        </p:nvPicPr>
        <p:blipFill>
          <a:blip r:embed="rId2"/>
          <a:stretch>
            <a:fillRect/>
          </a:stretch>
        </p:blipFill>
        <p:spPr>
          <a:xfrm>
            <a:off x="3338372" y="50080"/>
            <a:ext cx="2641641" cy="2286606"/>
          </a:xfrm>
          <a:prstGeom prst="rect">
            <a:avLst/>
          </a:prstGeom>
          <a:ln w="12700">
            <a:miter lim="400000"/>
          </a:ln>
        </p:spPr>
      </p:pic>
      <p:pic>
        <p:nvPicPr>
          <p:cNvPr id="11" name="Picture 10">
            <a:extLst>
              <a:ext uri="{FF2B5EF4-FFF2-40B4-BE49-F238E27FC236}">
                <a16:creationId xmlns:a16="http://schemas.microsoft.com/office/drawing/2014/main" id="{B9222DDF-D503-2BA0-3F60-951FA1390CAE}"/>
              </a:ext>
            </a:extLst>
          </p:cNvPr>
          <p:cNvPicPr>
            <a:picLocks noChangeAspect="1"/>
          </p:cNvPicPr>
          <p:nvPr/>
        </p:nvPicPr>
        <p:blipFill>
          <a:blip r:embed="rId3"/>
          <a:stretch>
            <a:fillRect/>
          </a:stretch>
        </p:blipFill>
        <p:spPr>
          <a:xfrm>
            <a:off x="6432453" y="3563098"/>
            <a:ext cx="2159097" cy="1444671"/>
          </a:xfrm>
          <a:prstGeom prst="rect">
            <a:avLst/>
          </a:prstGeom>
        </p:spPr>
      </p:pic>
      <p:pic>
        <p:nvPicPr>
          <p:cNvPr id="13" name="Picture 12">
            <a:extLst>
              <a:ext uri="{FF2B5EF4-FFF2-40B4-BE49-F238E27FC236}">
                <a16:creationId xmlns:a16="http://schemas.microsoft.com/office/drawing/2014/main" id="{1D659570-F760-3766-27C1-56273B9462B9}"/>
              </a:ext>
            </a:extLst>
          </p:cNvPr>
          <p:cNvPicPr>
            <a:picLocks noChangeAspect="1"/>
          </p:cNvPicPr>
          <p:nvPr/>
        </p:nvPicPr>
        <p:blipFill>
          <a:blip r:embed="rId4"/>
          <a:stretch>
            <a:fillRect/>
          </a:stretch>
        </p:blipFill>
        <p:spPr>
          <a:xfrm>
            <a:off x="6702090" y="2072710"/>
            <a:ext cx="1711420" cy="1444670"/>
          </a:xfrm>
          <a:prstGeom prst="rect">
            <a:avLst/>
          </a:prstGeom>
        </p:spPr>
      </p:pic>
      <p:pic>
        <p:nvPicPr>
          <p:cNvPr id="15" name="Picture 14">
            <a:extLst>
              <a:ext uri="{FF2B5EF4-FFF2-40B4-BE49-F238E27FC236}">
                <a16:creationId xmlns:a16="http://schemas.microsoft.com/office/drawing/2014/main" id="{68AAABDF-930B-DC88-DBC0-19C347333C22}"/>
              </a:ext>
            </a:extLst>
          </p:cNvPr>
          <p:cNvPicPr>
            <a:picLocks noChangeAspect="1"/>
          </p:cNvPicPr>
          <p:nvPr/>
        </p:nvPicPr>
        <p:blipFill>
          <a:blip r:embed="rId5"/>
          <a:stretch>
            <a:fillRect/>
          </a:stretch>
        </p:blipFill>
        <p:spPr>
          <a:xfrm>
            <a:off x="6291262" y="67872"/>
            <a:ext cx="2543175" cy="2034540"/>
          </a:xfrm>
          <a:prstGeom prst="rect">
            <a:avLst/>
          </a:prstGeom>
        </p:spPr>
      </p:pic>
      <p:pic>
        <p:nvPicPr>
          <p:cNvPr id="18" name="Picture 17">
            <a:extLst>
              <a:ext uri="{FF2B5EF4-FFF2-40B4-BE49-F238E27FC236}">
                <a16:creationId xmlns:a16="http://schemas.microsoft.com/office/drawing/2014/main" id="{06EA8F7B-D65F-EC01-A1DC-932D57927C15}"/>
              </a:ext>
            </a:extLst>
          </p:cNvPr>
          <p:cNvPicPr>
            <a:picLocks noChangeAspect="1"/>
          </p:cNvPicPr>
          <p:nvPr/>
        </p:nvPicPr>
        <p:blipFill>
          <a:blip r:embed="rId6"/>
          <a:stretch>
            <a:fillRect/>
          </a:stretch>
        </p:blipFill>
        <p:spPr>
          <a:xfrm>
            <a:off x="2982380" y="2536611"/>
            <a:ext cx="2798855" cy="2239084"/>
          </a:xfrm>
          <a:prstGeom prst="rect">
            <a:avLst/>
          </a:prstGeom>
        </p:spPr>
      </p:pic>
      <p:sp>
        <p:nvSpPr>
          <p:cNvPr id="19" name="TextBox 18">
            <a:extLst>
              <a:ext uri="{FF2B5EF4-FFF2-40B4-BE49-F238E27FC236}">
                <a16:creationId xmlns:a16="http://schemas.microsoft.com/office/drawing/2014/main" id="{8108AACA-2372-876D-D975-1C8AC8C34B2F}"/>
              </a:ext>
            </a:extLst>
          </p:cNvPr>
          <p:cNvSpPr txBox="1"/>
          <p:nvPr/>
        </p:nvSpPr>
        <p:spPr>
          <a:xfrm>
            <a:off x="2235065" y="4793338"/>
            <a:ext cx="2973956" cy="300082"/>
          </a:xfrm>
          <a:prstGeom prst="rect">
            <a:avLst/>
          </a:prstGeom>
          <a:noFill/>
        </p:spPr>
        <p:txBody>
          <a:bodyPr wrap="none" rtlCol="0">
            <a:spAutoFit/>
          </a:bodyPr>
          <a:lstStyle/>
          <a:p>
            <a:r>
              <a:rPr lang="en-GB" i="1" dirty="0"/>
              <a:t>C</a:t>
            </a:r>
            <a:r>
              <a:rPr lang="en-CH" i="1" dirty="0"/>
              <a:t>urtesy of Anne-Clemence Piveteau</a:t>
            </a:r>
          </a:p>
        </p:txBody>
      </p:sp>
    </p:spTree>
    <p:extLst>
      <p:ext uri="{BB962C8B-B14F-4D97-AF65-F5344CB8AC3E}">
        <p14:creationId xmlns:p14="http://schemas.microsoft.com/office/powerpoint/2010/main" val="10173619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EC491D70-2FFC-42F6-A538-CFC0B8648B69}"/>
              </a:ext>
            </a:extLst>
          </p:cNvPr>
          <p:cNvSpPr>
            <a:spLocks noGrp="1"/>
          </p:cNvSpPr>
          <p:nvPr>
            <p:ph type="title"/>
          </p:nvPr>
        </p:nvSpPr>
        <p:spPr/>
        <p:txBody>
          <a:bodyPr/>
          <a:lstStyle/>
          <a:p>
            <a:r>
              <a:rPr lang="en-GB" dirty="0"/>
              <a:t>Contents</a:t>
            </a:r>
          </a:p>
        </p:txBody>
      </p:sp>
      <p:sp>
        <p:nvSpPr>
          <p:cNvPr id="13" name="Slide Number Placeholder 12">
            <a:extLst>
              <a:ext uri="{FF2B5EF4-FFF2-40B4-BE49-F238E27FC236}">
                <a16:creationId xmlns:a16="http://schemas.microsoft.com/office/drawing/2014/main" id="{9C33132E-5AEF-41B8-A56F-0A5F2A808BA6}"/>
              </a:ext>
            </a:extLst>
          </p:cNvPr>
          <p:cNvSpPr>
            <a:spLocks noGrp="1"/>
          </p:cNvSpPr>
          <p:nvPr>
            <p:ph type="sldNum" sz="quarter" idx="16"/>
          </p:nvPr>
        </p:nvSpPr>
        <p:spPr/>
        <p:txBody>
          <a:bodyPr/>
          <a:lstStyle/>
          <a:p>
            <a:fld id="{E1E1CD7C-2161-7D43-862E-CE4C333CD873}" type="slidenum">
              <a:rPr lang="fr-FR" smtClean="0"/>
              <a:pPr/>
              <a:t>9</a:t>
            </a:fld>
            <a:endParaRPr lang="fr-FR" dirty="0"/>
          </a:p>
        </p:txBody>
      </p:sp>
      <p:sp>
        <p:nvSpPr>
          <p:cNvPr id="3" name="Content Placeholder 2">
            <a:extLst>
              <a:ext uri="{FF2B5EF4-FFF2-40B4-BE49-F238E27FC236}">
                <a16:creationId xmlns:a16="http://schemas.microsoft.com/office/drawing/2014/main" id="{2064DBD2-ADBB-96DD-0863-2CCEB860B2C7}"/>
              </a:ext>
            </a:extLst>
          </p:cNvPr>
          <p:cNvSpPr>
            <a:spLocks noGrp="1"/>
          </p:cNvSpPr>
          <p:nvPr>
            <p:ph idx="1"/>
          </p:nvPr>
        </p:nvSpPr>
        <p:spPr>
          <a:xfrm>
            <a:off x="650433" y="1110464"/>
            <a:ext cx="7271670" cy="3386772"/>
          </a:xfrm>
        </p:spPr>
        <p:txBody>
          <a:bodyPr>
            <a:normAutofit fontScale="92500" lnSpcReduction="20000"/>
          </a:bodyPr>
          <a:lstStyle/>
          <a:p>
            <a:r>
              <a:rPr lang="en-CH" dirty="0">
                <a:solidFill>
                  <a:schemeClr val="bg1">
                    <a:lumMod val="65000"/>
                  </a:schemeClr>
                </a:solidFill>
              </a:rPr>
              <a:t>COMBI</a:t>
            </a:r>
            <a:r>
              <a:rPr lang="en-CH" dirty="0">
                <a:solidFill>
                  <a:schemeClr val="bg1">
                    <a:lumMod val="65000"/>
                  </a:schemeClr>
                </a:solidFill>
                <a:sym typeface="Wingdings" pitchFamily="2" charset="2"/>
              </a:rPr>
              <a:t>XSUITE</a:t>
            </a:r>
          </a:p>
          <a:p>
            <a:pPr lvl="1"/>
            <a:r>
              <a:rPr lang="en-CH" dirty="0">
                <a:solidFill>
                  <a:schemeClr val="bg1">
                    <a:lumMod val="65000"/>
                  </a:schemeClr>
                </a:solidFill>
                <a:sym typeface="Wingdings" pitchFamily="2" charset="2"/>
              </a:rPr>
              <a:t>XSUITE</a:t>
            </a:r>
          </a:p>
          <a:p>
            <a:pPr lvl="1"/>
            <a:r>
              <a:rPr lang="en-CH" dirty="0">
                <a:solidFill>
                  <a:schemeClr val="bg1">
                    <a:lumMod val="65000"/>
                  </a:schemeClr>
                </a:solidFill>
                <a:sym typeface="Wingdings" pitchFamily="2" charset="2"/>
              </a:rPr>
              <a:t>Benchmark of Luminosity BIAS due to beam-beam</a:t>
            </a:r>
          </a:p>
          <a:p>
            <a:pPr lvl="1"/>
            <a:r>
              <a:rPr lang="en-CH" dirty="0">
                <a:solidFill>
                  <a:schemeClr val="bg1">
                    <a:lumMod val="65000"/>
                  </a:schemeClr>
                </a:solidFill>
                <a:sym typeface="Wingdings" pitchFamily="2" charset="2"/>
              </a:rPr>
              <a:t>New analysis: Beam Imaging, Luminous region, 2D fit rates</a:t>
            </a:r>
          </a:p>
          <a:p>
            <a:endParaRPr lang="en-CH" dirty="0">
              <a:sym typeface="Wingdings" pitchFamily="2" charset="2"/>
            </a:endParaRPr>
          </a:p>
          <a:p>
            <a:r>
              <a:rPr lang="en-CH" dirty="0">
                <a:sym typeface="Wingdings" pitchFamily="2" charset="2"/>
              </a:rPr>
              <a:t>L</a:t>
            </a:r>
            <a:r>
              <a:rPr lang="en-GB" dirty="0" err="1">
                <a:sym typeface="Wingdings" pitchFamily="2" charset="2"/>
              </a:rPr>
              <a:t>i</a:t>
            </a:r>
            <a:r>
              <a:rPr lang="en-CH" dirty="0">
                <a:sym typeface="Wingdings" pitchFamily="2" charset="2"/>
              </a:rPr>
              <a:t>near Coupling in LHC </a:t>
            </a:r>
          </a:p>
          <a:p>
            <a:endParaRPr lang="en-CH" dirty="0">
              <a:sym typeface="Wingdings" pitchFamily="2" charset="2"/>
            </a:endParaRPr>
          </a:p>
          <a:p>
            <a:r>
              <a:rPr lang="en-CH" dirty="0">
                <a:solidFill>
                  <a:schemeClr val="bg1">
                    <a:lumMod val="65000"/>
                  </a:schemeClr>
                </a:solidFill>
                <a:sym typeface="Wingdings" pitchFamily="2" charset="2"/>
              </a:rPr>
              <a:t>Beam-beam luminosity bias + linear coupling preliminary results:</a:t>
            </a:r>
          </a:p>
          <a:p>
            <a:pPr marL="685800" lvl="1" indent="-342900">
              <a:buFont typeface="+mj-lt"/>
              <a:buAutoNum type="arabicPeriod"/>
            </a:pPr>
            <a:r>
              <a:rPr lang="en-CH" dirty="0">
                <a:solidFill>
                  <a:schemeClr val="bg1">
                    <a:lumMod val="65000"/>
                  </a:schemeClr>
                </a:solidFill>
                <a:sym typeface="Wingdings" pitchFamily="2" charset="2"/>
              </a:rPr>
              <a:t>Local Linear Coupling</a:t>
            </a:r>
          </a:p>
          <a:p>
            <a:pPr marL="685800" lvl="1" indent="-342900">
              <a:buFont typeface="+mj-lt"/>
              <a:buAutoNum type="arabicPeriod"/>
            </a:pPr>
            <a:r>
              <a:rPr lang="en-CH" dirty="0">
                <a:solidFill>
                  <a:schemeClr val="bg1">
                    <a:lumMod val="65000"/>
                  </a:schemeClr>
                </a:solidFill>
                <a:sym typeface="Wingdings" pitchFamily="2" charset="2"/>
              </a:rPr>
              <a:t>Global coupling</a:t>
            </a:r>
          </a:p>
          <a:p>
            <a:pPr marL="685800" lvl="1" indent="-342900">
              <a:buFont typeface="+mj-lt"/>
              <a:buAutoNum type="arabicPeriod"/>
            </a:pPr>
            <a:r>
              <a:rPr lang="en-CH" dirty="0">
                <a:solidFill>
                  <a:schemeClr val="bg1">
                    <a:lumMod val="65000"/>
                  </a:schemeClr>
                </a:solidFill>
                <a:sym typeface="Wingdings" pitchFamily="2" charset="2"/>
              </a:rPr>
              <a:t>Half corrected local coupling </a:t>
            </a:r>
          </a:p>
          <a:p>
            <a:endParaRPr lang="en-CH" dirty="0">
              <a:solidFill>
                <a:schemeClr val="bg1">
                  <a:lumMod val="65000"/>
                </a:schemeClr>
              </a:solidFill>
              <a:sym typeface="Wingdings" pitchFamily="2" charset="2"/>
            </a:endParaRPr>
          </a:p>
          <a:p>
            <a:r>
              <a:rPr lang="en-CH" dirty="0">
                <a:solidFill>
                  <a:schemeClr val="bg1">
                    <a:lumMod val="65000"/>
                  </a:schemeClr>
                </a:solidFill>
                <a:sym typeface="Wingdings" pitchFamily="2" charset="2"/>
              </a:rPr>
              <a:t>Summary and Future Plans</a:t>
            </a:r>
            <a:endParaRPr lang="en-CH" dirty="0">
              <a:solidFill>
                <a:schemeClr val="bg1">
                  <a:lumMod val="65000"/>
                </a:schemeClr>
              </a:solidFill>
            </a:endParaRPr>
          </a:p>
        </p:txBody>
      </p:sp>
    </p:spTree>
    <p:extLst>
      <p:ext uri="{BB962C8B-B14F-4D97-AF65-F5344CB8AC3E}">
        <p14:creationId xmlns:p14="http://schemas.microsoft.com/office/powerpoint/2010/main" val="1066389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hème Office">
  <a:themeElements>
    <a:clrScheme name="EPFL - New Colors 2019">
      <a:dk1>
        <a:srgbClr val="413C3A"/>
      </a:dk1>
      <a:lt1>
        <a:srgbClr val="FFFFFF"/>
      </a:lt1>
      <a:dk2>
        <a:srgbClr val="413C3A"/>
      </a:dk2>
      <a:lt2>
        <a:srgbClr val="CAC7C7"/>
      </a:lt2>
      <a:accent1>
        <a:srgbClr val="E30613"/>
      </a:accent1>
      <a:accent2>
        <a:srgbClr val="00A79F"/>
      </a:accent2>
      <a:accent3>
        <a:srgbClr val="413C3A"/>
      </a:accent3>
      <a:accent4>
        <a:srgbClr val="007480"/>
      </a:accent4>
      <a:accent5>
        <a:srgbClr val="F39869"/>
      </a:accent5>
      <a:accent6>
        <a:srgbClr val="B51F1F"/>
      </a:accent6>
      <a:hlink>
        <a:srgbClr val="ED6E9C"/>
      </a:hlink>
      <a:folHlink>
        <a:srgbClr val="4F8FCC"/>
      </a:folHlink>
    </a:clrScheme>
    <a:fontScheme name="EPFL_Beta2">
      <a:majorFont>
        <a:latin typeface="Franklin Gothic Demi Cond"/>
        <a:ea typeface=""/>
        <a:cs typeface=""/>
      </a:majorFont>
      <a:minorFont>
        <a:latin typeface="Arial"/>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PFL_General_presentation_2022.02" id="{E2ACBBD9-D07A-4309-97EE-10903A76A4B2}" vid="{D047A042-427C-4B19-AF9D-9D97C216CD6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EPFL_General_presentation_2022.02</Template>
  <TotalTime>20616</TotalTime>
  <Words>3715</Words>
  <Application>Microsoft Macintosh PowerPoint</Application>
  <PresentationFormat>On-screen Show (16:9)</PresentationFormat>
  <Paragraphs>369</Paragraphs>
  <Slides>39</Slides>
  <Notes>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39</vt:i4>
      </vt:variant>
    </vt:vector>
  </HeadingPairs>
  <TitlesOfParts>
    <vt:vector size="49" baseType="lpstr">
      <vt:lpstr>Arial</vt:lpstr>
      <vt:lpstr>Cambria Math</vt:lpstr>
      <vt:lpstr>Franklin Gothic Demi Cond</vt:lpstr>
      <vt:lpstr>Helvetica Neue Medium</vt:lpstr>
      <vt:lpstr>PT Serif</vt:lpstr>
      <vt:lpstr>Roboto</vt:lpstr>
      <vt:lpstr>Suisse Int'l</vt:lpstr>
      <vt:lpstr>Symbol</vt:lpstr>
      <vt:lpstr>Wingdings</vt:lpstr>
      <vt:lpstr>Thème Office</vt:lpstr>
      <vt:lpstr>Numerical Tools for Studying Beam Dynamics Effects on Luminosity Calibration: COMBI to XSUITE Linear coupling and Beam-beam case </vt:lpstr>
      <vt:lpstr>Contents</vt:lpstr>
      <vt:lpstr>Contents</vt:lpstr>
      <vt:lpstr>COMBIXSUITE</vt:lpstr>
      <vt:lpstr>Benchmark 1: Luminosity Bias 1 and 2 Ips case</vt:lpstr>
      <vt:lpstr>Benchmark 2: Sigma visible</vt:lpstr>
      <vt:lpstr>Benchmark 2: Sigma visible</vt:lpstr>
      <vt:lpstr>New Features </vt:lpstr>
      <vt:lpstr>Contents</vt:lpstr>
      <vt:lpstr>PowerPoint Presentation</vt:lpstr>
      <vt:lpstr>PowerPoint Presentation</vt:lpstr>
      <vt:lpstr>Global linear coupling</vt:lpstr>
      <vt:lpstr>Contents</vt:lpstr>
      <vt:lpstr>Nomenclature</vt:lpstr>
      <vt:lpstr>Local Coupling: Phase space - vdM parameters</vt:lpstr>
      <vt:lpstr>Local Coupling: Phase space– physics parameters</vt:lpstr>
      <vt:lpstr>Luminosity bias: BB + local coupling</vt:lpstr>
      <vt:lpstr>Local Coupling + BB impact to profiles</vt:lpstr>
      <vt:lpstr>Luminous region bias – round beams </vt:lpstr>
      <vt:lpstr>Luminous region bias - flat beams</vt:lpstr>
      <vt:lpstr>Global Coupling: Phase space - vdM parameters</vt:lpstr>
      <vt:lpstr>Luminosity bias: BB + global coupling</vt:lpstr>
      <vt:lpstr>Half-corrected coupling: local + global</vt:lpstr>
      <vt:lpstr>Luminosity for half-corrected coupling</vt:lpstr>
      <vt:lpstr>Luminous region bias - half-corrected coupling</vt:lpstr>
      <vt:lpstr>Summary</vt:lpstr>
      <vt:lpstr>Next steps, outlook</vt:lpstr>
      <vt:lpstr>PowerPoint Presentation</vt:lpstr>
      <vt:lpstr>PowerPoint Presentation</vt:lpstr>
      <vt:lpstr>Different scans in frequency domain</vt:lpstr>
      <vt:lpstr>Phase space</vt:lpstr>
      <vt:lpstr>Luminosity bias with coupling: 1 IP Vertical</vt:lpstr>
      <vt:lpstr>Global linear coupling</vt:lpstr>
      <vt:lpstr>Local coupling strength scan</vt:lpstr>
      <vt:lpstr>Benchmark: Luminosity Bias: 1 IP</vt:lpstr>
      <vt:lpstr>Benchmark 2: Luminosity Bias for 2 IPs</vt:lpstr>
      <vt:lpstr>Local Linear coupling: simulation model</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EPFL</dc:title>
  <dc:creator>Léon Van Riesen-Haupt</dc:creator>
  <cp:lastModifiedBy>Microsoft Office User</cp:lastModifiedBy>
  <cp:revision>311</cp:revision>
  <cp:lastPrinted>2019-06-19T13:21:30Z</cp:lastPrinted>
  <dcterms:created xsi:type="dcterms:W3CDTF">2025-02-24T08:30:27Z</dcterms:created>
  <dcterms:modified xsi:type="dcterms:W3CDTF">2025-03-11T16:13:45Z</dcterms:modified>
</cp:coreProperties>
</file>