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65" r:id="rId3"/>
    <p:sldId id="266" r:id="rId4"/>
    <p:sldId id="267" r:id="rId5"/>
    <p:sldId id="319" r:id="rId6"/>
    <p:sldId id="320" r:id="rId7"/>
    <p:sldId id="340" r:id="rId8"/>
    <p:sldId id="322" r:id="rId9"/>
    <p:sldId id="323" r:id="rId10"/>
    <p:sldId id="324" r:id="rId11"/>
    <p:sldId id="325" r:id="rId12"/>
    <p:sldId id="326" r:id="rId13"/>
    <p:sldId id="327" r:id="rId14"/>
    <p:sldId id="333" r:id="rId15"/>
    <p:sldId id="342" r:id="rId16"/>
    <p:sldId id="328" r:id="rId17"/>
    <p:sldId id="343" r:id="rId18"/>
    <p:sldId id="329" r:id="rId19"/>
    <p:sldId id="341" r:id="rId20"/>
    <p:sldId id="334" r:id="rId21"/>
    <p:sldId id="335" r:id="rId22"/>
    <p:sldId id="336" r:id="rId23"/>
    <p:sldId id="268" r:id="rId24"/>
    <p:sldId id="296" r:id="rId25"/>
    <p:sldId id="316" r:id="rId26"/>
    <p:sldId id="273" r:id="rId27"/>
    <p:sldId id="274" r:id="rId28"/>
    <p:sldId id="337" r:id="rId29"/>
    <p:sldId id="275" r:id="rId30"/>
    <p:sldId id="317" r:id="rId31"/>
    <p:sldId id="331" r:id="rId32"/>
    <p:sldId id="332" r:id="rId33"/>
    <p:sldId id="270" r:id="rId34"/>
    <p:sldId id="314" r:id="rId35"/>
    <p:sldId id="315" r:id="rId36"/>
    <p:sldId id="338" r:id="rId37"/>
    <p:sldId id="339" r:id="rId38"/>
    <p:sldId id="294" r:id="rId39"/>
    <p:sldId id="276" r:id="rId40"/>
    <p:sldId id="304" r:id="rId41"/>
    <p:sldId id="300" r:id="rId42"/>
    <p:sldId id="271" r:id="rId43"/>
    <p:sldId id="309" r:id="rId44"/>
    <p:sldId id="298" r:id="rId45"/>
    <p:sldId id="272" r:id="rId46"/>
    <p:sldId id="258" r:id="rId47"/>
    <p:sldId id="259" r:id="rId48"/>
    <p:sldId id="306" r:id="rId49"/>
    <p:sldId id="260" r:id="rId50"/>
    <p:sldId id="318" r:id="rId51"/>
    <p:sldId id="261" r:id="rId52"/>
    <p:sldId id="262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534" y="5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0D5BC-AEA6-42C5-9553-7839A4621974}" type="datetimeFigureOut">
              <a:rPr lang="en-US" smtClean="0"/>
              <a:t>7/2/2025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23381-71D0-4B09-8211-D59263AC73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22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323381-71D0-4B09-8211-D59263AC73D7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0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26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D78AC-298B-4734-94F8-73D182FE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D08423-77CC-ECB4-EC16-786C56817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41C23-9A0E-008F-7A0D-D7549934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D5AC-BF7D-4372-96EC-FC76BB7D6826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8AD4F-2327-AFAF-CF71-AE758CF7A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C30F0-F100-4C6E-3F9C-0584C9CD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933EE-C66A-DF48-DC84-863909038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312F7-9EE9-F9FF-8F26-EE5E3E48D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17F02-F20D-ABA6-3668-83D6FF17A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4D17-3E71-480D-823C-1BD7CA02097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09F5E-C99E-85AE-666C-DAD3A9C84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B1E5B-7853-F122-C0B3-A2A058042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79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142D8A-B075-B01A-5DFC-2B887CD44E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7562F-56A5-5D1F-2521-1A229B280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2EA59-B84F-EBA5-72E0-768B4974C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ECEE8-7DD3-48DE-84F4-2D6BEF0F7AD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69632-5517-4420-AC38-DECEBC1C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F78FD-EE5B-D614-A05F-08F5D417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92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34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6" y="116632"/>
            <a:ext cx="7200800" cy="648072"/>
          </a:xfrm>
        </p:spPr>
        <p:txBody>
          <a:bodyPr/>
          <a:lstStyle>
            <a:lvl1pPr algn="l">
              <a:defRPr sz="3600" b="1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CAAEAA-F7AE-40CB-6BF1-22ECCE3C02BE}"/>
              </a:ext>
            </a:extLst>
          </p:cNvPr>
          <p:cNvSpPr/>
          <p:nvPr userDrawn="1"/>
        </p:nvSpPr>
        <p:spPr>
          <a:xfrm>
            <a:off x="0" y="6453336"/>
            <a:ext cx="12192000" cy="404664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0" i="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43608" y="6522293"/>
            <a:ext cx="1614636" cy="276944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18.10.2024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83632" y="6525344"/>
            <a:ext cx="8274024" cy="27389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benoit.cure@cern.ch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522293"/>
            <a:ext cx="832520" cy="291083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D7BA8CA-F16B-4490-8F73-397C42EE27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7E0B32-7E86-57C8-06F0-A83CABD3D4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492750"/>
            <a:ext cx="332880" cy="332880"/>
          </a:xfrm>
          <a:prstGeom prst="rect">
            <a:avLst/>
          </a:prstGeom>
        </p:spPr>
      </p:pic>
      <p:pic>
        <p:nvPicPr>
          <p:cNvPr id="12" name="Image 2" descr="logooutline.eps">
            <a:extLst>
              <a:ext uri="{FF2B5EF4-FFF2-40B4-BE49-F238E27FC236}">
                <a16:creationId xmlns:a16="http://schemas.microsoft.com/office/drawing/2014/main" id="{0DEBC598-735A-771A-C555-80CCDF8EDA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75" y="6496819"/>
            <a:ext cx="332149" cy="32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4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48D0F-5E2D-7EAE-EC80-CB72FD1BE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7E564-3F8B-7163-2C8A-64068636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7401B-CC51-D7F1-DA6A-2328FCCBB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4888-CAAB-4300-B52D-8EC92D6F2B96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FA7D3-5D46-83BC-06EC-763051F9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0B714-02B0-DD09-95AF-6223FA54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1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9372E-A919-3CCD-5357-AE9DFA42F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CD6AD-A645-4C9B-8973-BBEBE28B1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4B32A-770A-DAF9-904B-46F7AE31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AE03-11BC-4860-AB5D-2E6674D8495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2F8D8-7355-B0EE-671E-4B7ADF0EE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D5A52-6D9B-18A9-412A-4EED32C9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71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90674-1B73-B717-EAA6-9F5580116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7E035-BDF3-2728-CA5E-8C2B7E4BD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AEA2C0-8C5B-7C81-9444-34B0EAF96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A3EB3-0743-8997-7CBC-A4EA4F49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0B51-B751-48B1-B430-5E1578E19292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930BB-D7F6-0F08-0348-6BB196FA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FA59A-9AC5-D4D9-3E36-1F35EDB1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36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7DE23-AAAF-F380-2ABD-1FB9731D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92AB3-49A6-94C6-AAAE-F8BC74274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492D4-76B0-8FB0-94C6-02E9B1E5F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6C566E-0D46-D24A-CE0F-A7EC9CB19D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CE7667-2D96-4ABD-81F2-224936A37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901A1A-1E43-8048-2792-51F3D7093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C87A6-6F7E-4702-80F6-2B2FDB37EAA6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966C59-6162-7DDC-0D2D-4CB7CEC04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830B7D-9145-9C4D-2E51-8EA17A8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7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3D006-59C7-B4FC-4E37-B0755034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54D67-4CCE-FB45-C1FB-0CF5C46DB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88FE-C43C-46D0-8B02-C881A22677BC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6328D-2041-3678-A1DB-C764A553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34D25-74C2-D5A5-F765-14765CF73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42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1759F-DDBF-C672-017A-A90F61B9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A486-C1E7-4B8C-907B-D2535048782E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E4724B-0F1C-1E32-A98F-B7948D14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AA799-AFB4-7EB7-997F-BBBFA2232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1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21F76-2ABA-4A68-C79A-98B811793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54F28-2F18-74B8-CFE9-DA70874E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8FA51-B3BE-CBB6-5246-9D5E99C67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94E70-3A70-6621-F058-C07C41399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A453-05A1-4FE1-8F33-79C7C132CE5A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4EBA0-E15B-E2F8-9C3A-1E7290E0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20AB2-8C1A-5B26-602C-575E7C4E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04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FEB57-D868-51C8-558A-2D9C0425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26CCBB-DBAA-0D9C-0FAA-069B1C3C08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E0404-45DD-8A43-D9E0-528084037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F0EDA-054F-1F49-546A-ECDAC0992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7E6CB-0271-47B1-ADA1-1E6C7A85BD30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11F85-D4BC-B04B-F502-B8361847C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5DC52-BA3B-56B4-ADDB-B9EBC64C0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77FB3-AB5A-C0C8-ADA8-4B03F90DC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25-B467-DB89-D421-13AD788C0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BC5FA-C4E0-DE2C-5ADD-CECF25411C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567CB-00D9-419E-986F-320F3E0276EB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AB698-CEAF-4941-CB4C-60833730E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879A6-7B15-4122-AB5F-690FEACE66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942CAB-73FE-4E1C-9723-16263F8EB5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8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P:CERN-0000002754:V0/I:EDA-02604-V2-0:V0/TAB4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ms.cern.ch/nav/P:CERN-0000002754:V0/I:EDA-02604-V2-0:V0/TAB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edms.cern.ch/nav/P:CERN-0000002754:V0/I:EDA-02561-V3-1:V0/TAB4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3.png"/><Relationship Id="rId7" Type="http://schemas.openxmlformats.org/officeDocument/2006/relationships/image" Target="../media/image5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3.png"/><Relationship Id="rId4" Type="http://schemas.openxmlformats.org/officeDocument/2006/relationships/image" Target="../media/image46.png"/><Relationship Id="rId9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20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P:CERN-0000002754:V0/I:EDA-02561-V3-1:V0/TAB4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jpeg"/><Relationship Id="rId3" Type="http://schemas.openxmlformats.org/officeDocument/2006/relationships/image" Target="../media/image75.jpe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11" Type="http://schemas.openxmlformats.org/officeDocument/2006/relationships/image" Target="../media/image83.png"/><Relationship Id="rId5" Type="http://schemas.openxmlformats.org/officeDocument/2006/relationships/image" Target="../media/image77.jpeg"/><Relationship Id="rId10" Type="http://schemas.openxmlformats.org/officeDocument/2006/relationships/image" Target="../media/image82.jpg"/><Relationship Id="rId4" Type="http://schemas.openxmlformats.org/officeDocument/2006/relationships/image" Target="../media/image76.jpg"/><Relationship Id="rId9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8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40034A-D920-D06D-3B4E-FA5C5A6E3C5A}"/>
              </a:ext>
            </a:extLst>
          </p:cNvPr>
          <p:cNvSpPr txBox="1"/>
          <p:nvPr/>
        </p:nvSpPr>
        <p:spPr>
          <a:xfrm>
            <a:off x="1524000" y="5701559"/>
            <a:ext cx="9144000" cy="571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July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53FF3-B88B-F1D1-B034-3C4B71F7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0F380AC-9202-53E9-8D39-90E7C2AC7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334AC3-F97B-AAEB-193C-D6FEF2851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F0F8F8-6D3A-38F2-F9D7-AA175316B2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AFAD5CE-80B8-B900-E7F2-E312BA900A9E}"/>
              </a:ext>
            </a:extLst>
          </p:cNvPr>
          <p:cNvSpPr txBox="1"/>
          <p:nvPr/>
        </p:nvSpPr>
        <p:spPr>
          <a:xfrm>
            <a:off x="7756358" y="6304668"/>
            <a:ext cx="3088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X. Pons on behalf of the DT-DI Section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52440-42F9-5DFF-B82A-66374276319E}"/>
              </a:ext>
            </a:extLst>
          </p:cNvPr>
          <p:cNvSpPr txBox="1"/>
          <p:nvPr/>
        </p:nvSpPr>
        <p:spPr>
          <a:xfrm>
            <a:off x="2889095" y="1868905"/>
            <a:ext cx="641380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600" dirty="0"/>
              <a:t>Magnet Working Group Meeting</a:t>
            </a:r>
          </a:p>
          <a:p>
            <a:pPr algn="ctr">
              <a:spcAft>
                <a:spcPts val="600"/>
              </a:spcAft>
            </a:pPr>
            <a:r>
              <a:rPr lang="en-US" sz="3600" dirty="0"/>
              <a:t>Detector Interface Section</a:t>
            </a:r>
          </a:p>
          <a:p>
            <a:pPr algn="ctr">
              <a:spcAft>
                <a:spcPts val="600"/>
              </a:spcAft>
            </a:pPr>
            <a:r>
              <a:rPr lang="en-US" sz="3600" dirty="0"/>
              <a:t>Magnet Services</a:t>
            </a:r>
          </a:p>
        </p:txBody>
      </p: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582DDBA6-C016-7C8D-B513-30C2C9FA0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61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A521CF-152E-AF95-1F2D-90D3B63C9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1A8000-41F4-94F7-02F1-47A6C082A1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626" y="3630941"/>
            <a:ext cx="3963062" cy="310651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78431-51CB-C082-944B-CECEA1EC3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5959A5-EC0E-A19A-5C4B-F9DEE58F5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2E0270-A060-CD29-CE97-53CB6ED7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BA57E5-A8CB-66CF-DB84-6205C3EE2A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0E240A7-B231-011D-6FC3-C62961CBEFEC}"/>
              </a:ext>
            </a:extLst>
          </p:cNvPr>
          <p:cNvSpPr txBox="1"/>
          <p:nvPr/>
        </p:nvSpPr>
        <p:spPr>
          <a:xfrm>
            <a:off x="3193467" y="241521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D80373-FA19-2D46-5667-D961D02765EC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C849A9E-A197-9143-7164-CA0B7090C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9681" y="1116808"/>
            <a:ext cx="7030102" cy="337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514350" algn="l"/>
              </a:tabLst>
            </a:pPr>
            <a:r>
              <a:rPr lang="en-GB" dirty="0">
                <a:cs typeface="Calibri" pitchFamily="34" charset="0"/>
              </a:rPr>
              <a:t>MSS2 Digital Interface Board</a:t>
            </a:r>
            <a:endParaRPr lang="en-GB" dirty="0">
              <a:cs typeface="Times New Roman" pitchFamily="18" charset="0"/>
            </a:endParaRP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Capacity of 32 isolated DI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Copy of the 32 signals sent to MCS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Isolated to 5.3 kV, by dual optocoupler ILD615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Redundant DC-DC converter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Redundant Power supply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sz="1800" dirty="0">
                <a:hlinkClick r:id="rId3"/>
              </a:rPr>
              <a:t>EDMS</a:t>
            </a:r>
            <a:endParaRPr lang="en-GB" dirty="0">
              <a:cs typeface="Times New Roman" pitchFamily="18" charset="0"/>
            </a:endParaRP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endParaRPr lang="en-GB" dirty="0"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D192ED-2EB4-0B02-D34F-38A045A9A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1116808"/>
            <a:ext cx="3467100" cy="50269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D9698E-D6D5-F2F5-420E-14AC39F3FE03}"/>
              </a:ext>
            </a:extLst>
          </p:cNvPr>
          <p:cNvSpPr/>
          <p:nvPr/>
        </p:nvSpPr>
        <p:spPr>
          <a:xfrm>
            <a:off x="1538574" y="6194797"/>
            <a:ext cx="13588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DI board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BFE7B4-55EA-D584-2403-76ABAC77FB39}"/>
              </a:ext>
            </a:extLst>
          </p:cNvPr>
          <p:cNvSpPr/>
          <p:nvPr/>
        </p:nvSpPr>
        <p:spPr>
          <a:xfrm>
            <a:off x="7053646" y="6085267"/>
            <a:ext cx="13588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DI board </a:t>
            </a:r>
          </a:p>
        </p:txBody>
      </p:sp>
    </p:spTree>
    <p:extLst>
      <p:ext uri="{BB962C8B-B14F-4D97-AF65-F5344CB8AC3E}">
        <p14:creationId xmlns:p14="http://schemas.microsoft.com/office/powerpoint/2010/main" val="3641136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CD0428-C776-5CEE-E6D2-8D356CA0A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1AAF2-468B-D36A-DE03-CC31C04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CE74F09-E287-C4DC-8095-09C218B1B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47F45B-5864-86B0-B660-1FAF1A9A2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FC37CBB-0333-D222-66FF-618490B523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9C1CFB4-2818-59F6-82C1-9B3AFFE874D4}"/>
              </a:ext>
            </a:extLst>
          </p:cNvPr>
          <p:cNvSpPr txBox="1"/>
          <p:nvPr/>
        </p:nvSpPr>
        <p:spPr>
          <a:xfrm>
            <a:off x="3193467" y="241521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95DDEA-4F86-A9FD-48F8-A7CDC2333047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459AA71-456A-F4E8-78E1-C7C9384C7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1898" y="1572033"/>
            <a:ext cx="7030102" cy="337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514350" algn="l"/>
              </a:tabLst>
            </a:pPr>
            <a:r>
              <a:rPr lang="en-GB" dirty="0">
                <a:cs typeface="Calibri" pitchFamily="34" charset="0"/>
              </a:rPr>
              <a:t>MSS2 Digital Output Board =&gt; APC (Application Interface Control)</a:t>
            </a:r>
            <a:endParaRPr lang="en-GB" dirty="0">
              <a:cs typeface="Times New Roman" pitchFamily="18" charset="0"/>
            </a:endParaRP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Capacity of 16 isolated DO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Copy of the 16 signals sent to MCS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APC contains the 16 Safety Relays according to EN 50205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Interface with LHC-BIS with optocoupler 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Redundant DC-DC converter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sz="1800" dirty="0">
                <a:hlinkClick r:id="rId2"/>
              </a:rPr>
              <a:t>EDMS</a:t>
            </a:r>
            <a:endParaRPr lang="en-GB" dirty="0">
              <a:cs typeface="Times New Roman" pitchFamily="18" charset="0"/>
            </a:endParaRP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endParaRPr lang="en-GB" dirty="0"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2F3AAA-8E36-A973-6A24-C8A26BD3E3C5}"/>
              </a:ext>
            </a:extLst>
          </p:cNvPr>
          <p:cNvSpPr/>
          <p:nvPr/>
        </p:nvSpPr>
        <p:spPr>
          <a:xfrm>
            <a:off x="1724139" y="3537238"/>
            <a:ext cx="21738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DO Interface board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38AEB6-65E1-DC54-3337-05A777A12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72" y="1146782"/>
            <a:ext cx="4237703" cy="23585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1D094F-E4C0-7096-410F-CBDB769AFB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80" y="3899371"/>
            <a:ext cx="4237703" cy="23795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D573D02-22DE-4435-E467-5FBC1905B0D0}"/>
              </a:ext>
            </a:extLst>
          </p:cNvPr>
          <p:cNvSpPr/>
          <p:nvPr/>
        </p:nvSpPr>
        <p:spPr>
          <a:xfrm>
            <a:off x="1602190" y="6336809"/>
            <a:ext cx="14576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APC Crate</a:t>
            </a:r>
          </a:p>
        </p:txBody>
      </p:sp>
    </p:spTree>
    <p:extLst>
      <p:ext uri="{BB962C8B-B14F-4D97-AF65-F5344CB8AC3E}">
        <p14:creationId xmlns:p14="http://schemas.microsoft.com/office/powerpoint/2010/main" val="1170613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EA3CDB-5BC1-ACAA-923F-B8FCB6E23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511FC-BB37-1CBD-783E-F9D35A083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C235D1-DDA3-CCCE-E79E-AE92A5252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E13ECB6-694D-03EB-A394-D636D9E05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B58D3C-BE5A-D71E-7097-12F58E5750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2C8730-A6C0-FDAB-ED1D-FD6A48065556}"/>
              </a:ext>
            </a:extLst>
          </p:cNvPr>
          <p:cNvSpPr txBox="1"/>
          <p:nvPr/>
        </p:nvSpPr>
        <p:spPr>
          <a:xfrm>
            <a:off x="3193467" y="241521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470A97F-540B-7F8F-2080-B49A1426B549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744D4211-73ED-13A5-E382-8C1AB1574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759" y="1660281"/>
            <a:ext cx="7147087" cy="365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514350" algn="l"/>
              </a:tabLst>
            </a:pPr>
            <a:r>
              <a:rPr lang="en-GB" dirty="0">
                <a:cs typeface="Calibri" pitchFamily="34" charset="0"/>
              </a:rPr>
              <a:t>Versatile Analogue Crate (VAV) </a:t>
            </a:r>
            <a:endParaRPr lang="en-GB" sz="1800" dirty="0"/>
          </a:p>
          <a:p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Capacity Up to 8 dual analogue input board = 16 AI channels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Signal isolation up to 3 kV 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Cable trace signal 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Independent redundant Power supply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Signals connected to cRIO-FPGA crate by passive board/cable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endParaRPr lang="en-GB" dirty="0"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AFA614-A56C-4EAA-1AD2-F8A990FFC834}"/>
              </a:ext>
            </a:extLst>
          </p:cNvPr>
          <p:cNvSpPr/>
          <p:nvPr/>
        </p:nvSpPr>
        <p:spPr>
          <a:xfrm>
            <a:off x="1244175" y="3233974"/>
            <a:ext cx="28807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VERTEX MSS2 VAC crate front view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FD5570-C5B0-EED8-21F6-52B51A9BC21C}"/>
              </a:ext>
            </a:extLst>
          </p:cNvPr>
          <p:cNvSpPr/>
          <p:nvPr/>
        </p:nvSpPr>
        <p:spPr>
          <a:xfrm>
            <a:off x="1602190" y="6336809"/>
            <a:ext cx="2510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VAC crate rear side view</a:t>
            </a:r>
          </a:p>
        </p:txBody>
      </p:sp>
      <p:pic>
        <p:nvPicPr>
          <p:cNvPr id="4" name="Picture 3" descr="A close up of a panel&#10;&#10;AI-generated content may be incorrect.">
            <a:extLst>
              <a:ext uri="{FF2B5EF4-FFF2-40B4-BE49-F238E27FC236}">
                <a16:creationId xmlns:a16="http://schemas.microsoft.com/office/drawing/2014/main" id="{F9B0B1FA-62DD-8FA7-5382-30A237B8E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78" y="1290208"/>
            <a:ext cx="3455584" cy="19437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F76890-04E1-2058-A561-14786CA04E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78" y="3723762"/>
            <a:ext cx="3455584" cy="259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75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9D864E-A876-E3AD-EA9E-24916958B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B3589F-0E67-E837-9FE0-5281CA01B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D247B7-9C99-4C2C-B423-9DA96F91D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6A0F03-B269-B0E5-BE9B-D472352682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7B0244-5679-E61A-CEF8-9D186EAAA7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024CF58-10ED-567A-0587-96974204DDB3}"/>
              </a:ext>
            </a:extLst>
          </p:cNvPr>
          <p:cNvSpPr txBox="1"/>
          <p:nvPr/>
        </p:nvSpPr>
        <p:spPr>
          <a:xfrm>
            <a:off x="3193467" y="241521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ACF27C-3BB6-0435-1DC1-1E78C65FB937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3CD8380-6BE7-D5FB-7F07-070C847F5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662" y="919889"/>
            <a:ext cx="7147087" cy="597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514350" algn="l"/>
              </a:tabLst>
            </a:pPr>
            <a:r>
              <a:rPr lang="en-GB" dirty="0">
                <a:cs typeface="Calibri" pitchFamily="34" charset="0"/>
              </a:rPr>
              <a:t>Versatile Analogue Module (VAM) </a:t>
            </a:r>
            <a:endParaRPr lang="en-GB" sz="1800" dirty="0"/>
          </a:p>
          <a:p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Dual Analogue Input 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Selectable gain: x</a:t>
            </a:r>
            <a:r>
              <a:rPr lang="en-GB" sz="1800" dirty="0"/>
              <a:t>1, x10, x100, x1000   by DIP switch.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Signal isolation 1500Vrms.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Power supply circuit isolated 3 kV by DC-DC</a:t>
            </a:r>
          </a:p>
          <a:p>
            <a:pPr lvl="1"/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selectable current source:   0.01 mA, 0.1 mA, 1mA, 10 mA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Optional low pass filter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Gain and offset adjustment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Time and threshold discrimination at FPGA level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671513" lvl="1" indent="-214313">
              <a:buFont typeface="Arial" charset="0"/>
              <a:buChar char="•"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EDMS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r>
              <a:rPr lang="en-GB" sz="1800" dirty="0"/>
              <a:t>  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5DA603-F2C0-DC94-B820-09D11CF17384}"/>
              </a:ext>
            </a:extLst>
          </p:cNvPr>
          <p:cNvSpPr/>
          <p:nvPr/>
        </p:nvSpPr>
        <p:spPr>
          <a:xfrm>
            <a:off x="1363018" y="4814704"/>
            <a:ext cx="3209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Versatile Analogue Module (VAM)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1B7321-958A-833A-D3BC-143A0E2245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979004"/>
            <a:ext cx="4983004" cy="279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91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5D34A3-51A6-F743-7F37-45DFBE646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BBFFE-916E-61D7-FE5B-78DD77B5C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516D4F-FCFD-F1F5-9F35-E4B434ADA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32C9E53-65FA-B4D2-D0B1-674FAF42E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771A9C0-99A7-9394-76C2-F1DF6D060E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3436066-396F-2208-5475-3E114068849F}"/>
              </a:ext>
            </a:extLst>
          </p:cNvPr>
          <p:cNvSpPr txBox="1"/>
          <p:nvPr/>
        </p:nvSpPr>
        <p:spPr>
          <a:xfrm>
            <a:off x="3193467" y="241521"/>
            <a:ext cx="537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Calibration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919B115-B2A9-8BD0-F62B-78D778D7D78F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403F9-B19C-570A-CA4B-E4B9F0D3DFA9}"/>
              </a:ext>
            </a:extLst>
          </p:cNvPr>
          <p:cNvSpPr/>
          <p:nvPr/>
        </p:nvSpPr>
        <p:spPr>
          <a:xfrm>
            <a:off x="1275853" y="982276"/>
            <a:ext cx="47001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ATLAS Central Solenoid Instrumentation Calibration Tables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BA3A3A-0C24-4600-DF28-057615E70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" y="1222806"/>
            <a:ext cx="7248469" cy="26819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30A2C-1BE1-6C40-30B4-0839C81CB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18" y="3904789"/>
            <a:ext cx="6991670" cy="28326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7AFCE9-3AAD-BB6E-52A3-889FEA3E7818}"/>
              </a:ext>
            </a:extLst>
          </p:cNvPr>
          <p:cNvSpPr txBox="1"/>
          <p:nvPr/>
        </p:nvSpPr>
        <p:spPr>
          <a:xfrm>
            <a:off x="7121788" y="2800359"/>
            <a:ext cx="49652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ATLAS and CMS magnets instrumentation channels are calibrated every YETS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Morpurgo, Vertex and Compass according to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76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260D05-8928-078C-6013-A667C0DAB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E:\MSS2\pictures\FPGA.jpg">
            <a:extLst>
              <a:ext uri="{FF2B5EF4-FFF2-40B4-BE49-F238E27FC236}">
                <a16:creationId xmlns:a16="http://schemas.microsoft.com/office/drawing/2014/main" id="{73A8FC35-EDE3-2A43-F2DB-A66CE044F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10" y="3978374"/>
            <a:ext cx="1440160" cy="101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9DC31-C4F7-91E6-943D-C72582CD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66BE45-B8E4-8D40-BE2A-B14BB1C3F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F4F8B25-D5F9-2C60-85EC-F3AB25D40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094214-F37D-BC95-AD3E-0450B8CAE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9B3E450-ACBC-5F5B-DDB5-CB36CE3435C5}"/>
              </a:ext>
            </a:extLst>
          </p:cNvPr>
          <p:cNvSpPr txBox="1"/>
          <p:nvPr/>
        </p:nvSpPr>
        <p:spPr>
          <a:xfrm>
            <a:off x="4280916" y="212462"/>
            <a:ext cx="5045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Software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8AEDD1E-588E-16AA-6E43-A971449BE921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2290AA8-CE3F-22DF-B9D3-36D5685D9DE7}"/>
              </a:ext>
            </a:extLst>
          </p:cNvPr>
          <p:cNvSpPr/>
          <p:nvPr/>
        </p:nvSpPr>
        <p:spPr>
          <a:xfrm>
            <a:off x="7783743" y="873976"/>
            <a:ext cx="2381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Flow State Chart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EDA3B1-96DD-28FB-557B-319380A84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197" y="5064548"/>
            <a:ext cx="1150808" cy="530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25F004-CEA6-06D3-428B-C0BF1E29A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918" y="5786763"/>
            <a:ext cx="1164057" cy="83910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35D06B4-F020-B10B-FFBE-ACCE0A9B1A4C}"/>
              </a:ext>
            </a:extLst>
          </p:cNvPr>
          <p:cNvGrpSpPr/>
          <p:nvPr/>
        </p:nvGrpSpPr>
        <p:grpSpPr>
          <a:xfrm>
            <a:off x="354778" y="1179688"/>
            <a:ext cx="9656487" cy="3569518"/>
            <a:chOff x="-6447769" y="942883"/>
            <a:chExt cx="9656487" cy="3569518"/>
          </a:xfrm>
        </p:grpSpPr>
        <p:pic>
          <p:nvPicPr>
            <p:cNvPr id="46" name="Picture 3" descr="E:\MSS2\pictures\CRIO RT.jpg">
              <a:extLst>
                <a:ext uri="{FF2B5EF4-FFF2-40B4-BE49-F238E27FC236}">
                  <a16:creationId xmlns:a16="http://schemas.microsoft.com/office/drawing/2014/main" id="{066C4A36-8D82-AF6A-631D-F49EC01E0D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1538" y="2189196"/>
              <a:ext cx="1144964" cy="1048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F503BC7-453F-C2C2-7FAF-0337CBB3679E}"/>
                </a:ext>
              </a:extLst>
            </p:cNvPr>
            <p:cNvSpPr txBox="1"/>
            <p:nvPr/>
          </p:nvSpPr>
          <p:spPr>
            <a:xfrm>
              <a:off x="2200607" y="1556793"/>
              <a:ext cx="1008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FPGA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138F654-3EC0-FF39-D9F4-8D187CED35A1}"/>
                </a:ext>
              </a:extLst>
            </p:cNvPr>
            <p:cNvGrpSpPr/>
            <p:nvPr/>
          </p:nvGrpSpPr>
          <p:grpSpPr>
            <a:xfrm>
              <a:off x="-6447769" y="3855718"/>
              <a:ext cx="1170513" cy="656683"/>
              <a:chOff x="-6795262" y="4125132"/>
              <a:chExt cx="1236291" cy="656683"/>
            </a:xfrm>
          </p:grpSpPr>
          <p:pic>
            <p:nvPicPr>
              <p:cNvPr id="42" name="Picture 2" descr="E:\MSS2\pictures\ntp-servers-network-time-protocol-31174-3889669.jpg">
                <a:extLst>
                  <a:ext uri="{FF2B5EF4-FFF2-40B4-BE49-F238E27FC236}">
                    <a16:creationId xmlns:a16="http://schemas.microsoft.com/office/drawing/2014/main" id="{5FE80BDB-1BAD-1556-E52B-3643169865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37063" y="4379345"/>
                <a:ext cx="1070842" cy="4024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575E1DC-8F16-E8E8-02DB-1FD3CD662A39}"/>
                  </a:ext>
                </a:extLst>
              </p:cNvPr>
              <p:cNvSpPr txBox="1"/>
              <p:nvPr/>
            </p:nvSpPr>
            <p:spPr>
              <a:xfrm>
                <a:off x="-6795262" y="4125132"/>
                <a:ext cx="12362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CERN Time server</a:t>
                </a:r>
              </a:p>
            </p:txBody>
          </p:sp>
        </p:grpSp>
        <p:sp>
          <p:nvSpPr>
            <p:cNvPr id="20" name="Left-Right Arrow 12">
              <a:extLst>
                <a:ext uri="{FF2B5EF4-FFF2-40B4-BE49-F238E27FC236}">
                  <a16:creationId xmlns:a16="http://schemas.microsoft.com/office/drawing/2014/main" id="{FD6B3639-FE28-6DC9-6AB3-30B8A4EB43DC}"/>
                </a:ext>
              </a:extLst>
            </p:cNvPr>
            <p:cNvSpPr/>
            <p:nvPr/>
          </p:nvSpPr>
          <p:spPr>
            <a:xfrm>
              <a:off x="-5324552" y="4185574"/>
              <a:ext cx="453515" cy="233611"/>
            </a:xfrm>
            <a:prstGeom prst="left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EA168A7-F8E9-A654-0EEF-D3C5FB99AB46}"/>
                </a:ext>
              </a:extLst>
            </p:cNvPr>
            <p:cNvSpPr txBox="1"/>
            <p:nvPr/>
          </p:nvSpPr>
          <p:spPr>
            <a:xfrm>
              <a:off x="1295214" y="3053478"/>
              <a:ext cx="9947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>
                  <a:solidFill>
                    <a:schemeClr val="bg1"/>
                  </a:solidFill>
                </a:rPr>
                <a:t>Ethernet (TN)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C650662-8C09-D79D-4F3E-5A0428D35F5A}"/>
                </a:ext>
              </a:extLst>
            </p:cNvPr>
            <p:cNvGrpSpPr/>
            <p:nvPr/>
          </p:nvGrpSpPr>
          <p:grpSpPr>
            <a:xfrm>
              <a:off x="-4335330" y="2482013"/>
              <a:ext cx="7295505" cy="1412079"/>
              <a:chOff x="-4335330" y="2482013"/>
              <a:chExt cx="7295505" cy="1412079"/>
            </a:xfrm>
          </p:grpSpPr>
          <p:sp>
            <p:nvSpPr>
              <p:cNvPr id="40" name="Up Arrow 32">
                <a:extLst>
                  <a:ext uri="{FF2B5EF4-FFF2-40B4-BE49-F238E27FC236}">
                    <a16:creationId xmlns:a16="http://schemas.microsoft.com/office/drawing/2014/main" id="{94ADA7F5-6EDD-5207-F69D-160D2CF7A5FE}"/>
                  </a:ext>
                </a:extLst>
              </p:cNvPr>
              <p:cNvSpPr/>
              <p:nvPr/>
            </p:nvSpPr>
            <p:spPr>
              <a:xfrm>
                <a:off x="-4335330" y="3099113"/>
                <a:ext cx="402704" cy="794979"/>
              </a:xfrm>
              <a:prstGeom prst="upArrow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6B6F281-3CF4-D976-3BA1-7D4BCABBCDD0}"/>
                  </a:ext>
                </a:extLst>
              </p:cNvPr>
              <p:cNvSpPr txBox="1"/>
              <p:nvPr/>
            </p:nvSpPr>
            <p:spPr>
              <a:xfrm>
                <a:off x="2641883" y="2482013"/>
                <a:ext cx="318292" cy="642278"/>
              </a:xfrm>
              <a:prstGeom prst="rect">
                <a:avLst/>
              </a:prstGeom>
              <a:noFill/>
            </p:spPr>
            <p:txBody>
              <a:bodyPr vert="wordArtVert" wrap="square" rtlCol="0">
                <a:spAutoFit/>
              </a:bodyPr>
              <a:lstStyle/>
              <a:p>
                <a:r>
                  <a:rPr lang="fr-FR" sz="800" dirty="0">
                    <a:solidFill>
                      <a:schemeClr val="bg1"/>
                    </a:solidFill>
                  </a:rPr>
                  <a:t>FIFO</a:t>
                </a:r>
              </a:p>
            </p:txBody>
          </p:sp>
        </p:grpSp>
        <p:pic>
          <p:nvPicPr>
            <p:cNvPr id="38" name="Picture 2" descr="C:\Users\ErodeFlanelle\Documents\HDD.png">
              <a:extLst>
                <a:ext uri="{FF2B5EF4-FFF2-40B4-BE49-F238E27FC236}">
                  <a16:creationId xmlns:a16="http://schemas.microsoft.com/office/drawing/2014/main" id="{EFF6EF7E-77EE-E209-AB3E-3F131FB1AD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3475" y="3985797"/>
              <a:ext cx="433388" cy="433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Flèche droite 12">
              <a:extLst>
                <a:ext uri="{FF2B5EF4-FFF2-40B4-BE49-F238E27FC236}">
                  <a16:creationId xmlns:a16="http://schemas.microsoft.com/office/drawing/2014/main" id="{D0EBA632-54DA-071D-85E9-D76A299EFF93}"/>
                </a:ext>
              </a:extLst>
            </p:cNvPr>
            <p:cNvSpPr/>
            <p:nvPr/>
          </p:nvSpPr>
          <p:spPr>
            <a:xfrm>
              <a:off x="-3488419" y="4058645"/>
              <a:ext cx="634944" cy="286788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6" name="Picture 6" descr="E:\MSS2\pictures\images.jpg">
              <a:extLst>
                <a:ext uri="{FF2B5EF4-FFF2-40B4-BE49-F238E27FC236}">
                  <a16:creationId xmlns:a16="http://schemas.microsoft.com/office/drawing/2014/main" id="{06733E39-5FF5-CEDB-E10C-A58F026C8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67356" y="942883"/>
              <a:ext cx="1245979" cy="8443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0" name="Groupe 35">
              <a:extLst>
                <a:ext uri="{FF2B5EF4-FFF2-40B4-BE49-F238E27FC236}">
                  <a16:creationId xmlns:a16="http://schemas.microsoft.com/office/drawing/2014/main" id="{7905B58C-486F-BCA5-E037-AF958C023DA6}"/>
                </a:ext>
              </a:extLst>
            </p:cNvPr>
            <p:cNvGrpSpPr/>
            <p:nvPr/>
          </p:nvGrpSpPr>
          <p:grpSpPr>
            <a:xfrm>
              <a:off x="-5337959" y="1838024"/>
              <a:ext cx="1392254" cy="527228"/>
              <a:chOff x="-5337959" y="1982040"/>
              <a:chExt cx="1392254" cy="527228"/>
            </a:xfrm>
          </p:grpSpPr>
          <p:sp>
            <p:nvSpPr>
              <p:cNvPr id="34" name="Flèche vers le bas 23">
                <a:extLst>
                  <a:ext uri="{FF2B5EF4-FFF2-40B4-BE49-F238E27FC236}">
                    <a16:creationId xmlns:a16="http://schemas.microsoft.com/office/drawing/2014/main" id="{762D77B0-A3E5-EA0D-02D3-EE8103581CE3}"/>
                  </a:ext>
                </a:extLst>
              </p:cNvPr>
              <p:cNvSpPr/>
              <p:nvPr/>
            </p:nvSpPr>
            <p:spPr>
              <a:xfrm rot="10800000">
                <a:off x="-4355618" y="1982040"/>
                <a:ext cx="409913" cy="343207"/>
              </a:xfrm>
              <a:prstGeom prst="down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" name="ZoneTexte 28">
                <a:extLst>
                  <a:ext uri="{FF2B5EF4-FFF2-40B4-BE49-F238E27FC236}">
                    <a16:creationId xmlns:a16="http://schemas.microsoft.com/office/drawing/2014/main" id="{E9D44AB9-7701-7000-E7A7-A26EC0E81C93}"/>
                  </a:ext>
                </a:extLst>
              </p:cNvPr>
              <p:cNvSpPr txBox="1"/>
              <p:nvPr/>
            </p:nvSpPr>
            <p:spPr>
              <a:xfrm>
                <a:off x="-5337959" y="2047603"/>
                <a:ext cx="11449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TN  Network</a:t>
                </a:r>
              </a:p>
              <a:p>
                <a:endParaRPr lang="fr-FR" sz="1200" dirty="0"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12687E2-196B-714B-F149-F90C8C855BD8}"/>
              </a:ext>
            </a:extLst>
          </p:cNvPr>
          <p:cNvSpPr txBox="1"/>
          <p:nvPr/>
        </p:nvSpPr>
        <p:spPr>
          <a:xfrm>
            <a:off x="2512109" y="3375447"/>
            <a:ext cx="330732" cy="74748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sz="800" dirty="0">
                <a:solidFill>
                  <a:schemeClr val="bg1"/>
                </a:solidFill>
              </a:rPr>
              <a:t>FIFO</a:t>
            </a:r>
          </a:p>
        </p:txBody>
      </p:sp>
      <p:sp>
        <p:nvSpPr>
          <p:cNvPr id="50" name="ZoneTexte 28">
            <a:extLst>
              <a:ext uri="{FF2B5EF4-FFF2-40B4-BE49-F238E27FC236}">
                <a16:creationId xmlns:a16="http://schemas.microsoft.com/office/drawing/2014/main" id="{AFD0503A-CCE7-CD5C-DFF3-594139F43EFF}"/>
              </a:ext>
            </a:extLst>
          </p:cNvPr>
          <p:cNvSpPr txBox="1"/>
          <p:nvPr/>
        </p:nvSpPr>
        <p:spPr>
          <a:xfrm>
            <a:off x="2169164" y="919889"/>
            <a:ext cx="1144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WINCCOA</a:t>
            </a:r>
          </a:p>
          <a:p>
            <a:endParaRPr lang="fr-FR" sz="1200" dirty="0"/>
          </a:p>
        </p:txBody>
      </p:sp>
      <p:sp>
        <p:nvSpPr>
          <p:cNvPr id="52" name="ZoneTexte 28">
            <a:extLst>
              <a:ext uri="{FF2B5EF4-FFF2-40B4-BE49-F238E27FC236}">
                <a16:creationId xmlns:a16="http://schemas.microsoft.com/office/drawing/2014/main" id="{F8EFD60F-460F-E94C-834D-11A541A493DD}"/>
              </a:ext>
            </a:extLst>
          </p:cNvPr>
          <p:cNvSpPr txBox="1"/>
          <p:nvPr/>
        </p:nvSpPr>
        <p:spPr>
          <a:xfrm>
            <a:off x="3031242" y="2787108"/>
            <a:ext cx="114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Real Time Controller</a:t>
            </a:r>
          </a:p>
          <a:p>
            <a:endParaRPr lang="fr-FR" sz="1200" dirty="0"/>
          </a:p>
        </p:txBody>
      </p:sp>
      <p:sp>
        <p:nvSpPr>
          <p:cNvPr id="53" name="ZoneTexte 28">
            <a:extLst>
              <a:ext uri="{FF2B5EF4-FFF2-40B4-BE49-F238E27FC236}">
                <a16:creationId xmlns:a16="http://schemas.microsoft.com/office/drawing/2014/main" id="{8101A795-7E45-CB7B-24BE-73A554B38FEC}"/>
              </a:ext>
            </a:extLst>
          </p:cNvPr>
          <p:cNvSpPr txBox="1"/>
          <p:nvPr/>
        </p:nvSpPr>
        <p:spPr>
          <a:xfrm>
            <a:off x="1936430" y="4057098"/>
            <a:ext cx="1144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FPGA</a:t>
            </a:r>
          </a:p>
        </p:txBody>
      </p:sp>
      <p:sp>
        <p:nvSpPr>
          <p:cNvPr id="54" name="ZoneTexte 28">
            <a:extLst>
              <a:ext uri="{FF2B5EF4-FFF2-40B4-BE49-F238E27FC236}">
                <a16:creationId xmlns:a16="http://schemas.microsoft.com/office/drawing/2014/main" id="{DEE8662D-4BA4-90D7-988F-0937A3CB8F65}"/>
              </a:ext>
            </a:extLst>
          </p:cNvPr>
          <p:cNvSpPr txBox="1"/>
          <p:nvPr/>
        </p:nvSpPr>
        <p:spPr>
          <a:xfrm>
            <a:off x="3708434" y="4704133"/>
            <a:ext cx="1144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Local Storage</a:t>
            </a:r>
          </a:p>
          <a:p>
            <a:endParaRPr lang="fr-FR" sz="1200" dirty="0"/>
          </a:p>
        </p:txBody>
      </p:sp>
      <p:sp>
        <p:nvSpPr>
          <p:cNvPr id="55" name="ZoneTexte 28">
            <a:extLst>
              <a:ext uri="{FF2B5EF4-FFF2-40B4-BE49-F238E27FC236}">
                <a16:creationId xmlns:a16="http://schemas.microsoft.com/office/drawing/2014/main" id="{B2783882-6D60-6AEC-F3CE-1E42B9BBEC68}"/>
              </a:ext>
            </a:extLst>
          </p:cNvPr>
          <p:cNvSpPr txBox="1"/>
          <p:nvPr/>
        </p:nvSpPr>
        <p:spPr>
          <a:xfrm>
            <a:off x="3237975" y="5213416"/>
            <a:ext cx="1144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Interfaces</a:t>
            </a:r>
          </a:p>
        </p:txBody>
      </p:sp>
      <p:sp>
        <p:nvSpPr>
          <p:cNvPr id="56" name="ZoneTexte 28">
            <a:extLst>
              <a:ext uri="{FF2B5EF4-FFF2-40B4-BE49-F238E27FC236}">
                <a16:creationId xmlns:a16="http://schemas.microsoft.com/office/drawing/2014/main" id="{412BDAEC-29CF-3D6A-AB60-7A374AC21921}"/>
              </a:ext>
            </a:extLst>
          </p:cNvPr>
          <p:cNvSpPr txBox="1"/>
          <p:nvPr/>
        </p:nvSpPr>
        <p:spPr>
          <a:xfrm>
            <a:off x="3261259" y="6096207"/>
            <a:ext cx="1144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Magnet</a:t>
            </a:r>
          </a:p>
          <a:p>
            <a:r>
              <a:rPr lang="fr-FR" sz="1200" dirty="0" err="1"/>
              <a:t>Signals</a:t>
            </a:r>
            <a:endParaRPr lang="fr-FR" sz="1200" dirty="0"/>
          </a:p>
        </p:txBody>
      </p:sp>
      <p:sp>
        <p:nvSpPr>
          <p:cNvPr id="57" name="ZoneTexte 28">
            <a:extLst>
              <a:ext uri="{FF2B5EF4-FFF2-40B4-BE49-F238E27FC236}">
                <a16:creationId xmlns:a16="http://schemas.microsoft.com/office/drawing/2014/main" id="{E40FC14F-55F0-7773-9EA3-72DD5EEFD203}"/>
              </a:ext>
            </a:extLst>
          </p:cNvPr>
          <p:cNvSpPr txBox="1"/>
          <p:nvPr/>
        </p:nvSpPr>
        <p:spPr>
          <a:xfrm>
            <a:off x="3501535" y="3721817"/>
            <a:ext cx="1349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Fast Acquisition</a:t>
            </a:r>
          </a:p>
          <a:p>
            <a:pPr algn="ctr"/>
            <a:r>
              <a:rPr lang="fr-FR" sz="1200" dirty="0" err="1"/>
              <a:t>Circular</a:t>
            </a:r>
            <a:r>
              <a:rPr lang="fr-FR" sz="1200" dirty="0"/>
              <a:t> buffer</a:t>
            </a:r>
          </a:p>
          <a:p>
            <a:pPr algn="ctr"/>
            <a:endParaRPr lang="fr-FR" sz="1200" dirty="0"/>
          </a:p>
        </p:txBody>
      </p:sp>
      <p:sp>
        <p:nvSpPr>
          <p:cNvPr id="58" name="Flèche vers le bas 23">
            <a:extLst>
              <a:ext uri="{FF2B5EF4-FFF2-40B4-BE49-F238E27FC236}">
                <a16:creationId xmlns:a16="http://schemas.microsoft.com/office/drawing/2014/main" id="{8A1A0526-C7E1-0C5C-D7D4-1BB9D761424E}"/>
              </a:ext>
            </a:extLst>
          </p:cNvPr>
          <p:cNvSpPr/>
          <p:nvPr/>
        </p:nvSpPr>
        <p:spPr>
          <a:xfrm rot="10800000">
            <a:off x="2558180" y="5514895"/>
            <a:ext cx="239121" cy="255648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Flèche vers le bas 23">
            <a:extLst>
              <a:ext uri="{FF2B5EF4-FFF2-40B4-BE49-F238E27FC236}">
                <a16:creationId xmlns:a16="http://schemas.microsoft.com/office/drawing/2014/main" id="{53C50C07-48DB-41AC-EDD6-A7F9A268463E}"/>
              </a:ext>
            </a:extLst>
          </p:cNvPr>
          <p:cNvSpPr/>
          <p:nvPr/>
        </p:nvSpPr>
        <p:spPr>
          <a:xfrm rot="10800000">
            <a:off x="2558180" y="4761942"/>
            <a:ext cx="239121" cy="255648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95A760BA-765E-DDEA-286D-FCF264788342}"/>
              </a:ext>
            </a:extLst>
          </p:cNvPr>
          <p:cNvSpPr/>
          <p:nvPr/>
        </p:nvSpPr>
        <p:spPr>
          <a:xfrm>
            <a:off x="6572250" y="4149164"/>
            <a:ext cx="1349341" cy="57935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Fast Dump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037BA19-8D7A-6EBA-CF7B-28000044FDF6}"/>
              </a:ext>
            </a:extLst>
          </p:cNvPr>
          <p:cNvSpPr/>
          <p:nvPr/>
        </p:nvSpPr>
        <p:spPr>
          <a:xfrm>
            <a:off x="8255494" y="2237674"/>
            <a:ext cx="1349341" cy="579359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Idle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68D409E2-078D-C583-3DF1-67929F3B9CF2}"/>
              </a:ext>
            </a:extLst>
          </p:cNvPr>
          <p:cNvSpPr/>
          <p:nvPr/>
        </p:nvSpPr>
        <p:spPr>
          <a:xfrm>
            <a:off x="10111381" y="4149164"/>
            <a:ext cx="1460180" cy="579359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Slow Dump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5267234-B777-3EF7-E362-7EA1D4FFF04F}"/>
              </a:ext>
            </a:extLst>
          </p:cNvPr>
          <p:cNvCxnSpPr/>
          <p:nvPr/>
        </p:nvCxnSpPr>
        <p:spPr>
          <a:xfrm flipH="1">
            <a:off x="7553325" y="3028950"/>
            <a:ext cx="702169" cy="9494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1DC9A38-CED5-6AEE-1087-4E2C8DC80E49}"/>
              </a:ext>
            </a:extLst>
          </p:cNvPr>
          <p:cNvCxnSpPr>
            <a:cxnSpLocks/>
          </p:cNvCxnSpPr>
          <p:nvPr/>
        </p:nvCxnSpPr>
        <p:spPr>
          <a:xfrm flipV="1">
            <a:off x="7904409" y="2967271"/>
            <a:ext cx="706191" cy="9955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7AB8ED-1BC4-C03D-1328-5F8E4958B29A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9762722" y="3039957"/>
            <a:ext cx="833830" cy="922838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654F7FD-0332-933C-5703-0D8C9AFC8707}"/>
              </a:ext>
            </a:extLst>
          </p:cNvPr>
          <p:cNvCxnSpPr>
            <a:cxnSpLocks/>
            <a:endCxn id="41" idx="1"/>
          </p:cNvCxnSpPr>
          <p:nvPr/>
        </p:nvCxnSpPr>
        <p:spPr>
          <a:xfrm flipH="1" flipV="1">
            <a:off x="9444430" y="3039957"/>
            <a:ext cx="857810" cy="98007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8E1E078-7C7E-CC79-BE41-E203410F15B4}"/>
              </a:ext>
            </a:extLst>
          </p:cNvPr>
          <p:cNvCxnSpPr>
            <a:cxnSpLocks/>
          </p:cNvCxnSpPr>
          <p:nvPr/>
        </p:nvCxnSpPr>
        <p:spPr>
          <a:xfrm flipH="1" flipV="1">
            <a:off x="8086906" y="4443352"/>
            <a:ext cx="1786429" cy="157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FA44A82-7307-D6CA-BE48-56226EC643DF}"/>
              </a:ext>
            </a:extLst>
          </p:cNvPr>
          <p:cNvSpPr txBox="1"/>
          <p:nvPr/>
        </p:nvSpPr>
        <p:spPr>
          <a:xfrm>
            <a:off x="4980316" y="5678169"/>
            <a:ext cx="673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Dump action triggers the fast acquisition of the circular buffer</a:t>
            </a:r>
          </a:p>
          <a:p>
            <a:r>
              <a:rPr lang="en-US" dirty="0"/>
              <a:t>Storing all signals at 10 </a:t>
            </a:r>
            <a:r>
              <a:rPr lang="en-US" dirty="0" err="1"/>
              <a:t>kHZ</a:t>
            </a:r>
            <a:r>
              <a:rPr lang="en-US" dirty="0"/>
              <a:t> with 1sec pre-buffer and 6 seconds</a:t>
            </a:r>
          </a:p>
        </p:txBody>
      </p:sp>
      <p:sp>
        <p:nvSpPr>
          <p:cNvPr id="81" name="ZoneTexte 28">
            <a:extLst>
              <a:ext uri="{FF2B5EF4-FFF2-40B4-BE49-F238E27FC236}">
                <a16:creationId xmlns:a16="http://schemas.microsoft.com/office/drawing/2014/main" id="{B60B28EF-57BB-0840-5382-A4A9F9B93BD4}"/>
              </a:ext>
            </a:extLst>
          </p:cNvPr>
          <p:cNvSpPr txBox="1"/>
          <p:nvPr/>
        </p:nvSpPr>
        <p:spPr>
          <a:xfrm flipH="1">
            <a:off x="2857202" y="2111817"/>
            <a:ext cx="1414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Event log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FABB6EE-48F5-E44B-FC27-79A5A06A076E}"/>
              </a:ext>
            </a:extLst>
          </p:cNvPr>
          <p:cNvSpPr txBox="1"/>
          <p:nvPr/>
        </p:nvSpPr>
        <p:spPr>
          <a:xfrm>
            <a:off x="6160104" y="1432056"/>
            <a:ext cx="5629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Changing the state according to the safety logic conditions programmed in the FPGA</a:t>
            </a:r>
          </a:p>
        </p:txBody>
      </p:sp>
    </p:spTree>
    <p:extLst>
      <p:ext uri="{BB962C8B-B14F-4D97-AF65-F5344CB8AC3E}">
        <p14:creationId xmlns:p14="http://schemas.microsoft.com/office/powerpoint/2010/main" val="206914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C696A4-A14B-972F-4191-5F22D10BE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67B29-A7D7-FE77-52EA-BDAF1388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16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4AB295-DA82-DABF-C756-88D0ADF31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6745B9-694E-825A-B2DC-1CBD5B91E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FE5764-DCF7-BFF6-D846-B62D7FFE85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B0F948-B9D2-918A-D726-D694DFD63DD7}"/>
              </a:ext>
            </a:extLst>
          </p:cNvPr>
          <p:cNvSpPr txBox="1"/>
          <p:nvPr/>
        </p:nvSpPr>
        <p:spPr>
          <a:xfrm>
            <a:off x="3968167" y="203091"/>
            <a:ext cx="5248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 Software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CB83C1-8FE9-9E55-3ACC-1FE6D0B30CF9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F4B21D3-DBFA-F90E-8EF3-5CEE4477A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09" y="1879964"/>
            <a:ext cx="5422900" cy="4658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696F0D-1BFB-0BB0-A100-7034AB70AD7B}"/>
              </a:ext>
            </a:extLst>
          </p:cNvPr>
          <p:cNvSpPr txBox="1"/>
          <p:nvPr/>
        </p:nvSpPr>
        <p:spPr>
          <a:xfrm>
            <a:off x="2276475" y="1234254"/>
            <a:ext cx="1140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 Log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46349B-F848-2DA1-6997-4266279DC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209" y="2476859"/>
            <a:ext cx="6518095" cy="37802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433435-3DE3-9AFC-8D22-C75DE1383AD9}"/>
              </a:ext>
            </a:extLst>
          </p:cNvPr>
          <p:cNvSpPr txBox="1"/>
          <p:nvPr/>
        </p:nvSpPr>
        <p:spPr>
          <a:xfrm>
            <a:off x="8040315" y="1324126"/>
            <a:ext cx="173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FastAcquisition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562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AB46F0-A9B8-4752-4467-F51FEEDF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38621-E8D7-D649-24FA-3ACAC1CA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A398AE-A69F-0974-4E46-9C3FA18AE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523C32-5219-B3F6-AB27-37EE19C89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A3C6CB-5B53-8F1F-C56A-6A5E5858B7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80CCA92-F84E-F3C8-8E65-5D943B1985A9}"/>
              </a:ext>
            </a:extLst>
          </p:cNvPr>
          <p:cNvSpPr txBox="1"/>
          <p:nvPr/>
        </p:nvSpPr>
        <p:spPr>
          <a:xfrm>
            <a:off x="3968167" y="203091"/>
            <a:ext cx="3795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401C8CA-1134-6986-495C-7FF41A68B68C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C4EBE0A-FFB7-8C09-1386-164490189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7506" y="1139535"/>
            <a:ext cx="668289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The MCS controls and supervise all the auxiliary systems involved in the magnet operation : EN-CV, EN-EL, TE-CRG , SY-EPC, Experiments facilities</a:t>
            </a:r>
          </a:p>
          <a:p>
            <a:pPr marL="714375" lvl="1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Based on SIEMENS, SCHNEIDER PLC technology</a:t>
            </a:r>
            <a:r>
              <a:rPr lang="en-GB" sz="1800" dirty="0"/>
              <a:t>.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With CERN UNICOS framework from BE-ICS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WINCC-OA SCADA on top for supervision and operation</a:t>
            </a:r>
          </a:p>
          <a:p>
            <a:pPr marL="257175" indent="-257175">
              <a:buFont typeface="Arial" charset="0"/>
              <a:buChar char="•"/>
            </a:pPr>
            <a:endParaRPr lang="en-GB" sz="1800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Connected to MSS only with a Slow Dump request</a:t>
            </a:r>
          </a:p>
          <a:p>
            <a:pPr lvl="1"/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Connected to Auto Notification System  (ANS) for the piquet</a:t>
            </a:r>
          </a:p>
          <a:p>
            <a:pPr marL="714375" lvl="1" indent="-257175">
              <a:buFont typeface="Arial" charset="0"/>
              <a:buChar char="•"/>
            </a:pPr>
            <a:endParaRPr lang="en-GB" dirty="0"/>
          </a:p>
          <a:p>
            <a:pPr marL="714375" lvl="1" indent="-257175">
              <a:buFont typeface="Arial" charset="0"/>
              <a:buChar char="•"/>
            </a:pPr>
            <a:r>
              <a:rPr lang="en-GB" dirty="0"/>
              <a:t>Major upgrade in the LS2 from Schneider Premium to M580</a:t>
            </a:r>
          </a:p>
          <a:p>
            <a:r>
              <a:rPr lang="en-GB" sz="1800" dirty="0"/>
              <a:t>  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1B4B8-7F58-65CC-09EB-24B4FE8522D5}"/>
              </a:ext>
            </a:extLst>
          </p:cNvPr>
          <p:cNvSpPr/>
          <p:nvPr/>
        </p:nvSpPr>
        <p:spPr>
          <a:xfrm>
            <a:off x="1976903" y="5738430"/>
            <a:ext cx="23569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MCS to MCS2 CMS upgrade </a:t>
            </a:r>
          </a:p>
        </p:txBody>
      </p:sp>
      <p:pic>
        <p:nvPicPr>
          <p:cNvPr id="6" name="Picture 5" descr="A group of electrical equipment&#10;&#10;AI-generated content may be incorrect.">
            <a:extLst>
              <a:ext uri="{FF2B5EF4-FFF2-40B4-BE49-F238E27FC236}">
                <a16:creationId xmlns:a16="http://schemas.microsoft.com/office/drawing/2014/main" id="{A2AD6021-0ECB-09E3-AAB5-1A523934D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56" y="1628799"/>
            <a:ext cx="5390971" cy="403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40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63BC46-46DD-E081-D328-3947C7A3D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186A3-6397-E916-E4C1-8F55128DA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0849BB-FCB2-142F-EC9C-4FB0D1255E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48A4A6A-953C-BBE9-56A9-A5D39D904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7A13572-94E9-EB5F-9F7A-CA9E2CF84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3F6718E-9445-B512-F159-776F09149362}"/>
              </a:ext>
            </a:extLst>
          </p:cNvPr>
          <p:cNvSpPr txBox="1"/>
          <p:nvPr/>
        </p:nvSpPr>
        <p:spPr>
          <a:xfrm>
            <a:off x="3968167" y="203091"/>
            <a:ext cx="3795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5678260-1CD3-74C9-052F-EC19FF21D050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D43E5B8-0596-08BF-1D44-5B7D56035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3951" y="2302645"/>
            <a:ext cx="668289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GB" sz="2000" dirty="0"/>
          </a:p>
          <a:p>
            <a:pPr marL="714375" lvl="1" indent="-257175">
              <a:buFont typeface="Arial" charset="0"/>
              <a:buChar char="•"/>
            </a:pPr>
            <a:r>
              <a:rPr lang="en-GB" sz="2000" dirty="0"/>
              <a:t>Layouts often involve a high of complexity.</a:t>
            </a:r>
          </a:p>
          <a:p>
            <a:pPr marL="714375" lvl="1" indent="-257175">
              <a:buFont typeface="Arial" charset="0"/>
              <a:buChar char="•"/>
            </a:pPr>
            <a:endParaRPr lang="en-GB" sz="2000" dirty="0"/>
          </a:p>
          <a:p>
            <a:pPr marL="714375" lvl="1" indent="-257175">
              <a:buFont typeface="Arial" charset="0"/>
              <a:buChar char="•"/>
            </a:pPr>
            <a:r>
              <a:rPr lang="en-GB" sz="2000" dirty="0"/>
              <a:t>The upgrade is not an easy operation.</a:t>
            </a:r>
          </a:p>
          <a:p>
            <a:pPr marL="257175" indent="-257175">
              <a:buFont typeface="Arial" charset="0"/>
              <a:buChar char="•"/>
            </a:pP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6BFC35-2EDB-8252-9411-0EED04028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74" y="1174977"/>
            <a:ext cx="6362694" cy="521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37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90B14A-0F19-04FB-1B30-016A0C62E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62A00-84EA-8F09-0B1D-9BA3FB912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28AF80-EB72-676A-2ACA-66126491C1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1055709-8616-56C4-AFC0-0CE6447406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B058C9E-534A-34EC-0A0D-AE492CEDAD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56EAC1B-5105-02D9-99C2-D6C07392B022}"/>
              </a:ext>
            </a:extLst>
          </p:cNvPr>
          <p:cNvSpPr txBox="1"/>
          <p:nvPr/>
        </p:nvSpPr>
        <p:spPr>
          <a:xfrm>
            <a:off x="3968167" y="203091"/>
            <a:ext cx="3795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04872E-C103-30CA-6321-87C67FE03BEC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53E01BD-7823-32D9-10CE-9C3C54469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1183096"/>
            <a:ext cx="4863501" cy="395777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1DAC80-155F-179A-3187-B8A09F0EE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041" y="958319"/>
            <a:ext cx="5178586" cy="41925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FC82F99-34E1-60F1-341A-1000383FF6C7}"/>
              </a:ext>
            </a:extLst>
          </p:cNvPr>
          <p:cNvSpPr/>
          <p:nvPr/>
        </p:nvSpPr>
        <p:spPr>
          <a:xfrm>
            <a:off x="1718110" y="5150895"/>
            <a:ext cx="25783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ATLAS Vacuum Control System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1693A4-B0C2-D98D-F0DB-2B9914D59076}"/>
              </a:ext>
            </a:extLst>
          </p:cNvPr>
          <p:cNvSpPr/>
          <p:nvPr/>
        </p:nvSpPr>
        <p:spPr>
          <a:xfrm>
            <a:off x="8750449" y="5140874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LHCb MCS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AC2C72-9AF4-0D73-8E42-A0A64C20B695}"/>
              </a:ext>
            </a:extLst>
          </p:cNvPr>
          <p:cNvSpPr txBox="1"/>
          <p:nvPr/>
        </p:nvSpPr>
        <p:spPr>
          <a:xfrm>
            <a:off x="3717984" y="6084911"/>
            <a:ext cx="4476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WINCC OA Scada on top for user operation </a:t>
            </a:r>
          </a:p>
        </p:txBody>
      </p:sp>
    </p:spTree>
    <p:extLst>
      <p:ext uri="{BB962C8B-B14F-4D97-AF65-F5344CB8AC3E}">
        <p14:creationId xmlns:p14="http://schemas.microsoft.com/office/powerpoint/2010/main" val="135361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292777-5699-6B3B-E9A2-EFBBD226C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F5BA3-1358-2D9F-3EAE-C90DEE84A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C6A38D-2CD6-5629-D019-6A83D22F5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62F9588-060E-FB29-6ACC-8FD39218D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3FF7750-A59A-CF7F-3ED1-75028CD67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EE5C1D-41DF-9F90-C9CB-7B43BD5AAE05}"/>
              </a:ext>
            </a:extLst>
          </p:cNvPr>
          <p:cNvSpPr txBox="1"/>
          <p:nvPr/>
        </p:nvSpPr>
        <p:spPr>
          <a:xfrm>
            <a:off x="3189565" y="197733"/>
            <a:ext cx="5421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Detector Interface Section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54D23B-7A35-3CC0-057E-05281168F5C8}"/>
              </a:ext>
            </a:extLst>
          </p:cNvPr>
          <p:cNvSpPr/>
          <p:nvPr/>
        </p:nvSpPr>
        <p:spPr>
          <a:xfrm>
            <a:off x="2701186" y="2392242"/>
            <a:ext cx="4074695" cy="2951747"/>
          </a:xfrm>
          <a:prstGeom prst="ellipse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8357C70-5775-29FE-26D9-DD875A51B41D}"/>
              </a:ext>
            </a:extLst>
          </p:cNvPr>
          <p:cNvSpPr/>
          <p:nvPr/>
        </p:nvSpPr>
        <p:spPr>
          <a:xfrm>
            <a:off x="5227167" y="2392243"/>
            <a:ext cx="3818021" cy="2951747"/>
          </a:xfrm>
          <a:prstGeom prst="ellipse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D995DCF-F44B-BFD7-765E-DB7BEE877551}"/>
              </a:ext>
            </a:extLst>
          </p:cNvPr>
          <p:cNvSpPr/>
          <p:nvPr/>
        </p:nvSpPr>
        <p:spPr>
          <a:xfrm>
            <a:off x="4166458" y="3763845"/>
            <a:ext cx="3729789" cy="2775284"/>
          </a:xfrm>
          <a:prstGeom prst="ellipse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E2DB2A-2848-1B4F-7EB5-C85C041C46D3}"/>
              </a:ext>
            </a:extLst>
          </p:cNvPr>
          <p:cNvSpPr txBox="1"/>
          <p:nvPr/>
        </p:nvSpPr>
        <p:spPr>
          <a:xfrm>
            <a:off x="3285646" y="3047352"/>
            <a:ext cx="18553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Magnet </a:t>
            </a:r>
          </a:p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Support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5C3D26-51BC-DEB0-1FDC-1E09D68310F6}"/>
              </a:ext>
            </a:extLst>
          </p:cNvPr>
          <p:cNvSpPr txBox="1"/>
          <p:nvPr/>
        </p:nvSpPr>
        <p:spPr>
          <a:xfrm>
            <a:off x="6601146" y="3047352"/>
            <a:ext cx="2413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Detector </a:t>
            </a:r>
          </a:p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Support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8AD3D1-70C9-6AA8-9395-CA3B9DB42DE3}"/>
              </a:ext>
            </a:extLst>
          </p:cNvPr>
          <p:cNvSpPr txBox="1"/>
          <p:nvPr/>
        </p:nvSpPr>
        <p:spPr>
          <a:xfrm>
            <a:off x="4562635" y="5355033"/>
            <a:ext cx="29374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Swis721 BT" panose="020B0504020202020204" pitchFamily="34" charset="0"/>
                <a:cs typeface="Helvetica" panose="020B0604020202020204" pitchFamily="34" charset="0"/>
              </a:rPr>
              <a:t>Data Acquisition Support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780138-BDCE-0989-F0F9-121DA0F94F7A}"/>
              </a:ext>
            </a:extLst>
          </p:cNvPr>
          <p:cNvSpPr txBox="1"/>
          <p:nvPr/>
        </p:nvSpPr>
        <p:spPr>
          <a:xfrm>
            <a:off x="1047750" y="1049710"/>
            <a:ext cx="10563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The Detector Interface provides </a:t>
            </a: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hardware and software </a:t>
            </a:r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support in control, safety and data acquisition systems for experiments infrastructure. 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6A735D-8A2F-5BF4-0088-396456E72FEC}"/>
              </a:ext>
            </a:extLst>
          </p:cNvPr>
          <p:cNvSpPr txBox="1"/>
          <p:nvPr/>
        </p:nvSpPr>
        <p:spPr>
          <a:xfrm>
            <a:off x="5276286" y="3945193"/>
            <a:ext cx="1430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Experiments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1867065-AB72-182A-FDEE-CAB0A216D59F}"/>
              </a:ext>
            </a:extLst>
          </p:cNvPr>
          <p:cNvSpPr/>
          <p:nvPr/>
        </p:nvSpPr>
        <p:spPr>
          <a:xfrm>
            <a:off x="2681310" y="2423676"/>
            <a:ext cx="4083698" cy="2951748"/>
          </a:xfrm>
          <a:prstGeom prst="ellipse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16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AE5D7A-66C4-450D-8619-22DB327AE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5BD77-F81E-323F-9308-B90DE38F3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408F29-8185-C3CA-9E15-3EB50A83C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A08BAB-79AE-68D8-F607-7ACA7CBEF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B5C92D-87B5-DCF1-67B9-8963261D06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3D7CBB8-3601-BB70-B5BA-ACC3A0F55A01}"/>
              </a:ext>
            </a:extLst>
          </p:cNvPr>
          <p:cNvSpPr txBox="1"/>
          <p:nvPr/>
        </p:nvSpPr>
        <p:spPr>
          <a:xfrm>
            <a:off x="3594541" y="198374"/>
            <a:ext cx="4358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Diagnostic System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FD4811-3EBB-5433-3AFA-63C5B19AA99A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F247916-4853-6E34-36F2-6700605B5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8918" y="1164216"/>
            <a:ext cx="6683476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buNone/>
            </a:pPr>
            <a:r>
              <a:rPr lang="en-US" dirty="0"/>
              <a:t>The Magnet Diagnostic System includes all magnet auxiliary systems that do not have an action on the MCS (Magnet Control System) or MSS (Magnet Safety System).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It covers: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Additional magnet instrumentation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Spare channels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ATLAS busbar measurements,…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CMS: strain gauges, temperature sensors, level meters, flux loops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LHCb: strain gauges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ALICE solenoid: 1,400 temperature readouts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 Different technologies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DF56B6-3FB6-AF64-818F-A6AD69B1C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" y="1614577"/>
            <a:ext cx="5334925" cy="36689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3BFA81-F3F1-7023-F069-D174DB8DEA8E}"/>
              </a:ext>
            </a:extLst>
          </p:cNvPr>
          <p:cNvSpPr txBox="1"/>
          <p:nvPr/>
        </p:nvSpPr>
        <p:spPr>
          <a:xfrm>
            <a:off x="476250" y="5625505"/>
            <a:ext cx="2480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Credits Vyacheslav Klyukhin - CMS</a:t>
            </a:r>
          </a:p>
        </p:txBody>
      </p:sp>
    </p:spTree>
    <p:extLst>
      <p:ext uri="{BB962C8B-B14F-4D97-AF65-F5344CB8AC3E}">
        <p14:creationId xmlns:p14="http://schemas.microsoft.com/office/powerpoint/2010/main" val="676626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2532D2-059F-A838-1119-CBBD03243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5EFEF8-D043-2AB0-4CCB-BAECDF3E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6D128C-5957-78CC-AE1E-BB218E0C9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63E814-DE7F-A311-7AF1-23AF594B3C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9DDC4D0-5975-950C-F5D0-F1AAD8BBA5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1A8E958-8776-01A7-AE13-9E3816CEE076}"/>
              </a:ext>
            </a:extLst>
          </p:cNvPr>
          <p:cNvSpPr txBox="1"/>
          <p:nvPr/>
        </p:nvSpPr>
        <p:spPr>
          <a:xfrm>
            <a:off x="3594541" y="198374"/>
            <a:ext cx="4358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Diagnostic System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4E9F255-3190-8690-3B68-73042BE7657A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99577BE-C443-DCC7-274A-510CF1E47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48" y="1814256"/>
            <a:ext cx="5439769" cy="43825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E1087-81B1-C385-7F71-7682A8D97CD6}"/>
              </a:ext>
            </a:extLst>
          </p:cNvPr>
          <p:cNvSpPr txBox="1"/>
          <p:nvPr/>
        </p:nvSpPr>
        <p:spPr>
          <a:xfrm>
            <a:off x="710139" y="1314628"/>
            <a:ext cx="505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LHCb Strain Gauges signal on 27/06/2025 ram up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A4C0AC-4D99-3395-1923-9934314F8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155" y="1683960"/>
            <a:ext cx="5601497" cy="45128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6FD259-C02C-7F1C-3577-EFBB248313E7}"/>
              </a:ext>
            </a:extLst>
          </p:cNvPr>
          <p:cNvSpPr txBox="1"/>
          <p:nvPr/>
        </p:nvSpPr>
        <p:spPr>
          <a:xfrm>
            <a:off x="6927219" y="1298644"/>
            <a:ext cx="4155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Bussbar temperature monitoring</a:t>
            </a:r>
          </a:p>
        </p:txBody>
      </p:sp>
    </p:spTree>
    <p:extLst>
      <p:ext uri="{BB962C8B-B14F-4D97-AF65-F5344CB8AC3E}">
        <p14:creationId xmlns:p14="http://schemas.microsoft.com/office/powerpoint/2010/main" val="4055342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921111-A953-D958-8B4B-E3342D943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85D2D-A531-47A9-4E11-3E04930F5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A87E21C-BAA9-0AC5-174E-DAE4E367C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F51808-7BE5-4DB8-CA93-695D01FFB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ECBBA06-73B2-1B74-3626-97967926E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F411E86-CC28-2E66-7025-E26CE51B895B}"/>
              </a:ext>
            </a:extLst>
          </p:cNvPr>
          <p:cNvSpPr txBox="1"/>
          <p:nvPr/>
        </p:nvSpPr>
        <p:spPr>
          <a:xfrm>
            <a:off x="3594541" y="198374"/>
            <a:ext cx="4358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Diagnostic System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F30B6B-A757-55AF-CF57-5B85D0F2CCBF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6927CDC-7898-93F0-30BB-2362F9C06A2F}"/>
              </a:ext>
            </a:extLst>
          </p:cNvPr>
          <p:cNvSpPr txBox="1"/>
          <p:nvPr/>
        </p:nvSpPr>
        <p:spPr>
          <a:xfrm>
            <a:off x="1672603" y="976316"/>
            <a:ext cx="3148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Flux Loop readout layout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8FD938-7BEA-55F1-5A23-1A0859BD9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62" y="1345648"/>
            <a:ext cx="5053629" cy="2847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D3B0D6-2F51-443E-1143-E543049E3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502" y="4228786"/>
            <a:ext cx="3773097" cy="20979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B9896A-336D-2510-4E1C-E79161247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933" y="2197348"/>
            <a:ext cx="5343505" cy="28666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EEDCAA-64BE-901A-5F6B-2B4B0BEE7885}"/>
              </a:ext>
            </a:extLst>
          </p:cNvPr>
          <p:cNvSpPr txBox="1"/>
          <p:nvPr/>
        </p:nvSpPr>
        <p:spPr>
          <a:xfrm>
            <a:off x="1450284" y="6342691"/>
            <a:ext cx="506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ELMB to PLC readout – Bussbar Monitoring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114B71-4613-2E1F-5E82-CE3D30941821}"/>
              </a:ext>
            </a:extLst>
          </p:cNvPr>
          <p:cNvSpPr txBox="1"/>
          <p:nvPr/>
        </p:nvSpPr>
        <p:spPr>
          <a:xfrm>
            <a:off x="6623587" y="5122723"/>
            <a:ext cx="433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 L3 temperature monitoring upgrade</a:t>
            </a:r>
          </a:p>
        </p:txBody>
      </p:sp>
    </p:spTree>
    <p:extLst>
      <p:ext uri="{BB962C8B-B14F-4D97-AF65-F5344CB8AC3E}">
        <p14:creationId xmlns:p14="http://schemas.microsoft.com/office/powerpoint/2010/main" val="1402913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8AD0DC-9DA0-2421-0230-AE6906AC8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A791EA-4461-3943-EE4F-E003CA4B9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29" y="185680"/>
            <a:ext cx="11597542" cy="554592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7F89E-A011-FA58-B60B-0D5FE1E7B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7BBF90-EB12-B1E5-E24C-754762F6C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861F5E9-5634-DD91-45B2-1B38EE60F2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FF738B-FC77-C2C0-E707-806CE2A32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DACB2F46-67EF-4B7E-814D-609C6CAA7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D99BD1-D5A3-2D63-5D04-4086D648217C}"/>
              </a:ext>
            </a:extLst>
          </p:cNvPr>
          <p:cNvSpPr txBox="1"/>
          <p:nvPr/>
        </p:nvSpPr>
        <p:spPr>
          <a:xfrm>
            <a:off x="1394046" y="6136700"/>
            <a:ext cx="9771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DT-DI is also providing support to the: Compass, </a:t>
            </a:r>
            <a:r>
              <a:rPr lang="en-US" sz="1600" dirty="0" err="1"/>
              <a:t>AeGis</a:t>
            </a:r>
            <a:r>
              <a:rPr lang="en-US" sz="1600" dirty="0"/>
              <a:t>, Vertex 1 and 2, M1 and M2 and T2K (Old UA1) magnets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7284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82418-08E1-97DA-6585-B33517F1C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388EF-05B3-552C-B9FB-88FBE384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0CA7518-3346-74B5-AD51-B3AC8A4A26F6}"/>
              </a:ext>
            </a:extLst>
          </p:cNvPr>
          <p:cNvCxnSpPr>
            <a:cxnSpLocks/>
          </p:cNvCxnSpPr>
          <p:nvPr/>
        </p:nvCxnSpPr>
        <p:spPr>
          <a:xfrm>
            <a:off x="591671" y="914391"/>
            <a:ext cx="111562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B08166A-3A1F-CD2D-48F1-95BF07D95831}"/>
              </a:ext>
            </a:extLst>
          </p:cNvPr>
          <p:cNvSpPr txBox="1"/>
          <p:nvPr/>
        </p:nvSpPr>
        <p:spPr>
          <a:xfrm>
            <a:off x="2848498" y="236242"/>
            <a:ext cx="6322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EP-DT-DI     Magnet Control Project (MCP 2025)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30E0A7-6649-81B2-C635-8B968D7B5B11}"/>
              </a:ext>
            </a:extLst>
          </p:cNvPr>
          <p:cNvSpPr txBox="1"/>
          <p:nvPr/>
        </p:nvSpPr>
        <p:spPr>
          <a:xfrm>
            <a:off x="3409327" y="1319422"/>
            <a:ext cx="880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ATLAS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07762D-950D-20CD-F96F-AFEFD2D98DD9}"/>
              </a:ext>
            </a:extLst>
          </p:cNvPr>
          <p:cNvSpPr txBox="1"/>
          <p:nvPr/>
        </p:nvSpPr>
        <p:spPr>
          <a:xfrm>
            <a:off x="6115093" y="1310991"/>
            <a:ext cx="701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A11092-8890-A071-27FF-6D17957D0BC5}"/>
              </a:ext>
            </a:extLst>
          </p:cNvPr>
          <p:cNvSpPr txBox="1"/>
          <p:nvPr/>
        </p:nvSpPr>
        <p:spPr>
          <a:xfrm>
            <a:off x="1061671" y="1319421"/>
            <a:ext cx="838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55CEF1-AB88-F1E6-C2B6-6E9427C6B562}"/>
              </a:ext>
            </a:extLst>
          </p:cNvPr>
          <p:cNvSpPr txBox="1"/>
          <p:nvPr/>
        </p:nvSpPr>
        <p:spPr>
          <a:xfrm>
            <a:off x="8149622" y="1276261"/>
            <a:ext cx="767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LHCb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1678AF-1913-BF2E-AA29-1E1360844002}"/>
              </a:ext>
            </a:extLst>
          </p:cNvPr>
          <p:cNvCxnSpPr>
            <a:cxnSpLocks/>
          </p:cNvCxnSpPr>
          <p:nvPr/>
        </p:nvCxnSpPr>
        <p:spPr>
          <a:xfrm>
            <a:off x="425955" y="1791180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2F36310-7BB6-8B93-B337-38AE3F70B5D2}"/>
              </a:ext>
            </a:extLst>
          </p:cNvPr>
          <p:cNvCxnSpPr>
            <a:cxnSpLocks/>
          </p:cNvCxnSpPr>
          <p:nvPr/>
        </p:nvCxnSpPr>
        <p:spPr>
          <a:xfrm>
            <a:off x="2848498" y="1791180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B8A8512-8D9D-7ACA-1907-C6090C3E92DE}"/>
              </a:ext>
            </a:extLst>
          </p:cNvPr>
          <p:cNvCxnSpPr>
            <a:cxnSpLocks/>
          </p:cNvCxnSpPr>
          <p:nvPr/>
        </p:nvCxnSpPr>
        <p:spPr>
          <a:xfrm>
            <a:off x="5430025" y="1773252"/>
            <a:ext cx="21096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4C87A45-8821-F6EB-5CA2-A80DCEDD02AF}"/>
              </a:ext>
            </a:extLst>
          </p:cNvPr>
          <p:cNvCxnSpPr>
            <a:cxnSpLocks/>
          </p:cNvCxnSpPr>
          <p:nvPr/>
        </p:nvCxnSpPr>
        <p:spPr>
          <a:xfrm>
            <a:off x="7871848" y="1782116"/>
            <a:ext cx="1387288" cy="9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64BB713-2B7D-7E68-3B6B-40B395ED7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11" y="1914239"/>
            <a:ext cx="554701" cy="7039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ACE74CE-8FDB-0F6F-0EE8-CCFCB736A0B8}"/>
              </a:ext>
            </a:extLst>
          </p:cNvPr>
          <p:cNvSpPr txBox="1"/>
          <p:nvPr/>
        </p:nvSpPr>
        <p:spPr>
          <a:xfrm>
            <a:off x="827044" y="245208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Giulio Malaguti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7DFDAAB-91ED-CA15-D6FE-C67D854D0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3578" y="1894890"/>
            <a:ext cx="554701" cy="70394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6E6ABD2-AAA9-DCEA-E9FD-8FC94E5AA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413" y="1894891"/>
            <a:ext cx="554703" cy="72061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4F1A077-182F-9594-D0C1-4C7A326D14E3}"/>
              </a:ext>
            </a:extLst>
          </p:cNvPr>
          <p:cNvSpPr txBox="1"/>
          <p:nvPr/>
        </p:nvSpPr>
        <p:spPr>
          <a:xfrm>
            <a:off x="2806098" y="2467549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Laurent Deront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17FB533-5D00-9008-E3DA-B1DC1526A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210" y="1875707"/>
            <a:ext cx="559385" cy="75480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FF05BBD-59C8-1641-42C7-1E75E5830322}"/>
              </a:ext>
            </a:extLst>
          </p:cNvPr>
          <p:cNvSpPr txBox="1"/>
          <p:nvPr/>
        </p:nvSpPr>
        <p:spPr>
          <a:xfrm>
            <a:off x="6011637" y="2515372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Maciej Ostrega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7C98BA-3CD0-25EC-0CF8-C42F119D1812}"/>
              </a:ext>
            </a:extLst>
          </p:cNvPr>
          <p:cNvSpPr txBox="1"/>
          <p:nvPr/>
        </p:nvSpPr>
        <p:spPr>
          <a:xfrm>
            <a:off x="8011024" y="248614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Giulio Malaguti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CF870DB-3CDE-5D0B-7863-EB3686219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455" y="1881823"/>
            <a:ext cx="576287" cy="73636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29E9D2D-54AE-AEBF-F379-5DC15B927BD9}"/>
              </a:ext>
            </a:extLst>
          </p:cNvPr>
          <p:cNvSpPr txBox="1"/>
          <p:nvPr/>
        </p:nvSpPr>
        <p:spPr>
          <a:xfrm>
            <a:off x="3947601" y="2486141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Jarl Pettersen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0839BB-BD8A-7740-7733-20DDC1A4FCE9}"/>
              </a:ext>
            </a:extLst>
          </p:cNvPr>
          <p:cNvSpPr txBox="1"/>
          <p:nvPr/>
        </p:nvSpPr>
        <p:spPr>
          <a:xfrm>
            <a:off x="480733" y="4161186"/>
            <a:ext cx="2109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MSS Software Experts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5E96C4-B25E-7B72-37D7-F12C44BD0E97}"/>
              </a:ext>
            </a:extLst>
          </p:cNvPr>
          <p:cNvCxnSpPr>
            <a:cxnSpLocks/>
          </p:cNvCxnSpPr>
          <p:nvPr/>
        </p:nvCxnSpPr>
        <p:spPr>
          <a:xfrm flipV="1">
            <a:off x="313392" y="4523117"/>
            <a:ext cx="2277278" cy="324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E626FB55-0DEC-CCA1-87B1-742AC54ABD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6139" y="4655589"/>
            <a:ext cx="584143" cy="76542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CFA565A-20CC-8BC7-B624-236DC01F4CD8}"/>
              </a:ext>
            </a:extLst>
          </p:cNvPr>
          <p:cNvSpPr txBox="1"/>
          <p:nvPr/>
        </p:nvSpPr>
        <p:spPr>
          <a:xfrm>
            <a:off x="934475" y="5266281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Sylvain Ravat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E180264-F8A0-8539-1098-72C3C07D0B6D}"/>
              </a:ext>
            </a:extLst>
          </p:cNvPr>
          <p:cNvSpPr txBox="1"/>
          <p:nvPr/>
        </p:nvSpPr>
        <p:spPr>
          <a:xfrm>
            <a:off x="2943831" y="5396757"/>
            <a:ext cx="156996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/>
              <a:t> Valentina Reynaud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8C7968D-7C32-F97D-E776-1A0A01F86B7C}"/>
              </a:ext>
            </a:extLst>
          </p:cNvPr>
          <p:cNvSpPr txBox="1"/>
          <p:nvPr/>
        </p:nvSpPr>
        <p:spPr>
          <a:xfrm>
            <a:off x="7151571" y="4128690"/>
            <a:ext cx="2137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MCS Software Experts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44AC6F4-E3F7-ECC4-0A7F-FC665D89270C}"/>
              </a:ext>
            </a:extLst>
          </p:cNvPr>
          <p:cNvCxnSpPr>
            <a:cxnSpLocks/>
          </p:cNvCxnSpPr>
          <p:nvPr/>
        </p:nvCxnSpPr>
        <p:spPr>
          <a:xfrm flipV="1">
            <a:off x="6997856" y="4498021"/>
            <a:ext cx="2376685" cy="250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54F9B6AF-BCB4-0B8F-0679-31D21F74CF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3937" y="4601439"/>
            <a:ext cx="584143" cy="76542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33CD183-E107-0C54-6A00-85D771B01666}"/>
              </a:ext>
            </a:extLst>
          </p:cNvPr>
          <p:cNvSpPr txBox="1"/>
          <p:nvPr/>
        </p:nvSpPr>
        <p:spPr>
          <a:xfrm>
            <a:off x="8253612" y="5240832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 Sylvain Ravat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637FA69-1A70-1DDA-2733-8F430F736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6238" y="4639734"/>
            <a:ext cx="559385" cy="75480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D5CDE37-292B-DB61-E6B4-C9E7F2020AC8}"/>
              </a:ext>
            </a:extLst>
          </p:cNvPr>
          <p:cNvSpPr txBox="1"/>
          <p:nvPr/>
        </p:nvSpPr>
        <p:spPr>
          <a:xfrm>
            <a:off x="7163420" y="5250165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Maciej Ostrega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8901C1-6E28-27E0-CD7A-AFD9F2120787}"/>
              </a:ext>
            </a:extLst>
          </p:cNvPr>
          <p:cNvSpPr txBox="1"/>
          <p:nvPr/>
        </p:nvSpPr>
        <p:spPr>
          <a:xfrm>
            <a:off x="3642989" y="4161186"/>
            <a:ext cx="2674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MCS/MSS Hardware Experts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22BED43-1E74-2D35-A0BA-1E93E307C7BE}"/>
              </a:ext>
            </a:extLst>
          </p:cNvPr>
          <p:cNvCxnSpPr>
            <a:cxnSpLocks/>
          </p:cNvCxnSpPr>
          <p:nvPr/>
        </p:nvCxnSpPr>
        <p:spPr>
          <a:xfrm flipV="1">
            <a:off x="3081099" y="4510324"/>
            <a:ext cx="3655837" cy="27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D29092DA-38C8-EB6D-895C-C309D43CB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935" y="4690476"/>
            <a:ext cx="554703" cy="720619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F5A416E-A83A-476E-27A2-D7FE220F4AFB}"/>
              </a:ext>
            </a:extLst>
          </p:cNvPr>
          <p:cNvSpPr txBox="1"/>
          <p:nvPr/>
        </p:nvSpPr>
        <p:spPr>
          <a:xfrm>
            <a:off x="4382621" y="5263134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Laurent Deront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40472E-55DE-796F-4CFF-502E4DA2A3D1}"/>
              </a:ext>
            </a:extLst>
          </p:cNvPr>
          <p:cNvSpPr txBox="1"/>
          <p:nvPr/>
        </p:nvSpPr>
        <p:spPr>
          <a:xfrm>
            <a:off x="5565138" y="5259332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Xavier Pons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0686EA9-6C11-20BE-6B1A-D594B56EB5BA}"/>
              </a:ext>
            </a:extLst>
          </p:cNvPr>
          <p:cNvSpPr txBox="1"/>
          <p:nvPr/>
        </p:nvSpPr>
        <p:spPr>
          <a:xfrm>
            <a:off x="9990829" y="2195970"/>
            <a:ext cx="1598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Workshop / FSU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D6ADABD6-7A29-9CDF-94D3-E1AC37CE69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9752" y="3676143"/>
            <a:ext cx="496229" cy="656648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58C97048-2F9A-B313-5F80-093CDDB722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51229" y="5417237"/>
            <a:ext cx="481401" cy="656648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22D82C81-DB41-C44B-02D8-11DF0AC41BE6}"/>
              </a:ext>
            </a:extLst>
          </p:cNvPr>
          <p:cNvSpPr txBox="1"/>
          <p:nvPr/>
        </p:nvSpPr>
        <p:spPr>
          <a:xfrm>
            <a:off x="9799428" y="5543158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Marc Carrichon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EF9E5FE-44D4-79AA-DF6C-D43AB7CAF6ED}"/>
              </a:ext>
            </a:extLst>
          </p:cNvPr>
          <p:cNvSpPr txBox="1"/>
          <p:nvPr/>
        </p:nvSpPr>
        <p:spPr>
          <a:xfrm>
            <a:off x="9966582" y="4654632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Murat Dinger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249F7DB-BFB7-7BA7-40F9-0A4E921439C9}"/>
              </a:ext>
            </a:extLst>
          </p:cNvPr>
          <p:cNvSpPr txBox="1"/>
          <p:nvPr/>
        </p:nvSpPr>
        <p:spPr>
          <a:xfrm>
            <a:off x="9913453" y="3744157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/>
              <a:t>Bayram Dinger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161F9B-42D2-4C7E-4D75-277787576F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8105" y="4601438"/>
            <a:ext cx="605892" cy="8195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74C931-E4C3-3D16-039F-E19947E950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47762" y="4569957"/>
            <a:ext cx="478220" cy="65192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F1118D1-4328-482F-8C72-01D579CD08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47762" y="2822384"/>
            <a:ext cx="478220" cy="643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413C1C9-C5FD-7128-0742-CBD16C6B3B97}"/>
              </a:ext>
            </a:extLst>
          </p:cNvPr>
          <p:cNvSpPr txBox="1"/>
          <p:nvPr/>
        </p:nvSpPr>
        <p:spPr>
          <a:xfrm>
            <a:off x="9703627" y="3029618"/>
            <a:ext cx="1515364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Jerome Bourachot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A61521-E378-7388-9601-8FFCFCEFC56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4455" y="4718051"/>
            <a:ext cx="499891" cy="65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1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EE617-7844-8737-5031-2EE12DBE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A88F-C255-48FF-98D1-5EF1E4E26655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8722-595D-D6E9-AAE2-3B67CDEFA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1D18E8-A1B4-A650-FFE3-8EB2D3FD5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79" y="246041"/>
            <a:ext cx="444315" cy="599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F4A920-BCCE-655A-ECC4-3C271A328948}"/>
              </a:ext>
            </a:extLst>
          </p:cNvPr>
          <p:cNvSpPr txBox="1"/>
          <p:nvPr/>
        </p:nvSpPr>
        <p:spPr>
          <a:xfrm>
            <a:off x="713794" y="274051"/>
            <a:ext cx="1424625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Maciej Ostrega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CEBBC2-F78B-E354-33EE-715CDFB5CFF2}"/>
              </a:ext>
            </a:extLst>
          </p:cNvPr>
          <p:cNvCxnSpPr>
            <a:cxnSpLocks/>
          </p:cNvCxnSpPr>
          <p:nvPr/>
        </p:nvCxnSpPr>
        <p:spPr>
          <a:xfrm>
            <a:off x="654415" y="959641"/>
            <a:ext cx="0" cy="529430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637521B-3CA0-2843-DC64-9FEB8352E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28" y="901205"/>
            <a:ext cx="515579" cy="654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583AD5-4C35-CA76-416C-E50CE01050E3}"/>
              </a:ext>
            </a:extLst>
          </p:cNvPr>
          <p:cNvSpPr txBox="1"/>
          <p:nvPr/>
        </p:nvSpPr>
        <p:spPr>
          <a:xfrm>
            <a:off x="1262271" y="980776"/>
            <a:ext cx="1248112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 G. Malaguti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4D93FD6-AAA1-BBEC-9984-E32F94ABF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74" y="1624832"/>
            <a:ext cx="514225" cy="6570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7233082-8DF3-AD42-E100-DC8FE5AD61F2}"/>
              </a:ext>
            </a:extLst>
          </p:cNvPr>
          <p:cNvSpPr txBox="1"/>
          <p:nvPr/>
        </p:nvSpPr>
        <p:spPr>
          <a:xfrm>
            <a:off x="1342074" y="1778028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J Pettersen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EE2537-CA9D-07B0-7C11-928B496430B0}"/>
              </a:ext>
            </a:extLst>
          </p:cNvPr>
          <p:cNvSpPr txBox="1"/>
          <p:nvPr/>
        </p:nvSpPr>
        <p:spPr>
          <a:xfrm>
            <a:off x="1355485" y="2493992"/>
            <a:ext cx="1170233" cy="37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67" dirty="0">
                <a:solidFill>
                  <a:srgbClr val="00182E"/>
                </a:solidFill>
              </a:rPr>
              <a:t>X Pons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80DC460-C5B6-253E-8743-6C29FA5A9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315" y="3245586"/>
            <a:ext cx="503963" cy="6570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3B53DF-B58E-1D5A-1043-866B624FCCAA}"/>
              </a:ext>
            </a:extLst>
          </p:cNvPr>
          <p:cNvSpPr txBox="1"/>
          <p:nvPr/>
        </p:nvSpPr>
        <p:spPr>
          <a:xfrm>
            <a:off x="1342074" y="3380151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K Barth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(ALICE)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97501AB-E35C-2C94-C0FF-06650B0DB7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052" y="3961206"/>
            <a:ext cx="514225" cy="698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3958F3-D9DE-4771-1DD8-CE53301EB3FB}"/>
              </a:ext>
            </a:extLst>
          </p:cNvPr>
          <p:cNvSpPr txBox="1"/>
          <p:nvPr/>
        </p:nvSpPr>
        <p:spPr>
          <a:xfrm>
            <a:off x="1315128" y="4104100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A Meynet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(CMS)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1199E51-D71B-0D15-2CAA-20DC9036F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051" y="4770697"/>
            <a:ext cx="514227" cy="69771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A3C9020-6617-3508-6540-8AF31D602541}"/>
              </a:ext>
            </a:extLst>
          </p:cNvPr>
          <p:cNvSpPr txBox="1"/>
          <p:nvPr/>
        </p:nvSpPr>
        <p:spPr>
          <a:xfrm>
            <a:off x="1309617" y="4846177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J Vizdal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(ATLAS)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5B5F64-C974-AA53-BEB2-3154ED6FD1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073" y="5557458"/>
            <a:ext cx="456035" cy="63373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B6DF278-7C7C-3FE3-CEB7-F94766FD483B}"/>
              </a:ext>
            </a:extLst>
          </p:cNvPr>
          <p:cNvSpPr txBox="1"/>
          <p:nvPr/>
        </p:nvSpPr>
        <p:spPr>
          <a:xfrm>
            <a:off x="1309617" y="5632475"/>
            <a:ext cx="1170233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>
                <a:solidFill>
                  <a:srgbClr val="00182E"/>
                </a:solidFill>
              </a:rPr>
              <a:t>L Roy</a:t>
            </a:r>
          </a:p>
          <a:p>
            <a:r>
              <a:rPr lang="en-US" sz="1067" dirty="0">
                <a:solidFill>
                  <a:srgbClr val="00182E"/>
                </a:solidFill>
              </a:rPr>
              <a:t>(LHCb)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2703AD-92B4-761C-1FDC-15F4EB24F9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9850" y="758661"/>
            <a:ext cx="9707125" cy="5118563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41A0532C-69B6-7022-A0B9-15396EAE5E9C}"/>
              </a:ext>
            </a:extLst>
          </p:cNvPr>
          <p:cNvSpPr/>
          <p:nvPr/>
        </p:nvSpPr>
        <p:spPr>
          <a:xfrm>
            <a:off x="10913835" y="5587938"/>
            <a:ext cx="475525" cy="1829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7BE227-1F0F-7108-F9D8-C2579878DC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240" y="2432736"/>
            <a:ext cx="499891" cy="65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52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D0CAC6-A64D-E280-A8BA-BAB8C73FC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7AF0E-1444-2304-D0E7-7313296D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B91C2-43C6-E8C4-8A11-8F8AE72CF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5AA06F-FF64-2E5F-5A26-E7F526798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F56924-180C-82EE-7FAA-171BCC2B57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5B8625AA-6BF5-4EF7-D595-C0F3D1F27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BCA6B7-D8B9-6DEE-6E74-7704876B8783}"/>
              </a:ext>
            </a:extLst>
          </p:cNvPr>
          <p:cNvSpPr txBox="1"/>
          <p:nvPr/>
        </p:nvSpPr>
        <p:spPr>
          <a:xfrm>
            <a:off x="3044075" y="134034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LS3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327708-1017-57C3-FC1F-A78CF846EDE2}"/>
              </a:ext>
            </a:extLst>
          </p:cNvPr>
          <p:cNvSpPr txBox="1"/>
          <p:nvPr/>
        </p:nvSpPr>
        <p:spPr>
          <a:xfrm>
            <a:off x="1253865" y="855014"/>
            <a:ext cx="58483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1- Replace the battery charger of the MSS and QH</a:t>
            </a:r>
          </a:p>
          <a:p>
            <a:r>
              <a:rPr lang="en-US" sz="2000" dirty="0"/>
              <a:t>2- Replace the batteries </a:t>
            </a:r>
          </a:p>
          <a:p>
            <a:r>
              <a:rPr lang="en-US" sz="2000" dirty="0"/>
              <a:t>3- MDS: New updated MDS in Atlas</a:t>
            </a:r>
          </a:p>
          <a:p>
            <a:r>
              <a:rPr lang="en-US" sz="2000" dirty="0"/>
              <a:t>4- MSS Interfaces:</a:t>
            </a:r>
          </a:p>
          <a:p>
            <a:r>
              <a:rPr lang="en-US" sz="2000" dirty="0"/>
              <a:t>	- Update of the DI Interfaces</a:t>
            </a:r>
          </a:p>
          <a:p>
            <a:r>
              <a:rPr lang="en-US" sz="2000" dirty="0"/>
              <a:t>	- Updated of the DI/DO Interfaces</a:t>
            </a:r>
          </a:p>
          <a:p>
            <a:r>
              <a:rPr lang="en-US" sz="2000" dirty="0"/>
              <a:t>	- VAM</a:t>
            </a:r>
          </a:p>
          <a:p>
            <a:r>
              <a:rPr lang="en-US" sz="2000" dirty="0"/>
              <a:t>5- Replace the cRIO-FPGA + modules</a:t>
            </a:r>
          </a:p>
          <a:p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52E9C-8888-8BD1-7FE5-4D6E8AEC6487}"/>
              </a:ext>
            </a:extLst>
          </p:cNvPr>
          <p:cNvSpPr txBox="1"/>
          <p:nvPr/>
        </p:nvSpPr>
        <p:spPr>
          <a:xfrm>
            <a:off x="1274158" y="3978396"/>
            <a:ext cx="676255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  <a:p>
            <a:r>
              <a:rPr lang="en-US" sz="2000" dirty="0"/>
              <a:t>1- To install the diffusion pumps</a:t>
            </a:r>
          </a:p>
          <a:p>
            <a:r>
              <a:rPr lang="en-US" sz="2000" dirty="0"/>
              <a:t>2- To Install the DC power for these diffusion pumps =&gt; </a:t>
            </a:r>
          </a:p>
          <a:p>
            <a:r>
              <a:rPr lang="en-US" sz="2000" dirty="0"/>
              <a:t>	2.1 New DC power supply rack</a:t>
            </a:r>
          </a:p>
          <a:p>
            <a:r>
              <a:rPr lang="en-US" sz="2000" dirty="0"/>
              <a:t>	2.2 New EXD6 power cabinet</a:t>
            </a:r>
          </a:p>
          <a:p>
            <a:r>
              <a:rPr lang="en-US" sz="2000" dirty="0"/>
              <a:t>3- Maintenance of the primary pumps (</a:t>
            </a:r>
            <a:r>
              <a:rPr lang="en-US" sz="2000" u="sng" dirty="0"/>
              <a:t>replace by new </a:t>
            </a:r>
            <a:r>
              <a:rPr lang="en-US" sz="2000" dirty="0"/>
              <a:t>?)</a:t>
            </a:r>
          </a:p>
          <a:p>
            <a:r>
              <a:rPr lang="en-US" sz="2000" dirty="0"/>
              <a:t>4- Maintenance of the diffusion pumps (last year before run)</a:t>
            </a:r>
          </a:p>
          <a:p>
            <a:r>
              <a:rPr lang="en-US" sz="2000" dirty="0"/>
              <a:t>5- Replacement of the Vacuum gauges</a:t>
            </a:r>
          </a:p>
          <a:p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DDE52-33B6-B171-44B8-402258F7FB4D}"/>
              </a:ext>
            </a:extLst>
          </p:cNvPr>
          <p:cNvSpPr txBox="1"/>
          <p:nvPr/>
        </p:nvSpPr>
        <p:spPr>
          <a:xfrm>
            <a:off x="319365" y="3868929"/>
            <a:ext cx="2555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Vacuum Activities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4D7CDD-E99F-AB91-3FCA-6F8A2D586F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98" y="648759"/>
            <a:ext cx="3651510" cy="20504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9DB0C7-7387-4FA2-B6C3-7BDF26A2D5E3}"/>
              </a:ext>
            </a:extLst>
          </p:cNvPr>
          <p:cNvSpPr txBox="1"/>
          <p:nvPr/>
        </p:nvSpPr>
        <p:spPr>
          <a:xfrm>
            <a:off x="8181411" y="2715151"/>
            <a:ext cx="325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VAM – Quench detection board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3531F7-E41E-6C8A-FC14-69380FB840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8985" y="3322170"/>
            <a:ext cx="2486429" cy="28870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D8B500-668F-5ECD-05EF-7B6D0228A253}"/>
              </a:ext>
            </a:extLst>
          </p:cNvPr>
          <p:cNvSpPr txBox="1"/>
          <p:nvPr/>
        </p:nvSpPr>
        <p:spPr>
          <a:xfrm>
            <a:off x="8556368" y="6171683"/>
            <a:ext cx="2797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ATLAS new diffusion pump</a:t>
            </a:r>
          </a:p>
        </p:txBody>
      </p:sp>
    </p:spTree>
    <p:extLst>
      <p:ext uri="{BB962C8B-B14F-4D97-AF65-F5344CB8AC3E}">
        <p14:creationId xmlns:p14="http://schemas.microsoft.com/office/powerpoint/2010/main" val="19468471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4396D6-47F0-CEA8-5CF7-630274969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0AE55-5FF6-C216-9872-2CC017D65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8176" y="637233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27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7127FF2-490D-AE56-2AAC-610105ADB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10211E-DAED-F650-33A4-D543D638DA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AE004E-0021-DCD7-45AE-4A6A0977C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C8FCAD9C-482D-9B89-5DD3-A3B01FC08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940A05-4867-5431-25DA-EB35DC8B4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816" y="1204610"/>
            <a:ext cx="2156850" cy="47738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B078C2-DB70-DDE8-FAA8-7AA70006F25E}"/>
              </a:ext>
            </a:extLst>
          </p:cNvPr>
          <p:cNvSpPr txBox="1"/>
          <p:nvPr/>
        </p:nvSpPr>
        <p:spPr>
          <a:xfrm>
            <a:off x="6324597" y="5975522"/>
            <a:ext cx="1797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OLD DSS</a:t>
            </a:r>
          </a:p>
          <a:p>
            <a:pPr algn="ctr"/>
            <a:r>
              <a:rPr lang="en-US" dirty="0"/>
              <a:t>Siemens S7-300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AFD7F-46EA-09DE-E5C9-8334158953B4}"/>
              </a:ext>
            </a:extLst>
          </p:cNvPr>
          <p:cNvSpPr txBox="1"/>
          <p:nvPr/>
        </p:nvSpPr>
        <p:spPr>
          <a:xfrm>
            <a:off x="8677655" y="5967800"/>
            <a:ext cx="3447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New DSS – CMS P5 Surface Tests</a:t>
            </a:r>
          </a:p>
          <a:p>
            <a:pPr algn="ctr"/>
            <a:r>
              <a:rPr lang="en-US" dirty="0"/>
              <a:t>Siemens S7-1500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E6358B-1A0D-4E61-AFDD-D57B3AE3F0EB}"/>
              </a:ext>
            </a:extLst>
          </p:cNvPr>
          <p:cNvSpPr txBox="1"/>
          <p:nvPr/>
        </p:nvSpPr>
        <p:spPr>
          <a:xfrm>
            <a:off x="1310525" y="134034"/>
            <a:ext cx="612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About Detector Safety System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2BC35A3-E36B-AB24-A782-0A428B855F7C}"/>
              </a:ext>
            </a:extLst>
          </p:cNvPr>
          <p:cNvSpPr/>
          <p:nvPr/>
        </p:nvSpPr>
        <p:spPr>
          <a:xfrm>
            <a:off x="8510112" y="3076575"/>
            <a:ext cx="614838" cy="7048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36F2B2-A15A-2DA9-771D-E4F874B0A8A0}"/>
              </a:ext>
            </a:extLst>
          </p:cNvPr>
          <p:cNvSpPr txBox="1"/>
          <p:nvPr/>
        </p:nvSpPr>
        <p:spPr>
          <a:xfrm>
            <a:off x="200025" y="1550024"/>
            <a:ext cx="5736346" cy="420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Recently DT-DI established an agreement with the LHC Experiments and in collaboration with BE-ICS in order to provide support for the LS3 upgrade of the Detector Safety System (DSS) to the new version DSS2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Basically, consist in a production of 50 racks with the new redundant PLC based on Siemens S7-1500 and the replacement of all the connections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3BB5F0-FF89-381B-6581-D0FAB536E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2582" y="1204610"/>
            <a:ext cx="2563376" cy="470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11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58F116-4DB4-CD8F-2193-23C26D6D7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1DFE3-242A-8B55-6E6D-015AEF2A1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28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300DF1-5BC9-2A08-259A-A821D88318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E2153C7-47BC-ED44-7BEE-87099C318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7B5FA41-FCE0-00DC-D800-9E540C060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6BE2AB67-ABA1-E616-D29C-49642D119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DF0BD7-C645-E1A2-8CE3-652F0FFCED19}"/>
              </a:ext>
            </a:extLst>
          </p:cNvPr>
          <p:cNvSpPr txBox="1"/>
          <p:nvPr/>
        </p:nvSpPr>
        <p:spPr>
          <a:xfrm>
            <a:off x="914400" y="930384"/>
            <a:ext cx="108013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600" b="1" dirty="0"/>
              <a:t>Conclusion</a:t>
            </a:r>
          </a:p>
          <a:p>
            <a:pPr>
              <a:buNone/>
            </a:pPr>
            <a:endParaRPr lang="en-US" sz="3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DT-DI is collaborating closely with the Experiments to ensure optimal magnet operating conditions after LS3.</a:t>
            </a:r>
          </a:p>
          <a:p>
            <a:endParaRPr lang="en-US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Special thanks to Matthias Mentink, Anna Kario, Benoit Cure, Alexey Dudarev, and Herman Ten Kate for their continuous support.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043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1D1E06-DF8C-79AA-9714-1BA916D5C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50742-CE9B-3B0D-FB6F-A796A382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0C4F5FC-E85C-E4A9-8F57-E6A8A431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8E6A26D-2498-18B3-5C7C-716A1A789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ABB9A66-7820-A3AA-3986-5BA1C0C2E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B6383FE1-A92F-E20F-88E3-D585D76D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582F2B-F153-547A-0D07-E87ABB73BDB3}"/>
              </a:ext>
            </a:extLst>
          </p:cNvPr>
          <p:cNvSpPr txBox="1"/>
          <p:nvPr/>
        </p:nvSpPr>
        <p:spPr>
          <a:xfrm>
            <a:off x="2035112" y="2856433"/>
            <a:ext cx="8121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Thank you for your attention, questions?</a:t>
            </a:r>
          </a:p>
        </p:txBody>
      </p:sp>
    </p:spTree>
    <p:extLst>
      <p:ext uri="{BB962C8B-B14F-4D97-AF65-F5344CB8AC3E}">
        <p14:creationId xmlns:p14="http://schemas.microsoft.com/office/powerpoint/2010/main" val="312429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C26317-98E8-6BB2-41CD-78D9FAFCB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98DD2-409D-279E-94DB-B0CF8FBE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1F22B47-FA41-39FA-D99B-F74D555C9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DB68595-1CDA-8486-1FF4-849B451EB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0E115CC-67A6-8A1B-67C6-F9CD07E5E0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FDDF8B0-5E63-6F2C-7B13-7C0579FF7D3A}"/>
              </a:ext>
            </a:extLst>
          </p:cNvPr>
          <p:cNvSpPr txBox="1"/>
          <p:nvPr/>
        </p:nvSpPr>
        <p:spPr>
          <a:xfrm>
            <a:off x="1353041" y="197733"/>
            <a:ext cx="9094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Detector Interface Section – Magnet Services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4020E-13D9-91F9-3468-35366E12137D}"/>
              </a:ext>
            </a:extLst>
          </p:cNvPr>
          <p:cNvSpPr txBox="1"/>
          <p:nvPr/>
        </p:nvSpPr>
        <p:spPr>
          <a:xfrm>
            <a:off x="742951" y="1335295"/>
            <a:ext cx="11010900" cy="5575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333333"/>
                </a:solidFill>
                <a:effectLst/>
                <a:latin typeface="sourcesans-regular"/>
              </a:rPr>
              <a:t>EP-DT has a long tradition supporting the experimental magnets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Since the initial design phases of the ATLAS and CMS magnet control in the 90’s with the old TA3 group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DT-DI has been responsible of the Magnet Control Project (MCP) for the LHC Experimental Magnets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Later, during the operation of the LHC, and agreement (WP) was established with the experiments to define the DT-DI’s support in terms of operation and maintenance.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333333"/>
                </a:solidFill>
                <a:latin typeface="sourcesans-regular"/>
              </a:rPr>
              <a:t> This agreement also included the support for the Detector Safety Systems (DSS)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333333"/>
              </a:solidFill>
              <a:latin typeface="source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78702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2B87E0-EDF8-7709-FF3F-034AA86D3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EEECE-AB1A-0C5E-3C8A-9A421E36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30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9BC318-1C56-7DCA-04F9-2D5B2FBD7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17A737-44B2-DDB5-4156-9979ACDCC9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595D10D-921E-075B-940B-E02ACFFB41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B536A3F8-3FFE-027B-9026-FEDCEC8A03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3A4939-9F94-096A-8566-49C38260CD06}"/>
              </a:ext>
            </a:extLst>
          </p:cNvPr>
          <p:cNvSpPr txBox="1"/>
          <p:nvPr/>
        </p:nvSpPr>
        <p:spPr>
          <a:xfrm>
            <a:off x="1158812" y="591234"/>
            <a:ext cx="1686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66109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1C3EEC-9B77-AB07-E6B6-9617B2AD3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B4FC2-F7C0-0D94-7204-F461BDECC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31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113973-9F00-D25D-CC92-17F25CB59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79847B1-0DDD-31B4-BA98-5867BDBF8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29646A-7AF9-0A1F-E1A1-A4150A12DB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8B6B57-DD60-BC04-6DBF-07D61BC10E8D}"/>
              </a:ext>
            </a:extLst>
          </p:cNvPr>
          <p:cNvSpPr txBox="1"/>
          <p:nvPr/>
        </p:nvSpPr>
        <p:spPr>
          <a:xfrm>
            <a:off x="3968167" y="203091"/>
            <a:ext cx="3795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453C61-B65E-1A5B-BEDD-90D9F16BD0FD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6E18CBF-BFF2-26D8-C51C-9F2F1098D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552" y="958319"/>
            <a:ext cx="9390746" cy="55935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396F91-F27E-A24D-7F20-6F237F19398A}"/>
              </a:ext>
            </a:extLst>
          </p:cNvPr>
          <p:cNvSpPr txBox="1"/>
          <p:nvPr/>
        </p:nvSpPr>
        <p:spPr>
          <a:xfrm>
            <a:off x="476250" y="1133549"/>
            <a:ext cx="4018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cs typeface="Calibri" pitchFamily="34" charset="0"/>
              </a:rPr>
              <a:t>ATLAS  Vacuum Control System Layout</a:t>
            </a:r>
            <a:endParaRPr lang="en-GB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1663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E18B31-8182-8DDB-D0F9-9A24B3B8F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BA89A-9301-B568-2CAF-51E87594C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605C3F-A6F0-F454-E982-6C52CA17D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DC157D-49FD-DE64-1233-048AA2B20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776F0B7-78A5-4FCB-FF2E-345A353060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DA0778-A823-CCAB-8843-3BFC1EE1363A}"/>
              </a:ext>
            </a:extLst>
          </p:cNvPr>
          <p:cNvSpPr txBox="1"/>
          <p:nvPr/>
        </p:nvSpPr>
        <p:spPr>
          <a:xfrm>
            <a:off x="3594541" y="198374"/>
            <a:ext cx="5182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System Upgrade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98D2633-F6D0-C58E-378F-F79E4713E6C8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4AD3AB0-152B-967B-2CD2-028DE5CBD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06" y="993173"/>
            <a:ext cx="9890794" cy="531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785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A21F6F-4BB8-7001-334F-92F22AFA8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5F4B9-054B-42BE-7634-1179D4D8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33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68F54D-B301-484C-70A8-A915A1C4ED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5C5FA22-01CA-19F8-9D59-32A7A64BE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F01821-C237-EEB0-8C24-48BD6D113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D8121195-0B84-757B-C099-E3CB44DBB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FE408A4-6CA7-C64F-4E7B-B532051F2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58" y="1021003"/>
            <a:ext cx="8218743" cy="51249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1C3CD9-620D-86A5-ED15-C1875E36B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0086" y="429542"/>
            <a:ext cx="3503714" cy="9697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01A538-470E-C069-D8BF-00A5928638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480" y="1481422"/>
            <a:ext cx="3089462" cy="974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D08D57-CAA5-E147-0CBA-D6FAA61CCA95}"/>
              </a:ext>
            </a:extLst>
          </p:cNvPr>
          <p:cNvSpPr txBox="1"/>
          <p:nvPr/>
        </p:nvSpPr>
        <p:spPr>
          <a:xfrm>
            <a:off x="457200" y="6283839"/>
            <a:ext cx="7368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182E"/>
                </a:solidFill>
              </a:rPr>
              <a:t> Prof. H Ten Kate: </a:t>
            </a:r>
            <a:r>
              <a:rPr lang="en-GB" sz="1400" dirty="0">
                <a:solidFill>
                  <a:srgbClr val="00182E"/>
                </a:solidFill>
              </a:rPr>
              <a:t>CERN Accelerator School on Superconductivity for Accelerators, Erice 2013 </a:t>
            </a:r>
          </a:p>
          <a:p>
            <a:r>
              <a:rPr lang="en-US" sz="1400" dirty="0">
                <a:solidFill>
                  <a:srgbClr val="00182E"/>
                </a:solidFill>
              </a:rPr>
              <a:t> </a:t>
            </a:r>
            <a:endParaRPr lang="en-GB" sz="1400" dirty="0">
              <a:solidFill>
                <a:srgbClr val="00182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52871E-09E0-1623-C32A-4011DE4E615C}"/>
              </a:ext>
            </a:extLst>
          </p:cNvPr>
          <p:cNvSpPr txBox="1"/>
          <p:nvPr/>
        </p:nvSpPr>
        <p:spPr>
          <a:xfrm>
            <a:off x="1594487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</p:spTree>
    <p:extLst>
      <p:ext uri="{BB962C8B-B14F-4D97-AF65-F5344CB8AC3E}">
        <p14:creationId xmlns:p14="http://schemas.microsoft.com/office/powerpoint/2010/main" val="36151906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434" y="337390"/>
            <a:ext cx="8216900" cy="556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185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822" y="549117"/>
            <a:ext cx="8613045" cy="547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705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517" y="644134"/>
            <a:ext cx="9014884" cy="535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5878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28DC-2716-49A5-BE9D-4D86F3A5C1A3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434" y="178959"/>
            <a:ext cx="8103241" cy="588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303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C62B-383C-42CE-B815-0AA48CD616C8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6515" y="89501"/>
            <a:ext cx="6143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Introduction 2. Why a Magnet Safety System?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6515" y="5390705"/>
            <a:ext cx="7021730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>
                <a:solidFill>
                  <a:srgbClr val="00182E"/>
                </a:solidFill>
              </a:rPr>
              <a:t> Prof. H Ten Kate: </a:t>
            </a:r>
            <a:r>
              <a:rPr lang="en-GB" sz="1333" dirty="0">
                <a:solidFill>
                  <a:srgbClr val="00182E"/>
                </a:solidFill>
              </a:rPr>
              <a:t>CERN Accelerator School on Superconductivity for Accelerators, Erice 2013 </a:t>
            </a:r>
          </a:p>
          <a:p>
            <a:r>
              <a:rPr lang="en-US" sz="1333" dirty="0">
                <a:solidFill>
                  <a:srgbClr val="00182E"/>
                </a:solidFill>
              </a:rPr>
              <a:t> </a:t>
            </a:r>
            <a:endParaRPr lang="en-GB" sz="1333" dirty="0">
              <a:solidFill>
                <a:srgbClr val="00182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933" y="716057"/>
            <a:ext cx="8238067" cy="4708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1944" y="5677964"/>
            <a:ext cx="5606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DT-DI MSS is a quench protection system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385904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134159-6634-AFAD-12E8-AA4044586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8E47C-99CE-953B-DA63-6F2033B1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39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D49F79-8187-4A1D-8865-8B036964E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3FC6E94-8319-AECB-D870-2697DEABA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90166B-982B-FD07-A1E9-8BE84FF66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E81E64CE-9125-D60A-267E-E627FDA51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36F43A-1042-E0A4-AC63-EDD191035165}"/>
              </a:ext>
            </a:extLst>
          </p:cNvPr>
          <p:cNvSpPr txBox="1"/>
          <p:nvPr/>
        </p:nvSpPr>
        <p:spPr>
          <a:xfrm>
            <a:off x="3044075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C68A62-D6A7-DEFA-47B4-74A380D4A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5" y="936471"/>
            <a:ext cx="11430000" cy="557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9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E6CA60-50FA-4942-7620-5745BB1D9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40288-7BCB-3C34-B3E4-C267BC26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1D6574-2900-129A-E95B-AA5055D40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C2B2DE1-0CC3-541A-DDB2-17AB3ED08E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3B4623-03E8-8521-D460-1FC7866910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CD6C0B2-C307-8A09-DC73-9054CF481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359" y="1664857"/>
            <a:ext cx="5785666" cy="4180423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97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94A6FE-2FB1-F015-902B-2DAE2B237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22" y="1366789"/>
            <a:ext cx="3729037" cy="16560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000888-B217-C321-BD36-B31D816E62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607" y="3568507"/>
            <a:ext cx="1779752" cy="19227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5B902E8-1A92-370F-EA80-1F0A511CF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8708" y="3917581"/>
            <a:ext cx="1373168" cy="16565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35137E3-1A97-7A24-3ADD-C330C0FE5F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8708" y="1412664"/>
            <a:ext cx="1849418" cy="24132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5DF5F8A-CADE-C9F1-AC71-C2E48893FBCE}"/>
              </a:ext>
            </a:extLst>
          </p:cNvPr>
          <p:cNvSpPr txBox="1"/>
          <p:nvPr/>
        </p:nvSpPr>
        <p:spPr>
          <a:xfrm>
            <a:off x="3939359" y="213989"/>
            <a:ext cx="5589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LHC Experimental Magnets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989073-0909-5190-D210-30275FC6120A}"/>
              </a:ext>
            </a:extLst>
          </p:cNvPr>
          <p:cNvSpPr txBox="1"/>
          <p:nvPr/>
        </p:nvSpPr>
        <p:spPr>
          <a:xfrm>
            <a:off x="9906000" y="5581650"/>
            <a:ext cx="120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1.1 T</a:t>
            </a:r>
          </a:p>
        </p:txBody>
      </p:sp>
    </p:spTree>
    <p:extLst>
      <p:ext uri="{BB962C8B-B14F-4D97-AF65-F5344CB8AC3E}">
        <p14:creationId xmlns:p14="http://schemas.microsoft.com/office/powerpoint/2010/main" val="29731949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904" y="23747"/>
            <a:ext cx="5760640" cy="648072"/>
          </a:xfrm>
        </p:spPr>
        <p:txBody>
          <a:bodyPr>
            <a:normAutofit/>
          </a:bodyPr>
          <a:lstStyle/>
          <a:p>
            <a:r>
              <a:rPr lang="fr-FR" sz="2800" dirty="0"/>
              <a:t>MSS2 Hardware Architecture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6ED6-0DAD-4E1C-A406-F8450FCE5835}" type="datetime1">
              <a:rPr lang="en-GB" smtClean="0"/>
              <a:t>02/07/2025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48D3A-687E-4922-A971-69B9C8F1367E}" type="slidenum">
              <a:rPr lang="en-GB" smtClean="0"/>
              <a:t>40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96" y="671820"/>
            <a:ext cx="4195091" cy="23556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28845" y="392717"/>
            <a:ext cx="480032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ANALOGUE INPUT INTERFACE BOARD</a:t>
            </a:r>
          </a:p>
          <a:p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Dual Analogue Input Range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Multiple signal range, hardware programmable range:</a:t>
            </a:r>
          </a:p>
          <a:p>
            <a:r>
              <a:rPr lang="en-GB" dirty="0"/>
              <a:t>	x1, x10, x100, x1000  </a:t>
            </a:r>
          </a:p>
          <a:p>
            <a:r>
              <a:rPr lang="en-GB" dirty="0"/>
              <a:t>	set by DIP switch.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Signal isolation 1500Vrms.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Power supply circuit isolated 3 kV by DC-DC converter between channel - channel-FPGA_AI - Power_Supply</a:t>
            </a:r>
          </a:p>
          <a:p>
            <a:pPr marL="342891" indent="-342891">
              <a:buFont typeface="Arial" charset="0"/>
              <a:buChar char="•"/>
            </a:pPr>
            <a:endParaRPr lang="en-GB" dirty="0"/>
          </a:p>
          <a:p>
            <a:pPr marL="342891" indent="-342891">
              <a:buFont typeface="Arial" charset="0"/>
              <a:buChar char="•"/>
            </a:pPr>
            <a:r>
              <a:rPr lang="en-GB" dirty="0"/>
              <a:t>Each channel has its own selectable current source by DIP_SWITCH.</a:t>
            </a:r>
          </a:p>
          <a:p>
            <a:r>
              <a:rPr lang="en-GB" dirty="0"/>
              <a:t>      0.01 mA, 0.1 mA, 1mA, 10 mA.</a:t>
            </a:r>
          </a:p>
          <a:p>
            <a:r>
              <a:rPr lang="en-GB" dirty="0"/>
              <a:t>     </a:t>
            </a:r>
            <a:endParaRPr lang="en-GB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2007695" y="3518478"/>
            <a:ext cx="39028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Arial" charset="0"/>
              <a:buChar char="•"/>
            </a:pPr>
            <a:r>
              <a:rPr lang="en-GB" dirty="0"/>
              <a:t>Optional low pass filter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/>
              <a:t>Optional gain and offset adjustment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/>
              <a:t>Time and level discrimination done at FPGA level</a:t>
            </a:r>
          </a:p>
          <a:p>
            <a:pPr marL="285744" indent="-285744">
              <a:buFont typeface="Arial" charset="0"/>
              <a:buChar char="•"/>
            </a:pPr>
            <a:endParaRPr lang="en-GB" dirty="0"/>
          </a:p>
          <a:p>
            <a:pPr marL="285744" indent="-285744">
              <a:buFont typeface="Arial" charset="0"/>
              <a:buChar char="•"/>
            </a:pPr>
            <a:r>
              <a:rPr lang="en-GB" dirty="0">
                <a:hlinkClick r:id="rId3"/>
              </a:rPr>
              <a:t>EDMS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184556" y="3134470"/>
            <a:ext cx="22525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Analogue Input interface board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633498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557" y="158409"/>
            <a:ext cx="5760640" cy="648072"/>
          </a:xfrm>
        </p:spPr>
        <p:txBody>
          <a:bodyPr>
            <a:normAutofit/>
          </a:bodyPr>
          <a:lstStyle/>
          <a:p>
            <a:r>
              <a:rPr lang="fr-FR" sz="2800" dirty="0"/>
              <a:t>MSS2 Hardware Architecture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5BE6-C7BF-4BC4-BB99-AA83E58F2281}" type="datetime1">
              <a:rPr lang="en-GB" smtClean="0"/>
              <a:t>02/07/2025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48D3A-687E-4922-A971-69B9C8F1367E}" type="slidenum">
              <a:rPr lang="en-GB" smtClean="0"/>
              <a:t>41</a:t>
            </a:fld>
            <a:endParaRPr lang="en-GB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945531" y="1035639"/>
            <a:ext cx="648072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783" algn="l"/>
              </a:tabLst>
            </a:pPr>
            <a:r>
              <a:rPr lang="en-GB" b="1" dirty="0">
                <a:latin typeface="Calibri" pitchFamily="34" charset="0"/>
                <a:cs typeface="Calibri" pitchFamily="34" charset="0"/>
              </a:rPr>
              <a:t>MSS2 Main crate</a:t>
            </a:r>
            <a:endParaRPr lang="en-GB" b="1" dirty="0">
              <a:latin typeface="Calibri" pitchFamily="34" charset="0"/>
              <a:cs typeface="Times New Roman" pitchFamily="18" charset="0"/>
            </a:endParaRPr>
          </a:p>
          <a:p>
            <a:pPr marL="685783" lvl="1" indent="-228594" algn="just" eaLnBrk="0" hangingPunct="0">
              <a:tabLst>
                <a:tab pos="685783" algn="l"/>
              </a:tabLst>
            </a:pP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Following L. Deront design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6U crate size for 19’ rack assembly compatible with all MSS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cRIO FPGA installed in the front side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Input/Output Interface board in the back side</a:t>
            </a:r>
          </a:p>
          <a:p>
            <a:pPr marL="685783" lvl="1" indent="-228594" algn="just" eaLnBrk="0" hangingPunct="0">
              <a:buFont typeface="Arial" pitchFamily="34" charset="0"/>
              <a:buChar char="•"/>
              <a:tabLst>
                <a:tab pos="685783" algn="l"/>
              </a:tabLst>
            </a:pPr>
            <a:r>
              <a:rPr lang="en-GB" dirty="0">
                <a:latin typeface="Calibri" pitchFamily="34" charset="0"/>
                <a:cs typeface="Times New Roman" pitchFamily="18" charset="0"/>
              </a:rPr>
              <a:t>Redundant Power supply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42" y="3234565"/>
            <a:ext cx="4474049" cy="246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819880" y="1172419"/>
            <a:ext cx="1623248" cy="4971366"/>
            <a:chOff x="500480" y="1124744"/>
            <a:chExt cx="1623248" cy="497136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80" y="1124744"/>
              <a:ext cx="1623248" cy="472514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502812" y="5849888"/>
              <a:ext cx="108715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i="1" dirty="0"/>
                <a:t>MSS2 Prototype </a:t>
              </a:r>
              <a:endParaRPr lang="en-GB" sz="10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760979" y="5757281"/>
            <a:ext cx="20329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cRIO crate. Front Side view </a:t>
            </a:r>
            <a:endParaRPr lang="en-GB" sz="1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803" y="3196064"/>
            <a:ext cx="4561196" cy="256121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8359289" y="5779817"/>
            <a:ext cx="23358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/>
              <a:t>MSS2 cRIO crate. Front Back Side view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958089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248209-406B-9921-B03C-771932595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76C92-F354-FE40-6351-161FE5B1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42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19A8E1-9A18-E85B-3BBA-4CBCAF5BB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B0F2388-F1CD-5448-D56E-7CFAA066EF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ED0D2B9-F72F-9F39-A785-D5265BBA20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AB254D9C-CBC8-43EC-04E7-EE274E3A0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999F00-4527-6B2F-32D4-22F618363DA0}"/>
              </a:ext>
            </a:extLst>
          </p:cNvPr>
          <p:cNvSpPr txBox="1"/>
          <p:nvPr/>
        </p:nvSpPr>
        <p:spPr>
          <a:xfrm>
            <a:off x="3044075" y="134034"/>
            <a:ext cx="610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2">
                    <a:lumMod val="25000"/>
                  </a:schemeClr>
                </a:solidFill>
              </a:rPr>
              <a:t>Why a Magnet Safety System?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E9DCA-7C92-983C-A976-495F609A4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50" y="2200271"/>
            <a:ext cx="6550157" cy="2157616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A1EDAC0-B34F-E4A0-8AFA-433ABC4945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21" b="4681"/>
          <a:stretch/>
        </p:blipFill>
        <p:spPr bwMode="auto">
          <a:xfrm>
            <a:off x="7581901" y="914400"/>
            <a:ext cx="3929866" cy="421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091263-0BAE-489C-976D-4565F5C02E4E}"/>
              </a:ext>
            </a:extLst>
          </p:cNvPr>
          <p:cNvSpPr txBox="1"/>
          <p:nvPr/>
        </p:nvSpPr>
        <p:spPr>
          <a:xfrm>
            <a:off x="7581901" y="5133690"/>
            <a:ext cx="4004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LHC Dipole interconnection September 2008</a:t>
            </a:r>
          </a:p>
        </p:txBody>
      </p:sp>
    </p:spTree>
    <p:extLst>
      <p:ext uri="{BB962C8B-B14F-4D97-AF65-F5344CB8AC3E}">
        <p14:creationId xmlns:p14="http://schemas.microsoft.com/office/powerpoint/2010/main" val="28580445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81" y="2206759"/>
            <a:ext cx="1132911" cy="7569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49735" y="1019507"/>
            <a:ext cx="1819208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Dataserver cs-ccr-mads3</a:t>
            </a:r>
            <a:endParaRPr lang="en-GB" sz="1333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148" y="3490331"/>
            <a:ext cx="768776" cy="10250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9070" y="3985185"/>
            <a:ext cx="160138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USA15 EXD6 power control</a:t>
            </a:r>
            <a:endParaRPr lang="en-GB" sz="1333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40" y="4965540"/>
            <a:ext cx="783952" cy="1045269"/>
          </a:xfrm>
          <a:prstGeom prst="rect">
            <a:avLst/>
          </a:prstGeom>
        </p:spPr>
      </p:pic>
      <p:pic>
        <p:nvPicPr>
          <p:cNvPr id="14" name="Picture 13" descr="atlas3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689" y="4965539"/>
            <a:ext cx="803700" cy="10669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94707" y="5380407"/>
            <a:ext cx="161595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UX15 Vacuum Field</a:t>
            </a:r>
          </a:p>
        </p:txBody>
      </p:sp>
      <p:pic>
        <p:nvPicPr>
          <p:cNvPr id="16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070" y="1071475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177" y="1095691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48589" y="2260510"/>
            <a:ext cx="245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USA15 Schneider Vacuum PLC</a:t>
            </a:r>
            <a:endParaRPr lang="en-GB" sz="1600" dirty="0"/>
          </a:p>
          <a:p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5168435" y="629549"/>
            <a:ext cx="3714931" cy="234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Up-Down Arrow 19"/>
          <p:cNvSpPr/>
          <p:nvPr/>
        </p:nvSpPr>
        <p:spPr>
          <a:xfrm>
            <a:off x="5276545" y="657064"/>
            <a:ext cx="185732" cy="354544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21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026" y="55267"/>
            <a:ext cx="737476" cy="5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826502" y="49056"/>
            <a:ext cx="1334789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Remote Access</a:t>
            </a:r>
          </a:p>
          <a:p>
            <a:r>
              <a:rPr lang="en-US" sz="1333" dirty="0"/>
              <a:t>Terminal Server</a:t>
            </a:r>
            <a:endParaRPr lang="en-GB" sz="1333" dirty="0"/>
          </a:p>
        </p:txBody>
      </p:sp>
      <p:sp>
        <p:nvSpPr>
          <p:cNvPr id="23" name="TextBox 22"/>
          <p:cNvSpPr txBox="1"/>
          <p:nvPr/>
        </p:nvSpPr>
        <p:spPr>
          <a:xfrm>
            <a:off x="1127355" y="683314"/>
            <a:ext cx="262393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/>
              <a:t>Automatic Notification System</a:t>
            </a:r>
            <a:endParaRPr lang="en-GB" sz="1333" dirty="0"/>
          </a:p>
        </p:txBody>
      </p:sp>
      <p:sp>
        <p:nvSpPr>
          <p:cNvPr id="24" name="Up-Down Arrow 23"/>
          <p:cNvSpPr/>
          <p:nvPr/>
        </p:nvSpPr>
        <p:spPr>
          <a:xfrm>
            <a:off x="4110811" y="1691247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280863" y="1695392"/>
            <a:ext cx="1045479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Modbus Driver</a:t>
            </a:r>
            <a:endParaRPr lang="en-GB" sz="1067" dirty="0"/>
          </a:p>
        </p:txBody>
      </p:sp>
      <p:sp>
        <p:nvSpPr>
          <p:cNvPr id="26" name="Up-Down Arrow 25"/>
          <p:cNvSpPr/>
          <p:nvPr/>
        </p:nvSpPr>
        <p:spPr>
          <a:xfrm>
            <a:off x="3663660" y="1703158"/>
            <a:ext cx="208765" cy="461172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2362201" y="1635328"/>
            <a:ext cx="1469887" cy="586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87590" y="1708929"/>
            <a:ext cx="803425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67" dirty="0"/>
              <a:t>ANS</a:t>
            </a:r>
          </a:p>
          <a:p>
            <a:pPr algn="r"/>
            <a:r>
              <a:rPr lang="en-US" sz="1067" dirty="0"/>
              <a:t>Hardwired</a:t>
            </a:r>
            <a:endParaRPr lang="en-GB" sz="1067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56" y="968459"/>
            <a:ext cx="1065545" cy="59545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282700" y="1058428"/>
            <a:ext cx="84904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33" dirty="0"/>
              <a:t>Piquet</a:t>
            </a:r>
          </a:p>
          <a:p>
            <a:pPr algn="r"/>
            <a:r>
              <a:rPr lang="en-US" sz="1333" dirty="0"/>
              <a:t>CCC</a:t>
            </a:r>
            <a:endParaRPr lang="en-GB" sz="1333" dirty="0"/>
          </a:p>
        </p:txBody>
      </p:sp>
      <p:sp>
        <p:nvSpPr>
          <p:cNvPr id="32" name="Up-Down Arrow 31"/>
          <p:cNvSpPr/>
          <p:nvPr/>
        </p:nvSpPr>
        <p:spPr>
          <a:xfrm>
            <a:off x="4464558" y="3040158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768681" y="3109546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34" name="Up-Down Arrow 33"/>
          <p:cNvSpPr/>
          <p:nvPr/>
        </p:nvSpPr>
        <p:spPr>
          <a:xfrm>
            <a:off x="4501597" y="4547483"/>
            <a:ext cx="163147" cy="395832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5" name="Up-Down Arrow 34"/>
          <p:cNvSpPr/>
          <p:nvPr/>
        </p:nvSpPr>
        <p:spPr>
          <a:xfrm>
            <a:off x="3408964" y="3040158"/>
            <a:ext cx="163147" cy="189982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>
          <a:xfrm flipH="1">
            <a:off x="997527" y="2992434"/>
            <a:ext cx="5045464" cy="477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624976" y="4569707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38" name="TextBox 37"/>
          <p:cNvSpPr txBox="1"/>
          <p:nvPr/>
        </p:nvSpPr>
        <p:spPr>
          <a:xfrm>
            <a:off x="2037481" y="3683927"/>
            <a:ext cx="1478052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67" dirty="0"/>
              <a:t>Hardwire to UX15 Level 0 Patch Panel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177" y="2134296"/>
            <a:ext cx="1132911" cy="756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833" y="3342050"/>
            <a:ext cx="1691999" cy="95174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822503" y="2249357"/>
            <a:ext cx="2122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USA15  Schneider VHS PLC</a:t>
            </a:r>
            <a:endParaRPr lang="en-GB" sz="1600" dirty="0"/>
          </a:p>
          <a:p>
            <a:endParaRPr lang="en-GB" sz="1600" dirty="0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4110811" y="1641198"/>
            <a:ext cx="6455591" cy="37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Up-Down Arrow 41"/>
          <p:cNvSpPr/>
          <p:nvPr/>
        </p:nvSpPr>
        <p:spPr>
          <a:xfrm>
            <a:off x="9208780" y="1655915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9390191" y="1667219"/>
            <a:ext cx="1045479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Modbus Driver</a:t>
            </a:r>
            <a:endParaRPr lang="en-GB" sz="1067" dirty="0"/>
          </a:p>
        </p:txBody>
      </p:sp>
      <p:sp>
        <p:nvSpPr>
          <p:cNvPr id="44" name="Up-Down Arrow 43"/>
          <p:cNvSpPr/>
          <p:nvPr/>
        </p:nvSpPr>
        <p:spPr>
          <a:xfrm>
            <a:off x="9227106" y="3000972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9390192" y="3051462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482" y="4761948"/>
            <a:ext cx="2198740" cy="1434304"/>
          </a:xfrm>
          <a:prstGeom prst="rect">
            <a:avLst/>
          </a:prstGeom>
        </p:spPr>
      </p:pic>
      <p:sp>
        <p:nvSpPr>
          <p:cNvPr id="46" name="Up-Down Arrow 45"/>
          <p:cNvSpPr/>
          <p:nvPr/>
        </p:nvSpPr>
        <p:spPr>
          <a:xfrm>
            <a:off x="9227106" y="4317450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9390192" y="4367941"/>
            <a:ext cx="726481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Hardwire</a:t>
            </a:r>
            <a:endParaRPr lang="en-GB" sz="1067" dirty="0"/>
          </a:p>
        </p:txBody>
      </p:sp>
      <p:sp>
        <p:nvSpPr>
          <p:cNvPr id="48" name="TextBox 47"/>
          <p:cNvSpPr txBox="1"/>
          <p:nvPr/>
        </p:nvSpPr>
        <p:spPr>
          <a:xfrm>
            <a:off x="10124480" y="3445469"/>
            <a:ext cx="182014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USA15 Green Zone 2 MW power distrib</a:t>
            </a:r>
            <a:endParaRPr lang="en-GB" sz="1333" dirty="0"/>
          </a:p>
        </p:txBody>
      </p:sp>
      <p:sp>
        <p:nvSpPr>
          <p:cNvPr id="49" name="TextBox 48"/>
          <p:cNvSpPr txBox="1"/>
          <p:nvPr/>
        </p:nvSpPr>
        <p:spPr>
          <a:xfrm>
            <a:off x="10407282" y="5069913"/>
            <a:ext cx="182014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Orange bands</a:t>
            </a:r>
          </a:p>
          <a:p>
            <a:r>
              <a:rPr lang="en-US" sz="1333" dirty="0"/>
              <a:t>On BT vessel</a:t>
            </a:r>
            <a:endParaRPr lang="en-GB" sz="1333" dirty="0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8284920" y="2939721"/>
            <a:ext cx="1979637" cy="210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95" y="3483941"/>
            <a:ext cx="694740" cy="480016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675546" y="3490331"/>
            <a:ext cx="1478052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ENEL TWIDO</a:t>
            </a:r>
          </a:p>
          <a:p>
            <a:r>
              <a:rPr lang="en-US" sz="1067" dirty="0"/>
              <a:t>Monitoring PLC</a:t>
            </a:r>
          </a:p>
        </p:txBody>
      </p:sp>
      <p:sp>
        <p:nvSpPr>
          <p:cNvPr id="58" name="Up-Down Arrow 57"/>
          <p:cNvSpPr/>
          <p:nvPr/>
        </p:nvSpPr>
        <p:spPr>
          <a:xfrm>
            <a:off x="5336159" y="3014894"/>
            <a:ext cx="208765" cy="461172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5438906" y="3022572"/>
            <a:ext cx="865943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CERN TN</a:t>
            </a:r>
          </a:p>
          <a:p>
            <a:r>
              <a:rPr lang="en-US" sz="1067" dirty="0"/>
              <a:t>IOScanning</a:t>
            </a:r>
            <a:endParaRPr lang="en-GB" sz="1067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6E5972A-F6D6-E3E4-DBC1-1EACAC72FB66}"/>
              </a:ext>
            </a:extLst>
          </p:cNvPr>
          <p:cNvCxnSpPr/>
          <p:nvPr/>
        </p:nvCxnSpPr>
        <p:spPr>
          <a:xfrm>
            <a:off x="6846277" y="2463977"/>
            <a:ext cx="143864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2418DB-A365-EDEE-0F9B-ACBE736B5898}"/>
              </a:ext>
            </a:extLst>
          </p:cNvPr>
          <p:cNvCxnSpPr>
            <a:cxnSpLocks/>
          </p:cNvCxnSpPr>
          <p:nvPr/>
        </p:nvCxnSpPr>
        <p:spPr>
          <a:xfrm flipH="1">
            <a:off x="6846278" y="2667177"/>
            <a:ext cx="14092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8869328-7AC3-0433-CF5D-3213CA7904D1}"/>
              </a:ext>
            </a:extLst>
          </p:cNvPr>
          <p:cNvSpPr txBox="1"/>
          <p:nvPr/>
        </p:nvSpPr>
        <p:spPr>
          <a:xfrm>
            <a:off x="6729818" y="2177124"/>
            <a:ext cx="17527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/>
              <a:t>VHS Trigger, Hardware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8D154DA6-652B-C39B-B8DD-D6256504F9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29" y="3490613"/>
            <a:ext cx="650527" cy="867368"/>
          </a:xfrm>
          <a:prstGeom prst="rect">
            <a:avLst/>
          </a:prstGeom>
        </p:spPr>
      </p:pic>
      <p:sp>
        <p:nvSpPr>
          <p:cNvPr id="60" name="Up-Down Arrow 31">
            <a:extLst>
              <a:ext uri="{FF2B5EF4-FFF2-40B4-BE49-F238E27FC236}">
                <a16:creationId xmlns:a16="http://schemas.microsoft.com/office/drawing/2014/main" id="{31EA1A3B-0F14-5303-5080-957E0B5F5292}"/>
              </a:ext>
            </a:extLst>
          </p:cNvPr>
          <p:cNvSpPr/>
          <p:nvPr/>
        </p:nvSpPr>
        <p:spPr>
          <a:xfrm>
            <a:off x="932350" y="3067328"/>
            <a:ext cx="195005" cy="395833"/>
          </a:xfrm>
          <a:prstGeom prst="upDownArrow">
            <a:avLst/>
          </a:prstGeom>
          <a:solidFill>
            <a:srgbClr val="00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892BB0-F60F-10B2-3E96-3E9AE60106FC}"/>
              </a:ext>
            </a:extLst>
          </p:cNvPr>
          <p:cNvSpPr txBox="1"/>
          <p:nvPr/>
        </p:nvSpPr>
        <p:spPr>
          <a:xfrm>
            <a:off x="-520569" y="3215105"/>
            <a:ext cx="1478052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67" dirty="0"/>
              <a:t>Turbo</a:t>
            </a:r>
          </a:p>
        </p:txBody>
      </p:sp>
    </p:spTree>
    <p:extLst>
      <p:ext uri="{BB962C8B-B14F-4D97-AF65-F5344CB8AC3E}">
        <p14:creationId xmlns:p14="http://schemas.microsoft.com/office/powerpoint/2010/main" val="32173932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8585" y="320387"/>
            <a:ext cx="696068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/>
              <a:t>LS3 Upgrade approach – ATLAS Vacuum Control System Layout</a:t>
            </a:r>
            <a:endParaRPr lang="en-GB" sz="1867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16" y="2668573"/>
            <a:ext cx="972819" cy="97281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544755" y="4167043"/>
            <a:ext cx="5342103" cy="39584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Up-Down Arrow 11"/>
          <p:cNvSpPr/>
          <p:nvPr/>
        </p:nvSpPr>
        <p:spPr>
          <a:xfrm>
            <a:off x="1701536" y="3557362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04" y="4789814"/>
            <a:ext cx="1297411" cy="673732"/>
          </a:xfrm>
          <a:prstGeom prst="rect">
            <a:avLst/>
          </a:prstGeom>
        </p:spPr>
      </p:pic>
      <p:sp>
        <p:nvSpPr>
          <p:cNvPr id="15" name="Up-Down Arrow 14"/>
          <p:cNvSpPr/>
          <p:nvPr/>
        </p:nvSpPr>
        <p:spPr>
          <a:xfrm>
            <a:off x="1689727" y="4225722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00" y="4789813"/>
            <a:ext cx="1297411" cy="673732"/>
          </a:xfrm>
          <a:prstGeom prst="rect">
            <a:avLst/>
          </a:prstGeom>
        </p:spPr>
      </p:pic>
      <p:sp>
        <p:nvSpPr>
          <p:cNvPr id="18" name="Up-Down Arrow 17"/>
          <p:cNvSpPr/>
          <p:nvPr/>
        </p:nvSpPr>
        <p:spPr>
          <a:xfrm>
            <a:off x="4144923" y="4194436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551" y="4762421"/>
            <a:ext cx="1297411" cy="673732"/>
          </a:xfrm>
          <a:prstGeom prst="rect">
            <a:avLst/>
          </a:prstGeom>
        </p:spPr>
      </p:pic>
      <p:sp>
        <p:nvSpPr>
          <p:cNvPr id="21" name="Up-Down Arrow 20"/>
          <p:cNvSpPr/>
          <p:nvPr/>
        </p:nvSpPr>
        <p:spPr>
          <a:xfrm>
            <a:off x="6686874" y="4175509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081039" y="2833283"/>
            <a:ext cx="58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CPU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5095" y="5434764"/>
            <a:ext cx="1454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X3 Remote I/O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604684" y="5433376"/>
            <a:ext cx="119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Remote I/O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247811" y="5433375"/>
            <a:ext cx="119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Remote I/O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000469" y="4403328"/>
            <a:ext cx="916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Vacuum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3882" y="4393088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VHS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895639" y="4344707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EXD6</a:t>
            </a:r>
            <a:endParaRPr lang="en-GB" sz="16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6061574" y="2615662"/>
            <a:ext cx="1690444" cy="1456773"/>
            <a:chOff x="7328144" y="1133796"/>
            <a:chExt cx="1267833" cy="109258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8144" y="1133796"/>
              <a:ext cx="729614" cy="729614"/>
            </a:xfrm>
            <a:prstGeom prst="rect">
              <a:avLst/>
            </a:prstGeom>
          </p:spPr>
        </p:pic>
        <p:sp>
          <p:nvSpPr>
            <p:cNvPr id="31" name="Up-Down Arrow 30"/>
            <p:cNvSpPr/>
            <p:nvPr/>
          </p:nvSpPr>
          <p:spPr>
            <a:xfrm>
              <a:off x="7790534" y="1800387"/>
              <a:ext cx="156574" cy="425989"/>
            </a:xfrm>
            <a:prstGeom prst="upDownArrow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075161" y="1257328"/>
              <a:ext cx="5208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CPU2</a:t>
              </a:r>
              <a:endParaRPr lang="en-GB" sz="1600" dirty="0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801" y="3701512"/>
            <a:ext cx="1591363" cy="2121816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9099827" y="3047875"/>
            <a:ext cx="2835965" cy="0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Up-Down Arrow 35"/>
          <p:cNvSpPr/>
          <p:nvPr/>
        </p:nvSpPr>
        <p:spPr>
          <a:xfrm>
            <a:off x="10312238" y="3098968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10582847" y="3314900"/>
            <a:ext cx="688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Turbo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3073" y="1463347"/>
            <a:ext cx="957012" cy="957012"/>
          </a:xfrm>
          <a:prstGeom prst="rect">
            <a:avLst/>
          </a:prstGeom>
        </p:spPr>
      </p:pic>
      <p:sp>
        <p:nvSpPr>
          <p:cNvPr id="38" name="Up-Down Arrow 37"/>
          <p:cNvSpPr/>
          <p:nvPr/>
        </p:nvSpPr>
        <p:spPr>
          <a:xfrm>
            <a:off x="10306672" y="2472220"/>
            <a:ext cx="208765" cy="567985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0693673" y="1427078"/>
            <a:ext cx="694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CPU3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363378" y="5665900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11310" y="5665900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39941" y="5640514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068520" y="5802707"/>
            <a:ext cx="653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UX15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653149" y="1646303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57595" y="3040204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88045" y="3047875"/>
            <a:ext cx="777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USA15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544755" y="2242448"/>
            <a:ext cx="5342103" cy="39584"/>
          </a:xfrm>
          <a:prstGeom prst="line">
            <a:avLst/>
          </a:prstGeom>
          <a:ln>
            <a:solidFill>
              <a:srgbClr val="0099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Up-Down Arrow 47"/>
          <p:cNvSpPr/>
          <p:nvPr/>
        </p:nvSpPr>
        <p:spPr>
          <a:xfrm>
            <a:off x="1689726" y="2299186"/>
            <a:ext cx="220575" cy="469041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9" name="Up-Down Arrow 48"/>
          <p:cNvSpPr/>
          <p:nvPr/>
        </p:nvSpPr>
        <p:spPr>
          <a:xfrm>
            <a:off x="6547982" y="2282032"/>
            <a:ext cx="208765" cy="431160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4532381" y="1603452"/>
            <a:ext cx="1819208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Dataserver cs-ccr-mads3</a:t>
            </a:r>
            <a:endParaRPr lang="en-GB" sz="1333" dirty="0"/>
          </a:p>
        </p:txBody>
      </p:sp>
      <p:pic>
        <p:nvPicPr>
          <p:cNvPr id="51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17" y="1655421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824" y="1679636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Up-Down Arrow 52"/>
          <p:cNvSpPr/>
          <p:nvPr/>
        </p:nvSpPr>
        <p:spPr>
          <a:xfrm>
            <a:off x="10301107" y="1051340"/>
            <a:ext cx="208765" cy="373441"/>
          </a:xfrm>
          <a:prstGeom prst="up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582847" y="671683"/>
            <a:ext cx="181920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WINCC </a:t>
            </a:r>
            <a:endParaRPr lang="en-GB" sz="1333" dirty="0"/>
          </a:p>
        </p:txBody>
      </p:sp>
      <p:pic>
        <p:nvPicPr>
          <p:cNvPr id="56" name="Picture 2" descr="Pc clipart desktop icon, Pc desktop icon Transparent FREE for download on  WebStockReview 2021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327" y="505855"/>
            <a:ext cx="733207" cy="56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More Flexibility in Software Licensing :: SIMATIC WinCC Open Architecture  Portal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435" y="530071"/>
            <a:ext cx="476915" cy="47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1217910" y="796643"/>
            <a:ext cx="6958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By implementation of High Reliability PLC with redundant CPU and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6130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8C585C-D53C-911D-66A9-19EEC4289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3F588-1865-4CF7-73DC-9CA501A1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1ED6D9-AC1E-8AD0-F887-36BE8C0702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037CBE8-47B0-2723-CA27-DEC21B5139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431E36-4D9A-46E9-80FE-CB6AF31B4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1" name="Graphic 10" descr="Magnet">
            <a:extLst>
              <a:ext uri="{FF2B5EF4-FFF2-40B4-BE49-F238E27FC236}">
                <a16:creationId xmlns:a16="http://schemas.microsoft.com/office/drawing/2014/main" id="{0EDB0D99-B777-9E57-4A2C-9B7F3EADA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41DA99-E8C8-263F-A03C-3A2D8C6FE24D}"/>
              </a:ext>
            </a:extLst>
          </p:cNvPr>
          <p:cNvSpPr txBox="1"/>
          <p:nvPr/>
        </p:nvSpPr>
        <p:spPr>
          <a:xfrm>
            <a:off x="1928573" y="1488286"/>
            <a:ext cx="7888527" cy="1217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9 inputs RTD, PT100, PT1000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For Siemens 6ES7531-7PF00-0AB0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45 mm wide</a:t>
            </a:r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7AEC61-63B2-9ADE-A1DD-416FA2F97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437" y="2452480"/>
            <a:ext cx="3886330" cy="16813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8CEAB9-BB7E-8FAE-A275-9067F0B36EE2}"/>
              </a:ext>
            </a:extLst>
          </p:cNvPr>
          <p:cNvSpPr txBox="1"/>
          <p:nvPr/>
        </p:nvSpPr>
        <p:spPr>
          <a:xfrm>
            <a:off x="5688760" y="1372869"/>
            <a:ext cx="3595927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8 inputs 0-10V or 4..20mA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Possible to mix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45 mm wide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F902D-7190-4958-2F24-55D1365B9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5318" y="2445441"/>
            <a:ext cx="4421182" cy="1681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635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EC9D7-A532-84A6-AE90-C50A7ED81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52C9E-615B-FD46-6CD1-38CCBFF8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46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FA0EC6-8D5D-1CF5-C251-D6C35456A013}"/>
              </a:ext>
            </a:extLst>
          </p:cNvPr>
          <p:cNvSpPr txBox="1"/>
          <p:nvPr/>
        </p:nvSpPr>
        <p:spPr>
          <a:xfrm>
            <a:off x="2209712" y="1259568"/>
            <a:ext cx="3786427" cy="217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32 Digital Inputs – logic 0-24V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Optocoupled Toshiba TLP627M (=DSS)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Input overvoltage protection TVS 33V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Status LED for each DI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72 mm wide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lnSpc>
                <a:spcPct val="150000"/>
              </a:lnSpc>
            </a:pPr>
            <a:endParaRPr lang="en-US" sz="14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28E3C5-C0AE-360C-64BF-F52CA0A1AF37}"/>
              </a:ext>
            </a:extLst>
          </p:cNvPr>
          <p:cNvSpPr txBox="1"/>
          <p:nvPr/>
        </p:nvSpPr>
        <p:spPr>
          <a:xfrm>
            <a:off x="6279184" y="1237055"/>
            <a:ext cx="3573067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Optocouplers individually replaceable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Module fuse protected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For Siemens 6ES77521-1BL00-0AB0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E4E9C0-0F29-2AA0-5F1B-192581859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919" y="2918656"/>
            <a:ext cx="3748150" cy="22021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5236EB-0045-CA1A-A22B-2B060908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794" y="2752725"/>
            <a:ext cx="4595028" cy="24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164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D820B-242A-5C46-A733-C9283C90D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D1EBE-FC71-3902-CF6B-E2EEEA3C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47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A19CEDA-2B38-E62C-668C-DEF0491562A5}"/>
              </a:ext>
            </a:extLst>
          </p:cNvPr>
          <p:cNvSpPr txBox="1">
            <a:spLocks/>
          </p:cNvSpPr>
          <p:nvPr/>
        </p:nvSpPr>
        <p:spPr>
          <a:xfrm>
            <a:off x="938577" y="1177235"/>
            <a:ext cx="3574368" cy="49411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I/O Interfaces – Digital Output </a:t>
            </a: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A9D055-746F-301E-D1CE-63D9D276EC4A}"/>
              </a:ext>
            </a:extLst>
          </p:cNvPr>
          <p:cNvSpPr txBox="1"/>
          <p:nvPr/>
        </p:nvSpPr>
        <p:spPr>
          <a:xfrm>
            <a:off x="1009562" y="1621518"/>
            <a:ext cx="7488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32 Digital Output – Relay with COM, NO, NC contacts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Key Switch Override function, closes all the relays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Status LED for each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72 mm 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/>
              <a:t>Design finished,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2BAAA8-1F85-AF03-335E-FE8139010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562" y="2552279"/>
            <a:ext cx="6293961" cy="2088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79B05-3E3E-3795-7262-AB8D4FDBCF5D}"/>
              </a:ext>
            </a:extLst>
          </p:cNvPr>
          <p:cNvSpPr txBox="1"/>
          <p:nvPr/>
        </p:nvSpPr>
        <p:spPr>
          <a:xfrm>
            <a:off x="1074671" y="4771995"/>
            <a:ext cx="3679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Both Digital Input and Output interfaces are on endurance test</a:t>
            </a:r>
          </a:p>
          <a:p>
            <a:r>
              <a:rPr lang="en-US" sz="1000" dirty="0"/>
              <a:t>They require a new version wit cables entering from top</a:t>
            </a:r>
          </a:p>
        </p:txBody>
      </p:sp>
    </p:spTree>
    <p:extLst>
      <p:ext uri="{BB962C8B-B14F-4D97-AF65-F5344CB8AC3E}">
        <p14:creationId xmlns:p14="http://schemas.microsoft.com/office/powerpoint/2010/main" val="9980393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C62B2-3E4A-443E-BAEA-5EA81219F4C5}" type="datetime1">
              <a:rPr lang="en-GB" smtClean="0"/>
              <a:t>02/07/2025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1967" y="226785"/>
            <a:ext cx="2467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MSS Deployment</a:t>
            </a:r>
          </a:p>
          <a:p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90384" y="1299632"/>
          <a:ext cx="7636933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1445">
                  <a:extLst>
                    <a:ext uri="{9D8B030D-6E8A-4147-A177-3AD203B41FA5}">
                      <a16:colId xmlns:a16="http://schemas.microsoft.com/office/drawing/2014/main" val="3463939683"/>
                    </a:ext>
                  </a:extLst>
                </a:gridCol>
                <a:gridCol w="811900">
                  <a:extLst>
                    <a:ext uri="{9D8B030D-6E8A-4147-A177-3AD203B41FA5}">
                      <a16:colId xmlns:a16="http://schemas.microsoft.com/office/drawing/2014/main" val="3832625614"/>
                    </a:ext>
                  </a:extLst>
                </a:gridCol>
                <a:gridCol w="964131">
                  <a:extLst>
                    <a:ext uri="{9D8B030D-6E8A-4147-A177-3AD203B41FA5}">
                      <a16:colId xmlns:a16="http://schemas.microsoft.com/office/drawing/2014/main" val="888899139"/>
                    </a:ext>
                  </a:extLst>
                </a:gridCol>
                <a:gridCol w="811900">
                  <a:extLst>
                    <a:ext uri="{9D8B030D-6E8A-4147-A177-3AD203B41FA5}">
                      <a16:colId xmlns:a16="http://schemas.microsoft.com/office/drawing/2014/main" val="818744890"/>
                    </a:ext>
                  </a:extLst>
                </a:gridCol>
                <a:gridCol w="811900">
                  <a:extLst>
                    <a:ext uri="{9D8B030D-6E8A-4147-A177-3AD203B41FA5}">
                      <a16:colId xmlns:a16="http://schemas.microsoft.com/office/drawing/2014/main" val="2935071583"/>
                    </a:ext>
                  </a:extLst>
                </a:gridCol>
                <a:gridCol w="1522312">
                  <a:extLst>
                    <a:ext uri="{9D8B030D-6E8A-4147-A177-3AD203B41FA5}">
                      <a16:colId xmlns:a16="http://schemas.microsoft.com/office/drawing/2014/main" val="1765745936"/>
                    </a:ext>
                  </a:extLst>
                </a:gridCol>
                <a:gridCol w="1763345">
                  <a:extLst>
                    <a:ext uri="{9D8B030D-6E8A-4147-A177-3AD203B41FA5}">
                      <a16:colId xmlns:a16="http://schemas.microsoft.com/office/drawing/2014/main" val="114409545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cRIO Crate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DI/DO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DI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Analogue Crate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Analogue Boards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70852922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ATLAS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BT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06010178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ECTA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78728565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ECTC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21563977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Solenoid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99463669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CMS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Solenoid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5828774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Alice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Dipole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77646454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Solenoid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54311246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LHCb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Dipole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43262648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M1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16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04483478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Vertex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3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20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3435667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Compass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16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01158274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Morpurgo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8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19293575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45197644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SUM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18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16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29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500" u="none" strike="noStrike" dirty="0">
                          <a:effectLst/>
                        </a:rPr>
                        <a:t>222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67302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535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18794-BC59-B525-371B-81DB3D28B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8D4057-5CE3-2044-FC27-54D310B7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49</a:t>
            </a:fld>
            <a:endParaRPr lang="en-US" dirty="0"/>
          </a:p>
        </p:txBody>
      </p:sp>
      <p:pic>
        <p:nvPicPr>
          <p:cNvPr id="3" name="2024-10-23_CR1_CR2">
            <a:hlinkClick r:id="" action="ppaction://media"/>
            <a:extLst>
              <a:ext uri="{FF2B5EF4-FFF2-40B4-BE49-F238E27FC236}">
                <a16:creationId xmlns:a16="http://schemas.microsoft.com/office/drawing/2014/main" id="{645A8BAF-4EF6-75F0-2989-5EEFC62371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1324" y="345547"/>
            <a:ext cx="3305175" cy="5875866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1D57FC0D-1A61-C136-E579-5BC21ED5A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7200800" cy="648072"/>
          </a:xfrm>
        </p:spPr>
        <p:txBody>
          <a:bodyPr>
            <a:normAutofit fontScale="90000"/>
          </a:bodyPr>
          <a:lstStyle/>
          <a:p>
            <a:r>
              <a:rPr lang="fr-CH" dirty="0"/>
              <a:t>FD on 17.10.2024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30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002B4D-7B32-CBF1-2F17-1F30CA3BB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6B7E950-839F-36CE-AD3C-D8BF56108925}"/>
              </a:ext>
            </a:extLst>
          </p:cNvPr>
          <p:cNvSpPr/>
          <p:nvPr/>
        </p:nvSpPr>
        <p:spPr>
          <a:xfrm>
            <a:off x="4743016" y="1805251"/>
            <a:ext cx="2863880" cy="88322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1F106B3-A168-6A24-F377-CDB6B4A47E9A}"/>
              </a:ext>
            </a:extLst>
          </p:cNvPr>
          <p:cNvSpPr/>
          <p:nvPr/>
        </p:nvSpPr>
        <p:spPr>
          <a:xfrm>
            <a:off x="9807288" y="3781827"/>
            <a:ext cx="2184687" cy="88322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6F4DD53-9A89-984D-CF72-3BE5A3B769BE}"/>
              </a:ext>
            </a:extLst>
          </p:cNvPr>
          <p:cNvSpPr/>
          <p:nvPr/>
        </p:nvSpPr>
        <p:spPr>
          <a:xfrm>
            <a:off x="6604028" y="3743728"/>
            <a:ext cx="2960105" cy="88322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BF7CE5E-86BF-E7F1-1191-48AFBE92903E}"/>
              </a:ext>
            </a:extLst>
          </p:cNvPr>
          <p:cNvSpPr/>
          <p:nvPr/>
        </p:nvSpPr>
        <p:spPr>
          <a:xfrm>
            <a:off x="3387945" y="3760608"/>
            <a:ext cx="2863880" cy="88322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F7E1BDB-161D-F128-1489-24CF6D4B4F6D}"/>
              </a:ext>
            </a:extLst>
          </p:cNvPr>
          <p:cNvSpPr/>
          <p:nvPr/>
        </p:nvSpPr>
        <p:spPr>
          <a:xfrm>
            <a:off x="200025" y="3771900"/>
            <a:ext cx="2863880" cy="883223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288BA-98B8-06BE-20AA-A880BD36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268990-1890-7961-BF9E-D6D72224F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ACF44F5-F089-DAC5-41C2-B0E57090A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14D87C4-E347-5CDE-A532-39DACB2AA7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5C7D137-9B94-7631-4326-1C07DA729CF1}"/>
              </a:ext>
            </a:extLst>
          </p:cNvPr>
          <p:cNvSpPr txBox="1"/>
          <p:nvPr/>
        </p:nvSpPr>
        <p:spPr>
          <a:xfrm>
            <a:off x="4203969" y="260890"/>
            <a:ext cx="3745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Control Project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C058975-96B4-1FAC-EDA3-21064719A0CB}"/>
              </a:ext>
            </a:extLst>
          </p:cNvPr>
          <p:cNvCxnSpPr>
            <a:cxnSpLocks/>
          </p:cNvCxnSpPr>
          <p:nvPr/>
        </p:nvCxnSpPr>
        <p:spPr>
          <a:xfrm flipV="1">
            <a:off x="457200" y="2834528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3328B7C-F8CF-9A95-BE5F-39F7E27C2CE1}"/>
              </a:ext>
            </a:extLst>
          </p:cNvPr>
          <p:cNvSpPr txBox="1"/>
          <p:nvPr/>
        </p:nvSpPr>
        <p:spPr>
          <a:xfrm>
            <a:off x="333951" y="3865654"/>
            <a:ext cx="2498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Magnet Safety System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153A02-B7BC-C4C1-053A-1F3E60994E98}"/>
              </a:ext>
            </a:extLst>
          </p:cNvPr>
          <p:cNvSpPr txBox="1"/>
          <p:nvPr/>
        </p:nvSpPr>
        <p:spPr>
          <a:xfrm>
            <a:off x="914399" y="3298118"/>
            <a:ext cx="128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Protection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54AC3-2F6A-6D59-D9A9-73E36900369D}"/>
              </a:ext>
            </a:extLst>
          </p:cNvPr>
          <p:cNvSpPr txBox="1"/>
          <p:nvPr/>
        </p:nvSpPr>
        <p:spPr>
          <a:xfrm>
            <a:off x="3504461" y="3862175"/>
            <a:ext cx="2630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Magnet Control System</a:t>
            </a:r>
          </a:p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                    MCS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696B6C-587C-1C58-B4EF-43B7BD5B1E80}"/>
              </a:ext>
            </a:extLst>
          </p:cNvPr>
          <p:cNvSpPr txBox="1"/>
          <p:nvPr/>
        </p:nvSpPr>
        <p:spPr>
          <a:xfrm>
            <a:off x="4329018" y="3311482"/>
            <a:ext cx="98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Control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597BCB-B321-7F4A-8593-3EFABDDC7C12}"/>
              </a:ext>
            </a:extLst>
          </p:cNvPr>
          <p:cNvSpPr txBox="1"/>
          <p:nvPr/>
        </p:nvSpPr>
        <p:spPr>
          <a:xfrm>
            <a:off x="6604027" y="3874881"/>
            <a:ext cx="296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Magnet Diagnostic System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13F719-FEC1-7B0A-1575-C3411FA5F9C4}"/>
              </a:ext>
            </a:extLst>
          </p:cNvPr>
          <p:cNvSpPr txBox="1"/>
          <p:nvPr/>
        </p:nvSpPr>
        <p:spPr>
          <a:xfrm>
            <a:off x="7426463" y="3323522"/>
            <a:ext cx="1315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Monitoring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AC7892-A34F-32A5-287B-BCC49975EB0B}"/>
              </a:ext>
            </a:extLst>
          </p:cNvPr>
          <p:cNvSpPr txBox="1"/>
          <p:nvPr/>
        </p:nvSpPr>
        <p:spPr>
          <a:xfrm>
            <a:off x="9982200" y="3819525"/>
            <a:ext cx="1818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Vacuum </a:t>
            </a:r>
          </a:p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Safety Heaters</a:t>
            </a:r>
          </a:p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Power Distribution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DE15E9-CFBF-893B-AAFC-839464B9893A}"/>
              </a:ext>
            </a:extLst>
          </p:cNvPr>
          <p:cNvSpPr txBox="1"/>
          <p:nvPr/>
        </p:nvSpPr>
        <p:spPr>
          <a:xfrm>
            <a:off x="10255166" y="3125567"/>
            <a:ext cx="109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Auxiliary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Systems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A810A2-BAE0-46D1-2AA5-3D10DE763999}"/>
              </a:ext>
            </a:extLst>
          </p:cNvPr>
          <p:cNvSpPr txBox="1"/>
          <p:nvPr/>
        </p:nvSpPr>
        <p:spPr>
          <a:xfrm>
            <a:off x="4844336" y="1923697"/>
            <a:ext cx="2661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Supervision / Operation</a:t>
            </a:r>
          </a:p>
          <a:p>
            <a:pPr algn="ctr"/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WINCC OA Scada</a:t>
            </a:r>
          </a:p>
        </p:txBody>
      </p:sp>
    </p:spTree>
    <p:extLst>
      <p:ext uri="{BB962C8B-B14F-4D97-AF65-F5344CB8AC3E}">
        <p14:creationId xmlns:p14="http://schemas.microsoft.com/office/powerpoint/2010/main" val="28096648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18.10.2024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benoit.cure@cern.ch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A8CA-F16B-4490-8F73-397C42EE2709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AA93FA7-5C80-A6A9-A79A-1F7F83BF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FD on 17.10.2024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46786-2630-FFA8-454C-7F950FD36927}"/>
              </a:ext>
            </a:extLst>
          </p:cNvPr>
          <p:cNvSpPr txBox="1"/>
          <p:nvPr/>
        </p:nvSpPr>
        <p:spPr>
          <a:xfrm>
            <a:off x="479376" y="1124744"/>
            <a:ext cx="384592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dirty="0"/>
              <a:t>DSS alarm at 20:14:57.</a:t>
            </a:r>
          </a:p>
          <a:p>
            <a:pPr>
              <a:spcAft>
                <a:spcPts val="1200"/>
              </a:spcAft>
            </a:pPr>
            <a:r>
              <a:rPr lang="fr-CH" dirty="0"/>
              <a:t>FD </a:t>
            </a:r>
            <a:r>
              <a:rPr lang="fr-CH" dirty="0" err="1"/>
              <a:t>took</a:t>
            </a:r>
            <a:r>
              <a:rPr lang="fr-CH" dirty="0"/>
              <a:t> place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trigerring</a:t>
            </a:r>
            <a:r>
              <a:rPr lang="fr-CH" dirty="0"/>
              <a:t> an SD, </a:t>
            </a:r>
            <a:r>
              <a:rPr lang="fr-CH" dirty="0" err="1"/>
              <a:t>within</a:t>
            </a:r>
            <a:r>
              <a:rPr lang="fr-CH" dirty="0"/>
              <a:t> 3s.</a:t>
            </a:r>
          </a:p>
          <a:p>
            <a:pPr>
              <a:spcAft>
                <a:spcPts val="1200"/>
              </a:spcAft>
            </a:pPr>
            <a:r>
              <a:rPr lang="fr-CH" dirty="0"/>
              <a:t>Magnet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16977 A (3.55T at IP).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88D7FA-7162-8AA8-2357-36C958AA2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1700808"/>
            <a:ext cx="7071403" cy="462110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8064C08-4B99-FCFE-2AFD-913ACAB4B798}"/>
              </a:ext>
            </a:extLst>
          </p:cNvPr>
          <p:cNvGrpSpPr/>
          <p:nvPr/>
        </p:nvGrpSpPr>
        <p:grpSpPr>
          <a:xfrm>
            <a:off x="4859660" y="1037174"/>
            <a:ext cx="3227165" cy="1239698"/>
            <a:chOff x="4859660" y="1037174"/>
            <a:chExt cx="3227165" cy="123969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2D1E6D5-D8BB-8A2E-DEDD-8B2F20730E3C}"/>
                </a:ext>
              </a:extLst>
            </p:cNvPr>
            <p:cNvCxnSpPr/>
            <p:nvPr/>
          </p:nvCxnSpPr>
          <p:spPr bwMode="auto">
            <a:xfrm>
              <a:off x="6888088" y="1124744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F17EFE-6C27-2765-2894-97B343BBACFE}"/>
                </a:ext>
              </a:extLst>
            </p:cNvPr>
            <p:cNvSpPr txBox="1"/>
            <p:nvPr/>
          </p:nvSpPr>
          <p:spPr>
            <a:xfrm>
              <a:off x="4859660" y="1037174"/>
              <a:ext cx="3227165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CH" b="1" dirty="0" err="1"/>
                <a:t>CPs</a:t>
              </a:r>
              <a:r>
                <a:rPr lang="fr-CH" b="1" dirty="0"/>
                <a:t> open command at 20:15:32.030</a:t>
              </a:r>
            </a:p>
            <a:p>
              <a:r>
                <a:rPr lang="fr-CH" b="1" dirty="0"/>
                <a:t>FD at 8:15:32.100</a:t>
              </a:r>
              <a:endParaRPr lang="en-GB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9090D0-778F-F777-37DE-BBDDED2E2CA4}"/>
              </a:ext>
            </a:extLst>
          </p:cNvPr>
          <p:cNvGrpSpPr/>
          <p:nvPr/>
        </p:nvGrpSpPr>
        <p:grpSpPr>
          <a:xfrm>
            <a:off x="8616279" y="1076172"/>
            <a:ext cx="3168351" cy="1632748"/>
            <a:chOff x="8616279" y="1076172"/>
            <a:chExt cx="3168351" cy="1632748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488CB69-8500-CA7F-CAE6-40CB5CB1274A}"/>
                </a:ext>
              </a:extLst>
            </p:cNvPr>
            <p:cNvCxnSpPr/>
            <p:nvPr/>
          </p:nvCxnSpPr>
          <p:spPr bwMode="auto">
            <a:xfrm>
              <a:off x="8688288" y="1556792"/>
              <a:ext cx="0" cy="11521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BC0B93-F61C-653A-8EC9-554AD1A549C6}"/>
                </a:ext>
              </a:extLst>
            </p:cNvPr>
            <p:cNvSpPr txBox="1"/>
            <p:nvPr/>
          </p:nvSpPr>
          <p:spPr>
            <a:xfrm>
              <a:off x="8616279" y="1076172"/>
              <a:ext cx="3168351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fr-CH" b="1" dirty="0" err="1"/>
                <a:t>CRs</a:t>
              </a:r>
              <a:r>
                <a:rPr lang="fr-CH" b="1" dirty="0"/>
                <a:t> open at 20:15:33.905 </a:t>
              </a:r>
              <a:r>
                <a:rPr lang="fr-CH" b="1" dirty="0" err="1"/>
                <a:t>after</a:t>
              </a:r>
              <a:r>
                <a:rPr lang="fr-CH" b="1" dirty="0"/>
                <a:t> </a:t>
              </a:r>
              <a:r>
                <a:rPr lang="fr-CH" b="1" dirty="0" err="1"/>
                <a:t>quench</a:t>
              </a:r>
              <a:r>
                <a:rPr lang="fr-CH" b="1" dirty="0"/>
                <a:t> </a:t>
              </a:r>
              <a:r>
                <a:rPr lang="fr-CH" b="1" dirty="0" err="1"/>
                <a:t>detection</a:t>
              </a:r>
              <a:r>
                <a:rPr lang="fr-CH" b="1" dirty="0"/>
                <a:t> on DT3a</a:t>
              </a:r>
              <a:endParaRPr lang="en-GB" b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CDC42AC-496B-05CE-7995-F2CF19668366}"/>
              </a:ext>
            </a:extLst>
          </p:cNvPr>
          <p:cNvSpPr txBox="1"/>
          <p:nvPr/>
        </p:nvSpPr>
        <p:spPr>
          <a:xfrm>
            <a:off x="4886895" y="565095"/>
            <a:ext cx="331693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/>
              <a:t>CRs</a:t>
            </a:r>
            <a:r>
              <a:rPr lang="fr-CH" b="1" dirty="0"/>
              <a:t> close command at 20:15:30.030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7658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81A30-76C3-A219-2128-7C302FC46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3A46B0-D733-2B69-CB9F-DA3767DD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7503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A59659-94CE-EFF8-8C61-1496A0704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2CAB-73FE-4E1C-9723-16263F8EB512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32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A66E3B-4E79-1277-99A3-8378A25FA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7F7ED5-69B9-F92B-32FF-6CDD2C7E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D21734C-424D-5594-7A04-0C7536E26A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43F7FF-8E57-1240-B397-B0D2D250C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6CFAD58-1E10-453E-1B20-A639250D9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3FEB66D-0C9A-29AA-6681-C910EA4CCEAF}"/>
              </a:ext>
            </a:extLst>
          </p:cNvPr>
          <p:cNvSpPr txBox="1"/>
          <p:nvPr/>
        </p:nvSpPr>
        <p:spPr>
          <a:xfrm>
            <a:off x="4094259" y="239301"/>
            <a:ext cx="3592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22AD43E-B856-8A73-4769-8808D235A536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306582F-2121-97BC-96DC-14418B6E0C87}"/>
              </a:ext>
            </a:extLst>
          </p:cNvPr>
          <p:cNvSpPr txBox="1"/>
          <p:nvPr/>
        </p:nvSpPr>
        <p:spPr>
          <a:xfrm>
            <a:off x="671512" y="1162050"/>
            <a:ext cx="108489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role of the MSS is to keep the magnet in a safe state, taking the appropriate action (Fast Dump, Slow Dump, Idle,…) according to the magnet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Based on FPGA – Compact Rio Technology from National Instruments that contains the safety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I/O electronic interfaces and integration designed by EP-DT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Redundancy at all levels for ATLAS and CMS superconducting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Connected to the LHC Beam Interlock System (BIS)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Major upgrade on LS1 to MSS2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0047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A27784-9DC1-A966-5ADE-C0B52DBFF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87011-D776-0DE4-4F55-EEBB54DF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D8C2D9-58B2-77E6-BC3F-CFCCE7F1B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6F9F177-5E99-E085-8B50-F8191D8C8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D1F5799-C176-AD86-AA16-5BB38AD1B5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80CFACE-26B8-FD5B-6A49-09571D7A0BD9}"/>
              </a:ext>
            </a:extLst>
          </p:cNvPr>
          <p:cNvSpPr txBox="1"/>
          <p:nvPr/>
        </p:nvSpPr>
        <p:spPr>
          <a:xfrm>
            <a:off x="2978696" y="216164"/>
            <a:ext cx="582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- Environment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00A246F-0FF1-98CB-DF40-4286BAAA3DA5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F9018C-62BA-3AFE-1E9A-0D8856CA81EE}"/>
              </a:ext>
            </a:extLst>
          </p:cNvPr>
          <p:cNvSpPr/>
          <p:nvPr/>
        </p:nvSpPr>
        <p:spPr>
          <a:xfrm>
            <a:off x="5253115" y="3390251"/>
            <a:ext cx="1395861" cy="71917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A1F753-DFA4-5A5A-B6DA-0123100FB4F9}"/>
              </a:ext>
            </a:extLst>
          </p:cNvPr>
          <p:cNvSpPr/>
          <p:nvPr/>
        </p:nvSpPr>
        <p:spPr>
          <a:xfrm>
            <a:off x="1709165" y="1700708"/>
            <a:ext cx="1524880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Power Supplies</a:t>
            </a:r>
          </a:p>
          <a:p>
            <a:pPr algn="ctr"/>
            <a:r>
              <a:rPr lang="en-US" sz="1400" dirty="0"/>
              <a:t>Batteries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A6B6B3A-8F70-44A8-CB5D-8A4F33B8028C}"/>
              </a:ext>
            </a:extLst>
          </p:cNvPr>
          <p:cNvCxnSpPr>
            <a:cxnSpLocks/>
          </p:cNvCxnSpPr>
          <p:nvPr/>
        </p:nvCxnSpPr>
        <p:spPr>
          <a:xfrm>
            <a:off x="5882767" y="1891469"/>
            <a:ext cx="7816" cy="1405184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CE6FBE-C55F-A0BB-38B0-C146D7E7DD4F}"/>
              </a:ext>
            </a:extLst>
          </p:cNvPr>
          <p:cNvSpPr txBox="1"/>
          <p:nvPr/>
        </p:nvSpPr>
        <p:spPr>
          <a:xfrm>
            <a:off x="5890583" y="1954861"/>
            <a:ext cx="94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Sensor Signals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557019F-2959-D6F8-C6F2-7E6A086CB433}"/>
              </a:ext>
            </a:extLst>
          </p:cNvPr>
          <p:cNvCxnSpPr>
            <a:cxnSpLocks/>
          </p:cNvCxnSpPr>
          <p:nvPr/>
        </p:nvCxnSpPr>
        <p:spPr>
          <a:xfrm flipH="1">
            <a:off x="6689353" y="2252415"/>
            <a:ext cx="1046072" cy="1027764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348BE24-DE9D-6E68-B9F7-56FFBCE42934}"/>
              </a:ext>
            </a:extLst>
          </p:cNvPr>
          <p:cNvSpPr txBox="1"/>
          <p:nvPr/>
        </p:nvSpPr>
        <p:spPr>
          <a:xfrm>
            <a:off x="6993474" y="2206325"/>
            <a:ext cx="94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MCR</a:t>
            </a:r>
          </a:p>
          <a:p>
            <a:r>
              <a:rPr lang="en-US" sz="1000" dirty="0"/>
              <a:t>ACR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97B6FCE-88E0-A541-DD5D-8CA70FB15401}"/>
              </a:ext>
            </a:extLst>
          </p:cNvPr>
          <p:cNvSpPr/>
          <p:nvPr/>
        </p:nvSpPr>
        <p:spPr>
          <a:xfrm>
            <a:off x="9833137" y="1976890"/>
            <a:ext cx="1637615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Circuit Breaker / Contactor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3507471-D8CD-BE68-C9EF-060EFDDEACE0}"/>
              </a:ext>
            </a:extLst>
          </p:cNvPr>
          <p:cNvCxnSpPr>
            <a:cxnSpLocks/>
          </p:cNvCxnSpPr>
          <p:nvPr/>
        </p:nvCxnSpPr>
        <p:spPr>
          <a:xfrm flipV="1">
            <a:off x="6733936" y="2478021"/>
            <a:ext cx="2972665" cy="999864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094BD03-99D7-50F2-13CA-C0B32373FE86}"/>
              </a:ext>
            </a:extLst>
          </p:cNvPr>
          <p:cNvCxnSpPr>
            <a:cxnSpLocks/>
          </p:cNvCxnSpPr>
          <p:nvPr/>
        </p:nvCxnSpPr>
        <p:spPr>
          <a:xfrm flipH="1">
            <a:off x="6753315" y="2540107"/>
            <a:ext cx="3017455" cy="1012264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678A25F-6E30-BB4D-1AE3-61CC6A2ED226}"/>
              </a:ext>
            </a:extLst>
          </p:cNvPr>
          <p:cNvSpPr txBox="1"/>
          <p:nvPr/>
        </p:nvSpPr>
        <p:spPr>
          <a:xfrm>
            <a:off x="8267918" y="2450708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Command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09E854-16FF-2D21-7965-2C76B76F2091}"/>
              </a:ext>
            </a:extLst>
          </p:cNvPr>
          <p:cNvSpPr txBox="1"/>
          <p:nvPr/>
        </p:nvSpPr>
        <p:spPr>
          <a:xfrm>
            <a:off x="9195110" y="2719673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F1F18AD-BACC-503C-564C-FC2727824082}"/>
              </a:ext>
            </a:extLst>
          </p:cNvPr>
          <p:cNvCxnSpPr>
            <a:cxnSpLocks/>
          </p:cNvCxnSpPr>
          <p:nvPr/>
        </p:nvCxnSpPr>
        <p:spPr>
          <a:xfrm flipH="1" flipV="1">
            <a:off x="6837062" y="3876345"/>
            <a:ext cx="3043538" cy="5579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9F8D4DC-6146-11B3-DC4B-3C3857EDB0D6}"/>
              </a:ext>
            </a:extLst>
          </p:cNvPr>
          <p:cNvCxnSpPr>
            <a:cxnSpLocks/>
          </p:cNvCxnSpPr>
          <p:nvPr/>
        </p:nvCxnSpPr>
        <p:spPr>
          <a:xfrm flipV="1">
            <a:off x="6837062" y="3797166"/>
            <a:ext cx="3145138" cy="17903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663A654-7AE5-9B0E-0691-37583C2C014D}"/>
              </a:ext>
            </a:extLst>
          </p:cNvPr>
          <p:cNvSpPr txBox="1"/>
          <p:nvPr/>
        </p:nvSpPr>
        <p:spPr>
          <a:xfrm>
            <a:off x="9166519" y="3536449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787D1A8-B6FE-4E6C-4731-A8B25F7AD2B8}"/>
              </a:ext>
            </a:extLst>
          </p:cNvPr>
          <p:cNvSpPr txBox="1"/>
          <p:nvPr/>
        </p:nvSpPr>
        <p:spPr>
          <a:xfrm>
            <a:off x="9174550" y="3856675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C021219-CF9F-3B97-A699-7067CE4DDFB2}"/>
              </a:ext>
            </a:extLst>
          </p:cNvPr>
          <p:cNvSpPr/>
          <p:nvPr/>
        </p:nvSpPr>
        <p:spPr>
          <a:xfrm>
            <a:off x="9770770" y="4846838"/>
            <a:ext cx="1637615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Power </a:t>
            </a:r>
          </a:p>
          <a:p>
            <a:pPr algn="ctr"/>
            <a:r>
              <a:rPr lang="en-US" sz="1400" dirty="0"/>
              <a:t>Converter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B1127BA-01B2-3C82-F45F-507FB905E17C}"/>
              </a:ext>
            </a:extLst>
          </p:cNvPr>
          <p:cNvCxnSpPr>
            <a:cxnSpLocks/>
          </p:cNvCxnSpPr>
          <p:nvPr/>
        </p:nvCxnSpPr>
        <p:spPr>
          <a:xfrm flipH="1" flipV="1">
            <a:off x="6810547" y="4095080"/>
            <a:ext cx="2896054" cy="817329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372971D-7992-8876-1C6E-D840E0355EDB}"/>
              </a:ext>
            </a:extLst>
          </p:cNvPr>
          <p:cNvCxnSpPr>
            <a:cxnSpLocks/>
          </p:cNvCxnSpPr>
          <p:nvPr/>
        </p:nvCxnSpPr>
        <p:spPr>
          <a:xfrm>
            <a:off x="6837062" y="4187697"/>
            <a:ext cx="2802696" cy="807703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3992CF82-08CB-6E79-E569-BF0C1E034D5F}"/>
              </a:ext>
            </a:extLst>
          </p:cNvPr>
          <p:cNvSpPr txBox="1"/>
          <p:nvPr/>
        </p:nvSpPr>
        <p:spPr>
          <a:xfrm>
            <a:off x="9316672" y="4420323"/>
            <a:ext cx="1306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Status, DCCT, </a:t>
            </a:r>
            <a:r>
              <a:rPr lang="en-US" sz="1000" dirty="0" err="1"/>
              <a:t>PC_Failure</a:t>
            </a:r>
            <a:endParaRPr lang="en-US" sz="1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BF4F56A-EB63-1DBE-DED8-237A580D005B}"/>
              </a:ext>
            </a:extLst>
          </p:cNvPr>
          <p:cNvSpPr txBox="1"/>
          <p:nvPr/>
        </p:nvSpPr>
        <p:spPr>
          <a:xfrm>
            <a:off x="8476737" y="4871273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PC_Permit</a:t>
            </a:r>
            <a:endParaRPr lang="en-US" sz="100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1E61AA3-422F-602D-EFB0-1597BE70733B}"/>
              </a:ext>
            </a:extLst>
          </p:cNvPr>
          <p:cNvSpPr/>
          <p:nvPr/>
        </p:nvSpPr>
        <p:spPr>
          <a:xfrm>
            <a:off x="8284561" y="5788138"/>
            <a:ext cx="1637615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r>
              <a:rPr lang="en-US" sz="1400" dirty="0"/>
              <a:t>Cryogenics</a:t>
            </a:r>
          </a:p>
          <a:p>
            <a:pPr algn="ctr"/>
            <a:endParaRPr lang="en-US" sz="14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36EE8ED-FB5E-1905-E41F-E131B35335A2}"/>
              </a:ext>
            </a:extLst>
          </p:cNvPr>
          <p:cNvCxnSpPr>
            <a:cxnSpLocks/>
          </p:cNvCxnSpPr>
          <p:nvPr/>
        </p:nvCxnSpPr>
        <p:spPr>
          <a:xfrm>
            <a:off x="6625178" y="4302739"/>
            <a:ext cx="1655955" cy="1439940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95A868D-8092-05E0-5D11-167C75684C6B}"/>
              </a:ext>
            </a:extLst>
          </p:cNvPr>
          <p:cNvCxnSpPr>
            <a:cxnSpLocks/>
          </p:cNvCxnSpPr>
          <p:nvPr/>
        </p:nvCxnSpPr>
        <p:spPr>
          <a:xfrm flipH="1" flipV="1">
            <a:off x="6482160" y="4293337"/>
            <a:ext cx="1656173" cy="1421562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69108BE-C43D-3321-7070-04E747198679}"/>
              </a:ext>
            </a:extLst>
          </p:cNvPr>
          <p:cNvSpPr txBox="1"/>
          <p:nvPr/>
        </p:nvSpPr>
        <p:spPr>
          <a:xfrm>
            <a:off x="7166188" y="5525829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PCS_Ready</a:t>
            </a:r>
            <a:endParaRPr lang="en-US" sz="1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0270758-7819-D37C-C46F-EA7FEA6FCC91}"/>
              </a:ext>
            </a:extLst>
          </p:cNvPr>
          <p:cNvSpPr txBox="1"/>
          <p:nvPr/>
        </p:nvSpPr>
        <p:spPr>
          <a:xfrm>
            <a:off x="8019787" y="5297728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45DF43C-9EAA-C175-9B82-9FA046C5D9E5}"/>
              </a:ext>
            </a:extLst>
          </p:cNvPr>
          <p:cNvSpPr/>
          <p:nvPr/>
        </p:nvSpPr>
        <p:spPr>
          <a:xfrm>
            <a:off x="5129963" y="5860446"/>
            <a:ext cx="1637615" cy="569494"/>
          </a:xfrm>
          <a:prstGeom prst="roundRect">
            <a:avLst/>
          </a:prstGeom>
          <a:ln>
            <a:solidFill>
              <a:srgbClr val="FF0000">
                <a:alpha val="2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dk1">
                    <a:alpha val="40000"/>
                  </a:schemeClr>
                </a:solidFill>
              </a:rPr>
              <a:t>Vacuum</a:t>
            </a:r>
          </a:p>
          <a:p>
            <a:pPr algn="ctr"/>
            <a:endParaRPr lang="en-US" sz="140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D851BD5-1979-5F7A-D048-734519FDDB83}"/>
              </a:ext>
            </a:extLst>
          </p:cNvPr>
          <p:cNvCxnSpPr>
            <a:cxnSpLocks/>
          </p:cNvCxnSpPr>
          <p:nvPr/>
        </p:nvCxnSpPr>
        <p:spPr>
          <a:xfrm flipV="1">
            <a:off x="5974867" y="4241132"/>
            <a:ext cx="0" cy="1530919"/>
          </a:xfrm>
          <a:prstGeom prst="straightConnector1">
            <a:avLst/>
          </a:prstGeom>
          <a:ln w="19050">
            <a:solidFill>
              <a:srgbClr val="FF0000">
                <a:alpha val="20000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5EBFA8E-E03A-5F63-D408-448C1DDDABBB}"/>
              </a:ext>
            </a:extLst>
          </p:cNvPr>
          <p:cNvSpPr/>
          <p:nvPr/>
        </p:nvSpPr>
        <p:spPr>
          <a:xfrm>
            <a:off x="2485308" y="5860606"/>
            <a:ext cx="1637615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DSS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8B97C5F-BCF8-D267-10F9-A635622E6DC9}"/>
              </a:ext>
            </a:extLst>
          </p:cNvPr>
          <p:cNvCxnSpPr>
            <a:cxnSpLocks/>
          </p:cNvCxnSpPr>
          <p:nvPr/>
        </p:nvCxnSpPr>
        <p:spPr>
          <a:xfrm flipH="1">
            <a:off x="3529560" y="4187697"/>
            <a:ext cx="1723555" cy="1576967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F95A0FE-7E63-762B-EA4B-DC6D097D207A}"/>
              </a:ext>
            </a:extLst>
          </p:cNvPr>
          <p:cNvCxnSpPr>
            <a:cxnSpLocks/>
          </p:cNvCxnSpPr>
          <p:nvPr/>
        </p:nvCxnSpPr>
        <p:spPr>
          <a:xfrm flipV="1">
            <a:off x="3713064" y="4169789"/>
            <a:ext cx="1670655" cy="1563234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44C34F4D-0FE6-5244-049A-0A60F99E799D}"/>
              </a:ext>
            </a:extLst>
          </p:cNvPr>
          <p:cNvSpPr txBox="1"/>
          <p:nvPr/>
        </p:nvSpPr>
        <p:spPr>
          <a:xfrm>
            <a:off x="5974867" y="5525415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C0829E-7B05-88D4-38BF-A0A031970864}"/>
              </a:ext>
            </a:extLst>
          </p:cNvPr>
          <p:cNvSpPr txBox="1"/>
          <p:nvPr/>
        </p:nvSpPr>
        <p:spPr>
          <a:xfrm>
            <a:off x="3936410" y="5525830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SD Request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7A89D9B-96EC-6F90-56A6-6BCBED7E78B2}"/>
              </a:ext>
            </a:extLst>
          </p:cNvPr>
          <p:cNvSpPr txBox="1"/>
          <p:nvPr/>
        </p:nvSpPr>
        <p:spPr>
          <a:xfrm>
            <a:off x="3365283" y="5200927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0212D69-086B-72E4-A10C-291CF78E8D79}"/>
              </a:ext>
            </a:extLst>
          </p:cNvPr>
          <p:cNvCxnSpPr>
            <a:cxnSpLocks/>
          </p:cNvCxnSpPr>
          <p:nvPr/>
        </p:nvCxnSpPr>
        <p:spPr>
          <a:xfrm flipH="1">
            <a:off x="2343651" y="4066224"/>
            <a:ext cx="2680153" cy="760932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599A0DE-68C0-F266-A296-A1A2F8D65D03}"/>
              </a:ext>
            </a:extLst>
          </p:cNvPr>
          <p:cNvCxnSpPr>
            <a:cxnSpLocks/>
          </p:cNvCxnSpPr>
          <p:nvPr/>
        </p:nvCxnSpPr>
        <p:spPr>
          <a:xfrm flipV="1">
            <a:off x="2471605" y="4134294"/>
            <a:ext cx="2635188" cy="770190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BC1148E-26D4-129F-C01C-28ED99373668}"/>
              </a:ext>
            </a:extLst>
          </p:cNvPr>
          <p:cNvSpPr txBox="1"/>
          <p:nvPr/>
        </p:nvSpPr>
        <p:spPr>
          <a:xfrm>
            <a:off x="2029341" y="4440149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Logs, </a:t>
            </a:r>
            <a:r>
              <a:rPr lang="en-US" sz="1000" dirty="0" err="1"/>
              <a:t>FastAq</a:t>
            </a:r>
            <a:endParaRPr lang="en-US" sz="10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8B32440-F7A6-A28F-3CF4-D6917E25017B}"/>
              </a:ext>
            </a:extLst>
          </p:cNvPr>
          <p:cNvSpPr txBox="1"/>
          <p:nvPr/>
        </p:nvSpPr>
        <p:spPr>
          <a:xfrm>
            <a:off x="2629574" y="4820433"/>
            <a:ext cx="94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Reset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F13D619C-6D8C-D200-495F-A100E52F3F4E}"/>
              </a:ext>
            </a:extLst>
          </p:cNvPr>
          <p:cNvSpPr/>
          <p:nvPr/>
        </p:nvSpPr>
        <p:spPr>
          <a:xfrm>
            <a:off x="906642" y="3567647"/>
            <a:ext cx="1352050" cy="569494"/>
          </a:xfrm>
          <a:prstGeom prst="round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MCS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72EF7F67-52DF-AD7D-8333-E2C0CB28DF0A}"/>
              </a:ext>
            </a:extLst>
          </p:cNvPr>
          <p:cNvCxnSpPr>
            <a:cxnSpLocks/>
          </p:cNvCxnSpPr>
          <p:nvPr/>
        </p:nvCxnSpPr>
        <p:spPr>
          <a:xfrm flipH="1">
            <a:off x="2343651" y="3713359"/>
            <a:ext cx="2872460" cy="48590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B7E33F5C-BC2E-C632-5AD8-37F0F79A46D7}"/>
              </a:ext>
            </a:extLst>
          </p:cNvPr>
          <p:cNvCxnSpPr>
            <a:cxnSpLocks/>
          </p:cNvCxnSpPr>
          <p:nvPr/>
        </p:nvCxnSpPr>
        <p:spPr>
          <a:xfrm flipV="1">
            <a:off x="2383664" y="3828099"/>
            <a:ext cx="2832447" cy="48246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B824FF6E-EC8C-0D17-6CD0-A06A26013194}"/>
              </a:ext>
            </a:extLst>
          </p:cNvPr>
          <p:cNvSpPr txBox="1"/>
          <p:nvPr/>
        </p:nvSpPr>
        <p:spPr>
          <a:xfrm>
            <a:off x="2789365" y="3871778"/>
            <a:ext cx="1256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Commands, tests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51D5F0D-CC70-5459-F9D8-77A2F02B4AC7}"/>
              </a:ext>
            </a:extLst>
          </p:cNvPr>
          <p:cNvSpPr txBox="1"/>
          <p:nvPr/>
        </p:nvSpPr>
        <p:spPr>
          <a:xfrm>
            <a:off x="3055692" y="3528656"/>
            <a:ext cx="1256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BCBA02C-942E-F3A5-69F6-942D75BBC2E6}"/>
              </a:ext>
            </a:extLst>
          </p:cNvPr>
          <p:cNvCxnSpPr>
            <a:cxnSpLocks/>
          </p:cNvCxnSpPr>
          <p:nvPr/>
        </p:nvCxnSpPr>
        <p:spPr>
          <a:xfrm>
            <a:off x="3234045" y="2294623"/>
            <a:ext cx="1982066" cy="1095628"/>
          </a:xfrm>
          <a:prstGeom prst="straightConnector1">
            <a:avLst/>
          </a:prstGeom>
          <a:ln w="19050"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35B2FD14-116E-9AB5-5976-71111154D2EC}"/>
              </a:ext>
            </a:extLst>
          </p:cNvPr>
          <p:cNvSpPr txBox="1"/>
          <p:nvPr/>
        </p:nvSpPr>
        <p:spPr>
          <a:xfrm>
            <a:off x="3800641" y="2377435"/>
            <a:ext cx="1256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Status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5053ED70-F012-49E2-61D4-DC938B68DBDE}"/>
              </a:ext>
            </a:extLst>
          </p:cNvPr>
          <p:cNvSpPr/>
          <p:nvPr/>
        </p:nvSpPr>
        <p:spPr>
          <a:xfrm>
            <a:off x="882929" y="4735773"/>
            <a:ext cx="1395861" cy="71917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WINCC OA</a:t>
            </a:r>
          </a:p>
          <a:p>
            <a:pPr algn="ctr"/>
            <a:r>
              <a:rPr lang="en-US" dirty="0"/>
              <a:t>Scada</a:t>
            </a:r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0D3DC301-917E-16EB-01C1-D31C5EF7CD1A}"/>
              </a:ext>
            </a:extLst>
          </p:cNvPr>
          <p:cNvSpPr/>
          <p:nvPr/>
        </p:nvSpPr>
        <p:spPr>
          <a:xfrm>
            <a:off x="4967397" y="1132821"/>
            <a:ext cx="1844687" cy="71917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MSS/ Magnet Instrumentation</a:t>
            </a: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A101C03D-E441-1638-7F42-658AAF87E9A5}"/>
              </a:ext>
            </a:extLst>
          </p:cNvPr>
          <p:cNvSpPr/>
          <p:nvPr/>
        </p:nvSpPr>
        <p:spPr>
          <a:xfrm>
            <a:off x="7623092" y="1141791"/>
            <a:ext cx="1844687" cy="71917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Magnet Emergency Stops. ACR/MCR</a:t>
            </a:r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E3635D0B-7F1E-ED1E-B735-F766DE027D86}"/>
              </a:ext>
            </a:extLst>
          </p:cNvPr>
          <p:cNvSpPr/>
          <p:nvPr/>
        </p:nvSpPr>
        <p:spPr>
          <a:xfrm>
            <a:off x="10074891" y="3465091"/>
            <a:ext cx="1395861" cy="719174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Quench Heaters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4E71BBD-4C47-DF5A-F2D5-1FF591ECFE03}"/>
              </a:ext>
            </a:extLst>
          </p:cNvPr>
          <p:cNvSpPr txBox="1"/>
          <p:nvPr/>
        </p:nvSpPr>
        <p:spPr>
          <a:xfrm>
            <a:off x="311620" y="1030239"/>
            <a:ext cx="1709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RED, MSS components</a:t>
            </a:r>
          </a:p>
        </p:txBody>
      </p:sp>
    </p:spTree>
    <p:extLst>
      <p:ext uri="{BB962C8B-B14F-4D97-AF65-F5344CB8AC3E}">
        <p14:creationId xmlns:p14="http://schemas.microsoft.com/office/powerpoint/2010/main" val="4109684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DCD4AD-7654-9C30-9A36-CBD27C82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4A0F7-3C49-ED5F-E769-6FC951E8D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418150-90DE-A089-B814-56801F68E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6539DD5-C968-488B-CA1D-55AE9CADCA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4EAC46-F104-7A10-3FF9-CCBE7B4AC8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FC637B6-85DD-4E9B-6EFE-FD6844E14337}"/>
              </a:ext>
            </a:extLst>
          </p:cNvPr>
          <p:cNvSpPr txBox="1"/>
          <p:nvPr/>
        </p:nvSpPr>
        <p:spPr>
          <a:xfrm>
            <a:off x="3307608" y="249513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4CED054-AB2B-366A-1417-5853706D5172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77F81ED-CB71-6F93-9C27-22EDCD0DAA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840" y="1414713"/>
            <a:ext cx="5134274" cy="3841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D51067-FBD1-75DA-05C5-2CD03C564BC6}"/>
              </a:ext>
            </a:extLst>
          </p:cNvPr>
          <p:cNvSpPr txBox="1"/>
          <p:nvPr/>
        </p:nvSpPr>
        <p:spPr>
          <a:xfrm>
            <a:off x="8515350" y="5272550"/>
            <a:ext cx="2060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CMS Solenoid MSSa and MSSb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6E837D-A894-4403-24C7-048A545817FC}"/>
              </a:ext>
            </a:extLst>
          </p:cNvPr>
          <p:cNvSpPr txBox="1"/>
          <p:nvPr/>
        </p:nvSpPr>
        <p:spPr>
          <a:xfrm>
            <a:off x="703626" y="1093371"/>
            <a:ext cx="548214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Magnet Safety System Parts: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Format 19’ rack crate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Main crate (MAC) – FPGA crate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Digital Input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Digital Output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Versatile Analogue Crate (VAC)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Versatile Analogue Interface (VAM)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0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2CB78-8DA9-9BEA-AABE-CB68CF081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28B9E-997E-20FC-6481-E9FF8F8B4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C942CAB-73FE-4E1C-9723-16263F8EB512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CFCC4B-4BD5-65A5-DAFC-9DEDA9575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C3D0E17-4276-C59C-AD8C-52FF4B0CC5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C8351A-8DEB-718C-DCEF-DB9F702D79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047F1B1-A24C-955A-22E1-6E6584CC3755}"/>
              </a:ext>
            </a:extLst>
          </p:cNvPr>
          <p:cNvSpPr txBox="1"/>
          <p:nvPr/>
        </p:nvSpPr>
        <p:spPr>
          <a:xfrm>
            <a:off x="3193467" y="241521"/>
            <a:ext cx="557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Magnet Safety System Architecture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C6C016D-561D-704E-ADDE-C2DAB34CADF0}"/>
              </a:ext>
            </a:extLst>
          </p:cNvPr>
          <p:cNvCxnSpPr>
            <a:cxnSpLocks/>
          </p:cNvCxnSpPr>
          <p:nvPr/>
        </p:nvCxnSpPr>
        <p:spPr>
          <a:xfrm flipV="1">
            <a:off x="476250" y="772733"/>
            <a:ext cx="11239500" cy="139164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19D5FC1-9653-C238-6A96-9608E00C4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676" y="3857724"/>
            <a:ext cx="4181632" cy="229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3959EA5-1C4B-0508-5DC0-8DB045673661}"/>
              </a:ext>
            </a:extLst>
          </p:cNvPr>
          <p:cNvGrpSpPr/>
          <p:nvPr/>
        </p:nvGrpSpPr>
        <p:grpSpPr>
          <a:xfrm>
            <a:off x="476250" y="1457764"/>
            <a:ext cx="1657350" cy="5036278"/>
            <a:chOff x="500480" y="1201504"/>
            <a:chExt cx="2209800" cy="67150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EEAD74C-473C-47F0-D80B-E4A671477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80" y="1201504"/>
              <a:ext cx="2209800" cy="643255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E208A4-D3BA-4E88-3B71-50A5226FF513}"/>
                </a:ext>
              </a:extLst>
            </p:cNvPr>
            <p:cNvSpPr/>
            <p:nvPr/>
          </p:nvSpPr>
          <p:spPr>
            <a:xfrm>
              <a:off x="669728" y="7506170"/>
              <a:ext cx="1930101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/>
                <a:t>MSS2 Prototype 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F3E6FC2-1AFE-7D66-C72A-72A83E235E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953" y="3857724"/>
            <a:ext cx="4263808" cy="23942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B696030-6B63-EADC-958C-A8F20D8063FA}"/>
              </a:ext>
            </a:extLst>
          </p:cNvPr>
          <p:cNvSpPr/>
          <p:nvPr/>
        </p:nvSpPr>
        <p:spPr>
          <a:xfrm>
            <a:off x="3229074" y="6234696"/>
            <a:ext cx="2762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cRIO crate. Front Side view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820E66-36FF-0A2F-D4A6-3C2111AC5BAC}"/>
              </a:ext>
            </a:extLst>
          </p:cNvPr>
          <p:cNvSpPr/>
          <p:nvPr/>
        </p:nvSpPr>
        <p:spPr>
          <a:xfrm>
            <a:off x="7785339" y="6282178"/>
            <a:ext cx="3187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MSS2 cRIO crate. Front Back Side view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8EC5AD-70BE-7A9A-D1C4-8C7BDFC7C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0648" y="969047"/>
            <a:ext cx="7030102" cy="254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  <a:tabLst>
                <a:tab pos="514350" algn="l"/>
              </a:tabLst>
            </a:pPr>
            <a:r>
              <a:rPr lang="en-GB" dirty="0">
                <a:cs typeface="Calibri" pitchFamily="34" charset="0"/>
              </a:rPr>
              <a:t>MSS2 Main crate</a:t>
            </a:r>
            <a:endParaRPr lang="en-GB" dirty="0">
              <a:cs typeface="Times New Roman" pitchFamily="18" charset="0"/>
            </a:endParaRP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Following L. Deront design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6U crate size for 19’ rack assembly compatible with all MSS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cRIO FPGA installed in the front side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Input/Output Interface board in the back side</a:t>
            </a:r>
          </a:p>
          <a:p>
            <a:pPr marL="514350" lvl="1" indent="-17145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514350" algn="l"/>
              </a:tabLst>
            </a:pPr>
            <a:r>
              <a:rPr lang="en-GB" dirty="0">
                <a:cs typeface="Times New Roman" pitchFamily="18" charset="0"/>
              </a:rPr>
              <a:t>Redundant Power supply</a:t>
            </a:r>
          </a:p>
        </p:txBody>
      </p:sp>
    </p:spTree>
    <p:extLst>
      <p:ext uri="{BB962C8B-B14F-4D97-AF65-F5344CB8AC3E}">
        <p14:creationId xmlns:p14="http://schemas.microsoft.com/office/powerpoint/2010/main" val="3762418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12789</TotalTime>
  <Words>2136</Words>
  <Application>Microsoft Office PowerPoint</Application>
  <PresentationFormat>Widescreen</PresentationFormat>
  <Paragraphs>622</Paragraphs>
  <Slides>52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Aptos</vt:lpstr>
      <vt:lpstr>Aptos Display</vt:lpstr>
      <vt:lpstr>Arial</vt:lpstr>
      <vt:lpstr>Avenir Book</vt:lpstr>
      <vt:lpstr>Calibri</vt:lpstr>
      <vt:lpstr>sourcesans-regular</vt:lpstr>
      <vt:lpstr>Swis721 BT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MSS2 Hardware Architecture Overview</vt:lpstr>
      <vt:lpstr>MSS2 Hardware Architecture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FD on 17.10.2024</vt:lpstr>
      <vt:lpstr>FD on 17.10.2024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Xavier Pons</dc:creator>
  <cp:lastModifiedBy>Xavier Pons</cp:lastModifiedBy>
  <cp:revision>34</cp:revision>
  <dcterms:created xsi:type="dcterms:W3CDTF">2025-06-05T13:33:32Z</dcterms:created>
  <dcterms:modified xsi:type="dcterms:W3CDTF">2025-07-04T11:36:02Z</dcterms:modified>
</cp:coreProperties>
</file>