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48" r:id="rId1"/>
  </p:sldMasterIdLst>
  <p:notesMasterIdLst>
    <p:notesMasterId r:id="rId20"/>
  </p:notesMasterIdLst>
  <p:handoutMasterIdLst>
    <p:handoutMasterId r:id="rId21"/>
  </p:handoutMasterIdLst>
  <p:sldIdLst>
    <p:sldId id="279" r:id="rId2"/>
    <p:sldId id="353" r:id="rId3"/>
    <p:sldId id="337" r:id="rId4"/>
    <p:sldId id="332" r:id="rId5"/>
    <p:sldId id="341" r:id="rId6"/>
    <p:sldId id="357" r:id="rId7"/>
    <p:sldId id="370" r:id="rId8"/>
    <p:sldId id="371" r:id="rId9"/>
    <p:sldId id="354" r:id="rId10"/>
    <p:sldId id="363" r:id="rId11"/>
    <p:sldId id="364" r:id="rId12"/>
    <p:sldId id="331" r:id="rId13"/>
    <p:sldId id="360" r:id="rId14"/>
    <p:sldId id="365" r:id="rId15"/>
    <p:sldId id="367" r:id="rId16"/>
    <p:sldId id="355" r:id="rId17"/>
    <p:sldId id="322" r:id="rId18"/>
    <p:sldId id="326" r:id="rId19"/>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E1FF443-DA1C-D630-E4EA-E1F349B7C976}" name="Daniel Novelli" initials="DN" userId="S::S4224321@studenti.unige.it::84f97e08-20cc-4d1e-a634-4b37f48233b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5B903"/>
    <a:srgbClr val="16E5EA"/>
    <a:srgbClr val="00DA63"/>
    <a:srgbClr val="8F6A41"/>
    <a:srgbClr val="E30BE3"/>
    <a:srgbClr val="BB61CD"/>
    <a:srgbClr val="A63BBB"/>
    <a:srgbClr val="373DAE"/>
    <a:srgbClr val="FFD85B"/>
    <a:srgbClr val="FF5B5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800" autoAdjust="0"/>
    <p:restoredTop sz="95706" autoAdjust="0"/>
  </p:normalViewPr>
  <p:slideViewPr>
    <p:cSldViewPr snapToGrid="0">
      <p:cViewPr varScale="1">
        <p:scale>
          <a:sx n="89" d="100"/>
          <a:sy n="89" d="100"/>
        </p:scale>
        <p:origin x="566" y="77"/>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97" d="100"/>
          <a:sy n="97" d="100"/>
        </p:scale>
        <p:origin x="4277" y="85"/>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8/10/relationships/authors" Target="author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C:\0_Ufficio\MuCol\Combined_Function\Quadrupole_into_Dipole\Supporto_interno_new_3\4.5K_OptCost_Edited.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manualLayout>
          <c:layoutTarget val="inner"/>
          <c:xMode val="edge"/>
          <c:yMode val="edge"/>
          <c:x val="8.8319723076389564E-2"/>
          <c:y val="3.0198526061882853E-2"/>
          <c:w val="0.88515668556875382"/>
          <c:h val="0.83005057696781326"/>
        </c:manualLayout>
      </c:layout>
      <c:scatterChart>
        <c:scatterStyle val="lineMarker"/>
        <c:varyColors val="0"/>
        <c:ser>
          <c:idx val="0"/>
          <c:order val="0"/>
          <c:tx>
            <c:v>a1=25mm, T=4.5K</c:v>
          </c:tx>
          <c:spPr>
            <a:ln w="25400" cap="rnd">
              <a:noFill/>
              <a:round/>
            </a:ln>
            <a:effectLst>
              <a:outerShdw blurRad="57150" dist="19050" dir="5400000" algn="ctr" rotWithShape="0">
                <a:srgbClr val="000000">
                  <a:alpha val="63000"/>
                </a:srgbClr>
              </a:outerShdw>
            </a:effectLst>
          </c:spPr>
          <c:marker>
            <c:symbol val="triangle"/>
            <c:size val="6"/>
            <c:spPr>
              <a:solidFill>
                <a:srgbClr val="00B0F0"/>
              </a:solidFill>
              <a:ln w="9525" cap="rnd">
                <a:solidFill>
                  <a:srgbClr val="00B0F0"/>
                </a:solidFill>
                <a:round/>
              </a:ln>
              <a:effectLst>
                <a:outerShdw blurRad="57150" dist="19050" dir="5400000" algn="ctr" rotWithShape="0">
                  <a:srgbClr val="000000">
                    <a:alpha val="63000"/>
                  </a:srgbClr>
                </a:outerShdw>
              </a:effectLst>
            </c:spPr>
          </c:marker>
          <c:trendline>
            <c:spPr>
              <a:ln w="19050" cap="rnd">
                <a:solidFill>
                  <a:srgbClr val="00B0F0"/>
                </a:solidFill>
              </a:ln>
              <a:effectLst/>
            </c:spPr>
            <c:trendlineType val="poly"/>
            <c:order val="2"/>
            <c:dispRSqr val="0"/>
            <c:dispEq val="0"/>
          </c:trendline>
          <c:xVal>
            <c:numRef>
              <c:f>'a1=25mm'!$J$2:$J$9</c:f>
              <c:numCache>
                <c:formatCode>General</c:formatCode>
                <c:ptCount val="8"/>
                <c:pt idx="0">
                  <c:v>108.48817</c:v>
                </c:pt>
                <c:pt idx="1">
                  <c:v>190.70204000000001</c:v>
                </c:pt>
                <c:pt idx="2">
                  <c:v>258.54275999999999</c:v>
                </c:pt>
                <c:pt idx="3">
                  <c:v>305.21280999999999</c:v>
                </c:pt>
                <c:pt idx="4">
                  <c:v>347.07609000000002</c:v>
                </c:pt>
                <c:pt idx="5">
                  <c:v>392.33798000000002</c:v>
                </c:pt>
                <c:pt idx="6">
                  <c:v>426.81304</c:v>
                </c:pt>
                <c:pt idx="7">
                  <c:v>481.05939999999998</c:v>
                </c:pt>
              </c:numCache>
            </c:numRef>
          </c:xVal>
          <c:yVal>
            <c:numRef>
              <c:f>'a1=25mm'!$E$2:$E$9</c:f>
              <c:numCache>
                <c:formatCode>General</c:formatCode>
                <c:ptCount val="8"/>
                <c:pt idx="0">
                  <c:v>21.995370000000001</c:v>
                </c:pt>
                <c:pt idx="1">
                  <c:v>19.953327000000002</c:v>
                </c:pt>
                <c:pt idx="2">
                  <c:v>17.587800999999999</c:v>
                </c:pt>
                <c:pt idx="3">
                  <c:v>15.119135999999999</c:v>
                </c:pt>
                <c:pt idx="4">
                  <c:v>12.436793</c:v>
                </c:pt>
                <c:pt idx="5">
                  <c:v>9.7979707000000005</c:v>
                </c:pt>
                <c:pt idx="6">
                  <c:v>6.9048987999999998</c:v>
                </c:pt>
                <c:pt idx="7">
                  <c:v>3.4960840000000002</c:v>
                </c:pt>
              </c:numCache>
            </c:numRef>
          </c:yVal>
          <c:smooth val="0"/>
          <c:extLst>
            <c:ext xmlns:c16="http://schemas.microsoft.com/office/drawing/2014/chart" uri="{C3380CC4-5D6E-409C-BE32-E72D297353CC}">
              <c16:uniqueId val="{00000001-686A-440D-9560-B2157D26F276}"/>
            </c:ext>
          </c:extLst>
        </c:ser>
        <c:ser>
          <c:idx val="1"/>
          <c:order val="1"/>
          <c:tx>
            <c:v>a1=50mm, T=4.5K</c:v>
          </c:tx>
          <c:spPr>
            <a:ln w="25400" cap="rnd">
              <a:noFill/>
              <a:round/>
            </a:ln>
            <a:effectLst>
              <a:outerShdw blurRad="57150" dist="19050" dir="5400000" algn="ctr" rotWithShape="0">
                <a:srgbClr val="000000">
                  <a:alpha val="63000"/>
                </a:srgbClr>
              </a:outerShdw>
            </a:effectLst>
          </c:spPr>
          <c:marker>
            <c:symbol val="triangle"/>
            <c:size val="6"/>
            <c:spPr>
              <a:solidFill>
                <a:srgbClr val="FF0000"/>
              </a:solidFill>
              <a:ln w="9525" cap="rnd">
                <a:solidFill>
                  <a:srgbClr val="FF0000"/>
                </a:solidFill>
                <a:round/>
              </a:ln>
              <a:effectLst>
                <a:outerShdw blurRad="57150" dist="19050" dir="5400000" algn="ctr" rotWithShape="0">
                  <a:srgbClr val="000000">
                    <a:alpha val="63000"/>
                  </a:srgbClr>
                </a:outerShdw>
              </a:effectLst>
            </c:spPr>
          </c:marker>
          <c:trendline>
            <c:spPr>
              <a:ln w="19050" cap="rnd">
                <a:solidFill>
                  <a:srgbClr val="FF0000"/>
                </a:solidFill>
              </a:ln>
              <a:effectLst/>
            </c:spPr>
            <c:trendlineType val="poly"/>
            <c:order val="2"/>
            <c:dispRSqr val="0"/>
            <c:dispEq val="0"/>
          </c:trendline>
          <c:xVal>
            <c:numRef>
              <c:f>'a1=50mm'!$J$2:$J$9</c:f>
              <c:numCache>
                <c:formatCode>General</c:formatCode>
                <c:ptCount val="8"/>
                <c:pt idx="0">
                  <c:v>55.398887000000002</c:v>
                </c:pt>
                <c:pt idx="1">
                  <c:v>104.07017</c:v>
                </c:pt>
                <c:pt idx="2">
                  <c:v>147.66382999999999</c:v>
                </c:pt>
                <c:pt idx="3">
                  <c:v>191.83156</c:v>
                </c:pt>
                <c:pt idx="4">
                  <c:v>240.35533000000001</c:v>
                </c:pt>
                <c:pt idx="5">
                  <c:v>290.49844000000002</c:v>
                </c:pt>
              </c:numCache>
            </c:numRef>
          </c:xVal>
          <c:yVal>
            <c:numRef>
              <c:f>'a1=50mm'!$E$2:$E$9</c:f>
              <c:numCache>
                <c:formatCode>General</c:formatCode>
                <c:ptCount val="8"/>
                <c:pt idx="0">
                  <c:v>17.942491</c:v>
                </c:pt>
                <c:pt idx="1">
                  <c:v>15.450854</c:v>
                </c:pt>
                <c:pt idx="2">
                  <c:v>12.933217000000001</c:v>
                </c:pt>
                <c:pt idx="3">
                  <c:v>10.370385000000001</c:v>
                </c:pt>
                <c:pt idx="4">
                  <c:v>7.5264468000000004</c:v>
                </c:pt>
                <c:pt idx="5">
                  <c:v>4.0514368999999997</c:v>
                </c:pt>
              </c:numCache>
            </c:numRef>
          </c:yVal>
          <c:smooth val="0"/>
          <c:extLst>
            <c:ext xmlns:c16="http://schemas.microsoft.com/office/drawing/2014/chart" uri="{C3380CC4-5D6E-409C-BE32-E72D297353CC}">
              <c16:uniqueId val="{00000003-686A-440D-9560-B2157D26F276}"/>
            </c:ext>
          </c:extLst>
        </c:ser>
        <c:ser>
          <c:idx val="2"/>
          <c:order val="2"/>
          <c:tx>
            <c:v>a1=75mm, T=4.5K</c:v>
          </c:tx>
          <c:spPr>
            <a:ln w="25400" cap="rnd">
              <a:noFill/>
              <a:round/>
            </a:ln>
            <a:effectLst>
              <a:outerShdw blurRad="57150" dist="19050" dir="5400000" algn="ctr" rotWithShape="0">
                <a:srgbClr val="000000">
                  <a:alpha val="63000"/>
                </a:srgbClr>
              </a:outerShdw>
            </a:effectLst>
          </c:spPr>
          <c:marker>
            <c:symbol val="triangle"/>
            <c:size val="6"/>
            <c:spPr>
              <a:solidFill>
                <a:srgbClr val="E30BE3"/>
              </a:solidFill>
              <a:ln w="9525" cap="rnd">
                <a:solidFill>
                  <a:srgbClr val="E30BE3"/>
                </a:solidFill>
                <a:round/>
              </a:ln>
              <a:effectLst>
                <a:outerShdw blurRad="57150" dist="19050" dir="5400000" algn="ctr" rotWithShape="0">
                  <a:srgbClr val="000000">
                    <a:alpha val="63000"/>
                  </a:srgbClr>
                </a:outerShdw>
              </a:effectLst>
            </c:spPr>
          </c:marker>
          <c:trendline>
            <c:spPr>
              <a:ln w="19050" cap="rnd">
                <a:solidFill>
                  <a:srgbClr val="E30BE3"/>
                </a:solidFill>
              </a:ln>
              <a:effectLst/>
            </c:spPr>
            <c:trendlineType val="poly"/>
            <c:order val="2"/>
            <c:dispRSqr val="0"/>
            <c:dispEq val="0"/>
          </c:trendline>
          <c:xVal>
            <c:numRef>
              <c:f>'a1=75mm'!$J$2:$J$9</c:f>
              <c:numCache>
                <c:formatCode>General</c:formatCode>
                <c:ptCount val="8"/>
                <c:pt idx="0">
                  <c:v>33.493000000000002</c:v>
                </c:pt>
                <c:pt idx="1">
                  <c:v>70.773077999999998</c:v>
                </c:pt>
                <c:pt idx="2">
                  <c:v>108.86659</c:v>
                </c:pt>
                <c:pt idx="3">
                  <c:v>151.21494999999999</c:v>
                </c:pt>
                <c:pt idx="4">
                  <c:v>195.77194</c:v>
                </c:pt>
              </c:numCache>
            </c:numRef>
          </c:xVal>
          <c:yVal>
            <c:numRef>
              <c:f>'a1=75mm'!$E$2:$E$9</c:f>
              <c:numCache>
                <c:formatCode>General</c:formatCode>
                <c:ptCount val="8"/>
                <c:pt idx="0">
                  <c:v>14.237565999999999</c:v>
                </c:pt>
                <c:pt idx="1">
                  <c:v>11.874159000000001</c:v>
                </c:pt>
                <c:pt idx="2">
                  <c:v>9.2631803000000001</c:v>
                </c:pt>
                <c:pt idx="3">
                  <c:v>6.3304543000000004</c:v>
                </c:pt>
                <c:pt idx="4">
                  <c:v>2.7033703</c:v>
                </c:pt>
              </c:numCache>
            </c:numRef>
          </c:yVal>
          <c:smooth val="0"/>
          <c:extLst>
            <c:ext xmlns:c16="http://schemas.microsoft.com/office/drawing/2014/chart" uri="{C3380CC4-5D6E-409C-BE32-E72D297353CC}">
              <c16:uniqueId val="{00000005-686A-440D-9560-B2157D26F276}"/>
            </c:ext>
          </c:extLst>
        </c:ser>
        <c:ser>
          <c:idx val="3"/>
          <c:order val="3"/>
          <c:tx>
            <c:v>a1=100mm, T=4.5K</c:v>
          </c:tx>
          <c:spPr>
            <a:ln w="25400" cap="rnd">
              <a:noFill/>
              <a:round/>
            </a:ln>
            <a:effectLst>
              <a:outerShdw blurRad="57150" dist="19050" dir="5400000" algn="ctr" rotWithShape="0">
                <a:srgbClr val="000000">
                  <a:alpha val="63000"/>
                </a:srgbClr>
              </a:outerShdw>
            </a:effectLst>
          </c:spPr>
          <c:marker>
            <c:symbol val="triangle"/>
            <c:size val="6"/>
            <c:spPr>
              <a:solidFill>
                <a:srgbClr val="00DA63"/>
              </a:solidFill>
              <a:ln w="9525" cap="rnd">
                <a:solidFill>
                  <a:srgbClr val="00DA63"/>
                </a:solidFill>
                <a:round/>
              </a:ln>
              <a:effectLst>
                <a:outerShdw blurRad="57150" dist="19050" dir="5400000" algn="ctr" rotWithShape="0">
                  <a:srgbClr val="000000">
                    <a:alpha val="63000"/>
                  </a:srgbClr>
                </a:outerShdw>
              </a:effectLst>
            </c:spPr>
          </c:marker>
          <c:trendline>
            <c:spPr>
              <a:ln w="19050" cap="rnd">
                <a:solidFill>
                  <a:srgbClr val="00DA63"/>
                </a:solidFill>
              </a:ln>
              <a:effectLst/>
            </c:spPr>
            <c:trendlineType val="poly"/>
            <c:order val="2"/>
            <c:dispRSqr val="0"/>
            <c:dispEq val="0"/>
          </c:trendline>
          <c:xVal>
            <c:numRef>
              <c:f>'a1=100mm'!$J$2:$J$9</c:f>
              <c:numCache>
                <c:formatCode>General</c:formatCode>
                <c:ptCount val="8"/>
                <c:pt idx="0">
                  <c:v>23.529412000000001</c:v>
                </c:pt>
                <c:pt idx="1">
                  <c:v>54.960856</c:v>
                </c:pt>
                <c:pt idx="2">
                  <c:v>88.897486999999998</c:v>
                </c:pt>
                <c:pt idx="3">
                  <c:v>137.08837</c:v>
                </c:pt>
              </c:numCache>
            </c:numRef>
          </c:xVal>
          <c:yVal>
            <c:numRef>
              <c:f>'a1=100mm'!$E$2:$E$9</c:f>
              <c:numCache>
                <c:formatCode>General</c:formatCode>
                <c:ptCount val="8"/>
                <c:pt idx="0">
                  <c:v>11.948327000000001</c:v>
                </c:pt>
                <c:pt idx="1">
                  <c:v>9.2570052</c:v>
                </c:pt>
                <c:pt idx="2">
                  <c:v>6.3572439000000003</c:v>
                </c:pt>
                <c:pt idx="3">
                  <c:v>2.7451967000000002</c:v>
                </c:pt>
              </c:numCache>
            </c:numRef>
          </c:yVal>
          <c:smooth val="0"/>
          <c:extLst>
            <c:ext xmlns:c16="http://schemas.microsoft.com/office/drawing/2014/chart" uri="{C3380CC4-5D6E-409C-BE32-E72D297353CC}">
              <c16:uniqueId val="{00000007-686A-440D-9560-B2157D26F276}"/>
            </c:ext>
          </c:extLst>
        </c:ser>
        <c:dLbls>
          <c:showLegendKey val="0"/>
          <c:showVal val="0"/>
          <c:showCatName val="0"/>
          <c:showSerName val="0"/>
          <c:showPercent val="0"/>
          <c:showBubbleSize val="0"/>
        </c:dLbls>
        <c:axId val="504129032"/>
        <c:axId val="504126512"/>
      </c:scatterChart>
      <c:valAx>
        <c:axId val="504129032"/>
        <c:scaling>
          <c:orientation val="minMax"/>
          <c:max val="500"/>
        </c:scaling>
        <c:delete val="1"/>
        <c:axPos val="b"/>
        <c:numFmt formatCode="General" sourceLinked="1"/>
        <c:majorTickMark val="none"/>
        <c:minorTickMark val="none"/>
        <c:tickLblPos val="nextTo"/>
        <c:crossAx val="504126512"/>
        <c:crosses val="autoZero"/>
        <c:crossBetween val="midCat"/>
      </c:valAx>
      <c:valAx>
        <c:axId val="504126512"/>
        <c:scaling>
          <c:orientation val="minMax"/>
        </c:scaling>
        <c:delete val="1"/>
        <c:axPos val="l"/>
        <c:numFmt formatCode="General" sourceLinked="1"/>
        <c:majorTickMark val="none"/>
        <c:minorTickMark val="none"/>
        <c:tickLblPos val="nextTo"/>
        <c:crossAx val="504129032"/>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8">
  <a:schemeClr val="accent5"/>
</cs:colorStyle>
</file>

<file path=ppt/charts/style1.xml><?xml version="1.0" encoding="utf-8"?>
<cs:chartStyle xmlns:cs="http://schemas.microsoft.com/office/drawing/2012/chartStyle" xmlns:a="http://schemas.openxmlformats.org/drawingml/2006/main" id="343">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9525" cap="rnd">
        <a:solidFill>
          <a:schemeClr val="phClr"/>
        </a:solidFill>
        <a:round/>
      </a:ln>
    </cs:spPr>
  </cs:dataPointLine>
  <cs:dataPointMarker>
    <cs:lnRef idx="0">
      <cs:styleClr val="auto"/>
    </cs:lnRef>
    <cs:fillRef idx="3">
      <cs:styleClr val="auto"/>
    </cs:fillRef>
    <cs:effectRef idx="3"/>
    <cs:fontRef idx="minor">
      <a:schemeClr val="tx1"/>
    </cs:fontRef>
    <cs:spPr>
      <a:ln w="9525" cap="rnd">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08A74C9-689E-E3D0-EA96-46511FB42A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EA13A3AE-1314-71BB-EE9A-5A85958CFBF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6072A45-EFF2-4984-8EB2-86A8C08FC319}" type="datetimeFigureOut">
              <a:rPr lang="en-GB" smtClean="0"/>
              <a:t>19/02/2025</a:t>
            </a:fld>
            <a:endParaRPr lang="en-GB"/>
          </a:p>
        </p:txBody>
      </p:sp>
      <p:sp>
        <p:nvSpPr>
          <p:cNvPr id="4" name="Footer Placeholder 3">
            <a:extLst>
              <a:ext uri="{FF2B5EF4-FFF2-40B4-BE49-F238E27FC236}">
                <a16:creationId xmlns:a16="http://schemas.microsoft.com/office/drawing/2014/main" id="{F24594E9-B4A8-A4D5-6ED5-3E19A0AD550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94FCCF2A-17A5-4B6E-E3AD-B40785A8019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F620A4D-9FF6-43BF-953A-D7F85BAB5043}" type="slidenum">
              <a:rPr lang="en-GB" smtClean="0"/>
              <a:t>‹#›</a:t>
            </a:fld>
            <a:endParaRPr lang="en-GB"/>
          </a:p>
        </p:txBody>
      </p:sp>
    </p:spTree>
    <p:extLst>
      <p:ext uri="{BB962C8B-B14F-4D97-AF65-F5344CB8AC3E}">
        <p14:creationId xmlns:p14="http://schemas.microsoft.com/office/powerpoint/2010/main" val="1955544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C051A9-BCAE-B048-A5C2-4A15C3D3034C}" type="datetimeFigureOut">
              <a:rPr lang="en-GB" smtClean="0"/>
              <a:t>19/02/2025</a:t>
            </a:fld>
            <a:endParaRPr lang="en-GB"/>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188435-C071-0E47-9E27-5EAD1123E3A7}" type="slidenum">
              <a:rPr lang="en-GB" smtClean="0"/>
              <a:t>‹#›</a:t>
            </a:fld>
            <a:endParaRPr lang="en-GB"/>
          </a:p>
        </p:txBody>
      </p:sp>
    </p:spTree>
    <p:extLst>
      <p:ext uri="{BB962C8B-B14F-4D97-AF65-F5344CB8AC3E}">
        <p14:creationId xmlns:p14="http://schemas.microsoft.com/office/powerpoint/2010/main" val="11098885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D188435-C071-0E47-9E27-5EAD1123E3A7}" type="slidenum">
              <a:rPr lang="en-GB" smtClean="0"/>
              <a:t>0</a:t>
            </a:fld>
            <a:endParaRPr lang="en-GB"/>
          </a:p>
        </p:txBody>
      </p:sp>
    </p:spTree>
    <p:extLst>
      <p:ext uri="{BB962C8B-B14F-4D97-AF65-F5344CB8AC3E}">
        <p14:creationId xmlns:p14="http://schemas.microsoft.com/office/powerpoint/2010/main" val="26174873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nSpc>
                <a:spcPct val="90000"/>
              </a:lnSpc>
              <a:buClr>
                <a:srgbClr val="FF0000"/>
              </a:buClr>
              <a:buSzPts val="1600"/>
            </a:pPr>
            <a:r>
              <a:rPr lang="en-US" sz="800" dirty="0">
                <a:solidFill>
                  <a:schemeClr val="dk1"/>
                </a:solidFill>
                <a:ea typeface="Calibri"/>
                <a:cs typeface="Calibri"/>
                <a:sym typeface="Calibri"/>
              </a:rPr>
              <a:t>A-B plots show the performance limits as a function of aperture diameter (A) and bore field (B) or gradient (G).</a:t>
            </a:r>
          </a:p>
          <a:p>
            <a:pPr lvl="0">
              <a:lnSpc>
                <a:spcPct val="90000"/>
              </a:lnSpc>
              <a:buClr>
                <a:srgbClr val="FF0000"/>
              </a:buClr>
              <a:buSzPts val="1600"/>
            </a:pPr>
            <a:endParaRPr lang="en-US" sz="800" dirty="0">
              <a:sym typeface="Calibri"/>
            </a:endParaRPr>
          </a:p>
          <a:p>
            <a:pPr lvl="0">
              <a:lnSpc>
                <a:spcPct val="90000"/>
              </a:lnSpc>
              <a:buClr>
                <a:srgbClr val="FF0000"/>
              </a:buClr>
              <a:buSzPts val="1600"/>
            </a:pPr>
            <a:r>
              <a:rPr lang="en-US" sz="800" dirty="0">
                <a:solidFill>
                  <a:schemeClr val="dk1"/>
                </a:solidFill>
                <a:ea typeface="Calibri"/>
                <a:cs typeface="Calibri"/>
                <a:sym typeface="Calibri"/>
              </a:rPr>
              <a:t>This is an innovative approach, useful for interfacing the needs of beam dynamics with the technological limits (of today and the near future) related to superconducting magnets.</a:t>
            </a:r>
          </a:p>
          <a:p>
            <a:pPr lvl="0">
              <a:lnSpc>
                <a:spcPct val="90000"/>
              </a:lnSpc>
              <a:buClr>
                <a:srgbClr val="FF0000"/>
              </a:buClr>
              <a:buSzPts val="1600"/>
            </a:pPr>
            <a:endParaRPr lang="en-US" sz="800" dirty="0"/>
          </a:p>
          <a:p>
            <a:pPr lvl="0">
              <a:lnSpc>
                <a:spcPct val="90000"/>
              </a:lnSpc>
              <a:spcBef>
                <a:spcPts val="1000"/>
              </a:spcBef>
              <a:buClr>
                <a:srgbClr val="FF0000"/>
              </a:buClr>
              <a:buSzPts val="1600"/>
            </a:pPr>
            <a:r>
              <a:rPr lang="en-US" sz="800" dirty="0">
                <a:solidFill>
                  <a:schemeClr val="dk1"/>
                </a:solidFill>
                <a:ea typeface="Calibri"/>
                <a:cs typeface="Calibri"/>
                <a:sym typeface="Calibri"/>
              </a:rPr>
              <a:t>Could provide an immediate feedback capable of analyzing many possible configurations in a single plot.</a:t>
            </a:r>
            <a:endParaRPr lang="en-US" sz="800" dirty="0"/>
          </a:p>
          <a:p>
            <a:endParaRPr lang="en-US" dirty="0"/>
          </a:p>
        </p:txBody>
      </p:sp>
      <p:sp>
        <p:nvSpPr>
          <p:cNvPr id="4" name="Slide Number Placeholder 3"/>
          <p:cNvSpPr>
            <a:spLocks noGrp="1"/>
          </p:cNvSpPr>
          <p:nvPr>
            <p:ph type="sldNum" sz="quarter" idx="5"/>
          </p:nvPr>
        </p:nvSpPr>
        <p:spPr/>
        <p:txBody>
          <a:bodyPr/>
          <a:lstStyle/>
          <a:p>
            <a:fld id="{9D188435-C071-0E47-9E27-5EAD1123E3A7}" type="slidenum">
              <a:rPr lang="en-GB" smtClean="0"/>
              <a:t>2</a:t>
            </a:fld>
            <a:endParaRPr lang="en-GB"/>
          </a:p>
        </p:txBody>
      </p:sp>
    </p:spTree>
    <p:extLst>
      <p:ext uri="{BB962C8B-B14F-4D97-AF65-F5344CB8AC3E}">
        <p14:creationId xmlns:p14="http://schemas.microsoft.com/office/powerpoint/2010/main" val="32100365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1A7D9A-0145-DEDE-3482-0FE4DA29C5E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6313652-9C5B-6B5B-850E-7CF93C17600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2E900C9-B954-CEC7-06CD-F9235D9D73BB}"/>
              </a:ext>
            </a:extLst>
          </p:cNvPr>
          <p:cNvSpPr>
            <a:spLocks noGrp="1"/>
          </p:cNvSpPr>
          <p:nvPr>
            <p:ph type="body" idx="1"/>
          </p:nvPr>
        </p:nvSpPr>
        <p:spPr/>
        <p:txBody>
          <a:bodyPr/>
          <a:lstStyle/>
          <a:p>
            <a:endParaRPr lang="en-GB" sz="700" dirty="0"/>
          </a:p>
        </p:txBody>
      </p:sp>
      <p:sp>
        <p:nvSpPr>
          <p:cNvPr id="4" name="Slide Number Placeholder 3">
            <a:extLst>
              <a:ext uri="{FF2B5EF4-FFF2-40B4-BE49-F238E27FC236}">
                <a16:creationId xmlns:a16="http://schemas.microsoft.com/office/drawing/2014/main" id="{323CD640-2634-7D92-714D-5C4B7EFF1B9D}"/>
              </a:ext>
            </a:extLst>
          </p:cNvPr>
          <p:cNvSpPr>
            <a:spLocks noGrp="1"/>
          </p:cNvSpPr>
          <p:nvPr>
            <p:ph type="sldNum" sz="quarter" idx="5"/>
          </p:nvPr>
        </p:nvSpPr>
        <p:spPr/>
        <p:txBody>
          <a:bodyPr/>
          <a:lstStyle/>
          <a:p>
            <a:fld id="{9D188435-C071-0E47-9E27-5EAD1123E3A7}" type="slidenum">
              <a:rPr lang="en-GB" smtClean="0"/>
              <a:t>3</a:t>
            </a:fld>
            <a:endParaRPr lang="en-GB"/>
          </a:p>
        </p:txBody>
      </p:sp>
    </p:spTree>
    <p:extLst>
      <p:ext uri="{BB962C8B-B14F-4D97-AF65-F5344CB8AC3E}">
        <p14:creationId xmlns:p14="http://schemas.microsoft.com/office/powerpoint/2010/main" val="5725274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33362B-45A6-A681-88D6-79255C229BB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9363C04-FC5F-C297-10B9-01B8A28F05F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D2A6AFB-1A0D-56E3-7061-A7466343F36E}"/>
              </a:ext>
            </a:extLst>
          </p:cNvPr>
          <p:cNvSpPr>
            <a:spLocks noGrp="1"/>
          </p:cNvSpPr>
          <p:nvPr>
            <p:ph type="body" idx="1"/>
          </p:nvPr>
        </p:nvSpPr>
        <p:spPr/>
        <p:txBody>
          <a:bodyPr/>
          <a:lstStyle/>
          <a:p>
            <a:endParaRPr lang="en-GB" sz="700" dirty="0"/>
          </a:p>
        </p:txBody>
      </p:sp>
      <p:sp>
        <p:nvSpPr>
          <p:cNvPr id="4" name="Slide Number Placeholder 3">
            <a:extLst>
              <a:ext uri="{FF2B5EF4-FFF2-40B4-BE49-F238E27FC236}">
                <a16:creationId xmlns:a16="http://schemas.microsoft.com/office/drawing/2014/main" id="{4E3930CB-5F43-87FA-35A7-D03989C26FE0}"/>
              </a:ext>
            </a:extLst>
          </p:cNvPr>
          <p:cNvSpPr>
            <a:spLocks noGrp="1"/>
          </p:cNvSpPr>
          <p:nvPr>
            <p:ph type="sldNum" sz="quarter" idx="5"/>
          </p:nvPr>
        </p:nvSpPr>
        <p:spPr/>
        <p:txBody>
          <a:bodyPr/>
          <a:lstStyle/>
          <a:p>
            <a:fld id="{9D188435-C071-0E47-9E27-5EAD1123E3A7}" type="slidenum">
              <a:rPr lang="en-GB" smtClean="0"/>
              <a:t>4</a:t>
            </a:fld>
            <a:endParaRPr lang="en-GB"/>
          </a:p>
        </p:txBody>
      </p:sp>
    </p:spTree>
    <p:extLst>
      <p:ext uri="{BB962C8B-B14F-4D97-AF65-F5344CB8AC3E}">
        <p14:creationId xmlns:p14="http://schemas.microsoft.com/office/powerpoint/2010/main" val="1862976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EE6FE0-45A1-155D-1DC1-5FC128D1F24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3722FE5-23BD-D49F-8FDA-0BB8F045AFE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8AC4B32-41AA-EDA3-D407-C78A60DBACCA}"/>
              </a:ext>
            </a:extLst>
          </p:cNvPr>
          <p:cNvSpPr>
            <a:spLocks noGrp="1"/>
          </p:cNvSpPr>
          <p:nvPr>
            <p:ph type="body" idx="1"/>
          </p:nvPr>
        </p:nvSpPr>
        <p:spPr/>
        <p:txBody>
          <a:bodyPr/>
          <a:lstStyle/>
          <a:p>
            <a:endParaRPr lang="en-GB" sz="700" dirty="0"/>
          </a:p>
        </p:txBody>
      </p:sp>
      <p:sp>
        <p:nvSpPr>
          <p:cNvPr id="4" name="Slide Number Placeholder 3">
            <a:extLst>
              <a:ext uri="{FF2B5EF4-FFF2-40B4-BE49-F238E27FC236}">
                <a16:creationId xmlns:a16="http://schemas.microsoft.com/office/drawing/2014/main" id="{02702135-BEE3-FD4D-2071-0698DF5CEA9B}"/>
              </a:ext>
            </a:extLst>
          </p:cNvPr>
          <p:cNvSpPr>
            <a:spLocks noGrp="1"/>
          </p:cNvSpPr>
          <p:nvPr>
            <p:ph type="sldNum" sz="quarter" idx="5"/>
          </p:nvPr>
        </p:nvSpPr>
        <p:spPr/>
        <p:txBody>
          <a:bodyPr/>
          <a:lstStyle/>
          <a:p>
            <a:fld id="{9D188435-C071-0E47-9E27-5EAD1123E3A7}" type="slidenum">
              <a:rPr lang="en-GB" smtClean="0"/>
              <a:t>11</a:t>
            </a:fld>
            <a:endParaRPr lang="en-GB"/>
          </a:p>
        </p:txBody>
      </p:sp>
    </p:spTree>
    <p:extLst>
      <p:ext uri="{BB962C8B-B14F-4D97-AF65-F5344CB8AC3E}">
        <p14:creationId xmlns:p14="http://schemas.microsoft.com/office/powerpoint/2010/main" val="32435345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D188435-C071-0E47-9E27-5EAD1123E3A7}" type="slidenum">
              <a:rPr lang="en-GB" smtClean="0"/>
              <a:t>17</a:t>
            </a:fld>
            <a:endParaRPr lang="en-GB"/>
          </a:p>
        </p:txBody>
      </p:sp>
    </p:spTree>
    <p:extLst>
      <p:ext uri="{BB962C8B-B14F-4D97-AF65-F5344CB8AC3E}">
        <p14:creationId xmlns:p14="http://schemas.microsoft.com/office/powerpoint/2010/main" val="31971561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titolo">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34806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29ED4B7-66A8-7434-3781-5E7C9AA6C31D}"/>
              </a:ext>
            </a:extLst>
          </p:cNvPr>
          <p:cNvSpPr>
            <a:spLocks/>
          </p:cNvSpPr>
          <p:nvPr userDrawn="1"/>
        </p:nvSpPr>
        <p:spPr>
          <a:xfrm>
            <a:off x="0" y="6334853"/>
            <a:ext cx="12192000" cy="523146"/>
          </a:xfrm>
          <a:prstGeom prst="rect">
            <a:avLst/>
          </a:prstGeom>
          <a:gradFill flip="none" rotWithShape="1">
            <a:gsLst>
              <a:gs pos="52000">
                <a:srgbClr val="893C89">
                  <a:lumMod val="79000"/>
                </a:srgbClr>
              </a:gs>
              <a:gs pos="100000">
                <a:srgbClr val="E8394F"/>
              </a:gs>
              <a:gs pos="0">
                <a:srgbClr val="2C40BD"/>
              </a:gs>
            </a:gsLst>
            <a:lin ang="10800000" scaled="1"/>
            <a:tileRect/>
          </a:gra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n-GB" dirty="0">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ndParaRPr>
          </a:p>
        </p:txBody>
      </p:sp>
      <p:sp>
        <p:nvSpPr>
          <p:cNvPr id="19" name="Segnaposto numero diapositiva 5">
            <a:extLst>
              <a:ext uri="{FF2B5EF4-FFF2-40B4-BE49-F238E27FC236}">
                <a16:creationId xmlns:a16="http://schemas.microsoft.com/office/drawing/2014/main" id="{B39162C5-9BC6-7F5F-4512-CDC3408B283E}"/>
              </a:ext>
            </a:extLst>
          </p:cNvPr>
          <p:cNvSpPr>
            <a:spLocks noGrp="1"/>
          </p:cNvSpPr>
          <p:nvPr>
            <p:ph type="sldNum" sz="quarter" idx="4"/>
          </p:nvPr>
        </p:nvSpPr>
        <p:spPr>
          <a:xfrm>
            <a:off x="11611108" y="6334854"/>
            <a:ext cx="456155" cy="523146"/>
          </a:xfrm>
          <a:prstGeom prst="rect">
            <a:avLst/>
          </a:prstGeom>
        </p:spPr>
        <p:txBody>
          <a:bodyPr vert="horz" lIns="91440" tIns="45720" rIns="91440" bIns="45720" rtlCol="0" anchor="ctr"/>
          <a:lstStyle>
            <a:lvl1pPr algn="ctr">
              <a:defRPr sz="1200" b="0">
                <a:solidFill>
                  <a:schemeClr val="bg1"/>
                </a:solidFill>
                <a:effectLst>
                  <a:outerShdw blurRad="38100" dist="38100" dir="2700000" algn="tl">
                    <a:srgbClr val="000000">
                      <a:alpha val="43137"/>
                    </a:srgbClr>
                  </a:outerShdw>
                </a:effectLst>
              </a:defRPr>
            </a:lvl1pPr>
          </a:lstStyle>
          <a:p>
            <a:fld id="{A16AB2F8-5338-F742-A59E-35F5B82165E6}" type="slidenum">
              <a:rPr lang="en-GB" smtClean="0"/>
              <a:pPr/>
              <a:t>‹#›</a:t>
            </a:fld>
            <a:endParaRPr lang="en-GB" dirty="0"/>
          </a:p>
        </p:txBody>
      </p:sp>
      <p:sp>
        <p:nvSpPr>
          <p:cNvPr id="2" name="Segnaposto data 3">
            <a:extLst>
              <a:ext uri="{FF2B5EF4-FFF2-40B4-BE49-F238E27FC236}">
                <a16:creationId xmlns:a16="http://schemas.microsoft.com/office/drawing/2014/main" id="{EF88407C-2CFB-AEB9-F536-F7BFAEF10043}"/>
              </a:ext>
            </a:extLst>
          </p:cNvPr>
          <p:cNvSpPr txBox="1">
            <a:spLocks/>
          </p:cNvSpPr>
          <p:nvPr userDrawn="1"/>
        </p:nvSpPr>
        <p:spPr>
          <a:xfrm>
            <a:off x="0" y="6334854"/>
            <a:ext cx="1753644" cy="523145"/>
          </a:xfrm>
          <a:prstGeom prst="rect">
            <a:avLst/>
          </a:prstGeom>
        </p:spPr>
        <p:txBody>
          <a:bodyPr vert="horz" lIns="91440" tIns="45720" rIns="91440" bIns="45720" rtlCol="0" anchor="ctr"/>
          <a:lstStyle>
            <a:defPPr>
              <a:defRPr lang="it-IT"/>
            </a:defPPr>
            <a:lvl1pPr marL="0" algn="ctr" defTabSz="914400" rtl="0" eaLnBrk="1" latinLnBrk="0" hangingPunct="1">
              <a:defRPr sz="1200" i="0" kern="1200">
                <a:solidFill>
                  <a:schemeClr val="bg1"/>
                </a:solidFill>
                <a:effectLst>
                  <a:outerShdw blurRad="38100" dist="38100" dir="2700000" algn="tl">
                    <a:srgbClr val="000000">
                      <a:alpha val="43137"/>
                    </a:srgbClr>
                  </a:outerShdw>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cap="small" baseline="0" dirty="0"/>
              <a:t>20 February 2025</a:t>
            </a:r>
            <a:endParaRPr lang="en-GB" cap="small" baseline="0" dirty="0"/>
          </a:p>
        </p:txBody>
      </p:sp>
      <p:sp>
        <p:nvSpPr>
          <p:cNvPr id="3" name="Segnaposto data 3">
            <a:extLst>
              <a:ext uri="{FF2B5EF4-FFF2-40B4-BE49-F238E27FC236}">
                <a16:creationId xmlns:a16="http://schemas.microsoft.com/office/drawing/2014/main" id="{8981B79E-3050-F2EA-8824-A83C4D6575EC}"/>
              </a:ext>
            </a:extLst>
          </p:cNvPr>
          <p:cNvSpPr txBox="1">
            <a:spLocks/>
          </p:cNvSpPr>
          <p:nvPr userDrawn="1"/>
        </p:nvSpPr>
        <p:spPr>
          <a:xfrm>
            <a:off x="1753644" y="6334854"/>
            <a:ext cx="8962372" cy="523146"/>
          </a:xfrm>
          <a:prstGeom prst="rect">
            <a:avLst/>
          </a:prstGeom>
        </p:spPr>
        <p:txBody>
          <a:bodyPr vert="horz" lIns="91440" tIns="45720" rIns="91440" bIns="45720" rtlCol="0" anchor="ctr"/>
          <a:lstStyle>
            <a:defPPr>
              <a:defRPr lang="it-IT"/>
            </a:defPPr>
            <a:lvl1pPr marL="0" algn="l" defTabSz="914400" rtl="0" eaLnBrk="1" latinLnBrk="0" hangingPunct="1">
              <a:defRPr sz="1200" i="0" kern="1200">
                <a:solidFill>
                  <a:schemeClr val="bg1"/>
                </a:solidFill>
                <a:effectLst>
                  <a:outerShdw blurRad="38100" dist="38100" dir="2700000" algn="tl">
                    <a:srgbClr val="000000">
                      <a:alpha val="43137"/>
                    </a:srgbClr>
                  </a:outerShdw>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cap="small" baseline="0" dirty="0">
                <a:solidFill>
                  <a:schemeClr val="bg1"/>
                </a:solidFill>
              </a:rPr>
              <a:t>Daniel Novelli  – Performance Limits of </a:t>
            </a:r>
            <a:r>
              <a:rPr lang="en-US" sz="1200" b="0" cap="small" dirty="0">
                <a:ln w="0"/>
                <a:effectLst>
                  <a:outerShdw blurRad="38100" dist="38100" dir="2700000" algn="tl">
                    <a:srgbClr val="000000">
                      <a:alpha val="43137"/>
                    </a:srgbClr>
                  </a:outerShdw>
                </a:effectLst>
              </a:rPr>
              <a:t>Combined Function Magnets</a:t>
            </a:r>
          </a:p>
        </p:txBody>
      </p:sp>
      <p:cxnSp>
        <p:nvCxnSpPr>
          <p:cNvPr id="9" name="Straight Connector 8">
            <a:extLst>
              <a:ext uri="{FF2B5EF4-FFF2-40B4-BE49-F238E27FC236}">
                <a16:creationId xmlns:a16="http://schemas.microsoft.com/office/drawing/2014/main" id="{F6AF30BD-669B-9DAD-5F59-36F3F3564BE9}"/>
              </a:ext>
            </a:extLst>
          </p:cNvPr>
          <p:cNvCxnSpPr>
            <a:cxnSpLocks/>
          </p:cNvCxnSpPr>
          <p:nvPr userDrawn="1"/>
        </p:nvCxnSpPr>
        <p:spPr>
          <a:xfrm>
            <a:off x="141221" y="1087333"/>
            <a:ext cx="11882827" cy="0"/>
          </a:xfrm>
          <a:prstGeom prst="line">
            <a:avLst/>
          </a:prstGeom>
          <a:ln w="28575" cap="rnd">
            <a:gradFill flip="none" rotWithShape="1">
              <a:gsLst>
                <a:gs pos="0">
                  <a:srgbClr val="FE383F"/>
                </a:gs>
                <a:gs pos="100000">
                  <a:srgbClr val="0F41CB"/>
                </a:gs>
              </a:gsLst>
              <a:lin ang="0" scaled="1"/>
              <a:tileRect/>
            </a:gradFill>
            <a:miter lim="800000"/>
          </a:ln>
          <a:effectLst>
            <a:softEdge rad="12700"/>
          </a:effectLst>
        </p:spPr>
        <p:style>
          <a:lnRef idx="1">
            <a:schemeClr val="accent1"/>
          </a:lnRef>
          <a:fillRef idx="0">
            <a:schemeClr val="accent1"/>
          </a:fillRef>
          <a:effectRef idx="0">
            <a:schemeClr val="accent1"/>
          </a:effectRef>
          <a:fontRef idx="minor">
            <a:schemeClr val="tx1"/>
          </a:fontRef>
        </p:style>
      </p:cxnSp>
      <p:pic>
        <p:nvPicPr>
          <p:cNvPr id="8" name="Image 85" descr="MCC-inernational-finalV01.png">
            <a:extLst>
              <a:ext uri="{FF2B5EF4-FFF2-40B4-BE49-F238E27FC236}">
                <a16:creationId xmlns:a16="http://schemas.microsoft.com/office/drawing/2014/main" id="{A614C832-2733-2E83-2E2D-D1447178E7BE}"/>
              </a:ext>
            </a:extLst>
          </p:cNvPr>
          <p:cNvPicPr>
            <a:picLocks noChangeAspect="1"/>
          </p:cNvPicPr>
          <p:nvPr userDrawn="1"/>
        </p:nvPicPr>
        <p:blipFill>
          <a:blip r:embed="rId2"/>
          <a:stretch>
            <a:fillRect/>
          </a:stretch>
        </p:blipFill>
        <p:spPr>
          <a:xfrm>
            <a:off x="141221" y="52741"/>
            <a:ext cx="974277" cy="974277"/>
          </a:xfrm>
          <a:prstGeom prst="rect">
            <a:avLst/>
          </a:prstGeom>
        </p:spPr>
      </p:pic>
      <p:pic>
        <p:nvPicPr>
          <p:cNvPr id="11" name="Picture 10">
            <a:extLst>
              <a:ext uri="{FF2B5EF4-FFF2-40B4-BE49-F238E27FC236}">
                <a16:creationId xmlns:a16="http://schemas.microsoft.com/office/drawing/2014/main" id="{455976CC-C6E9-D40A-0283-5545FA3CB14E}"/>
              </a:ext>
            </a:extLst>
          </p:cNvPr>
          <p:cNvPicPr>
            <a:picLocks noChangeAspect="1"/>
          </p:cNvPicPr>
          <p:nvPr userDrawn="1"/>
        </p:nvPicPr>
        <p:blipFill rotWithShape="1">
          <a:blip r:embed="rId3"/>
          <a:srcRect l="57356" t="8989" r="4397" b="5296"/>
          <a:stretch/>
        </p:blipFill>
        <p:spPr>
          <a:xfrm>
            <a:off x="1135443" y="113056"/>
            <a:ext cx="814102" cy="974277"/>
          </a:xfrm>
          <a:prstGeom prst="rect">
            <a:avLst/>
          </a:prstGeom>
        </p:spPr>
      </p:pic>
      <p:pic>
        <p:nvPicPr>
          <p:cNvPr id="12" name="Immagine 4">
            <a:extLst>
              <a:ext uri="{FF2B5EF4-FFF2-40B4-BE49-F238E27FC236}">
                <a16:creationId xmlns:a16="http://schemas.microsoft.com/office/drawing/2014/main" id="{68161822-2656-5F8D-5A14-DDEBD0A76E4C}"/>
              </a:ext>
            </a:extLst>
          </p:cNvPr>
          <p:cNvPicPr/>
          <p:nvPr userDrawn="1"/>
        </p:nvPicPr>
        <p:blipFill rotWithShape="1">
          <a:blip r:embed="rId4"/>
          <a:srcRect l="10338" t="16055" r="11693" b="14565"/>
          <a:stretch/>
        </p:blipFill>
        <p:spPr>
          <a:xfrm>
            <a:off x="10588539" y="131609"/>
            <a:ext cx="1407662" cy="816539"/>
          </a:xfrm>
          <a:prstGeom prst="rect">
            <a:avLst/>
          </a:prstGeom>
        </p:spPr>
      </p:pic>
      <p:sp>
        <p:nvSpPr>
          <p:cNvPr id="5" name="Title 2">
            <a:extLst>
              <a:ext uri="{FF2B5EF4-FFF2-40B4-BE49-F238E27FC236}">
                <a16:creationId xmlns:a16="http://schemas.microsoft.com/office/drawing/2014/main" id="{CD706C71-68BE-B7A2-1801-101799DB6446}"/>
              </a:ext>
            </a:extLst>
          </p:cNvPr>
          <p:cNvSpPr>
            <a:spLocks noGrp="1"/>
          </p:cNvSpPr>
          <p:nvPr>
            <p:ph type="title" hasCustomPrompt="1"/>
          </p:nvPr>
        </p:nvSpPr>
        <p:spPr>
          <a:xfrm>
            <a:off x="2188923" y="186465"/>
            <a:ext cx="8091814" cy="681159"/>
          </a:xfrm>
          <a:prstGeom prst="rect">
            <a:avLst/>
          </a:prstGeom>
        </p:spPr>
        <p:txBody>
          <a:bodyPr/>
          <a:lstStyle>
            <a:lvl1pPr>
              <a:defRPr/>
            </a:lvl1pPr>
          </a:lstStyle>
          <a:p>
            <a:r>
              <a:rPr lang="en-US" dirty="0" err="1">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Aaaaaaaaa</a:t>
            </a:r>
            <a:endParaRPr lang="en-US"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endParaRPr>
          </a:p>
        </p:txBody>
      </p:sp>
    </p:spTree>
    <p:extLst>
      <p:ext uri="{BB962C8B-B14F-4D97-AF65-F5344CB8AC3E}">
        <p14:creationId xmlns:p14="http://schemas.microsoft.com/office/powerpoint/2010/main" val="176256227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3302886"/>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p:txStyles>
    <p:titleStyle>
      <a:lvl1pPr algn="ctr" defTabSz="914400" rtl="0" eaLnBrk="1" latinLnBrk="0" hangingPunct="1">
        <a:lnSpc>
          <a:spcPct val="90000"/>
        </a:lnSpc>
        <a:spcBef>
          <a:spcPct val="0"/>
        </a:spcBef>
        <a:buNone/>
        <a:defRPr sz="4400" b="1" kern="1200">
          <a:solidFill>
            <a:srgbClr val="FC3647"/>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E3AAF"/>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E3AAF"/>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E3AAF"/>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E3AAF"/>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2E3AA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4.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10" Type="http://schemas.openxmlformats.org/officeDocument/2006/relationships/image" Target="../media/image8.png"/><Relationship Id="rId4" Type="http://schemas.openxmlformats.org/officeDocument/2006/relationships/image" Target="../media/image5.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41.png"/><Relationship Id="rId2"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4.png"/><Relationship Id="rId7"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5.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tiff"/><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10" Type="http://schemas.openxmlformats.org/officeDocument/2006/relationships/hyperlink" Target="https://indico.cern.ch/event/1325963/contributions/5791457/" TargetMode="External"/><Relationship Id="rId4" Type="http://schemas.openxmlformats.org/officeDocument/2006/relationships/image" Target="../media/image14.png"/><Relationship Id="rId9" Type="http://schemas.openxmlformats.org/officeDocument/2006/relationships/image" Target="../media/image19.png"/></Relationships>
</file>

<file path=ppt/slides/_rels/slide4.xml.rels><?xml version="1.0" encoding="UTF-8" standalone="yes"?>
<Relationships xmlns="http://schemas.openxmlformats.org/package/2006/relationships"><Relationship Id="rId8" Type="http://schemas.openxmlformats.org/officeDocument/2006/relationships/image" Target="../media/image141.png"/><Relationship Id="rId3" Type="http://schemas.openxmlformats.org/officeDocument/2006/relationships/image" Target="../media/image20.png"/><Relationship Id="rId7" Type="http://schemas.openxmlformats.org/officeDocument/2006/relationships/image" Target="../media/image130.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4.png"/></Relationships>
</file>

<file path=ppt/slides/_rels/slide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40EDA1B-7C39-D5FF-45A8-ACCCD3D0E7DD}"/>
              </a:ext>
            </a:extLst>
          </p:cNvPr>
          <p:cNvSpPr>
            <a:spLocks/>
          </p:cNvSpPr>
          <p:nvPr/>
        </p:nvSpPr>
        <p:spPr>
          <a:xfrm>
            <a:off x="-90576" y="6098201"/>
            <a:ext cx="3235064" cy="799268"/>
          </a:xfrm>
          <a:prstGeom prst="rect">
            <a:avLst/>
          </a:prstGeom>
          <a:gradFill flip="none" rotWithShape="1">
            <a:gsLst>
              <a:gs pos="52000">
                <a:srgbClr val="893C89">
                  <a:lumMod val="79000"/>
                </a:srgbClr>
              </a:gs>
              <a:gs pos="100000">
                <a:srgbClr val="E8394F"/>
              </a:gs>
              <a:gs pos="0">
                <a:srgbClr val="2C40BD"/>
              </a:gs>
            </a:gsLst>
            <a:lin ang="10800000" scaled="1"/>
            <a:tileRect/>
          </a:gradFill>
          <a:ln>
            <a:noFill/>
          </a:ln>
          <a:effectLst>
            <a:softEdge rad="31750"/>
          </a:effectLst>
        </p:spPr>
        <p:style>
          <a:lnRef idx="3">
            <a:schemeClr val="lt1"/>
          </a:lnRef>
          <a:fillRef idx="1">
            <a:schemeClr val="accent5"/>
          </a:fillRef>
          <a:effectRef idx="1">
            <a:schemeClr val="accent5"/>
          </a:effectRef>
          <a:fontRef idx="minor">
            <a:schemeClr val="lt1"/>
          </a:fontRef>
        </p:style>
        <p:txBody>
          <a:bodyPr rtlCol="0" anchor="ctr"/>
          <a:lstStyle/>
          <a:p>
            <a:pPr algn="ctr"/>
            <a:endParaRPr lang="en-GB" dirty="0">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ndParaRPr>
          </a:p>
        </p:txBody>
      </p:sp>
      <p:sp>
        <p:nvSpPr>
          <p:cNvPr id="40" name="Oval 39">
            <a:extLst>
              <a:ext uri="{FF2B5EF4-FFF2-40B4-BE49-F238E27FC236}">
                <a16:creationId xmlns:a16="http://schemas.microsoft.com/office/drawing/2014/main" id="{AEEBA82C-7631-8D59-6FF1-4D20084633B1}"/>
              </a:ext>
            </a:extLst>
          </p:cNvPr>
          <p:cNvSpPr/>
          <p:nvPr/>
        </p:nvSpPr>
        <p:spPr>
          <a:xfrm>
            <a:off x="6731756" y="-249977"/>
            <a:ext cx="7247384" cy="7374405"/>
          </a:xfrm>
          <a:prstGeom prst="ellipse">
            <a:avLst/>
          </a:prstGeom>
          <a:gradFill flip="none" rotWithShape="1">
            <a:gsLst>
              <a:gs pos="16000">
                <a:srgbClr val="0043D9">
                  <a:alpha val="52000"/>
                </a:srgbClr>
              </a:gs>
              <a:gs pos="74000">
                <a:srgbClr val="FF383E">
                  <a:alpha val="24000"/>
                </a:srgb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Image 82" descr="MUON-SlideGraph-LogoBkgnd2.png">
            <a:extLst>
              <a:ext uri="{FF2B5EF4-FFF2-40B4-BE49-F238E27FC236}">
                <a16:creationId xmlns:a16="http://schemas.microsoft.com/office/drawing/2014/main" id="{69D746D3-0D2E-A36F-F1DD-892A31ABDBFC}"/>
              </a:ext>
            </a:extLst>
          </p:cNvPr>
          <p:cNvPicPr>
            <a:picLocks noChangeAspect="1"/>
          </p:cNvPicPr>
          <p:nvPr/>
        </p:nvPicPr>
        <p:blipFill>
          <a:blip r:embed="rId3"/>
          <a:srcRect t="17199"/>
          <a:stretch/>
        </p:blipFill>
        <p:spPr>
          <a:xfrm rot="16200000">
            <a:off x="5812510" y="539225"/>
            <a:ext cx="7022460" cy="5746643"/>
          </a:xfrm>
          <a:prstGeom prst="rect">
            <a:avLst/>
          </a:prstGeom>
        </p:spPr>
      </p:pic>
      <p:sp>
        <p:nvSpPr>
          <p:cNvPr id="14" name="Rectangle 13">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7" name="Picture 16" descr="A close up of a logo&#10;&#10;Description automatically generated with low confidence">
            <a:extLst>
              <a:ext uri="{FF2B5EF4-FFF2-40B4-BE49-F238E27FC236}">
                <a16:creationId xmlns:a16="http://schemas.microsoft.com/office/drawing/2014/main" id="{CB8F9C6A-37EA-94E4-A4FC-CDEAA10FBB1E}"/>
              </a:ext>
            </a:extLst>
          </p:cNvPr>
          <p:cNvPicPr>
            <a:picLocks noChangeAspect="1"/>
          </p:cNvPicPr>
          <p:nvPr/>
        </p:nvPicPr>
        <p:blipFill>
          <a:blip r:embed="rId4"/>
          <a:stretch>
            <a:fillRect/>
          </a:stretch>
        </p:blipFill>
        <p:spPr>
          <a:xfrm>
            <a:off x="4855965" y="423110"/>
            <a:ext cx="1555119" cy="465929"/>
          </a:xfrm>
          <a:prstGeom prst="rect">
            <a:avLst/>
          </a:prstGeom>
        </p:spPr>
      </p:pic>
      <p:pic>
        <p:nvPicPr>
          <p:cNvPr id="19" name="Image 85" descr="MCC-inernational-finalV01.png">
            <a:extLst>
              <a:ext uri="{FF2B5EF4-FFF2-40B4-BE49-F238E27FC236}">
                <a16:creationId xmlns:a16="http://schemas.microsoft.com/office/drawing/2014/main" id="{9F84D4F6-A100-7CD8-2271-10E726E4073A}"/>
              </a:ext>
            </a:extLst>
          </p:cNvPr>
          <p:cNvPicPr>
            <a:picLocks noChangeAspect="1"/>
          </p:cNvPicPr>
          <p:nvPr/>
        </p:nvPicPr>
        <p:blipFill>
          <a:blip r:embed="rId5"/>
          <a:stretch>
            <a:fillRect/>
          </a:stretch>
        </p:blipFill>
        <p:spPr>
          <a:xfrm>
            <a:off x="121290" y="161277"/>
            <a:ext cx="974277" cy="974277"/>
          </a:xfrm>
          <a:prstGeom prst="rect">
            <a:avLst/>
          </a:prstGeom>
        </p:spPr>
      </p:pic>
      <p:pic>
        <p:nvPicPr>
          <p:cNvPr id="20" name="Picture 19">
            <a:extLst>
              <a:ext uri="{FF2B5EF4-FFF2-40B4-BE49-F238E27FC236}">
                <a16:creationId xmlns:a16="http://schemas.microsoft.com/office/drawing/2014/main" id="{3192639E-FC4B-50E8-4D32-E3FC8746AF12}"/>
              </a:ext>
            </a:extLst>
          </p:cNvPr>
          <p:cNvPicPr>
            <a:picLocks noChangeAspect="1"/>
          </p:cNvPicPr>
          <p:nvPr/>
        </p:nvPicPr>
        <p:blipFill rotWithShape="1">
          <a:blip r:embed="rId6"/>
          <a:srcRect l="57356" t="8989" r="4397" b="5296"/>
          <a:stretch/>
        </p:blipFill>
        <p:spPr>
          <a:xfrm>
            <a:off x="1143235" y="199467"/>
            <a:ext cx="814102" cy="974277"/>
          </a:xfrm>
          <a:prstGeom prst="rect">
            <a:avLst/>
          </a:prstGeom>
        </p:spPr>
      </p:pic>
      <p:sp>
        <p:nvSpPr>
          <p:cNvPr id="27" name="Rectangle 26">
            <a:extLst>
              <a:ext uri="{FF2B5EF4-FFF2-40B4-BE49-F238E27FC236}">
                <a16:creationId xmlns:a16="http://schemas.microsoft.com/office/drawing/2014/main" id="{2F0A23E5-D6D5-A1B2-A4E4-F9445E501635}"/>
              </a:ext>
            </a:extLst>
          </p:cNvPr>
          <p:cNvSpPr/>
          <p:nvPr/>
        </p:nvSpPr>
        <p:spPr>
          <a:xfrm>
            <a:off x="-5061" y="5070858"/>
            <a:ext cx="6763130" cy="661463"/>
          </a:xfrm>
          <a:prstGeom prst="rect">
            <a:avLst/>
          </a:prstGeom>
          <a:noFill/>
          <a:effectLst/>
        </p:spPr>
        <p:txBody>
          <a:bodyPr wrap="square" lIns="91440" tIns="45720" rIns="91440" bIns="4572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US" sz="1300" b="1" baseline="30000" dirty="0">
                <a:ln w="0"/>
                <a:effectLst>
                  <a:outerShdw blurRad="38100" dist="38100" dir="2700000" algn="tl">
                    <a:srgbClr val="000000">
                      <a:alpha val="43137"/>
                    </a:srgbClr>
                  </a:outerShdw>
                </a:effectLst>
              </a:rPr>
              <a:t>1</a:t>
            </a:r>
            <a:r>
              <a:rPr lang="en-US" sz="1300" b="1" dirty="0">
                <a:ln w="0"/>
                <a:effectLst>
                  <a:outerShdw blurRad="38100" dist="38100" dir="2700000" algn="tl">
                    <a:srgbClr val="000000">
                      <a:alpha val="43137"/>
                    </a:srgbClr>
                  </a:outerShdw>
                </a:effectLst>
              </a:rPr>
              <a:t>Sapienza University of Rome,   </a:t>
            </a:r>
            <a:r>
              <a:rPr lang="en-US" sz="1300" b="1" baseline="30000" dirty="0">
                <a:ln w="0"/>
                <a:effectLst>
                  <a:outerShdw blurRad="38100" dist="38100" dir="2700000" algn="tl">
                    <a:srgbClr val="000000">
                      <a:alpha val="43137"/>
                    </a:srgbClr>
                  </a:outerShdw>
                </a:effectLst>
              </a:rPr>
              <a:t>2</a:t>
            </a:r>
            <a:r>
              <a:rPr lang="en-US" sz="1300" b="1" dirty="0">
                <a:ln w="0"/>
                <a:effectLst>
                  <a:outerShdw blurRad="38100" dist="38100" dir="2700000" algn="tl">
                    <a:srgbClr val="000000">
                      <a:alpha val="43137"/>
                    </a:srgbClr>
                  </a:outerShdw>
                </a:effectLst>
              </a:rPr>
              <a:t>INFN – Genoa ,   </a:t>
            </a:r>
            <a:r>
              <a:rPr lang="en-US" sz="1300" b="1" baseline="30000" dirty="0">
                <a:ln w="0"/>
                <a:effectLst>
                  <a:outerShdw blurRad="38100" dist="38100" dir="2700000" algn="tl">
                    <a:srgbClr val="000000">
                      <a:alpha val="43137"/>
                    </a:srgbClr>
                  </a:outerShdw>
                </a:effectLst>
              </a:rPr>
              <a:t>3</a:t>
            </a:r>
            <a:r>
              <a:rPr lang="en-US" sz="1300" b="1" dirty="0">
                <a:ln w="0"/>
                <a:effectLst>
                  <a:outerShdw blurRad="38100" dist="38100" dir="2700000" algn="tl">
                    <a:srgbClr val="000000">
                      <a:alpha val="43137"/>
                    </a:srgbClr>
                  </a:outerShdw>
                </a:effectLst>
              </a:rPr>
              <a:t>INFN and University of Milan  </a:t>
            </a:r>
          </a:p>
          <a:p>
            <a:pPr marL="0" marR="0" lvl="0" indent="0" algn="ctr" defTabSz="914400" rtl="0" eaLnBrk="1" fontAlgn="auto" latinLnBrk="0" hangingPunct="1">
              <a:lnSpc>
                <a:spcPct val="150000"/>
              </a:lnSpc>
              <a:spcBef>
                <a:spcPts val="0"/>
              </a:spcBef>
              <a:spcAft>
                <a:spcPts val="0"/>
              </a:spcAft>
              <a:buClrTx/>
              <a:buSzTx/>
              <a:buFontTx/>
              <a:buNone/>
              <a:tabLst/>
              <a:defRPr/>
            </a:pPr>
            <a:r>
              <a:rPr lang="en-US" sz="1300" b="1" baseline="30000" dirty="0">
                <a:ln w="0"/>
                <a:effectLst>
                  <a:outerShdw blurRad="38100" dist="38100" dir="2700000" algn="tl">
                    <a:srgbClr val="000000">
                      <a:alpha val="43137"/>
                    </a:srgbClr>
                  </a:outerShdw>
                </a:effectLst>
              </a:rPr>
              <a:t>4</a:t>
            </a:r>
            <a:r>
              <a:rPr lang="en-US" sz="1300" b="1" dirty="0">
                <a:ln w="0"/>
                <a:effectLst>
                  <a:outerShdw blurRad="38100" dist="38100" dir="2700000" algn="tl">
                    <a:srgbClr val="000000">
                      <a:alpha val="43137"/>
                    </a:srgbClr>
                  </a:outerShdw>
                </a:effectLst>
              </a:rPr>
              <a:t>Tampere University,   </a:t>
            </a:r>
            <a:r>
              <a:rPr lang="en-US" sz="1300" b="1" baseline="30000" dirty="0">
                <a:ln w="0"/>
                <a:effectLst>
                  <a:outerShdw blurRad="38100" dist="38100" dir="2700000" algn="tl">
                    <a:srgbClr val="000000">
                      <a:alpha val="43137"/>
                    </a:srgbClr>
                  </a:outerShdw>
                </a:effectLst>
              </a:rPr>
              <a:t>5</a:t>
            </a:r>
            <a:r>
              <a:rPr lang="en-US" sz="1300" b="1" dirty="0">
                <a:ln w="0"/>
                <a:effectLst>
                  <a:outerShdw blurRad="38100" dist="38100" dir="2700000" algn="tl">
                    <a:srgbClr val="000000">
                      <a:alpha val="43137"/>
                    </a:srgbClr>
                  </a:outerShdw>
                </a:effectLst>
              </a:rPr>
              <a:t>CERN</a:t>
            </a:r>
          </a:p>
        </p:txBody>
      </p:sp>
      <p:sp>
        <p:nvSpPr>
          <p:cNvPr id="28" name="Rectangle 27">
            <a:extLst>
              <a:ext uri="{FF2B5EF4-FFF2-40B4-BE49-F238E27FC236}">
                <a16:creationId xmlns:a16="http://schemas.microsoft.com/office/drawing/2014/main" id="{0BC494EF-26C0-5B5B-6C26-15C43C7A9558}"/>
              </a:ext>
            </a:extLst>
          </p:cNvPr>
          <p:cNvSpPr/>
          <p:nvPr/>
        </p:nvSpPr>
        <p:spPr>
          <a:xfrm>
            <a:off x="119924" y="1350220"/>
            <a:ext cx="6330494" cy="1938992"/>
          </a:xfrm>
          <a:prstGeom prst="rect">
            <a:avLst/>
          </a:prstGeom>
          <a:noFill/>
          <a:ln>
            <a:noFill/>
          </a:ln>
          <a:effectLst/>
          <a:scene3d>
            <a:camera prst="orthographicFront">
              <a:rot lat="0" lon="0" rev="0"/>
            </a:camera>
            <a:lightRig rig="contrasting" dir="t">
              <a:rot lat="0" lon="0" rev="7800000"/>
            </a:lightRig>
          </a:scene3d>
          <a:sp3d>
            <a:bevelT w="139700" h="139700"/>
          </a:sp3d>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4000" b="1" cap="small" dirty="0">
                <a:ln w="0"/>
                <a:effectLst>
                  <a:outerShdw blurRad="38100" dist="38100" dir="2700000" algn="tl">
                    <a:srgbClr val="000000">
                      <a:alpha val="43137"/>
                    </a:srgbClr>
                  </a:outerShdw>
                </a:effectLst>
              </a:rPr>
              <a:t>Performance Limits of Combined Function</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4000" b="1" cap="small" dirty="0">
                <a:ln w="0"/>
                <a:effectLst>
                  <a:outerShdw blurRad="38100" dist="38100" dir="2700000" algn="tl">
                    <a:srgbClr val="000000">
                      <a:alpha val="43137"/>
                    </a:srgbClr>
                  </a:outerShdw>
                </a:effectLst>
              </a:rPr>
              <a:t>Magnets</a:t>
            </a:r>
          </a:p>
        </p:txBody>
      </p:sp>
      <p:sp>
        <p:nvSpPr>
          <p:cNvPr id="30" name="Rectangle 29">
            <a:extLst>
              <a:ext uri="{FF2B5EF4-FFF2-40B4-BE49-F238E27FC236}">
                <a16:creationId xmlns:a16="http://schemas.microsoft.com/office/drawing/2014/main" id="{FA30297B-CEFC-C6DC-26EB-7D9FF532BD04}"/>
              </a:ext>
            </a:extLst>
          </p:cNvPr>
          <p:cNvSpPr/>
          <p:nvPr/>
        </p:nvSpPr>
        <p:spPr>
          <a:xfrm>
            <a:off x="1524" y="4344278"/>
            <a:ext cx="6567294" cy="646331"/>
          </a:xfrm>
          <a:prstGeom prst="rect">
            <a:avLst/>
          </a:prstGeom>
          <a:noFill/>
          <a:effectLst/>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b="1" u="sng" kern="1200" cap="none" spc="0" dirty="0">
                <a:ln w="0"/>
                <a:effectLst>
                  <a:outerShdw blurRad="38100" dist="38100" dir="2700000" algn="tl">
                    <a:srgbClr val="000000">
                      <a:alpha val="43137"/>
                    </a:srgbClr>
                  </a:outerShdw>
                </a:effectLst>
                <a:latin typeface="+mn-lt"/>
                <a:ea typeface="+mn-ea"/>
                <a:cs typeface="+mn-cs"/>
              </a:rPr>
              <a:t>D. Novelli</a:t>
            </a:r>
            <a:r>
              <a:rPr lang="it-IT" b="1" u="sng" kern="1200" cap="none" spc="0" baseline="30000" dirty="0">
                <a:ln w="0"/>
                <a:effectLst>
                  <a:outerShdw blurRad="38100" dist="38100" dir="2700000" algn="tl">
                    <a:srgbClr val="000000">
                      <a:alpha val="43137"/>
                    </a:srgbClr>
                  </a:outerShdw>
                </a:effectLst>
                <a:latin typeface="+mn-lt"/>
                <a:ea typeface="+mn-ea"/>
                <a:cs typeface="+mn-cs"/>
              </a:rPr>
              <a:t>1</a:t>
            </a:r>
            <a:r>
              <a:rPr lang="it-IT" b="1" kern="1200" cap="none" spc="0" baseline="30000" dirty="0">
                <a:ln w="0"/>
                <a:effectLst>
                  <a:outerShdw blurRad="38100" dist="38100" dir="2700000" algn="tl">
                    <a:srgbClr val="000000">
                      <a:alpha val="43137"/>
                    </a:srgbClr>
                  </a:outerShdw>
                </a:effectLst>
                <a:latin typeface="+mn-lt"/>
                <a:ea typeface="+mn-ea"/>
                <a:cs typeface="+mn-cs"/>
              </a:rPr>
              <a:t>,2</a:t>
            </a:r>
            <a:r>
              <a:rPr lang="it-IT" b="1" kern="1200" cap="none" spc="0" dirty="0">
                <a:ln w="0"/>
                <a:effectLst>
                  <a:outerShdw blurRad="38100" dist="38100" dir="2700000" algn="tl">
                    <a:srgbClr val="000000">
                      <a:alpha val="43137"/>
                    </a:srgbClr>
                  </a:outerShdw>
                </a:effectLst>
                <a:latin typeface="+mn-lt"/>
                <a:ea typeface="+mn-ea"/>
                <a:cs typeface="+mn-cs"/>
              </a:rPr>
              <a:t>, L. Alfonso</a:t>
            </a:r>
            <a:r>
              <a:rPr lang="it-IT" b="1" baseline="30000" dirty="0">
                <a:ln w="0"/>
                <a:effectLst>
                  <a:outerShdw blurRad="38100" dist="38100" dir="2700000" algn="tl">
                    <a:srgbClr val="000000">
                      <a:alpha val="43137"/>
                    </a:srgbClr>
                  </a:outerShdw>
                </a:effectLst>
              </a:rPr>
              <a:t>2</a:t>
            </a:r>
            <a:r>
              <a:rPr lang="it-IT" b="1" kern="1200" cap="none" spc="0" dirty="0">
                <a:ln w="0"/>
                <a:effectLst>
                  <a:outerShdw blurRad="38100" dist="38100" dir="2700000" algn="tl">
                    <a:srgbClr val="000000">
                      <a:alpha val="43137"/>
                    </a:srgbClr>
                  </a:outerShdw>
                </a:effectLst>
                <a:latin typeface="+mn-lt"/>
                <a:ea typeface="+mn-ea"/>
                <a:cs typeface="+mn-cs"/>
              </a:rPr>
              <a:t>, A. Bersani</a:t>
            </a:r>
            <a:r>
              <a:rPr lang="it-IT" b="1" baseline="30000" dirty="0">
                <a:ln w="0"/>
                <a:effectLst>
                  <a:outerShdw blurRad="38100" dist="38100" dir="2700000" algn="tl">
                    <a:srgbClr val="000000">
                      <a:alpha val="43137"/>
                    </a:srgbClr>
                  </a:outerShdw>
                </a:effectLst>
              </a:rPr>
              <a:t>2</a:t>
            </a:r>
            <a:r>
              <a:rPr lang="it-IT" b="1" kern="1200" cap="none" spc="0" dirty="0">
                <a:ln w="0"/>
                <a:effectLst>
                  <a:outerShdw blurRad="38100" dist="38100" dir="2700000" algn="tl">
                    <a:srgbClr val="000000">
                      <a:alpha val="43137"/>
                    </a:srgbClr>
                  </a:outerShdw>
                </a:effectLst>
                <a:latin typeface="+mn-lt"/>
                <a:ea typeface="+mn-ea"/>
                <a:cs typeface="+mn-cs"/>
              </a:rPr>
              <a:t>, L. Bottura</a:t>
            </a:r>
            <a:r>
              <a:rPr lang="it-IT" b="1" baseline="30000" dirty="0">
                <a:ln w="0"/>
                <a:effectLst>
                  <a:outerShdw blurRad="38100" dist="38100" dir="2700000" algn="tl">
                    <a:srgbClr val="000000">
                      <a:alpha val="43137"/>
                    </a:srgbClr>
                  </a:outerShdw>
                </a:effectLst>
              </a:rPr>
              <a:t>5</a:t>
            </a:r>
            <a:r>
              <a:rPr lang="it-IT" b="1" kern="1200" cap="none" spc="0" dirty="0">
                <a:ln w="0"/>
                <a:effectLst>
                  <a:outerShdw blurRad="38100" dist="38100" dir="2700000" algn="tl">
                    <a:srgbClr val="000000">
                      <a:alpha val="43137"/>
                    </a:srgbClr>
                  </a:outerShdw>
                </a:effectLst>
                <a:latin typeface="+mn-lt"/>
                <a:ea typeface="+mn-ea"/>
                <a:cs typeface="+mn-cs"/>
              </a:rPr>
              <a:t>, B. Caiffi</a:t>
            </a:r>
            <a:r>
              <a:rPr lang="it-IT" b="1" baseline="30000" dirty="0">
                <a:ln w="0"/>
                <a:effectLst>
                  <a:outerShdw blurRad="38100" dist="38100" dir="2700000" algn="tl">
                    <a:srgbClr val="000000">
                      <a:alpha val="43137"/>
                    </a:srgbClr>
                  </a:outerShdw>
                </a:effectLst>
              </a:rPr>
              <a:t>2</a:t>
            </a:r>
            <a:r>
              <a:rPr lang="it-IT" b="1" kern="1200" cap="none" spc="0" dirty="0">
                <a:ln w="0"/>
                <a:effectLst>
                  <a:outerShdw blurRad="38100" dist="38100" dir="2700000" algn="tl">
                    <a:srgbClr val="000000">
                      <a:alpha val="43137"/>
                    </a:srgbClr>
                  </a:outerShdw>
                </a:effectLst>
                <a:latin typeface="+mn-lt"/>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lang="it-IT" b="1" kern="1200" cap="none" spc="0" dirty="0">
                <a:ln w="0"/>
                <a:effectLst>
                  <a:outerShdw blurRad="38100" dist="38100" dir="2700000" algn="tl">
                    <a:srgbClr val="000000">
                      <a:alpha val="43137"/>
                    </a:srgbClr>
                  </a:outerShdw>
                </a:effectLst>
                <a:latin typeface="+mn-lt"/>
                <a:ea typeface="+mn-ea"/>
                <a:cs typeface="+mn-cs"/>
              </a:rPr>
              <a:t>S. Farinon</a:t>
            </a:r>
            <a:r>
              <a:rPr lang="it-IT" b="1" baseline="30000" dirty="0">
                <a:ln w="0"/>
                <a:effectLst>
                  <a:outerShdw blurRad="38100" dist="38100" dir="2700000" algn="tl">
                    <a:srgbClr val="000000">
                      <a:alpha val="43137"/>
                    </a:srgbClr>
                  </a:outerShdw>
                </a:effectLst>
              </a:rPr>
              <a:t>2</a:t>
            </a:r>
            <a:r>
              <a:rPr lang="it-IT" b="1" kern="1200" cap="none" spc="0" dirty="0">
                <a:ln w="0"/>
                <a:effectLst>
                  <a:outerShdw blurRad="38100" dist="38100" dir="2700000" algn="tl">
                    <a:srgbClr val="000000">
                      <a:alpha val="43137"/>
                    </a:srgbClr>
                  </a:outerShdw>
                </a:effectLst>
                <a:latin typeface="+mn-lt"/>
                <a:ea typeface="+mn-ea"/>
                <a:cs typeface="+mn-cs"/>
              </a:rPr>
              <a:t>, F. Mariani</a:t>
            </a:r>
            <a:r>
              <a:rPr lang="it-IT" b="1" baseline="30000" dirty="0">
                <a:ln w="0"/>
                <a:effectLst>
                  <a:outerShdw blurRad="38100" dist="38100" dir="2700000" algn="tl">
                    <a:srgbClr val="000000">
                      <a:alpha val="43137"/>
                    </a:srgbClr>
                  </a:outerShdw>
                </a:effectLst>
              </a:rPr>
              <a:t>1</a:t>
            </a:r>
            <a:r>
              <a:rPr lang="it-IT" b="1" kern="1200" cap="none" spc="0" dirty="0">
                <a:ln w="0"/>
                <a:effectLst>
                  <a:outerShdw blurRad="38100" dist="38100" dir="2700000" algn="tl">
                    <a:srgbClr val="000000">
                      <a:alpha val="43137"/>
                    </a:srgbClr>
                  </a:outerShdw>
                </a:effectLst>
                <a:latin typeface="+mn-lt"/>
                <a:ea typeface="+mn-ea"/>
                <a:cs typeface="+mn-cs"/>
              </a:rPr>
              <a:t>, S. Mariotto</a:t>
            </a:r>
            <a:r>
              <a:rPr lang="it-IT" b="1" baseline="30000" dirty="0">
                <a:ln w="0"/>
                <a:effectLst>
                  <a:outerShdw blurRad="38100" dist="38100" dir="2700000" algn="tl">
                    <a:srgbClr val="000000">
                      <a:alpha val="43137"/>
                    </a:srgbClr>
                  </a:outerShdw>
                </a:effectLst>
              </a:rPr>
              <a:t>3</a:t>
            </a:r>
            <a:r>
              <a:rPr lang="it-IT" b="1" kern="1200" cap="none" spc="0" dirty="0">
                <a:ln w="0"/>
                <a:effectLst>
                  <a:outerShdw blurRad="38100" dist="38100" dir="2700000" algn="tl">
                    <a:srgbClr val="000000">
                      <a:alpha val="43137"/>
                    </a:srgbClr>
                  </a:outerShdw>
                </a:effectLst>
                <a:latin typeface="+mn-lt"/>
                <a:ea typeface="+mn-ea"/>
                <a:cs typeface="+mn-cs"/>
              </a:rPr>
              <a:t> , A. Pampaloni</a:t>
            </a:r>
            <a:r>
              <a:rPr lang="it-IT" b="1" baseline="30000" dirty="0">
                <a:ln w="0"/>
                <a:effectLst>
                  <a:outerShdw blurRad="38100" dist="38100" dir="2700000" algn="tl">
                    <a:srgbClr val="000000">
                      <a:alpha val="43137"/>
                    </a:srgbClr>
                  </a:outerShdw>
                </a:effectLst>
              </a:rPr>
              <a:t>2</a:t>
            </a:r>
            <a:r>
              <a:rPr lang="it-IT" b="1" kern="1200" cap="none" spc="0" dirty="0">
                <a:ln w="0"/>
                <a:effectLst>
                  <a:outerShdw blurRad="38100" dist="38100" dir="2700000" algn="tl">
                    <a:srgbClr val="000000">
                      <a:alpha val="43137"/>
                    </a:srgbClr>
                  </a:outerShdw>
                </a:effectLst>
                <a:latin typeface="+mn-lt"/>
                <a:ea typeface="+mn-ea"/>
                <a:cs typeface="+mn-cs"/>
              </a:rPr>
              <a:t>, T. Salmi</a:t>
            </a:r>
            <a:r>
              <a:rPr lang="it-IT" b="1" baseline="30000" dirty="0">
                <a:ln w="0"/>
                <a:effectLst>
                  <a:outerShdw blurRad="38100" dist="38100" dir="2700000" algn="tl">
                    <a:srgbClr val="000000">
                      <a:alpha val="43137"/>
                    </a:srgbClr>
                  </a:outerShdw>
                </a:effectLst>
              </a:rPr>
              <a:t>4</a:t>
            </a:r>
          </a:p>
        </p:txBody>
      </p:sp>
      <p:cxnSp>
        <p:nvCxnSpPr>
          <p:cNvPr id="31" name="Straight Connector 30">
            <a:extLst>
              <a:ext uri="{FF2B5EF4-FFF2-40B4-BE49-F238E27FC236}">
                <a16:creationId xmlns:a16="http://schemas.microsoft.com/office/drawing/2014/main" id="{7051FB02-59EF-01B9-0CF8-25B27F05E917}"/>
              </a:ext>
            </a:extLst>
          </p:cNvPr>
          <p:cNvCxnSpPr>
            <a:cxnSpLocks/>
          </p:cNvCxnSpPr>
          <p:nvPr/>
        </p:nvCxnSpPr>
        <p:spPr>
          <a:xfrm>
            <a:off x="309173" y="3514631"/>
            <a:ext cx="5760000" cy="0"/>
          </a:xfrm>
          <a:prstGeom prst="line">
            <a:avLst/>
          </a:prstGeom>
          <a:ln w="28575" cap="rnd">
            <a:gradFill flip="none" rotWithShape="1">
              <a:gsLst>
                <a:gs pos="0">
                  <a:srgbClr val="FE383F"/>
                </a:gs>
                <a:gs pos="100000">
                  <a:srgbClr val="0F41CB"/>
                </a:gs>
              </a:gsLst>
              <a:lin ang="0" scaled="1"/>
              <a:tileRect/>
            </a:gradFill>
            <a:miter lim="800000"/>
          </a:ln>
          <a:effectLst>
            <a:softEdge rad="12700"/>
          </a:effectLst>
        </p:spPr>
        <p:style>
          <a:lnRef idx="1">
            <a:schemeClr val="accent1"/>
          </a:lnRef>
          <a:fillRef idx="0">
            <a:schemeClr val="accent1"/>
          </a:fillRef>
          <a:effectRef idx="0">
            <a:schemeClr val="accent1"/>
          </a:effectRef>
          <a:fontRef idx="minor">
            <a:schemeClr val="tx1"/>
          </a:fontRef>
        </p:style>
      </p:cxnSp>
      <p:pic>
        <p:nvPicPr>
          <p:cNvPr id="2" name="Image 15">
            <a:extLst>
              <a:ext uri="{FF2B5EF4-FFF2-40B4-BE49-F238E27FC236}">
                <a16:creationId xmlns:a16="http://schemas.microsoft.com/office/drawing/2014/main" id="{90F5D595-DE47-B9ED-E153-C0EEBDC5CA66}"/>
              </a:ext>
              <a:ext uri="{C183D7F6-B498-43B3-948B-1728B52AA6E4}">
                <adec:decorative xmlns:adec="http://schemas.microsoft.com/office/drawing/2017/decorative" val="0"/>
              </a:ext>
            </a:extLst>
          </p:cNvPr>
          <p:cNvPicPr>
            <a:picLocks noChangeAspect="1"/>
          </p:cNvPicPr>
          <p:nvPr/>
        </p:nvPicPr>
        <p:blipFill>
          <a:blip r:embed="rId7"/>
          <a:srcRect t="1734" r="68927" b="2132"/>
          <a:stretch/>
        </p:blipFill>
        <p:spPr>
          <a:xfrm>
            <a:off x="-39080" y="6142718"/>
            <a:ext cx="1085048" cy="701701"/>
          </a:xfrm>
          <a:prstGeom prst="rect">
            <a:avLst/>
          </a:prstGeom>
          <a:ln>
            <a:noFill/>
          </a:ln>
          <a:effectLst>
            <a:softEdge rad="31750"/>
          </a:effectLst>
        </p:spPr>
      </p:pic>
      <p:sp>
        <p:nvSpPr>
          <p:cNvPr id="3" name="TextBox 2">
            <a:extLst>
              <a:ext uri="{FF2B5EF4-FFF2-40B4-BE49-F238E27FC236}">
                <a16:creationId xmlns:a16="http://schemas.microsoft.com/office/drawing/2014/main" id="{93419E72-A28A-011A-4B61-1EA7F75D2813}"/>
              </a:ext>
            </a:extLst>
          </p:cNvPr>
          <p:cNvSpPr txBox="1"/>
          <p:nvPr/>
        </p:nvSpPr>
        <p:spPr>
          <a:xfrm>
            <a:off x="956049" y="6152549"/>
            <a:ext cx="2181857" cy="707886"/>
          </a:xfrm>
          <a:prstGeom prst="rect">
            <a:avLst/>
          </a:prstGeom>
          <a:noFill/>
        </p:spPr>
        <p:txBody>
          <a:bodyPr wrap="square">
            <a:spAutoFit/>
          </a:bodyPr>
          <a:lstStyle/>
          <a:p>
            <a:pPr algn="just"/>
            <a:r>
              <a:rPr kumimoji="0" lang="en-US" altLang="en-US" sz="800" i="0" u="none" strike="noStrike" cap="none" normalizeH="0" baseline="0" dirty="0">
                <a:ln>
                  <a:noFill/>
                </a:ln>
                <a:solidFill>
                  <a:schemeClr val="bg1"/>
                </a:solidFill>
                <a:effectLst/>
                <a:latin typeface="Arial Narrow" panose="020B0606020202030204" pitchFamily="34" charset="0"/>
                <a:cs typeface="Arial" panose="020B060402020202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endParaRPr lang="en-GB" sz="800" dirty="0">
              <a:solidFill>
                <a:schemeClr val="bg1"/>
              </a:solidFill>
              <a:latin typeface="Arial Narrow" panose="020B0606020202030204" pitchFamily="34" charset="0"/>
              <a:cs typeface="Arial" panose="020B0604020202020204" pitchFamily="34" charset="0"/>
            </a:endParaRPr>
          </a:p>
        </p:txBody>
      </p:sp>
      <p:sp>
        <p:nvSpPr>
          <p:cNvPr id="8" name="Content Placeholder 5">
            <a:extLst>
              <a:ext uri="{FF2B5EF4-FFF2-40B4-BE49-F238E27FC236}">
                <a16:creationId xmlns:a16="http://schemas.microsoft.com/office/drawing/2014/main" id="{88107D42-6933-6A55-DFF9-31E2D22A224C}"/>
              </a:ext>
            </a:extLst>
          </p:cNvPr>
          <p:cNvSpPr txBox="1">
            <a:spLocks/>
          </p:cNvSpPr>
          <p:nvPr/>
        </p:nvSpPr>
        <p:spPr>
          <a:xfrm>
            <a:off x="6568818" y="2677374"/>
            <a:ext cx="6538947" cy="754571"/>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E3AAF"/>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E3AAF"/>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E3AAF"/>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E3AAF"/>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2E3AA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it-IT" sz="2000" dirty="0">
              <a:solidFill>
                <a:schemeClr val="tx1"/>
              </a:solidFill>
            </a:endParaRPr>
          </a:p>
        </p:txBody>
      </p:sp>
      <p:pic>
        <p:nvPicPr>
          <p:cNvPr id="11" name="Immagine 4">
            <a:extLst>
              <a:ext uri="{FF2B5EF4-FFF2-40B4-BE49-F238E27FC236}">
                <a16:creationId xmlns:a16="http://schemas.microsoft.com/office/drawing/2014/main" id="{8B538134-1D0F-78DD-31A0-8AF480BAA075}"/>
              </a:ext>
            </a:extLst>
          </p:cNvPr>
          <p:cNvPicPr/>
          <p:nvPr/>
        </p:nvPicPr>
        <p:blipFill rotWithShape="1">
          <a:blip r:embed="rId8"/>
          <a:srcRect l="10338" t="16055" r="11693" b="14565"/>
          <a:stretch/>
        </p:blipFill>
        <p:spPr>
          <a:xfrm>
            <a:off x="2080035" y="320333"/>
            <a:ext cx="1160687" cy="668793"/>
          </a:xfrm>
          <a:prstGeom prst="rect">
            <a:avLst/>
          </a:prstGeom>
        </p:spPr>
      </p:pic>
      <p:pic>
        <p:nvPicPr>
          <p:cNvPr id="12" name="Picture 8" descr="A blue logo with a black background">
            <a:extLst>
              <a:ext uri="{FF2B5EF4-FFF2-40B4-BE49-F238E27FC236}">
                <a16:creationId xmlns:a16="http://schemas.microsoft.com/office/drawing/2014/main" id="{9808AB0D-1EC2-DB5D-D051-55A1ED12E724}"/>
              </a:ext>
            </a:extLst>
          </p:cNvPr>
          <p:cNvPicPr>
            <a:picLocks noChangeAspect="1"/>
          </p:cNvPicPr>
          <p:nvPr/>
        </p:nvPicPr>
        <p:blipFill rotWithShape="1">
          <a:blip r:embed="rId9"/>
          <a:srcRect l="21315" r="20838"/>
          <a:stretch/>
        </p:blipFill>
        <p:spPr>
          <a:xfrm>
            <a:off x="6546652" y="295472"/>
            <a:ext cx="756000" cy="735141"/>
          </a:xfrm>
          <a:prstGeom prst="rect">
            <a:avLst/>
          </a:prstGeom>
        </p:spPr>
      </p:pic>
      <p:pic>
        <p:nvPicPr>
          <p:cNvPr id="13" name="Picture 10" descr="A close-up of a logo&#10;&#10;Description automatically generated">
            <a:extLst>
              <a:ext uri="{FF2B5EF4-FFF2-40B4-BE49-F238E27FC236}">
                <a16:creationId xmlns:a16="http://schemas.microsoft.com/office/drawing/2014/main" id="{C0D27403-CD3B-4706-8194-33BE86240950}"/>
              </a:ext>
            </a:extLst>
          </p:cNvPr>
          <p:cNvPicPr>
            <a:picLocks noChangeAspect="1"/>
          </p:cNvPicPr>
          <p:nvPr/>
        </p:nvPicPr>
        <p:blipFill>
          <a:blip r:embed="rId10"/>
          <a:stretch>
            <a:fillRect/>
          </a:stretch>
        </p:blipFill>
        <p:spPr>
          <a:xfrm>
            <a:off x="3374977" y="415450"/>
            <a:ext cx="1366467" cy="525330"/>
          </a:xfrm>
          <a:prstGeom prst="rect">
            <a:avLst/>
          </a:prstGeom>
        </p:spPr>
      </p:pic>
      <p:sp>
        <p:nvSpPr>
          <p:cNvPr id="15" name="Rectangle 14">
            <a:extLst>
              <a:ext uri="{FF2B5EF4-FFF2-40B4-BE49-F238E27FC236}">
                <a16:creationId xmlns:a16="http://schemas.microsoft.com/office/drawing/2014/main" id="{C11B9CB6-6297-3475-0AE8-21049B402229}"/>
              </a:ext>
            </a:extLst>
          </p:cNvPr>
          <p:cNvSpPr/>
          <p:nvPr/>
        </p:nvSpPr>
        <p:spPr>
          <a:xfrm>
            <a:off x="119924" y="3716033"/>
            <a:ext cx="6448894" cy="769441"/>
          </a:xfrm>
          <a:prstGeom prst="rect">
            <a:avLst/>
          </a:prstGeom>
          <a:noFill/>
          <a:effectLst/>
        </p:spPr>
        <p:txBody>
          <a:bodyPr wrap="square" lIns="91440" tIns="45720" rIns="91440" bIns="45720">
            <a:spAutoFit/>
          </a:bodyPr>
          <a:lstStyle/>
          <a:p>
            <a:pPr algn="ctr">
              <a:defRPr/>
            </a:pPr>
            <a:r>
              <a:rPr lang="en-US" sz="2800" b="1" i="1" dirty="0">
                <a:ln w="0"/>
                <a:effectLst>
                  <a:outerShdw blurRad="38100" dist="38100" dir="2700000" algn="tl">
                    <a:srgbClr val="000000">
                      <a:alpha val="43137"/>
                    </a:srgbClr>
                  </a:outerShdw>
                </a:effectLst>
              </a:rPr>
              <a:t>mmWG, </a:t>
            </a:r>
            <a:r>
              <a:rPr lang="en-US" sz="2400" b="1" i="1" dirty="0">
                <a:ln w="0"/>
                <a:effectLst>
                  <a:outerShdw blurRad="38100" dist="38100" dir="2700000" algn="tl">
                    <a:srgbClr val="000000">
                      <a:alpha val="43137"/>
                    </a:srgbClr>
                  </a:outerShdw>
                </a:effectLst>
              </a:rPr>
              <a:t>20 February 2025</a:t>
            </a:r>
            <a:endParaRPr lang="en-US" sz="3200" b="1" i="1" dirty="0">
              <a:ln w="0"/>
              <a:effectLst>
                <a:outerShdw blurRad="38100" dist="38100" dir="2700000" algn="tl">
                  <a:srgbClr val="000000">
                    <a:alpha val="43137"/>
                  </a:srgbClr>
                </a:outerShdw>
              </a:effectLst>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it-IT" sz="2400" b="1" baseline="30000" dirty="0">
              <a:ln w="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3040918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5863F5-1AC7-6A1B-58E6-A64015126E70}"/>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827658CF-3DAE-F21A-27A7-BE9B27EB7BEA}"/>
              </a:ext>
            </a:extLst>
          </p:cNvPr>
          <p:cNvPicPr>
            <a:picLocks noChangeAspect="1"/>
          </p:cNvPicPr>
          <p:nvPr/>
        </p:nvPicPr>
        <p:blipFill>
          <a:blip r:embed="rId2">
            <a:alphaModFix/>
          </a:blip>
          <a:srcRect/>
          <a:stretch/>
        </p:blipFill>
        <p:spPr>
          <a:xfrm>
            <a:off x="7459" y="1214712"/>
            <a:ext cx="7933704" cy="4905511"/>
          </a:xfrm>
          <a:prstGeom prst="rect">
            <a:avLst/>
          </a:prstGeom>
        </p:spPr>
      </p:pic>
      <p:sp>
        <p:nvSpPr>
          <p:cNvPr id="2" name="Slide Number Placeholder 1">
            <a:extLst>
              <a:ext uri="{FF2B5EF4-FFF2-40B4-BE49-F238E27FC236}">
                <a16:creationId xmlns:a16="http://schemas.microsoft.com/office/drawing/2014/main" id="{BA65A577-2776-5519-EF65-C56F88B2C69E}"/>
              </a:ext>
            </a:extLst>
          </p:cNvPr>
          <p:cNvSpPr>
            <a:spLocks noGrp="1"/>
          </p:cNvSpPr>
          <p:nvPr>
            <p:ph type="sldNum" sz="quarter" idx="4"/>
          </p:nvPr>
        </p:nvSpPr>
        <p:spPr/>
        <p:txBody>
          <a:bodyPr/>
          <a:lstStyle/>
          <a:p>
            <a:fld id="{A16AB2F8-5338-F742-A59E-35F5B82165E6}" type="slidenum">
              <a:rPr lang="en-GB" smtClean="0"/>
              <a:pPr/>
              <a:t>9</a:t>
            </a:fld>
            <a:endParaRPr lang="en-GB" dirty="0"/>
          </a:p>
        </p:txBody>
      </p:sp>
      <p:sp>
        <p:nvSpPr>
          <p:cNvPr id="21" name="Title 2">
            <a:extLst>
              <a:ext uri="{FF2B5EF4-FFF2-40B4-BE49-F238E27FC236}">
                <a16:creationId xmlns:a16="http://schemas.microsoft.com/office/drawing/2014/main" id="{D058F937-3EC8-63A2-01DA-FFDA1C82438F}"/>
              </a:ext>
            </a:extLst>
          </p:cNvPr>
          <p:cNvSpPr>
            <a:spLocks noGrp="1"/>
          </p:cNvSpPr>
          <p:nvPr>
            <p:ph type="title"/>
          </p:nvPr>
        </p:nvSpPr>
        <p:spPr>
          <a:xfrm>
            <a:off x="2188923" y="186465"/>
            <a:ext cx="8091814" cy="681159"/>
          </a:xfrm>
          <a:prstGeom prst="rect">
            <a:avLst/>
          </a:prstGeom>
        </p:spPr>
        <p:txBody>
          <a:bodyPr/>
          <a:lstStyle/>
          <a:p>
            <a:r>
              <a:rPr lang="en-US" cap="small"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Results: B-G plot at 10K</a:t>
            </a:r>
          </a:p>
        </p:txBody>
      </p:sp>
      <p:sp>
        <p:nvSpPr>
          <p:cNvPr id="19" name="Isosceles Triangle 18">
            <a:extLst>
              <a:ext uri="{FF2B5EF4-FFF2-40B4-BE49-F238E27FC236}">
                <a16:creationId xmlns:a16="http://schemas.microsoft.com/office/drawing/2014/main" id="{21FC4C43-2203-86EA-1217-EC33D121FFB2}"/>
              </a:ext>
            </a:extLst>
          </p:cNvPr>
          <p:cNvSpPr/>
          <p:nvPr/>
        </p:nvSpPr>
        <p:spPr>
          <a:xfrm>
            <a:off x="1922928" y="4285698"/>
            <a:ext cx="137160" cy="137160"/>
          </a:xfrm>
          <a:prstGeom prst="triangle">
            <a:avLst/>
          </a:prstGeom>
          <a:solidFill>
            <a:srgbClr val="FFFF00"/>
          </a:solidFill>
          <a:ln>
            <a:noFill/>
          </a:ln>
          <a:effectLst>
            <a:glow rad="63500">
              <a:srgbClr val="B5B903">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Isosceles Triangle 21">
            <a:extLst>
              <a:ext uri="{FF2B5EF4-FFF2-40B4-BE49-F238E27FC236}">
                <a16:creationId xmlns:a16="http://schemas.microsoft.com/office/drawing/2014/main" id="{4C65BA2B-3BB5-BDB6-7BDD-8EDDD249EEA0}"/>
              </a:ext>
            </a:extLst>
          </p:cNvPr>
          <p:cNvSpPr/>
          <p:nvPr/>
        </p:nvSpPr>
        <p:spPr>
          <a:xfrm>
            <a:off x="5214768" y="4285698"/>
            <a:ext cx="137160" cy="137160"/>
          </a:xfrm>
          <a:prstGeom prst="triangle">
            <a:avLst/>
          </a:prstGeom>
          <a:solidFill>
            <a:srgbClr val="00DA63"/>
          </a:solidFill>
          <a:ln>
            <a:noFill/>
          </a:ln>
          <a:effectLst>
            <a:glow rad="63500">
              <a:srgbClr val="00DA63">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Isosceles Triangle 25">
            <a:extLst>
              <a:ext uri="{FF2B5EF4-FFF2-40B4-BE49-F238E27FC236}">
                <a16:creationId xmlns:a16="http://schemas.microsoft.com/office/drawing/2014/main" id="{5604BA1E-B8E3-9B27-F844-97600234B79A}"/>
              </a:ext>
            </a:extLst>
          </p:cNvPr>
          <p:cNvSpPr/>
          <p:nvPr/>
        </p:nvSpPr>
        <p:spPr>
          <a:xfrm>
            <a:off x="5428128" y="4992551"/>
            <a:ext cx="137160" cy="137160"/>
          </a:xfrm>
          <a:prstGeom prst="triangle">
            <a:avLst/>
          </a:prstGeom>
          <a:solidFill>
            <a:srgbClr val="16E5EA"/>
          </a:solidFill>
          <a:ln>
            <a:noFill/>
          </a:ln>
          <a:effectLst>
            <a:glow rad="63500">
              <a:srgbClr val="16E5EA">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Arrow Connector 26">
            <a:extLst>
              <a:ext uri="{FF2B5EF4-FFF2-40B4-BE49-F238E27FC236}">
                <a16:creationId xmlns:a16="http://schemas.microsoft.com/office/drawing/2014/main" id="{D8FB1F35-D7BE-63A5-6AA7-27B1B110DBA5}"/>
              </a:ext>
            </a:extLst>
          </p:cNvPr>
          <p:cNvCxnSpPr>
            <a:cxnSpLocks/>
          </p:cNvCxnSpPr>
          <p:nvPr/>
        </p:nvCxnSpPr>
        <p:spPr>
          <a:xfrm>
            <a:off x="2709644" y="4354278"/>
            <a:ext cx="2383582" cy="0"/>
          </a:xfrm>
          <a:prstGeom prst="straightConnector1">
            <a:avLst/>
          </a:prstGeom>
          <a:ln w="19050" cap="flat" cmpd="sng" algn="ctr">
            <a:solidFill>
              <a:schemeClr val="tx1"/>
            </a:solidFill>
            <a:prstDash val="solid"/>
            <a:round/>
            <a:headEnd type="arrow" w="med" len="med"/>
            <a:tailEnd type="arrow" w="med" len="med"/>
          </a:ln>
          <a:effectLst>
            <a:outerShdw blurRad="50800" dist="38100" dir="8100000" algn="tr" rotWithShape="0">
              <a:prstClr val="black">
                <a:alpha val="40000"/>
              </a:prstClr>
            </a:outerShdw>
          </a:effectLst>
        </p:spPr>
        <p:style>
          <a:lnRef idx="0">
            <a:scrgbClr r="0" g="0" b="0"/>
          </a:lnRef>
          <a:fillRef idx="0">
            <a:scrgbClr r="0" g="0" b="0"/>
          </a:fillRef>
          <a:effectRef idx="0">
            <a:scrgbClr r="0" g="0" b="0"/>
          </a:effectRef>
          <a:fontRef idx="minor">
            <a:schemeClr val="tx1"/>
          </a:fontRef>
        </p:style>
      </p:cxnSp>
      <p:cxnSp>
        <p:nvCxnSpPr>
          <p:cNvPr id="28" name="Straight Arrow Connector 27">
            <a:extLst>
              <a:ext uri="{FF2B5EF4-FFF2-40B4-BE49-F238E27FC236}">
                <a16:creationId xmlns:a16="http://schemas.microsoft.com/office/drawing/2014/main" id="{0101C58C-5780-29A3-A744-6FF9479BBFE6}"/>
              </a:ext>
            </a:extLst>
          </p:cNvPr>
          <p:cNvCxnSpPr>
            <a:cxnSpLocks/>
          </p:cNvCxnSpPr>
          <p:nvPr/>
        </p:nvCxnSpPr>
        <p:spPr>
          <a:xfrm>
            <a:off x="3422708" y="5004897"/>
            <a:ext cx="1929220" cy="0"/>
          </a:xfrm>
          <a:prstGeom prst="straightConnector1">
            <a:avLst/>
          </a:prstGeom>
          <a:ln w="19050" cap="flat" cmpd="sng" algn="ctr">
            <a:solidFill>
              <a:schemeClr val="tx1"/>
            </a:solidFill>
            <a:prstDash val="solid"/>
            <a:round/>
            <a:headEnd type="arrow" w="med" len="med"/>
            <a:tailEnd type="arrow" w="med" len="med"/>
          </a:ln>
          <a:effectLst>
            <a:outerShdw blurRad="50800" dist="38100" dir="8100000" algn="tr" rotWithShape="0">
              <a:prstClr val="black">
                <a:alpha val="40000"/>
              </a:prstClr>
            </a:outerShdw>
          </a:effectLst>
        </p:spPr>
        <p:style>
          <a:lnRef idx="0">
            <a:scrgbClr r="0" g="0" b="0"/>
          </a:lnRef>
          <a:fillRef idx="0">
            <a:scrgbClr r="0" g="0" b="0"/>
          </a:fillRef>
          <a:effectRef idx="0">
            <a:scrgbClr r="0" g="0" b="0"/>
          </a:effectRef>
          <a:fontRef idx="minor">
            <a:schemeClr val="tx1"/>
          </a:fontRef>
        </p:style>
      </p:cxnSp>
      <p:cxnSp>
        <p:nvCxnSpPr>
          <p:cNvPr id="30" name="Straight Arrow Connector 29">
            <a:extLst>
              <a:ext uri="{FF2B5EF4-FFF2-40B4-BE49-F238E27FC236}">
                <a16:creationId xmlns:a16="http://schemas.microsoft.com/office/drawing/2014/main" id="{393A9DFE-2461-1FF2-150A-C7C226845D39}"/>
              </a:ext>
            </a:extLst>
          </p:cNvPr>
          <p:cNvCxnSpPr>
            <a:cxnSpLocks/>
          </p:cNvCxnSpPr>
          <p:nvPr/>
        </p:nvCxnSpPr>
        <p:spPr>
          <a:xfrm>
            <a:off x="647700" y="4354278"/>
            <a:ext cx="1207026" cy="0"/>
          </a:xfrm>
          <a:prstGeom prst="straightConnector1">
            <a:avLst/>
          </a:prstGeom>
          <a:ln w="19050" cap="flat" cmpd="sng" algn="ctr">
            <a:solidFill>
              <a:schemeClr val="tx1"/>
            </a:solidFill>
            <a:prstDash val="solid"/>
            <a:round/>
            <a:headEnd type="arrow" w="med" len="med"/>
            <a:tailEnd type="arrow" w="med" len="med"/>
          </a:ln>
          <a:effectLst>
            <a:outerShdw blurRad="50800" dist="38100" dir="8100000" algn="tr" rotWithShape="0">
              <a:prstClr val="black">
                <a:alpha val="40000"/>
              </a:prstClr>
            </a:outerShdw>
          </a:effectLst>
        </p:spPr>
        <p:style>
          <a:lnRef idx="0">
            <a:scrgbClr r="0" g="0" b="0"/>
          </a:lnRef>
          <a:fillRef idx="0">
            <a:scrgbClr r="0" g="0" b="0"/>
          </a:fillRef>
          <a:effectRef idx="0">
            <a:scrgbClr r="0" g="0" b="0"/>
          </a:effectRef>
          <a:fontRef idx="minor">
            <a:schemeClr val="tx1"/>
          </a:fontRef>
        </p:style>
      </p:cxnSp>
      <p:sp>
        <p:nvSpPr>
          <p:cNvPr id="31" name="Isosceles Triangle 30">
            <a:extLst>
              <a:ext uri="{FF2B5EF4-FFF2-40B4-BE49-F238E27FC236}">
                <a16:creationId xmlns:a16="http://schemas.microsoft.com/office/drawing/2014/main" id="{CD4DBB72-35B4-C680-F6A5-C9B4D40D2198}"/>
              </a:ext>
            </a:extLst>
          </p:cNvPr>
          <p:cNvSpPr/>
          <p:nvPr/>
        </p:nvSpPr>
        <p:spPr>
          <a:xfrm>
            <a:off x="4004005" y="4992551"/>
            <a:ext cx="137160" cy="137160"/>
          </a:xfrm>
          <a:prstGeom prst="triangle">
            <a:avLst/>
          </a:prstGeom>
          <a:solidFill>
            <a:srgbClr val="FF0000"/>
          </a:solidFill>
          <a:ln>
            <a:noFill/>
          </a:ln>
          <a:effectLst>
            <a:glow rad="63500">
              <a:srgbClr val="FF0000">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
            <a:extLst>
              <a:ext uri="{FF2B5EF4-FFF2-40B4-BE49-F238E27FC236}">
                <a16:creationId xmlns:a16="http://schemas.microsoft.com/office/drawing/2014/main" id="{907A136C-32D8-3A84-3DDD-AF57737CB60C}"/>
              </a:ext>
            </a:extLst>
          </p:cNvPr>
          <p:cNvSpPr txBox="1"/>
          <p:nvPr/>
        </p:nvSpPr>
        <p:spPr>
          <a:xfrm>
            <a:off x="8230786" y="3608589"/>
            <a:ext cx="3961214" cy="1354217"/>
          </a:xfrm>
          <a:prstGeom prst="rect">
            <a:avLst/>
          </a:prstGeom>
          <a:noFill/>
        </p:spPr>
        <p:txBody>
          <a:bodyPr wrap="square">
            <a:spAutoFit/>
          </a:bodyPr>
          <a:lstStyle/>
          <a:p>
            <a:pPr algn="ctr"/>
            <a:r>
              <a:rPr lang="en-US" sz="1600" dirty="0"/>
              <a:t>Maximum budget = 400 </a:t>
            </a:r>
            <a:r>
              <a:rPr lang="en-US" sz="1600" dirty="0" err="1"/>
              <a:t>kEUR</a:t>
            </a:r>
            <a:r>
              <a:rPr lang="en-US" sz="1600" dirty="0"/>
              <a:t>/m</a:t>
            </a:r>
          </a:p>
          <a:p>
            <a:pPr algn="ctr"/>
            <a:r>
              <a:rPr lang="en-GB" sz="1600" dirty="0"/>
              <a:t>Labour = 20 </a:t>
            </a:r>
            <a:r>
              <a:rPr lang="en-GB" sz="1600" dirty="0" err="1"/>
              <a:t>kEUR</a:t>
            </a:r>
            <a:r>
              <a:rPr lang="en-GB" sz="1600" dirty="0"/>
              <a:t>/m</a:t>
            </a:r>
          </a:p>
          <a:p>
            <a:pPr algn="ctr"/>
            <a:r>
              <a:rPr lang="en-GB" sz="1600" dirty="0"/>
              <a:t>Iron and Structures = 60 </a:t>
            </a:r>
            <a:r>
              <a:rPr lang="en-GB" sz="1600" dirty="0" err="1"/>
              <a:t>kEUR</a:t>
            </a:r>
            <a:r>
              <a:rPr lang="en-GB" sz="1600" dirty="0"/>
              <a:t>/m</a:t>
            </a:r>
          </a:p>
          <a:p>
            <a:pPr algn="ctr"/>
            <a:r>
              <a:rPr lang="en-GB" sz="1600" dirty="0"/>
              <a:t>↓</a:t>
            </a:r>
          </a:p>
          <a:p>
            <a:pPr algn="ctr"/>
            <a:r>
              <a:rPr lang="en-GB" sz="1600" dirty="0"/>
              <a:t>Budget for the SC = 320 </a:t>
            </a:r>
            <a:r>
              <a:rPr lang="en-GB" sz="1600" dirty="0" err="1"/>
              <a:t>kEUR</a:t>
            </a:r>
            <a:r>
              <a:rPr lang="en-GB" sz="1600" dirty="0"/>
              <a:t>/m</a:t>
            </a:r>
          </a:p>
        </p:txBody>
      </p:sp>
      <p:sp>
        <p:nvSpPr>
          <p:cNvPr id="33" name="CasellaDiTesto 6">
            <a:extLst>
              <a:ext uri="{FF2B5EF4-FFF2-40B4-BE49-F238E27FC236}">
                <a16:creationId xmlns:a16="http://schemas.microsoft.com/office/drawing/2014/main" id="{16E125D2-3116-2934-5EDA-93948E08CF10}"/>
              </a:ext>
            </a:extLst>
          </p:cNvPr>
          <p:cNvSpPr txBox="1"/>
          <p:nvPr/>
        </p:nvSpPr>
        <p:spPr>
          <a:xfrm>
            <a:off x="8190129" y="5061131"/>
            <a:ext cx="3961213" cy="923330"/>
          </a:xfrm>
          <a:prstGeom prst="rect">
            <a:avLst/>
          </a:prstGeom>
          <a:noFill/>
        </p:spPr>
        <p:txBody>
          <a:bodyPr wrap="square">
            <a:spAutoFit/>
          </a:bodyPr>
          <a:lstStyle/>
          <a:p>
            <a:pPr algn="ctr"/>
            <a:r>
              <a:rPr lang="en-US" dirty="0">
                <a:solidFill>
                  <a:srgbClr val="C00000"/>
                </a:solidFill>
              </a:rPr>
              <a:t>The radial build might change: a solution needs to be studied to address the issue of the quadrupole moving inward.</a:t>
            </a:r>
          </a:p>
        </p:txBody>
      </p:sp>
      <p:sp>
        <p:nvSpPr>
          <p:cNvPr id="34" name="TextBox 3">
            <a:extLst>
              <a:ext uri="{FF2B5EF4-FFF2-40B4-BE49-F238E27FC236}">
                <a16:creationId xmlns:a16="http://schemas.microsoft.com/office/drawing/2014/main" id="{A4500C23-0BE7-63FD-25F6-A97EF98BE31B}"/>
              </a:ext>
            </a:extLst>
          </p:cNvPr>
          <p:cNvSpPr txBox="1"/>
          <p:nvPr/>
        </p:nvSpPr>
        <p:spPr>
          <a:xfrm>
            <a:off x="8453268" y="1644450"/>
            <a:ext cx="3613995" cy="1569660"/>
          </a:xfrm>
          <a:prstGeom prst="rect">
            <a:avLst/>
          </a:prstGeom>
          <a:noFill/>
        </p:spPr>
        <p:txBody>
          <a:bodyPr wrap="square">
            <a:spAutoFit/>
          </a:bodyPr>
          <a:lstStyle/>
          <a:p>
            <a:pPr algn="ctr"/>
            <a:r>
              <a:rPr lang="en-US" sz="1600" dirty="0"/>
              <a:t>From v0.7:</a:t>
            </a:r>
          </a:p>
          <a:p>
            <a:r>
              <a:rPr lang="en-US" sz="1600" dirty="0"/>
              <a:t> 8 T, 100 T/m, aperture of 310 mm (FF)</a:t>
            </a:r>
          </a:p>
          <a:p>
            <a:r>
              <a:rPr lang="en-US" sz="1600" dirty="0"/>
              <a:t> 8 T, 320 T/m, aperture of 130 mm (ARC)</a:t>
            </a:r>
          </a:p>
          <a:p>
            <a:r>
              <a:rPr lang="en-US" sz="1600" dirty="0"/>
              <a:t> 4 T, 240 T/m, aperture of 170 mm (Corr.)</a:t>
            </a:r>
          </a:p>
          <a:p>
            <a:r>
              <a:rPr lang="en-US" sz="1600" dirty="0"/>
              <a:t> 4 T, 330 T/m, aperture of 130 mm (Corr.)</a:t>
            </a:r>
          </a:p>
          <a:p>
            <a:endParaRPr lang="en-GB" sz="1600" dirty="0"/>
          </a:p>
        </p:txBody>
      </p:sp>
      <p:sp>
        <p:nvSpPr>
          <p:cNvPr id="35" name="TextBox 34">
            <a:extLst>
              <a:ext uri="{FF2B5EF4-FFF2-40B4-BE49-F238E27FC236}">
                <a16:creationId xmlns:a16="http://schemas.microsoft.com/office/drawing/2014/main" id="{1E3E1759-9EC8-5214-E499-E6BF38D38F37}"/>
              </a:ext>
            </a:extLst>
          </p:cNvPr>
          <p:cNvSpPr txBox="1"/>
          <p:nvPr/>
        </p:nvSpPr>
        <p:spPr>
          <a:xfrm>
            <a:off x="9156696" y="2967534"/>
            <a:ext cx="1944000" cy="353943"/>
          </a:xfrm>
          <a:prstGeom prst="rect">
            <a:avLst/>
          </a:prstGeom>
          <a:noFill/>
          <a:ln>
            <a:solidFill>
              <a:srgbClr val="00B0F0"/>
            </a:solidFill>
          </a:ln>
        </p:spPr>
        <p:txBody>
          <a:bodyPr wrap="square">
            <a:spAutoFit/>
          </a:bodyPr>
          <a:lstStyle/>
          <a:p>
            <a:r>
              <a:rPr lang="en-US" sz="1100" b="1" i="1" dirty="0">
                <a:solidFill>
                  <a:srgbClr val="00B0F0"/>
                </a:solidFill>
                <a:latin typeface="Calibri" panose="020F0502020204030204" pitchFamily="34" charset="0"/>
                <a:ea typeface="Calibri" panose="020F0502020204030204" pitchFamily="34" charset="0"/>
                <a:cs typeface="Calibri" panose="020F0502020204030204" pitchFamily="34" charset="0"/>
              </a:rPr>
              <a:t>Courtesy of </a:t>
            </a:r>
            <a:r>
              <a:rPr lang="en-GB" sz="1100" b="1" i="1" dirty="0">
                <a:solidFill>
                  <a:srgbClr val="00B0F0"/>
                </a:solidFill>
                <a:latin typeface="Calibri" panose="020F0502020204030204" pitchFamily="34" charset="0"/>
                <a:ea typeface="Calibri" panose="020F0502020204030204" pitchFamily="34" charset="0"/>
                <a:cs typeface="Calibri" panose="020F0502020204030204" pitchFamily="34" charset="0"/>
              </a:rPr>
              <a:t>Kyriacos Skoufaris</a:t>
            </a:r>
          </a:p>
          <a:p>
            <a:r>
              <a:rPr lang="en-US" sz="600" b="1" i="1" u="sng" dirty="0">
                <a:solidFill>
                  <a:srgbClr val="00B0F0"/>
                </a:solidFill>
                <a:latin typeface="Calibri" panose="020F0502020204030204" pitchFamily="34" charset="0"/>
                <a:ea typeface="Calibri" panose="020F0502020204030204" pitchFamily="34" charset="0"/>
                <a:cs typeface="Calibri" panose="020F0502020204030204" pitchFamily="34" charset="0"/>
              </a:rPr>
              <a:t>https://indico.cern.ch/event/1351046/</a:t>
            </a:r>
            <a:endParaRPr lang="en-GB" sz="600" b="1" i="1" u="sng" dirty="0">
              <a:solidFill>
                <a:srgbClr val="00B0F0"/>
              </a:solidFill>
              <a:latin typeface="Calibri" panose="020F0502020204030204" pitchFamily="34" charset="0"/>
              <a:ea typeface="Calibri" panose="020F0502020204030204" pitchFamily="34" charset="0"/>
              <a:cs typeface="Calibri" panose="020F0502020204030204" pitchFamily="34" charset="0"/>
            </a:endParaRPr>
          </a:p>
        </p:txBody>
      </p:sp>
      <p:sp>
        <p:nvSpPr>
          <p:cNvPr id="36" name="Rectangle 35">
            <a:extLst>
              <a:ext uri="{FF2B5EF4-FFF2-40B4-BE49-F238E27FC236}">
                <a16:creationId xmlns:a16="http://schemas.microsoft.com/office/drawing/2014/main" id="{67ACE7AC-D38B-FDC3-6458-353CB8D6D341}"/>
              </a:ext>
            </a:extLst>
          </p:cNvPr>
          <p:cNvSpPr/>
          <p:nvPr/>
        </p:nvSpPr>
        <p:spPr>
          <a:xfrm>
            <a:off x="8190129" y="1644450"/>
            <a:ext cx="3877134" cy="1777102"/>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Isosceles Triangle 36">
            <a:extLst>
              <a:ext uri="{FF2B5EF4-FFF2-40B4-BE49-F238E27FC236}">
                <a16:creationId xmlns:a16="http://schemas.microsoft.com/office/drawing/2014/main" id="{BB105D39-55A8-EABC-4BB7-B45F3C5B801F}"/>
              </a:ext>
            </a:extLst>
          </p:cNvPr>
          <p:cNvSpPr/>
          <p:nvPr/>
        </p:nvSpPr>
        <p:spPr>
          <a:xfrm>
            <a:off x="8338968" y="1992078"/>
            <a:ext cx="137160" cy="137160"/>
          </a:xfrm>
          <a:prstGeom prst="triangle">
            <a:avLst/>
          </a:prstGeom>
          <a:solidFill>
            <a:srgbClr val="FFFF00"/>
          </a:solidFill>
          <a:ln>
            <a:noFill/>
          </a:ln>
          <a:effectLst>
            <a:glow rad="63500">
              <a:srgbClr val="B5B903">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Isosceles Triangle 37">
            <a:extLst>
              <a:ext uri="{FF2B5EF4-FFF2-40B4-BE49-F238E27FC236}">
                <a16:creationId xmlns:a16="http://schemas.microsoft.com/office/drawing/2014/main" id="{52765BF6-5FB3-D574-C7A2-8E7C95413216}"/>
              </a:ext>
            </a:extLst>
          </p:cNvPr>
          <p:cNvSpPr/>
          <p:nvPr/>
        </p:nvSpPr>
        <p:spPr>
          <a:xfrm>
            <a:off x="8338968" y="2237739"/>
            <a:ext cx="137160" cy="137160"/>
          </a:xfrm>
          <a:prstGeom prst="triangle">
            <a:avLst/>
          </a:prstGeom>
          <a:solidFill>
            <a:srgbClr val="00DA63"/>
          </a:solidFill>
          <a:ln>
            <a:noFill/>
          </a:ln>
          <a:effectLst>
            <a:glow rad="63500">
              <a:srgbClr val="00DA63">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Isosceles Triangle 38">
            <a:extLst>
              <a:ext uri="{FF2B5EF4-FFF2-40B4-BE49-F238E27FC236}">
                <a16:creationId xmlns:a16="http://schemas.microsoft.com/office/drawing/2014/main" id="{033ECBA2-DC6E-FED8-B84C-17E7FCCA30AC}"/>
              </a:ext>
            </a:extLst>
          </p:cNvPr>
          <p:cNvSpPr/>
          <p:nvPr/>
        </p:nvSpPr>
        <p:spPr>
          <a:xfrm>
            <a:off x="8338968" y="2490005"/>
            <a:ext cx="137160" cy="137160"/>
          </a:xfrm>
          <a:prstGeom prst="triangle">
            <a:avLst/>
          </a:prstGeom>
          <a:solidFill>
            <a:srgbClr val="FF0000"/>
          </a:solidFill>
          <a:ln>
            <a:noFill/>
          </a:ln>
          <a:effectLst>
            <a:glow rad="63500">
              <a:srgbClr val="FF0000">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Isosceles Triangle 39">
            <a:extLst>
              <a:ext uri="{FF2B5EF4-FFF2-40B4-BE49-F238E27FC236}">
                <a16:creationId xmlns:a16="http://schemas.microsoft.com/office/drawing/2014/main" id="{FB67D99B-F9DD-228B-FBA2-E0FC4C3F784E}"/>
              </a:ext>
            </a:extLst>
          </p:cNvPr>
          <p:cNvSpPr/>
          <p:nvPr/>
        </p:nvSpPr>
        <p:spPr>
          <a:xfrm>
            <a:off x="8338968" y="2735666"/>
            <a:ext cx="137160" cy="137160"/>
          </a:xfrm>
          <a:prstGeom prst="triangle">
            <a:avLst/>
          </a:prstGeom>
          <a:solidFill>
            <a:srgbClr val="16E5EA"/>
          </a:solidFill>
          <a:ln>
            <a:noFill/>
          </a:ln>
          <a:effectLst>
            <a:glow rad="63500">
              <a:srgbClr val="16E5EA">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Arrow Connector 28">
            <a:extLst>
              <a:ext uri="{FF2B5EF4-FFF2-40B4-BE49-F238E27FC236}">
                <a16:creationId xmlns:a16="http://schemas.microsoft.com/office/drawing/2014/main" id="{6025FF1C-5919-A54D-CE9B-79E306B2E7C8}"/>
              </a:ext>
            </a:extLst>
          </p:cNvPr>
          <p:cNvCxnSpPr>
            <a:cxnSpLocks/>
          </p:cNvCxnSpPr>
          <p:nvPr/>
        </p:nvCxnSpPr>
        <p:spPr>
          <a:xfrm>
            <a:off x="2432807" y="5105565"/>
            <a:ext cx="1491054" cy="0"/>
          </a:xfrm>
          <a:prstGeom prst="straightConnector1">
            <a:avLst/>
          </a:prstGeom>
          <a:ln w="19050" cap="flat" cmpd="sng" algn="ctr">
            <a:solidFill>
              <a:schemeClr val="tx1"/>
            </a:solidFill>
            <a:prstDash val="solid"/>
            <a:round/>
            <a:headEnd type="arrow" w="med" len="med"/>
            <a:tailEnd type="arrow" w="med" len="med"/>
          </a:ln>
          <a:effectLst>
            <a:outerShdw blurRad="50800" dist="38100" dir="8100000" algn="tr" rotWithShape="0">
              <a:prstClr val="black">
                <a:alpha val="40000"/>
              </a:prstClr>
            </a:outerShdw>
          </a:effectLst>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04340578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10" presetClass="entr" presetSubtype="0" fill="hold"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par>
                                <p:cTn id="14" presetID="10" presetClass="entr" presetSubtype="0" fill="hold" nodeType="with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fade">
                                      <p:cBhvr>
                                        <p:cTn id="16" dur="500"/>
                                        <p:tgtEl>
                                          <p:spTgt spid="2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500"/>
                                        <p:tgtEl>
                                          <p:spTgt spid="2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2" grpId="0" animBg="1"/>
      <p:bldP spid="26" grpId="0" animBg="1"/>
      <p:bldP spid="3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AA4CC3-BBD8-59FD-E27F-69E23196C897}"/>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D629C664-E11D-8A07-9EDB-EE769BBB3A15}"/>
              </a:ext>
            </a:extLst>
          </p:cNvPr>
          <p:cNvPicPr>
            <a:picLocks noChangeAspect="1"/>
          </p:cNvPicPr>
          <p:nvPr/>
        </p:nvPicPr>
        <p:blipFill>
          <a:blip r:embed="rId2">
            <a:alphaModFix/>
          </a:blip>
          <a:srcRect/>
          <a:stretch/>
        </p:blipFill>
        <p:spPr>
          <a:xfrm>
            <a:off x="747" y="1212969"/>
            <a:ext cx="7940415" cy="4917701"/>
          </a:xfrm>
          <a:prstGeom prst="rect">
            <a:avLst/>
          </a:prstGeom>
        </p:spPr>
      </p:pic>
      <p:cxnSp>
        <p:nvCxnSpPr>
          <p:cNvPr id="43" name="Straight Arrow Connector 42">
            <a:extLst>
              <a:ext uri="{FF2B5EF4-FFF2-40B4-BE49-F238E27FC236}">
                <a16:creationId xmlns:a16="http://schemas.microsoft.com/office/drawing/2014/main" id="{4C1AEF59-C6CA-D797-DA61-125EE276D921}"/>
              </a:ext>
            </a:extLst>
          </p:cNvPr>
          <p:cNvCxnSpPr>
            <a:cxnSpLocks/>
          </p:cNvCxnSpPr>
          <p:nvPr/>
        </p:nvCxnSpPr>
        <p:spPr>
          <a:xfrm>
            <a:off x="3103927" y="5004897"/>
            <a:ext cx="2248001" cy="0"/>
          </a:xfrm>
          <a:prstGeom prst="straightConnector1">
            <a:avLst/>
          </a:prstGeom>
          <a:ln w="19050" cap="flat" cmpd="sng" algn="ctr">
            <a:solidFill>
              <a:schemeClr val="tx1"/>
            </a:solidFill>
            <a:prstDash val="solid"/>
            <a:round/>
            <a:headEnd type="arrow" w="med" len="med"/>
            <a:tailEnd type="arrow" w="med" len="med"/>
          </a:ln>
          <a:effectLst>
            <a:outerShdw blurRad="50800" dist="38100" dir="8100000" algn="tr" rotWithShape="0">
              <a:prstClr val="black">
                <a:alpha val="40000"/>
              </a:prstClr>
            </a:outerShdw>
          </a:effectLst>
        </p:spPr>
        <p:style>
          <a:lnRef idx="0">
            <a:scrgbClr r="0" g="0" b="0"/>
          </a:lnRef>
          <a:fillRef idx="0">
            <a:scrgbClr r="0" g="0" b="0"/>
          </a:fillRef>
          <a:effectRef idx="0">
            <a:scrgbClr r="0" g="0" b="0"/>
          </a:effectRef>
          <a:fontRef idx="minor">
            <a:schemeClr val="tx1"/>
          </a:fontRef>
        </p:style>
      </p:cxnSp>
      <p:sp>
        <p:nvSpPr>
          <p:cNvPr id="2" name="Slide Number Placeholder 1">
            <a:extLst>
              <a:ext uri="{FF2B5EF4-FFF2-40B4-BE49-F238E27FC236}">
                <a16:creationId xmlns:a16="http://schemas.microsoft.com/office/drawing/2014/main" id="{AAD385B6-2CC4-0681-B50B-AEB43AD5A0D3}"/>
              </a:ext>
            </a:extLst>
          </p:cNvPr>
          <p:cNvSpPr>
            <a:spLocks noGrp="1"/>
          </p:cNvSpPr>
          <p:nvPr>
            <p:ph type="sldNum" sz="quarter" idx="4"/>
          </p:nvPr>
        </p:nvSpPr>
        <p:spPr/>
        <p:txBody>
          <a:bodyPr/>
          <a:lstStyle/>
          <a:p>
            <a:fld id="{A16AB2F8-5338-F742-A59E-35F5B82165E6}" type="slidenum">
              <a:rPr lang="en-GB" smtClean="0"/>
              <a:pPr/>
              <a:t>10</a:t>
            </a:fld>
            <a:endParaRPr lang="en-GB" dirty="0"/>
          </a:p>
        </p:txBody>
      </p:sp>
      <p:sp>
        <p:nvSpPr>
          <p:cNvPr id="21" name="Title 2">
            <a:extLst>
              <a:ext uri="{FF2B5EF4-FFF2-40B4-BE49-F238E27FC236}">
                <a16:creationId xmlns:a16="http://schemas.microsoft.com/office/drawing/2014/main" id="{17BB435B-7E74-C6A0-90E3-0DE625194E29}"/>
              </a:ext>
            </a:extLst>
          </p:cNvPr>
          <p:cNvSpPr>
            <a:spLocks noGrp="1"/>
          </p:cNvSpPr>
          <p:nvPr>
            <p:ph type="title"/>
          </p:nvPr>
        </p:nvSpPr>
        <p:spPr>
          <a:xfrm>
            <a:off x="2188923" y="186465"/>
            <a:ext cx="8091814" cy="681159"/>
          </a:xfrm>
          <a:prstGeom prst="rect">
            <a:avLst/>
          </a:prstGeom>
        </p:spPr>
        <p:txBody>
          <a:bodyPr/>
          <a:lstStyle/>
          <a:p>
            <a:r>
              <a:rPr lang="en-US" cap="small"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Results: B-G plot at 20K</a:t>
            </a:r>
          </a:p>
        </p:txBody>
      </p:sp>
      <p:sp>
        <p:nvSpPr>
          <p:cNvPr id="19" name="Isosceles Triangle 18">
            <a:extLst>
              <a:ext uri="{FF2B5EF4-FFF2-40B4-BE49-F238E27FC236}">
                <a16:creationId xmlns:a16="http://schemas.microsoft.com/office/drawing/2014/main" id="{126F9C49-7902-A6BF-24BC-6D71972628A1}"/>
              </a:ext>
            </a:extLst>
          </p:cNvPr>
          <p:cNvSpPr/>
          <p:nvPr/>
        </p:nvSpPr>
        <p:spPr>
          <a:xfrm>
            <a:off x="1922928" y="4285698"/>
            <a:ext cx="137160" cy="137160"/>
          </a:xfrm>
          <a:prstGeom prst="triangle">
            <a:avLst/>
          </a:prstGeom>
          <a:solidFill>
            <a:srgbClr val="FFFF00"/>
          </a:solidFill>
          <a:ln>
            <a:noFill/>
          </a:ln>
          <a:effectLst>
            <a:glow rad="63500">
              <a:srgbClr val="B5B903">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Isosceles Triangle 21">
            <a:extLst>
              <a:ext uri="{FF2B5EF4-FFF2-40B4-BE49-F238E27FC236}">
                <a16:creationId xmlns:a16="http://schemas.microsoft.com/office/drawing/2014/main" id="{BB0ED684-B8B8-D103-3872-F0B40D4DCCA7}"/>
              </a:ext>
            </a:extLst>
          </p:cNvPr>
          <p:cNvSpPr/>
          <p:nvPr/>
        </p:nvSpPr>
        <p:spPr>
          <a:xfrm>
            <a:off x="5214768" y="4285698"/>
            <a:ext cx="137160" cy="137160"/>
          </a:xfrm>
          <a:prstGeom prst="triangle">
            <a:avLst/>
          </a:prstGeom>
          <a:solidFill>
            <a:srgbClr val="00DA63"/>
          </a:solidFill>
          <a:ln>
            <a:noFill/>
          </a:ln>
          <a:effectLst>
            <a:glow rad="63500">
              <a:srgbClr val="00DA63">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Isosceles Triangle 25">
            <a:extLst>
              <a:ext uri="{FF2B5EF4-FFF2-40B4-BE49-F238E27FC236}">
                <a16:creationId xmlns:a16="http://schemas.microsoft.com/office/drawing/2014/main" id="{9DCBC13D-9818-1950-E6DF-E4423FCE062B}"/>
              </a:ext>
            </a:extLst>
          </p:cNvPr>
          <p:cNvSpPr/>
          <p:nvPr/>
        </p:nvSpPr>
        <p:spPr>
          <a:xfrm>
            <a:off x="5428128" y="4992551"/>
            <a:ext cx="137160" cy="137160"/>
          </a:xfrm>
          <a:prstGeom prst="triangle">
            <a:avLst/>
          </a:prstGeom>
          <a:solidFill>
            <a:srgbClr val="16E5EA"/>
          </a:solidFill>
          <a:ln>
            <a:noFill/>
          </a:ln>
          <a:effectLst>
            <a:glow rad="63500">
              <a:srgbClr val="16E5EA">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Arrow Connector 26">
            <a:extLst>
              <a:ext uri="{FF2B5EF4-FFF2-40B4-BE49-F238E27FC236}">
                <a16:creationId xmlns:a16="http://schemas.microsoft.com/office/drawing/2014/main" id="{A4B50F2E-9D09-CA28-4A22-3A8E7C23685F}"/>
              </a:ext>
            </a:extLst>
          </p:cNvPr>
          <p:cNvCxnSpPr>
            <a:cxnSpLocks/>
          </p:cNvCxnSpPr>
          <p:nvPr/>
        </p:nvCxnSpPr>
        <p:spPr>
          <a:xfrm>
            <a:off x="2399251" y="4354278"/>
            <a:ext cx="2693975" cy="0"/>
          </a:xfrm>
          <a:prstGeom prst="straightConnector1">
            <a:avLst/>
          </a:prstGeom>
          <a:ln w="19050" cap="flat" cmpd="sng" algn="ctr">
            <a:solidFill>
              <a:schemeClr val="tx1"/>
            </a:solidFill>
            <a:prstDash val="solid"/>
            <a:round/>
            <a:headEnd type="arrow" w="med" len="med"/>
            <a:tailEnd type="arrow" w="med" len="med"/>
          </a:ln>
          <a:effectLst>
            <a:outerShdw blurRad="50800" dist="38100" dir="8100000" algn="tr" rotWithShape="0">
              <a:prstClr val="black">
                <a:alpha val="40000"/>
              </a:prstClr>
            </a:outerShdw>
          </a:effectLst>
        </p:spPr>
        <p:style>
          <a:lnRef idx="0">
            <a:scrgbClr r="0" g="0" b="0"/>
          </a:lnRef>
          <a:fillRef idx="0">
            <a:scrgbClr r="0" g="0" b="0"/>
          </a:fillRef>
          <a:effectRef idx="0">
            <a:scrgbClr r="0" g="0" b="0"/>
          </a:effectRef>
          <a:fontRef idx="minor">
            <a:schemeClr val="tx1"/>
          </a:fontRef>
        </p:style>
      </p:cxnSp>
      <p:cxnSp>
        <p:nvCxnSpPr>
          <p:cNvPr id="30" name="Straight Arrow Connector 29">
            <a:extLst>
              <a:ext uri="{FF2B5EF4-FFF2-40B4-BE49-F238E27FC236}">
                <a16:creationId xmlns:a16="http://schemas.microsoft.com/office/drawing/2014/main" id="{C0802809-A585-2A56-B22F-B37BC9BDC6B8}"/>
              </a:ext>
            </a:extLst>
          </p:cNvPr>
          <p:cNvCxnSpPr>
            <a:cxnSpLocks/>
          </p:cNvCxnSpPr>
          <p:nvPr/>
        </p:nvCxnSpPr>
        <p:spPr>
          <a:xfrm>
            <a:off x="647700" y="4354278"/>
            <a:ext cx="1207026" cy="0"/>
          </a:xfrm>
          <a:prstGeom prst="straightConnector1">
            <a:avLst/>
          </a:prstGeom>
          <a:ln w="19050" cap="flat" cmpd="sng" algn="ctr">
            <a:solidFill>
              <a:schemeClr val="tx1"/>
            </a:solidFill>
            <a:prstDash val="solid"/>
            <a:round/>
            <a:headEnd type="arrow" w="med" len="med"/>
            <a:tailEnd type="arrow" w="med" len="med"/>
          </a:ln>
          <a:effectLst>
            <a:outerShdw blurRad="50800" dist="38100" dir="8100000" algn="tr" rotWithShape="0">
              <a:prstClr val="black">
                <a:alpha val="40000"/>
              </a:prstClr>
            </a:outerShdw>
          </a:effectLst>
        </p:spPr>
        <p:style>
          <a:lnRef idx="0">
            <a:scrgbClr r="0" g="0" b="0"/>
          </a:lnRef>
          <a:fillRef idx="0">
            <a:scrgbClr r="0" g="0" b="0"/>
          </a:fillRef>
          <a:effectRef idx="0">
            <a:scrgbClr r="0" g="0" b="0"/>
          </a:effectRef>
          <a:fontRef idx="minor">
            <a:schemeClr val="tx1"/>
          </a:fontRef>
        </p:style>
      </p:cxnSp>
      <p:sp>
        <p:nvSpPr>
          <p:cNvPr id="31" name="Isosceles Triangle 30">
            <a:extLst>
              <a:ext uri="{FF2B5EF4-FFF2-40B4-BE49-F238E27FC236}">
                <a16:creationId xmlns:a16="http://schemas.microsoft.com/office/drawing/2014/main" id="{495CD664-05D0-B3E2-2E54-DE1CF269F041}"/>
              </a:ext>
            </a:extLst>
          </p:cNvPr>
          <p:cNvSpPr/>
          <p:nvPr/>
        </p:nvSpPr>
        <p:spPr>
          <a:xfrm>
            <a:off x="4004005" y="4992551"/>
            <a:ext cx="137160" cy="137160"/>
          </a:xfrm>
          <a:prstGeom prst="triangle">
            <a:avLst/>
          </a:prstGeom>
          <a:solidFill>
            <a:srgbClr val="FF0000"/>
          </a:solidFill>
          <a:ln>
            <a:noFill/>
          </a:ln>
          <a:effectLst>
            <a:glow rad="63500">
              <a:srgbClr val="FF0000">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
            <a:extLst>
              <a:ext uri="{FF2B5EF4-FFF2-40B4-BE49-F238E27FC236}">
                <a16:creationId xmlns:a16="http://schemas.microsoft.com/office/drawing/2014/main" id="{244BD76D-CB42-C9AA-533B-809002C7850F}"/>
              </a:ext>
            </a:extLst>
          </p:cNvPr>
          <p:cNvSpPr txBox="1"/>
          <p:nvPr/>
        </p:nvSpPr>
        <p:spPr>
          <a:xfrm>
            <a:off x="8230786" y="3608589"/>
            <a:ext cx="3961214" cy="1354217"/>
          </a:xfrm>
          <a:prstGeom prst="rect">
            <a:avLst/>
          </a:prstGeom>
          <a:noFill/>
        </p:spPr>
        <p:txBody>
          <a:bodyPr wrap="square">
            <a:spAutoFit/>
          </a:bodyPr>
          <a:lstStyle/>
          <a:p>
            <a:pPr algn="ctr"/>
            <a:r>
              <a:rPr lang="en-US" sz="1600" dirty="0"/>
              <a:t>Maximum budget = 400 </a:t>
            </a:r>
            <a:r>
              <a:rPr lang="en-US" sz="1600" dirty="0" err="1"/>
              <a:t>kEUR</a:t>
            </a:r>
            <a:r>
              <a:rPr lang="en-US" sz="1600" dirty="0"/>
              <a:t>/m</a:t>
            </a:r>
          </a:p>
          <a:p>
            <a:pPr algn="ctr"/>
            <a:r>
              <a:rPr lang="en-GB" sz="1600" dirty="0"/>
              <a:t>Labour = 20 </a:t>
            </a:r>
            <a:r>
              <a:rPr lang="en-GB" sz="1600" dirty="0" err="1"/>
              <a:t>kEUR</a:t>
            </a:r>
            <a:r>
              <a:rPr lang="en-GB" sz="1600" dirty="0"/>
              <a:t>/m</a:t>
            </a:r>
          </a:p>
          <a:p>
            <a:pPr algn="ctr"/>
            <a:r>
              <a:rPr lang="en-GB" sz="1600" dirty="0"/>
              <a:t>Iron and Structures = 60 </a:t>
            </a:r>
            <a:r>
              <a:rPr lang="en-GB" sz="1600" dirty="0" err="1"/>
              <a:t>kEUR</a:t>
            </a:r>
            <a:r>
              <a:rPr lang="en-GB" sz="1600" dirty="0"/>
              <a:t>/m</a:t>
            </a:r>
          </a:p>
          <a:p>
            <a:pPr algn="ctr"/>
            <a:r>
              <a:rPr lang="en-GB" sz="1600" dirty="0"/>
              <a:t>↓</a:t>
            </a:r>
          </a:p>
          <a:p>
            <a:pPr algn="ctr"/>
            <a:r>
              <a:rPr lang="en-GB" sz="1600" dirty="0"/>
              <a:t>Budget for the SC = 320 </a:t>
            </a:r>
            <a:r>
              <a:rPr lang="en-GB" sz="1600" dirty="0" err="1"/>
              <a:t>kEUR</a:t>
            </a:r>
            <a:r>
              <a:rPr lang="en-GB" sz="1600" dirty="0"/>
              <a:t>/m</a:t>
            </a:r>
          </a:p>
        </p:txBody>
      </p:sp>
      <p:sp>
        <p:nvSpPr>
          <p:cNvPr id="33" name="CasellaDiTesto 6">
            <a:extLst>
              <a:ext uri="{FF2B5EF4-FFF2-40B4-BE49-F238E27FC236}">
                <a16:creationId xmlns:a16="http://schemas.microsoft.com/office/drawing/2014/main" id="{7656C2BD-175D-083C-356B-E0BC3D8F0C57}"/>
              </a:ext>
            </a:extLst>
          </p:cNvPr>
          <p:cNvSpPr txBox="1"/>
          <p:nvPr/>
        </p:nvSpPr>
        <p:spPr>
          <a:xfrm>
            <a:off x="8190129" y="5061131"/>
            <a:ext cx="3961213" cy="923330"/>
          </a:xfrm>
          <a:prstGeom prst="rect">
            <a:avLst/>
          </a:prstGeom>
          <a:noFill/>
        </p:spPr>
        <p:txBody>
          <a:bodyPr wrap="square">
            <a:spAutoFit/>
          </a:bodyPr>
          <a:lstStyle/>
          <a:p>
            <a:pPr algn="ctr"/>
            <a:r>
              <a:rPr lang="en-US" dirty="0">
                <a:solidFill>
                  <a:srgbClr val="C00000"/>
                </a:solidFill>
              </a:rPr>
              <a:t>The radial build might change: a solution needs to be studied to address the issue of the quadrupole moving inward.</a:t>
            </a:r>
          </a:p>
        </p:txBody>
      </p:sp>
      <p:sp>
        <p:nvSpPr>
          <p:cNvPr id="34" name="TextBox 3">
            <a:extLst>
              <a:ext uri="{FF2B5EF4-FFF2-40B4-BE49-F238E27FC236}">
                <a16:creationId xmlns:a16="http://schemas.microsoft.com/office/drawing/2014/main" id="{781E2697-5435-F230-C13C-D9DE474C03FC}"/>
              </a:ext>
            </a:extLst>
          </p:cNvPr>
          <p:cNvSpPr txBox="1"/>
          <p:nvPr/>
        </p:nvSpPr>
        <p:spPr>
          <a:xfrm>
            <a:off x="8453268" y="1644450"/>
            <a:ext cx="3613995" cy="1569660"/>
          </a:xfrm>
          <a:prstGeom prst="rect">
            <a:avLst/>
          </a:prstGeom>
          <a:noFill/>
        </p:spPr>
        <p:txBody>
          <a:bodyPr wrap="square">
            <a:spAutoFit/>
          </a:bodyPr>
          <a:lstStyle/>
          <a:p>
            <a:pPr algn="ctr"/>
            <a:r>
              <a:rPr lang="en-US" sz="1600" dirty="0"/>
              <a:t>From v0.7:</a:t>
            </a:r>
          </a:p>
          <a:p>
            <a:r>
              <a:rPr lang="en-US" sz="1600" dirty="0"/>
              <a:t> 8 T, 100 T/m, aperture of 310 mm (FF)</a:t>
            </a:r>
          </a:p>
          <a:p>
            <a:r>
              <a:rPr lang="en-US" sz="1600" dirty="0"/>
              <a:t> 8 T, 320 T/m, aperture of 130 mm (ARC)</a:t>
            </a:r>
          </a:p>
          <a:p>
            <a:r>
              <a:rPr lang="en-US" sz="1600" dirty="0"/>
              <a:t> 4 T, 240 T/m, aperture of 170 mm (Corr.)</a:t>
            </a:r>
          </a:p>
          <a:p>
            <a:r>
              <a:rPr lang="en-US" sz="1600" dirty="0"/>
              <a:t> 4 T, 330 T/m, aperture of 130 mm (Corr.)</a:t>
            </a:r>
          </a:p>
          <a:p>
            <a:endParaRPr lang="en-GB" sz="1600" dirty="0"/>
          </a:p>
        </p:txBody>
      </p:sp>
      <p:sp>
        <p:nvSpPr>
          <p:cNvPr id="35" name="TextBox 34">
            <a:extLst>
              <a:ext uri="{FF2B5EF4-FFF2-40B4-BE49-F238E27FC236}">
                <a16:creationId xmlns:a16="http://schemas.microsoft.com/office/drawing/2014/main" id="{3EF65C83-D11B-BC62-885A-0BCC472A8B1C}"/>
              </a:ext>
            </a:extLst>
          </p:cNvPr>
          <p:cNvSpPr txBox="1"/>
          <p:nvPr/>
        </p:nvSpPr>
        <p:spPr>
          <a:xfrm>
            <a:off x="9156696" y="2967534"/>
            <a:ext cx="1944000" cy="353943"/>
          </a:xfrm>
          <a:prstGeom prst="rect">
            <a:avLst/>
          </a:prstGeom>
          <a:noFill/>
          <a:ln>
            <a:solidFill>
              <a:srgbClr val="00B0F0"/>
            </a:solidFill>
          </a:ln>
        </p:spPr>
        <p:txBody>
          <a:bodyPr wrap="square">
            <a:spAutoFit/>
          </a:bodyPr>
          <a:lstStyle/>
          <a:p>
            <a:r>
              <a:rPr lang="en-US" sz="1100" b="1" i="1" dirty="0">
                <a:solidFill>
                  <a:srgbClr val="00B0F0"/>
                </a:solidFill>
                <a:latin typeface="Calibri" panose="020F0502020204030204" pitchFamily="34" charset="0"/>
                <a:ea typeface="Calibri" panose="020F0502020204030204" pitchFamily="34" charset="0"/>
                <a:cs typeface="Calibri" panose="020F0502020204030204" pitchFamily="34" charset="0"/>
              </a:rPr>
              <a:t>Courtesy of </a:t>
            </a:r>
            <a:r>
              <a:rPr lang="en-GB" sz="1100" b="1" i="1" dirty="0">
                <a:solidFill>
                  <a:srgbClr val="00B0F0"/>
                </a:solidFill>
                <a:latin typeface="Calibri" panose="020F0502020204030204" pitchFamily="34" charset="0"/>
                <a:ea typeface="Calibri" panose="020F0502020204030204" pitchFamily="34" charset="0"/>
                <a:cs typeface="Calibri" panose="020F0502020204030204" pitchFamily="34" charset="0"/>
              </a:rPr>
              <a:t>Kyriacos Skoufaris</a:t>
            </a:r>
          </a:p>
          <a:p>
            <a:r>
              <a:rPr lang="en-US" sz="600" b="1" i="1" u="sng" dirty="0">
                <a:solidFill>
                  <a:srgbClr val="00B0F0"/>
                </a:solidFill>
                <a:latin typeface="Calibri" panose="020F0502020204030204" pitchFamily="34" charset="0"/>
                <a:ea typeface="Calibri" panose="020F0502020204030204" pitchFamily="34" charset="0"/>
                <a:cs typeface="Calibri" panose="020F0502020204030204" pitchFamily="34" charset="0"/>
              </a:rPr>
              <a:t>https://indico.cern.ch/event/1351046/</a:t>
            </a:r>
            <a:endParaRPr lang="en-GB" sz="600" b="1" i="1" u="sng" dirty="0">
              <a:solidFill>
                <a:srgbClr val="00B0F0"/>
              </a:solidFill>
              <a:latin typeface="Calibri" panose="020F0502020204030204" pitchFamily="34" charset="0"/>
              <a:ea typeface="Calibri" panose="020F0502020204030204" pitchFamily="34" charset="0"/>
              <a:cs typeface="Calibri" panose="020F0502020204030204" pitchFamily="34" charset="0"/>
            </a:endParaRPr>
          </a:p>
        </p:txBody>
      </p:sp>
      <p:sp>
        <p:nvSpPr>
          <p:cNvPr id="36" name="Rectangle 35">
            <a:extLst>
              <a:ext uri="{FF2B5EF4-FFF2-40B4-BE49-F238E27FC236}">
                <a16:creationId xmlns:a16="http://schemas.microsoft.com/office/drawing/2014/main" id="{9DF37E53-96A0-BA89-EE5D-22A61E292150}"/>
              </a:ext>
            </a:extLst>
          </p:cNvPr>
          <p:cNvSpPr/>
          <p:nvPr/>
        </p:nvSpPr>
        <p:spPr>
          <a:xfrm>
            <a:off x="8190129" y="1644450"/>
            <a:ext cx="3877134" cy="1777102"/>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Isosceles Triangle 36">
            <a:extLst>
              <a:ext uri="{FF2B5EF4-FFF2-40B4-BE49-F238E27FC236}">
                <a16:creationId xmlns:a16="http://schemas.microsoft.com/office/drawing/2014/main" id="{8AB74AAC-769D-6365-FBE4-12803901EACB}"/>
              </a:ext>
            </a:extLst>
          </p:cNvPr>
          <p:cNvSpPr/>
          <p:nvPr/>
        </p:nvSpPr>
        <p:spPr>
          <a:xfrm>
            <a:off x="8338968" y="1992078"/>
            <a:ext cx="137160" cy="137160"/>
          </a:xfrm>
          <a:prstGeom prst="triangle">
            <a:avLst/>
          </a:prstGeom>
          <a:solidFill>
            <a:srgbClr val="FFFF00"/>
          </a:solidFill>
          <a:ln>
            <a:noFill/>
          </a:ln>
          <a:effectLst>
            <a:glow rad="63500">
              <a:srgbClr val="B5B903">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Isosceles Triangle 37">
            <a:extLst>
              <a:ext uri="{FF2B5EF4-FFF2-40B4-BE49-F238E27FC236}">
                <a16:creationId xmlns:a16="http://schemas.microsoft.com/office/drawing/2014/main" id="{C11FA72F-FBEE-1542-FC63-FC99667260CD}"/>
              </a:ext>
            </a:extLst>
          </p:cNvPr>
          <p:cNvSpPr/>
          <p:nvPr/>
        </p:nvSpPr>
        <p:spPr>
          <a:xfrm>
            <a:off x="8338968" y="2237739"/>
            <a:ext cx="137160" cy="137160"/>
          </a:xfrm>
          <a:prstGeom prst="triangle">
            <a:avLst/>
          </a:prstGeom>
          <a:solidFill>
            <a:srgbClr val="00DA63"/>
          </a:solidFill>
          <a:ln>
            <a:noFill/>
          </a:ln>
          <a:effectLst>
            <a:glow rad="63500">
              <a:srgbClr val="00DA63">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Isosceles Triangle 38">
            <a:extLst>
              <a:ext uri="{FF2B5EF4-FFF2-40B4-BE49-F238E27FC236}">
                <a16:creationId xmlns:a16="http://schemas.microsoft.com/office/drawing/2014/main" id="{143DB380-AD16-158B-11E7-9BD4EBCB21D8}"/>
              </a:ext>
            </a:extLst>
          </p:cNvPr>
          <p:cNvSpPr/>
          <p:nvPr/>
        </p:nvSpPr>
        <p:spPr>
          <a:xfrm>
            <a:off x="8338968" y="2490005"/>
            <a:ext cx="137160" cy="137160"/>
          </a:xfrm>
          <a:prstGeom prst="triangle">
            <a:avLst/>
          </a:prstGeom>
          <a:solidFill>
            <a:srgbClr val="FF0000"/>
          </a:solidFill>
          <a:ln>
            <a:noFill/>
          </a:ln>
          <a:effectLst>
            <a:glow rad="63500">
              <a:srgbClr val="FF0000">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Isosceles Triangle 39">
            <a:extLst>
              <a:ext uri="{FF2B5EF4-FFF2-40B4-BE49-F238E27FC236}">
                <a16:creationId xmlns:a16="http://schemas.microsoft.com/office/drawing/2014/main" id="{18D867AE-6E97-5BCC-CEFE-4D6D9C603FD6}"/>
              </a:ext>
            </a:extLst>
          </p:cNvPr>
          <p:cNvSpPr/>
          <p:nvPr/>
        </p:nvSpPr>
        <p:spPr>
          <a:xfrm>
            <a:off x="8338968" y="2735666"/>
            <a:ext cx="137160" cy="137160"/>
          </a:xfrm>
          <a:prstGeom prst="triangle">
            <a:avLst/>
          </a:prstGeom>
          <a:solidFill>
            <a:srgbClr val="16E5EA"/>
          </a:solidFill>
          <a:ln>
            <a:noFill/>
          </a:ln>
          <a:effectLst>
            <a:glow rad="63500">
              <a:srgbClr val="16E5EA">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4" name="Straight Arrow Connector 43">
            <a:extLst>
              <a:ext uri="{FF2B5EF4-FFF2-40B4-BE49-F238E27FC236}">
                <a16:creationId xmlns:a16="http://schemas.microsoft.com/office/drawing/2014/main" id="{1241ACA3-FAB6-FD7A-7C42-2FF113E333A3}"/>
              </a:ext>
            </a:extLst>
          </p:cNvPr>
          <p:cNvCxnSpPr>
            <a:cxnSpLocks/>
          </p:cNvCxnSpPr>
          <p:nvPr/>
        </p:nvCxnSpPr>
        <p:spPr>
          <a:xfrm>
            <a:off x="2188923" y="5105565"/>
            <a:ext cx="1734938" cy="0"/>
          </a:xfrm>
          <a:prstGeom prst="straightConnector1">
            <a:avLst/>
          </a:prstGeom>
          <a:ln w="19050" cap="flat" cmpd="sng" algn="ctr">
            <a:solidFill>
              <a:schemeClr val="tx1"/>
            </a:solidFill>
            <a:prstDash val="solid"/>
            <a:round/>
            <a:headEnd type="arrow" w="med" len="med"/>
            <a:tailEnd type="arrow" w="med" len="med"/>
          </a:ln>
          <a:effectLst>
            <a:outerShdw blurRad="50800" dist="38100" dir="8100000" algn="tr" rotWithShape="0">
              <a:prstClr val="black">
                <a:alpha val="40000"/>
              </a:prstClr>
            </a:outerShdw>
          </a:effectLst>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97465239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10" presetClass="entr" presetSubtype="0" fill="hold"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nodeType="with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500"/>
                                        <p:tgtEl>
                                          <p:spTgt spid="43"/>
                                        </p:tgtEl>
                                      </p:cBhvr>
                                    </p:animEffect>
                                  </p:childTnLst>
                                </p:cTn>
                              </p:par>
                              <p:par>
                                <p:cTn id="14" presetID="10" presetClass="entr" presetSubtype="0" fill="hold" nodeType="withEffect">
                                  <p:stCondLst>
                                    <p:cond delay="0"/>
                                  </p:stCondLst>
                                  <p:childTnLst>
                                    <p:set>
                                      <p:cBhvr>
                                        <p:cTn id="15" dur="1" fill="hold">
                                          <p:stCondLst>
                                            <p:cond delay="0"/>
                                          </p:stCondLst>
                                        </p:cTn>
                                        <p:tgtEl>
                                          <p:spTgt spid="44"/>
                                        </p:tgtEl>
                                        <p:attrNameLst>
                                          <p:attrName>style.visibility</p:attrName>
                                        </p:attrNameLst>
                                      </p:cBhvr>
                                      <p:to>
                                        <p:strVal val="visible"/>
                                      </p:to>
                                    </p:set>
                                    <p:animEffect transition="in" filter="fade">
                                      <p:cBhvr>
                                        <p:cTn id="16" dur="500"/>
                                        <p:tgtEl>
                                          <p:spTgt spid="4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500"/>
                                        <p:tgtEl>
                                          <p:spTgt spid="2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2" grpId="0" animBg="1"/>
      <p:bldP spid="26" grpId="0" animBg="1"/>
      <p:bldP spid="3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9FCFEF-73C1-20D6-8433-869565DA4484}"/>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5EF9C62-AC9F-81A6-1EB1-FDFCBCC66B82}"/>
              </a:ext>
            </a:extLst>
          </p:cNvPr>
          <p:cNvSpPr>
            <a:spLocks noGrp="1"/>
          </p:cNvSpPr>
          <p:nvPr>
            <p:ph type="sldNum" sz="quarter" idx="4"/>
          </p:nvPr>
        </p:nvSpPr>
        <p:spPr/>
        <p:txBody>
          <a:bodyPr/>
          <a:lstStyle/>
          <a:p>
            <a:fld id="{A16AB2F8-5338-F742-A59E-35F5B82165E6}" type="slidenum">
              <a:rPr lang="en-GB" smtClean="0"/>
              <a:pPr/>
              <a:t>11</a:t>
            </a:fld>
            <a:endParaRPr lang="en-GB" dirty="0"/>
          </a:p>
        </p:txBody>
      </p:sp>
      <p:sp>
        <p:nvSpPr>
          <p:cNvPr id="3" name="Title 2">
            <a:extLst>
              <a:ext uri="{FF2B5EF4-FFF2-40B4-BE49-F238E27FC236}">
                <a16:creationId xmlns:a16="http://schemas.microsoft.com/office/drawing/2014/main" id="{AFB3D39D-D357-9649-874E-98FEBCF16B2C}"/>
              </a:ext>
            </a:extLst>
          </p:cNvPr>
          <p:cNvSpPr>
            <a:spLocks noGrp="1"/>
          </p:cNvSpPr>
          <p:nvPr>
            <p:ph type="title"/>
          </p:nvPr>
        </p:nvSpPr>
        <p:spPr>
          <a:xfrm>
            <a:off x="2188923" y="186465"/>
            <a:ext cx="8091814" cy="681159"/>
          </a:xfrm>
          <a:prstGeom prst="rect">
            <a:avLst/>
          </a:prstGeom>
        </p:spPr>
        <p:txBody>
          <a:bodyPr/>
          <a:lstStyle/>
          <a:p>
            <a:r>
              <a:rPr lang="en-US" cap="small"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Stress Issue</a:t>
            </a:r>
          </a:p>
        </p:txBody>
      </p:sp>
      <p:sp>
        <p:nvSpPr>
          <p:cNvPr id="4" name="TextBox 3">
            <a:extLst>
              <a:ext uri="{FF2B5EF4-FFF2-40B4-BE49-F238E27FC236}">
                <a16:creationId xmlns:a16="http://schemas.microsoft.com/office/drawing/2014/main" id="{0A5B4B68-B5B2-F90D-F529-797B4457F341}"/>
              </a:ext>
            </a:extLst>
          </p:cNvPr>
          <p:cNvSpPr txBox="1"/>
          <p:nvPr/>
        </p:nvSpPr>
        <p:spPr>
          <a:xfrm>
            <a:off x="490214" y="5671807"/>
            <a:ext cx="5706454" cy="646331"/>
          </a:xfrm>
          <a:prstGeom prst="rect">
            <a:avLst/>
          </a:prstGeom>
          <a:noFill/>
        </p:spPr>
        <p:txBody>
          <a:bodyPr wrap="square" rtlCol="0">
            <a:spAutoFit/>
          </a:bodyPr>
          <a:lstStyle/>
          <a:p>
            <a:pPr>
              <a:buClr>
                <a:schemeClr val="accent2"/>
              </a:buClr>
              <a:buSzPct val="130000"/>
            </a:pPr>
            <a:r>
              <a:rPr lang="en-US" dirty="0"/>
              <a:t>To address the issue, we insert an </a:t>
            </a:r>
            <a:r>
              <a:rPr lang="en-US" dirty="0">
                <a:solidFill>
                  <a:schemeClr val="accent2"/>
                </a:solidFill>
              </a:rPr>
              <a:t>infinitely rigid internal structure</a:t>
            </a:r>
            <a:r>
              <a:rPr lang="en-US" dirty="0"/>
              <a:t> to enable the study of stress behavior in the coils.</a:t>
            </a:r>
          </a:p>
        </p:txBody>
      </p:sp>
      <p:grpSp>
        <p:nvGrpSpPr>
          <p:cNvPr id="13" name="Group 12">
            <a:extLst>
              <a:ext uri="{FF2B5EF4-FFF2-40B4-BE49-F238E27FC236}">
                <a16:creationId xmlns:a16="http://schemas.microsoft.com/office/drawing/2014/main" id="{43232FE1-541D-F119-B8E3-7E5E0DCEE26A}"/>
              </a:ext>
            </a:extLst>
          </p:cNvPr>
          <p:cNvGrpSpPr>
            <a:grpSpLocks noChangeAspect="1"/>
          </p:cNvGrpSpPr>
          <p:nvPr/>
        </p:nvGrpSpPr>
        <p:grpSpPr>
          <a:xfrm>
            <a:off x="6196668" y="3162650"/>
            <a:ext cx="5971262" cy="3102837"/>
            <a:chOff x="5188729" y="2695651"/>
            <a:chExt cx="6773115" cy="3519502"/>
          </a:xfrm>
          <a:effectLst>
            <a:outerShdw blurRad="50800" dist="38100" dir="13500000" algn="br" rotWithShape="0">
              <a:prstClr val="black">
                <a:alpha val="40000"/>
              </a:prstClr>
            </a:outerShdw>
          </a:effectLst>
        </p:grpSpPr>
        <p:grpSp>
          <p:nvGrpSpPr>
            <p:cNvPr id="7" name="Group 6">
              <a:extLst>
                <a:ext uri="{FF2B5EF4-FFF2-40B4-BE49-F238E27FC236}">
                  <a16:creationId xmlns:a16="http://schemas.microsoft.com/office/drawing/2014/main" id="{52C17BD6-9348-4246-7EEB-CC0EA599CEFE}"/>
                </a:ext>
              </a:extLst>
            </p:cNvPr>
            <p:cNvGrpSpPr/>
            <p:nvPr/>
          </p:nvGrpSpPr>
          <p:grpSpPr>
            <a:xfrm>
              <a:off x="5843606" y="2695651"/>
              <a:ext cx="6118238" cy="3519502"/>
              <a:chOff x="5843606" y="2360152"/>
              <a:chExt cx="6118238" cy="3519502"/>
            </a:xfrm>
          </p:grpSpPr>
          <p:pic>
            <p:nvPicPr>
              <p:cNvPr id="8" name="Picture 7" descr="A screen shot of a computer&#10;&#10;Description automatically generated">
                <a:extLst>
                  <a:ext uri="{FF2B5EF4-FFF2-40B4-BE49-F238E27FC236}">
                    <a16:creationId xmlns:a16="http://schemas.microsoft.com/office/drawing/2014/main" id="{17330164-E82E-FAB8-5430-E1EEC095F2EF}"/>
                  </a:ext>
                </a:extLst>
              </p:cNvPr>
              <p:cNvPicPr>
                <a:picLocks noChangeAspect="1"/>
              </p:cNvPicPr>
              <p:nvPr/>
            </p:nvPicPr>
            <p:blipFill>
              <a:blip r:embed="rId3"/>
              <a:srcRect t="24091" r="21899"/>
              <a:stretch/>
            </p:blipFill>
            <p:spPr>
              <a:xfrm>
                <a:off x="5843606" y="2360152"/>
                <a:ext cx="6118238" cy="3519502"/>
              </a:xfrm>
              <a:prstGeom prst="rect">
                <a:avLst/>
              </a:prstGeom>
            </p:spPr>
          </p:pic>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5C822A66-96B4-77D7-9218-2AAFCECD34A6}"/>
                      </a:ext>
                    </a:extLst>
                  </p:cNvPr>
                  <p:cNvSpPr txBox="1"/>
                  <p:nvPr/>
                </p:nvSpPr>
                <p:spPr>
                  <a:xfrm>
                    <a:off x="7207163" y="2399289"/>
                    <a:ext cx="3299994" cy="282844"/>
                  </a:xfrm>
                  <a:prstGeom prst="rect">
                    <a:avLst/>
                  </a:prstGeom>
                  <a:noFill/>
                  <a:ln>
                    <a:solidFill>
                      <a:schemeClr val="bg1">
                        <a:lumMod val="85000"/>
                      </a:schemeClr>
                    </a:solidFill>
                  </a:ln>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900" b="0" i="1" smtClean="0">
                                  <a:solidFill>
                                    <a:schemeClr val="bg1">
                                      <a:lumMod val="85000"/>
                                    </a:schemeClr>
                                  </a:solidFill>
                                  <a:latin typeface="Cambria Math" panose="02040503050406030204" pitchFamily="18" charset="0"/>
                                </a:rPr>
                              </m:ctrlPr>
                            </m:sSubPr>
                            <m:e>
                              <m:r>
                                <a:rPr lang="en-US" sz="900" b="0" i="1" smtClean="0">
                                  <a:solidFill>
                                    <a:schemeClr val="bg1">
                                      <a:lumMod val="85000"/>
                                    </a:schemeClr>
                                  </a:solidFill>
                                  <a:latin typeface="Cambria Math" panose="02040503050406030204" pitchFamily="18" charset="0"/>
                                </a:rPr>
                                <m:t>𝑎</m:t>
                              </m:r>
                            </m:e>
                            <m:sub>
                              <m:r>
                                <a:rPr lang="en-US" sz="900" b="0" i="1" smtClean="0">
                                  <a:solidFill>
                                    <a:schemeClr val="bg1">
                                      <a:lumMod val="85000"/>
                                    </a:schemeClr>
                                  </a:solidFill>
                                  <a:latin typeface="Cambria Math" panose="02040503050406030204" pitchFamily="18" charset="0"/>
                                </a:rPr>
                                <m:t>1</m:t>
                              </m:r>
                            </m:sub>
                          </m:sSub>
                          <m:r>
                            <a:rPr lang="en-US" sz="900" b="0" i="1" smtClean="0">
                              <a:solidFill>
                                <a:schemeClr val="bg1">
                                  <a:lumMod val="85000"/>
                                </a:schemeClr>
                              </a:solidFill>
                              <a:latin typeface="Cambria Math" panose="02040503050406030204" pitchFamily="18" charset="0"/>
                            </a:rPr>
                            <m:t>=75</m:t>
                          </m:r>
                          <m:r>
                            <a:rPr lang="en-US" sz="900" b="0" i="1" smtClean="0">
                              <a:solidFill>
                                <a:schemeClr val="bg1">
                                  <a:lumMod val="85000"/>
                                </a:schemeClr>
                              </a:solidFill>
                              <a:latin typeface="Cambria Math" panose="02040503050406030204" pitchFamily="18" charset="0"/>
                            </a:rPr>
                            <m:t>𝑚𝑚</m:t>
                          </m:r>
                          <m:r>
                            <a:rPr lang="en-US" sz="900" b="0" i="1" smtClean="0">
                              <a:solidFill>
                                <a:schemeClr val="bg1">
                                  <a:lumMod val="85000"/>
                                </a:schemeClr>
                              </a:solidFill>
                              <a:latin typeface="Cambria Math" panose="02040503050406030204" pitchFamily="18" charset="0"/>
                            </a:rPr>
                            <m:t>, </m:t>
                          </m:r>
                          <m:sSub>
                            <m:sSubPr>
                              <m:ctrlPr>
                                <a:rPr lang="en-US" sz="900" b="0" i="1" smtClean="0">
                                  <a:solidFill>
                                    <a:schemeClr val="bg1">
                                      <a:lumMod val="85000"/>
                                    </a:schemeClr>
                                  </a:solidFill>
                                  <a:latin typeface="Cambria Math" panose="02040503050406030204" pitchFamily="18" charset="0"/>
                                </a:rPr>
                              </m:ctrlPr>
                            </m:sSubPr>
                            <m:e>
                              <m:r>
                                <a:rPr lang="en-US" sz="900" b="0" i="1" smtClean="0">
                                  <a:solidFill>
                                    <a:schemeClr val="bg1">
                                      <a:lumMod val="85000"/>
                                    </a:schemeClr>
                                  </a:solidFill>
                                  <a:latin typeface="Cambria Math" panose="02040503050406030204" pitchFamily="18" charset="0"/>
                                </a:rPr>
                                <m:t>𝑤</m:t>
                              </m:r>
                            </m:e>
                            <m:sub>
                              <m:r>
                                <a:rPr lang="en-US" sz="900" b="0" i="1" smtClean="0">
                                  <a:solidFill>
                                    <a:schemeClr val="bg1">
                                      <a:lumMod val="85000"/>
                                    </a:schemeClr>
                                  </a:solidFill>
                                  <a:latin typeface="Cambria Math" panose="02040503050406030204" pitchFamily="18" charset="0"/>
                                </a:rPr>
                                <m:t>𝑞𝑢𝑎𝑑</m:t>
                              </m:r>
                            </m:sub>
                          </m:sSub>
                          <m:r>
                            <a:rPr lang="en-US" sz="900" b="0" i="1" smtClean="0">
                              <a:solidFill>
                                <a:schemeClr val="bg1">
                                  <a:lumMod val="85000"/>
                                </a:schemeClr>
                              </a:solidFill>
                              <a:latin typeface="Cambria Math" panose="02040503050406030204" pitchFamily="18" charset="0"/>
                            </a:rPr>
                            <m:t>=80</m:t>
                          </m:r>
                          <m:r>
                            <a:rPr lang="en-US" sz="900" b="0" i="1" smtClean="0">
                              <a:solidFill>
                                <a:schemeClr val="bg1">
                                  <a:lumMod val="85000"/>
                                </a:schemeClr>
                              </a:solidFill>
                              <a:latin typeface="Cambria Math" panose="02040503050406030204" pitchFamily="18" charset="0"/>
                            </a:rPr>
                            <m:t>𝑚𝑚</m:t>
                          </m:r>
                          <m:r>
                            <a:rPr lang="en-US" sz="900" b="0" i="1" smtClean="0">
                              <a:solidFill>
                                <a:schemeClr val="bg1">
                                  <a:lumMod val="85000"/>
                                </a:schemeClr>
                              </a:solidFill>
                              <a:latin typeface="Cambria Math" panose="02040503050406030204" pitchFamily="18" charset="0"/>
                            </a:rPr>
                            <m:t>,</m:t>
                          </m:r>
                          <m:sSub>
                            <m:sSubPr>
                              <m:ctrlPr>
                                <a:rPr lang="en-US" sz="900" b="0" i="1" smtClean="0">
                                  <a:solidFill>
                                    <a:schemeClr val="bg1">
                                      <a:lumMod val="85000"/>
                                    </a:schemeClr>
                                  </a:solidFill>
                                  <a:latin typeface="Cambria Math" panose="02040503050406030204" pitchFamily="18" charset="0"/>
                                </a:rPr>
                              </m:ctrlPr>
                            </m:sSubPr>
                            <m:e>
                              <m:r>
                                <a:rPr lang="en-US" sz="900" b="0" i="1" smtClean="0">
                                  <a:solidFill>
                                    <a:schemeClr val="bg1">
                                      <a:lumMod val="85000"/>
                                    </a:schemeClr>
                                  </a:solidFill>
                                  <a:latin typeface="Cambria Math" panose="02040503050406030204" pitchFamily="18" charset="0"/>
                                </a:rPr>
                                <m:t>𝑤</m:t>
                              </m:r>
                            </m:e>
                            <m:sub>
                              <m:r>
                                <a:rPr lang="en-US" sz="900" b="0" i="1" smtClean="0">
                                  <a:solidFill>
                                    <a:schemeClr val="bg1">
                                      <a:lumMod val="85000"/>
                                    </a:schemeClr>
                                  </a:solidFill>
                                  <a:latin typeface="Cambria Math" panose="02040503050406030204" pitchFamily="18" charset="0"/>
                                </a:rPr>
                                <m:t>𝑑𝑖𝑝</m:t>
                              </m:r>
                            </m:sub>
                          </m:sSub>
                          <m:r>
                            <a:rPr lang="en-US" sz="900" b="0" i="1" smtClean="0">
                              <a:solidFill>
                                <a:schemeClr val="bg1">
                                  <a:lumMod val="85000"/>
                                </a:schemeClr>
                              </a:solidFill>
                              <a:latin typeface="Cambria Math" panose="02040503050406030204" pitchFamily="18" charset="0"/>
                            </a:rPr>
                            <m:t>=80</m:t>
                          </m:r>
                          <m:r>
                            <a:rPr lang="en-US" sz="900" b="0" i="1" smtClean="0">
                              <a:solidFill>
                                <a:schemeClr val="bg1">
                                  <a:lumMod val="85000"/>
                                </a:schemeClr>
                              </a:solidFill>
                              <a:latin typeface="Cambria Math" panose="02040503050406030204" pitchFamily="18" charset="0"/>
                            </a:rPr>
                            <m:t>𝑚𝑚</m:t>
                          </m:r>
                          <m:r>
                            <a:rPr lang="en-US" sz="900" b="0" i="1" smtClean="0">
                              <a:solidFill>
                                <a:schemeClr val="bg1">
                                  <a:lumMod val="85000"/>
                                </a:schemeClr>
                              </a:solidFill>
                              <a:latin typeface="Cambria Math" panose="02040503050406030204" pitchFamily="18" charset="0"/>
                            </a:rPr>
                            <m:t>, </m:t>
                          </m:r>
                          <m:sSub>
                            <m:sSubPr>
                              <m:ctrlPr>
                                <a:rPr lang="en-US" sz="900" b="0" i="1" smtClean="0">
                                  <a:solidFill>
                                    <a:schemeClr val="bg1">
                                      <a:lumMod val="85000"/>
                                    </a:schemeClr>
                                  </a:solidFill>
                                  <a:latin typeface="Cambria Math" panose="02040503050406030204" pitchFamily="18" charset="0"/>
                                </a:rPr>
                              </m:ctrlPr>
                            </m:sSubPr>
                            <m:e>
                              <m:r>
                                <a:rPr lang="en-US" sz="900" b="0" i="1" smtClean="0">
                                  <a:solidFill>
                                    <a:schemeClr val="bg1">
                                      <a:lumMod val="85000"/>
                                    </a:schemeClr>
                                  </a:solidFill>
                                  <a:latin typeface="Cambria Math" panose="02040503050406030204" pitchFamily="18" charset="0"/>
                                </a:rPr>
                                <m:t>𝑇</m:t>
                              </m:r>
                            </m:e>
                            <m:sub>
                              <m:r>
                                <a:rPr lang="en-US" sz="900" b="0" i="1" smtClean="0">
                                  <a:solidFill>
                                    <a:schemeClr val="bg1">
                                      <a:lumMod val="85000"/>
                                    </a:schemeClr>
                                  </a:solidFill>
                                  <a:latin typeface="Cambria Math" panose="02040503050406030204" pitchFamily="18" charset="0"/>
                                </a:rPr>
                                <m:t>𝑜𝑝</m:t>
                              </m:r>
                            </m:sub>
                          </m:sSub>
                          <m:r>
                            <a:rPr lang="en-US" sz="900" b="0" i="1" smtClean="0">
                              <a:solidFill>
                                <a:schemeClr val="bg1">
                                  <a:lumMod val="85000"/>
                                </a:schemeClr>
                              </a:solidFill>
                              <a:latin typeface="Cambria Math" panose="02040503050406030204" pitchFamily="18" charset="0"/>
                            </a:rPr>
                            <m:t>=20</m:t>
                          </m:r>
                          <m:r>
                            <a:rPr lang="en-US" sz="900" b="0" i="1" smtClean="0">
                              <a:solidFill>
                                <a:schemeClr val="bg1">
                                  <a:lumMod val="85000"/>
                                </a:schemeClr>
                              </a:solidFill>
                              <a:latin typeface="Cambria Math" panose="02040503050406030204" pitchFamily="18" charset="0"/>
                            </a:rPr>
                            <m:t>𝐾</m:t>
                          </m:r>
                        </m:oMath>
                      </m:oMathPara>
                    </a14:m>
                    <a:endParaRPr lang="en-GB" sz="900" dirty="0">
                      <a:solidFill>
                        <a:schemeClr val="bg1">
                          <a:lumMod val="85000"/>
                        </a:schemeClr>
                      </a:solidFill>
                    </a:endParaRPr>
                  </a:p>
                </p:txBody>
              </p:sp>
            </mc:Choice>
            <mc:Fallback xmlns="">
              <p:sp>
                <p:nvSpPr>
                  <p:cNvPr id="9" name="TextBox 8">
                    <a:extLst>
                      <a:ext uri="{FF2B5EF4-FFF2-40B4-BE49-F238E27FC236}">
                        <a16:creationId xmlns:a16="http://schemas.microsoft.com/office/drawing/2014/main" id="{5C822A66-96B4-77D7-9218-2AAFCECD34A6}"/>
                      </a:ext>
                    </a:extLst>
                  </p:cNvPr>
                  <p:cNvSpPr txBox="1">
                    <a:spLocks noRot="1" noChangeAspect="1" noMove="1" noResize="1" noEditPoints="1" noAdjustHandles="1" noChangeArrowheads="1" noChangeShapeType="1" noTextEdit="1"/>
                  </p:cNvSpPr>
                  <p:nvPr/>
                </p:nvSpPr>
                <p:spPr>
                  <a:xfrm>
                    <a:off x="7207163" y="2399289"/>
                    <a:ext cx="3299994" cy="282844"/>
                  </a:xfrm>
                  <a:prstGeom prst="rect">
                    <a:avLst/>
                  </a:prstGeom>
                  <a:blipFill>
                    <a:blip r:embed="rId4"/>
                    <a:stretch>
                      <a:fillRect/>
                    </a:stretch>
                  </a:blipFill>
                  <a:ln>
                    <a:solidFill>
                      <a:schemeClr val="bg1">
                        <a:lumMod val="85000"/>
                      </a:schemeClr>
                    </a:solidFill>
                  </a:ln>
                </p:spPr>
                <p:txBody>
                  <a:bodyPr/>
                  <a:lstStyle/>
                  <a:p>
                    <a:r>
                      <a:rPr lang="en-US">
                        <a:noFill/>
                      </a:rPr>
                      <a:t> </a:t>
                    </a:r>
                  </a:p>
                </p:txBody>
              </p:sp>
            </mc:Fallback>
          </mc:AlternateContent>
        </p:grpSp>
        <p:cxnSp>
          <p:nvCxnSpPr>
            <p:cNvPr id="5" name="Straight Arrow Connector 4">
              <a:extLst>
                <a:ext uri="{FF2B5EF4-FFF2-40B4-BE49-F238E27FC236}">
                  <a16:creationId xmlns:a16="http://schemas.microsoft.com/office/drawing/2014/main" id="{0B5398B9-2C98-64E2-BD30-00D49CFE27B7}"/>
                </a:ext>
              </a:extLst>
            </p:cNvPr>
            <p:cNvCxnSpPr>
              <a:cxnSpLocks/>
              <a:endCxn id="4" idx="3"/>
            </p:cNvCxnSpPr>
            <p:nvPr/>
          </p:nvCxnSpPr>
          <p:spPr>
            <a:xfrm flipH="1">
              <a:off x="5188729" y="5028117"/>
              <a:ext cx="3157204" cy="880196"/>
            </a:xfrm>
            <a:prstGeom prst="straightConnector1">
              <a:avLst/>
            </a:prstGeom>
            <a:ln w="28575">
              <a:tailEnd type="triangle"/>
            </a:ln>
            <a:effectLst>
              <a:outerShdw blurRad="50800" dist="38100" dir="2700000" algn="tl" rotWithShape="0">
                <a:prstClr val="black">
                  <a:alpha val="40000"/>
                </a:prstClr>
              </a:outerShdw>
            </a:effectLst>
          </p:spPr>
          <p:style>
            <a:lnRef idx="3">
              <a:schemeClr val="accent2"/>
            </a:lnRef>
            <a:fillRef idx="0">
              <a:schemeClr val="accent2"/>
            </a:fillRef>
            <a:effectRef idx="2">
              <a:schemeClr val="accent2"/>
            </a:effectRef>
            <a:fontRef idx="minor">
              <a:schemeClr val="tx1"/>
            </a:fontRef>
          </p:style>
        </p:cxnSp>
      </p:grpSp>
      <p:pic>
        <p:nvPicPr>
          <p:cNvPr id="53" name="Picture 52" descr="A screen shot of a computer&#10;&#10;Description automatically generated">
            <a:extLst>
              <a:ext uri="{FF2B5EF4-FFF2-40B4-BE49-F238E27FC236}">
                <a16:creationId xmlns:a16="http://schemas.microsoft.com/office/drawing/2014/main" id="{2DA714CD-8EB7-6691-62A6-D8CC620C298B}"/>
              </a:ext>
            </a:extLst>
          </p:cNvPr>
          <p:cNvPicPr>
            <a:picLocks noChangeAspect="1"/>
          </p:cNvPicPr>
          <p:nvPr/>
        </p:nvPicPr>
        <p:blipFill rotWithShape="1">
          <a:blip r:embed="rId5"/>
          <a:srcRect l="8512" t="24078" r="9403" b="2154"/>
          <a:stretch/>
        </p:blipFill>
        <p:spPr>
          <a:xfrm>
            <a:off x="69013" y="1249684"/>
            <a:ext cx="6416329" cy="4029682"/>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pic>
        <p:nvPicPr>
          <p:cNvPr id="18" name="Picture 17" descr="A screen shot of a computer&#10;&#10;Description automatically generated">
            <a:extLst>
              <a:ext uri="{FF2B5EF4-FFF2-40B4-BE49-F238E27FC236}">
                <a16:creationId xmlns:a16="http://schemas.microsoft.com/office/drawing/2014/main" id="{65CA5A45-D923-8A7A-3448-055D620FE5CD}"/>
              </a:ext>
            </a:extLst>
          </p:cNvPr>
          <p:cNvPicPr>
            <a:picLocks noChangeAspect="1"/>
          </p:cNvPicPr>
          <p:nvPr/>
        </p:nvPicPr>
        <p:blipFill>
          <a:blip r:embed="rId6"/>
          <a:srcRect l="7992" t="26042" r="5776" b="18419"/>
          <a:stretch/>
        </p:blipFill>
        <p:spPr>
          <a:xfrm>
            <a:off x="6592621" y="824494"/>
            <a:ext cx="4404108" cy="2088374"/>
          </a:xfrm>
          <a:prstGeom prst="rect">
            <a:avLst/>
          </a:prstGeom>
          <a:ln>
            <a:noFill/>
          </a:ln>
          <a:effectLst>
            <a:outerShdw blurRad="50800" dist="38100" dir="8100000" algn="tr" rotWithShape="0">
              <a:prstClr val="black">
                <a:alpha val="40000"/>
              </a:prstClr>
            </a:outerShdw>
          </a:effectLst>
        </p:spPr>
      </p:pic>
      <p:sp>
        <p:nvSpPr>
          <p:cNvPr id="19" name="TextBox 18">
            <a:extLst>
              <a:ext uri="{FF2B5EF4-FFF2-40B4-BE49-F238E27FC236}">
                <a16:creationId xmlns:a16="http://schemas.microsoft.com/office/drawing/2014/main" id="{4B81E865-668A-3E11-8B33-02A99C2B4098}"/>
              </a:ext>
            </a:extLst>
          </p:cNvPr>
          <p:cNvSpPr txBox="1"/>
          <p:nvPr/>
        </p:nvSpPr>
        <p:spPr>
          <a:xfrm>
            <a:off x="1481195" y="4194312"/>
            <a:ext cx="3050601" cy="369332"/>
          </a:xfrm>
          <a:prstGeom prst="rect">
            <a:avLst/>
          </a:prstGeom>
          <a:noFill/>
        </p:spPr>
        <p:txBody>
          <a:bodyPr wrap="square" rtlCol="0">
            <a:spAutoFit/>
          </a:bodyPr>
          <a:lstStyle/>
          <a:p>
            <a:pPr>
              <a:buClr>
                <a:schemeClr val="accent2"/>
              </a:buClr>
              <a:buSzPct val="130000"/>
            </a:pPr>
            <a:r>
              <a:rPr lang="en-US" b="1" u="sng" dirty="0">
                <a:solidFill>
                  <a:schemeClr val="bg1"/>
                </a:solidFill>
              </a:rPr>
              <a:t>Zoom-in on the displacements</a:t>
            </a:r>
          </a:p>
        </p:txBody>
      </p:sp>
      <p:cxnSp>
        <p:nvCxnSpPr>
          <p:cNvPr id="22" name="Straight Connector 21">
            <a:extLst>
              <a:ext uri="{FF2B5EF4-FFF2-40B4-BE49-F238E27FC236}">
                <a16:creationId xmlns:a16="http://schemas.microsoft.com/office/drawing/2014/main" id="{A77E559F-E971-F890-8824-705914DC2767}"/>
              </a:ext>
            </a:extLst>
          </p:cNvPr>
          <p:cNvCxnSpPr>
            <a:cxnSpLocks/>
          </p:cNvCxnSpPr>
          <p:nvPr/>
        </p:nvCxnSpPr>
        <p:spPr>
          <a:xfrm>
            <a:off x="129418" y="5491553"/>
            <a:ext cx="6492240" cy="0"/>
          </a:xfrm>
          <a:prstGeom prst="line">
            <a:avLst/>
          </a:prstGeom>
          <a:ln w="28575" cap="rnd">
            <a:gradFill flip="none" rotWithShape="1">
              <a:gsLst>
                <a:gs pos="0">
                  <a:srgbClr val="FE383F"/>
                </a:gs>
                <a:gs pos="100000">
                  <a:srgbClr val="0F41CB"/>
                </a:gs>
              </a:gsLst>
              <a:lin ang="0" scaled="1"/>
              <a:tileRect/>
            </a:gradFill>
            <a:miter lim="800000"/>
          </a:ln>
          <a:effectLst>
            <a:softEdge rad="12700"/>
          </a:effectLst>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B7BBBE0F-1974-5A40-B4DD-52F143EC7688}"/>
              </a:ext>
            </a:extLst>
          </p:cNvPr>
          <p:cNvCxnSpPr>
            <a:cxnSpLocks/>
          </p:cNvCxnSpPr>
          <p:nvPr/>
        </p:nvCxnSpPr>
        <p:spPr>
          <a:xfrm>
            <a:off x="6617788" y="3025190"/>
            <a:ext cx="5474642" cy="0"/>
          </a:xfrm>
          <a:prstGeom prst="line">
            <a:avLst/>
          </a:prstGeom>
          <a:ln w="28575" cap="rnd">
            <a:gradFill flip="none" rotWithShape="1">
              <a:gsLst>
                <a:gs pos="0">
                  <a:srgbClr val="FE383F"/>
                </a:gs>
                <a:gs pos="100000">
                  <a:srgbClr val="0F41CB"/>
                </a:gs>
              </a:gsLst>
              <a:lin ang="0" scaled="1"/>
              <a:tileRect/>
            </a:gradFill>
            <a:miter lim="800000"/>
          </a:ln>
          <a:effectLst>
            <a:softEdge rad="12700"/>
          </a:effectLst>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B13A136F-30CD-96A5-4548-7B7E4D2FBEC5}"/>
              </a:ext>
            </a:extLst>
          </p:cNvPr>
          <p:cNvCxnSpPr>
            <a:cxnSpLocks/>
          </p:cNvCxnSpPr>
          <p:nvPr/>
        </p:nvCxnSpPr>
        <p:spPr>
          <a:xfrm>
            <a:off x="6617184" y="3025190"/>
            <a:ext cx="0" cy="2466363"/>
          </a:xfrm>
          <a:prstGeom prst="line">
            <a:avLst/>
          </a:prstGeom>
          <a:ln w="28575" cap="rnd">
            <a:gradFill flip="none" rotWithShape="1">
              <a:gsLst>
                <a:gs pos="0">
                  <a:srgbClr val="FE383F"/>
                </a:gs>
                <a:gs pos="100000">
                  <a:srgbClr val="0F41CB"/>
                </a:gs>
              </a:gsLst>
              <a:lin ang="0" scaled="1"/>
              <a:tileRect/>
            </a:gradFill>
            <a:miter lim="800000"/>
          </a:ln>
          <a:effectLst>
            <a:softEdge rad="1270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32176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230E7B-F318-8DAA-1FCA-526E3FB590B2}"/>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3F27EA76-32F8-3A19-E0AF-102B5FB8B45F}"/>
              </a:ext>
            </a:extLst>
          </p:cNvPr>
          <p:cNvPicPr>
            <a:picLocks noChangeAspect="1"/>
          </p:cNvPicPr>
          <p:nvPr/>
        </p:nvPicPr>
        <p:blipFill>
          <a:blip r:embed="rId2">
            <a:alphaModFix/>
          </a:blip>
          <a:srcRect/>
          <a:stretch/>
        </p:blipFill>
        <p:spPr>
          <a:xfrm>
            <a:off x="33019" y="1219549"/>
            <a:ext cx="7922001" cy="4966491"/>
          </a:xfrm>
          <a:prstGeom prst="rect">
            <a:avLst/>
          </a:prstGeom>
        </p:spPr>
      </p:pic>
      <p:sp>
        <p:nvSpPr>
          <p:cNvPr id="2" name="Slide Number Placeholder 1">
            <a:extLst>
              <a:ext uri="{FF2B5EF4-FFF2-40B4-BE49-F238E27FC236}">
                <a16:creationId xmlns:a16="http://schemas.microsoft.com/office/drawing/2014/main" id="{C31DADF7-D5ED-A92E-8087-99F0E822FAEA}"/>
              </a:ext>
            </a:extLst>
          </p:cNvPr>
          <p:cNvSpPr>
            <a:spLocks noGrp="1"/>
          </p:cNvSpPr>
          <p:nvPr>
            <p:ph type="sldNum" sz="quarter" idx="4"/>
          </p:nvPr>
        </p:nvSpPr>
        <p:spPr/>
        <p:txBody>
          <a:bodyPr/>
          <a:lstStyle/>
          <a:p>
            <a:fld id="{A16AB2F8-5338-F742-A59E-35F5B82165E6}" type="slidenum">
              <a:rPr lang="en-GB" smtClean="0"/>
              <a:pPr/>
              <a:t>12</a:t>
            </a:fld>
            <a:endParaRPr lang="en-GB" dirty="0"/>
          </a:p>
        </p:txBody>
      </p:sp>
      <p:sp>
        <p:nvSpPr>
          <p:cNvPr id="6" name="TextBox 3">
            <a:extLst>
              <a:ext uri="{FF2B5EF4-FFF2-40B4-BE49-F238E27FC236}">
                <a16:creationId xmlns:a16="http://schemas.microsoft.com/office/drawing/2014/main" id="{0D5BC777-651D-8B56-50CA-9224766005CC}"/>
              </a:ext>
            </a:extLst>
          </p:cNvPr>
          <p:cNvSpPr txBox="1"/>
          <p:nvPr/>
        </p:nvSpPr>
        <p:spPr>
          <a:xfrm>
            <a:off x="7978468" y="4346680"/>
            <a:ext cx="4088235" cy="1354217"/>
          </a:xfrm>
          <a:prstGeom prst="rect">
            <a:avLst/>
          </a:prstGeom>
          <a:noFill/>
        </p:spPr>
        <p:txBody>
          <a:bodyPr wrap="square">
            <a:spAutoFit/>
          </a:bodyPr>
          <a:lstStyle/>
          <a:p>
            <a:pPr algn="ctr"/>
            <a:r>
              <a:rPr lang="en-US" sz="1600" dirty="0"/>
              <a:t>Maximum budget = 400 </a:t>
            </a:r>
            <a:r>
              <a:rPr lang="en-US" sz="1600" dirty="0" err="1"/>
              <a:t>kEUR</a:t>
            </a:r>
            <a:r>
              <a:rPr lang="en-US" sz="1600" dirty="0"/>
              <a:t>/m</a:t>
            </a:r>
          </a:p>
          <a:p>
            <a:pPr algn="ctr"/>
            <a:r>
              <a:rPr lang="en-GB" sz="1600" dirty="0"/>
              <a:t>Labour = 20 </a:t>
            </a:r>
            <a:r>
              <a:rPr lang="en-GB" sz="1600" dirty="0" err="1"/>
              <a:t>kEUR</a:t>
            </a:r>
            <a:r>
              <a:rPr lang="en-GB" sz="1600" dirty="0"/>
              <a:t>/m</a:t>
            </a:r>
          </a:p>
          <a:p>
            <a:pPr algn="ctr"/>
            <a:r>
              <a:rPr lang="en-GB" sz="1600" dirty="0"/>
              <a:t>Iron and Structures = 60 </a:t>
            </a:r>
            <a:r>
              <a:rPr lang="en-GB" sz="1600" dirty="0" err="1"/>
              <a:t>kEUR</a:t>
            </a:r>
            <a:r>
              <a:rPr lang="en-GB" sz="1600" dirty="0"/>
              <a:t>/m</a:t>
            </a:r>
          </a:p>
          <a:p>
            <a:pPr algn="ctr"/>
            <a:r>
              <a:rPr lang="en-GB" sz="1600" dirty="0"/>
              <a:t>↓</a:t>
            </a:r>
          </a:p>
          <a:p>
            <a:pPr algn="ctr"/>
            <a:r>
              <a:rPr lang="en-GB" sz="1600" dirty="0"/>
              <a:t>Budget for the SC = 320 </a:t>
            </a:r>
            <a:r>
              <a:rPr lang="en-GB" sz="1600" dirty="0" err="1"/>
              <a:t>kEUR</a:t>
            </a:r>
            <a:r>
              <a:rPr lang="en-GB" sz="1600" dirty="0"/>
              <a:t>/m</a:t>
            </a:r>
          </a:p>
        </p:txBody>
      </p:sp>
      <p:sp>
        <p:nvSpPr>
          <p:cNvPr id="21" name="Title 2">
            <a:extLst>
              <a:ext uri="{FF2B5EF4-FFF2-40B4-BE49-F238E27FC236}">
                <a16:creationId xmlns:a16="http://schemas.microsoft.com/office/drawing/2014/main" id="{96C99900-4B50-736E-AA48-53973D91E873}"/>
              </a:ext>
            </a:extLst>
          </p:cNvPr>
          <p:cNvSpPr>
            <a:spLocks noGrp="1"/>
          </p:cNvSpPr>
          <p:nvPr>
            <p:ph type="title"/>
          </p:nvPr>
        </p:nvSpPr>
        <p:spPr>
          <a:xfrm>
            <a:off x="2188923" y="186465"/>
            <a:ext cx="8091814" cy="681159"/>
          </a:xfrm>
          <a:prstGeom prst="rect">
            <a:avLst/>
          </a:prstGeom>
        </p:spPr>
        <p:txBody>
          <a:bodyPr/>
          <a:lstStyle/>
          <a:p>
            <a:r>
              <a:rPr lang="en-US" cap="small"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Results: B-G2 plot at 4.5K</a:t>
            </a:r>
          </a:p>
        </p:txBody>
      </p:sp>
      <p:sp>
        <p:nvSpPr>
          <p:cNvPr id="5" name="TextBox 3">
            <a:extLst>
              <a:ext uri="{FF2B5EF4-FFF2-40B4-BE49-F238E27FC236}">
                <a16:creationId xmlns:a16="http://schemas.microsoft.com/office/drawing/2014/main" id="{CA8465CC-C647-9E79-E51D-99FD7F4279E0}"/>
              </a:ext>
            </a:extLst>
          </p:cNvPr>
          <p:cNvSpPr txBox="1"/>
          <p:nvPr/>
        </p:nvSpPr>
        <p:spPr>
          <a:xfrm>
            <a:off x="8209987" y="2684686"/>
            <a:ext cx="3856715" cy="830997"/>
          </a:xfrm>
          <a:prstGeom prst="rect">
            <a:avLst/>
          </a:prstGeom>
          <a:noFill/>
        </p:spPr>
        <p:txBody>
          <a:bodyPr wrap="square">
            <a:spAutoFit/>
          </a:bodyPr>
          <a:lstStyle/>
          <a:p>
            <a:pPr algn="ctr"/>
            <a:r>
              <a:rPr lang="en-US" sz="1600" dirty="0"/>
              <a:t>From v0.7:</a:t>
            </a:r>
          </a:p>
          <a:p>
            <a:r>
              <a:rPr lang="en-US" sz="1600" dirty="0"/>
              <a:t>14 T, 7100 T/m2, aperture of 130 mm (ARC)</a:t>
            </a:r>
          </a:p>
          <a:p>
            <a:r>
              <a:rPr lang="en-US" sz="1600" dirty="0"/>
              <a:t>4 T, 11555 T/m2, aperture of 170 mm (Corr.)</a:t>
            </a:r>
          </a:p>
        </p:txBody>
      </p:sp>
      <p:sp>
        <p:nvSpPr>
          <p:cNvPr id="7" name="TextBox 6">
            <a:extLst>
              <a:ext uri="{FF2B5EF4-FFF2-40B4-BE49-F238E27FC236}">
                <a16:creationId xmlns:a16="http://schemas.microsoft.com/office/drawing/2014/main" id="{B5315267-391C-741A-A654-851B5F2C5245}"/>
              </a:ext>
            </a:extLst>
          </p:cNvPr>
          <p:cNvSpPr txBox="1"/>
          <p:nvPr/>
        </p:nvSpPr>
        <p:spPr>
          <a:xfrm>
            <a:off x="9051145" y="3515683"/>
            <a:ext cx="1944000" cy="353943"/>
          </a:xfrm>
          <a:prstGeom prst="rect">
            <a:avLst/>
          </a:prstGeom>
          <a:noFill/>
          <a:ln>
            <a:solidFill>
              <a:srgbClr val="00B0F0"/>
            </a:solidFill>
          </a:ln>
        </p:spPr>
        <p:txBody>
          <a:bodyPr wrap="square">
            <a:spAutoFit/>
          </a:bodyPr>
          <a:lstStyle/>
          <a:p>
            <a:r>
              <a:rPr lang="en-US" sz="1100" b="1" i="1" dirty="0">
                <a:solidFill>
                  <a:srgbClr val="00B0F0"/>
                </a:solidFill>
                <a:latin typeface="Calibri" panose="020F0502020204030204" pitchFamily="34" charset="0"/>
                <a:ea typeface="Calibri" panose="020F0502020204030204" pitchFamily="34" charset="0"/>
                <a:cs typeface="Calibri" panose="020F0502020204030204" pitchFamily="34" charset="0"/>
              </a:rPr>
              <a:t>Courtesy of </a:t>
            </a:r>
            <a:r>
              <a:rPr lang="en-GB" sz="1100" b="1" i="1" dirty="0">
                <a:solidFill>
                  <a:srgbClr val="00B0F0"/>
                </a:solidFill>
                <a:latin typeface="Calibri" panose="020F0502020204030204" pitchFamily="34" charset="0"/>
                <a:ea typeface="Calibri" panose="020F0502020204030204" pitchFamily="34" charset="0"/>
                <a:cs typeface="Calibri" panose="020F0502020204030204" pitchFamily="34" charset="0"/>
              </a:rPr>
              <a:t>Kyriacos Skoufaris</a:t>
            </a:r>
          </a:p>
          <a:p>
            <a:r>
              <a:rPr lang="en-US" sz="600" b="1" i="1" u="sng" dirty="0">
                <a:solidFill>
                  <a:srgbClr val="00B0F0"/>
                </a:solidFill>
                <a:latin typeface="Calibri" panose="020F0502020204030204" pitchFamily="34" charset="0"/>
                <a:ea typeface="Calibri" panose="020F0502020204030204" pitchFamily="34" charset="0"/>
                <a:cs typeface="Calibri" panose="020F0502020204030204" pitchFamily="34" charset="0"/>
              </a:rPr>
              <a:t>https://indico.cern.ch/event/1351046/</a:t>
            </a:r>
            <a:endParaRPr lang="en-GB" sz="600" b="1" i="1" u="sng" dirty="0">
              <a:solidFill>
                <a:srgbClr val="00B0F0"/>
              </a:solidFill>
              <a:latin typeface="Calibri" panose="020F0502020204030204" pitchFamily="34" charset="0"/>
              <a:ea typeface="Calibri" panose="020F0502020204030204" pitchFamily="34" charset="0"/>
              <a:cs typeface="Calibri" panose="020F0502020204030204" pitchFamily="34" charset="0"/>
            </a:endParaRPr>
          </a:p>
        </p:txBody>
      </p:sp>
      <p:sp>
        <p:nvSpPr>
          <p:cNvPr id="11" name="Rectangle 10">
            <a:extLst>
              <a:ext uri="{FF2B5EF4-FFF2-40B4-BE49-F238E27FC236}">
                <a16:creationId xmlns:a16="http://schemas.microsoft.com/office/drawing/2014/main" id="{18EEAB8F-D80E-CE00-4356-7D99966EFDB8}"/>
              </a:ext>
            </a:extLst>
          </p:cNvPr>
          <p:cNvSpPr/>
          <p:nvPr/>
        </p:nvSpPr>
        <p:spPr>
          <a:xfrm>
            <a:off x="7979028" y="2684686"/>
            <a:ext cx="4088235" cy="1291697"/>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Isosceles Triangle 13">
            <a:extLst>
              <a:ext uri="{FF2B5EF4-FFF2-40B4-BE49-F238E27FC236}">
                <a16:creationId xmlns:a16="http://schemas.microsoft.com/office/drawing/2014/main" id="{B99F423A-E757-9407-0111-8DA2C8F5FA96}"/>
              </a:ext>
            </a:extLst>
          </p:cNvPr>
          <p:cNvSpPr/>
          <p:nvPr/>
        </p:nvSpPr>
        <p:spPr>
          <a:xfrm>
            <a:off x="8095687" y="3032314"/>
            <a:ext cx="132938" cy="137160"/>
          </a:xfrm>
          <a:prstGeom prst="triangle">
            <a:avLst/>
          </a:prstGeom>
          <a:solidFill>
            <a:srgbClr val="FFFF00"/>
          </a:solidFill>
          <a:ln>
            <a:noFill/>
          </a:ln>
          <a:effectLst>
            <a:glow rad="63500">
              <a:srgbClr val="B5B903">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Isosceles Triangle 16">
            <a:extLst>
              <a:ext uri="{FF2B5EF4-FFF2-40B4-BE49-F238E27FC236}">
                <a16:creationId xmlns:a16="http://schemas.microsoft.com/office/drawing/2014/main" id="{94AA2586-3D22-7DA2-7FDE-DA9C548852B5}"/>
              </a:ext>
            </a:extLst>
          </p:cNvPr>
          <p:cNvSpPr/>
          <p:nvPr/>
        </p:nvSpPr>
        <p:spPr>
          <a:xfrm>
            <a:off x="8095687" y="3278571"/>
            <a:ext cx="132938" cy="137160"/>
          </a:xfrm>
          <a:prstGeom prst="triangle">
            <a:avLst/>
          </a:prstGeom>
          <a:solidFill>
            <a:srgbClr val="FF0000"/>
          </a:solidFill>
          <a:ln>
            <a:noFill/>
          </a:ln>
          <a:effectLst>
            <a:glow rad="63500">
              <a:srgbClr val="FF0000">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asellaDiTesto 6">
            <a:extLst>
              <a:ext uri="{FF2B5EF4-FFF2-40B4-BE49-F238E27FC236}">
                <a16:creationId xmlns:a16="http://schemas.microsoft.com/office/drawing/2014/main" id="{EF301E6D-6428-91E9-057A-4A37F9480F7C}"/>
              </a:ext>
            </a:extLst>
          </p:cNvPr>
          <p:cNvSpPr txBox="1"/>
          <p:nvPr/>
        </p:nvSpPr>
        <p:spPr>
          <a:xfrm>
            <a:off x="7986260" y="1585180"/>
            <a:ext cx="4088233" cy="646331"/>
          </a:xfrm>
          <a:prstGeom prst="rect">
            <a:avLst/>
          </a:prstGeom>
          <a:noFill/>
        </p:spPr>
        <p:txBody>
          <a:bodyPr wrap="square">
            <a:spAutoFit/>
          </a:bodyPr>
          <a:lstStyle/>
          <a:p>
            <a:pPr algn="ctr"/>
            <a:r>
              <a:rPr lang="en-US" dirty="0">
                <a:solidFill>
                  <a:srgbClr val="C00000"/>
                </a:solidFill>
              </a:rPr>
              <a:t>The same method used for B-G plots is applied to B-G2 plots.</a:t>
            </a:r>
          </a:p>
        </p:txBody>
      </p:sp>
      <p:sp>
        <p:nvSpPr>
          <p:cNvPr id="24" name="Isosceles Triangle 23">
            <a:extLst>
              <a:ext uri="{FF2B5EF4-FFF2-40B4-BE49-F238E27FC236}">
                <a16:creationId xmlns:a16="http://schemas.microsoft.com/office/drawing/2014/main" id="{3337E8D7-0BB9-436A-FA44-A11BBEFA877D}"/>
              </a:ext>
            </a:extLst>
          </p:cNvPr>
          <p:cNvSpPr/>
          <p:nvPr/>
        </p:nvSpPr>
        <p:spPr>
          <a:xfrm>
            <a:off x="7091468" y="2642507"/>
            <a:ext cx="132938" cy="137160"/>
          </a:xfrm>
          <a:prstGeom prst="triangle">
            <a:avLst/>
          </a:prstGeom>
          <a:solidFill>
            <a:srgbClr val="FFFF00"/>
          </a:solidFill>
          <a:ln>
            <a:noFill/>
          </a:ln>
          <a:effectLst>
            <a:glow rad="63500">
              <a:srgbClr val="B5B903">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Isosceles Triangle 24">
            <a:extLst>
              <a:ext uri="{FF2B5EF4-FFF2-40B4-BE49-F238E27FC236}">
                <a16:creationId xmlns:a16="http://schemas.microsoft.com/office/drawing/2014/main" id="{E0CA2E4C-52C7-F634-C80A-8846FEEBD7DB}"/>
              </a:ext>
            </a:extLst>
          </p:cNvPr>
          <p:cNvSpPr/>
          <p:nvPr/>
        </p:nvSpPr>
        <p:spPr>
          <a:xfrm>
            <a:off x="4758267" y="4798375"/>
            <a:ext cx="132938" cy="137160"/>
          </a:xfrm>
          <a:prstGeom prst="triangle">
            <a:avLst/>
          </a:prstGeom>
          <a:solidFill>
            <a:srgbClr val="FF0000"/>
          </a:solidFill>
          <a:ln>
            <a:noFill/>
          </a:ln>
          <a:effectLst>
            <a:glow rad="63500">
              <a:srgbClr val="FF0000">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Straight Arrow Connector 25">
            <a:extLst>
              <a:ext uri="{FF2B5EF4-FFF2-40B4-BE49-F238E27FC236}">
                <a16:creationId xmlns:a16="http://schemas.microsoft.com/office/drawing/2014/main" id="{433985B5-B2B8-F079-66A4-7C066A898762}"/>
              </a:ext>
            </a:extLst>
          </p:cNvPr>
          <p:cNvCxnSpPr>
            <a:cxnSpLocks/>
          </p:cNvCxnSpPr>
          <p:nvPr/>
        </p:nvCxnSpPr>
        <p:spPr>
          <a:xfrm>
            <a:off x="1543574" y="2746503"/>
            <a:ext cx="5479120" cy="0"/>
          </a:xfrm>
          <a:prstGeom prst="straightConnector1">
            <a:avLst/>
          </a:prstGeom>
          <a:ln w="19050" cap="flat" cmpd="sng" algn="ctr">
            <a:solidFill>
              <a:schemeClr val="tx1"/>
            </a:solidFill>
            <a:prstDash val="solid"/>
            <a:round/>
            <a:headEnd type="arrow" w="med" len="med"/>
            <a:tailEnd type="arrow" w="med" len="med"/>
          </a:ln>
          <a:effectLst>
            <a:outerShdw blurRad="50800" dist="38100" dir="8100000" algn="tr" rotWithShape="0">
              <a:prstClr val="black">
                <a:alpha val="40000"/>
              </a:prstClr>
            </a:outerShdw>
          </a:effectLst>
        </p:spPr>
        <p:style>
          <a:lnRef idx="0">
            <a:scrgbClr r="0" g="0" b="0"/>
          </a:lnRef>
          <a:fillRef idx="0">
            <a:scrgbClr r="0" g="0" b="0"/>
          </a:fillRef>
          <a:effectRef idx="0">
            <a:scrgbClr r="0" g="0" b="0"/>
          </a:effectRef>
          <a:fontRef idx="minor">
            <a:schemeClr val="tx1"/>
          </a:fontRef>
        </p:style>
      </p:cxnSp>
      <p:cxnSp>
        <p:nvCxnSpPr>
          <p:cNvPr id="27" name="Straight Arrow Connector 26">
            <a:extLst>
              <a:ext uri="{FF2B5EF4-FFF2-40B4-BE49-F238E27FC236}">
                <a16:creationId xmlns:a16="http://schemas.microsoft.com/office/drawing/2014/main" id="{AE5AA88D-56D3-3628-BE77-DADCF1FBC5DF}"/>
              </a:ext>
            </a:extLst>
          </p:cNvPr>
          <p:cNvCxnSpPr>
            <a:cxnSpLocks/>
          </p:cNvCxnSpPr>
          <p:nvPr/>
        </p:nvCxnSpPr>
        <p:spPr>
          <a:xfrm>
            <a:off x="1543574" y="4873482"/>
            <a:ext cx="3118518" cy="0"/>
          </a:xfrm>
          <a:prstGeom prst="straightConnector1">
            <a:avLst/>
          </a:prstGeom>
          <a:ln w="19050" cap="flat" cmpd="sng" algn="ctr">
            <a:solidFill>
              <a:schemeClr val="tx1"/>
            </a:solidFill>
            <a:prstDash val="solid"/>
            <a:round/>
            <a:headEnd type="arrow" w="med" len="med"/>
            <a:tailEnd type="arrow" w="med" len="med"/>
          </a:ln>
          <a:effectLst>
            <a:outerShdw blurRad="50800" dist="38100" dir="8100000" algn="tr" rotWithShape="0">
              <a:prstClr val="black">
                <a:alpha val="40000"/>
              </a:prstClr>
            </a:outerShdw>
          </a:effectLst>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711841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0" presetClass="entr" presetSubtype="0" fill="hold"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72E987-2064-67DB-BA7E-A75CDB7350A1}"/>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A4736345-0FB8-062D-721A-E7B59DBDE1B8}"/>
              </a:ext>
            </a:extLst>
          </p:cNvPr>
          <p:cNvPicPr>
            <a:picLocks noChangeAspect="1"/>
          </p:cNvPicPr>
          <p:nvPr/>
        </p:nvPicPr>
        <p:blipFill>
          <a:blip r:embed="rId2"/>
          <a:srcRect/>
          <a:stretch/>
        </p:blipFill>
        <p:spPr>
          <a:xfrm>
            <a:off x="-2126" y="1219549"/>
            <a:ext cx="7957146" cy="4966491"/>
          </a:xfrm>
          <a:prstGeom prst="rect">
            <a:avLst/>
          </a:prstGeom>
        </p:spPr>
      </p:pic>
      <p:sp>
        <p:nvSpPr>
          <p:cNvPr id="2" name="Slide Number Placeholder 1">
            <a:extLst>
              <a:ext uri="{FF2B5EF4-FFF2-40B4-BE49-F238E27FC236}">
                <a16:creationId xmlns:a16="http://schemas.microsoft.com/office/drawing/2014/main" id="{0C789183-5B84-5E86-F870-0D56FD364E56}"/>
              </a:ext>
            </a:extLst>
          </p:cNvPr>
          <p:cNvSpPr>
            <a:spLocks noGrp="1"/>
          </p:cNvSpPr>
          <p:nvPr>
            <p:ph type="sldNum" sz="quarter" idx="4"/>
          </p:nvPr>
        </p:nvSpPr>
        <p:spPr/>
        <p:txBody>
          <a:bodyPr/>
          <a:lstStyle/>
          <a:p>
            <a:fld id="{A16AB2F8-5338-F742-A59E-35F5B82165E6}" type="slidenum">
              <a:rPr lang="en-GB" smtClean="0"/>
              <a:pPr/>
              <a:t>13</a:t>
            </a:fld>
            <a:endParaRPr lang="en-GB" dirty="0"/>
          </a:p>
        </p:txBody>
      </p:sp>
      <p:sp>
        <p:nvSpPr>
          <p:cNvPr id="21" name="Title 2">
            <a:extLst>
              <a:ext uri="{FF2B5EF4-FFF2-40B4-BE49-F238E27FC236}">
                <a16:creationId xmlns:a16="http://schemas.microsoft.com/office/drawing/2014/main" id="{83B5F9AF-55A3-AD45-38A3-F419636E4A21}"/>
              </a:ext>
            </a:extLst>
          </p:cNvPr>
          <p:cNvSpPr>
            <a:spLocks noGrp="1"/>
          </p:cNvSpPr>
          <p:nvPr>
            <p:ph type="title"/>
          </p:nvPr>
        </p:nvSpPr>
        <p:spPr>
          <a:xfrm>
            <a:off x="2188923" y="186465"/>
            <a:ext cx="8091814" cy="681159"/>
          </a:xfrm>
          <a:prstGeom prst="rect">
            <a:avLst/>
          </a:prstGeom>
        </p:spPr>
        <p:txBody>
          <a:bodyPr/>
          <a:lstStyle/>
          <a:p>
            <a:r>
              <a:rPr lang="en-US" cap="small"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Results: B-G2 plot at 10K</a:t>
            </a:r>
          </a:p>
        </p:txBody>
      </p:sp>
      <p:sp>
        <p:nvSpPr>
          <p:cNvPr id="13" name="Isosceles Triangle 12">
            <a:extLst>
              <a:ext uri="{FF2B5EF4-FFF2-40B4-BE49-F238E27FC236}">
                <a16:creationId xmlns:a16="http://schemas.microsoft.com/office/drawing/2014/main" id="{4ECC299E-B4ED-0C8F-C66B-83669D571A51}"/>
              </a:ext>
            </a:extLst>
          </p:cNvPr>
          <p:cNvSpPr/>
          <p:nvPr/>
        </p:nvSpPr>
        <p:spPr>
          <a:xfrm>
            <a:off x="7091468" y="2642507"/>
            <a:ext cx="132938" cy="137160"/>
          </a:xfrm>
          <a:prstGeom prst="triangle">
            <a:avLst/>
          </a:prstGeom>
          <a:solidFill>
            <a:srgbClr val="FFFF00"/>
          </a:solidFill>
          <a:ln>
            <a:noFill/>
          </a:ln>
          <a:effectLst>
            <a:glow rad="63500">
              <a:srgbClr val="B5B903">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3E08A946-A65A-6422-D18F-870EAE99847C}"/>
              </a:ext>
            </a:extLst>
          </p:cNvPr>
          <p:cNvSpPr/>
          <p:nvPr/>
        </p:nvSpPr>
        <p:spPr>
          <a:xfrm>
            <a:off x="4758267" y="4798375"/>
            <a:ext cx="132938" cy="137160"/>
          </a:xfrm>
          <a:prstGeom prst="triangle">
            <a:avLst/>
          </a:prstGeom>
          <a:solidFill>
            <a:srgbClr val="FF0000"/>
          </a:solidFill>
          <a:ln>
            <a:noFill/>
          </a:ln>
          <a:effectLst>
            <a:glow rad="63500">
              <a:srgbClr val="FF0000">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Arrow Connector 14">
            <a:extLst>
              <a:ext uri="{FF2B5EF4-FFF2-40B4-BE49-F238E27FC236}">
                <a16:creationId xmlns:a16="http://schemas.microsoft.com/office/drawing/2014/main" id="{44C0FC1A-0556-EB27-6823-BB0EB2CF3F6C}"/>
              </a:ext>
            </a:extLst>
          </p:cNvPr>
          <p:cNvCxnSpPr>
            <a:cxnSpLocks/>
          </p:cNvCxnSpPr>
          <p:nvPr/>
        </p:nvCxnSpPr>
        <p:spPr>
          <a:xfrm>
            <a:off x="1392572" y="2746503"/>
            <a:ext cx="5630122" cy="0"/>
          </a:xfrm>
          <a:prstGeom prst="straightConnector1">
            <a:avLst/>
          </a:prstGeom>
          <a:ln w="19050" cap="flat" cmpd="sng" algn="ctr">
            <a:solidFill>
              <a:schemeClr val="tx1"/>
            </a:solidFill>
            <a:prstDash val="solid"/>
            <a:round/>
            <a:headEnd type="arrow" w="med" len="med"/>
            <a:tailEnd type="arrow" w="med" len="med"/>
          </a:ln>
          <a:effectLst>
            <a:outerShdw blurRad="50800" dist="38100" dir="8100000" algn="tr" rotWithShape="0">
              <a:prstClr val="black">
                <a:alpha val="40000"/>
              </a:prstClr>
            </a:outerShdw>
          </a:effectLst>
        </p:spPr>
        <p:style>
          <a:lnRef idx="0">
            <a:scrgbClr r="0" g="0" b="0"/>
          </a:lnRef>
          <a:fillRef idx="0">
            <a:scrgbClr r="0" g="0" b="0"/>
          </a:fillRef>
          <a:effectRef idx="0">
            <a:scrgbClr r="0" g="0" b="0"/>
          </a:effectRef>
          <a:fontRef idx="minor">
            <a:schemeClr val="tx1"/>
          </a:fontRef>
        </p:style>
      </p:cxnSp>
      <p:cxnSp>
        <p:nvCxnSpPr>
          <p:cNvPr id="16" name="Straight Arrow Connector 15">
            <a:extLst>
              <a:ext uri="{FF2B5EF4-FFF2-40B4-BE49-F238E27FC236}">
                <a16:creationId xmlns:a16="http://schemas.microsoft.com/office/drawing/2014/main" id="{DE62DB6B-21A7-94BC-D1BF-9E9740D28113}"/>
              </a:ext>
            </a:extLst>
          </p:cNvPr>
          <p:cNvCxnSpPr>
            <a:cxnSpLocks/>
          </p:cNvCxnSpPr>
          <p:nvPr/>
        </p:nvCxnSpPr>
        <p:spPr>
          <a:xfrm>
            <a:off x="1392572" y="4873482"/>
            <a:ext cx="3269520" cy="0"/>
          </a:xfrm>
          <a:prstGeom prst="straightConnector1">
            <a:avLst/>
          </a:prstGeom>
          <a:ln w="19050" cap="flat" cmpd="sng" algn="ctr">
            <a:solidFill>
              <a:schemeClr val="tx1"/>
            </a:solidFill>
            <a:prstDash val="solid"/>
            <a:round/>
            <a:headEnd type="arrow" w="med" len="med"/>
            <a:tailEnd type="arrow" w="med" len="med"/>
          </a:ln>
          <a:effectLst>
            <a:outerShdw blurRad="50800" dist="38100" dir="8100000" algn="tr" rotWithShape="0">
              <a:prstClr val="black">
                <a:alpha val="40000"/>
              </a:prstClr>
            </a:outerShdw>
          </a:effectLst>
        </p:spPr>
        <p:style>
          <a:lnRef idx="0">
            <a:scrgbClr r="0" g="0" b="0"/>
          </a:lnRef>
          <a:fillRef idx="0">
            <a:scrgbClr r="0" g="0" b="0"/>
          </a:fillRef>
          <a:effectRef idx="0">
            <a:scrgbClr r="0" g="0" b="0"/>
          </a:effectRef>
          <a:fontRef idx="minor">
            <a:schemeClr val="tx1"/>
          </a:fontRef>
        </p:style>
      </p:cxnSp>
      <p:sp>
        <p:nvSpPr>
          <p:cNvPr id="17" name="TextBox 3">
            <a:extLst>
              <a:ext uri="{FF2B5EF4-FFF2-40B4-BE49-F238E27FC236}">
                <a16:creationId xmlns:a16="http://schemas.microsoft.com/office/drawing/2014/main" id="{FB7DB2FC-D712-1ED4-7965-16D6A60E8728}"/>
              </a:ext>
            </a:extLst>
          </p:cNvPr>
          <p:cNvSpPr txBox="1"/>
          <p:nvPr/>
        </p:nvSpPr>
        <p:spPr>
          <a:xfrm>
            <a:off x="7978468" y="4346680"/>
            <a:ext cx="4088235" cy="1354217"/>
          </a:xfrm>
          <a:prstGeom prst="rect">
            <a:avLst/>
          </a:prstGeom>
          <a:noFill/>
        </p:spPr>
        <p:txBody>
          <a:bodyPr wrap="square">
            <a:spAutoFit/>
          </a:bodyPr>
          <a:lstStyle/>
          <a:p>
            <a:pPr algn="ctr"/>
            <a:r>
              <a:rPr lang="en-US" sz="1600" dirty="0"/>
              <a:t>Maximum budget = 400 </a:t>
            </a:r>
            <a:r>
              <a:rPr lang="en-US" sz="1600" dirty="0" err="1"/>
              <a:t>kEUR</a:t>
            </a:r>
            <a:r>
              <a:rPr lang="en-US" sz="1600" dirty="0"/>
              <a:t>/m</a:t>
            </a:r>
          </a:p>
          <a:p>
            <a:pPr algn="ctr"/>
            <a:r>
              <a:rPr lang="en-GB" sz="1600" dirty="0"/>
              <a:t>Labour = 20 </a:t>
            </a:r>
            <a:r>
              <a:rPr lang="en-GB" sz="1600" dirty="0" err="1"/>
              <a:t>kEUR</a:t>
            </a:r>
            <a:r>
              <a:rPr lang="en-GB" sz="1600" dirty="0"/>
              <a:t>/m</a:t>
            </a:r>
          </a:p>
          <a:p>
            <a:pPr algn="ctr"/>
            <a:r>
              <a:rPr lang="en-GB" sz="1600" dirty="0"/>
              <a:t>Iron and Structures = 60 </a:t>
            </a:r>
            <a:r>
              <a:rPr lang="en-GB" sz="1600" dirty="0" err="1"/>
              <a:t>kEUR</a:t>
            </a:r>
            <a:r>
              <a:rPr lang="en-GB" sz="1600" dirty="0"/>
              <a:t>/m</a:t>
            </a:r>
          </a:p>
          <a:p>
            <a:pPr algn="ctr"/>
            <a:r>
              <a:rPr lang="en-GB" sz="1600" dirty="0"/>
              <a:t>↓</a:t>
            </a:r>
          </a:p>
          <a:p>
            <a:pPr algn="ctr"/>
            <a:r>
              <a:rPr lang="en-GB" sz="1600" dirty="0"/>
              <a:t>Budget for the SC = 320 </a:t>
            </a:r>
            <a:r>
              <a:rPr lang="en-GB" sz="1600" dirty="0" err="1"/>
              <a:t>kEUR</a:t>
            </a:r>
            <a:r>
              <a:rPr lang="en-GB" sz="1600" dirty="0"/>
              <a:t>/m</a:t>
            </a:r>
          </a:p>
        </p:txBody>
      </p:sp>
      <p:sp>
        <p:nvSpPr>
          <p:cNvPr id="18" name="TextBox 3">
            <a:extLst>
              <a:ext uri="{FF2B5EF4-FFF2-40B4-BE49-F238E27FC236}">
                <a16:creationId xmlns:a16="http://schemas.microsoft.com/office/drawing/2014/main" id="{5474C9E6-4662-2D66-A13A-0D5834CD87BC}"/>
              </a:ext>
            </a:extLst>
          </p:cNvPr>
          <p:cNvSpPr txBox="1"/>
          <p:nvPr/>
        </p:nvSpPr>
        <p:spPr>
          <a:xfrm>
            <a:off x="8209987" y="2684686"/>
            <a:ext cx="3856715" cy="830997"/>
          </a:xfrm>
          <a:prstGeom prst="rect">
            <a:avLst/>
          </a:prstGeom>
          <a:noFill/>
        </p:spPr>
        <p:txBody>
          <a:bodyPr wrap="square">
            <a:spAutoFit/>
          </a:bodyPr>
          <a:lstStyle/>
          <a:p>
            <a:pPr algn="ctr"/>
            <a:r>
              <a:rPr lang="en-US" sz="1600" dirty="0"/>
              <a:t>From v0.7:</a:t>
            </a:r>
          </a:p>
          <a:p>
            <a:r>
              <a:rPr lang="en-US" sz="1600" dirty="0"/>
              <a:t>14 T, 7100 T/m2, aperture of 130 mm (ARC)</a:t>
            </a:r>
          </a:p>
          <a:p>
            <a:r>
              <a:rPr lang="en-US" sz="1600" dirty="0"/>
              <a:t>4 T, 11555 T/m2, aperture of 170 mm (Corr.)</a:t>
            </a:r>
          </a:p>
        </p:txBody>
      </p:sp>
      <p:sp>
        <p:nvSpPr>
          <p:cNvPr id="19" name="TextBox 18">
            <a:extLst>
              <a:ext uri="{FF2B5EF4-FFF2-40B4-BE49-F238E27FC236}">
                <a16:creationId xmlns:a16="http://schemas.microsoft.com/office/drawing/2014/main" id="{61FD5C84-2497-812E-02EB-3B2AEB983150}"/>
              </a:ext>
            </a:extLst>
          </p:cNvPr>
          <p:cNvSpPr txBox="1"/>
          <p:nvPr/>
        </p:nvSpPr>
        <p:spPr>
          <a:xfrm>
            <a:off x="9051145" y="3515683"/>
            <a:ext cx="1944000" cy="353943"/>
          </a:xfrm>
          <a:prstGeom prst="rect">
            <a:avLst/>
          </a:prstGeom>
          <a:noFill/>
          <a:ln>
            <a:solidFill>
              <a:srgbClr val="00B0F0"/>
            </a:solidFill>
          </a:ln>
        </p:spPr>
        <p:txBody>
          <a:bodyPr wrap="square">
            <a:spAutoFit/>
          </a:bodyPr>
          <a:lstStyle/>
          <a:p>
            <a:r>
              <a:rPr lang="en-US" sz="1100" b="1" i="1" dirty="0">
                <a:solidFill>
                  <a:srgbClr val="00B0F0"/>
                </a:solidFill>
                <a:latin typeface="Calibri" panose="020F0502020204030204" pitchFamily="34" charset="0"/>
                <a:ea typeface="Calibri" panose="020F0502020204030204" pitchFamily="34" charset="0"/>
                <a:cs typeface="Calibri" panose="020F0502020204030204" pitchFamily="34" charset="0"/>
              </a:rPr>
              <a:t>Courtesy of </a:t>
            </a:r>
            <a:r>
              <a:rPr lang="en-GB" sz="1100" b="1" i="1" dirty="0">
                <a:solidFill>
                  <a:srgbClr val="00B0F0"/>
                </a:solidFill>
                <a:latin typeface="Calibri" panose="020F0502020204030204" pitchFamily="34" charset="0"/>
                <a:ea typeface="Calibri" panose="020F0502020204030204" pitchFamily="34" charset="0"/>
                <a:cs typeface="Calibri" panose="020F0502020204030204" pitchFamily="34" charset="0"/>
              </a:rPr>
              <a:t>Kyriacos Skoufaris</a:t>
            </a:r>
          </a:p>
          <a:p>
            <a:r>
              <a:rPr lang="en-US" sz="600" b="1" i="1" u="sng" dirty="0">
                <a:solidFill>
                  <a:srgbClr val="00B0F0"/>
                </a:solidFill>
                <a:latin typeface="Calibri" panose="020F0502020204030204" pitchFamily="34" charset="0"/>
                <a:ea typeface="Calibri" panose="020F0502020204030204" pitchFamily="34" charset="0"/>
                <a:cs typeface="Calibri" panose="020F0502020204030204" pitchFamily="34" charset="0"/>
              </a:rPr>
              <a:t>https://indico.cern.ch/event/1351046/</a:t>
            </a:r>
            <a:endParaRPr lang="en-GB" sz="600" b="1" i="1" u="sng" dirty="0">
              <a:solidFill>
                <a:srgbClr val="00B0F0"/>
              </a:solidFill>
              <a:latin typeface="Calibri" panose="020F0502020204030204" pitchFamily="34" charset="0"/>
              <a:ea typeface="Calibri" panose="020F0502020204030204" pitchFamily="34" charset="0"/>
              <a:cs typeface="Calibri" panose="020F0502020204030204" pitchFamily="34" charset="0"/>
            </a:endParaRPr>
          </a:p>
        </p:txBody>
      </p:sp>
      <p:sp>
        <p:nvSpPr>
          <p:cNvPr id="20" name="Rectangle 19">
            <a:extLst>
              <a:ext uri="{FF2B5EF4-FFF2-40B4-BE49-F238E27FC236}">
                <a16:creationId xmlns:a16="http://schemas.microsoft.com/office/drawing/2014/main" id="{20398E4E-919D-5546-0740-57DE3E342203}"/>
              </a:ext>
            </a:extLst>
          </p:cNvPr>
          <p:cNvSpPr/>
          <p:nvPr/>
        </p:nvSpPr>
        <p:spPr>
          <a:xfrm>
            <a:off x="7979028" y="2684686"/>
            <a:ext cx="4088235" cy="1291697"/>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Isosceles Triangle 21">
            <a:extLst>
              <a:ext uri="{FF2B5EF4-FFF2-40B4-BE49-F238E27FC236}">
                <a16:creationId xmlns:a16="http://schemas.microsoft.com/office/drawing/2014/main" id="{BC820A4A-4C01-38AB-3960-92708E144356}"/>
              </a:ext>
            </a:extLst>
          </p:cNvPr>
          <p:cNvSpPr/>
          <p:nvPr/>
        </p:nvSpPr>
        <p:spPr>
          <a:xfrm>
            <a:off x="8095687" y="3032314"/>
            <a:ext cx="132938" cy="137160"/>
          </a:xfrm>
          <a:prstGeom prst="triangle">
            <a:avLst/>
          </a:prstGeom>
          <a:solidFill>
            <a:srgbClr val="FFFF00"/>
          </a:solidFill>
          <a:ln>
            <a:noFill/>
          </a:ln>
          <a:effectLst>
            <a:glow rad="63500">
              <a:srgbClr val="B5B903">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Isosceles Triangle 22">
            <a:extLst>
              <a:ext uri="{FF2B5EF4-FFF2-40B4-BE49-F238E27FC236}">
                <a16:creationId xmlns:a16="http://schemas.microsoft.com/office/drawing/2014/main" id="{3E8951AE-0C50-2B71-716A-EF6A5D89FB02}"/>
              </a:ext>
            </a:extLst>
          </p:cNvPr>
          <p:cNvSpPr/>
          <p:nvPr/>
        </p:nvSpPr>
        <p:spPr>
          <a:xfrm>
            <a:off x="8095687" y="3278571"/>
            <a:ext cx="132938" cy="137160"/>
          </a:xfrm>
          <a:prstGeom prst="triangle">
            <a:avLst/>
          </a:prstGeom>
          <a:solidFill>
            <a:srgbClr val="FF0000"/>
          </a:solidFill>
          <a:ln>
            <a:noFill/>
          </a:ln>
          <a:effectLst>
            <a:glow rad="63500">
              <a:srgbClr val="FF0000">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asellaDiTesto 6">
            <a:extLst>
              <a:ext uri="{FF2B5EF4-FFF2-40B4-BE49-F238E27FC236}">
                <a16:creationId xmlns:a16="http://schemas.microsoft.com/office/drawing/2014/main" id="{98766825-9ACD-FE93-4FAC-F704ACEFC089}"/>
              </a:ext>
            </a:extLst>
          </p:cNvPr>
          <p:cNvSpPr txBox="1"/>
          <p:nvPr/>
        </p:nvSpPr>
        <p:spPr>
          <a:xfrm>
            <a:off x="7986260" y="1585180"/>
            <a:ext cx="4088233" cy="646331"/>
          </a:xfrm>
          <a:prstGeom prst="rect">
            <a:avLst/>
          </a:prstGeom>
          <a:noFill/>
        </p:spPr>
        <p:txBody>
          <a:bodyPr wrap="square">
            <a:spAutoFit/>
          </a:bodyPr>
          <a:lstStyle/>
          <a:p>
            <a:pPr algn="ctr"/>
            <a:r>
              <a:rPr lang="en-US" dirty="0">
                <a:solidFill>
                  <a:srgbClr val="C00000"/>
                </a:solidFill>
              </a:rPr>
              <a:t>The same method used for B-G plots is applied to B-G2 plots.</a:t>
            </a:r>
          </a:p>
        </p:txBody>
      </p:sp>
    </p:spTree>
    <p:extLst>
      <p:ext uri="{BB962C8B-B14F-4D97-AF65-F5344CB8AC3E}">
        <p14:creationId xmlns:p14="http://schemas.microsoft.com/office/powerpoint/2010/main" val="331664304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4F3F47-F0D0-5151-C908-FFA673381F84}"/>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9AD35003-A09A-85EF-525C-FC719F1C234B}"/>
              </a:ext>
            </a:extLst>
          </p:cNvPr>
          <p:cNvPicPr>
            <a:picLocks noChangeAspect="1"/>
          </p:cNvPicPr>
          <p:nvPr/>
        </p:nvPicPr>
        <p:blipFill>
          <a:blip r:embed="rId2"/>
          <a:srcRect/>
          <a:stretch/>
        </p:blipFill>
        <p:spPr>
          <a:xfrm>
            <a:off x="41541" y="1247582"/>
            <a:ext cx="7871533" cy="4970326"/>
          </a:xfrm>
          <a:prstGeom prst="rect">
            <a:avLst/>
          </a:prstGeom>
        </p:spPr>
      </p:pic>
      <p:sp>
        <p:nvSpPr>
          <p:cNvPr id="2" name="Slide Number Placeholder 1">
            <a:extLst>
              <a:ext uri="{FF2B5EF4-FFF2-40B4-BE49-F238E27FC236}">
                <a16:creationId xmlns:a16="http://schemas.microsoft.com/office/drawing/2014/main" id="{42AEC12D-D587-133E-3AD7-2B63D01C384F}"/>
              </a:ext>
            </a:extLst>
          </p:cNvPr>
          <p:cNvSpPr>
            <a:spLocks noGrp="1"/>
          </p:cNvSpPr>
          <p:nvPr>
            <p:ph type="sldNum" sz="quarter" idx="4"/>
          </p:nvPr>
        </p:nvSpPr>
        <p:spPr/>
        <p:txBody>
          <a:bodyPr/>
          <a:lstStyle/>
          <a:p>
            <a:fld id="{A16AB2F8-5338-F742-A59E-35F5B82165E6}" type="slidenum">
              <a:rPr lang="en-GB" smtClean="0"/>
              <a:pPr/>
              <a:t>14</a:t>
            </a:fld>
            <a:endParaRPr lang="en-GB" dirty="0"/>
          </a:p>
        </p:txBody>
      </p:sp>
      <p:sp>
        <p:nvSpPr>
          <p:cNvPr id="21" name="Title 2">
            <a:extLst>
              <a:ext uri="{FF2B5EF4-FFF2-40B4-BE49-F238E27FC236}">
                <a16:creationId xmlns:a16="http://schemas.microsoft.com/office/drawing/2014/main" id="{2E38CE92-EBA2-2ABA-C6FF-45FBF81DD592}"/>
              </a:ext>
            </a:extLst>
          </p:cNvPr>
          <p:cNvSpPr>
            <a:spLocks noGrp="1"/>
          </p:cNvSpPr>
          <p:nvPr>
            <p:ph type="title"/>
          </p:nvPr>
        </p:nvSpPr>
        <p:spPr>
          <a:xfrm>
            <a:off x="2188923" y="186465"/>
            <a:ext cx="8091814" cy="681159"/>
          </a:xfrm>
          <a:prstGeom prst="rect">
            <a:avLst/>
          </a:prstGeom>
        </p:spPr>
        <p:txBody>
          <a:bodyPr/>
          <a:lstStyle/>
          <a:p>
            <a:r>
              <a:rPr lang="en-US" cap="small"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Results: B-G2 plot at 20K</a:t>
            </a:r>
          </a:p>
        </p:txBody>
      </p:sp>
      <p:sp>
        <p:nvSpPr>
          <p:cNvPr id="12" name="Isosceles Triangle 11">
            <a:extLst>
              <a:ext uri="{FF2B5EF4-FFF2-40B4-BE49-F238E27FC236}">
                <a16:creationId xmlns:a16="http://schemas.microsoft.com/office/drawing/2014/main" id="{A980A710-DF0C-8DF7-164E-B5C513EC1E00}"/>
              </a:ext>
            </a:extLst>
          </p:cNvPr>
          <p:cNvSpPr/>
          <p:nvPr/>
        </p:nvSpPr>
        <p:spPr>
          <a:xfrm>
            <a:off x="7091468" y="2642507"/>
            <a:ext cx="132938" cy="137160"/>
          </a:xfrm>
          <a:prstGeom prst="triangle">
            <a:avLst/>
          </a:prstGeom>
          <a:solidFill>
            <a:srgbClr val="FFFF00"/>
          </a:solidFill>
          <a:ln>
            <a:noFill/>
          </a:ln>
          <a:effectLst>
            <a:glow rad="63500">
              <a:srgbClr val="B5B903">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Isosceles Triangle 12">
            <a:extLst>
              <a:ext uri="{FF2B5EF4-FFF2-40B4-BE49-F238E27FC236}">
                <a16:creationId xmlns:a16="http://schemas.microsoft.com/office/drawing/2014/main" id="{836309D3-2D5C-F935-816B-74E368740CFE}"/>
              </a:ext>
            </a:extLst>
          </p:cNvPr>
          <p:cNvSpPr/>
          <p:nvPr/>
        </p:nvSpPr>
        <p:spPr>
          <a:xfrm>
            <a:off x="4758267" y="4798375"/>
            <a:ext cx="132938" cy="137160"/>
          </a:xfrm>
          <a:prstGeom prst="triangle">
            <a:avLst/>
          </a:prstGeom>
          <a:solidFill>
            <a:srgbClr val="FF0000"/>
          </a:solidFill>
          <a:ln>
            <a:noFill/>
          </a:ln>
          <a:effectLst>
            <a:glow rad="63500">
              <a:srgbClr val="FF0000">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Arrow Connector 13">
            <a:extLst>
              <a:ext uri="{FF2B5EF4-FFF2-40B4-BE49-F238E27FC236}">
                <a16:creationId xmlns:a16="http://schemas.microsoft.com/office/drawing/2014/main" id="{C4004916-2671-EE20-0222-D3354AD902FC}"/>
              </a:ext>
            </a:extLst>
          </p:cNvPr>
          <p:cNvCxnSpPr>
            <a:cxnSpLocks/>
          </p:cNvCxnSpPr>
          <p:nvPr/>
        </p:nvCxnSpPr>
        <p:spPr>
          <a:xfrm>
            <a:off x="947956" y="2746503"/>
            <a:ext cx="6074738" cy="0"/>
          </a:xfrm>
          <a:prstGeom prst="straightConnector1">
            <a:avLst/>
          </a:prstGeom>
          <a:ln w="19050" cap="flat" cmpd="sng" algn="ctr">
            <a:solidFill>
              <a:schemeClr val="tx1"/>
            </a:solidFill>
            <a:prstDash val="solid"/>
            <a:round/>
            <a:headEnd type="arrow" w="med" len="med"/>
            <a:tailEnd type="arrow" w="med" len="med"/>
          </a:ln>
          <a:effectLst>
            <a:outerShdw blurRad="50800" dist="38100" dir="8100000" algn="tr" rotWithShape="0">
              <a:prstClr val="black">
                <a:alpha val="40000"/>
              </a:prstClr>
            </a:outerShdw>
          </a:effectLst>
        </p:spPr>
        <p:style>
          <a:lnRef idx="0">
            <a:scrgbClr r="0" g="0" b="0"/>
          </a:lnRef>
          <a:fillRef idx="0">
            <a:scrgbClr r="0" g="0" b="0"/>
          </a:fillRef>
          <a:effectRef idx="0">
            <a:scrgbClr r="0" g="0" b="0"/>
          </a:effectRef>
          <a:fontRef idx="minor">
            <a:schemeClr val="tx1"/>
          </a:fontRef>
        </p:style>
      </p:cxnSp>
      <p:cxnSp>
        <p:nvCxnSpPr>
          <p:cNvPr id="15" name="Straight Arrow Connector 14">
            <a:extLst>
              <a:ext uri="{FF2B5EF4-FFF2-40B4-BE49-F238E27FC236}">
                <a16:creationId xmlns:a16="http://schemas.microsoft.com/office/drawing/2014/main" id="{95CB72F2-74CA-13D7-82D2-5994A4FAC812}"/>
              </a:ext>
            </a:extLst>
          </p:cNvPr>
          <p:cNvCxnSpPr>
            <a:cxnSpLocks/>
          </p:cNvCxnSpPr>
          <p:nvPr/>
        </p:nvCxnSpPr>
        <p:spPr>
          <a:xfrm>
            <a:off x="1291905" y="4873482"/>
            <a:ext cx="3370187" cy="0"/>
          </a:xfrm>
          <a:prstGeom prst="straightConnector1">
            <a:avLst/>
          </a:prstGeom>
          <a:ln w="19050" cap="flat" cmpd="sng" algn="ctr">
            <a:solidFill>
              <a:schemeClr val="tx1"/>
            </a:solidFill>
            <a:prstDash val="solid"/>
            <a:round/>
            <a:headEnd type="arrow" w="med" len="med"/>
            <a:tailEnd type="arrow" w="med" len="med"/>
          </a:ln>
          <a:effectLst>
            <a:outerShdw blurRad="50800" dist="38100" dir="8100000" algn="tr" rotWithShape="0">
              <a:prstClr val="black">
                <a:alpha val="40000"/>
              </a:prstClr>
            </a:outerShdw>
          </a:effectLst>
        </p:spPr>
        <p:style>
          <a:lnRef idx="0">
            <a:scrgbClr r="0" g="0" b="0"/>
          </a:lnRef>
          <a:fillRef idx="0">
            <a:scrgbClr r="0" g="0" b="0"/>
          </a:fillRef>
          <a:effectRef idx="0">
            <a:scrgbClr r="0" g="0" b="0"/>
          </a:effectRef>
          <a:fontRef idx="minor">
            <a:schemeClr val="tx1"/>
          </a:fontRef>
        </p:style>
      </p:cxnSp>
      <p:sp>
        <p:nvSpPr>
          <p:cNvPr id="16" name="TextBox 3">
            <a:extLst>
              <a:ext uri="{FF2B5EF4-FFF2-40B4-BE49-F238E27FC236}">
                <a16:creationId xmlns:a16="http://schemas.microsoft.com/office/drawing/2014/main" id="{0406FA13-8349-A530-234D-DD41AD228938}"/>
              </a:ext>
            </a:extLst>
          </p:cNvPr>
          <p:cNvSpPr txBox="1"/>
          <p:nvPr/>
        </p:nvSpPr>
        <p:spPr>
          <a:xfrm>
            <a:off x="7978468" y="4346680"/>
            <a:ext cx="4088235" cy="1354217"/>
          </a:xfrm>
          <a:prstGeom prst="rect">
            <a:avLst/>
          </a:prstGeom>
          <a:noFill/>
        </p:spPr>
        <p:txBody>
          <a:bodyPr wrap="square">
            <a:spAutoFit/>
          </a:bodyPr>
          <a:lstStyle/>
          <a:p>
            <a:pPr algn="ctr"/>
            <a:r>
              <a:rPr lang="en-US" sz="1600" dirty="0"/>
              <a:t>Maximum budget = 400 </a:t>
            </a:r>
            <a:r>
              <a:rPr lang="en-US" sz="1600" dirty="0" err="1"/>
              <a:t>kEUR</a:t>
            </a:r>
            <a:r>
              <a:rPr lang="en-US" sz="1600" dirty="0"/>
              <a:t>/m</a:t>
            </a:r>
          </a:p>
          <a:p>
            <a:pPr algn="ctr"/>
            <a:r>
              <a:rPr lang="en-GB" sz="1600" dirty="0"/>
              <a:t>Labour = 20 </a:t>
            </a:r>
            <a:r>
              <a:rPr lang="en-GB" sz="1600" dirty="0" err="1"/>
              <a:t>kEUR</a:t>
            </a:r>
            <a:r>
              <a:rPr lang="en-GB" sz="1600" dirty="0"/>
              <a:t>/m</a:t>
            </a:r>
          </a:p>
          <a:p>
            <a:pPr algn="ctr"/>
            <a:r>
              <a:rPr lang="en-GB" sz="1600" dirty="0"/>
              <a:t>Iron and Structures = 60 </a:t>
            </a:r>
            <a:r>
              <a:rPr lang="en-GB" sz="1600" dirty="0" err="1"/>
              <a:t>kEUR</a:t>
            </a:r>
            <a:r>
              <a:rPr lang="en-GB" sz="1600" dirty="0"/>
              <a:t>/m</a:t>
            </a:r>
          </a:p>
          <a:p>
            <a:pPr algn="ctr"/>
            <a:r>
              <a:rPr lang="en-GB" sz="1600" dirty="0"/>
              <a:t>↓</a:t>
            </a:r>
          </a:p>
          <a:p>
            <a:pPr algn="ctr"/>
            <a:r>
              <a:rPr lang="en-GB" sz="1600" dirty="0"/>
              <a:t>Budget for the SC = 320 </a:t>
            </a:r>
            <a:r>
              <a:rPr lang="en-GB" sz="1600" dirty="0" err="1"/>
              <a:t>kEUR</a:t>
            </a:r>
            <a:r>
              <a:rPr lang="en-GB" sz="1600" dirty="0"/>
              <a:t>/m</a:t>
            </a:r>
          </a:p>
        </p:txBody>
      </p:sp>
      <p:sp>
        <p:nvSpPr>
          <p:cNvPr id="17" name="TextBox 3">
            <a:extLst>
              <a:ext uri="{FF2B5EF4-FFF2-40B4-BE49-F238E27FC236}">
                <a16:creationId xmlns:a16="http://schemas.microsoft.com/office/drawing/2014/main" id="{28ED33DF-06BF-AE18-C01D-035111404B51}"/>
              </a:ext>
            </a:extLst>
          </p:cNvPr>
          <p:cNvSpPr txBox="1"/>
          <p:nvPr/>
        </p:nvSpPr>
        <p:spPr>
          <a:xfrm>
            <a:off x="8209987" y="2684686"/>
            <a:ext cx="3856715" cy="830997"/>
          </a:xfrm>
          <a:prstGeom prst="rect">
            <a:avLst/>
          </a:prstGeom>
          <a:noFill/>
        </p:spPr>
        <p:txBody>
          <a:bodyPr wrap="square">
            <a:spAutoFit/>
          </a:bodyPr>
          <a:lstStyle/>
          <a:p>
            <a:pPr algn="ctr"/>
            <a:r>
              <a:rPr lang="en-US" sz="1600" dirty="0"/>
              <a:t>From v0.7:</a:t>
            </a:r>
          </a:p>
          <a:p>
            <a:r>
              <a:rPr lang="en-US" sz="1600" dirty="0"/>
              <a:t>14 T, 7100 T/m2, aperture of 130 mm (ARC)</a:t>
            </a:r>
          </a:p>
          <a:p>
            <a:r>
              <a:rPr lang="en-US" sz="1600" dirty="0"/>
              <a:t>4 T, 11555 T/m2, aperture of 170 mm (Corr.)</a:t>
            </a:r>
          </a:p>
        </p:txBody>
      </p:sp>
      <p:sp>
        <p:nvSpPr>
          <p:cNvPr id="18" name="TextBox 17">
            <a:extLst>
              <a:ext uri="{FF2B5EF4-FFF2-40B4-BE49-F238E27FC236}">
                <a16:creationId xmlns:a16="http://schemas.microsoft.com/office/drawing/2014/main" id="{861489D1-E3D5-48C0-12EF-82E4F32915E9}"/>
              </a:ext>
            </a:extLst>
          </p:cNvPr>
          <p:cNvSpPr txBox="1"/>
          <p:nvPr/>
        </p:nvSpPr>
        <p:spPr>
          <a:xfrm>
            <a:off x="9051145" y="3515683"/>
            <a:ext cx="1944000" cy="353943"/>
          </a:xfrm>
          <a:prstGeom prst="rect">
            <a:avLst/>
          </a:prstGeom>
          <a:noFill/>
          <a:ln>
            <a:solidFill>
              <a:srgbClr val="00B0F0"/>
            </a:solidFill>
          </a:ln>
        </p:spPr>
        <p:txBody>
          <a:bodyPr wrap="square">
            <a:spAutoFit/>
          </a:bodyPr>
          <a:lstStyle/>
          <a:p>
            <a:r>
              <a:rPr lang="en-US" sz="1100" b="1" i="1" dirty="0">
                <a:solidFill>
                  <a:srgbClr val="00B0F0"/>
                </a:solidFill>
                <a:latin typeface="Calibri" panose="020F0502020204030204" pitchFamily="34" charset="0"/>
                <a:ea typeface="Calibri" panose="020F0502020204030204" pitchFamily="34" charset="0"/>
                <a:cs typeface="Calibri" panose="020F0502020204030204" pitchFamily="34" charset="0"/>
              </a:rPr>
              <a:t>Courtesy of </a:t>
            </a:r>
            <a:r>
              <a:rPr lang="en-GB" sz="1100" b="1" i="1" dirty="0">
                <a:solidFill>
                  <a:srgbClr val="00B0F0"/>
                </a:solidFill>
                <a:latin typeface="Calibri" panose="020F0502020204030204" pitchFamily="34" charset="0"/>
                <a:ea typeface="Calibri" panose="020F0502020204030204" pitchFamily="34" charset="0"/>
                <a:cs typeface="Calibri" panose="020F0502020204030204" pitchFamily="34" charset="0"/>
              </a:rPr>
              <a:t>Kyriacos Skoufaris</a:t>
            </a:r>
          </a:p>
          <a:p>
            <a:r>
              <a:rPr lang="en-US" sz="600" b="1" i="1" u="sng" dirty="0">
                <a:solidFill>
                  <a:srgbClr val="00B0F0"/>
                </a:solidFill>
                <a:latin typeface="Calibri" panose="020F0502020204030204" pitchFamily="34" charset="0"/>
                <a:ea typeface="Calibri" panose="020F0502020204030204" pitchFamily="34" charset="0"/>
                <a:cs typeface="Calibri" panose="020F0502020204030204" pitchFamily="34" charset="0"/>
              </a:rPr>
              <a:t>https://indico.cern.ch/event/1351046/</a:t>
            </a:r>
            <a:endParaRPr lang="en-GB" sz="600" b="1" i="1" u="sng" dirty="0">
              <a:solidFill>
                <a:srgbClr val="00B0F0"/>
              </a:solidFill>
              <a:latin typeface="Calibri" panose="020F0502020204030204" pitchFamily="34" charset="0"/>
              <a:ea typeface="Calibri" panose="020F0502020204030204" pitchFamily="34" charset="0"/>
              <a:cs typeface="Calibri" panose="020F0502020204030204" pitchFamily="34" charset="0"/>
            </a:endParaRPr>
          </a:p>
        </p:txBody>
      </p:sp>
      <p:sp>
        <p:nvSpPr>
          <p:cNvPr id="19" name="Rectangle 18">
            <a:extLst>
              <a:ext uri="{FF2B5EF4-FFF2-40B4-BE49-F238E27FC236}">
                <a16:creationId xmlns:a16="http://schemas.microsoft.com/office/drawing/2014/main" id="{4C241823-1E77-2E0E-F203-B5AC5C9D755D}"/>
              </a:ext>
            </a:extLst>
          </p:cNvPr>
          <p:cNvSpPr/>
          <p:nvPr/>
        </p:nvSpPr>
        <p:spPr>
          <a:xfrm>
            <a:off x="7979028" y="2684686"/>
            <a:ext cx="4088235" cy="1291697"/>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Isosceles Triangle 19">
            <a:extLst>
              <a:ext uri="{FF2B5EF4-FFF2-40B4-BE49-F238E27FC236}">
                <a16:creationId xmlns:a16="http://schemas.microsoft.com/office/drawing/2014/main" id="{A9F72108-88B6-582C-E540-9F56F177CD83}"/>
              </a:ext>
            </a:extLst>
          </p:cNvPr>
          <p:cNvSpPr/>
          <p:nvPr/>
        </p:nvSpPr>
        <p:spPr>
          <a:xfrm>
            <a:off x="8095687" y="3032314"/>
            <a:ext cx="132938" cy="137160"/>
          </a:xfrm>
          <a:prstGeom prst="triangle">
            <a:avLst/>
          </a:prstGeom>
          <a:solidFill>
            <a:srgbClr val="FFFF00"/>
          </a:solidFill>
          <a:ln>
            <a:noFill/>
          </a:ln>
          <a:effectLst>
            <a:glow rad="63500">
              <a:srgbClr val="B5B903">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Isosceles Triangle 21">
            <a:extLst>
              <a:ext uri="{FF2B5EF4-FFF2-40B4-BE49-F238E27FC236}">
                <a16:creationId xmlns:a16="http://schemas.microsoft.com/office/drawing/2014/main" id="{4FA06C1D-8049-D0A6-0C16-4825631F9F30}"/>
              </a:ext>
            </a:extLst>
          </p:cNvPr>
          <p:cNvSpPr/>
          <p:nvPr/>
        </p:nvSpPr>
        <p:spPr>
          <a:xfrm>
            <a:off x="8095687" y="3278571"/>
            <a:ext cx="132938" cy="137160"/>
          </a:xfrm>
          <a:prstGeom prst="triangle">
            <a:avLst/>
          </a:prstGeom>
          <a:solidFill>
            <a:srgbClr val="FF0000"/>
          </a:solidFill>
          <a:ln>
            <a:noFill/>
          </a:ln>
          <a:effectLst>
            <a:glow rad="63500">
              <a:srgbClr val="FF0000">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asellaDiTesto 6">
            <a:extLst>
              <a:ext uri="{FF2B5EF4-FFF2-40B4-BE49-F238E27FC236}">
                <a16:creationId xmlns:a16="http://schemas.microsoft.com/office/drawing/2014/main" id="{C5F5E219-0AA4-2AAB-3855-F6C22CBE2EDD}"/>
              </a:ext>
            </a:extLst>
          </p:cNvPr>
          <p:cNvSpPr txBox="1"/>
          <p:nvPr/>
        </p:nvSpPr>
        <p:spPr>
          <a:xfrm>
            <a:off x="7986260" y="1585180"/>
            <a:ext cx="4088233" cy="646331"/>
          </a:xfrm>
          <a:prstGeom prst="rect">
            <a:avLst/>
          </a:prstGeom>
          <a:noFill/>
        </p:spPr>
        <p:txBody>
          <a:bodyPr wrap="square">
            <a:spAutoFit/>
          </a:bodyPr>
          <a:lstStyle/>
          <a:p>
            <a:pPr algn="ctr"/>
            <a:r>
              <a:rPr lang="en-US" dirty="0">
                <a:solidFill>
                  <a:srgbClr val="C00000"/>
                </a:solidFill>
              </a:rPr>
              <a:t>The same method used for B-G plots is applied to B-G2 plots.</a:t>
            </a:r>
          </a:p>
        </p:txBody>
      </p:sp>
    </p:spTree>
    <p:extLst>
      <p:ext uri="{BB962C8B-B14F-4D97-AF65-F5344CB8AC3E}">
        <p14:creationId xmlns:p14="http://schemas.microsoft.com/office/powerpoint/2010/main" val="37156036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a:extLst>
              <a:ext uri="{FF2B5EF4-FFF2-40B4-BE49-F238E27FC236}">
                <a16:creationId xmlns:a16="http://schemas.microsoft.com/office/drawing/2014/main" id="{AB0654FF-DC15-5BAE-8B63-DAFF1F948543}"/>
              </a:ext>
            </a:extLst>
          </p:cNvPr>
          <p:cNvGrpSpPr>
            <a:grpSpLocks noChangeAspect="1"/>
          </p:cNvGrpSpPr>
          <p:nvPr/>
        </p:nvGrpSpPr>
        <p:grpSpPr>
          <a:xfrm>
            <a:off x="63236" y="1181079"/>
            <a:ext cx="12006808" cy="2519040"/>
            <a:chOff x="112805" y="1180844"/>
            <a:chExt cx="11927580" cy="2502418"/>
          </a:xfrm>
        </p:grpSpPr>
        <p:pic>
          <p:nvPicPr>
            <p:cNvPr id="21" name="Picture 20">
              <a:extLst>
                <a:ext uri="{FF2B5EF4-FFF2-40B4-BE49-F238E27FC236}">
                  <a16:creationId xmlns:a16="http://schemas.microsoft.com/office/drawing/2014/main" id="{B7767060-56AB-DF95-4C28-56700CA7099E}"/>
                </a:ext>
              </a:extLst>
            </p:cNvPr>
            <p:cNvPicPr>
              <a:picLocks noChangeAspect="1"/>
            </p:cNvPicPr>
            <p:nvPr/>
          </p:nvPicPr>
          <p:blipFill>
            <a:blip r:embed="rId2"/>
            <a:srcRect/>
            <a:stretch/>
          </p:blipFill>
          <p:spPr>
            <a:xfrm>
              <a:off x="112805" y="1214179"/>
              <a:ext cx="4015227" cy="2469083"/>
            </a:xfrm>
            <a:prstGeom prst="rect">
              <a:avLst/>
            </a:prstGeom>
          </p:spPr>
        </p:pic>
        <p:pic>
          <p:nvPicPr>
            <p:cNvPr id="19" name="Picture 18">
              <a:extLst>
                <a:ext uri="{FF2B5EF4-FFF2-40B4-BE49-F238E27FC236}">
                  <a16:creationId xmlns:a16="http://schemas.microsoft.com/office/drawing/2014/main" id="{1113CC20-B286-1D89-1B70-905B1B29BFCE}"/>
                </a:ext>
              </a:extLst>
            </p:cNvPr>
            <p:cNvPicPr>
              <a:picLocks noChangeAspect="1"/>
            </p:cNvPicPr>
            <p:nvPr/>
          </p:nvPicPr>
          <p:blipFill>
            <a:blip r:embed="rId3"/>
            <a:srcRect/>
            <a:stretch/>
          </p:blipFill>
          <p:spPr>
            <a:xfrm>
              <a:off x="4128032" y="1180844"/>
              <a:ext cx="3947596" cy="2502417"/>
            </a:xfrm>
            <a:prstGeom prst="rect">
              <a:avLst/>
            </a:prstGeom>
          </p:spPr>
        </p:pic>
        <p:pic>
          <p:nvPicPr>
            <p:cNvPr id="17" name="Picture 16">
              <a:extLst>
                <a:ext uri="{FF2B5EF4-FFF2-40B4-BE49-F238E27FC236}">
                  <a16:creationId xmlns:a16="http://schemas.microsoft.com/office/drawing/2014/main" id="{1CBB737E-EE40-9A5C-9744-A7AE3954E7C3}"/>
                </a:ext>
              </a:extLst>
            </p:cNvPr>
            <p:cNvPicPr>
              <a:picLocks noChangeAspect="1"/>
            </p:cNvPicPr>
            <p:nvPr/>
          </p:nvPicPr>
          <p:blipFill>
            <a:blip r:embed="rId4"/>
            <a:srcRect/>
            <a:stretch/>
          </p:blipFill>
          <p:spPr>
            <a:xfrm>
              <a:off x="8092790" y="1180845"/>
              <a:ext cx="3947595" cy="2502416"/>
            </a:xfrm>
            <a:prstGeom prst="rect">
              <a:avLst/>
            </a:prstGeom>
          </p:spPr>
        </p:pic>
      </p:grpSp>
      <p:sp>
        <p:nvSpPr>
          <p:cNvPr id="2" name="Slide Number Placeholder 1">
            <a:extLst>
              <a:ext uri="{FF2B5EF4-FFF2-40B4-BE49-F238E27FC236}">
                <a16:creationId xmlns:a16="http://schemas.microsoft.com/office/drawing/2014/main" id="{26712ED8-866D-0733-1C41-65BF9F855F6F}"/>
              </a:ext>
            </a:extLst>
          </p:cNvPr>
          <p:cNvSpPr>
            <a:spLocks noGrp="1"/>
          </p:cNvSpPr>
          <p:nvPr>
            <p:ph type="sldNum" sz="quarter" idx="4"/>
          </p:nvPr>
        </p:nvSpPr>
        <p:spPr/>
        <p:txBody>
          <a:bodyPr/>
          <a:lstStyle/>
          <a:p>
            <a:fld id="{A16AB2F8-5338-F742-A59E-35F5B82165E6}" type="slidenum">
              <a:rPr lang="en-GB" smtClean="0"/>
              <a:pPr/>
              <a:t>15</a:t>
            </a:fld>
            <a:endParaRPr lang="en-GB" dirty="0"/>
          </a:p>
        </p:txBody>
      </p:sp>
      <p:grpSp>
        <p:nvGrpSpPr>
          <p:cNvPr id="24" name="Group 23">
            <a:extLst>
              <a:ext uri="{FF2B5EF4-FFF2-40B4-BE49-F238E27FC236}">
                <a16:creationId xmlns:a16="http://schemas.microsoft.com/office/drawing/2014/main" id="{BAC6343F-44D1-1126-127E-D1DCF4696A56}"/>
              </a:ext>
            </a:extLst>
          </p:cNvPr>
          <p:cNvGrpSpPr>
            <a:grpSpLocks noChangeAspect="1"/>
          </p:cNvGrpSpPr>
          <p:nvPr/>
        </p:nvGrpSpPr>
        <p:grpSpPr>
          <a:xfrm>
            <a:off x="79395" y="3799577"/>
            <a:ext cx="12021424" cy="2518449"/>
            <a:chOff x="1483" y="1389513"/>
            <a:chExt cx="10146068" cy="2101097"/>
          </a:xfrm>
        </p:grpSpPr>
        <p:pic>
          <p:nvPicPr>
            <p:cNvPr id="25" name="Picture 24">
              <a:extLst>
                <a:ext uri="{FF2B5EF4-FFF2-40B4-BE49-F238E27FC236}">
                  <a16:creationId xmlns:a16="http://schemas.microsoft.com/office/drawing/2014/main" id="{B963374A-1A7E-5D38-69D1-160990336BA2}"/>
                </a:ext>
              </a:extLst>
            </p:cNvPr>
            <p:cNvPicPr>
              <a:picLocks noChangeAspect="1"/>
            </p:cNvPicPr>
            <p:nvPr/>
          </p:nvPicPr>
          <p:blipFill>
            <a:blip r:embed="rId5"/>
            <a:srcRect/>
            <a:stretch/>
          </p:blipFill>
          <p:spPr>
            <a:xfrm>
              <a:off x="1483" y="1389968"/>
              <a:ext cx="3355789" cy="2079603"/>
            </a:xfrm>
            <a:prstGeom prst="rect">
              <a:avLst/>
            </a:prstGeom>
          </p:spPr>
        </p:pic>
        <p:pic>
          <p:nvPicPr>
            <p:cNvPr id="26" name="Picture 25">
              <a:extLst>
                <a:ext uri="{FF2B5EF4-FFF2-40B4-BE49-F238E27FC236}">
                  <a16:creationId xmlns:a16="http://schemas.microsoft.com/office/drawing/2014/main" id="{89195605-A262-D800-B155-E98139B80492}"/>
                </a:ext>
              </a:extLst>
            </p:cNvPr>
            <p:cNvPicPr>
              <a:picLocks noChangeAspect="1"/>
            </p:cNvPicPr>
            <p:nvPr/>
          </p:nvPicPr>
          <p:blipFill>
            <a:blip r:embed="rId6"/>
            <a:srcRect/>
            <a:stretch/>
          </p:blipFill>
          <p:spPr>
            <a:xfrm>
              <a:off x="3399435" y="1389513"/>
              <a:ext cx="3350859" cy="2080513"/>
            </a:xfrm>
            <a:prstGeom prst="rect">
              <a:avLst/>
            </a:prstGeom>
          </p:spPr>
        </p:pic>
        <p:pic>
          <p:nvPicPr>
            <p:cNvPr id="27" name="Picture 26">
              <a:extLst>
                <a:ext uri="{FF2B5EF4-FFF2-40B4-BE49-F238E27FC236}">
                  <a16:creationId xmlns:a16="http://schemas.microsoft.com/office/drawing/2014/main" id="{54B00910-6C93-54D7-FE0F-E47DBA8C53B8}"/>
                </a:ext>
              </a:extLst>
            </p:cNvPr>
            <p:cNvPicPr>
              <a:picLocks noChangeAspect="1"/>
            </p:cNvPicPr>
            <p:nvPr/>
          </p:nvPicPr>
          <p:blipFill>
            <a:blip r:embed="rId7"/>
            <a:srcRect/>
            <a:stretch/>
          </p:blipFill>
          <p:spPr>
            <a:xfrm>
              <a:off x="6793152" y="1396925"/>
              <a:ext cx="3354399" cy="2093685"/>
            </a:xfrm>
            <a:prstGeom prst="rect">
              <a:avLst/>
            </a:prstGeom>
          </p:spPr>
        </p:pic>
      </p:grpSp>
      <p:cxnSp>
        <p:nvCxnSpPr>
          <p:cNvPr id="29" name="Straight Connector 28">
            <a:extLst>
              <a:ext uri="{FF2B5EF4-FFF2-40B4-BE49-F238E27FC236}">
                <a16:creationId xmlns:a16="http://schemas.microsoft.com/office/drawing/2014/main" id="{7AA37DB5-B3F0-1F9C-02EF-DB1D2B9C8FFB}"/>
              </a:ext>
            </a:extLst>
          </p:cNvPr>
          <p:cNvCxnSpPr>
            <a:cxnSpLocks/>
          </p:cNvCxnSpPr>
          <p:nvPr/>
        </p:nvCxnSpPr>
        <p:spPr>
          <a:xfrm>
            <a:off x="141221" y="3755035"/>
            <a:ext cx="11882827" cy="0"/>
          </a:xfrm>
          <a:prstGeom prst="line">
            <a:avLst/>
          </a:prstGeom>
          <a:ln w="25400" cap="rnd">
            <a:gradFill flip="none" rotWithShape="1">
              <a:gsLst>
                <a:gs pos="0">
                  <a:srgbClr val="FE383F">
                    <a:alpha val="40000"/>
                  </a:srgbClr>
                </a:gs>
                <a:gs pos="100000">
                  <a:srgbClr val="0F41CB">
                    <a:alpha val="40000"/>
                  </a:srgbClr>
                </a:gs>
              </a:gsLst>
              <a:lin ang="0" scaled="1"/>
              <a:tileRect/>
            </a:gradFill>
            <a:miter lim="800000"/>
          </a:ln>
          <a:effectLst>
            <a:softEdge rad="12700"/>
          </a:effectLst>
        </p:spPr>
        <p:style>
          <a:lnRef idx="1">
            <a:schemeClr val="accent1"/>
          </a:lnRef>
          <a:fillRef idx="0">
            <a:schemeClr val="accent1"/>
          </a:fillRef>
          <a:effectRef idx="0">
            <a:schemeClr val="accent1"/>
          </a:effectRef>
          <a:fontRef idx="minor">
            <a:schemeClr val="tx1"/>
          </a:fontRef>
        </p:style>
      </p:cxnSp>
      <p:sp>
        <p:nvSpPr>
          <p:cNvPr id="30" name="Title 2">
            <a:extLst>
              <a:ext uri="{FF2B5EF4-FFF2-40B4-BE49-F238E27FC236}">
                <a16:creationId xmlns:a16="http://schemas.microsoft.com/office/drawing/2014/main" id="{F5964FA3-68C4-4581-A17A-8F7E6A7DD9B2}"/>
              </a:ext>
            </a:extLst>
          </p:cNvPr>
          <p:cNvSpPr>
            <a:spLocks noGrp="1"/>
          </p:cNvSpPr>
          <p:nvPr>
            <p:ph type="title"/>
          </p:nvPr>
        </p:nvSpPr>
        <p:spPr>
          <a:xfrm>
            <a:off x="2188923" y="186465"/>
            <a:ext cx="8091814" cy="681159"/>
          </a:xfrm>
          <a:prstGeom prst="rect">
            <a:avLst/>
          </a:prstGeom>
        </p:spPr>
        <p:txBody>
          <a:bodyPr/>
          <a:lstStyle/>
          <a:p>
            <a:r>
              <a:rPr lang="it-IT" cap="small" dirty="0" err="1">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Summary</a:t>
            </a:r>
            <a:r>
              <a:rPr lang="it-IT" cap="small"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 of </a:t>
            </a:r>
            <a:r>
              <a:rPr lang="it-IT" cap="small" dirty="0" err="1">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final</a:t>
            </a:r>
            <a:r>
              <a:rPr lang="it-IT" cap="small"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 </a:t>
            </a:r>
            <a:r>
              <a:rPr lang="it-IT" cap="small" dirty="0" err="1">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results</a:t>
            </a:r>
            <a:endParaRPr lang="en-US" cap="small"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endParaRPr>
          </a:p>
        </p:txBody>
      </p:sp>
    </p:spTree>
    <p:extLst>
      <p:ext uri="{BB962C8B-B14F-4D97-AF65-F5344CB8AC3E}">
        <p14:creationId xmlns:p14="http://schemas.microsoft.com/office/powerpoint/2010/main" val="16470632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C0F7B91-7C75-BBDE-FD8B-8F568AA2887F}"/>
              </a:ext>
            </a:extLst>
          </p:cNvPr>
          <p:cNvSpPr>
            <a:spLocks noGrp="1"/>
          </p:cNvSpPr>
          <p:nvPr>
            <p:ph type="sldNum" sz="quarter" idx="4"/>
          </p:nvPr>
        </p:nvSpPr>
        <p:spPr/>
        <p:txBody>
          <a:bodyPr/>
          <a:lstStyle/>
          <a:p>
            <a:fld id="{A16AB2F8-5338-F742-A59E-35F5B82165E6}" type="slidenum">
              <a:rPr lang="en-GB" smtClean="0"/>
              <a:pPr/>
              <a:t>16</a:t>
            </a:fld>
            <a:endParaRPr lang="en-GB" dirty="0"/>
          </a:p>
        </p:txBody>
      </p:sp>
      <p:sp>
        <p:nvSpPr>
          <p:cNvPr id="4" name="Title 2">
            <a:extLst>
              <a:ext uri="{FF2B5EF4-FFF2-40B4-BE49-F238E27FC236}">
                <a16:creationId xmlns:a16="http://schemas.microsoft.com/office/drawing/2014/main" id="{516FE211-E292-4D8C-3F43-B9CF45498DC1}"/>
              </a:ext>
            </a:extLst>
          </p:cNvPr>
          <p:cNvSpPr>
            <a:spLocks noGrp="1"/>
          </p:cNvSpPr>
          <p:nvPr>
            <p:ph type="title"/>
          </p:nvPr>
        </p:nvSpPr>
        <p:spPr>
          <a:xfrm>
            <a:off x="2188923" y="186465"/>
            <a:ext cx="8091814" cy="681159"/>
          </a:xfrm>
          <a:prstGeom prst="rect">
            <a:avLst/>
          </a:prstGeom>
        </p:spPr>
        <p:txBody>
          <a:bodyPr/>
          <a:lstStyle/>
          <a:p>
            <a:r>
              <a:rPr lang="en-US" cap="small"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Conclusions</a:t>
            </a:r>
            <a:endParaRPr lang="en-GB" cap="small" dirty="0"/>
          </a:p>
        </p:txBody>
      </p:sp>
      <p:sp>
        <p:nvSpPr>
          <p:cNvPr id="3" name="Content Placeholder 51">
            <a:extLst>
              <a:ext uri="{FF2B5EF4-FFF2-40B4-BE49-F238E27FC236}">
                <a16:creationId xmlns:a16="http://schemas.microsoft.com/office/drawing/2014/main" id="{DFF0E10A-085C-1C17-982A-375E0F1F4F3B}"/>
              </a:ext>
            </a:extLst>
          </p:cNvPr>
          <p:cNvSpPr txBox="1">
            <a:spLocks/>
          </p:cNvSpPr>
          <p:nvPr/>
        </p:nvSpPr>
        <p:spPr>
          <a:xfrm>
            <a:off x="124737" y="1236340"/>
            <a:ext cx="11942525" cy="4879234"/>
          </a:xfrm>
          <a:prstGeom prst="rect">
            <a:avLst/>
          </a:prstGeom>
        </p:spPr>
        <p:txBody>
          <a:bodyPr vert="horz">
            <a:no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a:buClr>
                <a:srgbClr val="FF0000"/>
              </a:buClr>
              <a:buFont typeface="Wingdings" panose="05000000000000000000" pitchFamily="2" charset="2"/>
              <a:buChar char="Ø"/>
            </a:pPr>
            <a:r>
              <a:rPr lang="en-US" sz="2000" b="0" i="0" u="none" strike="noStrike" baseline="0" dirty="0">
                <a:latin typeface="Calibri" panose="020F0502020204030204" pitchFamily="34" charset="0"/>
                <a:ea typeface="Calibri" panose="020F0502020204030204" pitchFamily="34" charset="0"/>
                <a:cs typeface="Calibri" panose="020F0502020204030204" pitchFamily="34" charset="0"/>
              </a:rPr>
              <a:t>The A-B, A-G, B-G, and B-G2 plots are provided and discussed, using both analytical and FEM approaches, representing the starting point to define possible beam optics that are also acceptable from a technological point of view.</a:t>
            </a:r>
          </a:p>
          <a:p>
            <a:pPr algn="just">
              <a:buClr>
                <a:srgbClr val="FF0000"/>
              </a:buClr>
              <a:buFont typeface="Wingdings" panose="05000000000000000000" pitchFamily="2" charset="2"/>
              <a:buChar char="Ø"/>
            </a:pPr>
            <a:endParaRPr lang="en-US" sz="2000" dirty="0">
              <a:latin typeface="Calibri" panose="020F0502020204030204" pitchFamily="34" charset="0"/>
              <a:ea typeface="Calibri" panose="020F0502020204030204" pitchFamily="34" charset="0"/>
              <a:cs typeface="Calibri" panose="020F0502020204030204" pitchFamily="34" charset="0"/>
            </a:endParaRPr>
          </a:p>
          <a:p>
            <a:pPr algn="just">
              <a:buClr>
                <a:srgbClr val="FF0000"/>
              </a:buClr>
              <a:buFont typeface="Wingdings" panose="05000000000000000000" pitchFamily="2" charset="2"/>
              <a:buChar char="Ø"/>
            </a:pPr>
            <a:endParaRPr lang="en-US" sz="2000" dirty="0">
              <a:latin typeface="Calibri" panose="020F0502020204030204" pitchFamily="34" charset="0"/>
              <a:ea typeface="Calibri" panose="020F0502020204030204" pitchFamily="34" charset="0"/>
              <a:cs typeface="Calibri" panose="020F0502020204030204" pitchFamily="34" charset="0"/>
            </a:endParaRPr>
          </a:p>
          <a:p>
            <a:pPr algn="just">
              <a:buClr>
                <a:srgbClr val="FF0000"/>
              </a:buClr>
              <a:buFont typeface="Wingdings" panose="05000000000000000000" pitchFamily="2" charset="2"/>
              <a:buChar char="Ø"/>
            </a:pPr>
            <a:endParaRPr lang="en-US" sz="2000" dirty="0">
              <a:solidFill>
                <a:schemeClr val="bg1"/>
              </a:solidFill>
              <a:latin typeface="Calibri" panose="020F0502020204030204" pitchFamily="34" charset="0"/>
              <a:ea typeface="Calibri" panose="020F0502020204030204" pitchFamily="34" charset="0"/>
              <a:cs typeface="Calibri" panose="020F0502020204030204" pitchFamily="34" charset="0"/>
            </a:endParaRPr>
          </a:p>
          <a:p>
            <a:pPr algn="just">
              <a:buClr>
                <a:srgbClr val="FF0000"/>
              </a:buClr>
              <a:buFont typeface="Wingdings" panose="05000000000000000000" pitchFamily="2" charset="2"/>
              <a:buChar char="Ø"/>
            </a:pPr>
            <a:r>
              <a:rPr lang="en-US" sz="2000" dirty="0">
                <a:solidFill>
                  <a:schemeClr val="bg1"/>
                </a:solidFill>
                <a:latin typeface="Calibri" panose="020F0502020204030204" pitchFamily="34" charset="0"/>
                <a:ea typeface="Calibri" panose="020F0502020204030204" pitchFamily="34" charset="0"/>
                <a:cs typeface="Calibri" panose="020F0502020204030204" pitchFamily="34" charset="0"/>
              </a:rPr>
              <a:t>The allowed phase spaces do not imply that the magnet is feasible, but rather that it is possible to start studying a specific design for that magnet. In this regard, in line with this work, we are studying a specific cos-theta and block coil design for the main arc dipoles.</a:t>
            </a:r>
          </a:p>
          <a:p>
            <a:pPr algn="just">
              <a:buClr>
                <a:srgbClr val="FF0000"/>
              </a:buClr>
              <a:buFont typeface="Wingdings" panose="05000000000000000000" pitchFamily="2" charset="2"/>
              <a:buChar char="Ø"/>
            </a:pPr>
            <a:endParaRPr lang="en-US" sz="1800" dirty="0">
              <a:latin typeface="Calibri" panose="020F0502020204030204" pitchFamily="34" charset="0"/>
              <a:ea typeface="Calibri" panose="020F0502020204030204" pitchFamily="34" charset="0"/>
              <a:cs typeface="Calibri" panose="020F0502020204030204" pitchFamily="34" charset="0"/>
            </a:endParaRPr>
          </a:p>
          <a:p>
            <a:pPr algn="just">
              <a:buClr>
                <a:srgbClr val="FF0000"/>
              </a:buClr>
              <a:buFont typeface="Wingdings" panose="05000000000000000000" pitchFamily="2" charset="2"/>
              <a:buChar char="Ø"/>
            </a:pPr>
            <a:endParaRPr lang="en-US" sz="1800" dirty="0">
              <a:latin typeface="Calibri" panose="020F0502020204030204" pitchFamily="34" charset="0"/>
              <a:ea typeface="Calibri" panose="020F0502020204030204" pitchFamily="34" charset="0"/>
              <a:cs typeface="Calibri" panose="020F0502020204030204" pitchFamily="34" charset="0"/>
            </a:endParaRPr>
          </a:p>
          <a:p>
            <a:pPr algn="just">
              <a:buClr>
                <a:srgbClr val="FF0000"/>
              </a:buClr>
              <a:buFont typeface="Wingdings" panose="05000000000000000000" pitchFamily="2" charset="2"/>
              <a:buChar char="Ø"/>
            </a:pPr>
            <a:endParaRPr lang="en-US" sz="1800" dirty="0">
              <a:latin typeface="Calibri" panose="020F0502020204030204" pitchFamily="34" charset="0"/>
              <a:ea typeface="Calibri" panose="020F0502020204030204" pitchFamily="34" charset="0"/>
              <a:cs typeface="Calibri" panose="020F0502020204030204" pitchFamily="34" charset="0"/>
            </a:endParaRPr>
          </a:p>
          <a:p>
            <a:pPr algn="just">
              <a:buClr>
                <a:srgbClr val="FF0000"/>
              </a:buClr>
              <a:buFont typeface="Wingdings" panose="05000000000000000000" pitchFamily="2" charset="2"/>
              <a:buChar char="Ø"/>
            </a:pPr>
            <a:endParaRPr lang="en-US" sz="200" dirty="0">
              <a:latin typeface="Calibri" panose="020F0502020204030204" pitchFamily="34" charset="0"/>
              <a:ea typeface="Calibri" panose="020F0502020204030204" pitchFamily="34" charset="0"/>
              <a:cs typeface="Calibri" panose="020F0502020204030204" pitchFamily="34" charset="0"/>
            </a:endParaRPr>
          </a:p>
          <a:p>
            <a:pPr algn="just">
              <a:buClr>
                <a:srgbClr val="FF0000"/>
              </a:buClr>
              <a:buFont typeface="Wingdings" panose="05000000000000000000" pitchFamily="2" charset="2"/>
              <a:buChar char="Ø"/>
            </a:pPr>
            <a:r>
              <a:rPr lang="en-US" sz="2000" dirty="0"/>
              <a:t>Following the same approach, we will begin to study the specific design of a combined function magnet (starting with the arc quad-dip magnet) and will integrate quench protection into the limit curves.</a:t>
            </a:r>
            <a:endParaRPr lang="en-US" sz="6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Calibri" panose="020F0502020204030204" pitchFamily="34" charset="0"/>
            </a:endParaRPr>
          </a:p>
        </p:txBody>
      </p:sp>
      <p:pic>
        <p:nvPicPr>
          <p:cNvPr id="20" name="Picture 19" descr="A diagram of a graph&#10;&#10;Description automatically generated">
            <a:extLst>
              <a:ext uri="{FF2B5EF4-FFF2-40B4-BE49-F238E27FC236}">
                <a16:creationId xmlns:a16="http://schemas.microsoft.com/office/drawing/2014/main" id="{B6CF6D2F-2EEA-5000-AF93-F9B19843B387}"/>
              </a:ext>
            </a:extLst>
          </p:cNvPr>
          <p:cNvPicPr>
            <a:picLocks noChangeAspect="1"/>
          </p:cNvPicPr>
          <p:nvPr/>
        </p:nvPicPr>
        <p:blipFill>
          <a:blip r:embed="rId2"/>
          <a:srcRect l="717" t="1709" r="1884" b="3775"/>
          <a:stretch/>
        </p:blipFill>
        <p:spPr>
          <a:xfrm>
            <a:off x="79801" y="2300746"/>
            <a:ext cx="2892577" cy="2801381"/>
          </a:xfrm>
          <a:prstGeom prst="rect">
            <a:avLst/>
          </a:prstGeom>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pic>
      <p:pic>
        <p:nvPicPr>
          <p:cNvPr id="22" name="Picture 21" descr="A rainbow colored rainbow colored rainbows&#10;&#10;Description automatically generated with medium confidence">
            <a:extLst>
              <a:ext uri="{FF2B5EF4-FFF2-40B4-BE49-F238E27FC236}">
                <a16:creationId xmlns:a16="http://schemas.microsoft.com/office/drawing/2014/main" id="{57AF3C5F-ABA2-68A4-2C9C-AF799143A08D}"/>
              </a:ext>
            </a:extLst>
          </p:cNvPr>
          <p:cNvPicPr>
            <a:picLocks noChangeAspect="1"/>
          </p:cNvPicPr>
          <p:nvPr/>
        </p:nvPicPr>
        <p:blipFill>
          <a:blip r:embed="rId3"/>
          <a:srcRect l="2683" t="3625" r="-2683" b="-8582"/>
          <a:stretch/>
        </p:blipFill>
        <p:spPr>
          <a:xfrm>
            <a:off x="3046861" y="2736621"/>
            <a:ext cx="3049139" cy="2246769"/>
          </a:xfrm>
          <a:prstGeom prst="rect">
            <a:avLst/>
          </a:prstGeom>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pic>
      <p:sp>
        <p:nvSpPr>
          <p:cNvPr id="23" name="CasellaDiTesto 24">
            <a:extLst>
              <a:ext uri="{FF2B5EF4-FFF2-40B4-BE49-F238E27FC236}">
                <a16:creationId xmlns:a16="http://schemas.microsoft.com/office/drawing/2014/main" id="{125F45CE-27F1-35F9-ACE5-156DBE4A359F}"/>
              </a:ext>
            </a:extLst>
          </p:cNvPr>
          <p:cNvSpPr txBox="1"/>
          <p:nvPr/>
        </p:nvSpPr>
        <p:spPr>
          <a:xfrm>
            <a:off x="5281431" y="2826464"/>
            <a:ext cx="714567" cy="369332"/>
          </a:xfrm>
          <a:prstGeom prst="rect">
            <a:avLst/>
          </a:prstGeom>
          <a:noFill/>
        </p:spPr>
        <p:txBody>
          <a:bodyPr wrap="square">
            <a:spAutoFit/>
          </a:bodyPr>
          <a:lstStyle/>
          <a:p>
            <a:pPr algn="ctr"/>
            <a:r>
              <a:rPr lang="it-IT" sz="900" i="1" u="sng" dirty="0" err="1">
                <a:solidFill>
                  <a:srgbClr val="00B0F0"/>
                </a:solidFill>
              </a:rPr>
              <a:t>Courtesy</a:t>
            </a:r>
            <a:r>
              <a:rPr lang="it-IT" sz="900" i="1" u="sng" dirty="0">
                <a:solidFill>
                  <a:srgbClr val="00B0F0"/>
                </a:solidFill>
              </a:rPr>
              <a:t> of F. Mariani</a:t>
            </a:r>
          </a:p>
        </p:txBody>
      </p:sp>
      <p:sp>
        <p:nvSpPr>
          <p:cNvPr id="24" name="CasellaDiTesto 24">
            <a:extLst>
              <a:ext uri="{FF2B5EF4-FFF2-40B4-BE49-F238E27FC236}">
                <a16:creationId xmlns:a16="http://schemas.microsoft.com/office/drawing/2014/main" id="{7B629C77-23D8-D235-CA95-76D9F8A19DC8}"/>
              </a:ext>
            </a:extLst>
          </p:cNvPr>
          <p:cNvSpPr txBox="1"/>
          <p:nvPr/>
        </p:nvSpPr>
        <p:spPr>
          <a:xfrm>
            <a:off x="1526089" y="2817557"/>
            <a:ext cx="714567" cy="369332"/>
          </a:xfrm>
          <a:prstGeom prst="rect">
            <a:avLst/>
          </a:prstGeom>
          <a:solidFill>
            <a:schemeClr val="bg1"/>
          </a:solidFill>
        </p:spPr>
        <p:txBody>
          <a:bodyPr wrap="square">
            <a:spAutoFit/>
          </a:bodyPr>
          <a:lstStyle/>
          <a:p>
            <a:pPr algn="ctr"/>
            <a:r>
              <a:rPr lang="it-IT" sz="900" i="1" u="sng" dirty="0" err="1">
                <a:solidFill>
                  <a:srgbClr val="00B0F0"/>
                </a:solidFill>
              </a:rPr>
              <a:t>Courtesy</a:t>
            </a:r>
            <a:r>
              <a:rPr lang="it-IT" sz="900" i="1" u="sng" dirty="0">
                <a:solidFill>
                  <a:srgbClr val="00B0F0"/>
                </a:solidFill>
              </a:rPr>
              <a:t> of L. Alfonso</a:t>
            </a:r>
          </a:p>
        </p:txBody>
      </p:sp>
      <p:sp>
        <p:nvSpPr>
          <p:cNvPr id="7" name="TextBox 6">
            <a:extLst>
              <a:ext uri="{FF2B5EF4-FFF2-40B4-BE49-F238E27FC236}">
                <a16:creationId xmlns:a16="http://schemas.microsoft.com/office/drawing/2014/main" id="{9C89056B-2919-2A63-A3A2-15499AEA3442}"/>
              </a:ext>
            </a:extLst>
          </p:cNvPr>
          <p:cNvSpPr txBox="1"/>
          <p:nvPr/>
        </p:nvSpPr>
        <p:spPr>
          <a:xfrm>
            <a:off x="6296984" y="2449034"/>
            <a:ext cx="5589865" cy="2246769"/>
          </a:xfrm>
          <a:prstGeom prst="rect">
            <a:avLst/>
          </a:prstGeom>
          <a:noFill/>
        </p:spPr>
        <p:txBody>
          <a:bodyPr wrap="square">
            <a:spAutoFit/>
          </a:bodyPr>
          <a:lstStyle/>
          <a:p>
            <a:pPr algn="just">
              <a:buClr>
                <a:srgbClr val="FF0000"/>
              </a:buClr>
              <a:buFont typeface="Wingdings" panose="05000000000000000000" pitchFamily="2" charset="2"/>
              <a:buChar char="Ø"/>
            </a:pPr>
            <a:endParaRPr lang="en-US" sz="2000" dirty="0">
              <a:latin typeface="Calibri" panose="020F0502020204030204" pitchFamily="34" charset="0"/>
              <a:ea typeface="Calibri" panose="020F0502020204030204" pitchFamily="34" charset="0"/>
              <a:cs typeface="Calibri" panose="020F0502020204030204" pitchFamily="34" charset="0"/>
            </a:endParaRPr>
          </a:p>
          <a:p>
            <a:pPr marL="285750" indent="-285750" algn="just">
              <a:buClr>
                <a:srgbClr val="FF0000"/>
              </a:buClr>
              <a:buFont typeface="Wingdings" panose="05000000000000000000" pitchFamily="2" charset="2"/>
              <a:buChar char="Ø"/>
            </a:pPr>
            <a:r>
              <a:rPr lang="en-US" sz="2000" dirty="0">
                <a:latin typeface="Calibri" panose="020F0502020204030204" pitchFamily="34" charset="0"/>
                <a:ea typeface="Calibri" panose="020F0502020204030204" pitchFamily="34" charset="0"/>
                <a:cs typeface="Calibri" panose="020F0502020204030204" pitchFamily="34" charset="0"/>
              </a:rPr>
              <a:t>The allowed phase spaces do not imply that the magnet is feasible, but rather that it is possible to start studying a specific design for that magnet. In this regard, in line with this work, we are studying a specific cos-theta and block coil design for the main arc dipoles.</a:t>
            </a:r>
          </a:p>
        </p:txBody>
      </p:sp>
    </p:spTree>
    <p:extLst>
      <p:ext uri="{BB962C8B-B14F-4D97-AF65-F5344CB8AC3E}">
        <p14:creationId xmlns:p14="http://schemas.microsoft.com/office/powerpoint/2010/main" val="37092005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Oval 39">
            <a:extLst>
              <a:ext uri="{FF2B5EF4-FFF2-40B4-BE49-F238E27FC236}">
                <a16:creationId xmlns:a16="http://schemas.microsoft.com/office/drawing/2014/main" id="{AEEBA82C-7631-8D59-6FF1-4D20084633B1}"/>
              </a:ext>
            </a:extLst>
          </p:cNvPr>
          <p:cNvSpPr/>
          <p:nvPr/>
        </p:nvSpPr>
        <p:spPr>
          <a:xfrm>
            <a:off x="6758068" y="-249977"/>
            <a:ext cx="7247384" cy="7374405"/>
          </a:xfrm>
          <a:prstGeom prst="ellipse">
            <a:avLst/>
          </a:prstGeom>
          <a:gradFill flip="none" rotWithShape="1">
            <a:gsLst>
              <a:gs pos="16000">
                <a:srgbClr val="0043D9">
                  <a:alpha val="52000"/>
                </a:srgbClr>
              </a:gs>
              <a:gs pos="74000">
                <a:srgbClr val="FF383E">
                  <a:alpha val="24000"/>
                </a:srgbClr>
              </a:gs>
            </a:gsLst>
            <a:lin ang="162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Image 82" descr="MUON-SlideGraph-LogoBkgnd2.png">
            <a:extLst>
              <a:ext uri="{FF2B5EF4-FFF2-40B4-BE49-F238E27FC236}">
                <a16:creationId xmlns:a16="http://schemas.microsoft.com/office/drawing/2014/main" id="{69D746D3-0D2E-A36F-F1DD-892A31ABDBFC}"/>
              </a:ext>
            </a:extLst>
          </p:cNvPr>
          <p:cNvPicPr>
            <a:picLocks noChangeAspect="1"/>
          </p:cNvPicPr>
          <p:nvPr/>
        </p:nvPicPr>
        <p:blipFill>
          <a:blip r:embed="rId3"/>
          <a:srcRect t="17199"/>
          <a:stretch/>
        </p:blipFill>
        <p:spPr>
          <a:xfrm rot="16200000">
            <a:off x="5812510" y="539225"/>
            <a:ext cx="7022460" cy="5746643"/>
          </a:xfrm>
          <a:prstGeom prst="rect">
            <a:avLst/>
          </a:prstGeom>
        </p:spPr>
      </p:pic>
      <p:sp>
        <p:nvSpPr>
          <p:cNvPr id="6" name="Rectangle 5">
            <a:extLst>
              <a:ext uri="{FF2B5EF4-FFF2-40B4-BE49-F238E27FC236}">
                <a16:creationId xmlns:a16="http://schemas.microsoft.com/office/drawing/2014/main" id="{9FC60853-DA23-3CA2-0CDD-B6639D80E63A}"/>
              </a:ext>
            </a:extLst>
          </p:cNvPr>
          <p:cNvSpPr/>
          <p:nvPr/>
        </p:nvSpPr>
        <p:spPr>
          <a:xfrm>
            <a:off x="119924" y="1514684"/>
            <a:ext cx="6330494" cy="1569660"/>
          </a:xfrm>
          <a:prstGeom prst="rect">
            <a:avLst/>
          </a:prstGeom>
          <a:noFill/>
          <a:ln>
            <a:noFill/>
          </a:ln>
          <a:effectLst/>
          <a:scene3d>
            <a:camera prst="orthographicFront">
              <a:rot lat="0" lon="0" rev="0"/>
            </a:camera>
            <a:lightRig rig="contrasting" dir="t">
              <a:rot lat="0" lon="0" rev="7800000"/>
            </a:lightRig>
          </a:scene3d>
          <a:sp3d>
            <a:bevelT w="139700" h="139700"/>
          </a:sp3d>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4800" b="1" cap="small" dirty="0">
                <a:ln w="0"/>
                <a:effectLst>
                  <a:outerShdw blurRad="38100" dist="38100" dir="2700000" algn="tl">
                    <a:srgbClr val="000000">
                      <a:alpha val="43137"/>
                    </a:srgbClr>
                  </a:outerShdw>
                </a:effectLst>
              </a:rPr>
              <a:t>Thank you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4800" b="1" cap="small" dirty="0">
                <a:ln w="0"/>
                <a:effectLst>
                  <a:outerShdw blurRad="38100" dist="38100" dir="2700000" algn="tl">
                    <a:srgbClr val="000000">
                      <a:alpha val="43137"/>
                    </a:srgbClr>
                  </a:outerShdw>
                </a:effectLst>
              </a:rPr>
              <a:t>for your attention</a:t>
            </a:r>
          </a:p>
        </p:txBody>
      </p:sp>
      <p:cxnSp>
        <p:nvCxnSpPr>
          <p:cNvPr id="8" name="Straight Connector 7">
            <a:extLst>
              <a:ext uri="{FF2B5EF4-FFF2-40B4-BE49-F238E27FC236}">
                <a16:creationId xmlns:a16="http://schemas.microsoft.com/office/drawing/2014/main" id="{B4220F6C-378E-029A-8D2E-E90860B9BB10}"/>
              </a:ext>
            </a:extLst>
          </p:cNvPr>
          <p:cNvCxnSpPr>
            <a:cxnSpLocks/>
          </p:cNvCxnSpPr>
          <p:nvPr/>
        </p:nvCxnSpPr>
        <p:spPr>
          <a:xfrm>
            <a:off x="309173" y="3297546"/>
            <a:ext cx="5760000" cy="0"/>
          </a:xfrm>
          <a:prstGeom prst="line">
            <a:avLst/>
          </a:prstGeom>
          <a:ln w="28575" cap="rnd">
            <a:gradFill flip="none" rotWithShape="1">
              <a:gsLst>
                <a:gs pos="0">
                  <a:srgbClr val="FE383F"/>
                </a:gs>
                <a:gs pos="100000">
                  <a:srgbClr val="0F41CB"/>
                </a:gs>
              </a:gsLst>
              <a:lin ang="0" scaled="1"/>
              <a:tileRect/>
            </a:gradFill>
            <a:miter lim="800000"/>
          </a:ln>
          <a:effectLst>
            <a:softEdge rad="12700"/>
          </a:effectLst>
        </p:spPr>
        <p:style>
          <a:lnRef idx="1">
            <a:schemeClr val="accent1"/>
          </a:lnRef>
          <a:fillRef idx="0">
            <a:schemeClr val="accent1"/>
          </a:fillRef>
          <a:effectRef idx="0">
            <a:schemeClr val="accent1"/>
          </a:effectRef>
          <a:fontRef idx="minor">
            <a:schemeClr val="tx1"/>
          </a:fontRef>
        </p:style>
      </p:cxnSp>
      <p:pic>
        <p:nvPicPr>
          <p:cNvPr id="13" name="Picture 12" descr="A close up of a logo&#10;&#10;Description automatically generated with low confidence">
            <a:extLst>
              <a:ext uri="{FF2B5EF4-FFF2-40B4-BE49-F238E27FC236}">
                <a16:creationId xmlns:a16="http://schemas.microsoft.com/office/drawing/2014/main" id="{8B7601E6-F0AD-C13F-2144-C96043C73889}"/>
              </a:ext>
            </a:extLst>
          </p:cNvPr>
          <p:cNvPicPr>
            <a:picLocks noChangeAspect="1"/>
          </p:cNvPicPr>
          <p:nvPr/>
        </p:nvPicPr>
        <p:blipFill>
          <a:blip r:embed="rId4"/>
          <a:stretch>
            <a:fillRect/>
          </a:stretch>
        </p:blipFill>
        <p:spPr>
          <a:xfrm>
            <a:off x="4855965" y="423110"/>
            <a:ext cx="1555119" cy="465929"/>
          </a:xfrm>
          <a:prstGeom prst="rect">
            <a:avLst/>
          </a:prstGeom>
        </p:spPr>
      </p:pic>
      <p:pic>
        <p:nvPicPr>
          <p:cNvPr id="14" name="Image 85" descr="MCC-inernational-finalV01.png">
            <a:extLst>
              <a:ext uri="{FF2B5EF4-FFF2-40B4-BE49-F238E27FC236}">
                <a16:creationId xmlns:a16="http://schemas.microsoft.com/office/drawing/2014/main" id="{7AACBD50-F1BA-D533-BCBA-487030F54825}"/>
              </a:ext>
            </a:extLst>
          </p:cNvPr>
          <p:cNvPicPr>
            <a:picLocks noChangeAspect="1"/>
          </p:cNvPicPr>
          <p:nvPr/>
        </p:nvPicPr>
        <p:blipFill>
          <a:blip r:embed="rId5"/>
          <a:stretch>
            <a:fillRect/>
          </a:stretch>
        </p:blipFill>
        <p:spPr>
          <a:xfrm>
            <a:off x="121290" y="161277"/>
            <a:ext cx="974277" cy="974277"/>
          </a:xfrm>
          <a:prstGeom prst="rect">
            <a:avLst/>
          </a:prstGeom>
        </p:spPr>
      </p:pic>
      <p:pic>
        <p:nvPicPr>
          <p:cNvPr id="15" name="Picture 14">
            <a:extLst>
              <a:ext uri="{FF2B5EF4-FFF2-40B4-BE49-F238E27FC236}">
                <a16:creationId xmlns:a16="http://schemas.microsoft.com/office/drawing/2014/main" id="{E5975B59-FB8B-4313-A8E0-E0B635DCD046}"/>
              </a:ext>
            </a:extLst>
          </p:cNvPr>
          <p:cNvPicPr>
            <a:picLocks noChangeAspect="1"/>
          </p:cNvPicPr>
          <p:nvPr/>
        </p:nvPicPr>
        <p:blipFill rotWithShape="1">
          <a:blip r:embed="rId6"/>
          <a:srcRect l="57356" t="8989" r="4397" b="5296"/>
          <a:stretch/>
        </p:blipFill>
        <p:spPr>
          <a:xfrm>
            <a:off x="1143235" y="199467"/>
            <a:ext cx="814102" cy="974277"/>
          </a:xfrm>
          <a:prstGeom prst="rect">
            <a:avLst/>
          </a:prstGeom>
        </p:spPr>
      </p:pic>
      <p:pic>
        <p:nvPicPr>
          <p:cNvPr id="18" name="Immagine 4">
            <a:extLst>
              <a:ext uri="{FF2B5EF4-FFF2-40B4-BE49-F238E27FC236}">
                <a16:creationId xmlns:a16="http://schemas.microsoft.com/office/drawing/2014/main" id="{32E9CAB9-9F69-BCB4-D66F-983C9D5999D1}"/>
              </a:ext>
            </a:extLst>
          </p:cNvPr>
          <p:cNvPicPr/>
          <p:nvPr/>
        </p:nvPicPr>
        <p:blipFill rotWithShape="1">
          <a:blip r:embed="rId7"/>
          <a:srcRect l="10338" t="16055" r="11693" b="14565"/>
          <a:stretch/>
        </p:blipFill>
        <p:spPr>
          <a:xfrm>
            <a:off x="2080035" y="320333"/>
            <a:ext cx="1160687" cy="668793"/>
          </a:xfrm>
          <a:prstGeom prst="rect">
            <a:avLst/>
          </a:prstGeom>
        </p:spPr>
      </p:pic>
      <p:pic>
        <p:nvPicPr>
          <p:cNvPr id="21" name="Picture 8" descr="A blue logo with a black background">
            <a:extLst>
              <a:ext uri="{FF2B5EF4-FFF2-40B4-BE49-F238E27FC236}">
                <a16:creationId xmlns:a16="http://schemas.microsoft.com/office/drawing/2014/main" id="{4697207F-CE7E-7F9A-A309-F933B5CA5797}"/>
              </a:ext>
            </a:extLst>
          </p:cNvPr>
          <p:cNvPicPr>
            <a:picLocks noChangeAspect="1"/>
          </p:cNvPicPr>
          <p:nvPr/>
        </p:nvPicPr>
        <p:blipFill rotWithShape="1">
          <a:blip r:embed="rId8"/>
          <a:srcRect l="21315" r="20838"/>
          <a:stretch/>
        </p:blipFill>
        <p:spPr>
          <a:xfrm>
            <a:off x="6546652" y="295472"/>
            <a:ext cx="756000" cy="735141"/>
          </a:xfrm>
          <a:prstGeom prst="rect">
            <a:avLst/>
          </a:prstGeom>
        </p:spPr>
      </p:pic>
      <p:pic>
        <p:nvPicPr>
          <p:cNvPr id="22" name="Picture 10" descr="A close-up of a logo&#10;&#10;Description automatically generated">
            <a:extLst>
              <a:ext uri="{FF2B5EF4-FFF2-40B4-BE49-F238E27FC236}">
                <a16:creationId xmlns:a16="http://schemas.microsoft.com/office/drawing/2014/main" id="{415A763D-033D-A1B8-0E02-97D2B76C7C3D}"/>
              </a:ext>
            </a:extLst>
          </p:cNvPr>
          <p:cNvPicPr>
            <a:picLocks noChangeAspect="1"/>
          </p:cNvPicPr>
          <p:nvPr/>
        </p:nvPicPr>
        <p:blipFill>
          <a:blip r:embed="rId9"/>
          <a:stretch>
            <a:fillRect/>
          </a:stretch>
        </p:blipFill>
        <p:spPr>
          <a:xfrm>
            <a:off x="3374977" y="415450"/>
            <a:ext cx="1366467" cy="525330"/>
          </a:xfrm>
          <a:prstGeom prst="rect">
            <a:avLst/>
          </a:prstGeom>
        </p:spPr>
      </p:pic>
      <p:sp>
        <p:nvSpPr>
          <p:cNvPr id="2" name="Rectangle 1">
            <a:extLst>
              <a:ext uri="{FF2B5EF4-FFF2-40B4-BE49-F238E27FC236}">
                <a16:creationId xmlns:a16="http://schemas.microsoft.com/office/drawing/2014/main" id="{4D8B50D5-4B46-6B04-2DCC-618BF2BB873B}"/>
              </a:ext>
            </a:extLst>
          </p:cNvPr>
          <p:cNvSpPr/>
          <p:nvPr/>
        </p:nvSpPr>
        <p:spPr>
          <a:xfrm>
            <a:off x="-5061" y="4950093"/>
            <a:ext cx="6763130" cy="661463"/>
          </a:xfrm>
          <a:prstGeom prst="rect">
            <a:avLst/>
          </a:prstGeom>
          <a:noFill/>
          <a:effectLst/>
        </p:spPr>
        <p:txBody>
          <a:bodyPr wrap="square" lIns="91440" tIns="45720" rIns="91440" bIns="4572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US" sz="1300" b="1" baseline="30000" dirty="0">
                <a:ln w="0"/>
                <a:effectLst>
                  <a:outerShdw blurRad="38100" dist="38100" dir="2700000" algn="tl">
                    <a:srgbClr val="000000">
                      <a:alpha val="43137"/>
                    </a:srgbClr>
                  </a:outerShdw>
                </a:effectLst>
              </a:rPr>
              <a:t>1</a:t>
            </a:r>
            <a:r>
              <a:rPr lang="en-US" sz="1300" b="1" dirty="0">
                <a:ln w="0"/>
                <a:effectLst>
                  <a:outerShdw blurRad="38100" dist="38100" dir="2700000" algn="tl">
                    <a:srgbClr val="000000">
                      <a:alpha val="43137"/>
                    </a:srgbClr>
                  </a:outerShdw>
                </a:effectLst>
              </a:rPr>
              <a:t>Sapienza University of Rome,   </a:t>
            </a:r>
            <a:r>
              <a:rPr lang="en-US" sz="1300" b="1" baseline="30000" dirty="0">
                <a:ln w="0"/>
                <a:effectLst>
                  <a:outerShdw blurRad="38100" dist="38100" dir="2700000" algn="tl">
                    <a:srgbClr val="000000">
                      <a:alpha val="43137"/>
                    </a:srgbClr>
                  </a:outerShdw>
                </a:effectLst>
              </a:rPr>
              <a:t>2</a:t>
            </a:r>
            <a:r>
              <a:rPr lang="en-US" sz="1300" b="1" dirty="0">
                <a:ln w="0"/>
                <a:effectLst>
                  <a:outerShdw blurRad="38100" dist="38100" dir="2700000" algn="tl">
                    <a:srgbClr val="000000">
                      <a:alpha val="43137"/>
                    </a:srgbClr>
                  </a:outerShdw>
                </a:effectLst>
              </a:rPr>
              <a:t>INFN – Genoa ,   </a:t>
            </a:r>
            <a:r>
              <a:rPr lang="en-US" sz="1300" b="1" baseline="30000" dirty="0">
                <a:ln w="0"/>
                <a:effectLst>
                  <a:outerShdw blurRad="38100" dist="38100" dir="2700000" algn="tl">
                    <a:srgbClr val="000000">
                      <a:alpha val="43137"/>
                    </a:srgbClr>
                  </a:outerShdw>
                </a:effectLst>
              </a:rPr>
              <a:t>3</a:t>
            </a:r>
            <a:r>
              <a:rPr lang="en-US" sz="1300" b="1" dirty="0">
                <a:ln w="0"/>
                <a:effectLst>
                  <a:outerShdw blurRad="38100" dist="38100" dir="2700000" algn="tl">
                    <a:srgbClr val="000000">
                      <a:alpha val="43137"/>
                    </a:srgbClr>
                  </a:outerShdw>
                </a:effectLst>
              </a:rPr>
              <a:t>INFN and University of Milan  </a:t>
            </a:r>
          </a:p>
          <a:p>
            <a:pPr marL="0" marR="0" lvl="0" indent="0" algn="ctr" defTabSz="914400" rtl="0" eaLnBrk="1" fontAlgn="auto" latinLnBrk="0" hangingPunct="1">
              <a:lnSpc>
                <a:spcPct val="150000"/>
              </a:lnSpc>
              <a:spcBef>
                <a:spcPts val="0"/>
              </a:spcBef>
              <a:spcAft>
                <a:spcPts val="0"/>
              </a:spcAft>
              <a:buClrTx/>
              <a:buSzTx/>
              <a:buFontTx/>
              <a:buNone/>
              <a:tabLst/>
              <a:defRPr/>
            </a:pPr>
            <a:r>
              <a:rPr lang="en-US" sz="1300" b="1" baseline="30000" dirty="0">
                <a:ln w="0"/>
                <a:effectLst>
                  <a:outerShdw blurRad="38100" dist="38100" dir="2700000" algn="tl">
                    <a:srgbClr val="000000">
                      <a:alpha val="43137"/>
                    </a:srgbClr>
                  </a:outerShdw>
                </a:effectLst>
              </a:rPr>
              <a:t>4</a:t>
            </a:r>
            <a:r>
              <a:rPr lang="en-US" sz="1300" b="1" dirty="0">
                <a:ln w="0"/>
                <a:effectLst>
                  <a:outerShdw blurRad="38100" dist="38100" dir="2700000" algn="tl">
                    <a:srgbClr val="000000">
                      <a:alpha val="43137"/>
                    </a:srgbClr>
                  </a:outerShdw>
                </a:effectLst>
              </a:rPr>
              <a:t>Tampere University,   </a:t>
            </a:r>
            <a:r>
              <a:rPr lang="en-US" sz="1300" b="1" baseline="30000" dirty="0">
                <a:ln w="0"/>
                <a:effectLst>
                  <a:outerShdw blurRad="38100" dist="38100" dir="2700000" algn="tl">
                    <a:srgbClr val="000000">
                      <a:alpha val="43137"/>
                    </a:srgbClr>
                  </a:outerShdw>
                </a:effectLst>
              </a:rPr>
              <a:t>5</a:t>
            </a:r>
            <a:r>
              <a:rPr lang="en-US" sz="1300" b="1" dirty="0">
                <a:ln w="0"/>
                <a:effectLst>
                  <a:outerShdw blurRad="38100" dist="38100" dir="2700000" algn="tl">
                    <a:srgbClr val="000000">
                      <a:alpha val="43137"/>
                    </a:srgbClr>
                  </a:outerShdw>
                </a:effectLst>
              </a:rPr>
              <a:t>CERN</a:t>
            </a:r>
          </a:p>
        </p:txBody>
      </p:sp>
      <p:sp>
        <p:nvSpPr>
          <p:cNvPr id="3" name="Rectangle 2">
            <a:extLst>
              <a:ext uri="{FF2B5EF4-FFF2-40B4-BE49-F238E27FC236}">
                <a16:creationId xmlns:a16="http://schemas.microsoft.com/office/drawing/2014/main" id="{8F33F20D-9D77-97DC-EA45-0CC9BDEE82AD}"/>
              </a:ext>
            </a:extLst>
          </p:cNvPr>
          <p:cNvSpPr/>
          <p:nvPr/>
        </p:nvSpPr>
        <p:spPr>
          <a:xfrm>
            <a:off x="1524" y="4223513"/>
            <a:ext cx="6567294" cy="646331"/>
          </a:xfrm>
          <a:prstGeom prst="rect">
            <a:avLst/>
          </a:prstGeom>
          <a:noFill/>
          <a:effectLst/>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b="1" u="sng" kern="1200" cap="none" spc="0" dirty="0">
                <a:ln w="0"/>
                <a:effectLst>
                  <a:outerShdw blurRad="38100" dist="38100" dir="2700000" algn="tl">
                    <a:srgbClr val="000000">
                      <a:alpha val="43137"/>
                    </a:srgbClr>
                  </a:outerShdw>
                </a:effectLst>
                <a:latin typeface="+mn-lt"/>
                <a:ea typeface="+mn-ea"/>
                <a:cs typeface="+mn-cs"/>
              </a:rPr>
              <a:t>D. Novelli</a:t>
            </a:r>
            <a:r>
              <a:rPr lang="it-IT" b="1" u="sng" kern="1200" cap="none" spc="0" baseline="30000" dirty="0">
                <a:ln w="0"/>
                <a:effectLst>
                  <a:outerShdw blurRad="38100" dist="38100" dir="2700000" algn="tl">
                    <a:srgbClr val="000000">
                      <a:alpha val="43137"/>
                    </a:srgbClr>
                  </a:outerShdw>
                </a:effectLst>
                <a:latin typeface="+mn-lt"/>
                <a:ea typeface="+mn-ea"/>
                <a:cs typeface="+mn-cs"/>
              </a:rPr>
              <a:t>1</a:t>
            </a:r>
            <a:r>
              <a:rPr lang="it-IT" b="1" kern="1200" cap="none" spc="0" baseline="30000" dirty="0">
                <a:ln w="0"/>
                <a:effectLst>
                  <a:outerShdw blurRad="38100" dist="38100" dir="2700000" algn="tl">
                    <a:srgbClr val="000000">
                      <a:alpha val="43137"/>
                    </a:srgbClr>
                  </a:outerShdw>
                </a:effectLst>
                <a:latin typeface="+mn-lt"/>
                <a:ea typeface="+mn-ea"/>
                <a:cs typeface="+mn-cs"/>
              </a:rPr>
              <a:t>,2</a:t>
            </a:r>
            <a:r>
              <a:rPr lang="it-IT" b="1" kern="1200" cap="none" spc="0" dirty="0">
                <a:ln w="0"/>
                <a:effectLst>
                  <a:outerShdw blurRad="38100" dist="38100" dir="2700000" algn="tl">
                    <a:srgbClr val="000000">
                      <a:alpha val="43137"/>
                    </a:srgbClr>
                  </a:outerShdw>
                </a:effectLst>
                <a:latin typeface="+mn-lt"/>
                <a:ea typeface="+mn-ea"/>
                <a:cs typeface="+mn-cs"/>
              </a:rPr>
              <a:t>, L. Alfonso</a:t>
            </a:r>
            <a:r>
              <a:rPr lang="it-IT" b="1" baseline="30000" dirty="0">
                <a:ln w="0"/>
                <a:effectLst>
                  <a:outerShdw blurRad="38100" dist="38100" dir="2700000" algn="tl">
                    <a:srgbClr val="000000">
                      <a:alpha val="43137"/>
                    </a:srgbClr>
                  </a:outerShdw>
                </a:effectLst>
              </a:rPr>
              <a:t>2</a:t>
            </a:r>
            <a:r>
              <a:rPr lang="it-IT" b="1" kern="1200" cap="none" spc="0" dirty="0">
                <a:ln w="0"/>
                <a:effectLst>
                  <a:outerShdw blurRad="38100" dist="38100" dir="2700000" algn="tl">
                    <a:srgbClr val="000000">
                      <a:alpha val="43137"/>
                    </a:srgbClr>
                  </a:outerShdw>
                </a:effectLst>
                <a:latin typeface="+mn-lt"/>
                <a:ea typeface="+mn-ea"/>
                <a:cs typeface="+mn-cs"/>
              </a:rPr>
              <a:t>, A. Bersani</a:t>
            </a:r>
            <a:r>
              <a:rPr lang="it-IT" b="1" baseline="30000" dirty="0">
                <a:ln w="0"/>
                <a:effectLst>
                  <a:outerShdw blurRad="38100" dist="38100" dir="2700000" algn="tl">
                    <a:srgbClr val="000000">
                      <a:alpha val="43137"/>
                    </a:srgbClr>
                  </a:outerShdw>
                </a:effectLst>
              </a:rPr>
              <a:t>2</a:t>
            </a:r>
            <a:r>
              <a:rPr lang="it-IT" b="1" kern="1200" cap="none" spc="0" dirty="0">
                <a:ln w="0"/>
                <a:effectLst>
                  <a:outerShdw blurRad="38100" dist="38100" dir="2700000" algn="tl">
                    <a:srgbClr val="000000">
                      <a:alpha val="43137"/>
                    </a:srgbClr>
                  </a:outerShdw>
                </a:effectLst>
                <a:latin typeface="+mn-lt"/>
                <a:ea typeface="+mn-ea"/>
                <a:cs typeface="+mn-cs"/>
              </a:rPr>
              <a:t>, L. Bottura</a:t>
            </a:r>
            <a:r>
              <a:rPr lang="it-IT" b="1" baseline="30000" dirty="0">
                <a:ln w="0"/>
                <a:effectLst>
                  <a:outerShdw blurRad="38100" dist="38100" dir="2700000" algn="tl">
                    <a:srgbClr val="000000">
                      <a:alpha val="43137"/>
                    </a:srgbClr>
                  </a:outerShdw>
                </a:effectLst>
              </a:rPr>
              <a:t>5</a:t>
            </a:r>
            <a:r>
              <a:rPr lang="it-IT" b="1" kern="1200" cap="none" spc="0" dirty="0">
                <a:ln w="0"/>
                <a:effectLst>
                  <a:outerShdw blurRad="38100" dist="38100" dir="2700000" algn="tl">
                    <a:srgbClr val="000000">
                      <a:alpha val="43137"/>
                    </a:srgbClr>
                  </a:outerShdw>
                </a:effectLst>
                <a:latin typeface="+mn-lt"/>
                <a:ea typeface="+mn-ea"/>
                <a:cs typeface="+mn-cs"/>
              </a:rPr>
              <a:t>, B. Caiffi</a:t>
            </a:r>
            <a:r>
              <a:rPr lang="it-IT" b="1" baseline="30000" dirty="0">
                <a:ln w="0"/>
                <a:effectLst>
                  <a:outerShdw blurRad="38100" dist="38100" dir="2700000" algn="tl">
                    <a:srgbClr val="000000">
                      <a:alpha val="43137"/>
                    </a:srgbClr>
                  </a:outerShdw>
                </a:effectLst>
              </a:rPr>
              <a:t>2</a:t>
            </a:r>
            <a:r>
              <a:rPr lang="it-IT" b="1" kern="1200" cap="none" spc="0" dirty="0">
                <a:ln w="0"/>
                <a:effectLst>
                  <a:outerShdw blurRad="38100" dist="38100" dir="2700000" algn="tl">
                    <a:srgbClr val="000000">
                      <a:alpha val="43137"/>
                    </a:srgbClr>
                  </a:outerShdw>
                </a:effectLst>
                <a:latin typeface="+mn-lt"/>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lang="it-IT" b="1" kern="1200" cap="none" spc="0" dirty="0">
                <a:ln w="0"/>
                <a:effectLst>
                  <a:outerShdw blurRad="38100" dist="38100" dir="2700000" algn="tl">
                    <a:srgbClr val="000000">
                      <a:alpha val="43137"/>
                    </a:srgbClr>
                  </a:outerShdw>
                </a:effectLst>
                <a:latin typeface="+mn-lt"/>
                <a:ea typeface="+mn-ea"/>
                <a:cs typeface="+mn-cs"/>
              </a:rPr>
              <a:t>S. Farinon</a:t>
            </a:r>
            <a:r>
              <a:rPr lang="it-IT" b="1" baseline="30000" dirty="0">
                <a:ln w="0"/>
                <a:effectLst>
                  <a:outerShdw blurRad="38100" dist="38100" dir="2700000" algn="tl">
                    <a:srgbClr val="000000">
                      <a:alpha val="43137"/>
                    </a:srgbClr>
                  </a:outerShdw>
                </a:effectLst>
              </a:rPr>
              <a:t>2</a:t>
            </a:r>
            <a:r>
              <a:rPr lang="it-IT" b="1" kern="1200" cap="none" spc="0" dirty="0">
                <a:ln w="0"/>
                <a:effectLst>
                  <a:outerShdw blurRad="38100" dist="38100" dir="2700000" algn="tl">
                    <a:srgbClr val="000000">
                      <a:alpha val="43137"/>
                    </a:srgbClr>
                  </a:outerShdw>
                </a:effectLst>
                <a:latin typeface="+mn-lt"/>
                <a:ea typeface="+mn-ea"/>
                <a:cs typeface="+mn-cs"/>
              </a:rPr>
              <a:t>, F. Mariani</a:t>
            </a:r>
            <a:r>
              <a:rPr lang="it-IT" b="1" baseline="30000" dirty="0">
                <a:ln w="0"/>
                <a:effectLst>
                  <a:outerShdw blurRad="38100" dist="38100" dir="2700000" algn="tl">
                    <a:srgbClr val="000000">
                      <a:alpha val="43137"/>
                    </a:srgbClr>
                  </a:outerShdw>
                </a:effectLst>
              </a:rPr>
              <a:t>1</a:t>
            </a:r>
            <a:r>
              <a:rPr lang="it-IT" b="1" kern="1200" cap="none" spc="0" dirty="0">
                <a:ln w="0"/>
                <a:effectLst>
                  <a:outerShdw blurRad="38100" dist="38100" dir="2700000" algn="tl">
                    <a:srgbClr val="000000">
                      <a:alpha val="43137"/>
                    </a:srgbClr>
                  </a:outerShdw>
                </a:effectLst>
                <a:latin typeface="+mn-lt"/>
                <a:ea typeface="+mn-ea"/>
                <a:cs typeface="+mn-cs"/>
              </a:rPr>
              <a:t>, S. Mariotto</a:t>
            </a:r>
            <a:r>
              <a:rPr lang="it-IT" b="1" baseline="30000" dirty="0">
                <a:ln w="0"/>
                <a:effectLst>
                  <a:outerShdw blurRad="38100" dist="38100" dir="2700000" algn="tl">
                    <a:srgbClr val="000000">
                      <a:alpha val="43137"/>
                    </a:srgbClr>
                  </a:outerShdw>
                </a:effectLst>
              </a:rPr>
              <a:t>3</a:t>
            </a:r>
            <a:r>
              <a:rPr lang="it-IT" b="1" kern="1200" cap="none" spc="0" dirty="0">
                <a:ln w="0"/>
                <a:effectLst>
                  <a:outerShdw blurRad="38100" dist="38100" dir="2700000" algn="tl">
                    <a:srgbClr val="000000">
                      <a:alpha val="43137"/>
                    </a:srgbClr>
                  </a:outerShdw>
                </a:effectLst>
                <a:latin typeface="+mn-lt"/>
                <a:ea typeface="+mn-ea"/>
                <a:cs typeface="+mn-cs"/>
              </a:rPr>
              <a:t> , A. Pampaloni</a:t>
            </a:r>
            <a:r>
              <a:rPr lang="it-IT" b="1" baseline="30000" dirty="0">
                <a:ln w="0"/>
                <a:effectLst>
                  <a:outerShdw blurRad="38100" dist="38100" dir="2700000" algn="tl">
                    <a:srgbClr val="000000">
                      <a:alpha val="43137"/>
                    </a:srgbClr>
                  </a:outerShdw>
                </a:effectLst>
              </a:rPr>
              <a:t>2</a:t>
            </a:r>
            <a:r>
              <a:rPr lang="it-IT" b="1" kern="1200" cap="none" spc="0" dirty="0">
                <a:ln w="0"/>
                <a:effectLst>
                  <a:outerShdw blurRad="38100" dist="38100" dir="2700000" algn="tl">
                    <a:srgbClr val="000000">
                      <a:alpha val="43137"/>
                    </a:srgbClr>
                  </a:outerShdw>
                </a:effectLst>
                <a:latin typeface="+mn-lt"/>
                <a:ea typeface="+mn-ea"/>
                <a:cs typeface="+mn-cs"/>
              </a:rPr>
              <a:t>, T. Salmi</a:t>
            </a:r>
            <a:r>
              <a:rPr lang="it-IT" b="1" baseline="30000" dirty="0">
                <a:ln w="0"/>
                <a:effectLst>
                  <a:outerShdw blurRad="38100" dist="38100" dir="2700000" algn="tl">
                    <a:srgbClr val="000000">
                      <a:alpha val="43137"/>
                    </a:srgbClr>
                  </a:outerShdw>
                </a:effectLst>
              </a:rPr>
              <a:t>4</a:t>
            </a:r>
          </a:p>
        </p:txBody>
      </p:sp>
      <p:sp>
        <p:nvSpPr>
          <p:cNvPr id="4" name="Rectangle 3">
            <a:extLst>
              <a:ext uri="{FF2B5EF4-FFF2-40B4-BE49-F238E27FC236}">
                <a16:creationId xmlns:a16="http://schemas.microsoft.com/office/drawing/2014/main" id="{68567C96-B231-75CE-2C5A-6B456A320705}"/>
              </a:ext>
            </a:extLst>
          </p:cNvPr>
          <p:cNvSpPr/>
          <p:nvPr/>
        </p:nvSpPr>
        <p:spPr>
          <a:xfrm>
            <a:off x="119924" y="3595268"/>
            <a:ext cx="6448894" cy="769441"/>
          </a:xfrm>
          <a:prstGeom prst="rect">
            <a:avLst/>
          </a:prstGeom>
          <a:noFill/>
          <a:effectLst/>
        </p:spPr>
        <p:txBody>
          <a:bodyPr wrap="square" lIns="91440" tIns="45720" rIns="91440" bIns="45720">
            <a:spAutoFit/>
          </a:bodyPr>
          <a:lstStyle/>
          <a:p>
            <a:pPr algn="ctr">
              <a:defRPr/>
            </a:pPr>
            <a:r>
              <a:rPr lang="en-US" sz="2800" b="1" i="1" dirty="0">
                <a:ln w="0"/>
                <a:effectLst>
                  <a:outerShdw blurRad="38100" dist="38100" dir="2700000" algn="tl">
                    <a:srgbClr val="000000">
                      <a:alpha val="43137"/>
                    </a:srgbClr>
                  </a:outerShdw>
                </a:effectLst>
              </a:rPr>
              <a:t>mmWG, </a:t>
            </a:r>
            <a:r>
              <a:rPr lang="en-US" sz="2400" b="1" i="1" dirty="0">
                <a:ln w="0"/>
                <a:effectLst>
                  <a:outerShdw blurRad="38100" dist="38100" dir="2700000" algn="tl">
                    <a:srgbClr val="000000">
                      <a:alpha val="43137"/>
                    </a:srgbClr>
                  </a:outerShdw>
                </a:effectLst>
              </a:rPr>
              <a:t>20 February 2025</a:t>
            </a:r>
            <a:endParaRPr lang="en-US" sz="3200" b="1" i="1" dirty="0">
              <a:ln w="0"/>
              <a:effectLst>
                <a:outerShdw blurRad="38100" dist="38100" dir="2700000" algn="tl">
                  <a:srgbClr val="000000">
                    <a:alpha val="43137"/>
                  </a:srgbClr>
                </a:outerShdw>
              </a:effectLst>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it-IT" sz="2400" b="1" baseline="30000" dirty="0">
              <a:ln w="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9838172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85E5CE3-4081-1BCF-972B-855511EA968B}"/>
              </a:ext>
            </a:extLst>
          </p:cNvPr>
          <p:cNvSpPr>
            <a:spLocks noGrp="1"/>
          </p:cNvSpPr>
          <p:nvPr>
            <p:ph type="sldNum" sz="quarter" idx="4"/>
          </p:nvPr>
        </p:nvSpPr>
        <p:spPr/>
        <p:txBody>
          <a:bodyPr/>
          <a:lstStyle/>
          <a:p>
            <a:fld id="{A16AB2F8-5338-F742-A59E-35F5B82165E6}" type="slidenum">
              <a:rPr lang="en-GB" smtClean="0"/>
              <a:pPr/>
              <a:t>1</a:t>
            </a:fld>
            <a:endParaRPr lang="en-GB" dirty="0"/>
          </a:p>
        </p:txBody>
      </p:sp>
      <p:pic>
        <p:nvPicPr>
          <p:cNvPr id="4" name="Picture 2" descr="Fig. 1">
            <a:extLst>
              <a:ext uri="{FF2B5EF4-FFF2-40B4-BE49-F238E27FC236}">
                <a16:creationId xmlns:a16="http://schemas.microsoft.com/office/drawing/2014/main" id="{293274ED-6AA9-C8E4-EC8D-0990901605FF}"/>
              </a:ext>
            </a:extLst>
          </p:cNvPr>
          <p:cNvPicPr>
            <a:picLocks noChangeAspect="1" noChangeArrowheads="1"/>
          </p:cNvPicPr>
          <p:nvPr/>
        </p:nvPicPr>
        <p:blipFill>
          <a:blip r:embed="rId2">
            <a:clrChange>
              <a:clrFrom>
                <a:srgbClr val="FFFFFF"/>
              </a:clrFrom>
              <a:clrTo>
                <a:srgbClr val="FFFFFF">
                  <a:alpha val="0"/>
                </a:srgbClr>
              </a:clrTo>
            </a:clrChange>
            <a:alphaModFix/>
            <a:extLst>
              <a:ext uri="{28A0092B-C50C-407E-A947-70E740481C1C}">
                <a14:useLocalDpi xmlns:a14="http://schemas.microsoft.com/office/drawing/2010/main" val="0"/>
              </a:ext>
            </a:extLst>
          </a:blip>
          <a:srcRect/>
          <a:stretch>
            <a:fillRect/>
          </a:stretch>
        </p:blipFill>
        <p:spPr bwMode="auto">
          <a:xfrm>
            <a:off x="5263315" y="2928428"/>
            <a:ext cx="6763425" cy="3210280"/>
          </a:xfrm>
          <a:prstGeom prst="rect">
            <a:avLst/>
          </a:prstGeom>
          <a:noFill/>
          <a:extLst>
            <a:ext uri="{909E8E84-426E-40DD-AFC4-6F175D3DCCD1}">
              <a14:hiddenFill xmlns:a14="http://schemas.microsoft.com/office/drawing/2010/main">
                <a:solidFill>
                  <a:srgbClr val="FFFFFF"/>
                </a:solidFill>
              </a14:hiddenFill>
            </a:ext>
          </a:extLst>
        </p:spPr>
      </p:pic>
      <p:pic>
        <p:nvPicPr>
          <p:cNvPr id="5" name="Immagine 8" descr="Immagine che contiene testo, schermata, diagramma, cerchio&#10;&#10;Descrizione generata automaticamente">
            <a:extLst>
              <a:ext uri="{FF2B5EF4-FFF2-40B4-BE49-F238E27FC236}">
                <a16:creationId xmlns:a16="http://schemas.microsoft.com/office/drawing/2014/main" id="{F58454D0-51FE-C8CF-3CFD-E02ADB07EDB1}"/>
              </a:ext>
            </a:extLst>
          </p:cNvPr>
          <p:cNvPicPr>
            <a:picLocks noChangeAspect="1"/>
          </p:cNvPicPr>
          <p:nvPr/>
        </p:nvPicPr>
        <p:blipFill>
          <a:blip r:embed="rId3">
            <a:alphaModFix amt="25000"/>
            <a:extLst>
              <a:ext uri="{28A0092B-C50C-407E-A947-70E740481C1C}">
                <a14:useLocalDpi xmlns:a14="http://schemas.microsoft.com/office/drawing/2010/main" val="0"/>
              </a:ext>
            </a:extLst>
          </a:blip>
          <a:stretch>
            <a:fillRect/>
          </a:stretch>
        </p:blipFill>
        <p:spPr>
          <a:xfrm>
            <a:off x="5265957" y="2930880"/>
            <a:ext cx="6756021" cy="3210106"/>
          </a:xfrm>
          <a:prstGeom prst="rect">
            <a:avLst/>
          </a:prstGeom>
        </p:spPr>
      </p:pic>
      <p:pic>
        <p:nvPicPr>
          <p:cNvPr id="6" name="Immagine 27" descr="Immagine che contiene testo, cerchio, Carattere, schermata&#10;&#10;Descrizione generata automaticamente">
            <a:extLst>
              <a:ext uri="{FF2B5EF4-FFF2-40B4-BE49-F238E27FC236}">
                <a16:creationId xmlns:a16="http://schemas.microsoft.com/office/drawing/2014/main" id="{75BB6CC1-38E2-DC1F-C12C-573721E3F88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70561" y="3241124"/>
            <a:ext cx="2355841" cy="2527550"/>
          </a:xfrm>
          <a:prstGeom prst="rect">
            <a:avLst/>
          </a:prstGeom>
        </p:spPr>
      </p:pic>
      <p:sp>
        <p:nvSpPr>
          <p:cNvPr id="10" name="CasellaDiTesto 9">
            <a:extLst>
              <a:ext uri="{FF2B5EF4-FFF2-40B4-BE49-F238E27FC236}">
                <a16:creationId xmlns:a16="http://schemas.microsoft.com/office/drawing/2014/main" id="{5C931233-E7A2-74B0-FB43-59CB7105F698}"/>
              </a:ext>
            </a:extLst>
          </p:cNvPr>
          <p:cNvSpPr txBox="1"/>
          <p:nvPr/>
        </p:nvSpPr>
        <p:spPr>
          <a:xfrm>
            <a:off x="197509" y="1198485"/>
            <a:ext cx="6094948" cy="400110"/>
          </a:xfrm>
          <a:prstGeom prst="rect">
            <a:avLst/>
          </a:prstGeom>
          <a:noFill/>
        </p:spPr>
        <p:txBody>
          <a:bodyPr wrap="square">
            <a:spAutoFit/>
          </a:bodyPr>
          <a:lstStyle/>
          <a:p>
            <a:r>
              <a:rPr lang="en-US" sz="2000" dirty="0">
                <a:solidFill>
                  <a:srgbClr val="373DAE"/>
                </a:solidFill>
                <a:latin typeface="Calibri" panose="020F0502020204030204" pitchFamily="34" charset="0"/>
                <a:ea typeface="Calibri" panose="020F0502020204030204" pitchFamily="34" charset="0"/>
                <a:cs typeface="Calibri" panose="020F0502020204030204" pitchFamily="34" charset="0"/>
              </a:rPr>
              <a:t>Main stages of a muon collider complex</a:t>
            </a:r>
            <a:endParaRPr lang="it-IT" sz="2000" dirty="0">
              <a:solidFill>
                <a:srgbClr val="373DAE"/>
              </a:solidFill>
              <a:latin typeface="Calibri" panose="020F0502020204030204" pitchFamily="34" charset="0"/>
              <a:ea typeface="Calibri" panose="020F0502020204030204" pitchFamily="34" charset="0"/>
              <a:cs typeface="Calibri" panose="020F0502020204030204" pitchFamily="34" charset="0"/>
            </a:endParaRPr>
          </a:p>
        </p:txBody>
      </p:sp>
      <p:pic>
        <p:nvPicPr>
          <p:cNvPr id="11" name="Picture 6" descr="p4.tiff">
            <a:extLst>
              <a:ext uri="{FF2B5EF4-FFF2-40B4-BE49-F238E27FC236}">
                <a16:creationId xmlns:a16="http://schemas.microsoft.com/office/drawing/2014/main" id="{A3F50CF7-A915-FFB4-986B-101C92427B95}"/>
              </a:ext>
            </a:extLst>
          </p:cNvPr>
          <p:cNvPicPr>
            <a:picLocks noChangeAspect="1"/>
          </p:cNvPicPr>
          <p:nvPr/>
        </p:nvPicPr>
        <p:blipFill>
          <a:blip r:embed="rId5">
            <a:alphaModFix/>
          </a:blip>
          <a:srcRect b="50107"/>
          <a:stretch>
            <a:fillRect/>
          </a:stretch>
        </p:blipFill>
        <p:spPr>
          <a:xfrm>
            <a:off x="203815" y="1574123"/>
            <a:ext cx="7647413" cy="1891663"/>
          </a:xfrm>
          <a:prstGeom prst="rect">
            <a:avLst/>
          </a:prstGeom>
        </p:spPr>
      </p:pic>
      <p:pic>
        <p:nvPicPr>
          <p:cNvPr id="12" name="Picture 6" descr="p4.tiff">
            <a:extLst>
              <a:ext uri="{FF2B5EF4-FFF2-40B4-BE49-F238E27FC236}">
                <a16:creationId xmlns:a16="http://schemas.microsoft.com/office/drawing/2014/main" id="{7F500261-1093-69B2-FFC2-00CC70D24E60}"/>
              </a:ext>
            </a:extLst>
          </p:cNvPr>
          <p:cNvPicPr>
            <a:picLocks noChangeAspect="1"/>
          </p:cNvPicPr>
          <p:nvPr/>
        </p:nvPicPr>
        <p:blipFill rotWithShape="1">
          <a:blip r:embed="rId5">
            <a:alphaModFix/>
            <a:duotone>
              <a:schemeClr val="bg2">
                <a:shade val="45000"/>
                <a:satMod val="135000"/>
              </a:schemeClr>
              <a:prstClr val="white"/>
            </a:duotone>
          </a:blip>
          <a:srcRect l="1" r="15233" b="50107"/>
          <a:stretch/>
        </p:blipFill>
        <p:spPr>
          <a:xfrm>
            <a:off x="203815" y="1574123"/>
            <a:ext cx="6482413" cy="1891663"/>
          </a:xfrm>
          <a:prstGeom prst="rect">
            <a:avLst/>
          </a:prstGeom>
        </p:spPr>
      </p:pic>
      <p:sp>
        <p:nvSpPr>
          <p:cNvPr id="13" name="Parentesi graffa aperta 15">
            <a:extLst>
              <a:ext uri="{FF2B5EF4-FFF2-40B4-BE49-F238E27FC236}">
                <a16:creationId xmlns:a16="http://schemas.microsoft.com/office/drawing/2014/main" id="{9C7EBD85-14CB-4E15-7F98-8DBBB351B12C}"/>
              </a:ext>
            </a:extLst>
          </p:cNvPr>
          <p:cNvSpPr/>
          <p:nvPr/>
        </p:nvSpPr>
        <p:spPr>
          <a:xfrm rot="16200000">
            <a:off x="7181528" y="3001919"/>
            <a:ext cx="167527" cy="1121425"/>
          </a:xfrm>
          <a:prstGeom prst="leftBrace">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it-IT"/>
          </a:p>
        </p:txBody>
      </p:sp>
      <p:sp>
        <p:nvSpPr>
          <p:cNvPr id="14" name="CasellaDiTesto 16">
            <a:extLst>
              <a:ext uri="{FF2B5EF4-FFF2-40B4-BE49-F238E27FC236}">
                <a16:creationId xmlns:a16="http://schemas.microsoft.com/office/drawing/2014/main" id="{4249FEF0-C611-CC8D-EFA5-9073C1BB8326}"/>
              </a:ext>
            </a:extLst>
          </p:cNvPr>
          <p:cNvSpPr txBox="1"/>
          <p:nvPr/>
        </p:nvSpPr>
        <p:spPr>
          <a:xfrm>
            <a:off x="368338" y="3722662"/>
            <a:ext cx="4588436" cy="2416046"/>
          </a:xfrm>
          <a:prstGeom prst="rect">
            <a:avLst/>
          </a:prstGeom>
          <a:noFill/>
        </p:spPr>
        <p:txBody>
          <a:bodyPr wrap="square">
            <a:spAutoFit/>
          </a:bodyPr>
          <a:lstStyle/>
          <a:p>
            <a:pPr>
              <a:buClr>
                <a:srgbClr val="FF0000"/>
              </a:buClr>
            </a:pPr>
            <a:r>
              <a:rPr lang="en-US" sz="2000" dirty="0">
                <a:solidFill>
                  <a:srgbClr val="FF0000"/>
                </a:solidFill>
                <a:latin typeface="Calibri" panose="020F0502020204030204" pitchFamily="34" charset="0"/>
                <a:ea typeface="Calibri" panose="020F0502020204030204" pitchFamily="34" charset="0"/>
                <a:cs typeface="Calibri" panose="020F0502020204030204" pitchFamily="34" charset="0"/>
              </a:rPr>
              <a:t>Purpose:</a:t>
            </a:r>
          </a:p>
          <a:p>
            <a:pPr>
              <a:buClr>
                <a:srgbClr val="FF0000"/>
              </a:buClr>
            </a:pPr>
            <a:endParaRPr lang="en-US" sz="500" dirty="0">
              <a:solidFill>
                <a:srgbClr val="FF0000"/>
              </a:solidFill>
              <a:latin typeface="Calibri" panose="020F0502020204030204" pitchFamily="34" charset="0"/>
              <a:ea typeface="Calibri" panose="020F0502020204030204" pitchFamily="34" charset="0"/>
              <a:cs typeface="Calibri" panose="020F0502020204030204" pitchFamily="34" charset="0"/>
            </a:endParaRPr>
          </a:p>
          <a:p>
            <a:pPr marL="285750" indent="-285750" fontAlgn="base">
              <a:buClr>
                <a:srgbClr val="FF0000"/>
              </a:buClr>
              <a:buFont typeface="Wingdings" panose="05000000000000000000" pitchFamily="2" charset="2"/>
              <a:buChar char="§"/>
            </a:pPr>
            <a:r>
              <a:rPr lang="en-US" dirty="0">
                <a:solidFill>
                  <a:srgbClr val="000000"/>
                </a:solidFill>
                <a:latin typeface="Calibri" panose="020F0502020204030204" pitchFamily="34" charset="0"/>
                <a:ea typeface="Calibri" panose="020F0502020204030204" pitchFamily="34" charset="0"/>
                <a:cs typeface="Calibri" panose="020F0502020204030204" pitchFamily="34" charset="0"/>
              </a:rPr>
              <a:t>Evaluate realistic performance targets for the collider magnets, in close collaboration with studies of beam physics, cryogenics, and energy storage.</a:t>
            </a:r>
          </a:p>
          <a:p>
            <a:pPr marL="285750" indent="-285750" fontAlgn="base">
              <a:buClr>
                <a:srgbClr val="FF0000"/>
              </a:buClr>
              <a:buFont typeface="Wingdings" panose="05000000000000000000" pitchFamily="2" charset="2"/>
              <a:buChar char="§"/>
            </a:pPr>
            <a:r>
              <a:rPr lang="en-US" dirty="0">
                <a:solidFill>
                  <a:srgbClr val="000000"/>
                </a:solidFill>
                <a:latin typeface="Calibri" panose="020F0502020204030204" pitchFamily="34" charset="0"/>
                <a:ea typeface="Calibri" panose="020F0502020204030204" pitchFamily="34" charset="0"/>
                <a:cs typeface="Calibri" panose="020F0502020204030204" pitchFamily="34" charset="0"/>
              </a:rPr>
              <a:t>Produce a credible and affordable design study (contain costs, energy efficiency, sustainable operation).</a:t>
            </a:r>
            <a:endParaRPr lang="en-US" sz="1400" dirty="0">
              <a:latin typeface="Calibri" panose="020F0502020204030204" pitchFamily="34" charset="0"/>
              <a:ea typeface="Calibri" panose="020F0502020204030204" pitchFamily="34" charset="0"/>
              <a:cs typeface="Calibri" panose="020F0502020204030204" pitchFamily="34" charset="0"/>
            </a:endParaRPr>
          </a:p>
        </p:txBody>
      </p:sp>
      <p:sp>
        <p:nvSpPr>
          <p:cNvPr id="15" name="CasellaDiTesto 18">
            <a:extLst>
              <a:ext uri="{FF2B5EF4-FFF2-40B4-BE49-F238E27FC236}">
                <a16:creationId xmlns:a16="http://schemas.microsoft.com/office/drawing/2014/main" id="{2BCC46F5-AC6A-0AAA-711D-CCDEFD05744A}"/>
              </a:ext>
            </a:extLst>
          </p:cNvPr>
          <p:cNvSpPr txBox="1"/>
          <p:nvPr/>
        </p:nvSpPr>
        <p:spPr>
          <a:xfrm>
            <a:off x="6305510" y="3608775"/>
            <a:ext cx="1958510" cy="369332"/>
          </a:xfrm>
          <a:prstGeom prst="rect">
            <a:avLst/>
          </a:prstGeom>
          <a:noFill/>
        </p:spPr>
        <p:txBody>
          <a:bodyPr wrap="square">
            <a:spAutoFit/>
          </a:bodyPr>
          <a:lstStyle/>
          <a:p>
            <a:pPr algn="ctr"/>
            <a:r>
              <a:rPr lang="en-US" sz="1800" dirty="0">
                <a:solidFill>
                  <a:srgbClr val="FF0000"/>
                </a:solidFill>
                <a:latin typeface="Calibri" panose="020F0502020204030204" pitchFamily="34" charset="0"/>
                <a:ea typeface="Calibri" panose="020F0502020204030204" pitchFamily="34" charset="0"/>
                <a:cs typeface="Calibri" panose="020F0502020204030204" pitchFamily="34" charset="0"/>
              </a:rPr>
              <a:t>Task 7.4 </a:t>
            </a:r>
            <a:endParaRPr lang="en-US" sz="800" dirty="0">
              <a:solidFill>
                <a:srgbClr val="FF0000"/>
              </a:solidFill>
              <a:latin typeface="Calibri" panose="020F0502020204030204" pitchFamily="34" charset="0"/>
              <a:ea typeface="Calibri" panose="020F0502020204030204" pitchFamily="34" charset="0"/>
              <a:cs typeface="Calibri" panose="020F0502020204030204" pitchFamily="34" charset="0"/>
            </a:endParaRPr>
          </a:p>
        </p:txBody>
      </p:sp>
      <p:sp>
        <p:nvSpPr>
          <p:cNvPr id="16" name="CasellaDiTesto 2">
            <a:extLst>
              <a:ext uri="{FF2B5EF4-FFF2-40B4-BE49-F238E27FC236}">
                <a16:creationId xmlns:a16="http://schemas.microsoft.com/office/drawing/2014/main" id="{5FB447CE-E4BC-8838-86A6-8526B71C2E03}"/>
              </a:ext>
            </a:extLst>
          </p:cNvPr>
          <p:cNvSpPr txBox="1"/>
          <p:nvPr/>
        </p:nvSpPr>
        <p:spPr>
          <a:xfrm>
            <a:off x="8059396" y="1339342"/>
            <a:ext cx="3551712" cy="1200329"/>
          </a:xfrm>
          <a:prstGeom prst="rect">
            <a:avLst/>
          </a:prstGeom>
          <a:noFill/>
          <a:ln>
            <a:solidFill>
              <a:srgbClr val="FF0000"/>
            </a:solidFill>
          </a:ln>
        </p:spPr>
        <p:txBody>
          <a:bodyPr wrap="square">
            <a:spAutoFit/>
          </a:bodyPr>
          <a:lstStyle/>
          <a:p>
            <a:r>
              <a:rPr lang="en-US" b="1" dirty="0">
                <a:solidFill>
                  <a:srgbClr val="FF0000"/>
                </a:solidFill>
                <a:latin typeface="Calibri" panose="020F0502020204030204" pitchFamily="34" charset="0"/>
                <a:ea typeface="Calibri" panose="020F0502020204030204" pitchFamily="34" charset="0"/>
                <a:cs typeface="Calibri" panose="020F0502020204030204" pitchFamily="34" charset="0"/>
              </a:rPr>
              <a:t>Magnets:</a:t>
            </a:r>
          </a:p>
          <a:p>
            <a:pPr marL="342900" indent="-342900">
              <a:buFont typeface="Arial" panose="020B0604020202020204" pitchFamily="34" charset="0"/>
              <a:buChar char="•"/>
            </a:pPr>
            <a:r>
              <a:rPr lang="en-US" dirty="0">
                <a:solidFill>
                  <a:srgbClr val="000000"/>
                </a:solidFill>
                <a:latin typeface="Calibri" panose="020F0502020204030204" pitchFamily="34" charset="0"/>
                <a:ea typeface="Calibri" panose="020F0502020204030204" pitchFamily="34" charset="0"/>
                <a:cs typeface="Calibri" panose="020F0502020204030204" pitchFamily="34" charset="0"/>
              </a:rPr>
              <a:t>Dipoles</a:t>
            </a:r>
          </a:p>
          <a:p>
            <a:pPr marL="342900" indent="-342900">
              <a:buFont typeface="Arial" panose="020B0604020202020204" pitchFamily="34" charset="0"/>
              <a:buChar char="•"/>
            </a:pPr>
            <a:r>
              <a:rPr lang="en-US" dirty="0">
                <a:solidFill>
                  <a:srgbClr val="000000"/>
                </a:solidFill>
                <a:latin typeface="Calibri" panose="020F0502020204030204" pitchFamily="34" charset="0"/>
                <a:ea typeface="Calibri" panose="020F0502020204030204" pitchFamily="34" charset="0"/>
                <a:cs typeface="Calibri" panose="020F0502020204030204" pitchFamily="34" charset="0"/>
              </a:rPr>
              <a:t>Quadrupoles</a:t>
            </a:r>
          </a:p>
          <a:p>
            <a:pPr marL="342900" indent="-342900">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Sextupoles</a:t>
            </a:r>
          </a:p>
        </p:txBody>
      </p:sp>
      <p:cxnSp>
        <p:nvCxnSpPr>
          <p:cNvPr id="17" name="Connettore 2 10">
            <a:extLst>
              <a:ext uri="{FF2B5EF4-FFF2-40B4-BE49-F238E27FC236}">
                <a16:creationId xmlns:a16="http://schemas.microsoft.com/office/drawing/2014/main" id="{0FD7D159-BA57-8179-EB5D-AAD7E526FB65}"/>
              </a:ext>
            </a:extLst>
          </p:cNvPr>
          <p:cNvCxnSpPr>
            <a:cxnSpLocks/>
          </p:cNvCxnSpPr>
          <p:nvPr/>
        </p:nvCxnSpPr>
        <p:spPr>
          <a:xfrm flipV="1">
            <a:off x="7903951" y="2647231"/>
            <a:ext cx="294332" cy="728316"/>
          </a:xfrm>
          <a:prstGeom prst="straightConnector1">
            <a:avLst/>
          </a:prstGeom>
          <a:ln>
            <a:solidFill>
              <a:srgbClr val="FF0000"/>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AF4B6C60-36A5-B597-8488-CFFDAD6E1722}"/>
              </a:ext>
            </a:extLst>
          </p:cNvPr>
          <p:cNvSpPr txBox="1"/>
          <p:nvPr/>
        </p:nvSpPr>
        <p:spPr>
          <a:xfrm>
            <a:off x="9963586" y="1349676"/>
            <a:ext cx="1647522" cy="1200329"/>
          </a:xfrm>
          <a:prstGeom prst="rect">
            <a:avLst/>
          </a:prstGeom>
          <a:noFill/>
        </p:spPr>
        <p:txBody>
          <a:bodyPr wrap="square">
            <a:spAutoFit/>
          </a:bodyPr>
          <a:lstStyle/>
          <a:p>
            <a:pPr marL="342900" indent="-342900">
              <a:buFont typeface="Arial" panose="020B0604020202020204" pitchFamily="34" charset="0"/>
              <a:buChar char="•"/>
            </a:pPr>
            <a:r>
              <a:rPr lang="en-US" b="1" dirty="0">
                <a:solidFill>
                  <a:srgbClr val="000000"/>
                </a:solidFill>
                <a:latin typeface="Calibri" panose="020F0502020204030204" pitchFamily="34" charset="0"/>
                <a:ea typeface="Calibri" panose="020F0502020204030204" pitchFamily="34" charset="0"/>
                <a:cs typeface="Calibri" panose="020F0502020204030204" pitchFamily="34" charset="0"/>
              </a:rPr>
              <a:t>Combined </a:t>
            </a:r>
            <a:r>
              <a:rPr lang="en-US" b="1" dirty="0" err="1">
                <a:solidFill>
                  <a:srgbClr val="000000"/>
                </a:solidFill>
                <a:latin typeface="Calibri" panose="020F0502020204030204" pitchFamily="34" charset="0"/>
                <a:ea typeface="Calibri" panose="020F0502020204030204" pitchFamily="34" charset="0"/>
                <a:cs typeface="Calibri" panose="020F0502020204030204" pitchFamily="34" charset="0"/>
              </a:rPr>
              <a:t>Dip+Quad</a:t>
            </a:r>
            <a:endParaRPr lang="en-US" b="1"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en-US" b="1" dirty="0">
                <a:solidFill>
                  <a:srgbClr val="000000"/>
                </a:solidFill>
                <a:latin typeface="Calibri" panose="020F0502020204030204" pitchFamily="34" charset="0"/>
                <a:ea typeface="Calibri" panose="020F0502020204030204" pitchFamily="34" charset="0"/>
                <a:cs typeface="Calibri" panose="020F0502020204030204" pitchFamily="34" charset="0"/>
              </a:rPr>
              <a:t>Combined </a:t>
            </a:r>
            <a:r>
              <a:rPr lang="en-US" b="1" dirty="0" err="1">
                <a:solidFill>
                  <a:srgbClr val="000000"/>
                </a:solidFill>
                <a:latin typeface="Calibri" panose="020F0502020204030204" pitchFamily="34" charset="0"/>
                <a:ea typeface="Calibri" panose="020F0502020204030204" pitchFamily="34" charset="0"/>
                <a:cs typeface="Calibri" panose="020F0502020204030204" pitchFamily="34" charset="0"/>
              </a:rPr>
              <a:t>Dip+Sext</a:t>
            </a:r>
            <a:endParaRPr lang="en-US" b="1" dirty="0">
              <a:latin typeface="Calibri" panose="020F0502020204030204" pitchFamily="34" charset="0"/>
              <a:ea typeface="Calibri" panose="020F0502020204030204" pitchFamily="34" charset="0"/>
              <a:cs typeface="Calibri" panose="020F0502020204030204" pitchFamily="34" charset="0"/>
            </a:endParaRPr>
          </a:p>
        </p:txBody>
      </p:sp>
      <p:sp>
        <p:nvSpPr>
          <p:cNvPr id="30" name="Title 2">
            <a:extLst>
              <a:ext uri="{FF2B5EF4-FFF2-40B4-BE49-F238E27FC236}">
                <a16:creationId xmlns:a16="http://schemas.microsoft.com/office/drawing/2014/main" id="{C05E4265-6C39-C56D-9F4E-ADFD5FA0B141}"/>
              </a:ext>
            </a:extLst>
          </p:cNvPr>
          <p:cNvSpPr>
            <a:spLocks noGrp="1"/>
          </p:cNvSpPr>
          <p:nvPr>
            <p:ph type="title"/>
          </p:nvPr>
        </p:nvSpPr>
        <p:spPr>
          <a:xfrm>
            <a:off x="2188923" y="186465"/>
            <a:ext cx="8091814" cy="681159"/>
          </a:xfrm>
          <a:prstGeom prst="rect">
            <a:avLst/>
          </a:prstGeom>
        </p:spPr>
        <p:txBody>
          <a:bodyPr/>
          <a:lstStyle/>
          <a:p>
            <a:r>
              <a:rPr lang="en-US" cap="small"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Overview</a:t>
            </a:r>
          </a:p>
        </p:txBody>
      </p:sp>
    </p:spTree>
    <p:extLst>
      <p:ext uri="{BB962C8B-B14F-4D97-AF65-F5344CB8AC3E}">
        <p14:creationId xmlns:p14="http://schemas.microsoft.com/office/powerpoint/2010/main" val="1705344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xit" presetSubtype="0" fill="hold" nodeType="withEffect">
                                  <p:stCondLst>
                                    <p:cond delay="0"/>
                                  </p:stCondLst>
                                  <p:childTnLst>
                                    <p:animEffect transition="out" filter="fade">
                                      <p:cBhvr>
                                        <p:cTn id="9" dur="500"/>
                                        <p:tgtEl>
                                          <p:spTgt spid="4"/>
                                        </p:tgtEl>
                                      </p:cBhvr>
                                    </p:animEffect>
                                    <p:set>
                                      <p:cBhvr>
                                        <p:cTn id="10" dur="1" fill="hold">
                                          <p:stCondLst>
                                            <p:cond delay="499"/>
                                          </p:stCondLst>
                                        </p:cTn>
                                        <p:tgtEl>
                                          <p:spTgt spid="4"/>
                                        </p:tgtEl>
                                        <p:attrNameLst>
                                          <p:attrName>style.visibility</p:attrName>
                                        </p:attrNameLst>
                                      </p:cBhvr>
                                      <p:to>
                                        <p:strVal val="hidden"/>
                                      </p:to>
                                    </p:se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par>
                                <p:cTn id="23" presetID="10" presetClass="entr" presetSubtype="0"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par>
                                <p:cTn id="26" presetID="1" presetClass="entr" presetSubtype="0"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p:bldP spid="16" grpId="0" animBg="1"/>
      <p:bldP spid="2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09F599-3C8B-DAE4-C9A9-3F6BA953D3A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908604C-1968-A1DC-F07D-046D9CF12F1C}"/>
              </a:ext>
            </a:extLst>
          </p:cNvPr>
          <p:cNvSpPr>
            <a:spLocks noGrp="1"/>
          </p:cNvSpPr>
          <p:nvPr>
            <p:ph type="sldNum" sz="quarter" idx="4"/>
          </p:nvPr>
        </p:nvSpPr>
        <p:spPr/>
        <p:txBody>
          <a:bodyPr/>
          <a:lstStyle/>
          <a:p>
            <a:fld id="{A16AB2F8-5338-F742-A59E-35F5B82165E6}" type="slidenum">
              <a:rPr lang="en-GB" smtClean="0"/>
              <a:pPr/>
              <a:t>2</a:t>
            </a:fld>
            <a:endParaRPr lang="en-GB" dirty="0"/>
          </a:p>
        </p:txBody>
      </p:sp>
      <p:grpSp>
        <p:nvGrpSpPr>
          <p:cNvPr id="40" name="Group 39">
            <a:extLst>
              <a:ext uri="{FF2B5EF4-FFF2-40B4-BE49-F238E27FC236}">
                <a16:creationId xmlns:a16="http://schemas.microsoft.com/office/drawing/2014/main" id="{7C6F83FF-521F-311C-91EF-5EB4B1E7AC0B}"/>
              </a:ext>
            </a:extLst>
          </p:cNvPr>
          <p:cNvGrpSpPr>
            <a:grpSpLocks noChangeAspect="1"/>
          </p:cNvGrpSpPr>
          <p:nvPr/>
        </p:nvGrpSpPr>
        <p:grpSpPr>
          <a:xfrm>
            <a:off x="1483" y="1118313"/>
            <a:ext cx="10146068" cy="2622914"/>
            <a:chOff x="1481" y="1151867"/>
            <a:chExt cx="12181603" cy="3149131"/>
          </a:xfrm>
        </p:grpSpPr>
        <p:grpSp>
          <p:nvGrpSpPr>
            <p:cNvPr id="24" name="Group 23">
              <a:extLst>
                <a:ext uri="{FF2B5EF4-FFF2-40B4-BE49-F238E27FC236}">
                  <a16:creationId xmlns:a16="http://schemas.microsoft.com/office/drawing/2014/main" id="{276B6198-2CBF-A32B-485D-8527008419EE}"/>
                </a:ext>
              </a:extLst>
            </p:cNvPr>
            <p:cNvGrpSpPr/>
            <p:nvPr/>
          </p:nvGrpSpPr>
          <p:grpSpPr>
            <a:xfrm>
              <a:off x="1481" y="1151867"/>
              <a:ext cx="4029037" cy="3149131"/>
              <a:chOff x="1481" y="1283427"/>
              <a:chExt cx="4029037" cy="3149131"/>
            </a:xfrm>
          </p:grpSpPr>
          <p:pic>
            <p:nvPicPr>
              <p:cNvPr id="4" name="Picture 3">
                <a:extLst>
                  <a:ext uri="{FF2B5EF4-FFF2-40B4-BE49-F238E27FC236}">
                    <a16:creationId xmlns:a16="http://schemas.microsoft.com/office/drawing/2014/main" id="{87882A5F-1E23-5F20-E0B9-A2FA949FDE4F}"/>
                  </a:ext>
                </a:extLst>
              </p:cNvPr>
              <p:cNvPicPr>
                <a:picLocks noChangeAspect="1"/>
              </p:cNvPicPr>
              <p:nvPr/>
            </p:nvPicPr>
            <p:blipFill>
              <a:blip r:embed="rId3"/>
              <a:srcRect/>
              <a:stretch/>
            </p:blipFill>
            <p:spPr>
              <a:xfrm>
                <a:off x="1481" y="1283427"/>
                <a:ext cx="4029037" cy="3149131"/>
              </a:xfrm>
              <a:prstGeom prst="rect">
                <a:avLst/>
              </a:prstGeom>
            </p:spPr>
          </p:pic>
          <p:sp>
            <p:nvSpPr>
              <p:cNvPr id="32" name="Freeform: Shape 31">
                <a:extLst>
                  <a:ext uri="{FF2B5EF4-FFF2-40B4-BE49-F238E27FC236}">
                    <a16:creationId xmlns:a16="http://schemas.microsoft.com/office/drawing/2014/main" id="{1192CDC9-4953-E4D1-CE4F-3FF3DFC2ABE5}"/>
                  </a:ext>
                </a:extLst>
              </p:cNvPr>
              <p:cNvSpPr/>
              <p:nvPr/>
            </p:nvSpPr>
            <p:spPr>
              <a:xfrm>
                <a:off x="1555805" y="1494845"/>
                <a:ext cx="2350936" cy="2467555"/>
              </a:xfrm>
              <a:custGeom>
                <a:avLst/>
                <a:gdLst>
                  <a:gd name="connsiteX0" fmla="*/ 0 w 2350936"/>
                  <a:gd name="connsiteY0" fmla="*/ 0 h 2467555"/>
                  <a:gd name="connsiteX1" fmla="*/ 129872 w 2350936"/>
                  <a:gd name="connsiteY1" fmla="*/ 302150 h 2467555"/>
                  <a:gd name="connsiteX2" fmla="*/ 318052 w 2350936"/>
                  <a:gd name="connsiteY2" fmla="*/ 641405 h 2467555"/>
                  <a:gd name="connsiteX3" fmla="*/ 609600 w 2350936"/>
                  <a:gd name="connsiteY3" fmla="*/ 1033670 h 2467555"/>
                  <a:gd name="connsiteX4" fmla="*/ 946205 w 2350936"/>
                  <a:gd name="connsiteY4" fmla="*/ 1364974 h 2467555"/>
                  <a:gd name="connsiteX5" fmla="*/ 1285461 w 2350936"/>
                  <a:gd name="connsiteY5" fmla="*/ 1614115 h 2467555"/>
                  <a:gd name="connsiteX6" fmla="*/ 1767840 w 2350936"/>
                  <a:gd name="connsiteY6" fmla="*/ 1876508 h 2467555"/>
                  <a:gd name="connsiteX7" fmla="*/ 1953371 w 2350936"/>
                  <a:gd name="connsiteY7" fmla="*/ 1950720 h 2467555"/>
                  <a:gd name="connsiteX8" fmla="*/ 2271423 w 2350936"/>
                  <a:gd name="connsiteY8" fmla="*/ 2130950 h 2467555"/>
                  <a:gd name="connsiteX9" fmla="*/ 2350936 w 2350936"/>
                  <a:gd name="connsiteY9" fmla="*/ 2467555 h 2467555"/>
                  <a:gd name="connsiteX10" fmla="*/ 2348285 w 2350936"/>
                  <a:gd name="connsiteY10" fmla="*/ 7952 h 2467555"/>
                  <a:gd name="connsiteX11" fmla="*/ 0 w 2350936"/>
                  <a:gd name="connsiteY11" fmla="*/ 0 h 2467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50936" h="2467555">
                    <a:moveTo>
                      <a:pt x="0" y="0"/>
                    </a:moveTo>
                    <a:lnTo>
                      <a:pt x="129872" y="302150"/>
                    </a:lnTo>
                    <a:lnTo>
                      <a:pt x="318052" y="641405"/>
                    </a:lnTo>
                    <a:lnTo>
                      <a:pt x="609600" y="1033670"/>
                    </a:lnTo>
                    <a:lnTo>
                      <a:pt x="946205" y="1364974"/>
                    </a:lnTo>
                    <a:lnTo>
                      <a:pt x="1285461" y="1614115"/>
                    </a:lnTo>
                    <a:lnTo>
                      <a:pt x="1767840" y="1876508"/>
                    </a:lnTo>
                    <a:lnTo>
                      <a:pt x="1953371" y="1950720"/>
                    </a:lnTo>
                    <a:lnTo>
                      <a:pt x="2271423" y="2130950"/>
                    </a:lnTo>
                    <a:lnTo>
                      <a:pt x="2350936" y="2467555"/>
                    </a:lnTo>
                    <a:cubicBezTo>
                      <a:pt x="2350052" y="1647687"/>
                      <a:pt x="2349169" y="827820"/>
                      <a:pt x="2348285" y="7952"/>
                    </a:cubicBezTo>
                    <a:lnTo>
                      <a:pt x="0" y="0"/>
                    </a:lnTo>
                    <a:close/>
                  </a:path>
                </a:pathLst>
              </a:custGeom>
              <a:solidFill>
                <a:srgbClr val="FF0000">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5" name="Group 24">
              <a:extLst>
                <a:ext uri="{FF2B5EF4-FFF2-40B4-BE49-F238E27FC236}">
                  <a16:creationId xmlns:a16="http://schemas.microsoft.com/office/drawing/2014/main" id="{72D7A49C-0392-E837-98DC-A88868C512F6}"/>
                </a:ext>
              </a:extLst>
            </p:cNvPr>
            <p:cNvGrpSpPr/>
            <p:nvPr/>
          </p:nvGrpSpPr>
          <p:grpSpPr>
            <a:xfrm>
              <a:off x="4081140" y="1156492"/>
              <a:ext cx="4023118" cy="3139881"/>
              <a:chOff x="4081140" y="1288052"/>
              <a:chExt cx="4023118" cy="3139881"/>
            </a:xfrm>
          </p:grpSpPr>
          <p:pic>
            <p:nvPicPr>
              <p:cNvPr id="21" name="Picture 20">
                <a:extLst>
                  <a:ext uri="{FF2B5EF4-FFF2-40B4-BE49-F238E27FC236}">
                    <a16:creationId xmlns:a16="http://schemas.microsoft.com/office/drawing/2014/main" id="{09F04921-B563-B95C-5385-4035E2857297}"/>
                  </a:ext>
                </a:extLst>
              </p:cNvPr>
              <p:cNvPicPr>
                <a:picLocks noChangeAspect="1"/>
              </p:cNvPicPr>
              <p:nvPr/>
            </p:nvPicPr>
            <p:blipFill>
              <a:blip r:embed="rId4"/>
              <a:srcRect/>
              <a:stretch/>
            </p:blipFill>
            <p:spPr>
              <a:xfrm>
                <a:off x="4081140" y="1288052"/>
                <a:ext cx="4023118" cy="3139881"/>
              </a:xfrm>
              <a:prstGeom prst="rect">
                <a:avLst/>
              </a:prstGeom>
            </p:spPr>
          </p:pic>
          <p:sp>
            <p:nvSpPr>
              <p:cNvPr id="34" name="Freeform: Shape 33">
                <a:extLst>
                  <a:ext uri="{FF2B5EF4-FFF2-40B4-BE49-F238E27FC236}">
                    <a16:creationId xmlns:a16="http://schemas.microsoft.com/office/drawing/2014/main" id="{04A55D6A-1393-F97A-2EEA-3F6727B616A6}"/>
                  </a:ext>
                </a:extLst>
              </p:cNvPr>
              <p:cNvSpPr/>
              <p:nvPr/>
            </p:nvSpPr>
            <p:spPr>
              <a:xfrm>
                <a:off x="5632174" y="1494845"/>
                <a:ext cx="2353586" cy="2570922"/>
              </a:xfrm>
              <a:custGeom>
                <a:avLst/>
                <a:gdLst>
                  <a:gd name="connsiteX0" fmla="*/ 0 w 2353586"/>
                  <a:gd name="connsiteY0" fmla="*/ 0 h 2570922"/>
                  <a:gd name="connsiteX1" fmla="*/ 132522 w 2353586"/>
                  <a:gd name="connsiteY1" fmla="*/ 302150 h 2570922"/>
                  <a:gd name="connsiteX2" fmla="*/ 265043 w 2353586"/>
                  <a:gd name="connsiteY2" fmla="*/ 548640 h 2570922"/>
                  <a:gd name="connsiteX3" fmla="*/ 410817 w 2353586"/>
                  <a:gd name="connsiteY3" fmla="*/ 779228 h 2570922"/>
                  <a:gd name="connsiteX4" fmla="*/ 596348 w 2353586"/>
                  <a:gd name="connsiteY4" fmla="*/ 1017767 h 2570922"/>
                  <a:gd name="connsiteX5" fmla="*/ 858741 w 2353586"/>
                  <a:gd name="connsiteY5" fmla="*/ 1288112 h 2570922"/>
                  <a:gd name="connsiteX6" fmla="*/ 1152939 w 2353586"/>
                  <a:gd name="connsiteY6" fmla="*/ 1524000 h 2570922"/>
                  <a:gd name="connsiteX7" fmla="*/ 1447137 w 2353586"/>
                  <a:gd name="connsiteY7" fmla="*/ 1717482 h 2570922"/>
                  <a:gd name="connsiteX8" fmla="*/ 1595562 w 2353586"/>
                  <a:gd name="connsiteY8" fmla="*/ 1786393 h 2570922"/>
                  <a:gd name="connsiteX9" fmla="*/ 1791694 w 2353586"/>
                  <a:gd name="connsiteY9" fmla="*/ 1966623 h 2570922"/>
                  <a:gd name="connsiteX10" fmla="*/ 1903012 w 2353586"/>
                  <a:gd name="connsiteY10" fmla="*/ 2570922 h 2570922"/>
                  <a:gd name="connsiteX11" fmla="*/ 2353586 w 2353586"/>
                  <a:gd name="connsiteY11" fmla="*/ 2562971 h 2570922"/>
                  <a:gd name="connsiteX12" fmla="*/ 2348285 w 2353586"/>
                  <a:gd name="connsiteY12" fmla="*/ 0 h 2570922"/>
                  <a:gd name="connsiteX13" fmla="*/ 0 w 2353586"/>
                  <a:gd name="connsiteY13" fmla="*/ 0 h 2570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353586" h="2570922">
                    <a:moveTo>
                      <a:pt x="0" y="0"/>
                    </a:moveTo>
                    <a:lnTo>
                      <a:pt x="132522" y="302150"/>
                    </a:lnTo>
                    <a:lnTo>
                      <a:pt x="265043" y="548640"/>
                    </a:lnTo>
                    <a:lnTo>
                      <a:pt x="410817" y="779228"/>
                    </a:lnTo>
                    <a:lnTo>
                      <a:pt x="596348" y="1017767"/>
                    </a:lnTo>
                    <a:lnTo>
                      <a:pt x="858741" y="1288112"/>
                    </a:lnTo>
                    <a:lnTo>
                      <a:pt x="1152939" y="1524000"/>
                    </a:lnTo>
                    <a:lnTo>
                      <a:pt x="1447137" y="1717482"/>
                    </a:lnTo>
                    <a:lnTo>
                      <a:pt x="1595562" y="1786393"/>
                    </a:lnTo>
                    <a:lnTo>
                      <a:pt x="1791694" y="1966623"/>
                    </a:lnTo>
                    <a:lnTo>
                      <a:pt x="1903012" y="2570922"/>
                    </a:lnTo>
                    <a:lnTo>
                      <a:pt x="2353586" y="2562971"/>
                    </a:lnTo>
                    <a:lnTo>
                      <a:pt x="2348285" y="0"/>
                    </a:lnTo>
                    <a:lnTo>
                      <a:pt x="0" y="0"/>
                    </a:lnTo>
                    <a:close/>
                  </a:path>
                </a:pathLst>
              </a:custGeom>
              <a:solidFill>
                <a:srgbClr val="FF0000">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29" name="Group 28">
              <a:extLst>
                <a:ext uri="{FF2B5EF4-FFF2-40B4-BE49-F238E27FC236}">
                  <a16:creationId xmlns:a16="http://schemas.microsoft.com/office/drawing/2014/main" id="{0D30531D-D2D7-D7AE-4050-F7C38DE65D13}"/>
                </a:ext>
              </a:extLst>
            </p:cNvPr>
            <p:cNvGrpSpPr/>
            <p:nvPr/>
          </p:nvGrpSpPr>
          <p:grpSpPr>
            <a:xfrm>
              <a:off x="8155715" y="1152518"/>
              <a:ext cx="4027369" cy="3147829"/>
              <a:chOff x="8155715" y="1284078"/>
              <a:chExt cx="4027369" cy="3147829"/>
            </a:xfrm>
          </p:grpSpPr>
          <p:pic>
            <p:nvPicPr>
              <p:cNvPr id="11" name="Picture 10">
                <a:extLst>
                  <a:ext uri="{FF2B5EF4-FFF2-40B4-BE49-F238E27FC236}">
                    <a16:creationId xmlns:a16="http://schemas.microsoft.com/office/drawing/2014/main" id="{E60881A0-24C7-82B1-E272-5DCCD4AE9C5D}"/>
                  </a:ext>
                </a:extLst>
              </p:cNvPr>
              <p:cNvPicPr>
                <a:picLocks noChangeAspect="1"/>
              </p:cNvPicPr>
              <p:nvPr/>
            </p:nvPicPr>
            <p:blipFill>
              <a:blip r:embed="rId5"/>
              <a:srcRect/>
              <a:stretch/>
            </p:blipFill>
            <p:spPr>
              <a:xfrm>
                <a:off x="8155715" y="1284078"/>
                <a:ext cx="4027369" cy="3147829"/>
              </a:xfrm>
              <a:prstGeom prst="rect">
                <a:avLst/>
              </a:prstGeom>
            </p:spPr>
          </p:pic>
          <p:sp>
            <p:nvSpPr>
              <p:cNvPr id="36" name="Freeform: Shape 35">
                <a:extLst>
                  <a:ext uri="{FF2B5EF4-FFF2-40B4-BE49-F238E27FC236}">
                    <a16:creationId xmlns:a16="http://schemas.microsoft.com/office/drawing/2014/main" id="{C91C935D-9033-3271-1C95-841299EDC7A6}"/>
                  </a:ext>
                </a:extLst>
              </p:cNvPr>
              <p:cNvSpPr/>
              <p:nvPr/>
            </p:nvSpPr>
            <p:spPr>
              <a:xfrm>
                <a:off x="9668786" y="1497496"/>
                <a:ext cx="2393343" cy="2568271"/>
              </a:xfrm>
              <a:custGeom>
                <a:avLst/>
                <a:gdLst>
                  <a:gd name="connsiteX0" fmla="*/ 0 w 2393343"/>
                  <a:gd name="connsiteY0" fmla="*/ 0 h 2568271"/>
                  <a:gd name="connsiteX1" fmla="*/ 100717 w 2393343"/>
                  <a:gd name="connsiteY1" fmla="*/ 235888 h 2568271"/>
                  <a:gd name="connsiteX2" fmla="*/ 230588 w 2393343"/>
                  <a:gd name="connsiteY2" fmla="*/ 485029 h 2568271"/>
                  <a:gd name="connsiteX3" fmla="*/ 402866 w 2393343"/>
                  <a:gd name="connsiteY3" fmla="*/ 784528 h 2568271"/>
                  <a:gd name="connsiteX4" fmla="*/ 644056 w 2393343"/>
                  <a:gd name="connsiteY4" fmla="*/ 1182094 h 2568271"/>
                  <a:gd name="connsiteX5" fmla="*/ 911750 w 2393343"/>
                  <a:gd name="connsiteY5" fmla="*/ 1571707 h 2568271"/>
                  <a:gd name="connsiteX6" fmla="*/ 1020417 w 2393343"/>
                  <a:gd name="connsiteY6" fmla="*/ 1728083 h 2568271"/>
                  <a:gd name="connsiteX7" fmla="*/ 1240404 w 2393343"/>
                  <a:gd name="connsiteY7" fmla="*/ 1958671 h 2568271"/>
                  <a:gd name="connsiteX8" fmla="*/ 1333169 w 2393343"/>
                  <a:gd name="connsiteY8" fmla="*/ 2568271 h 2568271"/>
                  <a:gd name="connsiteX9" fmla="*/ 2393343 w 2393343"/>
                  <a:gd name="connsiteY9" fmla="*/ 2568271 h 2568271"/>
                  <a:gd name="connsiteX10" fmla="*/ 2393343 w 2393343"/>
                  <a:gd name="connsiteY10" fmla="*/ 2650 h 2568271"/>
                  <a:gd name="connsiteX11" fmla="*/ 0 w 2393343"/>
                  <a:gd name="connsiteY11" fmla="*/ 0 h 2568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93343" h="2568271">
                    <a:moveTo>
                      <a:pt x="0" y="0"/>
                    </a:moveTo>
                    <a:lnTo>
                      <a:pt x="100717" y="235888"/>
                    </a:lnTo>
                    <a:lnTo>
                      <a:pt x="230588" y="485029"/>
                    </a:lnTo>
                    <a:lnTo>
                      <a:pt x="402866" y="784528"/>
                    </a:lnTo>
                    <a:lnTo>
                      <a:pt x="644056" y="1182094"/>
                    </a:lnTo>
                    <a:lnTo>
                      <a:pt x="911750" y="1571707"/>
                    </a:lnTo>
                    <a:lnTo>
                      <a:pt x="1020417" y="1728083"/>
                    </a:lnTo>
                    <a:lnTo>
                      <a:pt x="1240404" y="1958671"/>
                    </a:lnTo>
                    <a:lnTo>
                      <a:pt x="1333169" y="2568271"/>
                    </a:lnTo>
                    <a:lnTo>
                      <a:pt x="2393343" y="2568271"/>
                    </a:lnTo>
                    <a:lnTo>
                      <a:pt x="2393343" y="2650"/>
                    </a:lnTo>
                    <a:lnTo>
                      <a:pt x="0" y="0"/>
                    </a:lnTo>
                    <a:close/>
                  </a:path>
                </a:pathLst>
              </a:custGeom>
              <a:solidFill>
                <a:srgbClr val="FF0000">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7" name="TextBox 16">
              <a:extLst>
                <a:ext uri="{FF2B5EF4-FFF2-40B4-BE49-F238E27FC236}">
                  <a16:creationId xmlns:a16="http://schemas.microsoft.com/office/drawing/2014/main" id="{F30728C0-5B4A-1EA3-4A96-1244F5D596B5}"/>
                </a:ext>
              </a:extLst>
            </p:cNvPr>
            <p:cNvSpPr txBox="1"/>
            <p:nvPr/>
          </p:nvSpPr>
          <p:spPr>
            <a:xfrm>
              <a:off x="1350229" y="2558015"/>
              <a:ext cx="957313" cy="261610"/>
            </a:xfrm>
            <a:prstGeom prst="rect">
              <a:avLst/>
            </a:prstGeom>
            <a:noFill/>
          </p:spPr>
          <p:txBody>
            <a:bodyPr wrap="none" rtlCol="0">
              <a:spAutoFit/>
            </a:bodyPr>
            <a:lstStyle/>
            <a:p>
              <a:r>
                <a:rPr lang="en-US" sz="1100" b="1" dirty="0">
                  <a:solidFill>
                    <a:srgbClr val="109C1D"/>
                  </a:solidFill>
                  <a:effectLst>
                    <a:outerShdw blurRad="38100" dist="38100" dir="2700000" algn="tl">
                      <a:srgbClr val="000000">
                        <a:alpha val="43137"/>
                      </a:srgbClr>
                    </a:outerShdw>
                  </a:effectLst>
                </a:rPr>
                <a:t>Allowed area</a:t>
              </a:r>
              <a:endParaRPr lang="en-GB" sz="1100" b="1" dirty="0">
                <a:solidFill>
                  <a:srgbClr val="109C1D"/>
                </a:solidFill>
                <a:effectLst>
                  <a:outerShdw blurRad="38100" dist="38100" dir="2700000" algn="tl">
                    <a:srgbClr val="000000">
                      <a:alpha val="43137"/>
                    </a:srgbClr>
                  </a:outerShdw>
                </a:effectLst>
              </a:endParaRPr>
            </a:p>
          </p:txBody>
        </p:sp>
        <p:sp>
          <p:nvSpPr>
            <p:cNvPr id="18" name="TextBox 17">
              <a:extLst>
                <a:ext uri="{FF2B5EF4-FFF2-40B4-BE49-F238E27FC236}">
                  <a16:creationId xmlns:a16="http://schemas.microsoft.com/office/drawing/2014/main" id="{38B43CD7-9F5A-5997-81C5-A910E273A868}"/>
                </a:ext>
              </a:extLst>
            </p:cNvPr>
            <p:cNvSpPr txBox="1"/>
            <p:nvPr/>
          </p:nvSpPr>
          <p:spPr>
            <a:xfrm>
              <a:off x="2307542" y="2176922"/>
              <a:ext cx="1071127" cy="261610"/>
            </a:xfrm>
            <a:prstGeom prst="rect">
              <a:avLst/>
            </a:prstGeom>
            <a:noFill/>
          </p:spPr>
          <p:txBody>
            <a:bodyPr wrap="none" rtlCol="0">
              <a:spAutoFit/>
            </a:bodyPr>
            <a:lstStyle/>
            <a:p>
              <a:r>
                <a:rPr lang="en-US" sz="1100" b="1" dirty="0">
                  <a:solidFill>
                    <a:srgbClr val="C00000"/>
                  </a:solidFill>
                  <a:effectLst>
                    <a:outerShdw blurRad="38100" dist="38100" dir="2700000" algn="tl">
                      <a:srgbClr val="000000">
                        <a:alpha val="43137"/>
                      </a:srgbClr>
                    </a:outerShdw>
                  </a:effectLst>
                </a:rPr>
                <a:t>Forbidden area</a:t>
              </a:r>
              <a:endParaRPr lang="en-GB" sz="1100" b="1" dirty="0">
                <a:solidFill>
                  <a:srgbClr val="C00000"/>
                </a:solidFill>
                <a:effectLst>
                  <a:outerShdw blurRad="38100" dist="38100" dir="2700000" algn="tl">
                    <a:srgbClr val="000000">
                      <a:alpha val="43137"/>
                    </a:srgbClr>
                  </a:outerShdw>
                </a:effectLst>
              </a:endParaRPr>
            </a:p>
          </p:txBody>
        </p:sp>
        <p:sp>
          <p:nvSpPr>
            <p:cNvPr id="19" name="TextBox 18">
              <a:extLst>
                <a:ext uri="{FF2B5EF4-FFF2-40B4-BE49-F238E27FC236}">
                  <a16:creationId xmlns:a16="http://schemas.microsoft.com/office/drawing/2014/main" id="{6E6E3775-46DD-5B79-1B14-A9ACFA33E1E9}"/>
                </a:ext>
              </a:extLst>
            </p:cNvPr>
            <p:cNvSpPr txBox="1"/>
            <p:nvPr/>
          </p:nvSpPr>
          <p:spPr>
            <a:xfrm>
              <a:off x="5419812" y="2558015"/>
              <a:ext cx="957313" cy="261610"/>
            </a:xfrm>
            <a:prstGeom prst="rect">
              <a:avLst/>
            </a:prstGeom>
            <a:noFill/>
          </p:spPr>
          <p:txBody>
            <a:bodyPr wrap="none" rtlCol="0">
              <a:spAutoFit/>
            </a:bodyPr>
            <a:lstStyle/>
            <a:p>
              <a:r>
                <a:rPr lang="en-US" sz="1100" b="1" dirty="0">
                  <a:solidFill>
                    <a:srgbClr val="109C1D"/>
                  </a:solidFill>
                  <a:effectLst>
                    <a:outerShdw blurRad="38100" dist="38100" dir="2700000" algn="tl">
                      <a:srgbClr val="000000">
                        <a:alpha val="43137"/>
                      </a:srgbClr>
                    </a:outerShdw>
                  </a:effectLst>
                </a:rPr>
                <a:t>Allowed area</a:t>
              </a:r>
              <a:endParaRPr lang="en-GB" sz="1100" b="1" dirty="0">
                <a:solidFill>
                  <a:srgbClr val="109C1D"/>
                </a:solidFill>
                <a:effectLst>
                  <a:outerShdw blurRad="38100" dist="38100" dir="2700000" algn="tl">
                    <a:srgbClr val="000000">
                      <a:alpha val="43137"/>
                    </a:srgbClr>
                  </a:outerShdw>
                </a:effectLst>
              </a:endParaRPr>
            </a:p>
          </p:txBody>
        </p:sp>
        <p:sp>
          <p:nvSpPr>
            <p:cNvPr id="20" name="TextBox 19">
              <a:extLst>
                <a:ext uri="{FF2B5EF4-FFF2-40B4-BE49-F238E27FC236}">
                  <a16:creationId xmlns:a16="http://schemas.microsoft.com/office/drawing/2014/main" id="{1A330251-331B-6E04-7A4E-88662CC5CA2F}"/>
                </a:ext>
              </a:extLst>
            </p:cNvPr>
            <p:cNvSpPr txBox="1"/>
            <p:nvPr/>
          </p:nvSpPr>
          <p:spPr>
            <a:xfrm>
              <a:off x="6377125" y="2176922"/>
              <a:ext cx="1071127" cy="261610"/>
            </a:xfrm>
            <a:prstGeom prst="rect">
              <a:avLst/>
            </a:prstGeom>
            <a:noFill/>
          </p:spPr>
          <p:txBody>
            <a:bodyPr wrap="none" rtlCol="0">
              <a:spAutoFit/>
            </a:bodyPr>
            <a:lstStyle/>
            <a:p>
              <a:r>
                <a:rPr lang="en-US" sz="1100" b="1" dirty="0">
                  <a:solidFill>
                    <a:srgbClr val="C00000"/>
                  </a:solidFill>
                  <a:effectLst>
                    <a:outerShdw blurRad="38100" dist="38100" dir="2700000" algn="tl">
                      <a:srgbClr val="000000">
                        <a:alpha val="43137"/>
                      </a:srgbClr>
                    </a:outerShdw>
                  </a:effectLst>
                </a:rPr>
                <a:t>Forbidden area</a:t>
              </a:r>
              <a:endParaRPr lang="en-GB" sz="1100" b="1" dirty="0">
                <a:solidFill>
                  <a:srgbClr val="C00000"/>
                </a:solidFill>
                <a:effectLst>
                  <a:outerShdw blurRad="38100" dist="38100" dir="2700000" algn="tl">
                    <a:srgbClr val="000000">
                      <a:alpha val="43137"/>
                    </a:srgbClr>
                  </a:outerShdw>
                </a:effectLst>
              </a:endParaRPr>
            </a:p>
          </p:txBody>
        </p:sp>
        <p:sp>
          <p:nvSpPr>
            <p:cNvPr id="22" name="TextBox 21">
              <a:extLst>
                <a:ext uri="{FF2B5EF4-FFF2-40B4-BE49-F238E27FC236}">
                  <a16:creationId xmlns:a16="http://schemas.microsoft.com/office/drawing/2014/main" id="{3C65E558-2EFC-E7D2-E601-45E59A696B99}"/>
                </a:ext>
              </a:extLst>
            </p:cNvPr>
            <p:cNvSpPr txBox="1"/>
            <p:nvPr/>
          </p:nvSpPr>
          <p:spPr>
            <a:xfrm>
              <a:off x="9309274" y="2543986"/>
              <a:ext cx="957313" cy="261610"/>
            </a:xfrm>
            <a:prstGeom prst="rect">
              <a:avLst/>
            </a:prstGeom>
            <a:noFill/>
          </p:spPr>
          <p:txBody>
            <a:bodyPr wrap="none" rtlCol="0">
              <a:spAutoFit/>
            </a:bodyPr>
            <a:lstStyle/>
            <a:p>
              <a:r>
                <a:rPr lang="en-US" sz="1100" b="1" dirty="0">
                  <a:solidFill>
                    <a:srgbClr val="109C1D"/>
                  </a:solidFill>
                  <a:effectLst>
                    <a:outerShdw blurRad="38100" dist="38100" dir="2700000" algn="tl">
                      <a:srgbClr val="000000">
                        <a:alpha val="43137"/>
                      </a:srgbClr>
                    </a:outerShdw>
                  </a:effectLst>
                </a:rPr>
                <a:t>Allowed area</a:t>
              </a:r>
              <a:endParaRPr lang="en-GB" sz="1100" b="1" dirty="0">
                <a:solidFill>
                  <a:srgbClr val="109C1D"/>
                </a:solidFill>
                <a:effectLst>
                  <a:outerShdw blurRad="38100" dist="38100" dir="2700000" algn="tl">
                    <a:srgbClr val="000000">
                      <a:alpha val="43137"/>
                    </a:srgbClr>
                  </a:outerShdw>
                </a:effectLst>
              </a:endParaRPr>
            </a:p>
          </p:txBody>
        </p:sp>
        <p:sp>
          <p:nvSpPr>
            <p:cNvPr id="23" name="TextBox 22">
              <a:extLst>
                <a:ext uri="{FF2B5EF4-FFF2-40B4-BE49-F238E27FC236}">
                  <a16:creationId xmlns:a16="http://schemas.microsoft.com/office/drawing/2014/main" id="{0473723B-02D7-10CD-B7BC-C6B261B61CB7}"/>
                </a:ext>
              </a:extLst>
            </p:cNvPr>
            <p:cNvSpPr txBox="1"/>
            <p:nvPr/>
          </p:nvSpPr>
          <p:spPr>
            <a:xfrm>
              <a:off x="10266588" y="2162893"/>
              <a:ext cx="1071127" cy="261610"/>
            </a:xfrm>
            <a:prstGeom prst="rect">
              <a:avLst/>
            </a:prstGeom>
            <a:noFill/>
          </p:spPr>
          <p:txBody>
            <a:bodyPr wrap="none" rtlCol="0">
              <a:spAutoFit/>
            </a:bodyPr>
            <a:lstStyle/>
            <a:p>
              <a:r>
                <a:rPr lang="en-US" sz="1100" b="1" dirty="0">
                  <a:solidFill>
                    <a:srgbClr val="C00000"/>
                  </a:solidFill>
                  <a:effectLst>
                    <a:outerShdw blurRad="38100" dist="38100" dir="2700000" algn="tl">
                      <a:srgbClr val="000000">
                        <a:alpha val="43137"/>
                      </a:srgbClr>
                    </a:outerShdw>
                  </a:effectLst>
                </a:rPr>
                <a:t>Forbidden area</a:t>
              </a:r>
              <a:endParaRPr lang="en-GB" sz="1100" b="1" dirty="0">
                <a:solidFill>
                  <a:srgbClr val="C00000"/>
                </a:solidFill>
                <a:effectLst>
                  <a:outerShdw blurRad="38100" dist="38100" dir="2700000" algn="tl">
                    <a:srgbClr val="000000">
                      <a:alpha val="43137"/>
                    </a:srgbClr>
                  </a:outerShdw>
                </a:effectLst>
              </a:endParaRPr>
            </a:p>
          </p:txBody>
        </p:sp>
      </p:grpSp>
      <p:grpSp>
        <p:nvGrpSpPr>
          <p:cNvPr id="41" name="Group 40">
            <a:extLst>
              <a:ext uri="{FF2B5EF4-FFF2-40B4-BE49-F238E27FC236}">
                <a16:creationId xmlns:a16="http://schemas.microsoft.com/office/drawing/2014/main" id="{FE3764A1-BC63-1043-CDD4-3C25CF76FC0D}"/>
              </a:ext>
            </a:extLst>
          </p:cNvPr>
          <p:cNvGrpSpPr>
            <a:grpSpLocks noChangeAspect="1"/>
          </p:cNvGrpSpPr>
          <p:nvPr/>
        </p:nvGrpSpPr>
        <p:grpSpPr>
          <a:xfrm>
            <a:off x="1482" y="3728986"/>
            <a:ext cx="10147444" cy="2600785"/>
            <a:chOff x="1481" y="3144870"/>
            <a:chExt cx="12183919" cy="3122733"/>
          </a:xfrm>
        </p:grpSpPr>
        <p:grpSp>
          <p:nvGrpSpPr>
            <p:cNvPr id="3" name="Google Shape;120;p5">
              <a:extLst>
                <a:ext uri="{FF2B5EF4-FFF2-40B4-BE49-F238E27FC236}">
                  <a16:creationId xmlns:a16="http://schemas.microsoft.com/office/drawing/2014/main" id="{043DD287-FBDC-7D44-9317-314F00A4BA07}"/>
                </a:ext>
              </a:extLst>
            </p:cNvPr>
            <p:cNvGrpSpPr/>
            <p:nvPr/>
          </p:nvGrpSpPr>
          <p:grpSpPr>
            <a:xfrm>
              <a:off x="1481" y="3146535"/>
              <a:ext cx="4029037" cy="3119403"/>
              <a:chOff x="1481" y="1298291"/>
              <a:chExt cx="4029037" cy="3119403"/>
            </a:xfrm>
          </p:grpSpPr>
          <p:pic>
            <p:nvPicPr>
              <p:cNvPr id="6" name="Google Shape;121;p5">
                <a:extLst>
                  <a:ext uri="{FF2B5EF4-FFF2-40B4-BE49-F238E27FC236}">
                    <a16:creationId xmlns:a16="http://schemas.microsoft.com/office/drawing/2014/main" id="{5F10423D-5A55-8716-F50A-B8B08836A894}"/>
                  </a:ext>
                </a:extLst>
              </p:cNvPr>
              <p:cNvPicPr preferRelativeResize="0"/>
              <p:nvPr/>
            </p:nvPicPr>
            <p:blipFill rotWithShape="1">
              <a:blip r:embed="rId6">
                <a:alphaModFix/>
              </a:blip>
              <a:srcRect/>
              <a:stretch/>
            </p:blipFill>
            <p:spPr>
              <a:xfrm>
                <a:off x="1481" y="1298291"/>
                <a:ext cx="4029037" cy="3119403"/>
              </a:xfrm>
              <a:prstGeom prst="rect">
                <a:avLst/>
              </a:prstGeom>
              <a:noFill/>
              <a:ln>
                <a:noFill/>
              </a:ln>
            </p:spPr>
          </p:pic>
          <p:sp>
            <p:nvSpPr>
              <p:cNvPr id="7" name="Google Shape;122;p5">
                <a:extLst>
                  <a:ext uri="{FF2B5EF4-FFF2-40B4-BE49-F238E27FC236}">
                    <a16:creationId xmlns:a16="http://schemas.microsoft.com/office/drawing/2014/main" id="{744DA937-0424-588B-BA2A-7FDA2621EE1B}"/>
                  </a:ext>
                </a:extLst>
              </p:cNvPr>
              <p:cNvSpPr/>
              <p:nvPr/>
            </p:nvSpPr>
            <p:spPr>
              <a:xfrm>
                <a:off x="972710" y="1505447"/>
                <a:ext cx="2899575" cy="1844703"/>
              </a:xfrm>
              <a:custGeom>
                <a:avLst/>
                <a:gdLst/>
                <a:ahLst/>
                <a:cxnLst/>
                <a:rect l="l" t="t" r="r" b="b"/>
                <a:pathLst>
                  <a:path w="2899575" h="1844703" extrusionOk="0">
                    <a:moveTo>
                      <a:pt x="0" y="0"/>
                    </a:moveTo>
                    <a:lnTo>
                      <a:pt x="92765" y="217336"/>
                    </a:lnTo>
                    <a:lnTo>
                      <a:pt x="180229" y="384313"/>
                    </a:lnTo>
                    <a:lnTo>
                      <a:pt x="267693" y="530087"/>
                    </a:lnTo>
                    <a:lnTo>
                      <a:pt x="386963" y="694414"/>
                    </a:lnTo>
                    <a:lnTo>
                      <a:pt x="553940" y="874643"/>
                    </a:lnTo>
                    <a:lnTo>
                      <a:pt x="824285" y="1099930"/>
                    </a:lnTo>
                    <a:lnTo>
                      <a:pt x="1158240" y="1296063"/>
                    </a:lnTo>
                    <a:lnTo>
                      <a:pt x="1492194" y="1444487"/>
                    </a:lnTo>
                    <a:lnTo>
                      <a:pt x="1812897" y="1558456"/>
                    </a:lnTo>
                    <a:lnTo>
                      <a:pt x="2478156" y="1746636"/>
                    </a:lnTo>
                    <a:lnTo>
                      <a:pt x="2899575" y="1844703"/>
                    </a:lnTo>
                    <a:lnTo>
                      <a:pt x="2899575" y="5301"/>
                    </a:lnTo>
                    <a:lnTo>
                      <a:pt x="0" y="0"/>
                    </a:lnTo>
                    <a:close/>
                  </a:path>
                </a:pathLst>
              </a:custGeom>
              <a:solidFill>
                <a:srgbClr val="FF0000">
                  <a:alpha val="2000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grpSp>
          <p:nvGrpSpPr>
            <p:cNvPr id="8" name="Google Shape;123;p5">
              <a:extLst>
                <a:ext uri="{FF2B5EF4-FFF2-40B4-BE49-F238E27FC236}">
                  <a16:creationId xmlns:a16="http://schemas.microsoft.com/office/drawing/2014/main" id="{72B550D7-12D6-3676-8039-E7ADDF14FBD7}"/>
                </a:ext>
              </a:extLst>
            </p:cNvPr>
            <p:cNvGrpSpPr/>
            <p:nvPr/>
          </p:nvGrpSpPr>
          <p:grpSpPr>
            <a:xfrm>
              <a:off x="4081140" y="3150600"/>
              <a:ext cx="4023118" cy="3111272"/>
              <a:chOff x="4081140" y="1302356"/>
              <a:chExt cx="4023118" cy="3111272"/>
            </a:xfrm>
          </p:grpSpPr>
          <p:pic>
            <p:nvPicPr>
              <p:cNvPr id="13" name="Google Shape;124;p5">
                <a:extLst>
                  <a:ext uri="{FF2B5EF4-FFF2-40B4-BE49-F238E27FC236}">
                    <a16:creationId xmlns:a16="http://schemas.microsoft.com/office/drawing/2014/main" id="{C2B4E9A9-BC53-06EA-B391-2F07BB35C765}"/>
                  </a:ext>
                </a:extLst>
              </p:cNvPr>
              <p:cNvPicPr preferRelativeResize="0"/>
              <p:nvPr/>
            </p:nvPicPr>
            <p:blipFill rotWithShape="1">
              <a:blip r:embed="rId7">
                <a:alphaModFix/>
              </a:blip>
              <a:srcRect/>
              <a:stretch/>
            </p:blipFill>
            <p:spPr>
              <a:xfrm>
                <a:off x="4081140" y="1302356"/>
                <a:ext cx="4023118" cy="3111272"/>
              </a:xfrm>
              <a:prstGeom prst="rect">
                <a:avLst/>
              </a:prstGeom>
              <a:noFill/>
              <a:ln>
                <a:noFill/>
              </a:ln>
            </p:spPr>
          </p:pic>
          <p:sp>
            <p:nvSpPr>
              <p:cNvPr id="14" name="Google Shape;125;p5">
                <a:extLst>
                  <a:ext uri="{FF2B5EF4-FFF2-40B4-BE49-F238E27FC236}">
                    <a16:creationId xmlns:a16="http://schemas.microsoft.com/office/drawing/2014/main" id="{3023766C-1F6B-3228-3437-DE5D25EDA45E}"/>
                  </a:ext>
                </a:extLst>
              </p:cNvPr>
              <p:cNvSpPr/>
              <p:nvPr/>
            </p:nvSpPr>
            <p:spPr>
              <a:xfrm>
                <a:off x="5051729" y="1508097"/>
                <a:ext cx="2899575" cy="1934818"/>
              </a:xfrm>
              <a:custGeom>
                <a:avLst/>
                <a:gdLst/>
                <a:ahLst/>
                <a:cxnLst/>
                <a:rect l="l" t="t" r="r" b="b"/>
                <a:pathLst>
                  <a:path w="2899575" h="1934818" extrusionOk="0">
                    <a:moveTo>
                      <a:pt x="0" y="0"/>
                    </a:moveTo>
                    <a:lnTo>
                      <a:pt x="129871" y="299500"/>
                    </a:lnTo>
                    <a:lnTo>
                      <a:pt x="278295" y="548640"/>
                    </a:lnTo>
                    <a:lnTo>
                      <a:pt x="442622" y="763326"/>
                    </a:lnTo>
                    <a:lnTo>
                      <a:pt x="649356" y="962108"/>
                    </a:lnTo>
                    <a:lnTo>
                      <a:pt x="864041" y="1113183"/>
                    </a:lnTo>
                    <a:lnTo>
                      <a:pt x="1031019" y="1253656"/>
                    </a:lnTo>
                    <a:lnTo>
                      <a:pt x="1425934" y="1494846"/>
                    </a:lnTo>
                    <a:lnTo>
                      <a:pt x="1871207" y="1677726"/>
                    </a:lnTo>
                    <a:lnTo>
                      <a:pt x="2353586" y="1815548"/>
                    </a:lnTo>
                    <a:lnTo>
                      <a:pt x="2899575" y="1934818"/>
                    </a:lnTo>
                    <a:cubicBezTo>
                      <a:pt x="2898692" y="1290762"/>
                      <a:pt x="2897808" y="646707"/>
                      <a:pt x="2896925" y="2651"/>
                    </a:cubicBezTo>
                    <a:lnTo>
                      <a:pt x="0" y="0"/>
                    </a:lnTo>
                    <a:close/>
                  </a:path>
                </a:pathLst>
              </a:custGeom>
              <a:solidFill>
                <a:srgbClr val="FF0000">
                  <a:alpha val="2000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grpSp>
          <p:nvGrpSpPr>
            <p:cNvPr id="16" name="Google Shape;126;p5">
              <a:extLst>
                <a:ext uri="{FF2B5EF4-FFF2-40B4-BE49-F238E27FC236}">
                  <a16:creationId xmlns:a16="http://schemas.microsoft.com/office/drawing/2014/main" id="{699E417F-7D52-B483-8EBE-1825B9107888}"/>
                </a:ext>
              </a:extLst>
            </p:cNvPr>
            <p:cNvGrpSpPr/>
            <p:nvPr/>
          </p:nvGrpSpPr>
          <p:grpSpPr>
            <a:xfrm>
              <a:off x="8153400" y="3144870"/>
              <a:ext cx="4032000" cy="3122733"/>
              <a:chOff x="8153400" y="1296626"/>
              <a:chExt cx="4032000" cy="3122733"/>
            </a:xfrm>
          </p:grpSpPr>
          <p:pic>
            <p:nvPicPr>
              <p:cNvPr id="26" name="Google Shape;127;p5">
                <a:extLst>
                  <a:ext uri="{FF2B5EF4-FFF2-40B4-BE49-F238E27FC236}">
                    <a16:creationId xmlns:a16="http://schemas.microsoft.com/office/drawing/2014/main" id="{498CAE87-00E7-5998-D19F-82DF2C19A848}"/>
                  </a:ext>
                </a:extLst>
              </p:cNvPr>
              <p:cNvPicPr preferRelativeResize="0"/>
              <p:nvPr/>
            </p:nvPicPr>
            <p:blipFill rotWithShape="1">
              <a:blip r:embed="rId8">
                <a:alphaModFix/>
              </a:blip>
              <a:srcRect/>
              <a:stretch/>
            </p:blipFill>
            <p:spPr>
              <a:xfrm>
                <a:off x="8153400" y="1296626"/>
                <a:ext cx="4032000" cy="3122733"/>
              </a:xfrm>
              <a:prstGeom prst="rect">
                <a:avLst/>
              </a:prstGeom>
              <a:noFill/>
              <a:ln>
                <a:noFill/>
              </a:ln>
            </p:spPr>
          </p:pic>
          <p:sp>
            <p:nvSpPr>
              <p:cNvPr id="27" name="Google Shape;128;p5">
                <a:extLst>
                  <a:ext uri="{FF2B5EF4-FFF2-40B4-BE49-F238E27FC236}">
                    <a16:creationId xmlns:a16="http://schemas.microsoft.com/office/drawing/2014/main" id="{E9EE15CF-129F-B81A-0AFC-510781403DF7}"/>
                  </a:ext>
                </a:extLst>
              </p:cNvPr>
              <p:cNvSpPr/>
              <p:nvPr/>
            </p:nvSpPr>
            <p:spPr>
              <a:xfrm>
                <a:off x="9128097" y="1502797"/>
                <a:ext cx="2907527" cy="2088542"/>
              </a:xfrm>
              <a:custGeom>
                <a:avLst/>
                <a:gdLst/>
                <a:ahLst/>
                <a:cxnLst/>
                <a:rect l="l" t="t" r="r" b="b"/>
                <a:pathLst>
                  <a:path w="2907527" h="2088542" extrusionOk="0">
                    <a:moveTo>
                      <a:pt x="0" y="5300"/>
                    </a:moveTo>
                    <a:lnTo>
                      <a:pt x="103367" y="302149"/>
                    </a:lnTo>
                    <a:lnTo>
                      <a:pt x="185531" y="516834"/>
                    </a:lnTo>
                    <a:lnTo>
                      <a:pt x="368411" y="858740"/>
                    </a:lnTo>
                    <a:lnTo>
                      <a:pt x="612251" y="1150288"/>
                    </a:lnTo>
                    <a:lnTo>
                      <a:pt x="853440" y="1372925"/>
                    </a:lnTo>
                    <a:lnTo>
                      <a:pt x="1123785" y="1539902"/>
                    </a:lnTo>
                    <a:lnTo>
                      <a:pt x="1391479" y="1683026"/>
                    </a:lnTo>
                    <a:lnTo>
                      <a:pt x="1754588" y="1812897"/>
                    </a:lnTo>
                    <a:lnTo>
                      <a:pt x="2236967" y="1950720"/>
                    </a:lnTo>
                    <a:lnTo>
                      <a:pt x="2907527" y="2088542"/>
                    </a:lnTo>
                    <a:lnTo>
                      <a:pt x="2902226" y="0"/>
                    </a:lnTo>
                    <a:lnTo>
                      <a:pt x="0" y="5300"/>
                    </a:lnTo>
                    <a:close/>
                  </a:path>
                </a:pathLst>
              </a:custGeom>
              <a:solidFill>
                <a:srgbClr val="FF0000">
                  <a:alpha val="2000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grpSp>
      <p:sp>
        <p:nvSpPr>
          <p:cNvPr id="42" name="TextBox 41">
            <a:extLst>
              <a:ext uri="{FF2B5EF4-FFF2-40B4-BE49-F238E27FC236}">
                <a16:creationId xmlns:a16="http://schemas.microsoft.com/office/drawing/2014/main" id="{5CED15FF-9DBE-D6EB-A0E0-88B51D2626F9}"/>
              </a:ext>
            </a:extLst>
          </p:cNvPr>
          <p:cNvSpPr txBox="1"/>
          <p:nvPr/>
        </p:nvSpPr>
        <p:spPr>
          <a:xfrm>
            <a:off x="897407" y="4901555"/>
            <a:ext cx="797347" cy="217895"/>
          </a:xfrm>
          <a:prstGeom prst="rect">
            <a:avLst/>
          </a:prstGeom>
          <a:noFill/>
        </p:spPr>
        <p:txBody>
          <a:bodyPr wrap="none" rtlCol="0">
            <a:spAutoFit/>
          </a:bodyPr>
          <a:lstStyle/>
          <a:p>
            <a:r>
              <a:rPr lang="en-US" sz="1100" b="1" dirty="0">
                <a:solidFill>
                  <a:srgbClr val="109C1D"/>
                </a:solidFill>
                <a:effectLst>
                  <a:outerShdw blurRad="38100" dist="38100" dir="2700000" algn="tl">
                    <a:srgbClr val="000000">
                      <a:alpha val="43137"/>
                    </a:srgbClr>
                  </a:outerShdw>
                </a:effectLst>
              </a:rPr>
              <a:t>Allowed area</a:t>
            </a:r>
            <a:endParaRPr lang="en-GB" sz="1100" b="1" dirty="0">
              <a:solidFill>
                <a:srgbClr val="109C1D"/>
              </a:solidFill>
              <a:effectLst>
                <a:outerShdw blurRad="38100" dist="38100" dir="2700000" algn="tl">
                  <a:srgbClr val="000000">
                    <a:alpha val="43137"/>
                  </a:srgbClr>
                </a:outerShdw>
              </a:effectLst>
            </a:endParaRPr>
          </a:p>
        </p:txBody>
      </p:sp>
      <p:sp>
        <p:nvSpPr>
          <p:cNvPr id="43" name="TextBox 42">
            <a:extLst>
              <a:ext uri="{FF2B5EF4-FFF2-40B4-BE49-F238E27FC236}">
                <a16:creationId xmlns:a16="http://schemas.microsoft.com/office/drawing/2014/main" id="{0BDF453A-1584-03F7-629E-FF0CAE0E10F0}"/>
              </a:ext>
            </a:extLst>
          </p:cNvPr>
          <p:cNvSpPr txBox="1"/>
          <p:nvPr/>
        </p:nvSpPr>
        <p:spPr>
          <a:xfrm>
            <a:off x="1694754" y="4584142"/>
            <a:ext cx="892143" cy="217895"/>
          </a:xfrm>
          <a:prstGeom prst="rect">
            <a:avLst/>
          </a:prstGeom>
          <a:noFill/>
        </p:spPr>
        <p:txBody>
          <a:bodyPr wrap="none" rtlCol="0">
            <a:spAutoFit/>
          </a:bodyPr>
          <a:lstStyle/>
          <a:p>
            <a:r>
              <a:rPr lang="en-US" sz="1100" b="1" dirty="0">
                <a:solidFill>
                  <a:srgbClr val="C00000"/>
                </a:solidFill>
                <a:effectLst>
                  <a:outerShdw blurRad="38100" dist="38100" dir="2700000" algn="tl">
                    <a:srgbClr val="000000">
                      <a:alpha val="43137"/>
                    </a:srgbClr>
                  </a:outerShdw>
                </a:effectLst>
              </a:rPr>
              <a:t>Forbidden area</a:t>
            </a:r>
            <a:endParaRPr lang="en-GB" sz="1100" b="1" dirty="0">
              <a:solidFill>
                <a:srgbClr val="C00000"/>
              </a:solidFill>
              <a:effectLst>
                <a:outerShdw blurRad="38100" dist="38100" dir="2700000" algn="tl">
                  <a:srgbClr val="000000">
                    <a:alpha val="43137"/>
                  </a:srgbClr>
                </a:outerShdw>
              </a:effectLst>
            </a:endParaRPr>
          </a:p>
        </p:txBody>
      </p:sp>
      <p:sp>
        <p:nvSpPr>
          <p:cNvPr id="44" name="TextBox 43">
            <a:extLst>
              <a:ext uri="{FF2B5EF4-FFF2-40B4-BE49-F238E27FC236}">
                <a16:creationId xmlns:a16="http://schemas.microsoft.com/office/drawing/2014/main" id="{E9808E15-085D-A8E8-C4B6-8F774D1789A9}"/>
              </a:ext>
            </a:extLst>
          </p:cNvPr>
          <p:cNvSpPr txBox="1"/>
          <p:nvPr/>
        </p:nvSpPr>
        <p:spPr>
          <a:xfrm>
            <a:off x="4241466" y="4901088"/>
            <a:ext cx="797347" cy="217895"/>
          </a:xfrm>
          <a:prstGeom prst="rect">
            <a:avLst/>
          </a:prstGeom>
          <a:noFill/>
        </p:spPr>
        <p:txBody>
          <a:bodyPr wrap="none" rtlCol="0">
            <a:spAutoFit/>
          </a:bodyPr>
          <a:lstStyle/>
          <a:p>
            <a:r>
              <a:rPr lang="en-US" sz="1100" b="1" dirty="0">
                <a:solidFill>
                  <a:srgbClr val="109C1D"/>
                </a:solidFill>
                <a:effectLst>
                  <a:outerShdw blurRad="38100" dist="38100" dir="2700000" algn="tl">
                    <a:srgbClr val="000000">
                      <a:alpha val="43137"/>
                    </a:srgbClr>
                  </a:outerShdw>
                </a:effectLst>
              </a:rPr>
              <a:t>Allowed area</a:t>
            </a:r>
            <a:endParaRPr lang="en-GB" sz="1100" b="1" dirty="0">
              <a:solidFill>
                <a:srgbClr val="109C1D"/>
              </a:solidFill>
              <a:effectLst>
                <a:outerShdw blurRad="38100" dist="38100" dir="2700000" algn="tl">
                  <a:srgbClr val="000000">
                    <a:alpha val="43137"/>
                  </a:srgbClr>
                </a:outerShdw>
              </a:effectLst>
            </a:endParaRPr>
          </a:p>
        </p:txBody>
      </p:sp>
      <p:sp>
        <p:nvSpPr>
          <p:cNvPr id="45" name="TextBox 44">
            <a:extLst>
              <a:ext uri="{FF2B5EF4-FFF2-40B4-BE49-F238E27FC236}">
                <a16:creationId xmlns:a16="http://schemas.microsoft.com/office/drawing/2014/main" id="{DC7BD420-C63F-714B-E091-7F5F41C05DD1}"/>
              </a:ext>
            </a:extLst>
          </p:cNvPr>
          <p:cNvSpPr txBox="1"/>
          <p:nvPr/>
        </p:nvSpPr>
        <p:spPr>
          <a:xfrm>
            <a:off x="5038813" y="4583675"/>
            <a:ext cx="892143" cy="217895"/>
          </a:xfrm>
          <a:prstGeom prst="rect">
            <a:avLst/>
          </a:prstGeom>
          <a:noFill/>
        </p:spPr>
        <p:txBody>
          <a:bodyPr wrap="none" rtlCol="0">
            <a:spAutoFit/>
          </a:bodyPr>
          <a:lstStyle/>
          <a:p>
            <a:r>
              <a:rPr lang="en-US" sz="1100" b="1" dirty="0">
                <a:solidFill>
                  <a:srgbClr val="C00000"/>
                </a:solidFill>
                <a:effectLst>
                  <a:outerShdw blurRad="38100" dist="38100" dir="2700000" algn="tl">
                    <a:srgbClr val="000000">
                      <a:alpha val="43137"/>
                    </a:srgbClr>
                  </a:outerShdw>
                </a:effectLst>
              </a:rPr>
              <a:t>Forbidden area</a:t>
            </a:r>
            <a:endParaRPr lang="en-GB" sz="1100" b="1" dirty="0">
              <a:solidFill>
                <a:srgbClr val="C00000"/>
              </a:solidFill>
              <a:effectLst>
                <a:outerShdw blurRad="38100" dist="38100" dir="2700000" algn="tl">
                  <a:srgbClr val="000000">
                    <a:alpha val="43137"/>
                  </a:srgbClr>
                </a:outerShdw>
              </a:effectLst>
            </a:endParaRPr>
          </a:p>
        </p:txBody>
      </p:sp>
      <p:sp>
        <p:nvSpPr>
          <p:cNvPr id="46" name="TextBox 45">
            <a:extLst>
              <a:ext uri="{FF2B5EF4-FFF2-40B4-BE49-F238E27FC236}">
                <a16:creationId xmlns:a16="http://schemas.microsoft.com/office/drawing/2014/main" id="{A42039EF-AB38-3ADF-B63C-FC1A0CD07404}"/>
              </a:ext>
            </a:extLst>
          </p:cNvPr>
          <p:cNvSpPr txBox="1"/>
          <p:nvPr/>
        </p:nvSpPr>
        <p:spPr>
          <a:xfrm>
            <a:off x="7676688" y="5139172"/>
            <a:ext cx="797347" cy="217895"/>
          </a:xfrm>
          <a:prstGeom prst="rect">
            <a:avLst/>
          </a:prstGeom>
          <a:noFill/>
        </p:spPr>
        <p:txBody>
          <a:bodyPr wrap="none" rtlCol="0">
            <a:spAutoFit/>
          </a:bodyPr>
          <a:lstStyle/>
          <a:p>
            <a:r>
              <a:rPr lang="en-US" sz="1100" b="1" dirty="0">
                <a:solidFill>
                  <a:srgbClr val="109C1D"/>
                </a:solidFill>
                <a:effectLst>
                  <a:outerShdw blurRad="38100" dist="38100" dir="2700000" algn="tl">
                    <a:srgbClr val="000000">
                      <a:alpha val="43137"/>
                    </a:srgbClr>
                  </a:outerShdw>
                </a:effectLst>
              </a:rPr>
              <a:t>Allowed area</a:t>
            </a:r>
            <a:endParaRPr lang="en-GB" sz="1100" b="1" dirty="0">
              <a:solidFill>
                <a:srgbClr val="109C1D"/>
              </a:solidFill>
              <a:effectLst>
                <a:outerShdw blurRad="38100" dist="38100" dir="2700000" algn="tl">
                  <a:srgbClr val="000000">
                    <a:alpha val="43137"/>
                  </a:srgbClr>
                </a:outerShdw>
              </a:effectLst>
            </a:endParaRPr>
          </a:p>
        </p:txBody>
      </p:sp>
      <p:sp>
        <p:nvSpPr>
          <p:cNvPr id="47" name="TextBox 46">
            <a:extLst>
              <a:ext uri="{FF2B5EF4-FFF2-40B4-BE49-F238E27FC236}">
                <a16:creationId xmlns:a16="http://schemas.microsoft.com/office/drawing/2014/main" id="{31F67DB7-F75C-B083-1C85-1B3C8C374DD8}"/>
              </a:ext>
            </a:extLst>
          </p:cNvPr>
          <p:cNvSpPr txBox="1"/>
          <p:nvPr/>
        </p:nvSpPr>
        <p:spPr>
          <a:xfrm>
            <a:off x="8474035" y="4821759"/>
            <a:ext cx="892143" cy="217895"/>
          </a:xfrm>
          <a:prstGeom prst="rect">
            <a:avLst/>
          </a:prstGeom>
          <a:noFill/>
        </p:spPr>
        <p:txBody>
          <a:bodyPr wrap="none" rtlCol="0">
            <a:spAutoFit/>
          </a:bodyPr>
          <a:lstStyle/>
          <a:p>
            <a:r>
              <a:rPr lang="en-US" sz="1100" b="1" dirty="0">
                <a:solidFill>
                  <a:srgbClr val="C00000"/>
                </a:solidFill>
                <a:effectLst>
                  <a:outerShdw blurRad="38100" dist="38100" dir="2700000" algn="tl">
                    <a:srgbClr val="000000">
                      <a:alpha val="43137"/>
                    </a:srgbClr>
                  </a:outerShdw>
                </a:effectLst>
              </a:rPr>
              <a:t>Forbidden area</a:t>
            </a:r>
            <a:endParaRPr lang="en-GB" sz="1100" b="1" dirty="0">
              <a:solidFill>
                <a:srgbClr val="C00000"/>
              </a:solidFill>
              <a:effectLst>
                <a:outerShdw blurRad="38100" dist="38100" dir="2700000" algn="tl">
                  <a:srgbClr val="000000">
                    <a:alpha val="43137"/>
                  </a:srgbClr>
                </a:outerShdw>
              </a:effectLst>
            </a:endParaRPr>
          </a:p>
        </p:txBody>
      </p:sp>
      <p:sp>
        <p:nvSpPr>
          <p:cNvPr id="82" name="Google Shape;135;p5">
            <a:extLst>
              <a:ext uri="{FF2B5EF4-FFF2-40B4-BE49-F238E27FC236}">
                <a16:creationId xmlns:a16="http://schemas.microsoft.com/office/drawing/2014/main" id="{6197F469-DAA8-1D7E-7467-4B5A6E158D72}"/>
              </a:ext>
            </a:extLst>
          </p:cNvPr>
          <p:cNvSpPr txBox="1"/>
          <p:nvPr/>
        </p:nvSpPr>
        <p:spPr>
          <a:xfrm>
            <a:off x="10130773" y="1117215"/>
            <a:ext cx="2042966" cy="487821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1" dirty="0">
                <a:solidFill>
                  <a:schemeClr val="dk1"/>
                </a:solidFill>
                <a:latin typeface="Calibri"/>
                <a:ea typeface="Calibri"/>
                <a:cs typeface="Calibri"/>
                <a:sym typeface="Calibri"/>
              </a:rPr>
              <a:t>Main assumptions:</a:t>
            </a:r>
          </a:p>
          <a:p>
            <a:pPr marL="0" marR="0" lvl="0" indent="0" algn="l" rtl="0">
              <a:spcBef>
                <a:spcPts val="0"/>
              </a:spcBef>
              <a:spcAft>
                <a:spcPts val="0"/>
              </a:spcAft>
              <a:buNone/>
            </a:pPr>
            <a:r>
              <a:rPr lang="en-US" sz="1400" dirty="0">
                <a:solidFill>
                  <a:schemeClr val="dk1"/>
                </a:solidFill>
                <a:latin typeface="Calibri"/>
                <a:ea typeface="Calibri"/>
                <a:cs typeface="Calibri"/>
                <a:sym typeface="Calibri"/>
              </a:rPr>
              <a:t>– Budget: 400 </a:t>
            </a:r>
            <a:r>
              <a:rPr lang="en-US" sz="1400" dirty="0" err="1">
                <a:solidFill>
                  <a:schemeClr val="dk1"/>
                </a:solidFill>
                <a:latin typeface="Calibri"/>
                <a:ea typeface="Calibri"/>
                <a:cs typeface="Calibri"/>
                <a:sym typeface="Calibri"/>
              </a:rPr>
              <a:t>kEUR</a:t>
            </a:r>
            <a:r>
              <a:rPr lang="en-US" sz="1400" dirty="0">
                <a:solidFill>
                  <a:schemeClr val="dk1"/>
                </a:solidFill>
                <a:latin typeface="Calibri"/>
                <a:ea typeface="Calibri"/>
                <a:cs typeface="Calibri"/>
                <a:sym typeface="Calibri"/>
              </a:rPr>
              <a:t>/m for each magnet.</a:t>
            </a:r>
          </a:p>
          <a:p>
            <a:pPr marR="0" lvl="0" algn="l" rtl="0">
              <a:spcBef>
                <a:spcPts val="0"/>
              </a:spcBef>
              <a:spcAft>
                <a:spcPts val="0"/>
              </a:spcAft>
              <a:buClr>
                <a:schemeClr val="dk1"/>
              </a:buClr>
              <a:buSzPts val="1600"/>
            </a:pPr>
            <a:endParaRPr lang="en-US" sz="500" dirty="0"/>
          </a:p>
          <a:p>
            <a:pPr marR="0" lvl="0" algn="l" rtl="0">
              <a:spcBef>
                <a:spcPts val="0"/>
              </a:spcBef>
              <a:spcAft>
                <a:spcPts val="0"/>
              </a:spcAft>
              <a:buClr>
                <a:schemeClr val="dk1"/>
              </a:buClr>
              <a:buSzPts val="1600"/>
            </a:pPr>
            <a:r>
              <a:rPr lang="en-US" sz="1400" dirty="0">
                <a:solidFill>
                  <a:schemeClr val="dk1"/>
                </a:solidFill>
                <a:latin typeface="Calibri"/>
                <a:ea typeface="Calibri"/>
                <a:cs typeface="Calibri"/>
                <a:sym typeface="Calibri"/>
              </a:rPr>
              <a:t>– These plots apply to ARC magnets. For the IR quadrupoles, a double budget is assumed.</a:t>
            </a:r>
          </a:p>
          <a:p>
            <a:pPr marL="0" marR="0" lvl="0" indent="0" algn="l" rtl="0">
              <a:spcBef>
                <a:spcPts val="0"/>
              </a:spcBef>
              <a:spcAft>
                <a:spcPts val="0"/>
              </a:spcAft>
              <a:buNone/>
            </a:pPr>
            <a:endParaRPr lang="en-US" sz="500" dirty="0"/>
          </a:p>
          <a:p>
            <a:pPr marR="0" lvl="0" algn="l" rtl="0">
              <a:spcBef>
                <a:spcPts val="0"/>
              </a:spcBef>
              <a:spcAft>
                <a:spcPts val="0"/>
              </a:spcAft>
              <a:buClr>
                <a:schemeClr val="dk1"/>
              </a:buClr>
              <a:buSzPts val="1600"/>
            </a:pPr>
            <a:r>
              <a:rPr lang="en-US" sz="1400" dirty="0">
                <a:solidFill>
                  <a:schemeClr val="dk1"/>
                </a:solidFill>
                <a:latin typeface="Calibri"/>
                <a:ea typeface="Calibri"/>
                <a:cs typeface="Calibri"/>
                <a:sym typeface="Calibri"/>
              </a:rPr>
              <a:t>– SC cost: 2500 EUR/kg (aspirational value).</a:t>
            </a:r>
          </a:p>
          <a:p>
            <a:pPr marR="0" lvl="0" algn="l" rtl="0">
              <a:spcBef>
                <a:spcPts val="0"/>
              </a:spcBef>
              <a:spcAft>
                <a:spcPts val="0"/>
              </a:spcAft>
              <a:buClr>
                <a:schemeClr val="dk1"/>
              </a:buClr>
              <a:buSzPts val="1600"/>
            </a:pPr>
            <a:endParaRPr lang="en-US" sz="500" dirty="0"/>
          </a:p>
          <a:p>
            <a:pPr marR="0" lvl="0" algn="l" rtl="0">
              <a:spcBef>
                <a:spcPts val="0"/>
              </a:spcBef>
              <a:spcAft>
                <a:spcPts val="0"/>
              </a:spcAft>
              <a:buClr>
                <a:schemeClr val="dk1"/>
              </a:buClr>
              <a:buSzPts val="1600"/>
            </a:pPr>
            <a:r>
              <a:rPr lang="en-US" sz="1400" dirty="0">
                <a:solidFill>
                  <a:schemeClr val="dk1"/>
                </a:solidFill>
                <a:latin typeface="Calibri"/>
                <a:ea typeface="Calibri"/>
                <a:cs typeface="Calibri"/>
                <a:sym typeface="Calibri"/>
              </a:rPr>
              <a:t>– Max. coil width: 80 mm</a:t>
            </a:r>
          </a:p>
          <a:p>
            <a:pPr marR="0" lvl="0" algn="l" rtl="0">
              <a:spcBef>
                <a:spcPts val="0"/>
              </a:spcBef>
              <a:spcAft>
                <a:spcPts val="0"/>
              </a:spcAft>
              <a:buClr>
                <a:schemeClr val="dk1"/>
              </a:buClr>
              <a:buSzPts val="1600"/>
            </a:pPr>
            <a:endParaRPr lang="en-US" sz="500" dirty="0"/>
          </a:p>
          <a:p>
            <a:pPr marR="0" lvl="0" algn="l" rtl="0">
              <a:spcBef>
                <a:spcPts val="0"/>
              </a:spcBef>
              <a:spcAft>
                <a:spcPts val="0"/>
              </a:spcAft>
              <a:buClr>
                <a:schemeClr val="dk1"/>
              </a:buClr>
              <a:buSzPts val="1600"/>
            </a:pPr>
            <a:r>
              <a:rPr lang="en-US" sz="1400" dirty="0">
                <a:solidFill>
                  <a:schemeClr val="dk1"/>
                </a:solidFill>
                <a:latin typeface="Calibri"/>
                <a:ea typeface="Calibri"/>
                <a:cs typeface="Calibri"/>
                <a:sym typeface="Calibri"/>
              </a:rPr>
              <a:t>– Max. stress: 400 MPa</a:t>
            </a:r>
          </a:p>
          <a:p>
            <a:pPr marR="0" lvl="0" algn="l" rtl="0">
              <a:spcBef>
                <a:spcPts val="0"/>
              </a:spcBef>
              <a:spcAft>
                <a:spcPts val="0"/>
              </a:spcAft>
              <a:buClr>
                <a:schemeClr val="dk1"/>
              </a:buClr>
              <a:buSzPts val="1600"/>
            </a:pPr>
            <a:endParaRPr lang="en-US" sz="500" dirty="0"/>
          </a:p>
          <a:p>
            <a:pPr marR="0" lvl="0" algn="l" rtl="0">
              <a:spcBef>
                <a:spcPts val="0"/>
              </a:spcBef>
              <a:spcAft>
                <a:spcPts val="0"/>
              </a:spcAft>
              <a:buClr>
                <a:schemeClr val="dk1"/>
              </a:buClr>
              <a:buSzPts val="1600"/>
            </a:pPr>
            <a:r>
              <a:rPr lang="en-US" sz="1400" dirty="0">
                <a:solidFill>
                  <a:schemeClr val="dk1"/>
                </a:solidFill>
                <a:latin typeface="Calibri"/>
                <a:ea typeface="Calibri"/>
                <a:cs typeface="Calibri"/>
                <a:sym typeface="Calibri"/>
              </a:rPr>
              <a:t>– Protection: MI or NI</a:t>
            </a:r>
          </a:p>
          <a:p>
            <a:pPr marR="0" lvl="0" algn="l" rtl="0">
              <a:spcBef>
                <a:spcPts val="0"/>
              </a:spcBef>
              <a:spcAft>
                <a:spcPts val="0"/>
              </a:spcAft>
              <a:buClr>
                <a:schemeClr val="dk1"/>
              </a:buClr>
              <a:buSzPts val="1600"/>
            </a:pPr>
            <a:endParaRPr lang="en-US" sz="500" dirty="0"/>
          </a:p>
          <a:p>
            <a:pPr marR="0" lvl="0" algn="l" rtl="0">
              <a:spcBef>
                <a:spcPts val="0"/>
              </a:spcBef>
              <a:spcAft>
                <a:spcPts val="0"/>
              </a:spcAft>
              <a:buClr>
                <a:schemeClr val="dk1"/>
              </a:buClr>
              <a:buSzPts val="1600"/>
            </a:pPr>
            <a:r>
              <a:rPr lang="en-US" sz="1400" dirty="0">
                <a:solidFill>
                  <a:schemeClr val="dk1"/>
                </a:solidFill>
                <a:latin typeface="Calibri"/>
                <a:ea typeface="Calibri"/>
                <a:cs typeface="Calibri"/>
                <a:sym typeface="Calibri"/>
              </a:rPr>
              <a:t>– </a:t>
            </a:r>
            <a:r>
              <a:rPr lang="en-US" sz="1400" dirty="0"/>
              <a:t>Tungsten screen: 3 cm at 20K, increasing to 4 cm if below 20K.</a:t>
            </a:r>
          </a:p>
          <a:p>
            <a:pPr marR="0" lvl="0" algn="l" rtl="0">
              <a:spcBef>
                <a:spcPts val="0"/>
              </a:spcBef>
              <a:spcAft>
                <a:spcPts val="0"/>
              </a:spcAft>
              <a:buClr>
                <a:schemeClr val="dk1"/>
              </a:buClr>
              <a:buSzPts val="1600"/>
            </a:pPr>
            <a:endParaRPr lang="en-US" sz="500" dirty="0"/>
          </a:p>
          <a:p>
            <a:pPr marR="0" lvl="0" algn="l" rtl="0">
              <a:spcBef>
                <a:spcPts val="0"/>
              </a:spcBef>
              <a:spcAft>
                <a:spcPts val="0"/>
              </a:spcAft>
              <a:buClr>
                <a:schemeClr val="dk1"/>
              </a:buClr>
              <a:buSzPts val="1600"/>
            </a:pPr>
            <a:r>
              <a:rPr lang="en-US" sz="1400" dirty="0">
                <a:solidFill>
                  <a:schemeClr val="dk1"/>
                </a:solidFill>
                <a:latin typeface="Calibri"/>
                <a:ea typeface="Calibri"/>
                <a:cs typeface="Calibri"/>
                <a:sym typeface="Calibri"/>
              </a:rPr>
              <a:t>– </a:t>
            </a:r>
            <a:r>
              <a:rPr lang="en-US" sz="1400" dirty="0"/>
              <a:t>HTS as baseline for the 10 TeV, </a:t>
            </a:r>
            <a:r>
              <a:rPr lang="en-US" sz="1400" dirty="0" err="1"/>
              <a:t>NbTi</a:t>
            </a:r>
            <a:r>
              <a:rPr lang="en-US" sz="1400" dirty="0"/>
              <a:t> and Nb</a:t>
            </a:r>
            <a:r>
              <a:rPr lang="en-US" sz="1400" baseline="-25000" dirty="0"/>
              <a:t>3</a:t>
            </a:r>
            <a:r>
              <a:rPr lang="en-US" sz="1400" dirty="0"/>
              <a:t>Sn as options for the 3 TeV.</a:t>
            </a:r>
          </a:p>
          <a:p>
            <a:pPr marR="0" lvl="0" algn="l" rtl="0">
              <a:spcBef>
                <a:spcPts val="0"/>
              </a:spcBef>
              <a:spcAft>
                <a:spcPts val="0"/>
              </a:spcAft>
              <a:buClr>
                <a:schemeClr val="dk1"/>
              </a:buClr>
              <a:buSzPts val="1600"/>
            </a:pPr>
            <a:endParaRPr lang="en-US" sz="500" dirty="0"/>
          </a:p>
          <a:p>
            <a:pPr marR="0" lvl="0" algn="l" rtl="0">
              <a:spcBef>
                <a:spcPts val="0"/>
              </a:spcBef>
              <a:spcAft>
                <a:spcPts val="0"/>
              </a:spcAft>
              <a:buClr>
                <a:schemeClr val="dk1"/>
              </a:buClr>
              <a:buSzPts val="1600"/>
            </a:pPr>
            <a:r>
              <a:rPr lang="en-US" sz="1400" dirty="0">
                <a:solidFill>
                  <a:schemeClr val="dk1"/>
                </a:solidFill>
                <a:latin typeface="Calibri"/>
                <a:ea typeface="Calibri"/>
                <a:cs typeface="Calibri"/>
                <a:sym typeface="Calibri"/>
              </a:rPr>
              <a:t>– Filling factor = 0.011</a:t>
            </a:r>
            <a:endParaRPr lang="en-US" sz="1400" dirty="0"/>
          </a:p>
        </p:txBody>
      </p:sp>
      <p:pic>
        <p:nvPicPr>
          <p:cNvPr id="10" name="Immagine 15" descr="Immagine che contiene testo, diagramma, Diagramma, linea&#10;&#10;Descrizione generata automaticamente">
            <a:extLst>
              <a:ext uri="{FF2B5EF4-FFF2-40B4-BE49-F238E27FC236}">
                <a16:creationId xmlns:a16="http://schemas.microsoft.com/office/drawing/2014/main" id="{55A6A6A9-C354-0365-E85F-18F46C0175DF}"/>
              </a:ext>
            </a:extLst>
          </p:cNvPr>
          <p:cNvPicPr>
            <a:picLocks noChangeAspect="1"/>
          </p:cNvPicPr>
          <p:nvPr/>
        </p:nvPicPr>
        <p:blipFill>
          <a:blip r:embed="rId9">
            <a:extLst>
              <a:ext uri="{28A0092B-C50C-407E-A947-70E740481C1C}">
                <a14:useLocalDpi xmlns:a14="http://schemas.microsoft.com/office/drawing/2010/main" val="0"/>
              </a:ext>
            </a:extLst>
          </a:blip>
          <a:srcRect l="12158" t="7881" r="3674" b="12219"/>
          <a:stretch/>
        </p:blipFill>
        <p:spPr>
          <a:xfrm>
            <a:off x="7199365" y="1620520"/>
            <a:ext cx="2825496" cy="1803407"/>
          </a:xfrm>
          <a:prstGeom prst="rect">
            <a:avLst/>
          </a:prstGeom>
        </p:spPr>
      </p:pic>
      <p:sp>
        <p:nvSpPr>
          <p:cNvPr id="15" name="TextBox 14">
            <a:extLst>
              <a:ext uri="{FF2B5EF4-FFF2-40B4-BE49-F238E27FC236}">
                <a16:creationId xmlns:a16="http://schemas.microsoft.com/office/drawing/2014/main" id="{470F166D-1888-93D9-4F35-4C76FB27FA50}"/>
              </a:ext>
            </a:extLst>
          </p:cNvPr>
          <p:cNvSpPr txBox="1"/>
          <p:nvPr/>
        </p:nvSpPr>
        <p:spPr>
          <a:xfrm>
            <a:off x="5617968" y="3076226"/>
            <a:ext cx="2833445" cy="2677656"/>
          </a:xfrm>
          <a:prstGeom prst="rect">
            <a:avLst/>
          </a:prstGeom>
          <a:solidFill>
            <a:schemeClr val="bg1"/>
          </a:solidFill>
          <a:effectLst>
            <a:outerShdw blurRad="63500" sx="102000" sy="102000" algn="ctr" rotWithShape="0">
              <a:prstClr val="black">
                <a:alpha val="40000"/>
              </a:prstClr>
            </a:outerShdw>
          </a:effectLst>
        </p:spPr>
        <p:txBody>
          <a:bodyPr wrap="square">
            <a:spAutoFit/>
          </a:bodyPr>
          <a:lstStyle/>
          <a:p>
            <a:pPr algn="ctr">
              <a:buClr>
                <a:srgbClr val="FF0000"/>
              </a:buClr>
            </a:pPr>
            <a:r>
              <a:rPr lang="en-US" sz="1400" b="1" u="sng" dirty="0">
                <a:solidFill>
                  <a:prstClr val="black"/>
                </a:solidFill>
                <a:latin typeface="Calibri" panose="020F0502020204030204" pitchFamily="34" charset="0"/>
                <a:ea typeface="Calibri" panose="020F0502020204030204" pitchFamily="34" charset="0"/>
                <a:cs typeface="Calibri" panose="020F0502020204030204" pitchFamily="34" charset="0"/>
              </a:rPr>
              <a:t>ANALYTICAL STUDY</a:t>
            </a:r>
          </a:p>
          <a:p>
            <a:pPr>
              <a:buClr>
                <a:srgbClr val="FF0000"/>
              </a:buClr>
            </a:pPr>
            <a:endParaRPr lang="en-US" sz="1400" dirty="0">
              <a:solidFill>
                <a:prstClr val="black"/>
              </a:solidFill>
              <a:latin typeface="Calibri" panose="020F0502020204030204" pitchFamily="34" charset="0"/>
              <a:ea typeface="Calibri" panose="020F0502020204030204" pitchFamily="34" charset="0"/>
              <a:cs typeface="Calibri" panose="020F0502020204030204" pitchFamily="34" charset="0"/>
            </a:endParaRPr>
          </a:p>
          <a:p>
            <a:pPr>
              <a:buClr>
                <a:srgbClr val="FF0000"/>
              </a:buClr>
            </a:pPr>
            <a:r>
              <a:rPr lang="en-US" sz="1400" dirty="0">
                <a:solidFill>
                  <a:prstClr val="black"/>
                </a:solidFill>
                <a:latin typeface="Calibri" panose="020F0502020204030204" pitchFamily="34" charset="0"/>
                <a:ea typeface="Calibri" panose="020F0502020204030204" pitchFamily="34" charset="0"/>
                <a:cs typeface="Calibri" panose="020F0502020204030204" pitchFamily="34" charset="0"/>
              </a:rPr>
              <a:t>Limit curves are introduced by </a:t>
            </a:r>
            <a:r>
              <a:rPr lang="en-US" sz="1400" b="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mechanical challenges </a:t>
            </a:r>
            <a:r>
              <a:rPr lang="en-US" sz="1400" dirty="0">
                <a:solidFill>
                  <a:prstClr val="black"/>
                </a:solidFill>
                <a:latin typeface="Calibri" panose="020F0502020204030204" pitchFamily="34" charset="0"/>
                <a:ea typeface="Calibri" panose="020F0502020204030204" pitchFamily="34" charset="0"/>
                <a:cs typeface="Calibri" panose="020F0502020204030204" pitchFamily="34" charset="0"/>
              </a:rPr>
              <a:t>(stress limit), </a:t>
            </a:r>
            <a:r>
              <a:rPr lang="en-US" sz="1400" b="1" dirty="0">
                <a:solidFill>
                  <a:srgbClr val="FF0000"/>
                </a:solidFill>
                <a:latin typeface="Calibri" panose="020F0502020204030204" pitchFamily="34" charset="0"/>
                <a:ea typeface="Calibri" panose="020F0502020204030204" pitchFamily="34" charset="0"/>
                <a:cs typeface="Calibri" panose="020F0502020204030204" pitchFamily="34" charset="0"/>
              </a:rPr>
              <a:t>critical current density </a:t>
            </a:r>
            <a:r>
              <a:rPr lang="en-US" sz="1400" dirty="0">
                <a:solidFill>
                  <a:prstClr val="black"/>
                </a:solidFill>
                <a:latin typeface="Calibri" panose="020F0502020204030204" pitchFamily="34" charset="0"/>
                <a:ea typeface="Calibri" panose="020F0502020204030204" pitchFamily="34" charset="0"/>
                <a:cs typeface="Calibri" panose="020F0502020204030204" pitchFamily="34" charset="0"/>
              </a:rPr>
              <a:t>(margin limit) </a:t>
            </a:r>
            <a:r>
              <a:rPr lang="en-US" sz="1400" dirty="0">
                <a:latin typeface="Calibri" panose="020F0502020204030204" pitchFamily="34" charset="0"/>
                <a:ea typeface="Calibri" panose="020F0502020204030204" pitchFamily="34" charset="0"/>
                <a:cs typeface="Calibri" panose="020F0502020204030204" pitchFamily="34" charset="0"/>
              </a:rPr>
              <a:t>and stored magnetic energy (</a:t>
            </a:r>
            <a:r>
              <a:rPr lang="en-US" sz="1400" b="1" dirty="0">
                <a:solidFill>
                  <a:schemeClr val="accent4"/>
                </a:solidFill>
                <a:latin typeface="Calibri" panose="020F0502020204030204" pitchFamily="34" charset="0"/>
                <a:ea typeface="Calibri" panose="020F0502020204030204" pitchFamily="34" charset="0"/>
                <a:cs typeface="Calibri" panose="020F0502020204030204" pitchFamily="34" charset="0"/>
              </a:rPr>
              <a:t>quench protection</a:t>
            </a:r>
            <a:r>
              <a:rPr lang="en-US" sz="1400" dirty="0">
                <a:latin typeface="Calibri" panose="020F0502020204030204" pitchFamily="34" charset="0"/>
                <a:ea typeface="Calibri" panose="020F0502020204030204" pitchFamily="34" charset="0"/>
                <a:cs typeface="Calibri" panose="020F0502020204030204" pitchFamily="34" charset="0"/>
              </a:rPr>
              <a:t>)</a:t>
            </a:r>
            <a:r>
              <a:rPr lang="en-US" sz="1400" dirty="0">
                <a:solidFill>
                  <a:prstClr val="black"/>
                </a:solidFill>
                <a:latin typeface="Calibri" panose="020F0502020204030204" pitchFamily="34" charset="0"/>
                <a:ea typeface="Calibri" panose="020F0502020204030204" pitchFamily="34" charset="0"/>
                <a:cs typeface="Calibri" panose="020F0502020204030204" pitchFamily="34" charset="0"/>
              </a:rPr>
              <a:t>, depending on the superconducting material.</a:t>
            </a:r>
          </a:p>
          <a:p>
            <a:pPr>
              <a:buClr>
                <a:srgbClr val="FF0000"/>
              </a:buClr>
            </a:pPr>
            <a:endParaRPr lang="en-US" sz="1400" dirty="0">
              <a:solidFill>
                <a:prstClr val="black"/>
              </a:solidFill>
              <a:latin typeface="Calibri" panose="020F0502020204030204" pitchFamily="34" charset="0"/>
              <a:ea typeface="Calibri" panose="020F0502020204030204" pitchFamily="34" charset="0"/>
              <a:cs typeface="Calibri" panose="020F0502020204030204" pitchFamily="34" charset="0"/>
            </a:endParaRPr>
          </a:p>
          <a:p>
            <a:pPr>
              <a:buClr>
                <a:srgbClr val="FF0000"/>
              </a:buClr>
            </a:pPr>
            <a:r>
              <a:rPr lang="en-US" sz="1400" dirty="0">
                <a:solidFill>
                  <a:prstClr val="black"/>
                </a:solidFill>
                <a:latin typeface="Calibri" panose="020F0502020204030204" pitchFamily="34" charset="0"/>
                <a:ea typeface="Calibri" panose="020F0502020204030204" pitchFamily="34" charset="0"/>
                <a:cs typeface="Calibri" panose="020F0502020204030204" pitchFamily="34" charset="0"/>
              </a:rPr>
              <a:t>More details here:</a:t>
            </a:r>
          </a:p>
          <a:p>
            <a:pPr>
              <a:buClr>
                <a:srgbClr val="FF0000"/>
              </a:buClr>
            </a:pPr>
            <a:r>
              <a:rPr lang="en-US" sz="1400" i="1" dirty="0">
                <a:solidFill>
                  <a:prstClr val="black"/>
                </a:solidFill>
                <a:latin typeface="Calibri" panose="020F0502020204030204" pitchFamily="34" charset="0"/>
                <a:ea typeface="Calibri" panose="020F0502020204030204" pitchFamily="34" charset="0"/>
                <a:cs typeface="Calibri" panose="020F0502020204030204" pitchFamily="34" charset="0"/>
                <a:hlinkClick r:id="rId10"/>
              </a:rPr>
              <a:t>https://indico.cern.ch/event/1325963/contributions/5791457/</a:t>
            </a:r>
            <a:r>
              <a:rPr lang="en-US" sz="1400" i="1" dirty="0">
                <a:solidFill>
                  <a:prstClr val="black"/>
                </a:solidFill>
                <a:latin typeface="Calibri" panose="020F0502020204030204" pitchFamily="34" charset="0"/>
                <a:ea typeface="Calibri" panose="020F0502020204030204" pitchFamily="34" charset="0"/>
                <a:cs typeface="Calibri" panose="020F0502020204030204" pitchFamily="34" charset="0"/>
              </a:rPr>
              <a:t> </a:t>
            </a:r>
          </a:p>
        </p:txBody>
      </p:sp>
      <p:sp>
        <p:nvSpPr>
          <p:cNvPr id="31" name="Title 2">
            <a:extLst>
              <a:ext uri="{FF2B5EF4-FFF2-40B4-BE49-F238E27FC236}">
                <a16:creationId xmlns:a16="http://schemas.microsoft.com/office/drawing/2014/main" id="{603892FF-1B81-CFAF-56BB-A89CEF5D7565}"/>
              </a:ext>
            </a:extLst>
          </p:cNvPr>
          <p:cNvSpPr>
            <a:spLocks noGrp="1"/>
          </p:cNvSpPr>
          <p:nvPr>
            <p:ph type="title"/>
          </p:nvPr>
        </p:nvSpPr>
        <p:spPr>
          <a:xfrm>
            <a:off x="2188923" y="186465"/>
            <a:ext cx="8091814" cy="681159"/>
          </a:xfrm>
          <a:prstGeom prst="rect">
            <a:avLst/>
          </a:prstGeom>
        </p:spPr>
        <p:txBody>
          <a:bodyPr/>
          <a:lstStyle/>
          <a:p>
            <a:r>
              <a:rPr lang="en-US" cap="small"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HTS arc A-B and A-G plots</a:t>
            </a:r>
          </a:p>
        </p:txBody>
      </p:sp>
    </p:spTree>
    <p:extLst>
      <p:ext uri="{BB962C8B-B14F-4D97-AF65-F5344CB8AC3E}">
        <p14:creationId xmlns:p14="http://schemas.microsoft.com/office/powerpoint/2010/main" val="1632099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up)">
                                      <p:cBhvr>
                                        <p:cTn id="1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966D75-F25F-761F-E84E-97F483D71739}"/>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59DB2F9-0328-5E2C-75D8-443586180402}"/>
              </a:ext>
            </a:extLst>
          </p:cNvPr>
          <p:cNvSpPr>
            <a:spLocks noGrp="1"/>
          </p:cNvSpPr>
          <p:nvPr>
            <p:ph type="sldNum" sz="quarter" idx="4"/>
          </p:nvPr>
        </p:nvSpPr>
        <p:spPr/>
        <p:txBody>
          <a:bodyPr/>
          <a:lstStyle/>
          <a:p>
            <a:fld id="{A16AB2F8-5338-F742-A59E-35F5B82165E6}" type="slidenum">
              <a:rPr lang="en-GB" smtClean="0"/>
              <a:pPr/>
              <a:t>3</a:t>
            </a:fld>
            <a:endParaRPr lang="en-GB" dirty="0"/>
          </a:p>
        </p:txBody>
      </p:sp>
      <p:sp>
        <p:nvSpPr>
          <p:cNvPr id="3" name="Title 2">
            <a:extLst>
              <a:ext uri="{FF2B5EF4-FFF2-40B4-BE49-F238E27FC236}">
                <a16:creationId xmlns:a16="http://schemas.microsoft.com/office/drawing/2014/main" id="{9861FA8C-23C8-D9F8-D1E0-C1F4CCDFF956}"/>
              </a:ext>
            </a:extLst>
          </p:cNvPr>
          <p:cNvSpPr>
            <a:spLocks noGrp="1"/>
          </p:cNvSpPr>
          <p:nvPr>
            <p:ph type="title"/>
          </p:nvPr>
        </p:nvSpPr>
        <p:spPr>
          <a:xfrm>
            <a:off x="2188923" y="186465"/>
            <a:ext cx="8091814" cy="681159"/>
          </a:xfrm>
          <a:prstGeom prst="rect">
            <a:avLst/>
          </a:prstGeom>
        </p:spPr>
        <p:txBody>
          <a:bodyPr/>
          <a:lstStyle/>
          <a:p>
            <a:r>
              <a:rPr lang="en-US" cap="small"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Combined: Nested Configuration</a:t>
            </a:r>
          </a:p>
        </p:txBody>
      </p:sp>
      <p:grpSp>
        <p:nvGrpSpPr>
          <p:cNvPr id="5" name="Group 12">
            <a:extLst>
              <a:ext uri="{FF2B5EF4-FFF2-40B4-BE49-F238E27FC236}">
                <a16:creationId xmlns:a16="http://schemas.microsoft.com/office/drawing/2014/main" id="{2E347A01-9A33-9A86-1F7C-E72C56BC7A8B}"/>
              </a:ext>
            </a:extLst>
          </p:cNvPr>
          <p:cNvGrpSpPr>
            <a:grpSpLocks noChangeAspect="1"/>
          </p:cNvGrpSpPr>
          <p:nvPr/>
        </p:nvGrpSpPr>
        <p:grpSpPr>
          <a:xfrm>
            <a:off x="6205588" y="1203789"/>
            <a:ext cx="3830439" cy="2847892"/>
            <a:chOff x="6095999" y="2379911"/>
            <a:chExt cx="4768759" cy="3545524"/>
          </a:xfrm>
        </p:grpSpPr>
        <p:pic>
          <p:nvPicPr>
            <p:cNvPr id="6" name="Picture 13" descr="A rainbow colored circle with lines and dots&#10;&#10;Description automatically generated with medium confidence">
              <a:extLst>
                <a:ext uri="{FF2B5EF4-FFF2-40B4-BE49-F238E27FC236}">
                  <a16:creationId xmlns:a16="http://schemas.microsoft.com/office/drawing/2014/main" id="{DB7E462F-27E2-48B5-ABF9-061B90678FD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2379911"/>
              <a:ext cx="4768758" cy="3545524"/>
            </a:xfrm>
            <a:prstGeom prst="rect">
              <a:avLst/>
            </a:prstGeom>
          </p:spPr>
        </p:pic>
        <p:pic>
          <p:nvPicPr>
            <p:cNvPr id="7" name="Picture 14" descr="A black background with white lines and red dots&#10;&#10;Description automatically generated">
              <a:extLst>
                <a:ext uri="{FF2B5EF4-FFF2-40B4-BE49-F238E27FC236}">
                  <a16:creationId xmlns:a16="http://schemas.microsoft.com/office/drawing/2014/main" id="{B96DB17D-DD4B-22B6-50C9-05FA71096189}"/>
                </a:ext>
              </a:extLst>
            </p:cNvPr>
            <p:cNvPicPr>
              <a:picLocks noChangeAspect="1"/>
            </p:cNvPicPr>
            <p:nvPr/>
          </p:nvPicPr>
          <p:blipFill rotWithShape="1">
            <a:blip r:embed="rId4">
              <a:alphaModFix amt="15000"/>
              <a:extLst>
                <a:ext uri="{28A0092B-C50C-407E-A947-70E740481C1C}">
                  <a14:useLocalDpi xmlns:a14="http://schemas.microsoft.com/office/drawing/2010/main" val="0"/>
                </a:ext>
              </a:extLst>
            </a:blip>
            <a:srcRect l="9282" t="41827" r="13832" b="2188"/>
            <a:stretch/>
          </p:blipFill>
          <p:spPr>
            <a:xfrm>
              <a:off x="6095999" y="2379911"/>
              <a:ext cx="4768758" cy="2947740"/>
            </a:xfrm>
            <a:prstGeom prst="rect">
              <a:avLst/>
            </a:prstGeom>
          </p:spPr>
        </p:pic>
      </p:grpSp>
      <p:grpSp>
        <p:nvGrpSpPr>
          <p:cNvPr id="8" name="Group 15">
            <a:extLst>
              <a:ext uri="{FF2B5EF4-FFF2-40B4-BE49-F238E27FC236}">
                <a16:creationId xmlns:a16="http://schemas.microsoft.com/office/drawing/2014/main" id="{C445BA25-83E9-C7D4-488E-170826CB00CA}"/>
              </a:ext>
            </a:extLst>
          </p:cNvPr>
          <p:cNvGrpSpPr>
            <a:grpSpLocks noChangeAspect="1"/>
          </p:cNvGrpSpPr>
          <p:nvPr/>
        </p:nvGrpSpPr>
        <p:grpSpPr>
          <a:xfrm>
            <a:off x="509814" y="1186595"/>
            <a:ext cx="3813791" cy="2865086"/>
            <a:chOff x="128259" y="2379910"/>
            <a:chExt cx="4719540" cy="3545524"/>
          </a:xfrm>
        </p:grpSpPr>
        <p:pic>
          <p:nvPicPr>
            <p:cNvPr id="9" name="Picture 16" descr="A rainbow colored circle with lines and dots&#10;&#10;Description automatically generated with medium confidence">
              <a:extLst>
                <a:ext uri="{FF2B5EF4-FFF2-40B4-BE49-F238E27FC236}">
                  <a16:creationId xmlns:a16="http://schemas.microsoft.com/office/drawing/2014/main" id="{EE4B47DE-04E9-5CCE-3EE7-CAB5CA8481C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8260" y="2379910"/>
              <a:ext cx="4719539" cy="3545524"/>
            </a:xfrm>
            <a:prstGeom prst="rect">
              <a:avLst/>
            </a:prstGeom>
          </p:spPr>
        </p:pic>
        <p:pic>
          <p:nvPicPr>
            <p:cNvPr id="10" name="Picture 17" descr="A black background with red and white lines&#10;&#10;Description automatically generated">
              <a:extLst>
                <a:ext uri="{FF2B5EF4-FFF2-40B4-BE49-F238E27FC236}">
                  <a16:creationId xmlns:a16="http://schemas.microsoft.com/office/drawing/2014/main" id="{32D4980F-D2D7-3AD3-9DAD-3269B68F35CB}"/>
                </a:ext>
              </a:extLst>
            </p:cNvPr>
            <p:cNvPicPr>
              <a:picLocks noChangeAspect="1"/>
            </p:cNvPicPr>
            <p:nvPr/>
          </p:nvPicPr>
          <p:blipFill rotWithShape="1">
            <a:blip r:embed="rId6">
              <a:alphaModFix amt="15000"/>
              <a:extLst>
                <a:ext uri="{28A0092B-C50C-407E-A947-70E740481C1C}">
                  <a14:useLocalDpi xmlns:a14="http://schemas.microsoft.com/office/drawing/2010/main" val="0"/>
                </a:ext>
              </a:extLst>
            </a:blip>
            <a:srcRect l="5754" t="38074" r="9662" b="1208"/>
            <a:stretch/>
          </p:blipFill>
          <p:spPr>
            <a:xfrm>
              <a:off x="128259" y="2401187"/>
              <a:ext cx="4719539" cy="2926464"/>
            </a:xfrm>
            <a:prstGeom prst="rect">
              <a:avLst/>
            </a:prstGeom>
          </p:spPr>
        </p:pic>
      </p:grpSp>
      <mc:AlternateContent xmlns:mc="http://schemas.openxmlformats.org/markup-compatibility/2006" xmlns:a14="http://schemas.microsoft.com/office/drawing/2010/main">
        <mc:Choice Requires="a14">
          <p:sp>
            <p:nvSpPr>
              <p:cNvPr id="12" name="TextBox 18">
                <a:extLst>
                  <a:ext uri="{FF2B5EF4-FFF2-40B4-BE49-F238E27FC236}">
                    <a16:creationId xmlns:a16="http://schemas.microsoft.com/office/drawing/2014/main" id="{77DB7470-AD98-83D3-4A5E-FA67DB942EB3}"/>
                  </a:ext>
                </a:extLst>
              </p:cNvPr>
              <p:cNvSpPr txBox="1"/>
              <p:nvPr/>
            </p:nvSpPr>
            <p:spPr>
              <a:xfrm>
                <a:off x="4393059" y="1203789"/>
                <a:ext cx="1743076" cy="1554272"/>
              </a:xfrm>
              <a:prstGeom prst="rect">
                <a:avLst/>
              </a:prstGeom>
              <a:noFill/>
            </p:spPr>
            <p:txBody>
              <a:bodyPr wrap="square">
                <a:spAutoFit/>
              </a:bodyPr>
              <a:lstStyle/>
              <a:p>
                <a:r>
                  <a:rPr lang="en-GB" sz="1600" u="sng" dirty="0">
                    <a:latin typeface="Calibri" panose="020F0502020204030204" pitchFamily="34" charset="0"/>
                    <a:ea typeface="Calibri" panose="020F0502020204030204" pitchFamily="34" charset="0"/>
                    <a:cs typeface="Calibri" panose="020F0502020204030204" pitchFamily="34" charset="0"/>
                  </a:rPr>
                  <a:t>Quad into dipole:</a:t>
                </a:r>
              </a:p>
              <a:p>
                <a:endParaRPr lang="en-GB" sz="500" u="sng" dirty="0">
                  <a:latin typeface="Calibri" panose="020F0502020204030204" pitchFamily="34" charset="0"/>
                  <a:ea typeface="Calibri" panose="020F0502020204030204" pitchFamily="34" charset="0"/>
                  <a:cs typeface="Calibri" panose="020F0502020204030204" pitchFamily="34" charset="0"/>
                </a:endParaRPr>
              </a:p>
              <a:p>
                <a:r>
                  <a:rPr lang="en-GB" sz="1400" dirty="0">
                    <a:latin typeface="Calibri" panose="020F0502020204030204" pitchFamily="34" charset="0"/>
                    <a:ea typeface="Calibri" panose="020F0502020204030204" pitchFamily="34" charset="0"/>
                    <a:cs typeface="Calibri" panose="020F0502020204030204" pitchFamily="34" charset="0"/>
                  </a:rPr>
                  <a:t>   (</a:t>
                </a:r>
                <a:r>
                  <a:rPr lang="en-GB" sz="1400" dirty="0" err="1">
                    <a:latin typeface="Calibri" panose="020F0502020204030204" pitchFamily="34" charset="0"/>
                    <a:ea typeface="Calibri" panose="020F0502020204030204" pitchFamily="34" charset="0"/>
                    <a:cs typeface="Calibri" panose="020F0502020204030204" pitchFamily="34" charset="0"/>
                  </a:rPr>
                  <a:t>ReBCO</a:t>
                </a:r>
                <a:r>
                  <a:rPr lang="en-GB" sz="1400" dirty="0">
                    <a:latin typeface="Calibri" panose="020F0502020204030204" pitchFamily="34" charset="0"/>
                    <a:ea typeface="Calibri" panose="020F0502020204030204" pitchFamily="34" charset="0"/>
                    <a:cs typeface="Calibri" panose="020F0502020204030204" pitchFamily="34" charset="0"/>
                  </a:rPr>
                  <a:t> @20 K)</a:t>
                </a:r>
              </a:p>
              <a:p>
                <a:endParaRPr lang="en-GB" sz="800" dirty="0">
                  <a:latin typeface="Calibri" panose="020F0502020204030204" pitchFamily="34" charset="0"/>
                  <a:ea typeface="Calibri" panose="020F0502020204030204" pitchFamily="34" charset="0"/>
                  <a:cs typeface="Calibri" panose="020F0502020204030204" pitchFamily="34" charset="0"/>
                </a:endParaRPr>
              </a:p>
              <a:p>
                <a:r>
                  <a:rPr lang="en-US" sz="1400" b="0" dirty="0"/>
                  <a:t>   </a:t>
                </a:r>
                <a14:m>
                  <m:oMath xmlns:m="http://schemas.openxmlformats.org/officeDocument/2006/math">
                    <m:r>
                      <a:rPr lang="en-US" sz="1400" b="0" i="1" smtClean="0">
                        <a:latin typeface="Cambria Math" panose="02040503050406030204" pitchFamily="18" charset="0"/>
                      </a:rPr>
                      <m:t>𝐽</m:t>
                    </m:r>
                    <m:r>
                      <a:rPr lang="en-US" sz="1400" b="0" i="1" smtClean="0">
                        <a:latin typeface="Cambria Math" panose="02040503050406030204" pitchFamily="18" charset="0"/>
                      </a:rPr>
                      <m:t>=3.5⋅</m:t>
                    </m:r>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10</m:t>
                        </m:r>
                      </m:e>
                      <m:sup>
                        <m:r>
                          <a:rPr lang="en-US" sz="1400" b="0" i="1" smtClean="0">
                            <a:latin typeface="Cambria Math" panose="02040503050406030204" pitchFamily="18" charset="0"/>
                          </a:rPr>
                          <m:t>8</m:t>
                        </m:r>
                      </m:sup>
                    </m:sSup>
                    <m:r>
                      <a:rPr lang="en-US" sz="1400" b="0" i="1" smtClean="0">
                        <a:latin typeface="Cambria Math" panose="02040503050406030204" pitchFamily="18" charset="0"/>
                      </a:rPr>
                      <m:t>𝐴</m:t>
                    </m:r>
                    <m:r>
                      <a:rPr lang="en-US" sz="1400" b="0" i="1" smtClean="0">
                        <a:latin typeface="Cambria Math" panose="02040503050406030204" pitchFamily="18" charset="0"/>
                      </a:rPr>
                      <m:t>/</m:t>
                    </m:r>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𝑚</m:t>
                        </m:r>
                      </m:e>
                      <m:sup>
                        <m:r>
                          <a:rPr lang="en-US" sz="1400" b="0" i="1" smtClean="0">
                            <a:latin typeface="Cambria Math" panose="02040503050406030204" pitchFamily="18" charset="0"/>
                          </a:rPr>
                          <m:t>2</m:t>
                        </m:r>
                      </m:sup>
                    </m:sSup>
                  </m:oMath>
                </a14:m>
                <a:endParaRPr lang="en-GB" sz="1400" dirty="0"/>
              </a:p>
              <a:p>
                <a:endParaRPr lang="en-GB" sz="500" dirty="0"/>
              </a:p>
              <a:p>
                <a:r>
                  <a:rPr lang="en-US" sz="1400" b="0" dirty="0"/>
                  <a:t>   </a:t>
                </a:r>
                <a14:m>
                  <m:oMath xmlns:m="http://schemas.openxmlformats.org/officeDocument/2006/math">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𝐵</m:t>
                        </m:r>
                      </m:e>
                      <m:sub>
                        <m:r>
                          <a:rPr lang="en-US" sz="1400" b="0" i="1" smtClean="0">
                            <a:latin typeface="Cambria Math" panose="02040503050406030204" pitchFamily="18" charset="0"/>
                          </a:rPr>
                          <m:t> </m:t>
                        </m:r>
                      </m:sub>
                    </m:sSub>
                    <m:r>
                      <a:rPr lang="en-US" sz="1400" b="0" i="1" smtClean="0">
                        <a:latin typeface="Cambria Math" panose="02040503050406030204" pitchFamily="18" charset="0"/>
                      </a:rPr>
                      <m:t>∼</m:t>
                    </m:r>
                    <m:r>
                      <a:rPr lang="it-IT" sz="1400" b="0" i="1" smtClean="0">
                        <a:latin typeface="Cambria Math" panose="02040503050406030204" pitchFamily="18" charset="0"/>
                      </a:rPr>
                      <m:t>11.7</m:t>
                    </m:r>
                    <m:r>
                      <a:rPr lang="en-US" sz="1400" b="0" i="1" smtClean="0">
                        <a:latin typeface="Cambria Math" panose="02040503050406030204" pitchFamily="18" charset="0"/>
                      </a:rPr>
                      <m:t> </m:t>
                    </m:r>
                    <m:r>
                      <a:rPr lang="en-US" sz="1400" b="0" i="1" smtClean="0">
                        <a:latin typeface="Cambria Math" panose="02040503050406030204" pitchFamily="18" charset="0"/>
                      </a:rPr>
                      <m:t>𝑇</m:t>
                    </m:r>
                  </m:oMath>
                </a14:m>
                <a:endParaRPr lang="en-US" sz="1400" b="0" dirty="0"/>
              </a:p>
              <a:p>
                <a:endParaRPr lang="en-US" sz="500" b="0" dirty="0"/>
              </a:p>
              <a:p>
                <a:r>
                  <a:rPr lang="en-US" sz="1400" b="0" dirty="0"/>
                  <a:t>   </a:t>
                </a:r>
                <a14:m>
                  <m:oMath xmlns:m="http://schemas.openxmlformats.org/officeDocument/2006/math">
                    <m:r>
                      <a:rPr lang="en-US" sz="1400" b="0" i="1" smtClean="0">
                        <a:latin typeface="Cambria Math" panose="02040503050406030204" pitchFamily="18" charset="0"/>
                      </a:rPr>
                      <m:t>𝐺</m:t>
                    </m:r>
                    <m:r>
                      <a:rPr lang="en-US" sz="1400" b="0" i="1" smtClean="0">
                        <a:latin typeface="Cambria Math" panose="02040503050406030204" pitchFamily="18" charset="0"/>
                      </a:rPr>
                      <m:t>∼</m:t>
                    </m:r>
                    <m:r>
                      <a:rPr lang="it-IT" sz="1400" b="0" i="0" smtClean="0">
                        <a:latin typeface="Cambria Math" panose="02040503050406030204" pitchFamily="18" charset="0"/>
                      </a:rPr>
                      <m:t>143.3</m:t>
                    </m:r>
                    <m:r>
                      <a:rPr lang="en-US" sz="1400" b="0" i="0" smtClean="0">
                        <a:latin typeface="Cambria Math" panose="02040503050406030204" pitchFamily="18" charset="0"/>
                      </a:rPr>
                      <m:t> </m:t>
                    </m:r>
                    <m:r>
                      <m:rPr>
                        <m:sty m:val="p"/>
                      </m:rPr>
                      <a:rPr lang="en-US" sz="1400" b="0" i="0" smtClean="0">
                        <a:latin typeface="Cambria Math" panose="02040503050406030204" pitchFamily="18" charset="0"/>
                      </a:rPr>
                      <m:t>T</m:t>
                    </m:r>
                    <m:r>
                      <a:rPr lang="en-US" sz="1400" b="0" i="0" smtClean="0">
                        <a:latin typeface="Cambria Math" panose="02040503050406030204" pitchFamily="18" charset="0"/>
                      </a:rPr>
                      <m:t>/</m:t>
                    </m:r>
                    <m:r>
                      <m:rPr>
                        <m:sty m:val="p"/>
                      </m:rPr>
                      <a:rPr lang="en-US" sz="1400" b="0" i="0" smtClean="0">
                        <a:latin typeface="Cambria Math" panose="02040503050406030204" pitchFamily="18" charset="0"/>
                      </a:rPr>
                      <m:t>m</m:t>
                    </m:r>
                  </m:oMath>
                </a14:m>
                <a:endParaRPr lang="en-GB" sz="1400" dirty="0"/>
              </a:p>
            </p:txBody>
          </p:sp>
        </mc:Choice>
        <mc:Fallback xmlns="">
          <p:sp>
            <p:nvSpPr>
              <p:cNvPr id="12" name="TextBox 18">
                <a:extLst>
                  <a:ext uri="{FF2B5EF4-FFF2-40B4-BE49-F238E27FC236}">
                    <a16:creationId xmlns:a16="http://schemas.microsoft.com/office/drawing/2014/main" id="{77DB7470-AD98-83D3-4A5E-FA67DB942EB3}"/>
                  </a:ext>
                </a:extLst>
              </p:cNvPr>
              <p:cNvSpPr txBox="1">
                <a:spLocks noRot="1" noChangeAspect="1" noMove="1" noResize="1" noEditPoints="1" noAdjustHandles="1" noChangeArrowheads="1" noChangeShapeType="1" noTextEdit="1"/>
              </p:cNvSpPr>
              <p:nvPr/>
            </p:nvSpPr>
            <p:spPr>
              <a:xfrm>
                <a:off x="4393059" y="1203789"/>
                <a:ext cx="1743076" cy="1554272"/>
              </a:xfrm>
              <a:prstGeom prst="rect">
                <a:avLst/>
              </a:prstGeom>
              <a:blipFill>
                <a:blip r:embed="rId7"/>
                <a:stretch>
                  <a:fillRect l="-2098" t="-1176" b="-784"/>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1" name="TextBox 19">
                <a:extLst>
                  <a:ext uri="{FF2B5EF4-FFF2-40B4-BE49-F238E27FC236}">
                    <a16:creationId xmlns:a16="http://schemas.microsoft.com/office/drawing/2014/main" id="{F8143681-5651-A4B3-E204-F4CEA2122D49}"/>
                  </a:ext>
                </a:extLst>
              </p:cNvPr>
              <p:cNvSpPr txBox="1"/>
              <p:nvPr/>
            </p:nvSpPr>
            <p:spPr>
              <a:xfrm>
                <a:off x="10113087" y="1186595"/>
                <a:ext cx="1785189" cy="1800493"/>
              </a:xfrm>
              <a:prstGeom prst="rect">
                <a:avLst/>
              </a:prstGeom>
              <a:noFill/>
            </p:spPr>
            <p:txBody>
              <a:bodyPr wrap="square">
                <a:spAutoFit/>
              </a:bodyPr>
              <a:lstStyle/>
              <a:p>
                <a:r>
                  <a:rPr lang="en-GB" sz="1600" u="sng" dirty="0">
                    <a:latin typeface="Calibri" panose="020F0502020204030204" pitchFamily="34" charset="0"/>
                    <a:ea typeface="Calibri" panose="020F0502020204030204" pitchFamily="34" charset="0"/>
                    <a:cs typeface="Calibri" panose="020F0502020204030204" pitchFamily="34" charset="0"/>
                  </a:rPr>
                  <a:t>Dipole into quad:</a:t>
                </a:r>
              </a:p>
              <a:p>
                <a:endParaRPr lang="en-GB" sz="500" u="sng" dirty="0">
                  <a:latin typeface="Calibri" panose="020F0502020204030204" pitchFamily="34" charset="0"/>
                  <a:ea typeface="Calibri" panose="020F0502020204030204" pitchFamily="34" charset="0"/>
                  <a:cs typeface="Calibri" panose="020F0502020204030204" pitchFamily="34" charset="0"/>
                </a:endParaRPr>
              </a:p>
              <a:p>
                <a:r>
                  <a:rPr lang="en-GB" sz="1400" dirty="0">
                    <a:latin typeface="Calibri" panose="020F0502020204030204" pitchFamily="34" charset="0"/>
                    <a:ea typeface="Calibri" panose="020F0502020204030204" pitchFamily="34" charset="0"/>
                    <a:cs typeface="Calibri" panose="020F0502020204030204" pitchFamily="34" charset="0"/>
                  </a:rPr>
                  <a:t>   (</a:t>
                </a:r>
                <a:r>
                  <a:rPr lang="en-GB" sz="1400" dirty="0" err="1">
                    <a:latin typeface="Calibri" panose="020F0502020204030204" pitchFamily="34" charset="0"/>
                    <a:ea typeface="Calibri" panose="020F0502020204030204" pitchFamily="34" charset="0"/>
                    <a:cs typeface="Calibri" panose="020F0502020204030204" pitchFamily="34" charset="0"/>
                  </a:rPr>
                  <a:t>ReBCO</a:t>
                </a:r>
                <a:r>
                  <a:rPr lang="en-GB" sz="1400" dirty="0">
                    <a:latin typeface="Calibri" panose="020F0502020204030204" pitchFamily="34" charset="0"/>
                    <a:ea typeface="Calibri" panose="020F0502020204030204" pitchFamily="34" charset="0"/>
                    <a:cs typeface="Calibri" panose="020F0502020204030204" pitchFamily="34" charset="0"/>
                  </a:rPr>
                  <a:t> @20 K)</a:t>
                </a:r>
              </a:p>
              <a:p>
                <a:endParaRPr lang="en-GB" sz="800" dirty="0">
                  <a:latin typeface="Calibri" panose="020F0502020204030204" pitchFamily="34" charset="0"/>
                  <a:ea typeface="Calibri" panose="020F0502020204030204" pitchFamily="34" charset="0"/>
                  <a:cs typeface="Calibri" panose="020F0502020204030204" pitchFamily="34" charset="0"/>
                </a:endParaRPr>
              </a:p>
              <a:p>
                <a:r>
                  <a:rPr lang="en-US" sz="1400" b="0" dirty="0"/>
                  <a:t>   </a:t>
                </a:r>
                <a14:m>
                  <m:oMath xmlns:m="http://schemas.openxmlformats.org/officeDocument/2006/math">
                    <m:r>
                      <a:rPr lang="en-US" sz="1400" b="0" i="1" smtClean="0">
                        <a:latin typeface="Cambria Math" panose="02040503050406030204" pitchFamily="18" charset="0"/>
                      </a:rPr>
                      <m:t>𝐽</m:t>
                    </m:r>
                    <m:r>
                      <a:rPr lang="en-US" sz="1400" b="0" i="1" smtClean="0">
                        <a:latin typeface="Cambria Math" panose="02040503050406030204" pitchFamily="18" charset="0"/>
                      </a:rPr>
                      <m:t>=3.5⋅</m:t>
                    </m:r>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10</m:t>
                        </m:r>
                      </m:e>
                      <m:sup>
                        <m:r>
                          <a:rPr lang="en-US" sz="1400" b="0" i="1" smtClean="0">
                            <a:latin typeface="Cambria Math" panose="02040503050406030204" pitchFamily="18" charset="0"/>
                          </a:rPr>
                          <m:t>8</m:t>
                        </m:r>
                      </m:sup>
                    </m:sSup>
                    <m:r>
                      <a:rPr lang="en-US" sz="1400" b="0" i="1" smtClean="0">
                        <a:latin typeface="Cambria Math" panose="02040503050406030204" pitchFamily="18" charset="0"/>
                      </a:rPr>
                      <m:t>𝐴</m:t>
                    </m:r>
                    <m:r>
                      <a:rPr lang="en-US" sz="1400" b="0" i="1" smtClean="0">
                        <a:latin typeface="Cambria Math" panose="02040503050406030204" pitchFamily="18" charset="0"/>
                      </a:rPr>
                      <m:t>/</m:t>
                    </m:r>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𝑚</m:t>
                        </m:r>
                      </m:e>
                      <m:sup>
                        <m:r>
                          <a:rPr lang="en-US" sz="1400" b="0" i="1" smtClean="0">
                            <a:latin typeface="Cambria Math" panose="02040503050406030204" pitchFamily="18" charset="0"/>
                          </a:rPr>
                          <m:t>2</m:t>
                        </m:r>
                      </m:sup>
                    </m:sSup>
                  </m:oMath>
                </a14:m>
                <a:endParaRPr lang="en-GB" sz="1400" dirty="0"/>
              </a:p>
              <a:p>
                <a:endParaRPr lang="en-GB" sz="500" dirty="0"/>
              </a:p>
              <a:p>
                <a:r>
                  <a:rPr lang="en-US" sz="1400" b="0" dirty="0"/>
                  <a:t>   </a:t>
                </a:r>
                <a14:m>
                  <m:oMath xmlns:m="http://schemas.openxmlformats.org/officeDocument/2006/math">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𝐵</m:t>
                        </m:r>
                      </m:e>
                      <m:sub>
                        <m:r>
                          <a:rPr lang="en-US" sz="1400" b="0" i="1" smtClean="0">
                            <a:latin typeface="Cambria Math" panose="02040503050406030204" pitchFamily="18" charset="0"/>
                          </a:rPr>
                          <m:t> </m:t>
                        </m:r>
                      </m:sub>
                    </m:sSub>
                    <m:r>
                      <a:rPr lang="en-US" sz="1400" b="0" i="1" smtClean="0">
                        <a:latin typeface="Cambria Math" panose="02040503050406030204" pitchFamily="18" charset="0"/>
                      </a:rPr>
                      <m:t>∼</m:t>
                    </m:r>
                    <m:r>
                      <a:rPr lang="it-IT" sz="1400" b="0" i="1" smtClean="0">
                        <a:latin typeface="Cambria Math" panose="02040503050406030204" pitchFamily="18" charset="0"/>
                      </a:rPr>
                      <m:t>12.4</m:t>
                    </m:r>
                    <m:r>
                      <a:rPr lang="en-US" sz="1400" b="0" i="1" smtClean="0">
                        <a:latin typeface="Cambria Math" panose="02040503050406030204" pitchFamily="18" charset="0"/>
                      </a:rPr>
                      <m:t> </m:t>
                    </m:r>
                    <m:r>
                      <a:rPr lang="en-US" sz="1400" b="0" i="1" smtClean="0">
                        <a:latin typeface="Cambria Math" panose="02040503050406030204" pitchFamily="18" charset="0"/>
                      </a:rPr>
                      <m:t>𝑇</m:t>
                    </m:r>
                  </m:oMath>
                </a14:m>
                <a:endParaRPr lang="en-US" sz="1400" b="0" dirty="0"/>
              </a:p>
              <a:p>
                <a:endParaRPr lang="en-US" sz="500" b="0" dirty="0"/>
              </a:p>
              <a:p>
                <a:r>
                  <a:rPr lang="en-US" sz="1400" b="0" dirty="0"/>
                  <a:t>   </a:t>
                </a:r>
                <a14:m>
                  <m:oMath xmlns:m="http://schemas.openxmlformats.org/officeDocument/2006/math">
                    <m:r>
                      <a:rPr lang="en-US" sz="1400" b="0" i="1" smtClean="0">
                        <a:latin typeface="Cambria Math" panose="02040503050406030204" pitchFamily="18" charset="0"/>
                      </a:rPr>
                      <m:t>𝐺</m:t>
                    </m:r>
                    <m:r>
                      <a:rPr lang="en-US" sz="1400" b="0" i="1" smtClean="0">
                        <a:latin typeface="Cambria Math" panose="02040503050406030204" pitchFamily="18" charset="0"/>
                      </a:rPr>
                      <m:t>∼</m:t>
                    </m:r>
                    <m:r>
                      <a:rPr lang="it-IT" sz="1400" b="0" i="0" smtClean="0">
                        <a:latin typeface="Cambria Math" panose="02040503050406030204" pitchFamily="18" charset="0"/>
                      </a:rPr>
                      <m:t>90.4</m:t>
                    </m:r>
                    <m:r>
                      <a:rPr lang="en-US" sz="1400" b="0" i="0" smtClean="0">
                        <a:latin typeface="Cambria Math" panose="02040503050406030204" pitchFamily="18" charset="0"/>
                      </a:rPr>
                      <m:t> </m:t>
                    </m:r>
                    <m:r>
                      <m:rPr>
                        <m:sty m:val="p"/>
                      </m:rPr>
                      <a:rPr lang="en-US" sz="1400" b="0" i="0" smtClean="0">
                        <a:latin typeface="Cambria Math" panose="02040503050406030204" pitchFamily="18" charset="0"/>
                      </a:rPr>
                      <m:t>T</m:t>
                    </m:r>
                    <m:r>
                      <a:rPr lang="en-US" sz="1400" b="0" i="0" smtClean="0">
                        <a:latin typeface="Cambria Math" panose="02040503050406030204" pitchFamily="18" charset="0"/>
                      </a:rPr>
                      <m:t>/</m:t>
                    </m:r>
                    <m:r>
                      <m:rPr>
                        <m:sty m:val="p"/>
                      </m:rPr>
                      <a:rPr lang="en-US" sz="1400" b="0" i="0" smtClean="0">
                        <a:latin typeface="Cambria Math" panose="02040503050406030204" pitchFamily="18" charset="0"/>
                      </a:rPr>
                      <m:t>m</m:t>
                    </m:r>
                  </m:oMath>
                </a14:m>
                <a:endParaRPr lang="en-GB" sz="1400" dirty="0"/>
              </a:p>
              <a:p>
                <a:endParaRPr lang="en-GB" sz="1600" dirty="0"/>
              </a:p>
            </p:txBody>
          </p:sp>
        </mc:Choice>
        <mc:Fallback xmlns="">
          <p:sp>
            <p:nvSpPr>
              <p:cNvPr id="21" name="TextBox 19">
                <a:extLst>
                  <a:ext uri="{FF2B5EF4-FFF2-40B4-BE49-F238E27FC236}">
                    <a16:creationId xmlns:a16="http://schemas.microsoft.com/office/drawing/2014/main" id="{F8143681-5651-A4B3-E204-F4CEA2122D49}"/>
                  </a:ext>
                </a:extLst>
              </p:cNvPr>
              <p:cNvSpPr txBox="1">
                <a:spLocks noRot="1" noChangeAspect="1" noMove="1" noResize="1" noEditPoints="1" noAdjustHandles="1" noChangeArrowheads="1" noChangeShapeType="1" noTextEdit="1"/>
              </p:cNvSpPr>
              <p:nvPr/>
            </p:nvSpPr>
            <p:spPr>
              <a:xfrm>
                <a:off x="10113087" y="1186595"/>
                <a:ext cx="1785189" cy="1800493"/>
              </a:xfrm>
              <a:prstGeom prst="rect">
                <a:avLst/>
              </a:prstGeom>
              <a:blipFill>
                <a:blip r:embed="rId8"/>
                <a:stretch>
                  <a:fillRect l="-2048" t="-1017"/>
                </a:stretch>
              </a:blipFill>
            </p:spPr>
            <p:txBody>
              <a:bodyPr/>
              <a:lstStyle/>
              <a:p>
                <a:r>
                  <a:rPr lang="it-IT">
                    <a:noFill/>
                  </a:rPr>
                  <a:t> </a:t>
                </a:r>
              </a:p>
            </p:txBody>
          </p:sp>
        </mc:Fallback>
      </mc:AlternateContent>
      <p:pic>
        <p:nvPicPr>
          <p:cNvPr id="23" name="Immagine 9" descr="Immagine che contiene testo, schermata, Carattere, cerchio&#10;&#10;Descrizione generata automaticamente">
            <a:extLst>
              <a:ext uri="{FF2B5EF4-FFF2-40B4-BE49-F238E27FC236}">
                <a16:creationId xmlns:a16="http://schemas.microsoft.com/office/drawing/2014/main" id="{6636ADED-ABB2-1EB4-0F2F-8F0D8FC49073}"/>
              </a:ext>
            </a:extLst>
          </p:cNvPr>
          <p:cNvPicPr>
            <a:picLocks noChangeAspect="1"/>
          </p:cNvPicPr>
          <p:nvPr/>
        </p:nvPicPr>
        <p:blipFill rotWithShape="1">
          <a:blip r:embed="rId9"/>
          <a:srcRect t="729"/>
          <a:stretch/>
        </p:blipFill>
        <p:spPr>
          <a:xfrm>
            <a:off x="9371232" y="4215389"/>
            <a:ext cx="2715286" cy="2055441"/>
          </a:xfrm>
          <a:prstGeom prst="rect">
            <a:avLst/>
          </a:prstGeom>
          <a:ln>
            <a:noFill/>
          </a:ln>
          <a:effectLst>
            <a:outerShdw blurRad="292100" dist="139700" dir="2700000" algn="tl" rotWithShape="0">
              <a:srgbClr val="333333">
                <a:alpha val="65000"/>
              </a:srgbClr>
            </a:outerShdw>
          </a:effectLst>
        </p:spPr>
      </p:pic>
      <p:sp>
        <p:nvSpPr>
          <p:cNvPr id="24" name="TextBox 28">
            <a:extLst>
              <a:ext uri="{FF2B5EF4-FFF2-40B4-BE49-F238E27FC236}">
                <a16:creationId xmlns:a16="http://schemas.microsoft.com/office/drawing/2014/main" id="{1A425649-998B-04E4-12D3-A35B8243A15F}"/>
              </a:ext>
            </a:extLst>
          </p:cNvPr>
          <p:cNvSpPr txBox="1"/>
          <p:nvPr/>
        </p:nvSpPr>
        <p:spPr>
          <a:xfrm>
            <a:off x="105482" y="4218158"/>
            <a:ext cx="5282207" cy="2000548"/>
          </a:xfrm>
          <a:prstGeom prst="rect">
            <a:avLst/>
          </a:prstGeom>
          <a:noFill/>
        </p:spPr>
        <p:txBody>
          <a:bodyPr wrap="square">
            <a:spAutoFit/>
          </a:bodyPr>
          <a:lstStyle/>
          <a:p>
            <a:pPr>
              <a:buClr>
                <a:srgbClr val="FF0000"/>
              </a:buClr>
            </a:pPr>
            <a:r>
              <a:rPr lang="en-US" sz="1600" b="1" dirty="0">
                <a:solidFill>
                  <a:srgbClr val="FF0000"/>
                </a:solidFill>
                <a:latin typeface="Calibri" panose="020F0502020204030204" pitchFamily="34" charset="0"/>
                <a:ea typeface="Calibri" panose="020F0502020204030204" pitchFamily="34" charset="0"/>
                <a:cs typeface="Calibri" panose="020F0502020204030204" pitchFamily="34" charset="0"/>
              </a:rPr>
              <a:t>Arc:</a:t>
            </a:r>
          </a:p>
          <a:p>
            <a:pPr marL="342900" indent="-342900">
              <a:buClr>
                <a:srgbClr val="FF0000"/>
              </a:buClr>
              <a:buFont typeface="Arial" panose="020B0604020202020204" pitchFamily="34" charset="0"/>
              <a:buChar char="•"/>
            </a:pPr>
            <a:r>
              <a:rPr lang="en-US" sz="1400" dirty="0">
                <a:latin typeface="Calibri" panose="020F0502020204030204" pitchFamily="34" charset="0"/>
                <a:ea typeface="Calibri" panose="020F0502020204030204" pitchFamily="34" charset="0"/>
                <a:cs typeface="Calibri" panose="020F0502020204030204" pitchFamily="34" charset="0"/>
              </a:rPr>
              <a:t>Combined function magnets: B1,  </a:t>
            </a:r>
            <a:r>
              <a:rPr lang="en-US" sz="14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Calibri" panose="020F0502020204030204" pitchFamily="34" charset="0"/>
              </a:rPr>
              <a:t>B1+B2  </a:t>
            </a:r>
            <a:r>
              <a:rPr lang="en-US" sz="1400" dirty="0">
                <a:latin typeface="Calibri" panose="020F0502020204030204" pitchFamily="34" charset="0"/>
                <a:ea typeface="Calibri" panose="020F0502020204030204" pitchFamily="34" charset="0"/>
                <a:cs typeface="Calibri" panose="020F0502020204030204" pitchFamily="34" charset="0"/>
              </a:rPr>
              <a:t>and </a:t>
            </a:r>
            <a:r>
              <a:rPr lang="en-US" sz="14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Calibri" panose="020F0502020204030204" pitchFamily="34" charset="0"/>
              </a:rPr>
              <a:t>B1+B3</a:t>
            </a:r>
          </a:p>
          <a:p>
            <a:pPr marL="342900" indent="-342900">
              <a:buClr>
                <a:srgbClr val="FF0000"/>
              </a:buClr>
              <a:buFont typeface="Arial" panose="020B0604020202020204" pitchFamily="34" charset="0"/>
              <a:buChar char="•"/>
            </a:pPr>
            <a:r>
              <a:rPr lang="en-US" sz="1400" dirty="0">
                <a:latin typeface="Calibri" panose="020F0502020204030204" pitchFamily="34" charset="0"/>
                <a:ea typeface="Calibri" panose="020F0502020204030204" pitchFamily="34" charset="0"/>
                <a:cs typeface="Calibri" panose="020F0502020204030204" pitchFamily="34" charset="0"/>
              </a:rPr>
              <a:t>B ≈ 8…16 T; G ≈ 320 T/m; G’ ≈ 7100 T/m</a:t>
            </a:r>
            <a:r>
              <a:rPr lang="en-US" sz="1400" baseline="30000" dirty="0">
                <a:latin typeface="Calibri" panose="020F0502020204030204" pitchFamily="34" charset="0"/>
                <a:ea typeface="Calibri" panose="020F0502020204030204" pitchFamily="34" charset="0"/>
                <a:cs typeface="Calibri" panose="020F0502020204030204" pitchFamily="34" charset="0"/>
              </a:rPr>
              <a:t>2</a:t>
            </a:r>
          </a:p>
          <a:p>
            <a:pPr marL="342900" indent="-342900">
              <a:buClr>
                <a:srgbClr val="FF0000"/>
              </a:buClr>
              <a:buFont typeface="Arial" panose="020B0604020202020204" pitchFamily="34" charset="0"/>
              <a:buChar char="•"/>
            </a:pPr>
            <a:r>
              <a:rPr lang="en-US" sz="1400" dirty="0">
                <a:latin typeface="Calibri" panose="020F0502020204030204" pitchFamily="34" charset="0"/>
                <a:ea typeface="Calibri" panose="020F0502020204030204" pitchFamily="34" charset="0"/>
                <a:cs typeface="Calibri" panose="020F0502020204030204" pitchFamily="34" charset="0"/>
              </a:rPr>
              <a:t>Aperture ≈ 160 mm</a:t>
            </a:r>
          </a:p>
          <a:p>
            <a:pPr>
              <a:lnSpc>
                <a:spcPct val="150000"/>
              </a:lnSpc>
              <a:buClr>
                <a:srgbClr val="FF0000"/>
              </a:buClr>
            </a:pPr>
            <a:r>
              <a:rPr lang="en-US" sz="1600" b="1" dirty="0">
                <a:solidFill>
                  <a:srgbClr val="FF0000"/>
                </a:solidFill>
                <a:latin typeface="Calibri" panose="020F0502020204030204" pitchFamily="34" charset="0"/>
                <a:ea typeface="Calibri" panose="020F0502020204030204" pitchFamily="34" charset="0"/>
                <a:cs typeface="Calibri" panose="020F0502020204030204" pitchFamily="34" charset="0"/>
              </a:rPr>
              <a:t>Final focus:</a:t>
            </a:r>
          </a:p>
          <a:p>
            <a:pPr marL="342900" indent="-342900">
              <a:buClr>
                <a:srgbClr val="FF0000"/>
              </a:buClr>
              <a:buFont typeface="Arial" panose="020B0604020202020204" pitchFamily="34" charset="0"/>
              <a:buChar char="•"/>
            </a:pPr>
            <a:r>
              <a:rPr lang="en-US" sz="1400" dirty="0">
                <a:latin typeface="Calibri" panose="020F0502020204030204" pitchFamily="34" charset="0"/>
                <a:ea typeface="Calibri" panose="020F0502020204030204" pitchFamily="34" charset="0"/>
                <a:cs typeface="Calibri" panose="020F0502020204030204" pitchFamily="34" charset="0"/>
              </a:rPr>
              <a:t>Combined function magnets: B1, B2, </a:t>
            </a:r>
            <a:r>
              <a:rPr lang="en-US" sz="14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Calibri" panose="020F0502020204030204" pitchFamily="34" charset="0"/>
              </a:rPr>
              <a:t>B1+B2  </a:t>
            </a:r>
            <a:r>
              <a:rPr lang="en-US" sz="1400" dirty="0">
                <a:latin typeface="Calibri" panose="020F0502020204030204" pitchFamily="34" charset="0"/>
                <a:ea typeface="Calibri" panose="020F0502020204030204" pitchFamily="34" charset="0"/>
                <a:cs typeface="Calibri" panose="020F0502020204030204" pitchFamily="34" charset="0"/>
              </a:rPr>
              <a:t>, </a:t>
            </a:r>
            <a:r>
              <a:rPr lang="en-US" sz="14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Calibri" panose="020F0502020204030204" pitchFamily="34" charset="0"/>
              </a:rPr>
              <a:t>B1+B3</a:t>
            </a:r>
          </a:p>
          <a:p>
            <a:pPr marL="342900" indent="-342900">
              <a:buClr>
                <a:srgbClr val="FF0000"/>
              </a:buClr>
              <a:buFont typeface="Arial" panose="020B0604020202020204" pitchFamily="34" charset="0"/>
              <a:buChar char="•"/>
            </a:pPr>
            <a:r>
              <a:rPr lang="en-US" sz="1400" dirty="0">
                <a:latin typeface="Calibri" panose="020F0502020204030204" pitchFamily="34" charset="0"/>
                <a:ea typeface="Calibri" panose="020F0502020204030204" pitchFamily="34" charset="0"/>
                <a:cs typeface="Calibri" panose="020F0502020204030204" pitchFamily="34" charset="0"/>
              </a:rPr>
              <a:t>B ≈ 4…16 T; G ≈ 100…300 T/m; G’ ≈ 12000 T/m</a:t>
            </a:r>
            <a:r>
              <a:rPr lang="en-US" sz="1400" baseline="30000" dirty="0">
                <a:latin typeface="Calibri" panose="020F0502020204030204" pitchFamily="34" charset="0"/>
                <a:ea typeface="Calibri" panose="020F0502020204030204" pitchFamily="34" charset="0"/>
                <a:cs typeface="Calibri" panose="020F0502020204030204" pitchFamily="34" charset="0"/>
              </a:rPr>
              <a:t>2</a:t>
            </a:r>
            <a:endParaRPr lang="en-US" sz="1400" dirty="0">
              <a:latin typeface="Calibri" panose="020F0502020204030204" pitchFamily="34" charset="0"/>
              <a:ea typeface="Calibri" panose="020F0502020204030204" pitchFamily="34" charset="0"/>
              <a:cs typeface="Calibri" panose="020F0502020204030204" pitchFamily="34" charset="0"/>
            </a:endParaRPr>
          </a:p>
          <a:p>
            <a:pPr marL="342900" indent="-342900">
              <a:buClr>
                <a:srgbClr val="FF0000"/>
              </a:buClr>
              <a:buFont typeface="Arial" panose="020B0604020202020204" pitchFamily="34" charset="0"/>
              <a:buChar char="•"/>
            </a:pPr>
            <a:r>
              <a:rPr lang="en-US" sz="1400" dirty="0">
                <a:latin typeface="Calibri" panose="020F0502020204030204" pitchFamily="34" charset="0"/>
                <a:ea typeface="Calibri" panose="020F0502020204030204" pitchFamily="34" charset="0"/>
                <a:cs typeface="Calibri" panose="020F0502020204030204" pitchFamily="34" charset="0"/>
              </a:rPr>
              <a:t>Aperture ≈ 120…300 mm</a:t>
            </a:r>
          </a:p>
        </p:txBody>
      </p:sp>
      <p:sp>
        <p:nvSpPr>
          <p:cNvPr id="25" name="Rectangle: Rounded Corners 30">
            <a:extLst>
              <a:ext uri="{FF2B5EF4-FFF2-40B4-BE49-F238E27FC236}">
                <a16:creationId xmlns:a16="http://schemas.microsoft.com/office/drawing/2014/main" id="{10774A83-9D65-4A85-9165-F5F22F742ED0}"/>
              </a:ext>
            </a:extLst>
          </p:cNvPr>
          <p:cNvSpPr/>
          <p:nvPr/>
        </p:nvSpPr>
        <p:spPr>
          <a:xfrm>
            <a:off x="2968062" y="4525170"/>
            <a:ext cx="511921" cy="189204"/>
          </a:xfrm>
          <a:prstGeom prst="roundRect">
            <a:avLst/>
          </a:prstGeom>
          <a:noFill/>
          <a:ln w="12700">
            <a:solidFill>
              <a:srgbClr val="FF0000"/>
            </a:solidFill>
          </a:ln>
          <a:effectLst>
            <a:glow rad="38100">
              <a:srgbClr val="FF0000">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Rounded Corners 31">
            <a:extLst>
              <a:ext uri="{FF2B5EF4-FFF2-40B4-BE49-F238E27FC236}">
                <a16:creationId xmlns:a16="http://schemas.microsoft.com/office/drawing/2014/main" id="{9C66A54A-5DC3-F780-B4EC-3B4EA7F0F72C}"/>
              </a:ext>
            </a:extLst>
          </p:cNvPr>
          <p:cNvSpPr/>
          <p:nvPr/>
        </p:nvSpPr>
        <p:spPr>
          <a:xfrm>
            <a:off x="3182838" y="5527620"/>
            <a:ext cx="560281" cy="189205"/>
          </a:xfrm>
          <a:prstGeom prst="roundRect">
            <a:avLst/>
          </a:prstGeom>
          <a:noFill/>
          <a:ln w="12700">
            <a:solidFill>
              <a:srgbClr val="FF0000"/>
            </a:solidFill>
          </a:ln>
          <a:effectLst>
            <a:glow rad="38100">
              <a:srgbClr val="FF0000">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extBox 3">
            <a:extLst>
              <a:ext uri="{FF2B5EF4-FFF2-40B4-BE49-F238E27FC236}">
                <a16:creationId xmlns:a16="http://schemas.microsoft.com/office/drawing/2014/main" id="{87E85DDC-9798-3396-BCA3-FB4BACD960BE}"/>
              </a:ext>
            </a:extLst>
          </p:cNvPr>
          <p:cNvSpPr txBox="1"/>
          <p:nvPr/>
        </p:nvSpPr>
        <p:spPr>
          <a:xfrm>
            <a:off x="5010556" y="4860849"/>
            <a:ext cx="4095178" cy="1323439"/>
          </a:xfrm>
          <a:prstGeom prst="rect">
            <a:avLst/>
          </a:prstGeom>
          <a:noFill/>
          <a:ln w="19050">
            <a:gradFill flip="none" rotWithShape="1">
              <a:gsLst>
                <a:gs pos="0">
                  <a:srgbClr val="E53950"/>
                </a:gs>
                <a:gs pos="100000">
                  <a:srgbClr val="2D40BB"/>
                </a:gs>
              </a:gsLst>
              <a:lin ang="16200000" scaled="1"/>
              <a:tileRect/>
            </a:gradFill>
          </a:ln>
        </p:spPr>
        <p:txBody>
          <a:bodyPr wrap="square" rtlCol="0">
            <a:spAutoFit/>
          </a:bodyPr>
          <a:lstStyle/>
          <a:p>
            <a:r>
              <a:rPr lang="en-US" sz="1600" dirty="0"/>
              <a:t>The quadrupole into dipole configuration is the most efficient one, in accordance with US-MAP. Additionally, for combined function magnets in the muon collider, quadrupoles are generally required to be stronger than dipoles.</a:t>
            </a:r>
            <a:endParaRPr lang="en-GB" sz="1600" dirty="0"/>
          </a:p>
        </p:txBody>
      </p:sp>
      <p:sp>
        <p:nvSpPr>
          <p:cNvPr id="28" name="Arrow: Right 10">
            <a:extLst>
              <a:ext uri="{FF2B5EF4-FFF2-40B4-BE49-F238E27FC236}">
                <a16:creationId xmlns:a16="http://schemas.microsoft.com/office/drawing/2014/main" id="{12EA9DC7-28A0-12CA-603C-63D77E7AE7C3}"/>
              </a:ext>
            </a:extLst>
          </p:cNvPr>
          <p:cNvSpPr/>
          <p:nvPr/>
        </p:nvSpPr>
        <p:spPr>
          <a:xfrm rot="5400000">
            <a:off x="4965974" y="4036817"/>
            <a:ext cx="719509" cy="732280"/>
          </a:xfrm>
          <a:prstGeom prst="rightArrow">
            <a:avLst/>
          </a:prstGeom>
          <a:gradFill flip="none" rotWithShape="1">
            <a:gsLst>
              <a:gs pos="0">
                <a:srgbClr val="E53950"/>
              </a:gs>
              <a:gs pos="100000">
                <a:srgbClr val="2D40BB"/>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902E31C9-9F78-7A3F-30D7-E023A73C531D}"/>
              </a:ext>
            </a:extLst>
          </p:cNvPr>
          <p:cNvSpPr txBox="1"/>
          <p:nvPr/>
        </p:nvSpPr>
        <p:spPr>
          <a:xfrm>
            <a:off x="4123773" y="3150324"/>
            <a:ext cx="2281645" cy="584775"/>
          </a:xfrm>
          <a:prstGeom prst="rect">
            <a:avLst/>
          </a:prstGeom>
          <a:solidFill>
            <a:schemeClr val="accent2">
              <a:lumMod val="20000"/>
              <a:lumOff val="80000"/>
            </a:schemeClr>
          </a:solidFill>
          <a:ln>
            <a:solidFill>
              <a:srgbClr val="FF0000"/>
            </a:solidFill>
          </a:ln>
        </p:spPr>
        <p:style>
          <a:lnRef idx="2">
            <a:schemeClr val="accent2"/>
          </a:lnRef>
          <a:fillRef idx="1">
            <a:schemeClr val="lt1"/>
          </a:fillRef>
          <a:effectRef idx="0">
            <a:schemeClr val="accent2"/>
          </a:effectRef>
          <a:fontRef idx="minor">
            <a:schemeClr val="dk1"/>
          </a:fontRef>
        </p:style>
        <p:txBody>
          <a:bodyPr wrap="square">
            <a:spAutoFit/>
          </a:bodyPr>
          <a:lstStyle/>
          <a:p>
            <a:pPr algn="ctr">
              <a:buClr>
                <a:srgbClr val="FF0000"/>
              </a:buClr>
            </a:pPr>
            <a:r>
              <a:rPr lang="en-GB" sz="1600" dirty="0">
                <a:latin typeface="Calibri" panose="020F0502020204030204" pitchFamily="34" charset="0"/>
                <a:ea typeface="Calibri" panose="020F0502020204030204" pitchFamily="34" charset="0"/>
                <a:cs typeface="Calibri" panose="020F0502020204030204" pitchFamily="34" charset="0"/>
              </a:rPr>
              <a:t>These two configurations are NOT realistic.</a:t>
            </a:r>
          </a:p>
        </p:txBody>
      </p:sp>
    </p:spTree>
    <p:extLst>
      <p:ext uri="{BB962C8B-B14F-4D97-AF65-F5344CB8AC3E}">
        <p14:creationId xmlns:p14="http://schemas.microsoft.com/office/powerpoint/2010/main" val="1034587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BA01B5-B70C-62A0-78F1-1A69673EDDDA}"/>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84C6AFA-3EDD-4E77-C6A4-699548D497CC}"/>
              </a:ext>
            </a:extLst>
          </p:cNvPr>
          <p:cNvSpPr>
            <a:spLocks noGrp="1"/>
          </p:cNvSpPr>
          <p:nvPr>
            <p:ph type="sldNum" sz="quarter" idx="4"/>
          </p:nvPr>
        </p:nvSpPr>
        <p:spPr/>
        <p:txBody>
          <a:bodyPr/>
          <a:lstStyle/>
          <a:p>
            <a:fld id="{A16AB2F8-5338-F742-A59E-35F5B82165E6}" type="slidenum">
              <a:rPr lang="en-GB" smtClean="0"/>
              <a:pPr/>
              <a:t>4</a:t>
            </a:fld>
            <a:endParaRPr lang="en-GB" dirty="0"/>
          </a:p>
        </p:txBody>
      </p:sp>
      <p:sp>
        <p:nvSpPr>
          <p:cNvPr id="3" name="Title 2">
            <a:extLst>
              <a:ext uri="{FF2B5EF4-FFF2-40B4-BE49-F238E27FC236}">
                <a16:creationId xmlns:a16="http://schemas.microsoft.com/office/drawing/2014/main" id="{CD851904-C406-5CCA-82A1-7CFEC74F1600}"/>
              </a:ext>
            </a:extLst>
          </p:cNvPr>
          <p:cNvSpPr>
            <a:spLocks noGrp="1"/>
          </p:cNvSpPr>
          <p:nvPr>
            <p:ph type="title"/>
          </p:nvPr>
        </p:nvSpPr>
        <p:spPr>
          <a:xfrm>
            <a:off x="2188923" y="186465"/>
            <a:ext cx="8091814" cy="681159"/>
          </a:xfrm>
          <a:prstGeom prst="rect">
            <a:avLst/>
          </a:prstGeom>
        </p:spPr>
        <p:txBody>
          <a:bodyPr/>
          <a:lstStyle/>
          <a:p>
            <a:r>
              <a:rPr lang="en-US" cap="small"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Python-Ansys Interface</a:t>
            </a:r>
          </a:p>
        </p:txBody>
      </p:sp>
      <p:grpSp>
        <p:nvGrpSpPr>
          <p:cNvPr id="50" name="Group 49">
            <a:extLst>
              <a:ext uri="{FF2B5EF4-FFF2-40B4-BE49-F238E27FC236}">
                <a16:creationId xmlns:a16="http://schemas.microsoft.com/office/drawing/2014/main" id="{979E5104-2A18-36CE-15BD-5D203DCEBA42}"/>
              </a:ext>
            </a:extLst>
          </p:cNvPr>
          <p:cNvGrpSpPr/>
          <p:nvPr/>
        </p:nvGrpSpPr>
        <p:grpSpPr>
          <a:xfrm>
            <a:off x="97521" y="1111725"/>
            <a:ext cx="5743672" cy="5223129"/>
            <a:chOff x="248825" y="867624"/>
            <a:chExt cx="5800175" cy="5353532"/>
          </a:xfrm>
        </p:grpSpPr>
        <p:pic>
          <p:nvPicPr>
            <p:cNvPr id="10" name="Picture 9" descr="A circular object with a circular design&#10;&#10;Description automatically generated">
              <a:extLst>
                <a:ext uri="{FF2B5EF4-FFF2-40B4-BE49-F238E27FC236}">
                  <a16:creationId xmlns:a16="http://schemas.microsoft.com/office/drawing/2014/main" id="{5D5320A2-4A96-A5ED-AE62-7E6CD9E9A512}"/>
                </a:ext>
              </a:extLst>
            </p:cNvPr>
            <p:cNvPicPr/>
            <p:nvPr/>
          </p:nvPicPr>
          <p:blipFill>
            <a:blip r:embed="rId3"/>
            <a:stretch>
              <a:fillRect/>
            </a:stretch>
          </p:blipFill>
          <p:spPr>
            <a:xfrm>
              <a:off x="248825" y="867624"/>
              <a:ext cx="5800175" cy="5353532"/>
            </a:xfrm>
            <a:prstGeom prst="rect">
              <a:avLst/>
            </a:prstGeom>
            <a:ln>
              <a:noFill/>
            </a:ln>
            <a:effectLst>
              <a:softEdge rad="112500"/>
            </a:effectLst>
          </p:spPr>
        </p:pic>
        <p:sp>
          <p:nvSpPr>
            <p:cNvPr id="21" name="TextBox 20">
              <a:extLst>
                <a:ext uri="{FF2B5EF4-FFF2-40B4-BE49-F238E27FC236}">
                  <a16:creationId xmlns:a16="http://schemas.microsoft.com/office/drawing/2014/main" id="{B3F8CE66-BF43-2C5A-AFDB-3E748E2EF1E1}"/>
                </a:ext>
              </a:extLst>
            </p:cNvPr>
            <p:cNvSpPr txBox="1"/>
            <p:nvPr/>
          </p:nvSpPr>
          <p:spPr>
            <a:xfrm>
              <a:off x="2783957" y="3065271"/>
              <a:ext cx="830677" cy="307777"/>
            </a:xfrm>
            <a:prstGeom prst="rect">
              <a:avLst/>
            </a:prstGeom>
            <a:noFill/>
          </p:spPr>
          <p:txBody>
            <a:bodyPr wrap="none" rtlCol="0">
              <a:spAutoFit/>
            </a:bodyPr>
            <a:lstStyle/>
            <a:p>
              <a:r>
                <a:rPr lang="en-US" sz="1400" b="1" dirty="0"/>
                <a:t>a1_quad</a:t>
              </a:r>
              <a:endParaRPr lang="en-GB" sz="1400" b="1" dirty="0"/>
            </a:p>
          </p:txBody>
        </p:sp>
        <p:cxnSp>
          <p:nvCxnSpPr>
            <p:cNvPr id="37" name="Straight Arrow Connector 36">
              <a:extLst>
                <a:ext uri="{FF2B5EF4-FFF2-40B4-BE49-F238E27FC236}">
                  <a16:creationId xmlns:a16="http://schemas.microsoft.com/office/drawing/2014/main" id="{68520B36-E53F-08E8-E4A7-D271661BF984}"/>
                </a:ext>
              </a:extLst>
            </p:cNvPr>
            <p:cNvCxnSpPr>
              <a:cxnSpLocks/>
            </p:cNvCxnSpPr>
            <p:nvPr/>
          </p:nvCxnSpPr>
          <p:spPr>
            <a:xfrm flipH="1">
              <a:off x="2999760" y="3445234"/>
              <a:ext cx="269713" cy="0"/>
            </a:xfrm>
            <a:prstGeom prst="straightConnector1">
              <a:avLst/>
            </a:prstGeom>
            <a:ln>
              <a:headEnd type="triangle"/>
              <a:tailEnd type="triangle"/>
            </a:ln>
          </p:spPr>
          <p:style>
            <a:lnRef idx="2">
              <a:schemeClr val="dk1"/>
            </a:lnRef>
            <a:fillRef idx="0">
              <a:schemeClr val="dk1"/>
            </a:fillRef>
            <a:effectRef idx="1">
              <a:schemeClr val="dk1"/>
            </a:effectRef>
            <a:fontRef idx="minor">
              <a:schemeClr val="tx1"/>
            </a:fontRef>
          </p:style>
        </p:cxnSp>
        <p:sp>
          <p:nvSpPr>
            <p:cNvPr id="38" name="TextBox 37">
              <a:extLst>
                <a:ext uri="{FF2B5EF4-FFF2-40B4-BE49-F238E27FC236}">
                  <a16:creationId xmlns:a16="http://schemas.microsoft.com/office/drawing/2014/main" id="{9DB75236-C584-65A5-B741-F5FFD1838B30}"/>
                </a:ext>
              </a:extLst>
            </p:cNvPr>
            <p:cNvSpPr txBox="1"/>
            <p:nvPr/>
          </p:nvSpPr>
          <p:spPr>
            <a:xfrm>
              <a:off x="3517591" y="3130532"/>
              <a:ext cx="784189" cy="307777"/>
            </a:xfrm>
            <a:prstGeom prst="rect">
              <a:avLst/>
            </a:prstGeom>
            <a:noFill/>
          </p:spPr>
          <p:txBody>
            <a:bodyPr wrap="none" rtlCol="0">
              <a:spAutoFit/>
            </a:bodyPr>
            <a:lstStyle/>
            <a:p>
              <a:r>
                <a:rPr lang="en-US" sz="1400" b="1" dirty="0"/>
                <a:t>w_quad</a:t>
              </a:r>
              <a:endParaRPr lang="en-GB" sz="1400" b="1" dirty="0"/>
            </a:p>
          </p:txBody>
        </p:sp>
        <p:cxnSp>
          <p:nvCxnSpPr>
            <p:cNvPr id="39" name="Straight Arrow Connector 38">
              <a:extLst>
                <a:ext uri="{FF2B5EF4-FFF2-40B4-BE49-F238E27FC236}">
                  <a16:creationId xmlns:a16="http://schemas.microsoft.com/office/drawing/2014/main" id="{F9E62733-488A-9E53-EA3E-A5F2A8988760}"/>
                </a:ext>
              </a:extLst>
            </p:cNvPr>
            <p:cNvCxnSpPr>
              <a:cxnSpLocks/>
            </p:cNvCxnSpPr>
            <p:nvPr/>
          </p:nvCxnSpPr>
          <p:spPr>
            <a:xfrm flipH="1" flipV="1">
              <a:off x="3509780" y="3443648"/>
              <a:ext cx="792000" cy="1586"/>
            </a:xfrm>
            <a:prstGeom prst="straightConnector1">
              <a:avLst/>
            </a:prstGeom>
            <a:ln>
              <a:headEnd type="triangle"/>
              <a:tailEnd type="triangle"/>
            </a:ln>
          </p:spPr>
          <p:style>
            <a:lnRef idx="2">
              <a:schemeClr val="dk1"/>
            </a:lnRef>
            <a:fillRef idx="0">
              <a:schemeClr val="dk1"/>
            </a:fillRef>
            <a:effectRef idx="1">
              <a:schemeClr val="dk1"/>
            </a:effectRef>
            <a:fontRef idx="minor">
              <a:schemeClr val="tx1"/>
            </a:fontRef>
          </p:style>
        </p:cxnSp>
        <p:sp>
          <p:nvSpPr>
            <p:cNvPr id="40" name="TextBox 39">
              <a:extLst>
                <a:ext uri="{FF2B5EF4-FFF2-40B4-BE49-F238E27FC236}">
                  <a16:creationId xmlns:a16="http://schemas.microsoft.com/office/drawing/2014/main" id="{0776B42D-112A-C403-DB45-3C0AD0BF64CB}"/>
                </a:ext>
              </a:extLst>
            </p:cNvPr>
            <p:cNvSpPr txBox="1"/>
            <p:nvPr/>
          </p:nvSpPr>
          <p:spPr>
            <a:xfrm>
              <a:off x="4599347" y="3094500"/>
              <a:ext cx="644728" cy="307777"/>
            </a:xfrm>
            <a:prstGeom prst="rect">
              <a:avLst/>
            </a:prstGeom>
            <a:noFill/>
          </p:spPr>
          <p:txBody>
            <a:bodyPr wrap="none" rtlCol="0">
              <a:spAutoFit/>
            </a:bodyPr>
            <a:lstStyle/>
            <a:p>
              <a:r>
                <a:rPr lang="en-US" sz="1400" b="1" dirty="0"/>
                <a:t>w_dip</a:t>
              </a:r>
              <a:endParaRPr lang="en-GB" sz="1400" b="1" dirty="0"/>
            </a:p>
          </p:txBody>
        </p:sp>
        <p:cxnSp>
          <p:nvCxnSpPr>
            <p:cNvPr id="41" name="Straight Arrow Connector 40">
              <a:extLst>
                <a:ext uri="{FF2B5EF4-FFF2-40B4-BE49-F238E27FC236}">
                  <a16:creationId xmlns:a16="http://schemas.microsoft.com/office/drawing/2014/main" id="{55A151D0-6796-F63C-309F-507C7601A5F2}"/>
                </a:ext>
              </a:extLst>
            </p:cNvPr>
            <p:cNvCxnSpPr>
              <a:cxnSpLocks/>
            </p:cNvCxnSpPr>
            <p:nvPr/>
          </p:nvCxnSpPr>
          <p:spPr>
            <a:xfrm flipH="1" flipV="1">
              <a:off x="4591536" y="3407616"/>
              <a:ext cx="792000" cy="1586"/>
            </a:xfrm>
            <a:prstGeom prst="straightConnector1">
              <a:avLst/>
            </a:prstGeom>
            <a:ln>
              <a:headEnd type="triangle"/>
              <a:tailEnd type="triangle"/>
            </a:ln>
          </p:spPr>
          <p:style>
            <a:lnRef idx="2">
              <a:schemeClr val="dk1"/>
            </a:lnRef>
            <a:fillRef idx="0">
              <a:schemeClr val="dk1"/>
            </a:fillRef>
            <a:effectRef idx="1">
              <a:schemeClr val="dk1"/>
            </a:effectRef>
            <a:fontRef idx="minor">
              <a:schemeClr val="tx1"/>
            </a:fontRef>
          </p:style>
        </p:cxnSp>
      </p:grpSp>
      <p:sp>
        <p:nvSpPr>
          <p:cNvPr id="31" name="CasellaDiTesto 30">
            <a:extLst>
              <a:ext uri="{FF2B5EF4-FFF2-40B4-BE49-F238E27FC236}">
                <a16:creationId xmlns:a16="http://schemas.microsoft.com/office/drawing/2014/main" id="{C4D06BDE-B53A-9F0A-9CE1-D8F026077874}"/>
              </a:ext>
            </a:extLst>
          </p:cNvPr>
          <p:cNvSpPr txBox="1"/>
          <p:nvPr/>
        </p:nvSpPr>
        <p:spPr>
          <a:xfrm>
            <a:off x="6026256" y="1476916"/>
            <a:ext cx="5760000" cy="4524315"/>
          </a:xfrm>
          <a:prstGeom prst="rect">
            <a:avLst/>
          </a:prstGeom>
          <a:noFill/>
        </p:spPr>
        <p:txBody>
          <a:bodyPr wrap="square" rtlCol="0">
            <a:spAutoFit/>
          </a:bodyPr>
          <a:lstStyle/>
          <a:p>
            <a:pPr marL="285750" indent="-285750" algn="just">
              <a:buFont typeface="Wingdings" panose="05000000000000000000" pitchFamily="2" charset="2"/>
              <a:buChar char="§"/>
            </a:pPr>
            <a:r>
              <a:rPr lang="en-US" dirty="0"/>
              <a:t>A </a:t>
            </a:r>
            <a:r>
              <a:rPr lang="en-US" b="1" dirty="0"/>
              <a:t>Python-ANSYS interface </a:t>
            </a:r>
            <a:r>
              <a:rPr lang="en-US" dirty="0"/>
              <a:t>was developed to run FEM configurations capable of providing the electromagnetic performance of various designs.</a:t>
            </a:r>
          </a:p>
          <a:p>
            <a:pPr marL="285750" indent="-285750" algn="just">
              <a:buFont typeface="Wingdings" panose="05000000000000000000" pitchFamily="2" charset="2"/>
              <a:buChar char="§"/>
            </a:pPr>
            <a:endParaRPr lang="en-US" dirty="0"/>
          </a:p>
          <a:p>
            <a:pPr marL="285750" indent="-285750" algn="just">
              <a:buFont typeface="Wingdings" panose="05000000000000000000" pitchFamily="2" charset="2"/>
              <a:buChar char="§"/>
            </a:pPr>
            <a:r>
              <a:rPr lang="en-US" dirty="0"/>
              <a:t>Loops were implemented by varying the </a:t>
            </a:r>
            <a:r>
              <a:rPr lang="en-US" dirty="0">
                <a:effectLst>
                  <a:outerShdw blurRad="38100" dist="38100" dir="2700000" algn="tl">
                    <a:srgbClr val="000000">
                      <a:alpha val="43137"/>
                    </a:srgbClr>
                  </a:outerShdw>
                </a:effectLst>
              </a:rPr>
              <a:t>temperature</a:t>
            </a:r>
            <a:r>
              <a:rPr lang="en-US" dirty="0"/>
              <a:t>, </a:t>
            </a:r>
            <a:r>
              <a:rPr lang="en-US" dirty="0">
                <a:effectLst>
                  <a:outerShdw blurRad="38100" dist="38100" dir="2700000" algn="tl">
                    <a:srgbClr val="000000">
                      <a:alpha val="43137"/>
                    </a:srgbClr>
                  </a:outerShdw>
                </a:effectLst>
              </a:rPr>
              <a:t>a1_quad </a:t>
            </a:r>
            <a:r>
              <a:rPr lang="en-US" dirty="0"/>
              <a:t>and </a:t>
            </a:r>
            <a:r>
              <a:rPr lang="en-US" dirty="0" err="1">
                <a:effectLst>
                  <a:outerShdw blurRad="38100" dist="38100" dir="2700000" algn="tl">
                    <a:srgbClr val="000000">
                      <a:alpha val="43137"/>
                    </a:srgbClr>
                  </a:outerShdw>
                </a:effectLst>
              </a:rPr>
              <a:t>w_quad</a:t>
            </a:r>
            <a:r>
              <a:rPr lang="en-US" dirty="0"/>
              <a:t>. For each fixed value, the maximum </a:t>
            </a:r>
            <a:r>
              <a:rPr lang="en-US" dirty="0" err="1">
                <a:effectLst>
                  <a:outerShdw blurRad="38100" dist="38100" dir="2700000" algn="tl">
                    <a:srgbClr val="000000">
                      <a:alpha val="43137"/>
                    </a:srgbClr>
                  </a:outerShdw>
                </a:effectLst>
              </a:rPr>
              <a:t>w_dip</a:t>
            </a:r>
            <a:r>
              <a:rPr lang="en-US" dirty="0">
                <a:effectLst>
                  <a:outerShdw blurRad="38100" dist="38100" dir="2700000" algn="tl">
                    <a:srgbClr val="000000">
                      <a:alpha val="43137"/>
                    </a:srgbClr>
                  </a:outerShdw>
                </a:effectLst>
              </a:rPr>
              <a:t> </a:t>
            </a:r>
            <a:r>
              <a:rPr lang="en-US" dirty="0"/>
              <a:t>was calculated using a </a:t>
            </a:r>
            <a:r>
              <a:rPr lang="en-US" b="1" dirty="0"/>
              <a:t>cost model</a:t>
            </a:r>
            <a:r>
              <a:rPr lang="en-US" dirty="0"/>
              <a:t>, and an optimization code for electromagnetic performance was executed. This code aimed to maximize the current density while staying within </a:t>
            </a:r>
            <a:r>
              <a:rPr lang="en-US" b="1" dirty="0"/>
              <a:t>stress and margin limits.</a:t>
            </a:r>
          </a:p>
          <a:p>
            <a:pPr marL="285750" indent="-285750" algn="just">
              <a:buFont typeface="Wingdings" panose="05000000000000000000" pitchFamily="2" charset="2"/>
              <a:buChar char="§"/>
            </a:pPr>
            <a:endParaRPr lang="en-US" dirty="0"/>
          </a:p>
          <a:p>
            <a:pPr marL="285750" indent="-285750" algn="just">
              <a:buFont typeface="Wingdings" panose="05000000000000000000" pitchFamily="2" charset="2"/>
              <a:buChar char="§"/>
            </a:pPr>
            <a:r>
              <a:rPr lang="en-US" dirty="0"/>
              <a:t>As anticipated, the performance limits for combined function magnets are significantly more stringent compared to those for dipoles and quadrupoles individually. </a:t>
            </a:r>
            <a:r>
              <a:rPr lang="en-US" b="1" dirty="0"/>
              <a:t>Extending the curves along the axes reveals the boundaries defined by the A-B and A-G plots</a:t>
            </a:r>
            <a:r>
              <a:rPr lang="en-US" dirty="0"/>
              <a:t>.</a:t>
            </a:r>
            <a:endParaRPr lang="it-IT" dirty="0"/>
          </a:p>
        </p:txBody>
      </p:sp>
    </p:spTree>
    <p:extLst>
      <p:ext uri="{BB962C8B-B14F-4D97-AF65-F5344CB8AC3E}">
        <p14:creationId xmlns:p14="http://schemas.microsoft.com/office/powerpoint/2010/main" val="4441480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BDE75D-7EA3-EE33-A2E3-E91AF5F0BB57}"/>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D1E7D85-CFAC-574A-4D45-986B1E77AC16}"/>
              </a:ext>
            </a:extLst>
          </p:cNvPr>
          <p:cNvSpPr>
            <a:spLocks noGrp="1"/>
          </p:cNvSpPr>
          <p:nvPr>
            <p:ph type="sldNum" sz="quarter" idx="4"/>
          </p:nvPr>
        </p:nvSpPr>
        <p:spPr/>
        <p:txBody>
          <a:bodyPr/>
          <a:lstStyle/>
          <a:p>
            <a:fld id="{A16AB2F8-5338-F742-A59E-35F5B82165E6}" type="slidenum">
              <a:rPr lang="en-GB" smtClean="0"/>
              <a:pPr/>
              <a:t>5</a:t>
            </a:fld>
            <a:endParaRPr lang="en-GB" dirty="0"/>
          </a:p>
        </p:txBody>
      </p:sp>
      <p:sp>
        <p:nvSpPr>
          <p:cNvPr id="30" name="Title 2">
            <a:extLst>
              <a:ext uri="{FF2B5EF4-FFF2-40B4-BE49-F238E27FC236}">
                <a16:creationId xmlns:a16="http://schemas.microsoft.com/office/drawing/2014/main" id="{FB3A94EA-1911-7831-C252-87A104C1E193}"/>
              </a:ext>
            </a:extLst>
          </p:cNvPr>
          <p:cNvSpPr>
            <a:spLocks noGrp="1"/>
          </p:cNvSpPr>
          <p:nvPr>
            <p:ph type="title"/>
          </p:nvPr>
        </p:nvSpPr>
        <p:spPr>
          <a:xfrm>
            <a:off x="2188923" y="186465"/>
            <a:ext cx="8091814" cy="681159"/>
          </a:xfrm>
          <a:prstGeom prst="rect">
            <a:avLst/>
          </a:prstGeom>
        </p:spPr>
        <p:txBody>
          <a:bodyPr/>
          <a:lstStyle/>
          <a:p>
            <a:r>
              <a:rPr lang="it-IT" cap="small"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Method: </a:t>
            </a:r>
            <a:r>
              <a:rPr lang="en-US" cap="small"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B-G plot at 4.5K</a:t>
            </a:r>
          </a:p>
        </p:txBody>
      </p:sp>
      <p:grpSp>
        <p:nvGrpSpPr>
          <p:cNvPr id="3" name="Group 2">
            <a:extLst>
              <a:ext uri="{FF2B5EF4-FFF2-40B4-BE49-F238E27FC236}">
                <a16:creationId xmlns:a16="http://schemas.microsoft.com/office/drawing/2014/main" id="{101B9C04-870E-1977-C049-67E7379FC996}"/>
              </a:ext>
            </a:extLst>
          </p:cNvPr>
          <p:cNvGrpSpPr/>
          <p:nvPr/>
        </p:nvGrpSpPr>
        <p:grpSpPr>
          <a:xfrm>
            <a:off x="83974" y="1127678"/>
            <a:ext cx="8158784" cy="5240731"/>
            <a:chOff x="83973" y="1127678"/>
            <a:chExt cx="8690911" cy="5240731"/>
          </a:xfrm>
        </p:grpSpPr>
        <p:pic>
          <p:nvPicPr>
            <p:cNvPr id="4" name="Immagine 35">
              <a:extLst>
                <a:ext uri="{FF2B5EF4-FFF2-40B4-BE49-F238E27FC236}">
                  <a16:creationId xmlns:a16="http://schemas.microsoft.com/office/drawing/2014/main" id="{3DE429A4-DC71-D87E-EA36-89EE415FB9DC}"/>
                </a:ext>
              </a:extLst>
            </p:cNvPr>
            <p:cNvPicPr>
              <a:picLocks noChangeAspect="1"/>
            </p:cNvPicPr>
            <p:nvPr/>
          </p:nvPicPr>
          <p:blipFill>
            <a:blip r:embed="rId2"/>
            <a:srcRect l="1239" t="1160" r="12752" b="1160"/>
            <a:stretch/>
          </p:blipFill>
          <p:spPr>
            <a:xfrm>
              <a:off x="143325" y="1127678"/>
              <a:ext cx="8631559" cy="5240731"/>
            </a:xfrm>
            <a:prstGeom prst="rect">
              <a:avLst/>
            </a:prstGeom>
          </p:spPr>
        </p:pic>
        <p:pic>
          <p:nvPicPr>
            <p:cNvPr id="5" name="Immagine 41">
              <a:extLst>
                <a:ext uri="{FF2B5EF4-FFF2-40B4-BE49-F238E27FC236}">
                  <a16:creationId xmlns:a16="http://schemas.microsoft.com/office/drawing/2014/main" id="{1EEEE508-A145-9955-8C2A-A24957C8852C}"/>
                </a:ext>
              </a:extLst>
            </p:cNvPr>
            <p:cNvPicPr>
              <a:picLocks noChangeAspect="1"/>
            </p:cNvPicPr>
            <p:nvPr/>
          </p:nvPicPr>
          <p:blipFill>
            <a:blip r:embed="rId3"/>
            <a:stretch>
              <a:fillRect/>
            </a:stretch>
          </p:blipFill>
          <p:spPr>
            <a:xfrm>
              <a:off x="83973" y="3136435"/>
              <a:ext cx="190517" cy="769687"/>
            </a:xfrm>
            <a:prstGeom prst="rect">
              <a:avLst/>
            </a:prstGeom>
          </p:spPr>
        </p:pic>
        <p:pic>
          <p:nvPicPr>
            <p:cNvPr id="6" name="Immagine 42">
              <a:extLst>
                <a:ext uri="{FF2B5EF4-FFF2-40B4-BE49-F238E27FC236}">
                  <a16:creationId xmlns:a16="http://schemas.microsoft.com/office/drawing/2014/main" id="{53B3A198-58B0-5251-2108-7884AADC7688}"/>
                </a:ext>
              </a:extLst>
            </p:cNvPr>
            <p:cNvPicPr>
              <a:picLocks noChangeAspect="1"/>
            </p:cNvPicPr>
            <p:nvPr/>
          </p:nvPicPr>
          <p:blipFill>
            <a:blip r:embed="rId4"/>
            <a:stretch>
              <a:fillRect/>
            </a:stretch>
          </p:blipFill>
          <p:spPr>
            <a:xfrm>
              <a:off x="4729677" y="6170947"/>
              <a:ext cx="853514" cy="160034"/>
            </a:xfrm>
            <a:prstGeom prst="rect">
              <a:avLst/>
            </a:prstGeom>
          </p:spPr>
        </p:pic>
      </p:grpSp>
      <p:sp>
        <p:nvSpPr>
          <p:cNvPr id="7" name="Arrow: Right 6">
            <a:extLst>
              <a:ext uri="{FF2B5EF4-FFF2-40B4-BE49-F238E27FC236}">
                <a16:creationId xmlns:a16="http://schemas.microsoft.com/office/drawing/2014/main" id="{AC9CE148-57EF-882C-E2E9-A0955A3D1F7C}"/>
              </a:ext>
            </a:extLst>
          </p:cNvPr>
          <p:cNvSpPr/>
          <p:nvPr/>
        </p:nvSpPr>
        <p:spPr>
          <a:xfrm rot="15668411">
            <a:off x="383428" y="3747119"/>
            <a:ext cx="756000" cy="612000"/>
          </a:xfrm>
          <a:prstGeom prst="rightArrow">
            <a:avLst/>
          </a:prstGeom>
          <a:solidFill>
            <a:schemeClr val="bg1">
              <a:lumMod val="75000"/>
            </a:schemeClr>
          </a:solidFill>
          <a:ln>
            <a:solidFill>
              <a:schemeClr val="tx1"/>
            </a:solidFill>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GB" sz="1200" b="1" dirty="0"/>
              <a:t>w_dip</a:t>
            </a:r>
          </a:p>
        </p:txBody>
      </p:sp>
      <p:sp>
        <p:nvSpPr>
          <p:cNvPr id="8" name="Arrow: Right 7">
            <a:extLst>
              <a:ext uri="{FF2B5EF4-FFF2-40B4-BE49-F238E27FC236}">
                <a16:creationId xmlns:a16="http://schemas.microsoft.com/office/drawing/2014/main" id="{D39283B6-E5A0-7517-4D52-779D5A78B6D7}"/>
              </a:ext>
            </a:extLst>
          </p:cNvPr>
          <p:cNvSpPr/>
          <p:nvPr/>
        </p:nvSpPr>
        <p:spPr>
          <a:xfrm>
            <a:off x="1296919" y="4810465"/>
            <a:ext cx="864000" cy="569637"/>
          </a:xfrm>
          <a:prstGeom prst="rightArrow">
            <a:avLst/>
          </a:prstGeom>
          <a:solidFill>
            <a:schemeClr val="bg1">
              <a:lumMod val="75000"/>
            </a:schemeClr>
          </a:solidFill>
          <a:ln>
            <a:solidFill>
              <a:schemeClr val="tx1"/>
            </a:solidFill>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GB" sz="1200" b="1" dirty="0"/>
              <a:t>w_quad</a:t>
            </a:r>
          </a:p>
        </p:txBody>
      </p:sp>
      <p:sp>
        <p:nvSpPr>
          <p:cNvPr id="9" name="Diamond 8">
            <a:extLst>
              <a:ext uri="{FF2B5EF4-FFF2-40B4-BE49-F238E27FC236}">
                <a16:creationId xmlns:a16="http://schemas.microsoft.com/office/drawing/2014/main" id="{AD6DD753-5810-8325-0DB7-7067EE133BE1}"/>
              </a:ext>
            </a:extLst>
          </p:cNvPr>
          <p:cNvSpPr/>
          <p:nvPr/>
        </p:nvSpPr>
        <p:spPr>
          <a:xfrm>
            <a:off x="9124238" y="1222096"/>
            <a:ext cx="2783006" cy="833637"/>
          </a:xfrm>
          <a:prstGeom prst="diamond">
            <a:avLst/>
          </a:prstGeom>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200" b="1" dirty="0">
                <a:highlight>
                  <a:srgbClr val="FFFF00"/>
                </a:highlight>
              </a:rPr>
              <a:t>Current density</a:t>
            </a:r>
          </a:p>
          <a:p>
            <a:pPr algn="ctr"/>
            <a:r>
              <a:rPr lang="en-US" sz="1200" dirty="0"/>
              <a:t>Optimization (1%)</a:t>
            </a:r>
          </a:p>
        </p:txBody>
      </p:sp>
      <p:sp>
        <p:nvSpPr>
          <p:cNvPr id="10" name="TextBox 9">
            <a:extLst>
              <a:ext uri="{FF2B5EF4-FFF2-40B4-BE49-F238E27FC236}">
                <a16:creationId xmlns:a16="http://schemas.microsoft.com/office/drawing/2014/main" id="{5CA9E222-0394-ED4C-6882-CB6167A44A84}"/>
              </a:ext>
            </a:extLst>
          </p:cNvPr>
          <p:cNvSpPr txBox="1"/>
          <p:nvPr/>
        </p:nvSpPr>
        <p:spPr>
          <a:xfrm>
            <a:off x="8986119" y="2155173"/>
            <a:ext cx="3085556" cy="2954655"/>
          </a:xfrm>
          <a:prstGeom prst="rect">
            <a:avLst/>
          </a:prstGeom>
          <a:noFill/>
        </p:spPr>
        <p:txBody>
          <a:bodyPr wrap="square" rtlCol="0">
            <a:spAutoFit/>
          </a:bodyPr>
          <a:lstStyle/>
          <a:p>
            <a:pPr algn="ctr"/>
            <a:r>
              <a:rPr lang="en-US" sz="1400" dirty="0"/>
              <a:t>Optimize </a:t>
            </a:r>
            <a:r>
              <a:rPr lang="en-US" sz="1400" dirty="0" err="1"/>
              <a:t>J_quad</a:t>
            </a:r>
            <a:r>
              <a:rPr lang="en-US" sz="1400" dirty="0"/>
              <a:t>​ and </a:t>
            </a:r>
            <a:r>
              <a:rPr lang="en-US" sz="1400" dirty="0" err="1"/>
              <a:t>J_dip</a:t>
            </a:r>
            <a:r>
              <a:rPr lang="en-US" sz="1400" dirty="0"/>
              <a:t>​ to be close to the critical current density:</a:t>
            </a:r>
          </a:p>
          <a:p>
            <a:r>
              <a:rPr lang="en-US" sz="1000" i="1" dirty="0">
                <a:solidFill>
                  <a:schemeClr val="bg2">
                    <a:lumMod val="50000"/>
                  </a:schemeClr>
                </a:solidFill>
              </a:rPr>
              <a:t>….</a:t>
            </a:r>
          </a:p>
          <a:p>
            <a:r>
              <a:rPr lang="en-GB" sz="1000" i="1" dirty="0">
                <a:solidFill>
                  <a:schemeClr val="bg2">
                    <a:lumMod val="50000"/>
                  </a:schemeClr>
                </a:solidFill>
              </a:rPr>
              <a:t>while not ( 0.99 &lt; f &lt; 1.01 ):</a:t>
            </a:r>
          </a:p>
          <a:p>
            <a:r>
              <a:rPr lang="en-GB" sz="1000" i="1" dirty="0">
                <a:solidFill>
                  <a:schemeClr val="bg2">
                    <a:lumMod val="50000"/>
                  </a:schemeClr>
                </a:solidFill>
              </a:rPr>
              <a:t>      …..</a:t>
            </a:r>
          </a:p>
          <a:p>
            <a:r>
              <a:rPr lang="en-GB" sz="1000" i="1" dirty="0">
                <a:solidFill>
                  <a:schemeClr val="bg2">
                    <a:lumMod val="50000"/>
                  </a:schemeClr>
                </a:solidFill>
              </a:rPr>
              <a:t>     → ANSYS input (a1, </a:t>
            </a:r>
            <a:r>
              <a:rPr lang="en-GB" sz="1000" i="1" dirty="0" err="1">
                <a:solidFill>
                  <a:schemeClr val="bg2">
                    <a:lumMod val="50000"/>
                  </a:schemeClr>
                </a:solidFill>
              </a:rPr>
              <a:t>w_quad</a:t>
            </a:r>
            <a:r>
              <a:rPr lang="en-GB" sz="1000" i="1" dirty="0">
                <a:solidFill>
                  <a:schemeClr val="bg2">
                    <a:lumMod val="50000"/>
                  </a:schemeClr>
                </a:solidFill>
              </a:rPr>
              <a:t>, </a:t>
            </a:r>
            <a:r>
              <a:rPr lang="en-GB" sz="1000" b="1" i="1" dirty="0" err="1">
                <a:solidFill>
                  <a:schemeClr val="bg2">
                    <a:lumMod val="50000"/>
                  </a:schemeClr>
                </a:solidFill>
              </a:rPr>
              <a:t>J_quad</a:t>
            </a:r>
            <a:r>
              <a:rPr lang="en-GB" sz="1000" i="1" dirty="0">
                <a:solidFill>
                  <a:schemeClr val="bg2">
                    <a:lumMod val="50000"/>
                  </a:schemeClr>
                </a:solidFill>
              </a:rPr>
              <a:t>, </a:t>
            </a:r>
            <a:r>
              <a:rPr lang="en-GB" sz="1000" i="1" dirty="0" err="1">
                <a:solidFill>
                  <a:schemeClr val="bg2">
                    <a:lumMod val="50000"/>
                  </a:schemeClr>
                </a:solidFill>
              </a:rPr>
              <a:t>w_dip</a:t>
            </a:r>
            <a:r>
              <a:rPr lang="en-GB" sz="1000" i="1" dirty="0">
                <a:solidFill>
                  <a:schemeClr val="bg2">
                    <a:lumMod val="50000"/>
                  </a:schemeClr>
                </a:solidFill>
              </a:rPr>
              <a:t>, </a:t>
            </a:r>
            <a:r>
              <a:rPr lang="en-GB" sz="1000" b="1" i="1" dirty="0" err="1">
                <a:solidFill>
                  <a:schemeClr val="bg2">
                    <a:lumMod val="50000"/>
                  </a:schemeClr>
                </a:solidFill>
              </a:rPr>
              <a:t>J_dip</a:t>
            </a:r>
            <a:r>
              <a:rPr lang="en-GB" sz="1000" i="1" dirty="0">
                <a:solidFill>
                  <a:schemeClr val="bg2">
                    <a:lumMod val="50000"/>
                  </a:schemeClr>
                </a:solidFill>
              </a:rPr>
              <a:t>)</a:t>
            </a:r>
          </a:p>
          <a:p>
            <a:r>
              <a:rPr lang="en-GB" sz="1000" i="1" dirty="0">
                <a:solidFill>
                  <a:schemeClr val="bg2">
                    <a:lumMod val="50000"/>
                  </a:schemeClr>
                </a:solidFill>
              </a:rPr>
              <a:t>     Run ANSYS</a:t>
            </a:r>
          </a:p>
          <a:p>
            <a:r>
              <a:rPr lang="en-GB" sz="1000" i="1" dirty="0">
                <a:solidFill>
                  <a:schemeClr val="bg2">
                    <a:lumMod val="50000"/>
                  </a:schemeClr>
                </a:solidFill>
              </a:rPr>
              <a:t>     ANSYS output →</a:t>
            </a:r>
          </a:p>
          <a:p>
            <a:r>
              <a:rPr lang="en-GB" sz="1000" i="1" dirty="0">
                <a:solidFill>
                  <a:schemeClr val="bg2">
                    <a:lumMod val="50000"/>
                  </a:schemeClr>
                </a:solidFill>
              </a:rPr>
              <a:t>     f = </a:t>
            </a:r>
            <a:r>
              <a:rPr lang="en-GB" sz="1000" i="1" dirty="0" err="1">
                <a:solidFill>
                  <a:schemeClr val="bg2">
                    <a:lumMod val="50000"/>
                  </a:schemeClr>
                </a:solidFill>
              </a:rPr>
              <a:t>J_c</a:t>
            </a:r>
            <a:r>
              <a:rPr lang="en-GB" sz="1000" i="1" dirty="0">
                <a:solidFill>
                  <a:schemeClr val="bg2">
                    <a:lumMod val="50000"/>
                  </a:schemeClr>
                </a:solidFill>
              </a:rPr>
              <a:t> (</a:t>
            </a:r>
            <a:r>
              <a:rPr lang="en-GB" sz="1000" i="1" dirty="0" err="1">
                <a:solidFill>
                  <a:schemeClr val="bg2">
                    <a:lumMod val="50000"/>
                  </a:schemeClr>
                </a:solidFill>
              </a:rPr>
              <a:t>B_peak</a:t>
            </a:r>
            <a:r>
              <a:rPr lang="en-GB" sz="1000" i="1" dirty="0">
                <a:solidFill>
                  <a:schemeClr val="bg2">
                    <a:lumMod val="50000"/>
                  </a:schemeClr>
                </a:solidFill>
              </a:rPr>
              <a:t>) / </a:t>
            </a:r>
            <a:r>
              <a:rPr lang="en-GB" sz="1000" b="1" i="1" dirty="0">
                <a:solidFill>
                  <a:schemeClr val="bg2">
                    <a:lumMod val="50000"/>
                  </a:schemeClr>
                </a:solidFill>
              </a:rPr>
              <a:t>J</a:t>
            </a:r>
          </a:p>
          <a:p>
            <a:r>
              <a:rPr lang="en-GB" sz="1000" i="1" dirty="0">
                <a:solidFill>
                  <a:schemeClr val="bg2">
                    <a:lumMod val="50000"/>
                  </a:schemeClr>
                </a:solidFill>
              </a:rPr>
              <a:t>     if f &gt; 1: </a:t>
            </a:r>
            <a:r>
              <a:rPr lang="en-GB" sz="1000" b="1" i="1" dirty="0">
                <a:solidFill>
                  <a:schemeClr val="bg2">
                    <a:lumMod val="50000"/>
                  </a:schemeClr>
                </a:solidFill>
              </a:rPr>
              <a:t>J</a:t>
            </a:r>
            <a:r>
              <a:rPr lang="en-GB" sz="1000" i="1" dirty="0">
                <a:solidFill>
                  <a:schemeClr val="bg2">
                    <a:lumMod val="50000"/>
                  </a:schemeClr>
                </a:solidFill>
              </a:rPr>
              <a:t>=</a:t>
            </a:r>
            <a:r>
              <a:rPr lang="en-GB" sz="1000" b="1" i="1" dirty="0">
                <a:solidFill>
                  <a:schemeClr val="bg2">
                    <a:lumMod val="50000"/>
                  </a:schemeClr>
                </a:solidFill>
              </a:rPr>
              <a:t>J</a:t>
            </a:r>
            <a:r>
              <a:rPr lang="en-GB" sz="1000" i="1" dirty="0">
                <a:solidFill>
                  <a:schemeClr val="bg2">
                    <a:lumMod val="50000"/>
                  </a:schemeClr>
                </a:solidFill>
              </a:rPr>
              <a:t>*1.01</a:t>
            </a:r>
          </a:p>
          <a:p>
            <a:r>
              <a:rPr lang="en-GB" sz="1000" i="1" dirty="0">
                <a:solidFill>
                  <a:schemeClr val="bg2">
                    <a:lumMod val="50000"/>
                  </a:schemeClr>
                </a:solidFill>
              </a:rPr>
              <a:t>     else: </a:t>
            </a:r>
            <a:r>
              <a:rPr lang="en-GB" sz="1000" b="1" i="1" dirty="0">
                <a:solidFill>
                  <a:schemeClr val="bg2">
                    <a:lumMod val="50000"/>
                  </a:schemeClr>
                </a:solidFill>
              </a:rPr>
              <a:t>J </a:t>
            </a:r>
            <a:r>
              <a:rPr lang="en-GB" sz="1000" i="1" dirty="0">
                <a:solidFill>
                  <a:schemeClr val="bg2">
                    <a:lumMod val="50000"/>
                  </a:schemeClr>
                </a:solidFill>
              </a:rPr>
              <a:t>= </a:t>
            </a:r>
            <a:r>
              <a:rPr lang="en-GB" sz="1000" b="1" i="1" dirty="0">
                <a:solidFill>
                  <a:schemeClr val="bg2">
                    <a:lumMod val="50000"/>
                  </a:schemeClr>
                </a:solidFill>
              </a:rPr>
              <a:t>J</a:t>
            </a:r>
            <a:r>
              <a:rPr lang="en-GB" sz="1000" i="1" dirty="0">
                <a:solidFill>
                  <a:schemeClr val="bg2">
                    <a:lumMod val="50000"/>
                  </a:schemeClr>
                </a:solidFill>
              </a:rPr>
              <a:t>*0.99</a:t>
            </a:r>
          </a:p>
          <a:p>
            <a:r>
              <a:rPr lang="en-GB" sz="1000" i="1" dirty="0">
                <a:solidFill>
                  <a:schemeClr val="bg2">
                    <a:lumMod val="50000"/>
                  </a:schemeClr>
                </a:solidFill>
              </a:rPr>
              <a:t>     …..</a:t>
            </a:r>
          </a:p>
          <a:p>
            <a:r>
              <a:rPr lang="en-GB" sz="1000" i="1" dirty="0">
                <a:solidFill>
                  <a:schemeClr val="bg2">
                    <a:lumMod val="50000"/>
                  </a:schemeClr>
                </a:solidFill>
              </a:rPr>
              <a:t>…..</a:t>
            </a:r>
            <a:endParaRPr lang="en-GB" sz="1000" i="1" dirty="0"/>
          </a:p>
          <a:p>
            <a:pPr algn="ctr"/>
            <a:r>
              <a:rPr lang="en-US" sz="1200" dirty="0"/>
              <a:t>the optimization acts on </a:t>
            </a:r>
            <a:r>
              <a:rPr lang="en-US" sz="1200" dirty="0" err="1"/>
              <a:t>J_quad</a:t>
            </a:r>
            <a:r>
              <a:rPr lang="en-US" sz="1200" dirty="0"/>
              <a:t> and </a:t>
            </a:r>
            <a:r>
              <a:rPr lang="en-US" sz="1200" dirty="0" err="1"/>
              <a:t>J_dip</a:t>
            </a:r>
            <a:r>
              <a:rPr lang="en-US" sz="1200" dirty="0"/>
              <a:t> </a:t>
            </a:r>
          </a:p>
          <a:p>
            <a:pPr algn="ctr"/>
            <a:r>
              <a:rPr lang="en-US" sz="1200" dirty="0"/>
              <a:t>with corrections of 1%, </a:t>
            </a:r>
          </a:p>
          <a:p>
            <a:pPr algn="ctr"/>
            <a:r>
              <a:rPr lang="en-US" sz="1200" dirty="0"/>
              <a:t>and the cycle closes when either </a:t>
            </a:r>
          </a:p>
          <a:p>
            <a:pPr algn="ctr"/>
            <a:r>
              <a:rPr lang="en-US" sz="1200" dirty="0" err="1"/>
              <a:t>J_quad</a:t>
            </a:r>
            <a:r>
              <a:rPr lang="en-US" sz="1200" dirty="0"/>
              <a:t> or </a:t>
            </a:r>
            <a:r>
              <a:rPr lang="en-US" sz="1200" dirty="0" err="1"/>
              <a:t>J_dip</a:t>
            </a:r>
            <a:r>
              <a:rPr lang="en-US" sz="1200" dirty="0"/>
              <a:t> is within 1% of </a:t>
            </a:r>
            <a:r>
              <a:rPr lang="en-US" sz="1200" dirty="0" err="1"/>
              <a:t>J_c</a:t>
            </a:r>
            <a:endParaRPr lang="en-GB" sz="900" i="1" dirty="0"/>
          </a:p>
        </p:txBody>
      </p:sp>
      <p:sp>
        <p:nvSpPr>
          <p:cNvPr id="11" name="Arrow: Right 10">
            <a:extLst>
              <a:ext uri="{FF2B5EF4-FFF2-40B4-BE49-F238E27FC236}">
                <a16:creationId xmlns:a16="http://schemas.microsoft.com/office/drawing/2014/main" id="{B2A4C668-0629-A885-C559-E00F9682B97D}"/>
              </a:ext>
            </a:extLst>
          </p:cNvPr>
          <p:cNvSpPr/>
          <p:nvPr/>
        </p:nvSpPr>
        <p:spPr>
          <a:xfrm rot="5400000">
            <a:off x="10104800" y="5057423"/>
            <a:ext cx="422234" cy="547620"/>
          </a:xfrm>
          <a:prstGeom prst="rightArrow">
            <a:avLst/>
          </a:prstGeom>
          <a:gradFill flip="none" rotWithShape="1">
            <a:gsLst>
              <a:gs pos="0">
                <a:srgbClr val="E53950"/>
              </a:gs>
              <a:gs pos="100000">
                <a:srgbClr val="2D40BB"/>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F6DCCD69-3B2D-1238-1050-2DA70653E5F9}"/>
              </a:ext>
            </a:extLst>
          </p:cNvPr>
          <p:cNvSpPr txBox="1"/>
          <p:nvPr/>
        </p:nvSpPr>
        <p:spPr>
          <a:xfrm>
            <a:off x="9238949" y="5552638"/>
            <a:ext cx="2083575" cy="523220"/>
          </a:xfrm>
          <a:prstGeom prst="rect">
            <a:avLst/>
          </a:prstGeom>
          <a:noFill/>
        </p:spPr>
        <p:txBody>
          <a:bodyPr wrap="square">
            <a:spAutoFit/>
          </a:bodyPr>
          <a:lstStyle/>
          <a:p>
            <a:pPr algn="ctr"/>
            <a:r>
              <a:rPr lang="en-US" sz="1400" b="1" dirty="0">
                <a:solidFill>
                  <a:srgbClr val="FF0000"/>
                </a:solidFill>
              </a:rPr>
              <a:t>Limitations on stress and cost are still missing</a:t>
            </a:r>
            <a:endParaRPr lang="en-GB" sz="1000" b="1" i="1" dirty="0">
              <a:solidFill>
                <a:srgbClr val="FF0000"/>
              </a:solidFill>
            </a:endParaRPr>
          </a:p>
        </p:txBody>
      </p:sp>
      <p:sp>
        <p:nvSpPr>
          <p:cNvPr id="13" name="CasellaDiTesto 4">
            <a:extLst>
              <a:ext uri="{FF2B5EF4-FFF2-40B4-BE49-F238E27FC236}">
                <a16:creationId xmlns:a16="http://schemas.microsoft.com/office/drawing/2014/main" id="{1F25EEEE-E381-3D56-E817-FAAF35DDB491}"/>
              </a:ext>
            </a:extLst>
          </p:cNvPr>
          <p:cNvSpPr txBox="1"/>
          <p:nvPr/>
        </p:nvSpPr>
        <p:spPr>
          <a:xfrm>
            <a:off x="2988688" y="1261580"/>
            <a:ext cx="2257798" cy="369332"/>
          </a:xfrm>
          <a:prstGeom prst="rect">
            <a:avLst/>
          </a:prstGeom>
          <a:noFill/>
        </p:spPr>
        <p:txBody>
          <a:bodyPr wrap="none" rtlCol="0">
            <a:spAutoFit/>
          </a:bodyPr>
          <a:lstStyle/>
          <a:p>
            <a:pPr algn="ctr"/>
            <a:r>
              <a:rPr lang="it-IT" b="1" i="1" u="sng" dirty="0" err="1">
                <a:solidFill>
                  <a:srgbClr val="FF0000"/>
                </a:solidFill>
                <a:highlight>
                  <a:srgbClr val="FFFF00"/>
                </a:highlight>
              </a:rPr>
              <a:t>Only</a:t>
            </a:r>
            <a:r>
              <a:rPr lang="it-IT" b="1" i="1" u="sng" dirty="0">
                <a:solidFill>
                  <a:srgbClr val="FF0000"/>
                </a:solidFill>
                <a:highlight>
                  <a:srgbClr val="FFFF00"/>
                </a:highlight>
              </a:rPr>
              <a:t> EM </a:t>
            </a:r>
            <a:r>
              <a:rPr lang="it-IT" b="1" i="1" u="sng" dirty="0" err="1">
                <a:solidFill>
                  <a:srgbClr val="FF0000"/>
                </a:solidFill>
              </a:rPr>
              <a:t>optimization</a:t>
            </a:r>
            <a:endParaRPr lang="it-IT" b="1" i="1" u="sng" dirty="0">
              <a:solidFill>
                <a:srgbClr val="FF0000"/>
              </a:solidFill>
            </a:endParaRPr>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D650470A-02A8-AF61-F49A-F83557C27EA0}"/>
                  </a:ext>
                </a:extLst>
              </p:cNvPr>
              <p:cNvSpPr txBox="1"/>
              <p:nvPr/>
            </p:nvSpPr>
            <p:spPr>
              <a:xfrm>
                <a:off x="5958839" y="1201066"/>
                <a:ext cx="2160617" cy="954107"/>
              </a:xfrm>
              <a:prstGeom prst="rect">
                <a:avLst/>
              </a:prstGeom>
              <a:solidFill>
                <a:schemeClr val="bg1"/>
              </a:solidFill>
              <a:ln>
                <a:solidFill>
                  <a:schemeClr val="tx1"/>
                </a:solidFill>
              </a:ln>
            </p:spPr>
            <p:txBody>
              <a:bodyPr wrap="square" rtlCol="0">
                <a:spAutoFit/>
              </a:bodyPr>
              <a:lstStyle/>
              <a:p>
                <a:pPr marL="285750" indent="-285750">
                  <a:buSzPct val="150000"/>
                  <a:buFont typeface="Arial" panose="020B0604020202020204" pitchFamily="34" charset="0"/>
                  <a:buChar char="•"/>
                </a:pPr>
                <a14:m>
                  <m:oMath xmlns:m="http://schemas.openxmlformats.org/officeDocument/2006/math">
                    <m:r>
                      <a:rPr lang="it-IT" sz="1400" b="1" i="0" smtClean="0">
                        <a:solidFill>
                          <a:srgbClr val="0E98CD"/>
                        </a:solidFill>
                        <a:latin typeface="Cambria Math" panose="02040503050406030204" pitchFamily="18" charset="0"/>
                      </a:rPr>
                      <m:t>𝐀𝐩𝐞𝐫𝐭𝐮𝐫𝐞</m:t>
                    </m:r>
                    <m:r>
                      <a:rPr lang="en-US" sz="1400" b="1" i="0" smtClean="0">
                        <a:solidFill>
                          <a:srgbClr val="0E98CD"/>
                        </a:solidFill>
                        <a:latin typeface="Cambria Math" panose="02040503050406030204" pitchFamily="18" charset="0"/>
                      </a:rPr>
                      <m:t>=</m:t>
                    </m:r>
                    <m:r>
                      <a:rPr lang="en-US" sz="1400" b="1" i="0" smtClean="0">
                        <a:solidFill>
                          <a:srgbClr val="0E98CD"/>
                        </a:solidFill>
                        <a:latin typeface="Cambria Math" panose="02040503050406030204" pitchFamily="18" charset="0"/>
                      </a:rPr>
                      <m:t>𝟓𝟎</m:t>
                    </m:r>
                    <m:r>
                      <a:rPr lang="en-US" sz="1400" b="1" i="0" smtClean="0">
                        <a:solidFill>
                          <a:srgbClr val="0E98CD"/>
                        </a:solidFill>
                        <a:latin typeface="Cambria Math" panose="02040503050406030204" pitchFamily="18" charset="0"/>
                      </a:rPr>
                      <m:t> </m:t>
                    </m:r>
                    <m:r>
                      <a:rPr lang="en-US" sz="1400" b="1" i="0" smtClean="0">
                        <a:solidFill>
                          <a:srgbClr val="0E98CD"/>
                        </a:solidFill>
                        <a:latin typeface="Cambria Math" panose="02040503050406030204" pitchFamily="18" charset="0"/>
                      </a:rPr>
                      <m:t>𝐦𝐦</m:t>
                    </m:r>
                  </m:oMath>
                </a14:m>
                <a:endParaRPr lang="en-US" sz="1400" b="1" dirty="0">
                  <a:solidFill>
                    <a:srgbClr val="0E98CD"/>
                  </a:solidFill>
                  <a:latin typeface="Calibri" panose="020F0502020204030204" pitchFamily="34" charset="0"/>
                  <a:ea typeface="Calibri" panose="020F0502020204030204" pitchFamily="34" charset="0"/>
                  <a:cs typeface="Calibri" panose="020F0502020204030204" pitchFamily="34" charset="0"/>
                </a:endParaRPr>
              </a:p>
              <a:p>
                <a:pPr marL="285750" indent="-285750">
                  <a:buSzPct val="150000"/>
                  <a:buFont typeface="Arial" panose="020B0604020202020204" pitchFamily="34" charset="0"/>
                  <a:buChar char="•"/>
                </a:pPr>
                <a14:m>
                  <m:oMath xmlns:m="http://schemas.openxmlformats.org/officeDocument/2006/math">
                    <m:r>
                      <a:rPr lang="it-IT" sz="1400" b="1" i="0" smtClean="0">
                        <a:solidFill>
                          <a:srgbClr val="E16D30"/>
                        </a:solidFill>
                        <a:latin typeface="Cambria Math" panose="02040503050406030204" pitchFamily="18" charset="0"/>
                      </a:rPr>
                      <m:t>𝐀𝐩𝐞𝐫𝐭𝐮𝐫𝐞</m:t>
                    </m:r>
                    <m:r>
                      <a:rPr lang="en-US" sz="1400" b="1" i="0" smtClean="0">
                        <a:solidFill>
                          <a:srgbClr val="E16D30"/>
                        </a:solidFill>
                        <a:latin typeface="Cambria Math" panose="02040503050406030204" pitchFamily="18" charset="0"/>
                      </a:rPr>
                      <m:t>=</m:t>
                    </m:r>
                    <m:r>
                      <a:rPr lang="it-IT" sz="1400" b="1" i="0" smtClean="0">
                        <a:solidFill>
                          <a:srgbClr val="E16D30"/>
                        </a:solidFill>
                        <a:latin typeface="Cambria Math" panose="02040503050406030204" pitchFamily="18" charset="0"/>
                      </a:rPr>
                      <m:t>𝟏𝟎</m:t>
                    </m:r>
                    <m:r>
                      <a:rPr lang="en-US" sz="1400" b="1" i="0" smtClean="0">
                        <a:solidFill>
                          <a:srgbClr val="E16D30"/>
                        </a:solidFill>
                        <a:latin typeface="Cambria Math" panose="02040503050406030204" pitchFamily="18" charset="0"/>
                      </a:rPr>
                      <m:t>𝟎</m:t>
                    </m:r>
                    <m:r>
                      <a:rPr lang="en-US" sz="1400" b="1" i="0" smtClean="0">
                        <a:solidFill>
                          <a:srgbClr val="E16D30"/>
                        </a:solidFill>
                        <a:latin typeface="Cambria Math" panose="02040503050406030204" pitchFamily="18" charset="0"/>
                      </a:rPr>
                      <m:t> </m:t>
                    </m:r>
                    <m:r>
                      <a:rPr lang="en-US" sz="1400" b="1" i="0" smtClean="0">
                        <a:solidFill>
                          <a:srgbClr val="E16D30"/>
                        </a:solidFill>
                        <a:latin typeface="Cambria Math" panose="02040503050406030204" pitchFamily="18" charset="0"/>
                      </a:rPr>
                      <m:t>𝐦𝐦</m:t>
                    </m:r>
                  </m:oMath>
                </a14:m>
                <a:endParaRPr lang="en-US" sz="1400" b="1" dirty="0">
                  <a:solidFill>
                    <a:srgbClr val="E16D30"/>
                  </a:solidFill>
                  <a:latin typeface="Calibri" panose="020F0502020204030204" pitchFamily="34" charset="0"/>
                  <a:ea typeface="Calibri" panose="020F0502020204030204" pitchFamily="34" charset="0"/>
                  <a:cs typeface="Calibri" panose="020F0502020204030204" pitchFamily="34" charset="0"/>
                </a:endParaRPr>
              </a:p>
              <a:p>
                <a:pPr marL="285750" indent="-285750">
                  <a:buSzPct val="150000"/>
                  <a:buFont typeface="Arial" panose="020B0604020202020204" pitchFamily="34" charset="0"/>
                  <a:buChar char="•"/>
                </a:pPr>
                <a14:m>
                  <m:oMath xmlns:m="http://schemas.openxmlformats.org/officeDocument/2006/math">
                    <m:r>
                      <a:rPr lang="it-IT" sz="1400" b="1" i="0" smtClean="0">
                        <a:solidFill>
                          <a:srgbClr val="9A298E"/>
                        </a:solidFill>
                        <a:latin typeface="Cambria Math" panose="02040503050406030204" pitchFamily="18" charset="0"/>
                      </a:rPr>
                      <m:t>𝐀𝐩𝐞𝐫𝐭𝐮𝐫𝐞</m:t>
                    </m:r>
                    <m:r>
                      <a:rPr lang="en-US" sz="1400" b="1" i="0" smtClean="0">
                        <a:solidFill>
                          <a:srgbClr val="9A298E"/>
                        </a:solidFill>
                        <a:latin typeface="Cambria Math" panose="02040503050406030204" pitchFamily="18" charset="0"/>
                      </a:rPr>
                      <m:t>=</m:t>
                    </m:r>
                    <m:r>
                      <a:rPr lang="it-IT" sz="1400" b="1" i="0" smtClean="0">
                        <a:solidFill>
                          <a:srgbClr val="9A298E"/>
                        </a:solidFill>
                        <a:latin typeface="Cambria Math" panose="02040503050406030204" pitchFamily="18" charset="0"/>
                      </a:rPr>
                      <m:t>𝟏𝟓𝟎</m:t>
                    </m:r>
                    <m:r>
                      <a:rPr lang="en-US" sz="1400" b="1" i="0" smtClean="0">
                        <a:solidFill>
                          <a:srgbClr val="9A298E"/>
                        </a:solidFill>
                        <a:latin typeface="Cambria Math" panose="02040503050406030204" pitchFamily="18" charset="0"/>
                      </a:rPr>
                      <m:t> </m:t>
                    </m:r>
                    <m:r>
                      <a:rPr lang="en-US" sz="1400" b="1" i="0" smtClean="0">
                        <a:solidFill>
                          <a:srgbClr val="9A298E"/>
                        </a:solidFill>
                        <a:latin typeface="Cambria Math" panose="02040503050406030204" pitchFamily="18" charset="0"/>
                      </a:rPr>
                      <m:t>𝐦𝐦</m:t>
                    </m:r>
                  </m:oMath>
                </a14:m>
                <a:endParaRPr lang="en-US" sz="1400" b="1" dirty="0">
                  <a:solidFill>
                    <a:srgbClr val="9A298E"/>
                  </a:solidFill>
                  <a:latin typeface="Calibri" panose="020F0502020204030204" pitchFamily="34" charset="0"/>
                  <a:ea typeface="Calibri" panose="020F0502020204030204" pitchFamily="34" charset="0"/>
                  <a:cs typeface="Calibri" panose="020F0502020204030204" pitchFamily="34" charset="0"/>
                </a:endParaRPr>
              </a:p>
              <a:p>
                <a:pPr marL="285750" indent="-285750">
                  <a:buSzPct val="150000"/>
                  <a:buFont typeface="Arial" panose="020B0604020202020204" pitchFamily="34" charset="0"/>
                  <a:buChar char="•"/>
                </a:pPr>
                <a14:m>
                  <m:oMath xmlns:m="http://schemas.openxmlformats.org/officeDocument/2006/math">
                    <m:r>
                      <a:rPr lang="it-IT" sz="1400" b="1" i="0" smtClean="0">
                        <a:solidFill>
                          <a:srgbClr val="4BA12C"/>
                        </a:solidFill>
                        <a:latin typeface="Cambria Math" panose="02040503050406030204" pitchFamily="18" charset="0"/>
                      </a:rPr>
                      <m:t>𝐀𝐩𝐞𝐫𝐭𝐮𝐫𝐞</m:t>
                    </m:r>
                    <m:r>
                      <a:rPr lang="en-US" sz="1400" b="1" i="0" smtClean="0">
                        <a:solidFill>
                          <a:srgbClr val="4BA12C"/>
                        </a:solidFill>
                        <a:latin typeface="Cambria Math" panose="02040503050406030204" pitchFamily="18" charset="0"/>
                      </a:rPr>
                      <m:t>=</m:t>
                    </m:r>
                    <m:r>
                      <a:rPr lang="it-IT" sz="1400" b="1" i="0" smtClean="0">
                        <a:solidFill>
                          <a:srgbClr val="4BA12C"/>
                        </a:solidFill>
                        <a:latin typeface="Cambria Math" panose="02040503050406030204" pitchFamily="18" charset="0"/>
                      </a:rPr>
                      <m:t>𝟐</m:t>
                    </m:r>
                    <m:r>
                      <a:rPr lang="en-US" sz="1400" b="1" i="0" smtClean="0">
                        <a:solidFill>
                          <a:srgbClr val="4BA12C"/>
                        </a:solidFill>
                        <a:latin typeface="Cambria Math" panose="02040503050406030204" pitchFamily="18" charset="0"/>
                      </a:rPr>
                      <m:t>𝟎𝟎</m:t>
                    </m:r>
                    <m:r>
                      <a:rPr lang="en-US" sz="1400" b="1" i="0" smtClean="0">
                        <a:solidFill>
                          <a:srgbClr val="4BA12C"/>
                        </a:solidFill>
                        <a:latin typeface="Cambria Math" panose="02040503050406030204" pitchFamily="18" charset="0"/>
                      </a:rPr>
                      <m:t> </m:t>
                    </m:r>
                    <m:r>
                      <a:rPr lang="en-US" sz="1400" b="1" i="0" smtClean="0">
                        <a:solidFill>
                          <a:srgbClr val="4BA12C"/>
                        </a:solidFill>
                        <a:latin typeface="Cambria Math" panose="02040503050406030204" pitchFamily="18" charset="0"/>
                      </a:rPr>
                      <m:t>𝐦𝐦</m:t>
                    </m:r>
                  </m:oMath>
                </a14:m>
                <a:endParaRPr lang="en-US" sz="1400" b="1" dirty="0">
                  <a:solidFill>
                    <a:srgbClr val="4BA12C"/>
                  </a:solidFill>
                  <a:latin typeface="Calibri" panose="020F0502020204030204" pitchFamily="34" charset="0"/>
                  <a:ea typeface="Calibri" panose="020F0502020204030204" pitchFamily="34" charset="0"/>
                  <a:cs typeface="Calibri" panose="020F0502020204030204" pitchFamily="34" charset="0"/>
                </a:endParaRPr>
              </a:p>
            </p:txBody>
          </p:sp>
        </mc:Choice>
        <mc:Fallback xmlns="">
          <p:sp>
            <p:nvSpPr>
              <p:cNvPr id="14" name="TextBox 13">
                <a:extLst>
                  <a:ext uri="{FF2B5EF4-FFF2-40B4-BE49-F238E27FC236}">
                    <a16:creationId xmlns:a16="http://schemas.microsoft.com/office/drawing/2014/main" id="{D650470A-02A8-AF61-F49A-F83557C27EA0}"/>
                  </a:ext>
                </a:extLst>
              </p:cNvPr>
              <p:cNvSpPr txBox="1">
                <a:spLocks noRot="1" noChangeAspect="1" noMove="1" noResize="1" noEditPoints="1" noAdjustHandles="1" noChangeArrowheads="1" noChangeShapeType="1" noTextEdit="1"/>
              </p:cNvSpPr>
              <p:nvPr/>
            </p:nvSpPr>
            <p:spPr>
              <a:xfrm>
                <a:off x="5958839" y="1201066"/>
                <a:ext cx="2160617" cy="954107"/>
              </a:xfrm>
              <a:prstGeom prst="rect">
                <a:avLst/>
              </a:prstGeom>
              <a:blipFill>
                <a:blip r:embed="rId5"/>
                <a:stretch>
                  <a:fillRect l="-2241" t="-10692" b="-10063"/>
                </a:stretch>
              </a:blipFill>
              <a:ln>
                <a:solidFill>
                  <a:schemeClr val="tx1"/>
                </a:solidFill>
              </a:ln>
            </p:spPr>
            <p:txBody>
              <a:bodyPr/>
              <a:lstStyle/>
              <a:p>
                <a:r>
                  <a:rPr lang="en-US">
                    <a:noFill/>
                  </a:rPr>
                  <a:t> </a:t>
                </a:r>
              </a:p>
            </p:txBody>
          </p:sp>
        </mc:Fallback>
      </mc:AlternateContent>
    </p:spTree>
    <p:extLst>
      <p:ext uri="{BB962C8B-B14F-4D97-AF65-F5344CB8AC3E}">
        <p14:creationId xmlns:p14="http://schemas.microsoft.com/office/powerpoint/2010/main" val="2358446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D617A5-1C20-6ADE-58A5-67B8BEDBD698}"/>
            </a:ext>
          </a:extLst>
        </p:cNvPr>
        <p:cNvGrpSpPr/>
        <p:nvPr/>
      </p:nvGrpSpPr>
      <p:grpSpPr>
        <a:xfrm>
          <a:off x="0" y="0"/>
          <a:ext cx="0" cy="0"/>
          <a:chOff x="0" y="0"/>
          <a:chExt cx="0" cy="0"/>
        </a:xfrm>
      </p:grpSpPr>
      <p:pic>
        <p:nvPicPr>
          <p:cNvPr id="21" name="Picture 20" descr="A graph with different colored lines&#10;&#10;AI-generated content may be incorrect.">
            <a:extLst>
              <a:ext uri="{FF2B5EF4-FFF2-40B4-BE49-F238E27FC236}">
                <a16:creationId xmlns:a16="http://schemas.microsoft.com/office/drawing/2014/main" id="{73EC127B-18D6-34E5-E037-0A92D4FB8035}"/>
              </a:ext>
            </a:extLst>
          </p:cNvPr>
          <p:cNvPicPr>
            <a:picLocks noChangeAspect="1"/>
          </p:cNvPicPr>
          <p:nvPr/>
        </p:nvPicPr>
        <p:blipFill>
          <a:blip r:embed="rId2"/>
          <a:stretch>
            <a:fillRect/>
          </a:stretch>
        </p:blipFill>
        <p:spPr>
          <a:xfrm>
            <a:off x="-87427" y="785364"/>
            <a:ext cx="8504003" cy="5623826"/>
          </a:xfrm>
          <a:prstGeom prst="rect">
            <a:avLst/>
          </a:prstGeom>
        </p:spPr>
      </p:pic>
      <p:sp>
        <p:nvSpPr>
          <p:cNvPr id="2" name="Slide Number Placeholder 1">
            <a:extLst>
              <a:ext uri="{FF2B5EF4-FFF2-40B4-BE49-F238E27FC236}">
                <a16:creationId xmlns:a16="http://schemas.microsoft.com/office/drawing/2014/main" id="{2A673213-DEBD-7F08-8D4C-94F499B13B05}"/>
              </a:ext>
            </a:extLst>
          </p:cNvPr>
          <p:cNvSpPr>
            <a:spLocks noGrp="1"/>
          </p:cNvSpPr>
          <p:nvPr>
            <p:ph type="sldNum" sz="quarter" idx="4"/>
          </p:nvPr>
        </p:nvSpPr>
        <p:spPr/>
        <p:txBody>
          <a:bodyPr/>
          <a:lstStyle/>
          <a:p>
            <a:fld id="{A16AB2F8-5338-F742-A59E-35F5B82165E6}" type="slidenum">
              <a:rPr lang="en-GB" smtClean="0"/>
              <a:pPr/>
              <a:t>6</a:t>
            </a:fld>
            <a:endParaRPr lang="en-GB" dirty="0"/>
          </a:p>
        </p:txBody>
      </p:sp>
      <p:sp>
        <p:nvSpPr>
          <p:cNvPr id="30" name="Title 2">
            <a:extLst>
              <a:ext uri="{FF2B5EF4-FFF2-40B4-BE49-F238E27FC236}">
                <a16:creationId xmlns:a16="http://schemas.microsoft.com/office/drawing/2014/main" id="{29E08EAD-5D75-2B37-0092-32654BDA5D64}"/>
              </a:ext>
            </a:extLst>
          </p:cNvPr>
          <p:cNvSpPr>
            <a:spLocks noGrp="1"/>
          </p:cNvSpPr>
          <p:nvPr>
            <p:ph type="title"/>
          </p:nvPr>
        </p:nvSpPr>
        <p:spPr>
          <a:xfrm>
            <a:off x="2188923" y="186465"/>
            <a:ext cx="8091814" cy="681159"/>
          </a:xfrm>
          <a:prstGeom prst="rect">
            <a:avLst/>
          </a:prstGeom>
        </p:spPr>
        <p:txBody>
          <a:bodyPr/>
          <a:lstStyle/>
          <a:p>
            <a:r>
              <a:rPr lang="it-IT" cap="small"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Method: </a:t>
            </a:r>
            <a:r>
              <a:rPr lang="en-US" cap="small"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B-G plot at 4.5K</a:t>
            </a:r>
          </a:p>
        </p:txBody>
      </p:sp>
      <p:sp>
        <p:nvSpPr>
          <p:cNvPr id="22" name="CasellaDiTesto 14">
            <a:extLst>
              <a:ext uri="{FF2B5EF4-FFF2-40B4-BE49-F238E27FC236}">
                <a16:creationId xmlns:a16="http://schemas.microsoft.com/office/drawing/2014/main" id="{F287D0BF-2CD1-F250-F539-1845C789619B}"/>
              </a:ext>
            </a:extLst>
          </p:cNvPr>
          <p:cNvSpPr txBox="1"/>
          <p:nvPr/>
        </p:nvSpPr>
        <p:spPr>
          <a:xfrm>
            <a:off x="2811480" y="1261580"/>
            <a:ext cx="2799613" cy="369332"/>
          </a:xfrm>
          <a:prstGeom prst="rect">
            <a:avLst/>
          </a:prstGeom>
          <a:noFill/>
        </p:spPr>
        <p:txBody>
          <a:bodyPr wrap="none" rtlCol="0">
            <a:spAutoFit/>
          </a:bodyPr>
          <a:lstStyle/>
          <a:p>
            <a:r>
              <a:rPr lang="it-IT" b="1" i="1" u="sng" dirty="0">
                <a:solidFill>
                  <a:srgbClr val="FF0000"/>
                </a:solidFill>
                <a:highlight>
                  <a:srgbClr val="FFFF00"/>
                </a:highlight>
              </a:rPr>
              <a:t>EM and Stress </a:t>
            </a:r>
            <a:r>
              <a:rPr lang="it-IT" b="1" i="1" u="sng" dirty="0" err="1">
                <a:solidFill>
                  <a:srgbClr val="FF0000"/>
                </a:solidFill>
              </a:rPr>
              <a:t>optimization</a:t>
            </a:r>
            <a:endParaRPr lang="it-IT" b="1" i="1" u="sng" dirty="0">
              <a:solidFill>
                <a:srgbClr val="FF0000"/>
              </a:solidFill>
            </a:endParaRPr>
          </a:p>
        </p:txBody>
      </p:sp>
      <p:sp>
        <p:nvSpPr>
          <p:cNvPr id="23" name="Diamond 22">
            <a:extLst>
              <a:ext uri="{FF2B5EF4-FFF2-40B4-BE49-F238E27FC236}">
                <a16:creationId xmlns:a16="http://schemas.microsoft.com/office/drawing/2014/main" id="{65C74BC0-4D62-3880-2F2C-3D48C783551B}"/>
              </a:ext>
            </a:extLst>
          </p:cNvPr>
          <p:cNvSpPr/>
          <p:nvPr/>
        </p:nvSpPr>
        <p:spPr>
          <a:xfrm>
            <a:off x="9124238" y="1222096"/>
            <a:ext cx="2783006" cy="833637"/>
          </a:xfrm>
          <a:prstGeom prst="diamond">
            <a:avLst/>
          </a:prstGeom>
          <a:ln>
            <a:solidFill>
              <a:srgbClr val="FFFF00"/>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200" b="1" dirty="0">
                <a:highlight>
                  <a:srgbClr val="FFFF00"/>
                </a:highlight>
              </a:rPr>
              <a:t>Midplane pressure</a:t>
            </a:r>
          </a:p>
          <a:p>
            <a:pPr algn="ctr"/>
            <a:r>
              <a:rPr lang="en-US" sz="1200" dirty="0"/>
              <a:t>Optimization (1%)</a:t>
            </a:r>
            <a:endParaRPr lang="en-US" sz="1200" dirty="0">
              <a:highlight>
                <a:srgbClr val="FFFF00"/>
              </a:highlight>
            </a:endParaRPr>
          </a:p>
        </p:txBody>
      </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95BF825B-3A52-07E3-C0B3-B3B64ED4871B}"/>
                  </a:ext>
                </a:extLst>
              </p:cNvPr>
              <p:cNvSpPr txBox="1"/>
              <p:nvPr/>
            </p:nvSpPr>
            <p:spPr>
              <a:xfrm>
                <a:off x="8764322" y="2155173"/>
                <a:ext cx="3320509" cy="3120021"/>
              </a:xfrm>
              <a:prstGeom prst="rect">
                <a:avLst/>
              </a:prstGeom>
              <a:noFill/>
            </p:spPr>
            <p:txBody>
              <a:bodyPr wrap="square" rtlCol="0">
                <a:spAutoFit/>
              </a:bodyPr>
              <a:lstStyle/>
              <a:p>
                <a:pPr algn="ctr"/>
                <a:r>
                  <a:rPr lang="en-US" sz="1400" dirty="0"/>
                  <a:t>Optimize (decrease) </a:t>
                </a:r>
                <a:r>
                  <a:rPr lang="en-US" sz="1400" dirty="0" err="1"/>
                  <a:t>J_quad</a:t>
                </a:r>
                <a:r>
                  <a:rPr lang="en-US" sz="1400" dirty="0"/>
                  <a:t>​ and </a:t>
                </a:r>
                <a:r>
                  <a:rPr lang="en-US" sz="1400" dirty="0" err="1"/>
                  <a:t>J_dip</a:t>
                </a:r>
                <a:r>
                  <a:rPr lang="en-US" sz="1400" dirty="0"/>
                  <a:t>​ to not exceed the maximum stress (400 MPa)</a:t>
                </a:r>
              </a:p>
              <a:p>
                <a:r>
                  <a:rPr lang="en-US" sz="1000" i="1" dirty="0">
                    <a:solidFill>
                      <a:schemeClr val="bg2">
                        <a:lumMod val="50000"/>
                      </a:schemeClr>
                    </a:solidFill>
                  </a:rPr>
                  <a:t>…..</a:t>
                </a:r>
              </a:p>
              <a:p>
                <a:r>
                  <a:rPr lang="en-GB" sz="1000" i="1" dirty="0">
                    <a:solidFill>
                      <a:schemeClr val="bg2">
                        <a:lumMod val="50000"/>
                      </a:schemeClr>
                    </a:solidFill>
                  </a:rPr>
                  <a:t>while not ( 0.99 &lt; f &lt; 1.01 ):</a:t>
                </a:r>
              </a:p>
              <a:p>
                <a:r>
                  <a:rPr lang="en-GB" sz="1000" i="1" dirty="0">
                    <a:solidFill>
                      <a:schemeClr val="bg2">
                        <a:lumMod val="50000"/>
                      </a:schemeClr>
                    </a:solidFill>
                  </a:rPr>
                  <a:t>      …..</a:t>
                </a:r>
              </a:p>
              <a:p>
                <a:r>
                  <a:rPr lang="en-GB" sz="1000" i="1" dirty="0">
                    <a:solidFill>
                      <a:schemeClr val="bg2">
                        <a:lumMod val="50000"/>
                      </a:schemeClr>
                    </a:solidFill>
                  </a:rPr>
                  <a:t>     read the J from 1% optimization</a:t>
                </a:r>
              </a:p>
              <a:p>
                <a:r>
                  <a:rPr lang="en-GB" sz="1000" i="1" dirty="0">
                    <a:solidFill>
                      <a:schemeClr val="bg2">
                        <a:lumMod val="50000"/>
                      </a:schemeClr>
                    </a:solidFill>
                  </a:rPr>
                  <a:t>     → ANSYS input (a1, </a:t>
                </a:r>
                <a:r>
                  <a:rPr lang="en-GB" sz="1000" i="1" dirty="0" err="1">
                    <a:solidFill>
                      <a:schemeClr val="bg2">
                        <a:lumMod val="50000"/>
                      </a:schemeClr>
                    </a:solidFill>
                  </a:rPr>
                  <a:t>w_quad</a:t>
                </a:r>
                <a:r>
                  <a:rPr lang="en-GB" sz="1000" i="1" dirty="0">
                    <a:solidFill>
                      <a:schemeClr val="bg2">
                        <a:lumMod val="50000"/>
                      </a:schemeClr>
                    </a:solidFill>
                  </a:rPr>
                  <a:t>, </a:t>
                </a:r>
                <a:r>
                  <a:rPr lang="en-GB" sz="1000" b="1" i="1" dirty="0" err="1">
                    <a:solidFill>
                      <a:schemeClr val="bg2">
                        <a:lumMod val="50000"/>
                      </a:schemeClr>
                    </a:solidFill>
                  </a:rPr>
                  <a:t>J_quad</a:t>
                </a:r>
                <a:r>
                  <a:rPr lang="en-GB" sz="1000" i="1" dirty="0">
                    <a:solidFill>
                      <a:schemeClr val="bg2">
                        <a:lumMod val="50000"/>
                      </a:schemeClr>
                    </a:solidFill>
                  </a:rPr>
                  <a:t>, </a:t>
                </a:r>
                <a:r>
                  <a:rPr lang="en-GB" sz="1000" i="1" dirty="0" err="1">
                    <a:solidFill>
                      <a:schemeClr val="bg2">
                        <a:lumMod val="50000"/>
                      </a:schemeClr>
                    </a:solidFill>
                  </a:rPr>
                  <a:t>w_dip</a:t>
                </a:r>
                <a:r>
                  <a:rPr lang="en-GB" sz="1000" i="1" dirty="0">
                    <a:solidFill>
                      <a:schemeClr val="bg2">
                        <a:lumMod val="50000"/>
                      </a:schemeClr>
                    </a:solidFill>
                  </a:rPr>
                  <a:t>, </a:t>
                </a:r>
                <a:r>
                  <a:rPr lang="en-GB" sz="1000" b="1" i="1" dirty="0" err="1">
                    <a:solidFill>
                      <a:schemeClr val="bg2">
                        <a:lumMod val="50000"/>
                      </a:schemeClr>
                    </a:solidFill>
                  </a:rPr>
                  <a:t>J_dip</a:t>
                </a:r>
                <a:r>
                  <a:rPr lang="en-GB" sz="1000" i="1" dirty="0">
                    <a:solidFill>
                      <a:schemeClr val="bg2">
                        <a:lumMod val="50000"/>
                      </a:schemeClr>
                    </a:solidFill>
                  </a:rPr>
                  <a:t>)</a:t>
                </a:r>
              </a:p>
              <a:p>
                <a:r>
                  <a:rPr lang="en-GB" sz="1000" i="1" dirty="0">
                    <a:solidFill>
                      <a:schemeClr val="bg2">
                        <a:lumMod val="50000"/>
                      </a:schemeClr>
                    </a:solidFill>
                  </a:rPr>
                  <a:t>     Run ANSYS</a:t>
                </a:r>
              </a:p>
              <a:p>
                <a:r>
                  <a:rPr lang="en-GB" sz="1000" i="1" dirty="0">
                    <a:solidFill>
                      <a:schemeClr val="bg2">
                        <a:lumMod val="50000"/>
                      </a:schemeClr>
                    </a:solidFill>
                  </a:rPr>
                  <a:t>     ANSYS output →</a:t>
                </a:r>
              </a:p>
              <a:p>
                <a:r>
                  <a:rPr lang="en-GB" sz="1000" i="1" dirty="0">
                    <a:solidFill>
                      <a:schemeClr val="bg2">
                        <a:lumMod val="50000"/>
                      </a:schemeClr>
                    </a:solidFill>
                  </a:rPr>
                  <a:t>     if stress &gt; 400:</a:t>
                </a:r>
              </a:p>
              <a:p>
                <a:r>
                  <a:rPr lang="en-GB" sz="1000" i="1" dirty="0">
                    <a:solidFill>
                      <a:schemeClr val="bg2">
                        <a:lumMod val="50000"/>
                      </a:schemeClr>
                    </a:solidFill>
                  </a:rPr>
                  <a:t>        f = 400/stress</a:t>
                </a:r>
              </a:p>
              <a:p>
                <a:r>
                  <a:rPr lang="en-GB" sz="1000" b="1" i="1" dirty="0">
                    <a:solidFill>
                      <a:schemeClr val="bg2">
                        <a:lumMod val="50000"/>
                      </a:schemeClr>
                    </a:solidFill>
                  </a:rPr>
                  <a:t>        J</a:t>
                </a:r>
                <a:r>
                  <a:rPr lang="en-GB" sz="1000" i="1" dirty="0">
                    <a:solidFill>
                      <a:schemeClr val="bg2">
                        <a:lumMod val="50000"/>
                      </a:schemeClr>
                    </a:solidFill>
                  </a:rPr>
                  <a:t>=</a:t>
                </a:r>
                <a:r>
                  <a:rPr lang="en-GB" sz="1000" b="1" i="1" dirty="0">
                    <a:solidFill>
                      <a:schemeClr val="bg2">
                        <a:lumMod val="50000"/>
                      </a:schemeClr>
                    </a:solidFill>
                  </a:rPr>
                  <a:t>J</a:t>
                </a:r>
                <a:r>
                  <a:rPr lang="en-GB" sz="1000" i="1" dirty="0">
                    <a:solidFill>
                      <a:schemeClr val="bg2">
                        <a:lumMod val="50000"/>
                      </a:schemeClr>
                    </a:solidFill>
                  </a:rPr>
                  <a:t>*</a:t>
                </a:r>
                <a14:m>
                  <m:oMath xmlns:m="http://schemas.openxmlformats.org/officeDocument/2006/math">
                    <m:r>
                      <a:rPr lang="en-US" sz="1000" b="0" i="1" smtClean="0">
                        <a:solidFill>
                          <a:schemeClr val="bg2">
                            <a:lumMod val="50000"/>
                          </a:schemeClr>
                        </a:solidFill>
                        <a:latin typeface="Cambria Math" panose="02040503050406030204" pitchFamily="18" charset="0"/>
                      </a:rPr>
                      <m:t>√</m:t>
                    </m:r>
                    <m:r>
                      <a:rPr lang="en-US" sz="1000" b="0" i="1" smtClean="0">
                        <a:solidFill>
                          <a:schemeClr val="bg2">
                            <a:lumMod val="50000"/>
                          </a:schemeClr>
                        </a:solidFill>
                        <a:latin typeface="Cambria Math" panose="02040503050406030204" pitchFamily="18" charset="0"/>
                      </a:rPr>
                      <m:t>𝑓</m:t>
                    </m:r>
                  </m:oMath>
                </a14:m>
                <a:r>
                  <a:rPr lang="en-US" sz="1000" i="1" dirty="0">
                    <a:solidFill>
                      <a:schemeClr val="bg2">
                        <a:lumMod val="50000"/>
                      </a:schemeClr>
                    </a:solidFill>
                  </a:rPr>
                  <a:t>     </a:t>
                </a:r>
              </a:p>
              <a:p>
                <a:r>
                  <a:rPr lang="en-US" sz="1000" i="1" dirty="0">
                    <a:solidFill>
                      <a:schemeClr val="bg2">
                        <a:lumMod val="50000"/>
                      </a:schemeClr>
                    </a:solidFill>
                  </a:rPr>
                  <a:t>     …..</a:t>
                </a:r>
              </a:p>
              <a:p>
                <a:r>
                  <a:rPr lang="en-US" sz="1000" i="1" dirty="0">
                    <a:solidFill>
                      <a:schemeClr val="bg2">
                        <a:lumMod val="50000"/>
                      </a:schemeClr>
                    </a:solidFill>
                  </a:rPr>
                  <a:t>…..</a:t>
                </a:r>
                <a:endParaRPr lang="en-GB" sz="1000" i="1" dirty="0"/>
              </a:p>
              <a:p>
                <a:pPr algn="ctr"/>
                <a:r>
                  <a:rPr lang="en-US" sz="1200" dirty="0"/>
                  <a:t>the optimization acts on </a:t>
                </a:r>
                <a:r>
                  <a:rPr lang="en-US" sz="1200" dirty="0" err="1"/>
                  <a:t>J_quad</a:t>
                </a:r>
                <a:r>
                  <a:rPr lang="en-US" sz="1200" dirty="0"/>
                  <a:t> and </a:t>
                </a:r>
                <a:r>
                  <a:rPr lang="en-US" sz="1200" dirty="0" err="1"/>
                  <a:t>J_dip</a:t>
                </a:r>
                <a:r>
                  <a:rPr lang="en-US" sz="1200" dirty="0"/>
                  <a:t> </a:t>
                </a:r>
              </a:p>
              <a:p>
                <a:pPr algn="ctr"/>
                <a:r>
                  <a:rPr lang="en-US" sz="1200" dirty="0"/>
                  <a:t>with quadratic dependence of J on stress, </a:t>
                </a:r>
              </a:p>
              <a:p>
                <a:pPr algn="ctr"/>
                <a:r>
                  <a:rPr lang="en-US" sz="1200" dirty="0"/>
                  <a:t>and the cycle closes when the stress is below </a:t>
                </a:r>
              </a:p>
              <a:p>
                <a:pPr algn="ctr"/>
                <a:r>
                  <a:rPr lang="en-US" sz="1200" dirty="0"/>
                  <a:t>400 MPa on both the dipole and the quadrupole.</a:t>
                </a:r>
              </a:p>
            </p:txBody>
          </p:sp>
        </mc:Choice>
        <mc:Fallback xmlns="">
          <p:sp>
            <p:nvSpPr>
              <p:cNvPr id="24" name="TextBox 23">
                <a:extLst>
                  <a:ext uri="{FF2B5EF4-FFF2-40B4-BE49-F238E27FC236}">
                    <a16:creationId xmlns:a16="http://schemas.microsoft.com/office/drawing/2014/main" id="{95BF825B-3A52-07E3-C0B3-B3B64ED4871B}"/>
                  </a:ext>
                </a:extLst>
              </p:cNvPr>
              <p:cNvSpPr txBox="1">
                <a:spLocks noRot="1" noChangeAspect="1" noMove="1" noResize="1" noEditPoints="1" noAdjustHandles="1" noChangeArrowheads="1" noChangeShapeType="1" noTextEdit="1"/>
              </p:cNvSpPr>
              <p:nvPr/>
            </p:nvSpPr>
            <p:spPr>
              <a:xfrm>
                <a:off x="8764322" y="2155173"/>
                <a:ext cx="3320509" cy="3120021"/>
              </a:xfrm>
              <a:prstGeom prst="rect">
                <a:avLst/>
              </a:prstGeom>
              <a:blipFill>
                <a:blip r:embed="rId3"/>
                <a:stretch>
                  <a:fillRect t="-391" b="-783"/>
                </a:stretch>
              </a:blipFill>
            </p:spPr>
            <p:txBody>
              <a:bodyPr/>
              <a:lstStyle/>
              <a:p>
                <a:r>
                  <a:rPr lang="en-US">
                    <a:noFill/>
                  </a:rPr>
                  <a:t> </a:t>
                </a:r>
              </a:p>
            </p:txBody>
          </p:sp>
        </mc:Fallback>
      </mc:AlternateContent>
      <p:sp>
        <p:nvSpPr>
          <p:cNvPr id="25" name="Arrow: Right 2">
            <a:extLst>
              <a:ext uri="{FF2B5EF4-FFF2-40B4-BE49-F238E27FC236}">
                <a16:creationId xmlns:a16="http://schemas.microsoft.com/office/drawing/2014/main" id="{49485C8F-09E7-0EC6-8F6C-AC5DBA193A1A}"/>
              </a:ext>
            </a:extLst>
          </p:cNvPr>
          <p:cNvSpPr/>
          <p:nvPr/>
        </p:nvSpPr>
        <p:spPr>
          <a:xfrm rot="5400000">
            <a:off x="10196240" y="5267148"/>
            <a:ext cx="422234" cy="547620"/>
          </a:xfrm>
          <a:prstGeom prst="rightArrow">
            <a:avLst/>
          </a:prstGeom>
          <a:gradFill flip="none" rotWithShape="1">
            <a:gsLst>
              <a:gs pos="0">
                <a:srgbClr val="E53950"/>
              </a:gs>
              <a:gs pos="100000">
                <a:srgbClr val="2D40BB"/>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3">
            <a:extLst>
              <a:ext uri="{FF2B5EF4-FFF2-40B4-BE49-F238E27FC236}">
                <a16:creationId xmlns:a16="http://schemas.microsoft.com/office/drawing/2014/main" id="{87FCA3B7-3B60-E595-3069-CDECD1E66ABC}"/>
              </a:ext>
            </a:extLst>
          </p:cNvPr>
          <p:cNvSpPr txBox="1"/>
          <p:nvPr/>
        </p:nvSpPr>
        <p:spPr>
          <a:xfrm>
            <a:off x="9038090" y="5845629"/>
            <a:ext cx="2812414" cy="307777"/>
          </a:xfrm>
          <a:prstGeom prst="rect">
            <a:avLst/>
          </a:prstGeom>
          <a:noFill/>
        </p:spPr>
        <p:txBody>
          <a:bodyPr wrap="square">
            <a:spAutoFit/>
          </a:bodyPr>
          <a:lstStyle/>
          <a:p>
            <a:pPr algn="ctr"/>
            <a:r>
              <a:rPr lang="en-US" sz="1400" b="1" dirty="0">
                <a:solidFill>
                  <a:srgbClr val="FF0000"/>
                </a:solidFill>
              </a:rPr>
              <a:t>Limitation on cost is still missing</a:t>
            </a:r>
            <a:endParaRPr lang="en-GB" sz="1000" b="1" i="1" dirty="0">
              <a:solidFill>
                <a:srgbClr val="FF0000"/>
              </a:solidFill>
            </a:endParaRPr>
          </a:p>
        </p:txBody>
      </p: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04511F92-F0F3-1DB6-637E-9A98D444282A}"/>
                  </a:ext>
                </a:extLst>
              </p:cNvPr>
              <p:cNvSpPr txBox="1"/>
              <p:nvPr/>
            </p:nvSpPr>
            <p:spPr>
              <a:xfrm>
                <a:off x="5958839" y="1201066"/>
                <a:ext cx="2160617" cy="954107"/>
              </a:xfrm>
              <a:prstGeom prst="rect">
                <a:avLst/>
              </a:prstGeom>
              <a:solidFill>
                <a:schemeClr val="bg1"/>
              </a:solidFill>
              <a:ln>
                <a:solidFill>
                  <a:schemeClr val="tx1"/>
                </a:solidFill>
              </a:ln>
            </p:spPr>
            <p:txBody>
              <a:bodyPr wrap="square" rtlCol="0">
                <a:spAutoFit/>
              </a:bodyPr>
              <a:lstStyle/>
              <a:p>
                <a:pPr marL="285750" indent="-285750">
                  <a:buSzPct val="150000"/>
                  <a:buFont typeface="Arial" panose="020B0604020202020204" pitchFamily="34" charset="0"/>
                  <a:buChar char="•"/>
                </a:pPr>
                <a14:m>
                  <m:oMath xmlns:m="http://schemas.openxmlformats.org/officeDocument/2006/math">
                    <m:r>
                      <a:rPr lang="it-IT" sz="1400" b="1" i="0" smtClean="0">
                        <a:solidFill>
                          <a:srgbClr val="0E98CD"/>
                        </a:solidFill>
                        <a:latin typeface="Cambria Math" panose="02040503050406030204" pitchFamily="18" charset="0"/>
                      </a:rPr>
                      <m:t>𝐀𝐩𝐞𝐫𝐭𝐮𝐫𝐞</m:t>
                    </m:r>
                    <m:r>
                      <a:rPr lang="en-US" sz="1400" b="1" i="0" smtClean="0">
                        <a:solidFill>
                          <a:srgbClr val="0E98CD"/>
                        </a:solidFill>
                        <a:latin typeface="Cambria Math" panose="02040503050406030204" pitchFamily="18" charset="0"/>
                      </a:rPr>
                      <m:t>=</m:t>
                    </m:r>
                    <m:r>
                      <a:rPr lang="en-US" sz="1400" b="1" i="0" smtClean="0">
                        <a:solidFill>
                          <a:srgbClr val="0E98CD"/>
                        </a:solidFill>
                        <a:latin typeface="Cambria Math" panose="02040503050406030204" pitchFamily="18" charset="0"/>
                      </a:rPr>
                      <m:t>𝟓𝟎</m:t>
                    </m:r>
                    <m:r>
                      <a:rPr lang="en-US" sz="1400" b="1" i="0" smtClean="0">
                        <a:solidFill>
                          <a:srgbClr val="0E98CD"/>
                        </a:solidFill>
                        <a:latin typeface="Cambria Math" panose="02040503050406030204" pitchFamily="18" charset="0"/>
                      </a:rPr>
                      <m:t> </m:t>
                    </m:r>
                    <m:r>
                      <a:rPr lang="en-US" sz="1400" b="1" i="0" smtClean="0">
                        <a:solidFill>
                          <a:srgbClr val="0E98CD"/>
                        </a:solidFill>
                        <a:latin typeface="Cambria Math" panose="02040503050406030204" pitchFamily="18" charset="0"/>
                      </a:rPr>
                      <m:t>𝐦𝐦</m:t>
                    </m:r>
                  </m:oMath>
                </a14:m>
                <a:endParaRPr lang="en-US" sz="1400" b="1" dirty="0">
                  <a:solidFill>
                    <a:srgbClr val="0E98CD"/>
                  </a:solidFill>
                  <a:latin typeface="Calibri" panose="020F0502020204030204" pitchFamily="34" charset="0"/>
                  <a:ea typeface="Calibri" panose="020F0502020204030204" pitchFamily="34" charset="0"/>
                  <a:cs typeface="Calibri" panose="020F0502020204030204" pitchFamily="34" charset="0"/>
                </a:endParaRPr>
              </a:p>
              <a:p>
                <a:pPr marL="285750" indent="-285750">
                  <a:buSzPct val="150000"/>
                  <a:buFont typeface="Arial" panose="020B0604020202020204" pitchFamily="34" charset="0"/>
                  <a:buChar char="•"/>
                </a:pPr>
                <a14:m>
                  <m:oMath xmlns:m="http://schemas.openxmlformats.org/officeDocument/2006/math">
                    <m:r>
                      <a:rPr lang="it-IT" sz="1400" b="1" i="0" smtClean="0">
                        <a:solidFill>
                          <a:srgbClr val="E16D30"/>
                        </a:solidFill>
                        <a:latin typeface="Cambria Math" panose="02040503050406030204" pitchFamily="18" charset="0"/>
                      </a:rPr>
                      <m:t>𝐀𝐩𝐞𝐫𝐭𝐮𝐫𝐞</m:t>
                    </m:r>
                    <m:r>
                      <a:rPr lang="en-US" sz="1400" b="1" i="0" smtClean="0">
                        <a:solidFill>
                          <a:srgbClr val="E16D30"/>
                        </a:solidFill>
                        <a:latin typeface="Cambria Math" panose="02040503050406030204" pitchFamily="18" charset="0"/>
                      </a:rPr>
                      <m:t>=</m:t>
                    </m:r>
                    <m:r>
                      <a:rPr lang="it-IT" sz="1400" b="1" i="0" smtClean="0">
                        <a:solidFill>
                          <a:srgbClr val="E16D30"/>
                        </a:solidFill>
                        <a:latin typeface="Cambria Math" panose="02040503050406030204" pitchFamily="18" charset="0"/>
                      </a:rPr>
                      <m:t>𝟏𝟎</m:t>
                    </m:r>
                    <m:r>
                      <a:rPr lang="en-US" sz="1400" b="1" i="0" smtClean="0">
                        <a:solidFill>
                          <a:srgbClr val="E16D30"/>
                        </a:solidFill>
                        <a:latin typeface="Cambria Math" panose="02040503050406030204" pitchFamily="18" charset="0"/>
                      </a:rPr>
                      <m:t>𝟎</m:t>
                    </m:r>
                    <m:r>
                      <a:rPr lang="en-US" sz="1400" b="1" i="0" smtClean="0">
                        <a:solidFill>
                          <a:srgbClr val="E16D30"/>
                        </a:solidFill>
                        <a:latin typeface="Cambria Math" panose="02040503050406030204" pitchFamily="18" charset="0"/>
                      </a:rPr>
                      <m:t> </m:t>
                    </m:r>
                    <m:r>
                      <a:rPr lang="en-US" sz="1400" b="1" i="0" smtClean="0">
                        <a:solidFill>
                          <a:srgbClr val="E16D30"/>
                        </a:solidFill>
                        <a:latin typeface="Cambria Math" panose="02040503050406030204" pitchFamily="18" charset="0"/>
                      </a:rPr>
                      <m:t>𝐦𝐦</m:t>
                    </m:r>
                  </m:oMath>
                </a14:m>
                <a:endParaRPr lang="en-US" sz="1400" b="1" dirty="0">
                  <a:solidFill>
                    <a:srgbClr val="E16D30"/>
                  </a:solidFill>
                  <a:latin typeface="Calibri" panose="020F0502020204030204" pitchFamily="34" charset="0"/>
                  <a:ea typeface="Calibri" panose="020F0502020204030204" pitchFamily="34" charset="0"/>
                  <a:cs typeface="Calibri" panose="020F0502020204030204" pitchFamily="34" charset="0"/>
                </a:endParaRPr>
              </a:p>
              <a:p>
                <a:pPr marL="285750" indent="-285750">
                  <a:buSzPct val="150000"/>
                  <a:buFont typeface="Arial" panose="020B0604020202020204" pitchFamily="34" charset="0"/>
                  <a:buChar char="•"/>
                </a:pPr>
                <a14:m>
                  <m:oMath xmlns:m="http://schemas.openxmlformats.org/officeDocument/2006/math">
                    <m:r>
                      <a:rPr lang="it-IT" sz="1400" b="1" i="0" smtClean="0">
                        <a:solidFill>
                          <a:srgbClr val="9A298E"/>
                        </a:solidFill>
                        <a:latin typeface="Cambria Math" panose="02040503050406030204" pitchFamily="18" charset="0"/>
                      </a:rPr>
                      <m:t>𝐀𝐩𝐞𝐫𝐭𝐮𝐫𝐞</m:t>
                    </m:r>
                    <m:r>
                      <a:rPr lang="en-US" sz="1400" b="1" i="0" smtClean="0">
                        <a:solidFill>
                          <a:srgbClr val="9A298E"/>
                        </a:solidFill>
                        <a:latin typeface="Cambria Math" panose="02040503050406030204" pitchFamily="18" charset="0"/>
                      </a:rPr>
                      <m:t>=</m:t>
                    </m:r>
                    <m:r>
                      <a:rPr lang="it-IT" sz="1400" b="1" i="0" smtClean="0">
                        <a:solidFill>
                          <a:srgbClr val="9A298E"/>
                        </a:solidFill>
                        <a:latin typeface="Cambria Math" panose="02040503050406030204" pitchFamily="18" charset="0"/>
                      </a:rPr>
                      <m:t>𝟏𝟓𝟎</m:t>
                    </m:r>
                    <m:r>
                      <a:rPr lang="en-US" sz="1400" b="1" i="0" smtClean="0">
                        <a:solidFill>
                          <a:srgbClr val="9A298E"/>
                        </a:solidFill>
                        <a:latin typeface="Cambria Math" panose="02040503050406030204" pitchFamily="18" charset="0"/>
                      </a:rPr>
                      <m:t> </m:t>
                    </m:r>
                    <m:r>
                      <a:rPr lang="en-US" sz="1400" b="1" i="0" smtClean="0">
                        <a:solidFill>
                          <a:srgbClr val="9A298E"/>
                        </a:solidFill>
                        <a:latin typeface="Cambria Math" panose="02040503050406030204" pitchFamily="18" charset="0"/>
                      </a:rPr>
                      <m:t>𝐦𝐦</m:t>
                    </m:r>
                  </m:oMath>
                </a14:m>
                <a:endParaRPr lang="en-US" sz="1400" b="1" dirty="0">
                  <a:solidFill>
                    <a:srgbClr val="9A298E"/>
                  </a:solidFill>
                  <a:latin typeface="Calibri" panose="020F0502020204030204" pitchFamily="34" charset="0"/>
                  <a:ea typeface="Calibri" panose="020F0502020204030204" pitchFamily="34" charset="0"/>
                  <a:cs typeface="Calibri" panose="020F0502020204030204" pitchFamily="34" charset="0"/>
                </a:endParaRPr>
              </a:p>
              <a:p>
                <a:pPr marL="285750" indent="-285750">
                  <a:buSzPct val="150000"/>
                  <a:buFont typeface="Arial" panose="020B0604020202020204" pitchFamily="34" charset="0"/>
                  <a:buChar char="•"/>
                </a:pPr>
                <a14:m>
                  <m:oMath xmlns:m="http://schemas.openxmlformats.org/officeDocument/2006/math">
                    <m:r>
                      <a:rPr lang="it-IT" sz="1400" b="1" i="0" smtClean="0">
                        <a:solidFill>
                          <a:srgbClr val="4BA12C"/>
                        </a:solidFill>
                        <a:latin typeface="Cambria Math" panose="02040503050406030204" pitchFamily="18" charset="0"/>
                      </a:rPr>
                      <m:t>𝐀𝐩𝐞𝐫𝐭𝐮𝐫𝐞</m:t>
                    </m:r>
                    <m:r>
                      <a:rPr lang="en-US" sz="1400" b="1" i="0" smtClean="0">
                        <a:solidFill>
                          <a:srgbClr val="4BA12C"/>
                        </a:solidFill>
                        <a:latin typeface="Cambria Math" panose="02040503050406030204" pitchFamily="18" charset="0"/>
                      </a:rPr>
                      <m:t>=</m:t>
                    </m:r>
                    <m:r>
                      <a:rPr lang="it-IT" sz="1400" b="1" i="0" smtClean="0">
                        <a:solidFill>
                          <a:srgbClr val="4BA12C"/>
                        </a:solidFill>
                        <a:latin typeface="Cambria Math" panose="02040503050406030204" pitchFamily="18" charset="0"/>
                      </a:rPr>
                      <m:t>𝟐</m:t>
                    </m:r>
                    <m:r>
                      <a:rPr lang="en-US" sz="1400" b="1" i="0" smtClean="0">
                        <a:solidFill>
                          <a:srgbClr val="4BA12C"/>
                        </a:solidFill>
                        <a:latin typeface="Cambria Math" panose="02040503050406030204" pitchFamily="18" charset="0"/>
                      </a:rPr>
                      <m:t>𝟎𝟎</m:t>
                    </m:r>
                    <m:r>
                      <a:rPr lang="en-US" sz="1400" b="1" i="0" smtClean="0">
                        <a:solidFill>
                          <a:srgbClr val="4BA12C"/>
                        </a:solidFill>
                        <a:latin typeface="Cambria Math" panose="02040503050406030204" pitchFamily="18" charset="0"/>
                      </a:rPr>
                      <m:t> </m:t>
                    </m:r>
                    <m:r>
                      <a:rPr lang="en-US" sz="1400" b="1" i="0" smtClean="0">
                        <a:solidFill>
                          <a:srgbClr val="4BA12C"/>
                        </a:solidFill>
                        <a:latin typeface="Cambria Math" panose="02040503050406030204" pitchFamily="18" charset="0"/>
                      </a:rPr>
                      <m:t>𝐦𝐦</m:t>
                    </m:r>
                  </m:oMath>
                </a14:m>
                <a:endParaRPr lang="en-US" sz="1400" b="1" dirty="0">
                  <a:solidFill>
                    <a:srgbClr val="4BA12C"/>
                  </a:solidFill>
                  <a:latin typeface="Calibri" panose="020F0502020204030204" pitchFamily="34" charset="0"/>
                  <a:ea typeface="Calibri" panose="020F0502020204030204" pitchFamily="34" charset="0"/>
                  <a:cs typeface="Calibri" panose="020F0502020204030204" pitchFamily="34" charset="0"/>
                </a:endParaRPr>
              </a:p>
            </p:txBody>
          </p:sp>
        </mc:Choice>
        <mc:Fallback xmlns="">
          <p:sp>
            <p:nvSpPr>
              <p:cNvPr id="27" name="TextBox 26">
                <a:extLst>
                  <a:ext uri="{FF2B5EF4-FFF2-40B4-BE49-F238E27FC236}">
                    <a16:creationId xmlns:a16="http://schemas.microsoft.com/office/drawing/2014/main" id="{04511F92-F0F3-1DB6-637E-9A98D444282A}"/>
                  </a:ext>
                </a:extLst>
              </p:cNvPr>
              <p:cNvSpPr txBox="1">
                <a:spLocks noRot="1" noChangeAspect="1" noMove="1" noResize="1" noEditPoints="1" noAdjustHandles="1" noChangeArrowheads="1" noChangeShapeType="1" noTextEdit="1"/>
              </p:cNvSpPr>
              <p:nvPr/>
            </p:nvSpPr>
            <p:spPr>
              <a:xfrm>
                <a:off x="5958839" y="1201066"/>
                <a:ext cx="2160617" cy="954107"/>
              </a:xfrm>
              <a:prstGeom prst="rect">
                <a:avLst/>
              </a:prstGeom>
              <a:blipFill>
                <a:blip r:embed="rId4"/>
                <a:stretch>
                  <a:fillRect l="-2241" t="-10692" b="-10063"/>
                </a:stretch>
              </a:blipFill>
              <a:ln>
                <a:solidFill>
                  <a:schemeClr val="tx1"/>
                </a:solidFill>
              </a:ln>
            </p:spPr>
            <p:txBody>
              <a:bodyPr/>
              <a:lstStyle/>
              <a:p>
                <a:r>
                  <a:rPr lang="en-US">
                    <a:noFill/>
                  </a:rPr>
                  <a:t> </a:t>
                </a:r>
              </a:p>
            </p:txBody>
          </p:sp>
        </mc:Fallback>
      </mc:AlternateContent>
    </p:spTree>
    <p:extLst>
      <p:ext uri="{BB962C8B-B14F-4D97-AF65-F5344CB8AC3E}">
        <p14:creationId xmlns:p14="http://schemas.microsoft.com/office/powerpoint/2010/main" val="3775480773"/>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57ECA3-4CFE-3BD8-43FA-346FE25BB97A}"/>
            </a:ext>
          </a:extLst>
        </p:cNvPr>
        <p:cNvGrpSpPr/>
        <p:nvPr/>
      </p:nvGrpSpPr>
      <p:grpSpPr>
        <a:xfrm>
          <a:off x="0" y="0"/>
          <a:ext cx="0" cy="0"/>
          <a:chOff x="0" y="0"/>
          <a:chExt cx="0" cy="0"/>
        </a:xfrm>
      </p:grpSpPr>
      <p:pic>
        <p:nvPicPr>
          <p:cNvPr id="21" name="Picture 20" descr="A graph with different colored lines&#10;&#10;AI-generated content may be incorrect.">
            <a:extLst>
              <a:ext uri="{FF2B5EF4-FFF2-40B4-BE49-F238E27FC236}">
                <a16:creationId xmlns:a16="http://schemas.microsoft.com/office/drawing/2014/main" id="{10A3EADC-1C55-3BB3-6FE5-F19CEA9F05B4}"/>
              </a:ext>
            </a:extLst>
          </p:cNvPr>
          <p:cNvPicPr>
            <a:picLocks noChangeAspect="1"/>
          </p:cNvPicPr>
          <p:nvPr/>
        </p:nvPicPr>
        <p:blipFill>
          <a:blip r:embed="rId2"/>
          <a:stretch>
            <a:fillRect/>
          </a:stretch>
        </p:blipFill>
        <p:spPr>
          <a:xfrm>
            <a:off x="-87427" y="785364"/>
            <a:ext cx="8504003" cy="5623826"/>
          </a:xfrm>
          <a:prstGeom prst="rect">
            <a:avLst/>
          </a:prstGeom>
        </p:spPr>
      </p:pic>
      <p:sp>
        <p:nvSpPr>
          <p:cNvPr id="2" name="Slide Number Placeholder 1">
            <a:extLst>
              <a:ext uri="{FF2B5EF4-FFF2-40B4-BE49-F238E27FC236}">
                <a16:creationId xmlns:a16="http://schemas.microsoft.com/office/drawing/2014/main" id="{52742308-ED60-19C3-F1AD-E665608D3A6B}"/>
              </a:ext>
            </a:extLst>
          </p:cNvPr>
          <p:cNvSpPr>
            <a:spLocks noGrp="1"/>
          </p:cNvSpPr>
          <p:nvPr>
            <p:ph type="sldNum" sz="quarter" idx="4"/>
          </p:nvPr>
        </p:nvSpPr>
        <p:spPr/>
        <p:txBody>
          <a:bodyPr/>
          <a:lstStyle/>
          <a:p>
            <a:fld id="{A16AB2F8-5338-F742-A59E-35F5B82165E6}" type="slidenum">
              <a:rPr lang="en-GB" smtClean="0"/>
              <a:pPr/>
              <a:t>7</a:t>
            </a:fld>
            <a:endParaRPr lang="en-GB" dirty="0"/>
          </a:p>
        </p:txBody>
      </p:sp>
      <p:sp>
        <p:nvSpPr>
          <p:cNvPr id="30" name="Title 2">
            <a:extLst>
              <a:ext uri="{FF2B5EF4-FFF2-40B4-BE49-F238E27FC236}">
                <a16:creationId xmlns:a16="http://schemas.microsoft.com/office/drawing/2014/main" id="{4D4BFC32-CA0B-9646-BEEB-271B301D10CD}"/>
              </a:ext>
            </a:extLst>
          </p:cNvPr>
          <p:cNvSpPr>
            <a:spLocks noGrp="1"/>
          </p:cNvSpPr>
          <p:nvPr>
            <p:ph type="title"/>
          </p:nvPr>
        </p:nvSpPr>
        <p:spPr>
          <a:xfrm>
            <a:off x="2188923" y="186465"/>
            <a:ext cx="8091814" cy="681159"/>
          </a:xfrm>
          <a:prstGeom prst="rect">
            <a:avLst/>
          </a:prstGeom>
        </p:spPr>
        <p:txBody>
          <a:bodyPr/>
          <a:lstStyle/>
          <a:p>
            <a:r>
              <a:rPr lang="it-IT" cap="small"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Method: </a:t>
            </a:r>
            <a:r>
              <a:rPr lang="en-US" cap="small"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B-G plot at 4.5K</a:t>
            </a:r>
          </a:p>
        </p:txBody>
      </p:sp>
      <p:sp>
        <p:nvSpPr>
          <p:cNvPr id="22" name="CasellaDiTesto 14">
            <a:extLst>
              <a:ext uri="{FF2B5EF4-FFF2-40B4-BE49-F238E27FC236}">
                <a16:creationId xmlns:a16="http://schemas.microsoft.com/office/drawing/2014/main" id="{EBB201B3-4D12-596A-8A72-7FE19A14ABE6}"/>
              </a:ext>
            </a:extLst>
          </p:cNvPr>
          <p:cNvSpPr txBox="1"/>
          <p:nvPr/>
        </p:nvSpPr>
        <p:spPr>
          <a:xfrm>
            <a:off x="2315034" y="1262808"/>
            <a:ext cx="3442033" cy="369332"/>
          </a:xfrm>
          <a:prstGeom prst="rect">
            <a:avLst/>
          </a:prstGeom>
          <a:noFill/>
        </p:spPr>
        <p:txBody>
          <a:bodyPr wrap="none" rtlCol="0">
            <a:spAutoFit/>
          </a:bodyPr>
          <a:lstStyle/>
          <a:p>
            <a:r>
              <a:rPr lang="it-IT" b="1" i="1" u="sng" dirty="0">
                <a:solidFill>
                  <a:srgbClr val="FF0000"/>
                </a:solidFill>
                <a:highlight>
                  <a:srgbClr val="FFFF00"/>
                </a:highlight>
              </a:rPr>
              <a:t>EM, Stress and Cost</a:t>
            </a:r>
            <a:r>
              <a:rPr lang="it-IT" b="1" i="1" u="sng" dirty="0">
                <a:solidFill>
                  <a:srgbClr val="FF0000"/>
                </a:solidFill>
              </a:rPr>
              <a:t> </a:t>
            </a:r>
            <a:r>
              <a:rPr lang="it-IT" b="1" i="1" u="sng" dirty="0" err="1">
                <a:solidFill>
                  <a:srgbClr val="FF0000"/>
                </a:solidFill>
              </a:rPr>
              <a:t>optimization</a:t>
            </a:r>
            <a:endParaRPr lang="it-IT" b="1" i="1" u="sng" dirty="0">
              <a:solidFill>
                <a:srgbClr val="FF0000"/>
              </a:solidFill>
            </a:endParaRPr>
          </a:p>
        </p:txBody>
      </p:sp>
      <p:graphicFrame>
        <p:nvGraphicFramePr>
          <p:cNvPr id="29" name="Chart 28">
            <a:extLst>
              <a:ext uri="{FF2B5EF4-FFF2-40B4-BE49-F238E27FC236}">
                <a16:creationId xmlns:a16="http://schemas.microsoft.com/office/drawing/2014/main" id="{FFE83FDE-7D3C-6CD5-E04E-C1A517D37119}"/>
              </a:ext>
            </a:extLst>
          </p:cNvPr>
          <p:cNvGraphicFramePr>
            <a:graphicFrameLocks/>
          </p:cNvGraphicFramePr>
          <p:nvPr>
            <p:extLst>
              <p:ext uri="{D42A27DB-BD31-4B8C-83A1-F6EECF244321}">
                <p14:modId xmlns:p14="http://schemas.microsoft.com/office/powerpoint/2010/main" val="3464769822"/>
              </p:ext>
            </p:extLst>
          </p:nvPr>
        </p:nvGraphicFramePr>
        <p:xfrm>
          <a:off x="-261024" y="1834752"/>
          <a:ext cx="8317071" cy="4754338"/>
        </p:xfrm>
        <a:graphic>
          <a:graphicData uri="http://schemas.openxmlformats.org/drawingml/2006/chart">
            <c:chart xmlns:c="http://schemas.openxmlformats.org/drawingml/2006/chart" xmlns:r="http://schemas.openxmlformats.org/officeDocument/2006/relationships" r:id="rId3"/>
          </a:graphicData>
        </a:graphic>
      </p:graphicFrame>
      <p:sp>
        <p:nvSpPr>
          <p:cNvPr id="31" name="Diamond 30">
            <a:extLst>
              <a:ext uri="{FF2B5EF4-FFF2-40B4-BE49-F238E27FC236}">
                <a16:creationId xmlns:a16="http://schemas.microsoft.com/office/drawing/2014/main" id="{89B67727-6D4B-6578-686F-FE7BD3B89D07}"/>
              </a:ext>
            </a:extLst>
          </p:cNvPr>
          <p:cNvSpPr/>
          <p:nvPr/>
        </p:nvSpPr>
        <p:spPr>
          <a:xfrm>
            <a:off x="8857538" y="1504036"/>
            <a:ext cx="2783006" cy="833637"/>
          </a:xfrm>
          <a:prstGeom prst="diamond">
            <a:avLst/>
          </a:prstGeom>
          <a:ln>
            <a:solidFill>
              <a:srgbClr val="FFFF00"/>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200" b="1" dirty="0">
                <a:highlight>
                  <a:srgbClr val="FFFF00"/>
                </a:highlight>
              </a:rPr>
              <a:t>Cost</a:t>
            </a:r>
          </a:p>
          <a:p>
            <a:pPr algn="ctr"/>
            <a:r>
              <a:rPr lang="en-US" sz="1200" dirty="0"/>
              <a:t>Optimization</a:t>
            </a:r>
            <a:endParaRPr lang="en-US" sz="1200" dirty="0">
              <a:highlight>
                <a:srgbClr val="FFFF00"/>
              </a:highlight>
            </a:endParaRPr>
          </a:p>
        </p:txBody>
      </p:sp>
      <p:sp>
        <p:nvSpPr>
          <p:cNvPr id="32" name="TextBox 31">
            <a:extLst>
              <a:ext uri="{FF2B5EF4-FFF2-40B4-BE49-F238E27FC236}">
                <a16:creationId xmlns:a16="http://schemas.microsoft.com/office/drawing/2014/main" id="{793A7215-1A51-88EB-BC96-7D3816C4F2CE}"/>
              </a:ext>
            </a:extLst>
          </p:cNvPr>
          <p:cNvSpPr txBox="1"/>
          <p:nvPr/>
        </p:nvSpPr>
        <p:spPr>
          <a:xfrm>
            <a:off x="8416576" y="2437113"/>
            <a:ext cx="3668255" cy="3108543"/>
          </a:xfrm>
          <a:prstGeom prst="rect">
            <a:avLst/>
          </a:prstGeom>
          <a:noFill/>
        </p:spPr>
        <p:txBody>
          <a:bodyPr wrap="square" rtlCol="0">
            <a:spAutoFit/>
          </a:bodyPr>
          <a:lstStyle/>
          <a:p>
            <a:pPr algn="ctr"/>
            <a:r>
              <a:rPr lang="en-US" sz="1400" dirty="0"/>
              <a:t>The dipole coil width (</a:t>
            </a:r>
            <a:r>
              <a:rPr lang="en-US" sz="1400" dirty="0" err="1"/>
              <a:t>w_dip</a:t>
            </a:r>
            <a:r>
              <a:rPr lang="en-US" sz="1400" dirty="0"/>
              <a:t>) can be computed if the aperture radius (a1_quad) and the quadrupole coil width (</a:t>
            </a:r>
            <a:r>
              <a:rPr lang="en-US" sz="1400" dirty="0" err="1"/>
              <a:t>w_quad</a:t>
            </a:r>
            <a:r>
              <a:rPr lang="en-US" sz="1400" dirty="0"/>
              <a:t>) are known.</a:t>
            </a:r>
          </a:p>
          <a:p>
            <a:pPr algn="ctr"/>
            <a:endParaRPr lang="en-US" sz="1400" dirty="0"/>
          </a:p>
          <a:p>
            <a:r>
              <a:rPr lang="en-US" sz="1000" i="1" dirty="0">
                <a:solidFill>
                  <a:schemeClr val="bg2">
                    <a:lumMod val="50000"/>
                  </a:schemeClr>
                </a:solidFill>
              </a:rPr>
              <a:t>…..</a:t>
            </a:r>
          </a:p>
          <a:p>
            <a:r>
              <a:rPr lang="en-US" sz="1000" i="1" dirty="0">
                <a:solidFill>
                  <a:schemeClr val="bg2">
                    <a:lumMod val="50000"/>
                  </a:schemeClr>
                </a:solidFill>
              </a:rPr>
              <a:t>for a1_quad in range(25,151,25):</a:t>
            </a:r>
            <a:endParaRPr lang="en-GB" sz="1000" i="1" dirty="0">
              <a:solidFill>
                <a:schemeClr val="bg2">
                  <a:lumMod val="50000"/>
                </a:schemeClr>
              </a:solidFill>
            </a:endParaRPr>
          </a:p>
          <a:p>
            <a:r>
              <a:rPr lang="en-GB" sz="1000" i="1" dirty="0">
                <a:solidFill>
                  <a:schemeClr val="bg2">
                    <a:lumMod val="50000"/>
                  </a:schemeClr>
                </a:solidFill>
              </a:rPr>
              <a:t>     …..</a:t>
            </a:r>
          </a:p>
          <a:p>
            <a:r>
              <a:rPr lang="en-GB" sz="1000" i="1" dirty="0">
                <a:solidFill>
                  <a:schemeClr val="bg2">
                    <a:lumMod val="50000"/>
                  </a:schemeClr>
                </a:solidFill>
              </a:rPr>
              <a:t>     </a:t>
            </a:r>
            <a:r>
              <a:rPr lang="en-US" sz="1000" i="1" dirty="0">
                <a:solidFill>
                  <a:schemeClr val="bg2">
                    <a:lumMod val="50000"/>
                  </a:schemeClr>
                </a:solidFill>
              </a:rPr>
              <a:t>for </a:t>
            </a:r>
            <a:r>
              <a:rPr lang="en-US" sz="1000" i="1" dirty="0" err="1">
                <a:solidFill>
                  <a:schemeClr val="bg2">
                    <a:lumMod val="50000"/>
                  </a:schemeClr>
                </a:solidFill>
              </a:rPr>
              <a:t>w_quad</a:t>
            </a:r>
            <a:r>
              <a:rPr lang="en-US" sz="1000" i="1" dirty="0">
                <a:solidFill>
                  <a:schemeClr val="bg2">
                    <a:lumMod val="50000"/>
                  </a:schemeClr>
                </a:solidFill>
              </a:rPr>
              <a:t> in range(10, 81, 10):</a:t>
            </a:r>
            <a:r>
              <a:rPr lang="en-GB" sz="1000" i="1" dirty="0">
                <a:solidFill>
                  <a:schemeClr val="bg2">
                    <a:lumMod val="50000"/>
                  </a:schemeClr>
                </a:solidFill>
              </a:rPr>
              <a:t> </a:t>
            </a:r>
          </a:p>
          <a:p>
            <a:r>
              <a:rPr lang="en-GB" sz="1000" i="1" dirty="0">
                <a:solidFill>
                  <a:schemeClr val="bg2">
                    <a:lumMod val="50000"/>
                  </a:schemeClr>
                </a:solidFill>
              </a:rPr>
              <a:t>          </a:t>
            </a:r>
            <a:r>
              <a:rPr lang="en-US" sz="1000" i="1" dirty="0" err="1">
                <a:solidFill>
                  <a:schemeClr val="bg2">
                    <a:lumMod val="50000"/>
                  </a:schemeClr>
                </a:solidFill>
              </a:rPr>
              <a:t>w_dip</a:t>
            </a:r>
            <a:r>
              <a:rPr lang="en-US" sz="1000" i="1" dirty="0">
                <a:solidFill>
                  <a:schemeClr val="bg2">
                    <a:lumMod val="50000"/>
                  </a:schemeClr>
                </a:solidFill>
              </a:rPr>
              <a:t> = round(</a:t>
            </a:r>
            <a:r>
              <a:rPr lang="en-US" sz="1000" i="1" dirty="0" err="1">
                <a:solidFill>
                  <a:schemeClr val="bg2">
                    <a:lumMod val="50000"/>
                  </a:schemeClr>
                </a:solidFill>
              </a:rPr>
              <a:t>cost_model</a:t>
            </a:r>
            <a:r>
              <a:rPr lang="en-US" sz="1000" i="1" dirty="0">
                <a:solidFill>
                  <a:schemeClr val="bg2">
                    <a:lumMod val="50000"/>
                  </a:schemeClr>
                </a:solidFill>
              </a:rPr>
              <a:t>(a1_quad,w_quad),0)</a:t>
            </a:r>
            <a:r>
              <a:rPr lang="en-GB" sz="1000" b="1" i="1" dirty="0">
                <a:solidFill>
                  <a:schemeClr val="bg2">
                    <a:lumMod val="50000"/>
                  </a:schemeClr>
                </a:solidFill>
              </a:rPr>
              <a:t>          </a:t>
            </a:r>
          </a:p>
          <a:p>
            <a:r>
              <a:rPr lang="en-GB" sz="1000" b="1" i="1" dirty="0">
                <a:solidFill>
                  <a:schemeClr val="bg2">
                    <a:lumMod val="50000"/>
                  </a:schemeClr>
                </a:solidFill>
              </a:rPr>
              <a:t>          </a:t>
            </a:r>
            <a:r>
              <a:rPr lang="it-IT" sz="1000" b="1" i="1" dirty="0">
                <a:solidFill>
                  <a:schemeClr val="bg2">
                    <a:lumMod val="50000"/>
                  </a:schemeClr>
                </a:solidFill>
              </a:rPr>
              <a:t>…..</a:t>
            </a:r>
            <a:endParaRPr lang="en-US" sz="1000" i="1" dirty="0">
              <a:solidFill>
                <a:schemeClr val="bg2">
                  <a:lumMod val="50000"/>
                </a:schemeClr>
              </a:solidFill>
            </a:endParaRPr>
          </a:p>
          <a:p>
            <a:r>
              <a:rPr lang="en-US" sz="1000" i="1" dirty="0">
                <a:solidFill>
                  <a:schemeClr val="bg2">
                    <a:lumMod val="50000"/>
                  </a:schemeClr>
                </a:solidFill>
              </a:rPr>
              <a:t>     …..</a:t>
            </a:r>
          </a:p>
          <a:p>
            <a:r>
              <a:rPr lang="en-US" sz="1000" i="1" dirty="0">
                <a:solidFill>
                  <a:schemeClr val="bg2">
                    <a:lumMod val="50000"/>
                  </a:schemeClr>
                </a:solidFill>
              </a:rPr>
              <a:t>…..</a:t>
            </a:r>
            <a:endParaRPr lang="en-GB" sz="1000" i="1" dirty="0"/>
          </a:p>
          <a:p>
            <a:pPr algn="ctr"/>
            <a:endParaRPr lang="en-US" sz="1200" dirty="0"/>
          </a:p>
          <a:p>
            <a:pPr algn="ctr"/>
            <a:r>
              <a:rPr lang="en-US" sz="1200" dirty="0"/>
              <a:t>The cost value for the structures and iron is taken from HL-LHC, while the cost of the superconducting material (ReBCO) is based on the aspirational value of 2500 EUR/kg.</a:t>
            </a:r>
          </a:p>
        </p:txBody>
      </p:sp>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0BAAD226-8118-2829-1531-030FBA047D87}"/>
                  </a:ext>
                </a:extLst>
              </p:cNvPr>
              <p:cNvSpPr txBox="1"/>
              <p:nvPr/>
            </p:nvSpPr>
            <p:spPr>
              <a:xfrm>
                <a:off x="5958839" y="1201066"/>
                <a:ext cx="2160617" cy="954107"/>
              </a:xfrm>
              <a:prstGeom prst="rect">
                <a:avLst/>
              </a:prstGeom>
              <a:solidFill>
                <a:schemeClr val="bg1"/>
              </a:solidFill>
              <a:ln>
                <a:solidFill>
                  <a:schemeClr val="tx1"/>
                </a:solidFill>
              </a:ln>
            </p:spPr>
            <p:txBody>
              <a:bodyPr wrap="square" rtlCol="0">
                <a:spAutoFit/>
              </a:bodyPr>
              <a:lstStyle/>
              <a:p>
                <a:pPr marL="285750" indent="-285750">
                  <a:buSzPct val="150000"/>
                  <a:buFont typeface="Arial" panose="020B0604020202020204" pitchFamily="34" charset="0"/>
                  <a:buChar char="•"/>
                </a:pPr>
                <a14:m>
                  <m:oMath xmlns:m="http://schemas.openxmlformats.org/officeDocument/2006/math">
                    <m:r>
                      <a:rPr lang="it-IT" sz="1400" b="1" i="0" smtClean="0">
                        <a:solidFill>
                          <a:srgbClr val="0E98CD"/>
                        </a:solidFill>
                        <a:latin typeface="Cambria Math" panose="02040503050406030204" pitchFamily="18" charset="0"/>
                      </a:rPr>
                      <m:t>𝐀𝐩𝐞𝐫𝐭𝐮𝐫𝐞</m:t>
                    </m:r>
                    <m:r>
                      <a:rPr lang="en-US" sz="1400" b="1" i="0" smtClean="0">
                        <a:solidFill>
                          <a:srgbClr val="0E98CD"/>
                        </a:solidFill>
                        <a:latin typeface="Cambria Math" panose="02040503050406030204" pitchFamily="18" charset="0"/>
                      </a:rPr>
                      <m:t>=</m:t>
                    </m:r>
                    <m:r>
                      <a:rPr lang="en-US" sz="1400" b="1" i="0" smtClean="0">
                        <a:solidFill>
                          <a:srgbClr val="0E98CD"/>
                        </a:solidFill>
                        <a:latin typeface="Cambria Math" panose="02040503050406030204" pitchFamily="18" charset="0"/>
                      </a:rPr>
                      <m:t>𝟓𝟎</m:t>
                    </m:r>
                    <m:r>
                      <a:rPr lang="en-US" sz="1400" b="1" i="0" smtClean="0">
                        <a:solidFill>
                          <a:srgbClr val="0E98CD"/>
                        </a:solidFill>
                        <a:latin typeface="Cambria Math" panose="02040503050406030204" pitchFamily="18" charset="0"/>
                      </a:rPr>
                      <m:t> </m:t>
                    </m:r>
                    <m:r>
                      <a:rPr lang="en-US" sz="1400" b="1" i="0" smtClean="0">
                        <a:solidFill>
                          <a:srgbClr val="0E98CD"/>
                        </a:solidFill>
                        <a:latin typeface="Cambria Math" panose="02040503050406030204" pitchFamily="18" charset="0"/>
                      </a:rPr>
                      <m:t>𝐦𝐦</m:t>
                    </m:r>
                  </m:oMath>
                </a14:m>
                <a:endParaRPr lang="en-US" sz="1400" b="1" dirty="0">
                  <a:solidFill>
                    <a:srgbClr val="0E98CD"/>
                  </a:solidFill>
                  <a:latin typeface="Calibri" panose="020F0502020204030204" pitchFamily="34" charset="0"/>
                  <a:ea typeface="Calibri" panose="020F0502020204030204" pitchFamily="34" charset="0"/>
                  <a:cs typeface="Calibri" panose="020F0502020204030204" pitchFamily="34" charset="0"/>
                </a:endParaRPr>
              </a:p>
              <a:p>
                <a:pPr marL="285750" indent="-285750">
                  <a:buSzPct val="150000"/>
                  <a:buFont typeface="Arial" panose="020B0604020202020204" pitchFamily="34" charset="0"/>
                  <a:buChar char="•"/>
                </a:pPr>
                <a14:m>
                  <m:oMath xmlns:m="http://schemas.openxmlformats.org/officeDocument/2006/math">
                    <m:r>
                      <a:rPr lang="it-IT" sz="1400" b="1" i="0" smtClean="0">
                        <a:solidFill>
                          <a:srgbClr val="E16D30"/>
                        </a:solidFill>
                        <a:latin typeface="Cambria Math" panose="02040503050406030204" pitchFamily="18" charset="0"/>
                      </a:rPr>
                      <m:t>𝐀𝐩𝐞𝐫𝐭𝐮𝐫𝐞</m:t>
                    </m:r>
                    <m:r>
                      <a:rPr lang="en-US" sz="1400" b="1" i="0" smtClean="0">
                        <a:solidFill>
                          <a:srgbClr val="E16D30"/>
                        </a:solidFill>
                        <a:latin typeface="Cambria Math" panose="02040503050406030204" pitchFamily="18" charset="0"/>
                      </a:rPr>
                      <m:t>=</m:t>
                    </m:r>
                    <m:r>
                      <a:rPr lang="it-IT" sz="1400" b="1" i="0" smtClean="0">
                        <a:solidFill>
                          <a:srgbClr val="E16D30"/>
                        </a:solidFill>
                        <a:latin typeface="Cambria Math" panose="02040503050406030204" pitchFamily="18" charset="0"/>
                      </a:rPr>
                      <m:t>𝟏𝟎</m:t>
                    </m:r>
                    <m:r>
                      <a:rPr lang="en-US" sz="1400" b="1" i="0" smtClean="0">
                        <a:solidFill>
                          <a:srgbClr val="E16D30"/>
                        </a:solidFill>
                        <a:latin typeface="Cambria Math" panose="02040503050406030204" pitchFamily="18" charset="0"/>
                      </a:rPr>
                      <m:t>𝟎</m:t>
                    </m:r>
                    <m:r>
                      <a:rPr lang="en-US" sz="1400" b="1" i="0" smtClean="0">
                        <a:solidFill>
                          <a:srgbClr val="E16D30"/>
                        </a:solidFill>
                        <a:latin typeface="Cambria Math" panose="02040503050406030204" pitchFamily="18" charset="0"/>
                      </a:rPr>
                      <m:t> </m:t>
                    </m:r>
                    <m:r>
                      <a:rPr lang="en-US" sz="1400" b="1" i="0" smtClean="0">
                        <a:solidFill>
                          <a:srgbClr val="E16D30"/>
                        </a:solidFill>
                        <a:latin typeface="Cambria Math" panose="02040503050406030204" pitchFamily="18" charset="0"/>
                      </a:rPr>
                      <m:t>𝐦𝐦</m:t>
                    </m:r>
                  </m:oMath>
                </a14:m>
                <a:endParaRPr lang="en-US" sz="1400" b="1" dirty="0">
                  <a:solidFill>
                    <a:srgbClr val="E16D30"/>
                  </a:solidFill>
                  <a:latin typeface="Calibri" panose="020F0502020204030204" pitchFamily="34" charset="0"/>
                  <a:ea typeface="Calibri" panose="020F0502020204030204" pitchFamily="34" charset="0"/>
                  <a:cs typeface="Calibri" panose="020F0502020204030204" pitchFamily="34" charset="0"/>
                </a:endParaRPr>
              </a:p>
              <a:p>
                <a:pPr marL="285750" indent="-285750">
                  <a:buSzPct val="150000"/>
                  <a:buFont typeface="Arial" panose="020B0604020202020204" pitchFamily="34" charset="0"/>
                  <a:buChar char="•"/>
                </a:pPr>
                <a14:m>
                  <m:oMath xmlns:m="http://schemas.openxmlformats.org/officeDocument/2006/math">
                    <m:r>
                      <a:rPr lang="it-IT" sz="1400" b="1" i="0" smtClean="0">
                        <a:solidFill>
                          <a:srgbClr val="9A298E"/>
                        </a:solidFill>
                        <a:latin typeface="Cambria Math" panose="02040503050406030204" pitchFamily="18" charset="0"/>
                      </a:rPr>
                      <m:t>𝐀𝐩𝐞𝐫𝐭𝐮𝐫𝐞</m:t>
                    </m:r>
                    <m:r>
                      <a:rPr lang="en-US" sz="1400" b="1" i="0" smtClean="0">
                        <a:solidFill>
                          <a:srgbClr val="9A298E"/>
                        </a:solidFill>
                        <a:latin typeface="Cambria Math" panose="02040503050406030204" pitchFamily="18" charset="0"/>
                      </a:rPr>
                      <m:t>=</m:t>
                    </m:r>
                    <m:r>
                      <a:rPr lang="it-IT" sz="1400" b="1" i="0" smtClean="0">
                        <a:solidFill>
                          <a:srgbClr val="9A298E"/>
                        </a:solidFill>
                        <a:latin typeface="Cambria Math" panose="02040503050406030204" pitchFamily="18" charset="0"/>
                      </a:rPr>
                      <m:t>𝟏𝟓𝟎</m:t>
                    </m:r>
                    <m:r>
                      <a:rPr lang="en-US" sz="1400" b="1" i="0" smtClean="0">
                        <a:solidFill>
                          <a:srgbClr val="9A298E"/>
                        </a:solidFill>
                        <a:latin typeface="Cambria Math" panose="02040503050406030204" pitchFamily="18" charset="0"/>
                      </a:rPr>
                      <m:t> </m:t>
                    </m:r>
                    <m:r>
                      <a:rPr lang="en-US" sz="1400" b="1" i="0" smtClean="0">
                        <a:solidFill>
                          <a:srgbClr val="9A298E"/>
                        </a:solidFill>
                        <a:latin typeface="Cambria Math" panose="02040503050406030204" pitchFamily="18" charset="0"/>
                      </a:rPr>
                      <m:t>𝐦𝐦</m:t>
                    </m:r>
                  </m:oMath>
                </a14:m>
                <a:endParaRPr lang="en-US" sz="1400" b="1" dirty="0">
                  <a:solidFill>
                    <a:srgbClr val="9A298E"/>
                  </a:solidFill>
                  <a:latin typeface="Calibri" panose="020F0502020204030204" pitchFamily="34" charset="0"/>
                  <a:ea typeface="Calibri" panose="020F0502020204030204" pitchFamily="34" charset="0"/>
                  <a:cs typeface="Calibri" panose="020F0502020204030204" pitchFamily="34" charset="0"/>
                </a:endParaRPr>
              </a:p>
              <a:p>
                <a:pPr marL="285750" indent="-285750">
                  <a:buSzPct val="150000"/>
                  <a:buFont typeface="Arial" panose="020B0604020202020204" pitchFamily="34" charset="0"/>
                  <a:buChar char="•"/>
                </a:pPr>
                <a14:m>
                  <m:oMath xmlns:m="http://schemas.openxmlformats.org/officeDocument/2006/math">
                    <m:r>
                      <a:rPr lang="it-IT" sz="1400" b="1" i="0" smtClean="0">
                        <a:solidFill>
                          <a:srgbClr val="4BA12C"/>
                        </a:solidFill>
                        <a:latin typeface="Cambria Math" panose="02040503050406030204" pitchFamily="18" charset="0"/>
                      </a:rPr>
                      <m:t>𝐀𝐩𝐞𝐫𝐭𝐮𝐫𝐞</m:t>
                    </m:r>
                    <m:r>
                      <a:rPr lang="en-US" sz="1400" b="1" i="0" smtClean="0">
                        <a:solidFill>
                          <a:srgbClr val="4BA12C"/>
                        </a:solidFill>
                        <a:latin typeface="Cambria Math" panose="02040503050406030204" pitchFamily="18" charset="0"/>
                      </a:rPr>
                      <m:t>=</m:t>
                    </m:r>
                    <m:r>
                      <a:rPr lang="it-IT" sz="1400" b="1" i="0" smtClean="0">
                        <a:solidFill>
                          <a:srgbClr val="4BA12C"/>
                        </a:solidFill>
                        <a:latin typeface="Cambria Math" panose="02040503050406030204" pitchFamily="18" charset="0"/>
                      </a:rPr>
                      <m:t>𝟐</m:t>
                    </m:r>
                    <m:r>
                      <a:rPr lang="en-US" sz="1400" b="1" i="0" smtClean="0">
                        <a:solidFill>
                          <a:srgbClr val="4BA12C"/>
                        </a:solidFill>
                        <a:latin typeface="Cambria Math" panose="02040503050406030204" pitchFamily="18" charset="0"/>
                      </a:rPr>
                      <m:t>𝟎𝟎</m:t>
                    </m:r>
                    <m:r>
                      <a:rPr lang="en-US" sz="1400" b="1" i="0" smtClean="0">
                        <a:solidFill>
                          <a:srgbClr val="4BA12C"/>
                        </a:solidFill>
                        <a:latin typeface="Cambria Math" panose="02040503050406030204" pitchFamily="18" charset="0"/>
                      </a:rPr>
                      <m:t> </m:t>
                    </m:r>
                    <m:r>
                      <a:rPr lang="en-US" sz="1400" b="1" i="0" smtClean="0">
                        <a:solidFill>
                          <a:srgbClr val="4BA12C"/>
                        </a:solidFill>
                        <a:latin typeface="Cambria Math" panose="02040503050406030204" pitchFamily="18" charset="0"/>
                      </a:rPr>
                      <m:t>𝐦𝐦</m:t>
                    </m:r>
                  </m:oMath>
                </a14:m>
                <a:endParaRPr lang="en-US" sz="1400" b="1" dirty="0">
                  <a:solidFill>
                    <a:srgbClr val="4BA12C"/>
                  </a:solidFill>
                  <a:latin typeface="Calibri" panose="020F0502020204030204" pitchFamily="34" charset="0"/>
                  <a:ea typeface="Calibri" panose="020F0502020204030204" pitchFamily="34" charset="0"/>
                  <a:cs typeface="Calibri" panose="020F0502020204030204" pitchFamily="34" charset="0"/>
                </a:endParaRPr>
              </a:p>
            </p:txBody>
          </p:sp>
        </mc:Choice>
        <mc:Fallback xmlns="">
          <p:sp>
            <p:nvSpPr>
              <p:cNvPr id="35" name="TextBox 34">
                <a:extLst>
                  <a:ext uri="{FF2B5EF4-FFF2-40B4-BE49-F238E27FC236}">
                    <a16:creationId xmlns:a16="http://schemas.microsoft.com/office/drawing/2014/main" id="{0BAAD226-8118-2829-1531-030FBA047D87}"/>
                  </a:ext>
                </a:extLst>
              </p:cNvPr>
              <p:cNvSpPr txBox="1">
                <a:spLocks noRot="1" noChangeAspect="1" noMove="1" noResize="1" noEditPoints="1" noAdjustHandles="1" noChangeArrowheads="1" noChangeShapeType="1" noTextEdit="1"/>
              </p:cNvSpPr>
              <p:nvPr/>
            </p:nvSpPr>
            <p:spPr>
              <a:xfrm>
                <a:off x="5958839" y="1201066"/>
                <a:ext cx="2160617" cy="954107"/>
              </a:xfrm>
              <a:prstGeom prst="rect">
                <a:avLst/>
              </a:prstGeom>
              <a:blipFill>
                <a:blip r:embed="rId4"/>
                <a:stretch>
                  <a:fillRect l="-2241" t="-10692" b="-10063"/>
                </a:stretch>
              </a:blipFill>
              <a:ln>
                <a:solidFill>
                  <a:schemeClr val="tx1"/>
                </a:solidFill>
              </a:ln>
            </p:spPr>
            <p:txBody>
              <a:bodyPr/>
              <a:lstStyle/>
              <a:p>
                <a:r>
                  <a:rPr lang="en-US">
                    <a:noFill/>
                  </a:rPr>
                  <a:t> </a:t>
                </a:r>
              </a:p>
            </p:txBody>
          </p:sp>
        </mc:Fallback>
      </mc:AlternateContent>
      <p:sp>
        <p:nvSpPr>
          <p:cNvPr id="40" name="TextBox 3">
            <a:extLst>
              <a:ext uri="{FF2B5EF4-FFF2-40B4-BE49-F238E27FC236}">
                <a16:creationId xmlns:a16="http://schemas.microsoft.com/office/drawing/2014/main" id="{7AFDE3D8-2F52-24C5-EA15-576F71B74E72}"/>
              </a:ext>
            </a:extLst>
          </p:cNvPr>
          <p:cNvSpPr txBox="1"/>
          <p:nvPr/>
        </p:nvSpPr>
        <p:spPr>
          <a:xfrm>
            <a:off x="8420144" y="5555345"/>
            <a:ext cx="3381464" cy="523220"/>
          </a:xfrm>
          <a:prstGeom prst="rect">
            <a:avLst/>
          </a:prstGeom>
          <a:noFill/>
        </p:spPr>
        <p:txBody>
          <a:bodyPr wrap="square">
            <a:spAutoFit/>
          </a:bodyPr>
          <a:lstStyle/>
          <a:p>
            <a:pPr lvl="1" algn="ctr"/>
            <a:r>
              <a:rPr lang="en-US" sz="1400" b="1" dirty="0">
                <a:solidFill>
                  <a:srgbClr val="FF0000"/>
                </a:solidFill>
              </a:rPr>
              <a:t>The cost model saves one point for each curve with the same aperture.</a:t>
            </a:r>
            <a:endParaRPr lang="en-GB" sz="1000" b="1" i="1" dirty="0">
              <a:solidFill>
                <a:srgbClr val="FF0000"/>
              </a:solidFill>
            </a:endParaRPr>
          </a:p>
        </p:txBody>
      </p:sp>
    </p:spTree>
    <p:extLst>
      <p:ext uri="{BB962C8B-B14F-4D97-AF65-F5344CB8AC3E}">
        <p14:creationId xmlns:p14="http://schemas.microsoft.com/office/powerpoint/2010/main" val="1863890193"/>
      </p:ext>
    </p:extLst>
  </p:cSld>
  <p:clrMapOvr>
    <a:masterClrMapping/>
  </p:clrMapOvr>
  <p:transition spd="slow">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0AF9EB-38B0-E4CA-7EB5-04CC799F2C35}"/>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2B98947D-EC4D-295F-730D-A9C6ABCB86C1}"/>
              </a:ext>
            </a:extLst>
          </p:cNvPr>
          <p:cNvPicPr>
            <a:picLocks noChangeAspect="1"/>
          </p:cNvPicPr>
          <p:nvPr/>
        </p:nvPicPr>
        <p:blipFill>
          <a:blip r:embed="rId2">
            <a:alphaModFix/>
          </a:blip>
          <a:srcRect/>
          <a:stretch/>
        </p:blipFill>
        <p:spPr>
          <a:xfrm>
            <a:off x="29533" y="1260387"/>
            <a:ext cx="7933704" cy="4878672"/>
          </a:xfrm>
          <a:prstGeom prst="rect">
            <a:avLst/>
          </a:prstGeom>
        </p:spPr>
      </p:pic>
      <p:sp>
        <p:nvSpPr>
          <p:cNvPr id="2" name="Slide Number Placeholder 1">
            <a:extLst>
              <a:ext uri="{FF2B5EF4-FFF2-40B4-BE49-F238E27FC236}">
                <a16:creationId xmlns:a16="http://schemas.microsoft.com/office/drawing/2014/main" id="{A730D6FC-D998-8021-2F4E-9F84344713B6}"/>
              </a:ext>
            </a:extLst>
          </p:cNvPr>
          <p:cNvSpPr>
            <a:spLocks noGrp="1"/>
          </p:cNvSpPr>
          <p:nvPr>
            <p:ph type="sldNum" sz="quarter" idx="4"/>
          </p:nvPr>
        </p:nvSpPr>
        <p:spPr/>
        <p:txBody>
          <a:bodyPr/>
          <a:lstStyle/>
          <a:p>
            <a:fld id="{A16AB2F8-5338-F742-A59E-35F5B82165E6}" type="slidenum">
              <a:rPr lang="en-GB" smtClean="0"/>
              <a:pPr/>
              <a:t>8</a:t>
            </a:fld>
            <a:endParaRPr lang="en-GB" dirty="0"/>
          </a:p>
        </p:txBody>
      </p:sp>
      <p:sp>
        <p:nvSpPr>
          <p:cNvPr id="6" name="TextBox 3">
            <a:extLst>
              <a:ext uri="{FF2B5EF4-FFF2-40B4-BE49-F238E27FC236}">
                <a16:creationId xmlns:a16="http://schemas.microsoft.com/office/drawing/2014/main" id="{944F541B-96F4-318F-6F7E-57D8E70A146A}"/>
              </a:ext>
            </a:extLst>
          </p:cNvPr>
          <p:cNvSpPr txBox="1"/>
          <p:nvPr/>
        </p:nvSpPr>
        <p:spPr>
          <a:xfrm>
            <a:off x="8230786" y="3608589"/>
            <a:ext cx="3961214" cy="1354217"/>
          </a:xfrm>
          <a:prstGeom prst="rect">
            <a:avLst/>
          </a:prstGeom>
          <a:noFill/>
        </p:spPr>
        <p:txBody>
          <a:bodyPr wrap="square">
            <a:spAutoFit/>
          </a:bodyPr>
          <a:lstStyle/>
          <a:p>
            <a:pPr algn="ctr"/>
            <a:r>
              <a:rPr lang="en-US" sz="1600" dirty="0"/>
              <a:t>Maximum budget = 400 </a:t>
            </a:r>
            <a:r>
              <a:rPr lang="en-US" sz="1600" dirty="0" err="1"/>
              <a:t>kEUR</a:t>
            </a:r>
            <a:r>
              <a:rPr lang="en-US" sz="1600" dirty="0"/>
              <a:t>/m</a:t>
            </a:r>
          </a:p>
          <a:p>
            <a:pPr algn="ctr"/>
            <a:r>
              <a:rPr lang="en-GB" sz="1600" dirty="0"/>
              <a:t>Labour = 20 </a:t>
            </a:r>
            <a:r>
              <a:rPr lang="en-GB" sz="1600" dirty="0" err="1"/>
              <a:t>kEUR</a:t>
            </a:r>
            <a:r>
              <a:rPr lang="en-GB" sz="1600" dirty="0"/>
              <a:t>/m</a:t>
            </a:r>
          </a:p>
          <a:p>
            <a:pPr algn="ctr"/>
            <a:r>
              <a:rPr lang="en-GB" sz="1600" dirty="0"/>
              <a:t>Iron and Structures = 60 </a:t>
            </a:r>
            <a:r>
              <a:rPr lang="en-GB" sz="1600" dirty="0" err="1"/>
              <a:t>kEUR</a:t>
            </a:r>
            <a:r>
              <a:rPr lang="en-GB" sz="1600" dirty="0"/>
              <a:t>/m</a:t>
            </a:r>
          </a:p>
          <a:p>
            <a:pPr algn="ctr"/>
            <a:r>
              <a:rPr lang="en-GB" sz="1600" dirty="0"/>
              <a:t>↓</a:t>
            </a:r>
          </a:p>
          <a:p>
            <a:pPr algn="ctr"/>
            <a:r>
              <a:rPr lang="en-GB" sz="1600" dirty="0"/>
              <a:t>Budget for the SC = 320 </a:t>
            </a:r>
            <a:r>
              <a:rPr lang="en-GB" sz="1600" dirty="0" err="1"/>
              <a:t>kEUR</a:t>
            </a:r>
            <a:r>
              <a:rPr lang="en-GB" sz="1600" dirty="0"/>
              <a:t>/m</a:t>
            </a:r>
          </a:p>
        </p:txBody>
      </p:sp>
      <p:sp>
        <p:nvSpPr>
          <p:cNvPr id="7" name="CasellaDiTesto 6">
            <a:extLst>
              <a:ext uri="{FF2B5EF4-FFF2-40B4-BE49-F238E27FC236}">
                <a16:creationId xmlns:a16="http://schemas.microsoft.com/office/drawing/2014/main" id="{088D37EE-3EB6-6BF8-0ABA-D18AFC069218}"/>
              </a:ext>
            </a:extLst>
          </p:cNvPr>
          <p:cNvSpPr txBox="1"/>
          <p:nvPr/>
        </p:nvSpPr>
        <p:spPr>
          <a:xfrm>
            <a:off x="8190129" y="5061131"/>
            <a:ext cx="3961213" cy="923330"/>
          </a:xfrm>
          <a:prstGeom prst="rect">
            <a:avLst/>
          </a:prstGeom>
          <a:noFill/>
        </p:spPr>
        <p:txBody>
          <a:bodyPr wrap="square">
            <a:spAutoFit/>
          </a:bodyPr>
          <a:lstStyle/>
          <a:p>
            <a:pPr algn="ctr"/>
            <a:r>
              <a:rPr lang="en-US" dirty="0">
                <a:solidFill>
                  <a:srgbClr val="C00000"/>
                </a:solidFill>
              </a:rPr>
              <a:t>The radial build might change: a solution needs to be studied to address the issue of the quadrupole moving inward.</a:t>
            </a:r>
          </a:p>
        </p:txBody>
      </p:sp>
      <p:sp>
        <p:nvSpPr>
          <p:cNvPr id="8" name="TextBox 3">
            <a:extLst>
              <a:ext uri="{FF2B5EF4-FFF2-40B4-BE49-F238E27FC236}">
                <a16:creationId xmlns:a16="http://schemas.microsoft.com/office/drawing/2014/main" id="{840BCB03-99CB-63A4-E3FB-E4F6181F614F}"/>
              </a:ext>
            </a:extLst>
          </p:cNvPr>
          <p:cNvSpPr txBox="1"/>
          <p:nvPr/>
        </p:nvSpPr>
        <p:spPr>
          <a:xfrm>
            <a:off x="8453268" y="1644450"/>
            <a:ext cx="3613995" cy="1569660"/>
          </a:xfrm>
          <a:prstGeom prst="rect">
            <a:avLst/>
          </a:prstGeom>
          <a:noFill/>
        </p:spPr>
        <p:txBody>
          <a:bodyPr wrap="square">
            <a:spAutoFit/>
          </a:bodyPr>
          <a:lstStyle/>
          <a:p>
            <a:pPr algn="ctr"/>
            <a:r>
              <a:rPr lang="en-US" sz="1600" dirty="0"/>
              <a:t>From v0.7:</a:t>
            </a:r>
          </a:p>
          <a:p>
            <a:r>
              <a:rPr lang="en-US" sz="1600" dirty="0"/>
              <a:t> 8 T, 100 T/m, aperture of 310 mm (FF)</a:t>
            </a:r>
          </a:p>
          <a:p>
            <a:r>
              <a:rPr lang="en-US" sz="1600" dirty="0"/>
              <a:t> 8 T, 320 T/m, aperture of 130 mm (ARC)</a:t>
            </a:r>
          </a:p>
          <a:p>
            <a:r>
              <a:rPr lang="en-US" sz="1600" dirty="0"/>
              <a:t> 4 T, 240 T/m, aperture of 170 mm (Corr.)</a:t>
            </a:r>
          </a:p>
          <a:p>
            <a:r>
              <a:rPr lang="en-US" sz="1600" dirty="0"/>
              <a:t> 4 T, 330 T/m, aperture of 130 mm (Corr.)</a:t>
            </a:r>
          </a:p>
          <a:p>
            <a:endParaRPr lang="en-GB" sz="1600" dirty="0"/>
          </a:p>
        </p:txBody>
      </p:sp>
      <p:sp>
        <p:nvSpPr>
          <p:cNvPr id="9" name="TextBox 8">
            <a:extLst>
              <a:ext uri="{FF2B5EF4-FFF2-40B4-BE49-F238E27FC236}">
                <a16:creationId xmlns:a16="http://schemas.microsoft.com/office/drawing/2014/main" id="{FA7BD86D-8FE5-A3A8-C200-CDEC25C74242}"/>
              </a:ext>
            </a:extLst>
          </p:cNvPr>
          <p:cNvSpPr txBox="1"/>
          <p:nvPr/>
        </p:nvSpPr>
        <p:spPr>
          <a:xfrm>
            <a:off x="9156696" y="2967534"/>
            <a:ext cx="1944000" cy="353943"/>
          </a:xfrm>
          <a:prstGeom prst="rect">
            <a:avLst/>
          </a:prstGeom>
          <a:noFill/>
          <a:ln>
            <a:solidFill>
              <a:srgbClr val="00B0F0"/>
            </a:solidFill>
          </a:ln>
        </p:spPr>
        <p:txBody>
          <a:bodyPr wrap="square">
            <a:spAutoFit/>
          </a:bodyPr>
          <a:lstStyle/>
          <a:p>
            <a:r>
              <a:rPr lang="en-US" sz="1100" b="1" i="1" dirty="0">
                <a:solidFill>
                  <a:srgbClr val="00B0F0"/>
                </a:solidFill>
                <a:latin typeface="Calibri" panose="020F0502020204030204" pitchFamily="34" charset="0"/>
                <a:ea typeface="Calibri" panose="020F0502020204030204" pitchFamily="34" charset="0"/>
                <a:cs typeface="Calibri" panose="020F0502020204030204" pitchFamily="34" charset="0"/>
              </a:rPr>
              <a:t>Courtesy of </a:t>
            </a:r>
            <a:r>
              <a:rPr lang="en-GB" sz="1100" b="1" i="1" dirty="0">
                <a:solidFill>
                  <a:srgbClr val="00B0F0"/>
                </a:solidFill>
                <a:latin typeface="Calibri" panose="020F0502020204030204" pitchFamily="34" charset="0"/>
                <a:ea typeface="Calibri" panose="020F0502020204030204" pitchFamily="34" charset="0"/>
                <a:cs typeface="Calibri" panose="020F0502020204030204" pitchFamily="34" charset="0"/>
              </a:rPr>
              <a:t>Kyriacos Skoufaris</a:t>
            </a:r>
          </a:p>
          <a:p>
            <a:r>
              <a:rPr lang="en-US" sz="600" b="1" i="1" u="sng" dirty="0">
                <a:solidFill>
                  <a:srgbClr val="00B0F0"/>
                </a:solidFill>
                <a:latin typeface="Calibri" panose="020F0502020204030204" pitchFamily="34" charset="0"/>
                <a:ea typeface="Calibri" panose="020F0502020204030204" pitchFamily="34" charset="0"/>
                <a:cs typeface="Calibri" panose="020F0502020204030204" pitchFamily="34" charset="0"/>
              </a:rPr>
              <a:t>https://indico.cern.ch/event/1351046/</a:t>
            </a:r>
            <a:endParaRPr lang="en-GB" sz="600" b="1" i="1" u="sng" dirty="0">
              <a:solidFill>
                <a:srgbClr val="00B0F0"/>
              </a:solidFill>
              <a:latin typeface="Calibri" panose="020F0502020204030204" pitchFamily="34" charset="0"/>
              <a:ea typeface="Calibri" panose="020F0502020204030204" pitchFamily="34" charset="0"/>
              <a:cs typeface="Calibri" panose="020F0502020204030204" pitchFamily="34" charset="0"/>
            </a:endParaRPr>
          </a:p>
        </p:txBody>
      </p:sp>
      <p:sp>
        <p:nvSpPr>
          <p:cNvPr id="23" name="Rectangle 22">
            <a:extLst>
              <a:ext uri="{FF2B5EF4-FFF2-40B4-BE49-F238E27FC236}">
                <a16:creationId xmlns:a16="http://schemas.microsoft.com/office/drawing/2014/main" id="{A660E1BC-3819-5A3C-E35F-398BF7A21CD1}"/>
              </a:ext>
            </a:extLst>
          </p:cNvPr>
          <p:cNvSpPr/>
          <p:nvPr/>
        </p:nvSpPr>
        <p:spPr>
          <a:xfrm>
            <a:off x="8190129" y="1644450"/>
            <a:ext cx="3877134" cy="1777102"/>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itle 2">
            <a:extLst>
              <a:ext uri="{FF2B5EF4-FFF2-40B4-BE49-F238E27FC236}">
                <a16:creationId xmlns:a16="http://schemas.microsoft.com/office/drawing/2014/main" id="{7FCEB7D6-FA31-660D-8B2C-952BA977E96B}"/>
              </a:ext>
            </a:extLst>
          </p:cNvPr>
          <p:cNvSpPr>
            <a:spLocks noGrp="1"/>
          </p:cNvSpPr>
          <p:nvPr>
            <p:ph type="title"/>
          </p:nvPr>
        </p:nvSpPr>
        <p:spPr>
          <a:xfrm>
            <a:off x="2188923" y="186465"/>
            <a:ext cx="8091814" cy="681159"/>
          </a:xfrm>
          <a:prstGeom prst="rect">
            <a:avLst/>
          </a:prstGeom>
        </p:spPr>
        <p:txBody>
          <a:bodyPr/>
          <a:lstStyle/>
          <a:p>
            <a:r>
              <a:rPr lang="en-US" cap="small" dirty="0">
                <a:gradFill>
                  <a:gsLst>
                    <a:gs pos="4000">
                      <a:srgbClr val="0C43F2"/>
                    </a:gs>
                    <a:gs pos="100000">
                      <a:srgbClr val="FF0000">
                        <a:lumMod val="57000"/>
                      </a:srgbClr>
                    </a:gs>
                  </a:gsLst>
                  <a:lin ang="10800000" scaled="1"/>
                </a:gradFill>
                <a:effectLst>
                  <a:outerShdw blurRad="38100" dist="38100" dir="2700000" algn="tl">
                    <a:srgbClr val="000000">
                      <a:alpha val="43137"/>
                    </a:srgbClr>
                  </a:outerShdw>
                </a:effectLst>
                <a:latin typeface="Titillium Lt"/>
                <a:ea typeface="+mn-ea"/>
                <a:cs typeface="Arial" panose="020B0604020202020204" pitchFamily="34" charset="0"/>
              </a:rPr>
              <a:t>Results: B-G plot at 4.5K</a:t>
            </a:r>
          </a:p>
        </p:txBody>
      </p:sp>
      <p:sp>
        <p:nvSpPr>
          <p:cNvPr id="5" name="Isosceles Triangle 4">
            <a:extLst>
              <a:ext uri="{FF2B5EF4-FFF2-40B4-BE49-F238E27FC236}">
                <a16:creationId xmlns:a16="http://schemas.microsoft.com/office/drawing/2014/main" id="{8381B4BA-A87C-8C73-6907-A5FFE9ED80D0}"/>
              </a:ext>
            </a:extLst>
          </p:cNvPr>
          <p:cNvSpPr/>
          <p:nvPr/>
        </p:nvSpPr>
        <p:spPr>
          <a:xfrm>
            <a:off x="8338968" y="1992078"/>
            <a:ext cx="137160" cy="137160"/>
          </a:xfrm>
          <a:prstGeom prst="triangle">
            <a:avLst/>
          </a:prstGeom>
          <a:solidFill>
            <a:srgbClr val="FFFF00"/>
          </a:solidFill>
          <a:ln>
            <a:noFill/>
          </a:ln>
          <a:effectLst>
            <a:glow rad="63500">
              <a:srgbClr val="B5B903">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ED173045-CA37-EECA-4D38-8A35C18CF895}"/>
              </a:ext>
            </a:extLst>
          </p:cNvPr>
          <p:cNvSpPr/>
          <p:nvPr/>
        </p:nvSpPr>
        <p:spPr>
          <a:xfrm>
            <a:off x="1922928" y="4285698"/>
            <a:ext cx="137160" cy="137160"/>
          </a:xfrm>
          <a:prstGeom prst="triangle">
            <a:avLst/>
          </a:prstGeom>
          <a:solidFill>
            <a:srgbClr val="FFFF00"/>
          </a:solidFill>
          <a:ln>
            <a:noFill/>
          </a:ln>
          <a:effectLst>
            <a:glow rad="63500">
              <a:srgbClr val="B5B903">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Isosceles Triangle 15">
            <a:extLst>
              <a:ext uri="{FF2B5EF4-FFF2-40B4-BE49-F238E27FC236}">
                <a16:creationId xmlns:a16="http://schemas.microsoft.com/office/drawing/2014/main" id="{08B36664-49BB-2230-677C-8CDE8212CC0F}"/>
              </a:ext>
            </a:extLst>
          </p:cNvPr>
          <p:cNvSpPr/>
          <p:nvPr/>
        </p:nvSpPr>
        <p:spPr>
          <a:xfrm>
            <a:off x="8338968" y="2237739"/>
            <a:ext cx="137160" cy="137160"/>
          </a:xfrm>
          <a:prstGeom prst="triangle">
            <a:avLst/>
          </a:prstGeom>
          <a:solidFill>
            <a:srgbClr val="00DA63"/>
          </a:solidFill>
          <a:ln>
            <a:noFill/>
          </a:ln>
          <a:effectLst>
            <a:glow rad="63500">
              <a:srgbClr val="00DA63">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Isosceles Triangle 16">
            <a:extLst>
              <a:ext uri="{FF2B5EF4-FFF2-40B4-BE49-F238E27FC236}">
                <a16:creationId xmlns:a16="http://schemas.microsoft.com/office/drawing/2014/main" id="{B51DB3EA-D3FD-35BB-6717-DD7C4F710752}"/>
              </a:ext>
            </a:extLst>
          </p:cNvPr>
          <p:cNvSpPr/>
          <p:nvPr/>
        </p:nvSpPr>
        <p:spPr>
          <a:xfrm>
            <a:off x="5214768" y="4285698"/>
            <a:ext cx="137160" cy="137160"/>
          </a:xfrm>
          <a:prstGeom prst="triangle">
            <a:avLst/>
          </a:prstGeom>
          <a:solidFill>
            <a:srgbClr val="00DA63"/>
          </a:solidFill>
          <a:ln>
            <a:noFill/>
          </a:ln>
          <a:effectLst>
            <a:glow rad="63500">
              <a:srgbClr val="00DA63">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Isosceles Triangle 17">
            <a:extLst>
              <a:ext uri="{FF2B5EF4-FFF2-40B4-BE49-F238E27FC236}">
                <a16:creationId xmlns:a16="http://schemas.microsoft.com/office/drawing/2014/main" id="{2976B6BB-F8F4-EE41-0B45-9EE375D41C8A}"/>
              </a:ext>
            </a:extLst>
          </p:cNvPr>
          <p:cNvSpPr/>
          <p:nvPr/>
        </p:nvSpPr>
        <p:spPr>
          <a:xfrm>
            <a:off x="8338968" y="2490005"/>
            <a:ext cx="137160" cy="137160"/>
          </a:xfrm>
          <a:prstGeom prst="triangle">
            <a:avLst/>
          </a:prstGeom>
          <a:solidFill>
            <a:srgbClr val="FF0000"/>
          </a:solidFill>
          <a:ln>
            <a:noFill/>
          </a:ln>
          <a:effectLst>
            <a:glow rad="63500">
              <a:srgbClr val="FF0000">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Isosceles Triangle 18">
            <a:extLst>
              <a:ext uri="{FF2B5EF4-FFF2-40B4-BE49-F238E27FC236}">
                <a16:creationId xmlns:a16="http://schemas.microsoft.com/office/drawing/2014/main" id="{3725F32C-CDA7-3431-FEC1-E08FD454F68A}"/>
              </a:ext>
            </a:extLst>
          </p:cNvPr>
          <p:cNvSpPr/>
          <p:nvPr/>
        </p:nvSpPr>
        <p:spPr>
          <a:xfrm>
            <a:off x="8338968" y="2735666"/>
            <a:ext cx="137160" cy="137160"/>
          </a:xfrm>
          <a:prstGeom prst="triangle">
            <a:avLst/>
          </a:prstGeom>
          <a:solidFill>
            <a:srgbClr val="16E5EA"/>
          </a:solidFill>
          <a:ln>
            <a:noFill/>
          </a:ln>
          <a:effectLst>
            <a:glow rad="63500">
              <a:srgbClr val="16E5EA">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Isosceles Triangle 21">
            <a:extLst>
              <a:ext uri="{FF2B5EF4-FFF2-40B4-BE49-F238E27FC236}">
                <a16:creationId xmlns:a16="http://schemas.microsoft.com/office/drawing/2014/main" id="{123059EA-D5C6-9F54-D5C4-45EE52AF3168}"/>
              </a:ext>
            </a:extLst>
          </p:cNvPr>
          <p:cNvSpPr/>
          <p:nvPr/>
        </p:nvSpPr>
        <p:spPr>
          <a:xfrm>
            <a:off x="5428128" y="4992551"/>
            <a:ext cx="137160" cy="137160"/>
          </a:xfrm>
          <a:prstGeom prst="triangle">
            <a:avLst/>
          </a:prstGeom>
          <a:solidFill>
            <a:srgbClr val="16E5EA"/>
          </a:solidFill>
          <a:ln>
            <a:noFill/>
          </a:ln>
          <a:effectLst>
            <a:glow rad="63500">
              <a:srgbClr val="16E5EA">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Arrow Connector 24">
            <a:extLst>
              <a:ext uri="{FF2B5EF4-FFF2-40B4-BE49-F238E27FC236}">
                <a16:creationId xmlns:a16="http://schemas.microsoft.com/office/drawing/2014/main" id="{C4A043FC-D90C-2AE9-0D15-2C37DCD8C14B}"/>
              </a:ext>
            </a:extLst>
          </p:cNvPr>
          <p:cNvCxnSpPr>
            <a:cxnSpLocks/>
          </p:cNvCxnSpPr>
          <p:nvPr/>
        </p:nvCxnSpPr>
        <p:spPr>
          <a:xfrm>
            <a:off x="2834640" y="4354278"/>
            <a:ext cx="2258586" cy="0"/>
          </a:xfrm>
          <a:prstGeom prst="straightConnector1">
            <a:avLst/>
          </a:prstGeom>
          <a:ln w="19050" cap="flat" cmpd="sng" algn="ctr">
            <a:solidFill>
              <a:schemeClr val="tx1"/>
            </a:solidFill>
            <a:prstDash val="solid"/>
            <a:round/>
            <a:headEnd type="arrow" w="med" len="med"/>
            <a:tailEnd type="arrow" w="med" len="med"/>
          </a:ln>
          <a:effectLst>
            <a:outerShdw blurRad="50800" dist="38100" dir="8100000" algn="tr" rotWithShape="0">
              <a:prstClr val="black">
                <a:alpha val="40000"/>
              </a:prstClr>
            </a:outerShdw>
          </a:effectLst>
        </p:spPr>
        <p:style>
          <a:lnRef idx="0">
            <a:scrgbClr r="0" g="0" b="0"/>
          </a:lnRef>
          <a:fillRef idx="0">
            <a:scrgbClr r="0" g="0" b="0"/>
          </a:fillRef>
          <a:effectRef idx="0">
            <a:scrgbClr r="0" g="0" b="0"/>
          </a:effectRef>
          <a:fontRef idx="minor">
            <a:schemeClr val="tx1"/>
          </a:fontRef>
        </p:style>
      </p:cxnSp>
      <p:cxnSp>
        <p:nvCxnSpPr>
          <p:cNvPr id="27" name="Straight Arrow Connector 26">
            <a:extLst>
              <a:ext uri="{FF2B5EF4-FFF2-40B4-BE49-F238E27FC236}">
                <a16:creationId xmlns:a16="http://schemas.microsoft.com/office/drawing/2014/main" id="{053600AA-8238-E098-5B1A-1E62A8CF2634}"/>
              </a:ext>
            </a:extLst>
          </p:cNvPr>
          <p:cNvCxnSpPr>
            <a:cxnSpLocks/>
          </p:cNvCxnSpPr>
          <p:nvPr/>
        </p:nvCxnSpPr>
        <p:spPr>
          <a:xfrm>
            <a:off x="3595456" y="4988119"/>
            <a:ext cx="1756472" cy="0"/>
          </a:xfrm>
          <a:prstGeom prst="straightConnector1">
            <a:avLst/>
          </a:prstGeom>
          <a:ln w="19050" cap="flat" cmpd="sng" algn="ctr">
            <a:solidFill>
              <a:schemeClr val="tx1"/>
            </a:solidFill>
            <a:prstDash val="solid"/>
            <a:round/>
            <a:headEnd type="arrow" w="med" len="med"/>
            <a:tailEnd type="arrow" w="med" len="med"/>
          </a:ln>
          <a:effectLst>
            <a:outerShdw blurRad="50800" dist="38100" dir="8100000" algn="tr" rotWithShape="0">
              <a:prstClr val="black">
                <a:alpha val="40000"/>
              </a:prstClr>
            </a:outerShdw>
          </a:effectLst>
        </p:spPr>
        <p:style>
          <a:lnRef idx="0">
            <a:scrgbClr r="0" g="0" b="0"/>
          </a:lnRef>
          <a:fillRef idx="0">
            <a:scrgbClr r="0" g="0" b="0"/>
          </a:fillRef>
          <a:effectRef idx="0">
            <a:scrgbClr r="0" g="0" b="0"/>
          </a:effectRef>
          <a:fontRef idx="minor">
            <a:schemeClr val="tx1"/>
          </a:fontRef>
        </p:style>
      </p:cxnSp>
      <p:cxnSp>
        <p:nvCxnSpPr>
          <p:cNvPr id="28" name="Straight Arrow Connector 27">
            <a:extLst>
              <a:ext uri="{FF2B5EF4-FFF2-40B4-BE49-F238E27FC236}">
                <a16:creationId xmlns:a16="http://schemas.microsoft.com/office/drawing/2014/main" id="{C709ECA8-BCC5-2467-64E9-5AB3CE34B6CB}"/>
              </a:ext>
            </a:extLst>
          </p:cNvPr>
          <p:cNvCxnSpPr>
            <a:cxnSpLocks/>
          </p:cNvCxnSpPr>
          <p:nvPr/>
        </p:nvCxnSpPr>
        <p:spPr>
          <a:xfrm>
            <a:off x="2615198" y="5113954"/>
            <a:ext cx="1325441" cy="0"/>
          </a:xfrm>
          <a:prstGeom prst="straightConnector1">
            <a:avLst/>
          </a:prstGeom>
          <a:ln w="19050" cap="flat" cmpd="sng" algn="ctr">
            <a:solidFill>
              <a:schemeClr val="tx1"/>
            </a:solidFill>
            <a:prstDash val="solid"/>
            <a:round/>
            <a:headEnd type="arrow" w="med" len="med"/>
            <a:tailEnd type="arrow" w="med" len="med"/>
          </a:ln>
          <a:effectLst>
            <a:outerShdw blurRad="50800" dist="38100" dir="8100000" algn="tr" rotWithShape="0">
              <a:prstClr val="black">
                <a:alpha val="40000"/>
              </a:prstClr>
            </a:outerShdw>
          </a:effectLst>
        </p:spPr>
        <p:style>
          <a:lnRef idx="0">
            <a:scrgbClr r="0" g="0" b="0"/>
          </a:lnRef>
          <a:fillRef idx="0">
            <a:scrgbClr r="0" g="0" b="0"/>
          </a:fillRef>
          <a:effectRef idx="0">
            <a:scrgbClr r="0" g="0" b="0"/>
          </a:effectRef>
          <a:fontRef idx="minor">
            <a:schemeClr val="tx1"/>
          </a:fontRef>
        </p:style>
      </p:cxnSp>
      <p:cxnSp>
        <p:nvCxnSpPr>
          <p:cNvPr id="29" name="Straight Arrow Connector 28">
            <a:extLst>
              <a:ext uri="{FF2B5EF4-FFF2-40B4-BE49-F238E27FC236}">
                <a16:creationId xmlns:a16="http://schemas.microsoft.com/office/drawing/2014/main" id="{7B9A1F59-9BED-A545-14F5-7DEC85314F5B}"/>
              </a:ext>
            </a:extLst>
          </p:cNvPr>
          <p:cNvCxnSpPr>
            <a:cxnSpLocks/>
          </p:cNvCxnSpPr>
          <p:nvPr/>
        </p:nvCxnSpPr>
        <p:spPr>
          <a:xfrm>
            <a:off x="647700" y="4354278"/>
            <a:ext cx="1207026" cy="0"/>
          </a:xfrm>
          <a:prstGeom prst="straightConnector1">
            <a:avLst/>
          </a:prstGeom>
          <a:ln w="19050" cap="flat" cmpd="sng" algn="ctr">
            <a:solidFill>
              <a:schemeClr val="tx1"/>
            </a:solidFill>
            <a:prstDash val="solid"/>
            <a:round/>
            <a:headEnd type="arrow" w="med" len="med"/>
            <a:tailEnd type="arrow" w="med" len="med"/>
          </a:ln>
          <a:effectLst>
            <a:outerShdw blurRad="50800" dist="38100" dir="8100000" algn="tr" rotWithShape="0">
              <a:prstClr val="black">
                <a:alpha val="40000"/>
              </a:prstClr>
            </a:outerShdw>
          </a:effectLst>
        </p:spPr>
        <p:style>
          <a:lnRef idx="0">
            <a:scrgbClr r="0" g="0" b="0"/>
          </a:lnRef>
          <a:fillRef idx="0">
            <a:scrgbClr r="0" g="0" b="0"/>
          </a:fillRef>
          <a:effectRef idx="0">
            <a:scrgbClr r="0" g="0" b="0"/>
          </a:effectRef>
          <a:fontRef idx="minor">
            <a:schemeClr val="tx1"/>
          </a:fontRef>
        </p:style>
      </p:cxnSp>
      <p:sp>
        <p:nvSpPr>
          <p:cNvPr id="20" name="Isosceles Triangle 19">
            <a:extLst>
              <a:ext uri="{FF2B5EF4-FFF2-40B4-BE49-F238E27FC236}">
                <a16:creationId xmlns:a16="http://schemas.microsoft.com/office/drawing/2014/main" id="{5DFDB1D6-5B67-E9B5-89A5-800E002FBF60}"/>
              </a:ext>
            </a:extLst>
          </p:cNvPr>
          <p:cNvSpPr/>
          <p:nvPr/>
        </p:nvSpPr>
        <p:spPr>
          <a:xfrm>
            <a:off x="4004005" y="4992551"/>
            <a:ext cx="137160" cy="137160"/>
          </a:xfrm>
          <a:prstGeom prst="triangle">
            <a:avLst/>
          </a:prstGeom>
          <a:solidFill>
            <a:srgbClr val="FF0000"/>
          </a:solidFill>
          <a:ln>
            <a:noFill/>
          </a:ln>
          <a:effectLst>
            <a:glow rad="63500">
              <a:srgbClr val="FF0000">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5926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par>
                                <p:cTn id="17" presetID="10" presetClass="entr" presetSubtype="0" fill="hold" nodeType="with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10" presetClass="entr" presetSubtype="0" fill="hold"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500"/>
                                        <p:tgtEl>
                                          <p:spTgt spid="27"/>
                                        </p:tgtEl>
                                      </p:cBhvr>
                                    </p:animEffect>
                                  </p:childTnLst>
                                </p:cTn>
                              </p:par>
                              <p:par>
                                <p:cTn id="23" presetID="10" presetClass="entr" presetSubtype="0" fill="hold" nodeType="with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500"/>
                                        <p:tgtEl>
                                          <p:spTgt spid="28"/>
                                        </p:tgtEl>
                                      </p:cBhvr>
                                    </p:animEffect>
                                  </p:childTnLst>
                                </p:cTn>
                              </p:par>
                              <p:par>
                                <p:cTn id="26" presetID="10" presetClass="entr" presetSubtype="0" fill="hold" nodeType="with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7" grpId="0" animBg="1"/>
      <p:bldP spid="22" grpId="0" animBg="1"/>
      <p:bldP spid="20" grpId="0" animBg="1"/>
    </p:bld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69868</TotalTime>
  <Words>2350</Words>
  <Application>Microsoft Office PowerPoint</Application>
  <PresentationFormat>Widescreen</PresentationFormat>
  <Paragraphs>302</Paragraphs>
  <Slides>18</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Arial Narrow</vt:lpstr>
      <vt:lpstr>Calibri</vt:lpstr>
      <vt:lpstr>Cambria Math</vt:lpstr>
      <vt:lpstr>Titillium Lt</vt:lpstr>
      <vt:lpstr>Wingdings</vt:lpstr>
      <vt:lpstr>Tema di Office</vt:lpstr>
      <vt:lpstr>PowerPoint Presentation</vt:lpstr>
      <vt:lpstr>Overview</vt:lpstr>
      <vt:lpstr>HTS arc A-B and A-G plots</vt:lpstr>
      <vt:lpstr>Combined: Nested Configuration</vt:lpstr>
      <vt:lpstr>Python-Ansys Interface</vt:lpstr>
      <vt:lpstr>Method: B-G plot at 4.5K</vt:lpstr>
      <vt:lpstr>Method: B-G plot at 4.5K</vt:lpstr>
      <vt:lpstr>Method: B-G plot at 4.5K</vt:lpstr>
      <vt:lpstr>Results: B-G plot at 4.5K</vt:lpstr>
      <vt:lpstr>Results: B-G plot at 10K</vt:lpstr>
      <vt:lpstr>Results: B-G plot at 20K</vt:lpstr>
      <vt:lpstr>Stress Issue</vt:lpstr>
      <vt:lpstr>Results: B-G2 plot at 4.5K</vt:lpstr>
      <vt:lpstr>Results: B-G2 plot at 10K</vt:lpstr>
      <vt:lpstr>Results: B-G2 plot at 20K</vt:lpstr>
      <vt:lpstr>Summary of final results</vt:lpstr>
      <vt:lpstr>Conclusions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MuColl WP7 – task 4 Collider Complex</dc:title>
  <dc:creator>BARBARA CAIFFI</dc:creator>
  <cp:lastModifiedBy>Daniel Novelli</cp:lastModifiedBy>
  <cp:revision>494</cp:revision>
  <dcterms:created xsi:type="dcterms:W3CDTF">2022-09-13T13:16:53Z</dcterms:created>
  <dcterms:modified xsi:type="dcterms:W3CDTF">2025-02-20T05:20:54Z</dcterms:modified>
</cp:coreProperties>
</file>