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0" r:id="rId3"/>
    <p:sldId id="1507" r:id="rId4"/>
    <p:sldId id="1512" r:id="rId5"/>
    <p:sldId id="279" r:id="rId6"/>
    <p:sldId id="1505" r:id="rId7"/>
    <p:sldId id="1511" r:id="rId8"/>
    <p:sldId id="277" r:id="rId9"/>
    <p:sldId id="1504" r:id="rId10"/>
    <p:sldId id="1503" r:id="rId11"/>
    <p:sldId id="1508" r:id="rId12"/>
    <p:sldId id="1513" r:id="rId13"/>
    <p:sldId id="292" r:id="rId14"/>
    <p:sldId id="293" r:id="rId15"/>
    <p:sldId id="1514" r:id="rId16"/>
    <p:sldId id="1510" r:id="rId17"/>
    <p:sldId id="278" r:id="rId1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30" autoAdjust="0"/>
    <p:restoredTop sz="81616" autoAdjust="0"/>
  </p:normalViewPr>
  <p:slideViewPr>
    <p:cSldViewPr>
      <p:cViewPr varScale="1">
        <p:scale>
          <a:sx n="90" d="100"/>
          <a:sy n="90" d="100"/>
        </p:scale>
        <p:origin x="1386" y="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0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4/22/2025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media" Target="../media/media2.avi"/><Relationship Id="rId7" Type="http://schemas.openxmlformats.org/officeDocument/2006/relationships/image" Target="../media/image23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2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6.png"/><Relationship Id="rId4" Type="http://schemas.openxmlformats.org/officeDocument/2006/relationships/video" Target="../media/media2.avi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31315" y="381000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US" sz="5400" dirty="0">
                <a:solidFill>
                  <a:schemeClr val="tx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5400" spc="50" dirty="0">
                <a:ln w="9525" cmpd="sng">
                  <a:solidFill>
                    <a:schemeClr val="tx2"/>
                  </a:solidFill>
                  <a:prstDash val="solid"/>
                </a:ln>
                <a:effectLst>
                  <a:glow rad="38100">
                    <a:schemeClr val="tx2">
                      <a:alpha val="40000"/>
                    </a:schemeClr>
                  </a:glow>
                </a:effectLst>
              </a:rPr>
              <a:t>Beam Intercepting Devices</a:t>
            </a:r>
            <a:endParaRPr sz="5400" dirty="0">
              <a:ln w="9525" cmpd="sng">
                <a:solidFill>
                  <a:schemeClr val="tx2"/>
                </a:solidFill>
                <a:prstDash val="solid"/>
              </a:ln>
              <a:effectLst>
                <a:glow rad="38100">
                  <a:schemeClr val="tx2">
                    <a:alpha val="40000"/>
                  </a:schemeClr>
                </a:glow>
              </a:effectLst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Ida Zarei Johansen (SY-STI-TCD)</a:t>
            </a:r>
          </a:p>
          <a:p>
            <a:pPr algn="l">
              <a:defRPr/>
            </a:pPr>
            <a:r>
              <a:rPr lang="en-US" sz="1800" dirty="0"/>
              <a:t>10.04.2025</a:t>
            </a:r>
            <a:endParaRPr lang="en-US" dirty="0"/>
          </a:p>
        </p:txBody>
      </p:sp>
      <p:pic>
        <p:nvPicPr>
          <p:cNvPr id="4098" name="Picture 2" descr="CERN Logo : histoire, signification de l'emblème">
            <a:extLst>
              <a:ext uri="{FF2B5EF4-FFF2-40B4-BE49-F238E27FC236}">
                <a16:creationId xmlns:a16="http://schemas.microsoft.com/office/drawing/2014/main" id="{83D77E18-2D2C-E06E-389C-9B5B468D1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0"/>
            <a:ext cx="3828027" cy="2153265"/>
          </a:xfrm>
          <a:prstGeom prst="rect">
            <a:avLst/>
          </a:prstGeom>
          <a:noFill/>
          <a:effectLst>
            <a:glow>
              <a:schemeClr val="accent1">
                <a:alpha val="41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CF79116-94BA-0314-A111-2688156C11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9870" y="3918603"/>
            <a:ext cx="4130289" cy="24002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51F04F-1657-33BB-ADB3-BAB0AC561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SPS scraper V4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D9EE3-B21C-C612-79EB-B8C53342F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3C243F-565B-FCB7-D282-BE7DE80CE99B}"/>
              </a:ext>
            </a:extLst>
          </p:cNvPr>
          <p:cNvSpPr txBox="1"/>
          <p:nvPr/>
        </p:nvSpPr>
        <p:spPr bwMode="auto">
          <a:xfrm>
            <a:off x="189814" y="736671"/>
            <a:ext cx="7493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b="1" dirty="0">
                <a:solidFill>
                  <a:schemeClr val="tx2"/>
                </a:solidFill>
              </a:rPr>
              <a:t>Developed a new generation scraper for the </a:t>
            </a:r>
            <a:r>
              <a:rPr lang="en-GB" b="1" dirty="0" err="1">
                <a:solidFill>
                  <a:schemeClr val="tx2"/>
                </a:solidFill>
              </a:rPr>
              <a:t>HiLumi</a:t>
            </a:r>
            <a:r>
              <a:rPr lang="en-GB" b="1" dirty="0">
                <a:solidFill>
                  <a:schemeClr val="tx2"/>
                </a:solidFill>
              </a:rPr>
              <a:t> upgrade.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Uses a crankshaft system to push a graphite blade into beam trajectory and then retreat.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Cleans what we call a “halo”, i.e. particles surrounding the main beam. Only in two directions due to </a:t>
            </a:r>
            <a:r>
              <a:rPr lang="en-GB" b="1" dirty="0" err="1">
                <a:solidFill>
                  <a:schemeClr val="tx2"/>
                </a:solidFill>
              </a:rPr>
              <a:t>betatron</a:t>
            </a:r>
            <a:r>
              <a:rPr lang="en-GB" b="1" dirty="0">
                <a:solidFill>
                  <a:schemeClr val="tx2"/>
                </a:solidFill>
              </a:rPr>
              <a:t> oscillation.</a:t>
            </a:r>
          </a:p>
          <a:p>
            <a:endParaRPr lang="en-GB" b="1" dirty="0">
              <a:solidFill>
                <a:schemeClr val="tx2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Moves quickly to avoid to absorb too much of the beam, mostly scatters the part of the beam its in contact with.  - Masks downstream absorbs the scattered particles.</a:t>
            </a:r>
          </a:p>
        </p:txBody>
      </p:sp>
      <p:pic>
        <p:nvPicPr>
          <p:cNvPr id="22" name="500ms">
            <a:hlinkClick r:id="" action="ppaction://media"/>
            <a:extLst>
              <a:ext uri="{FF2B5EF4-FFF2-40B4-BE49-F238E27FC236}">
                <a16:creationId xmlns:a16="http://schemas.microsoft.com/office/drawing/2014/main" id="{421A3115-1FED-2870-616E-051642FC01A2}"/>
              </a:ext>
            </a:extLst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23722" y="1339130"/>
            <a:ext cx="3781457" cy="212706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386EDE0-8E16-CF0B-D6CF-83B4045B76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79893" y="3659463"/>
            <a:ext cx="2723044" cy="26594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628BBF-4249-B9B4-BEDF-20FB8D3198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7959" y="4095536"/>
            <a:ext cx="3009549" cy="2223366"/>
          </a:xfrm>
          <a:prstGeom prst="rect">
            <a:avLst/>
          </a:prstGeom>
        </p:spPr>
      </p:pic>
      <p:pic>
        <p:nvPicPr>
          <p:cNvPr id="9" name="myVideoFile">
            <a:hlinkClick r:id="" action="ppaction://media"/>
            <a:extLst>
              <a:ext uri="{FF2B5EF4-FFF2-40B4-BE49-F238E27FC236}">
                <a16:creationId xmlns:a16="http://schemas.microsoft.com/office/drawing/2014/main" id="{21DE66A8-FE70-E28D-3C95-C8F4241A182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1"/>
          <a:srcRect b="67957"/>
          <a:stretch/>
        </p:blipFill>
        <p:spPr bwMode="auto">
          <a:xfrm>
            <a:off x="7202466" y="52290"/>
            <a:ext cx="4953000" cy="119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2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3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23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65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video>
              <p:cMediaNode vol="0" mute="1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22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 mute="1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D7248F-DFCB-F867-0A62-F619BE8A0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SPS Scraper V4 work flow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CE2D2-E72D-0C54-D275-AD7A1744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B95411-8B43-C81D-10E8-11A50B0E1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739" y="1155035"/>
            <a:ext cx="2042690" cy="1638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76AA54-E294-DC88-78A2-AF10A9AC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1013015"/>
            <a:ext cx="1676400" cy="16388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AC8BAB-9496-1AE3-0FC2-101125DF61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0102" y="973574"/>
            <a:ext cx="3079890" cy="1792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3659BE-893E-766C-DA54-027A7E615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874932"/>
            <a:ext cx="1427194" cy="20324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A2F8F9F-CEDC-6DD5-B5B2-DFFBA3BE7D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0051" y="3551763"/>
            <a:ext cx="3591949" cy="23495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B506188-21D0-F3A1-CCBF-3903088307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510" y="3482918"/>
            <a:ext cx="3640167" cy="2426778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C37A95BF-EAE0-AEF4-6A26-0A587F6F3E6D}"/>
              </a:ext>
            </a:extLst>
          </p:cNvPr>
          <p:cNvSpPr/>
          <p:nvPr/>
        </p:nvSpPr>
        <p:spPr>
          <a:xfrm>
            <a:off x="1960594" y="1891177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8D1D2B2-98F0-1ABD-F224-D43BEB1002DA}"/>
              </a:ext>
            </a:extLst>
          </p:cNvPr>
          <p:cNvSpPr/>
          <p:nvPr/>
        </p:nvSpPr>
        <p:spPr>
          <a:xfrm>
            <a:off x="4750798" y="1891177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F28261A-AF43-C625-FCEE-025B3AE9D4EC}"/>
              </a:ext>
            </a:extLst>
          </p:cNvPr>
          <p:cNvSpPr/>
          <p:nvPr/>
        </p:nvSpPr>
        <p:spPr>
          <a:xfrm>
            <a:off x="7974408" y="1869790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B208F422-B18D-734E-201B-9C1D13CA990F}"/>
              </a:ext>
            </a:extLst>
          </p:cNvPr>
          <p:cNvSpPr/>
          <p:nvPr/>
        </p:nvSpPr>
        <p:spPr>
          <a:xfrm rot="5400000">
            <a:off x="10021805" y="2773919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AC9574-402A-2043-F747-133F612F6DE6}"/>
              </a:ext>
            </a:extLst>
          </p:cNvPr>
          <p:cNvSpPr txBox="1"/>
          <p:nvPr/>
        </p:nvSpPr>
        <p:spPr bwMode="auto">
          <a:xfrm>
            <a:off x="930426" y="290742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Specs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06F129-4F57-B827-7366-9CAB236ABB2C}"/>
              </a:ext>
            </a:extLst>
          </p:cNvPr>
          <p:cNvSpPr txBox="1"/>
          <p:nvPr/>
        </p:nvSpPr>
        <p:spPr bwMode="auto">
          <a:xfrm>
            <a:off x="2811334" y="288874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Concept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4A3AEB-0BA8-12C7-CEE6-5CC5BBCD8148}"/>
              </a:ext>
            </a:extLst>
          </p:cNvPr>
          <p:cNvSpPr txBox="1"/>
          <p:nvPr/>
        </p:nvSpPr>
        <p:spPr bwMode="auto">
          <a:xfrm>
            <a:off x="6506847" y="2850651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Studies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E0B28A-5F74-F47D-EA9E-4F5B37CE83B5}"/>
              </a:ext>
            </a:extLst>
          </p:cNvPr>
          <p:cNvSpPr txBox="1"/>
          <p:nvPr/>
        </p:nvSpPr>
        <p:spPr bwMode="auto">
          <a:xfrm>
            <a:off x="9177691" y="281336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Design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A69CCD-3907-DEF3-1569-ACFA5696EE1B}"/>
              </a:ext>
            </a:extLst>
          </p:cNvPr>
          <p:cNvSpPr txBox="1"/>
          <p:nvPr/>
        </p:nvSpPr>
        <p:spPr bwMode="auto">
          <a:xfrm>
            <a:off x="9803508" y="5909696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Prototype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2E51E5-6E4A-6F28-0BDB-03FEE94DCA83}"/>
              </a:ext>
            </a:extLst>
          </p:cNvPr>
          <p:cNvSpPr txBox="1"/>
          <p:nvPr/>
        </p:nvSpPr>
        <p:spPr bwMode="auto">
          <a:xfrm>
            <a:off x="407988" y="5983068"/>
            <a:ext cx="3455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Installation of equipment</a:t>
            </a:r>
            <a:endParaRPr lang="en-GB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C92AC5E-75B6-0DC2-B4E9-FA7F2F5D5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481" y="3551763"/>
            <a:ext cx="3477999" cy="231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6A6E493D-8EF0-C047-9EBF-8E5BF35E5974}"/>
              </a:ext>
            </a:extLst>
          </p:cNvPr>
          <p:cNvSpPr/>
          <p:nvPr/>
        </p:nvSpPr>
        <p:spPr>
          <a:xfrm rot="10800000">
            <a:off x="7802247" y="4539535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C9FDCE59-F1E7-E025-C330-97B9066342DD}"/>
              </a:ext>
            </a:extLst>
          </p:cNvPr>
          <p:cNvSpPr/>
          <p:nvPr/>
        </p:nvSpPr>
        <p:spPr>
          <a:xfrm rot="10800000">
            <a:off x="3894845" y="4539536"/>
            <a:ext cx="858806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F30E14-B575-10D6-9166-7A6BEA5143E5}"/>
              </a:ext>
            </a:extLst>
          </p:cNvPr>
          <p:cNvSpPr txBox="1"/>
          <p:nvPr/>
        </p:nvSpPr>
        <p:spPr bwMode="auto">
          <a:xfrm>
            <a:off x="5558473" y="5909696"/>
            <a:ext cx="1896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Final production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883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FE278AF-D16E-279F-9066-C9BD91E17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716" y="3474643"/>
            <a:ext cx="4438232" cy="2828763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B3D113-D03C-83C1-907E-0DEB960F45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58594" y="3139414"/>
            <a:ext cx="4241583" cy="316399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84E3344-093E-5E85-66DD-5F11975BC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IBDRS </a:t>
            </a:r>
            <a:r>
              <a:rPr lang="en-US" b="0" dirty="0"/>
              <a:t>– </a:t>
            </a:r>
            <a:r>
              <a:rPr lang="en-US" dirty="0"/>
              <a:t>I</a:t>
            </a:r>
            <a:r>
              <a:rPr lang="en-US" b="0" dirty="0"/>
              <a:t>solde </a:t>
            </a:r>
            <a:r>
              <a:rPr lang="en-US" dirty="0"/>
              <a:t>B</a:t>
            </a:r>
            <a:r>
              <a:rPr lang="en-US" b="0" dirty="0"/>
              <a:t>eam </a:t>
            </a:r>
            <a:r>
              <a:rPr lang="en-US" dirty="0"/>
              <a:t>D</a:t>
            </a:r>
            <a:r>
              <a:rPr lang="en-US" b="0" dirty="0"/>
              <a:t>ump </a:t>
            </a:r>
            <a:r>
              <a:rPr lang="en-US" dirty="0"/>
              <a:t>R</a:t>
            </a:r>
            <a:r>
              <a:rPr lang="en-US" b="0" dirty="0"/>
              <a:t>eplacement &amp; </a:t>
            </a:r>
            <a:r>
              <a:rPr lang="en-US" dirty="0"/>
              <a:t>S</a:t>
            </a:r>
            <a:r>
              <a:rPr lang="en-US" b="0" dirty="0"/>
              <a:t>ustainability project</a:t>
            </a:r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C8FAD-4F68-7DD6-3D5D-4AB45D8D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F5BE3A-A3C5-BC87-DDF1-A6E1B6E70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7400" y="1576504"/>
            <a:ext cx="2322777" cy="23471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BF0F9D-6B85-E54D-F701-95B034C81E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2495" y="1576503"/>
            <a:ext cx="2334906" cy="23471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02672C-AB04-FDF9-7357-1D39EAC030E9}"/>
              </a:ext>
            </a:extLst>
          </p:cNvPr>
          <p:cNvSpPr txBox="1"/>
          <p:nvPr/>
        </p:nvSpPr>
        <p:spPr bwMode="auto">
          <a:xfrm>
            <a:off x="410830" y="1774564"/>
            <a:ext cx="57642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 out old radioactive beam dumps (radioactive earth).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 a building on top of the beam dumps for accessibility.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Replace the beam dumps with new beam dumps designed for higher intensities and energies.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Cover everything in earth again.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81826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A0DE3C-F42B-5B04-90E7-89C1F40AA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586" y="1799488"/>
            <a:ext cx="11376024" cy="4608512"/>
          </a:xfrm>
        </p:spPr>
        <p:txBody>
          <a:bodyPr/>
          <a:lstStyle/>
          <a:p>
            <a:r>
              <a:rPr lang="en-US" sz="2400" dirty="0"/>
              <a:t>Radioactive beam production used for: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Nuclear physics – Properties of exotic nuclei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Astrophysics – Stellar nucleosynthesis studies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Weak interaction physics – Beta decay measurements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Solid-state physics &amp; biomedical research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D00719-49B1-35ED-0FAE-A3F4DA71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</a:t>
            </a:r>
            <a:r>
              <a:rPr lang="en-US" b="0" dirty="0"/>
              <a:t>- </a:t>
            </a:r>
            <a:r>
              <a:rPr lang="en-US" dirty="0"/>
              <a:t>I</a:t>
            </a:r>
            <a:r>
              <a:rPr lang="en-US" b="0" dirty="0"/>
              <a:t>sotope</a:t>
            </a:r>
            <a:r>
              <a:rPr lang="en-US" dirty="0"/>
              <a:t> S</a:t>
            </a:r>
            <a:r>
              <a:rPr lang="en-US" b="0" dirty="0"/>
              <a:t>eparator</a:t>
            </a:r>
            <a:r>
              <a:rPr lang="en-US" dirty="0"/>
              <a:t> O</a:t>
            </a:r>
            <a:r>
              <a:rPr lang="en-US" b="0" dirty="0"/>
              <a:t>n</a:t>
            </a:r>
            <a:r>
              <a:rPr lang="en-US" dirty="0"/>
              <a:t> L</a:t>
            </a:r>
            <a:r>
              <a:rPr lang="en-US" b="0" dirty="0"/>
              <a:t>ine</a:t>
            </a:r>
            <a:r>
              <a:rPr lang="en-US" dirty="0"/>
              <a:t> De</a:t>
            </a:r>
            <a:r>
              <a:rPr lang="en-US" b="0" dirty="0"/>
              <a:t>vice </a:t>
            </a: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1E8DB-0D93-837D-B25A-646670248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YYYY-MM-DD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865BC-2CF9-DB91-4426-BE455DE13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BE4EB5-9179-2D96-1B85-6A1E80134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0ECF13-6190-EC7A-A304-5B76C2738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383" y="3279899"/>
            <a:ext cx="4303227" cy="241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391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7F356B8-E099-A6B2-3F10-A8D9232502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16334" b="991"/>
          <a:stretch/>
        </p:blipFill>
        <p:spPr>
          <a:xfrm>
            <a:off x="407989" y="1592263"/>
            <a:ext cx="11376024" cy="4608512"/>
          </a:xfrm>
          <a:prstGeom prst="rect">
            <a:avLst/>
          </a:prstGeom>
          <a:noFill/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527963DF-C4F1-7DB3-FB5E-CB344649C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ISOLDE facility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C6BE1-CD74-9F33-18EE-7612CEE94D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YYYY-MM-DD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BB46F-9806-9C8E-FF02-C57B0F478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DD452-3666-119D-DD48-0969868E2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54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E6E56F-8FA0-7C70-4F42-248887607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WP5 – new beam dump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2A277-CAB1-3B4D-676B-D301DCA00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5FBB53-73A1-CDDF-60D9-581E02BC4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590" y="1900208"/>
            <a:ext cx="1397798" cy="1975226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BCDA487-3693-F91F-55EA-EA607350B313}"/>
              </a:ext>
            </a:extLst>
          </p:cNvPr>
          <p:cNvSpPr/>
          <p:nvPr/>
        </p:nvSpPr>
        <p:spPr>
          <a:xfrm>
            <a:off x="2050519" y="2819085"/>
            <a:ext cx="579977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FDDCE0-C977-4FC0-0F0B-9F973F09F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189" y="2569134"/>
            <a:ext cx="2224856" cy="823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D2F392-4B96-BF97-8F54-1F5FFFB65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2209800"/>
            <a:ext cx="2224856" cy="16845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5115B2-93E8-337B-90C1-A39FF2F4F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1594" y="2386658"/>
            <a:ext cx="2224857" cy="1330819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82DD2075-5CF8-35A8-570C-FA3B17E1AE94}"/>
              </a:ext>
            </a:extLst>
          </p:cNvPr>
          <p:cNvSpPr/>
          <p:nvPr/>
        </p:nvSpPr>
        <p:spPr>
          <a:xfrm>
            <a:off x="5282406" y="2818330"/>
            <a:ext cx="579977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E7C5187-7784-55F8-A9F2-6C95C4BEEA65}"/>
              </a:ext>
            </a:extLst>
          </p:cNvPr>
          <p:cNvSpPr/>
          <p:nvPr/>
        </p:nvSpPr>
        <p:spPr>
          <a:xfrm>
            <a:off x="8385237" y="2887821"/>
            <a:ext cx="579977" cy="32533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A24ECFF7-EBDB-1D49-E779-181E48AB984D}"/>
              </a:ext>
            </a:extLst>
          </p:cNvPr>
          <p:cNvSpPr/>
          <p:nvPr/>
        </p:nvSpPr>
        <p:spPr>
          <a:xfrm rot="5400000">
            <a:off x="5312277" y="1773563"/>
            <a:ext cx="458902" cy="641309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1401EA96-D1DA-7F2E-3936-9301506BD4B2}"/>
              </a:ext>
            </a:extLst>
          </p:cNvPr>
          <p:cNvSpPr/>
          <p:nvPr/>
        </p:nvSpPr>
        <p:spPr>
          <a:xfrm rot="5400000">
            <a:off x="8409923" y="1828302"/>
            <a:ext cx="458902" cy="641309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3FB90D4C-4CAB-9CBD-7AE8-E3E3167984B1}"/>
              </a:ext>
            </a:extLst>
          </p:cNvPr>
          <p:cNvSpPr/>
          <p:nvPr/>
        </p:nvSpPr>
        <p:spPr>
          <a:xfrm rot="5400000">
            <a:off x="2180297" y="1809005"/>
            <a:ext cx="458902" cy="641309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E6D24E-C97C-AA0B-4B67-DF72B3BC807C}"/>
              </a:ext>
            </a:extLst>
          </p:cNvPr>
          <p:cNvSpPr txBox="1"/>
          <p:nvPr/>
        </p:nvSpPr>
        <p:spPr bwMode="auto">
          <a:xfrm>
            <a:off x="767930" y="4077057"/>
            <a:ext cx="202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Specs 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D515EE-0122-1E68-CB6D-59A8DFC70F3C}"/>
              </a:ext>
            </a:extLst>
          </p:cNvPr>
          <p:cNvSpPr txBox="1"/>
          <p:nvPr/>
        </p:nvSpPr>
        <p:spPr bwMode="auto">
          <a:xfrm>
            <a:off x="3441322" y="407705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Concept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0E1002-0714-9F30-DB8B-27747E833783}"/>
              </a:ext>
            </a:extLst>
          </p:cNvPr>
          <p:cNvSpPr txBox="1"/>
          <p:nvPr/>
        </p:nvSpPr>
        <p:spPr bwMode="auto">
          <a:xfrm>
            <a:off x="6696786" y="407705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Studies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71E081-84A6-782F-6C20-4A2E51BA203E}"/>
              </a:ext>
            </a:extLst>
          </p:cNvPr>
          <p:cNvSpPr txBox="1"/>
          <p:nvPr/>
        </p:nvSpPr>
        <p:spPr bwMode="auto">
          <a:xfrm>
            <a:off x="9925669" y="407321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Design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C9D8F0A-4B26-8A85-23E2-F47D3178990A}"/>
              </a:ext>
            </a:extLst>
          </p:cNvPr>
          <p:cNvSpPr txBox="1"/>
          <p:nvPr/>
        </p:nvSpPr>
        <p:spPr bwMode="auto">
          <a:xfrm>
            <a:off x="3961743" y="5196028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To be continued…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715609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8DD6E6-07FF-C934-2C4B-9DF39402F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Dont let yourself think you are not qualified – The graduate programs are designed for you to learn new things. No one at CERN expects you to know anything about beam physics as an engineering student.</a:t>
            </a:r>
          </a:p>
          <a:p>
            <a:r>
              <a:rPr lang="nb-NO" dirty="0"/>
              <a:t>Dont worry about not having the best grades– the main values at CERN is curiosity and interest in learning!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  <a:p>
            <a:r>
              <a:rPr lang="nb-NO" dirty="0"/>
              <a:t>My number one tip for the application process – include a reference letter from a professor that likes you </a:t>
            </a:r>
            <a:r>
              <a:rPr lang="nb-NO" dirty="0">
                <a:sym typeface="Wingdings" panose="05000000000000000000" pitchFamily="2" charset="2"/>
              </a:rPr>
              <a:t></a:t>
            </a:r>
            <a:endParaRPr lang="nb-NO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3B3CBD-2C4D-F0F8-3DA6-39F174685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If you are interested in applying for a CERN position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976BA2-5A20-64FB-2E53-37EDDDA3E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A8784D-FBFB-2892-3A60-9C1D73537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35" y="3487396"/>
            <a:ext cx="9927266" cy="7168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E0F7B4-B51B-5C87-5BAF-CD2AB2471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06" y="4286602"/>
            <a:ext cx="9987270" cy="71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55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AutoShape 2" descr="Beam impact tests of a prototype target for the Beam Dump Facility at CERN:  experimental setup and preliminary analysis of the online results - CERN  Document Server">
            <a:extLst>
              <a:ext uri="{FF2B5EF4-FFF2-40B4-BE49-F238E27FC236}">
                <a16:creationId xmlns:a16="http://schemas.microsoft.com/office/drawing/2014/main" id="{4C49FF0E-43EC-B3DA-25A3-637BB0CD96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CAFDD6-828E-4B9D-E15A-2EC505EEE79E}"/>
              </a:ext>
            </a:extLst>
          </p:cNvPr>
          <p:cNvSpPr txBox="1"/>
          <p:nvPr/>
        </p:nvSpPr>
        <p:spPr bwMode="auto">
          <a:xfrm>
            <a:off x="4953000" y="137160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200" b="1" dirty="0"/>
              <a:t>Questions?</a:t>
            </a:r>
            <a:endParaRPr lang="en-GB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FBF08-2F4A-E6BF-7D6B-59BB0F6E5FD4}"/>
              </a:ext>
            </a:extLst>
          </p:cNvPr>
          <p:cNvSpPr txBox="1"/>
          <p:nvPr/>
        </p:nvSpPr>
        <p:spPr bwMode="auto">
          <a:xfrm>
            <a:off x="3733800" y="511706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Can also be sent to ida.zarei.johansen@cern.ch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7B8863-EB95-8FB8-8D60-4C9406909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Mechatronics engineering bachelor from the University of Agder – Graduated June 2023</a:t>
            </a:r>
          </a:p>
          <a:p>
            <a:r>
              <a:rPr lang="en-US" dirty="0"/>
              <a:t>Specialties during university – Mathematics and mechanics</a:t>
            </a:r>
          </a:p>
          <a:p>
            <a:r>
              <a:rPr lang="en-US" dirty="0"/>
              <a:t>Bachelor thesis- Dynamic modeling and simulations of jumping asteroid explorers in microgravity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293F8C-3101-5CE6-D301-FF283CCA7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background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DA07A-77EE-18E3-F0DD-E81B9C739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17F129-D07C-E45D-A620-2D52008EB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7679" y="5515607"/>
            <a:ext cx="3695700" cy="838096"/>
          </a:xfrm>
          <a:prstGeom prst="rect">
            <a:avLst/>
          </a:prstGeom>
        </p:spPr>
      </p:pic>
      <p:pic>
        <p:nvPicPr>
          <p:cNvPr id="3076" name="Picture 4" descr="Om Mekaunikum – Mekaunikum">
            <a:extLst>
              <a:ext uri="{FF2B5EF4-FFF2-40B4-BE49-F238E27FC236}">
                <a16:creationId xmlns:a16="http://schemas.microsoft.com/office/drawing/2014/main" id="{7BBB7504-658D-6FF7-6424-2072B5139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191" y="3953345"/>
            <a:ext cx="3941714" cy="1535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92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0F3DEF-5EC6-4457-E77D-EE4C5EEC7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/>
              <a:t>Working at CERN since July 2023 as a graduate through the ORIGIN program.</a:t>
            </a:r>
          </a:p>
          <a:p>
            <a:r>
              <a:rPr lang="nb-NO" dirty="0"/>
              <a:t>2 + 1 year contract, that ends in June 2026.</a:t>
            </a:r>
          </a:p>
          <a:p>
            <a:r>
              <a:rPr lang="en-GB" dirty="0"/>
              <a:t>Working for the TCD (Targets, Collimators and Dumps) section as a Mechanical Engineer to produce “Beam Intercepting Devices”.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76AD04-1CAF-E243-AE20-B028E2C58E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Currently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FC2EE-95CD-441F-AEF9-0C0AD7D7D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AA9BF1-9428-B547-45FE-52C8F831A5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3898607"/>
            <a:ext cx="3479862" cy="2319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0197274-CB16-9C8D-5CD7-34E8E0AB4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887124"/>
            <a:ext cx="3479862" cy="23199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925974-0DF9-2709-B874-4CA98D89C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7776" y="3896519"/>
            <a:ext cx="3479864" cy="231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7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6A5652-5992-1D47-6FB6-F9743ACB7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178" y="1439335"/>
            <a:ext cx="9231418" cy="4608512"/>
          </a:xfrm>
        </p:spPr>
        <p:txBody>
          <a:bodyPr/>
          <a:lstStyle/>
          <a:p>
            <a:r>
              <a:rPr lang="en-US" sz="1800" dirty="0"/>
              <a:t>High- Luminosity LHC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Luminosity: measure of </a:t>
            </a:r>
            <a:r>
              <a:rPr lang="en-US" sz="1600" i="1" dirty="0"/>
              <a:t>how many collisions can happen</a:t>
            </a:r>
            <a:r>
              <a:rPr lang="en-US" sz="1600" dirty="0"/>
              <a:t>, “ability to produce required number of interactions”. Brighter beams </a:t>
            </a:r>
            <a:r>
              <a:rPr lang="en-US" sz="1600" dirty="0">
                <a:sym typeface="Wingdings" panose="05000000000000000000" pitchFamily="2" charset="2"/>
              </a:rPr>
              <a:t> more collisions  more physics &amp; discoveries</a:t>
            </a:r>
            <a:endParaRPr lang="en-US" sz="1600" dirty="0"/>
          </a:p>
          <a:p>
            <a:pPr marL="342900" indent="-342900">
              <a:buFontTx/>
              <a:buChar char="-"/>
            </a:pPr>
            <a:r>
              <a:rPr lang="en-US" sz="1600" dirty="0"/>
              <a:t>Upgrade in the LHC (and across the accelerator complex) to deal with higher energies and intensities to achieve brighter beams.</a:t>
            </a:r>
          </a:p>
          <a:p>
            <a:r>
              <a:rPr lang="en-US" sz="1800" dirty="0"/>
              <a:t>Long Shutdown 3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2026-2029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Hardware and software will be exchanged as a part of the </a:t>
            </a:r>
            <a:r>
              <a:rPr lang="en-US" sz="1600" dirty="0" err="1"/>
              <a:t>HiLumi</a:t>
            </a:r>
            <a:r>
              <a:rPr lang="en-US" sz="1600" dirty="0"/>
              <a:t> upgrade</a:t>
            </a:r>
          </a:p>
          <a:p>
            <a:pPr marL="342900" indent="-342900">
              <a:buFontTx/>
              <a:buChar char="-"/>
            </a:pPr>
            <a:r>
              <a:rPr lang="en-US" sz="1600" dirty="0"/>
              <a:t>Development and production of new systems are already ongoing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D968C8-492C-9138-DDA2-3484F45EF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HiLumi</a:t>
            </a:r>
            <a:r>
              <a:rPr lang="en-US" dirty="0"/>
              <a:t> &amp; LS3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DB38C3-0169-687B-6842-7B790605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5FB4D2-0F16-7154-7B9A-D22A33D35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373593"/>
            <a:ext cx="3362682" cy="13623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BD3AEA-5A73-6C5C-D8B9-3BE03FD82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2288" y="3979062"/>
            <a:ext cx="384112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38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608512"/>
          </a:xfrm>
        </p:spPr>
        <p:txBody>
          <a:bodyPr/>
          <a:lstStyle/>
          <a:p>
            <a:r>
              <a:rPr lang="en-US" dirty="0"/>
              <a:t>Devices designed to interact with the beams in accelerators or other beam facilities.</a:t>
            </a:r>
          </a:p>
          <a:p>
            <a:r>
              <a:rPr lang="en-US" dirty="0"/>
              <a:t>Generally classified in 3 categories: </a:t>
            </a:r>
          </a:p>
          <a:p>
            <a:pPr marL="342900" indent="-342900">
              <a:buFontTx/>
              <a:buChar char="-"/>
            </a:pPr>
            <a:r>
              <a:rPr lang="en-US" dirty="0"/>
              <a:t>Particle producing devices, such as targets</a:t>
            </a:r>
          </a:p>
          <a:p>
            <a:pPr marL="342900" indent="-342900">
              <a:buFontTx/>
              <a:buChar char="-"/>
            </a:pPr>
            <a:r>
              <a:rPr lang="en-US" dirty="0"/>
              <a:t>Systems for beam cleaning and control, such as collimators and scrapers</a:t>
            </a:r>
          </a:p>
          <a:p>
            <a:pPr marL="342900" indent="-342900">
              <a:buFontTx/>
              <a:buChar char="-"/>
            </a:pPr>
            <a:r>
              <a:rPr lang="en-US" dirty="0"/>
              <a:t>Safety devices, such as beam dumps or beam stoppers</a:t>
            </a:r>
          </a:p>
          <a:p>
            <a:r>
              <a:rPr lang="en-US" dirty="0"/>
              <a:t>Accelerators are not just tubes surrounded by magnets; they are hundreds of machines linked together!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Beam Intercepting Devices?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Theoretical Modeling for the Thermal Stability of Solid Targets in a  Positron-Driven Muon Collider | International Journal of Thermophysics">
            <a:extLst>
              <a:ext uri="{FF2B5EF4-FFF2-40B4-BE49-F238E27FC236}">
                <a16:creationId xmlns:a16="http://schemas.microsoft.com/office/drawing/2014/main" id="{D423978F-12F6-63B2-F1A0-9E910F8470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" b="14410"/>
          <a:stretch/>
        </p:blipFill>
        <p:spPr bwMode="auto">
          <a:xfrm>
            <a:off x="737395" y="4648199"/>
            <a:ext cx="2590800" cy="144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utaway of a secondary collimator for the LHC. | Download Scientific Diagram">
            <a:extLst>
              <a:ext uri="{FF2B5EF4-FFF2-40B4-BE49-F238E27FC236}">
                <a16:creationId xmlns:a16="http://schemas.microsoft.com/office/drawing/2014/main" id="{96E521BF-705B-F817-A4D4-553ACB1BA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05971"/>
            <a:ext cx="3819525" cy="173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893A9-DBC0-0079-0905-73FB0201DD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6758" y="4415052"/>
            <a:ext cx="3303587" cy="17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CB1FF7-3ED8-72DC-0FE9-5A6C80495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8560"/>
            <a:ext cx="5535611" cy="4608512"/>
          </a:xfrm>
        </p:spPr>
        <p:txBody>
          <a:bodyPr/>
          <a:lstStyle/>
          <a:p>
            <a:r>
              <a:rPr lang="nb-NO" dirty="0"/>
              <a:t>There are over 165 collimators and masks in the LHC. For the HiLumi upgrade this number will be increased to 201.</a:t>
            </a:r>
          </a:p>
          <a:p>
            <a:r>
              <a:rPr lang="nb-NO" dirty="0"/>
              <a:t>The total number of collimators for all of CERN is 410!</a:t>
            </a:r>
          </a:p>
          <a:p>
            <a:r>
              <a:rPr lang="nb-NO" dirty="0"/>
              <a:t>The LHC has two primary beam dumps, Target Dump External (TDE), each system is responsible for safely absorbing the energy of the proton beams.</a:t>
            </a:r>
          </a:p>
          <a:p>
            <a:r>
              <a:rPr lang="nb-NO" dirty="0"/>
              <a:t>After the HiLumi upgrades the dumps must withstand a peak power of 8.6 billion horsepower.</a:t>
            </a:r>
          </a:p>
          <a:p>
            <a:endParaRPr lang="nb-NO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2AA54B-966B-A593-304A-924B1180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BIDs in the LHC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CBD0F-0372-4967-1E67-1CF91325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E60030-F421-D63F-0CE2-5D8FDF2C9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916" y="1071857"/>
            <a:ext cx="7038095" cy="4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514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F376C1D-0CC6-A66D-790D-5CB12592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898" t="2470" r="14984" b="1212"/>
          <a:stretch/>
        </p:blipFill>
        <p:spPr>
          <a:xfrm>
            <a:off x="7550685" y="3352800"/>
            <a:ext cx="4572000" cy="29718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B00EC0-4822-A58C-4B65-9D750D513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67" y="1600200"/>
            <a:ext cx="7933255" cy="4608512"/>
          </a:xfrm>
        </p:spPr>
        <p:txBody>
          <a:bodyPr/>
          <a:lstStyle/>
          <a:p>
            <a:r>
              <a:rPr lang="en-US" dirty="0"/>
              <a:t>Collimation means making rays, particles or waves travel in parallel, straight lines.</a:t>
            </a:r>
          </a:p>
          <a:p>
            <a:r>
              <a:rPr lang="en-US" dirty="0"/>
              <a:t>Even when a small fraction of particles deviates from the precise trajectory, it can lead to quenching of super-conducting magnets or even destroy parts of the accelerator.</a:t>
            </a:r>
          </a:p>
          <a:p>
            <a:r>
              <a:rPr lang="en-US" dirty="0"/>
              <a:t>The movable jaws of the collimator close around the beam to clean it of stray particles.</a:t>
            </a:r>
          </a:p>
          <a:p>
            <a:r>
              <a:rPr lang="en-US" dirty="0"/>
              <a:t>Different materials are used for different purposes, most common are Graphite, Copper and Tungsten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78EDDE-594C-F8B5-BB37-36FF5BF74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collimation?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62012-73A1-0A05-7F12-C095E5DF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50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82A842-BF04-25CF-A0D4-A14D85E32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162612"/>
            <a:ext cx="11629653" cy="5245388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000" b="0" dirty="0"/>
              <a:t>The TCD section is responsible for </a:t>
            </a:r>
            <a:r>
              <a:rPr lang="en-GB" sz="2000" dirty="0">
                <a:solidFill>
                  <a:schemeClr val="tx1"/>
                </a:solidFill>
              </a:rPr>
              <a:t>all primary beam-intercepting devices in the CERN accelerator complex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GB" sz="2000" b="0" dirty="0"/>
              <a:t>The section carries out </a:t>
            </a:r>
            <a:r>
              <a:rPr lang="en-GB" sz="2000" dirty="0">
                <a:solidFill>
                  <a:schemeClr val="tx1"/>
                </a:solidFill>
              </a:rPr>
              <a:t>conceptual studies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manufacturing</a:t>
            </a:r>
            <a:r>
              <a:rPr lang="en-GB" sz="2000" b="0" dirty="0">
                <a:solidFill>
                  <a:schemeClr val="tx1"/>
                </a:solidFill>
              </a:rPr>
              <a:t>, </a:t>
            </a:r>
            <a:r>
              <a:rPr lang="en-GB" sz="2000" dirty="0">
                <a:solidFill>
                  <a:schemeClr val="tx1"/>
                </a:solidFill>
              </a:rPr>
              <a:t>installation</a:t>
            </a:r>
            <a:r>
              <a:rPr lang="en-GB" sz="2000" b="0" dirty="0">
                <a:solidFill>
                  <a:schemeClr val="tx1"/>
                </a:solidFill>
              </a:rPr>
              <a:t> and </a:t>
            </a:r>
            <a:r>
              <a:rPr lang="en-GB" sz="2000" dirty="0">
                <a:solidFill>
                  <a:schemeClr val="tx1"/>
                </a:solidFill>
              </a:rPr>
              <a:t>maintenance</a:t>
            </a:r>
            <a:r>
              <a:rPr lang="en-GB" sz="2000" b="0" dirty="0"/>
              <a:t> of the mechanical systems and associated equipment and collaborates in the integration of mechatronics systems needed for operation</a:t>
            </a:r>
            <a:endParaRPr lang="en-US" sz="2000" b="0" dirty="0"/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GB" sz="20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endParaRPr lang="en-US" sz="20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0CF149-3CDF-277F-0AB5-35E219ADE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Targets, Collimators and Dumps in short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CA0EA-573D-FFAA-31F4-A3001BF98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2EDDA9-B5B2-1792-D0E0-CB8DF9411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3124200"/>
            <a:ext cx="6825716" cy="31093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50F6AF-B2D3-F762-BBD2-99584FD699CE}"/>
              </a:ext>
            </a:extLst>
          </p:cNvPr>
          <p:cNvSpPr txBox="1"/>
          <p:nvPr/>
        </p:nvSpPr>
        <p:spPr bwMode="auto">
          <a:xfrm>
            <a:off x="228717" y="3200400"/>
            <a:ext cx="8381883" cy="1933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</a:rPr>
              <a:t>The section is responsible for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all thermo-mechanical studies of all primary beam-intercepting devices in the accelerator sector</a:t>
            </a:r>
          </a:p>
          <a:p>
            <a:pPr marL="457200" marR="0" lvl="0" indent="-457200" algn="l" defTabSz="91440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Other activities such as 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developing knowledge for irradiated materials,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cs typeface="Arial"/>
              </a:rPr>
              <a:t>and</a:t>
            </a: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design of cooling assemblies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03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E5D0CC-BCBE-23BA-7920-55688F3D1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00E0945-4336-F9C3-6D8A-6AC7A0E2B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scrapers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0D190-FA68-7654-66C1-7AF99CF04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899FFCB-6025-8A02-F41F-9251D447A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796" y="1181367"/>
            <a:ext cx="6259618" cy="4532312"/>
          </a:xfrm>
        </p:spPr>
        <p:txBody>
          <a:bodyPr/>
          <a:lstStyle/>
          <a:p>
            <a:r>
              <a:rPr lang="en-US" sz="2000" dirty="0"/>
              <a:t>Scrapes the halo of the SPS beam, “fast-acting collimator”. </a:t>
            </a:r>
          </a:p>
          <a:p>
            <a:r>
              <a:rPr lang="en-US" sz="2000" dirty="0"/>
              <a:t>Protection system for sensitive equipment within the SPS and injection to LHC.</a:t>
            </a:r>
          </a:p>
          <a:p>
            <a:r>
              <a:rPr lang="en-US" sz="2000" dirty="0"/>
              <a:t>3 generations currently installed in the SPS machine.</a:t>
            </a:r>
          </a:p>
          <a:p>
            <a:endParaRPr lang="en-US" sz="2000" dirty="0"/>
          </a:p>
          <a:p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BE729D-38C6-1D10-CE83-7114475A8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3819672"/>
            <a:ext cx="3117270" cy="23362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7001D2-C687-FDD9-F2D6-FF1663623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221" y="230045"/>
            <a:ext cx="4888018" cy="27478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4750FD8-7658-585F-3E38-535C71544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687" y="5742142"/>
            <a:ext cx="3117270" cy="3853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A14BD8-2867-5BF5-8855-82F0386B6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325413"/>
            <a:ext cx="6847454" cy="287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54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3133</TotalTime>
  <Words>876</Words>
  <Application>Microsoft Office PowerPoint</Application>
  <DocSecurity>0</DocSecurity>
  <PresentationFormat>Widescreen</PresentationFormat>
  <Paragraphs>109</Paragraphs>
  <Slides>17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 Beam Intercepting Devices</vt:lpstr>
      <vt:lpstr>My background</vt:lpstr>
      <vt:lpstr>Currently</vt:lpstr>
      <vt:lpstr>HiLumi &amp; LS3</vt:lpstr>
      <vt:lpstr>What are Beam Intercepting Devices?</vt:lpstr>
      <vt:lpstr>BIDs in the LHC</vt:lpstr>
      <vt:lpstr>What is collimation?</vt:lpstr>
      <vt:lpstr>Targets, Collimators and Dumps in short</vt:lpstr>
      <vt:lpstr>SPS scrapers</vt:lpstr>
      <vt:lpstr>The New SPS scraper V4</vt:lpstr>
      <vt:lpstr>The SPS Scraper V4 work flow</vt:lpstr>
      <vt:lpstr>IBDRS – Isolde Beam Dump Replacement &amp; Sustainability project</vt:lpstr>
      <vt:lpstr>ISOLDE - Isotope Separator On Line Device </vt:lpstr>
      <vt:lpstr>ISOLDE facility</vt:lpstr>
      <vt:lpstr>WP5 – new beam dump design</vt:lpstr>
      <vt:lpstr>If you are interested in applying for a CERN position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Ida Zarei Johansen</dc:creator>
  <cp:keywords/>
  <dc:description/>
  <cp:lastModifiedBy>Ida Zarei Johansen</cp:lastModifiedBy>
  <cp:revision>37</cp:revision>
  <dcterms:created xsi:type="dcterms:W3CDTF">2025-04-07T07:10:43Z</dcterms:created>
  <dcterms:modified xsi:type="dcterms:W3CDTF">2025-04-22T08:17:46Z</dcterms:modified>
  <cp:category/>
  <dc:identifier/>
  <cp:contentStatus/>
  <dc:language/>
  <cp:version/>
</cp:coreProperties>
</file>