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 id="2147483677" r:id="rId5"/>
  </p:sldMasterIdLst>
  <p:notesMasterIdLst>
    <p:notesMasterId r:id="rId32"/>
  </p:notesMasterIdLst>
  <p:sldIdLst>
    <p:sldId id="259" r:id="rId6"/>
    <p:sldId id="258" r:id="rId7"/>
    <p:sldId id="261" r:id="rId8"/>
    <p:sldId id="262" r:id="rId9"/>
    <p:sldId id="272" r:id="rId10"/>
    <p:sldId id="278" r:id="rId11"/>
    <p:sldId id="273" r:id="rId12"/>
    <p:sldId id="280" r:id="rId13"/>
    <p:sldId id="264" r:id="rId14"/>
    <p:sldId id="283" r:id="rId15"/>
    <p:sldId id="289" r:id="rId16"/>
    <p:sldId id="287" r:id="rId17"/>
    <p:sldId id="295" r:id="rId18"/>
    <p:sldId id="290" r:id="rId19"/>
    <p:sldId id="291" r:id="rId20"/>
    <p:sldId id="276" r:id="rId21"/>
    <p:sldId id="279" r:id="rId22"/>
    <p:sldId id="292" r:id="rId23"/>
    <p:sldId id="263" r:id="rId24"/>
    <p:sldId id="281" r:id="rId25"/>
    <p:sldId id="294" r:id="rId26"/>
    <p:sldId id="293" r:id="rId27"/>
    <p:sldId id="267" r:id="rId28"/>
    <p:sldId id="269" r:id="rId29"/>
    <p:sldId id="282" r:id="rId30"/>
    <p:sldId id="277" r:id="rId3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4CF8DF-0125-4443-995B-12D10D52CB97}" v="739" dt="2025-03-06T17:08:46.4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756" autoAdjust="0"/>
    <p:restoredTop sz="80041" autoAdjust="0"/>
  </p:normalViewPr>
  <p:slideViewPr>
    <p:cSldViewPr snapToGrid="0">
      <p:cViewPr varScale="1">
        <p:scale>
          <a:sx n="67" d="100"/>
          <a:sy n="67" d="100"/>
        </p:scale>
        <p:origin x="1484" y="16"/>
      </p:cViewPr>
      <p:guideLst>
        <p:guide orient="horz" pos="2160"/>
        <p:guide pos="36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4F67E3-005B-4A5B-A64B-4E620D6532D3}" type="datetimeFigureOut">
              <a:rPr lang="nl-NL" smtClean="0"/>
              <a:t>14-3-2025</a:t>
            </a:fld>
            <a:endParaRPr lang="nl-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F6EB55-D046-4316-A421-6DEA4C9E91D3}" type="slidenum">
              <a:rPr lang="nl-NL" smtClean="0"/>
              <a:t>‹#›</a:t>
            </a:fld>
            <a:endParaRPr lang="nl-NL"/>
          </a:p>
        </p:txBody>
      </p:sp>
    </p:spTree>
    <p:extLst>
      <p:ext uri="{BB962C8B-B14F-4D97-AF65-F5344CB8AC3E}">
        <p14:creationId xmlns:p14="http://schemas.microsoft.com/office/powerpoint/2010/main" val="6442101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76F6EB55-D046-4316-A421-6DEA4C9E91D3}" type="slidenum">
              <a:rPr lang="nl-NL" smtClean="0"/>
              <a:t>1</a:t>
            </a:fld>
            <a:endParaRPr lang="nl-NL"/>
          </a:p>
        </p:txBody>
      </p:sp>
    </p:spTree>
    <p:extLst>
      <p:ext uri="{BB962C8B-B14F-4D97-AF65-F5344CB8AC3E}">
        <p14:creationId xmlns:p14="http://schemas.microsoft.com/office/powerpoint/2010/main" val="15683496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76F6EB55-D046-4316-A421-6DEA4C9E91D3}" type="slidenum">
              <a:rPr lang="nl-NL" smtClean="0"/>
              <a:t>15</a:t>
            </a:fld>
            <a:endParaRPr lang="nl-NL"/>
          </a:p>
        </p:txBody>
      </p:sp>
    </p:spTree>
    <p:extLst>
      <p:ext uri="{BB962C8B-B14F-4D97-AF65-F5344CB8AC3E}">
        <p14:creationId xmlns:p14="http://schemas.microsoft.com/office/powerpoint/2010/main" val="2542709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7DD173-0CEF-C4AB-1D91-8C3B279E33E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E1FB5A-0A22-084A-2C9E-3AA19CACAC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0AA7739-A699-7D84-A17D-FA69D748FFC9}"/>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9EBBAC0F-31FA-7606-CDD1-D2DA51B9B96F}"/>
              </a:ext>
            </a:extLst>
          </p:cNvPr>
          <p:cNvSpPr>
            <a:spLocks noGrp="1"/>
          </p:cNvSpPr>
          <p:nvPr>
            <p:ph type="sldNum" sz="quarter" idx="5"/>
          </p:nvPr>
        </p:nvSpPr>
        <p:spPr/>
        <p:txBody>
          <a:bodyPr/>
          <a:lstStyle/>
          <a:p>
            <a:fld id="{76F6EB55-D046-4316-A421-6DEA4C9E91D3}" type="slidenum">
              <a:rPr lang="nl-NL" smtClean="0"/>
              <a:t>18</a:t>
            </a:fld>
            <a:endParaRPr lang="nl-NL"/>
          </a:p>
        </p:txBody>
      </p:sp>
    </p:spTree>
    <p:extLst>
      <p:ext uri="{BB962C8B-B14F-4D97-AF65-F5344CB8AC3E}">
        <p14:creationId xmlns:p14="http://schemas.microsoft.com/office/powerpoint/2010/main" val="2897824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006F5B-6B98-1129-B62F-EDCC9E53367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EEBD276-06FD-C6F6-0573-9F85CCC4C09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81E2132-5798-357A-3490-774F82B8812E}"/>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30CCE488-CF89-4718-42D7-811DDCA1F954}"/>
              </a:ext>
            </a:extLst>
          </p:cNvPr>
          <p:cNvSpPr>
            <a:spLocks noGrp="1"/>
          </p:cNvSpPr>
          <p:nvPr>
            <p:ph type="sldNum" sz="quarter" idx="5"/>
          </p:nvPr>
        </p:nvSpPr>
        <p:spPr/>
        <p:txBody>
          <a:bodyPr/>
          <a:lstStyle/>
          <a:p>
            <a:fld id="{76F6EB55-D046-4316-A421-6DEA4C9E91D3}" type="slidenum">
              <a:rPr lang="nl-NL" smtClean="0"/>
              <a:t>22</a:t>
            </a:fld>
            <a:endParaRPr lang="nl-NL"/>
          </a:p>
        </p:txBody>
      </p:sp>
    </p:spTree>
    <p:extLst>
      <p:ext uri="{BB962C8B-B14F-4D97-AF65-F5344CB8AC3E}">
        <p14:creationId xmlns:p14="http://schemas.microsoft.com/office/powerpoint/2010/main" val="2199755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6F6EB55-D046-4316-A421-6DEA4C9E91D3}" type="slidenum">
              <a:rPr lang="nl-NL" smtClean="0"/>
              <a:t>2</a:t>
            </a:fld>
            <a:endParaRPr lang="nl-NL"/>
          </a:p>
        </p:txBody>
      </p:sp>
    </p:spTree>
    <p:extLst>
      <p:ext uri="{BB962C8B-B14F-4D97-AF65-F5344CB8AC3E}">
        <p14:creationId xmlns:p14="http://schemas.microsoft.com/office/powerpoint/2010/main" val="2417544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US" dirty="0"/>
            </a:br>
            <a:endParaRPr lang="en-BE" dirty="0"/>
          </a:p>
        </p:txBody>
      </p:sp>
      <p:sp>
        <p:nvSpPr>
          <p:cNvPr id="4" name="Slide Number Placeholder 3"/>
          <p:cNvSpPr>
            <a:spLocks noGrp="1"/>
          </p:cNvSpPr>
          <p:nvPr>
            <p:ph type="sldNum" sz="quarter" idx="5"/>
          </p:nvPr>
        </p:nvSpPr>
        <p:spPr/>
        <p:txBody>
          <a:bodyPr/>
          <a:lstStyle/>
          <a:p>
            <a:fld id="{76F6EB55-D046-4316-A421-6DEA4C9E91D3}" type="slidenum">
              <a:rPr lang="nl-NL" smtClean="0"/>
              <a:t>5</a:t>
            </a:fld>
            <a:endParaRPr lang="nl-NL"/>
          </a:p>
        </p:txBody>
      </p:sp>
    </p:spTree>
    <p:extLst>
      <p:ext uri="{BB962C8B-B14F-4D97-AF65-F5344CB8AC3E}">
        <p14:creationId xmlns:p14="http://schemas.microsoft.com/office/powerpoint/2010/main" val="2299536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76F6EB55-D046-4316-A421-6DEA4C9E91D3}" type="slidenum">
              <a:rPr lang="nl-NL" smtClean="0"/>
              <a:t>6</a:t>
            </a:fld>
            <a:endParaRPr lang="nl-NL"/>
          </a:p>
        </p:txBody>
      </p:sp>
    </p:spTree>
    <p:extLst>
      <p:ext uri="{BB962C8B-B14F-4D97-AF65-F5344CB8AC3E}">
        <p14:creationId xmlns:p14="http://schemas.microsoft.com/office/powerpoint/2010/main" val="870221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76F6EB55-D046-4316-A421-6DEA4C9E91D3}" type="slidenum">
              <a:rPr lang="nl-NL" smtClean="0"/>
              <a:t>8</a:t>
            </a:fld>
            <a:endParaRPr lang="nl-NL"/>
          </a:p>
        </p:txBody>
      </p:sp>
    </p:spTree>
    <p:extLst>
      <p:ext uri="{BB962C8B-B14F-4D97-AF65-F5344CB8AC3E}">
        <p14:creationId xmlns:p14="http://schemas.microsoft.com/office/powerpoint/2010/main" val="2727754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76F6EB55-D046-4316-A421-6DEA4C9E91D3}" type="slidenum">
              <a:rPr lang="nl-NL" smtClean="0"/>
              <a:t>9</a:t>
            </a:fld>
            <a:endParaRPr lang="nl-NL"/>
          </a:p>
        </p:txBody>
      </p:sp>
    </p:spTree>
    <p:extLst>
      <p:ext uri="{BB962C8B-B14F-4D97-AF65-F5344CB8AC3E}">
        <p14:creationId xmlns:p14="http://schemas.microsoft.com/office/powerpoint/2010/main" val="8536065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76F6EB55-D046-4316-A421-6DEA4C9E91D3}" type="slidenum">
              <a:rPr lang="nl-NL" smtClean="0"/>
              <a:t>10</a:t>
            </a:fld>
            <a:endParaRPr lang="nl-NL"/>
          </a:p>
        </p:txBody>
      </p:sp>
    </p:spTree>
    <p:extLst>
      <p:ext uri="{BB962C8B-B14F-4D97-AF65-F5344CB8AC3E}">
        <p14:creationId xmlns:p14="http://schemas.microsoft.com/office/powerpoint/2010/main" val="907556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fld id="{76F6EB55-D046-4316-A421-6DEA4C9E91D3}" type="slidenum">
              <a:rPr lang="nl-NL" smtClean="0"/>
              <a:t>12</a:t>
            </a:fld>
            <a:endParaRPr lang="nl-NL"/>
          </a:p>
        </p:txBody>
      </p:sp>
    </p:spTree>
    <p:extLst>
      <p:ext uri="{BB962C8B-B14F-4D97-AF65-F5344CB8AC3E}">
        <p14:creationId xmlns:p14="http://schemas.microsoft.com/office/powerpoint/2010/main" val="24603262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764A2-58E8-81D0-C004-91D811AA9C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5302A21-04C0-98F3-18FA-421CA38AA98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614CD76-B157-4707-298D-84B512D9D9FF}"/>
              </a:ext>
            </a:extLst>
          </p:cNvPr>
          <p:cNvSpPr>
            <a:spLocks noGrp="1"/>
          </p:cNvSpPr>
          <p:nvPr>
            <p:ph type="body" idx="1"/>
          </p:nvPr>
        </p:nvSpPr>
        <p:spPr/>
        <p:txBody>
          <a:bodyPr/>
          <a:lstStyle/>
          <a:p>
            <a:pPr algn="l" rtl="0" fontAlgn="base">
              <a:lnSpc>
                <a:spcPts val="1552"/>
              </a:lnSpc>
              <a:buFont typeface="Arial" panose="020B0604020202020204" pitchFamily="34" charset="0"/>
              <a:buNone/>
            </a:pPr>
            <a:endParaRPr lang="en-US" sz="1200" b="0" i="0" dirty="0">
              <a:solidFill>
                <a:srgbClr val="000000"/>
              </a:solidFill>
              <a:effectLst/>
              <a:latin typeface="Calibri" panose="020F0502020204030204" pitchFamily="34" charset="0"/>
            </a:endParaRPr>
          </a:p>
        </p:txBody>
      </p:sp>
      <p:sp>
        <p:nvSpPr>
          <p:cNvPr id="4" name="Slide Number Placeholder 3">
            <a:extLst>
              <a:ext uri="{FF2B5EF4-FFF2-40B4-BE49-F238E27FC236}">
                <a16:creationId xmlns:a16="http://schemas.microsoft.com/office/drawing/2014/main" id="{C94C94CE-AF25-EB17-6183-88B3D639D935}"/>
              </a:ext>
            </a:extLst>
          </p:cNvPr>
          <p:cNvSpPr>
            <a:spLocks noGrp="1"/>
          </p:cNvSpPr>
          <p:nvPr>
            <p:ph type="sldNum" sz="quarter" idx="5"/>
          </p:nvPr>
        </p:nvSpPr>
        <p:spPr/>
        <p:txBody>
          <a:bodyPr/>
          <a:lstStyle/>
          <a:p>
            <a:fld id="{76F6EB55-D046-4316-A421-6DEA4C9E91D3}" type="slidenum">
              <a:rPr lang="nl-NL" smtClean="0"/>
              <a:t>13</a:t>
            </a:fld>
            <a:endParaRPr lang="nl-NL"/>
          </a:p>
        </p:txBody>
      </p:sp>
    </p:spTree>
    <p:extLst>
      <p:ext uri="{BB962C8B-B14F-4D97-AF65-F5344CB8AC3E}">
        <p14:creationId xmlns:p14="http://schemas.microsoft.com/office/powerpoint/2010/main" val="16545964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hthoek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12" name="Rechthoek 11"/>
          <p:cNvSpPr/>
          <p:nvPr userDrawn="1"/>
        </p:nvSpPr>
        <p:spPr>
          <a:xfrm>
            <a:off x="0" y="4679576"/>
            <a:ext cx="9144000" cy="21759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8" name="Rechthoek 7"/>
          <p:cNvSpPr/>
          <p:nvPr userDrawn="1"/>
        </p:nvSpPr>
        <p:spPr>
          <a:xfrm>
            <a:off x="0" y="647998"/>
            <a:ext cx="9144000" cy="4456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9" name="Afbeelding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0000" y="360000"/>
            <a:ext cx="2018135" cy="720000"/>
          </a:xfrm>
          <a:prstGeom prst="rect">
            <a:avLst/>
          </a:prstGeom>
        </p:spPr>
      </p:pic>
      <p:sp>
        <p:nvSpPr>
          <p:cNvPr id="10" name="Titel 1"/>
          <p:cNvSpPr>
            <a:spLocks noGrp="1"/>
          </p:cNvSpPr>
          <p:nvPr>
            <p:ph type="ctrTitle"/>
          </p:nvPr>
        </p:nvSpPr>
        <p:spPr>
          <a:xfrm>
            <a:off x="576000" y="1080000"/>
            <a:ext cx="4919366" cy="4024798"/>
          </a:xfrm>
          <a:prstGeom prst="rect">
            <a:avLst/>
          </a:prstGeom>
        </p:spPr>
        <p:txBody>
          <a:bodyPr anchor="ctr" anchorCtr="0"/>
          <a:lstStyle>
            <a:lvl1pPr algn="l">
              <a:defRPr sz="4000" baseline="0">
                <a:solidFill>
                  <a:schemeClr val="bg1"/>
                </a:solidFill>
              </a:defRPr>
            </a:lvl1pPr>
          </a:lstStyle>
          <a:p>
            <a:r>
              <a:rPr lang="en-US" dirty="0"/>
              <a:t>Click to edit Master title style</a:t>
            </a:r>
            <a:endParaRPr lang="nl-NL" dirty="0"/>
          </a:p>
        </p:txBody>
      </p:sp>
      <p:sp>
        <p:nvSpPr>
          <p:cNvPr id="11" name="Ondertitel 2"/>
          <p:cNvSpPr>
            <a:spLocks noGrp="1"/>
          </p:cNvSpPr>
          <p:nvPr>
            <p:ph type="subTitle" idx="1"/>
          </p:nvPr>
        </p:nvSpPr>
        <p:spPr>
          <a:xfrm>
            <a:off x="576000" y="5392800"/>
            <a:ext cx="4919366" cy="820799"/>
          </a:xfrm>
          <a:prstGeom prst="rect">
            <a:avLst/>
          </a:prstGeom>
        </p:spPr>
        <p:txBody>
          <a:bodyPr lIns="0" tIns="0" rIns="0" bIns="0"/>
          <a:lstStyle>
            <a:lvl1pPr marL="0" indent="0" algn="l">
              <a:buNone/>
              <a:defRPr sz="2400" baseline="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nl-NL" dirty="0"/>
          </a:p>
        </p:txBody>
      </p:sp>
      <p:sp>
        <p:nvSpPr>
          <p:cNvPr id="3" name="Tijdelijke aanduiding voor afbeelding 2"/>
          <p:cNvSpPr>
            <a:spLocks noGrp="1"/>
          </p:cNvSpPr>
          <p:nvPr>
            <p:ph type="pic" sz="quarter" idx="10"/>
          </p:nvPr>
        </p:nvSpPr>
        <p:spPr>
          <a:xfrm>
            <a:off x="6071365" y="1646238"/>
            <a:ext cx="2498893" cy="4567361"/>
          </a:xfrm>
          <a:prstGeom prst="rect">
            <a:avLst/>
          </a:prstGeom>
        </p:spPr>
        <p:txBody>
          <a:bodyPr/>
          <a:lstStyle/>
          <a:p>
            <a:endParaRPr lang="nl-NL"/>
          </a:p>
        </p:txBody>
      </p:sp>
    </p:spTree>
    <p:extLst>
      <p:ext uri="{BB962C8B-B14F-4D97-AF65-F5344CB8AC3E}">
        <p14:creationId xmlns:p14="http://schemas.microsoft.com/office/powerpoint/2010/main" val="1179319617"/>
      </p:ext>
    </p:extLst>
  </p:cSld>
  <p:clrMapOvr>
    <a:masterClrMapping/>
  </p:clrMapOvr>
  <p:extLst>
    <p:ext uri="{DCECCB84-F9BA-43D5-87BE-67443E8EF086}">
      <p15:sldGuideLst xmlns:p15="http://schemas.microsoft.com/office/powerpoint/2012/main">
        <p15:guide id="1" orient="horz" pos="3929" userDrawn="1">
          <p15:clr>
            <a:srgbClr val="FBAE40"/>
          </p15:clr>
        </p15:guide>
        <p15:guide id="2" pos="446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225E7-A838-531A-05BA-5FB17FD44D2B}"/>
              </a:ext>
            </a:extLst>
          </p:cNvPr>
          <p:cNvSpPr>
            <a:spLocks noGrp="1"/>
          </p:cNvSpPr>
          <p:nvPr>
            <p:ph type="title"/>
          </p:nvPr>
        </p:nvSpPr>
        <p:spPr/>
        <p:txBody>
          <a:bodyPr/>
          <a:lstStyle/>
          <a:p>
            <a:r>
              <a:rPr lang="en-US"/>
              <a:t>Click to edit Master title style</a:t>
            </a:r>
            <a:endParaRPr lang="en-BE"/>
          </a:p>
        </p:txBody>
      </p:sp>
      <p:sp>
        <p:nvSpPr>
          <p:cNvPr id="3" name="Content Placeholder 2">
            <a:extLst>
              <a:ext uri="{FF2B5EF4-FFF2-40B4-BE49-F238E27FC236}">
                <a16:creationId xmlns:a16="http://schemas.microsoft.com/office/drawing/2014/main" id="{13820671-FF62-9CAF-C108-8974BFDBB0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BE"/>
          </a:p>
        </p:txBody>
      </p:sp>
      <p:sp>
        <p:nvSpPr>
          <p:cNvPr id="4" name="Date Placeholder 3">
            <a:extLst>
              <a:ext uri="{FF2B5EF4-FFF2-40B4-BE49-F238E27FC236}">
                <a16:creationId xmlns:a16="http://schemas.microsoft.com/office/drawing/2014/main" id="{2109F4B3-8E94-8810-E277-C1B06E5C5725}"/>
              </a:ext>
            </a:extLst>
          </p:cNvPr>
          <p:cNvSpPr>
            <a:spLocks noGrp="1"/>
          </p:cNvSpPr>
          <p:nvPr>
            <p:ph type="dt" sz="half" idx="10"/>
          </p:nvPr>
        </p:nvSpPr>
        <p:spPr/>
        <p:txBody>
          <a:bodyPr/>
          <a:lstStyle/>
          <a:p>
            <a:fld id="{1E86B74A-9F33-4B21-A2B7-075D1B78AC1C}" type="datetimeFigureOut">
              <a:rPr lang="en-BE" smtClean="0"/>
              <a:t>14/03/2025</a:t>
            </a:fld>
            <a:endParaRPr lang="en-BE"/>
          </a:p>
        </p:txBody>
      </p:sp>
      <p:sp>
        <p:nvSpPr>
          <p:cNvPr id="5" name="Footer Placeholder 4">
            <a:extLst>
              <a:ext uri="{FF2B5EF4-FFF2-40B4-BE49-F238E27FC236}">
                <a16:creationId xmlns:a16="http://schemas.microsoft.com/office/drawing/2014/main" id="{27EE907B-27BE-DAB5-BB92-4EDE410B3D09}"/>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0AD685F0-FB11-DC0B-AC91-B4C46B331ED5}"/>
              </a:ext>
            </a:extLst>
          </p:cNvPr>
          <p:cNvSpPr>
            <a:spLocks noGrp="1"/>
          </p:cNvSpPr>
          <p:nvPr>
            <p:ph type="sldNum" sz="quarter" idx="12"/>
          </p:nvPr>
        </p:nvSpPr>
        <p:spPr/>
        <p:txBody>
          <a:bodyPr/>
          <a:lstStyle/>
          <a:p>
            <a:fld id="{8559990D-3393-456B-868A-E40E9B708536}" type="slidenum">
              <a:rPr lang="en-BE" smtClean="0"/>
              <a:t>‹#›</a:t>
            </a:fld>
            <a:endParaRPr lang="en-BE"/>
          </a:p>
        </p:txBody>
      </p:sp>
    </p:spTree>
    <p:extLst>
      <p:ext uri="{BB962C8B-B14F-4D97-AF65-F5344CB8AC3E}">
        <p14:creationId xmlns:p14="http://schemas.microsoft.com/office/powerpoint/2010/main" val="1394565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hthoek 6"/>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8" name="Rechthoek 7"/>
          <p:cNvSpPr/>
          <p:nvPr userDrawn="1"/>
        </p:nvSpPr>
        <p:spPr>
          <a:xfrm>
            <a:off x="0" y="647998"/>
            <a:ext cx="9144000" cy="621000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95791" y="1350253"/>
            <a:ext cx="4648209" cy="5507747"/>
          </a:xfrm>
          <a:prstGeom prst="rect">
            <a:avLst/>
          </a:prstGeom>
        </p:spPr>
      </p:pic>
      <p:pic>
        <p:nvPicPr>
          <p:cNvPr id="9" name="Afbeelding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60000" y="360000"/>
            <a:ext cx="2018135" cy="720000"/>
          </a:xfrm>
          <a:prstGeom prst="rect">
            <a:avLst/>
          </a:prstGeom>
        </p:spPr>
      </p:pic>
      <p:sp>
        <p:nvSpPr>
          <p:cNvPr id="14" name="Title 2"/>
          <p:cNvSpPr>
            <a:spLocks noGrp="1"/>
          </p:cNvSpPr>
          <p:nvPr>
            <p:ph type="title"/>
          </p:nvPr>
        </p:nvSpPr>
        <p:spPr>
          <a:xfrm>
            <a:off x="576000" y="1800000"/>
            <a:ext cx="6516950" cy="2386800"/>
          </a:xfrm>
          <a:prstGeom prst="rect">
            <a:avLst/>
          </a:prstGeom>
        </p:spPr>
        <p:txBody>
          <a:bodyPr>
            <a:normAutofit/>
          </a:bodyPr>
          <a:lstStyle>
            <a:lvl1pPr>
              <a:defRPr sz="4000">
                <a:solidFill>
                  <a:schemeClr val="bg1"/>
                </a:solidFill>
              </a:defRPr>
            </a:lvl1pPr>
          </a:lstStyle>
          <a:p>
            <a:r>
              <a:rPr lang="en-US" dirty="0"/>
              <a:t>Click to edit Master title style</a:t>
            </a:r>
            <a:endParaRPr lang="nl-NL" dirty="0"/>
          </a:p>
        </p:txBody>
      </p:sp>
      <p:sp>
        <p:nvSpPr>
          <p:cNvPr id="15" name="Ondertitel 2"/>
          <p:cNvSpPr>
            <a:spLocks noGrp="1"/>
          </p:cNvSpPr>
          <p:nvPr>
            <p:ph type="subTitle" idx="1"/>
          </p:nvPr>
        </p:nvSpPr>
        <p:spPr>
          <a:xfrm>
            <a:off x="576003" y="4359604"/>
            <a:ext cx="6516947" cy="1655999"/>
          </a:xfrm>
          <a:prstGeom prst="rect">
            <a:avLst/>
          </a:prstGeom>
        </p:spPr>
        <p:txBody>
          <a:bodyPr lIns="0" tIns="0" rIns="0" bIns="0"/>
          <a:lstStyle>
            <a:lvl1pPr marL="0" indent="0" algn="l">
              <a:buNone/>
              <a:defRPr sz="2400" baseline="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nl-NL" dirty="0"/>
              <a:t>Klik om de ondertitelstijl van het model te bewerken</a:t>
            </a:r>
          </a:p>
        </p:txBody>
      </p:sp>
    </p:spTree>
    <p:extLst>
      <p:ext uri="{BB962C8B-B14F-4D97-AF65-F5344CB8AC3E}">
        <p14:creationId xmlns:p14="http://schemas.microsoft.com/office/powerpoint/2010/main" val="3287174042"/>
      </p:ext>
    </p:extLst>
  </p:cSld>
  <p:clrMapOvr>
    <a:masterClrMapping/>
  </p:clrMapOvr>
  <p:extLst>
    <p:ext uri="{DCECCB84-F9BA-43D5-87BE-67443E8EF086}">
      <p15:sldGuideLst xmlns:p15="http://schemas.microsoft.com/office/powerpoint/2012/main">
        <p15:guide id="1" orient="horz" pos="3929">
          <p15:clr>
            <a:srgbClr val="FBAE40"/>
          </p15:clr>
        </p15:guide>
        <p15:guide id="2" pos="4468">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hthoek 6"/>
          <p:cNvSpPr/>
          <p:nvPr userDrawn="1"/>
        </p:nvSpPr>
        <p:spPr>
          <a:xfrm>
            <a:off x="0" y="0"/>
            <a:ext cx="9144000" cy="62075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95791" y="701033"/>
            <a:ext cx="4648209" cy="5507747"/>
          </a:xfrm>
          <a:prstGeom prst="rect">
            <a:avLst/>
          </a:prstGeom>
        </p:spPr>
      </p:pic>
      <p:sp>
        <p:nvSpPr>
          <p:cNvPr id="8" name="Titel 1"/>
          <p:cNvSpPr>
            <a:spLocks noGrp="1"/>
          </p:cNvSpPr>
          <p:nvPr>
            <p:ph type="title"/>
          </p:nvPr>
        </p:nvSpPr>
        <p:spPr>
          <a:xfrm>
            <a:off x="575999" y="1800000"/>
            <a:ext cx="6516951" cy="2386800"/>
          </a:xfrm>
          <a:prstGeom prst="rect">
            <a:avLst/>
          </a:prstGeom>
        </p:spPr>
        <p:txBody>
          <a:bodyPr anchor="b">
            <a:normAutofit/>
          </a:bodyPr>
          <a:lstStyle>
            <a:lvl1pPr>
              <a:defRPr sz="4000" baseline="0">
                <a:solidFill>
                  <a:schemeClr val="tx2"/>
                </a:solidFill>
              </a:defRPr>
            </a:lvl1pPr>
          </a:lstStyle>
          <a:p>
            <a:r>
              <a:rPr lang="en-US" dirty="0"/>
              <a:t>Click to edit Master title style</a:t>
            </a:r>
            <a:endParaRPr lang="nl-NL" dirty="0"/>
          </a:p>
        </p:txBody>
      </p:sp>
      <p:sp>
        <p:nvSpPr>
          <p:cNvPr id="9" name="Tijdelijke aanduiding voor tekst 2"/>
          <p:cNvSpPr>
            <a:spLocks noGrp="1"/>
          </p:cNvSpPr>
          <p:nvPr>
            <p:ph type="body" idx="1"/>
          </p:nvPr>
        </p:nvSpPr>
        <p:spPr>
          <a:xfrm>
            <a:off x="575999" y="4359600"/>
            <a:ext cx="6516951" cy="1501200"/>
          </a:xfrm>
          <a:prstGeom prst="rect">
            <a:avLst/>
          </a:prstGeom>
        </p:spPr>
        <p:txBody>
          <a:bodyPr lIns="0" tIns="0" rIns="0" bIns="0"/>
          <a:lstStyle>
            <a:lvl1pPr marL="0" indent="0">
              <a:buNone/>
              <a:defRPr sz="24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2" name="Date Placeholder 11"/>
          <p:cNvSpPr>
            <a:spLocks noGrp="1"/>
          </p:cNvSpPr>
          <p:nvPr>
            <p:ph type="dt" sz="half" idx="15"/>
          </p:nvPr>
        </p:nvSpPr>
        <p:spPr/>
        <p:txBody>
          <a:bodyPr/>
          <a:lstStyle/>
          <a:p>
            <a:fld id="{A3B6D051-3EDF-4E5B-9118-4357168E951C}" type="datetime1">
              <a:rPr lang="nl-BE" smtClean="0"/>
              <a:t>14/03/2025</a:t>
            </a:fld>
            <a:endParaRPr lang="nl-NL" dirty="0"/>
          </a:p>
        </p:txBody>
      </p:sp>
      <p:sp>
        <p:nvSpPr>
          <p:cNvPr id="13" name="Footer Placeholder 12"/>
          <p:cNvSpPr>
            <a:spLocks noGrp="1"/>
          </p:cNvSpPr>
          <p:nvPr>
            <p:ph type="ftr" sz="quarter" idx="16"/>
          </p:nvPr>
        </p:nvSpPr>
        <p:spPr/>
        <p:txBody>
          <a:bodyPr/>
          <a:lstStyle/>
          <a:p>
            <a:r>
              <a:rPr lang="nl-NL"/>
              <a:t>Faculty, department, unit ...</a:t>
            </a:r>
            <a:endParaRPr lang="nl-NL" dirty="0"/>
          </a:p>
        </p:txBody>
      </p:sp>
      <p:sp>
        <p:nvSpPr>
          <p:cNvPr id="14" name="Slide Number Placeholder 13"/>
          <p:cNvSpPr>
            <a:spLocks noGrp="1"/>
          </p:cNvSpPr>
          <p:nvPr>
            <p:ph type="sldNum" sz="quarter" idx="17"/>
          </p:nvPr>
        </p:nvSpPr>
        <p:spPr/>
        <p:txBody>
          <a:bodyPr/>
          <a:lstStyle/>
          <a:p>
            <a:fld id="{0A297500-7527-634B-90F4-69D0994C32B4}" type="slidenum">
              <a:rPr lang="nl-NL" smtClean="0"/>
              <a:pPr/>
              <a:t>‹#›</a:t>
            </a:fld>
            <a:endParaRPr lang="nl-NL" dirty="0"/>
          </a:p>
        </p:txBody>
      </p:sp>
    </p:spTree>
    <p:extLst>
      <p:ext uri="{BB962C8B-B14F-4D97-AF65-F5344CB8AC3E}">
        <p14:creationId xmlns:p14="http://schemas.microsoft.com/office/powerpoint/2010/main" val="831481365"/>
      </p:ext>
    </p:extLst>
  </p:cSld>
  <p:clrMapOvr>
    <a:masterClrMapping/>
  </p:clrMapOvr>
  <p:extLst>
    <p:ext uri="{DCECCB84-F9BA-43D5-87BE-67443E8EF086}">
      <p15:sldGuideLst xmlns:p15="http://schemas.microsoft.com/office/powerpoint/2012/main">
        <p15:guide id="1" orient="horz" pos="2160">
          <p15:clr>
            <a:srgbClr val="FBAE40"/>
          </p15:clr>
        </p15:guide>
        <p15:guide id="2" pos="446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Whit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95791" y="702253"/>
            <a:ext cx="4648209" cy="5507747"/>
          </a:xfrm>
          <a:prstGeom prst="rect">
            <a:avLst/>
          </a:prstGeom>
        </p:spPr>
      </p:pic>
      <p:sp>
        <p:nvSpPr>
          <p:cNvPr id="8" name="Titel 1"/>
          <p:cNvSpPr>
            <a:spLocks noGrp="1"/>
          </p:cNvSpPr>
          <p:nvPr>
            <p:ph type="title"/>
          </p:nvPr>
        </p:nvSpPr>
        <p:spPr>
          <a:xfrm>
            <a:off x="575999" y="1800000"/>
            <a:ext cx="6516951" cy="2386800"/>
          </a:xfrm>
          <a:prstGeom prst="rect">
            <a:avLst/>
          </a:prstGeom>
        </p:spPr>
        <p:txBody>
          <a:bodyPr anchor="b">
            <a:normAutofit/>
          </a:bodyPr>
          <a:lstStyle>
            <a:lvl1pPr>
              <a:defRPr sz="4000" baseline="0">
                <a:solidFill>
                  <a:schemeClr val="tx2"/>
                </a:solidFill>
              </a:defRPr>
            </a:lvl1pPr>
          </a:lstStyle>
          <a:p>
            <a:r>
              <a:rPr lang="en-US" dirty="0"/>
              <a:t>Click to edit Master title style</a:t>
            </a:r>
            <a:endParaRPr lang="nl-NL" dirty="0"/>
          </a:p>
        </p:txBody>
      </p:sp>
      <p:sp>
        <p:nvSpPr>
          <p:cNvPr id="9" name="Tijdelijke aanduiding voor tekst 2"/>
          <p:cNvSpPr>
            <a:spLocks noGrp="1"/>
          </p:cNvSpPr>
          <p:nvPr>
            <p:ph type="body" idx="1"/>
          </p:nvPr>
        </p:nvSpPr>
        <p:spPr>
          <a:xfrm>
            <a:off x="575999" y="4359600"/>
            <a:ext cx="6516951" cy="1501200"/>
          </a:xfrm>
          <a:prstGeom prst="rect">
            <a:avLst/>
          </a:prstGeom>
        </p:spPr>
        <p:txBody>
          <a:bodyPr lIns="0" tIns="0" rIns="0" bIns="0"/>
          <a:lstStyle>
            <a:lvl1pPr marL="0" indent="0">
              <a:buNone/>
              <a:defRPr sz="24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2" name="Date Placeholder 11"/>
          <p:cNvSpPr>
            <a:spLocks noGrp="1"/>
          </p:cNvSpPr>
          <p:nvPr>
            <p:ph type="dt" sz="half" idx="15"/>
          </p:nvPr>
        </p:nvSpPr>
        <p:spPr/>
        <p:txBody>
          <a:bodyPr/>
          <a:lstStyle/>
          <a:p>
            <a:fld id="{0E696787-83D7-4243-955A-202575D5EA3E}" type="datetime1">
              <a:rPr lang="nl-BE" smtClean="0"/>
              <a:t>14/03/2025</a:t>
            </a:fld>
            <a:endParaRPr lang="nl-NL" dirty="0"/>
          </a:p>
        </p:txBody>
      </p:sp>
      <p:sp>
        <p:nvSpPr>
          <p:cNvPr id="13" name="Footer Placeholder 12"/>
          <p:cNvSpPr>
            <a:spLocks noGrp="1"/>
          </p:cNvSpPr>
          <p:nvPr>
            <p:ph type="ftr" sz="quarter" idx="16"/>
          </p:nvPr>
        </p:nvSpPr>
        <p:spPr/>
        <p:txBody>
          <a:bodyPr/>
          <a:lstStyle/>
          <a:p>
            <a:r>
              <a:rPr lang="nl-NL"/>
              <a:t>Faculty, department, unit ...</a:t>
            </a:r>
            <a:endParaRPr lang="nl-NL" dirty="0"/>
          </a:p>
        </p:txBody>
      </p:sp>
      <p:sp>
        <p:nvSpPr>
          <p:cNvPr id="14" name="Slide Number Placeholder 13"/>
          <p:cNvSpPr>
            <a:spLocks noGrp="1"/>
          </p:cNvSpPr>
          <p:nvPr>
            <p:ph type="sldNum" sz="quarter" idx="17"/>
          </p:nvPr>
        </p:nvSpPr>
        <p:spPr/>
        <p:txBody>
          <a:bodyPr/>
          <a:lstStyle/>
          <a:p>
            <a:fld id="{0A297500-7527-634B-90F4-69D0994C32B4}" type="slidenum">
              <a:rPr lang="nl-NL" smtClean="0"/>
              <a:pPr/>
              <a:t>‹#›</a:t>
            </a:fld>
            <a:endParaRPr lang="nl-NL" dirty="0"/>
          </a:p>
        </p:txBody>
      </p:sp>
    </p:spTree>
    <p:extLst>
      <p:ext uri="{BB962C8B-B14F-4D97-AF65-F5344CB8AC3E}">
        <p14:creationId xmlns:p14="http://schemas.microsoft.com/office/powerpoint/2010/main" val="3381441483"/>
      </p:ext>
    </p:extLst>
  </p:cSld>
  <p:clrMapOvr>
    <a:masterClrMapping/>
  </p:clrMapOvr>
  <p:extLst>
    <p:ext uri="{DCECCB84-F9BA-43D5-87BE-67443E8EF086}">
      <p15:sldGuideLst xmlns:p15="http://schemas.microsoft.com/office/powerpoint/2012/main">
        <p15:guide id="1" orient="horz" pos="2160">
          <p15:clr>
            <a:srgbClr val="FBAE40"/>
          </p15:clr>
        </p15:guide>
        <p15:guide id="2" pos="446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40F0486A-8759-40C6-9CF2-7B6D9997A180}" type="datetime1">
              <a:rPr lang="nl-BE" smtClean="0"/>
              <a:t>14/03/2025</a:t>
            </a:fld>
            <a:endParaRPr lang="nl-NL" dirty="0"/>
          </a:p>
        </p:txBody>
      </p:sp>
      <p:sp>
        <p:nvSpPr>
          <p:cNvPr id="12" name="Footer Placeholder 11"/>
          <p:cNvSpPr>
            <a:spLocks noGrp="1"/>
          </p:cNvSpPr>
          <p:nvPr>
            <p:ph type="ftr" sz="quarter" idx="11"/>
          </p:nvPr>
        </p:nvSpPr>
        <p:spPr/>
        <p:txBody>
          <a:bodyPr/>
          <a:lstStyle/>
          <a:p>
            <a:r>
              <a:rPr lang="nl-NL"/>
              <a:t>Faculty, department, unit ...</a:t>
            </a:r>
            <a:endParaRPr lang="nl-NL" dirty="0"/>
          </a:p>
        </p:txBody>
      </p:sp>
      <p:sp>
        <p:nvSpPr>
          <p:cNvPr id="13" name="Slide Number Placeholder 12"/>
          <p:cNvSpPr>
            <a:spLocks noGrp="1"/>
          </p:cNvSpPr>
          <p:nvPr>
            <p:ph type="sldNum" sz="quarter" idx="12"/>
          </p:nvPr>
        </p:nvSpPr>
        <p:spPr/>
        <p:txBody>
          <a:bodyPr/>
          <a:lstStyle/>
          <a:p>
            <a:fld id="{0A297500-7527-634B-90F4-69D0994C32B4}" type="slidenum">
              <a:rPr lang="nl-NL" smtClean="0"/>
              <a:pPr/>
              <a:t>‹#›</a:t>
            </a:fld>
            <a:endParaRPr lang="nl-NL" dirty="0"/>
          </a:p>
        </p:txBody>
      </p:sp>
      <p:sp>
        <p:nvSpPr>
          <p:cNvPr id="3" name="Content Placeholder 2"/>
          <p:cNvSpPr>
            <a:spLocks noGrp="1"/>
          </p:cNvSpPr>
          <p:nvPr>
            <p:ph sz="quarter" idx="13"/>
          </p:nvPr>
        </p:nvSpPr>
        <p:spPr>
          <a:xfrm>
            <a:off x="576263" y="1655999"/>
            <a:ext cx="7991475" cy="4392376"/>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sp>
        <p:nvSpPr>
          <p:cNvPr id="2" name="Title 1"/>
          <p:cNvSpPr>
            <a:spLocks noGrp="1"/>
          </p:cNvSpPr>
          <p:nvPr>
            <p:ph type="title"/>
          </p:nvPr>
        </p:nvSpPr>
        <p:spPr/>
        <p:txBody>
          <a:bodyPr/>
          <a:lstStyle/>
          <a:p>
            <a:r>
              <a:rPr lang="en-US" dirty="0"/>
              <a:t>Click to edit Master title style</a:t>
            </a:r>
            <a:endParaRPr lang="nl-NL" dirty="0"/>
          </a:p>
        </p:txBody>
      </p:sp>
    </p:spTree>
    <p:extLst>
      <p:ext uri="{BB962C8B-B14F-4D97-AF65-F5344CB8AC3E}">
        <p14:creationId xmlns:p14="http://schemas.microsoft.com/office/powerpoint/2010/main" val="37703976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hthoek 6"/>
          <p:cNvSpPr/>
          <p:nvPr userDrawn="1"/>
        </p:nvSpPr>
        <p:spPr>
          <a:xfrm>
            <a:off x="0" y="0"/>
            <a:ext cx="9144000" cy="62075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8" name="Titel 1"/>
          <p:cNvSpPr>
            <a:spLocks noGrp="1"/>
          </p:cNvSpPr>
          <p:nvPr>
            <p:ph type="title"/>
          </p:nvPr>
        </p:nvSpPr>
        <p:spPr>
          <a:xfrm>
            <a:off x="576000" y="1800000"/>
            <a:ext cx="4921624" cy="2386800"/>
          </a:xfrm>
          <a:prstGeom prst="rect">
            <a:avLst/>
          </a:prstGeom>
        </p:spPr>
        <p:txBody>
          <a:bodyPr anchor="b">
            <a:normAutofit/>
          </a:bodyPr>
          <a:lstStyle>
            <a:lvl1pPr>
              <a:defRPr sz="4000" baseline="0">
                <a:solidFill>
                  <a:schemeClr val="tx2"/>
                </a:solidFill>
              </a:defRPr>
            </a:lvl1pPr>
          </a:lstStyle>
          <a:p>
            <a:r>
              <a:rPr lang="en-US" dirty="0"/>
              <a:t>Click to edit Master title style</a:t>
            </a:r>
            <a:endParaRPr lang="nl-NL" dirty="0"/>
          </a:p>
        </p:txBody>
      </p:sp>
      <p:sp>
        <p:nvSpPr>
          <p:cNvPr id="9" name="Tijdelijke aanduiding voor tekst 2"/>
          <p:cNvSpPr>
            <a:spLocks noGrp="1"/>
          </p:cNvSpPr>
          <p:nvPr>
            <p:ph type="body" idx="1"/>
          </p:nvPr>
        </p:nvSpPr>
        <p:spPr>
          <a:xfrm>
            <a:off x="576000" y="4359600"/>
            <a:ext cx="4921624" cy="1501200"/>
          </a:xfrm>
          <a:prstGeom prst="rect">
            <a:avLst/>
          </a:prstGeom>
        </p:spPr>
        <p:txBody>
          <a:bodyPr lIns="0" tIns="0" rIns="0" bIns="0"/>
          <a:lstStyle>
            <a:lvl1pPr marL="0" indent="0">
              <a:buNone/>
              <a:defRPr sz="24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12" name="Date Placeholder 11"/>
          <p:cNvSpPr>
            <a:spLocks noGrp="1"/>
          </p:cNvSpPr>
          <p:nvPr>
            <p:ph type="dt" sz="half" idx="15"/>
          </p:nvPr>
        </p:nvSpPr>
        <p:spPr/>
        <p:txBody>
          <a:bodyPr/>
          <a:lstStyle/>
          <a:p>
            <a:fld id="{D1717E2C-6101-48FE-A9AE-22C6887784ED}" type="datetime1">
              <a:rPr lang="nl-BE" smtClean="0"/>
              <a:t>14/03/2025</a:t>
            </a:fld>
            <a:endParaRPr lang="nl-NL" dirty="0"/>
          </a:p>
        </p:txBody>
      </p:sp>
      <p:sp>
        <p:nvSpPr>
          <p:cNvPr id="13" name="Footer Placeholder 12"/>
          <p:cNvSpPr>
            <a:spLocks noGrp="1"/>
          </p:cNvSpPr>
          <p:nvPr>
            <p:ph type="ftr" sz="quarter" idx="16"/>
          </p:nvPr>
        </p:nvSpPr>
        <p:spPr/>
        <p:txBody>
          <a:bodyPr/>
          <a:lstStyle/>
          <a:p>
            <a:r>
              <a:rPr lang="nl-NL"/>
              <a:t>Faculty, department, unit ...</a:t>
            </a:r>
            <a:endParaRPr lang="nl-NL" dirty="0"/>
          </a:p>
        </p:txBody>
      </p:sp>
      <p:sp>
        <p:nvSpPr>
          <p:cNvPr id="14" name="Slide Number Placeholder 13"/>
          <p:cNvSpPr>
            <a:spLocks noGrp="1"/>
          </p:cNvSpPr>
          <p:nvPr>
            <p:ph type="sldNum" sz="quarter" idx="17"/>
          </p:nvPr>
        </p:nvSpPr>
        <p:spPr/>
        <p:txBody>
          <a:bodyPr/>
          <a:lstStyle/>
          <a:p>
            <a:fld id="{0A297500-7527-634B-90F4-69D0994C32B4}" type="slidenum">
              <a:rPr lang="nl-NL" smtClean="0"/>
              <a:pPr/>
              <a:t>‹#›</a:t>
            </a:fld>
            <a:endParaRPr lang="nl-NL" dirty="0"/>
          </a:p>
        </p:txBody>
      </p:sp>
      <p:sp>
        <p:nvSpPr>
          <p:cNvPr id="10" name="Tijdelijke aanduiding voor afbeelding 2"/>
          <p:cNvSpPr>
            <a:spLocks noGrp="1"/>
          </p:cNvSpPr>
          <p:nvPr>
            <p:ph type="pic" sz="quarter" idx="10"/>
          </p:nvPr>
        </p:nvSpPr>
        <p:spPr>
          <a:xfrm>
            <a:off x="6071365" y="663108"/>
            <a:ext cx="2498893" cy="2366963"/>
          </a:xfrm>
          <a:prstGeom prst="rect">
            <a:avLst/>
          </a:prstGeom>
        </p:spPr>
        <p:txBody>
          <a:bodyPr/>
          <a:lstStyle/>
          <a:p>
            <a:endParaRPr lang="nl-NL"/>
          </a:p>
        </p:txBody>
      </p:sp>
      <p:sp>
        <p:nvSpPr>
          <p:cNvPr id="15" name="Tijdelijke aanduiding voor afbeelding 2"/>
          <p:cNvSpPr>
            <a:spLocks noGrp="1"/>
          </p:cNvSpPr>
          <p:nvPr>
            <p:ph type="pic" sz="quarter" idx="18"/>
          </p:nvPr>
        </p:nvSpPr>
        <p:spPr>
          <a:xfrm>
            <a:off x="6071364" y="3435334"/>
            <a:ext cx="2498893" cy="2366963"/>
          </a:xfrm>
          <a:prstGeom prst="rect">
            <a:avLst/>
          </a:prstGeom>
        </p:spPr>
        <p:txBody>
          <a:bodyPr/>
          <a:lstStyle/>
          <a:p>
            <a:endParaRPr lang="nl-NL"/>
          </a:p>
        </p:txBody>
      </p:sp>
    </p:spTree>
    <p:extLst>
      <p:ext uri="{BB962C8B-B14F-4D97-AF65-F5344CB8AC3E}">
        <p14:creationId xmlns:p14="http://schemas.microsoft.com/office/powerpoint/2010/main" val="169222901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4468"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_White">
    <p:spTree>
      <p:nvGrpSpPr>
        <p:cNvPr id="1" name=""/>
        <p:cNvGrpSpPr/>
        <p:nvPr/>
      </p:nvGrpSpPr>
      <p:grpSpPr>
        <a:xfrm>
          <a:off x="0" y="0"/>
          <a:ext cx="0" cy="0"/>
          <a:chOff x="0" y="0"/>
          <a:chExt cx="0" cy="0"/>
        </a:xfrm>
      </p:grpSpPr>
      <p:sp>
        <p:nvSpPr>
          <p:cNvPr id="8" name="Titel 1"/>
          <p:cNvSpPr>
            <a:spLocks noGrp="1"/>
          </p:cNvSpPr>
          <p:nvPr>
            <p:ph type="title"/>
          </p:nvPr>
        </p:nvSpPr>
        <p:spPr>
          <a:xfrm>
            <a:off x="575999" y="1800000"/>
            <a:ext cx="4921200" cy="2386800"/>
          </a:xfrm>
          <a:prstGeom prst="rect">
            <a:avLst/>
          </a:prstGeom>
        </p:spPr>
        <p:txBody>
          <a:bodyPr anchor="b">
            <a:normAutofit/>
          </a:bodyPr>
          <a:lstStyle>
            <a:lvl1pPr>
              <a:defRPr sz="4000" baseline="0">
                <a:solidFill>
                  <a:schemeClr val="tx2"/>
                </a:solidFill>
              </a:defRPr>
            </a:lvl1pPr>
          </a:lstStyle>
          <a:p>
            <a:r>
              <a:rPr lang="en-US" dirty="0"/>
              <a:t>Click to edit Master title style</a:t>
            </a:r>
            <a:endParaRPr lang="nl-NL" dirty="0"/>
          </a:p>
        </p:txBody>
      </p:sp>
      <p:sp>
        <p:nvSpPr>
          <p:cNvPr id="9" name="Tijdelijke aanduiding voor tekst 2"/>
          <p:cNvSpPr>
            <a:spLocks noGrp="1"/>
          </p:cNvSpPr>
          <p:nvPr>
            <p:ph type="body" idx="1"/>
          </p:nvPr>
        </p:nvSpPr>
        <p:spPr>
          <a:xfrm>
            <a:off x="575999" y="4359600"/>
            <a:ext cx="4921200" cy="1501200"/>
          </a:xfrm>
          <a:prstGeom prst="rect">
            <a:avLst/>
          </a:prstGeom>
        </p:spPr>
        <p:txBody>
          <a:bodyPr lIns="0" tIns="0" rIns="0" bIns="0"/>
          <a:lstStyle>
            <a:lvl1pPr marL="0" indent="0">
              <a:buNone/>
              <a:defRPr sz="240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12" name="Date Placeholder 11"/>
          <p:cNvSpPr>
            <a:spLocks noGrp="1"/>
          </p:cNvSpPr>
          <p:nvPr>
            <p:ph type="dt" sz="half" idx="15"/>
          </p:nvPr>
        </p:nvSpPr>
        <p:spPr/>
        <p:txBody>
          <a:bodyPr/>
          <a:lstStyle/>
          <a:p>
            <a:fld id="{A6121636-173C-4064-A9B1-4982B02729C6}" type="datetime1">
              <a:rPr lang="nl-BE" smtClean="0"/>
              <a:t>14/03/2025</a:t>
            </a:fld>
            <a:endParaRPr lang="nl-NL" dirty="0"/>
          </a:p>
        </p:txBody>
      </p:sp>
      <p:sp>
        <p:nvSpPr>
          <p:cNvPr id="13" name="Footer Placeholder 12"/>
          <p:cNvSpPr>
            <a:spLocks noGrp="1"/>
          </p:cNvSpPr>
          <p:nvPr>
            <p:ph type="ftr" sz="quarter" idx="16"/>
          </p:nvPr>
        </p:nvSpPr>
        <p:spPr/>
        <p:txBody>
          <a:bodyPr/>
          <a:lstStyle/>
          <a:p>
            <a:r>
              <a:rPr lang="nl-NL"/>
              <a:t>Faculty, department, unit ...</a:t>
            </a:r>
            <a:endParaRPr lang="nl-NL" dirty="0"/>
          </a:p>
        </p:txBody>
      </p:sp>
      <p:sp>
        <p:nvSpPr>
          <p:cNvPr id="14" name="Slide Number Placeholder 13"/>
          <p:cNvSpPr>
            <a:spLocks noGrp="1"/>
          </p:cNvSpPr>
          <p:nvPr>
            <p:ph type="sldNum" sz="quarter" idx="17"/>
          </p:nvPr>
        </p:nvSpPr>
        <p:spPr/>
        <p:txBody>
          <a:bodyPr/>
          <a:lstStyle/>
          <a:p>
            <a:fld id="{0A297500-7527-634B-90F4-69D0994C32B4}" type="slidenum">
              <a:rPr lang="nl-NL" smtClean="0"/>
              <a:pPr/>
              <a:t>‹#›</a:t>
            </a:fld>
            <a:endParaRPr lang="nl-NL" dirty="0"/>
          </a:p>
        </p:txBody>
      </p:sp>
      <p:sp>
        <p:nvSpPr>
          <p:cNvPr id="7" name="Tijdelijke aanduiding voor afbeelding 2"/>
          <p:cNvSpPr>
            <a:spLocks noGrp="1"/>
          </p:cNvSpPr>
          <p:nvPr>
            <p:ph type="pic" sz="quarter" idx="10"/>
          </p:nvPr>
        </p:nvSpPr>
        <p:spPr>
          <a:xfrm>
            <a:off x="6071365" y="663108"/>
            <a:ext cx="2498893" cy="2366963"/>
          </a:xfrm>
          <a:prstGeom prst="rect">
            <a:avLst/>
          </a:prstGeom>
        </p:spPr>
        <p:txBody>
          <a:bodyPr/>
          <a:lstStyle/>
          <a:p>
            <a:endParaRPr lang="nl-NL"/>
          </a:p>
        </p:txBody>
      </p:sp>
      <p:sp>
        <p:nvSpPr>
          <p:cNvPr id="10" name="Tijdelijke aanduiding voor afbeelding 2"/>
          <p:cNvSpPr>
            <a:spLocks noGrp="1"/>
          </p:cNvSpPr>
          <p:nvPr>
            <p:ph type="pic" sz="quarter" idx="18"/>
          </p:nvPr>
        </p:nvSpPr>
        <p:spPr>
          <a:xfrm>
            <a:off x="6071364" y="3435334"/>
            <a:ext cx="2498893" cy="2366963"/>
          </a:xfrm>
          <a:prstGeom prst="rect">
            <a:avLst/>
          </a:prstGeom>
        </p:spPr>
        <p:txBody>
          <a:bodyPr/>
          <a:lstStyle/>
          <a:p>
            <a:endParaRPr lang="nl-NL"/>
          </a:p>
        </p:txBody>
      </p:sp>
    </p:spTree>
    <p:extLst>
      <p:ext uri="{BB962C8B-B14F-4D97-AF65-F5344CB8AC3E}">
        <p14:creationId xmlns:p14="http://schemas.microsoft.com/office/powerpoint/2010/main" val="410061953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446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76000" y="1656000"/>
            <a:ext cx="3924000" cy="4392000"/>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3738" y="1656000"/>
            <a:ext cx="3924000" cy="4392000"/>
          </a:xfrm>
          <a:prstGeom prst="rect">
            <a:avLst/>
          </a:prstGeo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sz="half" idx="10"/>
          </p:nvPr>
        </p:nvSpPr>
        <p:spPr/>
        <p:txBody>
          <a:bodyPr/>
          <a:lstStyle/>
          <a:p>
            <a:fld id="{33B8CDF9-C5CD-414E-A602-79877CA29075}" type="datetime1">
              <a:rPr lang="nl-BE" smtClean="0"/>
              <a:t>14/03/2025</a:t>
            </a:fld>
            <a:endParaRPr lang="nl-NL" dirty="0"/>
          </a:p>
        </p:txBody>
      </p:sp>
      <p:sp>
        <p:nvSpPr>
          <p:cNvPr id="9" name="Footer Placeholder 8"/>
          <p:cNvSpPr>
            <a:spLocks noGrp="1"/>
          </p:cNvSpPr>
          <p:nvPr>
            <p:ph type="ftr" sz="quarter" idx="11"/>
          </p:nvPr>
        </p:nvSpPr>
        <p:spPr/>
        <p:txBody>
          <a:bodyPr/>
          <a:lstStyle/>
          <a:p>
            <a:r>
              <a:rPr lang="nl-NL"/>
              <a:t>Faculty, department, unit ...</a:t>
            </a:r>
            <a:endParaRPr lang="nl-NL" dirty="0"/>
          </a:p>
        </p:txBody>
      </p:sp>
      <p:sp>
        <p:nvSpPr>
          <p:cNvPr id="10" name="Slide Number Placeholder 9"/>
          <p:cNvSpPr>
            <a:spLocks noGrp="1"/>
          </p:cNvSpPr>
          <p:nvPr>
            <p:ph type="sldNum" sz="quarter" idx="12"/>
          </p:nvPr>
        </p:nvSpPr>
        <p:spPr/>
        <p:txBody>
          <a:bodyPr/>
          <a:lstStyle/>
          <a:p>
            <a:fld id="{0A297500-7527-634B-90F4-69D0994C32B4}" type="slidenum">
              <a:rPr lang="nl-NL" smtClean="0"/>
              <a:pPr/>
              <a:t>‹#›</a:t>
            </a:fld>
            <a:endParaRPr lang="nl-NL" dirty="0"/>
          </a:p>
        </p:txBody>
      </p:sp>
      <p:sp>
        <p:nvSpPr>
          <p:cNvPr id="2" name="Title 1"/>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1582636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73459" y="1656000"/>
            <a:ext cx="3924000" cy="57600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73459" y="2339788"/>
            <a:ext cx="3924000" cy="3708587"/>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49" y="1656000"/>
            <a:ext cx="3924000" cy="57600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49" y="2339789"/>
            <a:ext cx="3924000" cy="3708586"/>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p:cNvSpPr>
            <a:spLocks noGrp="1"/>
          </p:cNvSpPr>
          <p:nvPr>
            <p:ph type="dt" sz="half" idx="10"/>
          </p:nvPr>
        </p:nvSpPr>
        <p:spPr/>
        <p:txBody>
          <a:bodyPr/>
          <a:lstStyle/>
          <a:p>
            <a:fld id="{7FA277F1-23F4-404E-A915-655138CBA13C}" type="datetime1">
              <a:rPr lang="nl-BE" smtClean="0"/>
              <a:t>14/03/2025</a:t>
            </a:fld>
            <a:endParaRPr lang="nl-NL" dirty="0"/>
          </a:p>
        </p:txBody>
      </p:sp>
      <p:sp>
        <p:nvSpPr>
          <p:cNvPr id="11" name="Footer Placeholder 10"/>
          <p:cNvSpPr>
            <a:spLocks noGrp="1"/>
          </p:cNvSpPr>
          <p:nvPr>
            <p:ph type="ftr" sz="quarter" idx="11"/>
          </p:nvPr>
        </p:nvSpPr>
        <p:spPr/>
        <p:txBody>
          <a:bodyPr/>
          <a:lstStyle/>
          <a:p>
            <a:r>
              <a:rPr lang="nl-NL"/>
              <a:t>Faculty, department, unit ...</a:t>
            </a:r>
            <a:endParaRPr lang="nl-NL" dirty="0"/>
          </a:p>
        </p:txBody>
      </p:sp>
      <p:sp>
        <p:nvSpPr>
          <p:cNvPr id="12" name="Slide Number Placeholder 11"/>
          <p:cNvSpPr>
            <a:spLocks noGrp="1"/>
          </p:cNvSpPr>
          <p:nvPr>
            <p:ph type="sldNum" sz="quarter" idx="12"/>
          </p:nvPr>
        </p:nvSpPr>
        <p:spPr/>
        <p:txBody>
          <a:bodyPr/>
          <a:lstStyle/>
          <a:p>
            <a:fld id="{0A297500-7527-634B-90F4-69D0994C32B4}" type="slidenum">
              <a:rPr lang="nl-NL" smtClean="0"/>
              <a:pPr/>
              <a:t>‹#›</a:t>
            </a:fld>
            <a:endParaRPr lang="nl-NL" dirty="0"/>
          </a:p>
        </p:txBody>
      </p:sp>
      <p:sp>
        <p:nvSpPr>
          <p:cNvPr id="2" name="Title 1"/>
          <p:cNvSpPr>
            <a:spLocks noGrp="1"/>
          </p:cNvSpPr>
          <p:nvPr>
            <p:ph type="title"/>
          </p:nvPr>
        </p:nvSpPr>
        <p:spPr/>
        <p:txBody>
          <a:bodyPr/>
          <a:lstStyle/>
          <a:p>
            <a:r>
              <a:rPr lang="en-US"/>
              <a:t>Click to edit Master title style</a:t>
            </a:r>
            <a:endParaRPr lang="nl-NL"/>
          </a:p>
        </p:txBody>
      </p:sp>
    </p:spTree>
    <p:extLst>
      <p:ext uri="{BB962C8B-B14F-4D97-AF65-F5344CB8AC3E}">
        <p14:creationId xmlns:p14="http://schemas.microsoft.com/office/powerpoint/2010/main" val="3717200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fld id="{BE6641B6-4274-43C1-8BC0-47E483CFE1C2}" type="datetime1">
              <a:rPr lang="nl-BE" smtClean="0"/>
              <a:t>14/03/2025</a:t>
            </a:fld>
            <a:endParaRPr lang="nl-NL" dirty="0"/>
          </a:p>
        </p:txBody>
      </p:sp>
      <p:sp>
        <p:nvSpPr>
          <p:cNvPr id="7" name="Footer Placeholder 6"/>
          <p:cNvSpPr>
            <a:spLocks noGrp="1"/>
          </p:cNvSpPr>
          <p:nvPr>
            <p:ph type="ftr" sz="quarter" idx="11"/>
          </p:nvPr>
        </p:nvSpPr>
        <p:spPr/>
        <p:txBody>
          <a:bodyPr/>
          <a:lstStyle/>
          <a:p>
            <a:r>
              <a:rPr lang="nl-NL"/>
              <a:t>Faculty, department, unit ...</a:t>
            </a:r>
            <a:endParaRPr lang="nl-NL" dirty="0"/>
          </a:p>
        </p:txBody>
      </p:sp>
      <p:sp>
        <p:nvSpPr>
          <p:cNvPr id="8" name="Slide Number Placeholder 7"/>
          <p:cNvSpPr>
            <a:spLocks noGrp="1"/>
          </p:cNvSpPr>
          <p:nvPr>
            <p:ph type="sldNum" sz="quarter" idx="12"/>
          </p:nvPr>
        </p:nvSpPr>
        <p:spPr/>
        <p:txBody>
          <a:bodyPr/>
          <a:lstStyle/>
          <a:p>
            <a:fld id="{0A297500-7527-634B-90F4-69D0994C32B4}" type="slidenum">
              <a:rPr lang="nl-NL" smtClean="0"/>
              <a:pPr/>
              <a:t>‹#›</a:t>
            </a:fld>
            <a:endParaRPr lang="nl-NL" dirty="0"/>
          </a:p>
        </p:txBody>
      </p:sp>
      <p:sp>
        <p:nvSpPr>
          <p:cNvPr id="2" name="Title 1"/>
          <p:cNvSpPr>
            <a:spLocks noGrp="1"/>
          </p:cNvSpPr>
          <p:nvPr>
            <p:ph type="title"/>
          </p:nvPr>
        </p:nvSpPr>
        <p:spPr/>
        <p:txBody>
          <a:bodyPr/>
          <a:lstStyle/>
          <a:p>
            <a:r>
              <a:rPr lang="en-US" dirty="0"/>
              <a:t>Click to edit Master title style</a:t>
            </a:r>
            <a:endParaRPr lang="nl-NL" dirty="0"/>
          </a:p>
        </p:txBody>
      </p:sp>
    </p:spTree>
    <p:extLst>
      <p:ext uri="{BB962C8B-B14F-4D97-AF65-F5344CB8AC3E}">
        <p14:creationId xmlns:p14="http://schemas.microsoft.com/office/powerpoint/2010/main" val="3333366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C1C60EF-95C5-43EF-99D4-47095339AE35}" type="datetime1">
              <a:rPr lang="nl-BE" smtClean="0"/>
              <a:t>14/03/2025</a:t>
            </a:fld>
            <a:endParaRPr lang="nl-NL" dirty="0"/>
          </a:p>
        </p:txBody>
      </p:sp>
      <p:sp>
        <p:nvSpPr>
          <p:cNvPr id="6" name="Footer Placeholder 5"/>
          <p:cNvSpPr>
            <a:spLocks noGrp="1"/>
          </p:cNvSpPr>
          <p:nvPr>
            <p:ph type="ftr" sz="quarter" idx="11"/>
          </p:nvPr>
        </p:nvSpPr>
        <p:spPr/>
        <p:txBody>
          <a:bodyPr/>
          <a:lstStyle/>
          <a:p>
            <a:r>
              <a:rPr lang="nl-NL"/>
              <a:t>Faculty, department, unit ...</a:t>
            </a:r>
            <a:endParaRPr lang="nl-NL" dirty="0"/>
          </a:p>
        </p:txBody>
      </p:sp>
      <p:sp>
        <p:nvSpPr>
          <p:cNvPr id="7" name="Slide Number Placeholder 6"/>
          <p:cNvSpPr>
            <a:spLocks noGrp="1"/>
          </p:cNvSpPr>
          <p:nvPr>
            <p:ph type="sldNum" sz="quarter" idx="12"/>
          </p:nvPr>
        </p:nvSpPr>
        <p:spPr/>
        <p:txBody>
          <a:bodyPr/>
          <a:lstStyle/>
          <a:p>
            <a:fld id="{0A297500-7527-634B-90F4-69D0994C32B4}" type="slidenum">
              <a:rPr lang="nl-NL" smtClean="0"/>
              <a:pPr/>
              <a:t>‹#›</a:t>
            </a:fld>
            <a:endParaRPr lang="nl-NL" dirty="0"/>
          </a:p>
        </p:txBody>
      </p:sp>
    </p:spTree>
    <p:extLst>
      <p:ext uri="{BB962C8B-B14F-4D97-AF65-F5344CB8AC3E}">
        <p14:creationId xmlns:p14="http://schemas.microsoft.com/office/powerpoint/2010/main" val="805364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_Finish">
    <p:bg>
      <p:bgPr>
        <a:solidFill>
          <a:schemeClr val="accent1"/>
        </a:solidFill>
        <a:effectLst/>
      </p:bgPr>
    </p:bg>
    <p:spTree>
      <p:nvGrpSpPr>
        <p:cNvPr id="1" name=""/>
        <p:cNvGrpSpPr/>
        <p:nvPr/>
      </p:nvGrpSpPr>
      <p:grpSpPr>
        <a:xfrm>
          <a:off x="0" y="0"/>
          <a:ext cx="0" cy="0"/>
          <a:chOff x="0" y="0"/>
          <a:chExt cx="0" cy="0"/>
        </a:xfrm>
      </p:grpSpPr>
      <p:sp>
        <p:nvSpPr>
          <p:cNvPr id="8" name="Titel 1"/>
          <p:cNvSpPr>
            <a:spLocks noGrp="1"/>
          </p:cNvSpPr>
          <p:nvPr>
            <p:ph type="title"/>
          </p:nvPr>
        </p:nvSpPr>
        <p:spPr>
          <a:xfrm>
            <a:off x="668772" y="860612"/>
            <a:ext cx="7806456" cy="4485176"/>
          </a:xfrm>
          <a:prstGeom prst="rect">
            <a:avLst/>
          </a:prstGeom>
        </p:spPr>
        <p:txBody>
          <a:bodyPr anchor="ctr" anchorCtr="0">
            <a:noAutofit/>
          </a:bodyPr>
          <a:lstStyle>
            <a:lvl1pPr algn="ctr">
              <a:defRPr sz="4800" baseline="0">
                <a:solidFill>
                  <a:schemeClr val="bg1"/>
                </a:solidFill>
              </a:defRPr>
            </a:lvl1pPr>
          </a:lstStyle>
          <a:p>
            <a:r>
              <a:rPr lang="en-US" dirty="0"/>
              <a:t>Click to edit Master title style</a:t>
            </a:r>
            <a:endParaRPr lang="nl-NL" dirty="0"/>
          </a:p>
        </p:txBody>
      </p:sp>
      <p:sp>
        <p:nvSpPr>
          <p:cNvPr id="2" name="Date Placeholder 1"/>
          <p:cNvSpPr>
            <a:spLocks noGrp="1"/>
          </p:cNvSpPr>
          <p:nvPr>
            <p:ph type="dt" sz="half" idx="10"/>
          </p:nvPr>
        </p:nvSpPr>
        <p:spPr/>
        <p:txBody>
          <a:bodyPr/>
          <a:lstStyle/>
          <a:p>
            <a:fld id="{13833C88-0A27-4926-8A5C-5C95939CA83B}" type="datetime1">
              <a:rPr lang="nl-BE" smtClean="0"/>
              <a:t>14/03/2025</a:t>
            </a:fld>
            <a:endParaRPr lang="nl-NL" dirty="0"/>
          </a:p>
        </p:txBody>
      </p:sp>
      <p:sp>
        <p:nvSpPr>
          <p:cNvPr id="3" name="Footer Placeholder 2"/>
          <p:cNvSpPr>
            <a:spLocks noGrp="1"/>
          </p:cNvSpPr>
          <p:nvPr>
            <p:ph type="ftr" sz="quarter" idx="11"/>
          </p:nvPr>
        </p:nvSpPr>
        <p:spPr/>
        <p:txBody>
          <a:bodyPr/>
          <a:lstStyle/>
          <a:p>
            <a:r>
              <a:rPr lang="nl-NL"/>
              <a:t>Faculty, department, unit ...</a:t>
            </a:r>
            <a:endParaRPr lang="nl-NL" dirty="0"/>
          </a:p>
        </p:txBody>
      </p:sp>
      <p:sp>
        <p:nvSpPr>
          <p:cNvPr id="4" name="Slide Number Placeholder 3"/>
          <p:cNvSpPr>
            <a:spLocks noGrp="1"/>
          </p:cNvSpPr>
          <p:nvPr>
            <p:ph type="sldNum" sz="quarter" idx="12"/>
          </p:nvPr>
        </p:nvSpPr>
        <p:spPr/>
        <p:txBody>
          <a:bodyPr/>
          <a:lstStyle/>
          <a:p>
            <a:fld id="{0A297500-7527-634B-90F4-69D0994C32B4}" type="slidenum">
              <a:rPr lang="nl-NL" smtClean="0"/>
              <a:pPr/>
              <a:t>‹#›</a:t>
            </a:fld>
            <a:endParaRPr lang="nl-NL" dirty="0"/>
          </a:p>
        </p:txBody>
      </p:sp>
    </p:spTree>
    <p:extLst>
      <p:ext uri="{BB962C8B-B14F-4D97-AF65-F5344CB8AC3E}">
        <p14:creationId xmlns:p14="http://schemas.microsoft.com/office/powerpoint/2010/main" val="13784931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image" Target="../media/image1.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hthoek 6"/>
          <p:cNvSpPr/>
          <p:nvPr userDrawn="1"/>
        </p:nvSpPr>
        <p:spPr>
          <a:xfrm>
            <a:off x="0" y="6210000"/>
            <a:ext cx="9144000" cy="64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10" name="Tijdelijke aanduiding voor datum 3"/>
          <p:cNvSpPr>
            <a:spLocks noGrp="1"/>
          </p:cNvSpPr>
          <p:nvPr>
            <p:ph type="dt" sz="half" idx="2"/>
          </p:nvPr>
        </p:nvSpPr>
        <p:spPr>
          <a:xfrm>
            <a:off x="1440000" y="6210000"/>
            <a:ext cx="720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A32BE8CB-C1D6-4CEC-B4CD-1AEBE1EFD290}" type="datetime1">
              <a:rPr lang="nl-BE" smtClean="0"/>
              <a:t>14/03/2025</a:t>
            </a:fld>
            <a:endParaRPr lang="nl-NL" dirty="0"/>
          </a:p>
        </p:txBody>
      </p:sp>
      <p:sp>
        <p:nvSpPr>
          <p:cNvPr id="11" name="Tijdelijke aanduiding voor dianummer 5"/>
          <p:cNvSpPr>
            <a:spLocks noGrp="1"/>
          </p:cNvSpPr>
          <p:nvPr>
            <p:ph type="sldNum" sz="quarter" idx="4"/>
          </p:nvPr>
        </p:nvSpPr>
        <p:spPr>
          <a:xfrm>
            <a:off x="576000" y="6210000"/>
            <a:ext cx="648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0A297500-7527-634B-90F4-69D0994C32B4}" type="slidenum">
              <a:rPr lang="nl-NL" smtClean="0"/>
              <a:pPr/>
              <a:t>‹#›</a:t>
            </a:fld>
            <a:endParaRPr lang="nl-NL" dirty="0"/>
          </a:p>
        </p:txBody>
      </p:sp>
      <p:sp>
        <p:nvSpPr>
          <p:cNvPr id="13" name="Tijdelijke aanduiding voor voettekst 4"/>
          <p:cNvSpPr>
            <a:spLocks noGrp="1"/>
          </p:cNvSpPr>
          <p:nvPr>
            <p:ph type="ftr" sz="quarter" idx="3"/>
          </p:nvPr>
        </p:nvSpPr>
        <p:spPr>
          <a:xfrm>
            <a:off x="4300650" y="6209999"/>
            <a:ext cx="3692550" cy="648000"/>
          </a:xfrm>
          <a:prstGeom prst="rect">
            <a:avLst/>
          </a:prstGeom>
        </p:spPr>
        <p:txBody>
          <a:bodyPr vert="horz" lIns="0" tIns="0" rIns="180000" bIns="0" rtlCol="0" anchor="ctr"/>
          <a:lstStyle>
            <a:lvl1pPr algn="r">
              <a:defRPr sz="1000" baseline="0">
                <a:solidFill>
                  <a:schemeClr val="bg1"/>
                </a:solidFill>
                <a:latin typeface="Arial" charset="0"/>
              </a:defRPr>
            </a:lvl1pPr>
          </a:lstStyle>
          <a:p>
            <a:r>
              <a:rPr lang="nl-NL" dirty="0" err="1"/>
              <a:t>Faculty</a:t>
            </a:r>
            <a:r>
              <a:rPr lang="nl-NL" dirty="0"/>
              <a:t>, </a:t>
            </a:r>
            <a:r>
              <a:rPr lang="nl-NL" dirty="0" err="1"/>
              <a:t>department</a:t>
            </a:r>
            <a:r>
              <a:rPr lang="nl-NL" dirty="0"/>
              <a:t>, unit ...</a:t>
            </a:r>
          </a:p>
        </p:txBody>
      </p:sp>
      <p:sp>
        <p:nvSpPr>
          <p:cNvPr id="2" name="Title Placeholder 1"/>
          <p:cNvSpPr>
            <a:spLocks noGrp="1"/>
          </p:cNvSpPr>
          <p:nvPr>
            <p:ph type="title"/>
          </p:nvPr>
        </p:nvSpPr>
        <p:spPr>
          <a:xfrm>
            <a:off x="576000" y="216000"/>
            <a:ext cx="7991738" cy="1152000"/>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p:cNvSpPr>
            <a:spLocks noGrp="1"/>
          </p:cNvSpPr>
          <p:nvPr>
            <p:ph type="body" idx="1"/>
          </p:nvPr>
        </p:nvSpPr>
        <p:spPr>
          <a:xfrm>
            <a:off x="576000" y="1655999"/>
            <a:ext cx="7991738" cy="43920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nl-NL" dirty="0"/>
          </a:p>
        </p:txBody>
      </p:sp>
      <p:pic>
        <p:nvPicPr>
          <p:cNvPr id="14"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993200" y="6353999"/>
            <a:ext cx="1008305" cy="360000"/>
          </a:xfrm>
          <a:prstGeom prst="rect">
            <a:avLst/>
          </a:prstGeom>
        </p:spPr>
      </p:pic>
    </p:spTree>
    <p:extLst>
      <p:ext uri="{BB962C8B-B14F-4D97-AF65-F5344CB8AC3E}">
        <p14:creationId xmlns:p14="http://schemas.microsoft.com/office/powerpoint/2010/main" val="33244973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4" r:id="rId4"/>
    <p:sldLayoutId id="2147483664" r:id="rId5"/>
    <p:sldLayoutId id="2147483665" r:id="rId6"/>
    <p:sldLayoutId id="2147483666" r:id="rId7"/>
    <p:sldLayoutId id="2147483667" r:id="rId8"/>
    <p:sldLayoutId id="2147483676" r:id="rId9"/>
    <p:sldLayoutId id="2147483685" r:id="rId10"/>
  </p:sldLayoutIdLst>
  <p:hf hd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816" userDrawn="1">
          <p15:clr>
            <a:srgbClr val="F26B43"/>
          </p15:clr>
        </p15:guide>
        <p15:guide id="2" pos="5397" userDrawn="1">
          <p15:clr>
            <a:srgbClr val="F26B43"/>
          </p15:clr>
        </p15:guide>
        <p15:guide id="3" orient="horz" pos="102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hthoek 6"/>
          <p:cNvSpPr/>
          <p:nvPr userDrawn="1"/>
        </p:nvSpPr>
        <p:spPr>
          <a:xfrm>
            <a:off x="0" y="6210000"/>
            <a:ext cx="9144000" cy="64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10" name="Tijdelijke aanduiding voor datum 3"/>
          <p:cNvSpPr>
            <a:spLocks noGrp="1"/>
          </p:cNvSpPr>
          <p:nvPr>
            <p:ph type="dt" sz="half" idx="2"/>
          </p:nvPr>
        </p:nvSpPr>
        <p:spPr>
          <a:xfrm>
            <a:off x="1440000" y="6210000"/>
            <a:ext cx="720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8DC39396-22FD-4A33-842A-83A093D4B9CA}" type="datetime1">
              <a:rPr lang="nl-BE" smtClean="0"/>
              <a:t>14/03/2025</a:t>
            </a:fld>
            <a:endParaRPr lang="nl-NL" dirty="0"/>
          </a:p>
        </p:txBody>
      </p:sp>
      <p:sp>
        <p:nvSpPr>
          <p:cNvPr id="11" name="Tijdelijke aanduiding voor dianummer 5"/>
          <p:cNvSpPr>
            <a:spLocks noGrp="1"/>
          </p:cNvSpPr>
          <p:nvPr>
            <p:ph type="sldNum" sz="quarter" idx="4"/>
          </p:nvPr>
        </p:nvSpPr>
        <p:spPr>
          <a:xfrm>
            <a:off x="576000" y="6210000"/>
            <a:ext cx="648000" cy="648000"/>
          </a:xfrm>
          <a:prstGeom prst="rect">
            <a:avLst/>
          </a:prstGeom>
        </p:spPr>
        <p:txBody>
          <a:bodyPr vert="horz" lIns="0" tIns="0" rIns="0" bIns="0" rtlCol="0" anchor="ctr"/>
          <a:lstStyle>
            <a:lvl1pPr algn="l">
              <a:defRPr sz="1000" baseline="0">
                <a:solidFill>
                  <a:schemeClr val="bg1"/>
                </a:solidFill>
                <a:latin typeface="Arial" charset="0"/>
              </a:defRPr>
            </a:lvl1pPr>
          </a:lstStyle>
          <a:p>
            <a:fld id="{0A297500-7527-634B-90F4-69D0994C32B4}" type="slidenum">
              <a:rPr lang="nl-NL" smtClean="0"/>
              <a:pPr/>
              <a:t>‹#›</a:t>
            </a:fld>
            <a:endParaRPr lang="nl-NL" dirty="0"/>
          </a:p>
        </p:txBody>
      </p:sp>
      <p:sp>
        <p:nvSpPr>
          <p:cNvPr id="13" name="Tijdelijke aanduiding voor voettekst 4"/>
          <p:cNvSpPr>
            <a:spLocks noGrp="1"/>
          </p:cNvSpPr>
          <p:nvPr>
            <p:ph type="ftr" sz="quarter" idx="3"/>
          </p:nvPr>
        </p:nvSpPr>
        <p:spPr>
          <a:xfrm>
            <a:off x="4300650" y="6209999"/>
            <a:ext cx="3692550" cy="648000"/>
          </a:xfrm>
          <a:prstGeom prst="rect">
            <a:avLst/>
          </a:prstGeom>
        </p:spPr>
        <p:txBody>
          <a:bodyPr vert="horz" lIns="0" tIns="0" rIns="180000" bIns="0" rtlCol="0" anchor="ctr"/>
          <a:lstStyle>
            <a:lvl1pPr algn="r">
              <a:defRPr sz="1000" baseline="0">
                <a:solidFill>
                  <a:schemeClr val="bg1"/>
                </a:solidFill>
                <a:latin typeface="Arial" charset="0"/>
              </a:defRPr>
            </a:lvl1pPr>
          </a:lstStyle>
          <a:p>
            <a:r>
              <a:rPr lang="nl-NL" dirty="0" err="1"/>
              <a:t>Faculty</a:t>
            </a:r>
            <a:r>
              <a:rPr lang="nl-NL" dirty="0"/>
              <a:t>, </a:t>
            </a:r>
            <a:r>
              <a:rPr lang="nl-NL" dirty="0" err="1"/>
              <a:t>department</a:t>
            </a:r>
            <a:r>
              <a:rPr lang="nl-NL" dirty="0"/>
              <a:t>, unit ...</a:t>
            </a:r>
          </a:p>
        </p:txBody>
      </p:sp>
      <p:sp>
        <p:nvSpPr>
          <p:cNvPr id="2" name="Title Placeholder 1"/>
          <p:cNvSpPr>
            <a:spLocks noGrp="1"/>
          </p:cNvSpPr>
          <p:nvPr>
            <p:ph type="title"/>
          </p:nvPr>
        </p:nvSpPr>
        <p:spPr>
          <a:xfrm>
            <a:off x="576000" y="216000"/>
            <a:ext cx="7991738" cy="1152000"/>
          </a:xfrm>
          <a:prstGeom prst="rect">
            <a:avLst/>
          </a:prstGeom>
        </p:spPr>
        <p:txBody>
          <a:bodyPr vert="horz" lIns="91440" tIns="45720" rIns="91440" bIns="45720" rtlCol="0" anchor="ctr">
            <a:normAutofit/>
          </a:bodyPr>
          <a:lstStyle/>
          <a:p>
            <a:r>
              <a:rPr lang="en-US" dirty="0"/>
              <a:t>Click to edit Master title style</a:t>
            </a:r>
            <a:endParaRPr lang="nl-NL" dirty="0"/>
          </a:p>
        </p:txBody>
      </p:sp>
      <p:sp>
        <p:nvSpPr>
          <p:cNvPr id="3" name="Text Placeholder 2"/>
          <p:cNvSpPr>
            <a:spLocks noGrp="1"/>
          </p:cNvSpPr>
          <p:nvPr>
            <p:ph type="body" idx="1"/>
          </p:nvPr>
        </p:nvSpPr>
        <p:spPr>
          <a:xfrm>
            <a:off x="576000" y="1656000"/>
            <a:ext cx="7991738" cy="443722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nl-NL"/>
          </a:p>
        </p:txBody>
      </p:sp>
      <p:pic>
        <p:nvPicPr>
          <p:cNvPr id="14" name="Afbeelding 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993200" y="6353999"/>
            <a:ext cx="1008305" cy="360000"/>
          </a:xfrm>
          <a:prstGeom prst="rect">
            <a:avLst/>
          </a:prstGeom>
        </p:spPr>
      </p:pic>
    </p:spTree>
    <p:extLst>
      <p:ext uri="{BB962C8B-B14F-4D97-AF65-F5344CB8AC3E}">
        <p14:creationId xmlns:p14="http://schemas.microsoft.com/office/powerpoint/2010/main" val="188281691"/>
      </p:ext>
    </p:extLst>
  </p:cSld>
  <p:clrMap bg1="lt1" tx1="dk1" bg2="lt2" tx2="dk2" accent1="accent1" accent2="accent2" accent3="accent3" accent4="accent4" accent5="accent5" accent6="accent6" hlink="hlink" folHlink="folHlink"/>
  <p:sldLayoutIdLst>
    <p:sldLayoutId id="2147483679" r:id="rId1"/>
    <p:sldLayoutId id="2147483682" r:id="rId2"/>
    <p:sldLayoutId id="2147483684" r:id="rId3"/>
  </p:sldLayoutIdLst>
  <p:hf hd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026" userDrawn="1">
          <p15:clr>
            <a:srgbClr val="F26B43"/>
          </p15:clr>
        </p15:guide>
        <p15:guide id="2" pos="5397" userDrawn="1">
          <p15:clr>
            <a:srgbClr val="F26B43"/>
          </p15:clr>
        </p15:guide>
        <p15:guide id="3" orient="horz" pos="381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magda.satrazani@kuleuven.b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37.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microsoft.com/office/2007/relationships/hdphoto" Target="../media/hdphoto5.wdp"/></Relationships>
</file>

<file path=ppt/slides/_rels/slide1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0.xml"/><Relationship Id="rId4" Type="http://schemas.openxmlformats.org/officeDocument/2006/relationships/image" Target="../media/image47.jpeg"/></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emf"/><Relationship Id="rId5" Type="http://schemas.openxmlformats.org/officeDocument/2006/relationships/image" Target="../media/image10.jpeg"/><Relationship Id="rId4" Type="http://schemas.openxmlformats.org/officeDocument/2006/relationships/image" Target="../media/image9.emf"/></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26.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jpe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0.xml"/><Relationship Id="rId5" Type="http://schemas.microsoft.com/office/2007/relationships/hdphoto" Target="../media/hdphoto2.wdp"/><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32.png"/><Relationship Id="rId4"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84596" y="954329"/>
            <a:ext cx="8476524" cy="2815787"/>
          </a:xfrm>
        </p:spPr>
        <p:txBody>
          <a:bodyPr>
            <a:normAutofit/>
          </a:bodyPr>
          <a:lstStyle/>
          <a:p>
            <a:r>
              <a:rPr lang="nl-NL" sz="4200" dirty="0"/>
              <a:t>Gamma-</a:t>
            </a:r>
            <a:r>
              <a:rPr lang="nl-NL" sz="4200" dirty="0" err="1"/>
              <a:t>ray</a:t>
            </a:r>
            <a:r>
              <a:rPr lang="nl-NL" sz="4200" dirty="0"/>
              <a:t> </a:t>
            </a:r>
            <a:r>
              <a:rPr lang="nl-NL" sz="4200" dirty="0" err="1"/>
              <a:t>spectroscopy</a:t>
            </a:r>
            <a:r>
              <a:rPr lang="nl-NL" sz="4200" dirty="0"/>
              <a:t> of </a:t>
            </a:r>
            <a:r>
              <a:rPr lang="nl-NL" sz="4200" baseline="30000" dirty="0"/>
              <a:t>229</a:t>
            </a:r>
            <a:r>
              <a:rPr lang="nl-NL" sz="4200" dirty="0"/>
              <a:t>Ac </a:t>
            </a:r>
            <a:r>
              <a:rPr lang="nl-NL" sz="4200" dirty="0" err="1"/>
              <a:t>following</a:t>
            </a:r>
            <a:r>
              <a:rPr lang="nl-NL" sz="4200" dirty="0"/>
              <a:t> </a:t>
            </a:r>
            <a:r>
              <a:rPr lang="nl-NL" sz="4200" dirty="0" err="1"/>
              <a:t>the</a:t>
            </a:r>
            <a:r>
              <a:rPr lang="nl-NL" sz="4200" dirty="0"/>
              <a:t> </a:t>
            </a:r>
            <a:r>
              <a:rPr lang="nl-NL" sz="4200" dirty="0" err="1"/>
              <a:t>beta-decay</a:t>
            </a:r>
            <a:r>
              <a:rPr lang="nl-NL" sz="4200" dirty="0"/>
              <a:t> of </a:t>
            </a:r>
            <a:r>
              <a:rPr lang="nl-NL" sz="4200" baseline="30000" dirty="0"/>
              <a:t>229</a:t>
            </a:r>
            <a:r>
              <a:rPr lang="nl-NL" sz="4200" dirty="0"/>
              <a:t>Ra</a:t>
            </a:r>
          </a:p>
        </p:txBody>
      </p:sp>
      <p:sp>
        <p:nvSpPr>
          <p:cNvPr id="3" name="Ondertitel 2"/>
          <p:cNvSpPr>
            <a:spLocks noGrp="1"/>
          </p:cNvSpPr>
          <p:nvPr>
            <p:ph type="subTitle" idx="1"/>
          </p:nvPr>
        </p:nvSpPr>
        <p:spPr>
          <a:xfrm>
            <a:off x="2031592" y="3656811"/>
            <a:ext cx="4919366" cy="1280160"/>
          </a:xfrm>
        </p:spPr>
        <p:txBody>
          <a:bodyPr>
            <a:normAutofit/>
          </a:bodyPr>
          <a:lstStyle/>
          <a:p>
            <a:pPr algn="ctr"/>
            <a:r>
              <a:rPr lang="nl-NL" sz="2800" dirty="0">
                <a:solidFill>
                  <a:srgbClr val="002060"/>
                </a:solidFill>
              </a:rPr>
              <a:t>Magda Satrazani</a:t>
            </a:r>
            <a:endParaRPr lang="nl-NL" dirty="0"/>
          </a:p>
          <a:p>
            <a:pPr algn="ctr"/>
            <a:br>
              <a:rPr lang="nl-NL" sz="1800" dirty="0">
                <a:solidFill>
                  <a:schemeClr val="bg1">
                    <a:lumMod val="75000"/>
                  </a:schemeClr>
                </a:solidFill>
                <a:hlinkClick r:id="rId3">
                  <a:extLst>
                    <a:ext uri="{A12FA001-AC4F-418D-AE19-62706E023703}">
                      <ahyp:hlinkClr xmlns:ahyp="http://schemas.microsoft.com/office/drawing/2018/hyperlinkcolor" val="tx"/>
                    </a:ext>
                  </a:extLst>
                </a:hlinkClick>
              </a:rPr>
            </a:br>
            <a:r>
              <a:rPr lang="nl-NL" sz="1800" dirty="0">
                <a:solidFill>
                  <a:schemeClr val="bg1">
                    <a:lumMod val="75000"/>
                  </a:schemeClr>
                </a:solidFill>
                <a:hlinkClick r:id="rId3">
                  <a:extLst>
                    <a:ext uri="{A12FA001-AC4F-418D-AE19-62706E023703}">
                      <ahyp:hlinkClr xmlns:ahyp="http://schemas.microsoft.com/office/drawing/2018/hyperlinkcolor" val="tx"/>
                    </a:ext>
                  </a:extLst>
                </a:hlinkClick>
              </a:rPr>
              <a:t>magda.satrazani@kuleuven.be</a:t>
            </a:r>
            <a:r>
              <a:rPr lang="nl-NL" sz="1800" dirty="0">
                <a:solidFill>
                  <a:schemeClr val="bg1">
                    <a:lumMod val="75000"/>
                  </a:schemeClr>
                </a:solidFill>
              </a:rPr>
              <a:t> </a:t>
            </a:r>
          </a:p>
        </p:txBody>
      </p:sp>
      <p:sp>
        <p:nvSpPr>
          <p:cNvPr id="5" name="TextBox 4">
            <a:extLst>
              <a:ext uri="{FF2B5EF4-FFF2-40B4-BE49-F238E27FC236}">
                <a16:creationId xmlns:a16="http://schemas.microsoft.com/office/drawing/2014/main" id="{58B02708-9AC1-AE9C-632C-18EAB593B601}"/>
              </a:ext>
            </a:extLst>
          </p:cNvPr>
          <p:cNvSpPr txBox="1"/>
          <p:nvPr/>
        </p:nvSpPr>
        <p:spPr>
          <a:xfrm>
            <a:off x="-9144" y="6548878"/>
            <a:ext cx="3203121" cy="292388"/>
          </a:xfrm>
          <a:prstGeom prst="rect">
            <a:avLst/>
          </a:prstGeom>
          <a:noFill/>
        </p:spPr>
        <p:txBody>
          <a:bodyPr wrap="none" rtlCol="0">
            <a:spAutoFit/>
          </a:bodyPr>
          <a:lstStyle/>
          <a:p>
            <a:r>
              <a:rPr lang="en-US" sz="1300" dirty="0"/>
              <a:t>IDS Collaboration Meeting – March 2025</a:t>
            </a:r>
            <a:endParaRPr lang="en-BE" sz="1300" dirty="0"/>
          </a:p>
        </p:txBody>
      </p:sp>
      <p:pic>
        <p:nvPicPr>
          <p:cNvPr id="7" name="Picture 6" descr="A blue and green logo&#10;&#10;AI-generated content may be incorrect.">
            <a:extLst>
              <a:ext uri="{FF2B5EF4-FFF2-40B4-BE49-F238E27FC236}">
                <a16:creationId xmlns:a16="http://schemas.microsoft.com/office/drawing/2014/main" id="{4F1818A1-8513-08B7-B0AA-C796CE0C50B1}"/>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2033" t="35963" r="12376" b="37738"/>
          <a:stretch/>
        </p:blipFill>
        <p:spPr>
          <a:xfrm>
            <a:off x="4972520" y="5300772"/>
            <a:ext cx="2326683" cy="572021"/>
          </a:xfrm>
          <a:prstGeom prst="rect">
            <a:avLst/>
          </a:prstGeom>
        </p:spPr>
      </p:pic>
      <p:pic>
        <p:nvPicPr>
          <p:cNvPr id="11" name="Picture 10" descr="A blue and white logo&#10;&#10;AI-generated content may be incorrect.">
            <a:extLst>
              <a:ext uri="{FF2B5EF4-FFF2-40B4-BE49-F238E27FC236}">
                <a16:creationId xmlns:a16="http://schemas.microsoft.com/office/drawing/2014/main" id="{509E53DF-9C84-AFE4-5D4D-2F7D4C90A375}"/>
              </a:ext>
            </a:extLst>
          </p:cNvPr>
          <p:cNvPicPr>
            <a:picLocks noChangeAspect="1"/>
          </p:cNvPicPr>
          <p:nvPr/>
        </p:nvPicPr>
        <p:blipFill>
          <a:blip r:embed="rId5"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1212045" y="5250430"/>
            <a:ext cx="2326683" cy="653241"/>
          </a:xfrm>
          <a:prstGeom prst="rect">
            <a:avLst/>
          </a:prstGeom>
        </p:spPr>
      </p:pic>
    </p:spTree>
    <p:extLst>
      <p:ext uri="{BB962C8B-B14F-4D97-AF65-F5344CB8AC3E}">
        <p14:creationId xmlns:p14="http://schemas.microsoft.com/office/powerpoint/2010/main" val="1553733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A1462F-ABDA-BCC1-9133-9EB31DA773A6}"/>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42CD5883-DFA9-9AA6-5499-FB914B7A38AD}"/>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D19E22BC-2476-59EE-7407-0C4818ED1A68}"/>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10</a:t>
            </a:fld>
            <a:endParaRPr lang="nl-NL" dirty="0"/>
          </a:p>
        </p:txBody>
      </p:sp>
      <p:sp>
        <p:nvSpPr>
          <p:cNvPr id="6" name="Titel 1">
            <a:extLst>
              <a:ext uri="{FF2B5EF4-FFF2-40B4-BE49-F238E27FC236}">
                <a16:creationId xmlns:a16="http://schemas.microsoft.com/office/drawing/2014/main" id="{0783BA4C-2306-7DA0-1A0C-CE792FF40BDD}"/>
              </a:ext>
            </a:extLst>
          </p:cNvPr>
          <p:cNvSpPr>
            <a:spLocks noGrp="1"/>
          </p:cNvSpPr>
          <p:nvPr>
            <p:ph type="title"/>
          </p:nvPr>
        </p:nvSpPr>
        <p:spPr>
          <a:xfrm>
            <a:off x="484428" y="18846"/>
            <a:ext cx="7991738" cy="596896"/>
          </a:xfrm>
        </p:spPr>
        <p:txBody>
          <a:bodyPr>
            <a:normAutofit/>
          </a:bodyPr>
          <a:lstStyle/>
          <a:p>
            <a:pPr algn="ctr"/>
            <a:r>
              <a:rPr lang="nl-BE" sz="3200" dirty="0" err="1"/>
              <a:t>Coincidence</a:t>
            </a:r>
            <a:r>
              <a:rPr lang="nl-BE" sz="3200" dirty="0"/>
              <a:t> Analysis: </a:t>
            </a:r>
            <a:r>
              <a:rPr lang="en-US" sz="3200" baseline="30000" dirty="0"/>
              <a:t>229</a:t>
            </a:r>
            <a:r>
              <a:rPr lang="en-US" sz="3200" dirty="0"/>
              <a:t>Ra → </a:t>
            </a:r>
            <a:r>
              <a:rPr lang="en-US" sz="3200" baseline="30000" dirty="0"/>
              <a:t>229</a:t>
            </a:r>
            <a:r>
              <a:rPr lang="en-US" sz="3200" dirty="0"/>
              <a:t>Ac</a:t>
            </a:r>
            <a:endParaRPr lang="nl-NL" sz="3200" dirty="0"/>
          </a:p>
        </p:txBody>
      </p:sp>
      <p:cxnSp>
        <p:nvCxnSpPr>
          <p:cNvPr id="18" name="Straight Arrow Connector 17">
            <a:extLst>
              <a:ext uri="{FF2B5EF4-FFF2-40B4-BE49-F238E27FC236}">
                <a16:creationId xmlns:a16="http://schemas.microsoft.com/office/drawing/2014/main" id="{94B1CA2E-4A7B-6A2F-813D-8D4C87D7A645}"/>
              </a:ext>
            </a:extLst>
          </p:cNvPr>
          <p:cNvCxnSpPr>
            <a:cxnSpLocks/>
          </p:cNvCxnSpPr>
          <p:nvPr/>
        </p:nvCxnSpPr>
        <p:spPr>
          <a:xfrm flipH="1">
            <a:off x="707544" y="776796"/>
            <a:ext cx="286247" cy="39171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1" name="Picture 20" descr="A graph showing a number of numbers&#10;&#10;AI-generated content may be incorrect.">
            <a:extLst>
              <a:ext uri="{FF2B5EF4-FFF2-40B4-BE49-F238E27FC236}">
                <a16:creationId xmlns:a16="http://schemas.microsoft.com/office/drawing/2014/main" id="{96FE45D3-2F4B-78CF-0CD9-2E19C84371B4}"/>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b="-305"/>
          <a:stretch/>
        </p:blipFill>
        <p:spPr>
          <a:xfrm>
            <a:off x="38625" y="763897"/>
            <a:ext cx="4558450" cy="2857703"/>
          </a:xfrm>
          <a:prstGeom prst="rect">
            <a:avLst/>
          </a:prstGeom>
        </p:spPr>
      </p:pic>
      <p:pic>
        <p:nvPicPr>
          <p:cNvPr id="13" name="Picture 12" descr="A graph with numbers and lines&#10;&#10;AI-generated content may be incorrect.">
            <a:extLst>
              <a:ext uri="{FF2B5EF4-FFF2-40B4-BE49-F238E27FC236}">
                <a16:creationId xmlns:a16="http://schemas.microsoft.com/office/drawing/2014/main" id="{4E3B1BF4-89C2-C2A8-CE64-9AE3ECF89600}"/>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b="3897"/>
          <a:stretch/>
        </p:blipFill>
        <p:spPr>
          <a:xfrm>
            <a:off x="4587767" y="1191907"/>
            <a:ext cx="4556233" cy="2429694"/>
          </a:xfrm>
          <a:prstGeom prst="rect">
            <a:avLst/>
          </a:prstGeom>
        </p:spPr>
      </p:pic>
      <p:pic>
        <p:nvPicPr>
          <p:cNvPr id="15" name="Picture 14" descr="A graph with blue lines&#10;&#10;AI-generated content may be incorrect.">
            <a:extLst>
              <a:ext uri="{FF2B5EF4-FFF2-40B4-BE49-F238E27FC236}">
                <a16:creationId xmlns:a16="http://schemas.microsoft.com/office/drawing/2014/main" id="{8170ED68-51F8-5103-9383-BA3F29DC4653}"/>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336"/>
          <a:stretch/>
        </p:blipFill>
        <p:spPr>
          <a:xfrm>
            <a:off x="4769651" y="3621601"/>
            <a:ext cx="4374349" cy="2529018"/>
          </a:xfrm>
          <a:prstGeom prst="rect">
            <a:avLst/>
          </a:prstGeom>
        </p:spPr>
      </p:pic>
      <p:sp>
        <p:nvSpPr>
          <p:cNvPr id="16" name="TextBox 15">
            <a:extLst>
              <a:ext uri="{FF2B5EF4-FFF2-40B4-BE49-F238E27FC236}">
                <a16:creationId xmlns:a16="http://schemas.microsoft.com/office/drawing/2014/main" id="{1F83579B-E77B-E96B-DED9-BFD26851B8E9}"/>
              </a:ext>
            </a:extLst>
          </p:cNvPr>
          <p:cNvSpPr txBox="1"/>
          <p:nvPr/>
        </p:nvSpPr>
        <p:spPr>
          <a:xfrm>
            <a:off x="5967004" y="1199164"/>
            <a:ext cx="3172663" cy="369332"/>
          </a:xfrm>
          <a:prstGeom prst="rect">
            <a:avLst/>
          </a:prstGeom>
          <a:noFill/>
        </p:spPr>
        <p:txBody>
          <a:bodyPr wrap="none" rtlCol="0">
            <a:spAutoFit/>
          </a:bodyPr>
          <a:lstStyle/>
          <a:p>
            <a:r>
              <a:rPr lang="en-US" dirty="0">
                <a:solidFill>
                  <a:srgbClr val="FF0000"/>
                </a:solidFill>
              </a:rPr>
              <a:t>Gate on the 37 keV transition</a:t>
            </a:r>
            <a:endParaRPr lang="en-BE" dirty="0">
              <a:solidFill>
                <a:srgbClr val="FF0000"/>
              </a:solidFill>
            </a:endParaRPr>
          </a:p>
        </p:txBody>
      </p:sp>
      <p:sp>
        <p:nvSpPr>
          <p:cNvPr id="9" name="TextBox 8">
            <a:extLst>
              <a:ext uri="{FF2B5EF4-FFF2-40B4-BE49-F238E27FC236}">
                <a16:creationId xmlns:a16="http://schemas.microsoft.com/office/drawing/2014/main" id="{0630B6A2-7743-20E4-4B8C-467F16EF168B}"/>
              </a:ext>
            </a:extLst>
          </p:cNvPr>
          <p:cNvSpPr txBox="1"/>
          <p:nvPr/>
        </p:nvSpPr>
        <p:spPr>
          <a:xfrm>
            <a:off x="270426" y="3887028"/>
            <a:ext cx="3585962" cy="2446824"/>
          </a:xfrm>
          <a:prstGeom prst="rect">
            <a:avLst/>
          </a:prstGeom>
          <a:noFill/>
        </p:spPr>
        <p:txBody>
          <a:bodyPr wrap="square" rtlCol="0">
            <a:spAutoFit/>
          </a:bodyPr>
          <a:lstStyle/>
          <a:p>
            <a:pPr marL="285750" indent="-285750">
              <a:buFont typeface="Courier New" panose="02070309020205020404" pitchFamily="49" charset="0"/>
              <a:buChar char="o"/>
            </a:pPr>
            <a:r>
              <a:rPr lang="en-US" sz="1500" dirty="0" err="1"/>
              <a:t>Visualise</a:t>
            </a:r>
            <a:r>
              <a:rPr lang="en-US" sz="1500" dirty="0"/>
              <a:t> the strongest </a:t>
            </a:r>
            <a:r>
              <a:rPr lang="el-GR" sz="1500" dirty="0"/>
              <a:t>γ-</a:t>
            </a:r>
            <a:r>
              <a:rPr lang="en-US" sz="1500" dirty="0"/>
              <a:t>rays in the gamma-singles spectrum</a:t>
            </a:r>
            <a:br>
              <a:rPr lang="en-US" sz="1500" dirty="0"/>
            </a:br>
            <a:endParaRPr lang="en-US" sz="1500" dirty="0"/>
          </a:p>
          <a:p>
            <a:pPr marL="285750" indent="-285750">
              <a:buFont typeface="Courier New" panose="02070309020205020404" pitchFamily="49" charset="0"/>
              <a:buChar char="o"/>
            </a:pPr>
            <a:r>
              <a:rPr lang="en-US" sz="1500" dirty="0"/>
              <a:t>Combine this information with the projected matrix and the gated spectra</a:t>
            </a:r>
            <a:br>
              <a:rPr lang="en-US" sz="1500" dirty="0"/>
            </a:br>
            <a:endParaRPr lang="en-US" sz="1500" dirty="0"/>
          </a:p>
          <a:p>
            <a:pPr marL="285750" indent="-285750">
              <a:buFont typeface="Courier New" panose="02070309020205020404" pitchFamily="49" charset="0"/>
              <a:buChar char="o"/>
            </a:pPr>
            <a:r>
              <a:rPr lang="en-US" sz="1500" dirty="0"/>
              <a:t>Look for </a:t>
            </a:r>
            <a:r>
              <a:rPr lang="en-US" sz="1500" dirty="0" err="1"/>
              <a:t>g.s.</a:t>
            </a:r>
            <a:r>
              <a:rPr lang="en-US" sz="1500" dirty="0"/>
              <a:t> transitions and intermediate ones</a:t>
            </a:r>
          </a:p>
          <a:p>
            <a:pPr marL="285750" indent="-285750">
              <a:buFont typeface="Courier New" panose="02070309020205020404" pitchFamily="49" charset="0"/>
              <a:buChar char="o"/>
            </a:pPr>
            <a:endParaRPr lang="en-BE" dirty="0"/>
          </a:p>
        </p:txBody>
      </p:sp>
    </p:spTree>
    <p:extLst>
      <p:ext uri="{BB962C8B-B14F-4D97-AF65-F5344CB8AC3E}">
        <p14:creationId xmlns:p14="http://schemas.microsoft.com/office/powerpoint/2010/main" val="2124433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CBE32E8-2807-FC97-E4FB-A45A774E5F68}"/>
              </a:ext>
            </a:extLst>
          </p:cNvPr>
          <p:cNvSpPr>
            <a:spLocks noGrp="1"/>
          </p:cNvSpPr>
          <p:nvPr>
            <p:ph type="sldNum" sz="quarter" idx="12"/>
          </p:nvPr>
        </p:nvSpPr>
        <p:spPr>
          <a:xfrm>
            <a:off x="7692415" y="6233853"/>
            <a:ext cx="648000" cy="648000"/>
          </a:xfrm>
        </p:spPr>
        <p:txBody>
          <a:bodyPr/>
          <a:lstStyle/>
          <a:p>
            <a:fld id="{8559990D-3393-456B-868A-E40E9B708536}" type="slidenum">
              <a:rPr lang="en-BE" smtClean="0"/>
              <a:t>11</a:t>
            </a:fld>
            <a:endParaRPr lang="en-BE" dirty="0"/>
          </a:p>
        </p:txBody>
      </p:sp>
      <p:sp>
        <p:nvSpPr>
          <p:cNvPr id="6" name="Footer Placeholder 3">
            <a:extLst>
              <a:ext uri="{FF2B5EF4-FFF2-40B4-BE49-F238E27FC236}">
                <a16:creationId xmlns:a16="http://schemas.microsoft.com/office/drawing/2014/main" id="{6CA40889-1B1B-3FB5-2D9F-2883A0CD6920}"/>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8" name="Titel 1">
            <a:extLst>
              <a:ext uri="{FF2B5EF4-FFF2-40B4-BE49-F238E27FC236}">
                <a16:creationId xmlns:a16="http://schemas.microsoft.com/office/drawing/2014/main" id="{BA538C00-7F4E-9C6F-60B0-511F9FDF52BD}"/>
              </a:ext>
            </a:extLst>
          </p:cNvPr>
          <p:cNvSpPr>
            <a:spLocks noGrp="1"/>
          </p:cNvSpPr>
          <p:nvPr>
            <p:ph type="title"/>
          </p:nvPr>
        </p:nvSpPr>
        <p:spPr>
          <a:xfrm>
            <a:off x="1309014" y="83456"/>
            <a:ext cx="6748609" cy="596896"/>
          </a:xfrm>
        </p:spPr>
        <p:txBody>
          <a:bodyPr>
            <a:normAutofit fontScale="90000"/>
          </a:bodyPr>
          <a:lstStyle/>
          <a:p>
            <a:pPr algn="ctr"/>
            <a:r>
              <a:rPr lang="en-US" sz="3200" baseline="30000" dirty="0"/>
              <a:t>229</a:t>
            </a:r>
            <a:r>
              <a:rPr lang="en-US" sz="3200" dirty="0"/>
              <a:t>Ra → </a:t>
            </a:r>
            <a:r>
              <a:rPr lang="en-US" sz="3200" baseline="30000" dirty="0"/>
              <a:t>229</a:t>
            </a:r>
            <a:r>
              <a:rPr lang="en-US" sz="3200" dirty="0"/>
              <a:t>Ac : What is known so far?</a:t>
            </a:r>
            <a:endParaRPr lang="nl-NL" sz="3200" dirty="0"/>
          </a:p>
        </p:txBody>
      </p:sp>
      <p:pic>
        <p:nvPicPr>
          <p:cNvPr id="10" name="Picture 9" descr="A graph of numbers and equations&#10;&#10;AI-generated content may be incorrect.">
            <a:extLst>
              <a:ext uri="{FF2B5EF4-FFF2-40B4-BE49-F238E27FC236}">
                <a16:creationId xmlns:a16="http://schemas.microsoft.com/office/drawing/2014/main" id="{6B58E2AB-34BD-39D8-EABE-F83B0339BF04}"/>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0031" y="907926"/>
            <a:ext cx="4593042" cy="4910646"/>
          </a:xfrm>
          <a:prstGeom prst="rect">
            <a:avLst/>
          </a:prstGeom>
        </p:spPr>
      </p:pic>
      <p:sp>
        <p:nvSpPr>
          <p:cNvPr id="12" name="TextBox 11">
            <a:extLst>
              <a:ext uri="{FF2B5EF4-FFF2-40B4-BE49-F238E27FC236}">
                <a16:creationId xmlns:a16="http://schemas.microsoft.com/office/drawing/2014/main" id="{D2A39073-2051-D5AC-54AD-EF2BF6E66046}"/>
              </a:ext>
            </a:extLst>
          </p:cNvPr>
          <p:cNvSpPr txBox="1"/>
          <p:nvPr/>
        </p:nvSpPr>
        <p:spPr>
          <a:xfrm>
            <a:off x="538357" y="5895299"/>
            <a:ext cx="3604272" cy="338554"/>
          </a:xfrm>
          <a:prstGeom prst="rect">
            <a:avLst/>
          </a:prstGeom>
          <a:noFill/>
        </p:spPr>
        <p:txBody>
          <a:bodyPr wrap="square">
            <a:spAutoFit/>
          </a:bodyPr>
          <a:lstStyle/>
          <a:p>
            <a:pPr algn="ctr"/>
            <a:r>
              <a:rPr lang="en-BE" sz="800" i="1" dirty="0"/>
              <a:t>Wang, WF &amp; Yuan, SG &amp; Fang, KM &amp; Shen, </a:t>
            </a:r>
            <a:r>
              <a:rPr lang="en-BE" sz="800" i="1" dirty="0" err="1"/>
              <a:t>Shuifa</a:t>
            </a:r>
            <a:r>
              <a:rPr lang="en-BE" sz="800" i="1" dirty="0"/>
              <a:t> &amp; Mou, Weiming &amp; Zhang, XQ &amp; </a:t>
            </a:r>
            <a:r>
              <a:rPr lang="en-BE" sz="800" i="1" dirty="0" err="1"/>
              <a:t>Zq</a:t>
            </a:r>
            <a:r>
              <a:rPr lang="en-BE" sz="800" i="1" dirty="0"/>
              <a:t>, Li. (1997)</a:t>
            </a:r>
          </a:p>
        </p:txBody>
      </p:sp>
      <p:sp>
        <p:nvSpPr>
          <p:cNvPr id="13" name="TextBox 12">
            <a:extLst>
              <a:ext uri="{FF2B5EF4-FFF2-40B4-BE49-F238E27FC236}">
                <a16:creationId xmlns:a16="http://schemas.microsoft.com/office/drawing/2014/main" id="{5ACC91DE-C525-3AAC-8CC3-DD911F5ED47F}"/>
              </a:ext>
            </a:extLst>
          </p:cNvPr>
          <p:cNvSpPr txBox="1"/>
          <p:nvPr/>
        </p:nvSpPr>
        <p:spPr>
          <a:xfrm>
            <a:off x="5172818" y="2003954"/>
            <a:ext cx="3971181" cy="1477328"/>
          </a:xfrm>
          <a:prstGeom prst="rect">
            <a:avLst/>
          </a:prstGeom>
          <a:noFill/>
        </p:spPr>
        <p:txBody>
          <a:bodyPr wrap="square" rtlCol="0">
            <a:spAutoFit/>
          </a:bodyPr>
          <a:lstStyle/>
          <a:p>
            <a:pPr marL="285750" indent="-285750" algn="l">
              <a:buFont typeface="Arial" panose="020B0604020202020204" pitchFamily="34" charset="0"/>
              <a:buChar char="•"/>
            </a:pPr>
            <a:r>
              <a:rPr lang="en-US" sz="1500" baseline="30000" dirty="0"/>
              <a:t>229</a:t>
            </a:r>
            <a:r>
              <a:rPr lang="en-US" sz="1500" dirty="0"/>
              <a:t>Ra was produced through the reaction </a:t>
            </a:r>
          </a:p>
          <a:p>
            <a:pPr algn="l"/>
            <a:r>
              <a:rPr lang="en-US" sz="1500" baseline="30000" dirty="0"/>
              <a:t>	232</a:t>
            </a:r>
            <a:r>
              <a:rPr lang="en-US" sz="1500" dirty="0"/>
              <a:t>Th(</a:t>
            </a:r>
            <a:r>
              <a:rPr lang="en-US" sz="1500" dirty="0" err="1"/>
              <a:t>n,a</a:t>
            </a:r>
            <a:r>
              <a:rPr lang="en-US" sz="1500" dirty="0"/>
              <a:t>)</a:t>
            </a:r>
            <a:r>
              <a:rPr lang="en-US" sz="1500" baseline="30000" dirty="0"/>
              <a:t>229</a:t>
            </a:r>
            <a:r>
              <a:rPr lang="en-US" sz="1500" dirty="0"/>
              <a:t>Ra</a:t>
            </a:r>
            <a:br>
              <a:rPr lang="en-US" sz="1500" dirty="0"/>
            </a:br>
            <a:endParaRPr lang="en-US" sz="1500" dirty="0"/>
          </a:p>
          <a:p>
            <a:pPr marL="285750" indent="-285750" algn="l">
              <a:buFont typeface="Arial" panose="020B0604020202020204" pitchFamily="34" charset="0"/>
              <a:buChar char="•"/>
            </a:pPr>
            <a:r>
              <a:rPr lang="en-US" sz="1500" dirty="0"/>
              <a:t>2 </a:t>
            </a:r>
            <a:r>
              <a:rPr lang="en-US" sz="1500" dirty="0" err="1"/>
              <a:t>HPGe</a:t>
            </a:r>
            <a:r>
              <a:rPr lang="en-US" sz="1500" dirty="0"/>
              <a:t> shielded detectors were used</a:t>
            </a:r>
            <a:br>
              <a:rPr lang="en-US" sz="1500" dirty="0"/>
            </a:br>
            <a:endParaRPr lang="en-US" sz="1500" dirty="0"/>
          </a:p>
          <a:p>
            <a:pPr marL="285750" indent="-285750" algn="l">
              <a:buFont typeface="Arial" panose="020B0604020202020204" pitchFamily="34" charset="0"/>
              <a:buChar char="•"/>
            </a:pPr>
            <a:r>
              <a:rPr lang="en-US" sz="1500" dirty="0"/>
              <a:t>Coincidence analysis was performed</a:t>
            </a:r>
            <a:endParaRPr lang="en-US" sz="1700" dirty="0"/>
          </a:p>
        </p:txBody>
      </p:sp>
      <p:sp>
        <p:nvSpPr>
          <p:cNvPr id="14" name="Arrow: Down 13">
            <a:extLst>
              <a:ext uri="{FF2B5EF4-FFF2-40B4-BE49-F238E27FC236}">
                <a16:creationId xmlns:a16="http://schemas.microsoft.com/office/drawing/2014/main" id="{BDC02E59-78D3-B67F-9519-0E6EEB906746}"/>
              </a:ext>
            </a:extLst>
          </p:cNvPr>
          <p:cNvSpPr/>
          <p:nvPr/>
        </p:nvSpPr>
        <p:spPr>
          <a:xfrm>
            <a:off x="6970891" y="3627736"/>
            <a:ext cx="246888" cy="567054"/>
          </a:xfrm>
          <a:prstGeom prst="down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5" name="TextBox 14">
            <a:extLst>
              <a:ext uri="{FF2B5EF4-FFF2-40B4-BE49-F238E27FC236}">
                <a16:creationId xmlns:a16="http://schemas.microsoft.com/office/drawing/2014/main" id="{10B3F5B8-DBE3-9E38-4976-0059FE755978}"/>
              </a:ext>
            </a:extLst>
          </p:cNvPr>
          <p:cNvSpPr txBox="1"/>
          <p:nvPr/>
        </p:nvSpPr>
        <p:spPr>
          <a:xfrm>
            <a:off x="5172817" y="4407269"/>
            <a:ext cx="3971181" cy="1477328"/>
          </a:xfrm>
          <a:prstGeom prst="rect">
            <a:avLst/>
          </a:prstGeom>
          <a:noFill/>
        </p:spPr>
        <p:txBody>
          <a:bodyPr wrap="square" rtlCol="0">
            <a:spAutoFit/>
          </a:bodyPr>
          <a:lstStyle/>
          <a:p>
            <a:pPr marL="285750" indent="-285750" algn="l">
              <a:buFont typeface="Arial" panose="020B0604020202020204" pitchFamily="34" charset="0"/>
              <a:buChar char="•"/>
            </a:pPr>
            <a:r>
              <a:rPr lang="en-US" sz="1500" dirty="0"/>
              <a:t>Very low gamma-ray energies were reported</a:t>
            </a:r>
            <a:br>
              <a:rPr lang="en-US" sz="1500" dirty="0"/>
            </a:br>
            <a:endParaRPr lang="en-US" sz="1500" dirty="0"/>
          </a:p>
          <a:p>
            <a:pPr marL="285750" indent="-285750" algn="l">
              <a:buFont typeface="Arial" panose="020B0604020202020204" pitchFamily="34" charset="0"/>
              <a:buChar char="•"/>
            </a:pPr>
            <a:r>
              <a:rPr lang="en-US" sz="1500" dirty="0"/>
              <a:t>Observations look quite ambiguous</a:t>
            </a:r>
            <a:br>
              <a:rPr lang="en-US" sz="1500" dirty="0"/>
            </a:br>
            <a:endParaRPr lang="en-US" sz="1500" dirty="0"/>
          </a:p>
          <a:p>
            <a:pPr marL="285750" indent="-285750" algn="l">
              <a:buFont typeface="Arial" panose="020B0604020202020204" pitchFamily="34" charset="0"/>
              <a:buChar char="•"/>
            </a:pPr>
            <a:r>
              <a:rPr lang="en-US" sz="1500" dirty="0"/>
              <a:t>Level scheme needs to be re-evaluated </a:t>
            </a:r>
          </a:p>
        </p:txBody>
      </p:sp>
    </p:spTree>
    <p:extLst>
      <p:ext uri="{BB962C8B-B14F-4D97-AF65-F5344CB8AC3E}">
        <p14:creationId xmlns:p14="http://schemas.microsoft.com/office/powerpoint/2010/main" val="677532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FD0C8B-CE2A-FC3F-CE38-4BB2D87038B3}"/>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74449204-4B3C-4DB7-EC9E-865A8456BA75}"/>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9F75BD97-E53C-BE3A-4A46-0003E638EC72}"/>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12</a:t>
            </a:fld>
            <a:endParaRPr lang="nl-NL" dirty="0"/>
          </a:p>
        </p:txBody>
      </p:sp>
      <p:sp>
        <p:nvSpPr>
          <p:cNvPr id="9" name="Titel 1">
            <a:extLst>
              <a:ext uri="{FF2B5EF4-FFF2-40B4-BE49-F238E27FC236}">
                <a16:creationId xmlns:a16="http://schemas.microsoft.com/office/drawing/2014/main" id="{97861C4B-E35E-A126-B2A9-FC7D16D556BB}"/>
              </a:ext>
            </a:extLst>
          </p:cNvPr>
          <p:cNvSpPr>
            <a:spLocks noGrp="1"/>
          </p:cNvSpPr>
          <p:nvPr>
            <p:ph type="title"/>
          </p:nvPr>
        </p:nvSpPr>
        <p:spPr>
          <a:xfrm>
            <a:off x="484428" y="18846"/>
            <a:ext cx="7991738" cy="596896"/>
          </a:xfrm>
        </p:spPr>
        <p:txBody>
          <a:bodyPr>
            <a:normAutofit/>
          </a:bodyPr>
          <a:lstStyle/>
          <a:p>
            <a:pPr algn="ctr"/>
            <a:r>
              <a:rPr lang="nl-BE" sz="3200" dirty="0"/>
              <a:t>Building The Level </a:t>
            </a:r>
            <a:r>
              <a:rPr lang="nl-BE" sz="3200" dirty="0" err="1"/>
              <a:t>Scheme</a:t>
            </a:r>
            <a:r>
              <a:rPr lang="nl-BE" sz="3200" dirty="0"/>
              <a:t>: </a:t>
            </a:r>
            <a:r>
              <a:rPr lang="en-US" sz="3200" baseline="30000" dirty="0"/>
              <a:t>229</a:t>
            </a:r>
            <a:r>
              <a:rPr lang="en-US" sz="3200" dirty="0"/>
              <a:t>Ra → </a:t>
            </a:r>
            <a:r>
              <a:rPr lang="en-US" sz="3200" baseline="30000" dirty="0"/>
              <a:t>229</a:t>
            </a:r>
            <a:r>
              <a:rPr lang="en-US" sz="3200" dirty="0"/>
              <a:t>Ac</a:t>
            </a:r>
            <a:endParaRPr lang="nl-NL" sz="3200" dirty="0"/>
          </a:p>
        </p:txBody>
      </p:sp>
      <p:pic>
        <p:nvPicPr>
          <p:cNvPr id="7" name="Picture 6" descr="A graph with numbers and lines&#10;&#10;AI-generated content may be incorrect.">
            <a:extLst>
              <a:ext uri="{FF2B5EF4-FFF2-40B4-BE49-F238E27FC236}">
                <a16:creationId xmlns:a16="http://schemas.microsoft.com/office/drawing/2014/main" id="{4B5E0B60-2F99-D0C0-53CD-B849848445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3010" y="579195"/>
            <a:ext cx="3710103" cy="5413343"/>
          </a:xfrm>
          <a:prstGeom prst="rect">
            <a:avLst/>
          </a:prstGeom>
        </p:spPr>
      </p:pic>
      <p:sp>
        <p:nvSpPr>
          <p:cNvPr id="8" name="TextBox 7">
            <a:extLst>
              <a:ext uri="{FF2B5EF4-FFF2-40B4-BE49-F238E27FC236}">
                <a16:creationId xmlns:a16="http://schemas.microsoft.com/office/drawing/2014/main" id="{9EF267FF-E77A-824D-EE65-ED3388D31062}"/>
              </a:ext>
            </a:extLst>
          </p:cNvPr>
          <p:cNvSpPr txBox="1"/>
          <p:nvPr/>
        </p:nvSpPr>
        <p:spPr>
          <a:xfrm rot="20179152">
            <a:off x="3374790" y="2105588"/>
            <a:ext cx="5256904" cy="861774"/>
          </a:xfrm>
          <a:prstGeom prst="rect">
            <a:avLst/>
          </a:prstGeom>
          <a:noFill/>
        </p:spPr>
        <p:txBody>
          <a:bodyPr wrap="square" rtlCol="0">
            <a:spAutoFit/>
          </a:bodyPr>
          <a:lstStyle/>
          <a:p>
            <a:pPr algn="ctr"/>
            <a:r>
              <a:rPr lang="en-US" sz="5000" b="1" spc="50" dirty="0">
                <a:ln w="9525" cmpd="sng">
                  <a:solidFill>
                    <a:schemeClr val="accent1"/>
                  </a:solidFill>
                  <a:prstDash val="solid"/>
                </a:ln>
                <a:solidFill>
                  <a:srgbClr val="70AD47">
                    <a:tint val="1000"/>
                  </a:srgbClr>
                </a:solidFill>
                <a:effectLst>
                  <a:glow rad="38100">
                    <a:schemeClr val="accent1">
                      <a:alpha val="40000"/>
                    </a:schemeClr>
                  </a:glow>
                </a:effectLst>
              </a:rPr>
              <a:t>PRELIMINARY</a:t>
            </a:r>
            <a:endParaRPr lang="en-BE" sz="50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10" name="TextBox 9">
            <a:extLst>
              <a:ext uri="{FF2B5EF4-FFF2-40B4-BE49-F238E27FC236}">
                <a16:creationId xmlns:a16="http://schemas.microsoft.com/office/drawing/2014/main" id="{41A03B6C-9F0A-D42D-D361-A26ADBB9426A}"/>
              </a:ext>
            </a:extLst>
          </p:cNvPr>
          <p:cNvSpPr txBox="1"/>
          <p:nvPr/>
        </p:nvSpPr>
        <p:spPr>
          <a:xfrm>
            <a:off x="3346591" y="478424"/>
            <a:ext cx="734496" cy="369332"/>
          </a:xfrm>
          <a:prstGeom prst="rect">
            <a:avLst/>
          </a:prstGeom>
          <a:noFill/>
        </p:spPr>
        <p:txBody>
          <a:bodyPr wrap="none" rtlCol="0">
            <a:spAutoFit/>
          </a:bodyPr>
          <a:lstStyle/>
          <a:p>
            <a:r>
              <a:rPr lang="en-US" baseline="30000" dirty="0"/>
              <a:t>229</a:t>
            </a:r>
            <a:r>
              <a:rPr lang="en-US" dirty="0"/>
              <a:t>Ra</a:t>
            </a:r>
            <a:endParaRPr lang="en-BE" dirty="0"/>
          </a:p>
        </p:txBody>
      </p:sp>
      <p:sp>
        <p:nvSpPr>
          <p:cNvPr id="13" name="TextBox 12">
            <a:extLst>
              <a:ext uri="{FF2B5EF4-FFF2-40B4-BE49-F238E27FC236}">
                <a16:creationId xmlns:a16="http://schemas.microsoft.com/office/drawing/2014/main" id="{869F0CAB-AF25-B151-EBF6-2150A7278D0A}"/>
              </a:ext>
            </a:extLst>
          </p:cNvPr>
          <p:cNvSpPr txBox="1"/>
          <p:nvPr/>
        </p:nvSpPr>
        <p:spPr>
          <a:xfrm>
            <a:off x="5856958" y="5909332"/>
            <a:ext cx="708848" cy="369332"/>
          </a:xfrm>
          <a:prstGeom prst="rect">
            <a:avLst/>
          </a:prstGeom>
          <a:noFill/>
        </p:spPr>
        <p:txBody>
          <a:bodyPr wrap="none" rtlCol="0">
            <a:spAutoFit/>
          </a:bodyPr>
          <a:lstStyle/>
          <a:p>
            <a:r>
              <a:rPr lang="en-US" baseline="30000" dirty="0"/>
              <a:t>229</a:t>
            </a:r>
            <a:r>
              <a:rPr lang="en-US" dirty="0"/>
              <a:t>Ac</a:t>
            </a:r>
            <a:endParaRPr lang="en-BE" dirty="0"/>
          </a:p>
        </p:txBody>
      </p:sp>
      <p:cxnSp>
        <p:nvCxnSpPr>
          <p:cNvPr id="15" name="Straight Arrow Connector 14">
            <a:extLst>
              <a:ext uri="{FF2B5EF4-FFF2-40B4-BE49-F238E27FC236}">
                <a16:creationId xmlns:a16="http://schemas.microsoft.com/office/drawing/2014/main" id="{4BC11ABF-CB58-1A31-4003-2292608BEC5C}"/>
              </a:ext>
            </a:extLst>
          </p:cNvPr>
          <p:cNvCxnSpPr>
            <a:cxnSpLocks/>
            <a:stCxn id="10" idx="3"/>
          </p:cNvCxnSpPr>
          <p:nvPr/>
        </p:nvCxnSpPr>
        <p:spPr>
          <a:xfrm>
            <a:off x="4081087" y="663090"/>
            <a:ext cx="304741" cy="129052"/>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48398CA-2844-D8C5-917F-6CF767510CB2}"/>
              </a:ext>
            </a:extLst>
          </p:cNvPr>
          <p:cNvSpPr txBox="1"/>
          <p:nvPr/>
        </p:nvSpPr>
        <p:spPr>
          <a:xfrm>
            <a:off x="3931046" y="5801610"/>
            <a:ext cx="300082" cy="215444"/>
          </a:xfrm>
          <a:prstGeom prst="rect">
            <a:avLst/>
          </a:prstGeom>
          <a:noFill/>
        </p:spPr>
        <p:txBody>
          <a:bodyPr wrap="none" rtlCol="0">
            <a:spAutoFit/>
          </a:bodyPr>
          <a:lstStyle/>
          <a:p>
            <a:r>
              <a:rPr lang="en-US" sz="800" dirty="0"/>
              <a:t>[1]</a:t>
            </a:r>
            <a:endParaRPr lang="en-BE" sz="800" dirty="0"/>
          </a:p>
        </p:txBody>
      </p:sp>
      <p:sp>
        <p:nvSpPr>
          <p:cNvPr id="21" name="TextBox 20">
            <a:extLst>
              <a:ext uri="{FF2B5EF4-FFF2-40B4-BE49-F238E27FC236}">
                <a16:creationId xmlns:a16="http://schemas.microsoft.com/office/drawing/2014/main" id="{6B2F7376-F182-F4FB-021E-552DDDC91AA4}"/>
              </a:ext>
            </a:extLst>
          </p:cNvPr>
          <p:cNvSpPr txBox="1"/>
          <p:nvPr/>
        </p:nvSpPr>
        <p:spPr>
          <a:xfrm>
            <a:off x="-21780" y="6191151"/>
            <a:ext cx="5150769" cy="215444"/>
          </a:xfrm>
          <a:prstGeom prst="rect">
            <a:avLst/>
          </a:prstGeom>
          <a:noFill/>
        </p:spPr>
        <p:txBody>
          <a:bodyPr wrap="none" rtlCol="0">
            <a:spAutoFit/>
          </a:bodyPr>
          <a:lstStyle/>
          <a:p>
            <a:r>
              <a:rPr lang="en-US" sz="800" i="1" dirty="0">
                <a:solidFill>
                  <a:schemeClr val="bg1"/>
                </a:solidFill>
              </a:rPr>
              <a:t>[1] Private communication - Thomas Elias </a:t>
            </a:r>
            <a:r>
              <a:rPr lang="en-US" sz="800" i="1" dirty="0" err="1">
                <a:solidFill>
                  <a:schemeClr val="bg1"/>
                </a:solidFill>
              </a:rPr>
              <a:t>Cocolios</a:t>
            </a:r>
            <a:r>
              <a:rPr lang="en-US" sz="800" i="1" dirty="0">
                <a:solidFill>
                  <a:schemeClr val="bg1"/>
                </a:solidFill>
              </a:rPr>
              <a:t> and Michael </a:t>
            </a:r>
            <a:r>
              <a:rPr lang="en-US" sz="800" i="1" dirty="0" err="1">
                <a:solidFill>
                  <a:schemeClr val="bg1"/>
                </a:solidFill>
              </a:rPr>
              <a:t>Heines</a:t>
            </a:r>
            <a:r>
              <a:rPr lang="en-US" sz="800" i="1" dirty="0">
                <a:solidFill>
                  <a:schemeClr val="bg1"/>
                </a:solidFill>
              </a:rPr>
              <a:t> on behalf of the PI-LIST collaboration</a:t>
            </a:r>
            <a:endParaRPr lang="en-BE" sz="800" i="1" dirty="0">
              <a:solidFill>
                <a:schemeClr val="bg1"/>
              </a:solidFill>
            </a:endParaRPr>
          </a:p>
        </p:txBody>
      </p:sp>
      <p:pic>
        <p:nvPicPr>
          <p:cNvPr id="6" name="Picture 5" descr="A graph of numbers and equations&#10;&#10;AI-generated content may be incorrect.">
            <a:extLst>
              <a:ext uri="{FF2B5EF4-FFF2-40B4-BE49-F238E27FC236}">
                <a16:creationId xmlns:a16="http://schemas.microsoft.com/office/drawing/2014/main" id="{B7FA3FCF-AB0E-1BE0-9E6D-EF30C8F4D01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7480" y="1371637"/>
            <a:ext cx="3604271" cy="3853502"/>
          </a:xfrm>
          <a:prstGeom prst="rect">
            <a:avLst/>
          </a:prstGeom>
        </p:spPr>
      </p:pic>
      <p:sp>
        <p:nvSpPr>
          <p:cNvPr id="11" name="TextBox 10">
            <a:extLst>
              <a:ext uri="{FF2B5EF4-FFF2-40B4-BE49-F238E27FC236}">
                <a16:creationId xmlns:a16="http://schemas.microsoft.com/office/drawing/2014/main" id="{5CCAD5B0-306D-5A09-FC37-315DC39FA5E8}"/>
              </a:ext>
            </a:extLst>
          </p:cNvPr>
          <p:cNvSpPr txBox="1"/>
          <p:nvPr/>
        </p:nvSpPr>
        <p:spPr>
          <a:xfrm>
            <a:off x="71468" y="5272510"/>
            <a:ext cx="3604272" cy="307777"/>
          </a:xfrm>
          <a:prstGeom prst="rect">
            <a:avLst/>
          </a:prstGeom>
          <a:noFill/>
        </p:spPr>
        <p:txBody>
          <a:bodyPr wrap="square">
            <a:spAutoFit/>
          </a:bodyPr>
          <a:lstStyle/>
          <a:p>
            <a:pPr algn="ctr"/>
            <a:r>
              <a:rPr lang="en-BE" sz="700" i="1" dirty="0"/>
              <a:t>Wang, WF &amp; Yuan, SG &amp; Fang, KM &amp; Shen, </a:t>
            </a:r>
            <a:r>
              <a:rPr lang="en-BE" sz="700" i="1" dirty="0" err="1"/>
              <a:t>Shuifa</a:t>
            </a:r>
            <a:r>
              <a:rPr lang="en-BE" sz="700" i="1" dirty="0"/>
              <a:t> &amp; Mou, Weiming &amp; Zhang, XQ &amp; </a:t>
            </a:r>
            <a:r>
              <a:rPr lang="en-BE" sz="700" i="1" dirty="0" err="1"/>
              <a:t>Zq</a:t>
            </a:r>
            <a:r>
              <a:rPr lang="en-BE" sz="700" i="1" dirty="0"/>
              <a:t>, Li. (1997)</a:t>
            </a:r>
          </a:p>
        </p:txBody>
      </p:sp>
    </p:spTree>
    <p:extLst>
      <p:ext uri="{BB962C8B-B14F-4D97-AF65-F5344CB8AC3E}">
        <p14:creationId xmlns:p14="http://schemas.microsoft.com/office/powerpoint/2010/main" val="3187709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27339-9CF8-ADD2-CCBB-64F1F835A7A1}"/>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AD3E3A25-8EA4-DCB1-F459-8193DC3CA0AC}"/>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C946DF07-6107-A9E5-1B37-E4FC0AD3D2BC}"/>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13</a:t>
            </a:fld>
            <a:endParaRPr lang="nl-NL" dirty="0"/>
          </a:p>
        </p:txBody>
      </p:sp>
      <p:sp>
        <p:nvSpPr>
          <p:cNvPr id="9" name="Titel 1">
            <a:extLst>
              <a:ext uri="{FF2B5EF4-FFF2-40B4-BE49-F238E27FC236}">
                <a16:creationId xmlns:a16="http://schemas.microsoft.com/office/drawing/2014/main" id="{BAE367C8-E1EB-2BC4-20A1-81788213E56E}"/>
              </a:ext>
            </a:extLst>
          </p:cNvPr>
          <p:cNvSpPr>
            <a:spLocks noGrp="1"/>
          </p:cNvSpPr>
          <p:nvPr>
            <p:ph type="title"/>
          </p:nvPr>
        </p:nvSpPr>
        <p:spPr>
          <a:xfrm>
            <a:off x="484428" y="18846"/>
            <a:ext cx="7991738" cy="596896"/>
          </a:xfrm>
        </p:spPr>
        <p:txBody>
          <a:bodyPr>
            <a:normAutofit/>
          </a:bodyPr>
          <a:lstStyle/>
          <a:p>
            <a:pPr algn="ctr"/>
            <a:r>
              <a:rPr lang="nl-BE" sz="3200" dirty="0"/>
              <a:t>Building The Level </a:t>
            </a:r>
            <a:r>
              <a:rPr lang="nl-BE" sz="3200" dirty="0" err="1"/>
              <a:t>Scheme</a:t>
            </a:r>
            <a:r>
              <a:rPr lang="nl-BE" sz="3200" dirty="0"/>
              <a:t>: </a:t>
            </a:r>
            <a:r>
              <a:rPr lang="en-US" sz="3200" baseline="30000" dirty="0"/>
              <a:t>229</a:t>
            </a:r>
            <a:r>
              <a:rPr lang="en-US" sz="3200" dirty="0"/>
              <a:t>Ra → </a:t>
            </a:r>
            <a:r>
              <a:rPr lang="en-US" sz="3200" baseline="30000" dirty="0"/>
              <a:t>229</a:t>
            </a:r>
            <a:r>
              <a:rPr lang="en-US" sz="3200" dirty="0"/>
              <a:t>Ac</a:t>
            </a:r>
            <a:endParaRPr lang="nl-NL" sz="3200" dirty="0"/>
          </a:p>
        </p:txBody>
      </p:sp>
      <p:pic>
        <p:nvPicPr>
          <p:cNvPr id="7" name="Picture 6" descr="A graph with numbers and lines&#10;&#10;AI-generated content may be incorrect.">
            <a:extLst>
              <a:ext uri="{FF2B5EF4-FFF2-40B4-BE49-F238E27FC236}">
                <a16:creationId xmlns:a16="http://schemas.microsoft.com/office/drawing/2014/main" id="{09A665C5-C8E4-E6D5-C02F-22279B33FF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3010" y="579195"/>
            <a:ext cx="3710103" cy="5413343"/>
          </a:xfrm>
          <a:prstGeom prst="rect">
            <a:avLst/>
          </a:prstGeom>
        </p:spPr>
      </p:pic>
      <p:sp>
        <p:nvSpPr>
          <p:cNvPr id="8" name="TextBox 7">
            <a:extLst>
              <a:ext uri="{FF2B5EF4-FFF2-40B4-BE49-F238E27FC236}">
                <a16:creationId xmlns:a16="http://schemas.microsoft.com/office/drawing/2014/main" id="{21440754-B90E-580D-EF09-17A6F52CCD1B}"/>
              </a:ext>
            </a:extLst>
          </p:cNvPr>
          <p:cNvSpPr txBox="1"/>
          <p:nvPr/>
        </p:nvSpPr>
        <p:spPr>
          <a:xfrm rot="20179152">
            <a:off x="4583872" y="1963672"/>
            <a:ext cx="3963866" cy="707886"/>
          </a:xfrm>
          <a:prstGeom prst="rect">
            <a:avLst/>
          </a:prstGeom>
          <a:noFill/>
        </p:spPr>
        <p:txBody>
          <a:bodyPr wrap="square" rtlCol="0">
            <a:spAutoFit/>
          </a:bodyPr>
          <a:lstStyle/>
          <a:p>
            <a:pPr algn="ctr"/>
            <a:r>
              <a:rPr lang="en-US" sz="4000" b="1" spc="50" dirty="0">
                <a:ln w="9525" cmpd="sng">
                  <a:solidFill>
                    <a:schemeClr val="accent1"/>
                  </a:solidFill>
                  <a:prstDash val="solid"/>
                </a:ln>
                <a:solidFill>
                  <a:srgbClr val="70AD47">
                    <a:tint val="1000"/>
                  </a:srgbClr>
                </a:solidFill>
                <a:effectLst>
                  <a:glow rad="38100">
                    <a:schemeClr val="accent1">
                      <a:alpha val="40000"/>
                    </a:schemeClr>
                  </a:glow>
                </a:effectLst>
              </a:rPr>
              <a:t>PRELIMINARY</a:t>
            </a:r>
            <a:endParaRPr lang="en-BE" sz="4000"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10" name="TextBox 9">
            <a:extLst>
              <a:ext uri="{FF2B5EF4-FFF2-40B4-BE49-F238E27FC236}">
                <a16:creationId xmlns:a16="http://schemas.microsoft.com/office/drawing/2014/main" id="{F655656A-A6F5-B911-4F8D-CF53C6D9FAEC}"/>
              </a:ext>
            </a:extLst>
          </p:cNvPr>
          <p:cNvSpPr txBox="1"/>
          <p:nvPr/>
        </p:nvSpPr>
        <p:spPr>
          <a:xfrm>
            <a:off x="3346591" y="478424"/>
            <a:ext cx="734496" cy="369332"/>
          </a:xfrm>
          <a:prstGeom prst="rect">
            <a:avLst/>
          </a:prstGeom>
          <a:noFill/>
        </p:spPr>
        <p:txBody>
          <a:bodyPr wrap="none" rtlCol="0">
            <a:spAutoFit/>
          </a:bodyPr>
          <a:lstStyle/>
          <a:p>
            <a:r>
              <a:rPr lang="en-US" baseline="30000" dirty="0"/>
              <a:t>229</a:t>
            </a:r>
            <a:r>
              <a:rPr lang="en-US" dirty="0"/>
              <a:t>Ra</a:t>
            </a:r>
            <a:endParaRPr lang="en-BE" dirty="0"/>
          </a:p>
        </p:txBody>
      </p:sp>
      <p:sp>
        <p:nvSpPr>
          <p:cNvPr id="13" name="TextBox 12">
            <a:extLst>
              <a:ext uri="{FF2B5EF4-FFF2-40B4-BE49-F238E27FC236}">
                <a16:creationId xmlns:a16="http://schemas.microsoft.com/office/drawing/2014/main" id="{6E75202B-2124-E751-7817-52EF6F965AF1}"/>
              </a:ext>
            </a:extLst>
          </p:cNvPr>
          <p:cNvSpPr txBox="1"/>
          <p:nvPr/>
        </p:nvSpPr>
        <p:spPr>
          <a:xfrm>
            <a:off x="5856958" y="5909332"/>
            <a:ext cx="708848" cy="369332"/>
          </a:xfrm>
          <a:prstGeom prst="rect">
            <a:avLst/>
          </a:prstGeom>
          <a:noFill/>
        </p:spPr>
        <p:txBody>
          <a:bodyPr wrap="none" rtlCol="0">
            <a:spAutoFit/>
          </a:bodyPr>
          <a:lstStyle/>
          <a:p>
            <a:r>
              <a:rPr lang="en-US" baseline="30000" dirty="0"/>
              <a:t>229</a:t>
            </a:r>
            <a:r>
              <a:rPr lang="en-US" dirty="0"/>
              <a:t>Ac</a:t>
            </a:r>
            <a:endParaRPr lang="en-BE" dirty="0"/>
          </a:p>
        </p:txBody>
      </p:sp>
      <p:cxnSp>
        <p:nvCxnSpPr>
          <p:cNvPr id="15" name="Straight Arrow Connector 14">
            <a:extLst>
              <a:ext uri="{FF2B5EF4-FFF2-40B4-BE49-F238E27FC236}">
                <a16:creationId xmlns:a16="http://schemas.microsoft.com/office/drawing/2014/main" id="{6265E9EF-6A19-606E-497F-DCD459466C3B}"/>
              </a:ext>
            </a:extLst>
          </p:cNvPr>
          <p:cNvCxnSpPr>
            <a:cxnSpLocks/>
            <a:stCxn id="10" idx="3"/>
          </p:cNvCxnSpPr>
          <p:nvPr/>
        </p:nvCxnSpPr>
        <p:spPr>
          <a:xfrm>
            <a:off x="4081087" y="663090"/>
            <a:ext cx="304741" cy="129052"/>
          </a:xfrm>
          <a:prstGeom prst="straightConnector1">
            <a:avLst/>
          </a:prstGeom>
          <a:ln>
            <a:solidFill>
              <a:schemeClr val="tx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961F2A4-D66D-8A30-56CE-A68948A065CA}"/>
              </a:ext>
            </a:extLst>
          </p:cNvPr>
          <p:cNvSpPr txBox="1"/>
          <p:nvPr/>
        </p:nvSpPr>
        <p:spPr>
          <a:xfrm>
            <a:off x="3931046" y="5801610"/>
            <a:ext cx="300082" cy="215444"/>
          </a:xfrm>
          <a:prstGeom prst="rect">
            <a:avLst/>
          </a:prstGeom>
          <a:noFill/>
        </p:spPr>
        <p:txBody>
          <a:bodyPr wrap="none" rtlCol="0">
            <a:spAutoFit/>
          </a:bodyPr>
          <a:lstStyle/>
          <a:p>
            <a:r>
              <a:rPr lang="en-US" sz="800" dirty="0"/>
              <a:t>[1]</a:t>
            </a:r>
            <a:endParaRPr lang="en-BE" sz="800" dirty="0"/>
          </a:p>
        </p:txBody>
      </p:sp>
      <p:sp>
        <p:nvSpPr>
          <p:cNvPr id="21" name="TextBox 20">
            <a:extLst>
              <a:ext uri="{FF2B5EF4-FFF2-40B4-BE49-F238E27FC236}">
                <a16:creationId xmlns:a16="http://schemas.microsoft.com/office/drawing/2014/main" id="{ED933406-EFA1-242E-0899-4D3D2B20646F}"/>
              </a:ext>
            </a:extLst>
          </p:cNvPr>
          <p:cNvSpPr txBox="1"/>
          <p:nvPr/>
        </p:nvSpPr>
        <p:spPr>
          <a:xfrm>
            <a:off x="-21780" y="6191151"/>
            <a:ext cx="5150769" cy="215444"/>
          </a:xfrm>
          <a:prstGeom prst="rect">
            <a:avLst/>
          </a:prstGeom>
          <a:noFill/>
        </p:spPr>
        <p:txBody>
          <a:bodyPr wrap="none" rtlCol="0">
            <a:spAutoFit/>
          </a:bodyPr>
          <a:lstStyle/>
          <a:p>
            <a:r>
              <a:rPr lang="en-US" sz="800" i="1" dirty="0">
                <a:solidFill>
                  <a:schemeClr val="bg1"/>
                </a:solidFill>
              </a:rPr>
              <a:t>[1] Private communication- Thomas Elias </a:t>
            </a:r>
            <a:r>
              <a:rPr lang="en-US" sz="800" i="1" dirty="0" err="1">
                <a:solidFill>
                  <a:schemeClr val="bg1"/>
                </a:solidFill>
              </a:rPr>
              <a:t>Cocolios</a:t>
            </a:r>
            <a:r>
              <a:rPr lang="en-US" sz="800" i="1" dirty="0">
                <a:solidFill>
                  <a:schemeClr val="bg1"/>
                </a:solidFill>
              </a:rPr>
              <a:t> and Michael </a:t>
            </a:r>
            <a:r>
              <a:rPr lang="en-US" sz="800" i="1" dirty="0" err="1">
                <a:solidFill>
                  <a:schemeClr val="bg1"/>
                </a:solidFill>
              </a:rPr>
              <a:t>Heines</a:t>
            </a:r>
            <a:r>
              <a:rPr lang="en-US" sz="800" i="1" dirty="0">
                <a:solidFill>
                  <a:schemeClr val="bg1"/>
                </a:solidFill>
              </a:rPr>
              <a:t> on behalf of the PI-LIST collaboration</a:t>
            </a:r>
            <a:endParaRPr lang="en-BE" sz="800" i="1" dirty="0">
              <a:solidFill>
                <a:schemeClr val="bg1"/>
              </a:solidFill>
            </a:endParaRPr>
          </a:p>
        </p:txBody>
      </p:sp>
      <p:pic>
        <p:nvPicPr>
          <p:cNvPr id="11" name="Picture 10" descr="A graph showing a number of numbers&#10;&#10;AI-generated content may be incorrect.">
            <a:extLst>
              <a:ext uri="{FF2B5EF4-FFF2-40B4-BE49-F238E27FC236}">
                <a16:creationId xmlns:a16="http://schemas.microsoft.com/office/drawing/2014/main" id="{E9A9B85D-E5F2-F98B-78F3-689274E87A8F}"/>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0085" y="2550812"/>
            <a:ext cx="4171044" cy="2693163"/>
          </a:xfrm>
          <a:prstGeom prst="rect">
            <a:avLst/>
          </a:prstGeom>
        </p:spPr>
      </p:pic>
      <p:pic>
        <p:nvPicPr>
          <p:cNvPr id="17" name="Picture 16" descr="A graph showing the number of the number of the number of the number of the number of the number of the number of the number of the number of the number of the number of the number of&#10;&#10;AI-generated content may be incorrect.">
            <a:extLst>
              <a:ext uri="{FF2B5EF4-FFF2-40B4-BE49-F238E27FC236}">
                <a16:creationId xmlns:a16="http://schemas.microsoft.com/office/drawing/2014/main" id="{77A45788-EC1B-D041-B2CA-D8DF1D8D33C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834" y="2442287"/>
            <a:ext cx="4293166" cy="2801688"/>
          </a:xfrm>
          <a:prstGeom prst="rect">
            <a:avLst/>
          </a:prstGeom>
        </p:spPr>
      </p:pic>
      <p:sp>
        <p:nvSpPr>
          <p:cNvPr id="20" name="TextBox 19">
            <a:extLst>
              <a:ext uri="{FF2B5EF4-FFF2-40B4-BE49-F238E27FC236}">
                <a16:creationId xmlns:a16="http://schemas.microsoft.com/office/drawing/2014/main" id="{D6E6BAC4-81D2-C75C-2E28-B080832CA37F}"/>
              </a:ext>
            </a:extLst>
          </p:cNvPr>
          <p:cNvSpPr txBox="1"/>
          <p:nvPr/>
        </p:nvSpPr>
        <p:spPr>
          <a:xfrm>
            <a:off x="-21780" y="5333277"/>
            <a:ext cx="2315037" cy="461665"/>
          </a:xfrm>
          <a:prstGeom prst="rect">
            <a:avLst/>
          </a:prstGeom>
          <a:noFill/>
        </p:spPr>
        <p:txBody>
          <a:bodyPr wrap="square">
            <a:spAutoFit/>
          </a:bodyPr>
          <a:lstStyle/>
          <a:p>
            <a:r>
              <a:rPr lang="en-US" sz="1200" b="0" i="0" dirty="0">
                <a:effectLst/>
                <a:latin typeface="Calibri" panose="020F0502020204030204" pitchFamily="34" charset="0"/>
              </a:rPr>
              <a:t>For</a:t>
            </a:r>
            <a:r>
              <a:rPr lang="en-US" sz="1200" b="0" i="0" baseline="30000" dirty="0">
                <a:effectLst/>
                <a:latin typeface="Calibri" panose="020F0502020204030204" pitchFamily="34" charset="0"/>
              </a:rPr>
              <a:t> 225-231</a:t>
            </a:r>
            <a:r>
              <a:rPr lang="en-US" sz="1200" b="0" i="0" dirty="0">
                <a:effectLst/>
                <a:latin typeface="Calibri" panose="020F0502020204030204" pitchFamily="34" charset="0"/>
              </a:rPr>
              <a:t>Th, </a:t>
            </a:r>
            <a:r>
              <a:rPr lang="en-US" sz="1200" b="0" i="0" baseline="30000" dirty="0">
                <a:effectLst/>
                <a:latin typeface="Calibri" panose="020F0502020204030204" pitchFamily="34" charset="0"/>
              </a:rPr>
              <a:t>225-231</a:t>
            </a:r>
            <a:r>
              <a:rPr lang="en-US" sz="1200" b="0" i="0" dirty="0">
                <a:effectLst/>
                <a:latin typeface="Calibri" panose="020F0502020204030204" pitchFamily="34" charset="0"/>
              </a:rPr>
              <a:t>Ra and </a:t>
            </a:r>
            <a:r>
              <a:rPr lang="en-US" sz="1200" b="0" i="0" baseline="30000" dirty="0">
                <a:effectLst/>
                <a:latin typeface="Calibri" panose="020F0502020204030204" pitchFamily="34" charset="0"/>
              </a:rPr>
              <a:t>225-231</a:t>
            </a:r>
            <a:r>
              <a:rPr lang="en-US" sz="1200" b="0" i="0" dirty="0">
                <a:effectLst/>
                <a:latin typeface="Calibri" panose="020F0502020204030204" pitchFamily="34" charset="0"/>
              </a:rPr>
              <a:t>Ac</a:t>
            </a:r>
            <a:br>
              <a:rPr lang="en-US" sz="1200" b="0" i="0" dirty="0">
                <a:effectLst/>
                <a:latin typeface="WordVisiCarriageReturn_MSFontService"/>
              </a:rPr>
            </a:br>
            <a:r>
              <a:rPr lang="en-US" sz="1200" b="0" i="0" dirty="0">
                <a:effectLst/>
                <a:latin typeface="Calibri" panose="020F0502020204030204" pitchFamily="34" charset="0"/>
              </a:rPr>
              <a:t>with: </a:t>
            </a:r>
            <a:r>
              <a:rPr lang="en-US" sz="1200" b="0" i="0" dirty="0" err="1">
                <a:effectLst/>
                <a:latin typeface="Calibri" panose="020F0502020204030204" pitchFamily="34" charset="0"/>
              </a:rPr>
              <a:t>Z</a:t>
            </a:r>
            <a:r>
              <a:rPr lang="en-US" sz="1200" b="0" i="0" baseline="-25000" dirty="0" err="1">
                <a:effectLst/>
                <a:latin typeface="Calibri" panose="020F0502020204030204" pitchFamily="34" charset="0"/>
              </a:rPr>
              <a:t>Th</a:t>
            </a:r>
            <a:r>
              <a:rPr lang="en-US" sz="1200" b="0" i="0" dirty="0">
                <a:effectLst/>
                <a:latin typeface="Calibri" panose="020F0502020204030204" pitchFamily="34" charset="0"/>
              </a:rPr>
              <a:t>=90, </a:t>
            </a:r>
            <a:r>
              <a:rPr lang="en-US" sz="1200" b="0" i="0" dirty="0" err="1">
                <a:effectLst/>
                <a:latin typeface="Calibri" panose="020F0502020204030204" pitchFamily="34" charset="0"/>
              </a:rPr>
              <a:t>Z</a:t>
            </a:r>
            <a:r>
              <a:rPr lang="en-US" sz="1200" b="0" i="0" baseline="-25000" dirty="0" err="1">
                <a:effectLst/>
                <a:latin typeface="Calibri" panose="020F0502020204030204" pitchFamily="34" charset="0"/>
              </a:rPr>
              <a:t>Ra</a:t>
            </a:r>
            <a:r>
              <a:rPr lang="en-US" sz="1200" b="0" i="0" dirty="0">
                <a:effectLst/>
                <a:latin typeface="Calibri" panose="020F0502020204030204" pitchFamily="34" charset="0"/>
              </a:rPr>
              <a:t>=88 and </a:t>
            </a:r>
            <a:r>
              <a:rPr lang="en-US" sz="1200" b="0" i="0" dirty="0" err="1">
                <a:effectLst/>
                <a:latin typeface="Calibri" panose="020F0502020204030204" pitchFamily="34" charset="0"/>
              </a:rPr>
              <a:t>Z</a:t>
            </a:r>
            <a:r>
              <a:rPr lang="en-US" sz="1200" b="0" i="0" baseline="-25000" dirty="0" err="1">
                <a:effectLst/>
                <a:latin typeface="Calibri" panose="020F0502020204030204" pitchFamily="34" charset="0"/>
              </a:rPr>
              <a:t>Ac</a:t>
            </a:r>
            <a:r>
              <a:rPr lang="en-US" sz="1200" b="0" i="0" dirty="0">
                <a:effectLst/>
                <a:latin typeface="Calibri" panose="020F0502020204030204" pitchFamily="34" charset="0"/>
              </a:rPr>
              <a:t>=89 </a:t>
            </a:r>
            <a:endParaRPr lang="en-BE" sz="1200" dirty="0"/>
          </a:p>
        </p:txBody>
      </p:sp>
      <p:sp>
        <p:nvSpPr>
          <p:cNvPr id="22" name="TextBox 21">
            <a:extLst>
              <a:ext uri="{FF2B5EF4-FFF2-40B4-BE49-F238E27FC236}">
                <a16:creationId xmlns:a16="http://schemas.microsoft.com/office/drawing/2014/main" id="{27D8E6C1-FE20-632F-DAD9-FD419B0C126C}"/>
              </a:ext>
            </a:extLst>
          </p:cNvPr>
          <p:cNvSpPr txBox="1"/>
          <p:nvPr/>
        </p:nvSpPr>
        <p:spPr>
          <a:xfrm>
            <a:off x="173754" y="2055226"/>
            <a:ext cx="1997663" cy="338554"/>
          </a:xfrm>
          <a:prstGeom prst="rect">
            <a:avLst/>
          </a:prstGeom>
          <a:noFill/>
        </p:spPr>
        <p:txBody>
          <a:bodyPr wrap="none" rtlCol="0">
            <a:spAutoFit/>
          </a:bodyPr>
          <a:lstStyle/>
          <a:p>
            <a:r>
              <a:rPr lang="en-US" sz="1600" i="1" dirty="0"/>
              <a:t>Energy Systematics</a:t>
            </a:r>
            <a:endParaRPr lang="en-BE" sz="1600" i="1" dirty="0"/>
          </a:p>
        </p:txBody>
      </p:sp>
      <p:sp>
        <p:nvSpPr>
          <p:cNvPr id="24" name="Star: 5 Points 23">
            <a:extLst>
              <a:ext uri="{FF2B5EF4-FFF2-40B4-BE49-F238E27FC236}">
                <a16:creationId xmlns:a16="http://schemas.microsoft.com/office/drawing/2014/main" id="{13864498-0C56-0A10-B686-5BCF0D6703CA}"/>
              </a:ext>
            </a:extLst>
          </p:cNvPr>
          <p:cNvSpPr/>
          <p:nvPr/>
        </p:nvSpPr>
        <p:spPr>
          <a:xfrm>
            <a:off x="2375348" y="3709474"/>
            <a:ext cx="356511" cy="296342"/>
          </a:xfrm>
          <a:prstGeom prst="star5">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en-BE"/>
          </a:p>
        </p:txBody>
      </p:sp>
    </p:spTree>
    <p:extLst>
      <p:ext uri="{BB962C8B-B14F-4D97-AF65-F5344CB8AC3E}">
        <p14:creationId xmlns:p14="http://schemas.microsoft.com/office/powerpoint/2010/main" val="3400896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AFFFD6D-E844-C516-45F6-7D7ACB3690B1}"/>
              </a:ext>
            </a:extLst>
          </p:cNvPr>
          <p:cNvSpPr>
            <a:spLocks noGrp="1"/>
          </p:cNvSpPr>
          <p:nvPr>
            <p:ph type="sldNum" sz="quarter" idx="12"/>
          </p:nvPr>
        </p:nvSpPr>
        <p:spPr>
          <a:xfrm>
            <a:off x="7636758" y="6188807"/>
            <a:ext cx="648000" cy="648000"/>
          </a:xfrm>
        </p:spPr>
        <p:txBody>
          <a:bodyPr/>
          <a:lstStyle/>
          <a:p>
            <a:fld id="{0A297500-7527-634B-90F4-69D0994C32B4}" type="slidenum">
              <a:rPr lang="nl-NL" smtClean="0"/>
              <a:pPr/>
              <a:t>14</a:t>
            </a:fld>
            <a:endParaRPr lang="nl-NL" dirty="0"/>
          </a:p>
        </p:txBody>
      </p:sp>
      <p:sp>
        <p:nvSpPr>
          <p:cNvPr id="6" name="Title 4">
            <a:extLst>
              <a:ext uri="{FF2B5EF4-FFF2-40B4-BE49-F238E27FC236}">
                <a16:creationId xmlns:a16="http://schemas.microsoft.com/office/drawing/2014/main" id="{92E7BFF2-6579-C719-D5AF-8161EC89C570}"/>
              </a:ext>
            </a:extLst>
          </p:cNvPr>
          <p:cNvSpPr>
            <a:spLocks noGrp="1"/>
          </p:cNvSpPr>
          <p:nvPr>
            <p:ph type="title"/>
          </p:nvPr>
        </p:nvSpPr>
        <p:spPr>
          <a:xfrm>
            <a:off x="2070731" y="176815"/>
            <a:ext cx="5350216" cy="648000"/>
          </a:xfrm>
        </p:spPr>
        <p:txBody>
          <a:bodyPr/>
          <a:lstStyle/>
          <a:p>
            <a:pPr algn="ctr"/>
            <a:r>
              <a:rPr lang="en-US" dirty="0"/>
              <a:t>Future Plans</a:t>
            </a:r>
            <a:endParaRPr lang="en-BE" dirty="0"/>
          </a:p>
        </p:txBody>
      </p:sp>
      <p:sp>
        <p:nvSpPr>
          <p:cNvPr id="7" name="Footer Placeholder 3">
            <a:extLst>
              <a:ext uri="{FF2B5EF4-FFF2-40B4-BE49-F238E27FC236}">
                <a16:creationId xmlns:a16="http://schemas.microsoft.com/office/drawing/2014/main" id="{CD6466C6-32F2-F3A2-5E58-667117FD5DEA}"/>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8" name="TextBox 7">
            <a:extLst>
              <a:ext uri="{FF2B5EF4-FFF2-40B4-BE49-F238E27FC236}">
                <a16:creationId xmlns:a16="http://schemas.microsoft.com/office/drawing/2014/main" id="{FFBBA938-99C2-EF5C-F7EA-822CA94BC95B}"/>
              </a:ext>
            </a:extLst>
          </p:cNvPr>
          <p:cNvSpPr txBox="1"/>
          <p:nvPr/>
        </p:nvSpPr>
        <p:spPr>
          <a:xfrm>
            <a:off x="165876" y="1890325"/>
            <a:ext cx="8812247" cy="2862322"/>
          </a:xfrm>
          <a:prstGeom prst="rect">
            <a:avLst/>
          </a:prstGeom>
          <a:noFill/>
        </p:spPr>
        <p:txBody>
          <a:bodyPr wrap="square" rtlCol="0">
            <a:spAutoFit/>
          </a:bodyPr>
          <a:lstStyle/>
          <a:p>
            <a:pPr marL="285750" indent="-285750">
              <a:buFont typeface="Courier New" panose="02070309020205020404" pitchFamily="49" charset="0"/>
              <a:buChar char="o"/>
            </a:pPr>
            <a:r>
              <a:rPr lang="en-US" dirty="0"/>
              <a:t>Construct a new level scheme for </a:t>
            </a:r>
            <a:r>
              <a:rPr lang="en-US" baseline="30000" dirty="0"/>
              <a:t>229</a:t>
            </a:r>
            <a:r>
              <a:rPr lang="en-US" dirty="0"/>
              <a:t>Ra → </a:t>
            </a:r>
            <a:r>
              <a:rPr lang="en-US" baseline="30000" dirty="0"/>
              <a:t>229</a:t>
            </a:r>
            <a:r>
              <a:rPr lang="en-US" dirty="0"/>
              <a:t>Ac</a:t>
            </a:r>
            <a:br>
              <a:rPr lang="en-US" dirty="0"/>
            </a:br>
            <a:endParaRPr lang="en-US" dirty="0"/>
          </a:p>
          <a:p>
            <a:pPr marL="285750" indent="-285750">
              <a:buFont typeface="Courier New" panose="02070309020205020404" pitchFamily="49" charset="0"/>
              <a:buChar char="o"/>
            </a:pPr>
            <a:r>
              <a:rPr lang="en-US" dirty="0"/>
              <a:t>Measure the absolute intensities of the gamma-rays involved in the transitions</a:t>
            </a:r>
            <a:br>
              <a:rPr lang="en-US" dirty="0"/>
            </a:br>
            <a:endParaRPr lang="en-US" dirty="0"/>
          </a:p>
          <a:p>
            <a:pPr marL="285750" indent="-285750">
              <a:buFont typeface="Courier New" panose="02070309020205020404" pitchFamily="49" charset="0"/>
              <a:buChar char="o"/>
            </a:pPr>
            <a:r>
              <a:rPr lang="en-US" dirty="0"/>
              <a:t>Define more precisely the T</a:t>
            </a:r>
            <a:r>
              <a:rPr lang="en-US" baseline="-25000" dirty="0"/>
              <a:t>1/2</a:t>
            </a:r>
            <a:r>
              <a:rPr lang="en-US" dirty="0"/>
              <a:t> of </a:t>
            </a:r>
            <a:r>
              <a:rPr lang="en-US" baseline="30000" dirty="0"/>
              <a:t>229</a:t>
            </a:r>
            <a:r>
              <a:rPr lang="en-US" dirty="0"/>
              <a:t>Ra</a:t>
            </a:r>
            <a:br>
              <a:rPr lang="en-US" dirty="0"/>
            </a:br>
            <a:endParaRPr lang="en-US" dirty="0"/>
          </a:p>
          <a:p>
            <a:pPr marL="285750" indent="-285750">
              <a:buFont typeface="Courier New" panose="02070309020205020404" pitchFamily="49" charset="0"/>
              <a:buChar char="o"/>
            </a:pPr>
            <a:r>
              <a:rPr lang="en-US" dirty="0"/>
              <a:t>Extend our knowledge on the octupole deformation in this region of the nuclide chart</a:t>
            </a:r>
            <a:br>
              <a:rPr lang="en-US" dirty="0"/>
            </a:br>
            <a:endParaRPr lang="en-US" dirty="0"/>
          </a:p>
          <a:p>
            <a:pPr marL="285750" indent="-285750">
              <a:buFont typeface="Courier New" panose="02070309020205020404" pitchFamily="49" charset="0"/>
              <a:buChar char="o"/>
            </a:pPr>
            <a:r>
              <a:rPr lang="en-US" dirty="0"/>
              <a:t>Publish !</a:t>
            </a:r>
            <a:endParaRPr lang="en-BE" dirty="0"/>
          </a:p>
        </p:txBody>
      </p:sp>
    </p:spTree>
    <p:extLst>
      <p:ext uri="{BB962C8B-B14F-4D97-AF65-F5344CB8AC3E}">
        <p14:creationId xmlns:p14="http://schemas.microsoft.com/office/powerpoint/2010/main" val="2116618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BCE3276-8ADF-1F26-133B-F2D194F73F16}"/>
              </a:ext>
            </a:extLst>
          </p:cNvPr>
          <p:cNvSpPr>
            <a:spLocks noGrp="1"/>
          </p:cNvSpPr>
          <p:nvPr>
            <p:ph type="sldNum" sz="quarter" idx="12"/>
          </p:nvPr>
        </p:nvSpPr>
        <p:spPr>
          <a:xfrm>
            <a:off x="7628807" y="6210000"/>
            <a:ext cx="648000" cy="648000"/>
          </a:xfrm>
        </p:spPr>
        <p:txBody>
          <a:bodyPr/>
          <a:lstStyle/>
          <a:p>
            <a:fld id="{0A297500-7527-634B-90F4-69D0994C32B4}" type="slidenum">
              <a:rPr lang="nl-NL" smtClean="0"/>
              <a:pPr/>
              <a:t>15</a:t>
            </a:fld>
            <a:endParaRPr lang="nl-NL" dirty="0"/>
          </a:p>
        </p:txBody>
      </p:sp>
      <p:sp>
        <p:nvSpPr>
          <p:cNvPr id="6" name="TextBox 5">
            <a:extLst>
              <a:ext uri="{FF2B5EF4-FFF2-40B4-BE49-F238E27FC236}">
                <a16:creationId xmlns:a16="http://schemas.microsoft.com/office/drawing/2014/main" id="{1C518324-F07C-EFB7-C53D-89D6687997FB}"/>
              </a:ext>
            </a:extLst>
          </p:cNvPr>
          <p:cNvSpPr txBox="1"/>
          <p:nvPr/>
        </p:nvSpPr>
        <p:spPr>
          <a:xfrm>
            <a:off x="699715" y="1065474"/>
            <a:ext cx="8206093" cy="830997"/>
          </a:xfrm>
          <a:prstGeom prst="rect">
            <a:avLst/>
          </a:prstGeom>
          <a:noFill/>
        </p:spPr>
        <p:txBody>
          <a:bodyPr wrap="none" rtlCol="0">
            <a:spAutoFit/>
          </a:bodyPr>
          <a:lstStyle/>
          <a:p>
            <a:r>
              <a:rPr lang="en-US" sz="4800" dirty="0"/>
              <a:t>Thank you for your attention !</a:t>
            </a:r>
            <a:endParaRPr lang="en-BE" sz="4800" dirty="0"/>
          </a:p>
        </p:txBody>
      </p:sp>
      <p:sp>
        <p:nvSpPr>
          <p:cNvPr id="7" name="Footer Placeholder 3">
            <a:extLst>
              <a:ext uri="{FF2B5EF4-FFF2-40B4-BE49-F238E27FC236}">
                <a16:creationId xmlns:a16="http://schemas.microsoft.com/office/drawing/2014/main" id="{AE7EE047-B6B3-1DD1-B3E3-422D3A696A26}"/>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8" name="TextBox 7">
            <a:extLst>
              <a:ext uri="{FF2B5EF4-FFF2-40B4-BE49-F238E27FC236}">
                <a16:creationId xmlns:a16="http://schemas.microsoft.com/office/drawing/2014/main" id="{F9D02D07-3D90-9B3C-7EF1-76373461D17D}"/>
              </a:ext>
            </a:extLst>
          </p:cNvPr>
          <p:cNvSpPr txBox="1"/>
          <p:nvPr/>
        </p:nvSpPr>
        <p:spPr>
          <a:xfrm flipH="1">
            <a:off x="63981" y="4681144"/>
            <a:ext cx="7888826" cy="430887"/>
          </a:xfrm>
          <a:prstGeom prst="rect">
            <a:avLst/>
          </a:prstGeom>
          <a:noFill/>
        </p:spPr>
        <p:txBody>
          <a:bodyPr wrap="square" rtlCol="0">
            <a:spAutoFit/>
          </a:bodyPr>
          <a:lstStyle/>
          <a:p>
            <a:r>
              <a:rPr lang="en-US" sz="1100" i="1" dirty="0"/>
              <a:t>Especially thank you to the IDS Collaboration and to: </a:t>
            </a:r>
            <a:br>
              <a:rPr lang="en-US" sz="1100" i="1" dirty="0"/>
            </a:br>
            <a:r>
              <a:rPr lang="en-US" sz="1100" i="1" dirty="0"/>
              <a:t>Piet Van Duppen, James </a:t>
            </a:r>
            <a:r>
              <a:rPr lang="en-US" sz="1100" i="1" dirty="0" err="1"/>
              <a:t>Cubiss</a:t>
            </a:r>
            <a:r>
              <a:rPr lang="en-US" sz="1100" i="1" dirty="0"/>
              <a:t>, Razvan </a:t>
            </a:r>
            <a:r>
              <a:rPr lang="en-US" sz="1100" i="1" dirty="0" err="1"/>
              <a:t>Lica</a:t>
            </a:r>
            <a:r>
              <a:rPr lang="en-US" sz="1100" i="1" dirty="0"/>
              <a:t>, Zixuan Yue, Hilde De Witte, Silvia Bara, Simone </a:t>
            </a:r>
            <a:r>
              <a:rPr lang="en-US" sz="1100" i="1" dirty="0" err="1"/>
              <a:t>Casci</a:t>
            </a:r>
            <a:r>
              <a:rPr lang="en-US" sz="1100" i="1" dirty="0"/>
              <a:t>, Stella </a:t>
            </a:r>
            <a:r>
              <a:rPr lang="en-US" sz="1100" i="1" dirty="0" err="1"/>
              <a:t>Vogiatzi</a:t>
            </a:r>
            <a:endParaRPr lang="en-BE" sz="1100" i="1" dirty="0"/>
          </a:p>
        </p:txBody>
      </p:sp>
      <p:pic>
        <p:nvPicPr>
          <p:cNvPr id="4" name="Picture 3" descr="A close up of a text&#10;&#10;AI-generated content may be incorrect.">
            <a:extLst>
              <a:ext uri="{FF2B5EF4-FFF2-40B4-BE49-F238E27FC236}">
                <a16:creationId xmlns:a16="http://schemas.microsoft.com/office/drawing/2014/main" id="{F2B1875A-D361-16FE-83F6-5F4FA48A7B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453" y="2588362"/>
            <a:ext cx="8755094" cy="1844103"/>
          </a:xfrm>
          <a:prstGeom prst="rect">
            <a:avLst/>
          </a:prstGeom>
        </p:spPr>
      </p:pic>
    </p:spTree>
    <p:extLst>
      <p:ext uri="{BB962C8B-B14F-4D97-AF65-F5344CB8AC3E}">
        <p14:creationId xmlns:p14="http://schemas.microsoft.com/office/powerpoint/2010/main" val="1685215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7F31BB-E10B-D306-05DF-A6878C251F59}"/>
              </a:ext>
            </a:extLst>
          </p:cNvPr>
          <p:cNvSpPr>
            <a:spLocks noGrp="1"/>
          </p:cNvSpPr>
          <p:nvPr>
            <p:ph type="sldNum" sz="quarter" idx="12"/>
          </p:nvPr>
        </p:nvSpPr>
        <p:spPr>
          <a:xfrm>
            <a:off x="7572022" y="6210000"/>
            <a:ext cx="648000" cy="648000"/>
          </a:xfrm>
        </p:spPr>
        <p:txBody>
          <a:bodyPr/>
          <a:lstStyle/>
          <a:p>
            <a:fld id="{0A297500-7527-634B-90F4-69D0994C32B4}" type="slidenum">
              <a:rPr lang="nl-NL" smtClean="0"/>
              <a:pPr/>
              <a:t>16</a:t>
            </a:fld>
            <a:endParaRPr lang="nl-NL" dirty="0"/>
          </a:p>
        </p:txBody>
      </p:sp>
      <p:sp>
        <p:nvSpPr>
          <p:cNvPr id="5" name="Title 4">
            <a:extLst>
              <a:ext uri="{FF2B5EF4-FFF2-40B4-BE49-F238E27FC236}">
                <a16:creationId xmlns:a16="http://schemas.microsoft.com/office/drawing/2014/main" id="{58CFAF6E-4487-F7FF-B069-7D021C31EB8D}"/>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pic>
        <p:nvPicPr>
          <p:cNvPr id="8" name="Εικόνα 32" descr="Εικόνα που περιέχει διάγραμμα, γραμμή, γράφημα&#10;&#10;Περιγραφή που δημιουργήθηκε αυτόματα">
            <a:extLst>
              <a:ext uri="{FF2B5EF4-FFF2-40B4-BE49-F238E27FC236}">
                <a16:creationId xmlns:a16="http://schemas.microsoft.com/office/drawing/2014/main" id="{975B07A0-0FD1-A3CE-C797-A36D739CEB8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09049" y="764219"/>
            <a:ext cx="6040518" cy="4017679"/>
          </a:xfrm>
          <a:prstGeom prst="rect">
            <a:avLst/>
          </a:prstGeom>
        </p:spPr>
      </p:pic>
      <p:pic>
        <p:nvPicPr>
          <p:cNvPr id="9" name="Εικόνα 10">
            <a:extLst>
              <a:ext uri="{FF2B5EF4-FFF2-40B4-BE49-F238E27FC236}">
                <a16:creationId xmlns:a16="http://schemas.microsoft.com/office/drawing/2014/main" id="{68908072-58B0-12E0-3D11-40121972B1D1}"/>
              </a:ext>
            </a:extLst>
          </p:cNvPr>
          <p:cNvPicPr>
            <a:picLocks noChangeAspect="1"/>
          </p:cNvPicPr>
          <p:nvPr/>
        </p:nvPicPr>
        <p:blipFill rotWithShape="1">
          <a:blip r:embed="rId3">
            <a:alphaModFix amt="85000"/>
            <a:extLst>
              <a:ext uri="{BEBA8EAE-BF5A-486C-A8C5-ECC9F3942E4B}">
                <a14:imgProps xmlns:a14="http://schemas.microsoft.com/office/drawing/2010/main">
                  <a14:imgLayer r:embed="rId4">
                    <a14:imgEffect>
                      <a14:sharpenSoften amount="25000"/>
                    </a14:imgEffect>
                  </a14:imgLayer>
                </a14:imgProps>
              </a:ext>
            </a:extLst>
          </a:blip>
          <a:srcRect l="4037" t="-170" r="2" b="-644"/>
          <a:stretch/>
        </p:blipFill>
        <p:spPr>
          <a:xfrm>
            <a:off x="4591282" y="3653524"/>
            <a:ext cx="1832314" cy="2440257"/>
          </a:xfrm>
          <a:prstGeom prst="rect">
            <a:avLst/>
          </a:prstGeom>
          <a:ln>
            <a:noFill/>
          </a:ln>
          <a:effectLst>
            <a:softEdge rad="112500"/>
          </a:effectLst>
        </p:spPr>
      </p:pic>
      <p:sp>
        <p:nvSpPr>
          <p:cNvPr id="10" name="Θέση περιεχομένου 2">
            <a:extLst>
              <a:ext uri="{FF2B5EF4-FFF2-40B4-BE49-F238E27FC236}">
                <a16:creationId xmlns:a16="http://schemas.microsoft.com/office/drawing/2014/main" id="{C303F225-F851-DA74-AB00-68D15A80597A}"/>
              </a:ext>
            </a:extLst>
          </p:cNvPr>
          <p:cNvSpPr txBox="1">
            <a:spLocks/>
          </p:cNvSpPr>
          <p:nvPr/>
        </p:nvSpPr>
        <p:spPr>
          <a:xfrm>
            <a:off x="6417847" y="1037049"/>
            <a:ext cx="2726153" cy="4473351"/>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chemeClr val="bg1">
                  <a:lumMod val="65000"/>
                </a:schemeClr>
              </a:buClr>
              <a:buFont typeface="Arial" panose="020B0604020202020204" pitchFamily="34" charset="0"/>
              <a:buNone/>
            </a:pPr>
            <a:r>
              <a:rPr lang="en-GB" sz="1800" dirty="0"/>
              <a:t>Observables of interest:</a:t>
            </a:r>
            <a:br>
              <a:rPr lang="en-GB" sz="1800" dirty="0"/>
            </a:br>
            <a:endParaRPr lang="en-GB" sz="1800" dirty="0"/>
          </a:p>
          <a:p>
            <a:pPr marL="0" indent="0">
              <a:buClr>
                <a:schemeClr val="bg1">
                  <a:lumMod val="65000"/>
                </a:schemeClr>
              </a:buClr>
              <a:buFont typeface="Arial" panose="020B0604020202020204" pitchFamily="34" charset="0"/>
              <a:buNone/>
            </a:pPr>
            <a:endParaRPr lang="en-GB" sz="1800" dirty="0"/>
          </a:p>
          <a:p>
            <a:pPr>
              <a:buClr>
                <a:schemeClr val="bg1">
                  <a:lumMod val="65000"/>
                </a:schemeClr>
              </a:buClr>
              <a:buFont typeface="Courier New" panose="02070309020205020404" pitchFamily="49" charset="0"/>
              <a:buChar char="o"/>
            </a:pPr>
            <a:r>
              <a:rPr lang="en-GB" sz="1800" dirty="0"/>
              <a:t>low-lying negative parity states </a:t>
            </a:r>
            <a:br>
              <a:rPr lang="en-GB" sz="1800" dirty="0"/>
            </a:br>
            <a:endParaRPr lang="en-GB" sz="1800" dirty="0"/>
          </a:p>
          <a:p>
            <a:pPr>
              <a:buFont typeface="Courier New" panose="02070309020205020404" pitchFamily="49" charset="0"/>
              <a:buChar char="o"/>
            </a:pPr>
            <a:r>
              <a:rPr lang="en-GB" sz="1800" dirty="0"/>
              <a:t>Enhanced E1 transitions between positive and negative-parity states</a:t>
            </a:r>
            <a:br>
              <a:rPr lang="en-GB" sz="1800" dirty="0"/>
            </a:br>
            <a:endParaRPr lang="en-GB" sz="1800" dirty="0"/>
          </a:p>
          <a:p>
            <a:pPr>
              <a:buClr>
                <a:schemeClr val="bg1">
                  <a:lumMod val="65000"/>
                </a:schemeClr>
              </a:buClr>
              <a:buFont typeface="Courier New" panose="02070309020205020404" pitchFamily="49" charset="0"/>
              <a:buChar char="o"/>
            </a:pPr>
            <a:r>
              <a:rPr lang="en-GB" sz="1800" dirty="0"/>
              <a:t>Large B(E3) transition probabilities associated with intrinsic electric octupole moments</a:t>
            </a:r>
          </a:p>
          <a:p>
            <a:pPr>
              <a:buClr>
                <a:schemeClr val="bg1">
                  <a:lumMod val="65000"/>
                </a:schemeClr>
              </a:buClr>
              <a:buFont typeface="Courier New" panose="02070309020205020404" pitchFamily="49" charset="0"/>
              <a:buChar char="o"/>
            </a:pPr>
            <a:endParaRPr lang="el-GB" sz="1300" dirty="0"/>
          </a:p>
        </p:txBody>
      </p:sp>
      <p:sp>
        <p:nvSpPr>
          <p:cNvPr id="2" name="TextBox 1">
            <a:extLst>
              <a:ext uri="{FF2B5EF4-FFF2-40B4-BE49-F238E27FC236}">
                <a16:creationId xmlns:a16="http://schemas.microsoft.com/office/drawing/2014/main" id="{2239D61A-91F6-6124-BB88-6D84738F6545}"/>
              </a:ext>
            </a:extLst>
          </p:cNvPr>
          <p:cNvSpPr txBox="1"/>
          <p:nvPr/>
        </p:nvSpPr>
        <p:spPr>
          <a:xfrm>
            <a:off x="88850" y="764219"/>
            <a:ext cx="4265911" cy="338554"/>
          </a:xfrm>
          <a:prstGeom prst="rect">
            <a:avLst/>
          </a:prstGeom>
          <a:noFill/>
        </p:spPr>
        <p:txBody>
          <a:bodyPr wrap="none" rtlCol="0">
            <a:spAutoFit/>
          </a:bodyPr>
          <a:lstStyle/>
          <a:p>
            <a:r>
              <a:rPr lang="en-US" sz="1600" i="1" dirty="0"/>
              <a:t>Physics Background – Octupole Deformation</a:t>
            </a:r>
            <a:endParaRPr lang="en-BE" sz="1600" i="1" dirty="0"/>
          </a:p>
        </p:txBody>
      </p:sp>
    </p:spTree>
    <p:extLst>
      <p:ext uri="{BB962C8B-B14F-4D97-AF65-F5344CB8AC3E}">
        <p14:creationId xmlns:p14="http://schemas.microsoft.com/office/powerpoint/2010/main" val="42715246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93 &#10;105 &#10;23.98 &#10;90.14 &#10;5.64 &#10;27 &#10;67.16 &#10;29 &#10;18.69 &#10;103 &#10;20 &#10;37.13 &#10;46.60 &#10;42.37 &#10;40 &#10;74.84 &#10;84.52 &#10;72.83 76.96 &#10;8 &#10;105.30 &#10;102.42 &#10;108.60 &#10;106.37 &#10;100 &#10;135.30 &#10;146.40 &#10;63.25 &#10;60 &#10;87.59 &#10;80 &#10;117.04 &#10;118.68 &#10;134.73 &#10;120 &#10;164 &#10;186 &#10;187.61 &#10;168.78 &#10;194.52 &#10;142.72 &#10;137 &#10;140 &#10;160 &#10;180 &#10;197.74 &#10;200 ">
            <a:extLst>
              <a:ext uri="{FF2B5EF4-FFF2-40B4-BE49-F238E27FC236}">
                <a16:creationId xmlns:a16="http://schemas.microsoft.com/office/drawing/2014/main" id="{2CDE658D-BC9C-2A63-CDB2-CE85D49AFC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014" y="805716"/>
            <a:ext cx="4579256" cy="2660799"/>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569 &#10;105 &#10;7 404.59 &#10;422.8 &#10;445.73 &#10;438.85 &#10;436 15 &#10;440.69 &#10;449.33 &#10;463.37 &#10;457.02 &#10;413.5 &#10;406.7 &#10;103 &#10;400 &#10;471.37 &#10;428.35 &#10;450 &#10;511 &#10;5이.68 &#10;478.43 &#10;539.92 &#10;487.27 &#10;526.83 &#10;533.45 &#10;83.73 496.6 &#10;492.27 &#10;521.29 &#10;500 &#10;563 &#10;551.63 &#10;550 &#10;583 &#10;576 &#10;589.26 &#10;600 ">
            <a:extLst>
              <a:ext uri="{FF2B5EF4-FFF2-40B4-BE49-F238E27FC236}">
                <a16:creationId xmlns:a16="http://schemas.microsoft.com/office/drawing/2014/main" id="{A2DEBDC8-CE8E-879E-0D70-257457D18D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134" y="3445358"/>
            <a:ext cx="4642881" cy="261615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5141252-6CBB-0E2C-F2DB-2E8644C400F4}"/>
              </a:ext>
            </a:extLst>
          </p:cNvPr>
          <p:cNvSpPr txBox="1"/>
          <p:nvPr/>
        </p:nvSpPr>
        <p:spPr>
          <a:xfrm>
            <a:off x="4647426" y="948092"/>
            <a:ext cx="1921769" cy="698974"/>
          </a:xfrm>
          <a:prstGeom prst="rect">
            <a:avLst/>
          </a:prstGeom>
          <a:noFill/>
          <a:ln>
            <a:solidFill>
              <a:schemeClr val="tx1"/>
            </a:solidFill>
          </a:ln>
        </p:spPr>
        <p:txBody>
          <a:bodyPr wrap="square">
            <a:spAutoFit/>
          </a:bodyPr>
          <a:lstStyle/>
          <a:p>
            <a:pPr algn="ctr" fontAlgn="base">
              <a:lnSpc>
                <a:spcPts val="1164"/>
              </a:lnSpc>
            </a:pPr>
            <a:r>
              <a:rPr lang="en-US" sz="900" b="1" dirty="0">
                <a:solidFill>
                  <a:srgbClr val="FF0000"/>
                </a:solidFill>
                <a:latin typeface="Calibri" panose="020F0502020204030204" pitchFamily="34" charset="0"/>
              </a:rPr>
              <a:t>Red: </a:t>
            </a:r>
            <a:r>
              <a:rPr lang="en-US" sz="900" b="1" dirty="0" err="1">
                <a:solidFill>
                  <a:srgbClr val="FF0000"/>
                </a:solidFill>
                <a:latin typeface="Calibri" panose="020F0502020204030204" pitchFamily="34" charset="0"/>
              </a:rPr>
              <a:t>Bg</a:t>
            </a:r>
            <a:r>
              <a:rPr lang="en-US" sz="900" b="1" dirty="0">
                <a:solidFill>
                  <a:srgbClr val="FF0000"/>
                </a:solidFill>
                <a:latin typeface="Calibri" panose="020F0502020204030204" pitchFamily="34" charset="0"/>
              </a:rPr>
              <a:t> (Run_007)</a:t>
            </a:r>
            <a:br>
              <a:rPr lang="en-US" sz="900" dirty="0">
                <a:solidFill>
                  <a:srgbClr val="FF0000"/>
                </a:solidFill>
                <a:latin typeface="WordVisiCarriageReturn_MSFontService"/>
              </a:rPr>
            </a:br>
            <a:r>
              <a:rPr lang="en-US" sz="900" b="1" dirty="0">
                <a:solidFill>
                  <a:srgbClr val="00B050"/>
                </a:solidFill>
                <a:latin typeface="Calibri" panose="020F0502020204030204" pitchFamily="34" charset="0"/>
              </a:rPr>
              <a:t>Green: Implantation (Run_008)</a:t>
            </a:r>
          </a:p>
          <a:p>
            <a:pPr algn="ctr" fontAlgn="base">
              <a:lnSpc>
                <a:spcPts val="1164"/>
              </a:lnSpc>
            </a:pPr>
            <a:r>
              <a:rPr lang="en-US" sz="900" b="1" dirty="0">
                <a:solidFill>
                  <a:srgbClr val="7030A0"/>
                </a:solidFill>
                <a:latin typeface="Calibri" panose="020F0502020204030204" pitchFamily="34" charset="0"/>
              </a:rPr>
              <a:t>Purple: Decay (Run_009)</a:t>
            </a:r>
            <a:br>
              <a:rPr lang="en-US" sz="900" b="1" dirty="0">
                <a:solidFill>
                  <a:srgbClr val="7030A0"/>
                </a:solidFill>
                <a:latin typeface="Calibri" panose="020F0502020204030204" pitchFamily="34" charset="0"/>
              </a:rPr>
            </a:br>
            <a:r>
              <a:rPr lang="en-US" sz="900" b="1" dirty="0">
                <a:solidFill>
                  <a:srgbClr val="0070C0"/>
                </a:solidFill>
                <a:latin typeface="Calibri" panose="020F0502020204030204" pitchFamily="34" charset="0"/>
              </a:rPr>
              <a:t>Blue: </a:t>
            </a:r>
            <a:r>
              <a:rPr lang="en-US" sz="900" b="1" dirty="0" err="1">
                <a:solidFill>
                  <a:srgbClr val="0070C0"/>
                </a:solidFill>
                <a:latin typeface="Calibri" panose="020F0502020204030204" pitchFamily="34" charset="0"/>
              </a:rPr>
              <a:t>Bg</a:t>
            </a:r>
            <a:r>
              <a:rPr lang="en-US" sz="900" b="1" dirty="0">
                <a:solidFill>
                  <a:srgbClr val="0070C0"/>
                </a:solidFill>
                <a:latin typeface="Calibri" panose="020F0502020204030204" pitchFamily="34" charset="0"/>
              </a:rPr>
              <a:t> (Run_010)</a:t>
            </a:r>
            <a:endParaRPr lang="en-US" sz="900" dirty="0">
              <a:solidFill>
                <a:srgbClr val="000000"/>
              </a:solidFill>
              <a:latin typeface="Segoe UI" panose="020B0502040204020203" pitchFamily="34" charset="0"/>
            </a:endParaRPr>
          </a:p>
        </p:txBody>
      </p:sp>
      <p:sp>
        <p:nvSpPr>
          <p:cNvPr id="9" name="Footer Placeholder 3">
            <a:extLst>
              <a:ext uri="{FF2B5EF4-FFF2-40B4-BE49-F238E27FC236}">
                <a16:creationId xmlns:a16="http://schemas.microsoft.com/office/drawing/2014/main" id="{BE15711D-51A0-A24C-7C1D-ECE1F67EBEBC}"/>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10" name="Slide Number Placeholder 4">
            <a:extLst>
              <a:ext uri="{FF2B5EF4-FFF2-40B4-BE49-F238E27FC236}">
                <a16:creationId xmlns:a16="http://schemas.microsoft.com/office/drawing/2014/main" id="{9D706965-823A-D604-A392-EB9F6011F747}"/>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17</a:t>
            </a:fld>
            <a:endParaRPr lang="nl-NL" dirty="0"/>
          </a:p>
        </p:txBody>
      </p:sp>
      <p:sp>
        <p:nvSpPr>
          <p:cNvPr id="13" name="TextBox 12">
            <a:extLst>
              <a:ext uri="{FF2B5EF4-FFF2-40B4-BE49-F238E27FC236}">
                <a16:creationId xmlns:a16="http://schemas.microsoft.com/office/drawing/2014/main" id="{56254399-2764-15A5-655E-BC263EF2AC6F}"/>
              </a:ext>
            </a:extLst>
          </p:cNvPr>
          <p:cNvSpPr txBox="1"/>
          <p:nvPr/>
        </p:nvSpPr>
        <p:spPr>
          <a:xfrm>
            <a:off x="4208849" y="5984911"/>
            <a:ext cx="558166" cy="246221"/>
          </a:xfrm>
          <a:prstGeom prst="rect">
            <a:avLst/>
          </a:prstGeom>
          <a:noFill/>
        </p:spPr>
        <p:txBody>
          <a:bodyPr wrap="none" rtlCol="0">
            <a:spAutoFit/>
          </a:bodyPr>
          <a:lstStyle/>
          <a:p>
            <a:r>
              <a:rPr lang="en-US" sz="800" dirty="0"/>
              <a:t>E</a:t>
            </a:r>
            <a:r>
              <a:rPr lang="el-GR" sz="800" baseline="-25000" dirty="0"/>
              <a:t>γ</a:t>
            </a:r>
            <a:r>
              <a:rPr lang="el-GR" sz="800" dirty="0"/>
              <a:t> [</a:t>
            </a:r>
            <a:r>
              <a:rPr lang="en-US" sz="800" dirty="0"/>
              <a:t>keV</a:t>
            </a:r>
            <a:r>
              <a:rPr lang="en-US" sz="1000" dirty="0"/>
              <a:t>]</a:t>
            </a:r>
            <a:endParaRPr lang="en-BE" sz="1000" dirty="0"/>
          </a:p>
        </p:txBody>
      </p:sp>
      <p:sp>
        <p:nvSpPr>
          <p:cNvPr id="15" name="TextBox 14">
            <a:extLst>
              <a:ext uri="{FF2B5EF4-FFF2-40B4-BE49-F238E27FC236}">
                <a16:creationId xmlns:a16="http://schemas.microsoft.com/office/drawing/2014/main" id="{82436685-AD52-1B92-70D2-A632B51FE636}"/>
              </a:ext>
            </a:extLst>
          </p:cNvPr>
          <p:cNvSpPr txBox="1"/>
          <p:nvPr/>
        </p:nvSpPr>
        <p:spPr>
          <a:xfrm rot="16200000">
            <a:off x="-71344" y="898518"/>
            <a:ext cx="511679" cy="215444"/>
          </a:xfrm>
          <a:prstGeom prst="rect">
            <a:avLst/>
          </a:prstGeom>
          <a:noFill/>
        </p:spPr>
        <p:txBody>
          <a:bodyPr wrap="none" rtlCol="0">
            <a:spAutoFit/>
          </a:bodyPr>
          <a:lstStyle/>
          <a:p>
            <a:r>
              <a:rPr lang="en-US" sz="800" dirty="0"/>
              <a:t>Counts</a:t>
            </a:r>
            <a:endParaRPr lang="en-BE" sz="1000" dirty="0"/>
          </a:p>
        </p:txBody>
      </p:sp>
      <p:pic>
        <p:nvPicPr>
          <p:cNvPr id="21" name="Picture 20" descr="A white paper with black text on it&#10;&#10;AI-generated content may be incorrect.">
            <a:extLst>
              <a:ext uri="{FF2B5EF4-FFF2-40B4-BE49-F238E27FC236}">
                <a16:creationId xmlns:a16="http://schemas.microsoft.com/office/drawing/2014/main" id="{6F58C184-2592-5CD2-7E25-D765258026E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6131" y="2257092"/>
            <a:ext cx="4155663" cy="3116748"/>
          </a:xfrm>
          <a:prstGeom prst="rect">
            <a:avLst/>
          </a:prstGeom>
        </p:spPr>
      </p:pic>
      <p:sp>
        <p:nvSpPr>
          <p:cNvPr id="22" name="TextBox 21">
            <a:extLst>
              <a:ext uri="{FF2B5EF4-FFF2-40B4-BE49-F238E27FC236}">
                <a16:creationId xmlns:a16="http://schemas.microsoft.com/office/drawing/2014/main" id="{00681EED-18C3-29BD-3ADA-8361D6BF9CFB}"/>
              </a:ext>
            </a:extLst>
          </p:cNvPr>
          <p:cNvSpPr txBox="1"/>
          <p:nvPr/>
        </p:nvSpPr>
        <p:spPr>
          <a:xfrm>
            <a:off x="5813498" y="1891950"/>
            <a:ext cx="2518638" cy="369332"/>
          </a:xfrm>
          <a:prstGeom prst="rect">
            <a:avLst/>
          </a:prstGeom>
          <a:noFill/>
        </p:spPr>
        <p:txBody>
          <a:bodyPr wrap="none" rtlCol="0">
            <a:spAutoFit/>
          </a:bodyPr>
          <a:lstStyle/>
          <a:p>
            <a:r>
              <a:rPr lang="en-US" dirty="0"/>
              <a:t>ISOLDE Contaminants</a:t>
            </a:r>
            <a:endParaRPr lang="en-BE" dirty="0"/>
          </a:p>
        </p:txBody>
      </p:sp>
      <p:sp>
        <p:nvSpPr>
          <p:cNvPr id="4" name="Title 4">
            <a:extLst>
              <a:ext uri="{FF2B5EF4-FFF2-40B4-BE49-F238E27FC236}">
                <a16:creationId xmlns:a16="http://schemas.microsoft.com/office/drawing/2014/main" id="{0D3F4167-EFF3-DE4F-99DC-AEA01D73F661}"/>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sp>
        <p:nvSpPr>
          <p:cNvPr id="2" name="TextBox 1">
            <a:extLst>
              <a:ext uri="{FF2B5EF4-FFF2-40B4-BE49-F238E27FC236}">
                <a16:creationId xmlns:a16="http://schemas.microsoft.com/office/drawing/2014/main" id="{1D5F6E47-7609-31D7-89B2-273F18E80F7E}"/>
              </a:ext>
            </a:extLst>
          </p:cNvPr>
          <p:cNvSpPr txBox="1"/>
          <p:nvPr/>
        </p:nvSpPr>
        <p:spPr>
          <a:xfrm>
            <a:off x="548545" y="533196"/>
            <a:ext cx="3379451" cy="338554"/>
          </a:xfrm>
          <a:prstGeom prst="rect">
            <a:avLst/>
          </a:prstGeom>
          <a:noFill/>
        </p:spPr>
        <p:txBody>
          <a:bodyPr wrap="none" rtlCol="0">
            <a:spAutoFit/>
          </a:bodyPr>
          <a:lstStyle/>
          <a:p>
            <a:r>
              <a:rPr lang="en-US" sz="1600" i="1" dirty="0"/>
              <a:t>Gamma-ray energy singles spectra</a:t>
            </a:r>
            <a:endParaRPr lang="en-BE" sz="1600" i="1" dirty="0"/>
          </a:p>
        </p:txBody>
      </p:sp>
    </p:spTree>
    <p:extLst>
      <p:ext uri="{BB962C8B-B14F-4D97-AF65-F5344CB8AC3E}">
        <p14:creationId xmlns:p14="http://schemas.microsoft.com/office/powerpoint/2010/main" val="2729123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55320D-7641-4109-7582-E977D9F15384}"/>
            </a:ext>
          </a:extLst>
        </p:cNvPr>
        <p:cNvGrpSpPr/>
        <p:nvPr/>
      </p:nvGrpSpPr>
      <p:grpSpPr>
        <a:xfrm>
          <a:off x="0" y="0"/>
          <a:ext cx="0" cy="0"/>
          <a:chOff x="0" y="0"/>
          <a:chExt cx="0" cy="0"/>
        </a:xfrm>
      </p:grpSpPr>
      <p:sp>
        <p:nvSpPr>
          <p:cNvPr id="7" name="Content Placeholder 11">
            <a:extLst>
              <a:ext uri="{FF2B5EF4-FFF2-40B4-BE49-F238E27FC236}">
                <a16:creationId xmlns:a16="http://schemas.microsoft.com/office/drawing/2014/main" id="{7D1906FF-6986-AF17-0766-E2703B4FCBD7}"/>
              </a:ext>
            </a:extLst>
          </p:cNvPr>
          <p:cNvSpPr>
            <a:spLocks noGrp="1"/>
          </p:cNvSpPr>
          <p:nvPr>
            <p:ph idx="1"/>
          </p:nvPr>
        </p:nvSpPr>
        <p:spPr>
          <a:xfrm>
            <a:off x="6297814" y="1454741"/>
            <a:ext cx="2975660" cy="715581"/>
          </a:xfrm>
        </p:spPr>
        <p:txBody>
          <a:bodyPr vert="horz" lIns="68580" tIns="34290" rIns="68580" bIns="34290" rtlCol="0">
            <a:normAutofit/>
          </a:bodyPr>
          <a:lstStyle/>
          <a:p>
            <a:pPr marL="0" indent="0" algn="ctr">
              <a:lnSpc>
                <a:spcPct val="90000"/>
              </a:lnSpc>
              <a:buNone/>
            </a:pPr>
            <a:r>
              <a:rPr lang="en-US" sz="1500" i="1" dirty="0"/>
              <a:t>Duration of the experiment: </a:t>
            </a:r>
          </a:p>
          <a:p>
            <a:pPr marL="0" indent="0" algn="ctr">
              <a:lnSpc>
                <a:spcPct val="90000"/>
              </a:lnSpc>
              <a:buNone/>
            </a:pPr>
            <a:r>
              <a:rPr lang="en-US" sz="1500" dirty="0"/>
              <a:t>~3 days in total (August 2023)</a:t>
            </a:r>
          </a:p>
        </p:txBody>
      </p:sp>
      <p:pic>
        <p:nvPicPr>
          <p:cNvPr id="1028" name="Picture 4" descr="106 &#10;o &#10;1 05 &#10;1 04 &#10;1400 &#10;1450 &#10;1 500 &#10;1550 &#10;1600 &#10;Time [Timestamp Units] ">
            <a:extLst>
              <a:ext uri="{FF2B5EF4-FFF2-40B4-BE49-F238E27FC236}">
                <a16:creationId xmlns:a16="http://schemas.microsoft.com/office/drawing/2014/main" id="{54FD5B6D-CE9A-0D38-7757-AF550C489EC2}"/>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5842" y="2592533"/>
            <a:ext cx="6526880" cy="3582134"/>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9F0C3D6C-52E5-1539-6F48-97A158F00017}"/>
              </a:ext>
            </a:extLst>
          </p:cNvPr>
          <p:cNvCxnSpPr>
            <a:cxnSpLocks/>
          </p:cNvCxnSpPr>
          <p:nvPr/>
        </p:nvCxnSpPr>
        <p:spPr>
          <a:xfrm flipH="1">
            <a:off x="812188" y="3518432"/>
            <a:ext cx="608319" cy="52102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B1D95A0F-F48C-5F84-8346-35CE29167C56}"/>
              </a:ext>
            </a:extLst>
          </p:cNvPr>
          <p:cNvCxnSpPr>
            <a:cxnSpLocks/>
          </p:cNvCxnSpPr>
          <p:nvPr/>
        </p:nvCxnSpPr>
        <p:spPr>
          <a:xfrm>
            <a:off x="484967" y="4616733"/>
            <a:ext cx="214695" cy="30055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83FF4083-9A30-9965-6705-E5016CCE7797}"/>
              </a:ext>
            </a:extLst>
          </p:cNvPr>
          <p:cNvCxnSpPr>
            <a:cxnSpLocks/>
          </p:cNvCxnSpPr>
          <p:nvPr/>
        </p:nvCxnSpPr>
        <p:spPr>
          <a:xfrm flipH="1">
            <a:off x="5046174" y="4305718"/>
            <a:ext cx="518522" cy="65582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15754480-CCFC-C063-5348-90DF7926E737}"/>
              </a:ext>
            </a:extLst>
          </p:cNvPr>
          <p:cNvCxnSpPr>
            <a:cxnSpLocks/>
          </p:cNvCxnSpPr>
          <p:nvPr/>
        </p:nvCxnSpPr>
        <p:spPr>
          <a:xfrm flipH="1">
            <a:off x="751150" y="2506257"/>
            <a:ext cx="122075" cy="40378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B6E6246F-9CCD-3B1A-8748-91F4588A311E}"/>
              </a:ext>
            </a:extLst>
          </p:cNvPr>
          <p:cNvSpPr txBox="1"/>
          <p:nvPr/>
        </p:nvSpPr>
        <p:spPr>
          <a:xfrm>
            <a:off x="268380" y="4353880"/>
            <a:ext cx="372218" cy="276999"/>
          </a:xfrm>
          <a:prstGeom prst="rect">
            <a:avLst/>
          </a:prstGeom>
          <a:noFill/>
        </p:spPr>
        <p:txBody>
          <a:bodyPr wrap="none" rtlCol="0">
            <a:spAutoFit/>
          </a:bodyPr>
          <a:lstStyle/>
          <a:p>
            <a:r>
              <a:rPr lang="en-US" sz="1200" dirty="0" err="1">
                <a:solidFill>
                  <a:srgbClr val="FF0000"/>
                </a:solidFill>
              </a:rPr>
              <a:t>Bg</a:t>
            </a:r>
            <a:endParaRPr lang="en-BE" sz="1200" dirty="0">
              <a:solidFill>
                <a:srgbClr val="FF0000"/>
              </a:solidFill>
            </a:endParaRPr>
          </a:p>
        </p:txBody>
      </p:sp>
      <p:sp>
        <p:nvSpPr>
          <p:cNvPr id="25" name="TextBox 24">
            <a:extLst>
              <a:ext uri="{FF2B5EF4-FFF2-40B4-BE49-F238E27FC236}">
                <a16:creationId xmlns:a16="http://schemas.microsoft.com/office/drawing/2014/main" id="{0BA6C0C2-ECED-F570-25C4-8A9A697FC803}"/>
              </a:ext>
            </a:extLst>
          </p:cNvPr>
          <p:cNvSpPr txBox="1"/>
          <p:nvPr/>
        </p:nvSpPr>
        <p:spPr>
          <a:xfrm>
            <a:off x="606431" y="2273067"/>
            <a:ext cx="1019831" cy="276999"/>
          </a:xfrm>
          <a:prstGeom prst="rect">
            <a:avLst/>
          </a:prstGeom>
          <a:noFill/>
        </p:spPr>
        <p:txBody>
          <a:bodyPr wrap="none" rtlCol="0">
            <a:spAutoFit/>
          </a:bodyPr>
          <a:lstStyle/>
          <a:p>
            <a:r>
              <a:rPr lang="en-US" sz="1200" dirty="0">
                <a:solidFill>
                  <a:srgbClr val="FF0000"/>
                </a:solidFill>
              </a:rPr>
              <a:t>Implantation</a:t>
            </a:r>
            <a:endParaRPr lang="en-BE" sz="1200" dirty="0">
              <a:solidFill>
                <a:srgbClr val="FF0000"/>
              </a:solidFill>
            </a:endParaRPr>
          </a:p>
        </p:txBody>
      </p:sp>
      <p:sp>
        <p:nvSpPr>
          <p:cNvPr id="26" name="TextBox 25">
            <a:extLst>
              <a:ext uri="{FF2B5EF4-FFF2-40B4-BE49-F238E27FC236}">
                <a16:creationId xmlns:a16="http://schemas.microsoft.com/office/drawing/2014/main" id="{39A7FB82-6E8A-C8F8-B16A-C0890A815E70}"/>
              </a:ext>
            </a:extLst>
          </p:cNvPr>
          <p:cNvSpPr txBox="1"/>
          <p:nvPr/>
        </p:nvSpPr>
        <p:spPr>
          <a:xfrm>
            <a:off x="1276779" y="3290500"/>
            <a:ext cx="619080" cy="276999"/>
          </a:xfrm>
          <a:prstGeom prst="rect">
            <a:avLst/>
          </a:prstGeom>
          <a:noFill/>
        </p:spPr>
        <p:txBody>
          <a:bodyPr wrap="none" rtlCol="0">
            <a:spAutoFit/>
          </a:bodyPr>
          <a:lstStyle/>
          <a:p>
            <a:r>
              <a:rPr lang="en-US" sz="1200" dirty="0">
                <a:solidFill>
                  <a:srgbClr val="FF0000"/>
                </a:solidFill>
              </a:rPr>
              <a:t>Decay</a:t>
            </a:r>
            <a:endParaRPr lang="en-BE" sz="1200" dirty="0">
              <a:solidFill>
                <a:srgbClr val="FF0000"/>
              </a:solidFill>
            </a:endParaRPr>
          </a:p>
        </p:txBody>
      </p:sp>
      <p:sp>
        <p:nvSpPr>
          <p:cNvPr id="27" name="TextBox 26">
            <a:extLst>
              <a:ext uri="{FF2B5EF4-FFF2-40B4-BE49-F238E27FC236}">
                <a16:creationId xmlns:a16="http://schemas.microsoft.com/office/drawing/2014/main" id="{E4C52301-DFCD-67AA-3D30-AD9095FF3E00}"/>
              </a:ext>
            </a:extLst>
          </p:cNvPr>
          <p:cNvSpPr txBox="1"/>
          <p:nvPr/>
        </p:nvSpPr>
        <p:spPr>
          <a:xfrm>
            <a:off x="5305435" y="4092151"/>
            <a:ext cx="764953" cy="276999"/>
          </a:xfrm>
          <a:prstGeom prst="rect">
            <a:avLst/>
          </a:prstGeom>
          <a:noFill/>
        </p:spPr>
        <p:txBody>
          <a:bodyPr wrap="none" rtlCol="0">
            <a:spAutoFit/>
          </a:bodyPr>
          <a:lstStyle/>
          <a:p>
            <a:r>
              <a:rPr lang="en-US" sz="1200" dirty="0">
                <a:solidFill>
                  <a:srgbClr val="FF0000"/>
                </a:solidFill>
              </a:rPr>
              <a:t>More </a:t>
            </a:r>
            <a:r>
              <a:rPr lang="en-US" sz="1200" dirty="0" err="1">
                <a:solidFill>
                  <a:srgbClr val="FF0000"/>
                </a:solidFill>
              </a:rPr>
              <a:t>Bg</a:t>
            </a:r>
            <a:endParaRPr lang="en-BE" sz="1200" dirty="0">
              <a:solidFill>
                <a:srgbClr val="FF0000"/>
              </a:solidFill>
            </a:endParaRPr>
          </a:p>
        </p:txBody>
      </p:sp>
      <p:sp>
        <p:nvSpPr>
          <p:cNvPr id="3" name="Footer Placeholder 3">
            <a:extLst>
              <a:ext uri="{FF2B5EF4-FFF2-40B4-BE49-F238E27FC236}">
                <a16:creationId xmlns:a16="http://schemas.microsoft.com/office/drawing/2014/main" id="{4FC98404-FEF5-894C-EDBF-08DBEE99CB57}"/>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14" name="Slide Number Placeholder 4">
            <a:extLst>
              <a:ext uri="{FF2B5EF4-FFF2-40B4-BE49-F238E27FC236}">
                <a16:creationId xmlns:a16="http://schemas.microsoft.com/office/drawing/2014/main" id="{FF07F775-CBFA-2D0C-53EF-F24FA38B9669}"/>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18</a:t>
            </a:fld>
            <a:endParaRPr lang="nl-NL" dirty="0"/>
          </a:p>
        </p:txBody>
      </p:sp>
      <p:sp>
        <p:nvSpPr>
          <p:cNvPr id="17" name="TextBox 16">
            <a:extLst>
              <a:ext uri="{FF2B5EF4-FFF2-40B4-BE49-F238E27FC236}">
                <a16:creationId xmlns:a16="http://schemas.microsoft.com/office/drawing/2014/main" id="{F40576B8-2BA0-F53B-FABD-B36160610413}"/>
              </a:ext>
            </a:extLst>
          </p:cNvPr>
          <p:cNvSpPr txBox="1"/>
          <p:nvPr/>
        </p:nvSpPr>
        <p:spPr>
          <a:xfrm>
            <a:off x="6550100" y="3956213"/>
            <a:ext cx="2754182" cy="1131079"/>
          </a:xfrm>
          <a:prstGeom prst="rect">
            <a:avLst/>
          </a:prstGeom>
          <a:noFill/>
        </p:spPr>
        <p:txBody>
          <a:bodyPr wrap="square">
            <a:spAutoFit/>
          </a:bodyPr>
          <a:lstStyle/>
          <a:p>
            <a:pPr algn="ctr">
              <a:lnSpc>
                <a:spcPct val="90000"/>
              </a:lnSpc>
            </a:pPr>
            <a:r>
              <a:rPr lang="en-US" sz="1500" i="1" dirty="0"/>
              <a:t>Running time:</a:t>
            </a:r>
            <a:br>
              <a:rPr lang="en-US" sz="1500" i="1" dirty="0"/>
            </a:br>
            <a:endParaRPr lang="en-US" sz="1500" i="1" dirty="0"/>
          </a:p>
          <a:p>
            <a:pPr marL="285750" indent="-285750">
              <a:lnSpc>
                <a:spcPct val="90000"/>
              </a:lnSpc>
              <a:buFont typeface="Arial" panose="020B0604020202020204" pitchFamily="34" charset="0"/>
              <a:buChar char="•"/>
            </a:pPr>
            <a:r>
              <a:rPr lang="en-US" sz="1500" dirty="0"/>
              <a:t>~47h data for </a:t>
            </a:r>
            <a:r>
              <a:rPr lang="en-US" sz="1500" dirty="0" err="1"/>
              <a:t>bg</a:t>
            </a:r>
            <a:r>
              <a:rPr lang="en-US" sz="1500" dirty="0"/>
              <a:t> (in total)</a:t>
            </a:r>
          </a:p>
          <a:p>
            <a:pPr marL="285750" indent="-285750">
              <a:lnSpc>
                <a:spcPct val="90000"/>
              </a:lnSpc>
              <a:buFont typeface="Arial" panose="020B0604020202020204" pitchFamily="34" charset="0"/>
              <a:buChar char="•"/>
            </a:pPr>
            <a:r>
              <a:rPr lang="en-US" sz="1500" dirty="0"/>
              <a:t>~10m implantation data</a:t>
            </a:r>
          </a:p>
          <a:p>
            <a:pPr marL="285750" indent="-285750">
              <a:lnSpc>
                <a:spcPct val="90000"/>
              </a:lnSpc>
              <a:buFont typeface="Arial" panose="020B0604020202020204" pitchFamily="34" charset="0"/>
              <a:buChar char="•"/>
            </a:pPr>
            <a:r>
              <a:rPr lang="en-US" sz="1500" dirty="0"/>
              <a:t>~12h decay data</a:t>
            </a:r>
          </a:p>
        </p:txBody>
      </p:sp>
      <p:sp>
        <p:nvSpPr>
          <p:cNvPr id="20" name="TextBox 19">
            <a:extLst>
              <a:ext uri="{FF2B5EF4-FFF2-40B4-BE49-F238E27FC236}">
                <a16:creationId xmlns:a16="http://schemas.microsoft.com/office/drawing/2014/main" id="{E4A78B37-197F-AA59-B486-81BE9C3530CF}"/>
              </a:ext>
            </a:extLst>
          </p:cNvPr>
          <p:cNvSpPr txBox="1"/>
          <p:nvPr/>
        </p:nvSpPr>
        <p:spPr>
          <a:xfrm>
            <a:off x="6297814" y="2604650"/>
            <a:ext cx="2863278" cy="715581"/>
          </a:xfrm>
          <a:prstGeom prst="rect">
            <a:avLst/>
          </a:prstGeom>
          <a:noFill/>
        </p:spPr>
        <p:txBody>
          <a:bodyPr wrap="square">
            <a:spAutoFit/>
          </a:bodyPr>
          <a:lstStyle/>
          <a:p>
            <a:pPr marL="0" indent="0" algn="ctr">
              <a:lnSpc>
                <a:spcPct val="90000"/>
              </a:lnSpc>
              <a:buNone/>
            </a:pPr>
            <a:r>
              <a:rPr lang="en-US" sz="1500" i="1" dirty="0"/>
              <a:t>Nuclei:</a:t>
            </a:r>
            <a:br>
              <a:rPr lang="en-US" sz="1500" dirty="0"/>
            </a:br>
            <a:br>
              <a:rPr lang="en-US" sz="1500" dirty="0"/>
            </a:br>
            <a:r>
              <a:rPr lang="en-US" sz="1500" dirty="0"/>
              <a:t> </a:t>
            </a:r>
            <a:r>
              <a:rPr lang="en-US" sz="1500" baseline="30000" dirty="0"/>
              <a:t>229</a:t>
            </a:r>
            <a:r>
              <a:rPr lang="en-US" sz="1500" dirty="0"/>
              <a:t>Fr → </a:t>
            </a:r>
            <a:r>
              <a:rPr lang="en-US" sz="1500" baseline="30000" dirty="0"/>
              <a:t>229</a:t>
            </a:r>
            <a:r>
              <a:rPr lang="en-US" sz="1500" dirty="0"/>
              <a:t>Ra → </a:t>
            </a:r>
            <a:r>
              <a:rPr lang="en-US" sz="1500" baseline="30000" dirty="0"/>
              <a:t>229</a:t>
            </a:r>
            <a:r>
              <a:rPr lang="en-US" sz="1500" dirty="0"/>
              <a:t>Ac →</a:t>
            </a:r>
            <a:r>
              <a:rPr lang="en-US" sz="1500" baseline="30000" dirty="0"/>
              <a:t>229</a:t>
            </a:r>
            <a:r>
              <a:rPr lang="en-US" sz="1500" dirty="0"/>
              <a:t>Th</a:t>
            </a:r>
          </a:p>
        </p:txBody>
      </p:sp>
      <p:sp>
        <p:nvSpPr>
          <p:cNvPr id="6" name="Title 4">
            <a:extLst>
              <a:ext uri="{FF2B5EF4-FFF2-40B4-BE49-F238E27FC236}">
                <a16:creationId xmlns:a16="http://schemas.microsoft.com/office/drawing/2014/main" id="{4D49267F-E2DF-5C22-3CD1-4D6D97C069CA}"/>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sp>
        <p:nvSpPr>
          <p:cNvPr id="8" name="TextBox 7">
            <a:extLst>
              <a:ext uri="{FF2B5EF4-FFF2-40B4-BE49-F238E27FC236}">
                <a16:creationId xmlns:a16="http://schemas.microsoft.com/office/drawing/2014/main" id="{A6B8AB5E-6EE6-18DA-3AEC-9DF3F0E63959}"/>
              </a:ext>
            </a:extLst>
          </p:cNvPr>
          <p:cNvSpPr txBox="1"/>
          <p:nvPr/>
        </p:nvSpPr>
        <p:spPr>
          <a:xfrm>
            <a:off x="2945849" y="2103790"/>
            <a:ext cx="1626151" cy="338554"/>
          </a:xfrm>
          <a:prstGeom prst="rect">
            <a:avLst/>
          </a:prstGeom>
          <a:noFill/>
        </p:spPr>
        <p:txBody>
          <a:bodyPr wrap="none" rtlCol="0">
            <a:spAutoFit/>
          </a:bodyPr>
          <a:lstStyle/>
          <a:p>
            <a:r>
              <a:rPr lang="en-US" sz="1600" i="1" dirty="0"/>
              <a:t>Total timestamp</a:t>
            </a:r>
            <a:endParaRPr lang="en-BE" sz="1600" i="1" dirty="0"/>
          </a:p>
        </p:txBody>
      </p:sp>
    </p:spTree>
    <p:extLst>
      <p:ext uri="{BB962C8B-B14F-4D97-AF65-F5344CB8AC3E}">
        <p14:creationId xmlns:p14="http://schemas.microsoft.com/office/powerpoint/2010/main" val="34698493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D56E71-D073-7121-95F0-2BF1076A2ED7}"/>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88FB0E8C-6796-BD1C-F521-FB1A7FDC2DB9}"/>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6491E5BA-724E-05BB-5837-ED7C57810097}"/>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19</a:t>
            </a:fld>
            <a:endParaRPr lang="nl-NL" dirty="0"/>
          </a:p>
        </p:txBody>
      </p:sp>
      <p:sp>
        <p:nvSpPr>
          <p:cNvPr id="6" name="TextBox 5">
            <a:extLst>
              <a:ext uri="{FF2B5EF4-FFF2-40B4-BE49-F238E27FC236}">
                <a16:creationId xmlns:a16="http://schemas.microsoft.com/office/drawing/2014/main" id="{D0299A47-0C45-CB3D-57E0-C64E2E2985F4}"/>
              </a:ext>
            </a:extLst>
          </p:cNvPr>
          <p:cNvSpPr txBox="1"/>
          <p:nvPr/>
        </p:nvSpPr>
        <p:spPr>
          <a:xfrm>
            <a:off x="333339" y="5116219"/>
            <a:ext cx="4238661" cy="923330"/>
          </a:xfrm>
          <a:prstGeom prst="rect">
            <a:avLst/>
          </a:prstGeom>
          <a:noFill/>
        </p:spPr>
        <p:txBody>
          <a:bodyPr wrap="none" rtlCol="0">
            <a:spAutoFit/>
          </a:bodyPr>
          <a:lstStyle/>
          <a:p>
            <a:r>
              <a:rPr lang="en-US" dirty="0"/>
              <a:t>3 </a:t>
            </a:r>
            <a:r>
              <a:rPr lang="en-US" dirty="0" err="1"/>
              <a:t>HPGe</a:t>
            </a:r>
            <a:r>
              <a:rPr lang="en-US" dirty="0"/>
              <a:t> clovers</a:t>
            </a:r>
          </a:p>
          <a:p>
            <a:r>
              <a:rPr lang="en-US" dirty="0"/>
              <a:t>Addback correction: on</a:t>
            </a:r>
            <a:br>
              <a:rPr lang="en-US" dirty="0"/>
            </a:br>
            <a:r>
              <a:rPr lang="en-US" dirty="0"/>
              <a:t>Calibration data: </a:t>
            </a:r>
            <a:r>
              <a:rPr lang="en-US" baseline="30000" dirty="0"/>
              <a:t>152</a:t>
            </a:r>
            <a:r>
              <a:rPr lang="en-US" dirty="0"/>
              <a:t>Eu, </a:t>
            </a:r>
            <a:r>
              <a:rPr lang="en-US" baseline="30000" dirty="0"/>
              <a:t>60</a:t>
            </a:r>
            <a:r>
              <a:rPr lang="en-US" dirty="0"/>
              <a:t>Co and </a:t>
            </a:r>
            <a:r>
              <a:rPr lang="en-US" baseline="30000" dirty="0"/>
              <a:t>137</a:t>
            </a:r>
            <a:r>
              <a:rPr lang="en-US" dirty="0"/>
              <a:t>Cs</a:t>
            </a:r>
            <a:endParaRPr lang="en-BE" dirty="0"/>
          </a:p>
        </p:txBody>
      </p:sp>
      <p:pic>
        <p:nvPicPr>
          <p:cNvPr id="8" name="Picture 7" descr="A graph of a function&#10;&#10;AI-generated content may be incorrect.">
            <a:extLst>
              <a:ext uri="{FF2B5EF4-FFF2-40B4-BE49-F238E27FC236}">
                <a16:creationId xmlns:a16="http://schemas.microsoft.com/office/drawing/2014/main" id="{97EC6581-8DCA-D4F2-6A9C-F55A81E34BDD}"/>
              </a:ext>
            </a:extLst>
          </p:cNvPr>
          <p:cNvPicPr>
            <a:picLocks noChangeAspect="1"/>
          </p:cNvPicPr>
          <p:nvPr/>
        </p:nvPicPr>
        <p:blipFill>
          <a:blip r:embed="rId2" cstate="print">
            <a:extLst>
              <a:ext uri="{28A0092B-C50C-407E-A947-70E740481C1C}">
                <a14:useLocalDpi xmlns:a14="http://schemas.microsoft.com/office/drawing/2010/main" val="0"/>
              </a:ext>
            </a:extLst>
          </a:blip>
          <a:srcRect r="1320"/>
          <a:stretch/>
        </p:blipFill>
        <p:spPr>
          <a:xfrm>
            <a:off x="4270426" y="1824651"/>
            <a:ext cx="4795555" cy="2814033"/>
          </a:xfrm>
          <a:prstGeom prst="rect">
            <a:avLst/>
          </a:prstGeom>
        </p:spPr>
      </p:pic>
      <p:sp>
        <p:nvSpPr>
          <p:cNvPr id="9" name="TextBox 8">
            <a:extLst>
              <a:ext uri="{FF2B5EF4-FFF2-40B4-BE49-F238E27FC236}">
                <a16:creationId xmlns:a16="http://schemas.microsoft.com/office/drawing/2014/main" id="{01E8FC21-1292-A30B-3A78-8358C5F290BC}"/>
              </a:ext>
            </a:extLst>
          </p:cNvPr>
          <p:cNvSpPr txBox="1"/>
          <p:nvPr/>
        </p:nvSpPr>
        <p:spPr>
          <a:xfrm>
            <a:off x="1119178" y="1372296"/>
            <a:ext cx="1456937" cy="338554"/>
          </a:xfrm>
          <a:prstGeom prst="rect">
            <a:avLst/>
          </a:prstGeom>
          <a:noFill/>
        </p:spPr>
        <p:txBody>
          <a:bodyPr wrap="none" rtlCol="0">
            <a:spAutoFit/>
          </a:bodyPr>
          <a:lstStyle/>
          <a:p>
            <a:r>
              <a:rPr lang="en-US" sz="1600" dirty="0"/>
              <a:t>IDS Efficiency</a:t>
            </a:r>
            <a:endParaRPr lang="en-BE" sz="1600" dirty="0"/>
          </a:p>
        </p:txBody>
      </p:sp>
      <p:sp>
        <p:nvSpPr>
          <p:cNvPr id="10" name="TextBox 9">
            <a:extLst>
              <a:ext uri="{FF2B5EF4-FFF2-40B4-BE49-F238E27FC236}">
                <a16:creationId xmlns:a16="http://schemas.microsoft.com/office/drawing/2014/main" id="{5F7A882E-D738-10FC-7BD0-6D15FACC640D}"/>
              </a:ext>
            </a:extLst>
          </p:cNvPr>
          <p:cNvSpPr txBox="1"/>
          <p:nvPr/>
        </p:nvSpPr>
        <p:spPr>
          <a:xfrm>
            <a:off x="7305734" y="5188549"/>
            <a:ext cx="1416413" cy="646331"/>
          </a:xfrm>
          <a:prstGeom prst="rect">
            <a:avLst/>
          </a:prstGeom>
          <a:noFill/>
        </p:spPr>
        <p:txBody>
          <a:bodyPr wrap="none" rtlCol="0">
            <a:spAutoFit/>
          </a:bodyPr>
          <a:lstStyle/>
          <a:p>
            <a:pPr algn="ctr"/>
            <a:r>
              <a:rPr lang="el-GR" dirty="0"/>
              <a:t>β</a:t>
            </a:r>
            <a:r>
              <a:rPr lang="en-US" dirty="0"/>
              <a:t>-efficiency:</a:t>
            </a:r>
            <a:br>
              <a:rPr lang="en-US" dirty="0"/>
            </a:br>
            <a:r>
              <a:rPr lang="en-US" dirty="0"/>
              <a:t>30%</a:t>
            </a:r>
            <a:endParaRPr lang="en-BE" dirty="0"/>
          </a:p>
        </p:txBody>
      </p:sp>
      <p:pic>
        <p:nvPicPr>
          <p:cNvPr id="12" name="Picture 11" descr="A graph with a red line&#10;&#10;AI-generated content may be incorrect.">
            <a:extLst>
              <a:ext uri="{FF2B5EF4-FFF2-40B4-BE49-F238E27FC236}">
                <a16:creationId xmlns:a16="http://schemas.microsoft.com/office/drawing/2014/main" id="{4FA8CED8-E884-CA3B-CD24-45377397F659}"/>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019" y="1817375"/>
            <a:ext cx="4136172" cy="2748337"/>
          </a:xfrm>
          <a:prstGeom prst="rect">
            <a:avLst/>
          </a:prstGeom>
        </p:spPr>
      </p:pic>
      <p:sp>
        <p:nvSpPr>
          <p:cNvPr id="13" name="TextBox 12">
            <a:extLst>
              <a:ext uri="{FF2B5EF4-FFF2-40B4-BE49-F238E27FC236}">
                <a16:creationId xmlns:a16="http://schemas.microsoft.com/office/drawing/2014/main" id="{555B0B88-CA88-BC09-F476-458A51919F61}"/>
              </a:ext>
            </a:extLst>
          </p:cNvPr>
          <p:cNvSpPr txBox="1"/>
          <p:nvPr/>
        </p:nvSpPr>
        <p:spPr>
          <a:xfrm>
            <a:off x="6220796" y="1372296"/>
            <a:ext cx="1650901" cy="338554"/>
          </a:xfrm>
          <a:prstGeom prst="rect">
            <a:avLst/>
          </a:prstGeom>
          <a:noFill/>
        </p:spPr>
        <p:txBody>
          <a:bodyPr wrap="none" rtlCol="0">
            <a:spAutoFit/>
          </a:bodyPr>
          <a:lstStyle/>
          <a:p>
            <a:r>
              <a:rPr lang="en-US" sz="1600" dirty="0"/>
              <a:t>IS715 Efficiency</a:t>
            </a:r>
            <a:endParaRPr lang="en-BE" sz="1600" dirty="0"/>
          </a:p>
        </p:txBody>
      </p:sp>
      <p:sp>
        <p:nvSpPr>
          <p:cNvPr id="16" name="Title 4">
            <a:extLst>
              <a:ext uri="{FF2B5EF4-FFF2-40B4-BE49-F238E27FC236}">
                <a16:creationId xmlns:a16="http://schemas.microsoft.com/office/drawing/2014/main" id="{7E8D6CF4-08BA-E2D5-41D6-9F8E16C1B06B}"/>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sp>
        <p:nvSpPr>
          <p:cNvPr id="2" name="TextBox 1">
            <a:extLst>
              <a:ext uri="{FF2B5EF4-FFF2-40B4-BE49-F238E27FC236}">
                <a16:creationId xmlns:a16="http://schemas.microsoft.com/office/drawing/2014/main" id="{6CCC57DB-93F5-6FDB-FC3F-562B18959884}"/>
              </a:ext>
            </a:extLst>
          </p:cNvPr>
          <p:cNvSpPr txBox="1"/>
          <p:nvPr/>
        </p:nvSpPr>
        <p:spPr>
          <a:xfrm>
            <a:off x="171642" y="503135"/>
            <a:ext cx="1895071" cy="338554"/>
          </a:xfrm>
          <a:prstGeom prst="rect">
            <a:avLst/>
          </a:prstGeom>
          <a:noFill/>
        </p:spPr>
        <p:txBody>
          <a:bodyPr wrap="none" rtlCol="0">
            <a:spAutoFit/>
          </a:bodyPr>
          <a:lstStyle/>
          <a:p>
            <a:r>
              <a:rPr lang="en-US" sz="1600" i="1" dirty="0"/>
              <a:t>Detector Efficiency</a:t>
            </a:r>
            <a:endParaRPr lang="en-BE" sz="1600" i="1" dirty="0"/>
          </a:p>
        </p:txBody>
      </p:sp>
    </p:spTree>
    <p:extLst>
      <p:ext uri="{BB962C8B-B14F-4D97-AF65-F5344CB8AC3E}">
        <p14:creationId xmlns:p14="http://schemas.microsoft.com/office/powerpoint/2010/main" val="3679177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p:cNvSpPr>
            <a:spLocks noGrp="1"/>
          </p:cNvSpPr>
          <p:nvPr>
            <p:ph type="sldNum" sz="quarter" idx="12"/>
          </p:nvPr>
        </p:nvSpPr>
        <p:spPr>
          <a:xfrm>
            <a:off x="7729453" y="6390136"/>
            <a:ext cx="284488" cy="328483"/>
          </a:xfrm>
        </p:spPr>
        <p:txBody>
          <a:bodyPr/>
          <a:lstStyle/>
          <a:p>
            <a:fld id="{0A297500-7527-634B-90F4-69D0994C32B4}" type="slidenum">
              <a:rPr lang="nl-NL" smtClean="0"/>
              <a:pPr/>
              <a:t>2</a:t>
            </a:fld>
            <a:endParaRPr lang="nl-NL" dirty="0"/>
          </a:p>
        </p:txBody>
      </p:sp>
      <p:sp>
        <p:nvSpPr>
          <p:cNvPr id="2" name="Titel 1"/>
          <p:cNvSpPr>
            <a:spLocks noGrp="1"/>
          </p:cNvSpPr>
          <p:nvPr>
            <p:ph type="title"/>
          </p:nvPr>
        </p:nvSpPr>
        <p:spPr>
          <a:xfrm>
            <a:off x="484428" y="18846"/>
            <a:ext cx="7991738" cy="596896"/>
          </a:xfrm>
        </p:spPr>
        <p:txBody>
          <a:bodyPr>
            <a:normAutofit/>
          </a:bodyPr>
          <a:lstStyle/>
          <a:p>
            <a:pPr algn="ctr"/>
            <a:r>
              <a:rPr lang="nl-BE" sz="3200" dirty="0" err="1"/>
              <a:t>Introduction</a:t>
            </a:r>
            <a:r>
              <a:rPr lang="nl-BE" sz="3200" dirty="0"/>
              <a:t> – </a:t>
            </a:r>
            <a:r>
              <a:rPr lang="nl-BE" sz="3200" dirty="0" err="1"/>
              <a:t>Physics</a:t>
            </a:r>
            <a:r>
              <a:rPr lang="nl-BE" sz="3200" dirty="0"/>
              <a:t> </a:t>
            </a:r>
            <a:r>
              <a:rPr lang="nl-BE" sz="3200" dirty="0" err="1"/>
              <a:t>Motivation</a:t>
            </a:r>
            <a:endParaRPr lang="nl-NL" sz="3200" dirty="0"/>
          </a:p>
        </p:txBody>
      </p:sp>
      <p:sp>
        <p:nvSpPr>
          <p:cNvPr id="16" name="TextBox 15">
            <a:extLst>
              <a:ext uri="{FF2B5EF4-FFF2-40B4-BE49-F238E27FC236}">
                <a16:creationId xmlns:a16="http://schemas.microsoft.com/office/drawing/2014/main" id="{2DFAB14B-C274-7A67-6D6E-2FAB952DCCBF}"/>
              </a:ext>
            </a:extLst>
          </p:cNvPr>
          <p:cNvSpPr txBox="1"/>
          <p:nvPr/>
        </p:nvSpPr>
        <p:spPr>
          <a:xfrm>
            <a:off x="5855497" y="1484570"/>
            <a:ext cx="3188704" cy="615553"/>
          </a:xfrm>
          <a:prstGeom prst="rect">
            <a:avLst/>
          </a:prstGeom>
          <a:noFill/>
        </p:spPr>
        <p:txBody>
          <a:bodyPr wrap="square">
            <a:spAutoFit/>
          </a:bodyPr>
          <a:lstStyle/>
          <a:p>
            <a:pPr marL="285750" indent="-285750">
              <a:buFont typeface="Courier New" panose="02070309020205020404" pitchFamily="49" charset="0"/>
              <a:buChar char="o"/>
            </a:pPr>
            <a:r>
              <a:rPr lang="en-US" sz="1700" dirty="0"/>
              <a:t>RIB with </a:t>
            </a:r>
            <a:r>
              <a:rPr lang="en-US" sz="1700" baseline="30000" dirty="0"/>
              <a:t>229</a:t>
            </a:r>
            <a:r>
              <a:rPr lang="en-US" sz="1700" dirty="0"/>
              <a:t>Fr and </a:t>
            </a:r>
            <a:r>
              <a:rPr lang="en-US" sz="1700" baseline="30000" dirty="0"/>
              <a:t>229</a:t>
            </a:r>
            <a:r>
              <a:rPr lang="en-US" sz="1700" dirty="0"/>
              <a:t>Ra is implanted on the crystals</a:t>
            </a:r>
          </a:p>
        </p:txBody>
      </p:sp>
      <p:pic>
        <p:nvPicPr>
          <p:cNvPr id="20" name="Picture 19" descr="A machine with many wires and a few other machines&#10;&#10;AI-generated content may be incorrect.">
            <a:extLst>
              <a:ext uri="{FF2B5EF4-FFF2-40B4-BE49-F238E27FC236}">
                <a16:creationId xmlns:a16="http://schemas.microsoft.com/office/drawing/2014/main" id="{9D5DE526-EDC1-280E-9468-4EB430B723B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8421" y="1060733"/>
            <a:ext cx="3811756" cy="5011359"/>
          </a:xfrm>
          <a:prstGeom prst="rect">
            <a:avLst/>
          </a:prstGeom>
        </p:spPr>
      </p:pic>
      <p:pic>
        <p:nvPicPr>
          <p:cNvPr id="21" name="Picture 20">
            <a:extLst>
              <a:ext uri="{FF2B5EF4-FFF2-40B4-BE49-F238E27FC236}">
                <a16:creationId xmlns:a16="http://schemas.microsoft.com/office/drawing/2014/main" id="{07AAAC42-D0E7-2693-50EF-B7964A901858}"/>
              </a:ext>
            </a:extLst>
          </p:cNvPr>
          <p:cNvPicPr>
            <a:picLocks noChangeAspect="1"/>
          </p:cNvPicPr>
          <p:nvPr/>
        </p:nvPicPr>
        <p:blipFill>
          <a:blip r:embed="rId4"/>
          <a:stretch>
            <a:fillRect/>
          </a:stretch>
        </p:blipFill>
        <p:spPr>
          <a:xfrm>
            <a:off x="8205782" y="18846"/>
            <a:ext cx="907580" cy="12723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3" name="Picture 22" descr="A machine with a box on top&#10;&#10;AI-generated content may be incorrect.">
            <a:extLst>
              <a:ext uri="{FF2B5EF4-FFF2-40B4-BE49-F238E27FC236}">
                <a16:creationId xmlns:a16="http://schemas.microsoft.com/office/drawing/2014/main" id="{04FBC2CA-394F-9CCE-3A80-5CABF2FEC46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26663" y="706096"/>
            <a:ext cx="1761732" cy="2348976"/>
          </a:xfrm>
          <a:prstGeom prst="rect">
            <a:avLst/>
          </a:prstGeom>
          <a:ln>
            <a:solidFill>
              <a:schemeClr val="tx1"/>
            </a:solidFill>
          </a:ln>
        </p:spPr>
      </p:pic>
      <p:pic>
        <p:nvPicPr>
          <p:cNvPr id="25" name="Picture 24">
            <a:extLst>
              <a:ext uri="{FF2B5EF4-FFF2-40B4-BE49-F238E27FC236}">
                <a16:creationId xmlns:a16="http://schemas.microsoft.com/office/drawing/2014/main" id="{7064E65C-7AC1-D2B2-FA91-8937750185D6}"/>
              </a:ext>
            </a:extLst>
          </p:cNvPr>
          <p:cNvPicPr>
            <a:picLocks noChangeAspect="1"/>
          </p:cNvPicPr>
          <p:nvPr/>
        </p:nvPicPr>
        <p:blipFill>
          <a:blip r:embed="rId6"/>
          <a:stretch>
            <a:fillRect/>
          </a:stretch>
        </p:blipFill>
        <p:spPr>
          <a:xfrm>
            <a:off x="3161581" y="3652788"/>
            <a:ext cx="1875061" cy="1953734"/>
          </a:xfrm>
          <a:prstGeom prst="rect">
            <a:avLst/>
          </a:prstGeom>
          <a:ln>
            <a:solidFill>
              <a:schemeClr val="tx1"/>
            </a:solidFill>
          </a:ln>
        </p:spPr>
      </p:pic>
      <p:sp>
        <p:nvSpPr>
          <p:cNvPr id="26" name="TextBox 25">
            <a:extLst>
              <a:ext uri="{FF2B5EF4-FFF2-40B4-BE49-F238E27FC236}">
                <a16:creationId xmlns:a16="http://schemas.microsoft.com/office/drawing/2014/main" id="{BF46AC13-77C4-5A5D-A63B-69B045AA3779}"/>
              </a:ext>
            </a:extLst>
          </p:cNvPr>
          <p:cNvSpPr txBox="1"/>
          <p:nvPr/>
        </p:nvSpPr>
        <p:spPr>
          <a:xfrm>
            <a:off x="1097965" y="714138"/>
            <a:ext cx="2214068" cy="338554"/>
          </a:xfrm>
          <a:prstGeom prst="rect">
            <a:avLst/>
          </a:prstGeom>
          <a:noFill/>
        </p:spPr>
        <p:txBody>
          <a:bodyPr wrap="none" rtlCol="0">
            <a:spAutoFit/>
          </a:bodyPr>
          <a:lstStyle/>
          <a:p>
            <a:r>
              <a:rPr lang="en-US" sz="1600" i="1" dirty="0"/>
              <a:t>IS715 Beamtime 2023</a:t>
            </a:r>
            <a:endParaRPr lang="en-BE" sz="1600" i="1" dirty="0"/>
          </a:p>
        </p:txBody>
      </p:sp>
      <p:pic>
        <p:nvPicPr>
          <p:cNvPr id="28" name="Picture 27">
            <a:extLst>
              <a:ext uri="{FF2B5EF4-FFF2-40B4-BE49-F238E27FC236}">
                <a16:creationId xmlns:a16="http://schemas.microsoft.com/office/drawing/2014/main" id="{711104B5-DAE3-C575-D79C-119AE86B54C6}"/>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753095" y="2409245"/>
            <a:ext cx="2237204" cy="2178330"/>
          </a:xfrm>
          <a:prstGeom prst="rect">
            <a:avLst/>
          </a:prstGeom>
        </p:spPr>
      </p:pic>
      <p:sp>
        <p:nvSpPr>
          <p:cNvPr id="32" name="TextBox 31">
            <a:extLst>
              <a:ext uri="{FF2B5EF4-FFF2-40B4-BE49-F238E27FC236}">
                <a16:creationId xmlns:a16="http://schemas.microsoft.com/office/drawing/2014/main" id="{238F05FC-060F-9082-D3A2-E7C27E22D537}"/>
              </a:ext>
            </a:extLst>
          </p:cNvPr>
          <p:cNvSpPr txBox="1"/>
          <p:nvPr/>
        </p:nvSpPr>
        <p:spPr>
          <a:xfrm>
            <a:off x="5257834" y="4597980"/>
            <a:ext cx="4104651" cy="1569660"/>
          </a:xfrm>
          <a:prstGeom prst="rect">
            <a:avLst/>
          </a:prstGeom>
          <a:noFill/>
        </p:spPr>
        <p:txBody>
          <a:bodyPr wrap="square">
            <a:spAutoFit/>
          </a:bodyPr>
          <a:lstStyle/>
          <a:p>
            <a:r>
              <a:rPr lang="en-US" sz="1600" u="sng" dirty="0"/>
              <a:t>Goal:</a:t>
            </a:r>
          </a:p>
          <a:p>
            <a:r>
              <a:rPr lang="en-US" sz="1600" dirty="0"/>
              <a:t>Measure how much of </a:t>
            </a:r>
            <a:r>
              <a:rPr lang="en-US" sz="1600" baseline="30000" dirty="0"/>
              <a:t>229</a:t>
            </a:r>
            <a:r>
              <a:rPr lang="en-US" sz="1600" dirty="0"/>
              <a:t>Th is implanted on the crystals </a:t>
            </a:r>
            <a:br>
              <a:rPr lang="en-US" sz="1600" dirty="0"/>
            </a:br>
            <a:r>
              <a:rPr lang="en-US" sz="1600" dirty="0">
                <a:latin typeface="Cambria Math" panose="02040503050406030204" pitchFamily="18" charset="0"/>
                <a:ea typeface="Cambria Math" panose="02040503050406030204" pitchFamily="18" charset="0"/>
              </a:rPr>
              <a:t>⟹ </a:t>
            </a:r>
            <a:r>
              <a:rPr lang="en-US" sz="1600" dirty="0"/>
              <a:t>define the amount of VUV photons emitted </a:t>
            </a:r>
            <a:br>
              <a:rPr lang="en-US" sz="1600" dirty="0"/>
            </a:br>
            <a:r>
              <a:rPr lang="en-US" sz="1600" dirty="0">
                <a:latin typeface="Cambria Math" panose="02040503050406030204" pitchFamily="18" charset="0"/>
                <a:ea typeface="Cambria Math" panose="02040503050406030204" pitchFamily="18" charset="0"/>
              </a:rPr>
              <a:t>⟹ </a:t>
            </a:r>
            <a:r>
              <a:rPr lang="en-US" sz="1600" dirty="0"/>
              <a:t>obtain the Radiative Decay probability  </a:t>
            </a:r>
          </a:p>
        </p:txBody>
      </p:sp>
      <p:cxnSp>
        <p:nvCxnSpPr>
          <p:cNvPr id="34" name="Straight Arrow Connector 33">
            <a:extLst>
              <a:ext uri="{FF2B5EF4-FFF2-40B4-BE49-F238E27FC236}">
                <a16:creationId xmlns:a16="http://schemas.microsoft.com/office/drawing/2014/main" id="{936EEAE1-B656-E199-F66F-6E9EDAFC2202}"/>
              </a:ext>
            </a:extLst>
          </p:cNvPr>
          <p:cNvCxnSpPr>
            <a:cxnSpLocks/>
          </p:cNvCxnSpPr>
          <p:nvPr/>
        </p:nvCxnSpPr>
        <p:spPr>
          <a:xfrm flipV="1">
            <a:off x="3638093" y="2003729"/>
            <a:ext cx="288570" cy="405516"/>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65219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7F3939-03CA-74D9-0B4D-39881C65E8B4}"/>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162D06DE-D1A0-7A7A-5B86-0511D6E7B6DE}"/>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4C6FEADB-5413-C778-650C-35B54C775EAD}"/>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20</a:t>
            </a:fld>
            <a:endParaRPr lang="nl-NL" dirty="0"/>
          </a:p>
        </p:txBody>
      </p:sp>
      <p:sp>
        <p:nvSpPr>
          <p:cNvPr id="12" name="TextBox 11">
            <a:extLst>
              <a:ext uri="{FF2B5EF4-FFF2-40B4-BE49-F238E27FC236}">
                <a16:creationId xmlns:a16="http://schemas.microsoft.com/office/drawing/2014/main" id="{A1EA2294-7241-2AAE-6510-0A460951EABF}"/>
              </a:ext>
            </a:extLst>
          </p:cNvPr>
          <p:cNvSpPr txBox="1"/>
          <p:nvPr/>
        </p:nvSpPr>
        <p:spPr>
          <a:xfrm>
            <a:off x="38625" y="657837"/>
            <a:ext cx="3275127" cy="338554"/>
          </a:xfrm>
          <a:prstGeom prst="rect">
            <a:avLst/>
          </a:prstGeom>
          <a:noFill/>
        </p:spPr>
        <p:txBody>
          <a:bodyPr wrap="none" rtlCol="0">
            <a:spAutoFit/>
          </a:bodyPr>
          <a:lstStyle/>
          <a:p>
            <a:r>
              <a:rPr lang="en-US" sz="1600" i="1" dirty="0"/>
              <a:t>Decay Data - First 16’ of Run_009</a:t>
            </a:r>
            <a:endParaRPr lang="en-BE" sz="1600" i="1" dirty="0"/>
          </a:p>
        </p:txBody>
      </p:sp>
      <p:pic>
        <p:nvPicPr>
          <p:cNvPr id="14" name="Picture 13" descr="A graph of a graph&#10;&#10;Description automatically generated">
            <a:extLst>
              <a:ext uri="{FF2B5EF4-FFF2-40B4-BE49-F238E27FC236}">
                <a16:creationId xmlns:a16="http://schemas.microsoft.com/office/drawing/2014/main" id="{7D766486-8FCF-3114-2253-BA2E494C72B0}"/>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5483" y="1087124"/>
            <a:ext cx="4258259" cy="2465308"/>
          </a:xfrm>
          <a:prstGeom prst="rect">
            <a:avLst/>
          </a:prstGeom>
        </p:spPr>
      </p:pic>
      <p:pic>
        <p:nvPicPr>
          <p:cNvPr id="15" name="Picture 14" descr="A graph with numbers and lines&#10;&#10;Description automatically generated">
            <a:extLst>
              <a:ext uri="{FF2B5EF4-FFF2-40B4-BE49-F238E27FC236}">
                <a16:creationId xmlns:a16="http://schemas.microsoft.com/office/drawing/2014/main" id="{8BE86BAD-7F02-A5E4-AE60-D1054C05A8CE}"/>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5484" y="3614761"/>
            <a:ext cx="4407610" cy="2563769"/>
          </a:xfrm>
          <a:prstGeom prst="rect">
            <a:avLst/>
          </a:prstGeom>
        </p:spPr>
      </p:pic>
      <p:pic>
        <p:nvPicPr>
          <p:cNvPr id="16" name="Picture 15" descr="A graph with numbers and lines&#10;&#10;Description automatically generated">
            <a:extLst>
              <a:ext uri="{FF2B5EF4-FFF2-40B4-BE49-F238E27FC236}">
                <a16:creationId xmlns:a16="http://schemas.microsoft.com/office/drawing/2014/main" id="{FD22E3EF-70A7-FB93-7546-9463C64F9E10}"/>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29646" y="1016049"/>
            <a:ext cx="4407609" cy="2579678"/>
          </a:xfrm>
          <a:prstGeom prst="rect">
            <a:avLst/>
          </a:prstGeom>
        </p:spPr>
      </p:pic>
      <p:pic>
        <p:nvPicPr>
          <p:cNvPr id="17" name="Picture 16" descr="A graph with numbers and lines&#10;&#10;Description automatically generated">
            <a:extLst>
              <a:ext uri="{FF2B5EF4-FFF2-40B4-BE49-F238E27FC236}">
                <a16:creationId xmlns:a16="http://schemas.microsoft.com/office/drawing/2014/main" id="{104A630D-EDA7-99EC-CAEC-B47316A3AD3B}"/>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523094" y="3580394"/>
            <a:ext cx="4556958" cy="2569093"/>
          </a:xfrm>
          <a:prstGeom prst="rect">
            <a:avLst/>
          </a:prstGeom>
        </p:spPr>
      </p:pic>
      <p:sp>
        <p:nvSpPr>
          <p:cNvPr id="6" name="Title 4">
            <a:extLst>
              <a:ext uri="{FF2B5EF4-FFF2-40B4-BE49-F238E27FC236}">
                <a16:creationId xmlns:a16="http://schemas.microsoft.com/office/drawing/2014/main" id="{2439763C-A76B-72CC-DE1D-C00CB903B99A}"/>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spTree>
    <p:extLst>
      <p:ext uri="{BB962C8B-B14F-4D97-AF65-F5344CB8AC3E}">
        <p14:creationId xmlns:p14="http://schemas.microsoft.com/office/powerpoint/2010/main" val="18830192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F322DE-02AF-16E4-820C-462C21D167CC}"/>
            </a:ext>
          </a:extLst>
        </p:cNvPr>
        <p:cNvGrpSpPr/>
        <p:nvPr/>
      </p:nvGrpSpPr>
      <p:grpSpPr>
        <a:xfrm>
          <a:off x="0" y="0"/>
          <a:ext cx="0" cy="0"/>
          <a:chOff x="0" y="0"/>
          <a:chExt cx="0" cy="0"/>
        </a:xfrm>
      </p:grpSpPr>
      <p:sp>
        <p:nvSpPr>
          <p:cNvPr id="3" name="Footer Placeholder 3">
            <a:extLst>
              <a:ext uri="{FF2B5EF4-FFF2-40B4-BE49-F238E27FC236}">
                <a16:creationId xmlns:a16="http://schemas.microsoft.com/office/drawing/2014/main" id="{E3234DB3-6609-D62A-BB02-E65D2A7BBD50}"/>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10" name="TextBox 9">
            <a:extLst>
              <a:ext uri="{FF2B5EF4-FFF2-40B4-BE49-F238E27FC236}">
                <a16:creationId xmlns:a16="http://schemas.microsoft.com/office/drawing/2014/main" id="{36894E1D-D01C-3C36-E449-681AE3BFF708}"/>
              </a:ext>
            </a:extLst>
          </p:cNvPr>
          <p:cNvSpPr txBox="1"/>
          <p:nvPr/>
        </p:nvSpPr>
        <p:spPr>
          <a:xfrm>
            <a:off x="0" y="1463586"/>
            <a:ext cx="4522181" cy="707886"/>
          </a:xfrm>
          <a:prstGeom prst="rect">
            <a:avLst/>
          </a:prstGeom>
          <a:noFill/>
        </p:spPr>
        <p:txBody>
          <a:bodyPr wrap="square">
            <a:spAutoFit/>
          </a:bodyPr>
          <a:lstStyle/>
          <a:p>
            <a:pPr marL="285750" indent="-285750" algn="ctr" rtl="0" fontAlgn="base">
              <a:lnSpc>
                <a:spcPts val="1552"/>
              </a:lnSpc>
              <a:buFont typeface="Courier New" panose="02070309020205020404" pitchFamily="49" charset="0"/>
              <a:buChar char="o"/>
            </a:pPr>
            <a:r>
              <a:rPr lang="en-US" sz="1500" dirty="0"/>
              <a:t>To enhance the presence of </a:t>
            </a:r>
            <a:r>
              <a:rPr lang="el-GR" sz="1500" dirty="0"/>
              <a:t>γ-</a:t>
            </a:r>
            <a:r>
              <a:rPr lang="en-US" sz="1500" dirty="0"/>
              <a:t>rays originating from the </a:t>
            </a:r>
            <a:r>
              <a:rPr lang="el-GR" sz="1500" dirty="0"/>
              <a:t>β-</a:t>
            </a:r>
            <a:r>
              <a:rPr lang="en-US" sz="1500" dirty="0"/>
              <a:t>decay </a:t>
            </a:r>
            <a:r>
              <a:rPr lang="en-US" sz="1500" baseline="30000" dirty="0"/>
              <a:t>229</a:t>
            </a:r>
            <a:r>
              <a:rPr lang="en-US" sz="1500" dirty="0"/>
              <a:t>Ra-&gt;</a:t>
            </a:r>
            <a:r>
              <a:rPr lang="en-US" sz="1500" baseline="30000" dirty="0"/>
              <a:t>229</a:t>
            </a:r>
            <a:r>
              <a:rPr lang="en-US" sz="1500" dirty="0"/>
              <a:t>Ac, the first </a:t>
            </a:r>
            <a:r>
              <a:rPr lang="en-US" sz="1500" i="1" u="sng" dirty="0">
                <a:solidFill>
                  <a:srgbClr val="FF0000"/>
                </a:solidFill>
              </a:rPr>
              <a:t>16m</a:t>
            </a:r>
            <a:br>
              <a:rPr lang="en-US" sz="1500" i="1" u="sng" dirty="0"/>
            </a:br>
            <a:r>
              <a:rPr lang="en-US" sz="1500" dirty="0"/>
              <a:t>(</a:t>
            </a:r>
            <a:r>
              <a:rPr lang="en-US" sz="1500" u="sng" dirty="0"/>
              <a:t>4 * T</a:t>
            </a:r>
            <a:r>
              <a:rPr lang="en-US" sz="1500" u="sng" baseline="-25000" dirty="0"/>
              <a:t>1/2</a:t>
            </a:r>
            <a:r>
              <a:rPr lang="en-US" sz="1500" u="sng" dirty="0"/>
              <a:t> of </a:t>
            </a:r>
            <a:r>
              <a:rPr lang="en-US" sz="1500" u="sng" baseline="30000" dirty="0"/>
              <a:t>229</a:t>
            </a:r>
            <a:r>
              <a:rPr lang="en-US" sz="1500" u="sng" dirty="0"/>
              <a:t>Ra</a:t>
            </a:r>
            <a:r>
              <a:rPr lang="en-US" sz="1500" dirty="0"/>
              <a:t>) of Run_009 can be used</a:t>
            </a:r>
            <a:endParaRPr lang="en-US" sz="1500" b="0" i="0" dirty="0">
              <a:solidFill>
                <a:srgbClr val="000000"/>
              </a:solidFill>
              <a:effectLst/>
              <a:latin typeface="Segoe UI" panose="020B0502040204020203" pitchFamily="34" charset="0"/>
            </a:endParaRPr>
          </a:p>
        </p:txBody>
      </p:sp>
      <p:pic>
        <p:nvPicPr>
          <p:cNvPr id="11" name="Picture 2" descr="2 &#10;1 06 &#10;105 &#10;1 04 &#10;1400.9 &#10;1401 &#10;1401.1 &#10;1401.2 &#10;1401.3 &#10;1401,4 &#10;1401.5 &#10;x103 &#10;1401.6 1401.7 1401 .8 &#10;Timestamp [ticks] ">
            <a:extLst>
              <a:ext uri="{FF2B5EF4-FFF2-40B4-BE49-F238E27FC236}">
                <a16:creationId xmlns:a16="http://schemas.microsoft.com/office/drawing/2014/main" id="{C5513DD6-7128-70FB-5EFE-C70D46BF4104}"/>
              </a:ext>
            </a:extLst>
          </p:cNvPr>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40400" y="575974"/>
            <a:ext cx="3403600" cy="194776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graph of a graph&#10;&#10;AI-generated content may be incorrect.">
            <a:extLst>
              <a:ext uri="{FF2B5EF4-FFF2-40B4-BE49-F238E27FC236}">
                <a16:creationId xmlns:a16="http://schemas.microsoft.com/office/drawing/2014/main" id="{2BE7C2AD-AF38-1CA9-8109-D32AA1216F0D}"/>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8625" y="2474779"/>
            <a:ext cx="6701617" cy="3622496"/>
          </a:xfrm>
          <a:prstGeom prst="rect">
            <a:avLst/>
          </a:prstGeom>
        </p:spPr>
      </p:pic>
      <p:sp>
        <p:nvSpPr>
          <p:cNvPr id="14" name="TextBox 13">
            <a:extLst>
              <a:ext uri="{FF2B5EF4-FFF2-40B4-BE49-F238E27FC236}">
                <a16:creationId xmlns:a16="http://schemas.microsoft.com/office/drawing/2014/main" id="{CD107D01-5510-4CF5-5302-7D939B4B514B}"/>
              </a:ext>
            </a:extLst>
          </p:cNvPr>
          <p:cNvSpPr txBox="1"/>
          <p:nvPr/>
        </p:nvSpPr>
        <p:spPr>
          <a:xfrm rot="16200000">
            <a:off x="4856" y="2536335"/>
            <a:ext cx="511679" cy="215444"/>
          </a:xfrm>
          <a:prstGeom prst="rect">
            <a:avLst/>
          </a:prstGeom>
          <a:noFill/>
        </p:spPr>
        <p:txBody>
          <a:bodyPr wrap="none" rtlCol="0">
            <a:spAutoFit/>
          </a:bodyPr>
          <a:lstStyle/>
          <a:p>
            <a:r>
              <a:rPr lang="en-US" sz="800" dirty="0"/>
              <a:t>Counts</a:t>
            </a:r>
            <a:endParaRPr lang="en-BE" sz="1000" dirty="0"/>
          </a:p>
        </p:txBody>
      </p:sp>
      <p:sp>
        <p:nvSpPr>
          <p:cNvPr id="15" name="TextBox 14">
            <a:extLst>
              <a:ext uri="{FF2B5EF4-FFF2-40B4-BE49-F238E27FC236}">
                <a16:creationId xmlns:a16="http://schemas.microsoft.com/office/drawing/2014/main" id="{FB38768B-E983-6CC9-18D8-69562818DC3E}"/>
              </a:ext>
            </a:extLst>
          </p:cNvPr>
          <p:cNvSpPr txBox="1"/>
          <p:nvPr/>
        </p:nvSpPr>
        <p:spPr>
          <a:xfrm>
            <a:off x="6396875" y="5991099"/>
            <a:ext cx="558166" cy="246221"/>
          </a:xfrm>
          <a:prstGeom prst="rect">
            <a:avLst/>
          </a:prstGeom>
          <a:noFill/>
        </p:spPr>
        <p:txBody>
          <a:bodyPr wrap="none" rtlCol="0">
            <a:spAutoFit/>
          </a:bodyPr>
          <a:lstStyle/>
          <a:p>
            <a:r>
              <a:rPr lang="en-US" sz="800" dirty="0"/>
              <a:t>E</a:t>
            </a:r>
            <a:r>
              <a:rPr lang="el-GR" sz="800" baseline="-25000" dirty="0"/>
              <a:t>γ</a:t>
            </a:r>
            <a:r>
              <a:rPr lang="el-GR" sz="800" dirty="0"/>
              <a:t> [</a:t>
            </a:r>
            <a:r>
              <a:rPr lang="en-US" sz="800" dirty="0"/>
              <a:t>keV</a:t>
            </a:r>
            <a:r>
              <a:rPr lang="en-US" sz="1000" dirty="0"/>
              <a:t>]</a:t>
            </a:r>
            <a:endParaRPr lang="en-BE" sz="1000" dirty="0"/>
          </a:p>
        </p:txBody>
      </p:sp>
      <p:graphicFrame>
        <p:nvGraphicFramePr>
          <p:cNvPr id="16" name="Table 15">
            <a:extLst>
              <a:ext uri="{FF2B5EF4-FFF2-40B4-BE49-F238E27FC236}">
                <a16:creationId xmlns:a16="http://schemas.microsoft.com/office/drawing/2014/main" id="{6370D099-773A-D143-64AE-D71A51E00F03}"/>
              </a:ext>
            </a:extLst>
          </p:cNvPr>
          <p:cNvGraphicFramePr>
            <a:graphicFrameLocks noGrp="1"/>
          </p:cNvGraphicFramePr>
          <p:nvPr/>
        </p:nvGraphicFramePr>
        <p:xfrm>
          <a:off x="6790900" y="3486295"/>
          <a:ext cx="2276612" cy="2225040"/>
        </p:xfrm>
        <a:graphic>
          <a:graphicData uri="http://schemas.openxmlformats.org/drawingml/2006/table">
            <a:tbl>
              <a:tblPr firstRow="1" bandRow="1">
                <a:tableStyleId>{ED083AE6-46FA-4A59-8FB0-9F97EB10719F}</a:tableStyleId>
              </a:tblPr>
              <a:tblGrid>
                <a:gridCol w="569153">
                  <a:extLst>
                    <a:ext uri="{9D8B030D-6E8A-4147-A177-3AD203B41FA5}">
                      <a16:colId xmlns:a16="http://schemas.microsoft.com/office/drawing/2014/main" val="2598709062"/>
                    </a:ext>
                  </a:extLst>
                </a:gridCol>
                <a:gridCol w="569153">
                  <a:extLst>
                    <a:ext uri="{9D8B030D-6E8A-4147-A177-3AD203B41FA5}">
                      <a16:colId xmlns:a16="http://schemas.microsoft.com/office/drawing/2014/main" val="3026134439"/>
                    </a:ext>
                  </a:extLst>
                </a:gridCol>
                <a:gridCol w="569153">
                  <a:extLst>
                    <a:ext uri="{9D8B030D-6E8A-4147-A177-3AD203B41FA5}">
                      <a16:colId xmlns:a16="http://schemas.microsoft.com/office/drawing/2014/main" val="1225066123"/>
                    </a:ext>
                  </a:extLst>
                </a:gridCol>
                <a:gridCol w="569153">
                  <a:extLst>
                    <a:ext uri="{9D8B030D-6E8A-4147-A177-3AD203B41FA5}">
                      <a16:colId xmlns:a16="http://schemas.microsoft.com/office/drawing/2014/main" val="3929672117"/>
                    </a:ext>
                  </a:extLst>
                </a:gridCol>
              </a:tblGrid>
              <a:tr h="213454">
                <a:tc>
                  <a:txBody>
                    <a:bodyPr/>
                    <a:lstStyle/>
                    <a:p>
                      <a:pPr algn="ctr"/>
                      <a:endParaRPr lang="en-BE" sz="1000" b="0" baseline="-25000" dirty="0"/>
                    </a:p>
                  </a:txBody>
                  <a:tcPr/>
                </a:tc>
                <a:tc>
                  <a:txBody>
                    <a:bodyPr/>
                    <a:lstStyle/>
                    <a:p>
                      <a:pPr algn="ctr"/>
                      <a:r>
                        <a:rPr lang="en-US" sz="1000" dirty="0"/>
                        <a:t>Th</a:t>
                      </a:r>
                      <a:endParaRPr lang="en-BE" sz="1000" dirty="0"/>
                    </a:p>
                  </a:txBody>
                  <a:tcPr/>
                </a:tc>
                <a:tc>
                  <a:txBody>
                    <a:bodyPr/>
                    <a:lstStyle/>
                    <a:p>
                      <a:pPr algn="ctr"/>
                      <a:r>
                        <a:rPr lang="en-US" sz="1000" dirty="0"/>
                        <a:t>Ac</a:t>
                      </a:r>
                      <a:endParaRPr lang="en-BE" sz="1000" dirty="0"/>
                    </a:p>
                  </a:txBody>
                  <a:tcPr/>
                </a:tc>
                <a:tc>
                  <a:txBody>
                    <a:bodyPr/>
                    <a:lstStyle/>
                    <a:p>
                      <a:pPr algn="ctr"/>
                      <a:r>
                        <a:rPr lang="en-US" sz="1000" dirty="0"/>
                        <a:t>Ra</a:t>
                      </a:r>
                      <a:endParaRPr lang="en-BE" sz="1000" dirty="0"/>
                    </a:p>
                  </a:txBody>
                  <a:tcPr/>
                </a:tc>
                <a:extLst>
                  <a:ext uri="{0D108BD9-81ED-4DB2-BD59-A6C34878D82A}">
                    <a16:rowId xmlns:a16="http://schemas.microsoft.com/office/drawing/2014/main" val="3558710326"/>
                  </a:ext>
                </a:extLst>
              </a:tr>
              <a:tr h="346862">
                <a:tc>
                  <a:txBody>
                    <a:bodyPr/>
                    <a:lstStyle/>
                    <a:p>
                      <a:pPr algn="ctr"/>
                      <a:r>
                        <a:rPr lang="en-US" sz="1000" b="0" dirty="0"/>
                        <a:t>K</a:t>
                      </a:r>
                      <a:r>
                        <a:rPr lang="el-GR" sz="1000" b="0" baseline="-25000" dirty="0"/>
                        <a:t>α1</a:t>
                      </a:r>
                      <a:endParaRPr lang="en-BE" sz="1000" b="0" baseline="-25000" dirty="0"/>
                    </a:p>
                  </a:txBody>
                  <a:tcPr/>
                </a:tc>
                <a:tc>
                  <a:txBody>
                    <a:bodyPr/>
                    <a:lstStyle/>
                    <a:p>
                      <a:pPr algn="ctr"/>
                      <a:r>
                        <a:rPr lang="en-US" sz="1000" dirty="0"/>
                        <a:t>93.35  (93%)</a:t>
                      </a:r>
                      <a:endParaRPr lang="en-BE" sz="1000" dirty="0"/>
                    </a:p>
                  </a:txBody>
                  <a:tcPr/>
                </a:tc>
                <a:tc>
                  <a:txBody>
                    <a:bodyPr/>
                    <a:lstStyle/>
                    <a:p>
                      <a:pPr algn="ctr"/>
                      <a:r>
                        <a:rPr lang="en-US" sz="1000" dirty="0"/>
                        <a:t>90.88</a:t>
                      </a:r>
                      <a:endParaRPr lang="en-BE" sz="1000" dirty="0"/>
                    </a:p>
                  </a:txBody>
                  <a:tcPr/>
                </a:tc>
                <a:tc>
                  <a:txBody>
                    <a:bodyPr/>
                    <a:lstStyle/>
                    <a:p>
                      <a:pPr algn="ctr"/>
                      <a:r>
                        <a:rPr lang="en-US" sz="1000" dirty="0"/>
                        <a:t>88.47</a:t>
                      </a:r>
                      <a:endParaRPr lang="en-BE" sz="1000" dirty="0"/>
                    </a:p>
                  </a:txBody>
                  <a:tcPr/>
                </a:tc>
                <a:extLst>
                  <a:ext uri="{0D108BD9-81ED-4DB2-BD59-A6C34878D82A}">
                    <a16:rowId xmlns:a16="http://schemas.microsoft.com/office/drawing/2014/main" val="2007964076"/>
                  </a:ext>
                </a:extLst>
              </a:tr>
              <a:tr h="346862">
                <a:tc>
                  <a:txBody>
                    <a:bodyPr/>
                    <a:lstStyle/>
                    <a:p>
                      <a:pPr algn="ctr"/>
                      <a:r>
                        <a:rPr lang="el-GR" sz="1000" dirty="0"/>
                        <a:t>Κ</a:t>
                      </a:r>
                      <a:r>
                        <a:rPr lang="el-GR" sz="1000" baseline="-25000" dirty="0"/>
                        <a:t>α2</a:t>
                      </a:r>
                      <a:endParaRPr lang="en-BE" sz="1000" baseline="-25000" dirty="0"/>
                    </a:p>
                  </a:txBody>
                  <a:tcPr/>
                </a:tc>
                <a:tc>
                  <a:txBody>
                    <a:bodyPr/>
                    <a:lstStyle/>
                    <a:p>
                      <a:pPr algn="ctr"/>
                      <a:r>
                        <a:rPr lang="en-US" sz="1000" dirty="0"/>
                        <a:t>89.96  (61%)</a:t>
                      </a:r>
                      <a:endParaRPr lang="en-BE" sz="1000" dirty="0"/>
                    </a:p>
                  </a:txBody>
                  <a:tcPr/>
                </a:tc>
                <a:tc>
                  <a:txBody>
                    <a:bodyPr/>
                    <a:lstStyle/>
                    <a:p>
                      <a:pPr algn="ctr"/>
                      <a:r>
                        <a:rPr lang="en-US" sz="1000" dirty="0"/>
                        <a:t>87.67</a:t>
                      </a:r>
                      <a:endParaRPr lang="en-BE" sz="1000" dirty="0"/>
                    </a:p>
                  </a:txBody>
                  <a:tcPr/>
                </a:tc>
                <a:tc>
                  <a:txBody>
                    <a:bodyPr/>
                    <a:lstStyle/>
                    <a:p>
                      <a:pPr algn="ctr"/>
                      <a:r>
                        <a:rPr lang="en-US" sz="1000" dirty="0"/>
                        <a:t>85.43</a:t>
                      </a:r>
                      <a:endParaRPr lang="en-BE" sz="1000" dirty="0"/>
                    </a:p>
                  </a:txBody>
                  <a:tcPr/>
                </a:tc>
                <a:extLst>
                  <a:ext uri="{0D108BD9-81ED-4DB2-BD59-A6C34878D82A}">
                    <a16:rowId xmlns:a16="http://schemas.microsoft.com/office/drawing/2014/main" val="1935782713"/>
                  </a:ext>
                </a:extLst>
              </a:tr>
              <a:tr h="346862">
                <a:tc>
                  <a:txBody>
                    <a:bodyPr/>
                    <a:lstStyle/>
                    <a:p>
                      <a:pPr algn="ctr"/>
                      <a:r>
                        <a:rPr lang="el-GR" sz="1000" dirty="0"/>
                        <a:t>Κ</a:t>
                      </a:r>
                      <a:r>
                        <a:rPr lang="el-GR" sz="1000" baseline="-25000" dirty="0"/>
                        <a:t>β1</a:t>
                      </a:r>
                      <a:endParaRPr lang="en-BE" sz="1000" baseline="-25000" dirty="0"/>
                    </a:p>
                  </a:txBody>
                  <a:tcPr/>
                </a:tc>
                <a:tc>
                  <a:txBody>
                    <a:bodyPr/>
                    <a:lstStyle/>
                    <a:p>
                      <a:pPr algn="ctr"/>
                      <a:r>
                        <a:rPr lang="en-US" sz="1000" dirty="0"/>
                        <a:t>105.6  (12%)</a:t>
                      </a:r>
                      <a:endParaRPr lang="en-BE" sz="1000" dirty="0"/>
                    </a:p>
                  </a:txBody>
                  <a:tcPr/>
                </a:tc>
                <a:tc>
                  <a:txBody>
                    <a:bodyPr/>
                    <a:lstStyle/>
                    <a:p>
                      <a:pPr algn="ctr"/>
                      <a:r>
                        <a:rPr lang="en-US" sz="1000" dirty="0"/>
                        <a:t>102.85</a:t>
                      </a:r>
                      <a:endParaRPr lang="en-BE" sz="1000" dirty="0"/>
                    </a:p>
                  </a:txBody>
                  <a:tcPr/>
                </a:tc>
                <a:tc>
                  <a:txBody>
                    <a:bodyPr/>
                    <a:lstStyle/>
                    <a:p>
                      <a:pPr algn="ctr"/>
                      <a:r>
                        <a:rPr lang="en-US" sz="1000" dirty="0"/>
                        <a:t>100.13</a:t>
                      </a:r>
                      <a:endParaRPr lang="en-BE" sz="1000" dirty="0"/>
                    </a:p>
                  </a:txBody>
                  <a:tcPr/>
                </a:tc>
                <a:extLst>
                  <a:ext uri="{0D108BD9-81ED-4DB2-BD59-A6C34878D82A}">
                    <a16:rowId xmlns:a16="http://schemas.microsoft.com/office/drawing/2014/main" val="1609147206"/>
                  </a:ext>
                </a:extLst>
              </a:tr>
              <a:tr h="346862">
                <a:tc>
                  <a:txBody>
                    <a:bodyPr/>
                    <a:lstStyle/>
                    <a:p>
                      <a:pPr algn="ctr"/>
                      <a:r>
                        <a:rPr lang="en-US" sz="1000" dirty="0"/>
                        <a:t>L</a:t>
                      </a:r>
                      <a:r>
                        <a:rPr lang="el-GR" sz="1000" baseline="-25000" dirty="0"/>
                        <a:t>β1</a:t>
                      </a:r>
                      <a:endParaRPr lang="en-BE" sz="1000" baseline="-25000" dirty="0"/>
                    </a:p>
                  </a:txBody>
                  <a:tcPr/>
                </a:tc>
                <a:tc>
                  <a:txBody>
                    <a:bodyPr/>
                    <a:lstStyle/>
                    <a:p>
                      <a:pPr algn="ctr"/>
                      <a:r>
                        <a:rPr lang="en-US" sz="1000" dirty="0"/>
                        <a:t>16.20  (79%)</a:t>
                      </a:r>
                      <a:endParaRPr lang="en-BE" sz="1000" dirty="0"/>
                    </a:p>
                  </a:txBody>
                  <a:tcPr/>
                </a:tc>
                <a:tc>
                  <a:txBody>
                    <a:bodyPr/>
                    <a:lstStyle/>
                    <a:p>
                      <a:pPr algn="ctr"/>
                      <a:r>
                        <a:rPr lang="en-US" sz="1000" dirty="0"/>
                        <a:t>15.71</a:t>
                      </a:r>
                      <a:endParaRPr lang="en-BE" sz="1000" dirty="0"/>
                    </a:p>
                  </a:txBody>
                  <a:tcPr/>
                </a:tc>
                <a:tc>
                  <a:txBody>
                    <a:bodyPr/>
                    <a:lstStyle/>
                    <a:p>
                      <a:pPr algn="ctr"/>
                      <a:r>
                        <a:rPr lang="en-US" sz="1000" dirty="0"/>
                        <a:t>15.24</a:t>
                      </a:r>
                      <a:endParaRPr lang="en-BE" sz="1000" dirty="0"/>
                    </a:p>
                  </a:txBody>
                  <a:tcPr/>
                </a:tc>
                <a:extLst>
                  <a:ext uri="{0D108BD9-81ED-4DB2-BD59-A6C34878D82A}">
                    <a16:rowId xmlns:a16="http://schemas.microsoft.com/office/drawing/2014/main" val="2165763401"/>
                  </a:ext>
                </a:extLst>
              </a:tr>
              <a:tr h="346862">
                <a:tc>
                  <a:txBody>
                    <a:bodyPr/>
                    <a:lstStyle/>
                    <a:p>
                      <a:pPr algn="ctr"/>
                      <a:r>
                        <a:rPr lang="en-US" sz="1000" dirty="0"/>
                        <a:t>L</a:t>
                      </a:r>
                      <a:r>
                        <a:rPr lang="el-GR" sz="1000" baseline="-25000" dirty="0"/>
                        <a:t>β2</a:t>
                      </a:r>
                      <a:endParaRPr lang="en-BE" sz="1000" baseline="-25000" dirty="0"/>
                    </a:p>
                  </a:txBody>
                  <a:tcPr/>
                </a:tc>
                <a:tc>
                  <a:txBody>
                    <a:bodyPr/>
                    <a:lstStyle/>
                    <a:p>
                      <a:pPr algn="ctr"/>
                      <a:r>
                        <a:rPr lang="en-US" sz="1000" dirty="0"/>
                        <a:t>15.60  (37%)</a:t>
                      </a:r>
                      <a:endParaRPr lang="en-BE" sz="1000" dirty="0"/>
                    </a:p>
                  </a:txBody>
                  <a:tcPr/>
                </a:tc>
                <a:tc>
                  <a:txBody>
                    <a:bodyPr/>
                    <a:lstStyle/>
                    <a:p>
                      <a:pPr algn="ctr"/>
                      <a:r>
                        <a:rPr lang="en-US" sz="1000" dirty="0"/>
                        <a:t>--</a:t>
                      </a:r>
                      <a:endParaRPr lang="en-BE" sz="1000" dirty="0"/>
                    </a:p>
                  </a:txBody>
                  <a:tcPr/>
                </a:tc>
                <a:tc>
                  <a:txBody>
                    <a:bodyPr/>
                    <a:lstStyle/>
                    <a:p>
                      <a:pPr algn="ctr"/>
                      <a:r>
                        <a:rPr lang="en-US" sz="1000" dirty="0"/>
                        <a:t>14.84</a:t>
                      </a:r>
                      <a:endParaRPr lang="en-BE" sz="1000" dirty="0"/>
                    </a:p>
                  </a:txBody>
                  <a:tcPr/>
                </a:tc>
                <a:extLst>
                  <a:ext uri="{0D108BD9-81ED-4DB2-BD59-A6C34878D82A}">
                    <a16:rowId xmlns:a16="http://schemas.microsoft.com/office/drawing/2014/main" val="2383582130"/>
                  </a:ext>
                </a:extLst>
              </a:tr>
            </a:tbl>
          </a:graphicData>
        </a:graphic>
      </p:graphicFrame>
      <p:sp>
        <p:nvSpPr>
          <p:cNvPr id="17" name="TextBox 16">
            <a:extLst>
              <a:ext uri="{FF2B5EF4-FFF2-40B4-BE49-F238E27FC236}">
                <a16:creationId xmlns:a16="http://schemas.microsoft.com/office/drawing/2014/main" id="{7D809F87-459B-AF79-B5A0-E3BF7E8A20A3}"/>
              </a:ext>
            </a:extLst>
          </p:cNvPr>
          <p:cNvSpPr txBox="1"/>
          <p:nvPr/>
        </p:nvSpPr>
        <p:spPr>
          <a:xfrm>
            <a:off x="7793782" y="3147741"/>
            <a:ext cx="777777" cy="338554"/>
          </a:xfrm>
          <a:prstGeom prst="rect">
            <a:avLst/>
          </a:prstGeom>
          <a:noFill/>
        </p:spPr>
        <p:txBody>
          <a:bodyPr wrap="none" rtlCol="0">
            <a:spAutoFit/>
          </a:bodyPr>
          <a:lstStyle/>
          <a:p>
            <a:r>
              <a:rPr lang="en-US" sz="1600" dirty="0"/>
              <a:t>X-rays</a:t>
            </a:r>
            <a:endParaRPr lang="en-BE" sz="1600" dirty="0"/>
          </a:p>
        </p:txBody>
      </p:sp>
      <p:cxnSp>
        <p:nvCxnSpPr>
          <p:cNvPr id="19" name="Straight Connector 18">
            <a:extLst>
              <a:ext uri="{FF2B5EF4-FFF2-40B4-BE49-F238E27FC236}">
                <a16:creationId xmlns:a16="http://schemas.microsoft.com/office/drawing/2014/main" id="{E001440A-DCC4-068C-C474-58E1375D440E}"/>
              </a:ext>
            </a:extLst>
          </p:cNvPr>
          <p:cNvCxnSpPr/>
          <p:nvPr/>
        </p:nvCxnSpPr>
        <p:spPr>
          <a:xfrm>
            <a:off x="5344450" y="2594163"/>
            <a:ext cx="4929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523D0C6-1DE1-EC37-EA5B-35F73AA7E16C}"/>
              </a:ext>
            </a:extLst>
          </p:cNvPr>
          <p:cNvCxnSpPr/>
          <p:nvPr/>
        </p:nvCxnSpPr>
        <p:spPr>
          <a:xfrm>
            <a:off x="5367861" y="2724033"/>
            <a:ext cx="49298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975C9C9D-A1E2-E28C-A612-CEDE79B50D60}"/>
              </a:ext>
            </a:extLst>
          </p:cNvPr>
          <p:cNvSpPr txBox="1"/>
          <p:nvPr/>
        </p:nvSpPr>
        <p:spPr>
          <a:xfrm>
            <a:off x="5825726" y="2610300"/>
            <a:ext cx="902811" cy="230832"/>
          </a:xfrm>
          <a:prstGeom prst="rect">
            <a:avLst/>
          </a:prstGeom>
          <a:noFill/>
        </p:spPr>
        <p:txBody>
          <a:bodyPr wrap="none" rtlCol="0">
            <a:spAutoFit/>
          </a:bodyPr>
          <a:lstStyle/>
          <a:p>
            <a:r>
              <a:rPr lang="en-US" sz="900" dirty="0">
                <a:solidFill>
                  <a:srgbClr val="FF0000"/>
                </a:solidFill>
              </a:rPr>
              <a:t>First 16’ of R9</a:t>
            </a:r>
            <a:endParaRPr lang="en-BE" sz="900" dirty="0">
              <a:solidFill>
                <a:srgbClr val="FF0000"/>
              </a:solidFill>
            </a:endParaRPr>
          </a:p>
        </p:txBody>
      </p:sp>
      <p:sp>
        <p:nvSpPr>
          <p:cNvPr id="22" name="TextBox 21">
            <a:extLst>
              <a:ext uri="{FF2B5EF4-FFF2-40B4-BE49-F238E27FC236}">
                <a16:creationId xmlns:a16="http://schemas.microsoft.com/office/drawing/2014/main" id="{A47F1842-83F7-5655-AE58-5DA97471341C}"/>
              </a:ext>
            </a:extLst>
          </p:cNvPr>
          <p:cNvSpPr txBox="1"/>
          <p:nvPr/>
        </p:nvSpPr>
        <p:spPr>
          <a:xfrm>
            <a:off x="5814021" y="2485133"/>
            <a:ext cx="896399" cy="230832"/>
          </a:xfrm>
          <a:prstGeom prst="rect">
            <a:avLst/>
          </a:prstGeom>
          <a:noFill/>
        </p:spPr>
        <p:txBody>
          <a:bodyPr wrap="none" rtlCol="0">
            <a:spAutoFit/>
          </a:bodyPr>
          <a:lstStyle/>
          <a:p>
            <a:r>
              <a:rPr lang="en-US" sz="900" dirty="0">
                <a:solidFill>
                  <a:schemeClr val="accent1"/>
                </a:solidFill>
              </a:rPr>
              <a:t>Full R9 length</a:t>
            </a:r>
            <a:endParaRPr lang="en-BE" sz="900" dirty="0">
              <a:solidFill>
                <a:schemeClr val="accent1"/>
              </a:solidFill>
            </a:endParaRPr>
          </a:p>
        </p:txBody>
      </p:sp>
      <p:sp>
        <p:nvSpPr>
          <p:cNvPr id="5" name="Title 4">
            <a:extLst>
              <a:ext uri="{FF2B5EF4-FFF2-40B4-BE49-F238E27FC236}">
                <a16:creationId xmlns:a16="http://schemas.microsoft.com/office/drawing/2014/main" id="{57E601F2-BC56-FEDD-BD28-B0CEA5E5C4A4}"/>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sp>
        <p:nvSpPr>
          <p:cNvPr id="6" name="TextBox 5">
            <a:extLst>
              <a:ext uri="{FF2B5EF4-FFF2-40B4-BE49-F238E27FC236}">
                <a16:creationId xmlns:a16="http://schemas.microsoft.com/office/drawing/2014/main" id="{939B21E9-DE15-6922-A21B-5FFF5FE37330}"/>
              </a:ext>
            </a:extLst>
          </p:cNvPr>
          <p:cNvSpPr txBox="1"/>
          <p:nvPr/>
        </p:nvSpPr>
        <p:spPr>
          <a:xfrm>
            <a:off x="114306" y="705305"/>
            <a:ext cx="3275127" cy="338554"/>
          </a:xfrm>
          <a:prstGeom prst="rect">
            <a:avLst/>
          </a:prstGeom>
          <a:noFill/>
        </p:spPr>
        <p:txBody>
          <a:bodyPr wrap="none" rtlCol="0">
            <a:spAutoFit/>
          </a:bodyPr>
          <a:lstStyle/>
          <a:p>
            <a:r>
              <a:rPr lang="en-US" sz="1600" i="1" dirty="0"/>
              <a:t>Decay Data - First 16’ of Run_009</a:t>
            </a:r>
            <a:endParaRPr lang="en-BE" sz="1600" i="1" dirty="0"/>
          </a:p>
        </p:txBody>
      </p:sp>
      <p:sp>
        <p:nvSpPr>
          <p:cNvPr id="7" name="TextBox 6">
            <a:extLst>
              <a:ext uri="{FF2B5EF4-FFF2-40B4-BE49-F238E27FC236}">
                <a16:creationId xmlns:a16="http://schemas.microsoft.com/office/drawing/2014/main" id="{1D8D5E67-5108-4D43-29C0-F858F9D11D85}"/>
              </a:ext>
            </a:extLst>
          </p:cNvPr>
          <p:cNvSpPr txBox="1"/>
          <p:nvPr/>
        </p:nvSpPr>
        <p:spPr>
          <a:xfrm>
            <a:off x="2315395" y="2485558"/>
            <a:ext cx="2351926" cy="338554"/>
          </a:xfrm>
          <a:prstGeom prst="rect">
            <a:avLst/>
          </a:prstGeom>
          <a:noFill/>
        </p:spPr>
        <p:txBody>
          <a:bodyPr wrap="none" rtlCol="0">
            <a:spAutoFit/>
          </a:bodyPr>
          <a:lstStyle/>
          <a:p>
            <a:r>
              <a:rPr lang="en-US" sz="1600" i="1" dirty="0"/>
              <a:t>Gamma-singles spectra</a:t>
            </a:r>
            <a:endParaRPr lang="en-BE" sz="1600" i="1" dirty="0"/>
          </a:p>
        </p:txBody>
      </p:sp>
    </p:spTree>
    <p:extLst>
      <p:ext uri="{BB962C8B-B14F-4D97-AF65-F5344CB8AC3E}">
        <p14:creationId xmlns:p14="http://schemas.microsoft.com/office/powerpoint/2010/main" val="3659348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6986FE-5966-DA2B-566A-D7AEB22E0E71}"/>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B4B6836-C098-603F-4AE3-01727E879637}"/>
              </a:ext>
            </a:extLst>
          </p:cNvPr>
          <p:cNvSpPr>
            <a:spLocks noGrp="1"/>
          </p:cNvSpPr>
          <p:nvPr>
            <p:ph type="sldNum" sz="quarter" idx="12"/>
          </p:nvPr>
        </p:nvSpPr>
        <p:spPr>
          <a:xfrm>
            <a:off x="7632408" y="6210000"/>
            <a:ext cx="648000" cy="648000"/>
          </a:xfrm>
        </p:spPr>
        <p:txBody>
          <a:bodyPr/>
          <a:lstStyle/>
          <a:p>
            <a:fld id="{0A297500-7527-634B-90F4-69D0994C32B4}" type="slidenum">
              <a:rPr lang="nl-NL" smtClean="0"/>
              <a:pPr/>
              <a:t>22</a:t>
            </a:fld>
            <a:endParaRPr lang="nl-NL" dirty="0"/>
          </a:p>
        </p:txBody>
      </p:sp>
      <p:sp>
        <p:nvSpPr>
          <p:cNvPr id="6" name="TextBox 5">
            <a:extLst>
              <a:ext uri="{FF2B5EF4-FFF2-40B4-BE49-F238E27FC236}">
                <a16:creationId xmlns:a16="http://schemas.microsoft.com/office/drawing/2014/main" id="{F202D7FB-6404-3ACC-EF48-7B6B10642CD5}"/>
              </a:ext>
            </a:extLst>
          </p:cNvPr>
          <p:cNvSpPr txBox="1"/>
          <p:nvPr/>
        </p:nvSpPr>
        <p:spPr>
          <a:xfrm>
            <a:off x="38625" y="365599"/>
            <a:ext cx="1390124" cy="369332"/>
          </a:xfrm>
          <a:prstGeom prst="rect">
            <a:avLst/>
          </a:prstGeom>
          <a:noFill/>
        </p:spPr>
        <p:txBody>
          <a:bodyPr wrap="none" rtlCol="0">
            <a:spAutoFit/>
          </a:bodyPr>
          <a:lstStyle/>
          <a:p>
            <a:r>
              <a:rPr lang="en-US" i="1" dirty="0"/>
              <a:t>Decay Data</a:t>
            </a:r>
            <a:endParaRPr lang="en-BE" i="1" dirty="0"/>
          </a:p>
        </p:txBody>
      </p:sp>
      <p:sp>
        <p:nvSpPr>
          <p:cNvPr id="2" name="Footer Placeholder 3">
            <a:extLst>
              <a:ext uri="{FF2B5EF4-FFF2-40B4-BE49-F238E27FC236}">
                <a16:creationId xmlns:a16="http://schemas.microsoft.com/office/drawing/2014/main" id="{0D384FF6-083A-8BA8-01EA-A59348A9D92E}"/>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4" name="TextBox 3">
            <a:extLst>
              <a:ext uri="{FF2B5EF4-FFF2-40B4-BE49-F238E27FC236}">
                <a16:creationId xmlns:a16="http://schemas.microsoft.com/office/drawing/2014/main" id="{C4EFD3F2-DFDA-78F4-7ED7-B78A04082C1C}"/>
              </a:ext>
            </a:extLst>
          </p:cNvPr>
          <p:cNvSpPr txBox="1"/>
          <p:nvPr/>
        </p:nvSpPr>
        <p:spPr>
          <a:xfrm>
            <a:off x="242885" y="1197020"/>
            <a:ext cx="4862322" cy="923138"/>
          </a:xfrm>
          <a:prstGeom prst="rect">
            <a:avLst/>
          </a:prstGeom>
          <a:noFill/>
        </p:spPr>
        <p:txBody>
          <a:bodyPr wrap="square">
            <a:spAutoFit/>
          </a:bodyPr>
          <a:lstStyle/>
          <a:p>
            <a:pPr marL="285750" indent="-285750" fontAlgn="base">
              <a:lnSpc>
                <a:spcPts val="1552"/>
              </a:lnSpc>
              <a:buFont typeface="Courier New" panose="02070309020205020404" pitchFamily="49" charset="0"/>
              <a:buChar char="o"/>
            </a:pPr>
            <a:r>
              <a:rPr lang="en-US" sz="1500" dirty="0"/>
              <a:t>To enhance the presence of </a:t>
            </a:r>
            <a:r>
              <a:rPr lang="el-GR" sz="1500" dirty="0"/>
              <a:t>γ-</a:t>
            </a:r>
            <a:r>
              <a:rPr lang="en-US" sz="1500" dirty="0"/>
              <a:t>rays originating from the </a:t>
            </a:r>
            <a:r>
              <a:rPr lang="el-GR" sz="1500" dirty="0"/>
              <a:t>β-</a:t>
            </a:r>
            <a:r>
              <a:rPr lang="en-US" sz="1500" dirty="0"/>
              <a:t>decay </a:t>
            </a:r>
            <a:r>
              <a:rPr lang="en-US" sz="1500" baseline="30000" dirty="0"/>
              <a:t>229</a:t>
            </a:r>
            <a:r>
              <a:rPr lang="en-US" sz="1500" dirty="0"/>
              <a:t>Ac-&gt;</a:t>
            </a:r>
            <a:r>
              <a:rPr lang="en-US" sz="1500" baseline="30000" dirty="0"/>
              <a:t>229</a:t>
            </a:r>
            <a:r>
              <a:rPr lang="en-US" sz="1500" dirty="0"/>
              <a:t>Th, the time between </a:t>
            </a:r>
            <a:r>
              <a:rPr lang="en-US" sz="1500" u="sng" dirty="0">
                <a:solidFill>
                  <a:srgbClr val="FF0000"/>
                </a:solidFill>
              </a:rPr>
              <a:t>the first 30' of Run_009 up to a period of 4h</a:t>
            </a:r>
            <a:br>
              <a:rPr lang="en-US" sz="1500" dirty="0"/>
            </a:br>
            <a:r>
              <a:rPr lang="en-US" sz="1500" dirty="0"/>
              <a:t>(</a:t>
            </a:r>
            <a:r>
              <a:rPr lang="en-US" sz="1500" u="sng" dirty="0"/>
              <a:t>4 * T</a:t>
            </a:r>
            <a:r>
              <a:rPr lang="en-US" sz="1500" u="sng" baseline="-25000" dirty="0"/>
              <a:t>1/2</a:t>
            </a:r>
            <a:r>
              <a:rPr lang="en-US" sz="1500" u="sng" dirty="0"/>
              <a:t> of </a:t>
            </a:r>
            <a:r>
              <a:rPr lang="en-US" sz="1500" u="sng" baseline="30000" dirty="0"/>
              <a:t>229</a:t>
            </a:r>
            <a:r>
              <a:rPr lang="en-US" sz="1500" u="sng" dirty="0"/>
              <a:t>Ac</a:t>
            </a:r>
            <a:r>
              <a:rPr lang="en-US" sz="1500" dirty="0"/>
              <a:t>) can be used. </a:t>
            </a:r>
          </a:p>
        </p:txBody>
      </p:sp>
      <p:pic>
        <p:nvPicPr>
          <p:cNvPr id="5" name="Picture 6" descr="1401812 &#10;14е277а &#10;1417179 &#10;4h &#10;02 ">
            <a:extLst>
              <a:ext uri="{FF2B5EF4-FFF2-40B4-BE49-F238E27FC236}">
                <a16:creationId xmlns:a16="http://schemas.microsoft.com/office/drawing/2014/main" id="{941FAC3F-EA0C-6C55-4869-112C0A31DA8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55612" y="547649"/>
            <a:ext cx="3269119" cy="207271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graph of a graph&#10;&#10;AI-generated content may be incorrect.">
            <a:extLst>
              <a:ext uri="{FF2B5EF4-FFF2-40B4-BE49-F238E27FC236}">
                <a16:creationId xmlns:a16="http://schemas.microsoft.com/office/drawing/2014/main" id="{A28BB323-8C14-4A0F-94D4-ED1563F93B22}"/>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9269" y="2476874"/>
            <a:ext cx="7118291" cy="3595280"/>
          </a:xfrm>
          <a:prstGeom prst="rect">
            <a:avLst/>
          </a:prstGeom>
        </p:spPr>
      </p:pic>
      <p:sp>
        <p:nvSpPr>
          <p:cNvPr id="13" name="TextBox 12">
            <a:extLst>
              <a:ext uri="{FF2B5EF4-FFF2-40B4-BE49-F238E27FC236}">
                <a16:creationId xmlns:a16="http://schemas.microsoft.com/office/drawing/2014/main" id="{CE41F23F-5FD1-03FB-AE68-E9CB1459C375}"/>
              </a:ext>
            </a:extLst>
          </p:cNvPr>
          <p:cNvSpPr txBox="1"/>
          <p:nvPr/>
        </p:nvSpPr>
        <p:spPr>
          <a:xfrm>
            <a:off x="6703247" y="5979681"/>
            <a:ext cx="558166" cy="246221"/>
          </a:xfrm>
          <a:prstGeom prst="rect">
            <a:avLst/>
          </a:prstGeom>
          <a:noFill/>
        </p:spPr>
        <p:txBody>
          <a:bodyPr wrap="none" rtlCol="0">
            <a:spAutoFit/>
          </a:bodyPr>
          <a:lstStyle/>
          <a:p>
            <a:r>
              <a:rPr lang="en-US" sz="800" dirty="0"/>
              <a:t>E</a:t>
            </a:r>
            <a:r>
              <a:rPr lang="el-GR" sz="800" baseline="-25000" dirty="0"/>
              <a:t>γ</a:t>
            </a:r>
            <a:r>
              <a:rPr lang="el-GR" sz="800" dirty="0"/>
              <a:t> [</a:t>
            </a:r>
            <a:r>
              <a:rPr lang="en-US" sz="800" dirty="0"/>
              <a:t>keV</a:t>
            </a:r>
            <a:r>
              <a:rPr lang="en-US" sz="1000" dirty="0"/>
              <a:t>]</a:t>
            </a:r>
            <a:endParaRPr lang="en-BE" sz="1000" dirty="0"/>
          </a:p>
        </p:txBody>
      </p:sp>
      <p:sp>
        <p:nvSpPr>
          <p:cNvPr id="14" name="TextBox 13">
            <a:extLst>
              <a:ext uri="{FF2B5EF4-FFF2-40B4-BE49-F238E27FC236}">
                <a16:creationId xmlns:a16="http://schemas.microsoft.com/office/drawing/2014/main" id="{78FF1D6B-3FBD-E919-72B2-71EE736B4325}"/>
              </a:ext>
            </a:extLst>
          </p:cNvPr>
          <p:cNvSpPr txBox="1"/>
          <p:nvPr/>
        </p:nvSpPr>
        <p:spPr>
          <a:xfrm rot="16200000">
            <a:off x="67310" y="2593714"/>
            <a:ext cx="511679" cy="215444"/>
          </a:xfrm>
          <a:prstGeom prst="rect">
            <a:avLst/>
          </a:prstGeom>
          <a:noFill/>
        </p:spPr>
        <p:txBody>
          <a:bodyPr wrap="none" rtlCol="0">
            <a:spAutoFit/>
          </a:bodyPr>
          <a:lstStyle/>
          <a:p>
            <a:r>
              <a:rPr lang="en-US" sz="800" dirty="0"/>
              <a:t>Counts</a:t>
            </a:r>
            <a:endParaRPr lang="en-BE" sz="1000" dirty="0"/>
          </a:p>
        </p:txBody>
      </p:sp>
      <p:sp>
        <p:nvSpPr>
          <p:cNvPr id="15" name="TextBox 14">
            <a:extLst>
              <a:ext uri="{FF2B5EF4-FFF2-40B4-BE49-F238E27FC236}">
                <a16:creationId xmlns:a16="http://schemas.microsoft.com/office/drawing/2014/main" id="{ED76F5ED-FCE5-CFF8-D763-5DF03D3D1BA7}"/>
              </a:ext>
            </a:extLst>
          </p:cNvPr>
          <p:cNvSpPr txBox="1"/>
          <p:nvPr/>
        </p:nvSpPr>
        <p:spPr>
          <a:xfrm>
            <a:off x="6317423" y="2701436"/>
            <a:ext cx="902811" cy="230832"/>
          </a:xfrm>
          <a:prstGeom prst="rect">
            <a:avLst/>
          </a:prstGeom>
          <a:noFill/>
        </p:spPr>
        <p:txBody>
          <a:bodyPr wrap="none" rtlCol="0">
            <a:spAutoFit/>
          </a:bodyPr>
          <a:lstStyle/>
          <a:p>
            <a:r>
              <a:rPr lang="en-US" sz="900" dirty="0">
                <a:solidFill>
                  <a:srgbClr val="FF0000"/>
                </a:solidFill>
              </a:rPr>
              <a:t>First 16’ of R9</a:t>
            </a:r>
            <a:endParaRPr lang="en-BE" sz="900" dirty="0">
              <a:solidFill>
                <a:srgbClr val="FF0000"/>
              </a:solidFill>
            </a:endParaRPr>
          </a:p>
        </p:txBody>
      </p:sp>
      <p:sp>
        <p:nvSpPr>
          <p:cNvPr id="16" name="TextBox 15">
            <a:extLst>
              <a:ext uri="{FF2B5EF4-FFF2-40B4-BE49-F238E27FC236}">
                <a16:creationId xmlns:a16="http://schemas.microsoft.com/office/drawing/2014/main" id="{3B37D883-27E9-7B25-45D6-480344302269}"/>
              </a:ext>
            </a:extLst>
          </p:cNvPr>
          <p:cNvSpPr txBox="1"/>
          <p:nvPr/>
        </p:nvSpPr>
        <p:spPr>
          <a:xfrm>
            <a:off x="6317423" y="2553551"/>
            <a:ext cx="896399" cy="230832"/>
          </a:xfrm>
          <a:prstGeom prst="rect">
            <a:avLst/>
          </a:prstGeom>
          <a:noFill/>
        </p:spPr>
        <p:txBody>
          <a:bodyPr wrap="none" rtlCol="0">
            <a:spAutoFit/>
          </a:bodyPr>
          <a:lstStyle/>
          <a:p>
            <a:r>
              <a:rPr lang="en-US" sz="900" dirty="0">
                <a:solidFill>
                  <a:schemeClr val="accent1"/>
                </a:solidFill>
              </a:rPr>
              <a:t>Full R9 length</a:t>
            </a:r>
            <a:endParaRPr lang="en-BE" sz="900" dirty="0">
              <a:solidFill>
                <a:schemeClr val="accent1"/>
              </a:solidFill>
            </a:endParaRPr>
          </a:p>
        </p:txBody>
      </p:sp>
      <p:sp>
        <p:nvSpPr>
          <p:cNvPr id="17" name="TextBox 16">
            <a:extLst>
              <a:ext uri="{FF2B5EF4-FFF2-40B4-BE49-F238E27FC236}">
                <a16:creationId xmlns:a16="http://schemas.microsoft.com/office/drawing/2014/main" id="{88F3CAE9-CF1D-F11E-2FF0-23F3890797F6}"/>
              </a:ext>
            </a:extLst>
          </p:cNvPr>
          <p:cNvSpPr txBox="1"/>
          <p:nvPr/>
        </p:nvSpPr>
        <p:spPr>
          <a:xfrm>
            <a:off x="6334749" y="2832872"/>
            <a:ext cx="973343" cy="230832"/>
          </a:xfrm>
          <a:prstGeom prst="rect">
            <a:avLst/>
          </a:prstGeom>
          <a:noFill/>
        </p:spPr>
        <p:txBody>
          <a:bodyPr wrap="none" rtlCol="0">
            <a:spAutoFit/>
          </a:bodyPr>
          <a:lstStyle/>
          <a:p>
            <a:r>
              <a:rPr lang="en-US" sz="900" dirty="0">
                <a:solidFill>
                  <a:srgbClr val="7030A0"/>
                </a:solidFill>
              </a:rPr>
              <a:t>Last part of R9</a:t>
            </a:r>
            <a:endParaRPr lang="en-BE" sz="900" dirty="0">
              <a:solidFill>
                <a:srgbClr val="7030A0"/>
              </a:solidFill>
            </a:endParaRPr>
          </a:p>
        </p:txBody>
      </p:sp>
      <p:cxnSp>
        <p:nvCxnSpPr>
          <p:cNvPr id="18" name="Straight Connector 17">
            <a:extLst>
              <a:ext uri="{FF2B5EF4-FFF2-40B4-BE49-F238E27FC236}">
                <a16:creationId xmlns:a16="http://schemas.microsoft.com/office/drawing/2014/main" id="{1B7558A6-F3E0-93A9-15DA-D9CE4CEB73EF}"/>
              </a:ext>
            </a:extLst>
          </p:cNvPr>
          <p:cNvCxnSpPr/>
          <p:nvPr/>
        </p:nvCxnSpPr>
        <p:spPr>
          <a:xfrm>
            <a:off x="5901041" y="2687571"/>
            <a:ext cx="49298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2DB22331-6392-841C-3811-D57F4E4329F0}"/>
              </a:ext>
            </a:extLst>
          </p:cNvPr>
          <p:cNvCxnSpPr/>
          <p:nvPr/>
        </p:nvCxnSpPr>
        <p:spPr>
          <a:xfrm>
            <a:off x="5901041" y="2800285"/>
            <a:ext cx="492981"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AD6DFF5E-B6F9-1151-EED9-BD34DF289C28}"/>
              </a:ext>
            </a:extLst>
          </p:cNvPr>
          <p:cNvCxnSpPr/>
          <p:nvPr/>
        </p:nvCxnSpPr>
        <p:spPr>
          <a:xfrm>
            <a:off x="5901041" y="2935018"/>
            <a:ext cx="492981"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CBD2C10-5572-DD98-4341-331171CCF3F1}"/>
              </a:ext>
            </a:extLst>
          </p:cNvPr>
          <p:cNvSpPr txBox="1"/>
          <p:nvPr/>
        </p:nvSpPr>
        <p:spPr>
          <a:xfrm rot="16200000">
            <a:off x="6323640" y="3056275"/>
            <a:ext cx="439544" cy="276999"/>
          </a:xfrm>
          <a:prstGeom prst="rect">
            <a:avLst/>
          </a:prstGeom>
          <a:noFill/>
        </p:spPr>
        <p:txBody>
          <a:bodyPr wrap="none" rtlCol="0">
            <a:spAutoFit/>
          </a:bodyPr>
          <a:lstStyle/>
          <a:p>
            <a:r>
              <a:rPr lang="en-US" sz="1200" dirty="0">
                <a:highlight>
                  <a:srgbClr val="FFFF00"/>
                </a:highlight>
              </a:rPr>
              <a:t>569</a:t>
            </a:r>
            <a:endParaRPr lang="en-BE" sz="1200" dirty="0">
              <a:highlight>
                <a:srgbClr val="FFFF00"/>
              </a:highlight>
            </a:endParaRPr>
          </a:p>
        </p:txBody>
      </p:sp>
      <p:sp>
        <p:nvSpPr>
          <p:cNvPr id="9" name="Title 4">
            <a:extLst>
              <a:ext uri="{FF2B5EF4-FFF2-40B4-BE49-F238E27FC236}">
                <a16:creationId xmlns:a16="http://schemas.microsoft.com/office/drawing/2014/main" id="{F26B9E85-1474-8F68-1E4B-16CF83BBF9D7}"/>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sp>
        <p:nvSpPr>
          <p:cNvPr id="22" name="TextBox 21">
            <a:extLst>
              <a:ext uri="{FF2B5EF4-FFF2-40B4-BE49-F238E27FC236}">
                <a16:creationId xmlns:a16="http://schemas.microsoft.com/office/drawing/2014/main" id="{EF750B19-A417-B4AB-B2AE-A812B50378C5}"/>
              </a:ext>
            </a:extLst>
          </p:cNvPr>
          <p:cNvSpPr txBox="1"/>
          <p:nvPr/>
        </p:nvSpPr>
        <p:spPr>
          <a:xfrm>
            <a:off x="2364489" y="2580019"/>
            <a:ext cx="2351926" cy="338554"/>
          </a:xfrm>
          <a:prstGeom prst="rect">
            <a:avLst/>
          </a:prstGeom>
          <a:noFill/>
        </p:spPr>
        <p:txBody>
          <a:bodyPr wrap="none" rtlCol="0">
            <a:spAutoFit/>
          </a:bodyPr>
          <a:lstStyle/>
          <a:p>
            <a:r>
              <a:rPr lang="en-US" sz="1600" i="1" dirty="0"/>
              <a:t>Gamma-singles spectra</a:t>
            </a:r>
            <a:endParaRPr lang="en-BE" sz="1600" i="1" dirty="0"/>
          </a:p>
        </p:txBody>
      </p:sp>
    </p:spTree>
    <p:extLst>
      <p:ext uri="{BB962C8B-B14F-4D97-AF65-F5344CB8AC3E}">
        <p14:creationId xmlns:p14="http://schemas.microsoft.com/office/powerpoint/2010/main" val="13013995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4C4AAB-1EB0-D9D6-EABE-3DCF0F266F42}"/>
            </a:ext>
          </a:extLst>
        </p:cNvPr>
        <p:cNvGrpSpPr/>
        <p:nvPr/>
      </p:nvGrpSpPr>
      <p:grpSpPr>
        <a:xfrm>
          <a:off x="0" y="0"/>
          <a:ext cx="0" cy="0"/>
          <a:chOff x="0" y="0"/>
          <a:chExt cx="0" cy="0"/>
        </a:xfrm>
      </p:grpSpPr>
      <p:pic>
        <p:nvPicPr>
          <p:cNvPr id="8" name="Picture 7" descr="A graph showing a number of numbers&#10;&#10;Description automatically generated with medium confidence">
            <a:extLst>
              <a:ext uri="{FF2B5EF4-FFF2-40B4-BE49-F238E27FC236}">
                <a16:creationId xmlns:a16="http://schemas.microsoft.com/office/drawing/2014/main" id="{C0B1C41D-90B5-83D4-70FB-5C584988EE69}"/>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958" y="2202166"/>
            <a:ext cx="4607695" cy="2323083"/>
          </a:xfrm>
          <a:prstGeom prst="rect">
            <a:avLst/>
          </a:prstGeom>
        </p:spPr>
      </p:pic>
      <p:pic>
        <p:nvPicPr>
          <p:cNvPr id="9" name="Picture 8" descr="A graph showing a number of numbers&#10;&#10;Description automatically generated with medium confidence">
            <a:extLst>
              <a:ext uri="{FF2B5EF4-FFF2-40B4-BE49-F238E27FC236}">
                <a16:creationId xmlns:a16="http://schemas.microsoft.com/office/drawing/2014/main" id="{889BA706-4ECF-E9C2-8801-F60F42BC664F}"/>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690652" y="3706180"/>
            <a:ext cx="4466844" cy="2260537"/>
          </a:xfrm>
          <a:prstGeom prst="rect">
            <a:avLst/>
          </a:prstGeom>
        </p:spPr>
      </p:pic>
      <p:sp>
        <p:nvSpPr>
          <p:cNvPr id="10" name="TextBox 9">
            <a:extLst>
              <a:ext uri="{FF2B5EF4-FFF2-40B4-BE49-F238E27FC236}">
                <a16:creationId xmlns:a16="http://schemas.microsoft.com/office/drawing/2014/main" id="{C76F1F9F-D462-2D0C-520A-E62B22F2F388}"/>
              </a:ext>
            </a:extLst>
          </p:cNvPr>
          <p:cNvSpPr txBox="1"/>
          <p:nvPr/>
        </p:nvSpPr>
        <p:spPr>
          <a:xfrm>
            <a:off x="7986634" y="3724136"/>
            <a:ext cx="1184940" cy="369332"/>
          </a:xfrm>
          <a:prstGeom prst="rect">
            <a:avLst/>
          </a:prstGeom>
          <a:noFill/>
        </p:spPr>
        <p:txBody>
          <a:bodyPr wrap="none" rtlCol="0">
            <a:spAutoFit/>
          </a:bodyPr>
          <a:lstStyle/>
          <a:p>
            <a:r>
              <a:rPr lang="en-US" sz="900" dirty="0">
                <a:solidFill>
                  <a:srgbClr val="FF0000"/>
                </a:solidFill>
              </a:rPr>
              <a:t>Red: first 16’</a:t>
            </a:r>
          </a:p>
          <a:p>
            <a:r>
              <a:rPr lang="en-US" sz="900" dirty="0">
                <a:solidFill>
                  <a:schemeClr val="tx2">
                    <a:lumMod val="75000"/>
                    <a:lumOff val="25000"/>
                  </a:schemeClr>
                </a:solidFill>
              </a:rPr>
              <a:t>Blue: from 30’ to 4h</a:t>
            </a:r>
            <a:endParaRPr lang="en-BE" sz="900" dirty="0">
              <a:solidFill>
                <a:schemeClr val="tx2">
                  <a:lumMod val="75000"/>
                  <a:lumOff val="25000"/>
                </a:schemeClr>
              </a:solidFill>
            </a:endParaRPr>
          </a:p>
        </p:txBody>
      </p:sp>
      <p:sp>
        <p:nvSpPr>
          <p:cNvPr id="11" name="TextBox 10">
            <a:extLst>
              <a:ext uri="{FF2B5EF4-FFF2-40B4-BE49-F238E27FC236}">
                <a16:creationId xmlns:a16="http://schemas.microsoft.com/office/drawing/2014/main" id="{3CE81DDB-6D9D-3878-E4ED-708EDA8AFB3E}"/>
              </a:ext>
            </a:extLst>
          </p:cNvPr>
          <p:cNvSpPr txBox="1"/>
          <p:nvPr/>
        </p:nvSpPr>
        <p:spPr>
          <a:xfrm>
            <a:off x="3436350" y="2231111"/>
            <a:ext cx="1184940" cy="369332"/>
          </a:xfrm>
          <a:prstGeom prst="rect">
            <a:avLst/>
          </a:prstGeom>
          <a:noFill/>
        </p:spPr>
        <p:txBody>
          <a:bodyPr wrap="none" rtlCol="0">
            <a:spAutoFit/>
          </a:bodyPr>
          <a:lstStyle/>
          <a:p>
            <a:r>
              <a:rPr lang="en-US" sz="900" dirty="0">
                <a:solidFill>
                  <a:srgbClr val="FF0000"/>
                </a:solidFill>
              </a:rPr>
              <a:t>Red: first 16’</a:t>
            </a:r>
          </a:p>
          <a:p>
            <a:r>
              <a:rPr lang="en-US" sz="900" dirty="0">
                <a:solidFill>
                  <a:schemeClr val="tx2">
                    <a:lumMod val="75000"/>
                    <a:lumOff val="25000"/>
                  </a:schemeClr>
                </a:solidFill>
              </a:rPr>
              <a:t>Blue: from 30’ to 4h</a:t>
            </a:r>
            <a:endParaRPr lang="en-BE" sz="900" dirty="0">
              <a:solidFill>
                <a:schemeClr val="tx2">
                  <a:lumMod val="75000"/>
                  <a:lumOff val="25000"/>
                </a:schemeClr>
              </a:solidFill>
            </a:endParaRPr>
          </a:p>
        </p:txBody>
      </p:sp>
      <p:sp>
        <p:nvSpPr>
          <p:cNvPr id="12" name="TextBox 11">
            <a:extLst>
              <a:ext uri="{FF2B5EF4-FFF2-40B4-BE49-F238E27FC236}">
                <a16:creationId xmlns:a16="http://schemas.microsoft.com/office/drawing/2014/main" id="{7EFD785A-2F32-5929-13D2-6667AB3BEBFE}"/>
              </a:ext>
            </a:extLst>
          </p:cNvPr>
          <p:cNvSpPr txBox="1"/>
          <p:nvPr/>
        </p:nvSpPr>
        <p:spPr>
          <a:xfrm>
            <a:off x="6656831" y="3482333"/>
            <a:ext cx="1146468" cy="300082"/>
          </a:xfrm>
          <a:prstGeom prst="rect">
            <a:avLst/>
          </a:prstGeom>
          <a:noFill/>
        </p:spPr>
        <p:txBody>
          <a:bodyPr wrap="none" rtlCol="0">
            <a:spAutoFit/>
          </a:bodyPr>
          <a:lstStyle/>
          <a:p>
            <a:r>
              <a:rPr lang="en-US" sz="1350" dirty="0"/>
              <a:t>Gate: 93keV</a:t>
            </a:r>
            <a:endParaRPr lang="en-BE" sz="1350" dirty="0"/>
          </a:p>
        </p:txBody>
      </p:sp>
      <p:sp>
        <p:nvSpPr>
          <p:cNvPr id="13" name="TextBox 12">
            <a:extLst>
              <a:ext uri="{FF2B5EF4-FFF2-40B4-BE49-F238E27FC236}">
                <a16:creationId xmlns:a16="http://schemas.microsoft.com/office/drawing/2014/main" id="{DC64E549-F387-EBB6-CAA1-19FF7DAB0F99}"/>
              </a:ext>
            </a:extLst>
          </p:cNvPr>
          <p:cNvSpPr txBox="1"/>
          <p:nvPr/>
        </p:nvSpPr>
        <p:spPr>
          <a:xfrm>
            <a:off x="1764600" y="1990397"/>
            <a:ext cx="1146468" cy="300082"/>
          </a:xfrm>
          <a:prstGeom prst="rect">
            <a:avLst/>
          </a:prstGeom>
          <a:noFill/>
        </p:spPr>
        <p:txBody>
          <a:bodyPr wrap="none" rtlCol="0">
            <a:spAutoFit/>
          </a:bodyPr>
          <a:lstStyle/>
          <a:p>
            <a:r>
              <a:rPr lang="en-US" sz="1350" dirty="0"/>
              <a:t>Gate: 90keV</a:t>
            </a:r>
            <a:endParaRPr lang="en-BE" sz="1350" dirty="0"/>
          </a:p>
        </p:txBody>
      </p:sp>
      <p:sp>
        <p:nvSpPr>
          <p:cNvPr id="14" name="TextBox 13">
            <a:extLst>
              <a:ext uri="{FF2B5EF4-FFF2-40B4-BE49-F238E27FC236}">
                <a16:creationId xmlns:a16="http://schemas.microsoft.com/office/drawing/2014/main" id="{A0181F75-A80E-745D-A362-C1A9DA103099}"/>
              </a:ext>
            </a:extLst>
          </p:cNvPr>
          <p:cNvSpPr txBox="1"/>
          <p:nvPr/>
        </p:nvSpPr>
        <p:spPr>
          <a:xfrm rot="21002566">
            <a:off x="4795266" y="2324173"/>
            <a:ext cx="4422650" cy="507831"/>
          </a:xfrm>
          <a:prstGeom prst="rect">
            <a:avLst/>
          </a:prstGeom>
          <a:noFill/>
        </p:spPr>
        <p:txBody>
          <a:bodyPr wrap="square" rtlCol="0">
            <a:spAutoFit/>
          </a:bodyPr>
          <a:lstStyle/>
          <a:p>
            <a:pPr algn="ctr"/>
            <a:r>
              <a:rPr lang="en-US" sz="1350" b="1" dirty="0">
                <a:solidFill>
                  <a:srgbClr val="00B0F0"/>
                </a:solidFill>
              </a:rPr>
              <a:t>We need to apply more filters to the data to identify the origin of the peaks ! </a:t>
            </a:r>
            <a:endParaRPr lang="en-BE" sz="1350" b="1" dirty="0">
              <a:solidFill>
                <a:srgbClr val="00B0F0"/>
              </a:solidFill>
            </a:endParaRPr>
          </a:p>
        </p:txBody>
      </p:sp>
      <p:sp>
        <p:nvSpPr>
          <p:cNvPr id="15" name="TextBox 14">
            <a:extLst>
              <a:ext uri="{FF2B5EF4-FFF2-40B4-BE49-F238E27FC236}">
                <a16:creationId xmlns:a16="http://schemas.microsoft.com/office/drawing/2014/main" id="{45749B1B-E42A-92BC-00B1-714B10C2AB2A}"/>
              </a:ext>
            </a:extLst>
          </p:cNvPr>
          <p:cNvSpPr txBox="1"/>
          <p:nvPr/>
        </p:nvSpPr>
        <p:spPr>
          <a:xfrm>
            <a:off x="76205" y="904486"/>
            <a:ext cx="1088760" cy="300082"/>
          </a:xfrm>
          <a:prstGeom prst="rect">
            <a:avLst/>
          </a:prstGeom>
          <a:noFill/>
        </p:spPr>
        <p:txBody>
          <a:bodyPr wrap="none" rtlCol="0">
            <a:spAutoFit/>
          </a:bodyPr>
          <a:lstStyle/>
          <a:p>
            <a:r>
              <a:rPr lang="en-US" sz="1350" i="1" dirty="0"/>
              <a:t>Decay Data</a:t>
            </a:r>
            <a:endParaRPr lang="en-BE" sz="1350" i="1" dirty="0"/>
          </a:p>
        </p:txBody>
      </p:sp>
      <p:sp>
        <p:nvSpPr>
          <p:cNvPr id="6" name="Title 4">
            <a:extLst>
              <a:ext uri="{FF2B5EF4-FFF2-40B4-BE49-F238E27FC236}">
                <a16:creationId xmlns:a16="http://schemas.microsoft.com/office/drawing/2014/main" id="{3E264D80-7BC2-E3F1-B35A-AAFDC2AE75DB}"/>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sp>
        <p:nvSpPr>
          <p:cNvPr id="16" name="Footer Placeholder 3">
            <a:extLst>
              <a:ext uri="{FF2B5EF4-FFF2-40B4-BE49-F238E27FC236}">
                <a16:creationId xmlns:a16="http://schemas.microsoft.com/office/drawing/2014/main" id="{AFA0B6F4-5982-9746-A5F8-E440C19F5C38}"/>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17" name="Slide Number Placeholder 2">
            <a:extLst>
              <a:ext uri="{FF2B5EF4-FFF2-40B4-BE49-F238E27FC236}">
                <a16:creationId xmlns:a16="http://schemas.microsoft.com/office/drawing/2014/main" id="{333DE20F-8ECF-2B88-B778-F6F33BE10422}"/>
              </a:ext>
            </a:extLst>
          </p:cNvPr>
          <p:cNvSpPr>
            <a:spLocks noGrp="1"/>
          </p:cNvSpPr>
          <p:nvPr>
            <p:ph type="sldNum" sz="quarter" idx="12"/>
          </p:nvPr>
        </p:nvSpPr>
        <p:spPr>
          <a:xfrm>
            <a:off x="7632408" y="6210000"/>
            <a:ext cx="648000" cy="648000"/>
          </a:xfrm>
        </p:spPr>
        <p:txBody>
          <a:bodyPr/>
          <a:lstStyle/>
          <a:p>
            <a:fld id="{0A297500-7527-634B-90F4-69D0994C32B4}" type="slidenum">
              <a:rPr lang="nl-NL" smtClean="0"/>
              <a:pPr/>
              <a:t>23</a:t>
            </a:fld>
            <a:endParaRPr lang="nl-NL" dirty="0"/>
          </a:p>
        </p:txBody>
      </p:sp>
    </p:spTree>
    <p:extLst>
      <p:ext uri="{BB962C8B-B14F-4D97-AF65-F5344CB8AC3E}">
        <p14:creationId xmlns:p14="http://schemas.microsoft.com/office/powerpoint/2010/main" val="12929925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A5FEC-3304-9481-FA50-DB9039DB249E}"/>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AE644062-E5B7-1015-9D84-C24DC9A866A8}"/>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E3463938-4677-02D6-101F-7C3BC61A0BB1}"/>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24</a:t>
            </a:fld>
            <a:endParaRPr lang="nl-NL" dirty="0"/>
          </a:p>
        </p:txBody>
      </p:sp>
      <p:sp>
        <p:nvSpPr>
          <p:cNvPr id="8" name="TextBox 7">
            <a:extLst>
              <a:ext uri="{FF2B5EF4-FFF2-40B4-BE49-F238E27FC236}">
                <a16:creationId xmlns:a16="http://schemas.microsoft.com/office/drawing/2014/main" id="{B46B702B-DE73-9496-288A-0DBC81E3C31D}"/>
              </a:ext>
            </a:extLst>
          </p:cNvPr>
          <p:cNvSpPr txBox="1"/>
          <p:nvPr/>
        </p:nvSpPr>
        <p:spPr>
          <a:xfrm>
            <a:off x="6253018" y="356270"/>
            <a:ext cx="2492990" cy="338554"/>
          </a:xfrm>
          <a:prstGeom prst="rect">
            <a:avLst/>
          </a:prstGeom>
          <a:noFill/>
        </p:spPr>
        <p:txBody>
          <a:bodyPr wrap="none" rtlCol="0">
            <a:spAutoFit/>
          </a:bodyPr>
          <a:lstStyle/>
          <a:p>
            <a:r>
              <a:rPr lang="en-US" sz="1600" i="1" dirty="0" err="1"/>
              <a:t>HPGe</a:t>
            </a:r>
            <a:r>
              <a:rPr lang="en-US" sz="1600" i="1" dirty="0"/>
              <a:t> – </a:t>
            </a:r>
            <a:r>
              <a:rPr lang="el-GR" sz="1600" i="1" dirty="0"/>
              <a:t>β</a:t>
            </a:r>
            <a:r>
              <a:rPr lang="en-US" sz="1600" i="1" dirty="0"/>
              <a:t> time difference</a:t>
            </a:r>
            <a:endParaRPr lang="en-BE" sz="1600" i="1" dirty="0"/>
          </a:p>
        </p:txBody>
      </p:sp>
      <p:pic>
        <p:nvPicPr>
          <p:cNvPr id="10" name="Picture 9" descr="A graph of red and blue lines&#10;&#10;AI-generated content may be incorrect.">
            <a:extLst>
              <a:ext uri="{FF2B5EF4-FFF2-40B4-BE49-F238E27FC236}">
                <a16:creationId xmlns:a16="http://schemas.microsoft.com/office/drawing/2014/main" id="{938DA2C7-C778-16D1-E3D9-F2698975256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1440" y="2650516"/>
            <a:ext cx="6517955" cy="3246523"/>
          </a:xfrm>
          <a:prstGeom prst="rect">
            <a:avLst/>
          </a:prstGeom>
        </p:spPr>
      </p:pic>
      <p:sp>
        <p:nvSpPr>
          <p:cNvPr id="11" name="TextBox 10">
            <a:extLst>
              <a:ext uri="{FF2B5EF4-FFF2-40B4-BE49-F238E27FC236}">
                <a16:creationId xmlns:a16="http://schemas.microsoft.com/office/drawing/2014/main" id="{46780536-29EB-7E4F-F962-48D91D631993}"/>
              </a:ext>
            </a:extLst>
          </p:cNvPr>
          <p:cNvSpPr txBox="1"/>
          <p:nvPr/>
        </p:nvSpPr>
        <p:spPr>
          <a:xfrm rot="16200000">
            <a:off x="63641" y="2720881"/>
            <a:ext cx="511679" cy="215444"/>
          </a:xfrm>
          <a:prstGeom prst="rect">
            <a:avLst/>
          </a:prstGeom>
          <a:noFill/>
        </p:spPr>
        <p:txBody>
          <a:bodyPr wrap="none" rtlCol="0">
            <a:spAutoFit/>
          </a:bodyPr>
          <a:lstStyle/>
          <a:p>
            <a:r>
              <a:rPr lang="en-US" sz="800" dirty="0"/>
              <a:t>Counts</a:t>
            </a:r>
            <a:endParaRPr lang="en-BE" sz="1000" dirty="0"/>
          </a:p>
        </p:txBody>
      </p:sp>
      <p:sp>
        <p:nvSpPr>
          <p:cNvPr id="12" name="TextBox 11">
            <a:extLst>
              <a:ext uri="{FF2B5EF4-FFF2-40B4-BE49-F238E27FC236}">
                <a16:creationId xmlns:a16="http://schemas.microsoft.com/office/drawing/2014/main" id="{EC55675E-E9BD-83DE-E195-AFF88BAABF45}"/>
              </a:ext>
            </a:extLst>
          </p:cNvPr>
          <p:cNvSpPr txBox="1"/>
          <p:nvPr/>
        </p:nvSpPr>
        <p:spPr>
          <a:xfrm>
            <a:off x="6253018" y="5837730"/>
            <a:ext cx="558166" cy="246221"/>
          </a:xfrm>
          <a:prstGeom prst="rect">
            <a:avLst/>
          </a:prstGeom>
          <a:noFill/>
        </p:spPr>
        <p:txBody>
          <a:bodyPr wrap="none" rtlCol="0">
            <a:spAutoFit/>
          </a:bodyPr>
          <a:lstStyle/>
          <a:p>
            <a:r>
              <a:rPr lang="en-US" sz="800" dirty="0"/>
              <a:t>E</a:t>
            </a:r>
            <a:r>
              <a:rPr lang="el-GR" sz="800" baseline="-25000" dirty="0"/>
              <a:t>γ</a:t>
            </a:r>
            <a:r>
              <a:rPr lang="el-GR" sz="800" dirty="0"/>
              <a:t> [</a:t>
            </a:r>
            <a:r>
              <a:rPr lang="en-US" sz="800" dirty="0"/>
              <a:t>keV</a:t>
            </a:r>
            <a:r>
              <a:rPr lang="en-US" sz="1000" dirty="0"/>
              <a:t>]</a:t>
            </a:r>
            <a:endParaRPr lang="en-BE" sz="1000" dirty="0"/>
          </a:p>
        </p:txBody>
      </p:sp>
      <p:pic>
        <p:nvPicPr>
          <p:cNvPr id="15" name="Picture 14" descr="A graph of a graph&#10;&#10;AI-generated content may be incorrect.">
            <a:extLst>
              <a:ext uri="{FF2B5EF4-FFF2-40B4-BE49-F238E27FC236}">
                <a16:creationId xmlns:a16="http://schemas.microsoft.com/office/drawing/2014/main" id="{B144BE08-1BC0-B403-DF11-3625D357E3AF}"/>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39530" y="725096"/>
            <a:ext cx="2992712" cy="1951769"/>
          </a:xfrm>
          <a:prstGeom prst="rect">
            <a:avLst/>
          </a:prstGeom>
        </p:spPr>
      </p:pic>
      <p:sp>
        <p:nvSpPr>
          <p:cNvPr id="16" name="Rectangle 15">
            <a:extLst>
              <a:ext uri="{FF2B5EF4-FFF2-40B4-BE49-F238E27FC236}">
                <a16:creationId xmlns:a16="http://schemas.microsoft.com/office/drawing/2014/main" id="{20F89EF1-3CAC-67B9-0585-63163D2F567D}"/>
              </a:ext>
            </a:extLst>
          </p:cNvPr>
          <p:cNvSpPr/>
          <p:nvPr/>
        </p:nvSpPr>
        <p:spPr>
          <a:xfrm>
            <a:off x="8428288" y="664551"/>
            <a:ext cx="503954" cy="47248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7" name="Title 4">
            <a:extLst>
              <a:ext uri="{FF2B5EF4-FFF2-40B4-BE49-F238E27FC236}">
                <a16:creationId xmlns:a16="http://schemas.microsoft.com/office/drawing/2014/main" id="{F6541DAC-3678-EAFC-7691-8511295DC539}"/>
              </a:ext>
            </a:extLst>
          </p:cNvPr>
          <p:cNvSpPr>
            <a:spLocks noGrp="1"/>
          </p:cNvSpPr>
          <p:nvPr>
            <p:ph type="title"/>
          </p:nvPr>
        </p:nvSpPr>
        <p:spPr>
          <a:xfrm>
            <a:off x="687423" y="81580"/>
            <a:ext cx="5350216" cy="648000"/>
          </a:xfrm>
        </p:spPr>
        <p:txBody>
          <a:bodyPr/>
          <a:lstStyle/>
          <a:p>
            <a:pPr algn="ctr"/>
            <a:r>
              <a:rPr lang="en-US" dirty="0"/>
              <a:t>Back-up Slides</a:t>
            </a:r>
            <a:endParaRPr lang="en-BE" dirty="0"/>
          </a:p>
        </p:txBody>
      </p:sp>
      <p:sp>
        <p:nvSpPr>
          <p:cNvPr id="9" name="TextBox 8">
            <a:extLst>
              <a:ext uri="{FF2B5EF4-FFF2-40B4-BE49-F238E27FC236}">
                <a16:creationId xmlns:a16="http://schemas.microsoft.com/office/drawing/2014/main" id="{E815E1D6-D8FB-884A-848B-67D5A9BA3554}"/>
              </a:ext>
            </a:extLst>
          </p:cNvPr>
          <p:cNvSpPr txBox="1"/>
          <p:nvPr/>
        </p:nvSpPr>
        <p:spPr>
          <a:xfrm>
            <a:off x="1139285" y="2309414"/>
            <a:ext cx="4540025" cy="338554"/>
          </a:xfrm>
          <a:prstGeom prst="rect">
            <a:avLst/>
          </a:prstGeom>
          <a:noFill/>
        </p:spPr>
        <p:txBody>
          <a:bodyPr wrap="none" rtlCol="0">
            <a:spAutoFit/>
          </a:bodyPr>
          <a:lstStyle/>
          <a:p>
            <a:r>
              <a:rPr lang="en-US" sz="1600" i="1" dirty="0"/>
              <a:t>Decay Data – Gamma singles with beta tagging</a:t>
            </a:r>
            <a:endParaRPr lang="en-BE" sz="1600" i="1" dirty="0"/>
          </a:p>
        </p:txBody>
      </p:sp>
    </p:spTree>
    <p:extLst>
      <p:ext uri="{BB962C8B-B14F-4D97-AF65-F5344CB8AC3E}">
        <p14:creationId xmlns:p14="http://schemas.microsoft.com/office/powerpoint/2010/main" val="37110090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32D69-B62F-725F-0BF1-84F5FFE1C68C}"/>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9C579695-96D6-E76C-9ED8-AABEF004488D}"/>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D71F0983-06C9-59F2-5EFC-46CBE753704D}"/>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25</a:t>
            </a:fld>
            <a:endParaRPr lang="nl-NL" dirty="0"/>
          </a:p>
        </p:txBody>
      </p:sp>
      <p:sp>
        <p:nvSpPr>
          <p:cNvPr id="2" name="TextBox 1">
            <a:extLst>
              <a:ext uri="{FF2B5EF4-FFF2-40B4-BE49-F238E27FC236}">
                <a16:creationId xmlns:a16="http://schemas.microsoft.com/office/drawing/2014/main" id="{D44EC632-4BC5-6CC1-9EAE-1C4314A8F775}"/>
              </a:ext>
            </a:extLst>
          </p:cNvPr>
          <p:cNvSpPr txBox="1"/>
          <p:nvPr/>
        </p:nvSpPr>
        <p:spPr>
          <a:xfrm>
            <a:off x="3646850" y="627762"/>
            <a:ext cx="2212272" cy="338554"/>
          </a:xfrm>
          <a:prstGeom prst="rect">
            <a:avLst/>
          </a:prstGeom>
          <a:noFill/>
        </p:spPr>
        <p:txBody>
          <a:bodyPr wrap="none" rtlCol="0">
            <a:spAutoFit/>
          </a:bodyPr>
          <a:lstStyle/>
          <a:p>
            <a:r>
              <a:rPr lang="en-US" sz="1600" i="1" dirty="0"/>
              <a:t>Time- Difference Plots</a:t>
            </a:r>
            <a:endParaRPr lang="en-BE" sz="1600" i="1" dirty="0"/>
          </a:p>
        </p:txBody>
      </p:sp>
      <p:sp>
        <p:nvSpPr>
          <p:cNvPr id="10" name="Title 4">
            <a:extLst>
              <a:ext uri="{FF2B5EF4-FFF2-40B4-BE49-F238E27FC236}">
                <a16:creationId xmlns:a16="http://schemas.microsoft.com/office/drawing/2014/main" id="{927B432D-F027-CAD1-D663-B938BE4CE43F}"/>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pic>
        <p:nvPicPr>
          <p:cNvPr id="12" name="Picture 11">
            <a:extLst>
              <a:ext uri="{FF2B5EF4-FFF2-40B4-BE49-F238E27FC236}">
                <a16:creationId xmlns:a16="http://schemas.microsoft.com/office/drawing/2014/main" id="{4F6A7809-D7C7-71F0-3ACD-ABF739F4CD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96342" y="1308663"/>
            <a:ext cx="4447659" cy="2404771"/>
          </a:xfrm>
          <a:prstGeom prst="rect">
            <a:avLst/>
          </a:prstGeom>
        </p:spPr>
      </p:pic>
      <p:pic>
        <p:nvPicPr>
          <p:cNvPr id="14" name="Picture 13">
            <a:extLst>
              <a:ext uri="{FF2B5EF4-FFF2-40B4-BE49-F238E27FC236}">
                <a16:creationId xmlns:a16="http://schemas.microsoft.com/office/drawing/2014/main" id="{BAD414AD-BE64-EF18-B0C9-7CE1F484126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41" y="1308664"/>
            <a:ext cx="4384619" cy="2404770"/>
          </a:xfrm>
          <a:prstGeom prst="rect">
            <a:avLst/>
          </a:prstGeom>
        </p:spPr>
      </p:pic>
      <p:pic>
        <p:nvPicPr>
          <p:cNvPr id="16" name="Picture 15" descr="A screenshot of a computer&#10;&#10;AI-generated content may be incorrect.">
            <a:extLst>
              <a:ext uri="{FF2B5EF4-FFF2-40B4-BE49-F238E27FC236}">
                <a16:creationId xmlns:a16="http://schemas.microsoft.com/office/drawing/2014/main" id="{549EE914-95F3-C958-1C45-FC8B107FE195}"/>
              </a:ext>
            </a:extLst>
          </p:cNvPr>
          <p:cNvPicPr>
            <a:picLocks noChangeAspect="1"/>
          </p:cNvPicPr>
          <p:nvPr/>
        </p:nvPicPr>
        <p:blipFill>
          <a:blip r:embed="rId4" cstate="print">
            <a:clrChange>
              <a:clrFrom>
                <a:srgbClr val="FAFAFA"/>
              </a:clrFrom>
              <a:clrTo>
                <a:srgbClr val="FAFAFA">
                  <a:alpha val="0"/>
                </a:srgbClr>
              </a:clrTo>
            </a:clrChange>
            <a:extLst>
              <a:ext uri="{28A0092B-C50C-407E-A947-70E740481C1C}">
                <a14:useLocalDpi xmlns:a14="http://schemas.microsoft.com/office/drawing/2010/main" val="0"/>
              </a:ext>
            </a:extLst>
          </a:blip>
          <a:stretch>
            <a:fillRect/>
          </a:stretch>
        </p:blipFill>
        <p:spPr>
          <a:xfrm>
            <a:off x="2385583" y="3965863"/>
            <a:ext cx="4098768" cy="2196853"/>
          </a:xfrm>
          <a:prstGeom prst="rect">
            <a:avLst/>
          </a:prstGeom>
        </p:spPr>
      </p:pic>
      <p:sp>
        <p:nvSpPr>
          <p:cNvPr id="17" name="TextBox 16">
            <a:extLst>
              <a:ext uri="{FF2B5EF4-FFF2-40B4-BE49-F238E27FC236}">
                <a16:creationId xmlns:a16="http://schemas.microsoft.com/office/drawing/2014/main" id="{03395A99-F58A-6F62-6786-4FBF317F25AF}"/>
              </a:ext>
            </a:extLst>
          </p:cNvPr>
          <p:cNvSpPr txBox="1"/>
          <p:nvPr/>
        </p:nvSpPr>
        <p:spPr>
          <a:xfrm>
            <a:off x="6393419" y="939331"/>
            <a:ext cx="844142" cy="369332"/>
          </a:xfrm>
          <a:prstGeom prst="rect">
            <a:avLst/>
          </a:prstGeom>
          <a:noFill/>
        </p:spPr>
        <p:txBody>
          <a:bodyPr wrap="none" rtlCol="0">
            <a:spAutoFit/>
          </a:bodyPr>
          <a:lstStyle/>
          <a:p>
            <a:r>
              <a:rPr lang="en-US" dirty="0"/>
              <a:t>T</a:t>
            </a:r>
            <a:r>
              <a:rPr lang="el-GR" baseline="-25000" dirty="0"/>
              <a:t>β</a:t>
            </a:r>
            <a:r>
              <a:rPr lang="en-US" dirty="0"/>
              <a:t> - T</a:t>
            </a:r>
            <a:r>
              <a:rPr lang="el-GR" baseline="-25000" dirty="0"/>
              <a:t>β</a:t>
            </a:r>
            <a:endParaRPr lang="en-BE" baseline="-25000" dirty="0"/>
          </a:p>
        </p:txBody>
      </p:sp>
      <p:sp>
        <p:nvSpPr>
          <p:cNvPr id="18" name="TextBox 17">
            <a:extLst>
              <a:ext uri="{FF2B5EF4-FFF2-40B4-BE49-F238E27FC236}">
                <a16:creationId xmlns:a16="http://schemas.microsoft.com/office/drawing/2014/main" id="{C526DEA8-3C3E-DE00-A6C0-1D818F48FB34}"/>
              </a:ext>
            </a:extLst>
          </p:cNvPr>
          <p:cNvSpPr txBox="1"/>
          <p:nvPr/>
        </p:nvSpPr>
        <p:spPr>
          <a:xfrm>
            <a:off x="1436999" y="939331"/>
            <a:ext cx="832920" cy="369332"/>
          </a:xfrm>
          <a:prstGeom prst="rect">
            <a:avLst/>
          </a:prstGeom>
          <a:noFill/>
        </p:spPr>
        <p:txBody>
          <a:bodyPr wrap="none" rtlCol="0">
            <a:spAutoFit/>
          </a:bodyPr>
          <a:lstStyle/>
          <a:p>
            <a:r>
              <a:rPr lang="en-US" dirty="0"/>
              <a:t>T</a:t>
            </a:r>
            <a:r>
              <a:rPr lang="el-GR" baseline="-25000" dirty="0"/>
              <a:t>γ</a:t>
            </a:r>
            <a:r>
              <a:rPr lang="en-US" dirty="0"/>
              <a:t> - T</a:t>
            </a:r>
            <a:r>
              <a:rPr lang="el-GR" baseline="-25000" dirty="0"/>
              <a:t>β</a:t>
            </a:r>
            <a:endParaRPr lang="en-BE" baseline="-25000" dirty="0"/>
          </a:p>
        </p:txBody>
      </p:sp>
      <p:sp>
        <p:nvSpPr>
          <p:cNvPr id="19" name="TextBox 18">
            <a:extLst>
              <a:ext uri="{FF2B5EF4-FFF2-40B4-BE49-F238E27FC236}">
                <a16:creationId xmlns:a16="http://schemas.microsoft.com/office/drawing/2014/main" id="{3F261149-CB8A-FD20-D82F-81862A70EC4B}"/>
              </a:ext>
            </a:extLst>
          </p:cNvPr>
          <p:cNvSpPr txBox="1"/>
          <p:nvPr/>
        </p:nvSpPr>
        <p:spPr>
          <a:xfrm>
            <a:off x="3920066" y="3615162"/>
            <a:ext cx="832920" cy="369332"/>
          </a:xfrm>
          <a:prstGeom prst="rect">
            <a:avLst/>
          </a:prstGeom>
          <a:noFill/>
        </p:spPr>
        <p:txBody>
          <a:bodyPr wrap="none" rtlCol="0">
            <a:spAutoFit/>
          </a:bodyPr>
          <a:lstStyle/>
          <a:p>
            <a:r>
              <a:rPr lang="en-US" dirty="0"/>
              <a:t>T</a:t>
            </a:r>
            <a:r>
              <a:rPr lang="el-GR" baseline="-25000" dirty="0"/>
              <a:t>γ</a:t>
            </a:r>
            <a:r>
              <a:rPr lang="en-US" dirty="0"/>
              <a:t> - T</a:t>
            </a:r>
            <a:r>
              <a:rPr lang="el-GR" baseline="-25000" dirty="0"/>
              <a:t>γ</a:t>
            </a:r>
            <a:endParaRPr lang="en-BE" baseline="-25000" dirty="0"/>
          </a:p>
        </p:txBody>
      </p:sp>
    </p:spTree>
    <p:extLst>
      <p:ext uri="{BB962C8B-B14F-4D97-AF65-F5344CB8AC3E}">
        <p14:creationId xmlns:p14="http://schemas.microsoft.com/office/powerpoint/2010/main" val="7297939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F58B6E9-BF5D-3214-4378-D549DDA71E26}"/>
              </a:ext>
            </a:extLst>
          </p:cNvPr>
          <p:cNvSpPr>
            <a:spLocks noGrp="1"/>
          </p:cNvSpPr>
          <p:nvPr>
            <p:ph type="sldNum" sz="quarter" idx="12"/>
          </p:nvPr>
        </p:nvSpPr>
        <p:spPr>
          <a:xfrm>
            <a:off x="7632408" y="6210000"/>
            <a:ext cx="648000" cy="648000"/>
          </a:xfrm>
        </p:spPr>
        <p:txBody>
          <a:bodyPr/>
          <a:lstStyle/>
          <a:p>
            <a:fld id="{0A297500-7527-634B-90F4-69D0994C32B4}" type="slidenum">
              <a:rPr lang="nl-NL" smtClean="0"/>
              <a:pPr/>
              <a:t>26</a:t>
            </a:fld>
            <a:endParaRPr lang="nl-NL" dirty="0"/>
          </a:p>
        </p:txBody>
      </p:sp>
      <p:pic>
        <p:nvPicPr>
          <p:cNvPr id="5122" name="Picture 2" descr="End Time: &#10;1612010 &#10;168856.12 s &#10;o &#10;o &#10;104 &#10;Start Time: &#10;1443154 &#10;1460 &#10;1480 &#10;1 500 &#10;Run 010 &#10;Duration: &#10;1 520 &#10;1 540 &#10;1 560 &#10;1 580 &#10;ime &#10;1 600 &#10;imestamp &#10;xl 03 &#10;nits] ">
            <a:extLst>
              <a:ext uri="{FF2B5EF4-FFF2-40B4-BE49-F238E27FC236}">
                <a16:creationId xmlns:a16="http://schemas.microsoft.com/office/drawing/2014/main" id="{84F528DA-0DAA-ED4C-8B42-04F994984B27}"/>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74630" y="1502115"/>
            <a:ext cx="7905778" cy="419994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5914745-0ED8-3ACF-5C46-B187FAC8BAD6}"/>
              </a:ext>
            </a:extLst>
          </p:cNvPr>
          <p:cNvSpPr txBox="1"/>
          <p:nvPr/>
        </p:nvSpPr>
        <p:spPr>
          <a:xfrm>
            <a:off x="38625" y="812024"/>
            <a:ext cx="3531736" cy="369332"/>
          </a:xfrm>
          <a:prstGeom prst="rect">
            <a:avLst/>
          </a:prstGeom>
          <a:noFill/>
        </p:spPr>
        <p:txBody>
          <a:bodyPr wrap="none" rtlCol="0">
            <a:spAutoFit/>
          </a:bodyPr>
          <a:lstStyle/>
          <a:p>
            <a:r>
              <a:rPr lang="en-US" i="1" dirty="0"/>
              <a:t>Deconstructing the timestamp….</a:t>
            </a:r>
            <a:endParaRPr lang="en-BE" i="1" dirty="0"/>
          </a:p>
        </p:txBody>
      </p:sp>
      <p:sp>
        <p:nvSpPr>
          <p:cNvPr id="7" name="Title 4">
            <a:extLst>
              <a:ext uri="{FF2B5EF4-FFF2-40B4-BE49-F238E27FC236}">
                <a16:creationId xmlns:a16="http://schemas.microsoft.com/office/drawing/2014/main" id="{7F9CF492-4DF6-5D90-A4EC-8DC498163492}"/>
              </a:ext>
            </a:extLst>
          </p:cNvPr>
          <p:cNvSpPr>
            <a:spLocks noGrp="1"/>
          </p:cNvSpPr>
          <p:nvPr>
            <p:ph type="title"/>
          </p:nvPr>
        </p:nvSpPr>
        <p:spPr>
          <a:xfrm>
            <a:off x="2221806" y="9837"/>
            <a:ext cx="5350216" cy="648000"/>
          </a:xfrm>
        </p:spPr>
        <p:txBody>
          <a:bodyPr/>
          <a:lstStyle/>
          <a:p>
            <a:pPr algn="ctr"/>
            <a:r>
              <a:rPr lang="en-US" dirty="0"/>
              <a:t>Back-up Slides</a:t>
            </a:r>
            <a:endParaRPr lang="en-BE" dirty="0"/>
          </a:p>
        </p:txBody>
      </p:sp>
      <p:sp>
        <p:nvSpPr>
          <p:cNvPr id="8" name="Footer Placeholder 3">
            <a:extLst>
              <a:ext uri="{FF2B5EF4-FFF2-40B4-BE49-F238E27FC236}">
                <a16:creationId xmlns:a16="http://schemas.microsoft.com/office/drawing/2014/main" id="{3FC6FE5B-2E9F-15EB-4F55-02B6D814662C}"/>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Tree>
    <p:extLst>
      <p:ext uri="{BB962C8B-B14F-4D97-AF65-F5344CB8AC3E}">
        <p14:creationId xmlns:p14="http://schemas.microsoft.com/office/powerpoint/2010/main" val="3462202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7965DA-3E7D-FDCE-F63A-103F9472CA16}"/>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2E61B0FC-9CB4-43C8-9213-4FA033618FE2}"/>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E6FA7322-3069-DDDE-5A1D-DEB4A81DDFFA}"/>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3</a:t>
            </a:fld>
            <a:endParaRPr lang="nl-NL" dirty="0"/>
          </a:p>
        </p:txBody>
      </p:sp>
      <p:sp>
        <p:nvSpPr>
          <p:cNvPr id="2" name="Titel 1">
            <a:extLst>
              <a:ext uri="{FF2B5EF4-FFF2-40B4-BE49-F238E27FC236}">
                <a16:creationId xmlns:a16="http://schemas.microsoft.com/office/drawing/2014/main" id="{F8D3AE3B-9797-4716-B85C-D789FA8064A8}"/>
              </a:ext>
            </a:extLst>
          </p:cNvPr>
          <p:cNvSpPr>
            <a:spLocks noGrp="1"/>
          </p:cNvSpPr>
          <p:nvPr>
            <p:ph type="title"/>
          </p:nvPr>
        </p:nvSpPr>
        <p:spPr>
          <a:xfrm>
            <a:off x="484428" y="18846"/>
            <a:ext cx="7991738" cy="596896"/>
          </a:xfrm>
        </p:spPr>
        <p:txBody>
          <a:bodyPr>
            <a:normAutofit/>
          </a:bodyPr>
          <a:lstStyle/>
          <a:p>
            <a:pPr algn="ctr"/>
            <a:r>
              <a:rPr lang="nl-BE" sz="3200" dirty="0" err="1"/>
              <a:t>Introduction</a:t>
            </a:r>
            <a:r>
              <a:rPr lang="nl-BE" sz="3200" dirty="0"/>
              <a:t> – </a:t>
            </a:r>
            <a:r>
              <a:rPr lang="nl-BE" sz="3200" dirty="0" err="1"/>
              <a:t>Physics</a:t>
            </a:r>
            <a:r>
              <a:rPr lang="nl-BE" sz="3200" dirty="0"/>
              <a:t> Background</a:t>
            </a:r>
            <a:endParaRPr lang="nl-NL" sz="3200"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26CF10AE-D837-462E-E674-7FC7FC3F05C1}"/>
                  </a:ext>
                </a:extLst>
              </p:cNvPr>
              <p:cNvSpPr txBox="1"/>
              <p:nvPr/>
            </p:nvSpPr>
            <p:spPr>
              <a:xfrm>
                <a:off x="38625" y="1031944"/>
                <a:ext cx="8383409" cy="523220"/>
              </a:xfrm>
              <a:prstGeom prst="rect">
                <a:avLst/>
              </a:prstGeom>
              <a:noFill/>
            </p:spPr>
            <p:txBody>
              <a:bodyPr wrap="square">
                <a:spAutoFit/>
              </a:bodyPr>
              <a:lstStyle/>
              <a:p>
                <a:pPr algn="ctr"/>
                <a:r>
                  <a:rPr lang="en-GB" sz="1400" b="1" i="1" dirty="0">
                    <a:solidFill>
                      <a:srgbClr val="00B0F0"/>
                    </a:solidFill>
                    <a:effectLst/>
                    <a:latin typeface="Helvetica" pitchFamily="2" charset="0"/>
                  </a:rPr>
                  <a:t>The </a:t>
                </a:r>
                <a:r>
                  <a:rPr lang="en-GB" sz="1400" b="1" i="1" dirty="0">
                    <a:solidFill>
                      <a:srgbClr val="00B0F0"/>
                    </a:solidFill>
                    <a:latin typeface="Helvetica" pitchFamily="2" charset="0"/>
                  </a:rPr>
                  <a:t>Ac, Ra, Th</a:t>
                </a:r>
                <a:r>
                  <a:rPr lang="en-GB" sz="1400" b="1" i="1" dirty="0">
                    <a:solidFill>
                      <a:srgbClr val="00B0F0"/>
                    </a:solidFill>
                    <a:effectLst/>
                    <a:latin typeface="Helvetica" pitchFamily="2" charset="0"/>
                  </a:rPr>
                  <a:t> </a:t>
                </a:r>
                <a14:m>
                  <m:oMath xmlns:m="http://schemas.openxmlformats.org/officeDocument/2006/math">
                    <m:r>
                      <a:rPr lang="en-GB" sz="1400" b="1" i="1" dirty="0" smtClean="0">
                        <a:solidFill>
                          <a:srgbClr val="00B0F0"/>
                        </a:solidFill>
                        <a:effectLst/>
                        <a:latin typeface="Cambria Math" panose="02040503050406030204" pitchFamily="18" charset="0"/>
                      </a:rPr>
                      <m:t>(</m:t>
                    </m:r>
                    <m:r>
                      <a:rPr lang="en-GB" sz="1400" b="1" i="1" dirty="0" smtClean="0">
                        <a:solidFill>
                          <a:srgbClr val="00B0F0"/>
                        </a:solidFill>
                        <a:effectLst/>
                        <a:latin typeface="Cambria Math" panose="02040503050406030204" pitchFamily="18" charset="0"/>
                      </a:rPr>
                      <m:t>𝒁</m:t>
                    </m:r>
                    <m:r>
                      <a:rPr lang="en-GB" sz="1400" b="1" i="1" dirty="0" smtClean="0">
                        <a:solidFill>
                          <a:srgbClr val="00B0F0"/>
                        </a:solidFill>
                        <a:effectLst/>
                        <a:latin typeface="Cambria Math" panose="02040503050406030204" pitchFamily="18" charset="0"/>
                      </a:rPr>
                      <m:t>=</m:t>
                    </m:r>
                    <m:r>
                      <a:rPr lang="en-US" sz="1400" b="1" i="1" dirty="0" smtClean="0">
                        <a:solidFill>
                          <a:srgbClr val="00B0F0"/>
                        </a:solidFill>
                        <a:effectLst/>
                        <a:latin typeface="Cambria Math" panose="02040503050406030204" pitchFamily="18" charset="0"/>
                      </a:rPr>
                      <m:t>𝟖𝟗</m:t>
                    </m:r>
                    <m:r>
                      <a:rPr lang="en-US" sz="1400" b="1" i="1" dirty="0" smtClean="0">
                        <a:solidFill>
                          <a:srgbClr val="00B0F0"/>
                        </a:solidFill>
                        <a:effectLst/>
                        <a:latin typeface="Cambria Math" panose="02040503050406030204" pitchFamily="18" charset="0"/>
                      </a:rPr>
                      <m:t>,</m:t>
                    </m:r>
                    <m:r>
                      <a:rPr lang="en-US" sz="1400" b="1" i="1" dirty="0" smtClean="0">
                        <a:solidFill>
                          <a:srgbClr val="00B0F0"/>
                        </a:solidFill>
                        <a:effectLst/>
                        <a:latin typeface="Cambria Math" panose="02040503050406030204" pitchFamily="18" charset="0"/>
                      </a:rPr>
                      <m:t>𝟖𝟖</m:t>
                    </m:r>
                    <m:r>
                      <a:rPr lang="en-US" sz="1400" b="1" i="1" dirty="0" smtClean="0">
                        <a:solidFill>
                          <a:srgbClr val="00B0F0"/>
                        </a:solidFill>
                        <a:effectLst/>
                        <a:latin typeface="Cambria Math" panose="02040503050406030204" pitchFamily="18" charset="0"/>
                      </a:rPr>
                      <m:t>,</m:t>
                    </m:r>
                    <m:r>
                      <a:rPr lang="en-US" sz="1400" b="1" i="1" dirty="0" smtClean="0">
                        <a:solidFill>
                          <a:srgbClr val="00B0F0"/>
                        </a:solidFill>
                        <a:effectLst/>
                        <a:latin typeface="Cambria Math" panose="02040503050406030204" pitchFamily="18" charset="0"/>
                      </a:rPr>
                      <m:t>𝟗𝟎</m:t>
                    </m:r>
                    <m:r>
                      <a:rPr lang="en-GB" sz="1400" b="1" i="1" dirty="0" smtClean="0">
                        <a:solidFill>
                          <a:srgbClr val="00B0F0"/>
                        </a:solidFill>
                        <a:effectLst/>
                        <a:latin typeface="Cambria Math" panose="02040503050406030204" pitchFamily="18" charset="0"/>
                      </a:rPr>
                      <m:t>) </m:t>
                    </m:r>
                  </m:oMath>
                </a14:m>
                <a:r>
                  <a:rPr lang="en-GB" sz="1400" b="1" i="1" dirty="0">
                    <a:solidFill>
                      <a:srgbClr val="00B0F0"/>
                    </a:solidFill>
                    <a:effectLst/>
                    <a:latin typeface="Helvetica" pitchFamily="2" charset="0"/>
                  </a:rPr>
                  <a:t>nuclei with mass numbers </a:t>
                </a:r>
                <a14:m>
                  <m:oMath xmlns:m="http://schemas.openxmlformats.org/officeDocument/2006/math">
                    <m:r>
                      <a:rPr lang="en-GB" sz="1400" b="1" i="1" dirty="0" smtClean="0">
                        <a:solidFill>
                          <a:srgbClr val="00B0F0"/>
                        </a:solidFill>
                        <a:effectLst/>
                        <a:latin typeface="Cambria Math" panose="02040503050406030204" pitchFamily="18" charset="0"/>
                      </a:rPr>
                      <m:t>𝑨</m:t>
                    </m:r>
                    <m:r>
                      <a:rPr lang="en-GB" sz="1400" b="1" i="1" dirty="0" smtClean="0">
                        <a:solidFill>
                          <a:srgbClr val="00B0F0"/>
                        </a:solidFill>
                        <a:effectLst/>
                        <a:latin typeface="Cambria Math" panose="02040503050406030204" pitchFamily="18" charset="0"/>
                      </a:rPr>
                      <m:t>=</m:t>
                    </m:r>
                    <m:r>
                      <a:rPr lang="en-US" sz="1400" b="1" i="1" dirty="0" smtClean="0">
                        <a:solidFill>
                          <a:srgbClr val="00B0F0"/>
                        </a:solidFill>
                        <a:effectLst/>
                        <a:latin typeface="Cambria Math" panose="02040503050406030204" pitchFamily="18" charset="0"/>
                      </a:rPr>
                      <m:t>𝟐𝟐𝟓</m:t>
                    </m:r>
                    <m:r>
                      <a:rPr lang="en-US" sz="1400" b="1" i="1" dirty="0" smtClean="0">
                        <a:solidFill>
                          <a:srgbClr val="00B0F0"/>
                        </a:solidFill>
                        <a:effectLst/>
                        <a:latin typeface="Cambria Math" panose="02040503050406030204" pitchFamily="18" charset="0"/>
                      </a:rPr>
                      <m:t>−</m:t>
                    </m:r>
                    <m:r>
                      <a:rPr lang="en-US" sz="1400" b="1" i="1" dirty="0" smtClean="0">
                        <a:solidFill>
                          <a:srgbClr val="00B0F0"/>
                        </a:solidFill>
                        <a:effectLst/>
                        <a:latin typeface="Cambria Math" panose="02040503050406030204" pitchFamily="18" charset="0"/>
                      </a:rPr>
                      <m:t>𝟐𝟑𝟏</m:t>
                    </m:r>
                    <m:r>
                      <a:rPr lang="en-US" sz="1400" b="1" i="1" dirty="0" smtClean="0">
                        <a:solidFill>
                          <a:srgbClr val="00B0F0"/>
                        </a:solidFill>
                        <a:effectLst/>
                        <a:latin typeface="Cambria Math" panose="02040503050406030204" pitchFamily="18" charset="0"/>
                      </a:rPr>
                      <m:t> </m:t>
                    </m:r>
                  </m:oMath>
                </a14:m>
                <a:r>
                  <a:rPr lang="en-GB" sz="1400" b="1" i="1" dirty="0">
                    <a:solidFill>
                      <a:srgbClr val="00B0F0"/>
                    </a:solidFill>
                    <a:effectLst/>
                    <a:latin typeface="Helvetica" pitchFamily="2" charset="0"/>
                  </a:rPr>
                  <a:t>are good candidates for octupole correlations in this region of the nuclide chart</a:t>
                </a:r>
              </a:p>
            </p:txBody>
          </p:sp>
        </mc:Choice>
        <mc:Fallback xmlns="">
          <p:sp>
            <p:nvSpPr>
              <p:cNvPr id="3" name="TextBox 2">
                <a:extLst>
                  <a:ext uri="{FF2B5EF4-FFF2-40B4-BE49-F238E27FC236}">
                    <a16:creationId xmlns:a16="http://schemas.microsoft.com/office/drawing/2014/main" id="{26CF10AE-D837-462E-E674-7FC7FC3F05C1}"/>
                  </a:ext>
                </a:extLst>
              </p:cNvPr>
              <p:cNvSpPr txBox="1">
                <a:spLocks noRot="1" noChangeAspect="1" noMove="1" noResize="1" noEditPoints="1" noAdjustHandles="1" noChangeArrowheads="1" noChangeShapeType="1" noTextEdit="1"/>
              </p:cNvSpPr>
              <p:nvPr/>
            </p:nvSpPr>
            <p:spPr>
              <a:xfrm>
                <a:off x="38625" y="1031944"/>
                <a:ext cx="8383409" cy="523220"/>
              </a:xfrm>
              <a:prstGeom prst="rect">
                <a:avLst/>
              </a:prstGeom>
              <a:blipFill>
                <a:blip r:embed="rId2"/>
                <a:stretch>
                  <a:fillRect t="-1163" b="-11628"/>
                </a:stretch>
              </a:blipFill>
            </p:spPr>
            <p:txBody>
              <a:bodyPr/>
              <a:lstStyle/>
              <a:p>
                <a:r>
                  <a:rPr lang="en-BE">
                    <a:noFill/>
                  </a:rPr>
                  <a:t> </a:t>
                </a:r>
              </a:p>
            </p:txBody>
          </p:sp>
        </mc:Fallback>
      </mc:AlternateContent>
      <p:pic>
        <p:nvPicPr>
          <p:cNvPr id="6" name="Θέση περιεχομένου 7">
            <a:extLst>
              <a:ext uri="{FF2B5EF4-FFF2-40B4-BE49-F238E27FC236}">
                <a16:creationId xmlns:a16="http://schemas.microsoft.com/office/drawing/2014/main" id="{05726535-35E0-3865-095E-6EC355529422}"/>
              </a:ext>
            </a:extLst>
          </p:cNvPr>
          <p:cNvPicPr>
            <a:picLocks noChangeAspect="1"/>
          </p:cNvPicPr>
          <p:nvPr/>
        </p:nvPicPr>
        <p:blipFill>
          <a:blip r:embed="rId3">
            <a:clrChange>
              <a:clrFrom>
                <a:srgbClr val="FFFFFF"/>
              </a:clrFrom>
              <a:clrTo>
                <a:srgbClr val="FFFFFF">
                  <a:alpha val="0"/>
                </a:srgbClr>
              </a:clrTo>
            </a:clrChange>
            <a:alphaModFix/>
          </a:blip>
          <a:srcRect l="2050" t="4212" r="6185" b="3371"/>
          <a:stretch/>
        </p:blipFill>
        <p:spPr>
          <a:xfrm>
            <a:off x="38625" y="1880886"/>
            <a:ext cx="5801110" cy="3137369"/>
          </a:xfrm>
          <a:prstGeom prst="rect">
            <a:avLst/>
          </a:prstGeom>
          <a:ln w="31750" cap="sq">
            <a:solidFill>
              <a:srgbClr val="FFFFFF"/>
            </a:solidFill>
            <a:miter lim="800000"/>
          </a:ln>
        </p:spPr>
      </p:pic>
      <p:pic>
        <p:nvPicPr>
          <p:cNvPr id="7" name="Εικόνα 35" descr="Εικόνα που περιέχει κείμενο, συσκευή, μετρητής, πίνακας ελέγχου&#10;&#10;Περιγραφή που δημιουργήθηκε αυτόματα">
            <a:extLst>
              <a:ext uri="{FF2B5EF4-FFF2-40B4-BE49-F238E27FC236}">
                <a16:creationId xmlns:a16="http://schemas.microsoft.com/office/drawing/2014/main" id="{4FA2C15B-A8EC-895A-5EF0-6B20924A1A99}"/>
              </a:ext>
            </a:extLst>
          </p:cNvPr>
          <p:cNvPicPr>
            <a:picLocks noChangeAspect="1"/>
          </p:cNvPicPr>
          <p:nvPr/>
        </p:nvPicPr>
        <p:blipFill rotWithShape="1">
          <a:blip r:embed="rId4"/>
          <a:srcRect l="5098" t="5399"/>
          <a:stretch/>
        </p:blipFill>
        <p:spPr>
          <a:xfrm>
            <a:off x="7815084" y="4677"/>
            <a:ext cx="1322163" cy="877086"/>
          </a:xfrm>
          <a:prstGeom prst="rect">
            <a:avLst/>
          </a:prstGeom>
        </p:spPr>
      </p:pic>
      <p:sp>
        <p:nvSpPr>
          <p:cNvPr id="8" name="Rectangle 7">
            <a:extLst>
              <a:ext uri="{FF2B5EF4-FFF2-40B4-BE49-F238E27FC236}">
                <a16:creationId xmlns:a16="http://schemas.microsoft.com/office/drawing/2014/main" id="{2DA1841D-D01F-2878-0DE7-D68A5B4FB46E}"/>
              </a:ext>
            </a:extLst>
          </p:cNvPr>
          <p:cNvSpPr/>
          <p:nvPr/>
        </p:nvSpPr>
        <p:spPr>
          <a:xfrm>
            <a:off x="7871697" y="643297"/>
            <a:ext cx="357903" cy="2557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Rectangle 8">
            <a:extLst>
              <a:ext uri="{FF2B5EF4-FFF2-40B4-BE49-F238E27FC236}">
                <a16:creationId xmlns:a16="http://schemas.microsoft.com/office/drawing/2014/main" id="{9327C8A6-E6DD-C403-5E59-1D467A679797}"/>
              </a:ext>
            </a:extLst>
          </p:cNvPr>
          <p:cNvSpPr/>
          <p:nvPr/>
        </p:nvSpPr>
        <p:spPr>
          <a:xfrm>
            <a:off x="8709802" y="660552"/>
            <a:ext cx="425572" cy="25571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0" name="TextBox 9">
            <a:extLst>
              <a:ext uri="{FF2B5EF4-FFF2-40B4-BE49-F238E27FC236}">
                <a16:creationId xmlns:a16="http://schemas.microsoft.com/office/drawing/2014/main" id="{5BC3B573-9236-3A36-3EFC-0168C700EAC9}"/>
              </a:ext>
            </a:extLst>
          </p:cNvPr>
          <p:cNvSpPr txBox="1"/>
          <p:nvPr/>
        </p:nvSpPr>
        <p:spPr>
          <a:xfrm>
            <a:off x="5878653" y="2382200"/>
            <a:ext cx="3317966" cy="3580467"/>
          </a:xfrm>
          <a:prstGeom prst="rect">
            <a:avLst/>
          </a:prstGeom>
          <a:noFill/>
        </p:spPr>
        <p:txBody>
          <a:bodyPr wrap="square">
            <a:spAutoFit/>
          </a:bodyPr>
          <a:lstStyle/>
          <a:p>
            <a:pPr algn="l" rtl="0" fontAlgn="base">
              <a:lnSpc>
                <a:spcPts val="1552"/>
              </a:lnSpc>
              <a:buFont typeface="Arial" panose="020B0604020202020204" pitchFamily="34" charset="0"/>
              <a:buChar char="•"/>
            </a:pPr>
            <a:r>
              <a:rPr lang="en-US" sz="1700" dirty="0"/>
              <a:t>Study the β-decay of </a:t>
            </a:r>
            <a:r>
              <a:rPr lang="en-US" sz="1700" baseline="30000" dirty="0"/>
              <a:t>229</a:t>
            </a:r>
            <a:r>
              <a:rPr lang="en-US" sz="1700" dirty="0"/>
              <a:t>Ra to </a:t>
            </a:r>
            <a:r>
              <a:rPr lang="en-US" sz="1700" baseline="30000" dirty="0"/>
              <a:t>229</a:t>
            </a:r>
            <a:r>
              <a:rPr lang="en-US" sz="1700" dirty="0"/>
              <a:t>Ac </a:t>
            </a:r>
            <a:br>
              <a:rPr lang="en-US" sz="1700" dirty="0"/>
            </a:br>
            <a:endParaRPr lang="en-US" sz="1700" dirty="0"/>
          </a:p>
          <a:p>
            <a:pPr algn="l" rtl="0" fontAlgn="base">
              <a:lnSpc>
                <a:spcPts val="1552"/>
              </a:lnSpc>
              <a:buFont typeface="Arial" panose="020B0604020202020204" pitchFamily="34" charset="0"/>
              <a:buChar char="•"/>
            </a:pPr>
            <a:r>
              <a:rPr lang="en-US" sz="1700" dirty="0"/>
              <a:t>Calculate the absolute </a:t>
            </a:r>
            <a:r>
              <a:rPr lang="el-GR" sz="1700" dirty="0"/>
              <a:t>γ</a:t>
            </a:r>
            <a:r>
              <a:rPr lang="en-US" sz="1700" dirty="0"/>
              <a:t>-ray intensities</a:t>
            </a:r>
          </a:p>
          <a:p>
            <a:pPr algn="l" rtl="0" fontAlgn="base">
              <a:lnSpc>
                <a:spcPts val="1552"/>
              </a:lnSpc>
            </a:pPr>
            <a:endParaRPr lang="en-US" sz="1700" dirty="0"/>
          </a:p>
          <a:p>
            <a:pPr algn="l" rtl="0" fontAlgn="base">
              <a:lnSpc>
                <a:spcPts val="1552"/>
              </a:lnSpc>
              <a:buFont typeface="Arial" panose="020B0604020202020204" pitchFamily="34" charset="0"/>
              <a:buChar char="•"/>
            </a:pPr>
            <a:r>
              <a:rPr lang="en-US" sz="1700" dirty="0"/>
              <a:t>Construct the level scheme of </a:t>
            </a:r>
            <a:r>
              <a:rPr lang="en-US" sz="1700" baseline="30000" dirty="0"/>
              <a:t>229</a:t>
            </a:r>
            <a:r>
              <a:rPr lang="en-US" sz="1700" dirty="0"/>
              <a:t>Ac  </a:t>
            </a:r>
            <a:br>
              <a:rPr lang="en-US" sz="1700" dirty="0"/>
            </a:br>
            <a:endParaRPr lang="en-US" sz="1700" dirty="0"/>
          </a:p>
          <a:p>
            <a:pPr algn="l" rtl="0" fontAlgn="base">
              <a:lnSpc>
                <a:spcPts val="1552"/>
              </a:lnSpc>
              <a:buFont typeface="Arial" panose="020B0604020202020204" pitchFamily="34" charset="0"/>
              <a:buChar char="•"/>
            </a:pPr>
            <a:r>
              <a:rPr lang="en-US" sz="1700" dirty="0"/>
              <a:t>Re-define more precisely the value of the T</a:t>
            </a:r>
            <a:r>
              <a:rPr lang="en-US" sz="1700" baseline="-25000" dirty="0"/>
              <a:t>1/2</a:t>
            </a:r>
            <a:r>
              <a:rPr lang="en-US" sz="1700" dirty="0"/>
              <a:t> of </a:t>
            </a:r>
            <a:r>
              <a:rPr lang="en-US" sz="1700" baseline="30000" dirty="0"/>
              <a:t>229</a:t>
            </a:r>
            <a:r>
              <a:rPr lang="en-US" sz="1700" dirty="0"/>
              <a:t>Ra </a:t>
            </a:r>
            <a:br>
              <a:rPr lang="en-US" sz="1700" dirty="0"/>
            </a:br>
            <a:br>
              <a:rPr lang="en-US" sz="1700" dirty="0"/>
            </a:br>
            <a:br>
              <a:rPr lang="en-US" sz="1700" dirty="0"/>
            </a:br>
            <a:endParaRPr lang="en-US" sz="1700" dirty="0"/>
          </a:p>
          <a:p>
            <a:pPr algn="l" rtl="0" fontAlgn="base">
              <a:lnSpc>
                <a:spcPts val="1552"/>
              </a:lnSpc>
            </a:pPr>
            <a:endParaRPr lang="en-US" sz="1700" dirty="0"/>
          </a:p>
          <a:p>
            <a:pPr algn="l" rtl="0" fontAlgn="base">
              <a:lnSpc>
                <a:spcPts val="1552"/>
              </a:lnSpc>
              <a:buFont typeface="Arial" panose="020B0604020202020204" pitchFamily="34" charset="0"/>
              <a:buChar char="•"/>
            </a:pPr>
            <a:r>
              <a:rPr lang="en-US" sz="1700" dirty="0"/>
              <a:t>Understand the nuclear structure of </a:t>
            </a:r>
            <a:r>
              <a:rPr lang="en-US" sz="1700" baseline="30000" dirty="0"/>
              <a:t>229</a:t>
            </a:r>
            <a:r>
              <a:rPr lang="en-US" sz="1700" dirty="0"/>
              <a:t>Ac </a:t>
            </a:r>
          </a:p>
        </p:txBody>
      </p:sp>
      <p:sp>
        <p:nvSpPr>
          <p:cNvPr id="11" name="Ορθογώνιο 42">
            <a:extLst>
              <a:ext uri="{FF2B5EF4-FFF2-40B4-BE49-F238E27FC236}">
                <a16:creationId xmlns:a16="http://schemas.microsoft.com/office/drawing/2014/main" id="{7EB2C6B7-66D9-6EF1-49EA-487DB8A781CC}"/>
              </a:ext>
            </a:extLst>
          </p:cNvPr>
          <p:cNvSpPr/>
          <p:nvPr/>
        </p:nvSpPr>
        <p:spPr>
          <a:xfrm>
            <a:off x="1850282" y="5047268"/>
            <a:ext cx="2456121" cy="246221"/>
          </a:xfrm>
          <a:prstGeom prst="rect">
            <a:avLst/>
          </a:prstGeom>
        </p:spPr>
        <p:txBody>
          <a:bodyPr wrap="none">
            <a:spAutoFit/>
          </a:bodyPr>
          <a:lstStyle/>
          <a:p>
            <a:pPr algn="ctr">
              <a:spcAft>
                <a:spcPts val="600"/>
              </a:spcAft>
            </a:pPr>
            <a:r>
              <a:rPr lang="en-GB" sz="1000" i="1" dirty="0">
                <a:solidFill>
                  <a:schemeClr val="bg1">
                    <a:lumMod val="50000"/>
                  </a:schemeClr>
                </a:solidFill>
              </a:rPr>
              <a:t>Y. Cao et al.</a:t>
            </a:r>
            <a:r>
              <a:rPr lang="en-US" sz="1000" i="1" dirty="0">
                <a:solidFill>
                  <a:schemeClr val="bg1">
                    <a:lumMod val="50000"/>
                  </a:schemeClr>
                </a:solidFill>
              </a:rPr>
              <a:t>, </a:t>
            </a:r>
            <a:r>
              <a:rPr lang="en-GB" sz="1000" i="1" dirty="0">
                <a:solidFill>
                  <a:schemeClr val="bg1">
                    <a:lumMod val="50000"/>
                  </a:schemeClr>
                </a:solidFill>
              </a:rPr>
              <a:t>Phys. Rev. C 102, 024311(2020)</a:t>
            </a:r>
            <a:endParaRPr lang="el-GB" sz="1000" i="1" dirty="0">
              <a:solidFill>
                <a:schemeClr val="bg1">
                  <a:lumMod val="50000"/>
                </a:schemeClr>
              </a:solidFill>
            </a:endParaRPr>
          </a:p>
        </p:txBody>
      </p:sp>
      <p:sp>
        <p:nvSpPr>
          <p:cNvPr id="13" name="Arrow: Down 12">
            <a:extLst>
              <a:ext uri="{FF2B5EF4-FFF2-40B4-BE49-F238E27FC236}">
                <a16:creationId xmlns:a16="http://schemas.microsoft.com/office/drawing/2014/main" id="{4A8E0E8F-8A8F-547F-0588-AA25D28806B3}"/>
              </a:ext>
            </a:extLst>
          </p:cNvPr>
          <p:cNvSpPr/>
          <p:nvPr/>
        </p:nvSpPr>
        <p:spPr>
          <a:xfrm>
            <a:off x="7282593" y="4726435"/>
            <a:ext cx="246888" cy="567054"/>
          </a:xfrm>
          <a:prstGeom prst="downArrow">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24645387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6BCB93-4AA1-D741-D117-215AC37DFABA}"/>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43E1FE03-AAD6-2157-7C6A-41AD0CCC670C}"/>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92A10671-ED2B-480C-87E2-5ADEF22EB27E}"/>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4</a:t>
            </a:fld>
            <a:endParaRPr lang="nl-NL" dirty="0"/>
          </a:p>
        </p:txBody>
      </p:sp>
      <p:pic>
        <p:nvPicPr>
          <p:cNvPr id="7" name="Picture 8">
            <a:extLst>
              <a:ext uri="{FF2B5EF4-FFF2-40B4-BE49-F238E27FC236}">
                <a16:creationId xmlns:a16="http://schemas.microsoft.com/office/drawing/2014/main" id="{BB728F2B-D843-23E5-EE49-5BA71F30AA22}"/>
              </a:ext>
            </a:extLst>
          </p:cNvPr>
          <p:cNvPicPr>
            <a:picLocks noChangeAspect="1" noChangeArrowheads="1"/>
          </p:cNvPicPr>
          <p:nvPr/>
        </p:nvPicPr>
        <p:blipFill>
          <a:blip r:embed="rId2">
            <a:clrChange>
              <a:clrFrom>
                <a:srgbClr val="696990"/>
              </a:clrFrom>
              <a:clrTo>
                <a:srgbClr val="696990">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
            <a:ext cx="9144000" cy="6219824"/>
          </a:xfrm>
          <a:prstGeom prst="rect">
            <a:avLst/>
          </a:prstGeom>
          <a:noFill/>
          <a:extLst>
            <a:ext uri="{909E8E84-426E-40DD-AFC4-6F175D3DCCD1}">
              <a14:hiddenFill xmlns:a14="http://schemas.microsoft.com/office/drawing/2010/main">
                <a:solidFill>
                  <a:srgbClr val="FFFFFF"/>
                </a:solidFill>
              </a14:hiddenFill>
            </a:ext>
          </a:extLst>
        </p:spPr>
      </p:pic>
      <p:sp>
        <p:nvSpPr>
          <p:cNvPr id="10" name="Titel 1">
            <a:extLst>
              <a:ext uri="{FF2B5EF4-FFF2-40B4-BE49-F238E27FC236}">
                <a16:creationId xmlns:a16="http://schemas.microsoft.com/office/drawing/2014/main" id="{6742FC53-1C3B-5734-54FD-BE51835B090D}"/>
              </a:ext>
            </a:extLst>
          </p:cNvPr>
          <p:cNvSpPr>
            <a:spLocks noGrp="1"/>
          </p:cNvSpPr>
          <p:nvPr>
            <p:ph type="title"/>
          </p:nvPr>
        </p:nvSpPr>
        <p:spPr>
          <a:xfrm>
            <a:off x="255647" y="6246"/>
            <a:ext cx="7991738" cy="561976"/>
          </a:xfrm>
        </p:spPr>
        <p:txBody>
          <a:bodyPr>
            <a:normAutofit/>
          </a:bodyPr>
          <a:lstStyle/>
          <a:p>
            <a:pPr algn="ctr"/>
            <a:r>
              <a:rPr lang="nl-BE" sz="3200" dirty="0" err="1">
                <a:solidFill>
                  <a:srgbClr val="002060"/>
                </a:solidFill>
              </a:rPr>
              <a:t>Experimental</a:t>
            </a:r>
            <a:r>
              <a:rPr lang="nl-BE" sz="3200" dirty="0">
                <a:solidFill>
                  <a:srgbClr val="002060"/>
                </a:solidFill>
              </a:rPr>
              <a:t> Setup</a:t>
            </a:r>
            <a:endParaRPr lang="nl-NL" sz="3200" dirty="0">
              <a:solidFill>
                <a:srgbClr val="002060"/>
              </a:solidFill>
            </a:endParaRPr>
          </a:p>
        </p:txBody>
      </p:sp>
      <p:pic>
        <p:nvPicPr>
          <p:cNvPr id="15" name="Picture 14" descr="A blue and white object with a blue handle&#10;&#10;AI-generated content may be incorrect.">
            <a:extLst>
              <a:ext uri="{FF2B5EF4-FFF2-40B4-BE49-F238E27FC236}">
                <a16:creationId xmlns:a16="http://schemas.microsoft.com/office/drawing/2014/main" id="{F37487D6-9CF6-C4B1-F407-C85EFBAC7282}"/>
              </a:ext>
            </a:extLst>
          </p:cNvPr>
          <p:cNvPicPr>
            <a:picLocks noChangeAspect="1"/>
          </p:cNvPicPr>
          <p:nvPr/>
        </p:nvPicPr>
        <p:blipFill>
          <a:blip r:embed="rId3" cstate="print">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val="0"/>
              </a:ext>
            </a:extLst>
          </a:blip>
          <a:stretch>
            <a:fillRect/>
          </a:stretch>
        </p:blipFill>
        <p:spPr>
          <a:xfrm>
            <a:off x="7600066" y="2644680"/>
            <a:ext cx="1271293" cy="1966069"/>
          </a:xfrm>
          <a:prstGeom prst="rect">
            <a:avLst/>
          </a:prstGeom>
          <a:ln>
            <a:solidFill>
              <a:schemeClr val="tx2">
                <a:lumMod val="50000"/>
              </a:schemeClr>
            </a:solidFill>
          </a:ln>
        </p:spPr>
      </p:pic>
      <p:pic>
        <p:nvPicPr>
          <p:cNvPr id="17" name="Picture 16" descr="A machine with many wires and a metal frame&#10;&#10;AI-generated content may be incorrect.">
            <a:extLst>
              <a:ext uri="{FF2B5EF4-FFF2-40B4-BE49-F238E27FC236}">
                <a16:creationId xmlns:a16="http://schemas.microsoft.com/office/drawing/2014/main" id="{6591679E-1F9F-7DB3-95A6-1C269307A4D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14261" y="2283272"/>
            <a:ext cx="2650708" cy="3534277"/>
          </a:xfrm>
          <a:prstGeom prst="rect">
            <a:avLst/>
          </a:prstGeom>
        </p:spPr>
      </p:pic>
      <mc:AlternateContent xmlns:mc="http://schemas.openxmlformats.org/markup-compatibility/2006" xmlns:a14="http://schemas.microsoft.com/office/drawing/2010/main">
        <mc:Choice Requires="a14">
          <p:sp>
            <p:nvSpPr>
              <p:cNvPr id="18" name="Content Placeholder 9">
                <a:extLst>
                  <a:ext uri="{FF2B5EF4-FFF2-40B4-BE49-F238E27FC236}">
                    <a16:creationId xmlns:a16="http://schemas.microsoft.com/office/drawing/2014/main" id="{44B125F2-1489-AB39-94D5-5D899C17A646}"/>
                  </a:ext>
                </a:extLst>
              </p:cNvPr>
              <p:cNvSpPr txBox="1">
                <a:spLocks/>
              </p:cNvSpPr>
              <p:nvPr/>
            </p:nvSpPr>
            <p:spPr>
              <a:xfrm>
                <a:off x="38625" y="859234"/>
                <a:ext cx="4486029" cy="2367439"/>
              </a:xfrm>
              <a:prstGeom prst="rect">
                <a:avLst/>
              </a:prstGeom>
              <a:solidFill>
                <a:schemeClr val="bg2">
                  <a:lumMod val="90000"/>
                </a:schemeClr>
              </a:solidFill>
            </p:spPr>
            <p:txBody>
              <a:bodyPr vert="horz" lIns="91440" tIns="45720" rIns="91440" bIns="45720" rtlCol="0">
                <a:normAutofit/>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182880" indent="-182880">
                  <a:lnSpc>
                    <a:spcPct val="90000"/>
                  </a:lnSpc>
                  <a:spcBef>
                    <a:spcPts val="1200"/>
                  </a:spcBef>
                  <a:buClr>
                    <a:schemeClr val="accent1"/>
                  </a:buClr>
                  <a:buFont typeface="Courier New" panose="02070309020205020404" pitchFamily="49" charset="0"/>
                  <a:buChar char="o"/>
                </a:pPr>
                <a14:m>
                  <m:oMath xmlns:m="http://schemas.openxmlformats.org/officeDocument/2006/math">
                    <m:r>
                      <a:rPr lang="en-US" sz="1700" i="1" dirty="0" smtClean="0">
                        <a:solidFill>
                          <a:srgbClr val="002060"/>
                        </a:solidFill>
                        <a:latin typeface="Cambria Math" panose="02040503050406030204" pitchFamily="18" charset="0"/>
                      </a:rPr>
                      <m:t>1</m:t>
                    </m:r>
                    <m:r>
                      <a:rPr lang="en-US" sz="1700" b="0" i="1" dirty="0" smtClean="0">
                        <a:solidFill>
                          <a:srgbClr val="002060"/>
                        </a:solidFill>
                        <a:latin typeface="Cambria Math" panose="02040503050406030204" pitchFamily="18" charset="0"/>
                      </a:rPr>
                      <m:t>.4</m:t>
                    </m:r>
                    <m:r>
                      <a:rPr lang="en-US" sz="1700" dirty="0">
                        <a:solidFill>
                          <a:srgbClr val="002060"/>
                        </a:solidFill>
                        <a:latin typeface="Cambria Math" panose="02040503050406030204" pitchFamily="18" charset="0"/>
                      </a:rPr>
                      <m:t> </m:t>
                    </m:r>
                    <m:r>
                      <m:rPr>
                        <m:sty m:val="p"/>
                      </m:rPr>
                      <a:rPr lang="en-US" sz="1700" b="0" i="0" dirty="0" smtClean="0">
                        <a:solidFill>
                          <a:srgbClr val="002060"/>
                        </a:solidFill>
                        <a:latin typeface="Cambria Math" panose="02040503050406030204" pitchFamily="18" charset="0"/>
                      </a:rPr>
                      <m:t>G</m:t>
                    </m:r>
                    <m:r>
                      <a:rPr lang="en-GB" sz="1700" dirty="0">
                        <a:solidFill>
                          <a:srgbClr val="002060"/>
                        </a:solidFill>
                        <a:latin typeface="Cambria Math" panose="02040503050406030204" pitchFamily="18" charset="0"/>
                      </a:rPr>
                      <m:t>𝑒𝑉</m:t>
                    </m:r>
                  </m:oMath>
                </a14:m>
                <a:r>
                  <a:rPr lang="en-GB" sz="1700" dirty="0">
                    <a:solidFill>
                      <a:srgbClr val="002060"/>
                    </a:solidFill>
                  </a:rPr>
                  <a:t> p+ on ISOL target </a:t>
                </a:r>
                <a:r>
                  <a:rPr lang="en-GB" sz="1700" dirty="0">
                    <a:solidFill>
                      <a:schemeClr val="tx1">
                        <a:lumMod val="65000"/>
                        <a:lumOff val="35000"/>
                      </a:schemeClr>
                    </a:solidFill>
                  </a:rPr>
                  <a:t>(</a:t>
                </a:r>
                <a:r>
                  <a:rPr lang="en-GB" sz="1700" b="1" i="1" dirty="0">
                    <a:solidFill>
                      <a:srgbClr val="FF0000"/>
                    </a:solidFill>
                    <a:latin typeface="Cambria Math" panose="02040503050406030204" pitchFamily="18" charset="0"/>
                  </a:rPr>
                  <a:t>Th </a:t>
                </a:r>
                <a14:m>
                  <m:oMath xmlns:m="http://schemas.openxmlformats.org/officeDocument/2006/math">
                    <m:r>
                      <a:rPr lang="en-US" sz="1700" b="1" i="1" dirty="0">
                        <a:solidFill>
                          <a:srgbClr val="FF0000"/>
                        </a:solidFill>
                        <a:latin typeface="Cambria Math" panose="02040503050406030204" pitchFamily="18" charset="0"/>
                      </a:rPr>
                      <m:t>𝑪𝒂𝒓𝒃𝒊𝒅𝒆</m:t>
                    </m:r>
                  </m:oMath>
                </a14:m>
                <a:r>
                  <a:rPr lang="en-GB" sz="1700" dirty="0">
                    <a:solidFill>
                      <a:schemeClr val="tx1">
                        <a:lumMod val="65000"/>
                        <a:lumOff val="35000"/>
                      </a:schemeClr>
                    </a:solidFill>
                  </a:rPr>
                  <a:t>)</a:t>
                </a:r>
              </a:p>
              <a:p>
                <a:pPr marL="182880" indent="-182880">
                  <a:lnSpc>
                    <a:spcPct val="90000"/>
                  </a:lnSpc>
                  <a:spcBef>
                    <a:spcPts val="1200"/>
                  </a:spcBef>
                  <a:buClr>
                    <a:schemeClr val="accent1"/>
                  </a:buClr>
                  <a:buFont typeface="Courier New" panose="02070309020205020404" pitchFamily="49" charset="0"/>
                  <a:buChar char="o"/>
                </a:pPr>
                <a:r>
                  <a:rPr lang="en-GB" sz="1700" dirty="0">
                    <a:solidFill>
                      <a:srgbClr val="002060"/>
                    </a:solidFill>
                  </a:rPr>
                  <a:t>Reaction products interacting with a </a:t>
                </a:r>
                <a14:m>
                  <m:oMath xmlns:m="http://schemas.openxmlformats.org/officeDocument/2006/math">
                    <m:r>
                      <a:rPr lang="en-GB" sz="1700" dirty="0" smtClean="0">
                        <a:solidFill>
                          <a:srgbClr val="FF0000"/>
                        </a:solidFill>
                        <a:latin typeface="Cambria Math" panose="02040503050406030204" pitchFamily="18" charset="0"/>
                      </a:rPr>
                      <m:t>𝑺𝒖𝒓𝒇𝒂𝒄𝒆</m:t>
                    </m:r>
                  </m:oMath>
                </a14:m>
                <a:r>
                  <a:rPr lang="en-GB" sz="1700" dirty="0">
                    <a:solidFill>
                      <a:schemeClr val="tx1">
                        <a:lumMod val="65000"/>
                        <a:lumOff val="35000"/>
                      </a:schemeClr>
                    </a:solidFill>
                  </a:rPr>
                  <a:t> </a:t>
                </a:r>
                <a:r>
                  <a:rPr lang="en-GB" sz="1700" dirty="0">
                    <a:solidFill>
                      <a:srgbClr val="002060"/>
                    </a:solidFill>
                  </a:rPr>
                  <a:t>ion</a:t>
                </a:r>
                <a:r>
                  <a:rPr lang="en-GB" sz="1700" dirty="0">
                    <a:solidFill>
                      <a:schemeClr val="tx1">
                        <a:lumMod val="65000"/>
                        <a:lumOff val="35000"/>
                      </a:schemeClr>
                    </a:solidFill>
                  </a:rPr>
                  <a:t> </a:t>
                </a:r>
                <a:r>
                  <a:rPr lang="en-GB" sz="1700" dirty="0">
                    <a:solidFill>
                      <a:srgbClr val="002060"/>
                    </a:solidFill>
                  </a:rPr>
                  <a:t>source</a:t>
                </a:r>
              </a:p>
              <a:p>
                <a:pPr marL="182880" indent="-182880">
                  <a:lnSpc>
                    <a:spcPct val="90000"/>
                  </a:lnSpc>
                  <a:spcBef>
                    <a:spcPts val="1200"/>
                  </a:spcBef>
                  <a:buClr>
                    <a:schemeClr val="accent1"/>
                  </a:buClr>
                  <a:buFont typeface="Courier New" panose="02070309020205020404" pitchFamily="49" charset="0"/>
                  <a:buChar char="o"/>
                </a:pPr>
                <a:r>
                  <a:rPr lang="en-GB" sz="1700" dirty="0">
                    <a:solidFill>
                      <a:srgbClr val="002060"/>
                    </a:solidFill>
                  </a:rPr>
                  <a:t>After the mass separation, the beams can be sent to the experimental setup</a:t>
                </a:r>
              </a:p>
              <a:p>
                <a:pPr marL="182880" indent="-182880">
                  <a:lnSpc>
                    <a:spcPct val="90000"/>
                  </a:lnSpc>
                  <a:spcBef>
                    <a:spcPts val="1200"/>
                  </a:spcBef>
                  <a:buClr>
                    <a:schemeClr val="accent1"/>
                  </a:buClr>
                  <a:buFont typeface="Courier New" panose="02070309020205020404" pitchFamily="49" charset="0"/>
                  <a:buChar char="o"/>
                </a:pPr>
                <a:r>
                  <a:rPr lang="en-GB" sz="1700" dirty="0">
                    <a:solidFill>
                      <a:srgbClr val="002060"/>
                    </a:solidFill>
                  </a:rPr>
                  <a:t>Ac was produced from the </a:t>
                </a:r>
                <a:r>
                  <a:rPr lang="el-GR" sz="1700" dirty="0">
                    <a:solidFill>
                      <a:srgbClr val="002060"/>
                    </a:solidFill>
                  </a:rPr>
                  <a:t>β-</a:t>
                </a:r>
                <a:r>
                  <a:rPr lang="en-US" sz="1700" dirty="0">
                    <a:solidFill>
                      <a:srgbClr val="002060"/>
                    </a:solidFill>
                  </a:rPr>
                  <a:t>decay of Ra</a:t>
                </a:r>
              </a:p>
              <a:p>
                <a:pPr marL="182880" indent="-182880">
                  <a:lnSpc>
                    <a:spcPct val="90000"/>
                  </a:lnSpc>
                  <a:spcBef>
                    <a:spcPts val="1200"/>
                  </a:spcBef>
                  <a:buClr>
                    <a:schemeClr val="accent1"/>
                  </a:buClr>
                  <a:buFont typeface="Courier New" panose="02070309020205020404" pitchFamily="49" charset="0"/>
                  <a:buChar char="o"/>
                </a:pPr>
                <a:r>
                  <a:rPr lang="en-GB" sz="1700" dirty="0">
                    <a:solidFill>
                      <a:srgbClr val="002060"/>
                    </a:solidFill>
                  </a:rPr>
                  <a:t>Primary beam: </a:t>
                </a:r>
                <a:r>
                  <a:rPr lang="en-GB" sz="1700" b="1" i="1" baseline="30000" dirty="0">
                    <a:solidFill>
                      <a:srgbClr val="FF0000"/>
                    </a:solidFill>
                  </a:rPr>
                  <a:t>229</a:t>
                </a:r>
                <a:r>
                  <a:rPr lang="en-GB" sz="1700" b="1" i="1" dirty="0">
                    <a:solidFill>
                      <a:srgbClr val="FF0000"/>
                    </a:solidFill>
                  </a:rPr>
                  <a:t>Fr and </a:t>
                </a:r>
                <a:r>
                  <a:rPr lang="en-GB" sz="1700" b="1" i="1" baseline="30000" dirty="0">
                    <a:solidFill>
                      <a:srgbClr val="FF0000"/>
                    </a:solidFill>
                  </a:rPr>
                  <a:t>229</a:t>
                </a:r>
                <a:r>
                  <a:rPr lang="en-GB" sz="1700" b="1" i="1" dirty="0">
                    <a:solidFill>
                      <a:srgbClr val="FF0000"/>
                    </a:solidFill>
                  </a:rPr>
                  <a:t>Ra</a:t>
                </a:r>
                <a:endParaRPr lang="en-GB" sz="1700" dirty="0"/>
              </a:p>
            </p:txBody>
          </p:sp>
        </mc:Choice>
        <mc:Fallback xmlns="">
          <p:sp>
            <p:nvSpPr>
              <p:cNvPr id="18" name="Content Placeholder 9">
                <a:extLst>
                  <a:ext uri="{FF2B5EF4-FFF2-40B4-BE49-F238E27FC236}">
                    <a16:creationId xmlns:a16="http://schemas.microsoft.com/office/drawing/2014/main" id="{44B125F2-1489-AB39-94D5-5D899C17A646}"/>
                  </a:ext>
                </a:extLst>
              </p:cNvPr>
              <p:cNvSpPr txBox="1">
                <a:spLocks noRot="1" noChangeAspect="1" noMove="1" noResize="1" noEditPoints="1" noAdjustHandles="1" noChangeArrowheads="1" noChangeShapeType="1" noTextEdit="1"/>
              </p:cNvSpPr>
              <p:nvPr/>
            </p:nvSpPr>
            <p:spPr>
              <a:xfrm>
                <a:off x="38625" y="859234"/>
                <a:ext cx="4486029" cy="2367439"/>
              </a:xfrm>
              <a:prstGeom prst="rect">
                <a:avLst/>
              </a:prstGeom>
              <a:blipFill>
                <a:blip r:embed="rId6"/>
                <a:stretch>
                  <a:fillRect l="-679" t="-2062" b="-2835"/>
                </a:stretch>
              </a:blipFill>
            </p:spPr>
            <p:txBody>
              <a:bodyPr/>
              <a:lstStyle/>
              <a:p>
                <a:r>
                  <a:rPr lang="en-BE">
                    <a:noFill/>
                  </a:rPr>
                  <a:t> </a:t>
                </a:r>
              </a:p>
            </p:txBody>
          </p:sp>
        </mc:Fallback>
      </mc:AlternateContent>
      <p:pic>
        <p:nvPicPr>
          <p:cNvPr id="19" name="Picture 18" descr="A machine with wires and cables&#10;&#10;AI-generated content may be incorrect.">
            <a:extLst>
              <a:ext uri="{FF2B5EF4-FFF2-40B4-BE49-F238E27FC236}">
                <a16:creationId xmlns:a16="http://schemas.microsoft.com/office/drawing/2014/main" id="{2718700D-8B3D-0E8C-D8B4-D3169756E2D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76241" y="280987"/>
            <a:ext cx="2530227" cy="1897670"/>
          </a:xfrm>
          <a:prstGeom prst="rect">
            <a:avLst/>
          </a:prstGeom>
        </p:spPr>
      </p:pic>
      <p:cxnSp>
        <p:nvCxnSpPr>
          <p:cNvPr id="22" name="Straight Arrow Connector 21">
            <a:extLst>
              <a:ext uri="{FF2B5EF4-FFF2-40B4-BE49-F238E27FC236}">
                <a16:creationId xmlns:a16="http://schemas.microsoft.com/office/drawing/2014/main" id="{A366376C-6B68-FDEF-D7D5-392B6131F171}"/>
              </a:ext>
            </a:extLst>
          </p:cNvPr>
          <p:cNvCxnSpPr>
            <a:cxnSpLocks/>
          </p:cNvCxnSpPr>
          <p:nvPr/>
        </p:nvCxnSpPr>
        <p:spPr>
          <a:xfrm flipH="1">
            <a:off x="4182769" y="3631327"/>
            <a:ext cx="631492" cy="732154"/>
          </a:xfrm>
          <a:prstGeom prst="straightConnector1">
            <a:avLst/>
          </a:prstGeom>
          <a:ln w="3810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8" name="Straight Arrow Connector 27">
            <a:extLst>
              <a:ext uri="{FF2B5EF4-FFF2-40B4-BE49-F238E27FC236}">
                <a16:creationId xmlns:a16="http://schemas.microsoft.com/office/drawing/2014/main" id="{F77E83CF-7F05-A762-F54F-ED07B085B55B}"/>
              </a:ext>
            </a:extLst>
          </p:cNvPr>
          <p:cNvCxnSpPr>
            <a:cxnSpLocks/>
          </p:cNvCxnSpPr>
          <p:nvPr/>
        </p:nvCxnSpPr>
        <p:spPr>
          <a:xfrm flipH="1" flipV="1">
            <a:off x="5887282" y="3493698"/>
            <a:ext cx="1712784" cy="406256"/>
          </a:xfrm>
          <a:prstGeom prst="straightConnector1">
            <a:avLst/>
          </a:prstGeom>
          <a:ln w="38100"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31" name="Content Placeholder 9">
            <a:extLst>
              <a:ext uri="{FF2B5EF4-FFF2-40B4-BE49-F238E27FC236}">
                <a16:creationId xmlns:a16="http://schemas.microsoft.com/office/drawing/2014/main" id="{F3A62ADF-77E7-A92A-B9BC-259E74FC5F65}"/>
              </a:ext>
            </a:extLst>
          </p:cNvPr>
          <p:cNvSpPr txBox="1">
            <a:spLocks/>
          </p:cNvSpPr>
          <p:nvPr/>
        </p:nvSpPr>
        <p:spPr>
          <a:xfrm>
            <a:off x="179388" y="5027865"/>
            <a:ext cx="3892277" cy="1180893"/>
          </a:xfrm>
          <a:prstGeom prst="rect">
            <a:avLst/>
          </a:prstGeom>
          <a:solidFill>
            <a:schemeClr val="bg2">
              <a:lumMod val="90000"/>
            </a:schemeClr>
          </a:solidFill>
        </p:spPr>
        <p:txBody>
          <a:bodyPr vert="horz" lIns="91440" tIns="45720" rIns="91440" bIns="45720" rtlCol="0">
            <a:normAutofit fontScale="85000" lnSpcReduction="20000"/>
          </a:bodyPr>
          <a:lst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a:lstStyle>
          <a:p>
            <a:pPr marL="182880" indent="-182880">
              <a:lnSpc>
                <a:spcPct val="90000"/>
              </a:lnSpc>
              <a:spcBef>
                <a:spcPts val="1200"/>
              </a:spcBef>
              <a:buClr>
                <a:schemeClr val="accent1"/>
              </a:buClr>
              <a:buFont typeface="Courier New" panose="02070309020205020404" pitchFamily="49" charset="0"/>
              <a:buChar char="o"/>
            </a:pPr>
            <a:r>
              <a:rPr lang="en-GB" sz="1700" dirty="0">
                <a:solidFill>
                  <a:srgbClr val="002060"/>
                </a:solidFill>
              </a:rPr>
              <a:t>3 </a:t>
            </a:r>
            <a:r>
              <a:rPr lang="en-GB" sz="1700" dirty="0" err="1">
                <a:solidFill>
                  <a:srgbClr val="002060"/>
                </a:solidFill>
              </a:rPr>
              <a:t>HPGe</a:t>
            </a:r>
            <a:r>
              <a:rPr lang="en-GB" sz="1700" dirty="0">
                <a:solidFill>
                  <a:srgbClr val="002060"/>
                </a:solidFill>
              </a:rPr>
              <a:t> clovers for </a:t>
            </a:r>
            <a:r>
              <a:rPr lang="el-GR" sz="1700" dirty="0">
                <a:solidFill>
                  <a:srgbClr val="002060"/>
                </a:solidFill>
              </a:rPr>
              <a:t>γ-</a:t>
            </a:r>
            <a:r>
              <a:rPr lang="en-US" sz="1700" dirty="0">
                <a:solidFill>
                  <a:srgbClr val="002060"/>
                </a:solidFill>
              </a:rPr>
              <a:t>ray detection</a:t>
            </a:r>
          </a:p>
          <a:p>
            <a:pPr marL="182880" indent="-182880">
              <a:lnSpc>
                <a:spcPct val="90000"/>
              </a:lnSpc>
              <a:spcBef>
                <a:spcPts val="1200"/>
              </a:spcBef>
              <a:buClr>
                <a:schemeClr val="accent1"/>
              </a:buClr>
              <a:buFont typeface="Courier New" panose="02070309020205020404" pitchFamily="49" charset="0"/>
              <a:buChar char="o"/>
            </a:pPr>
            <a:r>
              <a:rPr lang="en-US" sz="1700" dirty="0">
                <a:solidFill>
                  <a:srgbClr val="002060"/>
                </a:solidFill>
              </a:rPr>
              <a:t>3 scintillators for </a:t>
            </a:r>
            <a:r>
              <a:rPr lang="el-GR" sz="1700" dirty="0">
                <a:solidFill>
                  <a:srgbClr val="002060"/>
                </a:solidFill>
              </a:rPr>
              <a:t>β</a:t>
            </a:r>
            <a:r>
              <a:rPr lang="en-US" sz="1700" dirty="0">
                <a:solidFill>
                  <a:srgbClr val="002060"/>
                </a:solidFill>
              </a:rPr>
              <a:t>-particle detection</a:t>
            </a:r>
          </a:p>
          <a:p>
            <a:pPr marL="182880" indent="-182880">
              <a:lnSpc>
                <a:spcPct val="90000"/>
              </a:lnSpc>
              <a:spcBef>
                <a:spcPts val="1200"/>
              </a:spcBef>
              <a:buClr>
                <a:schemeClr val="accent1"/>
              </a:buClr>
              <a:buFont typeface="Courier New" panose="02070309020205020404" pitchFamily="49" charset="0"/>
              <a:buChar char="o"/>
            </a:pPr>
            <a:r>
              <a:rPr lang="en-US" sz="1700" dirty="0">
                <a:solidFill>
                  <a:srgbClr val="002060"/>
                </a:solidFill>
              </a:rPr>
              <a:t>2 LaBr</a:t>
            </a:r>
            <a:r>
              <a:rPr lang="en-US" sz="1700" baseline="-25000" dirty="0">
                <a:solidFill>
                  <a:srgbClr val="002060"/>
                </a:solidFill>
              </a:rPr>
              <a:t>3</a:t>
            </a:r>
            <a:r>
              <a:rPr lang="en-US" sz="1700" dirty="0">
                <a:solidFill>
                  <a:srgbClr val="002060"/>
                </a:solidFill>
              </a:rPr>
              <a:t> for fast-timing measurements</a:t>
            </a:r>
          </a:p>
          <a:p>
            <a:pPr marL="182880" indent="-182880">
              <a:lnSpc>
                <a:spcPct val="90000"/>
              </a:lnSpc>
              <a:spcBef>
                <a:spcPts val="1200"/>
              </a:spcBef>
              <a:buClr>
                <a:schemeClr val="accent1"/>
              </a:buClr>
              <a:buFont typeface="Courier New" panose="02070309020205020404" pitchFamily="49" charset="0"/>
              <a:buChar char="o"/>
            </a:pPr>
            <a:r>
              <a:rPr lang="en-US" sz="1700" dirty="0">
                <a:solidFill>
                  <a:srgbClr val="002060"/>
                </a:solidFill>
              </a:rPr>
              <a:t>Tape Collector (T-piece)</a:t>
            </a:r>
            <a:endParaRPr lang="en-GB" sz="1700" dirty="0">
              <a:solidFill>
                <a:srgbClr val="002060"/>
              </a:solidFill>
            </a:endParaRPr>
          </a:p>
        </p:txBody>
      </p:sp>
      <p:sp>
        <p:nvSpPr>
          <p:cNvPr id="33" name="Star: 5 Points 32">
            <a:extLst>
              <a:ext uri="{FF2B5EF4-FFF2-40B4-BE49-F238E27FC236}">
                <a16:creationId xmlns:a16="http://schemas.microsoft.com/office/drawing/2014/main" id="{B27C7452-E4CD-4443-C0B4-5A2CA21D317E}"/>
              </a:ext>
            </a:extLst>
          </p:cNvPr>
          <p:cNvSpPr/>
          <p:nvPr/>
        </p:nvSpPr>
        <p:spPr>
          <a:xfrm rot="19735615">
            <a:off x="3079048" y="4167689"/>
            <a:ext cx="1227180" cy="1194690"/>
          </a:xfrm>
          <a:prstGeom prst="star5">
            <a:avLst/>
          </a:prstGeom>
          <a:noFill/>
          <a:ln w="762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613074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9087E-BFD4-309B-1D4B-9EA2B4B6948A}"/>
              </a:ext>
            </a:extLst>
          </p:cNvPr>
          <p:cNvSpPr>
            <a:spLocks noGrp="1"/>
          </p:cNvSpPr>
          <p:nvPr>
            <p:ph type="title"/>
          </p:nvPr>
        </p:nvSpPr>
        <p:spPr>
          <a:xfrm>
            <a:off x="1586319" y="90161"/>
            <a:ext cx="6874002" cy="514826"/>
          </a:xfrm>
        </p:spPr>
        <p:txBody>
          <a:bodyPr>
            <a:normAutofit fontScale="90000"/>
          </a:bodyPr>
          <a:lstStyle/>
          <a:p>
            <a:pPr algn="ctr"/>
            <a:r>
              <a:rPr lang="en-US" dirty="0"/>
              <a:t>Experiment – Facts &amp; Figures</a:t>
            </a:r>
            <a:endParaRPr lang="en-BE" dirty="0"/>
          </a:p>
        </p:txBody>
      </p:sp>
      <p:sp>
        <p:nvSpPr>
          <p:cNvPr id="7" name="Content Placeholder 11">
            <a:extLst>
              <a:ext uri="{FF2B5EF4-FFF2-40B4-BE49-F238E27FC236}">
                <a16:creationId xmlns:a16="http://schemas.microsoft.com/office/drawing/2014/main" id="{4741550F-49EA-D9D6-183C-7CE9AF171CA2}"/>
              </a:ext>
            </a:extLst>
          </p:cNvPr>
          <p:cNvSpPr>
            <a:spLocks noGrp="1"/>
          </p:cNvSpPr>
          <p:nvPr>
            <p:ph idx="1"/>
          </p:nvPr>
        </p:nvSpPr>
        <p:spPr>
          <a:xfrm>
            <a:off x="5484661" y="1126847"/>
            <a:ext cx="2975660" cy="715581"/>
          </a:xfrm>
        </p:spPr>
        <p:txBody>
          <a:bodyPr vert="horz" lIns="68580" tIns="34290" rIns="68580" bIns="34290" rtlCol="0">
            <a:normAutofit/>
          </a:bodyPr>
          <a:lstStyle/>
          <a:p>
            <a:pPr marL="0" indent="0" algn="ctr">
              <a:lnSpc>
                <a:spcPct val="90000"/>
              </a:lnSpc>
              <a:buNone/>
            </a:pPr>
            <a:r>
              <a:rPr lang="en-US" sz="1500" i="1" dirty="0"/>
              <a:t>Duration of the experiment: </a:t>
            </a:r>
          </a:p>
          <a:p>
            <a:pPr marL="0" indent="0" algn="ctr">
              <a:lnSpc>
                <a:spcPct val="90000"/>
              </a:lnSpc>
              <a:buNone/>
            </a:pPr>
            <a:r>
              <a:rPr lang="en-US" sz="1500" dirty="0"/>
              <a:t>~3 days in total (August 2023)</a:t>
            </a:r>
          </a:p>
        </p:txBody>
      </p:sp>
      <p:sp>
        <p:nvSpPr>
          <p:cNvPr id="3" name="Footer Placeholder 3">
            <a:extLst>
              <a:ext uri="{FF2B5EF4-FFF2-40B4-BE49-F238E27FC236}">
                <a16:creationId xmlns:a16="http://schemas.microsoft.com/office/drawing/2014/main" id="{66F3068B-67F3-BD1B-103E-36784CC5C574}"/>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14" name="Slide Number Placeholder 4">
            <a:extLst>
              <a:ext uri="{FF2B5EF4-FFF2-40B4-BE49-F238E27FC236}">
                <a16:creationId xmlns:a16="http://schemas.microsoft.com/office/drawing/2014/main" id="{5B5C40CE-953F-FEF0-4430-39CB6DCFD66F}"/>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5</a:t>
            </a:fld>
            <a:endParaRPr lang="nl-NL" dirty="0"/>
          </a:p>
        </p:txBody>
      </p:sp>
      <p:sp>
        <p:nvSpPr>
          <p:cNvPr id="17" name="TextBox 16">
            <a:extLst>
              <a:ext uri="{FF2B5EF4-FFF2-40B4-BE49-F238E27FC236}">
                <a16:creationId xmlns:a16="http://schemas.microsoft.com/office/drawing/2014/main" id="{D82D0DB5-EEA9-CA57-D5F1-0C713665DB53}"/>
              </a:ext>
            </a:extLst>
          </p:cNvPr>
          <p:cNvSpPr txBox="1"/>
          <p:nvPr/>
        </p:nvSpPr>
        <p:spPr>
          <a:xfrm>
            <a:off x="6513558" y="4369958"/>
            <a:ext cx="2754182" cy="1131079"/>
          </a:xfrm>
          <a:prstGeom prst="rect">
            <a:avLst/>
          </a:prstGeom>
          <a:noFill/>
        </p:spPr>
        <p:txBody>
          <a:bodyPr wrap="square">
            <a:spAutoFit/>
          </a:bodyPr>
          <a:lstStyle/>
          <a:p>
            <a:pPr algn="ctr">
              <a:lnSpc>
                <a:spcPct val="90000"/>
              </a:lnSpc>
            </a:pPr>
            <a:r>
              <a:rPr lang="en-US" sz="1500" i="1" dirty="0"/>
              <a:t>Running time:</a:t>
            </a:r>
            <a:br>
              <a:rPr lang="en-US" sz="1500" i="1" dirty="0"/>
            </a:br>
            <a:endParaRPr lang="en-US" sz="1500" i="1" dirty="0"/>
          </a:p>
          <a:p>
            <a:pPr marL="285750" indent="-285750">
              <a:lnSpc>
                <a:spcPct val="90000"/>
              </a:lnSpc>
              <a:buFont typeface="Arial" panose="020B0604020202020204" pitchFamily="34" charset="0"/>
              <a:buChar char="•"/>
            </a:pPr>
            <a:r>
              <a:rPr lang="en-US" sz="1500" dirty="0"/>
              <a:t>~47h data for </a:t>
            </a:r>
            <a:r>
              <a:rPr lang="en-US" sz="1500" dirty="0" err="1"/>
              <a:t>bg</a:t>
            </a:r>
            <a:r>
              <a:rPr lang="en-US" sz="1500" dirty="0"/>
              <a:t> (in total)</a:t>
            </a:r>
          </a:p>
          <a:p>
            <a:pPr marL="285750" indent="-285750">
              <a:lnSpc>
                <a:spcPct val="90000"/>
              </a:lnSpc>
              <a:buFont typeface="Arial" panose="020B0604020202020204" pitchFamily="34" charset="0"/>
              <a:buChar char="•"/>
            </a:pPr>
            <a:r>
              <a:rPr lang="en-US" sz="1500" dirty="0"/>
              <a:t>~10m implantation data</a:t>
            </a:r>
          </a:p>
          <a:p>
            <a:pPr marL="285750" indent="-285750">
              <a:lnSpc>
                <a:spcPct val="90000"/>
              </a:lnSpc>
              <a:buFont typeface="Arial" panose="020B0604020202020204" pitchFamily="34" charset="0"/>
              <a:buChar char="•"/>
            </a:pPr>
            <a:r>
              <a:rPr lang="en-US" sz="1500" dirty="0"/>
              <a:t>~12h decay data</a:t>
            </a:r>
          </a:p>
        </p:txBody>
      </p:sp>
      <p:sp>
        <p:nvSpPr>
          <p:cNvPr id="20" name="TextBox 19">
            <a:extLst>
              <a:ext uri="{FF2B5EF4-FFF2-40B4-BE49-F238E27FC236}">
                <a16:creationId xmlns:a16="http://schemas.microsoft.com/office/drawing/2014/main" id="{F93875FD-CE17-944B-9B47-9A9798AC5D3F}"/>
              </a:ext>
            </a:extLst>
          </p:cNvPr>
          <p:cNvSpPr txBox="1"/>
          <p:nvPr/>
        </p:nvSpPr>
        <p:spPr>
          <a:xfrm>
            <a:off x="6297814" y="3211524"/>
            <a:ext cx="2863278" cy="715581"/>
          </a:xfrm>
          <a:prstGeom prst="rect">
            <a:avLst/>
          </a:prstGeom>
          <a:noFill/>
        </p:spPr>
        <p:txBody>
          <a:bodyPr wrap="square">
            <a:spAutoFit/>
          </a:bodyPr>
          <a:lstStyle/>
          <a:p>
            <a:pPr marL="0" indent="0" algn="ctr">
              <a:lnSpc>
                <a:spcPct val="90000"/>
              </a:lnSpc>
              <a:buNone/>
            </a:pPr>
            <a:r>
              <a:rPr lang="en-US" sz="1500" i="1" dirty="0"/>
              <a:t>Nuclei:</a:t>
            </a:r>
            <a:br>
              <a:rPr lang="en-US" sz="1500" dirty="0"/>
            </a:br>
            <a:br>
              <a:rPr lang="en-US" sz="1500" dirty="0"/>
            </a:br>
            <a:r>
              <a:rPr lang="en-US" sz="1500" dirty="0"/>
              <a:t> </a:t>
            </a:r>
            <a:r>
              <a:rPr lang="en-US" sz="1500" baseline="30000" dirty="0"/>
              <a:t>229</a:t>
            </a:r>
            <a:r>
              <a:rPr lang="en-US" sz="1500" dirty="0"/>
              <a:t>Fr → </a:t>
            </a:r>
            <a:r>
              <a:rPr lang="en-US" sz="1500" baseline="30000" dirty="0"/>
              <a:t>229</a:t>
            </a:r>
            <a:r>
              <a:rPr lang="en-US" sz="1500" dirty="0"/>
              <a:t>Ra → </a:t>
            </a:r>
            <a:r>
              <a:rPr lang="en-US" sz="1500" baseline="30000" dirty="0"/>
              <a:t>229</a:t>
            </a:r>
            <a:r>
              <a:rPr lang="en-US" sz="1500" dirty="0"/>
              <a:t>Ac →</a:t>
            </a:r>
            <a:r>
              <a:rPr lang="en-US" sz="1500" baseline="30000" dirty="0"/>
              <a:t>229</a:t>
            </a:r>
            <a:r>
              <a:rPr lang="en-US" sz="1500" dirty="0"/>
              <a:t>Th</a:t>
            </a:r>
          </a:p>
        </p:txBody>
      </p:sp>
      <p:pic>
        <p:nvPicPr>
          <p:cNvPr id="4" name="Picture 2" descr="o &#10;o &#10;106 &#10;105 &#10;Start time: &#10;1399100 &#10;Run 007 &#10;Duration: &#10;1033.33 s &#10;Run 008 &#10;Duration: &#10;End Time: &#10;1400133.3 &#10;Start Time: &#10;1400190 &#10;104 &#10;1399 &#10;End Time: &#10;644.19 s &#10;xl 03 &#10;1399.2 &#10;1399.4 &#10;1399.6 &#10;1399.8 &#10;1400 &#10;14 &#10;0.2 &#10;1400.4 1400.6 1400. &#10;Time [Timestamp Units] ">
            <a:extLst>
              <a:ext uri="{FF2B5EF4-FFF2-40B4-BE49-F238E27FC236}">
                <a16:creationId xmlns:a16="http://schemas.microsoft.com/office/drawing/2014/main" id="{FC3A2561-BC62-6EA6-08C8-0D73757B88BD}"/>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333" y="2429691"/>
            <a:ext cx="6667155" cy="3691677"/>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11">
            <a:extLst>
              <a:ext uri="{FF2B5EF4-FFF2-40B4-BE49-F238E27FC236}">
                <a16:creationId xmlns:a16="http://schemas.microsoft.com/office/drawing/2014/main" id="{8D8D2F29-C157-3269-7714-FD0EE9DAD15B}"/>
              </a:ext>
            </a:extLst>
          </p:cNvPr>
          <p:cNvSpPr txBox="1">
            <a:spLocks/>
          </p:cNvSpPr>
          <p:nvPr/>
        </p:nvSpPr>
        <p:spPr>
          <a:xfrm>
            <a:off x="6624347" y="2210806"/>
            <a:ext cx="2066648" cy="715581"/>
          </a:xfrm>
          <a:prstGeom prst="rect">
            <a:avLst/>
          </a:prstGeom>
        </p:spPr>
        <p:txBody>
          <a:bodyPr vert="horz" lIns="68580" tIns="34290" rIns="68580" bIns="34290" rtlCol="0">
            <a:normAutofit/>
          </a:bodyPr>
          <a:lstStyle>
            <a:lvl1pPr marL="228600" indent="-228600" algn="l" defTabSz="914400" rtl="0" eaLnBrk="1" latinLnBrk="0" hangingPunct="1">
              <a:lnSpc>
                <a:spcPct val="10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90000"/>
              </a:lnSpc>
              <a:buFont typeface="Arial" panose="020B0604020202020204" pitchFamily="34" charset="0"/>
              <a:buNone/>
            </a:pPr>
            <a:r>
              <a:rPr lang="en-US" sz="1500" i="1" dirty="0"/>
              <a:t>Beam Intensity: </a:t>
            </a:r>
          </a:p>
          <a:p>
            <a:pPr marL="0" indent="0" algn="ctr">
              <a:lnSpc>
                <a:spcPct val="90000"/>
              </a:lnSpc>
              <a:buFont typeface="Arial" panose="020B0604020202020204" pitchFamily="34" charset="0"/>
              <a:buNone/>
            </a:pPr>
            <a:r>
              <a:rPr lang="en-US" sz="1500" dirty="0"/>
              <a:t>~2e8 </a:t>
            </a:r>
            <a:r>
              <a:rPr lang="en-US" sz="1500" dirty="0" err="1"/>
              <a:t>pps</a:t>
            </a:r>
            <a:endParaRPr lang="en-US" sz="1500" dirty="0"/>
          </a:p>
        </p:txBody>
      </p:sp>
      <p:sp>
        <p:nvSpPr>
          <p:cNvPr id="6" name="TextBox 5">
            <a:extLst>
              <a:ext uri="{FF2B5EF4-FFF2-40B4-BE49-F238E27FC236}">
                <a16:creationId xmlns:a16="http://schemas.microsoft.com/office/drawing/2014/main" id="{04FA0B19-3F31-B542-AED6-174CA2ADF77C}"/>
              </a:ext>
            </a:extLst>
          </p:cNvPr>
          <p:cNvSpPr txBox="1"/>
          <p:nvPr/>
        </p:nvSpPr>
        <p:spPr>
          <a:xfrm rot="16200000">
            <a:off x="-98382" y="3640421"/>
            <a:ext cx="538096" cy="292388"/>
          </a:xfrm>
          <a:prstGeom prst="rect">
            <a:avLst/>
          </a:prstGeom>
          <a:noFill/>
        </p:spPr>
        <p:txBody>
          <a:bodyPr wrap="none" rtlCol="0">
            <a:spAutoFit/>
          </a:bodyPr>
          <a:lstStyle/>
          <a:p>
            <a:r>
              <a:rPr lang="en-US" sz="1300" dirty="0"/>
              <a:t>Total</a:t>
            </a:r>
            <a:endParaRPr lang="en-BE" sz="1300" dirty="0"/>
          </a:p>
        </p:txBody>
      </p:sp>
      <p:cxnSp>
        <p:nvCxnSpPr>
          <p:cNvPr id="12" name="Straight Connector 11">
            <a:extLst>
              <a:ext uri="{FF2B5EF4-FFF2-40B4-BE49-F238E27FC236}">
                <a16:creationId xmlns:a16="http://schemas.microsoft.com/office/drawing/2014/main" id="{451AE078-FBF4-71A6-1DE9-F17101FB0CE5}"/>
              </a:ext>
            </a:extLst>
          </p:cNvPr>
          <p:cNvCxnSpPr>
            <a:cxnSpLocks/>
          </p:cNvCxnSpPr>
          <p:nvPr/>
        </p:nvCxnSpPr>
        <p:spPr>
          <a:xfrm flipV="1">
            <a:off x="4706259" y="2023017"/>
            <a:ext cx="584198" cy="43645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B6A887E-8A5E-30F0-26F2-F65310A8D1DF}"/>
              </a:ext>
            </a:extLst>
          </p:cNvPr>
          <p:cNvCxnSpPr>
            <a:cxnSpLocks/>
          </p:cNvCxnSpPr>
          <p:nvPr/>
        </p:nvCxnSpPr>
        <p:spPr>
          <a:xfrm>
            <a:off x="5290457" y="2023790"/>
            <a:ext cx="476446" cy="5181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5728130-76C3-67E7-C880-A637FF0A8D23}"/>
              </a:ext>
            </a:extLst>
          </p:cNvPr>
          <p:cNvCxnSpPr>
            <a:cxnSpLocks/>
          </p:cNvCxnSpPr>
          <p:nvPr/>
        </p:nvCxnSpPr>
        <p:spPr>
          <a:xfrm>
            <a:off x="4706259" y="2462565"/>
            <a:ext cx="731707" cy="7489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C1AE234A-3D32-2212-94CF-752DF56A565B}"/>
              </a:ext>
            </a:extLst>
          </p:cNvPr>
          <p:cNvSpPr txBox="1"/>
          <p:nvPr/>
        </p:nvSpPr>
        <p:spPr>
          <a:xfrm rot="19390469">
            <a:off x="4521355" y="1925774"/>
            <a:ext cx="793807" cy="369332"/>
          </a:xfrm>
          <a:prstGeom prst="rect">
            <a:avLst/>
          </a:prstGeom>
          <a:noFill/>
        </p:spPr>
        <p:txBody>
          <a:bodyPr wrap="none" rtlCol="0">
            <a:spAutoFit/>
          </a:bodyPr>
          <a:lstStyle/>
          <a:p>
            <a:pPr algn="ctr"/>
            <a:r>
              <a:rPr lang="en-US" sz="900" dirty="0">
                <a:solidFill>
                  <a:schemeClr val="tx1">
                    <a:lumMod val="60000"/>
                    <a:lumOff val="40000"/>
                  </a:schemeClr>
                </a:solidFill>
              </a:rPr>
              <a:t>Beam Gate</a:t>
            </a:r>
            <a:br>
              <a:rPr lang="en-US" sz="900" dirty="0">
                <a:solidFill>
                  <a:schemeClr val="tx1">
                    <a:lumMod val="60000"/>
                    <a:lumOff val="40000"/>
                  </a:schemeClr>
                </a:solidFill>
              </a:rPr>
            </a:br>
            <a:r>
              <a:rPr lang="en-US" sz="900" dirty="0">
                <a:solidFill>
                  <a:schemeClr val="tx1">
                    <a:lumMod val="60000"/>
                    <a:lumOff val="40000"/>
                  </a:schemeClr>
                </a:solidFill>
              </a:rPr>
              <a:t>Open/Close</a:t>
            </a:r>
            <a:endParaRPr lang="en-BE" sz="900" dirty="0">
              <a:solidFill>
                <a:schemeClr val="tx1">
                  <a:lumMod val="60000"/>
                  <a:lumOff val="40000"/>
                </a:schemeClr>
              </a:solidFill>
            </a:endParaRPr>
          </a:p>
        </p:txBody>
      </p:sp>
      <p:pic>
        <p:nvPicPr>
          <p:cNvPr id="9" name="Picture 8" descr="A diagram of a mathematical equation&#10;&#10;AI-generated content may be incorrect.">
            <a:extLst>
              <a:ext uri="{FF2B5EF4-FFF2-40B4-BE49-F238E27FC236}">
                <a16:creationId xmlns:a16="http://schemas.microsoft.com/office/drawing/2014/main" id="{C9374A2A-3B28-A7BC-5A5B-C51CC95114CE}"/>
              </a:ext>
            </a:extLst>
          </p:cNvPr>
          <p:cNvPicPr>
            <a:picLocks noChangeAspect="1"/>
          </p:cNvPicPr>
          <p:nvPr/>
        </p:nvPicPr>
        <p:blipFill>
          <a:blip r:embed="rId4" cstate="print">
            <a:clrChange>
              <a:clrFrom>
                <a:srgbClr val="FFFFFF"/>
              </a:clrFrom>
              <a:clrTo>
                <a:srgbClr val="FFFFFF">
                  <a:alpha val="0"/>
                </a:srgbClr>
              </a:clrTo>
            </a:clrChang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0" y="90161"/>
            <a:ext cx="3744686" cy="2429389"/>
          </a:xfrm>
          <a:prstGeom prst="rect">
            <a:avLst/>
          </a:prstGeom>
        </p:spPr>
      </p:pic>
    </p:spTree>
    <p:extLst>
      <p:ext uri="{BB962C8B-B14F-4D97-AF65-F5344CB8AC3E}">
        <p14:creationId xmlns:p14="http://schemas.microsoft.com/office/powerpoint/2010/main" val="10575086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B941BC-C9B2-2A89-DBD3-BDB7176E59A7}"/>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1E2D3AF-1D3B-2655-4B2E-063B5AC726D1}"/>
              </a:ext>
            </a:extLst>
          </p:cNvPr>
          <p:cNvSpPr>
            <a:spLocks noGrp="1"/>
          </p:cNvSpPr>
          <p:nvPr>
            <p:ph type="sldNum" sz="quarter" idx="12"/>
          </p:nvPr>
        </p:nvSpPr>
        <p:spPr>
          <a:xfrm>
            <a:off x="7699176" y="6210000"/>
            <a:ext cx="648000" cy="648000"/>
          </a:xfrm>
        </p:spPr>
        <p:txBody>
          <a:bodyPr/>
          <a:lstStyle/>
          <a:p>
            <a:fld id="{8559990D-3393-456B-868A-E40E9B708536}" type="slidenum">
              <a:rPr lang="en-BE" smtClean="0"/>
              <a:t>6</a:t>
            </a:fld>
            <a:endParaRPr lang="en-BE"/>
          </a:p>
        </p:txBody>
      </p:sp>
      <p:sp>
        <p:nvSpPr>
          <p:cNvPr id="6" name="Footer Placeholder 3">
            <a:extLst>
              <a:ext uri="{FF2B5EF4-FFF2-40B4-BE49-F238E27FC236}">
                <a16:creationId xmlns:a16="http://schemas.microsoft.com/office/drawing/2014/main" id="{111DAFCE-697F-33FD-B089-C2B31850A9EA}"/>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7" name="Titel 1">
            <a:extLst>
              <a:ext uri="{FF2B5EF4-FFF2-40B4-BE49-F238E27FC236}">
                <a16:creationId xmlns:a16="http://schemas.microsoft.com/office/drawing/2014/main" id="{13BB0E6A-6F7B-C8F0-130A-FC59E73BFCE0}"/>
              </a:ext>
            </a:extLst>
          </p:cNvPr>
          <p:cNvSpPr>
            <a:spLocks noGrp="1"/>
          </p:cNvSpPr>
          <p:nvPr>
            <p:ph type="title"/>
          </p:nvPr>
        </p:nvSpPr>
        <p:spPr>
          <a:xfrm>
            <a:off x="484428" y="58601"/>
            <a:ext cx="7991738" cy="596896"/>
          </a:xfrm>
        </p:spPr>
        <p:txBody>
          <a:bodyPr>
            <a:normAutofit/>
          </a:bodyPr>
          <a:lstStyle/>
          <a:p>
            <a:pPr algn="ctr"/>
            <a:r>
              <a:rPr lang="nl-BE" sz="3200" dirty="0"/>
              <a:t>Status of Analysis: </a:t>
            </a:r>
            <a:r>
              <a:rPr lang="en-US" sz="3200" baseline="30000" dirty="0"/>
              <a:t>229</a:t>
            </a:r>
            <a:r>
              <a:rPr lang="en-US" sz="3200" dirty="0"/>
              <a:t>Fr → </a:t>
            </a:r>
            <a:r>
              <a:rPr lang="en-US" sz="3200" baseline="30000" dirty="0"/>
              <a:t>229</a:t>
            </a:r>
            <a:r>
              <a:rPr lang="en-US" sz="3200" dirty="0"/>
              <a:t>Ra</a:t>
            </a:r>
            <a:endParaRPr lang="nl-NL" sz="3200" dirty="0"/>
          </a:p>
        </p:txBody>
      </p:sp>
      <p:pic>
        <p:nvPicPr>
          <p:cNvPr id="2" name="Picture 2" descr="tiiilliiiii ">
            <a:extLst>
              <a:ext uri="{FF2B5EF4-FFF2-40B4-BE49-F238E27FC236}">
                <a16:creationId xmlns:a16="http://schemas.microsoft.com/office/drawing/2014/main" id="{3F2ADAE8-FCFE-3D8E-93E9-69BA7A040293}"/>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625" y="485617"/>
            <a:ext cx="2963847" cy="394814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90E7096-5EA5-D605-4230-0FA25F2496E4}"/>
              </a:ext>
            </a:extLst>
          </p:cNvPr>
          <p:cNvSpPr txBox="1"/>
          <p:nvPr/>
        </p:nvSpPr>
        <p:spPr>
          <a:xfrm>
            <a:off x="38625" y="4355003"/>
            <a:ext cx="2388115" cy="230832"/>
          </a:xfrm>
          <a:prstGeom prst="rect">
            <a:avLst/>
          </a:prstGeom>
          <a:noFill/>
        </p:spPr>
        <p:txBody>
          <a:bodyPr wrap="square">
            <a:spAutoFit/>
          </a:bodyPr>
          <a:lstStyle/>
          <a:p>
            <a:pPr algn="ctr"/>
            <a:r>
              <a:rPr lang="en-US" sz="900" b="0" i="1" dirty="0" err="1">
                <a:solidFill>
                  <a:srgbClr val="000000"/>
                </a:solidFill>
                <a:effectLst/>
                <a:latin typeface="Calibri" panose="020F0502020204030204" pitchFamily="34" charset="0"/>
              </a:rPr>
              <a:t>L.Fraille</a:t>
            </a:r>
            <a:r>
              <a:rPr lang="en-US" sz="900" b="0" i="1" dirty="0">
                <a:solidFill>
                  <a:srgbClr val="000000"/>
                </a:solidFill>
                <a:effectLst/>
                <a:latin typeface="Calibri" panose="020F0502020204030204" pitchFamily="34" charset="0"/>
              </a:rPr>
              <a:t> et al., Nuclear Physics A </a:t>
            </a:r>
            <a:r>
              <a:rPr lang="en-US" sz="900" b="1" i="1" dirty="0">
                <a:solidFill>
                  <a:srgbClr val="000000"/>
                </a:solidFill>
                <a:effectLst/>
                <a:latin typeface="Calibri" panose="020F0502020204030204" pitchFamily="34" charset="0"/>
              </a:rPr>
              <a:t>657</a:t>
            </a:r>
            <a:r>
              <a:rPr lang="en-US" sz="900" b="0" i="1" dirty="0">
                <a:solidFill>
                  <a:srgbClr val="000000"/>
                </a:solidFill>
                <a:effectLst/>
                <a:latin typeface="Calibri" panose="020F0502020204030204" pitchFamily="34" charset="0"/>
              </a:rPr>
              <a:t>, 1999</a:t>
            </a:r>
            <a:endParaRPr lang="en-BE" sz="900" i="1" dirty="0"/>
          </a:p>
        </p:txBody>
      </p:sp>
      <p:sp>
        <p:nvSpPr>
          <p:cNvPr id="4" name="TextBox 3">
            <a:extLst>
              <a:ext uri="{FF2B5EF4-FFF2-40B4-BE49-F238E27FC236}">
                <a16:creationId xmlns:a16="http://schemas.microsoft.com/office/drawing/2014/main" id="{3919E14B-D212-F107-3617-DCD52AEF39EF}"/>
              </a:ext>
            </a:extLst>
          </p:cNvPr>
          <p:cNvSpPr txBox="1"/>
          <p:nvPr/>
        </p:nvSpPr>
        <p:spPr>
          <a:xfrm>
            <a:off x="5966373" y="978443"/>
            <a:ext cx="3139001" cy="338554"/>
          </a:xfrm>
          <a:prstGeom prst="rect">
            <a:avLst/>
          </a:prstGeom>
          <a:noFill/>
        </p:spPr>
        <p:txBody>
          <a:bodyPr wrap="none" rtlCol="0">
            <a:spAutoFit/>
          </a:bodyPr>
          <a:lstStyle/>
          <a:p>
            <a:r>
              <a:rPr lang="en-US" sz="1600" i="1" dirty="0"/>
              <a:t>IS715 Data – Implantation Shots</a:t>
            </a:r>
            <a:endParaRPr lang="en-BE" sz="1600" i="1" dirty="0"/>
          </a:p>
        </p:txBody>
      </p:sp>
      <p:pic>
        <p:nvPicPr>
          <p:cNvPr id="8" name="Picture 4" descr="L.M physio A 657 &#10;T-gote &#10;30 &#10;too &#10;r—gate &#10;no &#10;: 142.7 &#10;300 &#10;400 &#10;kev &#10;700 &#10;500 &#10;1300 &#10;600 &#10;zoo &#10;SOO &#10;'600 ">
            <a:extLst>
              <a:ext uri="{FF2B5EF4-FFF2-40B4-BE49-F238E27FC236}">
                <a16:creationId xmlns:a16="http://schemas.microsoft.com/office/drawing/2014/main" id="{E70F8F09-0CDE-43ED-FE39-8819F6D51DB1}"/>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19861" y="1918839"/>
            <a:ext cx="2909995" cy="4278822"/>
          </a:xfrm>
          <a:prstGeom prst="rect">
            <a:avLst/>
          </a:prstGeom>
          <a:noFill/>
          <a:extLst>
            <a:ext uri="{909E8E84-426E-40DD-AFC4-6F175D3DCCD1}">
              <a14:hiddenFill xmlns:a14="http://schemas.microsoft.com/office/drawing/2010/main">
                <a:solidFill>
                  <a:srgbClr val="FFFFFF"/>
                </a:solidFill>
              </a14:hiddenFill>
            </a:ext>
          </a:extLst>
        </p:spPr>
      </p:pic>
      <p:sp>
        <p:nvSpPr>
          <p:cNvPr id="9" name="Oval 8">
            <a:extLst>
              <a:ext uri="{FF2B5EF4-FFF2-40B4-BE49-F238E27FC236}">
                <a16:creationId xmlns:a16="http://schemas.microsoft.com/office/drawing/2014/main" id="{A25CCEA8-582A-19DC-E1BD-5E044630C7A1}"/>
              </a:ext>
            </a:extLst>
          </p:cNvPr>
          <p:cNvSpPr/>
          <p:nvPr/>
        </p:nvSpPr>
        <p:spPr>
          <a:xfrm>
            <a:off x="1587196" y="3086932"/>
            <a:ext cx="79375" cy="10414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12" name="Picture 11" descr="A graph with numbers and lines&#10;&#10;AI-generated content may be incorrect.">
            <a:extLst>
              <a:ext uri="{FF2B5EF4-FFF2-40B4-BE49-F238E27FC236}">
                <a16:creationId xmlns:a16="http://schemas.microsoft.com/office/drawing/2014/main" id="{ABD722F0-DA8A-C77D-9091-79A8613992E4}"/>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52285" y="1327042"/>
            <a:ext cx="3553089" cy="2033063"/>
          </a:xfrm>
          <a:prstGeom prst="rect">
            <a:avLst/>
          </a:prstGeom>
        </p:spPr>
      </p:pic>
      <p:pic>
        <p:nvPicPr>
          <p:cNvPr id="14" name="Picture 13" descr="A bar code with numbers&#10;&#10;AI-generated content may be incorrect.">
            <a:extLst>
              <a:ext uri="{FF2B5EF4-FFF2-40B4-BE49-F238E27FC236}">
                <a16:creationId xmlns:a16="http://schemas.microsoft.com/office/drawing/2014/main" id="{B796E465-8D6A-D199-FF63-2609FA7F204F}"/>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635264" y="3360105"/>
            <a:ext cx="3470111" cy="1965428"/>
          </a:xfrm>
          <a:prstGeom prst="rect">
            <a:avLst/>
          </a:prstGeom>
        </p:spPr>
      </p:pic>
    </p:spTree>
    <p:extLst>
      <p:ext uri="{BB962C8B-B14F-4D97-AF65-F5344CB8AC3E}">
        <p14:creationId xmlns:p14="http://schemas.microsoft.com/office/powerpoint/2010/main" val="1841264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6B5CEE-7932-E949-A9C9-E441FBBABC63}"/>
            </a:ext>
          </a:extLst>
        </p:cNvPr>
        <p:cNvGrpSpPr/>
        <p:nvPr/>
      </p:nvGrpSpPr>
      <p:grpSpPr>
        <a:xfrm>
          <a:off x="0" y="0"/>
          <a:ext cx="0" cy="0"/>
          <a:chOff x="0" y="0"/>
          <a:chExt cx="0" cy="0"/>
        </a:xfrm>
      </p:grpSpPr>
      <p:pic>
        <p:nvPicPr>
          <p:cNvPr id="6146" name="Picture 2" descr="106 &#10;105 &#10;104 &#10;Start Time: &#10;140850 &#10;14 &#10;Run 009 &#10;Duration: 42301.57 s &#10;1 41 &#10;1 41 &#10;142 &#10;142 &#10;14 &#10;14 &#10;End Time: &#10;144315 &#10;xl 03 &#10;144 &#10;Time [Timestamp Units] ">
            <a:extLst>
              <a:ext uri="{FF2B5EF4-FFF2-40B4-BE49-F238E27FC236}">
                <a16:creationId xmlns:a16="http://schemas.microsoft.com/office/drawing/2014/main" id="{CA124146-C744-10F3-3B5A-29F55AFE5453}"/>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2332" y="1997624"/>
            <a:ext cx="6154410" cy="3371704"/>
          </a:xfrm>
          <a:prstGeom prst="rect">
            <a:avLst/>
          </a:prstGeom>
          <a:noFill/>
          <a:extLst>
            <a:ext uri="{909E8E84-426E-40DD-AFC4-6F175D3DCCD1}">
              <a14:hiddenFill xmlns:a14="http://schemas.microsoft.com/office/drawing/2010/main">
                <a:solidFill>
                  <a:srgbClr val="FFFFFF"/>
                </a:solidFill>
              </a14:hiddenFill>
            </a:ext>
          </a:extLst>
        </p:spPr>
      </p:pic>
      <p:sp>
        <p:nvSpPr>
          <p:cNvPr id="3" name="Footer Placeholder 3">
            <a:extLst>
              <a:ext uri="{FF2B5EF4-FFF2-40B4-BE49-F238E27FC236}">
                <a16:creationId xmlns:a16="http://schemas.microsoft.com/office/drawing/2014/main" id="{6CCF7DBE-5352-BAAC-EC3A-EFFE01AAD889}"/>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7" name="Titel 1">
            <a:extLst>
              <a:ext uri="{FF2B5EF4-FFF2-40B4-BE49-F238E27FC236}">
                <a16:creationId xmlns:a16="http://schemas.microsoft.com/office/drawing/2014/main" id="{4881095F-706A-F2DB-2143-81798854BFBC}"/>
              </a:ext>
            </a:extLst>
          </p:cNvPr>
          <p:cNvSpPr>
            <a:spLocks noGrp="1"/>
          </p:cNvSpPr>
          <p:nvPr>
            <p:ph type="title"/>
          </p:nvPr>
        </p:nvSpPr>
        <p:spPr>
          <a:xfrm>
            <a:off x="536417" y="162713"/>
            <a:ext cx="7991738" cy="596896"/>
          </a:xfrm>
        </p:spPr>
        <p:txBody>
          <a:bodyPr>
            <a:normAutofit/>
          </a:bodyPr>
          <a:lstStyle/>
          <a:p>
            <a:pPr algn="ctr"/>
            <a:r>
              <a:rPr lang="nl-BE" sz="3200" dirty="0"/>
              <a:t>Status of Analysis: </a:t>
            </a:r>
            <a:r>
              <a:rPr lang="en-US" sz="3200" baseline="30000" dirty="0"/>
              <a:t>229</a:t>
            </a:r>
            <a:r>
              <a:rPr lang="en-US" sz="3200" dirty="0"/>
              <a:t>Ra → </a:t>
            </a:r>
            <a:r>
              <a:rPr lang="en-US" sz="3200" baseline="30000" dirty="0"/>
              <a:t>229</a:t>
            </a:r>
            <a:r>
              <a:rPr lang="en-US" sz="3200" dirty="0"/>
              <a:t>Ac</a:t>
            </a:r>
            <a:endParaRPr lang="nl-NL" sz="3200" dirty="0"/>
          </a:p>
        </p:txBody>
      </p:sp>
      <p:sp>
        <p:nvSpPr>
          <p:cNvPr id="8" name="TextBox 7">
            <a:extLst>
              <a:ext uri="{FF2B5EF4-FFF2-40B4-BE49-F238E27FC236}">
                <a16:creationId xmlns:a16="http://schemas.microsoft.com/office/drawing/2014/main" id="{74B0E5D9-68BC-7E5E-0641-F3D207AA8A92}"/>
              </a:ext>
            </a:extLst>
          </p:cNvPr>
          <p:cNvSpPr txBox="1"/>
          <p:nvPr/>
        </p:nvSpPr>
        <p:spPr>
          <a:xfrm>
            <a:off x="106357" y="1402117"/>
            <a:ext cx="3531736" cy="369332"/>
          </a:xfrm>
          <a:prstGeom prst="rect">
            <a:avLst/>
          </a:prstGeom>
          <a:noFill/>
        </p:spPr>
        <p:txBody>
          <a:bodyPr wrap="none" rtlCol="0">
            <a:spAutoFit/>
          </a:bodyPr>
          <a:lstStyle/>
          <a:p>
            <a:r>
              <a:rPr lang="en-US" i="1" dirty="0"/>
              <a:t>Deconstructing the timestamp….</a:t>
            </a:r>
            <a:endParaRPr lang="en-BE" i="1" dirty="0"/>
          </a:p>
        </p:txBody>
      </p:sp>
      <p:sp>
        <p:nvSpPr>
          <p:cNvPr id="2" name="TextBox 1">
            <a:extLst>
              <a:ext uri="{FF2B5EF4-FFF2-40B4-BE49-F238E27FC236}">
                <a16:creationId xmlns:a16="http://schemas.microsoft.com/office/drawing/2014/main" id="{B5BC6307-06FE-0B05-78F5-2917235E2C9C}"/>
              </a:ext>
            </a:extLst>
          </p:cNvPr>
          <p:cNvSpPr txBox="1"/>
          <p:nvPr/>
        </p:nvSpPr>
        <p:spPr>
          <a:xfrm rot="16200000">
            <a:off x="143392" y="3051133"/>
            <a:ext cx="509050" cy="276999"/>
          </a:xfrm>
          <a:prstGeom prst="rect">
            <a:avLst/>
          </a:prstGeom>
          <a:noFill/>
        </p:spPr>
        <p:txBody>
          <a:bodyPr wrap="none" rtlCol="0">
            <a:spAutoFit/>
          </a:bodyPr>
          <a:lstStyle/>
          <a:p>
            <a:r>
              <a:rPr lang="en-US" sz="1200" dirty="0"/>
              <a:t>Total</a:t>
            </a:r>
            <a:endParaRPr lang="en-BE" sz="1200" dirty="0"/>
          </a:p>
        </p:txBody>
      </p:sp>
      <p:sp>
        <p:nvSpPr>
          <p:cNvPr id="4" name="TextBox 3">
            <a:extLst>
              <a:ext uri="{FF2B5EF4-FFF2-40B4-BE49-F238E27FC236}">
                <a16:creationId xmlns:a16="http://schemas.microsoft.com/office/drawing/2014/main" id="{2B95BAE3-9D8E-ED3F-AD00-E1E29CB662F3}"/>
              </a:ext>
            </a:extLst>
          </p:cNvPr>
          <p:cNvSpPr txBox="1"/>
          <p:nvPr/>
        </p:nvSpPr>
        <p:spPr>
          <a:xfrm>
            <a:off x="6361042" y="2480720"/>
            <a:ext cx="2727298" cy="2308324"/>
          </a:xfrm>
          <a:prstGeom prst="rect">
            <a:avLst/>
          </a:prstGeom>
          <a:noFill/>
        </p:spPr>
        <p:txBody>
          <a:bodyPr wrap="square" rtlCol="0">
            <a:spAutoFit/>
          </a:bodyPr>
          <a:lstStyle/>
          <a:p>
            <a:pPr marL="285750" indent="-285750">
              <a:buFont typeface="Courier New" panose="02070309020205020404" pitchFamily="49" charset="0"/>
              <a:buChar char="o"/>
            </a:pPr>
            <a:r>
              <a:rPr lang="en-US" sz="1600" dirty="0"/>
              <a:t>Duration of this run file: ~12h of data</a:t>
            </a:r>
            <a:br>
              <a:rPr lang="en-US" sz="1600" dirty="0"/>
            </a:br>
            <a:endParaRPr lang="en-US" sz="1600" dirty="0"/>
          </a:p>
          <a:p>
            <a:pPr marL="285750" indent="-285750">
              <a:buFont typeface="Courier New" panose="02070309020205020404" pitchFamily="49" charset="0"/>
              <a:buChar char="o"/>
            </a:pPr>
            <a:r>
              <a:rPr lang="en-US" sz="1600" dirty="0"/>
              <a:t>Different parts of this run file can give us different information</a:t>
            </a:r>
          </a:p>
          <a:p>
            <a:pPr marL="285750" indent="-285750">
              <a:buFont typeface="Courier New" panose="02070309020205020404" pitchFamily="49" charset="0"/>
              <a:buChar char="o"/>
            </a:pPr>
            <a:endParaRPr lang="en-US" sz="1600" dirty="0"/>
          </a:p>
          <a:p>
            <a:pPr marL="285750" indent="-285750">
              <a:buFont typeface="Courier New" panose="02070309020205020404" pitchFamily="49" charset="0"/>
              <a:buChar char="o"/>
            </a:pPr>
            <a:r>
              <a:rPr lang="en-US" sz="1600" dirty="0"/>
              <a:t>Decay data are mostly used in this analysis </a:t>
            </a:r>
          </a:p>
        </p:txBody>
      </p:sp>
      <p:sp>
        <p:nvSpPr>
          <p:cNvPr id="5" name="Slide Number Placeholder 4">
            <a:extLst>
              <a:ext uri="{FF2B5EF4-FFF2-40B4-BE49-F238E27FC236}">
                <a16:creationId xmlns:a16="http://schemas.microsoft.com/office/drawing/2014/main" id="{AFB759D5-12BB-22F3-FB5F-C597E2DEB050}"/>
              </a:ext>
            </a:extLst>
          </p:cNvPr>
          <p:cNvSpPr>
            <a:spLocks noGrp="1"/>
          </p:cNvSpPr>
          <p:nvPr>
            <p:ph type="sldNum" sz="quarter" idx="12"/>
          </p:nvPr>
        </p:nvSpPr>
        <p:spPr>
          <a:xfrm>
            <a:off x="7699176" y="6210000"/>
            <a:ext cx="648000" cy="648000"/>
          </a:xfrm>
        </p:spPr>
        <p:txBody>
          <a:bodyPr/>
          <a:lstStyle/>
          <a:p>
            <a:fld id="{8559990D-3393-456B-868A-E40E9B708536}" type="slidenum">
              <a:rPr lang="en-BE" smtClean="0"/>
              <a:t>7</a:t>
            </a:fld>
            <a:endParaRPr lang="en-BE"/>
          </a:p>
        </p:txBody>
      </p:sp>
    </p:spTree>
    <p:extLst>
      <p:ext uri="{BB962C8B-B14F-4D97-AF65-F5344CB8AC3E}">
        <p14:creationId xmlns:p14="http://schemas.microsoft.com/office/powerpoint/2010/main" val="1400339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40A77-71FC-A5B1-22CE-570A88261E4A}"/>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3C6B3D5-F099-1F75-36AC-A1655AE1B9CD}"/>
              </a:ext>
            </a:extLst>
          </p:cNvPr>
          <p:cNvSpPr>
            <a:spLocks noGrp="1"/>
          </p:cNvSpPr>
          <p:nvPr>
            <p:ph type="sldNum" sz="quarter" idx="12"/>
          </p:nvPr>
        </p:nvSpPr>
        <p:spPr>
          <a:xfrm>
            <a:off x="7632408" y="6210000"/>
            <a:ext cx="648000" cy="648000"/>
          </a:xfrm>
        </p:spPr>
        <p:txBody>
          <a:bodyPr/>
          <a:lstStyle/>
          <a:p>
            <a:fld id="{0A297500-7527-634B-90F4-69D0994C32B4}" type="slidenum">
              <a:rPr lang="nl-NL" smtClean="0"/>
              <a:pPr/>
              <a:t>8</a:t>
            </a:fld>
            <a:endParaRPr lang="nl-NL" dirty="0"/>
          </a:p>
        </p:txBody>
      </p:sp>
      <p:sp>
        <p:nvSpPr>
          <p:cNvPr id="2" name="Footer Placeholder 3">
            <a:extLst>
              <a:ext uri="{FF2B5EF4-FFF2-40B4-BE49-F238E27FC236}">
                <a16:creationId xmlns:a16="http://schemas.microsoft.com/office/drawing/2014/main" id="{83899534-418D-518F-459F-343ECE0F2B04}"/>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4" name="TextBox 3">
            <a:extLst>
              <a:ext uri="{FF2B5EF4-FFF2-40B4-BE49-F238E27FC236}">
                <a16:creationId xmlns:a16="http://schemas.microsoft.com/office/drawing/2014/main" id="{40897262-C0C9-A545-56AB-C1369C701973}"/>
              </a:ext>
            </a:extLst>
          </p:cNvPr>
          <p:cNvSpPr txBox="1"/>
          <p:nvPr/>
        </p:nvSpPr>
        <p:spPr>
          <a:xfrm>
            <a:off x="0" y="454683"/>
            <a:ext cx="4439534" cy="1509452"/>
          </a:xfrm>
          <a:prstGeom prst="rect">
            <a:avLst/>
          </a:prstGeom>
          <a:noFill/>
        </p:spPr>
        <p:txBody>
          <a:bodyPr wrap="square">
            <a:spAutoFit/>
          </a:bodyPr>
          <a:lstStyle/>
          <a:p>
            <a:pPr fontAlgn="base">
              <a:lnSpc>
                <a:spcPts val="1552"/>
              </a:lnSpc>
            </a:pPr>
            <a:r>
              <a:rPr lang="en-US" sz="1100" dirty="0"/>
              <a:t>To enhance the presence of </a:t>
            </a:r>
            <a:r>
              <a:rPr lang="el-GR" sz="1100" dirty="0"/>
              <a:t>γ-</a:t>
            </a:r>
            <a:r>
              <a:rPr lang="en-US" sz="1100" dirty="0"/>
              <a:t>rays originating from:</a:t>
            </a:r>
            <a:br>
              <a:rPr lang="en-US" sz="1100" dirty="0"/>
            </a:br>
            <a:br>
              <a:rPr lang="en-US" sz="1100" dirty="0"/>
            </a:br>
            <a:r>
              <a:rPr lang="en-US" sz="1100" baseline="30000" dirty="0"/>
              <a:t>229</a:t>
            </a:r>
            <a:r>
              <a:rPr lang="en-US" sz="1100" dirty="0"/>
              <a:t>Ra-&gt;</a:t>
            </a:r>
            <a:r>
              <a:rPr lang="en-US" sz="1100" baseline="30000" dirty="0"/>
              <a:t>229</a:t>
            </a:r>
            <a:r>
              <a:rPr lang="en-US" sz="1100" dirty="0"/>
              <a:t>Ac, we used the first </a:t>
            </a:r>
            <a:r>
              <a:rPr lang="en-US" sz="1100" i="1" u="sng" dirty="0">
                <a:solidFill>
                  <a:srgbClr val="FF0000"/>
                </a:solidFill>
              </a:rPr>
              <a:t>16min</a:t>
            </a:r>
            <a:br>
              <a:rPr lang="en-US" sz="1100" i="1" u="sng" dirty="0"/>
            </a:br>
            <a:r>
              <a:rPr lang="en-US" sz="1100" dirty="0"/>
              <a:t>(</a:t>
            </a:r>
            <a:r>
              <a:rPr lang="en-US" sz="1100" u="sng" dirty="0"/>
              <a:t>4 * T</a:t>
            </a:r>
            <a:r>
              <a:rPr lang="en-US" sz="1100" u="sng" baseline="-25000" dirty="0"/>
              <a:t>1/2</a:t>
            </a:r>
            <a:r>
              <a:rPr lang="en-US" sz="1100" u="sng" dirty="0"/>
              <a:t> of </a:t>
            </a:r>
            <a:r>
              <a:rPr lang="en-US" sz="1100" u="sng" baseline="30000" dirty="0"/>
              <a:t>229</a:t>
            </a:r>
            <a:r>
              <a:rPr lang="en-US" sz="1100" u="sng" dirty="0"/>
              <a:t>Ra</a:t>
            </a:r>
            <a:r>
              <a:rPr lang="en-US" sz="1100" dirty="0"/>
              <a:t>)</a:t>
            </a:r>
            <a:br>
              <a:rPr lang="en-US" sz="1100" dirty="0"/>
            </a:br>
            <a:br>
              <a:rPr lang="en-US" sz="1100" dirty="0"/>
            </a:br>
            <a:r>
              <a:rPr lang="en-US" sz="1100" baseline="30000" dirty="0"/>
              <a:t>229</a:t>
            </a:r>
            <a:r>
              <a:rPr lang="en-US" sz="1100" dirty="0"/>
              <a:t>Ac-&gt;</a:t>
            </a:r>
            <a:r>
              <a:rPr lang="en-US" sz="1100" baseline="30000" dirty="0"/>
              <a:t>229</a:t>
            </a:r>
            <a:r>
              <a:rPr lang="en-US" sz="1100" dirty="0"/>
              <a:t>Th, we used the time between </a:t>
            </a:r>
            <a:r>
              <a:rPr lang="en-US" sz="1100" i="1" u="sng" dirty="0">
                <a:solidFill>
                  <a:srgbClr val="FF0000"/>
                </a:solidFill>
              </a:rPr>
              <a:t>the first 30min up to 4h</a:t>
            </a:r>
            <a:br>
              <a:rPr lang="en-US" sz="1100" dirty="0"/>
            </a:br>
            <a:r>
              <a:rPr lang="en-US" sz="1100" dirty="0"/>
              <a:t>(</a:t>
            </a:r>
            <a:r>
              <a:rPr lang="en-US" sz="1100" u="sng" dirty="0"/>
              <a:t>4 * T</a:t>
            </a:r>
            <a:r>
              <a:rPr lang="en-US" sz="1100" u="sng" baseline="-25000" dirty="0"/>
              <a:t>1/2</a:t>
            </a:r>
            <a:r>
              <a:rPr lang="en-US" sz="1100" u="sng" dirty="0"/>
              <a:t> of </a:t>
            </a:r>
            <a:r>
              <a:rPr lang="en-US" sz="1100" u="sng" baseline="30000" dirty="0"/>
              <a:t>229</a:t>
            </a:r>
            <a:r>
              <a:rPr lang="en-US" sz="1100" u="sng" dirty="0"/>
              <a:t>Ac</a:t>
            </a:r>
            <a:r>
              <a:rPr lang="en-US" sz="1100" dirty="0"/>
              <a:t>)</a:t>
            </a:r>
          </a:p>
        </p:txBody>
      </p:sp>
      <p:pic>
        <p:nvPicPr>
          <p:cNvPr id="5" name="Picture 6" descr="1401812 &#10;14е277а &#10;1417179 &#10;4h &#10;02 ">
            <a:extLst>
              <a:ext uri="{FF2B5EF4-FFF2-40B4-BE49-F238E27FC236}">
                <a16:creationId xmlns:a16="http://schemas.microsoft.com/office/drawing/2014/main" id="{2F2CB667-0E0A-6394-8F22-00BAE971D1DD}"/>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55612" y="547649"/>
            <a:ext cx="3269119" cy="2072715"/>
          </a:xfrm>
          <a:prstGeom prst="rect">
            <a:avLst/>
          </a:prstGeom>
          <a:noFill/>
          <a:extLst>
            <a:ext uri="{909E8E84-426E-40DD-AFC4-6F175D3DCCD1}">
              <a14:hiddenFill xmlns:a14="http://schemas.microsoft.com/office/drawing/2010/main">
                <a:solidFill>
                  <a:srgbClr val="FFFFFF"/>
                </a:solidFill>
              </a14:hiddenFill>
            </a:ext>
          </a:extLst>
        </p:spPr>
      </p:pic>
      <p:sp>
        <p:nvSpPr>
          <p:cNvPr id="10" name="Titel 1">
            <a:extLst>
              <a:ext uri="{FF2B5EF4-FFF2-40B4-BE49-F238E27FC236}">
                <a16:creationId xmlns:a16="http://schemas.microsoft.com/office/drawing/2014/main" id="{17AA40EA-A77F-E42A-2E0B-DE14EB7D4ABC}"/>
              </a:ext>
            </a:extLst>
          </p:cNvPr>
          <p:cNvSpPr>
            <a:spLocks noGrp="1"/>
          </p:cNvSpPr>
          <p:nvPr>
            <p:ph type="title"/>
          </p:nvPr>
        </p:nvSpPr>
        <p:spPr>
          <a:xfrm>
            <a:off x="2030511" y="-61197"/>
            <a:ext cx="5925897" cy="596896"/>
          </a:xfrm>
        </p:spPr>
        <p:txBody>
          <a:bodyPr>
            <a:normAutofit/>
          </a:bodyPr>
          <a:lstStyle/>
          <a:p>
            <a:pPr algn="ctr"/>
            <a:r>
              <a:rPr lang="nl-BE" sz="3000" dirty="0"/>
              <a:t>Status of Analysis: </a:t>
            </a:r>
            <a:r>
              <a:rPr lang="en-US" sz="3000" baseline="30000" dirty="0"/>
              <a:t>229</a:t>
            </a:r>
            <a:r>
              <a:rPr lang="en-US" sz="3000" dirty="0"/>
              <a:t>Ra → </a:t>
            </a:r>
            <a:r>
              <a:rPr lang="en-US" sz="3000" baseline="30000" dirty="0"/>
              <a:t>229</a:t>
            </a:r>
            <a:r>
              <a:rPr lang="en-US" sz="3000" dirty="0"/>
              <a:t>Ac</a:t>
            </a:r>
            <a:endParaRPr lang="nl-NL" sz="3000" dirty="0"/>
          </a:p>
        </p:txBody>
      </p:sp>
      <p:sp>
        <p:nvSpPr>
          <p:cNvPr id="15" name="TextBox 14">
            <a:extLst>
              <a:ext uri="{FF2B5EF4-FFF2-40B4-BE49-F238E27FC236}">
                <a16:creationId xmlns:a16="http://schemas.microsoft.com/office/drawing/2014/main" id="{4C1CC8B0-C120-DE35-6E2D-53E364A9C59E}"/>
              </a:ext>
            </a:extLst>
          </p:cNvPr>
          <p:cNvSpPr txBox="1"/>
          <p:nvPr/>
        </p:nvSpPr>
        <p:spPr>
          <a:xfrm>
            <a:off x="4056348" y="2002857"/>
            <a:ext cx="825867" cy="215444"/>
          </a:xfrm>
          <a:prstGeom prst="rect">
            <a:avLst/>
          </a:prstGeom>
          <a:noFill/>
        </p:spPr>
        <p:txBody>
          <a:bodyPr wrap="none" rtlCol="0">
            <a:spAutoFit/>
          </a:bodyPr>
          <a:lstStyle/>
          <a:p>
            <a:r>
              <a:rPr lang="en-US" sz="800" dirty="0">
                <a:solidFill>
                  <a:schemeClr val="tx1">
                    <a:lumMod val="60000"/>
                    <a:lumOff val="40000"/>
                  </a:schemeClr>
                </a:solidFill>
              </a:rPr>
              <a:t>First 16’ of R9</a:t>
            </a:r>
            <a:endParaRPr lang="en-BE" sz="800" dirty="0">
              <a:solidFill>
                <a:schemeClr val="tx1">
                  <a:lumMod val="60000"/>
                  <a:lumOff val="40000"/>
                </a:schemeClr>
              </a:solidFill>
            </a:endParaRPr>
          </a:p>
        </p:txBody>
      </p:sp>
      <p:sp>
        <p:nvSpPr>
          <p:cNvPr id="17" name="TextBox 16">
            <a:extLst>
              <a:ext uri="{FF2B5EF4-FFF2-40B4-BE49-F238E27FC236}">
                <a16:creationId xmlns:a16="http://schemas.microsoft.com/office/drawing/2014/main" id="{D693E52E-EBEC-7B78-A2D6-8721195966CE}"/>
              </a:ext>
            </a:extLst>
          </p:cNvPr>
          <p:cNvSpPr txBox="1"/>
          <p:nvPr/>
        </p:nvSpPr>
        <p:spPr>
          <a:xfrm>
            <a:off x="4037912" y="2133699"/>
            <a:ext cx="862737" cy="215444"/>
          </a:xfrm>
          <a:prstGeom prst="rect">
            <a:avLst/>
          </a:prstGeom>
          <a:noFill/>
        </p:spPr>
        <p:txBody>
          <a:bodyPr wrap="none" rtlCol="0">
            <a:spAutoFit/>
          </a:bodyPr>
          <a:lstStyle/>
          <a:p>
            <a:r>
              <a:rPr lang="en-US" sz="800" dirty="0">
                <a:solidFill>
                  <a:srgbClr val="FF0000"/>
                </a:solidFill>
              </a:rPr>
              <a:t>Last part of R9</a:t>
            </a:r>
            <a:endParaRPr lang="en-BE" sz="800" dirty="0">
              <a:solidFill>
                <a:srgbClr val="FF0000"/>
              </a:solidFill>
            </a:endParaRPr>
          </a:p>
        </p:txBody>
      </p:sp>
      <p:cxnSp>
        <p:nvCxnSpPr>
          <p:cNvPr id="18" name="Straight Connector 17">
            <a:extLst>
              <a:ext uri="{FF2B5EF4-FFF2-40B4-BE49-F238E27FC236}">
                <a16:creationId xmlns:a16="http://schemas.microsoft.com/office/drawing/2014/main" id="{32CE1633-4DBB-C049-B087-CEFF65198368}"/>
              </a:ext>
            </a:extLst>
          </p:cNvPr>
          <p:cNvCxnSpPr>
            <a:cxnSpLocks/>
          </p:cNvCxnSpPr>
          <p:nvPr/>
        </p:nvCxnSpPr>
        <p:spPr>
          <a:xfrm>
            <a:off x="3809858" y="2110579"/>
            <a:ext cx="24649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E46481C-4F89-78B9-20E4-7AF4B26516E4}"/>
              </a:ext>
            </a:extLst>
          </p:cNvPr>
          <p:cNvCxnSpPr>
            <a:cxnSpLocks/>
          </p:cNvCxnSpPr>
          <p:nvPr/>
        </p:nvCxnSpPr>
        <p:spPr>
          <a:xfrm>
            <a:off x="3809858" y="2241356"/>
            <a:ext cx="24649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FD7FE395-26E0-A19B-8CC5-D31F6158C1CF}"/>
              </a:ext>
            </a:extLst>
          </p:cNvPr>
          <p:cNvSpPr txBox="1"/>
          <p:nvPr/>
        </p:nvSpPr>
        <p:spPr>
          <a:xfrm rot="16200000">
            <a:off x="4111007" y="4178072"/>
            <a:ext cx="439544" cy="276999"/>
          </a:xfrm>
          <a:prstGeom prst="rect">
            <a:avLst/>
          </a:prstGeom>
          <a:noFill/>
        </p:spPr>
        <p:txBody>
          <a:bodyPr wrap="none" rtlCol="0">
            <a:spAutoFit/>
          </a:bodyPr>
          <a:lstStyle/>
          <a:p>
            <a:r>
              <a:rPr lang="en-US" sz="1200" dirty="0">
                <a:highlight>
                  <a:srgbClr val="FFFF00"/>
                </a:highlight>
              </a:rPr>
              <a:t>569</a:t>
            </a:r>
            <a:endParaRPr lang="en-BE" sz="1200" dirty="0">
              <a:highlight>
                <a:srgbClr val="FFFF00"/>
              </a:highlight>
            </a:endParaRPr>
          </a:p>
        </p:txBody>
      </p:sp>
      <p:pic>
        <p:nvPicPr>
          <p:cNvPr id="8" name="Picture 7" descr="A graph showing the value of a stock market&#10;&#10;AI-generated content may be incorrect.">
            <a:extLst>
              <a:ext uri="{FF2B5EF4-FFF2-40B4-BE49-F238E27FC236}">
                <a16:creationId xmlns:a16="http://schemas.microsoft.com/office/drawing/2014/main" id="{5834AF3D-E80E-0FEC-A305-6BA25C550EF4}"/>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b="4948"/>
          <a:stretch/>
        </p:blipFill>
        <p:spPr>
          <a:xfrm>
            <a:off x="29589" y="1964135"/>
            <a:ext cx="4805096" cy="2137770"/>
          </a:xfrm>
          <a:prstGeom prst="rect">
            <a:avLst/>
          </a:prstGeom>
        </p:spPr>
      </p:pic>
      <p:pic>
        <p:nvPicPr>
          <p:cNvPr id="22" name="Picture 21" descr="A graph of a graph&#10;&#10;AI-generated content may be incorrect.">
            <a:extLst>
              <a:ext uri="{FF2B5EF4-FFF2-40B4-BE49-F238E27FC236}">
                <a16:creationId xmlns:a16="http://schemas.microsoft.com/office/drawing/2014/main" id="{634DB1BF-3ED9-651C-7FB8-A8EC02D513CF}"/>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2690"/>
          <a:stretch/>
        </p:blipFill>
        <p:spPr>
          <a:xfrm>
            <a:off x="255883" y="3989079"/>
            <a:ext cx="4578802" cy="2178126"/>
          </a:xfrm>
          <a:prstGeom prst="rect">
            <a:avLst/>
          </a:prstGeom>
        </p:spPr>
      </p:pic>
      <p:pic>
        <p:nvPicPr>
          <p:cNvPr id="25" name="Picture 24" descr="A graph of red and blue lines&#10;&#10;AI-generated content may be incorrect.">
            <a:extLst>
              <a:ext uri="{FF2B5EF4-FFF2-40B4-BE49-F238E27FC236}">
                <a16:creationId xmlns:a16="http://schemas.microsoft.com/office/drawing/2014/main" id="{D315FCD8-5FED-AE44-D200-6D01D0E2D5FF}"/>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913973" y="3451559"/>
            <a:ext cx="4161331" cy="2072714"/>
          </a:xfrm>
          <a:prstGeom prst="rect">
            <a:avLst/>
          </a:prstGeom>
        </p:spPr>
      </p:pic>
      <p:sp>
        <p:nvSpPr>
          <p:cNvPr id="26" name="TextBox 25">
            <a:extLst>
              <a:ext uri="{FF2B5EF4-FFF2-40B4-BE49-F238E27FC236}">
                <a16:creationId xmlns:a16="http://schemas.microsoft.com/office/drawing/2014/main" id="{DA4C3D54-863F-6A46-F05B-431C94C3A73D}"/>
              </a:ext>
            </a:extLst>
          </p:cNvPr>
          <p:cNvSpPr txBox="1"/>
          <p:nvPr/>
        </p:nvSpPr>
        <p:spPr>
          <a:xfrm>
            <a:off x="5878000" y="3174560"/>
            <a:ext cx="2452916" cy="276999"/>
          </a:xfrm>
          <a:prstGeom prst="rect">
            <a:avLst/>
          </a:prstGeom>
          <a:noFill/>
        </p:spPr>
        <p:txBody>
          <a:bodyPr wrap="none" rtlCol="0">
            <a:spAutoFit/>
          </a:bodyPr>
          <a:lstStyle/>
          <a:p>
            <a:r>
              <a:rPr lang="en-US" sz="1200" i="1" dirty="0"/>
              <a:t>Gamma singles with beta tagging</a:t>
            </a:r>
            <a:endParaRPr lang="en-BE" sz="1200" i="1" dirty="0"/>
          </a:p>
        </p:txBody>
      </p:sp>
      <p:sp>
        <p:nvSpPr>
          <p:cNvPr id="27" name="TextBox 26">
            <a:extLst>
              <a:ext uri="{FF2B5EF4-FFF2-40B4-BE49-F238E27FC236}">
                <a16:creationId xmlns:a16="http://schemas.microsoft.com/office/drawing/2014/main" id="{7D2BE79C-4C2C-704E-A438-FB8061A6AA3F}"/>
              </a:ext>
            </a:extLst>
          </p:cNvPr>
          <p:cNvSpPr txBox="1"/>
          <p:nvPr/>
        </p:nvSpPr>
        <p:spPr>
          <a:xfrm>
            <a:off x="8585834" y="5469843"/>
            <a:ext cx="558166" cy="246221"/>
          </a:xfrm>
          <a:prstGeom prst="rect">
            <a:avLst/>
          </a:prstGeom>
          <a:noFill/>
        </p:spPr>
        <p:txBody>
          <a:bodyPr wrap="none" rtlCol="0">
            <a:spAutoFit/>
          </a:bodyPr>
          <a:lstStyle/>
          <a:p>
            <a:r>
              <a:rPr lang="en-US" sz="800" dirty="0"/>
              <a:t>E</a:t>
            </a:r>
            <a:r>
              <a:rPr lang="el-GR" sz="800" baseline="-25000" dirty="0"/>
              <a:t>γ</a:t>
            </a:r>
            <a:r>
              <a:rPr lang="el-GR" sz="800" dirty="0"/>
              <a:t> [</a:t>
            </a:r>
            <a:r>
              <a:rPr lang="en-US" sz="800" dirty="0"/>
              <a:t>keV</a:t>
            </a:r>
            <a:r>
              <a:rPr lang="en-US" sz="1000" dirty="0"/>
              <a:t>]</a:t>
            </a:r>
            <a:endParaRPr lang="en-BE" sz="1000" dirty="0"/>
          </a:p>
        </p:txBody>
      </p:sp>
      <p:sp>
        <p:nvSpPr>
          <p:cNvPr id="28" name="TextBox 27">
            <a:extLst>
              <a:ext uri="{FF2B5EF4-FFF2-40B4-BE49-F238E27FC236}">
                <a16:creationId xmlns:a16="http://schemas.microsoft.com/office/drawing/2014/main" id="{07326EAD-6139-9699-8626-6F19306982B8}"/>
              </a:ext>
            </a:extLst>
          </p:cNvPr>
          <p:cNvSpPr txBox="1"/>
          <p:nvPr/>
        </p:nvSpPr>
        <p:spPr>
          <a:xfrm rot="16200000">
            <a:off x="4751952" y="3425293"/>
            <a:ext cx="511679" cy="215444"/>
          </a:xfrm>
          <a:prstGeom prst="rect">
            <a:avLst/>
          </a:prstGeom>
          <a:noFill/>
        </p:spPr>
        <p:txBody>
          <a:bodyPr wrap="none" rtlCol="0">
            <a:spAutoFit/>
          </a:bodyPr>
          <a:lstStyle/>
          <a:p>
            <a:r>
              <a:rPr lang="en-US" sz="800" dirty="0"/>
              <a:t>Counts</a:t>
            </a:r>
            <a:endParaRPr lang="en-BE" sz="1000" dirty="0"/>
          </a:p>
        </p:txBody>
      </p:sp>
      <p:cxnSp>
        <p:nvCxnSpPr>
          <p:cNvPr id="30" name="Straight Connector 29">
            <a:extLst>
              <a:ext uri="{FF2B5EF4-FFF2-40B4-BE49-F238E27FC236}">
                <a16:creationId xmlns:a16="http://schemas.microsoft.com/office/drawing/2014/main" id="{434636FF-A517-FF6C-7894-385A15B90F23}"/>
              </a:ext>
            </a:extLst>
          </p:cNvPr>
          <p:cNvCxnSpPr/>
          <p:nvPr/>
        </p:nvCxnSpPr>
        <p:spPr>
          <a:xfrm>
            <a:off x="7999014" y="3519100"/>
            <a:ext cx="3657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0004DB4-4311-672F-118D-1223C48AB1BC}"/>
              </a:ext>
            </a:extLst>
          </p:cNvPr>
          <p:cNvCxnSpPr/>
          <p:nvPr/>
        </p:nvCxnSpPr>
        <p:spPr>
          <a:xfrm>
            <a:off x="8008490" y="3621158"/>
            <a:ext cx="36576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7D85C32-CE67-2D2A-7BFB-3F6B987C2D8F}"/>
              </a:ext>
            </a:extLst>
          </p:cNvPr>
          <p:cNvSpPr txBox="1"/>
          <p:nvPr/>
        </p:nvSpPr>
        <p:spPr>
          <a:xfrm>
            <a:off x="8340921" y="3520240"/>
            <a:ext cx="655949" cy="215444"/>
          </a:xfrm>
          <a:prstGeom prst="rect">
            <a:avLst/>
          </a:prstGeom>
          <a:noFill/>
        </p:spPr>
        <p:txBody>
          <a:bodyPr wrap="none" rtlCol="0">
            <a:spAutoFit/>
          </a:bodyPr>
          <a:lstStyle/>
          <a:p>
            <a:r>
              <a:rPr lang="en-US" sz="800" dirty="0">
                <a:solidFill>
                  <a:srgbClr val="FF0000"/>
                </a:solidFill>
              </a:rPr>
              <a:t>With </a:t>
            </a:r>
            <a:r>
              <a:rPr lang="el-GR" sz="800" dirty="0">
                <a:solidFill>
                  <a:srgbClr val="FF0000"/>
                </a:solidFill>
              </a:rPr>
              <a:t>β</a:t>
            </a:r>
            <a:r>
              <a:rPr lang="en-US" sz="800" dirty="0">
                <a:solidFill>
                  <a:srgbClr val="FF0000"/>
                </a:solidFill>
              </a:rPr>
              <a:t>-tag</a:t>
            </a:r>
          </a:p>
        </p:txBody>
      </p:sp>
      <p:sp>
        <p:nvSpPr>
          <p:cNvPr id="33" name="TextBox 32">
            <a:extLst>
              <a:ext uri="{FF2B5EF4-FFF2-40B4-BE49-F238E27FC236}">
                <a16:creationId xmlns:a16="http://schemas.microsoft.com/office/drawing/2014/main" id="{4C099673-31CE-4189-D649-A8B724E0797B}"/>
              </a:ext>
            </a:extLst>
          </p:cNvPr>
          <p:cNvSpPr txBox="1"/>
          <p:nvPr/>
        </p:nvSpPr>
        <p:spPr>
          <a:xfrm>
            <a:off x="8323681" y="3414887"/>
            <a:ext cx="800219" cy="215444"/>
          </a:xfrm>
          <a:prstGeom prst="rect">
            <a:avLst/>
          </a:prstGeom>
          <a:noFill/>
        </p:spPr>
        <p:txBody>
          <a:bodyPr wrap="none" rtlCol="0">
            <a:spAutoFit/>
          </a:bodyPr>
          <a:lstStyle/>
          <a:p>
            <a:r>
              <a:rPr lang="en-US" sz="800" dirty="0">
                <a:solidFill>
                  <a:schemeClr val="accent1">
                    <a:lumMod val="75000"/>
                  </a:schemeClr>
                </a:solidFill>
              </a:rPr>
              <a:t>Without </a:t>
            </a:r>
            <a:r>
              <a:rPr lang="el-GR" sz="800" dirty="0">
                <a:solidFill>
                  <a:schemeClr val="accent1">
                    <a:lumMod val="75000"/>
                  </a:schemeClr>
                </a:solidFill>
              </a:rPr>
              <a:t>β</a:t>
            </a:r>
            <a:r>
              <a:rPr lang="en-US" sz="800" dirty="0">
                <a:solidFill>
                  <a:schemeClr val="accent1">
                    <a:lumMod val="75000"/>
                  </a:schemeClr>
                </a:solidFill>
              </a:rPr>
              <a:t>-tag</a:t>
            </a:r>
          </a:p>
        </p:txBody>
      </p:sp>
    </p:spTree>
    <p:extLst>
      <p:ext uri="{BB962C8B-B14F-4D97-AF65-F5344CB8AC3E}">
        <p14:creationId xmlns:p14="http://schemas.microsoft.com/office/powerpoint/2010/main" val="27239523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0A379C-4BFB-A160-EF17-952287F8EA80}"/>
            </a:ext>
          </a:extLst>
        </p:cNvPr>
        <p:cNvGrpSpPr/>
        <p:nvPr/>
      </p:nvGrpSpPr>
      <p:grpSpPr>
        <a:xfrm>
          <a:off x="0" y="0"/>
          <a:ext cx="0" cy="0"/>
          <a:chOff x="0" y="0"/>
          <a:chExt cx="0" cy="0"/>
        </a:xfrm>
      </p:grpSpPr>
      <p:sp>
        <p:nvSpPr>
          <p:cNvPr id="4" name="Footer Placeholder 3">
            <a:extLst>
              <a:ext uri="{FF2B5EF4-FFF2-40B4-BE49-F238E27FC236}">
                <a16:creationId xmlns:a16="http://schemas.microsoft.com/office/drawing/2014/main" id="{C4929071-E106-919F-3A7D-B155C40244C2}"/>
              </a:ext>
            </a:extLst>
          </p:cNvPr>
          <p:cNvSpPr>
            <a:spLocks noGrp="1"/>
          </p:cNvSpPr>
          <p:nvPr>
            <p:ph type="ftr" sz="quarter" idx="11"/>
          </p:nvPr>
        </p:nvSpPr>
        <p:spPr>
          <a:xfrm>
            <a:off x="38625" y="6517084"/>
            <a:ext cx="7198936" cy="414068"/>
          </a:xfrm>
        </p:spPr>
        <p:txBody>
          <a:bodyPr/>
          <a:lstStyle/>
          <a:p>
            <a:pPr algn="l"/>
            <a:r>
              <a:rPr lang="nl-NL" dirty="0"/>
              <a:t>IDS </a:t>
            </a:r>
            <a:r>
              <a:rPr lang="nl-NL" dirty="0" err="1"/>
              <a:t>Collaboration</a:t>
            </a:r>
            <a:r>
              <a:rPr lang="nl-NL" dirty="0"/>
              <a:t> Meeting – </a:t>
            </a:r>
            <a:r>
              <a:rPr lang="nl-NL" dirty="0" err="1"/>
              <a:t>March</a:t>
            </a:r>
            <a:r>
              <a:rPr lang="nl-NL" dirty="0"/>
              <a:t> 2025						Magda Satrazani</a:t>
            </a:r>
          </a:p>
        </p:txBody>
      </p:sp>
      <p:sp>
        <p:nvSpPr>
          <p:cNvPr id="5" name="Slide Number Placeholder 4">
            <a:extLst>
              <a:ext uri="{FF2B5EF4-FFF2-40B4-BE49-F238E27FC236}">
                <a16:creationId xmlns:a16="http://schemas.microsoft.com/office/drawing/2014/main" id="{0491D381-D21B-C824-F24A-6F3BB9ABB4DA}"/>
              </a:ext>
            </a:extLst>
          </p:cNvPr>
          <p:cNvSpPr>
            <a:spLocks noGrp="1"/>
          </p:cNvSpPr>
          <p:nvPr>
            <p:ph type="sldNum" sz="quarter" idx="12"/>
          </p:nvPr>
        </p:nvSpPr>
        <p:spPr>
          <a:xfrm>
            <a:off x="7729453" y="6390136"/>
            <a:ext cx="284488" cy="328483"/>
          </a:xfrm>
        </p:spPr>
        <p:txBody>
          <a:bodyPr/>
          <a:lstStyle/>
          <a:p>
            <a:fld id="{0A297500-7527-634B-90F4-69D0994C32B4}" type="slidenum">
              <a:rPr lang="nl-NL" smtClean="0"/>
              <a:pPr/>
              <a:t>9</a:t>
            </a:fld>
            <a:endParaRPr lang="nl-NL" dirty="0"/>
          </a:p>
        </p:txBody>
      </p:sp>
      <p:sp>
        <p:nvSpPr>
          <p:cNvPr id="11" name="Titel 1">
            <a:extLst>
              <a:ext uri="{FF2B5EF4-FFF2-40B4-BE49-F238E27FC236}">
                <a16:creationId xmlns:a16="http://schemas.microsoft.com/office/drawing/2014/main" id="{C31C04DC-7BCA-6926-227F-C5F53B2302E7}"/>
              </a:ext>
            </a:extLst>
          </p:cNvPr>
          <p:cNvSpPr>
            <a:spLocks noGrp="1"/>
          </p:cNvSpPr>
          <p:nvPr>
            <p:ph type="title"/>
          </p:nvPr>
        </p:nvSpPr>
        <p:spPr>
          <a:xfrm>
            <a:off x="484428" y="18846"/>
            <a:ext cx="7991738" cy="596896"/>
          </a:xfrm>
        </p:spPr>
        <p:txBody>
          <a:bodyPr>
            <a:normAutofit/>
          </a:bodyPr>
          <a:lstStyle/>
          <a:p>
            <a:pPr algn="ctr"/>
            <a:r>
              <a:rPr lang="nl-BE" sz="3200" dirty="0"/>
              <a:t>Status of Analysis: </a:t>
            </a:r>
            <a:r>
              <a:rPr lang="en-US" sz="3200" baseline="30000" dirty="0"/>
              <a:t>229</a:t>
            </a:r>
            <a:r>
              <a:rPr lang="en-US" sz="3200" dirty="0"/>
              <a:t>Ra → </a:t>
            </a:r>
            <a:r>
              <a:rPr lang="en-US" sz="3200" baseline="30000" dirty="0"/>
              <a:t>229</a:t>
            </a:r>
            <a:r>
              <a:rPr lang="en-US" sz="3200" dirty="0"/>
              <a:t>Ac</a:t>
            </a:r>
            <a:endParaRPr lang="nl-NL" sz="3200" dirty="0"/>
          </a:p>
        </p:txBody>
      </p:sp>
      <p:sp>
        <p:nvSpPr>
          <p:cNvPr id="12" name="TextBox 11">
            <a:extLst>
              <a:ext uri="{FF2B5EF4-FFF2-40B4-BE49-F238E27FC236}">
                <a16:creationId xmlns:a16="http://schemas.microsoft.com/office/drawing/2014/main" id="{2FBD3E89-81E6-7E6D-E0E1-C22B9F9B9A3E}"/>
              </a:ext>
            </a:extLst>
          </p:cNvPr>
          <p:cNvSpPr txBox="1"/>
          <p:nvPr/>
        </p:nvSpPr>
        <p:spPr>
          <a:xfrm>
            <a:off x="38625" y="615742"/>
            <a:ext cx="1255472" cy="338554"/>
          </a:xfrm>
          <a:prstGeom prst="rect">
            <a:avLst/>
          </a:prstGeom>
          <a:noFill/>
        </p:spPr>
        <p:txBody>
          <a:bodyPr wrap="none" rtlCol="0">
            <a:spAutoFit/>
          </a:bodyPr>
          <a:lstStyle/>
          <a:p>
            <a:r>
              <a:rPr lang="en-US" sz="1600" i="1" dirty="0"/>
              <a:t>Decay Data</a:t>
            </a:r>
            <a:endParaRPr lang="en-BE" sz="1600" i="1" dirty="0"/>
          </a:p>
        </p:txBody>
      </p:sp>
      <p:pic>
        <p:nvPicPr>
          <p:cNvPr id="18" name="Picture 2" descr="105 &#10;18.37 &#10;5.30 &#10;37.21 &#10;118.30 &#10;1 .32 &#10;05.30 &#10;90.79 &#10;87.73 &#10;93.30 &#10;102.79 &#10;164.33 &#10;67.34 &#10;74.88 &#10;84.65 &#10;7.3 &#10;7.4 &#10;84.93 &#10;89.81 &#10;105.58 &#10;108.23 &#10;15.2 &#10;135.30 &#10;146.19 &#10;26.88 &#10;118.83 &#10;170.33 &#10;194.47 &#10;197. &#10;6 &#10;1 04 &#10;134.1 &#10;120.37 &#10;125.81 &#10;.86 &#10;18.93 &#10;29.26 &#10;23.81 &#10;20 &#10;42.65 &#10;36.93 &#10;40 &#10;60 &#10;74.74 &#10;80 &#10;100 &#10;117.16 &#10;108.93 &#10;120 &#10;142.9 &#10;1 0.33 &#10;.26 &#10;140 &#10;156.51 &#10;151.77 159. &#10;48.42 &#10;160 &#10;189 &#10;187.91 &#10;180 &#10;200 ">
            <a:extLst>
              <a:ext uri="{FF2B5EF4-FFF2-40B4-BE49-F238E27FC236}">
                <a16:creationId xmlns:a16="http://schemas.microsoft.com/office/drawing/2014/main" id="{65F95457-D0EE-2068-F9A2-F24DEB5D0C30}"/>
              </a:ext>
            </a:extLst>
          </p:cNvPr>
          <p:cNvPicPr>
            <a:picLocks noChangeAspect="1" noChangeArrowheads="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8625" y="1004857"/>
            <a:ext cx="4702271" cy="24980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 descr="329.73 &#10;252 &#10;268.80 &#10;66.25 &#10;248 &#10;288 291 &#10;300.69 &#10;317 &#10;259 &#10;227.88 &#10;239 245 &#10;207.24 217 &#10;297.84 &#10;305.36 &#10;336.34 &#10;104 &#10;203 208 &#10;103 &#10;243.38 &#10;19 &#10;224 &#10;39 &#10;274 &#10;277284 &#10;28 &#10;47.29 &#10;260.28 &#10;253.31 &#10;310.17 &#10;320 &#10;323 &#10;307 &#10;300 &#10;355.75 &#10;368 &#10;371 &#10;376 &#10;395 &#10;346.28 &#10;388 &#10;35 &#10;365 &#10;387 &#10;371 &#10;350 ">
            <a:extLst>
              <a:ext uri="{FF2B5EF4-FFF2-40B4-BE49-F238E27FC236}">
                <a16:creationId xmlns:a16="http://schemas.microsoft.com/office/drawing/2014/main" id="{CFC48FC4-D0E3-CDEE-963D-9C4F12DD34A5}"/>
              </a:ext>
            </a:extLst>
          </p:cNvPr>
          <p:cNvPicPr>
            <a:picLocks noChangeAspect="1" noChangeArrowheads="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148" y="3452377"/>
            <a:ext cx="4787817" cy="2623013"/>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B29F3183-9656-3F0B-1A88-8A271141181C}"/>
              </a:ext>
            </a:extLst>
          </p:cNvPr>
          <p:cNvSpPr txBox="1"/>
          <p:nvPr/>
        </p:nvSpPr>
        <p:spPr>
          <a:xfrm>
            <a:off x="3354119" y="954296"/>
            <a:ext cx="1429550" cy="689420"/>
          </a:xfrm>
          <a:prstGeom prst="rect">
            <a:avLst/>
          </a:prstGeom>
          <a:noFill/>
        </p:spPr>
        <p:txBody>
          <a:bodyPr wrap="square">
            <a:spAutoFit/>
          </a:bodyPr>
          <a:lstStyle/>
          <a:p>
            <a:pPr algn="ctr" rtl="0" fontAlgn="base">
              <a:lnSpc>
                <a:spcPts val="1552"/>
              </a:lnSpc>
            </a:pPr>
            <a:r>
              <a:rPr lang="en-US" sz="1000" b="1" i="0" dirty="0">
                <a:solidFill>
                  <a:srgbClr val="0070C0"/>
                </a:solidFill>
                <a:effectLst/>
                <a:latin typeface="Calibri" panose="020F0502020204030204" pitchFamily="34" charset="0"/>
              </a:rPr>
              <a:t>Blue: first 16'</a:t>
            </a:r>
            <a:r>
              <a:rPr lang="en-US" sz="1000" b="0" i="0" dirty="0">
                <a:solidFill>
                  <a:srgbClr val="0070C0"/>
                </a:solidFill>
                <a:effectLst/>
                <a:latin typeface="Calibri" panose="020F0502020204030204" pitchFamily="34" charset="0"/>
              </a:rPr>
              <a:t> </a:t>
            </a:r>
            <a:endParaRPr lang="en-US" sz="1000" b="0" i="0" dirty="0">
              <a:solidFill>
                <a:srgbClr val="000000"/>
              </a:solidFill>
              <a:effectLst/>
              <a:latin typeface="Segoe UI" panose="020B0502040204020203" pitchFamily="34" charset="0"/>
            </a:endParaRPr>
          </a:p>
          <a:p>
            <a:pPr algn="ctr" rtl="0" fontAlgn="base">
              <a:lnSpc>
                <a:spcPts val="1552"/>
              </a:lnSpc>
            </a:pPr>
            <a:r>
              <a:rPr lang="en-US" sz="1000" b="1" i="0" dirty="0">
                <a:solidFill>
                  <a:srgbClr val="FF0000"/>
                </a:solidFill>
                <a:effectLst/>
                <a:latin typeface="Calibri" panose="020F0502020204030204" pitchFamily="34" charset="0"/>
              </a:rPr>
              <a:t>Red: 30' till 4h * 0.178</a:t>
            </a:r>
            <a:r>
              <a:rPr lang="en-US" sz="1000" b="0" i="0" dirty="0">
                <a:solidFill>
                  <a:srgbClr val="FF0000"/>
                </a:solidFill>
                <a:effectLst/>
                <a:latin typeface="WordVisiCarriageReturn_MSFontService"/>
              </a:rPr>
              <a:t> </a:t>
            </a:r>
            <a:br>
              <a:rPr lang="en-US" sz="1000" b="0" i="0" dirty="0">
                <a:solidFill>
                  <a:srgbClr val="FF0000"/>
                </a:solidFill>
                <a:effectLst/>
                <a:latin typeface="WordVisiCarriageReturn_MSFontService"/>
              </a:rPr>
            </a:br>
            <a:r>
              <a:rPr lang="en-US" sz="1000" b="1" i="0" dirty="0">
                <a:solidFill>
                  <a:srgbClr val="00B050"/>
                </a:solidFill>
                <a:effectLst/>
                <a:latin typeface="Calibri" panose="020F0502020204030204" pitchFamily="34" charset="0"/>
              </a:rPr>
              <a:t>Green: Blue - Red</a:t>
            </a:r>
            <a:r>
              <a:rPr lang="en-US" sz="1000" b="0" i="0" dirty="0">
                <a:solidFill>
                  <a:srgbClr val="00B050"/>
                </a:solidFill>
                <a:effectLst/>
                <a:latin typeface="Calibri" panose="020F0502020204030204" pitchFamily="34" charset="0"/>
              </a:rPr>
              <a:t> </a:t>
            </a:r>
            <a:endParaRPr lang="en-US" sz="1000" b="0" i="0" dirty="0">
              <a:solidFill>
                <a:srgbClr val="000000"/>
              </a:solidFill>
              <a:effectLst/>
              <a:latin typeface="Segoe UI" panose="020B0502040204020203" pitchFamily="34" charset="0"/>
            </a:endParaRPr>
          </a:p>
        </p:txBody>
      </p:sp>
      <p:sp>
        <p:nvSpPr>
          <p:cNvPr id="21" name="TextBox 20">
            <a:extLst>
              <a:ext uri="{FF2B5EF4-FFF2-40B4-BE49-F238E27FC236}">
                <a16:creationId xmlns:a16="http://schemas.microsoft.com/office/drawing/2014/main" id="{11A9343D-EA7F-5F58-3B68-75C2D5791675}"/>
              </a:ext>
            </a:extLst>
          </p:cNvPr>
          <p:cNvSpPr txBox="1"/>
          <p:nvPr/>
        </p:nvSpPr>
        <p:spPr>
          <a:xfrm>
            <a:off x="4292917" y="5966954"/>
            <a:ext cx="558166" cy="246221"/>
          </a:xfrm>
          <a:prstGeom prst="rect">
            <a:avLst/>
          </a:prstGeom>
          <a:noFill/>
        </p:spPr>
        <p:txBody>
          <a:bodyPr wrap="none" rtlCol="0">
            <a:spAutoFit/>
          </a:bodyPr>
          <a:lstStyle/>
          <a:p>
            <a:r>
              <a:rPr lang="en-US" sz="800" dirty="0"/>
              <a:t>E</a:t>
            </a:r>
            <a:r>
              <a:rPr lang="el-GR" sz="800" baseline="-25000" dirty="0"/>
              <a:t>γ</a:t>
            </a:r>
            <a:r>
              <a:rPr lang="el-GR" sz="800" dirty="0"/>
              <a:t> [</a:t>
            </a:r>
            <a:r>
              <a:rPr lang="en-US" sz="800" dirty="0"/>
              <a:t>keV</a:t>
            </a:r>
            <a:r>
              <a:rPr lang="en-US" sz="1000" dirty="0"/>
              <a:t>]</a:t>
            </a:r>
            <a:endParaRPr lang="en-BE" sz="1000" dirty="0"/>
          </a:p>
        </p:txBody>
      </p:sp>
      <p:sp>
        <p:nvSpPr>
          <p:cNvPr id="22" name="TextBox 21">
            <a:extLst>
              <a:ext uri="{FF2B5EF4-FFF2-40B4-BE49-F238E27FC236}">
                <a16:creationId xmlns:a16="http://schemas.microsoft.com/office/drawing/2014/main" id="{FE3D0B1A-CA8D-20E8-2F0D-44FB89CC3215}"/>
              </a:ext>
            </a:extLst>
          </p:cNvPr>
          <p:cNvSpPr txBox="1"/>
          <p:nvPr/>
        </p:nvSpPr>
        <p:spPr>
          <a:xfrm rot="16200000">
            <a:off x="-77688" y="1062658"/>
            <a:ext cx="511679" cy="215444"/>
          </a:xfrm>
          <a:prstGeom prst="rect">
            <a:avLst/>
          </a:prstGeom>
          <a:noFill/>
        </p:spPr>
        <p:txBody>
          <a:bodyPr wrap="none" rtlCol="0">
            <a:spAutoFit/>
          </a:bodyPr>
          <a:lstStyle/>
          <a:p>
            <a:r>
              <a:rPr lang="en-US" sz="800" dirty="0"/>
              <a:t>Counts</a:t>
            </a:r>
            <a:endParaRPr lang="en-BE" sz="1000" dirty="0"/>
          </a:p>
        </p:txBody>
      </p:sp>
      <p:pic>
        <p:nvPicPr>
          <p:cNvPr id="26" name="Picture 25" descr="A graph with numbers and lines&#10;&#10;AI-generated content may be incorrect.">
            <a:extLst>
              <a:ext uri="{FF2B5EF4-FFF2-40B4-BE49-F238E27FC236}">
                <a16:creationId xmlns:a16="http://schemas.microsoft.com/office/drawing/2014/main" id="{7EC456A8-BD2A-B0F9-0619-C38BD2EAFBB8}"/>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65767" y="1253127"/>
            <a:ext cx="4141842" cy="2247607"/>
          </a:xfrm>
          <a:prstGeom prst="rect">
            <a:avLst/>
          </a:prstGeom>
        </p:spPr>
      </p:pic>
      <p:sp>
        <p:nvSpPr>
          <p:cNvPr id="27" name="Rectangle 26">
            <a:extLst>
              <a:ext uri="{FF2B5EF4-FFF2-40B4-BE49-F238E27FC236}">
                <a16:creationId xmlns:a16="http://schemas.microsoft.com/office/drawing/2014/main" id="{4A87E193-C4EE-DB5F-6DED-C64AB19D83DD}"/>
              </a:ext>
            </a:extLst>
          </p:cNvPr>
          <p:cNvSpPr/>
          <p:nvPr/>
        </p:nvSpPr>
        <p:spPr>
          <a:xfrm>
            <a:off x="8245503" y="1267201"/>
            <a:ext cx="683812" cy="402573"/>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28" name="TextBox 27">
            <a:extLst>
              <a:ext uri="{FF2B5EF4-FFF2-40B4-BE49-F238E27FC236}">
                <a16:creationId xmlns:a16="http://schemas.microsoft.com/office/drawing/2014/main" id="{96141D91-B132-9453-1579-89C121F560D4}"/>
              </a:ext>
            </a:extLst>
          </p:cNvPr>
          <p:cNvSpPr txBox="1"/>
          <p:nvPr/>
        </p:nvSpPr>
        <p:spPr>
          <a:xfrm>
            <a:off x="8174828" y="1306956"/>
            <a:ext cx="841897" cy="307777"/>
          </a:xfrm>
          <a:prstGeom prst="rect">
            <a:avLst/>
          </a:prstGeom>
          <a:noFill/>
        </p:spPr>
        <p:txBody>
          <a:bodyPr wrap="none" rtlCol="0">
            <a:spAutoFit/>
          </a:bodyPr>
          <a:lstStyle/>
          <a:p>
            <a:r>
              <a:rPr lang="en-US" sz="1400" dirty="0"/>
              <a:t>355 keV</a:t>
            </a:r>
            <a:endParaRPr lang="en-BE" sz="1400" dirty="0"/>
          </a:p>
        </p:txBody>
      </p:sp>
      <p:sp>
        <p:nvSpPr>
          <p:cNvPr id="30" name="TextBox 29">
            <a:extLst>
              <a:ext uri="{FF2B5EF4-FFF2-40B4-BE49-F238E27FC236}">
                <a16:creationId xmlns:a16="http://schemas.microsoft.com/office/drawing/2014/main" id="{BB85A6D4-042A-B7DB-8B43-EF27CC3962C9}"/>
              </a:ext>
            </a:extLst>
          </p:cNvPr>
          <p:cNvSpPr txBox="1"/>
          <p:nvPr/>
        </p:nvSpPr>
        <p:spPr>
          <a:xfrm>
            <a:off x="5785491" y="873606"/>
            <a:ext cx="3288080" cy="338554"/>
          </a:xfrm>
          <a:prstGeom prst="rect">
            <a:avLst/>
          </a:prstGeom>
          <a:noFill/>
        </p:spPr>
        <p:txBody>
          <a:bodyPr wrap="none" rtlCol="0">
            <a:spAutoFit/>
          </a:bodyPr>
          <a:lstStyle/>
          <a:p>
            <a:r>
              <a:rPr lang="en-US" sz="1600" i="1" dirty="0"/>
              <a:t>Lifetime </a:t>
            </a:r>
            <a:r>
              <a:rPr lang="en-US" sz="1600" i="1" dirty="0" err="1"/>
              <a:t>behaviour</a:t>
            </a:r>
            <a:r>
              <a:rPr lang="en-US" sz="1600" i="1" dirty="0"/>
              <a:t> of gamma-rays</a:t>
            </a:r>
            <a:endParaRPr lang="en-BE" sz="1600" i="1" dirty="0"/>
          </a:p>
        </p:txBody>
      </p:sp>
      <p:pic>
        <p:nvPicPr>
          <p:cNvPr id="32" name="Picture 31" descr="A graph showing a line of data&#10;&#10;AI-generated content may be incorrect.">
            <a:extLst>
              <a:ext uri="{FF2B5EF4-FFF2-40B4-BE49-F238E27FC236}">
                <a16:creationId xmlns:a16="http://schemas.microsoft.com/office/drawing/2014/main" id="{051893C2-25A4-D855-E410-AEF2B63D786C}"/>
              </a:ext>
            </a:extLst>
          </p:cNvPr>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115958" y="3671207"/>
            <a:ext cx="4041459" cy="2498082"/>
          </a:xfrm>
          <a:prstGeom prst="rect">
            <a:avLst/>
          </a:prstGeom>
        </p:spPr>
      </p:pic>
      <p:sp>
        <p:nvSpPr>
          <p:cNvPr id="33" name="Rectangle 32">
            <a:extLst>
              <a:ext uri="{FF2B5EF4-FFF2-40B4-BE49-F238E27FC236}">
                <a16:creationId xmlns:a16="http://schemas.microsoft.com/office/drawing/2014/main" id="{810ACD3B-B669-5A9E-1D4B-90A178B2BEE6}"/>
              </a:ext>
            </a:extLst>
          </p:cNvPr>
          <p:cNvSpPr/>
          <p:nvPr/>
        </p:nvSpPr>
        <p:spPr>
          <a:xfrm>
            <a:off x="8013941" y="3721581"/>
            <a:ext cx="827908" cy="500562"/>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4" name="TextBox 33">
            <a:extLst>
              <a:ext uri="{FF2B5EF4-FFF2-40B4-BE49-F238E27FC236}">
                <a16:creationId xmlns:a16="http://schemas.microsoft.com/office/drawing/2014/main" id="{3D6666B5-F350-30B9-4260-9D737B2120F1}"/>
              </a:ext>
            </a:extLst>
          </p:cNvPr>
          <p:cNvSpPr txBox="1"/>
          <p:nvPr/>
        </p:nvSpPr>
        <p:spPr>
          <a:xfrm>
            <a:off x="7999952" y="3830342"/>
            <a:ext cx="828560" cy="307777"/>
          </a:xfrm>
          <a:prstGeom prst="rect">
            <a:avLst/>
          </a:prstGeom>
          <a:noFill/>
        </p:spPr>
        <p:txBody>
          <a:bodyPr wrap="none" rtlCol="0">
            <a:spAutoFit/>
          </a:bodyPr>
          <a:lstStyle/>
          <a:p>
            <a:r>
              <a:rPr lang="en-US" sz="1400" dirty="0"/>
              <a:t>117 keV</a:t>
            </a:r>
            <a:endParaRPr lang="en-BE" sz="1400" dirty="0"/>
          </a:p>
        </p:txBody>
      </p:sp>
    </p:spTree>
    <p:extLst>
      <p:ext uri="{BB962C8B-B14F-4D97-AF65-F5344CB8AC3E}">
        <p14:creationId xmlns:p14="http://schemas.microsoft.com/office/powerpoint/2010/main" val="1738062532"/>
      </p:ext>
    </p:extLst>
  </p:cSld>
  <p:clrMapOvr>
    <a:masterClrMapping/>
  </p:clrMapOvr>
</p:sld>
</file>

<file path=ppt/theme/theme1.xml><?xml version="1.0" encoding="utf-8"?>
<a:theme xmlns:a="http://schemas.openxmlformats.org/drawingml/2006/main" name="KU Leuven">
  <a:themeElements>
    <a:clrScheme name="Custom 14">
      <a:dk1>
        <a:srgbClr val="2F4D5D"/>
      </a:dk1>
      <a:lt1>
        <a:srgbClr val="FFFFFF"/>
      </a:lt1>
      <a:dk2>
        <a:srgbClr val="1D8DB0"/>
      </a:dk2>
      <a:lt2>
        <a:srgbClr val="DCE7F0"/>
      </a:lt2>
      <a:accent1>
        <a:srgbClr val="1D8DB0"/>
      </a:accent1>
      <a:accent2>
        <a:srgbClr val="2F4D5D"/>
      </a:accent2>
      <a:accent3>
        <a:srgbClr val="52BDEC"/>
      </a:accent3>
      <a:accent4>
        <a:srgbClr val="466E87"/>
      </a:accent4>
      <a:accent5>
        <a:srgbClr val="E7B037"/>
      </a:accent5>
      <a:accent6>
        <a:srgbClr val="D4D842"/>
      </a:accent6>
      <a:hlink>
        <a:srgbClr val="466E87"/>
      </a:hlink>
      <a:folHlink>
        <a:srgbClr val="1D8DB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U Leuven sedes">
  <a:themeElements>
    <a:clrScheme name="Custom 14">
      <a:dk1>
        <a:srgbClr val="2F4D5D"/>
      </a:dk1>
      <a:lt1>
        <a:srgbClr val="FFFFFF"/>
      </a:lt1>
      <a:dk2>
        <a:srgbClr val="1D8DB0"/>
      </a:dk2>
      <a:lt2>
        <a:srgbClr val="DCE7F0"/>
      </a:lt2>
      <a:accent1>
        <a:srgbClr val="1D8DB0"/>
      </a:accent1>
      <a:accent2>
        <a:srgbClr val="2F4D5D"/>
      </a:accent2>
      <a:accent3>
        <a:srgbClr val="52BDEC"/>
      </a:accent3>
      <a:accent4>
        <a:srgbClr val="466E87"/>
      </a:accent4>
      <a:accent5>
        <a:srgbClr val="E7B037"/>
      </a:accent5>
      <a:accent6>
        <a:srgbClr val="D4D842"/>
      </a:accent6>
      <a:hlink>
        <a:srgbClr val="466E87"/>
      </a:hlink>
      <a:folHlink>
        <a:srgbClr val="1D8DB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81d41a3b-f33d-4db6-b532-757106a7a2ae">
      <Terms xmlns="http://schemas.microsoft.com/office/infopath/2007/PartnerControls"/>
    </lcf76f155ced4ddcb4097134ff3c332f>
    <TaxCatchAll xmlns="bf25a9bf-a811-4965-9d0a-b88059080fed"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8C495A181F81B4C9DE5AD85CD0F70D4" ma:contentTypeVersion="15" ma:contentTypeDescription="Een nieuw document maken." ma:contentTypeScope="" ma:versionID="b008ee4ea5a57c45c2ef10fbd3c97b31">
  <xsd:schema xmlns:xsd="http://www.w3.org/2001/XMLSchema" xmlns:xs="http://www.w3.org/2001/XMLSchema" xmlns:p="http://schemas.microsoft.com/office/2006/metadata/properties" xmlns:ns2="81d41a3b-f33d-4db6-b532-757106a7a2ae" xmlns:ns3="bf25a9bf-a811-4965-9d0a-b88059080fed" targetNamespace="http://schemas.microsoft.com/office/2006/metadata/properties" ma:root="true" ma:fieldsID="758055ebe7248db4ffd6f63c264d393b" ns2:_="" ns3:_="">
    <xsd:import namespace="81d41a3b-f33d-4db6-b532-757106a7a2ae"/>
    <xsd:import namespace="bf25a9bf-a811-4965-9d0a-b88059080fe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d41a3b-f33d-4db6-b532-757106a7a2a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Afbeeldingtags" ma:readOnly="false" ma:fieldId="{5cf76f15-5ced-4ddc-b409-7134ff3c332f}" ma:taxonomyMulti="true" ma:sspId="8b6fc0cd-01fe-45a4-a6f7-42bcc5426b53"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bf25a9bf-a811-4965-9d0a-b88059080fed"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2" nillable="true" ma:displayName="Taxonomy Catch All Column" ma:hidden="true" ma:list="{055f8838-efd9-4f0c-8182-7a796d537cb6}" ma:internalName="TaxCatchAll" ma:showField="CatchAllData" ma:web="bf25a9bf-a811-4965-9d0a-b88059080fe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3A8D6A4-0377-4720-81D1-02CD6E7B676D}">
  <ds:schemaRefs>
    <ds:schemaRef ds:uri="http://schemas.microsoft.com/office/2006/metadata/properties"/>
    <ds:schemaRef ds:uri="http://schemas.microsoft.com/office/infopath/2007/PartnerControls"/>
    <ds:schemaRef ds:uri="81d41a3b-f33d-4db6-b532-757106a7a2ae"/>
    <ds:schemaRef ds:uri="bf25a9bf-a811-4965-9d0a-b88059080fed"/>
  </ds:schemaRefs>
</ds:datastoreItem>
</file>

<file path=customXml/itemProps2.xml><?xml version="1.0" encoding="utf-8"?>
<ds:datastoreItem xmlns:ds="http://schemas.openxmlformats.org/officeDocument/2006/customXml" ds:itemID="{993BC9B4-C350-4E8C-96E0-B5355DEFE4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d41a3b-f33d-4db6-b532-757106a7a2ae"/>
    <ds:schemaRef ds:uri="bf25a9bf-a811-4965-9d0a-b88059080f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7329E9D-56DD-4B5E-9565-AB4EEA4396B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1668</Words>
  <Application>Microsoft Office PowerPoint</Application>
  <PresentationFormat>On-screen Show (4:3)</PresentationFormat>
  <Paragraphs>267</Paragraphs>
  <Slides>26</Slides>
  <Notes>12</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26</vt:i4>
      </vt:variant>
    </vt:vector>
  </HeadingPairs>
  <TitlesOfParts>
    <vt:vector size="35" baseType="lpstr">
      <vt:lpstr>Arial</vt:lpstr>
      <vt:lpstr>Calibri</vt:lpstr>
      <vt:lpstr>Cambria Math</vt:lpstr>
      <vt:lpstr>Courier New</vt:lpstr>
      <vt:lpstr>Helvetica</vt:lpstr>
      <vt:lpstr>Segoe UI</vt:lpstr>
      <vt:lpstr>WordVisiCarriageReturn_MSFontService</vt:lpstr>
      <vt:lpstr>KU Leuven</vt:lpstr>
      <vt:lpstr>KU Leuven sedes</vt:lpstr>
      <vt:lpstr>Gamma-ray spectroscopy of 229Ac following the beta-decay of 229Ra</vt:lpstr>
      <vt:lpstr>Introduction – Physics Motivation</vt:lpstr>
      <vt:lpstr>Introduction – Physics Background</vt:lpstr>
      <vt:lpstr>Experimental Setup</vt:lpstr>
      <vt:lpstr>Experiment – Facts &amp; Figures</vt:lpstr>
      <vt:lpstr>Status of Analysis: 229Fr → 229Ra</vt:lpstr>
      <vt:lpstr>Status of Analysis: 229Ra → 229Ac</vt:lpstr>
      <vt:lpstr>Status of Analysis: 229Ra → 229Ac</vt:lpstr>
      <vt:lpstr>Status of Analysis: 229Ra → 229Ac</vt:lpstr>
      <vt:lpstr>Coincidence Analysis: 229Ra → 229Ac</vt:lpstr>
      <vt:lpstr>229Ra → 229Ac : What is known so far?</vt:lpstr>
      <vt:lpstr>Building The Level Scheme: 229Ra → 229Ac</vt:lpstr>
      <vt:lpstr>Building The Level Scheme: 229Ra → 229Ac</vt:lpstr>
      <vt:lpstr>Future Plans</vt:lpstr>
      <vt:lpstr>PowerPoint Presentation</vt:lpstr>
      <vt:lpstr>Back-up Slides</vt:lpstr>
      <vt:lpstr>Back-up Slides</vt:lpstr>
      <vt:lpstr>Back-up Slides</vt:lpstr>
      <vt:lpstr>Back-up Slides</vt:lpstr>
      <vt:lpstr>Back-up Slides</vt:lpstr>
      <vt:lpstr>Back-up Slides</vt:lpstr>
      <vt:lpstr>Back-up Slides</vt:lpstr>
      <vt:lpstr>Back-up Slides</vt:lpstr>
      <vt:lpstr>Back-up Slides</vt:lpstr>
      <vt:lpstr>Back-up Slides</vt:lpstr>
      <vt:lpstr>Back-up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2017-09-13T11:56:44Z</dcterms:created>
  <dcterms:modified xsi:type="dcterms:W3CDTF">2025-03-14T10:52:40Z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0x010100B8C495A181F81B4C9DE5AD85CD0F70D4</vt:lpwstr>
  </property>
</Properties>
</file>