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92" r:id="rId1"/>
    <p:sldMasterId id="2147483678" r:id="rId2"/>
  </p:sldMasterIdLst>
  <p:notesMasterIdLst>
    <p:notesMasterId r:id="rId16"/>
  </p:notesMasterIdLst>
  <p:handoutMasterIdLst>
    <p:handoutMasterId r:id="rId17"/>
  </p:handoutMasterIdLst>
  <p:sldIdLst>
    <p:sldId id="378" r:id="rId3"/>
    <p:sldId id="472" r:id="rId4"/>
    <p:sldId id="2064" r:id="rId5"/>
    <p:sldId id="2063" r:id="rId6"/>
    <p:sldId id="481" r:id="rId7"/>
    <p:sldId id="2065" r:id="rId8"/>
    <p:sldId id="482" r:id="rId9"/>
    <p:sldId id="476" r:id="rId10"/>
    <p:sldId id="2060" r:id="rId11"/>
    <p:sldId id="2066" r:id="rId12"/>
    <p:sldId id="2062" r:id="rId13"/>
    <p:sldId id="484" r:id="rId14"/>
    <p:sldId id="268" r:id="rId15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07CA"/>
    <a:srgbClr val="B30505"/>
    <a:srgbClr val="E6E6E6"/>
    <a:srgbClr val="0FE6F8"/>
    <a:srgbClr val="253366"/>
    <a:srgbClr val="FEFCDE"/>
    <a:srgbClr val="FBEA1C"/>
    <a:srgbClr val="2EAC68"/>
    <a:srgbClr val="005DE0"/>
    <a:srgbClr val="2621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41" autoAdjust="0"/>
    <p:restoredTop sz="94322" autoAdjust="0"/>
  </p:normalViewPr>
  <p:slideViewPr>
    <p:cSldViewPr snapToObjects="1" showGuides="1">
      <p:cViewPr varScale="1">
        <p:scale>
          <a:sx n="67" d="100"/>
          <a:sy n="67" d="100"/>
        </p:scale>
        <p:origin x="510" y="78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2514"/>
    </p:cViewPr>
  </p:sorterViewPr>
  <p:notesViewPr>
    <p:cSldViewPr snapToObjects="1" showGuides="1">
      <p:cViewPr varScale="1">
        <p:scale>
          <a:sx n="64" d="100"/>
          <a:sy n="64" d="100"/>
        </p:scale>
        <p:origin x="3115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31/01/2025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31/01/2025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6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063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670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804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6147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3772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988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1902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55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180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5134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984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 cstate="print">
              <a:alphaModFix am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6453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567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8137800" cy="920538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608662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59644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306780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773478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774562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caption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357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496101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0E0C21EA-FA05-7048-AA70-4DED716611A1}" type="datetimeFigureOut">
              <a:rPr lang="en-US" smtClean="0"/>
              <a:pPr/>
              <a:t>1/31/2025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68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11" r:id="rId2"/>
    <p:sldLayoutId id="2147483694" r:id="rId3"/>
    <p:sldLayoutId id="2147483696" r:id="rId4"/>
    <p:sldLayoutId id="2147483697" r:id="rId5"/>
    <p:sldLayoutId id="2147483700" r:id="rId6"/>
    <p:sldLayoutId id="2147483701" r:id="rId7"/>
    <p:sldLayoutId id="2147483710" r:id="rId8"/>
    <p:sldLayoutId id="2147483699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041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F12AAB-9267-7848-A680-C32A47F075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7323" y="1052736"/>
            <a:ext cx="8137800" cy="1080120"/>
          </a:xfrm>
        </p:spPr>
        <p:txBody>
          <a:bodyPr>
            <a:normAutofit fontScale="90000"/>
          </a:bodyPr>
          <a:lstStyle/>
          <a:p>
            <a:r>
              <a:rPr lang="en-US" dirty="0"/>
              <a:t>Preparation of the next accelerator R&amp;D proposal</a:t>
            </a: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2CDE00-43AE-EDE5-3C78-406A65EFB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E5E250C-0A28-0D15-A851-86FDD24F95A2}"/>
              </a:ext>
            </a:extLst>
          </p:cNvPr>
          <p:cNvSpPr txBox="1"/>
          <p:nvPr/>
        </p:nvSpPr>
        <p:spPr>
          <a:xfrm>
            <a:off x="1703512" y="2806631"/>
            <a:ext cx="396044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 more “</a:t>
            </a:r>
            <a:r>
              <a:rPr lang="en-US" b="1" dirty="0">
                <a:solidFill>
                  <a:schemeClr val="accent1"/>
                </a:solidFill>
              </a:rPr>
              <a:t>Innovation Pilot</a:t>
            </a:r>
            <a:r>
              <a:rPr lang="en-US" dirty="0"/>
              <a:t>” but “</a:t>
            </a:r>
            <a:r>
              <a:rPr lang="en-US" b="1" dirty="0">
                <a:solidFill>
                  <a:schemeClr val="accent1"/>
                </a:solidFill>
              </a:rPr>
              <a:t>Implementing research infrastructure technology roadmaps</a:t>
            </a:r>
            <a:r>
              <a:rPr lang="en-US" dirty="0"/>
              <a:t>” – but the new call incorporates many aspects and results of I.FAST.</a:t>
            </a:r>
          </a:p>
          <a:p>
            <a:r>
              <a:rPr lang="en-US" dirty="0"/>
              <a:t>Name still to be defined, for the moment “I.FAST2”</a:t>
            </a:r>
          </a:p>
          <a:p>
            <a:r>
              <a:rPr lang="en-US" dirty="0"/>
              <a:t> </a:t>
            </a:r>
            <a:endParaRPr lang="en-CH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3F3C46B-394A-4083-7D7B-4648F0A32A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6040" y="2564904"/>
            <a:ext cx="3501008" cy="3501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8188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E6E9C2-9FB0-1A44-9E00-CE39AB64C6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Enabling Technologies pillar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74EFA-4611-C0F9-CE56-D8FBCE3530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0706" y="1280717"/>
            <a:ext cx="7075494" cy="720079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/>
              <a:t>4 topics priority A: </a:t>
            </a: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6EF0D9-94B8-0355-B491-3C282AF0F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78906" y="5925134"/>
            <a:ext cx="1657400" cy="365125"/>
          </a:xfrm>
        </p:spPr>
        <p:txBody>
          <a:bodyPr/>
          <a:lstStyle/>
          <a:p>
            <a:fld id="{F7A1A58B-7BA1-7E42-8231-6D1CB1C760B1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A1B084A-AB77-0CE5-239F-E5F6561489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3022640"/>
              </p:ext>
            </p:extLst>
          </p:nvPr>
        </p:nvGraphicFramePr>
        <p:xfrm>
          <a:off x="2022732" y="2183256"/>
          <a:ext cx="4671441" cy="1000760"/>
        </p:xfrm>
        <a:graphic>
          <a:graphicData uri="http://schemas.openxmlformats.org/drawingml/2006/table">
            <a:tbl>
              <a:tblPr/>
              <a:tblGrid>
                <a:gridCol w="4671441">
                  <a:extLst>
                    <a:ext uri="{9D8B030D-6E8A-4147-A177-3AD203B41FA5}">
                      <a16:colId xmlns:a16="http://schemas.microsoft.com/office/drawing/2014/main" val="2758143765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 Superconducting thin films for RF cavities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ED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045064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  Additive manufacturing of accelerator components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ED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7321315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  Superconducting magnets at High Temperature (HTS)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ED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3030991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  Surface treatments for Superconducting RF cavities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ED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7306375"/>
                  </a:ext>
                </a:extLst>
              </a:tr>
            </a:tbl>
          </a:graphicData>
        </a:graphic>
      </p:graphicFrame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1F85A68-F54C-A1F8-251B-1351C83520E6}"/>
              </a:ext>
            </a:extLst>
          </p:cNvPr>
          <p:cNvSpPr txBox="1">
            <a:spLocks/>
          </p:cNvSpPr>
          <p:nvPr/>
        </p:nvSpPr>
        <p:spPr>
          <a:xfrm>
            <a:off x="820706" y="3463017"/>
            <a:ext cx="6643446" cy="61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/>
              <a:buNone/>
            </a:pPr>
            <a:r>
              <a:rPr lang="en-US" dirty="0"/>
              <a:t>7 topics priority B: </a:t>
            </a:r>
            <a:endParaRPr lang="en-CH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12182EE2-7960-D229-EEEC-5888D73297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2604798"/>
              </p:ext>
            </p:extLst>
          </p:nvPr>
        </p:nvGraphicFramePr>
        <p:xfrm>
          <a:off x="2351584" y="4605055"/>
          <a:ext cx="4280281" cy="1537970"/>
        </p:xfrm>
        <a:graphic>
          <a:graphicData uri="http://schemas.openxmlformats.org/drawingml/2006/table">
            <a:tbl>
              <a:tblPr/>
              <a:tblGrid>
                <a:gridCol w="4280281">
                  <a:extLst>
                    <a:ext uri="{9D8B030D-6E8A-4147-A177-3AD203B41FA5}">
                      <a16:colId xmlns:a16="http://schemas.microsoft.com/office/drawing/2014/main" val="1996252655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algn="just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Permanent magnet </a:t>
                      </a:r>
                      <a:r>
                        <a:rPr lang="fr-FR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dipoles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and </a:t>
                      </a:r>
                      <a:r>
                        <a:rPr lang="fr-FR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quadrupoles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3480763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Laser driven accelerators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2229536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High intensity proton and ion injectors (sources and linacs)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8964833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High-power targetry,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5715022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Beam dynamics and stability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0596381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High precision diagnostics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2606683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Artificial intelligence/Machine learning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020866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1BFCA7F7-0B85-B1E6-9A13-E4EED984229D}"/>
              </a:ext>
            </a:extLst>
          </p:cNvPr>
          <p:cNvSpPr txBox="1"/>
          <p:nvPr/>
        </p:nvSpPr>
        <p:spPr>
          <a:xfrm>
            <a:off x="7887242" y="2852936"/>
            <a:ext cx="33840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Proposals for these WP’s must include production of high-level prototypes (TRL to be clearly specified) with some engagement of industry (as beneficiary, partner, user)</a:t>
            </a:r>
            <a:endParaRPr lang="en-CH" sz="1600" i="1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A5837D50-6E8C-34E6-E0F2-AC7A4F8E0C8D}"/>
              </a:ext>
            </a:extLst>
          </p:cNvPr>
          <p:cNvSpPr txBox="1">
            <a:spLocks/>
          </p:cNvSpPr>
          <p:nvPr/>
        </p:nvSpPr>
        <p:spPr>
          <a:xfrm>
            <a:off x="7896200" y="1635823"/>
            <a:ext cx="2835223" cy="75186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dirty="0"/>
              <a:t>6 thematic Work Packages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1690831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676A31-2B55-36A8-05E1-BD850A552D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99EEAB-5912-73E8-8DE5-D9E660F27B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8364" y="287654"/>
            <a:ext cx="8714184" cy="920538"/>
          </a:xfrm>
        </p:spPr>
        <p:txBody>
          <a:bodyPr>
            <a:normAutofit fontScale="90000"/>
          </a:bodyPr>
          <a:lstStyle/>
          <a:p>
            <a:r>
              <a:rPr lang="en-US" dirty="0"/>
              <a:t>The Emerging Technologies Pillar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F1ABB6-361A-F005-43E1-610896D1B8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6076" y="1208192"/>
            <a:ext cx="8714184" cy="5225567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/>
              <a:t>Proposals to be submitted based on a </a:t>
            </a:r>
            <a:r>
              <a:rPr lang="en-US" dirty="0">
                <a:solidFill>
                  <a:schemeClr val="accent1"/>
                </a:solidFill>
              </a:rPr>
              <a:t>template in preparation</a:t>
            </a:r>
            <a:r>
              <a:rPr lang="en-US" dirty="0"/>
              <a:t>, to be approved by TIARA on 6 March and widely distributed within the accelerator community.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dirty="0"/>
              <a:t>Will be </a:t>
            </a:r>
            <a:r>
              <a:rPr lang="en-US" dirty="0">
                <a:solidFill>
                  <a:schemeClr val="accent1"/>
                </a:solidFill>
              </a:rPr>
              <a:t>selected by an Evaluation Committee </a:t>
            </a:r>
            <a:r>
              <a:rPr lang="en-US" dirty="0"/>
              <a:t>nominated by TIARA.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dirty="0"/>
              <a:t>Selection </a:t>
            </a:r>
            <a:r>
              <a:rPr lang="en-US" dirty="0">
                <a:solidFill>
                  <a:schemeClr val="accent1"/>
                </a:solidFill>
              </a:rPr>
              <a:t>Criteria</a:t>
            </a:r>
            <a:r>
              <a:rPr lang="en-US" dirty="0"/>
              <a:t> (giving points to the proposal):</a:t>
            </a:r>
          </a:p>
          <a:p>
            <a:pPr marL="514350" indent="-514350">
              <a:lnSpc>
                <a:spcPct val="120000"/>
              </a:lnSpc>
              <a:buAutoNum type="arabicPeriod"/>
            </a:pPr>
            <a:r>
              <a:rPr lang="en-US" dirty="0"/>
              <a:t>Scientific and technological excellence, methodology and innovation.</a:t>
            </a:r>
          </a:p>
          <a:p>
            <a:pPr marL="514350" indent="-514350">
              <a:lnSpc>
                <a:spcPct val="120000"/>
              </a:lnSpc>
              <a:buAutoNum type="arabicPeriod"/>
            </a:pPr>
            <a:r>
              <a:rPr lang="en-US" dirty="0"/>
              <a:t>Coherence with accelerator roadmap or application.</a:t>
            </a:r>
          </a:p>
          <a:p>
            <a:pPr marL="514350" indent="-514350">
              <a:lnSpc>
                <a:spcPct val="120000"/>
              </a:lnSpc>
              <a:buAutoNum type="arabicPeriod"/>
            </a:pPr>
            <a:r>
              <a:rPr lang="en-US" dirty="0"/>
              <a:t>Quality of the prototyping.</a:t>
            </a:r>
          </a:p>
          <a:p>
            <a:pPr marL="514350" indent="-514350">
              <a:lnSpc>
                <a:spcPct val="120000"/>
              </a:lnSpc>
              <a:buAutoNum type="arabicPeriod"/>
            </a:pPr>
            <a:r>
              <a:rPr lang="en-US" dirty="0"/>
              <a:t>Involvement of technology infrastructure.</a:t>
            </a:r>
          </a:p>
          <a:p>
            <a:pPr marL="514350" indent="-514350">
              <a:lnSpc>
                <a:spcPct val="120000"/>
              </a:lnSpc>
              <a:buAutoNum type="arabicPeriod"/>
            </a:pPr>
            <a:r>
              <a:rPr lang="en-US" dirty="0"/>
              <a:t>Involvement of industry.</a:t>
            </a:r>
          </a:p>
          <a:p>
            <a:pPr marL="514350" indent="-514350">
              <a:lnSpc>
                <a:spcPct val="120000"/>
              </a:lnSpc>
              <a:buAutoNum type="arabicPeriod"/>
            </a:pPr>
            <a:r>
              <a:rPr lang="en-US" dirty="0"/>
              <a:t>Covering needs of several research infrastructures.</a:t>
            </a:r>
          </a:p>
          <a:p>
            <a:pPr marL="514350" indent="-514350">
              <a:lnSpc>
                <a:spcPct val="120000"/>
              </a:lnSpc>
              <a:buAutoNum type="arabicPeriod"/>
            </a:pPr>
            <a:r>
              <a:rPr lang="en-US" dirty="0"/>
              <a:t>Connection with previous projects (ARIES, I.FAST,…).</a:t>
            </a:r>
          </a:p>
          <a:p>
            <a:pPr marL="514350" indent="-514350">
              <a:lnSpc>
                <a:spcPct val="120000"/>
              </a:lnSpc>
              <a:buAutoNum type="arabicPeriod"/>
            </a:pPr>
            <a:r>
              <a:rPr lang="en-US" dirty="0"/>
              <a:t>Reduce resource efficiency and environmental impact.</a:t>
            </a:r>
          </a:p>
          <a:p>
            <a:pPr marL="514350" indent="-514350">
              <a:lnSpc>
                <a:spcPct val="120000"/>
              </a:lnSpc>
              <a:buAutoNum type="arabicPeriod"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257CB7-E655-E4BE-A087-EEED0E840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67712CA-D190-0EF0-FBF8-B574167F265A}"/>
              </a:ext>
            </a:extLst>
          </p:cNvPr>
          <p:cNvSpPr txBox="1"/>
          <p:nvPr/>
        </p:nvSpPr>
        <p:spPr>
          <a:xfrm>
            <a:off x="8040216" y="3602091"/>
            <a:ext cx="3528392" cy="255454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i="1" dirty="0"/>
              <a:t>Full cost EC contribution (including overheads) 200-500k plus some matching funds from partners.</a:t>
            </a:r>
          </a:p>
          <a:p>
            <a:r>
              <a:rPr lang="en-US" sz="1600" i="1" dirty="0"/>
              <a:t>Minimum 2 participants from different countries.</a:t>
            </a:r>
          </a:p>
          <a:p>
            <a:r>
              <a:rPr lang="en-US" sz="1600" i="1" dirty="0"/>
              <a:t>Industry participation not mandatory but recommended (gets more points in the selection).</a:t>
            </a:r>
          </a:p>
        </p:txBody>
      </p:sp>
    </p:spTree>
    <p:extLst>
      <p:ext uri="{BB962C8B-B14F-4D97-AF65-F5344CB8AC3E}">
        <p14:creationId xmlns:p14="http://schemas.microsoft.com/office/powerpoint/2010/main" val="21158097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0274F3-FD9E-8026-C3E0-2F889279E2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174" y="365126"/>
            <a:ext cx="8839225" cy="707886"/>
          </a:xfrm>
        </p:spPr>
        <p:txBody>
          <a:bodyPr>
            <a:normAutofit/>
          </a:bodyPr>
          <a:lstStyle/>
          <a:p>
            <a:r>
              <a:rPr lang="en-US" dirty="0"/>
              <a:t>Timeline for the new proposal</a:t>
            </a: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F6A681-B09A-A20F-A485-B4EF5F24F3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0475F0D-D605-166C-F3FD-99699C858A78}"/>
              </a:ext>
            </a:extLst>
          </p:cNvPr>
          <p:cNvSpPr txBox="1"/>
          <p:nvPr/>
        </p:nvSpPr>
        <p:spPr>
          <a:xfrm>
            <a:off x="6263759" y="1228397"/>
            <a:ext cx="5372639" cy="40934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b="1" dirty="0"/>
              <a:t>Tentative Timeline: Emerging technologies call.</a:t>
            </a:r>
          </a:p>
          <a:p>
            <a:endParaRPr lang="en-GB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Early March 2025 </a:t>
            </a:r>
            <a:r>
              <a:rPr lang="en-GB" sz="2000" dirty="0"/>
              <a:t>send letter and submission form to all institutes having participated in previous programmes.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15 April </a:t>
            </a:r>
            <a:r>
              <a:rPr lang="en-GB" sz="2000" dirty="0"/>
              <a:t>submission deadline, nominate selection committee.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30 April </a:t>
            </a:r>
            <a:r>
              <a:rPr lang="en-GB" sz="2000" dirty="0"/>
              <a:t>pre-analysis and classification of submissions completed.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31 May </a:t>
            </a:r>
            <a:r>
              <a:rPr lang="en-GB" sz="2000" dirty="0"/>
              <a:t>selection of projects completed, start writing.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DAEB6F0-D644-71E2-15F7-6A350F24791B}"/>
              </a:ext>
            </a:extLst>
          </p:cNvPr>
          <p:cNvSpPr txBox="1"/>
          <p:nvPr/>
        </p:nvSpPr>
        <p:spPr>
          <a:xfrm>
            <a:off x="335361" y="1228397"/>
            <a:ext cx="5760640" cy="440120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b="1" dirty="0"/>
              <a:t>Tentative Timeline: Enabling technologies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accent5"/>
                </a:solidFill>
              </a:rPr>
              <a:t>January 2025: </a:t>
            </a:r>
            <a:r>
              <a:rPr lang="en-GB" sz="2000" dirty="0">
                <a:solidFill>
                  <a:schemeClr val="accent5"/>
                </a:solidFill>
              </a:rPr>
              <a:t>define common roadmap with other accelerator communities, with priority topics and guidelines for internal call.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Early February </a:t>
            </a:r>
            <a:r>
              <a:rPr lang="en-GB" sz="2000" dirty="0"/>
              <a:t>nominate WP Coordinators for enabling technologies and invite to set up collaborations.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March </a:t>
            </a:r>
            <a:r>
              <a:rPr lang="en-GB" sz="2000" dirty="0"/>
              <a:t>deadline for presenting WP’s to TIARA, first reactions.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30 April </a:t>
            </a:r>
            <a:r>
              <a:rPr lang="en-GB" sz="2000" dirty="0"/>
              <a:t>content and budget approved by TIARA.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May </a:t>
            </a:r>
            <a:r>
              <a:rPr lang="en-GB" sz="2000" dirty="0"/>
              <a:t>start writing.</a:t>
            </a:r>
          </a:p>
        </p:txBody>
      </p:sp>
    </p:spTree>
    <p:extLst>
      <p:ext uri="{BB962C8B-B14F-4D97-AF65-F5344CB8AC3E}">
        <p14:creationId xmlns:p14="http://schemas.microsoft.com/office/powerpoint/2010/main" val="26945064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A145102-990E-4D60-A645-876F45F9FD85}"/>
              </a:ext>
            </a:extLst>
          </p:cNvPr>
          <p:cNvSpPr txBox="1"/>
          <p:nvPr/>
        </p:nvSpPr>
        <p:spPr>
          <a:xfrm>
            <a:off x="5159896" y="836712"/>
            <a:ext cx="6617046" cy="7694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4400" dirty="0">
                <a:latin typeface="Modern Love Caps" panose="020B0604020202020204" pitchFamily="82" charset="0"/>
              </a:rPr>
              <a:t>Thank</a:t>
            </a:r>
            <a:r>
              <a:rPr lang="en-GB" sz="4000" dirty="0">
                <a:latin typeface="Modern Love Caps" panose="020B0604020202020204" pitchFamily="82" charset="0"/>
              </a:rPr>
              <a:t> you for your attention!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BF4A55C-688E-43D7-A25E-30B8509414B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007" y="2060849"/>
            <a:ext cx="5720217" cy="34275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C2D81EC-A461-4E23-AB2D-7EEF421583CD}"/>
              </a:ext>
            </a:extLst>
          </p:cNvPr>
          <p:cNvSpPr txBox="1"/>
          <p:nvPr/>
        </p:nvSpPr>
        <p:spPr>
          <a:xfrm>
            <a:off x="6672064" y="4847094"/>
            <a:ext cx="100811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900" i="1" dirty="0">
                <a:solidFill>
                  <a:schemeClr val="bg1"/>
                </a:solidFill>
              </a:rPr>
              <a:t>Image </a:t>
            </a:r>
            <a:r>
              <a:rPr lang="fr-CH" sz="900" i="1" dirty="0" err="1">
                <a:solidFill>
                  <a:schemeClr val="bg1"/>
                </a:solidFill>
              </a:rPr>
              <a:t>credit</a:t>
            </a:r>
            <a:r>
              <a:rPr lang="fr-CH" sz="900" i="1" dirty="0">
                <a:solidFill>
                  <a:schemeClr val="bg1"/>
                </a:solidFill>
              </a:rPr>
              <a:t>: Elwood H. Smith, The New York Times</a:t>
            </a:r>
            <a:endParaRPr lang="en-GB" sz="9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720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FCDC95-BADB-265D-3804-DB9D108FC5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8570168" cy="920538"/>
          </a:xfrm>
        </p:spPr>
        <p:txBody>
          <a:bodyPr>
            <a:normAutofit fontScale="90000"/>
          </a:bodyPr>
          <a:lstStyle/>
          <a:p>
            <a:r>
              <a:rPr lang="en-US" dirty="0"/>
              <a:t>HORIZON-INFRA-2025-01-TECH-02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6155F0-F830-3888-3EE2-7886728C2D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360" y="1196752"/>
            <a:ext cx="11727287" cy="4843538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b="1" dirty="0">
                <a:solidFill>
                  <a:srgbClr val="F207CA"/>
                </a:solidFill>
              </a:rPr>
              <a:t>Implementing research infrastructure technology roadmaps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400" dirty="0"/>
              <a:t>Expected </a:t>
            </a:r>
            <a:r>
              <a:rPr lang="en-US" sz="2400" dirty="0">
                <a:solidFill>
                  <a:srgbClr val="F207CA"/>
                </a:solidFill>
              </a:rPr>
              <a:t>EU contribution</a:t>
            </a:r>
            <a:r>
              <a:rPr lang="en-US" sz="2400" dirty="0"/>
              <a:t>: 10 – 15 MEUR (</a:t>
            </a:r>
            <a:r>
              <a:rPr lang="en-US" sz="2400" i="1" dirty="0"/>
              <a:t>funding is still under discussion in Brussels!</a:t>
            </a:r>
            <a:r>
              <a:rPr lang="en-US" sz="2400" dirty="0"/>
              <a:t>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400" dirty="0">
                <a:solidFill>
                  <a:srgbClr val="F207CA"/>
                </a:solidFill>
              </a:rPr>
              <a:t>Total budget </a:t>
            </a:r>
            <a:r>
              <a:rPr lang="en-US" sz="2400" dirty="0"/>
              <a:t>for the call: 45 MEUR (between 3 and 4 projects can be supported).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400" dirty="0">
                <a:solidFill>
                  <a:srgbClr val="F207CA"/>
                </a:solidFill>
              </a:rPr>
              <a:t>Deadline</a:t>
            </a:r>
            <a:r>
              <a:rPr lang="en-US" sz="2400" dirty="0"/>
              <a:t> for submission: </a:t>
            </a:r>
            <a:r>
              <a:rPr lang="en-US" sz="2400" b="1" dirty="0"/>
              <a:t>18 September 2025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400" dirty="0">
                <a:solidFill>
                  <a:srgbClr val="F207CA"/>
                </a:solidFill>
              </a:rPr>
              <a:t>For infrastructure and technology communities </a:t>
            </a:r>
            <a:r>
              <a:rPr lang="en-US" sz="2400" dirty="0"/>
              <a:t>with already developed research infrastructure technology roadmaps: </a:t>
            </a:r>
            <a:r>
              <a:rPr lang="en-US" sz="2400" dirty="0">
                <a:solidFill>
                  <a:srgbClr val="F207CA"/>
                </a:solidFill>
              </a:rPr>
              <a:t>accelerators, light sources, astronomy, etc.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400" dirty="0"/>
              <a:t>Projects should implement significant parts of, or entire research infrastructure </a:t>
            </a:r>
            <a:r>
              <a:rPr lang="en-US" sz="2400" b="1" dirty="0">
                <a:solidFill>
                  <a:srgbClr val="F207CA"/>
                </a:solidFill>
              </a:rPr>
              <a:t>technology roadmaps </a:t>
            </a:r>
            <a:r>
              <a:rPr lang="en-US" sz="2400" dirty="0"/>
              <a:t>through </a:t>
            </a:r>
            <a:r>
              <a:rPr lang="en-US" sz="2400" dirty="0">
                <a:solidFill>
                  <a:srgbClr val="F207CA"/>
                </a:solidFill>
              </a:rPr>
              <a:t>co-creation with industrial partners from the earliest possible stage</a:t>
            </a:r>
            <a:r>
              <a:rPr lang="en-US" sz="2400" dirty="0"/>
              <a:t>. The technology roadmaps should be the result of a community or cross-community effort already undertaken. The technological solutions developed should respond to the </a:t>
            </a:r>
            <a:r>
              <a:rPr lang="en-US" sz="2400" dirty="0">
                <a:solidFill>
                  <a:srgbClr val="F207CA"/>
                </a:solidFill>
              </a:rPr>
              <a:t>needs of several research infrastructures</a:t>
            </a:r>
            <a:r>
              <a:rPr lang="en-US" sz="2400" dirty="0"/>
              <a:t>, and in some cases the needs of </a:t>
            </a:r>
            <a:r>
              <a:rPr lang="en-US" sz="2400" dirty="0">
                <a:solidFill>
                  <a:srgbClr val="F207CA"/>
                </a:solidFill>
              </a:rPr>
              <a:t>different types of research infrastructures</a:t>
            </a:r>
            <a:r>
              <a:rPr lang="en-US" sz="2400" dirty="0"/>
              <a:t>. </a:t>
            </a:r>
          </a:p>
          <a:p>
            <a:pPr marL="0" indent="0">
              <a:lnSpc>
                <a:spcPct val="120000"/>
              </a:lnSpc>
              <a:buNone/>
            </a:pPr>
            <a:endParaRPr lang="en-CH" sz="2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C4ED95-8DA5-9141-AF9D-EA418F2DF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526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B46D76-CC89-A3CD-C10A-124FA2EB01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13142D-9ED0-1465-25A5-C77879A466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400" y="1412776"/>
            <a:ext cx="10515600" cy="3763615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00000"/>
              </a:lnSpc>
            </a:pPr>
            <a:r>
              <a:rPr lang="en-US" dirty="0"/>
              <a:t>The EC Research Infrastructure Work Programme is not out yet, expected for February – early March. At that moment, total budget and final requirements will be known.</a:t>
            </a:r>
          </a:p>
          <a:p>
            <a:pPr>
              <a:lnSpc>
                <a:spcPct val="100000"/>
              </a:lnSpc>
            </a:pPr>
            <a:r>
              <a:rPr lang="en-US" dirty="0"/>
              <a:t>The call with all details should be out in May.</a:t>
            </a:r>
          </a:p>
          <a:p>
            <a:pPr>
              <a:lnSpc>
                <a:spcPct val="100000"/>
              </a:lnSpc>
            </a:pPr>
            <a:r>
              <a:rPr lang="en-US" b="1" dirty="0">
                <a:solidFill>
                  <a:schemeClr val="accent1"/>
                </a:solidFill>
              </a:rPr>
              <a:t>Deadline</a:t>
            </a:r>
            <a:r>
              <a:rPr lang="en-US" dirty="0"/>
              <a:t> for submission is 18 September 2025: project structured in May-June, writing during summer (no holidays for those involved…).</a:t>
            </a:r>
          </a:p>
          <a:p>
            <a:pPr>
              <a:lnSpc>
                <a:spcPct val="100000"/>
              </a:lnSpc>
            </a:pPr>
            <a:r>
              <a:rPr lang="en-US" dirty="0"/>
              <a:t>There will be </a:t>
            </a:r>
            <a:r>
              <a:rPr lang="en-US" b="1" dirty="0">
                <a:solidFill>
                  <a:schemeClr val="accent1"/>
                </a:solidFill>
              </a:rPr>
              <a:t>competition</a:t>
            </a:r>
            <a:r>
              <a:rPr lang="en-US" dirty="0"/>
              <a:t>: 4 communities invited to submit, plus some outsider, for 3 (or 4) projects accepted. </a:t>
            </a: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13FEA3-3185-B1DC-0232-B16E78731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8756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363EFC-7C64-EDA5-9C6C-8C7561922D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8569"/>
            <a:ext cx="10515600" cy="920538"/>
          </a:xfrm>
        </p:spPr>
        <p:txBody>
          <a:bodyPr>
            <a:normAutofit fontScale="90000"/>
          </a:bodyPr>
          <a:lstStyle/>
          <a:p>
            <a:r>
              <a:rPr lang="en-US" dirty="0"/>
              <a:t>6 requirements, from the call description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7A9B7A-D125-6DFA-108E-0EBD206052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2434" y="1190793"/>
            <a:ext cx="10801200" cy="4936267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/>
              <a:t>All R&amp;D topics included in the portfolio must: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US" dirty="0"/>
              <a:t>implement significant parts of a </a:t>
            </a:r>
            <a:r>
              <a:rPr lang="en-US" dirty="0">
                <a:solidFill>
                  <a:schemeClr val="accent1"/>
                </a:solidFill>
              </a:rPr>
              <a:t>research infrastructure technology roadmap</a:t>
            </a:r>
            <a:r>
              <a:rPr lang="en-US" dirty="0"/>
              <a:t> (ESPP, LEAPS, others) or develop new advanced </a:t>
            </a:r>
            <a:r>
              <a:rPr lang="en-US" dirty="0">
                <a:solidFill>
                  <a:schemeClr val="accent1"/>
                </a:solidFill>
              </a:rPr>
              <a:t>applications</a:t>
            </a:r>
            <a:r>
              <a:rPr lang="en-US" dirty="0"/>
              <a:t>.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US" dirty="0"/>
              <a:t>address </a:t>
            </a:r>
            <a:r>
              <a:rPr lang="en-US" dirty="0">
                <a:solidFill>
                  <a:schemeClr val="accent1"/>
                </a:solidFill>
              </a:rPr>
              <a:t>prototyping</a:t>
            </a:r>
            <a:r>
              <a:rPr lang="en-US" dirty="0"/>
              <a:t> of high-performance systems needed to </a:t>
            </a:r>
            <a:r>
              <a:rPr lang="en-US" dirty="0">
                <a:solidFill>
                  <a:schemeClr val="accent1"/>
                </a:solidFill>
              </a:rPr>
              <a:t>upgrade</a:t>
            </a:r>
            <a:r>
              <a:rPr lang="en-US" dirty="0"/>
              <a:t> the involved research infrastructures or </a:t>
            </a:r>
            <a:r>
              <a:rPr lang="en-US" dirty="0">
                <a:solidFill>
                  <a:schemeClr val="accent1"/>
                </a:solidFill>
              </a:rPr>
              <a:t>construct</a:t>
            </a:r>
            <a:r>
              <a:rPr lang="en-US" dirty="0"/>
              <a:t> their next generation.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US" dirty="0"/>
              <a:t>Include </a:t>
            </a:r>
            <a:r>
              <a:rPr lang="en-US" dirty="0">
                <a:solidFill>
                  <a:schemeClr val="accent1"/>
                </a:solidFill>
              </a:rPr>
              <a:t>co-creation with industrial partners </a:t>
            </a:r>
            <a:r>
              <a:rPr lang="en-US" dirty="0"/>
              <a:t>from the earliest possible stage (as beneficiaries, subcontractors, PCP partners, or with letters of engagement) . 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US" dirty="0"/>
              <a:t>respond to the </a:t>
            </a:r>
            <a:r>
              <a:rPr lang="en-US" dirty="0">
                <a:solidFill>
                  <a:schemeClr val="accent1"/>
                </a:solidFill>
              </a:rPr>
              <a:t>needs of several research infrastructures</a:t>
            </a:r>
            <a:r>
              <a:rPr lang="en-US" dirty="0"/>
              <a:t>, possibly of different types. 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US" dirty="0"/>
              <a:t>possibly </a:t>
            </a:r>
            <a:r>
              <a:rPr lang="en-US" dirty="0">
                <a:solidFill>
                  <a:schemeClr val="accent1"/>
                </a:solidFill>
              </a:rPr>
              <a:t>build on results </a:t>
            </a:r>
            <a:r>
              <a:rPr lang="en-US" dirty="0"/>
              <a:t>from previous projects and </a:t>
            </a:r>
            <a:r>
              <a:rPr lang="en-US" dirty="0">
                <a:solidFill>
                  <a:schemeClr val="accent1"/>
                </a:solidFill>
              </a:rPr>
              <a:t>avoid overlaps </a:t>
            </a:r>
            <a:r>
              <a:rPr lang="en-US" dirty="0"/>
              <a:t>with ongoing projects.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US" dirty="0"/>
              <a:t>consider </a:t>
            </a:r>
            <a:r>
              <a:rPr lang="en-US" dirty="0">
                <a:solidFill>
                  <a:schemeClr val="accent1"/>
                </a:solidFill>
              </a:rPr>
              <a:t>resource efficiency </a:t>
            </a:r>
            <a:r>
              <a:rPr lang="en-US" dirty="0"/>
              <a:t>(e.g. raw material and energy consumption) and </a:t>
            </a:r>
            <a:r>
              <a:rPr lang="en-US" dirty="0">
                <a:solidFill>
                  <a:schemeClr val="accent1"/>
                </a:solidFill>
              </a:rPr>
              <a:t>environmental </a:t>
            </a:r>
            <a:r>
              <a:rPr lang="en-US" dirty="0"/>
              <a:t>(including climate-related) </a:t>
            </a:r>
            <a:r>
              <a:rPr lang="en-US" dirty="0">
                <a:solidFill>
                  <a:schemeClr val="accent1"/>
                </a:solidFill>
              </a:rPr>
              <a:t>impacts</a:t>
            </a:r>
            <a:r>
              <a:rPr lang="en-US" dirty="0"/>
              <a:t>. </a:t>
            </a:r>
          </a:p>
          <a:p>
            <a:endParaRPr lang="en-US" dirty="0"/>
          </a:p>
          <a:p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21516D-BDB6-3825-C71B-AC90D3A4E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925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23C26-AE53-D17B-2985-3BFA12FF88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conditions</a:t>
            </a: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546DB4-CCAC-CE02-71D1-CEEB0903E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EB20C7F-F42E-3582-62A6-031A18E898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400" y="1412776"/>
            <a:ext cx="10515600" cy="3727512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/>
              <a:t>include at least </a:t>
            </a:r>
            <a:r>
              <a:rPr lang="en-US" dirty="0">
                <a:solidFill>
                  <a:srgbClr val="F207CA"/>
                </a:solidFill>
              </a:rPr>
              <a:t>two</a:t>
            </a:r>
            <a:r>
              <a:rPr lang="en-US" dirty="0"/>
              <a:t> research infrastructures (ESFRI infrastructure, or ERIC infrastructure, or International European research organisation).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F207CA"/>
                </a:solidFill>
              </a:rPr>
              <a:t>Cascade funding </a:t>
            </a:r>
            <a:r>
              <a:rPr lang="en-US" dirty="0"/>
              <a:t>admitted, support to third parties in the form of grants.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/>
              <a:t>when appropriate, make use of large-scale platforms combining R&amp;D, integration and validation for technological developments (technology infrastructure).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/>
              <a:t>Different ways of </a:t>
            </a:r>
            <a:r>
              <a:rPr lang="en-US" dirty="0">
                <a:solidFill>
                  <a:srgbClr val="F207CA"/>
                </a:solidFill>
              </a:rPr>
              <a:t>involving industry</a:t>
            </a:r>
            <a:r>
              <a:rPr lang="en-US" dirty="0"/>
              <a:t>: consortium members, commitment via engagement letters, identified at a later stage, Pre-Commercia Procurement subcontracting, …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/>
              <a:t>Should </a:t>
            </a:r>
            <a:r>
              <a:rPr lang="en-US" dirty="0">
                <a:solidFill>
                  <a:srgbClr val="F207CA"/>
                </a:solidFill>
              </a:rPr>
              <a:t>build on results </a:t>
            </a:r>
            <a:r>
              <a:rPr lang="en-US" dirty="0"/>
              <a:t>from previous INFRAINNOV projects (I.FAST) or INFRA-TECH projects </a:t>
            </a:r>
            <a:r>
              <a:rPr lang="en-US" dirty="0">
                <a:solidFill>
                  <a:srgbClr val="F207CA"/>
                </a:solidFill>
              </a:rPr>
              <a:t>but avoid overlap </a:t>
            </a:r>
            <a:r>
              <a:rPr lang="en-US" dirty="0"/>
              <a:t>with them.</a:t>
            </a:r>
          </a:p>
          <a:p>
            <a:pPr>
              <a:lnSpc>
                <a:spcPct val="110000"/>
              </a:lnSpc>
            </a:pPr>
            <a:endParaRPr lang="en-US" dirty="0"/>
          </a:p>
          <a:p>
            <a:pPr>
              <a:lnSpc>
                <a:spcPct val="110000"/>
              </a:lnSpc>
            </a:pP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4522509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69464E-E49A-D057-0F5D-7D9E4900A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5203"/>
            <a:ext cx="8137800" cy="920538"/>
          </a:xfrm>
        </p:spPr>
        <p:txBody>
          <a:bodyPr/>
          <a:lstStyle/>
          <a:p>
            <a:r>
              <a:rPr lang="en-US" dirty="0"/>
              <a:t>Path to the new proposal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E0954B-CFC1-CDB1-92B3-1A33F1BFB9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7847" y="4076984"/>
            <a:ext cx="10822214" cy="1632588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As usual, TIARA will guide and coordinate the proposal preparation. M. Vretenar in charge of structuring it, waiting to collaborate with a new perspective Coordinator to be nominated by TIARA.</a:t>
            </a:r>
          </a:p>
          <a:p>
            <a:pPr>
              <a:lnSpc>
                <a:spcPct val="120000"/>
              </a:lnSpc>
            </a:pPr>
            <a:r>
              <a:rPr lang="en-US" dirty="0"/>
              <a:t>Initial project structure approved by TIARA on 29.10.24. </a:t>
            </a:r>
          </a:p>
          <a:p>
            <a:pPr>
              <a:lnSpc>
                <a:spcPct val="120000"/>
              </a:lnSpc>
            </a:pPr>
            <a:r>
              <a:rPr lang="en-US" dirty="0"/>
              <a:t>Enlarged TIARA Meeting with accelerator communities (particle physics, light sources, nuclear, neutrons, energy, industry) on 20 January, to coordinate roadmaps and identify priority topics.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5F649F-547C-3332-DA44-95B445398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D4D9CFA-F65F-9C63-6146-2F67B828B6E1}"/>
              </a:ext>
            </a:extLst>
          </p:cNvPr>
          <p:cNvSpPr txBox="1">
            <a:spLocks/>
          </p:cNvSpPr>
          <p:nvPr/>
        </p:nvSpPr>
        <p:spPr>
          <a:xfrm>
            <a:off x="367990" y="1155741"/>
            <a:ext cx="7528210" cy="2681768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US" dirty="0"/>
              <a:t>I.FAST works well, but is very </a:t>
            </a:r>
            <a:r>
              <a:rPr lang="en-US" b="1" dirty="0">
                <a:solidFill>
                  <a:schemeClr val="accent1"/>
                </a:solidFill>
              </a:rPr>
              <a:t>dispersed</a:t>
            </a:r>
            <a:r>
              <a:rPr lang="en-US" dirty="0"/>
              <a:t> (48 beneficiaries, 12 partners, 9 Work Packages – average 200 k€/beneficiary). For the next proposal (INFRA-TECH-02), a </a:t>
            </a:r>
            <a:r>
              <a:rPr lang="en-US" b="1" dirty="0">
                <a:solidFill>
                  <a:schemeClr val="accent1"/>
                </a:solidFill>
              </a:rPr>
              <a:t>more impactful and inclusive approach</a:t>
            </a:r>
            <a:r>
              <a:rPr lang="en-US" dirty="0"/>
              <a:t> is proposed:</a:t>
            </a:r>
          </a:p>
          <a:p>
            <a:pPr marL="514350" indent="-514350">
              <a:lnSpc>
                <a:spcPct val="120000"/>
              </a:lnSpc>
              <a:buFont typeface="Arial"/>
              <a:buAutoNum type="arabicPeriod"/>
            </a:pPr>
            <a:r>
              <a:rPr lang="en-US" dirty="0"/>
              <a:t>The topics are divided in two parts: few </a:t>
            </a:r>
            <a:r>
              <a:rPr lang="en-US" b="1" dirty="0">
                <a:solidFill>
                  <a:schemeClr val="accent1"/>
                </a:solidFill>
              </a:rPr>
              <a:t>top-down</a:t>
            </a:r>
            <a:r>
              <a:rPr lang="en-US" dirty="0"/>
              <a:t> selected topics at higher TRL with larger funding, and the usual </a:t>
            </a:r>
            <a:r>
              <a:rPr lang="en-US" b="1" dirty="0">
                <a:solidFill>
                  <a:schemeClr val="accent1"/>
                </a:solidFill>
              </a:rPr>
              <a:t>bottom-up</a:t>
            </a:r>
            <a:r>
              <a:rPr lang="en-US" dirty="0"/>
              <a:t> part at lower TRL and lower funding.</a:t>
            </a:r>
          </a:p>
          <a:p>
            <a:pPr marL="514350" indent="-514350">
              <a:lnSpc>
                <a:spcPct val="120000"/>
              </a:lnSpc>
              <a:buFont typeface="Arial"/>
              <a:buAutoNum type="arabicPeriod"/>
            </a:pPr>
            <a:r>
              <a:rPr lang="en-US" dirty="0"/>
              <a:t>Involve the </a:t>
            </a:r>
            <a:r>
              <a:rPr lang="en-US" b="1" dirty="0">
                <a:solidFill>
                  <a:schemeClr val="accent1"/>
                </a:solidFill>
              </a:rPr>
              <a:t>accelerator user communities </a:t>
            </a:r>
            <a:r>
              <a:rPr lang="en-US" dirty="0"/>
              <a:t>and not only the accelerator labs represented in TIARA in the </a:t>
            </a:r>
            <a:r>
              <a:rPr lang="en-US" b="1" dirty="0">
                <a:solidFill>
                  <a:schemeClr val="accent1"/>
                </a:solidFill>
              </a:rPr>
              <a:t>selection</a:t>
            </a:r>
            <a:r>
              <a:rPr lang="en-US" dirty="0"/>
              <a:t> for the top-down part and in the </a:t>
            </a:r>
            <a:r>
              <a:rPr lang="en-US" b="1" dirty="0">
                <a:solidFill>
                  <a:schemeClr val="accent1"/>
                </a:solidFill>
              </a:rPr>
              <a:t>evaluation</a:t>
            </a:r>
            <a:r>
              <a:rPr lang="en-US" dirty="0"/>
              <a:t> for the bottom-up part, in coordination with the </a:t>
            </a:r>
            <a:r>
              <a:rPr lang="en-US" b="1" dirty="0">
                <a:solidFill>
                  <a:schemeClr val="accent1"/>
                </a:solidFill>
              </a:rPr>
              <a:t>roadmaps</a:t>
            </a:r>
            <a:r>
              <a:rPr lang="en-US" dirty="0"/>
              <a:t> of the different communities.   </a:t>
            </a:r>
            <a:endParaRPr lang="en-CH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89F3848-7559-A48E-F73E-172D909F55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35100" y="1243329"/>
            <a:ext cx="3218700" cy="241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3835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3836B-6391-58F4-F6E3-69A0530B1E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486898" cy="920538"/>
          </a:xfrm>
        </p:spPr>
        <p:txBody>
          <a:bodyPr>
            <a:normAutofit/>
          </a:bodyPr>
          <a:lstStyle/>
          <a:p>
            <a:r>
              <a:rPr lang="en-US" dirty="0"/>
              <a:t>General guidelines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9E9A71-5CD8-C3EA-0E71-E53514D94D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408" y="1484784"/>
            <a:ext cx="10055901" cy="2987719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/>
              <a:t>Mixture of </a:t>
            </a:r>
            <a:r>
              <a:rPr lang="en-US" dirty="0">
                <a:solidFill>
                  <a:srgbClr val="F207CA"/>
                </a:solidFill>
              </a:rPr>
              <a:t>top-down and bottom-up</a:t>
            </a:r>
            <a:r>
              <a:rPr lang="en-US" dirty="0"/>
              <a:t>: explore recognised critical R&amp;D topics with appropriate funding, while keeping the </a:t>
            </a:r>
            <a:r>
              <a:rPr lang="en-US" dirty="0">
                <a:solidFill>
                  <a:srgbClr val="F207CA"/>
                </a:solidFill>
              </a:rPr>
              <a:t>creativity and innovation </a:t>
            </a:r>
            <a:r>
              <a:rPr lang="en-US" dirty="0"/>
              <a:t>dimension.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F207CA"/>
                </a:solidFill>
              </a:rPr>
              <a:t>Less partners </a:t>
            </a:r>
            <a:r>
              <a:rPr lang="en-US" dirty="0"/>
              <a:t>than in I.FAST, avoid beneficiaries with </a:t>
            </a:r>
            <a:r>
              <a:rPr lang="en-US" dirty="0">
                <a:solidFill>
                  <a:srgbClr val="F207CA"/>
                </a:solidFill>
              </a:rPr>
              <a:t>less that 100k or 50k </a:t>
            </a:r>
            <a:r>
              <a:rPr lang="en-US" dirty="0"/>
              <a:t>EC funding. Ideal team one or 2 academic, one industry.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F207CA"/>
                </a:solidFill>
              </a:rPr>
              <a:t>Rate of matching funds</a:t>
            </a:r>
            <a:r>
              <a:rPr lang="en-US" dirty="0"/>
              <a:t> (now 50% for academia, 30% for industry) reduced to 30-35% for academia, 20-25% for industry.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/>
              <a:t>Less space for </a:t>
            </a:r>
            <a:r>
              <a:rPr lang="en-US" dirty="0">
                <a:solidFill>
                  <a:srgbClr val="F207CA"/>
                </a:solidFill>
              </a:rPr>
              <a:t>Networks</a:t>
            </a:r>
            <a:r>
              <a:rPr lang="en-US" dirty="0"/>
              <a:t>, possibly only in the frame of defining </a:t>
            </a:r>
            <a:r>
              <a:rPr lang="en-US" dirty="0">
                <a:solidFill>
                  <a:srgbClr val="F207CA"/>
                </a:solidFill>
              </a:rPr>
              <a:t>Technology Roadmaps – </a:t>
            </a:r>
            <a:r>
              <a:rPr lang="en-US" dirty="0"/>
              <a:t>with some space in the general part.</a:t>
            </a: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941D1C-42CC-789F-79E9-01185C153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7843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A07194-DA46-5494-C3D1-7D4A48E5D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6263" y="220995"/>
            <a:ext cx="10010328" cy="920538"/>
          </a:xfrm>
        </p:spPr>
        <p:txBody>
          <a:bodyPr>
            <a:normAutofit/>
          </a:bodyPr>
          <a:lstStyle/>
          <a:p>
            <a:r>
              <a:rPr lang="en-US" dirty="0"/>
              <a:t>Structure</a:t>
            </a: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BAAD6D-B5D6-FFD8-8156-2543A5971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ACC9A05-D2C5-8040-E7CC-1D4BBF8665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3371644"/>
              </p:ext>
            </p:extLst>
          </p:nvPr>
        </p:nvGraphicFramePr>
        <p:xfrm>
          <a:off x="607599" y="2438454"/>
          <a:ext cx="10602549" cy="30581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09753">
                  <a:extLst>
                    <a:ext uri="{9D8B030D-6E8A-4147-A177-3AD203B41FA5}">
                      <a16:colId xmlns:a16="http://schemas.microsoft.com/office/drawing/2014/main" val="4285841903"/>
                    </a:ext>
                  </a:extLst>
                </a:gridCol>
                <a:gridCol w="1900258">
                  <a:extLst>
                    <a:ext uri="{9D8B030D-6E8A-4147-A177-3AD203B41FA5}">
                      <a16:colId xmlns:a16="http://schemas.microsoft.com/office/drawing/2014/main" val="3425651189"/>
                    </a:ext>
                  </a:extLst>
                </a:gridCol>
                <a:gridCol w="3838661">
                  <a:extLst>
                    <a:ext uri="{9D8B030D-6E8A-4147-A177-3AD203B41FA5}">
                      <a16:colId xmlns:a16="http://schemas.microsoft.com/office/drawing/2014/main" val="2301333913"/>
                    </a:ext>
                  </a:extLst>
                </a:gridCol>
                <a:gridCol w="1961589">
                  <a:extLst>
                    <a:ext uri="{9D8B030D-6E8A-4147-A177-3AD203B41FA5}">
                      <a16:colId xmlns:a16="http://schemas.microsoft.com/office/drawing/2014/main" val="3846093425"/>
                    </a:ext>
                  </a:extLst>
                </a:gridCol>
                <a:gridCol w="2592288">
                  <a:extLst>
                    <a:ext uri="{9D8B030D-6E8A-4147-A177-3AD203B41FA5}">
                      <a16:colId xmlns:a16="http://schemas.microsoft.com/office/drawing/2014/main" val="12203579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Pillar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Content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EC contribution per activity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Total EC contribution</a:t>
                      </a:r>
                    </a:p>
                    <a:p>
                      <a:r>
                        <a:rPr lang="en-US" sz="1600" dirty="0"/>
                        <a:t>(with 15M)</a:t>
                      </a:r>
                      <a:endParaRPr lang="en-CH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03151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1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Instruments</a:t>
                      </a:r>
                      <a:endParaRPr lang="en-CH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General WP’s covering all activities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3 M€ ?</a:t>
                      </a:r>
                      <a:endParaRPr lang="en-CH" sz="16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5168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2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Enabling technologies</a:t>
                      </a:r>
                      <a:endParaRPr lang="en-CH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6 key technologies, selected top-down, higher TRL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 M€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6 M€ ?</a:t>
                      </a:r>
                      <a:endParaRPr lang="en-CH" sz="16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11991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3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Emerging technologies</a:t>
                      </a:r>
                      <a:endParaRPr lang="en-CH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About 10 selected technologies after bottom-up call, lower TRL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200-500 k€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4 M€ ?</a:t>
                      </a:r>
                      <a:endParaRPr lang="en-CH" sz="16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22645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4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Innovation Fund</a:t>
                      </a:r>
                      <a:endParaRPr lang="en-CH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Internal call after project start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100-200 k€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2 M€ ?</a:t>
                      </a:r>
                      <a:endParaRPr lang="en-CH" sz="16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20156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0" dirty="0"/>
                        <a:t>15 M€ </a:t>
                      </a:r>
                      <a:endParaRPr lang="en-CH" sz="1600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8541890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EA667F05-5D73-1F3F-69BE-9A26E7BB80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3404" y="449118"/>
            <a:ext cx="3145023" cy="176121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1E9DA0F-1690-1AB4-7087-80B6DCF1E784}"/>
              </a:ext>
            </a:extLst>
          </p:cNvPr>
          <p:cNvSpPr txBox="1"/>
          <p:nvPr/>
        </p:nvSpPr>
        <p:spPr>
          <a:xfrm>
            <a:off x="575229" y="1233919"/>
            <a:ext cx="7200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Based on the experience of I.FAST and on our discussions with the EC</a:t>
            </a:r>
          </a:p>
          <a:p>
            <a:r>
              <a:rPr lang="en-US" sz="2000" dirty="0"/>
              <a:t>Project based on </a:t>
            </a:r>
            <a:r>
              <a:rPr lang="en-US" sz="2000" b="1" dirty="0">
                <a:solidFill>
                  <a:schemeClr val="accent1"/>
                </a:solidFill>
              </a:rPr>
              <a:t>4 pillars (groups of Work Packages</a:t>
            </a:r>
            <a:r>
              <a:rPr lang="en-US" sz="2000" dirty="0"/>
              <a:t>):</a:t>
            </a:r>
            <a:endParaRPr lang="en-CH" sz="2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6530182-0168-D7CB-65C7-0053D03A246A}"/>
              </a:ext>
            </a:extLst>
          </p:cNvPr>
          <p:cNvSpPr txBox="1"/>
          <p:nvPr/>
        </p:nvSpPr>
        <p:spPr>
          <a:xfrm>
            <a:off x="2117372" y="5713675"/>
            <a:ext cx="89289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Note 1: if the budget is only 10M, all figures will be reduced proportionally 			(800k for enabling technologies, 200-400k for emerging)</a:t>
            </a:r>
          </a:p>
          <a:p>
            <a:r>
              <a:rPr lang="en-US" dirty="0"/>
              <a:t>Note 2: EC contribution given as total cost, including 25% overheads 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4114261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A867EC-C9B0-3005-94EB-D932F99744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EA1570-E9BC-3EB8-F22F-0E966361D2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76" y="308300"/>
            <a:ext cx="8137800" cy="920538"/>
          </a:xfrm>
        </p:spPr>
        <p:txBody>
          <a:bodyPr/>
          <a:lstStyle/>
          <a:p>
            <a:r>
              <a:rPr lang="en-US" dirty="0"/>
              <a:t>The Instruments Pillar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2E8EF3-2EBA-421C-9230-40EE34E916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47350" y="620688"/>
            <a:ext cx="4121258" cy="75186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4 Work Packages, supporting all other activities</a:t>
            </a: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DB14BD-44EA-D258-D99D-717D72EA2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A2692E5-19CA-68B8-FFBD-4D6FCF02B3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0634784"/>
              </p:ext>
            </p:extLst>
          </p:nvPr>
        </p:nvGraphicFramePr>
        <p:xfrm>
          <a:off x="1775520" y="1382122"/>
          <a:ext cx="8424506" cy="44500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747287">
                  <a:extLst>
                    <a:ext uri="{9D8B030D-6E8A-4147-A177-3AD203B41FA5}">
                      <a16:colId xmlns:a16="http://schemas.microsoft.com/office/drawing/2014/main" val="2359709710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3374058758"/>
                    </a:ext>
                  </a:extLst>
                </a:gridCol>
                <a:gridCol w="3384376">
                  <a:extLst>
                    <a:ext uri="{9D8B030D-6E8A-4147-A177-3AD203B41FA5}">
                      <a16:colId xmlns:a16="http://schemas.microsoft.com/office/drawing/2014/main" val="1647192028"/>
                    </a:ext>
                  </a:extLst>
                </a:gridCol>
                <a:gridCol w="3500755">
                  <a:extLst>
                    <a:ext uri="{9D8B030D-6E8A-4147-A177-3AD203B41FA5}">
                      <a16:colId xmlns:a16="http://schemas.microsoft.com/office/drawing/2014/main" val="5110202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WP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Task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Title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Content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5264256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Management, coordination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24209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Dissemination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45102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Risk Management ?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0405799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Training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342444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Communication, outreach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CBI, Acc. News, Social media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8980816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Industry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Support to AIPF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337135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Technology transfer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Support start-ups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952527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Societal applications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Medical industrial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1130781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Future accelerators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Exploratory work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602025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Sustainability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Methodologies (LCA)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791388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Roadmap follow-up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Contact with communities.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80402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9762843"/>
      </p:ext>
    </p:extLst>
  </p:cSld>
  <p:clrMapOvr>
    <a:masterClrMapping/>
  </p:clrMapOvr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2.xml><?xml version="1.0" encoding="utf-8"?>
<a:theme xmlns:a="http://schemas.openxmlformats.org/drawingml/2006/main" name="Generi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35598</TotalTime>
  <Words>1460</Words>
  <Application>Microsoft Office PowerPoint</Application>
  <PresentationFormat>Widescreen</PresentationFormat>
  <Paragraphs>169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3" baseType="lpstr">
      <vt:lpstr>Arial</vt:lpstr>
      <vt:lpstr>Calibri</vt:lpstr>
      <vt:lpstr>Calibri Light</vt:lpstr>
      <vt:lpstr>Modern Love Caps</vt:lpstr>
      <vt:lpstr>Montserrat</vt:lpstr>
      <vt:lpstr>Montserrat ExtraBold</vt:lpstr>
      <vt:lpstr>Montserrat SemiBold</vt:lpstr>
      <vt:lpstr>Wingdings</vt:lpstr>
      <vt:lpstr>I.FAST Custom Slides</vt:lpstr>
      <vt:lpstr>Generic</vt:lpstr>
      <vt:lpstr>Preparation of the next accelerator R&amp;D proposal</vt:lpstr>
      <vt:lpstr>HORIZON-INFRA-2025-01-TECH-02</vt:lpstr>
      <vt:lpstr>Timeline</vt:lpstr>
      <vt:lpstr>6 requirements, from the call description</vt:lpstr>
      <vt:lpstr>Additional conditions</vt:lpstr>
      <vt:lpstr>Path to the new proposal</vt:lpstr>
      <vt:lpstr>General guidelines</vt:lpstr>
      <vt:lpstr>Structure</vt:lpstr>
      <vt:lpstr>The Instruments Pillar</vt:lpstr>
      <vt:lpstr>The Enabling Technologies pillar</vt:lpstr>
      <vt:lpstr>The Emerging Technologies Pillar</vt:lpstr>
      <vt:lpstr>Timeline for the new proposal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Maurizio Vretenar</cp:lastModifiedBy>
  <cp:revision>883</cp:revision>
  <dcterms:created xsi:type="dcterms:W3CDTF">2017-04-26T09:15:49Z</dcterms:created>
  <dcterms:modified xsi:type="dcterms:W3CDTF">2025-01-31T15:39:41Z</dcterms:modified>
</cp:coreProperties>
</file>