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</p:sldMasterIdLst>
  <p:notesMasterIdLst>
    <p:notesMasterId r:id="rId7"/>
  </p:notesMasterIdLst>
  <p:handoutMasterIdLst>
    <p:handoutMasterId r:id="rId8"/>
  </p:handoutMasterIdLst>
  <p:sldIdLst>
    <p:sldId id="258" r:id="rId2"/>
    <p:sldId id="305" r:id="rId3"/>
    <p:sldId id="304" r:id="rId4"/>
    <p:sldId id="303" r:id="rId5"/>
    <p:sldId id="306" r:id="rId6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2EAC68"/>
    <a:srgbClr val="00FF00"/>
    <a:srgbClr val="B30505"/>
    <a:srgbClr val="00C800"/>
    <a:srgbClr val="00007E"/>
    <a:srgbClr val="F207CA"/>
    <a:srgbClr val="E6E6E6"/>
    <a:srgbClr val="0FE6F8"/>
    <a:srgbClr val="25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04" autoAdjust="0"/>
    <p:restoredTop sz="90276" autoAdjust="0"/>
  </p:normalViewPr>
  <p:slideViewPr>
    <p:cSldViewPr snapToObjects="1" showGuides="1">
      <p:cViewPr varScale="1">
        <p:scale>
          <a:sx n="114" d="100"/>
          <a:sy n="114" d="100"/>
        </p:scale>
        <p:origin x="792" y="108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53DB9-B3C2-4F69-8A17-1E20534DA8EC}" type="datetime1">
              <a:rPr lang="fr-FR" smtClean="0"/>
              <a:t>30/01/2025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0185D-40F6-407E-84E5-0C24BF4762D1}" type="datetime1">
              <a:rPr lang="fr-FR" smtClean="0"/>
              <a:t>30/01/2025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/>
              <a:t>Test Presentation</a:t>
            </a:r>
          </a:p>
          <a:p>
            <a:pPr lvl="0"/>
            <a:r>
              <a:rPr lang="en-US" dirty="0"/>
              <a:t>Click to add title</a:t>
            </a:r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Venue / Date / Event / </a:t>
            </a:r>
            <a:r>
              <a:rPr lang="fr-FR" dirty="0" err="1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47528" y="6376243"/>
            <a:ext cx="712847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35560" y="6376243"/>
            <a:ext cx="684044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2011" y="6376243"/>
            <a:ext cx="6683989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92011" y="6376243"/>
            <a:ext cx="6683989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07568" y="6376243"/>
            <a:ext cx="6768432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caption</a:t>
            </a:r>
            <a:endParaRPr lang="fr-FR" dirty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/>
              <a:t>Click to </a:t>
            </a:r>
            <a:r>
              <a:rPr lang="fr-FR" dirty="0" err="1"/>
              <a:t>add</a:t>
            </a:r>
            <a:r>
              <a:rPr lang="fr-FR" dirty="0"/>
              <a:t> </a:t>
            </a:r>
            <a:r>
              <a:rPr lang="fr-FR" dirty="0" err="1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376243"/>
            <a:ext cx="655240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23592" y="6376243"/>
            <a:ext cx="6552408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37992" y="6448251"/>
            <a:ext cx="54726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  <p:sldLayoutId id="2147483724" r:id="rId10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2061925"/>
            <a:ext cx="10646192" cy="1107996"/>
          </a:xfrm>
        </p:spPr>
        <p:txBody>
          <a:bodyPr/>
          <a:lstStyle/>
          <a:p>
            <a:pPr marL="1524000" indent="-1524000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WP9: Innovative superconducting cavities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27544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>
                <a:solidFill>
                  <a:srgbClr val="FFC000"/>
                </a:solidFill>
                <a:latin typeface="+mn-lt"/>
              </a:rPr>
              <a:t>Oleg B. Malyshev (UKRI) / Claire Antoine (CEA)</a:t>
            </a:r>
          </a:p>
          <a:p>
            <a:r>
              <a:rPr lang="en-GB" b="1" dirty="0">
                <a:solidFill>
                  <a:srgbClr val="FFC000"/>
                </a:solidFill>
                <a:latin typeface="+mn-lt"/>
              </a:rPr>
              <a:t>WP9 coordinators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284984"/>
            <a:ext cx="8341936" cy="795304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  <a:r>
              <a:rPr lang="en-GB" b="1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 Com meeting, 30/01/2025</a:t>
            </a: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623392" y="22871"/>
            <a:ext cx="10515600" cy="543595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WP9 progress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47328" y="566466"/>
            <a:ext cx="5972472" cy="5454822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9.1: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Coordination of all activities within WP9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Strategy: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D9.1 Report on Thin-Film SRF Roadmap written by IFAST WP leaders is considered as a 1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step towards widely recognised document. After submitting to EC, as a 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step it will be widely distributed within the TF SRF community for comments, suggestions and feedback.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Involvement and Coordinating the thin film SRF theme in Implementation of the Accelerator R&amp;D Roadmap of the European Strategy for Particle Physics (ESPP).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9.2: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1.3 GHz cavity production is in a progress at Piccoli, EB welding at JLab – agreement is in place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Deposition of 1.3 GHz cavity scheduled for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April at UKRI and June at INFN.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SRF test at HZB in July 2025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9.3: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 target development continues at INFN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30 new 6-GHz cavity produced at Piccoli and polished at INFN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Deposition and characterisation on small samples and 6-GHz cavity :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Nb and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at UKRI (next week) followed by RF test at INFN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 at INFN </a:t>
            </a: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deposition of planar samples at USI,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SIS deposition at UKRI and USI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6-GHz split cavity disposition and RF testing at UKRI (in 2 weeks)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sz="half" idx="2"/>
          </p:nvPr>
        </p:nvSpPr>
        <p:spPr>
          <a:xfrm>
            <a:off x="5951984" y="692696"/>
            <a:ext cx="5972472" cy="6192688"/>
          </a:xfrm>
        </p:spPr>
        <p:txBody>
          <a:bodyPr>
            <a:normAutofit fontScale="55000" lnSpcReduction="20000"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9.4: ALD (CEA)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Depositing by ALD and characterizing numerous Cu and Nb planar samples for Post deposition by sputtering or HIPIMS of Nb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 or Nb.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Deposition by ALD of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multilayers with a new diffusion barrier on Nb samples. Future deposition on a  cavity.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ALD deposition on eleven 1.3 GHz Cu and Nb cavities.</a:t>
            </a: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Tunneling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spectroscopy measurements on Nb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NbTiN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and multilayers samples.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Commissioning of a new facility for cavity coating.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Set up for RF tests at 6 GHz cavities under commissioning.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9.5: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 treatment at RTI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Laser irradiation facility is ready,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Nb coated 1.3 GHz cavity without flanges from INFN/UKRI arrived to RTU to be laser treated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RTU is awaiting for a Nb coated cavity with flanges from INFN/UKRI for laser treatment and for the following RF tests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Flash Lamp Annealing (HZDR+INFN)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first try of Nb film on Cu,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6 GHz cavity - ??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Task 9.6: 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QPR at HZB: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QPR facility is operating. 4 tests hare have been performed with QPR samples from CEA, INFN, UKRI and USI.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The ALD-QPR from CEA was replaced by a bronze-route Nb</a:t>
            </a:r>
            <a:r>
              <a:rPr lang="en-GB" baseline="-25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Sn sample prepared at HZB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EXP900 at UKRI: </a:t>
            </a:r>
          </a:p>
          <a:p>
            <a:pPr lvl="2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Facility is testing for planar samples at 7.8 GHz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729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7A136A78-2BE2-8895-412A-42763D2C8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757" y="0"/>
            <a:ext cx="10515600" cy="581149"/>
          </a:xfrm>
        </p:spPr>
        <p:txBody>
          <a:bodyPr>
            <a:normAutofit fontScale="90000"/>
          </a:bodyPr>
          <a:lstStyle/>
          <a:p>
            <a:r>
              <a:rPr lang="en-GB" dirty="0"/>
              <a:t>Milestones and Deliverables</a:t>
            </a: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162FC21E-F0DF-D0A5-8ADC-DC36C2C1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581149"/>
            <a:ext cx="10515600" cy="3925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solidFill>
                  <a:srgbClr val="2EAC68"/>
                </a:solidFill>
              </a:rPr>
              <a:t>All milestones achieved and reported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graphicFrame>
        <p:nvGraphicFramePr>
          <p:cNvPr id="21" name="Table 20">
            <a:extLst>
              <a:ext uri="{FF2B5EF4-FFF2-40B4-BE49-F238E27FC236}">
                <a16:creationId xmlns:a16="http://schemas.microsoft.com/office/drawing/2014/main" id="{767BE5B6-82D3-43FC-49CC-58DB0C03C7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2318408"/>
              </p:ext>
            </p:extLst>
          </p:nvPr>
        </p:nvGraphicFramePr>
        <p:xfrm>
          <a:off x="335360" y="980728"/>
          <a:ext cx="11377263" cy="524070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5040560">
                  <a:extLst>
                    <a:ext uri="{9D8B030D-6E8A-4147-A177-3AD203B41FA5}">
                      <a16:colId xmlns:a16="http://schemas.microsoft.com/office/drawing/2014/main" val="2917427192"/>
                    </a:ext>
                  </a:extLst>
                </a:gridCol>
                <a:gridCol w="5730378">
                  <a:extLst>
                    <a:ext uri="{9D8B030D-6E8A-4147-A177-3AD203B41FA5}">
                      <a16:colId xmlns:a16="http://schemas.microsoft.com/office/drawing/2014/main" val="4085353372"/>
                    </a:ext>
                  </a:extLst>
                </a:gridCol>
                <a:gridCol w="606325">
                  <a:extLst>
                    <a:ext uri="{9D8B030D-6E8A-4147-A177-3AD203B41FA5}">
                      <a16:colId xmlns:a16="http://schemas.microsoft.com/office/drawing/2014/main" val="654601087"/>
                    </a:ext>
                  </a:extLst>
                </a:gridCol>
              </a:tblGrid>
              <a:tr h="440414">
                <a:tc>
                  <a:txBody>
                    <a:bodyPr/>
                    <a:lstStyle/>
                    <a:p>
                      <a:r>
                        <a:rPr lang="en-GB" sz="1100" dirty="0"/>
                        <a:t>IFAST WP9 Deliverables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dirty="0"/>
                        <a:t>Delay justification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99693530"/>
                  </a:ext>
                </a:extLst>
              </a:tr>
              <a:tr h="705869">
                <a:tc>
                  <a:txBody>
                    <a:bodyPr/>
                    <a:lstStyle/>
                    <a:p>
                      <a:r>
                        <a:rPr lang="en-GB" sz="1100" b="1" u="none" strike="noStrike" kern="1200" baseline="0" dirty="0">
                          <a:solidFill>
                            <a:schemeClr val="dk1"/>
                          </a:solidFill>
                        </a:rPr>
                        <a:t>D9.1: 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Thin-Film SRF roadmap report. </a:t>
                      </a:r>
                    </a:p>
                    <a:p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Summaries of the results obtained within the </a:t>
                      </a:r>
                      <a:r>
                        <a:rPr lang="en-GB" sz="1100" b="0" u="none" strike="noStrike" kern="1200" baseline="0" dirty="0" err="1">
                          <a:solidFill>
                            <a:schemeClr val="dk1"/>
                          </a:solidFill>
                        </a:rPr>
                        <a:t>workpackage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 and prospective inspired from WP advances as well as discussions at TF-SRF 2022. </a:t>
                      </a:r>
                      <a:endParaRPr lang="en-GB" sz="1100" b="1" i="1" u="none" strike="noStrike" kern="1200" baseline="0" dirty="0">
                        <a:solidFill>
                          <a:srgbClr val="2EAC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1" i="1" u="none" strike="noStrike" kern="1200" baseline="0" dirty="0">
                          <a:solidFill>
                            <a:srgbClr val="2EAC68"/>
                          </a:solidFill>
                        </a:rPr>
                        <a:t>Report submitted</a:t>
                      </a:r>
                      <a:endParaRPr lang="en-GB" sz="1100" b="0" i="0" u="none" strike="noStrike" kern="1200" baseline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u="none" strike="sngStrike" kern="1200" baseline="0" dirty="0">
                          <a:solidFill>
                            <a:schemeClr val="dk1"/>
                          </a:solidFill>
                        </a:rPr>
                        <a:t>M35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baseline="0" dirty="0">
                          <a:solidFill>
                            <a:srgbClr val="2EAC68"/>
                          </a:solidFill>
                        </a:rPr>
                        <a:t>M45</a:t>
                      </a:r>
                      <a:endParaRPr lang="en-GB" sz="1100" b="1" dirty="0">
                        <a:solidFill>
                          <a:srgbClr val="2EAC68"/>
                        </a:solidFill>
                      </a:endParaRPr>
                    </a:p>
                    <a:p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8868384"/>
                  </a:ext>
                </a:extLst>
              </a:tr>
              <a:tr h="705869">
                <a:tc>
                  <a:txBody>
                    <a:bodyPr/>
                    <a:lstStyle/>
                    <a:p>
                      <a:r>
                        <a:rPr lang="en-GB" sz="1100" b="1" u="none" strike="noStrike" kern="1200" baseline="0" dirty="0">
                          <a:solidFill>
                            <a:schemeClr val="dk1"/>
                          </a:solidFill>
                        </a:rPr>
                        <a:t>D9.2: 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RF test on coated resonant cavity. </a:t>
                      </a:r>
                    </a:p>
                    <a:p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Resonant cavity coated and tested with an alternative material to Niobium with a Q</a:t>
                      </a:r>
                      <a:r>
                        <a:rPr lang="en-GB" sz="1100" b="0" u="none" strike="noStrike" kern="1200" baseline="-25000" dirty="0">
                          <a:solidFill>
                            <a:schemeClr val="dk1"/>
                          </a:solidFill>
                        </a:rPr>
                        <a:t>0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 &gt; 10</a:t>
                      </a:r>
                      <a:r>
                        <a:rPr lang="en-GB" sz="1100" b="0" u="none" strike="noStrike" kern="1200" baseline="30000" dirty="0">
                          <a:solidFill>
                            <a:schemeClr val="dk1"/>
                          </a:solidFill>
                        </a:rPr>
                        <a:t>9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 at 4.2 K and 1.3 GHz. </a:t>
                      </a:r>
                      <a:endParaRPr lang="en-GB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Direct coating on Cu not possible. Need Nb Bulk-type substrate to achieve nominal T</a:t>
                      </a:r>
                      <a:r>
                        <a:rPr lang="en-GB" sz="1100" baseline="-250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</a:t>
                      </a: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of Nb</a:t>
                      </a:r>
                      <a:r>
                        <a:rPr lang="en-GB" sz="1100" baseline="-250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 (thick Nb buffer layer on Cu cavity, or Bulk Nb cavity).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In house production of Nb</a:t>
                      </a:r>
                      <a:r>
                        <a:rPr lang="en-GB" sz="1100" baseline="-250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 targets for sputtering is more challenging than expected. Deposition set-ups at STFC and INFN had to be redesigned in order to use planar commercial targets.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Long procurement process for OFE Cu disks (for Cu Cavity production)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New design of the cavity flanges required for high temperature coating process</a:t>
                      </a:r>
                      <a:endParaRPr lang="en-GB" sz="1100" dirty="0">
                        <a:solidFill>
                          <a:srgbClr val="C00000"/>
                        </a:solidFill>
                        <a:effectLst/>
                        <a:latin typeface="+mn-lt"/>
                        <a:ea typeface="Aptos" panose="020B00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u="none" strike="sngStrike" kern="1200" baseline="0" dirty="0">
                          <a:solidFill>
                            <a:schemeClr val="dk1"/>
                          </a:solidFill>
                        </a:rPr>
                        <a:t>M46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sngStrike" kern="1200" baseline="0" dirty="0">
                          <a:solidFill>
                            <a:srgbClr val="0000FF"/>
                          </a:solidFill>
                        </a:rPr>
                        <a:t>M50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baseline="0" dirty="0">
                          <a:solidFill>
                            <a:srgbClr val="FF0000"/>
                          </a:solidFill>
                        </a:rPr>
                        <a:t>M53</a:t>
                      </a:r>
                      <a:endParaRPr lang="en-GB" sz="1100" b="1" strike="no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3895856"/>
                  </a:ext>
                </a:extLst>
              </a:tr>
              <a:tr h="705869">
                <a:tc>
                  <a:txBody>
                    <a:bodyPr/>
                    <a:lstStyle/>
                    <a:p>
                      <a:r>
                        <a:rPr lang="en-GB" sz="1100" b="1" u="none" strike="noStrike" kern="1200" baseline="0" dirty="0">
                          <a:solidFill>
                            <a:schemeClr val="dk1"/>
                          </a:solidFill>
                        </a:rPr>
                        <a:t>D9.3: 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First 6 GHz cavity coated and characterised. </a:t>
                      </a:r>
                    </a:p>
                    <a:p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Results from the morphological and SC characterisation of first coated cavity with an alternative material to Niobium.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Technological problems: delamination of </a:t>
                      </a:r>
                      <a:r>
                        <a:rPr lang="en-GB" sz="1100" dirty="0" err="1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NbTiN</a:t>
                      </a: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form 6 GHz cavities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dirty="0">
                          <a:solidFill>
                            <a:srgbClr val="2EAC68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A few possible causes of the problem being investigated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Waiting for two 6 GHz cavities to coat at UKRI </a:t>
                      </a:r>
                    </a:p>
                    <a:p>
                      <a:pPr marL="228600" lvl="0" indent="-228600"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</a:pPr>
                      <a:r>
                        <a:rPr lang="en-GB" sz="1100" b="0" u="none" strike="noStrike" kern="1200" baseline="0" dirty="0">
                          <a:solidFill>
                            <a:srgbClr val="2EAC68"/>
                          </a:solidFill>
                          <a:effectLst/>
                          <a:latin typeface="+mn-lt"/>
                          <a:cs typeface="Arial" panose="020B0604020202020204" pitchFamily="34" charset="0"/>
                        </a:rPr>
                        <a:t>Low power testing facility is being built at UKRI </a:t>
                      </a:r>
                      <a:endParaRPr lang="en-GB" sz="1100" b="0" u="none" strike="noStrike" kern="1200" baseline="0" dirty="0">
                        <a:solidFill>
                          <a:srgbClr val="2EAC68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u="none" strike="sngStrike" kern="1200" baseline="0" dirty="0">
                          <a:solidFill>
                            <a:schemeClr val="dk1"/>
                          </a:solidFill>
                        </a:rPr>
                        <a:t>M36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baseline="0" dirty="0">
                          <a:solidFill>
                            <a:srgbClr val="FF0000"/>
                          </a:solidFill>
                        </a:rPr>
                        <a:t>M50</a:t>
                      </a:r>
                      <a:endParaRPr lang="en-GB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8350310"/>
                  </a:ext>
                </a:extLst>
              </a:tr>
              <a:tr h="475581">
                <a:tc>
                  <a:txBody>
                    <a:bodyPr/>
                    <a:lstStyle/>
                    <a:p>
                      <a:r>
                        <a:rPr lang="en-GB" sz="1100" b="1" u="none" strike="noStrike" kern="1200" baseline="0" dirty="0">
                          <a:solidFill>
                            <a:schemeClr val="tx1"/>
                          </a:solidFill>
                        </a:rPr>
                        <a:t>D9.4: </a:t>
                      </a:r>
                      <a:r>
                        <a:rPr lang="en-GB" sz="1100" b="0" u="none" strike="noStrike" kern="1200" baseline="0" dirty="0">
                          <a:solidFill>
                            <a:schemeClr val="tx1"/>
                          </a:solidFill>
                        </a:rPr>
                        <a:t>Deposition of superconducting multilayers on cavities. </a:t>
                      </a:r>
                    </a:p>
                    <a:p>
                      <a:r>
                        <a:rPr lang="en-GB" sz="1100" b="0" u="none" strike="noStrike" kern="1200" baseline="0" dirty="0">
                          <a:solidFill>
                            <a:schemeClr val="tx1"/>
                          </a:solidFill>
                        </a:rPr>
                        <a:t>1.3 and 3 GHz Nb and Cu cavities coated and tested with multilayers. </a:t>
                      </a:r>
                      <a:endParaRPr lang="en-GB" sz="11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i="1" u="none" strike="noStrike" kern="1200" baseline="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 to be submitted by end of Jan 2025</a:t>
                      </a:r>
                      <a:endParaRPr lang="en-GB" sz="11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noStrike" kern="1200" baseline="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M46 </a:t>
                      </a:r>
                      <a:endParaRPr lang="en-GB" sz="110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4389549"/>
                  </a:ext>
                </a:extLst>
              </a:tr>
              <a:tr h="73595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baseline="0" dirty="0">
                          <a:solidFill>
                            <a:schemeClr val="dk1"/>
                          </a:solidFill>
                        </a:rPr>
                        <a:t>D9.5: 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1.3 GHz Nb-coated cavity irradiated by laser in </a:t>
                      </a:r>
                      <a:r>
                        <a:rPr lang="en-GB" sz="1100" b="0" u="none" strike="noStrike" kern="1200" baseline="0" dirty="0" err="1">
                          <a:solidFill>
                            <a:schemeClr val="dk1"/>
                          </a:solidFill>
                        </a:rPr>
                        <a:t>Ar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 atmosphere and RF tested. Increasing of the field of magnetic flux entry in Nb coated 1.3 GHz cavity irradiated by laser in argon atmosphere. Standard RF testing.  </a:t>
                      </a:r>
                      <a:endParaRPr lang="en-GB" sz="11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28600" marR="0" lvl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b="1" dirty="0">
                          <a:solidFill>
                            <a:srgbClr val="C0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Awaiting for partners to provide a Nb coated 1.3 GHz copper cavity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copper cavity to be produced at INFN 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Then coated </a:t>
                      </a:r>
                      <a:r>
                        <a:rPr lang="en-GB" sz="11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coated</a:t>
                      </a: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 at INFN or UKRI, and RF tested.</a:t>
                      </a:r>
                    </a:p>
                    <a:p>
                      <a:pPr marL="685800" marR="0" lvl="1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ts val="1000"/>
                        <a:buFont typeface="Wingdings" panose="05000000000000000000" pitchFamily="2" charset="2"/>
                        <a:buChar char=""/>
                        <a:tabLst>
                          <a:tab pos="1371600" algn="l"/>
                        </a:tabLst>
                        <a:defRPr/>
                      </a:pPr>
                      <a:r>
                        <a:rPr lang="en-GB" sz="1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ptos" panose="020B0004020202020204" pitchFamily="34" charset="0"/>
                          <a:cs typeface="Arial" panose="020B0604020202020204" pitchFamily="34" charset="0"/>
                        </a:rPr>
                        <a:t>Then sent to RTU for laser treatment, then RF tested again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0" u="none" strike="sngStrike" kern="1200" baseline="0" dirty="0">
                          <a:solidFill>
                            <a:schemeClr val="dk1"/>
                          </a:solidFill>
                        </a:rPr>
                        <a:t>M46</a:t>
                      </a:r>
                    </a:p>
                    <a:p>
                      <a:r>
                        <a:rPr lang="en-GB" sz="1100" b="1" u="none" strike="noStrike" kern="1200" baseline="0" dirty="0">
                          <a:solidFill>
                            <a:srgbClr val="FF0000"/>
                          </a:solidFill>
                        </a:rPr>
                        <a:t>M51</a:t>
                      </a:r>
                      <a:endParaRPr lang="en-GB" sz="11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2418195"/>
                  </a:ext>
                </a:extLst>
              </a:tr>
              <a:tr h="606152">
                <a:tc>
                  <a:txBody>
                    <a:bodyPr/>
                    <a:lstStyle/>
                    <a:p>
                      <a:r>
                        <a:rPr lang="en-GB" sz="1100" b="1" u="none" strike="noStrike" kern="1200" baseline="0" dirty="0">
                          <a:solidFill>
                            <a:schemeClr val="dk1"/>
                          </a:solidFill>
                        </a:rPr>
                        <a:t>D9.6: </a:t>
                      </a:r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Test of thin-film samples. </a:t>
                      </a:r>
                    </a:p>
                    <a:p>
                      <a:r>
                        <a:rPr lang="en-GB" sz="1100" b="0" u="none" strike="noStrike" kern="1200" baseline="0" dirty="0">
                          <a:solidFill>
                            <a:schemeClr val="dk1"/>
                          </a:solidFill>
                        </a:rPr>
                        <a:t>Four thin film samples reprocessed by 4 different techniques and tested with QPR. </a:t>
                      </a:r>
                      <a:endParaRPr lang="en-GB" sz="11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100" b="0" i="1" u="none" strike="noStrike" kern="1200" baseline="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Report to be submitted by end of Jan 2025</a:t>
                      </a:r>
                      <a:endParaRPr lang="en-GB" sz="11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u="none" strike="noStrike" kern="1200" baseline="0" dirty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M46 </a:t>
                      </a:r>
                      <a:endParaRPr lang="en-GB" sz="1100" b="1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9529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8442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352" y="0"/>
            <a:ext cx="11928648" cy="941121"/>
          </a:xfrm>
        </p:spPr>
        <p:txBody>
          <a:bodyPr>
            <a:noAutofit/>
          </a:bodyPr>
          <a:lstStyle/>
          <a:p>
            <a:r>
              <a:rPr lang="en-GB" sz="3200" b="1" dirty="0">
                <a:solidFill>
                  <a:srgbClr val="B3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10.5: </a:t>
            </a:r>
            <a:r>
              <a:rPr lang="en-GB" sz="3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PSD from NEG coated accelerator vacuum chambers</a:t>
            </a:r>
            <a:br>
              <a:rPr lang="en-GB" sz="3200" b="1" dirty="0">
                <a:solidFill>
                  <a:srgbClr val="B3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b="1" dirty="0">
                <a:solidFill>
                  <a:srgbClr val="B3050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</a:t>
            </a:r>
            <a:r>
              <a:rPr lang="en-GB" sz="2400" i="1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sz="2000" i="1" u="sng" dirty="0">
                <a:latin typeface="Arial" panose="020B0604020202020204" pitchFamily="34" charset="0"/>
                <a:cs typeface="Arial" panose="020B0604020202020204" pitchFamily="34" charset="0"/>
              </a:rPr>
              <a:t>UKRI</a:t>
            </a:r>
            <a:r>
              <a:rPr lang="en-GB" sz="2000" i="1" dirty="0">
                <a:latin typeface="Arial" panose="020B0604020202020204" pitchFamily="34" charset="0"/>
                <a:cs typeface="Arial" panose="020B0604020202020204" pitchFamily="34" charset="0"/>
              </a:rPr>
              <a:t>, DESY, DLS, Soleil). </a:t>
            </a:r>
            <a:r>
              <a:rPr lang="en-GB" sz="1800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Leader: O. Malyshev (UKRI)</a:t>
            </a:r>
            <a:endParaRPr lang="en-GB" sz="3200" b="1" dirty="0">
              <a:solidFill>
                <a:srgbClr val="B3050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712" y="1020267"/>
            <a:ext cx="11019904" cy="533608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2EAC6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Milestone and Delivery report have been completed and submitted</a:t>
            </a:r>
          </a:p>
          <a:p>
            <a:pPr lvl="0"/>
            <a:r>
              <a:rPr lang="en-GB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Task 10.5 meeting take place every 2 months.</a:t>
            </a:r>
          </a:p>
          <a:p>
            <a:pPr lvl="0"/>
            <a:r>
              <a:rPr lang="en-GB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SR beamlines at DLS and Soleil are in operation, tests with NEG coated samples are ongoing.</a:t>
            </a:r>
          </a:p>
          <a:p>
            <a:pPr lvl="0"/>
            <a:r>
              <a:rPr lang="en-GB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 series of samples NEG coated at UKRI will be installed at spring shutdowns on both DLS and Soleil beamlines.</a:t>
            </a:r>
          </a:p>
          <a:p>
            <a:pPr lvl="0"/>
            <a:r>
              <a:rPr lang="en-GB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Exchange of copper samples for pumping tests is continues between 4 partners: DESY, DLS, Soleil and UKRI.</a:t>
            </a:r>
          </a:p>
          <a:p>
            <a:pPr lvl="0"/>
            <a:r>
              <a:rPr lang="en-GB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partners are interested in continuing this collaboration beyond IFAST.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495600" y="6356350"/>
            <a:ext cx="6552728" cy="365125"/>
          </a:xfrm>
        </p:spPr>
        <p:txBody>
          <a:bodyPr/>
          <a:lstStyle/>
          <a:p>
            <a:r>
              <a:rPr lang="en-GB" dirty="0"/>
              <a:t>O.B. </a:t>
            </a:r>
            <a:r>
              <a:rPr lang="en-GB"/>
              <a:t>Malyshev | </a:t>
            </a:r>
            <a:r>
              <a:rPr lang="en-GB" dirty="0"/>
              <a:t>14th I.FAST </a:t>
            </a:r>
            <a:r>
              <a:rPr lang="en-GB" dirty="0" err="1"/>
              <a:t>StCom</a:t>
            </a:r>
            <a:r>
              <a:rPr lang="en-GB" dirty="0"/>
              <a:t> – Task 10.5  | 30th Jan 2025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991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261C4E03-C043-CE3E-8566-C6ACBE63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Annual meeting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0CFA22C8-3862-F10D-34F4-F892836A36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WP9: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2CA6781-CB0A-18D9-4BB8-5E1E742607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300189"/>
          </a:xfrm>
        </p:spPr>
        <p:txBody>
          <a:bodyPr/>
          <a:lstStyle/>
          <a:p>
            <a:r>
              <a:rPr lang="en-GB" dirty="0"/>
              <a:t>Two talks: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>
                <a:solidFill>
                  <a:srgbClr val="0000FF"/>
                </a:solidFill>
              </a:rPr>
              <a:t>A join talk of two junior scientists from INFN and UKRI on PVD deposition and RF measurements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>
                <a:solidFill>
                  <a:srgbClr val="7030A0"/>
                </a:solidFill>
              </a:rPr>
              <a:t>An ALD talk from CEA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922994D8-B43A-DF36-CF05-AED22705AA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GB" dirty="0"/>
              <a:t>Task 10.5:</a:t>
            </a:r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D37D345A-5DEC-7B6A-5379-AAD1BB9244C0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GB" dirty="0"/>
              <a:t>1 talk</a:t>
            </a:r>
          </a:p>
          <a:p>
            <a:r>
              <a:rPr lang="en-GB" dirty="0">
                <a:solidFill>
                  <a:srgbClr val="2EAC68"/>
                </a:solidFill>
              </a:rPr>
              <a:t>Speaker: Eleni Marshall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41FB7F0-8968-B4BB-8ED1-9A85A1976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O.B. Malyshev / C. Antoine | 14th I.FAST StCom - WP9  | 30th Jan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C90E465-7BAD-99A1-7B14-A3E1F6D012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173781"/>
      </p:ext>
    </p:extLst>
  </p:cSld>
  <p:clrMapOvr>
    <a:masterClrMapping/>
  </p:clrMapOvr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12619</TotalTime>
  <Words>1094</Words>
  <Application>Microsoft Office PowerPoint</Application>
  <PresentationFormat>Widescreen</PresentationFormat>
  <Paragraphs>109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Calibri</vt:lpstr>
      <vt:lpstr>Montserrat</vt:lpstr>
      <vt:lpstr>Montserrat ExtraBold</vt:lpstr>
      <vt:lpstr>Montserrat SemiBold</vt:lpstr>
      <vt:lpstr>Times New Roman</vt:lpstr>
      <vt:lpstr>Wingdings</vt:lpstr>
      <vt:lpstr>I.FAST Custom Slides</vt:lpstr>
      <vt:lpstr>PowerPoint Presentation</vt:lpstr>
      <vt:lpstr>WP9 progress</vt:lpstr>
      <vt:lpstr>Milestones and Deliverables</vt:lpstr>
      <vt:lpstr>Task 10.5: PSD from NEG coated accelerator vacuum chambers                                               (UKRI, DESY, DLS, Soleil). Task Leader: O. Malyshev (UKRI)</vt:lpstr>
      <vt:lpstr>Annual meeting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Maurizio Vretenar</cp:lastModifiedBy>
  <cp:revision>471</cp:revision>
  <dcterms:created xsi:type="dcterms:W3CDTF">2017-04-26T09:15:49Z</dcterms:created>
  <dcterms:modified xsi:type="dcterms:W3CDTF">2025-01-30T14:24:09Z</dcterms:modified>
</cp:coreProperties>
</file>