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_rels/presentation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9.jpeg" ContentType="image/jpeg"/>
  <Override PartName="/ppt/media/image4.png" ContentType="image/png"/>
  <Override PartName="/ppt/media/image5.png" ContentType="image/png"/>
  <Override PartName="/ppt/media/image8.jpeg" ContentType="image/jpeg"/>
  <Override PartName="/ppt/media/image6.png" ContentType="image/png"/>
  <Override PartName="/ppt/media/image7.jpeg" ContentType="image/jpeg"/>
  <Override PartName="/ppt/media/image11.png" ContentType="image/png"/>
  <Override PartName="/ppt/media/image10.jpeg" ContentType="image/jpeg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2829186-959A-4523-A84A-02D8FC5D764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2D95CB35-6B4A-400C-B9CC-09FFDC05463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88A51DCB-A79A-4EE2-A4D3-6BC04625240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B05AA578-3836-47B5-AA3D-AD3F929176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6D925105-1F2C-438F-83C9-022E12FEAF7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F2B2F63-5083-4F4D-A579-D276F172079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D8C91E7-B268-40B7-917A-6848E462C6D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BE86277-D7FA-4F85-8C67-8ADCAEC5F91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8FDCB19E-37AB-4BC5-8B72-16DD124717F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6CFE04A-80B8-4473-94D5-F636EDDCE3F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27DAE8CA-90B1-4A2D-B9F7-A1A7D0964A5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51ACC5F3-9CB7-4589-B707-2BE3DA87B58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23BA71B8-B839-457D-8B21-2DE0C71AA0E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9" descr=""/>
          <p:cNvPicPr/>
          <p:nvPr/>
        </p:nvPicPr>
        <p:blipFill>
          <a:blip r:embed="rId2"/>
          <a:stretch/>
        </p:blipFill>
        <p:spPr>
          <a:xfrm>
            <a:off x="-7277040" y="905400"/>
            <a:ext cx="9713160" cy="469944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pc="-1" strike="noStrike">
                <a:solidFill>
                  <a:schemeClr val="dk1">
                    <a:tint val="75000"/>
                  </a:schemeClr>
                </a:solidFill>
                <a:latin typeface="Poppi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D3CCC2D-439E-4509-AE4E-075BEAA71323}" type="slidenum">
              <a:rPr b="0" lang="en-GB" sz="1200" spc="-1" strike="noStrike">
                <a:solidFill>
                  <a:schemeClr val="dk1">
                    <a:tint val="75000"/>
                  </a:schemeClr>
                </a:solidFill>
                <a:latin typeface="Poppins"/>
              </a:rPr>
              <a:t>3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94B1293-2BFE-4CF6-BF01-1CD9BF636D99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B9E8DEC-6FB4-4B68-8DB8-2BDE0C819143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ftr" idx="3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ldNum" idx="3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C64BA4C-F3DF-49E2-B723-EB4287DBBECA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dt" idx="3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ftr" idx="37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ldNum" idx="38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F2D4182-DF62-4659-9220-777A424DF68C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39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8B5942E-F553-440C-A719-527EB41528BE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A004777-00D8-4EE1-B2BD-9C3D920ECDA1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063320A-7F2A-4860-A91E-D214AC44E347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4F52613-21D4-4B97-8E74-CC65889CBFB4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2F0ADB6-ACE2-4B17-99B9-5B1A51983A08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6124DB5-C020-4113-957A-F33A4B9F9D6E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80B2C81-F86F-4DA1-96BC-5B0BA457A7BA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44C9CC1-130A-4BF8-9CA3-DFBF0648D9B3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2190680" cy="685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1960" y="2002680"/>
            <a:ext cx="10514520" cy="2851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6000" spc="-1" strike="noStrike">
                <a:solidFill>
                  <a:srgbClr val="00a5e4"/>
                </a:solidFill>
                <a:latin typeface="Poppins"/>
              </a:rPr>
              <a:t>How far have we got?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1960" y="4589640"/>
            <a:ext cx="10514520" cy="1499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51E545F8-9517-470B-8A0E-1900D22DEF0D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A great start!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681264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Max Planck Institute for Physics and the United Nations 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invited to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join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the Consultative Board (and accepted!)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A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first meeting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in January 2024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Appointed a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Community Manager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(Bea Medina, 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UNCONVENTIONAL)!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8005680" y="0"/>
            <a:ext cx="4196880" cy="6857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971376E-6910-4C8C-9375-A5272429E488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But...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710964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Bea had to take leave of absence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... so, no Community Meeting in 2024 🙁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Also no second Consultative Board meeting in 2024 </a:t>
            </a:r>
            <a:r>
              <a:rPr b="0" lang="en-CH" sz="26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(my bad and everyone super busy!)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1"/>
          <a:srcRect l="25906" t="0" r="36915" b="0"/>
          <a:stretch/>
        </p:blipFill>
        <p:spPr>
          <a:xfrm>
            <a:off x="8367840" y="0"/>
            <a:ext cx="3823920" cy="6857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C2BCC6C-B5CD-442C-9F78-09FAC4FF4375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However...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784728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We are moving slow, but we are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making progress!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The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problems we had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were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mostly external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(a bit of bad luck), so no reason to lose faith in this model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We are here today because there are people who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care about the community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! (yes, that’s you!)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1"/>
          <a:srcRect l="35764" t="0" r="29152" b="0"/>
          <a:stretch/>
        </p:blipFill>
        <p:spPr>
          <a:xfrm>
            <a:off x="8582760" y="0"/>
            <a:ext cx="3609000" cy="6857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89F9CF4-32BA-42F5-9C99-59C194930DDA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1960" y="2002680"/>
            <a:ext cx="10514520" cy="2851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6000" spc="-1" strike="noStrike">
                <a:solidFill>
                  <a:srgbClr val="00a5e4"/>
                </a:solidFill>
                <a:latin typeface="Poppins"/>
              </a:rPr>
              <a:t>Next steps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831960" y="4589640"/>
            <a:ext cx="10514520" cy="1499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DCF5B4F0-866F-4415-BA16-F046EA48368D}" type="slidenum">
              <a:t>14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Community Manager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66283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Back to where we started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We are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open to all expressions of interest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Profile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Communication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Social Media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Community Building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Event organization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7620120" y="0"/>
            <a:ext cx="4572000" cy="6857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D362CC5-255E-4528-B152-BFF04177481C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63313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3600" spc="-1" strike="noStrike">
                <a:solidFill>
                  <a:schemeClr val="dk1"/>
                </a:solidFill>
                <a:latin typeface="Poppins"/>
              </a:rPr>
              <a:t>Participating Organizations</a:t>
            </a:r>
            <a:endParaRPr b="0" lang="en-GB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6239160" cy="4616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8333"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We are </a:t>
            </a: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ready to welcome you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!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Benefits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Public acknowledgement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(on the Project website)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Spot at the yearly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community meeting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More than just an “Indico user”,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help us shape it!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Requirements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Contributing in some way</a:t>
            </a:r>
            <a:r>
              <a:rPr b="0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to the Project </a:t>
            </a:r>
            <a:r>
              <a:rPr b="0" lang="en-CH" sz="26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(e.g. code, documentation, translations, community building...)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32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No admission fees!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7616160" y="0"/>
            <a:ext cx="4575600" cy="6857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2161C436-88D6-465D-89F1-64B912FCDE47}" type="slidenum">
              <a:t>16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91772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rgbClr val="005272"/>
                </a:solidFill>
                <a:latin typeface="Poppins"/>
              </a:rPr>
              <a:t>Thank you!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10F2960-5F7E-4433-892A-2459CDF5AA94}" type="slidenum">
              <a:t>17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2921040" y="2693880"/>
            <a:ext cx="8355240" cy="146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rgbClr val="005272"/>
                </a:solidFill>
                <a:latin typeface="Poppins"/>
              </a:rPr>
              <a:t>Community &amp; Governance</a:t>
            </a:r>
            <a:br>
              <a:rPr sz="4400"/>
            </a:br>
            <a:r>
              <a:rPr b="0" lang="en-CH" sz="3200" spc="-1" strike="noStrike">
                <a:solidFill>
                  <a:srgbClr val="005272"/>
                </a:solidFill>
                <a:latin typeface="Poppins"/>
              </a:rPr>
              <a:t>Where are we?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TextBox 3"/>
          <p:cNvSpPr/>
          <p:nvPr/>
        </p:nvSpPr>
        <p:spPr>
          <a:xfrm>
            <a:off x="7751520" y="5038920"/>
            <a:ext cx="2816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CH" sz="2000" spc="-1" strike="noStrike">
                <a:solidFill>
                  <a:schemeClr val="dk1"/>
                </a:solidFill>
                <a:latin typeface="Poppins"/>
              </a:rPr>
              <a:t>Pedro Ferreira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CH" sz="1600" spc="-1" strike="noStrike">
                <a:solidFill>
                  <a:schemeClr val="dk1"/>
                </a:solidFill>
                <a:latin typeface="Poppins"/>
              </a:rPr>
              <a:t>Indico Workshop, May 2025</a:t>
            </a:r>
            <a:endParaRPr b="0" lang="en-GB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4" descr="Creative Commons License"/>
          <p:cNvPicPr/>
          <p:nvPr/>
        </p:nvPicPr>
        <p:blipFill>
          <a:blip r:embed="rId1"/>
          <a:stretch/>
        </p:blipFill>
        <p:spPr>
          <a:xfrm>
            <a:off x="10159920" y="5798880"/>
            <a:ext cx="1116360" cy="3927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25EEAA-3DB3-45CD-BFAA-7708B6C69AB1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n-GB" sz="4000" spc="-1" strike="noStrike">
                <a:solidFill>
                  <a:srgbClr val="000000"/>
                </a:solidFill>
                <a:latin typeface="Arial"/>
              </a:rPr>
              <a:t>Outline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Brief recap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What we wanted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How far we’ve got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Where do we want to go?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019346F-0699-4102-BC21-41C3904E935E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1331640" y="739440"/>
            <a:ext cx="9524160" cy="5361840"/>
          </a:xfrm>
          <a:prstGeom prst="rect">
            <a:avLst/>
          </a:prstGeom>
          <a:ln w="0">
            <a:noFill/>
          </a:ln>
        </p:spPr>
      </p:pic>
      <p:sp>
        <p:nvSpPr>
          <p:cNvPr id="72" name=""/>
          <p:cNvSpPr/>
          <p:nvPr/>
        </p:nvSpPr>
        <p:spPr>
          <a:xfrm rot="21205800">
            <a:off x="7711560" y="2867400"/>
            <a:ext cx="1648800" cy="1238760"/>
          </a:xfrm>
          <a:prstGeom prst="rect">
            <a:avLst/>
          </a:prstGeom>
          <a:solidFill>
            <a:srgbClr val="fafaf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c9211e"/>
                </a:solidFill>
                <a:latin typeface="Arial"/>
              </a:rPr>
              <a:t>Indico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c9211e"/>
                </a:solidFill>
                <a:latin typeface="Arial"/>
              </a:rPr>
              <a:t>Governance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4D96508-2B83-4C7D-BA39-9AEA1968AE10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Governance – why?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838080" y="183888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Acknowledging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contributions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Collecting and organizing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feedback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Coordinating community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efforts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Making the Project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more distributed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Present Indico as a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consolidated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 </a:t>
            </a:r>
            <a:r>
              <a:rPr b="0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Project with a </a:t>
            </a: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strong community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3AE930F-2158-4E82-9D73-2FC66CFC5F2A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"/>
          <p:cNvPicPr/>
          <p:nvPr/>
        </p:nvPicPr>
        <p:blipFill>
          <a:blip r:embed="rId1"/>
          <a:srcRect l="11453" t="5325" r="5256" b="35664"/>
          <a:stretch/>
        </p:blipFill>
        <p:spPr>
          <a:xfrm>
            <a:off x="5496480" y="552240"/>
            <a:ext cx="5744880" cy="5752800"/>
          </a:xfrm>
          <a:prstGeom prst="rect">
            <a:avLst/>
          </a:prstGeom>
          <a:ln w="0">
            <a:noFill/>
          </a:ln>
        </p:spPr>
      </p:pic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Community Bodies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42469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Consultative Board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Participating Organizations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Helvetica Neue"/>
                <a:ea typeface="Helvetica Neue"/>
              </a:rPr>
              <a:t>Wider Community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538D601D-8035-44AD-B5F8-E8331CD91595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" name="Table 4"/>
          <p:cNvGraphicFramePr/>
          <p:nvPr/>
        </p:nvGraphicFramePr>
        <p:xfrm>
          <a:off x="2031840" y="2668320"/>
          <a:ext cx="8127000" cy="2544480"/>
        </p:xfrm>
        <a:graphic>
          <a:graphicData uri="http://schemas.openxmlformats.org/drawingml/2006/table">
            <a:tbl>
              <a:tblPr/>
              <a:tblGrid>
                <a:gridCol w="2031840"/>
                <a:gridCol w="2031840"/>
                <a:gridCol w="2031840"/>
                <a:gridCol w="2031840"/>
              </a:tblGrid>
              <a:tr h="370800">
                <a:tc>
                  <a:txBody>
                    <a:bodyPr anchor="t">
                      <a:noAutofit/>
                    </a:bodyPr>
                    <a:p>
                      <a:endParaRPr b="1" lang="en-CH" sz="1800" spc="-1" strike="noStrike">
                        <a:solidFill>
                          <a:schemeClr val="lt1"/>
                        </a:solidFill>
                        <a:latin typeface="Helvetica Neue"/>
                        <a:ea typeface="Helvetica Neue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Event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Frequency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Format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70c0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Indico Community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Indico Workshop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GB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min. 1x / 2 years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Face to face / hybrid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Participating Organizations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Community Meeting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yearly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Hybrid / remote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Consultative Board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Consultative Board Meetings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2x / year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Face to face / hybrid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Bodies </a:t>
            </a:r>
            <a:r>
              <a:rPr b="0" lang="en-CH" sz="2000" spc="-1" strike="noStrike">
                <a:solidFill>
                  <a:schemeClr val="dk1"/>
                </a:solidFill>
                <a:latin typeface="Poppins"/>
              </a:rPr>
              <a:t>(1)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AB4314F-A8BC-42F2-9652-7E2ABBFDA98B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Table 4"/>
          <p:cNvGraphicFramePr/>
          <p:nvPr/>
        </p:nvGraphicFramePr>
        <p:xfrm>
          <a:off x="2031840" y="719640"/>
          <a:ext cx="8126640" cy="6057720"/>
        </p:xfrm>
        <a:graphic>
          <a:graphicData uri="http://schemas.openxmlformats.org/drawingml/2006/table">
            <a:tbl>
              <a:tblPr/>
              <a:tblGrid>
                <a:gridCol w="2031840"/>
                <a:gridCol w="2467080"/>
                <a:gridCol w="1596240"/>
                <a:gridCol w="2031840"/>
              </a:tblGrid>
              <a:tr h="370800">
                <a:tc>
                  <a:txBody>
                    <a:bodyPr anchor="t">
                      <a:noAutofit/>
                    </a:bodyPr>
                    <a:p>
                      <a:endParaRPr b="1" lang="en-CH" sz="1800" spc="-1" strike="noStrike">
                        <a:solidFill>
                          <a:schemeClr val="lt1"/>
                        </a:solidFill>
                        <a:latin typeface="Helvetica Neue"/>
                        <a:ea typeface="Helvetica Neue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Responsibility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Term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</a:rPr>
                        <a:t>Apppointed by</a:t>
                      </a:r>
                      <a:endParaRPr b="0" lang="en-GB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Community Manager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Chair Community Meeting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Indico Workshop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2 years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Consultative Board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Consultative Board Members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Advise the Project</a:t>
                      </a:r>
                      <a:br>
                        <a:rPr sz="1800"/>
                      </a:b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Identify strategic and community priorities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GB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2 years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Each invited organization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Product Manager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Vision / strategy as software product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Chair Consultative Board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N/A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CERN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Project Manager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Management of core application and plugin development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Coordination of community developments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N/A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CH" sz="1800" spc="-1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</a:rPr>
                        <a:t>CERN</a:t>
                      </a:r>
                      <a:endParaRPr b="0" lang="en-GB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PlaceHolder 1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56E30DA9-0A1E-4868-9969-C3981B37D1E0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2" descr=""/>
          <p:cNvPicPr/>
          <p:nvPr/>
        </p:nvPicPr>
        <p:blipFill>
          <a:blip r:embed="rId1"/>
          <a:stretch/>
        </p:blipFill>
        <p:spPr>
          <a:xfrm>
            <a:off x="2430360" y="816480"/>
            <a:ext cx="7002720" cy="4988520"/>
          </a:xfrm>
          <a:prstGeom prst="rect">
            <a:avLst/>
          </a:prstGeom>
          <a:ln w="0">
            <a:noFill/>
          </a:ln>
        </p:spPr>
      </p:pic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Poppins"/>
              </a:rPr>
              <a:t>Leadership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A8F69F8C-20CF-4237-A35F-740454F780DB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27985</TotalTime>
  <Application>LibreOffice/24.2.7.2$Linux_X86_64 LibreOffice_project/420$Build-2</Application>
  <AppVersion>15.0000</AppVersion>
  <Words>1022</Words>
  <Paragraphs>203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2023-02-27T15:49:11Z</dcterms:created>
  <dc:creator>Pedro Ferreira</dc:creator>
  <dc:description/>
  <dc:language>en-GB</dc:language>
  <cp:lastModifiedBy/>
  <dcterms:modified xsi:type="dcterms:W3CDTF">2025-05-05T16:44:58Z</dcterms:modified>
  <cp:revision>86</cp:revision>
  <dc:subject/>
  <dc:title>A Governance Model for Indico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Widescreen</vt:lpwstr>
  </property>
  <property fmtid="{D5CDD505-2E9C-101B-9397-08002B2CF9AE}" pid="4" name="Slides">
    <vt:i4>27</vt:i4>
  </property>
</Properties>
</file>