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8" r:id="rId3"/>
    <p:sldId id="258" r:id="rId4"/>
    <p:sldId id="291" r:id="rId5"/>
    <p:sldId id="257" r:id="rId6"/>
    <p:sldId id="299" r:id="rId7"/>
    <p:sldId id="259" r:id="rId8"/>
    <p:sldId id="301" r:id="rId9"/>
    <p:sldId id="289" r:id="rId10"/>
    <p:sldId id="306" r:id="rId11"/>
    <p:sldId id="308" r:id="rId12"/>
    <p:sldId id="307" r:id="rId13"/>
    <p:sldId id="309" r:id="rId14"/>
    <p:sldId id="304" r:id="rId15"/>
    <p:sldId id="302" r:id="rId16"/>
    <p:sldId id="305" r:id="rId17"/>
    <p:sldId id="300" r:id="rId18"/>
    <p:sldId id="295" r:id="rId19"/>
    <p:sldId id="303" r:id="rId20"/>
  </p:sldIdLst>
  <p:sldSz cx="12192000" cy="6858000"/>
  <p:notesSz cx="6858000" cy="9144000"/>
  <p:embeddedFontLst>
    <p:embeddedFont>
      <p:font typeface="Aptos Light" panose="020B0004020202020204" pitchFamily="34" charset="0"/>
      <p:regular r:id="rId22"/>
      <p:italic r:id="rId23"/>
    </p:embeddedFont>
    <p:embeddedFont>
      <p:font typeface="Gadugi" panose="020B0502040204020203" pitchFamily="34" charset="0"/>
      <p:regular r:id="rId24"/>
      <p:bold r:id="rId25"/>
    </p:embeddedFont>
    <p:embeddedFont>
      <p:font typeface="Open Sans" panose="020B060603050402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5C9DFE"/>
    <a:srgbClr val="00A4E4"/>
    <a:srgbClr val="FF9300"/>
    <a:srgbClr val="0281C7"/>
    <a:srgbClr val="448AD7"/>
    <a:srgbClr val="00649C"/>
    <a:srgbClr val="596E9B"/>
    <a:srgbClr val="72D0D7"/>
    <a:srgbClr val="1C50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14"/>
    <p:restoredTop sz="96327"/>
  </p:normalViewPr>
  <p:slideViewPr>
    <p:cSldViewPr snapToGrid="0">
      <p:cViewPr>
        <p:scale>
          <a:sx n="110" d="100"/>
          <a:sy n="110" d="100"/>
        </p:scale>
        <p:origin x="144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B965B-DD69-EB43-8420-F569FA79D66F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ED1A8-CBC1-0E44-93DD-65FB7BBB7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89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3F4350"/>
                </a:solidFill>
                <a:effectLst/>
                <a:latin typeface="+mn-lt"/>
              </a:rPr>
              <a:t>MEOW tool (online processor for CAT, hosted at </a:t>
            </a:r>
            <a:r>
              <a:rPr lang="en-US" b="0" i="0" dirty="0" err="1">
                <a:solidFill>
                  <a:srgbClr val="3F4350"/>
                </a:solidFill>
                <a:effectLst/>
                <a:latin typeface="+mn-lt"/>
              </a:rPr>
              <a:t>Elettra</a:t>
            </a:r>
            <a:r>
              <a:rPr lang="en-US" b="0" i="0" dirty="0">
                <a:solidFill>
                  <a:srgbClr val="3F4350"/>
                </a:solidFill>
                <a:effectLst/>
                <a:latin typeface="+mn-lt"/>
              </a:rPr>
              <a:t>) </a:t>
            </a:r>
          </a:p>
          <a:p>
            <a:r>
              <a:rPr lang="en-US" sz="1200" dirty="0">
                <a:latin typeface="+mn-lt"/>
              </a:rPr>
              <a:t>Due to the technological obsolescence of the CERN/JACoW Search Engine, certain functionalities have disappeared (e.g. keyword search). More importantly, papers generated by the CAT tool are </a:t>
            </a:r>
            <a:r>
              <a:rPr lang="en-US" sz="1200" u="sng" dirty="0">
                <a:latin typeface="+mn-lt"/>
              </a:rPr>
              <a:t>not</a:t>
            </a:r>
            <a:r>
              <a:rPr lang="en-US" sz="1200" dirty="0">
                <a:latin typeface="+mn-lt"/>
              </a:rPr>
              <a:t> found by the CERN/JACoW Search Engine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latin typeface="+mn-lt"/>
              </a:rPr>
              <a:t>The use of the new CERN search engine for JACoW is under discussion</a:t>
            </a:r>
            <a:endParaRPr lang="en-US" b="1" i="0" u="none" strike="noStrike" dirty="0"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ED1A8-CBC1-0E44-93DD-65FB7BBB718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90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ED1A8-CBC1-0E44-93DD-65FB7BBB718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51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16A40-81D7-D6E8-E3A6-1B67AC7F56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2DE30-A019-B825-E232-F90BC0BF1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8694D-5196-5B52-827C-D4EDF7B8F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EEE0C-007F-50BE-8B62-BBBFCEDE2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F3267-95E5-E9CF-E362-B3C6D3F38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59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9F0C0-9D9D-93FB-AA30-A6D6D0092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76700-808E-911F-181D-732461F15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5832A-69E5-B939-DE26-641FE137F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F048F-3A7F-60CB-A7DA-4D3604124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551130-3162-7F17-1CA1-D66B47078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90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ECA3A-26C2-90C3-B8A9-BF3C11181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4BA2D-1C28-4955-408F-DFF5426F3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841C7-AD06-C92A-BC14-17707253E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348F8-FB3F-FD09-4329-978D20F56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FD9AE-98DD-DD5C-1BB2-D5ACC33E6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63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92DFA-C062-FBF5-3BDC-E6021B76F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0382A-5581-9C03-A6DA-B37DEB979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7F924-B6B3-3772-32C4-A6C3BD281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58249-9C4E-5D8F-D825-E88F0EC7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876D7-2D55-592B-86CF-72B34ABC1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5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86839-BD40-4AEB-8391-82FBFB7F3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846DA-9C05-CC34-312B-9BFDF6B0C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BDC51C-2684-43ED-7895-CA8C98565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137CA-DFC3-5313-43EA-C0AF1C931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A626B-80AF-6147-61D7-5C8ACCB78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84D62B-590B-916B-0D4F-2B8EE107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60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EE256-7A37-F11F-86AB-FC92C9158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66776"/>
            <a:ext cx="10515600" cy="8239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AF256-365F-F30E-72D7-1739E04CB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7B27C-ED96-04A7-8B6E-54A26B178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0D80AB-94DD-7EB2-06E8-503AA0E7D9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7A5CBC-DE60-AF97-6A3B-B0E3EDCA21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79E228-CCE6-4570-ACF7-0F4B5267A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804F2-8E3D-D674-3671-EAAB3380D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04DC01-50BC-5CE7-6D62-B6730F713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29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AC6B8-5CB1-0D17-6B82-B6B424F24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5287AA-8DA5-576E-16D1-B3106AE5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52979D-94C6-22D0-8AE3-61B228580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FB5167-0E38-B89A-D18D-8ABAB0040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17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7AF79E-87A5-1634-16E3-F773CC59B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B906-C505-E585-A88E-29F24C19B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8FD50-1374-64FF-B8AB-45C15E944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51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B7B20-A92F-1AF4-08AD-CD48879AB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945AD-81AC-E2C5-B999-EC6BC62E4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19606D-166B-C7D5-8F3D-3D78E3C564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69B579-877A-4A76-B305-FD293D047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4EB81E-D129-83BF-8834-60D0034ED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715F2-FA5B-EF54-99A2-6B074288D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67428-3D0A-0BBD-9A41-748D2C419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29EE27-B2C1-E969-B211-822592A75B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B4BF06-B4C4-8DB5-3F2C-0F794C661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8EE618-5349-BC56-FCE1-386B94A72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3193E5-B4AD-EC87-56DB-32130B360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38909C-D293-806D-3104-A2127DF6D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50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D041D6-5CFE-87CE-A6C3-20EE0DABD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5199"/>
            <a:ext cx="10515600" cy="7254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9398A3-C259-F837-1926-DE8EA78BE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342BA-4D02-48CF-A7B6-F71B855AEB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5C9DFE"/>
                </a:solidFill>
              </a:defRPr>
            </a:lvl1pPr>
          </a:lstStyle>
          <a:p>
            <a:fld id="{1B566AAF-A468-6D44-89CE-C89AFA297B4E}" type="datetimeFigureOut">
              <a:rPr lang="en-GB" smtClean="0"/>
              <a:pPr/>
              <a:t>06/05/2025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132E7-7C45-231C-A42C-F96A8C0674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C9DFE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33DB0-F586-836B-E45A-A01888782E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C9DFE"/>
                </a:solidFill>
              </a:defRPr>
            </a:lvl1pPr>
          </a:lstStyle>
          <a:p>
            <a:fld id="{5BBDAB5F-C5DB-F24E-A358-AAC8B8CC821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A blue and white sign with a black background&#10;&#10;AI-generated content may be incorrect.">
            <a:extLst>
              <a:ext uri="{FF2B5EF4-FFF2-40B4-BE49-F238E27FC236}">
                <a16:creationId xmlns:a16="http://schemas.microsoft.com/office/drawing/2014/main" id="{63F836A5-7375-74EA-7A25-ACAC4425F98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77520" y="-15876"/>
            <a:ext cx="3898650" cy="98107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90D8E4A-FE14-0F41-5C21-E0831B627F1A}"/>
              </a:ext>
            </a:extLst>
          </p:cNvPr>
          <p:cNvCxnSpPr/>
          <p:nvPr userDrawn="1"/>
        </p:nvCxnSpPr>
        <p:spPr>
          <a:xfrm>
            <a:off x="314960" y="883920"/>
            <a:ext cx="11389360" cy="0"/>
          </a:xfrm>
          <a:prstGeom prst="line">
            <a:avLst/>
          </a:prstGeom>
          <a:ln w="38100">
            <a:solidFill>
              <a:srgbClr val="5C9DF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70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5C9DF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ror.org/about/faqs/#is-my-organization-in-scope-for-ror" TargetMode="Externa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reset-password/" TargetMode="External"/><Relationship Id="rId2" Type="http://schemas.openxmlformats.org/officeDocument/2006/relationships/hyperlink" Target="https://docs.jacow.org/General/login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hyperlink" Target="mailto:guifre.cuni@cells.es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JACoW-org/JICT" TargetMode="External"/><Relationship Id="rId3" Type="http://schemas.openxmlformats.org/officeDocument/2006/relationships/image" Target="../media/image9.gif"/><Relationship Id="rId7" Type="http://schemas.openxmlformats.org/officeDocument/2006/relationships/hyperlink" Target="https://www.jacow.org/" TargetMode="External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3.png"/><Relationship Id="rId5" Type="http://schemas.openxmlformats.org/officeDocument/2006/relationships/image" Target="../media/image11.png"/><Relationship Id="rId10" Type="http://schemas.openxmlformats.org/officeDocument/2006/relationships/hyperlink" Target="https://github.com/JACoW-org/MEOW" TargetMode="External"/><Relationship Id="rId4" Type="http://schemas.openxmlformats.org/officeDocument/2006/relationships/image" Target="../media/image10.jpeg"/><Relationship Id="rId9" Type="http://schemas.openxmlformats.org/officeDocument/2006/relationships/hyperlink" Target="https://scan.jacow.or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53B16-4A30-7B6E-76EE-5B3E9111FF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571" y="1122363"/>
            <a:ext cx="11332029" cy="238760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66FF"/>
                </a:solidFill>
              </a:rPr>
              <a:t>J</a:t>
            </a:r>
            <a:r>
              <a:rPr lang="en-GB" dirty="0"/>
              <a:t>oint </a:t>
            </a:r>
            <a:r>
              <a:rPr lang="en-GB" b="1" dirty="0">
                <a:solidFill>
                  <a:srgbClr val="0066FF"/>
                </a:solidFill>
              </a:rPr>
              <a:t>A</a:t>
            </a:r>
            <a:r>
              <a:rPr lang="en-GB" dirty="0"/>
              <a:t>ccelerator </a:t>
            </a:r>
            <a:r>
              <a:rPr lang="en-GB" b="1" dirty="0">
                <a:solidFill>
                  <a:srgbClr val="0066FF"/>
                </a:solidFill>
              </a:rPr>
              <a:t>Co</a:t>
            </a:r>
            <a:r>
              <a:rPr lang="en-GB" dirty="0"/>
              <a:t>nferences</a:t>
            </a:r>
            <a:br>
              <a:rPr lang="en-GB" dirty="0"/>
            </a:br>
            <a:r>
              <a:rPr lang="en-GB" b="1" dirty="0">
                <a:solidFill>
                  <a:srgbClr val="0066FF"/>
                </a:solidFill>
              </a:rPr>
              <a:t>W</a:t>
            </a:r>
            <a:r>
              <a:rPr lang="en-GB" dirty="0"/>
              <a:t>ebsite</a:t>
            </a:r>
            <a:br>
              <a:rPr lang="en-GB" dirty="0"/>
            </a:br>
            <a:r>
              <a:rPr lang="en-GB" sz="1800" dirty="0">
                <a:solidFill>
                  <a:srgbClr val="0066FF"/>
                </a:solidFill>
              </a:rPr>
              <a:t>Joint Accelerator Conferences on the Web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8DFF3E-2F72-020D-43DB-CE914749B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6571" y="4456008"/>
            <a:ext cx="11332029" cy="1639989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Indico Workshop– 7</a:t>
            </a:r>
            <a:r>
              <a:rPr lang="en-GB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May 2025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Adriana Rossi as 2025-27 JACoW Chair</a:t>
            </a:r>
            <a:br>
              <a:rPr lang="en-GB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br>
              <a:rPr lang="en-GB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With contributions (slides, pictures, content!) from </a:t>
            </a:r>
            <a:br>
              <a:rPr lang="en-GB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M. McAteer, T. </a:t>
            </a:r>
            <a:r>
              <a:rPr lang="en-US" sz="1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Satogata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D. Button,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I. Andrian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S. </a:t>
            </a:r>
            <a:r>
              <a:rPr lang="en-US" sz="1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Deiuri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J. Peters, R. </a:t>
            </a:r>
            <a:r>
              <a:rPr lang="en-US" sz="1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Billen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. . . </a:t>
            </a:r>
            <a:b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everyone who has contributed to JACoW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2612003-F791-E261-3D3C-5E3326BC60C4}"/>
              </a:ext>
            </a:extLst>
          </p:cNvPr>
          <p:cNvSpPr txBox="1">
            <a:spLocks/>
          </p:cNvSpPr>
          <p:nvPr/>
        </p:nvSpPr>
        <p:spPr>
          <a:xfrm>
            <a:off x="1164020" y="155902"/>
            <a:ext cx="10515600" cy="7254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dirty="0">
                <a:solidFill>
                  <a:srgbClr val="0066FF"/>
                </a:solidFill>
              </a:rPr>
              <a:t>Indico @ JACoW</a:t>
            </a:r>
          </a:p>
        </p:txBody>
      </p:sp>
    </p:spTree>
    <p:extLst>
      <p:ext uri="{BB962C8B-B14F-4D97-AF65-F5344CB8AC3E}">
        <p14:creationId xmlns:p14="http://schemas.microsoft.com/office/powerpoint/2010/main" val="1200552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CA954E3E-8295-FB8A-7411-5D74E0B5A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35" y="120373"/>
            <a:ext cx="10515600" cy="725489"/>
          </a:xfrm>
        </p:spPr>
        <p:txBody>
          <a:bodyPr anchor="ctr">
            <a:normAutofit/>
          </a:bodyPr>
          <a:lstStyle/>
          <a:p>
            <a:pPr algn="r"/>
            <a:r>
              <a:rPr lang="en-GB" sz="3000" dirty="0"/>
              <a:t>Paper process assisted by indico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CE6384-0041-0E8C-29D6-01CF5E88A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12" y="1207205"/>
            <a:ext cx="5559392" cy="4920063"/>
          </a:xfrm>
          <a:prstGeom prst="rect">
            <a:avLst/>
          </a:prstGeom>
          <a:noFill/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0847AE2-2F8B-AC82-BA81-AAA2C2B2B4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207206"/>
            <a:ext cx="5522635" cy="540085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GB" sz="1800" dirty="0"/>
              <a:t>Abstract submissions (&gt; 1y earlier for invited talks selections by SPC, few month earlier for poster/contributed talks)</a:t>
            </a:r>
            <a:endParaRPr lang="en-GB" sz="1400" dirty="0"/>
          </a:p>
          <a:p>
            <a:pPr lvl="1">
              <a:buFont typeface="Wingdings" pitchFamily="2" charset="2"/>
              <a:buChar char="§"/>
            </a:pPr>
            <a:r>
              <a:rPr lang="en-GB" sz="1800" dirty="0">
                <a:highlight>
                  <a:srgbClr val="FFFF00"/>
                </a:highlight>
              </a:rPr>
              <a:t>For paper submission user must create/use an Indico profile </a:t>
            </a:r>
            <a:r>
              <a:rPr lang="en-GB" sz="1800" dirty="0">
                <a:highlight>
                  <a:srgbClr val="FFFF00"/>
                </a:highlight>
                <a:sym typeface="Wingdings" pitchFamily="2" charset="2"/>
              </a:rPr>
              <a:t> </a:t>
            </a:r>
            <a:r>
              <a:rPr lang="en-GB" sz="1800" dirty="0">
                <a:highlight>
                  <a:srgbClr val="FFFF00"/>
                </a:highlight>
              </a:rPr>
              <a:t>creation of local instance profile repository (to be improved)*</a:t>
            </a:r>
          </a:p>
          <a:p>
            <a:pPr lvl="1">
              <a:buFont typeface="Wingdings" pitchFamily="2" charset="2"/>
              <a:buChar char="§"/>
            </a:pPr>
            <a:r>
              <a:rPr lang="en-GB" sz="1800" b="1" dirty="0"/>
              <a:t>NEW – possibility of multiple affiliation (necessary for paper publishing)</a:t>
            </a:r>
          </a:p>
          <a:p>
            <a:pPr lvl="1">
              <a:buFont typeface="Wingdings" pitchFamily="2" charset="2"/>
              <a:buChar char="§"/>
            </a:pPr>
            <a:r>
              <a:rPr lang="en-GB" sz="1800" dirty="0"/>
              <a:t>Communication of acceptance of paper submission</a:t>
            </a:r>
          </a:p>
          <a:p>
            <a:pPr>
              <a:buFont typeface="Wingdings" pitchFamily="2" charset="2"/>
              <a:buChar char="§"/>
            </a:pPr>
            <a:r>
              <a:rPr lang="en-GB" sz="1800" dirty="0"/>
              <a:t>SPC selection and composition of synoptic table</a:t>
            </a:r>
          </a:p>
          <a:p>
            <a:pPr>
              <a:buFont typeface="Wingdings" pitchFamily="2" charset="2"/>
              <a:buChar char="§"/>
            </a:pPr>
            <a:r>
              <a:rPr lang="en-GB" sz="1800" dirty="0"/>
              <a:t>For some conferences organisation of peer reviewing </a:t>
            </a:r>
          </a:p>
          <a:p>
            <a:pPr>
              <a:buFont typeface="Wingdings" pitchFamily="2" charset="2"/>
              <a:buChar char="§"/>
            </a:pPr>
            <a:r>
              <a:rPr lang="en-GB" sz="1800" dirty="0"/>
              <a:t>At conference paper editing with tracking of workflow (see I. Andrian @ Indico Workshop 2023)</a:t>
            </a:r>
          </a:p>
          <a:p>
            <a:pPr>
              <a:buFont typeface="Wingdings" pitchFamily="2" charset="2"/>
              <a:buChar char="§"/>
            </a:pPr>
            <a:r>
              <a:rPr lang="en-GB" sz="1800" dirty="0"/>
              <a:t>Proceeding publication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>
                <a:highlight>
                  <a:srgbClr val="FFFF00"/>
                </a:highlight>
              </a:rPr>
              <a:t>*</a:t>
            </a:r>
            <a:r>
              <a:rPr lang="en-GB" sz="1800" dirty="0"/>
              <a:t> New Indico profiles created (by author for co-authors) at conference submission NOT retained in JACoW Indico after the conference, those created by the authors for themselves yes </a:t>
            </a:r>
          </a:p>
        </p:txBody>
      </p:sp>
    </p:spTree>
    <p:extLst>
      <p:ext uri="{BB962C8B-B14F-4D97-AF65-F5344CB8AC3E}">
        <p14:creationId xmlns:p14="http://schemas.microsoft.com/office/powerpoint/2010/main" val="951464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6F119D-3CA9-339D-86E1-942DF68E48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742" y="996675"/>
            <a:ext cx="5758258" cy="56174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Title 8">
            <a:extLst>
              <a:ext uri="{FF2B5EF4-FFF2-40B4-BE49-F238E27FC236}">
                <a16:creationId xmlns:a16="http://schemas.microsoft.com/office/drawing/2014/main" id="{1603F589-061C-831E-AE0F-3B423CA04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35" y="120373"/>
            <a:ext cx="10515600" cy="725489"/>
          </a:xfrm>
        </p:spPr>
        <p:txBody>
          <a:bodyPr anchor="ctr">
            <a:normAutofit/>
          </a:bodyPr>
          <a:lstStyle/>
          <a:p>
            <a:pPr algn="r"/>
            <a:r>
              <a:rPr lang="en-GB" sz="3000" dirty="0"/>
              <a:t>Paper submission to a conference + profile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D6B60E-E1B4-DD9E-069E-687E5A70B0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3408" y="987552"/>
            <a:ext cx="4730496" cy="410870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722040-3513-CDD4-EABB-732DF517E297}"/>
              </a:ext>
            </a:extLst>
          </p:cNvPr>
          <p:cNvSpPr txBox="1"/>
          <p:nvPr/>
        </p:nvSpPr>
        <p:spPr>
          <a:xfrm>
            <a:off x="6516453" y="5270283"/>
            <a:ext cx="5084406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  <a:sym typeface="Wingdings" pitchFamily="2" charset="2"/>
              </a:rPr>
              <a:t> </a:t>
            </a:r>
            <a:r>
              <a:rPr lang="en-GB" dirty="0">
                <a:solidFill>
                  <a:schemeClr val="accent1"/>
                </a:solidFill>
                <a:highlight>
                  <a:srgbClr val="FFFF00"/>
                </a:highlight>
                <a:sym typeface="Wingdings" pitchFamily="2" charset="2"/>
              </a:rPr>
              <a:t>PROBLEM due to ROR policy/scope </a:t>
            </a:r>
            <a:br>
              <a:rPr lang="en-GB" dirty="0">
                <a:solidFill>
                  <a:schemeClr val="accent1"/>
                </a:solidFill>
                <a:highlight>
                  <a:srgbClr val="FFFF00"/>
                </a:highlight>
                <a:sym typeface="Wingdings" pitchFamily="2" charset="2"/>
              </a:rPr>
            </a:br>
            <a:r>
              <a:rPr lang="en-GB" sz="1400" dirty="0">
                <a:solidFill>
                  <a:schemeClr val="accent1"/>
                </a:solidFill>
                <a:sym typeface="Wingdings" pitchFamily="2" charset="2"/>
              </a:rPr>
              <a:t>(</a:t>
            </a:r>
            <a:r>
              <a:rPr lang="en-US" sz="1400" b="0" i="0" u="sng" dirty="0">
                <a:solidFill>
                  <a:schemeClr val="accent1"/>
                </a:solidFill>
                <a:effectLst/>
                <a:latin typeface="Aptos" panose="020B0004020202020204" pitchFamily="34" charset="0"/>
                <a:hlinkClick r:id="rId5" tooltip="https://ror.org/about/faqs/#is-my-organization-in-scope-for-ro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https://ror.org/about/faqs/#is-my-organization-in-scope-for-ror</a:t>
            </a:r>
            <a:r>
              <a:rPr lang="en-US" sz="1400" b="0" i="0" u="sng" dirty="0">
                <a:solidFill>
                  <a:schemeClr val="accent1"/>
                </a:solidFill>
                <a:effectLst/>
                <a:latin typeface="Aptos" panose="020B0004020202020204" pitchFamily="34" charset="0"/>
              </a:rPr>
              <a:t>)</a:t>
            </a:r>
            <a:r>
              <a:rPr lang="en-US" b="0" i="0" u="sng" dirty="0">
                <a:solidFill>
                  <a:schemeClr val="accent1"/>
                </a:solidFill>
                <a:effectLst/>
                <a:latin typeface="Aptos" panose="020B0004020202020204" pitchFamily="34" charset="0"/>
              </a:rPr>
              <a:t> </a:t>
            </a:r>
            <a:br>
              <a:rPr lang="en-US" u="sng" dirty="0">
                <a:solidFill>
                  <a:schemeClr val="accent1"/>
                </a:solidFill>
                <a:latin typeface="Aptos" panose="020B0004020202020204" pitchFamily="34" charset="0"/>
              </a:rPr>
            </a:br>
            <a:r>
              <a:rPr lang="en-GB" dirty="0">
                <a:solidFill>
                  <a:schemeClr val="accent1"/>
                </a:solidFill>
                <a:sym typeface="Wingdings" pitchFamily="2" charset="2"/>
              </a:rPr>
              <a:t>       </a:t>
            </a:r>
            <a:r>
              <a:rPr lang="en-GB" dirty="0">
                <a:solidFill>
                  <a:schemeClr val="accent1"/>
                </a:solidFill>
                <a:highlight>
                  <a:srgbClr val="FFFF00"/>
                </a:highlight>
                <a:sym typeface="Wingdings" pitchFamily="2" charset="2"/>
              </a:rPr>
              <a:t>and time lag</a:t>
            </a:r>
          </a:p>
          <a:p>
            <a:r>
              <a:rPr lang="en-GB" b="1" dirty="0">
                <a:solidFill>
                  <a:schemeClr val="accent1"/>
                </a:solidFill>
              </a:rPr>
              <a:t>&gt;&gt; </a:t>
            </a:r>
            <a:r>
              <a:rPr lang="en-US" sz="1800" b="1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creation of custom affiliation in progress</a:t>
            </a:r>
            <a:r>
              <a:rPr lang="en-GB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E36491-2A47-3170-05CC-B8A5C6420879}"/>
              </a:ext>
            </a:extLst>
          </p:cNvPr>
          <p:cNvSpPr txBox="1"/>
          <p:nvPr/>
        </p:nvSpPr>
        <p:spPr>
          <a:xfrm>
            <a:off x="7004304" y="4332470"/>
            <a:ext cx="4108704" cy="369332"/>
          </a:xfrm>
          <a:prstGeom prst="rect">
            <a:avLst/>
          </a:prstGeom>
          <a:noFill/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GB" dirty="0"/>
              <a:t>JACoW requested affiliations from ROR*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8F4DC5-D5F0-6601-D92F-B902C66830DE}"/>
              </a:ext>
            </a:extLst>
          </p:cNvPr>
          <p:cNvSpPr txBox="1"/>
          <p:nvPr/>
        </p:nvSpPr>
        <p:spPr>
          <a:xfrm>
            <a:off x="6681216" y="4658826"/>
            <a:ext cx="4919643" cy="369332"/>
          </a:xfrm>
          <a:prstGeom prst="rect">
            <a:avLst/>
          </a:prstGeom>
          <a:solidFill>
            <a:schemeClr val="bg1">
              <a:alpha val="53779"/>
            </a:schemeClr>
          </a:solidFill>
        </p:spPr>
        <p:txBody>
          <a:bodyPr wrap="square">
            <a:spAutoFit/>
          </a:bodyPr>
          <a:lstStyle/>
          <a:p>
            <a:r>
              <a:rPr lang="en-GB" dirty="0"/>
              <a:t>*https://</a:t>
            </a:r>
            <a:r>
              <a:rPr lang="en-GB" dirty="0" err="1"/>
              <a:t>ror.org</a:t>
            </a:r>
            <a:r>
              <a:rPr lang="en-GB" dirty="0"/>
              <a:t> Research Organisation Registry</a:t>
            </a:r>
          </a:p>
        </p:txBody>
      </p:sp>
    </p:spTree>
    <p:extLst>
      <p:ext uri="{BB962C8B-B14F-4D97-AF65-F5344CB8AC3E}">
        <p14:creationId xmlns:p14="http://schemas.microsoft.com/office/powerpoint/2010/main" val="17960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223BACBE-86D7-27BF-0878-7584CE4F80DD}"/>
              </a:ext>
            </a:extLst>
          </p:cNvPr>
          <p:cNvGrpSpPr/>
          <p:nvPr/>
        </p:nvGrpSpPr>
        <p:grpSpPr>
          <a:xfrm>
            <a:off x="285751" y="2610545"/>
            <a:ext cx="6334506" cy="2028188"/>
            <a:chOff x="285751" y="2610545"/>
            <a:chExt cx="6334506" cy="2028188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CD4445B2-85FE-FB8F-D670-DCFA2EEBAE4E}"/>
                </a:ext>
              </a:extLst>
            </p:cNvPr>
            <p:cNvSpPr/>
            <p:nvPr/>
          </p:nvSpPr>
          <p:spPr>
            <a:xfrm>
              <a:off x="285751" y="2610545"/>
              <a:ext cx="6334506" cy="202818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FC47883-A23B-7C21-BF69-3E03803254D5}"/>
                </a:ext>
              </a:extLst>
            </p:cNvPr>
            <p:cNvSpPr txBox="1"/>
            <p:nvPr/>
          </p:nvSpPr>
          <p:spPr>
            <a:xfrm>
              <a:off x="312873" y="2778139"/>
              <a:ext cx="6115050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buNone/>
              </a:pPr>
              <a:r>
                <a:rPr lang="en-US" sz="1200" b="0" i="0" u="none" strike="noStrike" dirty="0">
                  <a:solidFill>
                    <a:srgbClr val="212121"/>
                  </a:solidFill>
                  <a:effectLst/>
                  <a:latin typeface="Aptos" panose="020B0004020202020204" pitchFamily="34" charset="0"/>
                </a:rPr>
                <a:t>Hello,</a:t>
              </a:r>
            </a:p>
            <a:p>
              <a:pPr algn="l">
                <a:buNone/>
              </a:pPr>
              <a:r>
                <a:rPr lang="en-US" sz="1200" b="0" i="0" u="none" strike="noStrike" dirty="0">
                  <a:solidFill>
                    <a:srgbClr val="212121"/>
                  </a:solidFill>
                  <a:effectLst/>
                  <a:latin typeface="Aptos" panose="020B0004020202020204" pitchFamily="34" charset="0"/>
                </a:rPr>
                <a:t>I am trying to modify my indico account like requested here: </a:t>
              </a:r>
              <a:r>
                <a:rPr lang="en-US" sz="1200" b="0" i="0" u="sng" strike="noStrike" dirty="0">
                  <a:solidFill>
                    <a:srgbClr val="954F72"/>
                  </a:solidFill>
                  <a:effectLst/>
                  <a:latin typeface="Aptos" panose="020B0004020202020204" pitchFamily="34" charset="0"/>
                  <a:hlinkClick r:id="rId2" tooltip="https://docs.jacow.org/General/login/"/>
                </a:rPr>
                <a:t>https://docs.jacow.org/General/login/</a:t>
              </a:r>
              <a:endParaRPr lang="en-US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endParaRPr>
            </a:p>
            <a:p>
              <a:pPr algn="l">
                <a:buNone/>
              </a:pPr>
              <a:r>
                <a:rPr lang="en-US" sz="1200" b="0" i="0" u="none" strike="noStrike" dirty="0">
                  <a:solidFill>
                    <a:srgbClr val="212121"/>
                  </a:solidFill>
                  <a:effectLst/>
                  <a:latin typeface="Aptos" panose="020B0004020202020204" pitchFamily="34" charset="0"/>
                </a:rPr>
                <a:t>At the step where I have to reset my password (</a:t>
              </a:r>
              <a:r>
                <a:rPr lang="en-US" sz="1200" b="0" i="0" u="sng" strike="noStrike" dirty="0">
                  <a:solidFill>
                    <a:srgbClr val="954F72"/>
                  </a:solidFill>
                  <a:effectLst/>
                  <a:latin typeface="Aptos" panose="020B0004020202020204" pitchFamily="34" charset="0"/>
                  <a:hlinkClick r:id="rId3" tooltip="https://indico.jacow.org/reset-password/"/>
                </a:rPr>
                <a:t>https://indico.jacow.org/reset-password/</a:t>
              </a:r>
              <a:r>
                <a:rPr lang="en-US" sz="1200" b="0" i="0" u="none" strike="noStrike" dirty="0">
                  <a:solidFill>
                    <a:srgbClr val="212121"/>
                  </a:solidFill>
                  <a:effectLst/>
                  <a:latin typeface="Aptos" panose="020B0004020202020204" pitchFamily="34" charset="0"/>
                </a:rPr>
                <a:t>), my email (</a:t>
              </a:r>
              <a:r>
                <a:rPr lang="en-US" sz="1200" b="0" i="0" u="sng" strike="noStrike" dirty="0" err="1">
                  <a:solidFill>
                    <a:srgbClr val="954F72"/>
                  </a:solidFill>
                  <a:effectLst/>
                  <a:latin typeface="Aptos" panose="020B0004020202020204" pitchFamily="34" charset="0"/>
                </a:rPr>
                <a:t>xx.xx@xx.x</a:t>
              </a:r>
              <a:r>
                <a:rPr lang="en-US" sz="1200" b="0" i="0" u="none" strike="noStrike" dirty="0">
                  <a:solidFill>
                    <a:srgbClr val="212121"/>
                  </a:solidFill>
                  <a:effectLst/>
                  <a:latin typeface="Aptos" panose="020B0004020202020204" pitchFamily="34" charset="0"/>
                </a:rPr>
                <a:t>) is not recognized, even though I can connect to my indico account with former credentials and confirm that this is the correct one. I also received emails from indico on it.</a:t>
              </a:r>
            </a:p>
            <a:p>
              <a:pPr algn="l">
                <a:buNone/>
              </a:pPr>
              <a:r>
                <a:rPr lang="en-US" sz="1200" b="0" i="0" u="none" strike="noStrike" dirty="0">
                  <a:solidFill>
                    <a:srgbClr val="212121"/>
                  </a:solidFill>
                  <a:effectLst/>
                  <a:latin typeface="Aptos" panose="020B0004020202020204" pitchFamily="34" charset="0"/>
                </a:rPr>
                <a:t>Can you help me to finish the process?</a:t>
              </a:r>
            </a:p>
            <a:p>
              <a:pPr algn="l"/>
              <a:r>
                <a:rPr lang="en-US" sz="1200" b="0" i="0" u="none" strike="noStrike" dirty="0">
                  <a:solidFill>
                    <a:srgbClr val="212121"/>
                  </a:solidFill>
                  <a:effectLst/>
                  <a:latin typeface="Aptos" panose="020B0004020202020204" pitchFamily="34" charset="0"/>
                </a:rPr>
                <a:t>Thanks,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9D98C52-072F-2DC3-CCDF-C8A4A03755B5}"/>
              </a:ext>
            </a:extLst>
          </p:cNvPr>
          <p:cNvSpPr txBox="1"/>
          <p:nvPr/>
        </p:nvSpPr>
        <p:spPr>
          <a:xfrm>
            <a:off x="4896853" y="168441"/>
            <a:ext cx="67497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>
                <a:solidFill>
                  <a:schemeClr val="accent1"/>
                </a:solidFill>
                <a:latin typeface="+mj-lt"/>
              </a:rPr>
              <a:t>User p</a:t>
            </a:r>
            <a:r>
              <a:rPr lang="en-US" sz="4000" dirty="0">
                <a:solidFill>
                  <a:schemeClr val="accent1"/>
                </a:solidFill>
                <a:effectLst/>
                <a:latin typeface="+mj-lt"/>
              </a:rPr>
              <a:t>rofiles central repository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18B7CE8-0FDF-8E1A-40E3-83E833A84CDE}"/>
              </a:ext>
            </a:extLst>
          </p:cNvPr>
          <p:cNvGrpSpPr/>
          <p:nvPr/>
        </p:nvGrpSpPr>
        <p:grpSpPr>
          <a:xfrm>
            <a:off x="312873" y="4540781"/>
            <a:ext cx="10769655" cy="2028188"/>
            <a:chOff x="312873" y="4540781"/>
            <a:chExt cx="10769655" cy="2028188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611F4531-D700-4275-145F-E316058C1251}"/>
                </a:ext>
              </a:extLst>
            </p:cNvPr>
            <p:cNvSpPr/>
            <p:nvPr/>
          </p:nvSpPr>
          <p:spPr>
            <a:xfrm>
              <a:off x="312873" y="4540781"/>
              <a:ext cx="10769655" cy="202818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9CDB179-38B9-A380-D113-2DABABF06A22}"/>
                </a:ext>
              </a:extLst>
            </p:cNvPr>
            <p:cNvSpPr txBox="1"/>
            <p:nvPr/>
          </p:nvSpPr>
          <p:spPr>
            <a:xfrm>
              <a:off x="4896853" y="4788473"/>
              <a:ext cx="609600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buNone/>
              </a:pPr>
              <a:r>
                <a:rPr lang="en-US" sz="12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Dear JACoW support team,</a:t>
              </a:r>
            </a:p>
            <a:p>
              <a:pPr algn="l">
                <a:buNone/>
              </a:pPr>
              <a:r>
                <a:rPr lang="en-US" sz="12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I have a JACoW account with the e-mail address: </a:t>
              </a:r>
              <a:r>
                <a:rPr lang="en-US" sz="1200" b="0" i="0" u="none" strike="noStrike" dirty="0">
                  <a:solidFill>
                    <a:srgbClr val="0078D7"/>
                  </a:solidFill>
                  <a:effectLst/>
                  <a:latin typeface="Aptos" panose="020B0004020202020204" pitchFamily="34" charset="0"/>
                  <a:hlinkClick r:id="rId4"/>
                </a:rPr>
                <a:t>xx@cells.es</a:t>
              </a:r>
              <a:r>
                <a:rPr lang="en-US" sz="1200" b="0" i="0" u="none" strike="noStrike" dirty="0">
                  <a:solidFill>
                    <a:srgbClr val="0078D7"/>
                  </a:solidFill>
                  <a:effectLst/>
                  <a:latin typeface="Aptos" panose="020B0004020202020204" pitchFamily="34" charset="0"/>
                </a:rPr>
                <a:t> </a:t>
              </a:r>
              <a:r>
                <a:rPr lang="en-US" sz="12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from the Spanish ALBA-CELLS Facility.</a:t>
              </a:r>
            </a:p>
            <a:p>
              <a:pPr algn="l">
                <a:buNone/>
              </a:pPr>
              <a:r>
                <a:rPr lang="en-US" sz="12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I changed jobs at the end of 2023, and now I am working at the Swiss Paul Scherrer </a:t>
              </a:r>
              <a:r>
                <a:rPr lang="en-US" sz="1200" b="0" i="0" u="none" strike="noStrike" dirty="0" err="1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Institut</a:t>
              </a:r>
              <a:r>
                <a:rPr lang="en-US" sz="12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 (PSI). Should my account be edited with another e-mail address or should I create a new account. I realized about this when preparing for the next ICALEPCS 2025 which redirected me to </a:t>
              </a:r>
              <a:r>
                <a:rPr lang="en-US" sz="1200" b="0" i="0" u="none" strike="noStrike" dirty="0">
                  <a:solidFill>
                    <a:srgbClr val="0078D7"/>
                  </a:solidFill>
                  <a:effectLst/>
                  <a:latin typeface="Aptos" panose="020B0004020202020204" pitchFamily="34" charset="0"/>
                  <a:hlinkClick r:id="rId2" tooltip="https://docs.jacow.org/General/login/"/>
                </a:rPr>
                <a:t>https://docs.jacow.org/General/login/</a:t>
              </a:r>
              <a:endParaRPr lang="en-US" sz="12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endParaRPr>
            </a:p>
            <a:p>
              <a:pPr algn="l"/>
              <a:r>
                <a:rPr lang="en-US" sz="12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Thanks,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465DFC-C93E-E8A3-42F3-569D700AD018}"/>
                </a:ext>
              </a:extLst>
            </p:cNvPr>
            <p:cNvSpPr txBox="1"/>
            <p:nvPr/>
          </p:nvSpPr>
          <p:spPr>
            <a:xfrm>
              <a:off x="370413" y="4677712"/>
              <a:ext cx="452644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We asked to remove the USERID in favour of e-mail address. Does not work if one changes job or retires!</a:t>
              </a:r>
              <a:br>
                <a:rPr lang="en-GB" dirty="0"/>
              </a:br>
              <a:r>
                <a:rPr lang="en-GB" dirty="0"/>
                <a:t>But problems would be the same if </a:t>
              </a:r>
              <a:r>
                <a:rPr lang="en-GB" dirty="0" err="1"/>
                <a:t>userid</a:t>
              </a:r>
              <a:r>
                <a:rPr lang="en-GB" dirty="0"/>
                <a:t> is forgotten, since a mail is sent to reset the password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EE226B3-31F9-4534-451D-B82005E9D655}"/>
              </a:ext>
            </a:extLst>
          </p:cNvPr>
          <p:cNvGrpSpPr/>
          <p:nvPr/>
        </p:nvGrpSpPr>
        <p:grpSpPr>
          <a:xfrm>
            <a:off x="6403538" y="1231392"/>
            <a:ext cx="5593390" cy="3017690"/>
            <a:chOff x="6403538" y="1231392"/>
            <a:chExt cx="5593390" cy="301769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77DD6716-818A-60C5-6E03-10F4E82164EF}"/>
                </a:ext>
              </a:extLst>
            </p:cNvPr>
            <p:cNvSpPr/>
            <p:nvPr/>
          </p:nvSpPr>
          <p:spPr>
            <a:xfrm>
              <a:off x="6403539" y="1231392"/>
              <a:ext cx="5593389" cy="3011424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F863C06-A18E-65AF-83CB-AA254FC15A0B}"/>
                </a:ext>
              </a:extLst>
            </p:cNvPr>
            <p:cNvSpPr txBox="1"/>
            <p:nvPr/>
          </p:nvSpPr>
          <p:spPr>
            <a:xfrm>
              <a:off x="6403538" y="1421296"/>
              <a:ext cx="5593389" cy="64633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en-GB" dirty="0">
                  <a:solidFill>
                    <a:srgbClr val="FFFF00"/>
                  </a:solidFill>
                </a:rPr>
                <a:t>Should we allow JACoW officers to access the central repository in Indico to help users?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F9E4E9A-2BA9-BBB3-A1F5-B6DBA2557720}"/>
                </a:ext>
              </a:extLst>
            </p:cNvPr>
            <p:cNvSpPr txBox="1"/>
            <p:nvPr/>
          </p:nvSpPr>
          <p:spPr>
            <a:xfrm>
              <a:off x="6494214" y="2125424"/>
              <a:ext cx="5502714" cy="21236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effectLst/>
                  <a:latin typeface="Arial" panose="020B0604020202020204" pitchFamily="34" charset="0"/>
                </a:rPr>
                <a:t>Being forced to use author affiliations compiled from an external database&gt; (and not being able to manually input an affiliation) is a real problem. As&gt; conference </a:t>
              </a:r>
              <a:r>
                <a:rPr lang="en-US" sz="1200" dirty="0" err="1">
                  <a:effectLst/>
                  <a:latin typeface="Arial" panose="020B0604020202020204" pitchFamily="34" charset="0"/>
                </a:rPr>
                <a:t>organisers</a:t>
              </a:r>
              <a:r>
                <a:rPr lang="en-US" sz="1200" dirty="0">
                  <a:effectLst/>
                  <a:latin typeface="Arial" panose="020B0604020202020204" pitchFamily="34" charset="0"/>
                </a:rPr>
                <a:t>, we really do not want to exclude any company&gt; participation (including small companies), because they are often a&gt; significant and important source of revenue for the conference. </a:t>
              </a:r>
              <a:br>
                <a:rPr lang="en-US" sz="1200" dirty="0">
                  <a:effectLst/>
                  <a:latin typeface="Arial" panose="020B0604020202020204" pitchFamily="34" charset="0"/>
                </a:rPr>
              </a:br>
              <a:r>
                <a:rPr lang="en-US" sz="1200" dirty="0">
                  <a:effectLst/>
                  <a:highlight>
                    <a:srgbClr val="FFFF00"/>
                  </a:highlight>
                  <a:latin typeface="Arial" panose="020B0604020202020204" pitchFamily="34" charset="0"/>
                </a:rPr>
                <a:t>I’m less worried about having affiliations correct in order to accept abstracts. But I have checked, and as an editor, I am also unable to edit the affiliation of authors at the contribution stage. This is a real problem, because the affiliations won’t be able to show up correctly in the proceedings, or any of the material produced for the conference (e.g. book of abstracts).</a:t>
              </a:r>
              <a:br>
                <a:rPr lang="en-US" sz="1200" dirty="0">
                  <a:highlight>
                    <a:srgbClr val="FFFF00"/>
                  </a:highlight>
                </a:rPr>
              </a:br>
              <a:endParaRPr lang="en-GB" sz="1200" dirty="0">
                <a:highlight>
                  <a:srgbClr val="FFFF00"/>
                </a:highlight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1F4C3C48-AF35-3CF8-70CD-5420960802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594" y="1111199"/>
            <a:ext cx="5626100" cy="13589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F887632-F3C3-CFD5-8B59-1EED649B88D8}"/>
              </a:ext>
            </a:extLst>
          </p:cNvPr>
          <p:cNvSpPr txBox="1"/>
          <p:nvPr/>
        </p:nvSpPr>
        <p:spPr>
          <a:xfrm>
            <a:off x="2301258" y="5078883"/>
            <a:ext cx="679288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3F4350"/>
                </a:solidFill>
                <a:effectLst/>
                <a:latin typeface="Open Sans" panose="020F0502020204030204" pitchFamily="34" charset="0"/>
              </a:rPr>
              <a:t>Solution from Adrian (@ 23:00!!) : local password manager software (either a standalone one like 1password or </a:t>
            </a:r>
            <a:r>
              <a:rPr lang="en-US" b="0" i="0" dirty="0" err="1">
                <a:solidFill>
                  <a:srgbClr val="3F4350"/>
                </a:solidFill>
                <a:effectLst/>
                <a:latin typeface="Open Sans" panose="020F0502020204030204" pitchFamily="34" charset="0"/>
              </a:rPr>
              <a:t>keepass</a:t>
            </a:r>
            <a:r>
              <a:rPr lang="en-US" b="0" i="0" dirty="0">
                <a:solidFill>
                  <a:srgbClr val="3F4350"/>
                </a:solidFill>
                <a:effectLst/>
                <a:latin typeface="Open Sans" panose="020F0502020204030204" pitchFamily="34" charset="0"/>
              </a:rPr>
              <a:t>, or that of the browser)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7332178-8BA9-C355-EB53-0313EB0EB43A}"/>
              </a:ext>
            </a:extLst>
          </p:cNvPr>
          <p:cNvSpPr txBox="1"/>
          <p:nvPr/>
        </p:nvSpPr>
        <p:spPr>
          <a:xfrm>
            <a:off x="937375" y="1419245"/>
            <a:ext cx="460689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3F4350"/>
                </a:solidFill>
                <a:effectLst/>
                <a:latin typeface="Open Sans" panose="020F0502020204030204" pitchFamily="34" charset="0"/>
              </a:rPr>
              <a:t>One is the Indico profile, the other the </a:t>
            </a:r>
            <a:r>
              <a:rPr lang="en-US" b="0" i="0" dirty="0" err="1">
                <a:solidFill>
                  <a:srgbClr val="3F4350"/>
                </a:solidFill>
                <a:effectLst/>
                <a:latin typeface="Open Sans" panose="020F0502020204030204" pitchFamily="34" charset="0"/>
              </a:rPr>
              <a:t>Eventperson</a:t>
            </a:r>
            <a:r>
              <a:rPr lang="en-US" b="0" i="0" dirty="0">
                <a:solidFill>
                  <a:srgbClr val="3F4350"/>
                </a:solidFill>
                <a:effectLst/>
                <a:latin typeface="Open Sans" panose="020F0502020204030204" pitchFamily="34" charset="0"/>
              </a:rPr>
              <a:t> (Ivan @ 23:25 !!)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25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FA3BF-4E18-E50A-B8D4-95496C530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192" y="148335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In the pipeline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7FD37C-246C-5B60-2210-46ACD0236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144" y="1182624"/>
            <a:ext cx="11280648" cy="4994339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dirty="0"/>
              <a:t>Plugins for the mailing (mail provider Brevo) to be able to extract mailing lists from JACoW Indico Central Repository for conference series announcements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Mailing list dynamically changed with preferences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Could announcement be sent directly through JACoW Indico (as it was for SPMS)?</a:t>
            </a:r>
          </a:p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NOT for Indico BUT: Announcements currently affected by mails from Brevo are blocked by firewalls or go to spams for </a:t>
            </a:r>
            <a:r>
              <a:rPr lang="en-GB">
                <a:solidFill>
                  <a:schemeClr val="tx1"/>
                </a:solidFill>
              </a:rPr>
              <a:t>some institutes </a:t>
            </a:r>
            <a:endParaRPr lang="en-GB" dirty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Brevo does not provide any assistance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To be investigated if from Brevo settings or from wordings</a:t>
            </a:r>
          </a:p>
        </p:txBody>
      </p:sp>
    </p:spTree>
    <p:extLst>
      <p:ext uri="{BB962C8B-B14F-4D97-AF65-F5344CB8AC3E}">
        <p14:creationId xmlns:p14="http://schemas.microsoft.com/office/powerpoint/2010/main" val="254963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6E9778-8D5D-1785-9E60-AD34270F4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439" y="943694"/>
            <a:ext cx="6660891" cy="5796416"/>
          </a:xfrm>
          <a:prstGeom prst="rect">
            <a:avLst/>
          </a:prstGeom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8BC92C3-412B-0D2F-B259-491AD7F1FA6F}"/>
              </a:ext>
            </a:extLst>
          </p:cNvPr>
          <p:cNvGrpSpPr/>
          <p:nvPr/>
        </p:nvGrpSpPr>
        <p:grpSpPr>
          <a:xfrm>
            <a:off x="874643" y="1023729"/>
            <a:ext cx="7857179" cy="5716381"/>
            <a:chOff x="874643" y="1023729"/>
            <a:chExt cx="7857179" cy="571638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76E6EE-2F75-18CF-148C-C6ACA953F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62902" y="1023729"/>
              <a:ext cx="6568920" cy="5716381"/>
            </a:xfrm>
            <a:prstGeom prst="rect">
              <a:avLst/>
            </a:prstGeom>
            <a:effectLst>
              <a:outerShdw blurRad="50800" dist="38100" dir="2700000" algn="tl" rotWithShape="0">
                <a:srgbClr val="0066FF">
                  <a:alpha val="40000"/>
                </a:srgbClr>
              </a:outerShdw>
            </a:effec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F047FC0-E9B3-5C09-D2F8-2EC422E41544}"/>
                </a:ext>
              </a:extLst>
            </p:cNvPr>
            <p:cNvSpPr txBox="1"/>
            <p:nvPr/>
          </p:nvSpPr>
          <p:spPr>
            <a:xfrm>
              <a:off x="2362394" y="4218484"/>
              <a:ext cx="1447493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Abstract can be extracted as Xcel files to have an overview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410E41E-0E46-38A4-63DE-A7E5686C7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4643" y="2832652"/>
              <a:ext cx="1719470" cy="235557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6972A81-AC53-1755-ED91-13D21B0486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9493" y="646043"/>
            <a:ext cx="6844446" cy="60231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C9B744F-E718-6EE1-DEA4-00E37221D6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8028" y="1162188"/>
            <a:ext cx="5345026" cy="4533624"/>
          </a:xfrm>
          <a:prstGeom prst="rect">
            <a:avLst/>
          </a:prstGeom>
          <a:effectLst>
            <a:outerShdw blurRad="50800" dist="38100" dir="2700000" algn="tl" rotWithShape="0">
              <a:srgbClr val="0066FF">
                <a:alpha val="40000"/>
              </a:srgbClr>
            </a:outerShdw>
          </a:effectLst>
        </p:spPr>
      </p:pic>
      <p:sp>
        <p:nvSpPr>
          <p:cNvPr id="18" name="Title 29">
            <a:extLst>
              <a:ext uri="{FF2B5EF4-FFF2-40B4-BE49-F238E27FC236}">
                <a16:creationId xmlns:a16="http://schemas.microsoft.com/office/drawing/2014/main" id="{6A642E21-100B-BD78-9120-AA435E64F3EB}"/>
              </a:ext>
            </a:extLst>
          </p:cNvPr>
          <p:cNvSpPr txBox="1">
            <a:spLocks/>
          </p:cNvSpPr>
          <p:nvPr/>
        </p:nvSpPr>
        <p:spPr>
          <a:xfrm>
            <a:off x="3220282" y="147251"/>
            <a:ext cx="8541788" cy="7254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dirty="0">
                <a:latin typeface="+mn-lt"/>
              </a:rPr>
              <a:t>Ex. of workflow with IPAC Scientific Program Committee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73D0D5-EC12-36C7-4781-A23795BF1B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9800" y="687133"/>
            <a:ext cx="7772400" cy="548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55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E8F2695E-4FCF-797A-56D5-8C5E05995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619" y="1140724"/>
            <a:ext cx="6411578" cy="25904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16C93F2-F4F1-4C55-D035-6DC94F563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0576" y="2259624"/>
            <a:ext cx="3956770" cy="39622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57E3B1-EB48-0AC8-82C2-632F39BB795A}"/>
              </a:ext>
            </a:extLst>
          </p:cNvPr>
          <p:cNvSpPr txBox="1"/>
          <p:nvPr/>
        </p:nvSpPr>
        <p:spPr>
          <a:xfrm>
            <a:off x="4896853" y="168441"/>
            <a:ext cx="67497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>
                <a:solidFill>
                  <a:schemeClr val="accent1"/>
                </a:solidFill>
                <a:effectLst/>
                <a:latin typeface="+mj-lt"/>
              </a:rPr>
              <a:t>Editor Process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8F78AE-1857-9762-C1A7-95F7F3436F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887" y="3995531"/>
            <a:ext cx="6468418" cy="22263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6D1B28-B127-508B-88EF-634E8B61E807}"/>
              </a:ext>
            </a:extLst>
          </p:cNvPr>
          <p:cNvSpPr txBox="1"/>
          <p:nvPr/>
        </p:nvSpPr>
        <p:spPr>
          <a:xfrm>
            <a:off x="7180369" y="1198643"/>
            <a:ext cx="4709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1"/>
                </a:solidFill>
              </a:rPr>
              <a:t>Courtesy of Ivan Adrian, several presentations</a:t>
            </a:r>
          </a:p>
        </p:txBody>
      </p:sp>
    </p:spTree>
    <p:extLst>
      <p:ext uri="{BB962C8B-B14F-4D97-AF65-F5344CB8AC3E}">
        <p14:creationId xmlns:p14="http://schemas.microsoft.com/office/powerpoint/2010/main" val="2999826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7217B42-AC2A-64AA-9B23-E340EAB5D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23" y="1441174"/>
            <a:ext cx="5614821" cy="47517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8E4654-C8CF-F0C9-AEF4-81652636C3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7210" y="209550"/>
            <a:ext cx="6324600" cy="6438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A87566-33A7-F4E6-3F36-8F37E288C85A}"/>
              </a:ext>
            </a:extLst>
          </p:cNvPr>
          <p:cNvSpPr txBox="1"/>
          <p:nvPr/>
        </p:nvSpPr>
        <p:spPr>
          <a:xfrm>
            <a:off x="1560444" y="6192906"/>
            <a:ext cx="2195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ighlight>
                  <a:srgbClr val="FFFF00"/>
                </a:highlight>
              </a:rPr>
              <a:t>*The search works only by title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844D2B-6A86-18E8-6C9D-3B1A2DCF89EF}"/>
              </a:ext>
            </a:extLst>
          </p:cNvPr>
          <p:cNvSpPr txBox="1"/>
          <p:nvPr/>
        </p:nvSpPr>
        <p:spPr>
          <a:xfrm>
            <a:off x="3386758" y="3950012"/>
            <a:ext cx="260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*</a:t>
            </a:r>
            <a:endParaRPr lang="en-GB" dirty="0"/>
          </a:p>
        </p:txBody>
      </p:sp>
      <p:sp>
        <p:nvSpPr>
          <p:cNvPr id="10" name="U-Turn Arrow 9">
            <a:extLst>
              <a:ext uri="{FF2B5EF4-FFF2-40B4-BE49-F238E27FC236}">
                <a16:creationId xmlns:a16="http://schemas.microsoft.com/office/drawing/2014/main" id="{04E79394-ED51-DC47-534A-516FAFA0B7B6}"/>
              </a:ext>
            </a:extLst>
          </p:cNvPr>
          <p:cNvSpPr/>
          <p:nvPr/>
        </p:nvSpPr>
        <p:spPr>
          <a:xfrm>
            <a:off x="5078896" y="347869"/>
            <a:ext cx="1431234" cy="944217"/>
          </a:xfrm>
          <a:prstGeom prst="uturnArrow">
            <a:avLst/>
          </a:prstGeom>
          <a:solidFill>
            <a:srgbClr val="5C9DFE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66FF"/>
                </a:solidFill>
              </a:rPr>
              <a:t>within the conference week</a:t>
            </a:r>
          </a:p>
        </p:txBody>
      </p:sp>
    </p:spTree>
    <p:extLst>
      <p:ext uri="{BB962C8B-B14F-4D97-AF65-F5344CB8AC3E}">
        <p14:creationId xmlns:p14="http://schemas.microsoft.com/office/powerpoint/2010/main" val="3758013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B37D8-ED90-E233-909F-E67238F55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80" y="111759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2CB5E-7962-FFBB-E873-5536D89A6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3856"/>
            <a:ext cx="10515600" cy="424681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GB" dirty="0"/>
              <a:t>JACoW is an international, worldwide COLLABORATION of accelerator labs and universities 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/>
              <a:t>Assisting conference organisation via </a:t>
            </a:r>
            <a:r>
              <a:rPr lang="en-GB" sz="2000" b="1" dirty="0"/>
              <a:t>Indico</a:t>
            </a:r>
            <a:r>
              <a:rPr lang="en-GB" sz="2000" dirty="0"/>
              <a:t> both for announcements, logistics and scientific programme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/>
              <a:t>Publishing (in collaboration with </a:t>
            </a:r>
            <a:r>
              <a:rPr lang="en-GB" sz="2000" b="1" dirty="0"/>
              <a:t>Indico</a:t>
            </a:r>
            <a:r>
              <a:rPr lang="en-GB" sz="2000" dirty="0"/>
              <a:t>) open-source papers on accelerator science and technology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/>
              <a:t>Maintaining via </a:t>
            </a:r>
            <a:r>
              <a:rPr lang="en-GB" sz="2000" b="1" dirty="0"/>
              <a:t>Indico</a:t>
            </a:r>
            <a:r>
              <a:rPr lang="en-GB" sz="2000" dirty="0"/>
              <a:t> user profiles (names, mail addresses, affiliations, preferences for conference series)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/>
              <a:t>FUTURE: create, via </a:t>
            </a:r>
            <a:r>
              <a:rPr lang="en-GB" sz="2000" b="1" dirty="0"/>
              <a:t>Indico</a:t>
            </a:r>
            <a:r>
              <a:rPr lang="en-GB" sz="2000" dirty="0"/>
              <a:t>, dynamic mailing lists for announcements, possibly sending them via </a:t>
            </a:r>
            <a:r>
              <a:rPr lang="en-GB" sz="2000" b="1" dirty="0"/>
              <a:t>Indico</a:t>
            </a:r>
            <a:r>
              <a:rPr lang="en-GB" sz="2000" dirty="0"/>
              <a:t> directly.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CERN is fully supporting our collaboration with Indico</a:t>
            </a:r>
          </a:p>
          <a:p>
            <a:pPr>
              <a:buFont typeface="Wingdings" pitchFamily="2" charset="2"/>
              <a:buChar char="§"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67C63E-5ABC-C149-DEAE-287A3E0D560F}"/>
              </a:ext>
            </a:extLst>
          </p:cNvPr>
          <p:cNvSpPr/>
          <p:nvPr/>
        </p:nvSpPr>
        <p:spPr>
          <a:xfrm>
            <a:off x="426720" y="5173408"/>
            <a:ext cx="11338560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 would like to extend JACoW’s warmest thanks to the Indico team for their great, dynamic, and collaborative work, which makes continuous improvements possible.</a:t>
            </a:r>
          </a:p>
        </p:txBody>
      </p:sp>
    </p:spTree>
    <p:extLst>
      <p:ext uri="{BB962C8B-B14F-4D97-AF65-F5344CB8AC3E}">
        <p14:creationId xmlns:p14="http://schemas.microsoft.com/office/powerpoint/2010/main" val="177355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C85F2-55F7-C86D-1620-36DF6E702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66255"/>
            <a:ext cx="10515600" cy="725489"/>
          </a:xfrm>
        </p:spPr>
        <p:txBody>
          <a:bodyPr/>
          <a:lstStyle/>
          <a:p>
            <a:pPr algn="ctr"/>
            <a:r>
              <a:rPr lang="en-GB" dirty="0"/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3087952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878F6A5-A8C7-DB27-BD7B-3F0926186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3F6ABC-E1D4-5A59-9BBD-D4AC6D723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1" y="0"/>
            <a:ext cx="7482526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B6071F-425C-6EF5-7363-C51BDC4C79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121" y="1662872"/>
            <a:ext cx="7518400" cy="48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44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B28CA4D7-C8E3-C4CE-027F-3AE22DFAA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331" y="713854"/>
            <a:ext cx="10922924" cy="614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B9259E-97CF-7D98-E98C-E6B2226C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020" y="155902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DE25E-9C60-87A8-1E57-20756387C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682" y="1355834"/>
            <a:ext cx="10985937" cy="4821129"/>
          </a:xfrm>
        </p:spPr>
        <p:txBody>
          <a:bodyPr/>
          <a:lstStyle/>
          <a:p>
            <a:pPr marL="460375" indent="-460375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What is JACoW </a:t>
            </a:r>
          </a:p>
          <a:p>
            <a:pPr marL="922338" lvl="1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Goals</a:t>
            </a:r>
          </a:p>
          <a:p>
            <a:pPr marL="922338" lvl="1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Stakeholders</a:t>
            </a:r>
          </a:p>
          <a:p>
            <a:pPr marL="922338" lvl="1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Supporters</a:t>
            </a:r>
          </a:p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SPMS to Indico</a:t>
            </a:r>
          </a:p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Some features of JACoW Indico</a:t>
            </a:r>
          </a:p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Summary and outlook </a:t>
            </a:r>
          </a:p>
          <a:p>
            <a:pPr marL="465138" indent="-461963">
              <a:buFont typeface="Wingdings" pitchFamily="2" charset="2"/>
              <a:buChar char="§"/>
            </a:pPr>
            <a:endParaRPr lang="en-GB" dirty="0">
              <a:solidFill>
                <a:srgbClr val="0066FF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933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DA802A-35AC-258C-650F-F8AF04F05C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857" y="881610"/>
            <a:ext cx="7582133" cy="44605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33603A-35B1-6A74-F86C-D29CC0A160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4005" y="-15657"/>
            <a:ext cx="1277655" cy="8975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D36C9F0-DE31-562D-BBA2-2A40128A2A80}"/>
              </a:ext>
            </a:extLst>
          </p:cNvPr>
          <p:cNvSpPr/>
          <p:nvPr/>
        </p:nvSpPr>
        <p:spPr>
          <a:xfrm>
            <a:off x="4267204" y="676405"/>
            <a:ext cx="82296" cy="100584"/>
          </a:xfrm>
          <a:prstGeom prst="rect">
            <a:avLst/>
          </a:prstGeom>
          <a:solidFill>
            <a:srgbClr val="83B3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3FEB1CF-1B69-4876-7A44-2F6ACA2C1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180" y="156453"/>
            <a:ext cx="10515600" cy="725489"/>
          </a:xfrm>
        </p:spPr>
        <p:txBody>
          <a:bodyPr>
            <a:normAutofit/>
          </a:bodyPr>
          <a:lstStyle/>
          <a:p>
            <a:pPr algn="r"/>
            <a:r>
              <a:rPr lang="en-GB" dirty="0"/>
              <a:t>What is JACoW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505CC5-A436-683C-637C-EC67C0E30470}"/>
              </a:ext>
            </a:extLst>
          </p:cNvPr>
          <p:cNvSpPr txBox="1"/>
          <p:nvPr/>
        </p:nvSpPr>
        <p:spPr>
          <a:xfrm>
            <a:off x="7361822" y="3105834"/>
            <a:ext cx="45531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18 members conference series</a:t>
            </a:r>
            <a:r>
              <a:rPr lang="en-GB" dirty="0">
                <a:solidFill>
                  <a:schemeClr val="accent1"/>
                </a:solidFill>
              </a:rPr>
              <a:t>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accent1"/>
                </a:solidFill>
              </a:rPr>
              <a:t>IPAC (unifying PAC, EPAC, APAC from 2010)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accent1"/>
                </a:solidFill>
              </a:rPr>
              <a:t>NA-PAC (formerly PAC)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accent1"/>
                </a:solidFill>
              </a:rPr>
              <a:t>IBIC (Unifying DIPAC and BIW from 2012)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accent1"/>
                </a:solidFill>
              </a:rPr>
              <a:t>COOL, CYCLOTRONS, ECRIS, EIC, FEL, HIAT, ICAP, ICALEPCS, ICFA ABDW, LINAC, MEDSI, </a:t>
            </a:r>
            <a:r>
              <a:rPr lang="en-GB" dirty="0" err="1">
                <a:solidFill>
                  <a:schemeClr val="accent1"/>
                </a:solidFill>
              </a:rPr>
              <a:t>PCaPAC</a:t>
            </a:r>
            <a:r>
              <a:rPr lang="en-GB" dirty="0">
                <a:solidFill>
                  <a:schemeClr val="accent1"/>
                </a:solidFill>
              </a:rPr>
              <a:t>, RUPAC, SAP, SRF</a:t>
            </a:r>
          </a:p>
        </p:txBody>
      </p:sp>
    </p:spTree>
    <p:extLst>
      <p:ext uri="{BB962C8B-B14F-4D97-AF65-F5344CB8AC3E}">
        <p14:creationId xmlns:p14="http://schemas.microsoft.com/office/powerpoint/2010/main" val="4117792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1F771-67DD-51FA-9789-DEDE85C76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3717" y="166413"/>
            <a:ext cx="6605903" cy="725489"/>
          </a:xfrm>
        </p:spPr>
        <p:txBody>
          <a:bodyPr/>
          <a:lstStyle/>
          <a:p>
            <a:pPr algn="r"/>
            <a:r>
              <a:rPr lang="en-GB" dirty="0"/>
              <a:t>Volume of published papers</a:t>
            </a:r>
          </a:p>
        </p:txBody>
      </p:sp>
      <p:pic>
        <p:nvPicPr>
          <p:cNvPr id="5" name="Content Placeholder 4" descr="A graph of a number of years&#10;&#10;AI-generated content may be incorrect.">
            <a:extLst>
              <a:ext uri="{FF2B5EF4-FFF2-40B4-BE49-F238E27FC236}">
                <a16:creationId xmlns:a16="http://schemas.microsoft.com/office/drawing/2014/main" id="{FB6E612B-FF4F-DE99-0FD4-41AB83ACB8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4704" y="987974"/>
            <a:ext cx="5071393" cy="3111049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497DD6-17F6-62CA-4726-AB2FA39A1D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7670" y="997005"/>
            <a:ext cx="4766161" cy="4124562"/>
          </a:xfrm>
          <a:prstGeom prst="rect">
            <a:avLst/>
          </a:prstGeom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E06B6A28-595A-A74C-8FA8-990C9DE35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39" y="4078006"/>
            <a:ext cx="7264100" cy="25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EF5CF9-3741-5B80-0CB6-A16E98C2DE9E}"/>
              </a:ext>
            </a:extLst>
          </p:cNvPr>
          <p:cNvSpPr txBox="1"/>
          <p:nvPr/>
        </p:nvSpPr>
        <p:spPr>
          <a:xfrm>
            <a:off x="8819804" y="4099023"/>
            <a:ext cx="2592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tos Light" panose="020B0004020202020204" pitchFamily="34" charset="0"/>
              </a:rPr>
              <a:t>Average ~ 2550 papers/ 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CDE4C9-94F2-1BDE-7B7F-E50BDC10CB57}"/>
              </a:ext>
            </a:extLst>
          </p:cNvPr>
          <p:cNvSpPr txBox="1"/>
          <p:nvPr/>
        </p:nvSpPr>
        <p:spPr>
          <a:xfrm>
            <a:off x="1415935" y="1249680"/>
            <a:ext cx="182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tos Light" panose="020B0004020202020204" pitchFamily="34" charset="0"/>
              </a:rPr>
              <a:t>9 conferences / y</a:t>
            </a:r>
          </a:p>
        </p:txBody>
      </p:sp>
    </p:spTree>
    <p:extLst>
      <p:ext uri="{BB962C8B-B14F-4D97-AF65-F5344CB8AC3E}">
        <p14:creationId xmlns:p14="http://schemas.microsoft.com/office/powerpoint/2010/main" val="1656729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A235EC-A5E9-1DF1-9937-BC83E62F9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27" y="-15657"/>
            <a:ext cx="7772400" cy="57956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3E19BB-70AB-9171-F14A-34FE33449243}"/>
              </a:ext>
            </a:extLst>
          </p:cNvPr>
          <p:cNvSpPr txBox="1"/>
          <p:nvPr/>
        </p:nvSpPr>
        <p:spPr>
          <a:xfrm>
            <a:off x="8250620" y="5391763"/>
            <a:ext cx="27326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,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sz="1800" b="0" dirty="0">
                <a:solidFill>
                  <a:srgbClr val="0066FF"/>
                </a:solidFill>
              </a:rPr>
              <a:t>now in JACoW Indico</a:t>
            </a:r>
            <a:r>
              <a:rPr lang="en-US" sz="1800" b="0" dirty="0">
                <a:solidFill>
                  <a:schemeClr val="accent1"/>
                </a:solidFill>
              </a:rPr>
              <a:t>.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754373C0-67DC-B949-B3D7-D2F7AD0E0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4813" y="1355790"/>
            <a:ext cx="9343005" cy="5234196"/>
          </a:xfrm>
          <a:solidFill>
            <a:schemeClr val="bg1"/>
          </a:solidFill>
        </p:spPr>
        <p:txBody>
          <a:bodyPr wrap="square"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GB" sz="2000" dirty="0"/>
              <a:t>Publish </a:t>
            </a:r>
            <a:r>
              <a:rPr lang="en-GB" sz="2000" b="1" dirty="0"/>
              <a:t>high-quality conference proceedings</a:t>
            </a:r>
            <a:r>
              <a:rPr lang="en-GB" sz="2000" dirty="0"/>
              <a:t> – </a:t>
            </a:r>
            <a:r>
              <a:rPr lang="en-GB" sz="2000" dirty="0">
                <a:solidFill>
                  <a:srgbClr val="00B050"/>
                </a:solidFill>
              </a:rPr>
              <a:t>with JACoW Indico, from IPAC’23  </a:t>
            </a:r>
            <a:r>
              <a:rPr lang="en-GB" sz="2000" dirty="0"/>
              <a:t>– permitting </a:t>
            </a:r>
            <a:r>
              <a:rPr lang="en-GB" sz="2000" b="1" dirty="0"/>
              <a:t>wide dissemination and use</a:t>
            </a:r>
            <a:r>
              <a:rPr lang="en-GB" sz="2000" dirty="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/>
              <a:t>Publish conference metadata for open archives.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/>
              <a:t>Provide </a:t>
            </a:r>
            <a:r>
              <a:rPr lang="en-GB" sz="2000" b="1" dirty="0"/>
              <a:t>long-term archival storage</a:t>
            </a:r>
            <a:r>
              <a:rPr lang="en-GB" sz="2000" dirty="0"/>
              <a:t> to ensure longevity and (free) access to publication data.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/>
              <a:t>Provide a </a:t>
            </a:r>
            <a:r>
              <a:rPr lang="en-GB" sz="2000" b="1" dirty="0"/>
              <a:t>repository of profiles</a:t>
            </a:r>
            <a:r>
              <a:rPr lang="en-GB" sz="2000" dirty="0"/>
              <a:t> – </a:t>
            </a:r>
            <a:r>
              <a:rPr lang="en-GB" sz="2000" dirty="0">
                <a:solidFill>
                  <a:srgbClr val="00B050"/>
                </a:solidFill>
              </a:rPr>
              <a:t>in JACoW Indico since March ’25 </a:t>
            </a:r>
            <a:r>
              <a:rPr lang="en-GB" sz="2000" dirty="0"/>
              <a:t>– </a:t>
            </a:r>
            <a:r>
              <a:rPr lang="en-GB" sz="2000" dirty="0">
                <a:solidFill>
                  <a:srgbClr val="0070C0"/>
                </a:solidFill>
              </a:rPr>
              <a:t>and maintain a mailing lists for accelerator conferences (</a:t>
            </a:r>
            <a:r>
              <a:rPr lang="en-GB" sz="2000" dirty="0">
                <a:solidFill>
                  <a:srgbClr val="0070C0"/>
                </a:solidFill>
                <a:highlight>
                  <a:srgbClr val="FFFF00"/>
                </a:highlight>
              </a:rPr>
              <a:t>work in progress, to have dynamic mailing lists /interface with Brevo </a:t>
            </a:r>
            <a:r>
              <a:rPr lang="en-GB" sz="2000" dirty="0">
                <a:solidFill>
                  <a:srgbClr val="0070C0"/>
                </a:solidFill>
              </a:rPr>
              <a:t>– mail provider).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>
                <a:solidFill>
                  <a:srgbClr val="0070C0"/>
                </a:solidFill>
              </a:rPr>
              <a:t>Provide </a:t>
            </a:r>
            <a:r>
              <a:rPr lang="en-GB" sz="2000" b="1" dirty="0">
                <a:solidFill>
                  <a:srgbClr val="0070C0"/>
                </a:solidFill>
              </a:rPr>
              <a:t>support for conference</a:t>
            </a:r>
            <a:r>
              <a:rPr lang="en-GB" sz="2000" dirty="0">
                <a:solidFill>
                  <a:srgbClr val="0070C0"/>
                </a:solidFill>
              </a:rPr>
              <a:t> organisers </a:t>
            </a:r>
            <a:r>
              <a:rPr lang="en-GB" sz="2000" dirty="0"/>
              <a:t>– </a:t>
            </a:r>
            <a:r>
              <a:rPr lang="en-GB" sz="2000" dirty="0">
                <a:solidFill>
                  <a:srgbClr val="00B050"/>
                </a:solidFill>
              </a:rPr>
              <a:t>with JACoW Indico</a:t>
            </a:r>
            <a:r>
              <a:rPr lang="en-GB" sz="2000" dirty="0">
                <a:solidFill>
                  <a:srgbClr val="0070C0"/>
                </a:solidFill>
              </a:rPr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GB" sz="1600" dirty="0">
                <a:solidFill>
                  <a:srgbClr val="0070C0"/>
                </a:solidFill>
              </a:rPr>
              <a:t>Conference logistics</a:t>
            </a:r>
          </a:p>
          <a:p>
            <a:pPr lvl="1">
              <a:buFont typeface="Wingdings" pitchFamily="2" charset="2"/>
              <a:buChar char="§"/>
            </a:pPr>
            <a:r>
              <a:rPr lang="en-GB" sz="1600" dirty="0">
                <a:solidFill>
                  <a:srgbClr val="0070C0"/>
                </a:solidFill>
              </a:rPr>
              <a:t>Organizing scientific content of conferences </a:t>
            </a:r>
          </a:p>
          <a:p>
            <a:pPr lvl="1">
              <a:buFont typeface="Wingdings" pitchFamily="2" charset="2"/>
              <a:buChar char="§"/>
            </a:pPr>
            <a:r>
              <a:rPr lang="en-GB" sz="1600" dirty="0">
                <a:solidFill>
                  <a:srgbClr val="0070C0"/>
                </a:solidFill>
              </a:rPr>
              <a:t>Paper submission and processing</a:t>
            </a:r>
          </a:p>
          <a:p>
            <a:pPr lvl="1">
              <a:buFont typeface="Wingdings" pitchFamily="2" charset="2"/>
              <a:buChar char="§"/>
            </a:pPr>
            <a:r>
              <a:rPr lang="en-GB" sz="1600" dirty="0">
                <a:solidFill>
                  <a:srgbClr val="0070C0"/>
                </a:solidFill>
              </a:rPr>
              <a:t>Proceedings publication</a:t>
            </a:r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2000" b="1" dirty="0"/>
              <a:t>Train</a:t>
            </a:r>
            <a:r>
              <a:rPr lang="en-GB" sz="2000" dirty="0">
                <a:solidFill>
                  <a:srgbClr val="0070C0"/>
                </a:solidFill>
              </a:rPr>
              <a:t> and </a:t>
            </a:r>
            <a:r>
              <a:rPr lang="en-GB" sz="2000" b="1" dirty="0"/>
              <a:t>educate</a:t>
            </a:r>
            <a:r>
              <a:rPr lang="en-GB" sz="2000" dirty="0">
                <a:solidFill>
                  <a:srgbClr val="0070C0"/>
                </a:solidFill>
              </a:rPr>
              <a:t> authors and editors, including on tools for proceedings production.</a:t>
            </a:r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  <p:sp>
        <p:nvSpPr>
          <p:cNvPr id="23" name="Title 8">
            <a:extLst>
              <a:ext uri="{FF2B5EF4-FFF2-40B4-BE49-F238E27FC236}">
                <a16:creationId xmlns:a16="http://schemas.microsoft.com/office/drawing/2014/main" id="{745910AC-B96E-E89B-FF81-F53996A40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180" y="164617"/>
            <a:ext cx="10515600" cy="725489"/>
          </a:xfrm>
        </p:spPr>
        <p:txBody>
          <a:bodyPr>
            <a:normAutofit/>
          </a:bodyPr>
          <a:lstStyle/>
          <a:p>
            <a:pPr algn="r"/>
            <a:r>
              <a:rPr lang="en-GB" dirty="0"/>
              <a:t>Goals </a:t>
            </a:r>
          </a:p>
        </p:txBody>
      </p:sp>
    </p:spTree>
    <p:extLst>
      <p:ext uri="{BB962C8B-B14F-4D97-AF65-F5344CB8AC3E}">
        <p14:creationId xmlns:p14="http://schemas.microsoft.com/office/powerpoint/2010/main" val="2841587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4721B5-58E4-CE07-E082-2AAE5917EE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10266-EF9A-6344-C280-1513807CB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401" y="106681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Stakeholders</a:t>
            </a:r>
          </a:p>
        </p:txBody>
      </p:sp>
      <p:sp>
        <p:nvSpPr>
          <p:cNvPr id="17" name="Title 29">
            <a:extLst>
              <a:ext uri="{FF2B5EF4-FFF2-40B4-BE49-F238E27FC236}">
                <a16:creationId xmlns:a16="http://schemas.microsoft.com/office/drawing/2014/main" id="{2CAEB1CC-036D-7CC4-E7F7-F9670EDBA300}"/>
              </a:ext>
            </a:extLst>
          </p:cNvPr>
          <p:cNvSpPr txBox="1">
            <a:spLocks/>
          </p:cNvSpPr>
          <p:nvPr/>
        </p:nvSpPr>
        <p:spPr>
          <a:xfrm>
            <a:off x="4450292" y="951112"/>
            <a:ext cx="7234965" cy="725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dirty="0">
                <a:solidFill>
                  <a:srgbClr val="0066FF"/>
                </a:solidFill>
              </a:rPr>
              <a:t>A collaboration, NOT a service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F038E9-AA10-31FF-4B64-6B34566EDEE1}"/>
              </a:ext>
            </a:extLst>
          </p:cNvPr>
          <p:cNvGrpSpPr/>
          <p:nvPr/>
        </p:nvGrpSpPr>
        <p:grpSpPr>
          <a:xfrm>
            <a:off x="1492520" y="1824057"/>
            <a:ext cx="8933935" cy="3904735"/>
            <a:chOff x="1401572" y="2130619"/>
            <a:chExt cx="8933935" cy="390473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3F34B00-CEA7-94E2-16F6-E05111D4FDD1}"/>
                </a:ext>
              </a:extLst>
            </p:cNvPr>
            <p:cNvSpPr/>
            <p:nvPr/>
          </p:nvSpPr>
          <p:spPr>
            <a:xfrm>
              <a:off x="1401572" y="2130619"/>
              <a:ext cx="8933935" cy="390473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8F2E7F2-B5B6-00D2-FDE6-46CCFA34735C}"/>
                </a:ext>
              </a:extLst>
            </p:cNvPr>
            <p:cNvGrpSpPr/>
            <p:nvPr/>
          </p:nvGrpSpPr>
          <p:grpSpPr>
            <a:xfrm>
              <a:off x="3141823" y="2482069"/>
              <a:ext cx="5187904" cy="3191320"/>
              <a:chOff x="2436121" y="2262554"/>
              <a:chExt cx="5187904" cy="3191320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2FCFB544-7261-9BF5-064B-AF4BE7650246}"/>
                  </a:ext>
                </a:extLst>
              </p:cNvPr>
              <p:cNvGrpSpPr/>
              <p:nvPr/>
            </p:nvGrpSpPr>
            <p:grpSpPr>
              <a:xfrm>
                <a:off x="5073189" y="2729749"/>
                <a:ext cx="2550836" cy="2485743"/>
                <a:chOff x="4581064" y="2692803"/>
                <a:chExt cx="2550836" cy="2485743"/>
              </a:xfrm>
            </p:grpSpPr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4A1825F6-81E4-1CA7-1D0C-DFE01C7B8D01}"/>
                    </a:ext>
                  </a:extLst>
                </p:cNvPr>
                <p:cNvSpPr/>
                <p:nvPr/>
              </p:nvSpPr>
              <p:spPr>
                <a:xfrm>
                  <a:off x="4581064" y="2692803"/>
                  <a:ext cx="2550836" cy="2485743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 dirty="0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8730B272-E7F0-1441-18A3-85820F6A8619}"/>
                    </a:ext>
                  </a:extLst>
                </p:cNvPr>
                <p:cNvSpPr txBox="1"/>
                <p:nvPr/>
              </p:nvSpPr>
              <p:spPr>
                <a:xfrm>
                  <a:off x="5826880" y="4060744"/>
                  <a:ext cx="95212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bg1"/>
                      </a:solidFill>
                    </a:rPr>
                    <a:t>Team</a:t>
                  </a:r>
                  <a:endParaRPr lang="en-DE" sz="2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E447794-7300-0C60-5A1A-A8EB9680974D}"/>
                  </a:ext>
                </a:extLst>
              </p:cNvPr>
              <p:cNvGrpSpPr/>
              <p:nvPr/>
            </p:nvGrpSpPr>
            <p:grpSpPr>
              <a:xfrm>
                <a:off x="5603459" y="3147259"/>
                <a:ext cx="1129994" cy="941873"/>
                <a:chOff x="3485301" y="3396485"/>
                <a:chExt cx="1129994" cy="941873"/>
              </a:xfrm>
            </p:grpSpPr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D3E6DA7D-212F-095A-F268-15C9E1FE3205}"/>
                    </a:ext>
                  </a:extLst>
                </p:cNvPr>
                <p:cNvSpPr/>
                <p:nvPr/>
              </p:nvSpPr>
              <p:spPr>
                <a:xfrm>
                  <a:off x="3485301" y="3396485"/>
                  <a:ext cx="1103590" cy="941873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 dirty="0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47C60BB-C224-C441-7F2B-2682934B4AF0}"/>
                    </a:ext>
                  </a:extLst>
                </p:cNvPr>
                <p:cNvSpPr txBox="1"/>
                <p:nvPr/>
              </p:nvSpPr>
              <p:spPr>
                <a:xfrm>
                  <a:off x="3818282" y="3571698"/>
                  <a:ext cx="7970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 err="1">
                      <a:solidFill>
                        <a:schemeClr val="bg1"/>
                      </a:solidFill>
                    </a:rPr>
                    <a:t>BoD</a:t>
                  </a:r>
                  <a:endParaRPr lang="en-DE" sz="2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8DF89A3F-9257-6D36-8C5E-0DF86E6696D1}"/>
                  </a:ext>
                </a:extLst>
              </p:cNvPr>
              <p:cNvGrpSpPr/>
              <p:nvPr/>
            </p:nvGrpSpPr>
            <p:grpSpPr>
              <a:xfrm>
                <a:off x="2751191" y="2637478"/>
                <a:ext cx="3285107" cy="2816396"/>
                <a:chOff x="2720200" y="3365737"/>
                <a:chExt cx="3285107" cy="2081244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71607623-3F59-67BF-E4C1-C3F46489F29E}"/>
                    </a:ext>
                  </a:extLst>
                </p:cNvPr>
                <p:cNvSpPr/>
                <p:nvPr/>
              </p:nvSpPr>
              <p:spPr>
                <a:xfrm>
                  <a:off x="2720200" y="3365737"/>
                  <a:ext cx="3285107" cy="2081244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 dirty="0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C387EA1-3C79-F107-4533-CAAFD1F7C232}"/>
                    </a:ext>
                  </a:extLst>
                </p:cNvPr>
                <p:cNvSpPr txBox="1"/>
                <p:nvPr/>
              </p:nvSpPr>
              <p:spPr>
                <a:xfrm>
                  <a:off x="3764768" y="4767105"/>
                  <a:ext cx="998158" cy="3411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bg1"/>
                      </a:solidFill>
                    </a:rPr>
                    <a:t>Users</a:t>
                  </a:r>
                  <a:endParaRPr lang="en-DE" sz="2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0EF321E-2EF6-17A2-D35A-5C1391893313}"/>
                  </a:ext>
                </a:extLst>
              </p:cNvPr>
              <p:cNvGrpSpPr/>
              <p:nvPr/>
            </p:nvGrpSpPr>
            <p:grpSpPr>
              <a:xfrm>
                <a:off x="3771302" y="2262554"/>
                <a:ext cx="2295211" cy="1372585"/>
                <a:chOff x="3786989" y="1740661"/>
                <a:chExt cx="1945543" cy="2236944"/>
              </a:xfrm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8F921107-0736-C064-090D-0BCDCE453BF4}"/>
                    </a:ext>
                  </a:extLst>
                </p:cNvPr>
                <p:cNvSpPr/>
                <p:nvPr/>
              </p:nvSpPr>
              <p:spPr>
                <a:xfrm>
                  <a:off x="3786989" y="1740661"/>
                  <a:ext cx="1945543" cy="2236944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 dirty="0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0AD90A7-340E-FBDE-DA4C-3E9546A7BE29}"/>
                    </a:ext>
                  </a:extLst>
                </p:cNvPr>
                <p:cNvSpPr txBox="1"/>
                <p:nvPr/>
              </p:nvSpPr>
              <p:spPr>
                <a:xfrm>
                  <a:off x="3886274" y="1838870"/>
                  <a:ext cx="1798911" cy="10533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chemeClr val="bg1"/>
                      </a:solidFill>
                    </a:rPr>
                    <a:t>Conference representatives</a:t>
                  </a:r>
                  <a:endParaRPr lang="en-DE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01D581A8-10D2-4A1F-C352-5C52029A7D37}"/>
                  </a:ext>
                </a:extLst>
              </p:cNvPr>
              <p:cNvGrpSpPr/>
              <p:nvPr/>
            </p:nvGrpSpPr>
            <p:grpSpPr>
              <a:xfrm>
                <a:off x="2436121" y="2971927"/>
                <a:ext cx="2199808" cy="1406976"/>
                <a:chOff x="2590804" y="2885783"/>
                <a:chExt cx="1953622" cy="2274240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DC5C923E-807C-2B21-AA24-959364C49383}"/>
                    </a:ext>
                  </a:extLst>
                </p:cNvPr>
                <p:cNvSpPr/>
                <p:nvPr/>
              </p:nvSpPr>
              <p:spPr>
                <a:xfrm>
                  <a:off x="2590804" y="2885783"/>
                  <a:ext cx="1953622" cy="227424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 dirty="0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C4D8E96-0147-3622-2CFC-0109684FEF4B}"/>
                    </a:ext>
                  </a:extLst>
                </p:cNvPr>
                <p:cNvSpPr txBox="1"/>
                <p:nvPr/>
              </p:nvSpPr>
              <p:spPr>
                <a:xfrm>
                  <a:off x="2826732" y="3527341"/>
                  <a:ext cx="1648314" cy="10447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chemeClr val="bg1"/>
                      </a:solidFill>
                    </a:rPr>
                    <a:t>Institute representatives</a:t>
                  </a:r>
                  <a:endParaRPr lang="en-DE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pic>
        <p:nvPicPr>
          <p:cNvPr id="41" name="Picture 2">
            <a:extLst>
              <a:ext uri="{FF2B5EF4-FFF2-40B4-BE49-F238E27FC236}">
                <a16:creationId xmlns:a16="http://schemas.microsoft.com/office/drawing/2014/main" id="{9680765A-0EBE-BC0C-0B80-BDBBBF2162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7813" y="1757121"/>
            <a:ext cx="7589520" cy="426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278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>
            <a:extLst>
              <a:ext uri="{FF2B5EF4-FFF2-40B4-BE49-F238E27FC236}">
                <a16:creationId xmlns:a16="http://schemas.microsoft.com/office/drawing/2014/main" id="{68959352-551E-1E44-1F78-856E414DC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7406" y="130555"/>
            <a:ext cx="7234965" cy="725489"/>
          </a:xfrm>
        </p:spPr>
        <p:txBody>
          <a:bodyPr>
            <a:noAutofit/>
          </a:bodyPr>
          <a:lstStyle/>
          <a:p>
            <a:pPr algn="r"/>
            <a:r>
              <a:rPr lang="en-GB" sz="2800" dirty="0">
                <a:latin typeface="+mn-lt"/>
              </a:rPr>
              <a:t>Labs providing infrastructure and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83A6E-6F53-E0BD-F2BD-C575E8B62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8905" y="1162498"/>
            <a:ext cx="4056524" cy="2557189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281C7"/>
                </a:solidFill>
              </a:rPr>
              <a:t>Proceedings Repository &amp; Search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GB" sz="1500" dirty="0">
                <a:solidFill>
                  <a:srgbClr val="0281C7"/>
                </a:solidFill>
                <a:sym typeface="Wingdings" pitchFamily="2" charset="2"/>
              </a:rPr>
              <a:t></a:t>
            </a:r>
            <a:r>
              <a:rPr lang="en-GB" sz="1700" dirty="0">
                <a:solidFill>
                  <a:srgbClr val="0281C7"/>
                </a:solidFill>
                <a:sym typeface="Wingdings" pitchFamily="2" charset="2"/>
              </a:rPr>
              <a:t> </a:t>
            </a:r>
            <a:r>
              <a:rPr lang="en-GB" sz="1700" dirty="0">
                <a:solidFill>
                  <a:srgbClr val="C00000"/>
                </a:solidFill>
                <a:sym typeface="Wingdings" pitchFamily="2" charset="2"/>
              </a:rPr>
              <a:t>moving “soon” to </a:t>
            </a:r>
            <a:r>
              <a:rPr lang="en-GB" sz="1700" dirty="0" err="1">
                <a:solidFill>
                  <a:srgbClr val="C00000"/>
                </a:solidFill>
                <a:sym typeface="Wingdings" pitchFamily="2" charset="2"/>
              </a:rPr>
              <a:t>Elettra</a:t>
            </a:r>
            <a:endParaRPr lang="en-GB" sz="1700" dirty="0">
              <a:solidFill>
                <a:srgbClr val="C00000"/>
              </a:solidFill>
            </a:endParaRP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SPMS Central Repository (Accounts and Profiles) and Regional Support Centre for Europe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281C7"/>
                </a:solidFill>
              </a:rPr>
              <a:t>JACoW Indico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Paper File Server for EMEA and Australasia (formerly at PSI)</a:t>
            </a:r>
          </a:p>
        </p:txBody>
      </p:sp>
      <p:pic>
        <p:nvPicPr>
          <p:cNvPr id="5" name="Picture 4" descr="A blue globe with a black background&#10;&#10;AI-generated content may be incorrect.">
            <a:extLst>
              <a:ext uri="{FF2B5EF4-FFF2-40B4-BE49-F238E27FC236}">
                <a16:creationId xmlns:a16="http://schemas.microsoft.com/office/drawing/2014/main" id="{94ABE041-DD8B-315E-5C7F-5E120980C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8454" y="4937692"/>
            <a:ext cx="1004226" cy="1004226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DBA34A3-5274-92C9-B528-1E3E251737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6803" y="3541211"/>
            <a:ext cx="2132985" cy="142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CECBAB3-84E2-9360-BB77-912FF0715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6428" y="957653"/>
            <a:ext cx="2897339" cy="88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ERN Logo">
            <a:extLst>
              <a:ext uri="{FF2B5EF4-FFF2-40B4-BE49-F238E27FC236}">
                <a16:creationId xmlns:a16="http://schemas.microsoft.com/office/drawing/2014/main" id="{0FC427DD-B8C9-50BA-EFFE-ED9CFED4B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470" y="1257088"/>
            <a:ext cx="2022916" cy="171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CD20866-C113-178A-6966-748BA1247F9A}"/>
              </a:ext>
            </a:extLst>
          </p:cNvPr>
          <p:cNvSpPr txBox="1">
            <a:spLocks/>
          </p:cNvSpPr>
          <p:nvPr/>
        </p:nvSpPr>
        <p:spPr>
          <a:xfrm>
            <a:off x="3168151" y="3647854"/>
            <a:ext cx="4056524" cy="1339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 err="1">
                <a:solidFill>
                  <a:srgbClr val="0080C5"/>
                </a:solidFill>
                <a:hlinkClick r:id="rId7"/>
              </a:rPr>
              <a:t>JACoW.org</a:t>
            </a:r>
            <a:r>
              <a:rPr lang="en-GB" sz="1700" dirty="0">
                <a:solidFill>
                  <a:srgbClr val="0080C5"/>
                </a:solidFill>
              </a:rPr>
              <a:t> Website Hosting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080C5"/>
                </a:solidFill>
                <a:hlinkClick r:id="rId8"/>
              </a:rPr>
              <a:t>JICT</a:t>
            </a:r>
            <a:r>
              <a:rPr lang="en-GB" sz="1700" dirty="0">
                <a:solidFill>
                  <a:srgbClr val="0080C5"/>
                </a:solidFill>
              </a:rPr>
              <a:t> tools, </a:t>
            </a:r>
            <a:r>
              <a:rPr lang="en-GB" sz="1700" dirty="0">
                <a:solidFill>
                  <a:srgbClr val="0080C5"/>
                </a:solidFill>
                <a:hlinkClick r:id="rId9"/>
              </a:rPr>
              <a:t>CAT</a:t>
            </a:r>
            <a:r>
              <a:rPr lang="en-GB" sz="1700" dirty="0">
                <a:solidFill>
                  <a:srgbClr val="0080C5"/>
                </a:solidFill>
              </a:rPr>
              <a:t> and </a:t>
            </a:r>
            <a:r>
              <a:rPr lang="en-US" sz="1700" u="none" strike="noStrike" dirty="0">
                <a:effectLst/>
                <a:hlinkClick r:id="rId10"/>
              </a:rPr>
              <a:t>MEOW</a:t>
            </a:r>
            <a:r>
              <a:rPr lang="en-GB" sz="1700" dirty="0">
                <a:solidFill>
                  <a:srgbClr val="0080C5"/>
                </a:solidFill>
              </a:rPr>
              <a:t> tool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281C7"/>
                </a:solidFill>
              </a:rPr>
              <a:t>JACoW Indico</a:t>
            </a:r>
            <a:r>
              <a:rPr lang="en-GB" sz="1700" dirty="0">
                <a:solidFill>
                  <a:srgbClr val="0080C5"/>
                </a:solidFill>
              </a:rPr>
              <a:t> documentation pages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2F555A8-0DA6-7549-0A05-21E850522350}"/>
              </a:ext>
            </a:extLst>
          </p:cNvPr>
          <p:cNvSpPr txBox="1">
            <a:spLocks/>
          </p:cNvSpPr>
          <p:nvPr/>
        </p:nvSpPr>
        <p:spPr>
          <a:xfrm>
            <a:off x="4126780" y="4987370"/>
            <a:ext cx="2574886" cy="8105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00"/>
              </a:spcBef>
              <a:buNone/>
            </a:pPr>
            <a:r>
              <a:rPr lang="en-GB" sz="1700" dirty="0">
                <a:solidFill>
                  <a:srgbClr val="00649C"/>
                </a:solidFill>
              </a:rPr>
              <a:t>European Physics Society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0649C"/>
                </a:solidFill>
              </a:rPr>
              <a:t>Software licenses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0649C"/>
                </a:solidFill>
              </a:rPr>
              <a:t>Mailing system</a:t>
            </a:r>
            <a:br>
              <a:rPr lang="en-GB" sz="1700" dirty="0">
                <a:solidFill>
                  <a:srgbClr val="00649C"/>
                </a:solidFill>
              </a:rPr>
            </a:br>
            <a:r>
              <a:rPr lang="en-GB" sz="1700" dirty="0">
                <a:solidFill>
                  <a:srgbClr val="00649C"/>
                </a:solidFill>
              </a:rPr>
              <a:t>(</a:t>
            </a:r>
            <a:r>
              <a:rPr lang="en-GB" sz="1700" dirty="0" err="1">
                <a:solidFill>
                  <a:srgbClr val="00649C"/>
                </a:solidFill>
              </a:rPr>
              <a:t>Brevo</a:t>
            </a:r>
            <a:r>
              <a:rPr lang="en-GB" sz="1700" dirty="0">
                <a:solidFill>
                  <a:srgbClr val="00649C"/>
                </a:solidFill>
              </a:rPr>
              <a:t>)</a:t>
            </a: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920C0EEA-4F24-6A29-896E-63272814B0D0}"/>
              </a:ext>
            </a:extLst>
          </p:cNvPr>
          <p:cNvSpPr/>
          <p:nvPr/>
        </p:nvSpPr>
        <p:spPr>
          <a:xfrm>
            <a:off x="4406307" y="1810533"/>
            <a:ext cx="693155" cy="658008"/>
          </a:xfrm>
          <a:prstGeom prst="arc">
            <a:avLst>
              <a:gd name="adj1" fmla="val 807857"/>
              <a:gd name="adj2" fmla="val 5653717"/>
            </a:avLst>
          </a:prstGeom>
          <a:ln w="9525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96D6DC-5219-C32E-90BB-FB24AB261A29}"/>
              </a:ext>
            </a:extLst>
          </p:cNvPr>
          <p:cNvSpPr txBox="1"/>
          <p:nvPr/>
        </p:nvSpPr>
        <p:spPr>
          <a:xfrm>
            <a:off x="7240300" y="1839288"/>
            <a:ext cx="4621500" cy="1174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GB" sz="1700" dirty="0">
                <a:solidFill>
                  <a:schemeClr val="bg1">
                    <a:lumMod val="50000"/>
                  </a:schemeClr>
                </a:solidFill>
              </a:rPr>
              <a:t>High Energy Accelerator Research Organization</a:t>
            </a:r>
          </a:p>
          <a:p>
            <a:pPr marL="285750" indent="-285750"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chemeClr val="bg1">
                    <a:lumMod val="50000"/>
                  </a:schemeClr>
                </a:solidFill>
              </a:rPr>
              <a:t>Proceedings server</a:t>
            </a:r>
          </a:p>
          <a:p>
            <a:pPr marL="285750" indent="-285750"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SPMS Regional Support Centre for Australasia and the Americas (to be retired end of 2024)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EA0A5DC-983D-75C7-EBB7-9026F3EF02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57567" y="4901156"/>
            <a:ext cx="2083492" cy="730859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C12E1AA1-75FF-662E-816E-6763E6C0BA5A}"/>
              </a:ext>
            </a:extLst>
          </p:cNvPr>
          <p:cNvSpPr txBox="1">
            <a:spLocks/>
          </p:cNvSpPr>
          <p:nvPr/>
        </p:nvSpPr>
        <p:spPr>
          <a:xfrm>
            <a:off x="7668263" y="5600485"/>
            <a:ext cx="4044107" cy="87195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00"/>
              </a:spcBef>
              <a:buNone/>
            </a:pPr>
            <a:r>
              <a:rPr lang="en-GB" sz="2000" dirty="0">
                <a:solidFill>
                  <a:srgbClr val="596E9B"/>
                </a:solidFill>
              </a:rPr>
              <a:t>Australian Nuclear Science and Technology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596E9B"/>
                </a:solidFill>
              </a:rPr>
              <a:t>References’ search tool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596E9B"/>
                </a:solidFill>
              </a:rPr>
              <a:t>CAT Scan Cloud Host</a:t>
            </a:r>
          </a:p>
        </p:txBody>
      </p:sp>
      <p:pic>
        <p:nvPicPr>
          <p:cNvPr id="31" name="Picture 30" descr="A black and red logo&#10;&#10;AI-generated content may be incorrect.">
            <a:extLst>
              <a:ext uri="{FF2B5EF4-FFF2-40B4-BE49-F238E27FC236}">
                <a16:creationId xmlns:a16="http://schemas.microsoft.com/office/drawing/2014/main" id="{52F25593-F354-8AB4-DB39-5F1F915BBCC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85820" y="3280503"/>
            <a:ext cx="3081223" cy="120024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AA7DA77-081D-D4F8-969D-0B3EC1936B03}"/>
              </a:ext>
            </a:extLst>
          </p:cNvPr>
          <p:cNvSpPr txBox="1"/>
          <p:nvPr/>
        </p:nvSpPr>
        <p:spPr>
          <a:xfrm>
            <a:off x="7657759" y="4261526"/>
            <a:ext cx="387594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i="1" dirty="0">
                <a:solidFill>
                  <a:schemeClr val="bg1">
                    <a:lumMod val="50000"/>
                  </a:schemeClr>
                </a:solidFill>
              </a:rPr>
              <a:t>Paper File Server for the Americas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4A26780-2D0A-6074-AD15-B9FA0CF3816B}"/>
              </a:ext>
            </a:extLst>
          </p:cNvPr>
          <p:cNvSpPr txBox="1"/>
          <p:nvPr/>
        </p:nvSpPr>
        <p:spPr>
          <a:xfrm>
            <a:off x="327042" y="6134295"/>
            <a:ext cx="6096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n-US" sz="1100" dirty="0">
                <a:solidFill>
                  <a:schemeClr val="tx2"/>
                </a:solidFill>
              </a:rPr>
              <a:t>JICT – </a:t>
            </a:r>
            <a:r>
              <a:rPr lang="en-US" sz="1100" b="0" i="0" u="none" strike="noStrike" dirty="0">
                <a:solidFill>
                  <a:schemeClr val="tx2"/>
                </a:solidFill>
                <a:effectLst/>
              </a:rPr>
              <a:t>JACoW Indico Conference Toolbox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100" dirty="0">
                <a:solidFill>
                  <a:schemeClr val="tx2"/>
                </a:solidFill>
              </a:rPr>
              <a:t>CAT – Conference Assembly Tool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100" i="0" u="none" strike="noStrike" dirty="0">
                <a:solidFill>
                  <a:schemeClr val="tx2"/>
                </a:solidFill>
                <a:effectLst/>
              </a:rPr>
              <a:t>MEOW – Machine Editor for </a:t>
            </a:r>
            <a:r>
              <a:rPr lang="en-US" sz="1100" i="0" u="none" strike="noStrike" dirty="0" err="1">
                <a:solidFill>
                  <a:schemeClr val="tx2"/>
                </a:solidFill>
                <a:effectLst/>
              </a:rPr>
              <a:t>cOnferences</a:t>
            </a:r>
            <a:r>
              <a:rPr lang="en-US" sz="1100" i="0" u="none" strike="noStrike" dirty="0">
                <a:solidFill>
                  <a:schemeClr val="tx2"/>
                </a:solidFill>
                <a:effectLst/>
              </a:rPr>
              <a:t> Website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9653FBF9-B250-A7EE-24CC-8AAD62CCBCE7}"/>
              </a:ext>
            </a:extLst>
          </p:cNvPr>
          <p:cNvSpPr/>
          <p:nvPr/>
        </p:nvSpPr>
        <p:spPr>
          <a:xfrm flipV="1">
            <a:off x="4463826" y="2468541"/>
            <a:ext cx="693155" cy="593676"/>
          </a:xfrm>
          <a:prstGeom prst="arc">
            <a:avLst>
              <a:gd name="adj1" fmla="val 525725"/>
              <a:gd name="adj2" fmla="val 5603150"/>
            </a:avLst>
          </a:prstGeom>
          <a:ln w="9525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5A5BF6B4-E060-45D4-554C-2A1489266420}"/>
              </a:ext>
            </a:extLst>
          </p:cNvPr>
          <p:cNvSpPr/>
          <p:nvPr/>
        </p:nvSpPr>
        <p:spPr>
          <a:xfrm>
            <a:off x="5209822" y="1097353"/>
            <a:ext cx="728524" cy="44766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37BAB6-B8EC-CE95-0D8B-2E7FE1C669E9}"/>
              </a:ext>
            </a:extLst>
          </p:cNvPr>
          <p:cNvCxnSpPr/>
          <p:nvPr/>
        </p:nvCxnSpPr>
        <p:spPr>
          <a:xfrm flipV="1">
            <a:off x="2803656" y="1810533"/>
            <a:ext cx="3022810" cy="50191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156E7C9-E7C6-AA11-8343-02C39A80A62F}"/>
              </a:ext>
            </a:extLst>
          </p:cNvPr>
          <p:cNvCxnSpPr/>
          <p:nvPr/>
        </p:nvCxnSpPr>
        <p:spPr>
          <a:xfrm flipV="1">
            <a:off x="8120980" y="2847827"/>
            <a:ext cx="3022810" cy="50191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42A25E0-90E4-5CD4-0174-937A0FA18EDA}"/>
              </a:ext>
            </a:extLst>
          </p:cNvPr>
          <p:cNvCxnSpPr>
            <a:cxnSpLocks/>
          </p:cNvCxnSpPr>
          <p:nvPr/>
        </p:nvCxnSpPr>
        <p:spPr>
          <a:xfrm flipV="1">
            <a:off x="7606625" y="2387064"/>
            <a:ext cx="1984589" cy="32604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B2C3368-ADF5-44E7-5AA7-DD9CF1EAA975}"/>
              </a:ext>
            </a:extLst>
          </p:cNvPr>
          <p:cNvCxnSpPr>
            <a:cxnSpLocks/>
          </p:cNvCxnSpPr>
          <p:nvPr/>
        </p:nvCxnSpPr>
        <p:spPr>
          <a:xfrm flipV="1">
            <a:off x="7995303" y="4317612"/>
            <a:ext cx="3031285" cy="25095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66834AD-B674-910A-1932-872C0EC9491A}"/>
              </a:ext>
            </a:extLst>
          </p:cNvPr>
          <p:cNvCxnSpPr>
            <a:cxnSpLocks/>
            <a:endCxn id="18" idx="2"/>
          </p:cNvCxnSpPr>
          <p:nvPr/>
        </p:nvCxnSpPr>
        <p:spPr>
          <a:xfrm flipH="1">
            <a:off x="4728618" y="2312450"/>
            <a:ext cx="2638800" cy="155284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Arc 32">
            <a:extLst>
              <a:ext uri="{FF2B5EF4-FFF2-40B4-BE49-F238E27FC236}">
                <a16:creationId xmlns:a16="http://schemas.microsoft.com/office/drawing/2014/main" id="{B087C248-2968-5F34-DFD5-C863618163CD}"/>
              </a:ext>
            </a:extLst>
          </p:cNvPr>
          <p:cNvSpPr/>
          <p:nvPr/>
        </p:nvSpPr>
        <p:spPr>
          <a:xfrm flipV="1">
            <a:off x="2124159" y="2466522"/>
            <a:ext cx="5696492" cy="3800757"/>
          </a:xfrm>
          <a:prstGeom prst="arc">
            <a:avLst>
              <a:gd name="adj1" fmla="val 21588744"/>
              <a:gd name="adj2" fmla="val 5603150"/>
            </a:avLst>
          </a:prstGeom>
          <a:ln w="9525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6CC602D-DA16-47EA-CF27-D92482DDEB5B}"/>
              </a:ext>
            </a:extLst>
          </p:cNvPr>
          <p:cNvCxnSpPr/>
          <p:nvPr/>
        </p:nvCxnSpPr>
        <p:spPr>
          <a:xfrm flipV="1">
            <a:off x="2767693" y="2662881"/>
            <a:ext cx="3022810" cy="50191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44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BE19939-E32F-162D-4539-9CF0AEA0E4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7365" y="913815"/>
            <a:ext cx="10866540" cy="56910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B1880FD-2F25-2734-5023-44CEDEFA1CD9}"/>
              </a:ext>
            </a:extLst>
          </p:cNvPr>
          <p:cNvSpPr txBox="1"/>
          <p:nvPr/>
        </p:nvSpPr>
        <p:spPr>
          <a:xfrm>
            <a:off x="5285310" y="253131"/>
            <a:ext cx="6108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1"/>
                </a:solidFill>
              </a:rPr>
              <a:t>Courtesy of Ivan Adrian, presented at Indico Workshop 2023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3F30D62-1F64-0513-AB0D-9B31AD7B4AF2}"/>
              </a:ext>
            </a:extLst>
          </p:cNvPr>
          <p:cNvGrpSpPr/>
          <p:nvPr/>
        </p:nvGrpSpPr>
        <p:grpSpPr>
          <a:xfrm>
            <a:off x="560831" y="1049879"/>
            <a:ext cx="10998378" cy="5537017"/>
            <a:chOff x="560831" y="1049879"/>
            <a:chExt cx="10998378" cy="5537017"/>
          </a:xfrm>
        </p:grpSpPr>
        <p:sp>
          <p:nvSpPr>
            <p:cNvPr id="6" name="Right Arrow 5">
              <a:extLst>
                <a:ext uri="{FF2B5EF4-FFF2-40B4-BE49-F238E27FC236}">
                  <a16:creationId xmlns:a16="http://schemas.microsoft.com/office/drawing/2014/main" id="{0E52AC7C-FB67-C9A3-C416-D45B59C24AFC}"/>
                </a:ext>
              </a:extLst>
            </p:cNvPr>
            <p:cNvSpPr/>
            <p:nvPr/>
          </p:nvSpPr>
          <p:spPr>
            <a:xfrm>
              <a:off x="2989823" y="1427468"/>
              <a:ext cx="4586704" cy="616226"/>
            </a:xfrm>
            <a:prstGeom prst="rightArrow">
              <a:avLst>
                <a:gd name="adj1" fmla="val 46774"/>
                <a:gd name="adj2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rgbClr val="00A4E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A142C590-BCD4-6B33-7EDE-7B822516BBC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-73290"/>
            <a:stretch/>
          </p:blipFill>
          <p:spPr bwMode="auto">
            <a:xfrm>
              <a:off x="560831" y="2184847"/>
              <a:ext cx="10833074" cy="440204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050" name="Picture 2" descr="Learning Indico">
              <a:extLst>
                <a:ext uri="{FF2B5EF4-FFF2-40B4-BE49-F238E27FC236}">
                  <a16:creationId xmlns:a16="http://schemas.microsoft.com/office/drawing/2014/main" id="{6F3C6950-A785-821C-73F0-93A794C98A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2340" y="1049879"/>
              <a:ext cx="3356869" cy="1371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9064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9906D-FA68-7107-FC79-9F787441C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9">
            <a:extLst>
              <a:ext uri="{FF2B5EF4-FFF2-40B4-BE49-F238E27FC236}">
                <a16:creationId xmlns:a16="http://schemas.microsoft.com/office/drawing/2014/main" id="{154C1F8D-D45F-0ECF-8979-F5C73EBBF05B}"/>
              </a:ext>
            </a:extLst>
          </p:cNvPr>
          <p:cNvSpPr txBox="1">
            <a:spLocks/>
          </p:cNvSpPr>
          <p:nvPr/>
        </p:nvSpPr>
        <p:spPr>
          <a:xfrm>
            <a:off x="3584028" y="183108"/>
            <a:ext cx="8128344" cy="72548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000" dirty="0"/>
              <a:t>Timeline of JACoW evolution and development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7773BD-55B8-B388-EA84-0D289E7B9E73}"/>
              </a:ext>
            </a:extLst>
          </p:cNvPr>
          <p:cNvSpPr txBox="1"/>
          <p:nvPr/>
        </p:nvSpPr>
        <p:spPr>
          <a:xfrm>
            <a:off x="443398" y="1029062"/>
            <a:ext cx="1126897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48AD7"/>
                </a:solidFill>
              </a:rPr>
              <a:t>&gt; </a:t>
            </a:r>
            <a:r>
              <a:rPr lang="en-US" sz="1600" b="1" dirty="0">
                <a:solidFill>
                  <a:srgbClr val="448AD7"/>
                </a:solidFill>
              </a:rPr>
              <a:t>1997 Development of ‘JACoW model’</a:t>
            </a:r>
            <a:r>
              <a:rPr lang="en-US" sz="1600" dirty="0">
                <a:solidFill>
                  <a:srgbClr val="448AD7"/>
                </a:solidFill>
              </a:rPr>
              <a:t>, formation of the collaboration (EPAC’96,  EPAC’98, APAC’98, PAC’99)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&gt; 1998 JACoW paper size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&gt; 2001 JACoW Steering Committee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&gt; Development of JPSP (2004, continuing over many years)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&gt; </a:t>
            </a:r>
            <a:r>
              <a:rPr lang="en-US" sz="1600" b="1" dirty="0">
                <a:solidFill>
                  <a:srgbClr val="448AD7"/>
                </a:solidFill>
              </a:rPr>
              <a:t>2004 SPMS* </a:t>
            </a:r>
            <a:r>
              <a:rPr lang="en-US" sz="1600" dirty="0">
                <a:solidFill>
                  <a:srgbClr val="448AD7"/>
                </a:solidFill>
              </a:rPr>
              <a:t>(PAC’01, EPAC’02, EPAC’04) with further development of functionalities (FEL’04, FEL’05, IPAC, EPAC’08)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&gt; Regional support centers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&gt; 2007-08 first discussion about indexing JACoW proceedings</a:t>
            </a:r>
            <a:endParaRPr lang="en-DE" sz="1600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&gt; 2012 JACoW charter adopted, Board of Directors formed</a:t>
            </a:r>
            <a:endParaRPr lang="en-DE" sz="1600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  &gt; </a:t>
            </a:r>
            <a:r>
              <a:rPr lang="en-US" sz="1600" b="1" dirty="0">
                <a:solidFill>
                  <a:srgbClr val="448AD7"/>
                </a:solidFill>
              </a:rPr>
              <a:t>2012 ISBN numbers</a:t>
            </a:r>
            <a:endParaRPr lang="en-DE" sz="1600" b="1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     &gt; 2015 current version of JACoW charter adopted</a:t>
            </a:r>
            <a:endParaRPr lang="en-DE" sz="1600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     &gt; 2015 </a:t>
            </a:r>
            <a:r>
              <a:rPr lang="en-US" sz="1600" b="1" dirty="0">
                <a:solidFill>
                  <a:srgbClr val="448AD7"/>
                </a:solidFill>
              </a:rPr>
              <a:t>DOIs for all new papers</a:t>
            </a:r>
            <a:endParaRPr lang="en-DE" sz="1600" b="1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        &gt; </a:t>
            </a:r>
            <a:r>
              <a:rPr lang="en-US" sz="1600" dirty="0">
                <a:solidFill>
                  <a:srgbClr val="448AD7"/>
                </a:solidFill>
                <a:highlight>
                  <a:srgbClr val="FFFF00"/>
                </a:highlight>
              </a:rPr>
              <a:t>2017 Start of SPMS-</a:t>
            </a:r>
            <a:r>
              <a:rPr lang="en-US" sz="1600" b="1" dirty="0">
                <a:solidFill>
                  <a:srgbClr val="448AD7"/>
                </a:solidFill>
                <a:highlight>
                  <a:srgbClr val="FFFF00"/>
                </a:highlight>
              </a:rPr>
              <a:t>Indico</a:t>
            </a:r>
            <a:r>
              <a:rPr lang="en-US" sz="1600" dirty="0">
                <a:solidFill>
                  <a:srgbClr val="448AD7"/>
                </a:solidFill>
                <a:highlight>
                  <a:srgbClr val="FFFF00"/>
                </a:highlight>
              </a:rPr>
              <a:t> merge project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&gt; </a:t>
            </a:r>
            <a:r>
              <a:rPr lang="en-US" sz="1600" b="1" dirty="0">
                <a:solidFill>
                  <a:srgbClr val="448AD7"/>
                </a:solidFill>
              </a:rPr>
              <a:t>Development of </a:t>
            </a:r>
            <a:r>
              <a:rPr lang="en-US" sz="1600" b="1" dirty="0" err="1">
                <a:solidFill>
                  <a:srgbClr val="448AD7"/>
                </a:solidFill>
              </a:rPr>
              <a:t>CATscan</a:t>
            </a:r>
            <a:r>
              <a:rPr lang="en-US" sz="1600" b="1" dirty="0">
                <a:solidFill>
                  <a:srgbClr val="448AD7"/>
                </a:solidFill>
              </a:rPr>
              <a:t> and reference search tool </a:t>
            </a:r>
            <a:r>
              <a:rPr lang="en-US" sz="1600" dirty="0">
                <a:solidFill>
                  <a:srgbClr val="448AD7"/>
                </a:solidFill>
              </a:rPr>
              <a:t>(IPAC’19)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&gt; 2020 </a:t>
            </a:r>
            <a:r>
              <a:rPr lang="en-US" sz="1600" b="1" dirty="0">
                <a:solidFill>
                  <a:srgbClr val="448AD7"/>
                </a:solidFill>
              </a:rPr>
              <a:t>ISSN numbers for all conferences</a:t>
            </a:r>
            <a:endParaRPr lang="en-DE" sz="1600" b="1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&gt; 2020 end of SPMS development support, closing of FNAL support center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&gt; 2022 Last SPMS instance created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&gt; First test of JACoW Indico (FEL’22) 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    &gt; </a:t>
            </a:r>
            <a:r>
              <a:rPr lang="en-US" sz="1600" dirty="0">
                <a:solidFill>
                  <a:srgbClr val="448AD7"/>
                </a:solidFill>
                <a:highlight>
                  <a:srgbClr val="FFFF00"/>
                </a:highlight>
              </a:rPr>
              <a:t>Beta test of </a:t>
            </a:r>
            <a:r>
              <a:rPr lang="en-US" sz="1600" b="1" dirty="0">
                <a:solidFill>
                  <a:srgbClr val="448AD7"/>
                </a:solidFill>
                <a:highlight>
                  <a:srgbClr val="FFFF00"/>
                </a:highlight>
              </a:rPr>
              <a:t>JACoW Indico</a:t>
            </a:r>
            <a:r>
              <a:rPr lang="en-US" sz="1600" dirty="0">
                <a:solidFill>
                  <a:srgbClr val="448AD7"/>
                </a:solidFill>
                <a:highlight>
                  <a:srgbClr val="FFFF00"/>
                </a:highlight>
              </a:rPr>
              <a:t> at IPAC’23</a:t>
            </a:r>
            <a:r>
              <a:rPr lang="en-US" sz="1600" dirty="0">
                <a:solidFill>
                  <a:srgbClr val="448AD7"/>
                </a:solidFill>
              </a:rPr>
              <a:t>, then production version rolled out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       &gt; </a:t>
            </a:r>
            <a:r>
              <a:rPr lang="en-US" sz="1600" dirty="0">
                <a:solidFill>
                  <a:srgbClr val="448AD7"/>
                </a:solidFill>
                <a:highlight>
                  <a:srgbClr val="FFFF00"/>
                </a:highlight>
              </a:rPr>
              <a:t>Development of Indico proceedings module</a:t>
            </a:r>
            <a:r>
              <a:rPr lang="en-US" sz="1600" dirty="0">
                <a:solidFill>
                  <a:srgbClr val="448AD7"/>
                </a:solidFill>
              </a:rPr>
              <a:t> (IPAC’23, IPAC’24, IPAC’25)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       &gt; 2023 First two sets of proceedings (LINAC and IBIC) indexed in Scopus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          &gt; 2024 KEK SPMS server will be retired</a:t>
            </a:r>
          </a:p>
          <a:p>
            <a:r>
              <a:rPr lang="en-US" sz="1600" dirty="0">
                <a:solidFill>
                  <a:srgbClr val="C00000"/>
                </a:solidFill>
              </a:rPr>
              <a:t>                                            &gt; </a:t>
            </a:r>
            <a:r>
              <a:rPr lang="en-US" sz="1600" dirty="0">
                <a:solidFill>
                  <a:srgbClr val="C00000"/>
                </a:solidFill>
                <a:highlight>
                  <a:srgbClr val="FFFF00"/>
                </a:highlight>
              </a:rPr>
              <a:t>2025 End of SPMS, with also Central Repository with JACoW Indico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EE3BEF2-A04A-DF5B-4944-C8AA265499DD}"/>
              </a:ext>
            </a:extLst>
          </p:cNvPr>
          <p:cNvSpPr txBox="1"/>
          <p:nvPr/>
        </p:nvSpPr>
        <p:spPr>
          <a:xfrm>
            <a:off x="8537171" y="6461358"/>
            <a:ext cx="32114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*Scientific Programme Management System</a:t>
            </a:r>
          </a:p>
        </p:txBody>
      </p:sp>
    </p:spTree>
    <p:extLst>
      <p:ext uri="{BB962C8B-B14F-4D97-AF65-F5344CB8AC3E}">
        <p14:creationId xmlns:p14="http://schemas.microsoft.com/office/powerpoint/2010/main" val="2725480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7079</TotalTime>
  <Words>1664</Words>
  <Application>Microsoft Macintosh PowerPoint</Application>
  <PresentationFormat>Widescreen</PresentationFormat>
  <Paragraphs>147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Aptos Display</vt:lpstr>
      <vt:lpstr>Aptos</vt:lpstr>
      <vt:lpstr>Gadugi</vt:lpstr>
      <vt:lpstr>Arial</vt:lpstr>
      <vt:lpstr>Aptos Light</vt:lpstr>
      <vt:lpstr>Open Sans</vt:lpstr>
      <vt:lpstr>Wingdings</vt:lpstr>
      <vt:lpstr>Office Theme</vt:lpstr>
      <vt:lpstr>Joint Accelerator Conferences Website Joint Accelerator Conferences on the Web</vt:lpstr>
      <vt:lpstr>Outline</vt:lpstr>
      <vt:lpstr>What is JACoW </vt:lpstr>
      <vt:lpstr>Volume of published papers</vt:lpstr>
      <vt:lpstr>Goals </vt:lpstr>
      <vt:lpstr>Stakeholders</vt:lpstr>
      <vt:lpstr>Labs providing infrastructure and services</vt:lpstr>
      <vt:lpstr>PowerPoint Presentation</vt:lpstr>
      <vt:lpstr>PowerPoint Presentation</vt:lpstr>
      <vt:lpstr>Paper process assisted by indico </vt:lpstr>
      <vt:lpstr>Paper submission to a conference + profile </vt:lpstr>
      <vt:lpstr>PowerPoint Presentation</vt:lpstr>
      <vt:lpstr>In the pipeline</vt:lpstr>
      <vt:lpstr>PowerPoint Presentation</vt:lpstr>
      <vt:lpstr>PowerPoint Presentation</vt:lpstr>
      <vt:lpstr>PowerPoint Presentation</vt:lpstr>
      <vt:lpstr>Summary and outlook</vt:lpstr>
      <vt:lpstr>Spare slides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Adriana Rossi</dc:creator>
  <cp:lastModifiedBy>Adriana Rossi</cp:lastModifiedBy>
  <cp:revision>69</cp:revision>
  <cp:lastPrinted>2025-03-06T09:04:15Z</cp:lastPrinted>
  <dcterms:created xsi:type="dcterms:W3CDTF">2025-03-02T07:45:49Z</dcterms:created>
  <dcterms:modified xsi:type="dcterms:W3CDTF">2025-05-07T05:00:05Z</dcterms:modified>
</cp:coreProperties>
</file>