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2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6858000" cx="12192000"/>
  <p:notesSz cx="6858000" cy="9144000"/>
  <p:embeddedFontLst>
    <p:embeddedFont>
      <p:font typeface="Maven Pro Medium"/>
      <p:regular r:id="rId24"/>
      <p:bold r:id="rId25"/>
    </p:embeddedFont>
    <p:embeddedFont>
      <p:font typeface="Open Sans Light"/>
      <p:regular r:id="rId26"/>
      <p:bold r:id="rId27"/>
      <p:italic r:id="rId28"/>
      <p:boldItalic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MavenProMedium-regular.fntdata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OpenSansLight-regular.fntdata"/><Relationship Id="rId25" Type="http://schemas.openxmlformats.org/officeDocument/2006/relationships/font" Target="fonts/MavenProMedium-bold.fntdata"/><Relationship Id="rId28" Type="http://schemas.openxmlformats.org/officeDocument/2006/relationships/font" Target="fonts/OpenSansLight-italic.fntdata"/><Relationship Id="rId27" Type="http://schemas.openxmlformats.org/officeDocument/2006/relationships/font" Target="fonts/OpenSansLight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OpenSansLight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354a91b6fa2_1_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g354a91b6fa2_1_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355477a192b_0_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355477a192b_0_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g355477a192b_0_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355a55221ea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g355a55221ea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355571acea0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355571acea0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g355571acea0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355571acea0_0_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355571acea0_0_1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7" name="Google Shape;257;g355571acea0_0_1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355571acea0_0_3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5" name="Google Shape;265;g355571acea0_0_3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355571acea0_0_3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g355571acea0_0_3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355571acea0_0_5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1" name="Google Shape;281;g355571acea0_0_5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355571acea0_0_9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0" name="Google Shape;290;g355571acea0_0_9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355571acea0_0_7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g355571acea0_0_7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354a91b6fa2_1_1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g354a91b6fa2_1_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355571acea0_0_6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g355571acea0_0_6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355571acea0_0_1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g355571acea0_0_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354a91b6fa2_2_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g354a91b6fa2_2_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354cc0d0522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g354cc0d0522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354a91b6fa2_1_1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g354a91b6fa2_1_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3554ba086f6_0_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g3554ba086f6_0_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3554ba086f6_0_1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g3554ba086f6_0_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7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7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7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ogo title with image">
  <p:cSld name="Logo title with image">
    <p:bg>
      <p:bgPr>
        <a:solidFill>
          <a:schemeClr val="dk1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51510" y="1944894"/>
            <a:ext cx="5888981" cy="1988525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2"/>
          <p:cNvSpPr txBox="1"/>
          <p:nvPr>
            <p:ph type="title"/>
          </p:nvPr>
        </p:nvSpPr>
        <p:spPr>
          <a:xfrm>
            <a:off x="0" y="-465834"/>
            <a:ext cx="12192000" cy="3416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 Light"/>
              <a:buNone/>
              <a:defRPr b="0" i="0" sz="18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" type="body"/>
          </p:nvPr>
        </p:nvSpPr>
        <p:spPr>
          <a:xfrm>
            <a:off x="2136775" y="4317534"/>
            <a:ext cx="7918450" cy="6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ogotype only 1a">
  <p:cSld name="Logotype only 1a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/>
          <p:nvPr/>
        </p:nvSpPr>
        <p:spPr>
          <a:xfrm>
            <a:off x="10485620" y="0"/>
            <a:ext cx="170638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" name="Google Shape;70;p11"/>
          <p:cNvSpPr txBox="1"/>
          <p:nvPr>
            <p:ph type="title"/>
          </p:nvPr>
        </p:nvSpPr>
        <p:spPr>
          <a:xfrm>
            <a:off x="0" y="-465834"/>
            <a:ext cx="12192000" cy="3416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 Light"/>
              <a:buNone/>
              <a:defRPr b="0" i="0" sz="18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71" name="Google Shape;71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82300" y="6242746"/>
            <a:ext cx="1077912" cy="3580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ogotype only 2a">
  <p:cSld name="Logotype only 2a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/>
          <p:nvPr/>
        </p:nvSpPr>
        <p:spPr>
          <a:xfrm>
            <a:off x="0" y="6056026"/>
            <a:ext cx="12192000" cy="801974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p12"/>
          <p:cNvSpPr txBox="1"/>
          <p:nvPr>
            <p:ph type="title"/>
          </p:nvPr>
        </p:nvSpPr>
        <p:spPr>
          <a:xfrm>
            <a:off x="0" y="-465834"/>
            <a:ext cx="12192000" cy="3416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 Light"/>
              <a:buNone/>
              <a:defRPr b="0" i="0" sz="18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75" name="Google Shape;75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82300" y="6242746"/>
            <a:ext cx="1077912" cy="3580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d slide">
  <p:cSld name="End slide">
    <p:bg>
      <p:bgPr>
        <a:solidFill>
          <a:schemeClr val="dk2"/>
        </a:solid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13"/>
          <p:cNvPicPr preferRelativeResize="0"/>
          <p:nvPr/>
        </p:nvPicPr>
        <p:blipFill rotWithShape="1">
          <a:blip r:embed="rId2">
            <a:alphaModFix amt="19000"/>
          </a:blip>
          <a:srcRect b="0" l="0" r="0" t="0"/>
          <a:stretch/>
        </p:blipFill>
        <p:spPr>
          <a:xfrm>
            <a:off x="3562185" y="0"/>
            <a:ext cx="12958137" cy="5407343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3"/>
          <p:cNvSpPr txBox="1"/>
          <p:nvPr>
            <p:ph type="title"/>
          </p:nvPr>
        </p:nvSpPr>
        <p:spPr>
          <a:xfrm>
            <a:off x="514800" y="2361600"/>
            <a:ext cx="4009493" cy="7155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800"/>
              <a:buFont typeface="Maven Pro Medium"/>
              <a:buNone/>
              <a:defRPr sz="3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3"/>
          <p:cNvSpPr txBox="1"/>
          <p:nvPr>
            <p:ph idx="1" type="body"/>
          </p:nvPr>
        </p:nvSpPr>
        <p:spPr>
          <a:xfrm>
            <a:off x="538653" y="3189600"/>
            <a:ext cx="3985640" cy="3579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marR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Maven Pro Medium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0" name="Google Shape;80;p13"/>
          <p:cNvSpPr/>
          <p:nvPr>
            <p:ph idx="2" type="pic"/>
          </p:nvPr>
        </p:nvSpPr>
        <p:spPr>
          <a:xfrm>
            <a:off x="4737600" y="399600"/>
            <a:ext cx="2268000" cy="2268000"/>
          </a:xfrm>
          <a:prstGeom prst="ellipse">
            <a:avLst/>
          </a:prstGeom>
          <a:solidFill>
            <a:schemeClr val="accent1"/>
          </a:solidFill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1" name="Google Shape;81;p13"/>
          <p:cNvSpPr txBox="1"/>
          <p:nvPr>
            <p:ph idx="3" type="body"/>
          </p:nvPr>
        </p:nvSpPr>
        <p:spPr>
          <a:xfrm>
            <a:off x="4737601" y="2726298"/>
            <a:ext cx="2268000" cy="26199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91425" wrap="square" tIns="45700">
            <a:spAutoFit/>
          </a:bodyPr>
          <a:lstStyle>
            <a:lvl1pPr indent="-228600" lvl="0" marL="45720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1300" cap="none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2" name="Google Shape;82;p13"/>
          <p:cNvSpPr txBox="1"/>
          <p:nvPr>
            <p:ph idx="4" type="body"/>
          </p:nvPr>
        </p:nvSpPr>
        <p:spPr>
          <a:xfrm>
            <a:off x="4737601" y="3011540"/>
            <a:ext cx="2268000" cy="2287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0">
            <a:spAutoFit/>
          </a:bodyPr>
          <a:lstStyle>
            <a:lvl1pPr indent="-228600" lvl="0" marL="4572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 cap="none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3" name="Google Shape;83;p13"/>
          <p:cNvSpPr/>
          <p:nvPr>
            <p:ph idx="5" type="pic"/>
          </p:nvPr>
        </p:nvSpPr>
        <p:spPr>
          <a:xfrm>
            <a:off x="8100732" y="399600"/>
            <a:ext cx="2268000" cy="2268000"/>
          </a:xfrm>
          <a:prstGeom prst="ellipse">
            <a:avLst/>
          </a:prstGeom>
          <a:solidFill>
            <a:schemeClr val="accent1"/>
          </a:solidFill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4" name="Google Shape;84;p13"/>
          <p:cNvSpPr txBox="1"/>
          <p:nvPr>
            <p:ph idx="6" type="body"/>
          </p:nvPr>
        </p:nvSpPr>
        <p:spPr>
          <a:xfrm>
            <a:off x="8100733" y="2726298"/>
            <a:ext cx="2268000" cy="26199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91425" wrap="square" tIns="45700">
            <a:spAutoFit/>
          </a:bodyPr>
          <a:lstStyle>
            <a:lvl1pPr indent="-228600" lvl="0" marL="45720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1300" cap="none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5" name="Google Shape;85;p13"/>
          <p:cNvSpPr txBox="1"/>
          <p:nvPr>
            <p:ph idx="7" type="body"/>
          </p:nvPr>
        </p:nvSpPr>
        <p:spPr>
          <a:xfrm>
            <a:off x="8100733" y="3011540"/>
            <a:ext cx="2268000" cy="2287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0">
            <a:spAutoFit/>
          </a:bodyPr>
          <a:lstStyle>
            <a:lvl1pPr indent="-228600" lvl="0" marL="4572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 cap="none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6" name="Google Shape;86;p13"/>
          <p:cNvSpPr/>
          <p:nvPr>
            <p:ph idx="8" type="pic"/>
          </p:nvPr>
        </p:nvSpPr>
        <p:spPr>
          <a:xfrm>
            <a:off x="4737600" y="3383024"/>
            <a:ext cx="2268000" cy="2268000"/>
          </a:xfrm>
          <a:prstGeom prst="ellipse">
            <a:avLst/>
          </a:prstGeom>
          <a:solidFill>
            <a:schemeClr val="accent1"/>
          </a:solidFill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" name="Google Shape;87;p13"/>
          <p:cNvSpPr txBox="1"/>
          <p:nvPr>
            <p:ph idx="9" type="body"/>
          </p:nvPr>
        </p:nvSpPr>
        <p:spPr>
          <a:xfrm>
            <a:off x="4737601" y="5709722"/>
            <a:ext cx="2268000" cy="26199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91425" wrap="square" tIns="45700">
            <a:spAutoFit/>
          </a:bodyPr>
          <a:lstStyle>
            <a:lvl1pPr indent="-228600" lvl="0" marL="45720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1300" cap="none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8" name="Google Shape;88;p13"/>
          <p:cNvSpPr txBox="1"/>
          <p:nvPr>
            <p:ph idx="13" type="body"/>
          </p:nvPr>
        </p:nvSpPr>
        <p:spPr>
          <a:xfrm>
            <a:off x="4737601" y="5994964"/>
            <a:ext cx="2268000" cy="2287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0">
            <a:spAutoFit/>
          </a:bodyPr>
          <a:lstStyle>
            <a:lvl1pPr indent="-228600" lvl="0" marL="4572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 cap="none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9" name="Google Shape;89;p13"/>
          <p:cNvSpPr/>
          <p:nvPr>
            <p:ph idx="14" type="pic"/>
          </p:nvPr>
        </p:nvSpPr>
        <p:spPr>
          <a:xfrm>
            <a:off x="8100732" y="3383024"/>
            <a:ext cx="2268000" cy="2268000"/>
          </a:xfrm>
          <a:prstGeom prst="ellipse">
            <a:avLst/>
          </a:prstGeom>
          <a:solidFill>
            <a:schemeClr val="accent1"/>
          </a:solidFill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0" name="Google Shape;90;p13"/>
          <p:cNvSpPr txBox="1"/>
          <p:nvPr>
            <p:ph idx="15" type="body"/>
          </p:nvPr>
        </p:nvSpPr>
        <p:spPr>
          <a:xfrm>
            <a:off x="8100733" y="5709722"/>
            <a:ext cx="2268000" cy="26199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91425" wrap="square" tIns="45700">
            <a:spAutoFit/>
          </a:bodyPr>
          <a:lstStyle>
            <a:lvl1pPr indent="-228600" lvl="0" marL="45720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None/>
              <a:defRPr sz="1300" cap="none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1" name="Google Shape;91;p13"/>
          <p:cNvSpPr txBox="1"/>
          <p:nvPr>
            <p:ph idx="16" type="body"/>
          </p:nvPr>
        </p:nvSpPr>
        <p:spPr>
          <a:xfrm>
            <a:off x="8100733" y="5994964"/>
            <a:ext cx="2268000" cy="2287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0">
            <a:spAutoFit/>
          </a:bodyPr>
          <a:lstStyle>
            <a:lvl1pPr indent="-228600" lvl="0" marL="457200" algn="ctr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 cap="none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92" name="Google Shape;92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82300" y="6242746"/>
            <a:ext cx="1077912" cy="3580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+image1b">
  <p:cSld name="Text+image1b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4"/>
          <p:cNvSpPr txBox="1"/>
          <p:nvPr>
            <p:ph idx="1" type="body"/>
          </p:nvPr>
        </p:nvSpPr>
        <p:spPr>
          <a:xfrm>
            <a:off x="305662" y="6130977"/>
            <a:ext cx="2677381" cy="50249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b="0" i="0" sz="1200" cap="none">
                <a:solidFill>
                  <a:schemeClr val="accen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5" name="Google Shape;95;p14"/>
          <p:cNvSpPr txBox="1"/>
          <p:nvPr>
            <p:ph type="title"/>
          </p:nvPr>
        </p:nvSpPr>
        <p:spPr>
          <a:xfrm>
            <a:off x="493201" y="1731600"/>
            <a:ext cx="3647726" cy="250222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Maven Pro Medium"/>
              <a:buNone/>
              <a:defRPr sz="29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14"/>
          <p:cNvSpPr/>
          <p:nvPr>
            <p:ph idx="2" type="pic"/>
          </p:nvPr>
        </p:nvSpPr>
        <p:spPr>
          <a:xfrm>
            <a:off x="4583113" y="0"/>
            <a:ext cx="7608887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sp>
      <p:pic>
        <p:nvPicPr>
          <p:cNvPr id="97" name="Google Shape;97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255234" y="6242746"/>
            <a:ext cx="1066800" cy="355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+list+image1a">
  <p:cSld name="Text+list+image1a">
    <p:bg>
      <p:bgPr>
        <a:solidFill>
          <a:schemeClr val="dk2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5"/>
          <p:cNvSpPr txBox="1"/>
          <p:nvPr>
            <p:ph type="title"/>
          </p:nvPr>
        </p:nvSpPr>
        <p:spPr>
          <a:xfrm>
            <a:off x="493201" y="1106439"/>
            <a:ext cx="3647726" cy="89563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sp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Maven Pro Medium"/>
              <a:buNone/>
              <a:defRPr sz="29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5"/>
          <p:cNvSpPr/>
          <p:nvPr>
            <p:ph idx="2" type="pic"/>
          </p:nvPr>
        </p:nvSpPr>
        <p:spPr>
          <a:xfrm>
            <a:off x="4583113" y="0"/>
            <a:ext cx="7608887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1" name="Google Shape;101;p15"/>
          <p:cNvSpPr txBox="1"/>
          <p:nvPr>
            <p:ph idx="1" type="body"/>
          </p:nvPr>
        </p:nvSpPr>
        <p:spPr>
          <a:xfrm>
            <a:off x="492475" y="2169764"/>
            <a:ext cx="3647726" cy="39365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b="1" sz="18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102" name="Google Shape;102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244122" y="6242746"/>
            <a:ext cx="1077912" cy="358081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5"/>
          <p:cNvSpPr txBox="1"/>
          <p:nvPr>
            <p:ph idx="3" type="body"/>
          </p:nvPr>
        </p:nvSpPr>
        <p:spPr>
          <a:xfrm>
            <a:off x="305662" y="6130977"/>
            <a:ext cx="2677381" cy="50249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b="0" i="0" sz="1200" cap="non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+list+image1b">
  <p:cSld name="Text+list+image1b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6"/>
          <p:cNvSpPr txBox="1"/>
          <p:nvPr>
            <p:ph type="title"/>
          </p:nvPr>
        </p:nvSpPr>
        <p:spPr>
          <a:xfrm>
            <a:off x="493201" y="1106439"/>
            <a:ext cx="3647726" cy="89563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sp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Font typeface="Maven Pro Medium"/>
              <a:buNone/>
              <a:defRPr sz="29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16"/>
          <p:cNvSpPr/>
          <p:nvPr>
            <p:ph idx="2" type="pic"/>
          </p:nvPr>
        </p:nvSpPr>
        <p:spPr>
          <a:xfrm>
            <a:off x="4583113" y="0"/>
            <a:ext cx="7608887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sp>
      <p:sp>
        <p:nvSpPr>
          <p:cNvPr id="107" name="Google Shape;107;p16"/>
          <p:cNvSpPr txBox="1"/>
          <p:nvPr>
            <p:ph idx="1" type="body"/>
          </p:nvPr>
        </p:nvSpPr>
        <p:spPr>
          <a:xfrm>
            <a:off x="492475" y="2169764"/>
            <a:ext cx="3647726" cy="39365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 b="1" sz="1800">
                <a:solidFill>
                  <a:schemeClr val="dk2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8" name="Google Shape;108;p16"/>
          <p:cNvSpPr txBox="1"/>
          <p:nvPr>
            <p:ph idx="3" type="body"/>
          </p:nvPr>
        </p:nvSpPr>
        <p:spPr>
          <a:xfrm>
            <a:off x="305662" y="6130977"/>
            <a:ext cx="2677381" cy="50249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b="0" i="0" sz="1200" cap="none">
                <a:solidFill>
                  <a:schemeClr val="accen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109" name="Google Shape;109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255234" y="6242746"/>
            <a:ext cx="1066800" cy="355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+list+image1c">
  <p:cSld name="Text+list+image1c">
    <p:bg>
      <p:bgPr>
        <a:solidFill>
          <a:schemeClr val="dk2"/>
        </a:solidFill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7"/>
          <p:cNvSpPr/>
          <p:nvPr>
            <p:ph idx="2" type="pic"/>
          </p:nvPr>
        </p:nvSpPr>
        <p:spPr>
          <a:xfrm>
            <a:off x="1" y="0"/>
            <a:ext cx="7608887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2" name="Google Shape;112;p17"/>
          <p:cNvSpPr txBox="1"/>
          <p:nvPr>
            <p:ph idx="1" type="body"/>
          </p:nvPr>
        </p:nvSpPr>
        <p:spPr>
          <a:xfrm>
            <a:off x="8050563" y="2169764"/>
            <a:ext cx="3647726" cy="39365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b="1" sz="18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3" name="Google Shape;113;p17"/>
          <p:cNvSpPr txBox="1"/>
          <p:nvPr>
            <p:ph type="title"/>
          </p:nvPr>
        </p:nvSpPr>
        <p:spPr>
          <a:xfrm>
            <a:off x="8050563" y="1106439"/>
            <a:ext cx="3647726" cy="89563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sp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Maven Pro Medium"/>
              <a:buNone/>
              <a:defRPr sz="29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14" name="Google Shape;114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82300" y="6243065"/>
            <a:ext cx="1077912" cy="358081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17"/>
          <p:cNvSpPr txBox="1"/>
          <p:nvPr>
            <p:ph idx="3" type="body"/>
          </p:nvPr>
        </p:nvSpPr>
        <p:spPr>
          <a:xfrm>
            <a:off x="7843840" y="6131296"/>
            <a:ext cx="2677381" cy="50249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b="0" i="0" sz="1200" cap="non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+image2a">
  <p:cSld name="Text+image2a">
    <p:bg>
      <p:bgPr>
        <a:solidFill>
          <a:schemeClr val="dk1"/>
        </a:solidFill>
      </p:bgPr>
    </p:bg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8"/>
          <p:cNvSpPr txBox="1"/>
          <p:nvPr>
            <p:ph type="title"/>
          </p:nvPr>
        </p:nvSpPr>
        <p:spPr>
          <a:xfrm>
            <a:off x="493201" y="1731600"/>
            <a:ext cx="3647726" cy="250222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Maven Pro Medium"/>
              <a:buNone/>
              <a:defRPr sz="29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8" name="Google Shape;118;p18"/>
          <p:cNvSpPr/>
          <p:nvPr>
            <p:ph idx="2" type="pic"/>
          </p:nvPr>
        </p:nvSpPr>
        <p:spPr>
          <a:xfrm>
            <a:off x="4583113" y="0"/>
            <a:ext cx="7608887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pic>
        <p:nvPicPr>
          <p:cNvPr id="119" name="Google Shape;119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244122" y="6242746"/>
            <a:ext cx="1077912" cy="358081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/>
          <p:nvPr>
            <p:ph idx="1" type="body"/>
          </p:nvPr>
        </p:nvSpPr>
        <p:spPr>
          <a:xfrm>
            <a:off x="305662" y="6130977"/>
            <a:ext cx="2677381" cy="50249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b="0" i="0" sz="1200" cap="non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+image2b">
  <p:cSld name="Text+image2b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9"/>
          <p:cNvSpPr txBox="1"/>
          <p:nvPr>
            <p:ph type="title"/>
          </p:nvPr>
        </p:nvSpPr>
        <p:spPr>
          <a:xfrm>
            <a:off x="493201" y="1731600"/>
            <a:ext cx="3647726" cy="250222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Maven Pro Medium"/>
              <a:buNone/>
              <a:defRPr sz="29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19"/>
          <p:cNvSpPr/>
          <p:nvPr>
            <p:ph idx="2" type="pic"/>
          </p:nvPr>
        </p:nvSpPr>
        <p:spPr>
          <a:xfrm>
            <a:off x="4583113" y="0"/>
            <a:ext cx="7608887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sp>
      <p:sp>
        <p:nvSpPr>
          <p:cNvPr id="124" name="Google Shape;124;p19"/>
          <p:cNvSpPr txBox="1"/>
          <p:nvPr>
            <p:ph idx="1" type="body"/>
          </p:nvPr>
        </p:nvSpPr>
        <p:spPr>
          <a:xfrm>
            <a:off x="305662" y="6130977"/>
            <a:ext cx="2677381" cy="50249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b="0" i="0" sz="1200" cap="none">
                <a:solidFill>
                  <a:schemeClr val="accen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125" name="Google Shape;125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255234" y="6242746"/>
            <a:ext cx="1066800" cy="355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+list+image2a">
  <p:cSld name="Text+list+image2a">
    <p:bg>
      <p:bgPr>
        <a:solidFill>
          <a:schemeClr val="dk1"/>
        </a:solidFill>
      </p:bgPr>
    </p:bg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0"/>
          <p:cNvSpPr txBox="1"/>
          <p:nvPr>
            <p:ph type="title"/>
          </p:nvPr>
        </p:nvSpPr>
        <p:spPr>
          <a:xfrm>
            <a:off x="493201" y="1106439"/>
            <a:ext cx="3647726" cy="89563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sp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Maven Pro Medium"/>
              <a:buNone/>
              <a:defRPr sz="29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20"/>
          <p:cNvSpPr/>
          <p:nvPr>
            <p:ph idx="2" type="pic"/>
          </p:nvPr>
        </p:nvSpPr>
        <p:spPr>
          <a:xfrm>
            <a:off x="4583113" y="0"/>
            <a:ext cx="7608887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29" name="Google Shape;129;p20"/>
          <p:cNvSpPr txBox="1"/>
          <p:nvPr>
            <p:ph idx="1" type="body"/>
          </p:nvPr>
        </p:nvSpPr>
        <p:spPr>
          <a:xfrm>
            <a:off x="492475" y="2169764"/>
            <a:ext cx="3647726" cy="39365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b="1" sz="18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130" name="Google Shape;130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244122" y="6242746"/>
            <a:ext cx="1077912" cy="358081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20"/>
          <p:cNvSpPr txBox="1"/>
          <p:nvPr>
            <p:ph idx="3" type="body"/>
          </p:nvPr>
        </p:nvSpPr>
        <p:spPr>
          <a:xfrm>
            <a:off x="305662" y="6130977"/>
            <a:ext cx="2677381" cy="50249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b="0" i="0" sz="1200" cap="non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ogo title">
  <p:cSld name="Logo title">
    <p:bg>
      <p:bgPr>
        <a:solidFill>
          <a:schemeClr val="dk1"/>
        </a:solid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oogle Shape;21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151510" y="1944894"/>
            <a:ext cx="5888981" cy="1988525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3"/>
          <p:cNvSpPr txBox="1"/>
          <p:nvPr>
            <p:ph type="title"/>
          </p:nvPr>
        </p:nvSpPr>
        <p:spPr>
          <a:xfrm>
            <a:off x="0" y="-465834"/>
            <a:ext cx="12192000" cy="3416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 Light"/>
              <a:buNone/>
              <a:defRPr b="0" i="0" sz="18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" type="body"/>
          </p:nvPr>
        </p:nvSpPr>
        <p:spPr>
          <a:xfrm>
            <a:off x="2136775" y="4317534"/>
            <a:ext cx="7918450" cy="6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+list+image2b">
  <p:cSld name="Text+list+image2b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1"/>
          <p:cNvSpPr txBox="1"/>
          <p:nvPr>
            <p:ph type="title"/>
          </p:nvPr>
        </p:nvSpPr>
        <p:spPr>
          <a:xfrm>
            <a:off x="493201" y="1106439"/>
            <a:ext cx="3647726" cy="89563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sp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Maven Pro Medium"/>
              <a:buNone/>
              <a:defRPr sz="29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21"/>
          <p:cNvSpPr/>
          <p:nvPr>
            <p:ph idx="2" type="pic"/>
          </p:nvPr>
        </p:nvSpPr>
        <p:spPr>
          <a:xfrm>
            <a:off x="4583113" y="0"/>
            <a:ext cx="7608887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sp>
      <p:sp>
        <p:nvSpPr>
          <p:cNvPr id="135" name="Google Shape;135;p21"/>
          <p:cNvSpPr txBox="1"/>
          <p:nvPr>
            <p:ph idx="1" type="body"/>
          </p:nvPr>
        </p:nvSpPr>
        <p:spPr>
          <a:xfrm>
            <a:off x="492475" y="2169764"/>
            <a:ext cx="3647726" cy="39365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b="1" sz="1800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6" name="Google Shape;136;p21"/>
          <p:cNvSpPr txBox="1"/>
          <p:nvPr>
            <p:ph idx="3" type="body"/>
          </p:nvPr>
        </p:nvSpPr>
        <p:spPr>
          <a:xfrm>
            <a:off x="305662" y="6130977"/>
            <a:ext cx="2677381" cy="50249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b="0" i="0" sz="1200" cap="none">
                <a:solidFill>
                  <a:schemeClr val="accen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137" name="Google Shape;137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255234" y="6242746"/>
            <a:ext cx="1066800" cy="355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+list+image2c">
  <p:cSld name="Text+list+image2c">
    <p:bg>
      <p:bgPr>
        <a:solidFill>
          <a:schemeClr val="dk1"/>
        </a:solidFill>
      </p:bgPr>
    </p:bg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2"/>
          <p:cNvSpPr/>
          <p:nvPr>
            <p:ph idx="2" type="pic"/>
          </p:nvPr>
        </p:nvSpPr>
        <p:spPr>
          <a:xfrm>
            <a:off x="1" y="0"/>
            <a:ext cx="7608887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40" name="Google Shape;140;p22"/>
          <p:cNvSpPr txBox="1"/>
          <p:nvPr>
            <p:ph idx="1" type="body"/>
          </p:nvPr>
        </p:nvSpPr>
        <p:spPr>
          <a:xfrm>
            <a:off x="8050563" y="2169764"/>
            <a:ext cx="3647726" cy="39365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b="1" sz="18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1" name="Google Shape;141;p22"/>
          <p:cNvSpPr txBox="1"/>
          <p:nvPr>
            <p:ph type="title"/>
          </p:nvPr>
        </p:nvSpPr>
        <p:spPr>
          <a:xfrm>
            <a:off x="8050563" y="1106439"/>
            <a:ext cx="3647726" cy="89563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sp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Maven Pro Medium"/>
              <a:buNone/>
              <a:defRPr sz="29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42" name="Google Shape;142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82300" y="6243065"/>
            <a:ext cx="1077912" cy="358081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22"/>
          <p:cNvSpPr txBox="1"/>
          <p:nvPr>
            <p:ph idx="3" type="body"/>
          </p:nvPr>
        </p:nvSpPr>
        <p:spPr>
          <a:xfrm>
            <a:off x="7843840" y="6131296"/>
            <a:ext cx="2677381" cy="50249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b="0" i="0" sz="1200" cap="non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+images2">
  <p:cSld name="Text+images2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3"/>
          <p:cNvSpPr/>
          <p:nvPr>
            <p:ph idx="2" type="pic"/>
          </p:nvPr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sp>
      <p:sp>
        <p:nvSpPr>
          <p:cNvPr id="146" name="Google Shape;146;p23"/>
          <p:cNvSpPr/>
          <p:nvPr>
            <p:ph idx="3" type="pic"/>
          </p:nvPr>
        </p:nvSpPr>
        <p:spPr>
          <a:xfrm>
            <a:off x="0" y="3429000"/>
            <a:ext cx="3048000" cy="3429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</p:sp>
      <p:sp>
        <p:nvSpPr>
          <p:cNvPr id="147" name="Google Shape;147;p23"/>
          <p:cNvSpPr/>
          <p:nvPr>
            <p:ph idx="4" type="pic"/>
          </p:nvPr>
        </p:nvSpPr>
        <p:spPr>
          <a:xfrm>
            <a:off x="3048001" y="3429000"/>
            <a:ext cx="3048000" cy="3429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</p:sp>
      <p:sp>
        <p:nvSpPr>
          <p:cNvPr id="148" name="Google Shape;148;p23"/>
          <p:cNvSpPr txBox="1"/>
          <p:nvPr>
            <p:ph type="title"/>
          </p:nvPr>
        </p:nvSpPr>
        <p:spPr>
          <a:xfrm>
            <a:off x="6638160" y="662400"/>
            <a:ext cx="4964400" cy="8956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Maven Pro Medium"/>
              <a:buNone/>
              <a:defRPr sz="29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9" name="Google Shape;149;p23"/>
          <p:cNvSpPr txBox="1"/>
          <p:nvPr>
            <p:ph idx="1" type="body"/>
          </p:nvPr>
        </p:nvSpPr>
        <p:spPr>
          <a:xfrm>
            <a:off x="6638161" y="1821600"/>
            <a:ext cx="4964400" cy="39365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1" sz="1800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150" name="Google Shape;150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82300" y="6242746"/>
            <a:ext cx="1066800" cy="355600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23"/>
          <p:cNvSpPr txBox="1"/>
          <p:nvPr>
            <p:ph idx="5" type="body"/>
          </p:nvPr>
        </p:nvSpPr>
        <p:spPr>
          <a:xfrm>
            <a:off x="6397951" y="6130977"/>
            <a:ext cx="3112095" cy="50249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b="0" i="0" sz="1200" cap="none">
                <a:solidFill>
                  <a:schemeClr val="accen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ogotype only 1b">
  <p:cSld name="Logotype only 1b"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4"/>
          <p:cNvSpPr/>
          <p:nvPr/>
        </p:nvSpPr>
        <p:spPr>
          <a:xfrm>
            <a:off x="10485620" y="0"/>
            <a:ext cx="170638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24"/>
          <p:cNvSpPr txBox="1"/>
          <p:nvPr>
            <p:ph type="title"/>
          </p:nvPr>
        </p:nvSpPr>
        <p:spPr>
          <a:xfrm>
            <a:off x="0" y="-465834"/>
            <a:ext cx="12192000" cy="3416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 Light"/>
              <a:buNone/>
              <a:defRPr b="0" i="0" sz="18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55" name="Google Shape;155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82300" y="6242746"/>
            <a:ext cx="1077912" cy="3580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ogotype only 2b">
  <p:cSld name="Logotype only 2b"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5"/>
          <p:cNvSpPr/>
          <p:nvPr/>
        </p:nvSpPr>
        <p:spPr>
          <a:xfrm>
            <a:off x="0" y="6056026"/>
            <a:ext cx="12192000" cy="801974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p25"/>
          <p:cNvSpPr txBox="1"/>
          <p:nvPr>
            <p:ph type="title"/>
          </p:nvPr>
        </p:nvSpPr>
        <p:spPr>
          <a:xfrm>
            <a:off x="0" y="-465834"/>
            <a:ext cx="12192000" cy="3416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 Light"/>
              <a:buNone/>
              <a:defRPr b="0" i="0" sz="18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59" name="Google Shape;159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82300" y="6242746"/>
            <a:ext cx="1077912" cy="3580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Headline+short text">
  <p:cSld name="Headline+short text">
    <p:bg>
      <p:bgPr>
        <a:solidFill>
          <a:schemeClr val="dk1"/>
        </a:solidFill>
      </p:bgPr>
    </p:bg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8200" y="3564000"/>
            <a:ext cx="1052195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marR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26" name="Google Shape;26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82300" y="6242746"/>
            <a:ext cx="1077912" cy="358081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4"/>
          <p:cNvSpPr txBox="1"/>
          <p:nvPr>
            <p:ph type="title"/>
          </p:nvPr>
        </p:nvSpPr>
        <p:spPr>
          <a:xfrm>
            <a:off x="838200" y="2696400"/>
            <a:ext cx="10515600" cy="78483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sp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Maven Pro Medium"/>
              <a:buNone/>
              <a:defRPr b="1" sz="5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2" type="body"/>
          </p:nvPr>
        </p:nvSpPr>
        <p:spPr>
          <a:xfrm>
            <a:off x="305662" y="6374935"/>
            <a:ext cx="5163645" cy="2585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b="0" i="0" sz="1200" cap="non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on black">
  <p:cSld name="Text on black">
    <p:bg>
      <p:bgPr>
        <a:solidFill>
          <a:schemeClr val="dk1"/>
        </a:solidFill>
      </p:bgPr>
    </p:bg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oogle Shape;30;p5"/>
          <p:cNvPicPr preferRelativeResize="0"/>
          <p:nvPr/>
        </p:nvPicPr>
        <p:blipFill rotWithShape="1">
          <a:blip r:embed="rId2">
            <a:alphaModFix amt="19000"/>
          </a:blip>
          <a:srcRect b="0" l="0" r="0" t="0"/>
          <a:stretch/>
        </p:blipFill>
        <p:spPr>
          <a:xfrm>
            <a:off x="3562185" y="0"/>
            <a:ext cx="12958137" cy="5407343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5"/>
          <p:cNvSpPr txBox="1"/>
          <p:nvPr>
            <p:ph type="title"/>
          </p:nvPr>
        </p:nvSpPr>
        <p:spPr>
          <a:xfrm>
            <a:off x="608400" y="2185200"/>
            <a:ext cx="9182714" cy="21898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Maven Pro Medium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32" name="Google Shape;32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82300" y="6242746"/>
            <a:ext cx="1077912" cy="358081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5"/>
          <p:cNvSpPr txBox="1"/>
          <p:nvPr>
            <p:ph idx="1" type="body"/>
          </p:nvPr>
        </p:nvSpPr>
        <p:spPr>
          <a:xfrm>
            <a:off x="608400" y="608400"/>
            <a:ext cx="394970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cap="none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34" name="Google Shape;34;p5"/>
          <p:cNvCxnSpPr/>
          <p:nvPr/>
        </p:nvCxnSpPr>
        <p:spPr>
          <a:xfrm>
            <a:off x="685797" y="1014415"/>
            <a:ext cx="701043" cy="0"/>
          </a:xfrm>
          <a:prstGeom prst="straightConnector1">
            <a:avLst/>
          </a:prstGeom>
          <a:noFill/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5" name="Google Shape;35;p5"/>
          <p:cNvSpPr txBox="1"/>
          <p:nvPr>
            <p:ph idx="2" type="body"/>
          </p:nvPr>
        </p:nvSpPr>
        <p:spPr>
          <a:xfrm>
            <a:off x="608013" y="4395600"/>
            <a:ext cx="9183687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Maven Pro Medium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3" type="body"/>
          </p:nvPr>
        </p:nvSpPr>
        <p:spPr>
          <a:xfrm>
            <a:off x="305662" y="6374935"/>
            <a:ext cx="5163645" cy="2585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b="0" i="0" sz="1200" cap="non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on green">
  <p:cSld name="Text on green">
    <p:bg>
      <p:bgPr>
        <a:solidFill>
          <a:schemeClr val="dk2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Google Shape;38;p6"/>
          <p:cNvPicPr preferRelativeResize="0"/>
          <p:nvPr/>
        </p:nvPicPr>
        <p:blipFill rotWithShape="1">
          <a:blip r:embed="rId2">
            <a:alphaModFix amt="19000"/>
          </a:blip>
          <a:srcRect b="0" l="0" r="0" t="0"/>
          <a:stretch/>
        </p:blipFill>
        <p:spPr>
          <a:xfrm>
            <a:off x="3562185" y="0"/>
            <a:ext cx="12958137" cy="5407343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6"/>
          <p:cNvSpPr txBox="1"/>
          <p:nvPr>
            <p:ph type="title"/>
          </p:nvPr>
        </p:nvSpPr>
        <p:spPr>
          <a:xfrm>
            <a:off x="608400" y="2185200"/>
            <a:ext cx="9182714" cy="21898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Maven Pro Medium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40" name="Google Shape;40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82300" y="6242746"/>
            <a:ext cx="1077912" cy="358081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6"/>
          <p:cNvSpPr txBox="1"/>
          <p:nvPr>
            <p:ph idx="1" type="body"/>
          </p:nvPr>
        </p:nvSpPr>
        <p:spPr>
          <a:xfrm>
            <a:off x="608400" y="608400"/>
            <a:ext cx="394970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cap="none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42" name="Google Shape;42;p6"/>
          <p:cNvCxnSpPr/>
          <p:nvPr/>
        </p:nvCxnSpPr>
        <p:spPr>
          <a:xfrm>
            <a:off x="685797" y="1014415"/>
            <a:ext cx="701043" cy="0"/>
          </a:xfrm>
          <a:prstGeom prst="straightConnector1">
            <a:avLst/>
          </a:prstGeom>
          <a:noFill/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3" name="Google Shape;43;p6"/>
          <p:cNvSpPr txBox="1"/>
          <p:nvPr>
            <p:ph idx="2" type="body"/>
          </p:nvPr>
        </p:nvSpPr>
        <p:spPr>
          <a:xfrm>
            <a:off x="608013" y="4395600"/>
            <a:ext cx="9183687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Maven Pro Medium"/>
              <a:buNone/>
              <a:defRPr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3" type="body"/>
          </p:nvPr>
        </p:nvSpPr>
        <p:spPr>
          <a:xfrm>
            <a:off x="305662" y="6374935"/>
            <a:ext cx="5163645" cy="2585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b="0" i="0" sz="1200" cap="non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+image1a">
  <p:cSld name="Text+image1a">
    <p:bg>
      <p:bgPr>
        <a:solidFill>
          <a:schemeClr val="dk2"/>
        </a:solidFill>
      </p:bgPr>
    </p:bg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493201" y="1731600"/>
            <a:ext cx="3647726" cy="250222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Maven Pro Medium"/>
              <a:buNone/>
              <a:defRPr sz="29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/>
          <p:nvPr>
            <p:ph idx="2" type="pic"/>
          </p:nvPr>
        </p:nvSpPr>
        <p:spPr>
          <a:xfrm>
            <a:off x="4583113" y="0"/>
            <a:ext cx="7608887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48" name="Google Shape;48;p7"/>
          <p:cNvSpPr txBox="1"/>
          <p:nvPr>
            <p:ph idx="1" type="body"/>
          </p:nvPr>
        </p:nvSpPr>
        <p:spPr>
          <a:xfrm>
            <a:off x="305662" y="6130977"/>
            <a:ext cx="2677381" cy="50249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b="0" i="0" sz="1200" cap="non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49" name="Google Shape;49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244122" y="6242746"/>
            <a:ext cx="1077912" cy="3580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+graph">
  <p:cSld name="Text+graph">
    <p:bg>
      <p:bgPr>
        <a:solidFill>
          <a:schemeClr val="dk2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/>
          <p:nvPr/>
        </p:nvSpPr>
        <p:spPr>
          <a:xfrm>
            <a:off x="4583113" y="0"/>
            <a:ext cx="7608887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Google Shape;52;p8"/>
          <p:cNvSpPr txBox="1"/>
          <p:nvPr>
            <p:ph type="title"/>
          </p:nvPr>
        </p:nvSpPr>
        <p:spPr>
          <a:xfrm>
            <a:off x="493201" y="1731600"/>
            <a:ext cx="3647726" cy="250222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Maven Pro Medium"/>
              <a:buNone/>
              <a:defRPr sz="29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" type="body"/>
          </p:nvPr>
        </p:nvSpPr>
        <p:spPr>
          <a:xfrm>
            <a:off x="305662" y="6130977"/>
            <a:ext cx="2677381" cy="50249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b="0" i="0" sz="1200" cap="non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54" name="Google Shape;54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244122" y="6242746"/>
            <a:ext cx="1077912" cy="3580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+graph2">
  <p:cSld name="Text+graph2">
    <p:bg>
      <p:bgPr>
        <a:solidFill>
          <a:schemeClr val="dk1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9"/>
          <p:cNvSpPr/>
          <p:nvPr/>
        </p:nvSpPr>
        <p:spPr>
          <a:xfrm>
            <a:off x="4583113" y="0"/>
            <a:ext cx="7608887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Google Shape;57;p9"/>
          <p:cNvSpPr txBox="1"/>
          <p:nvPr>
            <p:ph type="title"/>
          </p:nvPr>
        </p:nvSpPr>
        <p:spPr>
          <a:xfrm>
            <a:off x="493201" y="1731600"/>
            <a:ext cx="3647726" cy="250222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Maven Pro Medium"/>
              <a:buNone/>
              <a:defRPr sz="29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9"/>
          <p:cNvSpPr txBox="1"/>
          <p:nvPr>
            <p:ph idx="1" type="body"/>
          </p:nvPr>
        </p:nvSpPr>
        <p:spPr>
          <a:xfrm>
            <a:off x="305662" y="6130977"/>
            <a:ext cx="2677381" cy="50249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b="0" i="0" sz="1200" cap="none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59" name="Google Shape;59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244122" y="6242746"/>
            <a:ext cx="1077912" cy="3580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+images1">
  <p:cSld name="Text+images1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0"/>
          <p:cNvSpPr txBox="1"/>
          <p:nvPr>
            <p:ph type="title"/>
          </p:nvPr>
        </p:nvSpPr>
        <p:spPr>
          <a:xfrm>
            <a:off x="633600" y="662400"/>
            <a:ext cx="4964400" cy="8956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Maven Pro Medium"/>
              <a:buNone/>
              <a:defRPr sz="29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10"/>
          <p:cNvSpPr txBox="1"/>
          <p:nvPr>
            <p:ph idx="1" type="body"/>
          </p:nvPr>
        </p:nvSpPr>
        <p:spPr>
          <a:xfrm>
            <a:off x="633601" y="1821600"/>
            <a:ext cx="4964400" cy="39365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1" sz="1800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6096000" y="0"/>
            <a:ext cx="6096000" cy="342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sp>
      <p:sp>
        <p:nvSpPr>
          <p:cNvPr id="64" name="Google Shape;64;p10"/>
          <p:cNvSpPr/>
          <p:nvPr>
            <p:ph idx="3" type="pic"/>
          </p:nvPr>
        </p:nvSpPr>
        <p:spPr>
          <a:xfrm>
            <a:off x="6096000" y="3429000"/>
            <a:ext cx="3048000" cy="3429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</p:sp>
      <p:sp>
        <p:nvSpPr>
          <p:cNvPr id="65" name="Google Shape;65;p10"/>
          <p:cNvSpPr/>
          <p:nvPr>
            <p:ph idx="4" type="pic"/>
          </p:nvPr>
        </p:nvSpPr>
        <p:spPr>
          <a:xfrm>
            <a:off x="9144001" y="3429000"/>
            <a:ext cx="3048000" cy="3429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</p:sp>
      <p:pic>
        <p:nvPicPr>
          <p:cNvPr id="66" name="Google Shape;66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690011" y="6242746"/>
            <a:ext cx="1066800" cy="355600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0"/>
          <p:cNvSpPr txBox="1"/>
          <p:nvPr>
            <p:ph idx="5" type="body"/>
          </p:nvPr>
        </p:nvSpPr>
        <p:spPr>
          <a:xfrm>
            <a:off x="305662" y="6130977"/>
            <a:ext cx="3112095" cy="50249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None/>
              <a:defRPr b="0" i="0" sz="1200" cap="none">
                <a:solidFill>
                  <a:schemeClr val="accen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5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Maven Pro Medium"/>
              <a:buNone/>
              <a:defRPr b="1" i="0" sz="4400" u="none" cap="none" strike="noStrike">
                <a:solidFill>
                  <a:schemeClr val="dk1"/>
                </a:solidFill>
                <a:latin typeface="Maven Pro Medium"/>
                <a:ea typeface="Maven Pro Medium"/>
                <a:cs typeface="Maven Pro Medium"/>
                <a:sym typeface="Maven Pro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Maven Pro Medium"/>
                <a:ea typeface="Maven Pro Medium"/>
                <a:cs typeface="Maven Pro Medium"/>
                <a:sym typeface="Maven Pro Medium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ven Pro Medium"/>
                <a:ea typeface="Maven Pro Medium"/>
                <a:cs typeface="Maven Pro Medium"/>
                <a:sym typeface="Maven Pro Medium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ven Pro Medium"/>
                <a:ea typeface="Maven Pro Medium"/>
                <a:cs typeface="Maven Pro Medium"/>
                <a:sym typeface="Maven Pro Medium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aven Pro Medium"/>
                <a:ea typeface="Maven Pro Medium"/>
                <a:cs typeface="Maven Pro Medium"/>
                <a:sym typeface="Maven Pro Medium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aven Pro Medium"/>
                <a:ea typeface="Maven Pro Medium"/>
                <a:cs typeface="Maven Pro Medium"/>
                <a:sym typeface="Maven Pro Medium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2160">
          <p15:clr>
            <a:srgbClr val="F26B43"/>
          </p15:clr>
        </p15:guide>
        <p15:guide id="2" pos="2887">
          <p15:clr>
            <a:srgbClr val="F26B43"/>
          </p15:clr>
        </p15:guide>
        <p15:guide id="3" pos="4793">
          <p15:clr>
            <a:srgbClr val="F26B43"/>
          </p15:clr>
        </p15:guide>
        <p15:guide id="4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png"/><Relationship Id="rId4" Type="http://schemas.openxmlformats.org/officeDocument/2006/relationships/image" Target="../media/image13.png"/><Relationship Id="rId5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8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7.png"/><Relationship Id="rId4" Type="http://schemas.openxmlformats.org/officeDocument/2006/relationships/image" Target="../media/image15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6"/>
          <p:cNvSpPr txBox="1"/>
          <p:nvPr>
            <p:ph type="title"/>
          </p:nvPr>
        </p:nvSpPr>
        <p:spPr>
          <a:xfrm>
            <a:off x="608400" y="2185200"/>
            <a:ext cx="9182700" cy="219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Maven Pro Medium"/>
              <a:buNone/>
            </a:pPr>
            <a:r>
              <a:rPr lang="en-GB"/>
              <a:t>Making Indico a first-class citizen in Kubernetes</a:t>
            </a:r>
            <a:endParaRPr/>
          </a:p>
        </p:txBody>
      </p:sp>
      <p:sp>
        <p:nvSpPr>
          <p:cNvPr id="165" name="Google Shape;165;p26"/>
          <p:cNvSpPr txBox="1"/>
          <p:nvPr>
            <p:ph idx="2" type="body"/>
          </p:nvPr>
        </p:nvSpPr>
        <p:spPr>
          <a:xfrm>
            <a:off x="608013" y="4395600"/>
            <a:ext cx="91836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Maven Pro Medium"/>
              <a:buNone/>
            </a:pPr>
            <a:r>
              <a:rPr lang="en-GB"/>
              <a:t>Gabriel Dragomir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Maven Pro Medium"/>
              <a:buNone/>
            </a:pPr>
            <a:r>
              <a:rPr lang="en-GB"/>
              <a:t>Systems Engineer - IT Infrastructure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Maven Pro Medium"/>
              <a:buNone/>
            </a:pPr>
            <a:r>
              <a:rPr lang="en-GB"/>
              <a:t>MAX IV Lund, Sweden</a:t>
            </a:r>
            <a:endParaRPr/>
          </a:p>
        </p:txBody>
      </p:sp>
      <p:sp>
        <p:nvSpPr>
          <p:cNvPr id="166" name="Google Shape;166;p26"/>
          <p:cNvSpPr txBox="1"/>
          <p:nvPr>
            <p:ph idx="3" type="body"/>
          </p:nvPr>
        </p:nvSpPr>
        <p:spPr>
          <a:xfrm>
            <a:off x="305662" y="6374935"/>
            <a:ext cx="5163600" cy="2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</a:pPr>
            <a:r>
              <a:rPr lang="en-GB"/>
              <a:t>Indico Workshop 2025, CERN/UN, Geneva, Switzerland</a:t>
            </a:r>
            <a:endParaRPr/>
          </a:p>
        </p:txBody>
      </p:sp>
      <p:pic>
        <p:nvPicPr>
          <p:cNvPr id="167" name="Google Shape;167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6500" y="230475"/>
            <a:ext cx="2240126" cy="915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5"/>
          <p:cNvSpPr txBox="1"/>
          <p:nvPr>
            <p:ph type="title"/>
          </p:nvPr>
        </p:nvSpPr>
        <p:spPr>
          <a:xfrm>
            <a:off x="45725" y="71416"/>
            <a:ext cx="12192000" cy="341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Helm workflow</a:t>
            </a:r>
            <a:endParaRPr/>
          </a:p>
        </p:txBody>
      </p:sp>
      <p:sp>
        <p:nvSpPr>
          <p:cNvPr id="233" name="Google Shape;233;p35"/>
          <p:cNvSpPr txBox="1"/>
          <p:nvPr/>
        </p:nvSpPr>
        <p:spPr>
          <a:xfrm>
            <a:off x="274350" y="5657850"/>
            <a:ext cx="8069700" cy="38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dk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Source: https://codefresh.io/blog/using-helm-with-gitops/</a:t>
            </a:r>
            <a:endParaRPr sz="1100">
              <a:solidFill>
                <a:schemeClr val="dk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</p:txBody>
      </p:sp>
      <p:grpSp>
        <p:nvGrpSpPr>
          <p:cNvPr id="234" name="Google Shape;234;p35"/>
          <p:cNvGrpSpPr/>
          <p:nvPr/>
        </p:nvGrpSpPr>
        <p:grpSpPr>
          <a:xfrm>
            <a:off x="2495550" y="129525"/>
            <a:ext cx="9243052" cy="5705575"/>
            <a:chOff x="2495550" y="129525"/>
            <a:chExt cx="9243052" cy="5705575"/>
          </a:xfrm>
        </p:grpSpPr>
        <p:pic>
          <p:nvPicPr>
            <p:cNvPr id="235" name="Google Shape;235;p3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495550" y="129525"/>
              <a:ext cx="9243052" cy="57055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6" name="Google Shape;236;p35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5146175" y="4099550"/>
              <a:ext cx="1534300" cy="7810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7" name="Google Shape;237;p35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4122938" y="3061099"/>
              <a:ext cx="920376" cy="92037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38" name="Google Shape;238;p35"/>
          <p:cNvSpPr txBox="1"/>
          <p:nvPr>
            <p:ph idx="4294967295" type="body"/>
          </p:nvPr>
        </p:nvSpPr>
        <p:spPr>
          <a:xfrm>
            <a:off x="259937" y="6279577"/>
            <a:ext cx="2677500" cy="5025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400">
                <a:highlight>
                  <a:schemeClr val="lt1"/>
                </a:highlight>
              </a:rPr>
              <a:t>Indico Workshop 2025, CERN</a:t>
            </a:r>
            <a:endParaRPr sz="1400">
              <a:highlight>
                <a:schemeClr val="lt1"/>
              </a:highligh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36"/>
          <p:cNvSpPr txBox="1"/>
          <p:nvPr>
            <p:ph type="title"/>
          </p:nvPr>
        </p:nvSpPr>
        <p:spPr>
          <a:xfrm>
            <a:off x="467174" y="221550"/>
            <a:ext cx="8970000" cy="49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Maven Pro Medium"/>
              <a:buNone/>
            </a:pPr>
            <a:r>
              <a:rPr lang="en-GB"/>
              <a:t>Kubernetes clusters at MAX IV</a:t>
            </a:r>
            <a:endParaRPr/>
          </a:p>
        </p:txBody>
      </p:sp>
      <p:sp>
        <p:nvSpPr>
          <p:cNvPr id="244" name="Google Shape;244;p36"/>
          <p:cNvSpPr txBox="1"/>
          <p:nvPr/>
        </p:nvSpPr>
        <p:spPr>
          <a:xfrm>
            <a:off x="542450" y="1175525"/>
            <a:ext cx="11412600" cy="458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Maven Pro Medium"/>
              <a:buChar char="-"/>
            </a:pPr>
            <a:r>
              <a:rPr lang="en-GB" sz="26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Multiple clusters, either running on bare-metal or on top of VMWare VSphere VMs</a:t>
            </a:r>
            <a:endParaRPr sz="26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Maven Pro Medium"/>
              <a:buChar char="-"/>
            </a:pPr>
            <a:r>
              <a:rPr lang="en-GB" sz="26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Rancher managed clusters: mostly scientific data related</a:t>
            </a:r>
            <a:endParaRPr sz="26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3937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Maven Pro Medium"/>
              <a:buChar char="-"/>
            </a:pPr>
            <a:r>
              <a:rPr lang="en-GB" sz="26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Observability infrastructure (Graylog, Grafana etc.)</a:t>
            </a:r>
            <a:endParaRPr sz="26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3937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Maven Pro Medium"/>
              <a:buChar char="-"/>
            </a:pPr>
            <a:r>
              <a:rPr lang="en-GB" sz="26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DAQ cluster</a:t>
            </a:r>
            <a:endParaRPr sz="26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3937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Maven Pro Medium"/>
              <a:buChar char="-"/>
            </a:pPr>
            <a:r>
              <a:rPr lang="en-GB" sz="26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JupyterHub SaaS</a:t>
            </a:r>
            <a:endParaRPr sz="26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Maven Pro Medium"/>
              <a:buChar char="-"/>
            </a:pPr>
            <a:r>
              <a:rPr lang="en-GB" sz="26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OKD/OKDev: RedHat OpenShift K8S distribution</a:t>
            </a:r>
            <a:endParaRPr sz="26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3937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Maven Pro Medium"/>
              <a:buChar char="-"/>
            </a:pPr>
            <a:r>
              <a:rPr lang="en-GB" sz="26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general purpose workloads</a:t>
            </a:r>
            <a:endParaRPr sz="26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3937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Maven Pro Medium"/>
              <a:buChar char="-"/>
            </a:pPr>
            <a:r>
              <a:rPr lang="en-GB" sz="26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production cluster: 5 worker nodes, 24 CPUs/256GB mem each</a:t>
            </a:r>
            <a:endParaRPr sz="26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3937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Maven Pro Medium"/>
              <a:buChar char="-"/>
            </a:pPr>
            <a:r>
              <a:rPr lang="en-GB" sz="26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persistent storage with Dell PowerStore array storage</a:t>
            </a:r>
            <a:endParaRPr sz="26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3937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Maven Pro Medium"/>
              <a:buChar char="-"/>
            </a:pPr>
            <a:r>
              <a:rPr lang="en-GB" sz="26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b</a:t>
            </a:r>
            <a:r>
              <a:rPr lang="en-GB" sz="26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ackups with Rubrik and MinIO S3</a:t>
            </a:r>
            <a:endParaRPr sz="26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</p:txBody>
      </p:sp>
      <p:sp>
        <p:nvSpPr>
          <p:cNvPr id="245" name="Google Shape;245;p36"/>
          <p:cNvSpPr txBox="1"/>
          <p:nvPr>
            <p:ph idx="1" type="body"/>
          </p:nvPr>
        </p:nvSpPr>
        <p:spPr>
          <a:xfrm>
            <a:off x="259937" y="6279577"/>
            <a:ext cx="2677500" cy="5025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400"/>
              <a:t>Indico Workshop 2025, CERN</a:t>
            </a:r>
            <a:endParaRPr sz="14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37"/>
          <p:cNvSpPr txBox="1"/>
          <p:nvPr>
            <p:ph type="title"/>
          </p:nvPr>
        </p:nvSpPr>
        <p:spPr>
          <a:xfrm>
            <a:off x="0" y="-465834"/>
            <a:ext cx="12192000" cy="341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Helm workflow</a:t>
            </a:r>
            <a:endParaRPr/>
          </a:p>
        </p:txBody>
      </p:sp>
      <p:pic>
        <p:nvPicPr>
          <p:cNvPr id="252" name="Google Shape;252;p37" title="indico-okd-networking-Page-4 (1)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1525" y="116075"/>
            <a:ext cx="11528950" cy="5873226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Google Shape;253;p37"/>
          <p:cNvSpPr txBox="1"/>
          <p:nvPr/>
        </p:nvSpPr>
        <p:spPr>
          <a:xfrm>
            <a:off x="205750" y="6149350"/>
            <a:ext cx="7715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Indico topology executing in OpenShift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38"/>
          <p:cNvSpPr txBox="1"/>
          <p:nvPr>
            <p:ph type="title"/>
          </p:nvPr>
        </p:nvSpPr>
        <p:spPr>
          <a:xfrm>
            <a:off x="0" y="-465834"/>
            <a:ext cx="12192000" cy="341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Helm workflow</a:t>
            </a:r>
            <a:endParaRPr/>
          </a:p>
        </p:txBody>
      </p:sp>
      <p:sp>
        <p:nvSpPr>
          <p:cNvPr id="260" name="Google Shape;260;p38"/>
          <p:cNvSpPr txBox="1"/>
          <p:nvPr/>
        </p:nvSpPr>
        <p:spPr>
          <a:xfrm>
            <a:off x="205750" y="6149350"/>
            <a:ext cx="99099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Resource allocation is tuned a bit higher than actual use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</p:txBody>
      </p:sp>
      <p:sp>
        <p:nvSpPr>
          <p:cNvPr id="261" name="Google Shape;261;p38"/>
          <p:cNvSpPr txBox="1"/>
          <p:nvPr/>
        </p:nvSpPr>
        <p:spPr>
          <a:xfrm>
            <a:off x="80000" y="1291600"/>
            <a:ext cx="3000000" cy="36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kind: ResourceQuota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apiVersion: v1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spec: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 hard: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   services.nodeports: '0'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   secrets: '50'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   services.loadbalancers: '0'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   persistentvolumeclaims: '10'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   pods: '50'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   configmaps: '50'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   services: '50'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   requests.cpu: '12'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   requests.memory: 28Gi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   requests.storage: 300Gi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   limits.cpu: '24'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   limits.memory: 36Gi</a:t>
            </a:r>
            <a:endParaRPr/>
          </a:p>
        </p:txBody>
      </p:sp>
      <p:pic>
        <p:nvPicPr>
          <p:cNvPr id="262" name="Google Shape;262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15225" y="1376475"/>
            <a:ext cx="8807199" cy="35478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39"/>
          <p:cNvSpPr txBox="1"/>
          <p:nvPr>
            <p:ph type="title"/>
          </p:nvPr>
        </p:nvSpPr>
        <p:spPr>
          <a:xfrm>
            <a:off x="467174" y="221550"/>
            <a:ext cx="8970000" cy="49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Maven Pro Medium"/>
              <a:buNone/>
            </a:pPr>
            <a:r>
              <a:rPr lang="en-GB"/>
              <a:t>Operating Indico</a:t>
            </a:r>
            <a:endParaRPr/>
          </a:p>
        </p:txBody>
      </p:sp>
      <p:sp>
        <p:nvSpPr>
          <p:cNvPr id="268" name="Google Shape;268;p39"/>
          <p:cNvSpPr txBox="1"/>
          <p:nvPr/>
        </p:nvSpPr>
        <p:spPr>
          <a:xfrm>
            <a:off x="542450" y="1175525"/>
            <a:ext cx="11412600" cy="40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aven Pro Medium"/>
              <a:buChar char="-"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Observability and monitoring: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4064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aven Pro Medium"/>
              <a:buChar char="-"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Prometheus metrics and Grafana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4064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aven Pro Medium"/>
              <a:buChar char="-"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Logs: aggregated in Graylog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aven Pro Medium"/>
              <a:buChar char="-"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Stable workload, good performance at peak times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aven Pro Medium"/>
              <a:buChar char="-"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The only major issue arises from PDF generation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4064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aven Pro Medium"/>
              <a:buChar char="-"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We had to extend backend timeouts on HAProxy to 300s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4064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aven Pro Medium"/>
              <a:buChar char="-"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AI crawlers are a </a:t>
            </a: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nuisance</a:t>
            </a: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 and can cause crashes of the indico workloads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</p:txBody>
      </p:sp>
      <p:sp>
        <p:nvSpPr>
          <p:cNvPr id="269" name="Google Shape;269;p39"/>
          <p:cNvSpPr txBox="1"/>
          <p:nvPr>
            <p:ph idx="1" type="body"/>
          </p:nvPr>
        </p:nvSpPr>
        <p:spPr>
          <a:xfrm>
            <a:off x="259937" y="6279577"/>
            <a:ext cx="2677500" cy="5025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400"/>
              <a:t>Indico Workshop 2025, CERN</a:t>
            </a:r>
            <a:endParaRPr sz="14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40"/>
          <p:cNvSpPr txBox="1"/>
          <p:nvPr>
            <p:ph type="title"/>
          </p:nvPr>
        </p:nvSpPr>
        <p:spPr>
          <a:xfrm>
            <a:off x="467174" y="221550"/>
            <a:ext cx="8970000" cy="49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Maven Pro Medium"/>
              <a:buNone/>
            </a:pPr>
            <a:r>
              <a:rPr lang="en-GB"/>
              <a:t>Protecting Indico from unruly AI crawlers</a:t>
            </a:r>
            <a:endParaRPr/>
          </a:p>
        </p:txBody>
      </p:sp>
      <p:sp>
        <p:nvSpPr>
          <p:cNvPr id="275" name="Google Shape;275;p40"/>
          <p:cNvSpPr txBox="1"/>
          <p:nvPr/>
        </p:nvSpPr>
        <p:spPr>
          <a:xfrm>
            <a:off x="520800" y="798350"/>
            <a:ext cx="11150400" cy="25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Experimented with Anubis, but found it bad for user experience.</a:t>
            </a:r>
            <a:endParaRPr sz="24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Anubis uses a proof-of-work challenge to ensure that clients are using a modern browser and are able to calculate SHA-256 checksums.</a:t>
            </a:r>
            <a:endParaRPr sz="24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</p:txBody>
      </p:sp>
      <p:pic>
        <p:nvPicPr>
          <p:cNvPr id="276" name="Google Shape;276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812" y="2805425"/>
            <a:ext cx="5733645" cy="3900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77" name="Google Shape;277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95532" y="2805425"/>
            <a:ext cx="5544066" cy="1985461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Google Shape;278;p40"/>
          <p:cNvSpPr txBox="1"/>
          <p:nvPr/>
        </p:nvSpPr>
        <p:spPr>
          <a:xfrm>
            <a:off x="6495525" y="6105175"/>
            <a:ext cx="4728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400">
                <a:solidFill>
                  <a:schemeClr val="lt1"/>
                </a:solidFill>
              </a:rPr>
              <a:t>https://anubis.techaro.lol</a:t>
            </a:r>
            <a:endParaRPr b="1" sz="24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41"/>
          <p:cNvSpPr txBox="1"/>
          <p:nvPr>
            <p:ph type="title"/>
          </p:nvPr>
        </p:nvSpPr>
        <p:spPr>
          <a:xfrm>
            <a:off x="352874" y="244400"/>
            <a:ext cx="8970000" cy="49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Maven Pro Medium"/>
              <a:buNone/>
            </a:pPr>
            <a:r>
              <a:rPr lang="en-GB"/>
              <a:t>Protecting Indico from unruly AI crawlers</a:t>
            </a:r>
            <a:endParaRPr/>
          </a:p>
        </p:txBody>
      </p:sp>
      <p:sp>
        <p:nvSpPr>
          <p:cNvPr id="284" name="Google Shape;284;p41"/>
          <p:cNvSpPr txBox="1"/>
          <p:nvPr/>
        </p:nvSpPr>
        <p:spPr>
          <a:xfrm>
            <a:off x="305650" y="946925"/>
            <a:ext cx="5790300" cy="518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5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Now testing with OWASP Coraza WAF deployed as a HAProxy Stream Processing Offload Engine plugin (SPOE)</a:t>
            </a:r>
            <a:endParaRPr sz="25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5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Coraza runs the OWASP Core Rule Set to protect from a wide range of attacks</a:t>
            </a:r>
            <a:endParaRPr sz="25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5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SQL Injection (SQLi), Cross Site Scripting (XSS), PHP &amp; Java Code Injection, HTTPoxy, Shellshock, Scripting/Scanner/Bot Detection etc.</a:t>
            </a:r>
            <a:endParaRPr sz="25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</p:txBody>
      </p:sp>
      <p:pic>
        <p:nvPicPr>
          <p:cNvPr id="285" name="Google Shape;285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96000" y="1210975"/>
            <a:ext cx="5996000" cy="4126850"/>
          </a:xfrm>
          <a:prstGeom prst="rect">
            <a:avLst/>
          </a:prstGeom>
          <a:noFill/>
          <a:ln>
            <a:noFill/>
          </a:ln>
        </p:spPr>
      </p:pic>
      <p:sp>
        <p:nvSpPr>
          <p:cNvPr id="286" name="Google Shape;286;p41"/>
          <p:cNvSpPr txBox="1"/>
          <p:nvPr/>
        </p:nvSpPr>
        <p:spPr>
          <a:xfrm>
            <a:off x="6196000" y="5561575"/>
            <a:ext cx="45483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5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https://coraza.io/ </a:t>
            </a:r>
            <a:endParaRPr sz="25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5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https://coreruleset.org/</a:t>
            </a:r>
            <a:endParaRPr sz="25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</p:txBody>
      </p:sp>
      <p:sp>
        <p:nvSpPr>
          <p:cNvPr id="287" name="Google Shape;287;p41"/>
          <p:cNvSpPr txBox="1"/>
          <p:nvPr>
            <p:ph idx="1" type="body"/>
          </p:nvPr>
        </p:nvSpPr>
        <p:spPr>
          <a:xfrm>
            <a:off x="259937" y="6279577"/>
            <a:ext cx="2677500" cy="5025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400"/>
              <a:t>Indico Workshop 2025, CERN</a:t>
            </a:r>
            <a:endParaRPr sz="14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42"/>
          <p:cNvSpPr txBox="1"/>
          <p:nvPr>
            <p:ph type="title"/>
          </p:nvPr>
        </p:nvSpPr>
        <p:spPr>
          <a:xfrm>
            <a:off x="352874" y="244400"/>
            <a:ext cx="8970000" cy="49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Maven Pro Medium"/>
              <a:buNone/>
            </a:pPr>
            <a:r>
              <a:rPr lang="en-GB"/>
              <a:t>What is next?</a:t>
            </a:r>
            <a:endParaRPr/>
          </a:p>
        </p:txBody>
      </p:sp>
      <p:sp>
        <p:nvSpPr>
          <p:cNvPr id="293" name="Google Shape;293;p42"/>
          <p:cNvSpPr txBox="1"/>
          <p:nvPr/>
        </p:nvSpPr>
        <p:spPr>
          <a:xfrm>
            <a:off x="431400" y="992650"/>
            <a:ext cx="10987200" cy="3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aven Pro Medium"/>
              <a:buChar char="-"/>
            </a:pPr>
            <a:r>
              <a:rPr lang="en-GB" sz="25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Upgrade to latest Indico version: June 2025</a:t>
            </a:r>
            <a:endParaRPr sz="25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aven Pro Medium"/>
              <a:buChar char="-"/>
            </a:pPr>
            <a:r>
              <a:rPr lang="en-GB" sz="25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Zoom integration - integrate with Lunds University Zoom infra</a:t>
            </a:r>
            <a:endParaRPr sz="25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aven Pro Medium"/>
              <a:buChar char="-"/>
            </a:pPr>
            <a:r>
              <a:rPr lang="en-GB" sz="25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We plan to contribute the Helm chart we currently use, needs decoupling from </a:t>
            </a:r>
            <a:r>
              <a:rPr lang="en-GB" sz="25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specific infrastructure at MAX IV</a:t>
            </a:r>
            <a:endParaRPr sz="25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aven Pro Medium"/>
              <a:buChar char="-"/>
            </a:pPr>
            <a:r>
              <a:rPr lang="en-GB" sz="25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Start prospecting how feasible it is to implement a Indico Operator for Kubernetes:</a:t>
            </a:r>
            <a:endParaRPr sz="25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38735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aven Pro Medium"/>
              <a:buChar char="-"/>
            </a:pPr>
            <a:r>
              <a:rPr lang="en-GB" sz="25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Unattended</a:t>
            </a:r>
            <a:r>
              <a:rPr lang="en-GB" sz="25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 deployment</a:t>
            </a:r>
            <a:endParaRPr sz="25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38735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aven Pro Medium"/>
              <a:buChar char="-"/>
            </a:pPr>
            <a:r>
              <a:rPr lang="en-GB" sz="25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Upgrades/Rollbacks</a:t>
            </a:r>
            <a:endParaRPr sz="25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38735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Maven Pro Medium"/>
              <a:buChar char="-"/>
            </a:pPr>
            <a:r>
              <a:rPr lang="en-GB" sz="25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Scheduled backups and restores</a:t>
            </a:r>
            <a:endParaRPr sz="25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</p:txBody>
      </p:sp>
      <p:sp>
        <p:nvSpPr>
          <p:cNvPr id="294" name="Google Shape;294;p42"/>
          <p:cNvSpPr txBox="1"/>
          <p:nvPr>
            <p:ph idx="1" type="body"/>
          </p:nvPr>
        </p:nvSpPr>
        <p:spPr>
          <a:xfrm>
            <a:off x="259937" y="6279577"/>
            <a:ext cx="2677500" cy="5025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400"/>
              <a:t>Indico Workshop 2025, CERN</a:t>
            </a:r>
            <a:endParaRPr sz="14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43"/>
          <p:cNvSpPr txBox="1"/>
          <p:nvPr>
            <p:ph type="title"/>
          </p:nvPr>
        </p:nvSpPr>
        <p:spPr>
          <a:xfrm>
            <a:off x="365775" y="1863875"/>
            <a:ext cx="40095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Maven Pro Medium"/>
              <a:buNone/>
            </a:pPr>
            <a:r>
              <a:rPr lang="en-GB"/>
              <a:t>Thank you!</a:t>
            </a:r>
            <a:endParaRPr/>
          </a:p>
        </p:txBody>
      </p:sp>
      <p:sp>
        <p:nvSpPr>
          <p:cNvPr id="300" name="Google Shape;300;p43"/>
          <p:cNvSpPr txBox="1"/>
          <p:nvPr/>
        </p:nvSpPr>
        <p:spPr>
          <a:xfrm>
            <a:off x="365775" y="4411975"/>
            <a:ext cx="65838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Gabriel Dragomir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gabriel.dragomir@maxiv.lu.se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</p:txBody>
      </p:sp>
      <p:sp>
        <p:nvSpPr>
          <p:cNvPr id="301" name="Google Shape;301;p43"/>
          <p:cNvSpPr txBox="1"/>
          <p:nvPr>
            <p:ph idx="1" type="body"/>
          </p:nvPr>
        </p:nvSpPr>
        <p:spPr>
          <a:xfrm>
            <a:off x="365787" y="6313877"/>
            <a:ext cx="2677500" cy="307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/>
              <a:t>Indico Workshop 2025, CERN</a:t>
            </a:r>
            <a:endParaRPr sz="1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7"/>
          <p:cNvSpPr txBox="1"/>
          <p:nvPr>
            <p:ph type="title"/>
          </p:nvPr>
        </p:nvSpPr>
        <p:spPr>
          <a:xfrm>
            <a:off x="493201" y="1731600"/>
            <a:ext cx="3647700" cy="49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Maven Pro Medium"/>
              <a:buNone/>
            </a:pPr>
            <a:r>
              <a:rPr lang="en-GB"/>
              <a:t>Overview</a:t>
            </a:r>
            <a:endParaRPr/>
          </a:p>
        </p:txBody>
      </p:sp>
      <p:sp>
        <p:nvSpPr>
          <p:cNvPr id="173" name="Google Shape;173;p27"/>
          <p:cNvSpPr txBox="1"/>
          <p:nvPr/>
        </p:nvSpPr>
        <p:spPr>
          <a:xfrm>
            <a:off x="4583125" y="0"/>
            <a:ext cx="760890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aven Pro Medium"/>
              <a:buChar char="-"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Migrating Indico from a VM deployment to Kubernetes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aven Pro Medium"/>
              <a:buChar char="-"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Topology of Indico as a cloud native workload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aven Pro Medium"/>
              <a:buChar char="-"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Operating Indico as a cloud native app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</p:txBody>
      </p:sp>
      <p:sp>
        <p:nvSpPr>
          <p:cNvPr id="174" name="Google Shape;174;p27"/>
          <p:cNvSpPr txBox="1"/>
          <p:nvPr>
            <p:ph idx="1" type="body"/>
          </p:nvPr>
        </p:nvSpPr>
        <p:spPr>
          <a:xfrm>
            <a:off x="305662" y="6130977"/>
            <a:ext cx="2677500" cy="5025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Indico Workshop 2025, CERN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8"/>
          <p:cNvSpPr txBox="1"/>
          <p:nvPr>
            <p:ph type="title"/>
          </p:nvPr>
        </p:nvSpPr>
        <p:spPr>
          <a:xfrm>
            <a:off x="248501" y="188525"/>
            <a:ext cx="3647700" cy="49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Maven Pro Medium"/>
              <a:buNone/>
            </a:pPr>
            <a:r>
              <a:rPr lang="en-GB"/>
              <a:t>MAX IV Laboratory</a:t>
            </a:r>
            <a:endParaRPr/>
          </a:p>
        </p:txBody>
      </p:sp>
      <p:sp>
        <p:nvSpPr>
          <p:cNvPr id="180" name="Google Shape;180;p28"/>
          <p:cNvSpPr txBox="1"/>
          <p:nvPr/>
        </p:nvSpPr>
        <p:spPr>
          <a:xfrm>
            <a:off x="248500" y="914400"/>
            <a:ext cx="4609200" cy="485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3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S</a:t>
            </a:r>
            <a:r>
              <a:rPr lang="en-GB" sz="23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ynchrotron light source facility at Lund University, Sweden</a:t>
            </a:r>
            <a:endParaRPr sz="23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3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MAX IV offers access to 16 beamlines that provide modern X-ray spectroscopy, scattering/diffraction, and imaging techniques to contribute to solving scientific questions in a wide range of areas</a:t>
            </a:r>
            <a:endParaRPr sz="23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3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300 employees, 1700+ users/year</a:t>
            </a:r>
            <a:endParaRPr sz="23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</p:txBody>
      </p:sp>
      <p:pic>
        <p:nvPicPr>
          <p:cNvPr id="181" name="Google Shape;181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13275" y="854163"/>
            <a:ext cx="7278723" cy="4852482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28"/>
          <p:cNvSpPr txBox="1"/>
          <p:nvPr>
            <p:ph idx="1" type="body"/>
          </p:nvPr>
        </p:nvSpPr>
        <p:spPr>
          <a:xfrm>
            <a:off x="305662" y="6130977"/>
            <a:ext cx="2677500" cy="5025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Indico Workshop 2025, CERN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9"/>
          <p:cNvSpPr txBox="1"/>
          <p:nvPr>
            <p:ph type="title"/>
          </p:nvPr>
        </p:nvSpPr>
        <p:spPr>
          <a:xfrm>
            <a:off x="493201" y="1731600"/>
            <a:ext cx="3647700" cy="49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Maven Pro Medium"/>
              <a:buNone/>
            </a:pPr>
            <a:r>
              <a:rPr lang="en-GB"/>
              <a:t>indico.maxiv.lu.se</a:t>
            </a:r>
            <a:endParaRPr/>
          </a:p>
        </p:txBody>
      </p:sp>
      <p:sp>
        <p:nvSpPr>
          <p:cNvPr id="188" name="Google Shape;188;p29"/>
          <p:cNvSpPr txBox="1"/>
          <p:nvPr/>
        </p:nvSpPr>
        <p:spPr>
          <a:xfrm>
            <a:off x="4583125" y="0"/>
            <a:ext cx="760890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aven Pro Medium"/>
              <a:buChar char="-"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Relatively small installation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aven Pro Medium"/>
              <a:buChar char="-"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2k events and 3.5k users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aven Pro Medium"/>
              <a:buChar char="-"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Used by various groups: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4064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aven Pro Medium"/>
              <a:buChar char="-"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Communications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4064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aven Pro Medium"/>
              <a:buChar char="-"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Science division/Beamline teams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4064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aven Pro Medium"/>
              <a:buChar char="-"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IT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- Occasionally gets very high traffic: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	- MAX IV Annual User Meeting conference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	- Other large scale conferences hosted at MAX IV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</p:txBody>
      </p:sp>
      <p:sp>
        <p:nvSpPr>
          <p:cNvPr id="189" name="Google Shape;189;p29"/>
          <p:cNvSpPr txBox="1"/>
          <p:nvPr>
            <p:ph idx="1" type="body"/>
          </p:nvPr>
        </p:nvSpPr>
        <p:spPr>
          <a:xfrm>
            <a:off x="305662" y="6130977"/>
            <a:ext cx="2677500" cy="5025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Indico Workshop 2025, CERN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30"/>
          <p:cNvSpPr txBox="1"/>
          <p:nvPr>
            <p:ph type="title"/>
          </p:nvPr>
        </p:nvSpPr>
        <p:spPr>
          <a:xfrm>
            <a:off x="467176" y="221539"/>
            <a:ext cx="3647700" cy="49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Maven Pro Medium"/>
              <a:buNone/>
            </a:pPr>
            <a:r>
              <a:rPr lang="en-GB"/>
              <a:t>The legacy Indico</a:t>
            </a:r>
            <a:endParaRPr/>
          </a:p>
        </p:txBody>
      </p:sp>
      <p:sp>
        <p:nvSpPr>
          <p:cNvPr id="195" name="Google Shape;195;p30"/>
          <p:cNvSpPr txBox="1"/>
          <p:nvPr/>
        </p:nvSpPr>
        <p:spPr>
          <a:xfrm>
            <a:off x="588200" y="981200"/>
            <a:ext cx="11061300" cy="492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aven Pro Medium"/>
              <a:buChar char="-"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Indico v2.x deployed in beefy VM along with dependencies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aven Pro Medium"/>
              <a:buChar char="-"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All services installed as systemd units (apps, db, proxy etc.)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aven Pro Medium"/>
              <a:buChar char="-"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Minimal customizations in the theming layer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aven Pro Medium"/>
              <a:buChar char="-"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LDAP based authentication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Major issues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aven Pro Medium"/>
              <a:buChar char="-"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Tedious to upgrade, rollback and maintain in general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aven Pro Medium"/>
              <a:buChar char="-"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Every component was co-located in the same environment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aven Pro Medium"/>
              <a:buChar char="-"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Limited scalability and resilience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aven Pro Medium"/>
              <a:buChar char="-"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Needed integration with our Keycloak based SSO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aven Pro Medium"/>
              <a:buChar char="-"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Almost no observability and insight into operations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</p:txBody>
      </p:sp>
      <p:sp>
        <p:nvSpPr>
          <p:cNvPr id="196" name="Google Shape;196;p30"/>
          <p:cNvSpPr txBox="1"/>
          <p:nvPr/>
        </p:nvSpPr>
        <p:spPr>
          <a:xfrm>
            <a:off x="182875" y="621792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lt1"/>
                </a:solidFill>
              </a:rPr>
              <a:t>Indico Workshop 2025, CERN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1"/>
          <p:cNvSpPr txBox="1"/>
          <p:nvPr>
            <p:ph type="title"/>
          </p:nvPr>
        </p:nvSpPr>
        <p:spPr>
          <a:xfrm>
            <a:off x="485376" y="2828875"/>
            <a:ext cx="36477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Maven Pro Medium"/>
              <a:buNone/>
            </a:pPr>
            <a:r>
              <a:rPr lang="en-GB"/>
              <a:t>Virtualized vs cloud native </a:t>
            </a:r>
            <a:endParaRPr/>
          </a:p>
        </p:txBody>
      </p:sp>
      <p:sp>
        <p:nvSpPr>
          <p:cNvPr id="202" name="Google Shape;202;p31"/>
          <p:cNvSpPr txBox="1"/>
          <p:nvPr/>
        </p:nvSpPr>
        <p:spPr>
          <a:xfrm>
            <a:off x="382475" y="2467100"/>
            <a:ext cx="38535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</p:txBody>
      </p:sp>
      <p:sp>
        <p:nvSpPr>
          <p:cNvPr id="203" name="Google Shape;203;p31"/>
          <p:cNvSpPr txBox="1"/>
          <p:nvPr>
            <p:ph idx="1" type="body"/>
          </p:nvPr>
        </p:nvSpPr>
        <p:spPr>
          <a:xfrm>
            <a:off x="305662" y="6130977"/>
            <a:ext cx="2677500" cy="5025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Indico Workshop 2025, CERN</a:t>
            </a:r>
            <a:endParaRPr/>
          </a:p>
        </p:txBody>
      </p:sp>
      <p:pic>
        <p:nvPicPr>
          <p:cNvPr id="204" name="Google Shape;204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83125" y="1075375"/>
            <a:ext cx="7608873" cy="4707244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31"/>
          <p:cNvSpPr txBox="1"/>
          <p:nvPr/>
        </p:nvSpPr>
        <p:spPr>
          <a:xfrm>
            <a:off x="4583113" y="6264175"/>
            <a:ext cx="75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/>
              <a:t>Source: </a:t>
            </a:r>
            <a:r>
              <a:rPr lang="en-GB" sz="1200"/>
              <a:t>https://www.aquasec.com/cloud-native-academy/docker-container/containerization-vs-virtualization/</a:t>
            </a:r>
            <a:endParaRPr sz="12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32"/>
          <p:cNvSpPr txBox="1"/>
          <p:nvPr>
            <p:ph type="title"/>
          </p:nvPr>
        </p:nvSpPr>
        <p:spPr>
          <a:xfrm>
            <a:off x="467174" y="221550"/>
            <a:ext cx="8970000" cy="49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Maven Pro Medium"/>
              <a:buNone/>
            </a:pPr>
            <a:r>
              <a:rPr lang="en-GB"/>
              <a:t>Indico as a cloud native workload</a:t>
            </a:r>
            <a:endParaRPr/>
          </a:p>
        </p:txBody>
      </p:sp>
      <p:sp>
        <p:nvSpPr>
          <p:cNvPr id="211" name="Google Shape;211;p32"/>
          <p:cNvSpPr txBox="1"/>
          <p:nvPr/>
        </p:nvSpPr>
        <p:spPr>
          <a:xfrm>
            <a:off x="588200" y="981200"/>
            <a:ext cx="11412600" cy="492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Challenges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aven Pro Medium"/>
              <a:buChar char="-"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No documented approach, only unofficial sparse documentation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aven Pro Medium"/>
              <a:buChar char="-"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Massive list of dependencies resulting in huge container image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aven Pro Medium"/>
              <a:buChar char="-"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Upgrade process from extremely old version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aven Pro Medium"/>
              <a:buChar char="-"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OpenShift production environment constraints: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4064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aven Pro Medium"/>
              <a:buChar char="-"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Security contexts - a lot more hardened environment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4064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aven Pro Medium"/>
              <a:buChar char="-"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Resource quotas enforced on namespace - CPU, memory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4064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aven Pro Medium"/>
              <a:buChar char="-"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Orchestration complexity - memory leaks, timeouts, containers OOMKilled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- Automating operations: release, rollback, zero-downtime ops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</p:txBody>
      </p:sp>
      <p:sp>
        <p:nvSpPr>
          <p:cNvPr id="212" name="Google Shape;212;p32"/>
          <p:cNvSpPr txBox="1"/>
          <p:nvPr>
            <p:ph idx="1" type="body"/>
          </p:nvPr>
        </p:nvSpPr>
        <p:spPr>
          <a:xfrm>
            <a:off x="248512" y="6279577"/>
            <a:ext cx="2677500" cy="5025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018"/>
              <a:buNone/>
            </a:pPr>
            <a:r>
              <a:rPr lang="en-GB" sz="1400"/>
              <a:t>Indico Workshop 2025, CERN</a:t>
            </a:r>
            <a:endParaRPr sz="1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33"/>
          <p:cNvSpPr txBox="1"/>
          <p:nvPr>
            <p:ph type="title"/>
          </p:nvPr>
        </p:nvSpPr>
        <p:spPr>
          <a:xfrm>
            <a:off x="467174" y="221550"/>
            <a:ext cx="8970000" cy="49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Maven Pro Medium"/>
              <a:buNone/>
            </a:pPr>
            <a:r>
              <a:rPr lang="en-GB"/>
              <a:t>The container images</a:t>
            </a:r>
            <a:endParaRPr/>
          </a:p>
        </p:txBody>
      </p:sp>
      <p:sp>
        <p:nvSpPr>
          <p:cNvPr id="218" name="Google Shape;218;p33"/>
          <p:cNvSpPr txBox="1"/>
          <p:nvPr/>
        </p:nvSpPr>
        <p:spPr>
          <a:xfrm>
            <a:off x="576750" y="1941325"/>
            <a:ext cx="114126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aven Pro Medium"/>
              <a:buChar char="-"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Multi-stage build image for Indico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aven Pro Medium"/>
              <a:buChar char="-"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Gets considerably large due to TexLive packaging, but cached on k8s nodes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aven Pro Medium"/>
              <a:buChar char="-"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Community images for the rest: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4064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aven Pro Medium"/>
              <a:buChar char="-"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Nginx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4064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aven Pro Medium"/>
              <a:buChar char="-"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Redis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4064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aven Pro Medium"/>
              <a:buChar char="-"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PostgreSQL (driven via Zalando PG Operator)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</p:txBody>
      </p:sp>
      <p:sp>
        <p:nvSpPr>
          <p:cNvPr id="219" name="Google Shape;219;p33"/>
          <p:cNvSpPr txBox="1"/>
          <p:nvPr>
            <p:ph idx="1" type="body"/>
          </p:nvPr>
        </p:nvSpPr>
        <p:spPr>
          <a:xfrm>
            <a:off x="259937" y="6279577"/>
            <a:ext cx="2677500" cy="5025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400"/>
              <a:t>Indico Workshop 2025, CERN</a:t>
            </a:r>
            <a:endParaRPr sz="14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4"/>
          <p:cNvSpPr txBox="1"/>
          <p:nvPr>
            <p:ph type="title"/>
          </p:nvPr>
        </p:nvSpPr>
        <p:spPr>
          <a:xfrm>
            <a:off x="467174" y="221550"/>
            <a:ext cx="8970000" cy="49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Maven Pro Medium"/>
              <a:buNone/>
            </a:pPr>
            <a:r>
              <a:rPr lang="en-GB"/>
              <a:t>The Helm chart</a:t>
            </a:r>
            <a:endParaRPr/>
          </a:p>
        </p:txBody>
      </p:sp>
      <p:sp>
        <p:nvSpPr>
          <p:cNvPr id="225" name="Google Shape;225;p34"/>
          <p:cNvSpPr txBox="1"/>
          <p:nvPr/>
        </p:nvSpPr>
        <p:spPr>
          <a:xfrm>
            <a:off x="542450" y="1175525"/>
            <a:ext cx="11412600" cy="44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aven Pro Medium"/>
              <a:buChar char="-"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Developed in-house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aven Pro Medium"/>
              <a:buChar char="-"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Helm chart: a declarative way of specifying everything that comprises an application using templates and run-time values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aven Pro Medium"/>
              <a:buChar char="-"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A Helm chart release is a particular “rendering” of a chart resulting in actual YAML manifests that will result in resources being created in the K8S cluster: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4064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aven Pro Medium"/>
              <a:buChar char="-"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Deployments, StatefulSets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4064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aven Pro Medium"/>
              <a:buChar char="-"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Persistent storage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4064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aven Pro Medium"/>
              <a:buChar char="-"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Networking resources: ingresses, network policies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  <a:p>
            <a:pPr indent="-4064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aven Pro Medium"/>
              <a:buChar char="-"/>
            </a:pPr>
            <a:r>
              <a:rPr lang="en-GB" sz="2800">
                <a:solidFill>
                  <a:schemeClr val="lt1"/>
                </a:solidFill>
                <a:latin typeface="Maven Pro Medium"/>
                <a:ea typeface="Maven Pro Medium"/>
                <a:cs typeface="Maven Pro Medium"/>
                <a:sym typeface="Maven Pro Medium"/>
              </a:rPr>
              <a:t>Custom resources: PostgreSQL cluster</a:t>
            </a:r>
            <a:endParaRPr sz="2800">
              <a:solidFill>
                <a:schemeClr val="lt1"/>
              </a:solidFill>
              <a:latin typeface="Maven Pro Medium"/>
              <a:ea typeface="Maven Pro Medium"/>
              <a:cs typeface="Maven Pro Medium"/>
              <a:sym typeface="Maven Pro Medium"/>
            </a:endParaRPr>
          </a:p>
        </p:txBody>
      </p:sp>
      <p:sp>
        <p:nvSpPr>
          <p:cNvPr id="226" name="Google Shape;226;p34"/>
          <p:cNvSpPr txBox="1"/>
          <p:nvPr>
            <p:ph idx="1" type="body"/>
          </p:nvPr>
        </p:nvSpPr>
        <p:spPr>
          <a:xfrm>
            <a:off x="259937" y="6279577"/>
            <a:ext cx="2677500" cy="5025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400"/>
              <a:t>Indico Workshop 2025, CERN</a:t>
            </a:r>
            <a:endParaRPr sz="1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-te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AX IV">
  <a:themeElements>
    <a:clrScheme name="MAX IV ny">
      <a:dk1>
        <a:srgbClr val="001427"/>
      </a:dk1>
      <a:lt1>
        <a:srgbClr val="FFFFFF"/>
      </a:lt1>
      <a:dk2>
        <a:srgbClr val="00570C"/>
      </a:dk2>
      <a:lt2>
        <a:srgbClr val="FB8C00"/>
      </a:lt2>
      <a:accent1>
        <a:srgbClr val="767171"/>
      </a:accent1>
      <a:accent2>
        <a:srgbClr val="595555"/>
      </a:accent2>
      <a:accent3>
        <a:srgbClr val="AEAAAA"/>
      </a:accent3>
      <a:accent4>
        <a:srgbClr val="00570C"/>
      </a:accent4>
      <a:accent5>
        <a:srgbClr val="F6B222"/>
      </a:accent5>
      <a:accent6>
        <a:srgbClr val="C8C3C3"/>
      </a:accent6>
      <a:hlink>
        <a:srgbClr val="0000FF"/>
      </a:hlink>
      <a:folHlink>
        <a:srgbClr val="81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