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_rels/presentation.xml.rels" ContentType="application/vnd.openxmlformats-package.relationships+xml"/>
  <Override PartName="/ppt/media/image10.jpeg" ContentType="image/jpeg"/>
  <Override PartName="/ppt/media/image18.png" ContentType="image/png"/>
  <Override PartName="/ppt/media/image12.png" ContentType="image/png"/>
  <Override PartName="/ppt/media/image3.png" ContentType="image/png"/>
  <Override PartName="/ppt/media/image15.png" ContentType="image/png"/>
  <Override PartName="/ppt/media/image9.jpeg" ContentType="image/jpeg"/>
  <Override PartName="/ppt/media/image4.svg" ContentType="image/svg"/>
  <Override PartName="/ppt/media/image7.png" ContentType="image/png"/>
  <Override PartName="/ppt/media/image16.png" ContentType="image/png"/>
  <Override PartName="/ppt/media/image11.png" ContentType="image/png"/>
  <Override PartName="/ppt/media/image2.png" ContentType="image/png"/>
  <Override PartName="/ppt/media/image14.png" ContentType="image/png"/>
  <Override PartName="/ppt/media/image5.png" ContentType="image/png"/>
  <Override PartName="/ppt/media/image1.png" ContentType="image/png"/>
  <Override PartName="/ppt/media/image6.jpeg" ContentType="image/jpeg"/>
  <Override PartName="/ppt/media/image13.png" ContentType="image/png"/>
  <Override PartName="/ppt/media/image8.png" ContentType="image/png"/>
  <Override PartName="/ppt/media/image17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5819061-5837-42A3-B3C0-70CE53B4AFD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112F017F-D068-43DA-AAEC-70E26587A40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73470156-FCA5-4110-A389-4EFB11AA18F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CB25D96-6C73-49EF-83A2-6B6A10AC47B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CA04E01-DC39-4491-B8A4-9CBB8DACA83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9CECD3B4-3F8E-49F9-B06D-0CFBED3ED11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A11A399C-3418-4ECC-BB9B-D8595E3A4AB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C6D88439-89A8-4F0E-B670-C72477AEEF7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5AC85EBC-5121-409F-BE2D-CBB497BA7AC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9DAF62A7-DA67-4491-91E9-C0BC5FDF421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E6F7A64F-91F5-49AB-805B-79ADA50DB40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2471058-539A-4028-BAEA-9EAF92031FA4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5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ftr" idx="28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29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9EC951F-F810-42DE-90B0-667AF630EEAD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 idx="30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ftr" idx="31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ldNum" idx="32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C15ACF3-7839-49AB-AA31-4AF74F863F82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33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1EFD29A-BF84-4AC9-AF2D-CDCD626CBC81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94E1F85-D358-4FA7-B602-5CCF432A7B0A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A43B99B-E913-4674-8D3C-F39DAAC4A7CE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213302E-1663-4A5F-8C0B-D5A28186EC75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DB8EFBA-B25B-4F1B-8D12-40DDCEC04A5B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6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C2C4031-9831-4793-A731-CD640A29C25C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GB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sldNum" idx="23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DD6F14B-DDC1-4A2B-B12E-E7F40E446A01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ftr" idx="25"/>
          </p:nvPr>
        </p:nvSpPr>
        <p:spPr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ldNum" idx="26"/>
          </p:nvPr>
        </p:nvSpPr>
        <p:spPr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5650DEF-25F5-4517-B028-FC5157EECD98}" type="slidenum">
              <a:rPr b="0" lang="en-CH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GB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 idx="27"/>
          </p:nvPr>
        </p:nvSpPr>
        <p:spPr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GB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GB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GB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svg"/><Relationship Id="rId3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" descr=""/>
          <p:cNvPicPr/>
          <p:nvPr/>
        </p:nvPicPr>
        <p:blipFill>
          <a:blip r:embed="rId1"/>
          <a:stretch/>
        </p:blipFill>
        <p:spPr>
          <a:xfrm>
            <a:off x="0" y="0"/>
            <a:ext cx="12191040" cy="685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Important: Speakers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Please upload your slides to your Indico contribution on the event!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7" name="Picture 3" descr=""/>
          <p:cNvPicPr/>
          <p:nvPr/>
        </p:nvPicPr>
        <p:blipFill>
          <a:blip r:embed="rId1"/>
          <a:stretch/>
        </p:blipFill>
        <p:spPr>
          <a:xfrm>
            <a:off x="2141280" y="2414520"/>
            <a:ext cx="3701520" cy="1739880"/>
          </a:xfrm>
          <a:prstGeom prst="rect">
            <a:avLst/>
          </a:prstGeom>
          <a:ln w="0">
            <a:noFill/>
          </a:ln>
        </p:spPr>
      </p:pic>
      <p:pic>
        <p:nvPicPr>
          <p:cNvPr id="78" name="Picture 6" descr="Graphical user interface, text, application, email&#10;&#10;Description automatically generated"/>
          <p:cNvPicPr/>
          <p:nvPr/>
        </p:nvPicPr>
        <p:blipFill>
          <a:blip r:embed="rId2"/>
          <a:stretch/>
        </p:blipFill>
        <p:spPr>
          <a:xfrm>
            <a:off x="3124080" y="4046400"/>
            <a:ext cx="5439240" cy="2445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4400" spc="-1" strike="noStrike">
                <a:solidFill>
                  <a:srgbClr val="000000"/>
                </a:solidFill>
                <a:latin typeface="Arial"/>
              </a:rPr>
              <a:t>Meet the Team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80" name=""/>
          <p:cNvGrpSpPr/>
          <p:nvPr/>
        </p:nvGrpSpPr>
        <p:grpSpPr>
          <a:xfrm>
            <a:off x="1434600" y="2621880"/>
            <a:ext cx="9322560" cy="2099160"/>
            <a:chOff x="1434600" y="2621880"/>
            <a:chExt cx="9322560" cy="2099160"/>
          </a:xfrm>
        </p:grpSpPr>
        <p:grpSp>
          <p:nvGrpSpPr>
            <p:cNvPr id="81" name=""/>
            <p:cNvGrpSpPr/>
            <p:nvPr/>
          </p:nvGrpSpPr>
          <p:grpSpPr>
            <a:xfrm>
              <a:off x="6235920" y="2621880"/>
              <a:ext cx="1323000" cy="1777320"/>
              <a:chOff x="6235920" y="2621880"/>
              <a:chExt cx="1323000" cy="1777320"/>
            </a:xfrm>
          </p:grpSpPr>
          <p:sp>
            <p:nvSpPr>
              <p:cNvPr id="82" name="Michel"/>
              <p:cNvSpPr/>
              <p:nvPr/>
            </p:nvSpPr>
            <p:spPr>
              <a:xfrm>
                <a:off x="6235920" y="2621880"/>
                <a:ext cx="1323000" cy="1323000"/>
              </a:xfrm>
              <a:custGeom>
                <a:avLst/>
                <a:gdLst>
                  <a:gd name="textAreaLeft" fmla="*/ 0 w 1323000"/>
                  <a:gd name="textAreaRight" fmla="*/ 1323360 w 1323000"/>
                  <a:gd name="textAreaTop" fmla="*/ 0 h 1323000"/>
                  <a:gd name="textAreaBottom" fmla="*/ 1323360 h 1323000"/>
                </a:gdLst>
                <a:ahLst/>
                <a:rect l="textAreaLeft" t="textAreaTop" r="textAreaRight" b="textAreaBottom"/>
                <a:pathLst>
                  <a:path w="3676" h="3676">
                    <a:moveTo>
                      <a:pt x="0" y="1838"/>
                    </a:moveTo>
                    <a:cubicBezTo>
                      <a:pt x="0" y="1514"/>
                      <a:pt x="85" y="1199"/>
                      <a:pt x="247" y="920"/>
                    </a:cubicBezTo>
                    <a:cubicBezTo>
                      <a:pt x="408" y="639"/>
                      <a:pt x="639" y="408"/>
                      <a:pt x="920" y="247"/>
                    </a:cubicBezTo>
                    <a:cubicBezTo>
                      <a:pt x="1199" y="85"/>
                      <a:pt x="1514" y="0"/>
                      <a:pt x="1838" y="0"/>
                    </a:cubicBezTo>
                    <a:cubicBezTo>
                      <a:pt x="2161" y="0"/>
                      <a:pt x="2477" y="85"/>
                      <a:pt x="2758" y="247"/>
                    </a:cubicBezTo>
                    <a:cubicBezTo>
                      <a:pt x="3037" y="408"/>
                      <a:pt x="3267" y="639"/>
                      <a:pt x="3429" y="920"/>
                    </a:cubicBezTo>
                    <a:cubicBezTo>
                      <a:pt x="3591" y="1199"/>
                      <a:pt x="3676" y="1514"/>
                      <a:pt x="3676" y="1838"/>
                    </a:cubicBezTo>
                    <a:cubicBezTo>
                      <a:pt x="3676" y="2161"/>
                      <a:pt x="3591" y="2477"/>
                      <a:pt x="3429" y="2758"/>
                    </a:cubicBezTo>
                    <a:cubicBezTo>
                      <a:pt x="3267" y="3037"/>
                      <a:pt x="3037" y="3267"/>
                      <a:pt x="2758" y="3429"/>
                    </a:cubicBezTo>
                    <a:cubicBezTo>
                      <a:pt x="2477" y="3591"/>
                      <a:pt x="2161" y="3676"/>
                      <a:pt x="1838" y="3676"/>
                    </a:cubicBezTo>
                    <a:cubicBezTo>
                      <a:pt x="1514" y="3676"/>
                      <a:pt x="1199" y="3591"/>
                      <a:pt x="920" y="3429"/>
                    </a:cubicBezTo>
                    <a:cubicBezTo>
                      <a:pt x="639" y="3267"/>
                      <a:pt x="408" y="3037"/>
                      <a:pt x="247" y="2758"/>
                    </a:cubicBezTo>
                    <a:cubicBezTo>
                      <a:pt x="85" y="2477"/>
                      <a:pt x="0" y="2161"/>
                      <a:pt x="0" y="1838"/>
                    </a:cubicBezTo>
                    <a:close/>
                  </a:path>
                </a:pathLst>
              </a:custGeom>
              <a:blipFill rotWithShape="0">
                <a:blip r:embed="rId1"/>
                <a:srcRect/>
                <a:stretch/>
              </a:blip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 anchorCtr="1">
                <a:noAutofit/>
              </a:bodyPr>
              <a:p>
                <a:pPr>
                  <a:lnSpc>
                    <a:spcPct val="100000"/>
                  </a:lnSpc>
                </a:pP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3" name=""/>
              <p:cNvSpPr/>
              <p:nvPr/>
            </p:nvSpPr>
            <p:spPr>
              <a:xfrm>
                <a:off x="6310080" y="3953160"/>
                <a:ext cx="1174320" cy="446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0" lang="en-GB" sz="1800" spc="-1" strike="noStrike">
                    <a:solidFill>
                      <a:srgbClr val="000000"/>
                    </a:solidFill>
                    <a:latin typeface="Arial"/>
                  </a:rPr>
                  <a:t>Michel</a:t>
                </a: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84" name=""/>
            <p:cNvGrpSpPr/>
            <p:nvPr/>
          </p:nvGrpSpPr>
          <p:grpSpPr>
            <a:xfrm>
              <a:off x="7835400" y="2621880"/>
              <a:ext cx="1322640" cy="1769400"/>
              <a:chOff x="7835400" y="2621880"/>
              <a:chExt cx="1322640" cy="1769400"/>
            </a:xfrm>
          </p:grpSpPr>
          <p:sp>
            <p:nvSpPr>
              <p:cNvPr id="85" name="Picture 12"/>
              <p:cNvSpPr/>
              <p:nvPr/>
            </p:nvSpPr>
            <p:spPr>
              <a:xfrm>
                <a:off x="7835400" y="2621880"/>
                <a:ext cx="1322640" cy="1323000"/>
              </a:xfrm>
              <a:prstGeom prst="ellipse">
                <a:avLst/>
              </a:prstGeom>
              <a:blipFill rotWithShape="0">
                <a:blip r:embed="rId2"/>
                <a:srcRect/>
                <a:stretch/>
              </a:blip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6" name=""/>
              <p:cNvSpPr/>
              <p:nvPr/>
            </p:nvSpPr>
            <p:spPr>
              <a:xfrm>
                <a:off x="7909560" y="3945240"/>
                <a:ext cx="1174320" cy="446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0" lang="en-GB" sz="1800" spc="-1" strike="noStrike">
                    <a:solidFill>
                      <a:srgbClr val="000000"/>
                    </a:solidFill>
                    <a:latin typeface="Arial"/>
                  </a:rPr>
                  <a:t>Pedro</a:t>
                </a: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87" name=""/>
            <p:cNvGrpSpPr/>
            <p:nvPr/>
          </p:nvGrpSpPr>
          <p:grpSpPr>
            <a:xfrm>
              <a:off x="9434160" y="2621880"/>
              <a:ext cx="1323000" cy="1769400"/>
              <a:chOff x="9434160" y="2621880"/>
              <a:chExt cx="1323000" cy="1769400"/>
            </a:xfrm>
          </p:grpSpPr>
          <p:sp>
            <p:nvSpPr>
              <p:cNvPr id="88" name="Picture 5"/>
              <p:cNvSpPr/>
              <p:nvPr/>
            </p:nvSpPr>
            <p:spPr>
              <a:xfrm>
                <a:off x="9434160" y="2621880"/>
                <a:ext cx="1323000" cy="1323000"/>
              </a:xfrm>
              <a:prstGeom prst="ellipse">
                <a:avLst/>
              </a:prstGeom>
              <a:blipFill rotWithShape="0">
                <a:blip r:embed="rId3"/>
                <a:srcRect/>
                <a:stretch/>
              </a:blip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89" name=""/>
              <p:cNvSpPr/>
              <p:nvPr/>
            </p:nvSpPr>
            <p:spPr>
              <a:xfrm>
                <a:off x="9508320" y="3945240"/>
                <a:ext cx="1174320" cy="446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0" lang="en-GB" sz="1800" spc="-1" strike="noStrike">
                    <a:solidFill>
                      <a:srgbClr val="000000"/>
                    </a:solidFill>
                    <a:latin typeface="Arial"/>
                  </a:rPr>
                  <a:t>Tomas</a:t>
                </a: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90" name=""/>
            <p:cNvGrpSpPr/>
            <p:nvPr/>
          </p:nvGrpSpPr>
          <p:grpSpPr>
            <a:xfrm>
              <a:off x="3034080" y="2621880"/>
              <a:ext cx="1322640" cy="1769400"/>
              <a:chOff x="3034080" y="2621880"/>
              <a:chExt cx="1322640" cy="1769400"/>
            </a:xfrm>
          </p:grpSpPr>
          <p:sp>
            <p:nvSpPr>
              <p:cNvPr id="91" name=""/>
              <p:cNvSpPr/>
              <p:nvPr/>
            </p:nvSpPr>
            <p:spPr>
              <a:xfrm>
                <a:off x="3034080" y="2621880"/>
                <a:ext cx="1322640" cy="1323000"/>
              </a:xfrm>
              <a:custGeom>
                <a:avLst/>
                <a:gdLst>
                  <a:gd name="textAreaLeft" fmla="*/ 0 w 1322640"/>
                  <a:gd name="textAreaRight" fmla="*/ 1323000 w 1322640"/>
                  <a:gd name="textAreaTop" fmla="*/ 0 h 1323000"/>
                  <a:gd name="textAreaBottom" fmla="*/ 1323360 h 1323000"/>
                </a:gdLst>
                <a:ahLst/>
                <a:rect l="textAreaLeft" t="textAreaTop" r="textAreaRight" b="textAreaBottom"/>
                <a:pathLst>
                  <a:path w="3675" h="3676">
                    <a:moveTo>
                      <a:pt x="0" y="1838"/>
                    </a:moveTo>
                    <a:cubicBezTo>
                      <a:pt x="0" y="1514"/>
                      <a:pt x="84" y="1199"/>
                      <a:pt x="246" y="920"/>
                    </a:cubicBezTo>
                    <a:cubicBezTo>
                      <a:pt x="408" y="639"/>
                      <a:pt x="639" y="408"/>
                      <a:pt x="920" y="247"/>
                    </a:cubicBezTo>
                    <a:cubicBezTo>
                      <a:pt x="1198" y="85"/>
                      <a:pt x="1514" y="0"/>
                      <a:pt x="1838" y="0"/>
                    </a:cubicBezTo>
                    <a:cubicBezTo>
                      <a:pt x="2161" y="0"/>
                      <a:pt x="2477" y="85"/>
                      <a:pt x="2758" y="247"/>
                    </a:cubicBezTo>
                    <a:cubicBezTo>
                      <a:pt x="3036" y="408"/>
                      <a:pt x="3267" y="639"/>
                      <a:pt x="3429" y="920"/>
                    </a:cubicBezTo>
                    <a:cubicBezTo>
                      <a:pt x="3591" y="1199"/>
                      <a:pt x="3675" y="1514"/>
                      <a:pt x="3675" y="1838"/>
                    </a:cubicBezTo>
                    <a:cubicBezTo>
                      <a:pt x="3675" y="2161"/>
                      <a:pt x="3591" y="2477"/>
                      <a:pt x="3429" y="2758"/>
                    </a:cubicBezTo>
                    <a:cubicBezTo>
                      <a:pt x="3267" y="3037"/>
                      <a:pt x="3036" y="3267"/>
                      <a:pt x="2758" y="3429"/>
                    </a:cubicBezTo>
                    <a:cubicBezTo>
                      <a:pt x="2477" y="3591"/>
                      <a:pt x="2161" y="3676"/>
                      <a:pt x="1838" y="3676"/>
                    </a:cubicBezTo>
                    <a:cubicBezTo>
                      <a:pt x="1514" y="3676"/>
                      <a:pt x="1198" y="3591"/>
                      <a:pt x="920" y="3429"/>
                    </a:cubicBezTo>
                    <a:cubicBezTo>
                      <a:pt x="639" y="3267"/>
                      <a:pt x="408" y="3037"/>
                      <a:pt x="246" y="2758"/>
                    </a:cubicBezTo>
                    <a:cubicBezTo>
                      <a:pt x="84" y="2477"/>
                      <a:pt x="0" y="2161"/>
                      <a:pt x="0" y="1838"/>
                    </a:cubicBezTo>
                    <a:close/>
                  </a:path>
                </a:pathLst>
              </a:custGeom>
              <a:blipFill rotWithShape="0">
                <a:blip r:embed="rId4"/>
                <a:srcRect/>
                <a:stretch/>
              </a:blip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 anchorCtr="1">
                <a:noAutofit/>
              </a:bodyPr>
              <a:p>
                <a:pPr>
                  <a:lnSpc>
                    <a:spcPct val="100000"/>
                  </a:lnSpc>
                </a:pP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2" name=""/>
              <p:cNvSpPr/>
              <p:nvPr/>
            </p:nvSpPr>
            <p:spPr>
              <a:xfrm>
                <a:off x="3108240" y="3945240"/>
                <a:ext cx="1174320" cy="446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0" lang="en-GB" sz="1800" spc="-1" strike="noStrike">
                    <a:solidFill>
                      <a:srgbClr val="000000"/>
                    </a:solidFill>
                    <a:latin typeface="Arial"/>
                  </a:rPr>
                  <a:t>Ajob</a:t>
                </a: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93" name=""/>
            <p:cNvGrpSpPr/>
            <p:nvPr/>
          </p:nvGrpSpPr>
          <p:grpSpPr>
            <a:xfrm>
              <a:off x="4633200" y="2621880"/>
              <a:ext cx="1325880" cy="2099160"/>
              <a:chOff x="4633200" y="2621880"/>
              <a:chExt cx="1325880" cy="2099160"/>
            </a:xfrm>
          </p:grpSpPr>
          <p:sp>
            <p:nvSpPr>
              <p:cNvPr id="94" name="Picture 7"/>
              <p:cNvSpPr/>
              <p:nvPr/>
            </p:nvSpPr>
            <p:spPr>
              <a:xfrm>
                <a:off x="4634640" y="2621880"/>
                <a:ext cx="1323000" cy="1323000"/>
              </a:xfrm>
              <a:prstGeom prst="ellipse">
                <a:avLst/>
              </a:prstGeom>
              <a:blipFill rotWithShape="0">
                <a:blip r:embed="rId5"/>
                <a:srcRect/>
                <a:stretch/>
              </a:blip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5" name=""/>
              <p:cNvSpPr/>
              <p:nvPr/>
            </p:nvSpPr>
            <p:spPr>
              <a:xfrm>
                <a:off x="4633200" y="3945240"/>
                <a:ext cx="1325880" cy="775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0" lang="en-GB" sz="1800" spc="-1" strike="noStrike">
                    <a:solidFill>
                      <a:srgbClr val="000000"/>
                    </a:solidFill>
                    <a:latin typeface="Arial"/>
                  </a:rPr>
                  <a:t>Dominic</a:t>
                </a: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  <p:grpSp>
          <p:nvGrpSpPr>
            <p:cNvPr id="96" name=""/>
            <p:cNvGrpSpPr/>
            <p:nvPr/>
          </p:nvGrpSpPr>
          <p:grpSpPr>
            <a:xfrm>
              <a:off x="1434600" y="2621880"/>
              <a:ext cx="1323000" cy="1769400"/>
              <a:chOff x="1434600" y="2621880"/>
              <a:chExt cx="1323000" cy="1769400"/>
            </a:xfrm>
          </p:grpSpPr>
          <p:sp>
            <p:nvSpPr>
              <p:cNvPr id="97" name="Picture 1"/>
              <p:cNvSpPr/>
              <p:nvPr/>
            </p:nvSpPr>
            <p:spPr>
              <a:xfrm>
                <a:off x="1434600" y="2621880"/>
                <a:ext cx="1323000" cy="1323000"/>
              </a:xfrm>
              <a:prstGeom prst="ellipse">
                <a:avLst/>
              </a:prstGeom>
              <a:blipFill rotWithShape="0">
                <a:blip r:embed="rId6"/>
                <a:srcRect/>
                <a:stretch/>
              </a:blipFill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  <p:sp>
            <p:nvSpPr>
              <p:cNvPr id="98" name=""/>
              <p:cNvSpPr/>
              <p:nvPr/>
            </p:nvSpPr>
            <p:spPr>
              <a:xfrm>
                <a:off x="1508760" y="3945240"/>
                <a:ext cx="1174680" cy="4460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 algn="ctr">
                  <a:lnSpc>
                    <a:spcPct val="100000"/>
                  </a:lnSpc>
                </a:pPr>
                <a:r>
                  <a:rPr b="0" lang="en-GB" sz="1800" spc="-1" strike="noStrike">
                    <a:solidFill>
                      <a:srgbClr val="000000"/>
                    </a:solidFill>
                    <a:latin typeface="Arial"/>
                  </a:rPr>
                  <a:t>Adrian</a:t>
                </a:r>
                <a:endParaRPr b="0" lang="en-GB" sz="1800" spc="-1" strike="noStrike">
                  <a:solidFill>
                    <a:srgbClr val="000000"/>
                  </a:solidFill>
                  <a:latin typeface="Arial"/>
                </a:endParaRPr>
              </a:p>
            </p:txBody>
          </p:sp>
        </p:grp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38080" y="27662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68333"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CH" sz="4400" spc="-1" strike="noStrike">
                <a:solidFill>
                  <a:schemeClr val="dk1"/>
                </a:solidFill>
                <a:latin typeface="Calibri Light"/>
              </a:rPr>
              <a:t>Thank you, have fun!</a:t>
            </a:r>
            <a:br>
              <a:rPr sz="4400"/>
            </a:br>
            <a:br>
              <a:rPr sz="4400"/>
            </a:br>
            <a:r>
              <a:rPr b="1" lang="en-CH" sz="4400" spc="-1" strike="noStrike">
                <a:solidFill>
                  <a:schemeClr val="dk1"/>
                </a:solidFill>
                <a:latin typeface="Calibri Light"/>
              </a:rPr>
              <a:t>Questions?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About this Workshop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2-day workshop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This morning:</a:t>
            </a: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 CERN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This afternoon:</a:t>
            </a: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 Palais des Nations (UN)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Tomorrow:</a:t>
            </a: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 CERN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800" spc="-1" strike="noStrike">
                <a:solidFill>
                  <a:schemeClr val="dk1"/>
                </a:solidFill>
                <a:latin typeface="Calibri"/>
              </a:rPr>
              <a:t>https://indico.cern.ch/e/indico-workshop/2025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GB" sz="2800" spc="-1" strike="noStrike">
                <a:solidFill>
                  <a:schemeClr val="dk1"/>
                </a:solidFill>
                <a:latin typeface="Calibri"/>
              </a:rPr>
              <a:t>https://indi.to/workshop2025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2" name="Picture 8" descr="Creative Commons License"/>
          <p:cNvPicPr/>
          <p:nvPr/>
        </p:nvPicPr>
        <p:blipFill>
          <a:blip r:embed="rId1"/>
          <a:stretch/>
        </p:blipFill>
        <p:spPr>
          <a:xfrm>
            <a:off x="10160280" y="5799240"/>
            <a:ext cx="1116720" cy="393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Your Privacy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You might be recorded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Video - make sure you know where the camera is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Audio – microphones on tables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Recording will be made available online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Group photo at 12:00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It will be used in news articles and promotion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By taking part you consent to its publication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Other photos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 – if you don’t wish to be photographed, please let us know!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5" name="Graphic 4" descr="Video camera outline"/>
          <p:cNvPicPr/>
          <p:nvPr/>
        </p:nvPicPr>
        <p:blipFill>
          <a:blip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/>
        </p:blipFill>
        <p:spPr>
          <a:xfrm>
            <a:off x="8948160" y="1542240"/>
            <a:ext cx="2404440" cy="2404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Some practical information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52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Coffee/tea and snacks 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provided in the morning (tomorrow also in the afternoon)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Restaurant 2 (lunch)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 – Just across the street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Everyone pays for their own food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Toilets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 – turn left, at the end of the corridor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Vending/coffee machines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 downstairs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Lots of useful information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 on the event website (“Practical Information”, including WiFi)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Programme </a:t>
            </a:r>
            <a:r>
              <a:rPr b="0" lang="en-CH" sz="2000" spc="-1" strike="noStrike">
                <a:solidFill>
                  <a:schemeClr val="dk1"/>
                </a:solidFill>
                <a:latin typeface="Calibri Light"/>
              </a:rPr>
              <a:t>(this morning)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454968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Latest news (Adrian)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Official Welcome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Use Cases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000" spc="-1" strike="noStrike">
                <a:solidFill>
                  <a:schemeClr val="dk1"/>
                </a:solidFill>
                <a:latin typeface="Calibri"/>
              </a:rPr>
              <a:t>FAIR / GSI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000" spc="-1" strike="noStrike">
                <a:solidFill>
                  <a:schemeClr val="dk1"/>
                </a:solidFill>
                <a:latin typeface="Calibri"/>
              </a:rPr>
              <a:t>MLZ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000" spc="-1" strike="noStrike">
                <a:solidFill>
                  <a:schemeClr val="dk1"/>
                </a:solidFill>
                <a:latin typeface="Calibri"/>
              </a:rPr>
              <a:t>MTP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0" name="" descr=""/>
          <p:cNvPicPr/>
          <p:nvPr/>
        </p:nvPicPr>
        <p:blipFill>
          <a:blip r:embed="rId1"/>
          <a:stretch/>
        </p:blipFill>
        <p:spPr>
          <a:xfrm>
            <a:off x="5940720" y="1322280"/>
            <a:ext cx="5815800" cy="4781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This afternoon…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679536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Travelling to the UN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Bus leaving at </a:t>
            </a: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13:00</a:t>
            </a: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 from </a:t>
            </a: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BUS stop next to Restaurant 2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Arrival at 13:30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ed7d31"/>
              </a:buClr>
              <a:buFont typeface="Arial"/>
              <a:buChar char="•"/>
            </a:pPr>
            <a:r>
              <a:rPr b="1" lang="en-CH" sz="2400" spc="-1" strike="noStrike">
                <a:solidFill>
                  <a:schemeClr val="accent2"/>
                </a:solidFill>
                <a:latin typeface="Calibri"/>
              </a:rPr>
              <a:t>D</a:t>
            </a:r>
            <a:r>
              <a:rPr b="1" lang="en-GB" sz="2400" spc="-1" strike="noStrike">
                <a:solidFill>
                  <a:schemeClr val="accent2"/>
                </a:solidFill>
                <a:latin typeface="Calibri"/>
              </a:rPr>
              <a:t>on’</a:t>
            </a:r>
            <a:r>
              <a:rPr b="1" lang="en-CH" sz="2400" spc="-1" strike="noStrike">
                <a:solidFill>
                  <a:schemeClr val="accent2"/>
                </a:solidFill>
                <a:latin typeface="Calibri"/>
              </a:rPr>
              <a:t>t forget to bring a EU ID or Passport!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3" name="Picture 2" descr="undefined"/>
          <p:cNvPicPr/>
          <p:nvPr/>
        </p:nvPicPr>
        <p:blipFill>
          <a:blip r:embed="rId1"/>
          <a:stretch/>
        </p:blipFill>
        <p:spPr>
          <a:xfrm>
            <a:off x="7678440" y="1885320"/>
            <a:ext cx="4115880" cy="3086640"/>
          </a:xfrm>
          <a:prstGeom prst="rect">
            <a:avLst/>
          </a:prstGeom>
          <a:ln w="0">
            <a:noFill/>
          </a:ln>
        </p:spPr>
      </p:pic>
      <p:sp>
        <p:nvSpPr>
          <p:cNvPr id="64" name="TextBox 5"/>
          <p:cNvSpPr/>
          <p:nvPr/>
        </p:nvSpPr>
        <p:spPr>
          <a:xfrm>
            <a:off x="8932680" y="4972680"/>
            <a:ext cx="1607400" cy="257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100" spc="-1" strike="noStrike">
                <a:solidFill>
                  <a:schemeClr val="dk1"/>
                </a:solidFill>
                <a:latin typeface="Source Sans Pro"/>
              </a:rPr>
              <a:t>Amin / CC BY-SA 4.0</a:t>
            </a:r>
            <a:endParaRPr b="0" lang="en-GB" sz="1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Programme </a:t>
            </a:r>
            <a:r>
              <a:rPr b="0" lang="en-CH" sz="2000" spc="-1" strike="noStrike">
                <a:solidFill>
                  <a:schemeClr val="dk1"/>
                </a:solidFill>
                <a:latin typeface="Calibri Light"/>
              </a:rPr>
              <a:t>(this afternoon)</a:t>
            </a:r>
            <a:endParaRPr b="0" lang="en-GB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454968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Keynote</a:t>
            </a: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 by Giacomo Tenaglia </a:t>
            </a:r>
            <a:r>
              <a:rPr b="0" lang="en-CH" sz="1800" spc="-1" strike="noStrike">
                <a:solidFill>
                  <a:schemeClr val="dk1"/>
                </a:solidFill>
                <a:latin typeface="Calibri"/>
              </a:rPr>
              <a:t>(CERN OSPO)</a:t>
            </a:r>
            <a:endParaRPr b="0" lang="en-GB" sz="1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Indico at the </a:t>
            </a: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UN</a:t>
            </a: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 (+ features)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Presentations on </a:t>
            </a: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Governance</a:t>
            </a: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 and </a:t>
            </a: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User Survey @ CERN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Visit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7" name="" descr=""/>
          <p:cNvPicPr/>
          <p:nvPr/>
        </p:nvPicPr>
        <p:blipFill>
          <a:blip r:embed="rId1"/>
          <a:stretch/>
        </p:blipFill>
        <p:spPr>
          <a:xfrm>
            <a:off x="5451840" y="1870200"/>
            <a:ext cx="6323040" cy="328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This evening…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85576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Dinner 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at </a:t>
            </a: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mama&amp;zita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, 18:45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Check Indico page for address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Walking distance from the UN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400" spc="-1" strike="noStrike">
                <a:solidFill>
                  <a:schemeClr val="dk1"/>
                </a:solidFill>
                <a:latin typeface="Calibri"/>
              </a:rPr>
              <a:t>Transport back to CERN at </a:t>
            </a:r>
            <a:r>
              <a:rPr b="1" lang="en-CH" sz="2400" spc="-1" strike="noStrike">
                <a:solidFill>
                  <a:schemeClr val="dk1"/>
                </a:solidFill>
                <a:latin typeface="Calibri"/>
              </a:rPr>
              <a:t>21:00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ed7d31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accent2"/>
                </a:solidFill>
                <a:latin typeface="Calibri"/>
              </a:rPr>
              <a:t>You’re expected to pay for your own meal!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0" name="" descr=""/>
          <p:cNvPicPr/>
          <p:nvPr/>
        </p:nvPicPr>
        <p:blipFill>
          <a:blip r:embed="rId1"/>
          <a:stretch/>
        </p:blipFill>
        <p:spPr>
          <a:xfrm>
            <a:off x="8050320" y="921600"/>
            <a:ext cx="3390480" cy="5087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52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CH" sz="4400" spc="-1" strike="noStrike">
                <a:solidFill>
                  <a:schemeClr val="dk1"/>
                </a:solidFill>
                <a:latin typeface="Calibri Light"/>
              </a:rPr>
              <a:t>Tomorrow</a:t>
            </a:r>
            <a:endParaRPr b="0" lang="en-GB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95188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We start at </a:t>
            </a: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8:40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13:00 – 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Visit to the </a:t>
            </a: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Synchro-Cyclotron (SC)</a:t>
            </a:r>
            <a:r>
              <a:rPr b="0" lang="en-CH" sz="2800" spc="-1" strike="noStrike">
                <a:solidFill>
                  <a:schemeClr val="dk1"/>
                </a:solidFill>
                <a:latin typeface="Calibri"/>
              </a:rPr>
              <a:t> and </a:t>
            </a:r>
            <a:r>
              <a:rPr b="1" lang="en-CH" sz="2800" spc="-1" strike="noStrike">
                <a:solidFill>
                  <a:schemeClr val="dk1"/>
                </a:solidFill>
                <a:latin typeface="Calibri"/>
              </a:rPr>
              <a:t>CMS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ed7d31"/>
              </a:buClr>
              <a:buFont typeface="Arial"/>
              <a:buChar char="•"/>
            </a:pPr>
            <a:r>
              <a:rPr b="0" lang="en-GB" sz="2400" spc="-1" strike="noStrike">
                <a:solidFill>
                  <a:schemeClr val="accent2"/>
                </a:solidFill>
                <a:latin typeface="Roboto"/>
              </a:rPr>
              <a:t>not recommended for pregnant women </a:t>
            </a:r>
            <a:r>
              <a:rPr b="0" lang="en-GB" sz="1800" spc="-1" strike="noStrike">
                <a:solidFill>
                  <a:schemeClr val="accent2"/>
                </a:solidFill>
                <a:latin typeface="Roboto"/>
              </a:rPr>
              <a:t>(please let us know in that case)</a:t>
            </a:r>
            <a:r>
              <a:rPr b="0" lang="en-GB" sz="2400" spc="-1" strike="noStrike">
                <a:solidFill>
                  <a:schemeClr val="accent2"/>
                </a:solidFill>
                <a:latin typeface="Roboto"/>
              </a:rPr>
              <a:t>, and everyone is required to wear </a:t>
            </a:r>
            <a:r>
              <a:rPr b="1" lang="en-GB" sz="2400" spc="-1" strike="noStrike">
                <a:solidFill>
                  <a:schemeClr val="accent2"/>
                </a:solidFill>
                <a:latin typeface="Roboto"/>
              </a:rPr>
              <a:t>flat closed shoes</a:t>
            </a:r>
            <a:r>
              <a:rPr b="0" lang="en-GB" sz="2400" spc="-1" strike="noStrike">
                <a:solidFill>
                  <a:schemeClr val="accent2"/>
                </a:solidFill>
                <a:latin typeface="Roboto"/>
              </a:rPr>
              <a:t> </a:t>
            </a:r>
            <a:r>
              <a:rPr b="0" lang="en-GB" sz="1800" spc="-1" strike="noStrike">
                <a:solidFill>
                  <a:schemeClr val="accent2"/>
                </a:solidFill>
                <a:latin typeface="Roboto"/>
              </a:rPr>
              <a:t>(no open sandals or heels)</a:t>
            </a:r>
            <a:r>
              <a:rPr b="0" lang="en-GB" sz="2400" spc="-1" strike="noStrike">
                <a:solidFill>
                  <a:schemeClr val="accent2"/>
                </a:solidFill>
                <a:latin typeface="Roboto"/>
              </a:rPr>
              <a:t>.</a:t>
            </a: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GB" sz="2800" spc="-1" strike="noStrike">
                <a:solidFill>
                  <a:schemeClr val="dk1"/>
                </a:solidFill>
                <a:latin typeface="Roboto"/>
              </a:rPr>
              <a:t>Workshop ends at </a:t>
            </a:r>
            <a:r>
              <a:rPr b="1" lang="en-GB" sz="2800" spc="-1" strike="noStrike">
                <a:solidFill>
                  <a:schemeClr val="dk1"/>
                </a:solidFill>
                <a:latin typeface="Roboto"/>
              </a:rPr>
              <a:t>17:20</a:t>
            </a:r>
            <a:endParaRPr b="0" lang="en-GB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499"/>
              </a:spcBef>
              <a:buNone/>
              <a:tabLst>
                <a:tab algn="l" pos="0"/>
              </a:tabLst>
            </a:pPr>
            <a:endParaRPr b="0" lang="en-GB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3" name="Picture 2" descr=""/>
          <p:cNvPicPr/>
          <p:nvPr/>
        </p:nvPicPr>
        <p:blipFill>
          <a:blip r:embed="rId1"/>
          <a:stretch/>
        </p:blipFill>
        <p:spPr>
          <a:xfrm>
            <a:off x="6976080" y="435960"/>
            <a:ext cx="4457520" cy="2971440"/>
          </a:xfrm>
          <a:prstGeom prst="rect">
            <a:avLst/>
          </a:prstGeom>
          <a:ln w="0">
            <a:noFill/>
          </a:ln>
        </p:spPr>
      </p:pic>
      <p:pic>
        <p:nvPicPr>
          <p:cNvPr id="74" name="Picture 4" descr=""/>
          <p:cNvPicPr/>
          <p:nvPr/>
        </p:nvPicPr>
        <p:blipFill>
          <a:blip r:embed="rId2"/>
          <a:stretch/>
        </p:blipFill>
        <p:spPr>
          <a:xfrm>
            <a:off x="6976080" y="3607920"/>
            <a:ext cx="4457520" cy="2800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6909</TotalTime>
  <Application>LibreOffice/24.2.7.2$Linux_X86_64 LibreOffice_project/420$Build-2</Application>
  <AppVersion>15.0000</AppVersion>
  <Words>361</Words>
  <Paragraphs>59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2023-03-17T15:13:29Z</dcterms:created>
  <dc:creator>Pedro Ferreira</dc:creator>
  <dc:description/>
  <dc:language>en-GB</dc:language>
  <cp:lastModifiedBy/>
  <dcterms:modified xsi:type="dcterms:W3CDTF">2025-05-05T15:45:07Z</dcterms:modified>
  <cp:revision>34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11</vt:i4>
  </property>
</Properties>
</file>