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7"/>
  </p:notesMasterIdLst>
  <p:sldIdLst>
    <p:sldId id="260" r:id="rId2"/>
    <p:sldId id="315" r:id="rId3"/>
    <p:sldId id="274" r:id="rId4"/>
    <p:sldId id="316" r:id="rId5"/>
    <p:sldId id="313" r:id="rId6"/>
    <p:sldId id="317" r:id="rId7"/>
    <p:sldId id="323" r:id="rId8"/>
    <p:sldId id="314" r:id="rId9"/>
    <p:sldId id="327" r:id="rId10"/>
    <p:sldId id="326" r:id="rId11"/>
    <p:sldId id="328" r:id="rId12"/>
    <p:sldId id="324" r:id="rId13"/>
    <p:sldId id="334" r:id="rId14"/>
    <p:sldId id="335" r:id="rId15"/>
    <p:sldId id="337" r:id="rId16"/>
    <p:sldId id="336" r:id="rId17"/>
    <p:sldId id="343" r:id="rId18"/>
    <p:sldId id="338" r:id="rId19"/>
    <p:sldId id="339" r:id="rId20"/>
    <p:sldId id="340" r:id="rId21"/>
    <p:sldId id="345" r:id="rId22"/>
    <p:sldId id="346" r:id="rId23"/>
    <p:sldId id="347" r:id="rId24"/>
    <p:sldId id="349" r:id="rId25"/>
    <p:sldId id="344" r:id="rId26"/>
    <p:sldId id="354" r:id="rId27"/>
    <p:sldId id="355" r:id="rId28"/>
    <p:sldId id="320" r:id="rId29"/>
    <p:sldId id="302" r:id="rId30"/>
    <p:sldId id="353" r:id="rId31"/>
    <p:sldId id="321" r:id="rId32"/>
    <p:sldId id="318" r:id="rId33"/>
    <p:sldId id="351" r:id="rId34"/>
    <p:sldId id="304" r:id="rId35"/>
    <p:sldId id="352" r:id="rId3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72180"/>
    <a:srgbClr val="6D4A7A"/>
    <a:srgbClr val="999999"/>
    <a:srgbClr val="FF7428"/>
    <a:srgbClr val="E6E6E6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2790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200" y="3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805E9B9-82FE-0640-BB42-79E3EA3C796C}" type="datetimeFigureOut">
              <a:rPr lang="fr-FR" smtClean="0"/>
              <a:t>17/02/2025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6632D4A-17E0-664F-8B1A-A52BF03B206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902080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jpeg"/><Relationship Id="rId5" Type="http://schemas.openxmlformats.org/officeDocument/2006/relationships/image" Target="../media/image4.emf"/><Relationship Id="rId4" Type="http://schemas.openxmlformats.org/officeDocument/2006/relationships/image" Target="../media/image3.sv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emf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emf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emf"/><Relationship Id="rId4" Type="http://schemas.openxmlformats.org/officeDocument/2006/relationships/image" Target="../media/image1.emf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C:\Users\Charles\Desktop\logoILM.emf">
            <a:extLst>
              <a:ext uri="{FF2B5EF4-FFF2-40B4-BE49-F238E27FC236}">
                <a16:creationId xmlns:a16="http://schemas.microsoft.com/office/drawing/2014/main" id="{2D50324F-BA97-4027-97D6-0CBA5D6919A0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8800" y="162000"/>
            <a:ext cx="1745728" cy="83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Graphique 4">
            <a:extLst>
              <a:ext uri="{FF2B5EF4-FFF2-40B4-BE49-F238E27FC236}">
                <a16:creationId xmlns:a16="http://schemas.microsoft.com/office/drawing/2014/main" id="{0B155219-AAEA-441D-B6F6-D7D548EC829C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515225" y="82378"/>
            <a:ext cx="4676775" cy="1276350"/>
          </a:xfrm>
          <a:prstGeom prst="rect">
            <a:avLst/>
          </a:prstGeom>
        </p:spPr>
      </p:pic>
      <p:pic>
        <p:nvPicPr>
          <p:cNvPr id="11" name="Picture 3" descr="C:\Users\Charles\Thèse\Templates\img\img2.emf">
            <a:extLst>
              <a:ext uri="{FF2B5EF4-FFF2-40B4-BE49-F238E27FC236}">
                <a16:creationId xmlns:a16="http://schemas.microsoft.com/office/drawing/2014/main" id="{82D54125-6037-4B92-B78C-CA30D19E0671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849866"/>
            <a:ext cx="2484053" cy="10081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Image 7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70392" y="6159473"/>
            <a:ext cx="1118954" cy="577981"/>
          </a:xfrm>
          <a:prstGeom prst="rect">
            <a:avLst/>
          </a:prstGeom>
        </p:spPr>
      </p:pic>
      <p:pic>
        <p:nvPicPr>
          <p:cNvPr id="3" name="Image 2"/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65808" y="6159473"/>
            <a:ext cx="561571" cy="5538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11035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phique 3">
            <a:extLst>
              <a:ext uri="{FF2B5EF4-FFF2-40B4-BE49-F238E27FC236}">
                <a16:creationId xmlns:a16="http://schemas.microsoft.com/office/drawing/2014/main" id="{748AECA5-356F-4468-BCAD-6263ACFB089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515225" y="0"/>
            <a:ext cx="4676775" cy="1276350"/>
          </a:xfrm>
          <a:prstGeom prst="rect">
            <a:avLst/>
          </a:prstGeom>
        </p:spPr>
      </p:pic>
      <p:pic>
        <p:nvPicPr>
          <p:cNvPr id="7" name="Picture 3" descr="C:\Users\Charles\Thèse\Templates\img\img2.emf">
            <a:extLst>
              <a:ext uri="{FF2B5EF4-FFF2-40B4-BE49-F238E27FC236}">
                <a16:creationId xmlns:a16="http://schemas.microsoft.com/office/drawing/2014/main" id="{D61C7B86-21F7-4321-A174-30F663705D28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849866"/>
            <a:ext cx="2484053" cy="10081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006477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-sans // simpl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Charles\Thèse\Templates\img\img2.emf">
            <a:extLst>
              <a:ext uri="{FF2B5EF4-FFF2-40B4-BE49-F238E27FC236}">
                <a16:creationId xmlns:a16="http://schemas.microsoft.com/office/drawing/2014/main" id="{A1EDA1EC-4D90-4A7E-8848-EA797A2F7002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849866"/>
            <a:ext cx="2484053" cy="10081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1062081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-sans // san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597668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ge-gauche // norm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Charles\Desktop\logoILM.emf">
            <a:extLst>
              <a:ext uri="{FF2B5EF4-FFF2-40B4-BE49-F238E27FC236}">
                <a16:creationId xmlns:a16="http://schemas.microsoft.com/office/drawing/2014/main" id="{75DDE574-1178-4D60-AFEE-8480B8F92BD1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283" y="113835"/>
            <a:ext cx="766405" cy="3666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3" descr="C:\Users\Charles\Thèse\Templates\img\img2.emf">
            <a:extLst>
              <a:ext uri="{FF2B5EF4-FFF2-40B4-BE49-F238E27FC236}">
                <a16:creationId xmlns:a16="http://schemas.microsoft.com/office/drawing/2014/main" id="{58A9C630-11F8-48C1-BA51-127A5951F1CA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849866"/>
            <a:ext cx="2484053" cy="10081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570192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phique 3">
            <a:extLst>
              <a:ext uri="{FF2B5EF4-FFF2-40B4-BE49-F238E27FC236}">
                <a16:creationId xmlns:a16="http://schemas.microsoft.com/office/drawing/2014/main" id="{F98CC778-E61C-4DBC-A992-EAA595AF9E6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515225" y="0"/>
            <a:ext cx="4676775" cy="1276350"/>
          </a:xfrm>
          <a:prstGeom prst="rect">
            <a:avLst/>
          </a:prstGeom>
        </p:spPr>
      </p:pic>
      <p:pic>
        <p:nvPicPr>
          <p:cNvPr id="7" name="Picture 2" descr="C:\Users\Charles\Desktop\logoILM.emf">
            <a:extLst>
              <a:ext uri="{FF2B5EF4-FFF2-40B4-BE49-F238E27FC236}">
                <a16:creationId xmlns:a16="http://schemas.microsoft.com/office/drawing/2014/main" id="{857872EC-6D91-441D-BF59-14A8DF8364C8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283" y="113835"/>
            <a:ext cx="766405" cy="3666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455348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-gauche // sa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Charles\Desktop\logoILM.emf">
            <a:extLst>
              <a:ext uri="{FF2B5EF4-FFF2-40B4-BE49-F238E27FC236}">
                <a16:creationId xmlns:a16="http://schemas.microsoft.com/office/drawing/2014/main" id="{857872EC-6D91-441D-BF59-14A8DF8364C8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283" y="113835"/>
            <a:ext cx="766405" cy="3666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635665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re-droite // normal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Charles\Desktop\logoILM.emf">
            <a:extLst>
              <a:ext uri="{FF2B5EF4-FFF2-40B4-BE49-F238E27FC236}">
                <a16:creationId xmlns:a16="http://schemas.microsoft.com/office/drawing/2014/main" id="{1F72B769-AF50-491F-8D06-97AE57A98CA5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18111" y="6353933"/>
            <a:ext cx="766405" cy="3666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3" descr="C:\Users\Charles\Thèse\Templates\img\img2.emf">
            <a:extLst>
              <a:ext uri="{FF2B5EF4-FFF2-40B4-BE49-F238E27FC236}">
                <a16:creationId xmlns:a16="http://schemas.microsoft.com/office/drawing/2014/main" id="{11397FD1-18E6-48F9-B87C-93B76828A277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849866"/>
            <a:ext cx="2484053" cy="10081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038427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Page-droite// sa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Charles\Desktop\logoILM.emf">
            <a:extLst>
              <a:ext uri="{FF2B5EF4-FFF2-40B4-BE49-F238E27FC236}">
                <a16:creationId xmlns:a16="http://schemas.microsoft.com/office/drawing/2014/main" id="{1F72B769-AF50-491F-8D06-97AE57A98CA5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18111" y="6353933"/>
            <a:ext cx="766405" cy="3666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877917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Graphique 4">
            <a:extLst>
              <a:ext uri="{FF2B5EF4-FFF2-40B4-BE49-F238E27FC236}">
                <a16:creationId xmlns:a16="http://schemas.microsoft.com/office/drawing/2014/main" id="{9CCE80A0-DE2C-418F-8D65-39CBB2F6956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506989" y="0"/>
            <a:ext cx="4676775" cy="1276350"/>
          </a:xfrm>
          <a:prstGeom prst="rect">
            <a:avLst/>
          </a:prstGeom>
        </p:spPr>
      </p:pic>
      <p:pic>
        <p:nvPicPr>
          <p:cNvPr id="12" name="Picture 2" descr="C:\Users\Charles\Desktop\logoILM.emf">
            <a:extLst>
              <a:ext uri="{FF2B5EF4-FFF2-40B4-BE49-F238E27FC236}">
                <a16:creationId xmlns:a16="http://schemas.microsoft.com/office/drawing/2014/main" id="{1161BED8-71B3-4A34-8A60-AED4F2A49E36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68685" y="6345936"/>
            <a:ext cx="766405" cy="3666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3" descr="C:\Users\Charles\Thèse\Templates\img\img2.emf">
            <a:extLst>
              <a:ext uri="{FF2B5EF4-FFF2-40B4-BE49-F238E27FC236}">
                <a16:creationId xmlns:a16="http://schemas.microsoft.com/office/drawing/2014/main" id="{4B571C83-9531-4FA2-986D-9DC3FA775DD5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849866"/>
            <a:ext cx="2484053" cy="10081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842677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-droite // normal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Charles\Desktop\logoILM.emf">
            <a:extLst>
              <a:ext uri="{FF2B5EF4-FFF2-40B4-BE49-F238E27FC236}">
                <a16:creationId xmlns:a16="http://schemas.microsoft.com/office/drawing/2014/main" id="{C1EC800A-9A14-46D0-A8B4-BA56161C298A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30354" y="122978"/>
            <a:ext cx="843044" cy="4033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3" descr="C:\Users\Charles\Thèse\Templates\img\img2.emf">
            <a:extLst>
              <a:ext uri="{FF2B5EF4-FFF2-40B4-BE49-F238E27FC236}">
                <a16:creationId xmlns:a16="http://schemas.microsoft.com/office/drawing/2014/main" id="{937B3A51-7D19-4134-BFEC-86D51CF7802D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849866"/>
            <a:ext cx="2484053" cy="10081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372157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re-droite // normal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Charles\Desktop\logoILM.emf">
            <a:extLst>
              <a:ext uri="{FF2B5EF4-FFF2-40B4-BE49-F238E27FC236}">
                <a16:creationId xmlns:a16="http://schemas.microsoft.com/office/drawing/2014/main" id="{C1EC800A-9A14-46D0-A8B4-BA56161C298A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30354" y="122978"/>
            <a:ext cx="843044" cy="4033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321480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098049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71" r:id="rId3"/>
    <p:sldLayoutId id="2147483663" r:id="rId4"/>
    <p:sldLayoutId id="2147483670" r:id="rId5"/>
    <p:sldLayoutId id="2147483669" r:id="rId6"/>
    <p:sldLayoutId id="2147483672" r:id="rId7"/>
    <p:sldLayoutId id="2147483664" r:id="rId8"/>
    <p:sldLayoutId id="2147483673" r:id="rId9"/>
    <p:sldLayoutId id="2147483674" r:id="rId10"/>
    <p:sldLayoutId id="2147483666" r:id="rId11"/>
    <p:sldLayoutId id="2147483668" r:id="rId12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emf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em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9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6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gif"/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image" Target="../media/image1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re 1">
            <a:extLst>
              <a:ext uri="{FF2B5EF4-FFF2-40B4-BE49-F238E27FC236}">
                <a16:creationId xmlns:a16="http://schemas.microsoft.com/office/drawing/2014/main" id="{889ABE7E-5C05-7F4C-D2B0-A5469A14A43F}"/>
              </a:ext>
            </a:extLst>
          </p:cNvPr>
          <p:cNvSpPr txBox="1">
            <a:spLocks/>
          </p:cNvSpPr>
          <p:nvPr/>
        </p:nvSpPr>
        <p:spPr>
          <a:xfrm>
            <a:off x="1474780" y="1143576"/>
            <a:ext cx="8153400" cy="4576999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fr-FR" sz="4000" b="1" dirty="0">
              <a:solidFill>
                <a:srgbClr val="741582"/>
              </a:solidFill>
              <a:latin typeface="Calibri"/>
              <a:cs typeface="Calibri"/>
            </a:endParaRPr>
          </a:p>
          <a:p>
            <a:r>
              <a:rPr lang="fr-FR" sz="3600" b="1" dirty="0" err="1">
                <a:solidFill>
                  <a:srgbClr val="741582"/>
                </a:solidFill>
                <a:latin typeface="Calibri"/>
                <a:cs typeface="Calibri"/>
              </a:rPr>
              <a:t>Overview</a:t>
            </a:r>
            <a:r>
              <a:rPr lang="fr-FR" sz="3600" b="1" dirty="0">
                <a:solidFill>
                  <a:srgbClr val="741582"/>
                </a:solidFill>
                <a:latin typeface="Calibri"/>
                <a:cs typeface="Calibri"/>
              </a:rPr>
              <a:t> WP2</a:t>
            </a:r>
          </a:p>
          <a:p>
            <a:r>
              <a:rPr lang="fr-FR" sz="3600" b="1" dirty="0">
                <a:solidFill>
                  <a:srgbClr val="741582"/>
                </a:solidFill>
                <a:latin typeface="Calibri"/>
                <a:cs typeface="Calibri"/>
              </a:rPr>
              <a:t>Quantum </a:t>
            </a:r>
            <a:r>
              <a:rPr lang="fr-FR" sz="3600" b="1" dirty="0" err="1">
                <a:solidFill>
                  <a:srgbClr val="741582"/>
                </a:solidFill>
                <a:latin typeface="Calibri"/>
                <a:cs typeface="Calibri"/>
              </a:rPr>
              <a:t>materials</a:t>
            </a:r>
            <a:r>
              <a:rPr lang="fr-FR" sz="3600" b="1" dirty="0">
                <a:solidFill>
                  <a:srgbClr val="741582"/>
                </a:solidFill>
                <a:latin typeface="Calibri"/>
                <a:cs typeface="Calibri"/>
              </a:rPr>
              <a:t> 0, 1 &amp; 2D</a:t>
            </a:r>
          </a:p>
          <a:p>
            <a:r>
              <a:rPr lang="fr-FR" sz="3600" b="1" dirty="0">
                <a:solidFill>
                  <a:srgbClr val="741582"/>
                </a:solidFill>
                <a:latin typeface="Calibri"/>
                <a:cs typeface="Calibri"/>
              </a:rPr>
              <a:t>Focus on </a:t>
            </a:r>
            <a:r>
              <a:rPr lang="fr-FR" sz="3600" b="1" dirty="0" err="1">
                <a:solidFill>
                  <a:srgbClr val="741582"/>
                </a:solidFill>
                <a:latin typeface="Calibri"/>
                <a:cs typeface="Calibri"/>
              </a:rPr>
              <a:t>nanoscintillators</a:t>
            </a:r>
            <a:endParaRPr lang="fr-FR" sz="3600" b="1" dirty="0">
              <a:solidFill>
                <a:srgbClr val="741582"/>
              </a:solidFill>
              <a:latin typeface="Calibri"/>
              <a:cs typeface="Calibri"/>
            </a:endParaRPr>
          </a:p>
          <a:p>
            <a:endParaRPr lang="fr-FR" sz="3600" b="1" dirty="0">
              <a:solidFill>
                <a:srgbClr val="741582"/>
              </a:solidFill>
              <a:latin typeface="Calibri"/>
              <a:cs typeface="Calibri"/>
            </a:endParaRPr>
          </a:p>
          <a:p>
            <a:endParaRPr lang="fr-FR" sz="2000" b="1" dirty="0">
              <a:solidFill>
                <a:srgbClr val="741582"/>
              </a:solidFill>
              <a:latin typeface="Calibri"/>
              <a:cs typeface="Calibri"/>
            </a:endParaRPr>
          </a:p>
          <a:p>
            <a:pPr algn="ctr" eaLnBrk="1" hangingPunct="1">
              <a:defRPr/>
            </a:pPr>
            <a:r>
              <a:rPr lang="en-US" sz="2000" b="1" dirty="0">
                <a:solidFill>
                  <a:srgbClr val="1717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Christophe Dujardin</a:t>
            </a:r>
          </a:p>
          <a:p>
            <a:pPr algn="ctr" eaLnBrk="1" hangingPunct="1">
              <a:defRPr/>
            </a:pPr>
            <a:r>
              <a:rPr lang="en-US" sz="2000" b="1" dirty="0" err="1">
                <a:solidFill>
                  <a:srgbClr val="1717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Institut</a:t>
            </a:r>
            <a:r>
              <a:rPr lang="en-US" sz="2000" b="1" dirty="0">
                <a:solidFill>
                  <a:srgbClr val="1717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Lumière Matière</a:t>
            </a:r>
          </a:p>
          <a:p>
            <a:pPr algn="ctr" eaLnBrk="1" hangingPunct="1">
              <a:defRPr/>
            </a:pPr>
            <a:r>
              <a:rPr lang="en-US" sz="2000" b="1" dirty="0">
                <a:solidFill>
                  <a:srgbClr val="1717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University Lyon 1 &amp; CNRS</a:t>
            </a:r>
          </a:p>
          <a:p>
            <a:pPr algn="ctr" eaLnBrk="1" hangingPunct="1">
              <a:defRPr/>
            </a:pPr>
            <a:endParaRPr lang="en-US" sz="2000" b="1" dirty="0">
              <a:solidFill>
                <a:srgbClr val="171717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eaLnBrk="1" hangingPunct="1">
              <a:defRPr/>
            </a:pPr>
            <a:r>
              <a:rPr lang="en-US" sz="2000" b="1" dirty="0">
                <a:solidFill>
                  <a:srgbClr val="1717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Anna Paola </a:t>
            </a:r>
            <a:r>
              <a:rPr lang="en-US" sz="2000" b="1" dirty="0" err="1">
                <a:solidFill>
                  <a:srgbClr val="1717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Caricato</a:t>
            </a:r>
            <a:endParaRPr lang="en-US" sz="2000" b="1" dirty="0">
              <a:solidFill>
                <a:srgbClr val="171717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eaLnBrk="1" hangingPunct="1">
              <a:defRPr/>
            </a:pPr>
            <a:r>
              <a:rPr lang="en-US" sz="2000" b="1" dirty="0">
                <a:solidFill>
                  <a:srgbClr val="1717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University of Salento</a:t>
            </a:r>
          </a:p>
          <a:p>
            <a:pPr algn="ctr" eaLnBrk="1" hangingPunct="1">
              <a:defRPr/>
            </a:pPr>
            <a:br>
              <a:rPr lang="fr-FR" sz="2000" b="1" dirty="0">
                <a:solidFill>
                  <a:srgbClr val="741582"/>
                </a:solidFill>
                <a:latin typeface="Calibri"/>
                <a:cs typeface="Calibri"/>
              </a:rPr>
            </a:br>
            <a:endParaRPr lang="fr-FR" sz="2000" b="1" dirty="0">
              <a:solidFill>
                <a:srgbClr val="741582"/>
              </a:solidFill>
              <a:latin typeface="Calibri"/>
              <a:cs typeface="Calibri"/>
            </a:endParaRPr>
          </a:p>
          <a:p>
            <a:br>
              <a:rPr lang="fr-FR" sz="1600" dirty="0">
                <a:solidFill>
                  <a:srgbClr val="741582"/>
                </a:solidFill>
              </a:rPr>
            </a:br>
            <a:br>
              <a:rPr lang="fr-FR" sz="1600" dirty="0">
                <a:solidFill>
                  <a:srgbClr val="741582"/>
                </a:solidFill>
              </a:rPr>
            </a:br>
            <a:endParaRPr lang="fr-FR" sz="1600" dirty="0">
              <a:solidFill>
                <a:srgbClr val="741582"/>
              </a:solidFill>
            </a:endParaRPr>
          </a:p>
        </p:txBody>
      </p:sp>
      <p:sp>
        <p:nvSpPr>
          <p:cNvPr id="35" name="ZoneTexte 34">
            <a:extLst>
              <a:ext uri="{FF2B5EF4-FFF2-40B4-BE49-F238E27FC236}">
                <a16:creationId xmlns:a16="http://schemas.microsoft.com/office/drawing/2014/main" id="{18A5C48D-6B34-CEA9-9A71-E37D351C2F24}"/>
              </a:ext>
            </a:extLst>
          </p:cNvPr>
          <p:cNvSpPr txBox="1"/>
          <p:nvPr/>
        </p:nvSpPr>
        <p:spPr>
          <a:xfrm>
            <a:off x="-666572" y="1358781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67249679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re 3">
            <a:extLst>
              <a:ext uri="{FF2B5EF4-FFF2-40B4-BE49-F238E27FC236}">
                <a16:creationId xmlns:a16="http://schemas.microsoft.com/office/drawing/2014/main" id="{6C451A4F-72BD-662A-6E63-50D0DCCC337C}"/>
              </a:ext>
            </a:extLst>
          </p:cNvPr>
          <p:cNvSpPr txBox="1">
            <a:spLocks/>
          </p:cNvSpPr>
          <p:nvPr/>
        </p:nvSpPr>
        <p:spPr>
          <a:xfrm>
            <a:off x="1002469" y="1731392"/>
            <a:ext cx="10105255" cy="4893998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fr-FR" sz="2400" b="1" dirty="0"/>
              <a:t>Ultra-</a:t>
            </a:r>
            <a:r>
              <a:rPr lang="fr-FR" sz="2400" b="1" dirty="0" err="1"/>
              <a:t>porous</a:t>
            </a:r>
            <a:r>
              <a:rPr lang="fr-FR" sz="2400" b="1" dirty="0"/>
              <a:t> </a:t>
            </a:r>
            <a:r>
              <a:rPr lang="fr-FR" sz="2400" b="1" dirty="0" err="1"/>
              <a:t>scintillators</a:t>
            </a:r>
            <a:endParaRPr lang="fr-FR" sz="2400" dirty="0"/>
          </a:p>
          <a:p>
            <a:pPr marL="342900" indent="-342900" algn="ctr">
              <a:buFont typeface="Courier New" panose="02070309020205020404" pitchFamily="49" charset="0"/>
              <a:buChar char="o"/>
            </a:pPr>
            <a:endParaRPr lang="fr-FR" sz="2400" dirty="0"/>
          </a:p>
          <a:p>
            <a:pPr marL="342900" indent="-342900" algn="ctr">
              <a:buFont typeface="Courier New" panose="02070309020205020404" pitchFamily="49" charset="0"/>
              <a:buChar char="o"/>
            </a:pPr>
            <a:endParaRPr lang="fr-FR" sz="2400" dirty="0"/>
          </a:p>
          <a:p>
            <a:pPr marL="342900" indent="-342900" algn="ctr">
              <a:buFont typeface="Courier New" panose="02070309020205020404" pitchFamily="49" charset="0"/>
              <a:buChar char="o"/>
            </a:pPr>
            <a:endParaRPr lang="fr-FR" sz="2400" dirty="0"/>
          </a:p>
          <a:p>
            <a:pPr marL="342900" indent="-342900" algn="ctr">
              <a:buFont typeface="Courier New" panose="02070309020205020404" pitchFamily="49" charset="0"/>
              <a:buChar char="o"/>
            </a:pPr>
            <a:endParaRPr lang="fr-FR" sz="2400" dirty="0"/>
          </a:p>
          <a:p>
            <a:pPr marL="342900" indent="-342900" algn="ctr">
              <a:buFont typeface="Courier New" panose="02070309020205020404" pitchFamily="49" charset="0"/>
              <a:buChar char="o"/>
            </a:pPr>
            <a:endParaRPr lang="en-US" sz="2400" dirty="0"/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FEBF2D11-97E9-E83D-9AAC-EE07E92AE21D}"/>
              </a:ext>
            </a:extLst>
          </p:cNvPr>
          <p:cNvSpPr txBox="1"/>
          <p:nvPr/>
        </p:nvSpPr>
        <p:spPr>
          <a:xfrm>
            <a:off x="664029" y="828249"/>
            <a:ext cx="10602159" cy="523220"/>
          </a:xfrm>
          <a:prstGeom prst="rect">
            <a:avLst/>
          </a:prstGeom>
          <a:noFill/>
          <a:ln w="12700">
            <a:solidFill>
              <a:srgbClr val="7030A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fr-FR" sz="2800" b="1" dirty="0" err="1">
                <a:solidFill>
                  <a:srgbClr val="7030A0"/>
                </a:solidFill>
              </a:rPr>
              <a:t>Material</a:t>
            </a:r>
            <a:r>
              <a:rPr lang="fr-FR" sz="2800" b="1" dirty="0">
                <a:solidFill>
                  <a:srgbClr val="7030A0"/>
                </a:solidFill>
              </a:rPr>
              <a:t> </a:t>
            </a:r>
            <a:r>
              <a:rPr lang="fr-FR" sz="2800" b="1" dirty="0" err="1">
                <a:solidFill>
                  <a:srgbClr val="7030A0"/>
                </a:solidFill>
              </a:rPr>
              <a:t>preparation</a:t>
            </a:r>
            <a:r>
              <a:rPr lang="fr-FR" sz="2800" b="1" dirty="0">
                <a:solidFill>
                  <a:srgbClr val="7030A0"/>
                </a:solidFill>
              </a:rPr>
              <a:t>: </a:t>
            </a:r>
            <a:r>
              <a:rPr lang="fr-FR" sz="2800" b="1" dirty="0" err="1">
                <a:solidFill>
                  <a:srgbClr val="7030A0"/>
                </a:solidFill>
              </a:rPr>
              <a:t>aerogels</a:t>
            </a:r>
            <a:endParaRPr lang="fr-FR" sz="2800" dirty="0">
              <a:solidFill>
                <a:srgbClr val="7030A0"/>
              </a:solidFill>
            </a:endParaRP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F79A0683-543D-BB2E-B874-34EA96D31EA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53878" y="2308483"/>
            <a:ext cx="3046400" cy="2865425"/>
          </a:xfrm>
          <a:prstGeom prst="rect">
            <a:avLst/>
          </a:prstGeom>
        </p:spPr>
      </p:pic>
      <p:pic>
        <p:nvPicPr>
          <p:cNvPr id="5" name="Image 4">
            <a:extLst>
              <a:ext uri="{FF2B5EF4-FFF2-40B4-BE49-F238E27FC236}">
                <a16:creationId xmlns:a16="http://schemas.microsoft.com/office/drawing/2014/main" id="{0F4C7EF6-FB5F-E5B0-AEAE-B092FFEBAB8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63846" y="2280697"/>
            <a:ext cx="3346116" cy="2920995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F899205E-A45A-B4C8-625D-34671CA925F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0662" y="2308481"/>
            <a:ext cx="3157815" cy="2865425"/>
          </a:xfrm>
          <a:prstGeom prst="rect">
            <a:avLst/>
          </a:prstGeom>
        </p:spPr>
      </p:pic>
      <p:sp>
        <p:nvSpPr>
          <p:cNvPr id="7" name="Titre 3">
            <a:extLst>
              <a:ext uri="{FF2B5EF4-FFF2-40B4-BE49-F238E27FC236}">
                <a16:creationId xmlns:a16="http://schemas.microsoft.com/office/drawing/2014/main" id="{56F7DDAD-8E7D-2E15-39E6-23D9A8E02AF7}"/>
              </a:ext>
            </a:extLst>
          </p:cNvPr>
          <p:cNvSpPr txBox="1">
            <a:spLocks/>
          </p:cNvSpPr>
          <p:nvPr/>
        </p:nvSpPr>
        <p:spPr>
          <a:xfrm>
            <a:off x="5374106" y="5229476"/>
            <a:ext cx="1866068" cy="624206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fr-FR" sz="2400" b="1" dirty="0" err="1"/>
              <a:t>Silica</a:t>
            </a:r>
            <a:endParaRPr lang="fr-FR" sz="2400" dirty="0"/>
          </a:p>
          <a:p>
            <a:pPr marL="342900" indent="-342900" algn="ctr">
              <a:buFont typeface="Courier New" panose="02070309020205020404" pitchFamily="49" charset="0"/>
              <a:buChar char="o"/>
            </a:pPr>
            <a:endParaRPr lang="fr-FR" sz="2400" dirty="0"/>
          </a:p>
          <a:p>
            <a:pPr marL="342900" indent="-342900" algn="ctr">
              <a:buFont typeface="Courier New" panose="02070309020205020404" pitchFamily="49" charset="0"/>
              <a:buChar char="o"/>
            </a:pPr>
            <a:endParaRPr lang="fr-FR" sz="2400" dirty="0"/>
          </a:p>
          <a:p>
            <a:pPr marL="342900" indent="-342900" algn="ctr">
              <a:buFont typeface="Courier New" panose="02070309020205020404" pitchFamily="49" charset="0"/>
              <a:buChar char="o"/>
            </a:pPr>
            <a:endParaRPr lang="fr-FR" sz="2400" dirty="0"/>
          </a:p>
          <a:p>
            <a:pPr marL="342900" indent="-342900" algn="ctr">
              <a:buFont typeface="Courier New" panose="02070309020205020404" pitchFamily="49" charset="0"/>
              <a:buChar char="o"/>
            </a:pPr>
            <a:endParaRPr lang="fr-FR" sz="2400" dirty="0"/>
          </a:p>
          <a:p>
            <a:pPr marL="342900" indent="-342900" algn="ctr">
              <a:buFont typeface="Courier New" panose="02070309020205020404" pitchFamily="49" charset="0"/>
              <a:buChar char="o"/>
            </a:pPr>
            <a:endParaRPr lang="en-US" sz="2400" dirty="0"/>
          </a:p>
        </p:txBody>
      </p:sp>
      <p:sp>
        <p:nvSpPr>
          <p:cNvPr id="12" name="Titre 3">
            <a:extLst>
              <a:ext uri="{FF2B5EF4-FFF2-40B4-BE49-F238E27FC236}">
                <a16:creationId xmlns:a16="http://schemas.microsoft.com/office/drawing/2014/main" id="{638EAAA9-1908-EE57-CC2C-EA32388E7B73}"/>
              </a:ext>
            </a:extLst>
          </p:cNvPr>
          <p:cNvSpPr txBox="1">
            <a:spLocks/>
          </p:cNvSpPr>
          <p:nvPr/>
        </p:nvSpPr>
        <p:spPr>
          <a:xfrm>
            <a:off x="4702180" y="5201692"/>
            <a:ext cx="10105255" cy="4893998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fr-FR" sz="2400" b="1" dirty="0" err="1"/>
              <a:t>YAG:Ce</a:t>
            </a:r>
            <a:r>
              <a:rPr lang="fr-FR" sz="2400" b="1" dirty="0"/>
              <a:t> </a:t>
            </a:r>
          </a:p>
          <a:p>
            <a:pPr algn="ctr"/>
            <a:r>
              <a:rPr lang="fr-FR" sz="2400" b="1" dirty="0"/>
              <a:t>for gaz detector </a:t>
            </a:r>
            <a:r>
              <a:rPr lang="fr-FR" sz="2400" b="1" dirty="0" err="1"/>
              <a:t>purpose</a:t>
            </a:r>
            <a:endParaRPr lang="fr-FR" sz="2400" b="1" dirty="0"/>
          </a:p>
          <a:p>
            <a:pPr algn="ctr"/>
            <a:r>
              <a:rPr lang="fr-FR" sz="2400" b="1" dirty="0"/>
              <a:t>Marie-Luce, Nat. Photon. 2024</a:t>
            </a:r>
            <a:endParaRPr lang="fr-FR" sz="2400" dirty="0"/>
          </a:p>
          <a:p>
            <a:pPr marL="342900" indent="-342900" algn="ctr">
              <a:buFont typeface="Courier New" panose="02070309020205020404" pitchFamily="49" charset="0"/>
              <a:buChar char="o"/>
            </a:pPr>
            <a:endParaRPr lang="fr-FR" sz="2400" dirty="0"/>
          </a:p>
          <a:p>
            <a:pPr marL="342900" indent="-342900" algn="ctr">
              <a:buFont typeface="Courier New" panose="02070309020205020404" pitchFamily="49" charset="0"/>
              <a:buChar char="o"/>
            </a:pPr>
            <a:endParaRPr lang="fr-FR" sz="2400" dirty="0"/>
          </a:p>
          <a:p>
            <a:pPr marL="342900" indent="-342900" algn="ctr">
              <a:buFont typeface="Courier New" panose="02070309020205020404" pitchFamily="49" charset="0"/>
              <a:buChar char="o"/>
            </a:pPr>
            <a:endParaRPr lang="fr-FR" sz="2400" dirty="0"/>
          </a:p>
          <a:p>
            <a:pPr marL="342900" indent="-342900" algn="ctr">
              <a:buFont typeface="Courier New" panose="02070309020205020404" pitchFamily="49" charset="0"/>
              <a:buChar char="o"/>
            </a:pPr>
            <a:endParaRPr lang="fr-FR" sz="2400" dirty="0"/>
          </a:p>
          <a:p>
            <a:pPr marL="342900" indent="-342900" algn="ctr">
              <a:buFont typeface="Courier New" panose="02070309020205020404" pitchFamily="49" charset="0"/>
              <a:buChar char="o"/>
            </a:pPr>
            <a:endParaRPr lang="en-US" sz="2400" dirty="0"/>
          </a:p>
        </p:txBody>
      </p:sp>
      <p:sp>
        <p:nvSpPr>
          <p:cNvPr id="13" name="Titre 3">
            <a:extLst>
              <a:ext uri="{FF2B5EF4-FFF2-40B4-BE49-F238E27FC236}">
                <a16:creationId xmlns:a16="http://schemas.microsoft.com/office/drawing/2014/main" id="{FD1517A7-3ADD-54E3-66A4-D0AD7A9BA1F0}"/>
              </a:ext>
            </a:extLst>
          </p:cNvPr>
          <p:cNvSpPr txBox="1">
            <a:spLocks/>
          </p:cNvSpPr>
          <p:nvPr/>
        </p:nvSpPr>
        <p:spPr>
          <a:xfrm>
            <a:off x="1354891" y="5201692"/>
            <a:ext cx="2045368" cy="624208"/>
          </a:xfrm>
          <a:prstGeom prst="rect">
            <a:avLst/>
          </a:prstGeom>
        </p:spPr>
        <p:txBody>
          <a:bodyPr>
            <a:normAutofit fontScale="90000"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fr-FR" sz="2400" b="1" dirty="0" err="1"/>
              <a:t>Assembly</a:t>
            </a:r>
            <a:r>
              <a:rPr lang="fr-FR" sz="2400" b="1" dirty="0"/>
              <a:t> of NP</a:t>
            </a:r>
            <a:endParaRPr lang="fr-FR" sz="2400" dirty="0"/>
          </a:p>
          <a:p>
            <a:pPr marL="342900" indent="-342900" algn="ctr">
              <a:buFont typeface="Courier New" panose="02070309020205020404" pitchFamily="49" charset="0"/>
              <a:buChar char="o"/>
            </a:pPr>
            <a:endParaRPr lang="fr-FR" sz="2400" dirty="0"/>
          </a:p>
          <a:p>
            <a:pPr marL="342900" indent="-342900" algn="ctr">
              <a:buFont typeface="Courier New" panose="02070309020205020404" pitchFamily="49" charset="0"/>
              <a:buChar char="o"/>
            </a:pPr>
            <a:endParaRPr lang="fr-FR" sz="2400" dirty="0"/>
          </a:p>
          <a:p>
            <a:pPr marL="342900" indent="-342900" algn="ctr">
              <a:buFont typeface="Courier New" panose="02070309020205020404" pitchFamily="49" charset="0"/>
              <a:buChar char="o"/>
            </a:pPr>
            <a:endParaRPr lang="fr-FR" sz="2400" dirty="0"/>
          </a:p>
          <a:p>
            <a:pPr marL="342900" indent="-342900" algn="ctr">
              <a:buFont typeface="Courier New" panose="02070309020205020404" pitchFamily="49" charset="0"/>
              <a:buChar char="o"/>
            </a:pPr>
            <a:endParaRPr lang="fr-FR" sz="2400" dirty="0"/>
          </a:p>
          <a:p>
            <a:pPr marL="342900" indent="-342900" algn="ctr">
              <a:buFont typeface="Courier New" panose="02070309020205020404" pitchFamily="49" charset="0"/>
              <a:buChar char="o"/>
            </a:pPr>
            <a:endParaRPr lang="en-US" sz="2400" dirty="0"/>
          </a:p>
        </p:txBody>
      </p:sp>
      <p:sp>
        <p:nvSpPr>
          <p:cNvPr id="14" name="Titre 3">
            <a:extLst>
              <a:ext uri="{FF2B5EF4-FFF2-40B4-BE49-F238E27FC236}">
                <a16:creationId xmlns:a16="http://schemas.microsoft.com/office/drawing/2014/main" id="{350AF541-5D1E-3BA5-4D65-15A3AB33E242}"/>
              </a:ext>
            </a:extLst>
          </p:cNvPr>
          <p:cNvSpPr txBox="1">
            <a:spLocks/>
          </p:cNvSpPr>
          <p:nvPr/>
        </p:nvSpPr>
        <p:spPr>
          <a:xfrm>
            <a:off x="1400211" y="6194605"/>
            <a:ext cx="10105255" cy="624206"/>
          </a:xfrm>
          <a:prstGeom prst="rect">
            <a:avLst/>
          </a:prstGeom>
          <a:ln w="38100">
            <a:solidFill>
              <a:srgbClr val="FF0000"/>
            </a:solidFill>
          </a:ln>
        </p:spPr>
        <p:txBody>
          <a:bodyPr>
            <a:normAutofit fontScale="97500"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fr-FR" sz="2400" b="1" dirty="0" err="1"/>
              <a:t>Silica</a:t>
            </a:r>
            <a:r>
              <a:rPr lang="fr-FR" sz="2400" b="1" dirty="0"/>
              <a:t> </a:t>
            </a:r>
            <a:r>
              <a:rPr lang="fr-FR" sz="2400" b="1" dirty="0" err="1"/>
              <a:t>aerogels</a:t>
            </a:r>
            <a:r>
              <a:rPr lang="fr-FR" sz="2400" b="1" dirty="0"/>
              <a:t> are </a:t>
            </a:r>
            <a:r>
              <a:rPr lang="fr-FR" sz="2400" b="1" dirty="0" err="1"/>
              <a:t>used</a:t>
            </a:r>
            <a:r>
              <a:rPr lang="fr-FR" sz="2400" b="1" dirty="0"/>
              <a:t> for </a:t>
            </a:r>
            <a:r>
              <a:rPr lang="fr-FR" sz="2400" b="1" dirty="0" err="1"/>
              <a:t>beam</a:t>
            </a:r>
            <a:r>
              <a:rPr lang="fr-FR" sz="2400" b="1" dirty="0"/>
              <a:t> monitoring -&gt; </a:t>
            </a:r>
            <a:r>
              <a:rPr lang="fr-FR" sz="2400" b="1" dirty="0" err="1"/>
              <a:t>adding</a:t>
            </a:r>
            <a:r>
              <a:rPr lang="fr-FR" sz="2400" b="1" dirty="0"/>
              <a:t> scintillation?</a:t>
            </a:r>
            <a:endParaRPr lang="fr-FR" sz="2400" dirty="0"/>
          </a:p>
          <a:p>
            <a:pPr marL="342900" indent="-342900" algn="ctr">
              <a:buFont typeface="Courier New" panose="02070309020205020404" pitchFamily="49" charset="0"/>
              <a:buChar char="o"/>
            </a:pPr>
            <a:endParaRPr lang="fr-FR" sz="2400" dirty="0"/>
          </a:p>
          <a:p>
            <a:pPr marL="342900" indent="-342900" algn="ctr">
              <a:buFont typeface="Courier New" panose="02070309020205020404" pitchFamily="49" charset="0"/>
              <a:buChar char="o"/>
            </a:pPr>
            <a:endParaRPr lang="fr-FR" sz="2400" dirty="0"/>
          </a:p>
          <a:p>
            <a:pPr marL="342900" indent="-342900" algn="ctr">
              <a:buFont typeface="Courier New" panose="02070309020205020404" pitchFamily="49" charset="0"/>
              <a:buChar char="o"/>
            </a:pPr>
            <a:endParaRPr lang="fr-FR" sz="2400" dirty="0"/>
          </a:p>
          <a:p>
            <a:pPr marL="342900" indent="-342900" algn="ctr">
              <a:buFont typeface="Courier New" panose="02070309020205020404" pitchFamily="49" charset="0"/>
              <a:buChar char="o"/>
            </a:pPr>
            <a:endParaRPr lang="fr-FR" sz="2400" dirty="0"/>
          </a:p>
          <a:p>
            <a:pPr marL="342900" indent="-342900" algn="ctr">
              <a:buFont typeface="Courier New" panose="02070309020205020404" pitchFamily="49" charset="0"/>
              <a:buChar char="o"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11394243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re 3">
            <a:extLst>
              <a:ext uri="{FF2B5EF4-FFF2-40B4-BE49-F238E27FC236}">
                <a16:creationId xmlns:a16="http://schemas.microsoft.com/office/drawing/2014/main" id="{6C451A4F-72BD-662A-6E63-50D0DCCC337C}"/>
              </a:ext>
            </a:extLst>
          </p:cNvPr>
          <p:cNvSpPr txBox="1">
            <a:spLocks/>
          </p:cNvSpPr>
          <p:nvPr/>
        </p:nvSpPr>
        <p:spPr>
          <a:xfrm>
            <a:off x="-89977" y="2245394"/>
            <a:ext cx="4084544" cy="523220"/>
          </a:xfrm>
          <a:prstGeom prst="rect">
            <a:avLst/>
          </a:prstGeom>
        </p:spPr>
        <p:txBody>
          <a:bodyPr>
            <a:normAutofit fontScale="82500" lnSpcReduction="10000"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fr-FR" sz="2400" dirty="0"/>
              <a:t>It </a:t>
            </a:r>
            <a:r>
              <a:rPr lang="fr-FR" sz="2400" dirty="0" err="1"/>
              <a:t>includes</a:t>
            </a:r>
            <a:r>
              <a:rPr lang="fr-FR" sz="2400" dirty="0"/>
              <a:t> </a:t>
            </a:r>
            <a:r>
              <a:rPr lang="fr-FR" sz="2400" dirty="0" err="1"/>
              <a:t>targets</a:t>
            </a:r>
            <a:r>
              <a:rPr lang="fr-FR" sz="2400" dirty="0"/>
              <a:t> (Cd) for neutrino</a:t>
            </a:r>
          </a:p>
          <a:p>
            <a:pPr marL="342900" indent="-342900" algn="ctr">
              <a:buFont typeface="Courier New" panose="02070309020205020404" pitchFamily="49" charset="0"/>
              <a:buChar char="o"/>
            </a:pPr>
            <a:endParaRPr lang="fr-FR" sz="2400" dirty="0"/>
          </a:p>
          <a:p>
            <a:pPr marL="342900" indent="-342900" algn="ctr">
              <a:buFont typeface="Courier New" panose="02070309020205020404" pitchFamily="49" charset="0"/>
              <a:buChar char="o"/>
            </a:pPr>
            <a:endParaRPr lang="fr-FR" sz="2400" dirty="0"/>
          </a:p>
          <a:p>
            <a:pPr marL="342900" indent="-342900" algn="ctr">
              <a:buFont typeface="Courier New" panose="02070309020205020404" pitchFamily="49" charset="0"/>
              <a:buChar char="o"/>
            </a:pPr>
            <a:endParaRPr lang="fr-FR" sz="2400" dirty="0"/>
          </a:p>
          <a:p>
            <a:pPr marL="342900" indent="-342900" algn="ctr">
              <a:buFont typeface="Courier New" panose="02070309020205020404" pitchFamily="49" charset="0"/>
              <a:buChar char="o"/>
            </a:pPr>
            <a:endParaRPr lang="en-US" sz="2400" dirty="0"/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FEBF2D11-97E9-E83D-9AAC-EE07E92AE21D}"/>
              </a:ext>
            </a:extLst>
          </p:cNvPr>
          <p:cNvSpPr txBox="1"/>
          <p:nvPr/>
        </p:nvSpPr>
        <p:spPr>
          <a:xfrm>
            <a:off x="664029" y="828249"/>
            <a:ext cx="10602159" cy="523220"/>
          </a:xfrm>
          <a:prstGeom prst="rect">
            <a:avLst/>
          </a:prstGeom>
          <a:noFill/>
          <a:ln w="12700">
            <a:solidFill>
              <a:srgbClr val="7030A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fr-FR" sz="2800" b="1" dirty="0" err="1">
                <a:solidFill>
                  <a:srgbClr val="7030A0"/>
                </a:solidFill>
              </a:rPr>
              <a:t>Material</a:t>
            </a:r>
            <a:r>
              <a:rPr lang="fr-FR" sz="2800" b="1" dirty="0">
                <a:solidFill>
                  <a:srgbClr val="7030A0"/>
                </a:solidFill>
              </a:rPr>
              <a:t> </a:t>
            </a:r>
            <a:r>
              <a:rPr lang="fr-FR" sz="2800" b="1" dirty="0" err="1">
                <a:solidFill>
                  <a:srgbClr val="7030A0"/>
                </a:solidFill>
              </a:rPr>
              <a:t>preparation</a:t>
            </a:r>
            <a:r>
              <a:rPr lang="fr-FR" sz="2800" b="1" dirty="0">
                <a:solidFill>
                  <a:srgbClr val="7030A0"/>
                </a:solidFill>
              </a:rPr>
              <a:t>: </a:t>
            </a:r>
            <a:r>
              <a:rPr lang="fr-FR" sz="2800" b="1" dirty="0" err="1">
                <a:solidFill>
                  <a:srgbClr val="7030A0"/>
                </a:solidFill>
              </a:rPr>
              <a:t>Liquid</a:t>
            </a:r>
            <a:r>
              <a:rPr lang="fr-FR" sz="2800" b="1" dirty="0">
                <a:solidFill>
                  <a:srgbClr val="7030A0"/>
                </a:solidFill>
              </a:rPr>
              <a:t> </a:t>
            </a:r>
            <a:r>
              <a:rPr lang="fr-FR" sz="2800" b="1" dirty="0" err="1">
                <a:solidFill>
                  <a:srgbClr val="7030A0"/>
                </a:solidFill>
              </a:rPr>
              <a:t>Scintillator</a:t>
            </a:r>
            <a:r>
              <a:rPr lang="fr-FR" sz="2800" b="1" dirty="0">
                <a:solidFill>
                  <a:srgbClr val="7030A0"/>
                </a:solidFill>
              </a:rPr>
              <a:t> (LS)</a:t>
            </a:r>
            <a:endParaRPr lang="fr-FR" sz="2800" dirty="0">
              <a:solidFill>
                <a:srgbClr val="7030A0"/>
              </a:solidFill>
            </a:endParaRP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08155708-C264-9879-4400-05669C08636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50442" y="2544101"/>
            <a:ext cx="2470484" cy="3293979"/>
          </a:xfrm>
          <a:prstGeom prst="rect">
            <a:avLst/>
          </a:prstGeom>
        </p:spPr>
      </p:pic>
      <p:sp>
        <p:nvSpPr>
          <p:cNvPr id="4" name="Titre 3">
            <a:extLst>
              <a:ext uri="{FF2B5EF4-FFF2-40B4-BE49-F238E27FC236}">
                <a16:creationId xmlns:a16="http://schemas.microsoft.com/office/drawing/2014/main" id="{79D6693E-74C6-0F1E-AA89-B6A75F246A5A}"/>
              </a:ext>
            </a:extLst>
          </p:cNvPr>
          <p:cNvSpPr txBox="1">
            <a:spLocks/>
          </p:cNvSpPr>
          <p:nvPr/>
        </p:nvSpPr>
        <p:spPr>
          <a:xfrm>
            <a:off x="3994567" y="2196925"/>
            <a:ext cx="3752920" cy="523220"/>
          </a:xfrm>
          <a:prstGeom prst="rect">
            <a:avLst/>
          </a:prstGeom>
        </p:spPr>
        <p:txBody>
          <a:bodyPr>
            <a:normAutofit fontScale="90000"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fr-FR" sz="2400" dirty="0" err="1"/>
              <a:t>Other</a:t>
            </a:r>
            <a:r>
              <a:rPr lang="fr-FR" sz="2400" dirty="0"/>
              <a:t> class of </a:t>
            </a:r>
            <a:r>
              <a:rPr lang="fr-FR" sz="2400" dirty="0" err="1"/>
              <a:t>Liquid</a:t>
            </a:r>
            <a:r>
              <a:rPr lang="fr-FR" sz="2400" dirty="0"/>
              <a:t> </a:t>
            </a:r>
            <a:r>
              <a:rPr lang="fr-FR" sz="2400" dirty="0" err="1"/>
              <a:t>Scintillator</a:t>
            </a:r>
            <a:endParaRPr lang="fr-FR" sz="2400" dirty="0"/>
          </a:p>
          <a:p>
            <a:pPr marL="342900" indent="-342900" algn="ctr">
              <a:buFont typeface="Courier New" panose="02070309020205020404" pitchFamily="49" charset="0"/>
              <a:buChar char="o"/>
            </a:pPr>
            <a:endParaRPr lang="fr-FR" sz="2400" dirty="0"/>
          </a:p>
          <a:p>
            <a:pPr marL="342900" indent="-342900" algn="ctr">
              <a:buFont typeface="Courier New" panose="02070309020205020404" pitchFamily="49" charset="0"/>
              <a:buChar char="o"/>
            </a:pPr>
            <a:endParaRPr lang="fr-FR" sz="2400" dirty="0"/>
          </a:p>
          <a:p>
            <a:pPr marL="342900" indent="-342900" algn="ctr">
              <a:buFont typeface="Courier New" panose="02070309020205020404" pitchFamily="49" charset="0"/>
              <a:buChar char="o"/>
            </a:pPr>
            <a:endParaRPr lang="fr-FR" sz="2400" dirty="0"/>
          </a:p>
          <a:p>
            <a:pPr marL="342900" indent="-342900" algn="ctr">
              <a:buFont typeface="Courier New" panose="02070309020205020404" pitchFamily="49" charset="0"/>
              <a:buChar char="o"/>
            </a:pPr>
            <a:endParaRPr lang="en-US" sz="2400" dirty="0"/>
          </a:p>
        </p:txBody>
      </p:sp>
      <p:sp>
        <p:nvSpPr>
          <p:cNvPr id="5" name="Titre 3">
            <a:extLst>
              <a:ext uri="{FF2B5EF4-FFF2-40B4-BE49-F238E27FC236}">
                <a16:creationId xmlns:a16="http://schemas.microsoft.com/office/drawing/2014/main" id="{17D61AE2-F885-140C-08A0-4E3CE905F3CB}"/>
              </a:ext>
            </a:extLst>
          </p:cNvPr>
          <p:cNvSpPr txBox="1">
            <a:spLocks/>
          </p:cNvSpPr>
          <p:nvPr/>
        </p:nvSpPr>
        <p:spPr>
          <a:xfrm>
            <a:off x="8404143" y="1889618"/>
            <a:ext cx="2616783" cy="682291"/>
          </a:xfrm>
          <a:prstGeom prst="rect">
            <a:avLst/>
          </a:prstGeom>
        </p:spPr>
        <p:txBody>
          <a:bodyPr>
            <a:normAutofit fontScale="90000" lnSpcReduction="10000"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fr-FR" sz="2400" dirty="0"/>
              <a:t>Ultra dense </a:t>
            </a:r>
            <a:r>
              <a:rPr lang="fr-FR" sz="2400" dirty="0" err="1"/>
              <a:t>Liquid</a:t>
            </a:r>
            <a:endParaRPr lang="fr-FR" sz="2400" dirty="0"/>
          </a:p>
          <a:p>
            <a:pPr algn="ctr"/>
            <a:r>
              <a:rPr lang="fr-FR" sz="2400" dirty="0"/>
              <a:t>HfO2 </a:t>
            </a:r>
            <a:r>
              <a:rPr lang="fr-FR" sz="2400" dirty="0" err="1"/>
              <a:t>loading</a:t>
            </a:r>
            <a:r>
              <a:rPr lang="fr-FR" sz="2400" dirty="0"/>
              <a:t> d=(2.5)</a:t>
            </a:r>
          </a:p>
          <a:p>
            <a:pPr marL="342900" indent="-342900" algn="ctr">
              <a:buFont typeface="Courier New" panose="02070309020205020404" pitchFamily="49" charset="0"/>
              <a:buChar char="o"/>
            </a:pPr>
            <a:endParaRPr lang="fr-FR" sz="2400" dirty="0"/>
          </a:p>
          <a:p>
            <a:pPr marL="342900" indent="-342900" algn="ctr">
              <a:buFont typeface="Courier New" panose="02070309020205020404" pitchFamily="49" charset="0"/>
              <a:buChar char="o"/>
            </a:pPr>
            <a:endParaRPr lang="fr-FR" sz="2400" dirty="0"/>
          </a:p>
          <a:p>
            <a:pPr marL="342900" indent="-342900" algn="ctr">
              <a:buFont typeface="Courier New" panose="02070309020205020404" pitchFamily="49" charset="0"/>
              <a:buChar char="o"/>
            </a:pPr>
            <a:endParaRPr lang="fr-FR" sz="2400" dirty="0"/>
          </a:p>
          <a:p>
            <a:pPr marL="342900" indent="-342900" algn="ctr">
              <a:buFont typeface="Courier New" panose="02070309020205020404" pitchFamily="49" charset="0"/>
              <a:buChar char="o"/>
            </a:pPr>
            <a:endParaRPr lang="en-US" sz="2400" dirty="0"/>
          </a:p>
        </p:txBody>
      </p:sp>
      <p:sp>
        <p:nvSpPr>
          <p:cNvPr id="6" name="Titre 3">
            <a:extLst>
              <a:ext uri="{FF2B5EF4-FFF2-40B4-BE49-F238E27FC236}">
                <a16:creationId xmlns:a16="http://schemas.microsoft.com/office/drawing/2014/main" id="{FCFC7D1D-E235-C1AC-938F-DFCCC63A5E88}"/>
              </a:ext>
            </a:extLst>
          </p:cNvPr>
          <p:cNvSpPr txBox="1">
            <a:spLocks/>
          </p:cNvSpPr>
          <p:nvPr/>
        </p:nvSpPr>
        <p:spPr>
          <a:xfrm>
            <a:off x="8550442" y="5838080"/>
            <a:ext cx="2616783" cy="523220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fr-FR" sz="2400" dirty="0" err="1"/>
              <a:t>Courtesy</a:t>
            </a:r>
            <a:r>
              <a:rPr lang="fr-FR" sz="2400" dirty="0"/>
              <a:t> </a:t>
            </a:r>
            <a:r>
              <a:rPr lang="fr-FR" sz="2400" dirty="0" err="1"/>
              <a:t>F.Chaput</a:t>
            </a:r>
            <a:endParaRPr lang="fr-FR" sz="2400" dirty="0"/>
          </a:p>
          <a:p>
            <a:pPr marL="342900" indent="-342900" algn="ctr">
              <a:buFont typeface="Courier New" panose="02070309020205020404" pitchFamily="49" charset="0"/>
              <a:buChar char="o"/>
            </a:pPr>
            <a:endParaRPr lang="fr-FR" sz="2400" dirty="0"/>
          </a:p>
          <a:p>
            <a:pPr marL="342900" indent="-342900" algn="ctr">
              <a:buFont typeface="Courier New" panose="02070309020205020404" pitchFamily="49" charset="0"/>
              <a:buChar char="o"/>
            </a:pPr>
            <a:endParaRPr lang="fr-FR" sz="2400" dirty="0"/>
          </a:p>
          <a:p>
            <a:pPr marL="342900" indent="-342900" algn="ctr">
              <a:buFont typeface="Courier New" panose="02070309020205020404" pitchFamily="49" charset="0"/>
              <a:buChar char="o"/>
            </a:pPr>
            <a:endParaRPr lang="fr-FR" sz="2400" dirty="0"/>
          </a:p>
          <a:p>
            <a:pPr marL="342900" indent="-342900" algn="ctr">
              <a:buFont typeface="Courier New" panose="02070309020205020404" pitchFamily="49" charset="0"/>
              <a:buChar char="o"/>
            </a:pPr>
            <a:endParaRPr lang="en-US" sz="2400" dirty="0"/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58B420FD-381D-7ACF-23CF-1FA61A307E7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19480" y="2544101"/>
            <a:ext cx="3891253" cy="2503145"/>
          </a:xfrm>
          <a:prstGeom prst="rect">
            <a:avLst/>
          </a:prstGeom>
        </p:spPr>
      </p:pic>
      <p:sp>
        <p:nvSpPr>
          <p:cNvPr id="13" name="Titre 3">
            <a:extLst>
              <a:ext uri="{FF2B5EF4-FFF2-40B4-BE49-F238E27FC236}">
                <a16:creationId xmlns:a16="http://schemas.microsoft.com/office/drawing/2014/main" id="{1896F47E-31C2-2BC5-D56F-735ABDE5F20F}"/>
              </a:ext>
            </a:extLst>
          </p:cNvPr>
          <p:cNvSpPr txBox="1">
            <a:spLocks/>
          </p:cNvSpPr>
          <p:nvPr/>
        </p:nvSpPr>
        <p:spPr>
          <a:xfrm>
            <a:off x="3911234" y="5127644"/>
            <a:ext cx="3441778" cy="523220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fr-FR" sz="2400" dirty="0" err="1"/>
              <a:t>Baravaglio</a:t>
            </a:r>
            <a:r>
              <a:rPr lang="fr-FR" sz="2400" dirty="0"/>
              <a:t>, </a:t>
            </a:r>
            <a:r>
              <a:rPr lang="fr-FR" sz="2400" dirty="0" err="1"/>
              <a:t>Nanoscale</a:t>
            </a:r>
            <a:r>
              <a:rPr lang="fr-FR" sz="2400" dirty="0"/>
              <a:t> 2024</a:t>
            </a:r>
          </a:p>
          <a:p>
            <a:pPr marL="342900" indent="-342900" algn="ctr">
              <a:buFont typeface="Courier New" panose="02070309020205020404" pitchFamily="49" charset="0"/>
              <a:buChar char="o"/>
            </a:pPr>
            <a:endParaRPr lang="fr-FR" sz="2400" dirty="0"/>
          </a:p>
          <a:p>
            <a:pPr marL="342900" indent="-342900" algn="ctr">
              <a:buFont typeface="Courier New" panose="02070309020205020404" pitchFamily="49" charset="0"/>
              <a:buChar char="o"/>
            </a:pPr>
            <a:endParaRPr lang="fr-FR" sz="2400" dirty="0"/>
          </a:p>
          <a:p>
            <a:pPr marL="342900" indent="-342900" algn="ctr">
              <a:buFont typeface="Courier New" panose="02070309020205020404" pitchFamily="49" charset="0"/>
              <a:buChar char="o"/>
            </a:pPr>
            <a:endParaRPr lang="fr-FR" sz="2400" dirty="0"/>
          </a:p>
          <a:p>
            <a:pPr marL="342900" indent="-342900" algn="ctr">
              <a:buFont typeface="Courier New" panose="02070309020205020404" pitchFamily="49" charset="0"/>
              <a:buChar char="o"/>
            </a:pPr>
            <a:endParaRPr lang="en-US" sz="2400" dirty="0"/>
          </a:p>
        </p:txBody>
      </p:sp>
      <p:pic>
        <p:nvPicPr>
          <p:cNvPr id="15" name="Image 14">
            <a:extLst>
              <a:ext uri="{FF2B5EF4-FFF2-40B4-BE49-F238E27FC236}">
                <a16:creationId xmlns:a16="http://schemas.microsoft.com/office/drawing/2014/main" id="{230E6996-53F6-CD09-AD93-BD26159933B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713" y="2497011"/>
            <a:ext cx="3667628" cy="2784443"/>
          </a:xfrm>
          <a:prstGeom prst="rect">
            <a:avLst/>
          </a:prstGeom>
        </p:spPr>
      </p:pic>
      <p:sp>
        <p:nvSpPr>
          <p:cNvPr id="16" name="Titre 3">
            <a:extLst>
              <a:ext uri="{FF2B5EF4-FFF2-40B4-BE49-F238E27FC236}">
                <a16:creationId xmlns:a16="http://schemas.microsoft.com/office/drawing/2014/main" id="{F42FE583-55C4-4A2E-AF56-A83AFAE2DEF5}"/>
              </a:ext>
            </a:extLst>
          </p:cNvPr>
          <p:cNvSpPr txBox="1">
            <a:spLocks/>
          </p:cNvSpPr>
          <p:nvPr/>
        </p:nvSpPr>
        <p:spPr>
          <a:xfrm>
            <a:off x="220638" y="5325021"/>
            <a:ext cx="3441778" cy="523220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fr-FR" sz="2400" dirty="0"/>
              <a:t>Winslow, JINST 2012</a:t>
            </a:r>
          </a:p>
          <a:p>
            <a:pPr marL="342900" indent="-342900" algn="ctr">
              <a:buFont typeface="Courier New" panose="02070309020205020404" pitchFamily="49" charset="0"/>
              <a:buChar char="o"/>
            </a:pPr>
            <a:endParaRPr lang="fr-FR" sz="2400" dirty="0"/>
          </a:p>
          <a:p>
            <a:pPr marL="342900" indent="-342900" algn="ctr">
              <a:buFont typeface="Courier New" panose="02070309020205020404" pitchFamily="49" charset="0"/>
              <a:buChar char="o"/>
            </a:pPr>
            <a:endParaRPr lang="fr-FR" sz="2400" dirty="0"/>
          </a:p>
          <a:p>
            <a:pPr marL="342900" indent="-342900" algn="ctr">
              <a:buFont typeface="Courier New" panose="02070309020205020404" pitchFamily="49" charset="0"/>
              <a:buChar char="o"/>
            </a:pPr>
            <a:endParaRPr lang="fr-FR" sz="2400" dirty="0"/>
          </a:p>
          <a:p>
            <a:pPr marL="342900" indent="-342900" algn="ctr">
              <a:buFont typeface="Courier New" panose="02070309020205020404" pitchFamily="49" charset="0"/>
              <a:buChar char="o"/>
            </a:pPr>
            <a:endParaRPr lang="en-US" sz="2400" dirty="0"/>
          </a:p>
        </p:txBody>
      </p:sp>
      <p:sp>
        <p:nvSpPr>
          <p:cNvPr id="17" name="Titre 3">
            <a:extLst>
              <a:ext uri="{FF2B5EF4-FFF2-40B4-BE49-F238E27FC236}">
                <a16:creationId xmlns:a16="http://schemas.microsoft.com/office/drawing/2014/main" id="{C2410C12-70D2-74C6-F9F3-41DBCA62D59C}"/>
              </a:ext>
            </a:extLst>
          </p:cNvPr>
          <p:cNvSpPr txBox="1">
            <a:spLocks/>
          </p:cNvSpPr>
          <p:nvPr/>
        </p:nvSpPr>
        <p:spPr>
          <a:xfrm>
            <a:off x="2193865" y="6335909"/>
            <a:ext cx="8370720" cy="523220"/>
          </a:xfrm>
          <a:prstGeom prst="rect">
            <a:avLst/>
          </a:prstGeom>
          <a:ln w="38100">
            <a:solidFill>
              <a:srgbClr val="FF0000"/>
            </a:solidFill>
          </a:ln>
        </p:spPr>
        <p:txBody>
          <a:bodyPr>
            <a:normAutofit fontScale="97500"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fr-FR" sz="2400" dirty="0" err="1"/>
              <a:t>Rather</a:t>
            </a:r>
            <a:r>
              <a:rPr lang="fr-FR" sz="2400" dirty="0"/>
              <a:t> </a:t>
            </a:r>
            <a:r>
              <a:rPr lang="fr-FR" sz="2400" dirty="0" err="1"/>
              <a:t>unexplored</a:t>
            </a:r>
            <a:r>
              <a:rPr lang="fr-FR" sz="2400" dirty="0"/>
              <a:t> area, </a:t>
            </a:r>
            <a:r>
              <a:rPr lang="fr-FR" sz="2400" dirty="0" err="1"/>
              <a:t>Nanoscintillators</a:t>
            </a:r>
            <a:r>
              <a:rPr lang="fr-FR" sz="2400" dirty="0"/>
              <a:t> in </a:t>
            </a:r>
            <a:r>
              <a:rPr lang="fr-FR" sz="2400" dirty="0" err="1"/>
              <a:t>liquid</a:t>
            </a:r>
            <a:r>
              <a:rPr lang="fr-FR" sz="2400" dirty="0"/>
              <a:t> for </a:t>
            </a:r>
            <a:r>
              <a:rPr lang="fr-FR" sz="2400" dirty="0" err="1"/>
              <a:t>Calorimetry</a:t>
            </a:r>
            <a:endParaRPr lang="fr-FR" sz="2400" dirty="0"/>
          </a:p>
          <a:p>
            <a:pPr marL="342900" indent="-342900" algn="ctr">
              <a:buFont typeface="Courier New" panose="02070309020205020404" pitchFamily="49" charset="0"/>
              <a:buChar char="o"/>
            </a:pPr>
            <a:endParaRPr lang="fr-FR" sz="2400" dirty="0"/>
          </a:p>
          <a:p>
            <a:pPr marL="342900" indent="-342900" algn="ctr">
              <a:buFont typeface="Courier New" panose="02070309020205020404" pitchFamily="49" charset="0"/>
              <a:buChar char="o"/>
            </a:pPr>
            <a:endParaRPr lang="fr-FR" sz="2400" dirty="0"/>
          </a:p>
          <a:p>
            <a:pPr marL="342900" indent="-342900" algn="ctr">
              <a:buFont typeface="Courier New" panose="02070309020205020404" pitchFamily="49" charset="0"/>
              <a:buChar char="o"/>
            </a:pPr>
            <a:endParaRPr lang="fr-FR" sz="2400" dirty="0"/>
          </a:p>
          <a:p>
            <a:pPr marL="342900" indent="-342900" algn="ctr">
              <a:buFont typeface="Courier New" panose="02070309020205020404" pitchFamily="49" charset="0"/>
              <a:buChar char="o"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5432940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re 3">
            <a:extLst>
              <a:ext uri="{FF2B5EF4-FFF2-40B4-BE49-F238E27FC236}">
                <a16:creationId xmlns:a16="http://schemas.microsoft.com/office/drawing/2014/main" id="{6C451A4F-72BD-662A-6E63-50D0DCCC337C}"/>
              </a:ext>
            </a:extLst>
          </p:cNvPr>
          <p:cNvSpPr txBox="1">
            <a:spLocks/>
          </p:cNvSpPr>
          <p:nvPr/>
        </p:nvSpPr>
        <p:spPr>
          <a:xfrm>
            <a:off x="912480" y="1811602"/>
            <a:ext cx="10105255" cy="4893998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fr-FR" sz="2400" dirty="0"/>
          </a:p>
          <a:p>
            <a:pPr marL="342900" indent="-342900" algn="ctr">
              <a:buFont typeface="Courier New" panose="02070309020205020404" pitchFamily="49" charset="0"/>
              <a:buChar char="o"/>
            </a:pPr>
            <a:endParaRPr lang="fr-FR" sz="2400" dirty="0"/>
          </a:p>
          <a:p>
            <a:pPr marL="342900" indent="-342900" algn="ctr">
              <a:buFont typeface="Courier New" panose="02070309020205020404" pitchFamily="49" charset="0"/>
              <a:buChar char="o"/>
            </a:pPr>
            <a:endParaRPr lang="fr-FR" sz="2400" dirty="0"/>
          </a:p>
          <a:p>
            <a:pPr marL="342900" indent="-342900" algn="ctr">
              <a:buFont typeface="Courier New" panose="02070309020205020404" pitchFamily="49" charset="0"/>
              <a:buChar char="o"/>
            </a:pPr>
            <a:endParaRPr lang="fr-FR" sz="2400" dirty="0"/>
          </a:p>
          <a:p>
            <a:pPr marL="342900" indent="-342900" algn="ctr">
              <a:buFont typeface="Courier New" panose="02070309020205020404" pitchFamily="49" charset="0"/>
              <a:buChar char="o"/>
            </a:pPr>
            <a:endParaRPr lang="fr-FR" sz="2400" dirty="0"/>
          </a:p>
          <a:p>
            <a:pPr marL="342900" indent="-342900" algn="ctr">
              <a:buFont typeface="Courier New" panose="02070309020205020404" pitchFamily="49" charset="0"/>
              <a:buChar char="o"/>
            </a:pPr>
            <a:endParaRPr lang="en-US" sz="2400" dirty="0"/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FEBF2D11-97E9-E83D-9AAC-EE07E92AE21D}"/>
              </a:ext>
            </a:extLst>
          </p:cNvPr>
          <p:cNvSpPr txBox="1"/>
          <p:nvPr/>
        </p:nvSpPr>
        <p:spPr>
          <a:xfrm>
            <a:off x="664029" y="828249"/>
            <a:ext cx="10602159" cy="523220"/>
          </a:xfrm>
          <a:prstGeom prst="rect">
            <a:avLst/>
          </a:prstGeom>
          <a:noFill/>
          <a:ln w="12700">
            <a:solidFill>
              <a:srgbClr val="7030A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fr-FR" sz="2800" b="1" dirty="0" err="1">
                <a:solidFill>
                  <a:srgbClr val="7030A0"/>
                </a:solidFill>
              </a:rPr>
              <a:t>Multicolor</a:t>
            </a:r>
            <a:r>
              <a:rPr lang="fr-FR" sz="2800" b="1" dirty="0">
                <a:solidFill>
                  <a:srgbClr val="7030A0"/>
                </a:solidFill>
              </a:rPr>
              <a:t> </a:t>
            </a:r>
            <a:r>
              <a:rPr lang="fr-FR" sz="2800" b="1" dirty="0" err="1">
                <a:solidFill>
                  <a:srgbClr val="7030A0"/>
                </a:solidFill>
              </a:rPr>
              <a:t>emissions</a:t>
            </a:r>
            <a:endParaRPr lang="fr-FR" sz="2800" dirty="0">
              <a:solidFill>
                <a:srgbClr val="7030A0"/>
              </a:solidFill>
            </a:endParaRPr>
          </a:p>
        </p:txBody>
      </p:sp>
      <p:sp>
        <p:nvSpPr>
          <p:cNvPr id="2" name="Google Shape;75;p16">
            <a:extLst>
              <a:ext uri="{FF2B5EF4-FFF2-40B4-BE49-F238E27FC236}">
                <a16:creationId xmlns:a16="http://schemas.microsoft.com/office/drawing/2014/main" id="{ED58466D-9758-3597-8164-EF2A3D92440F}"/>
              </a:ext>
            </a:extLst>
          </p:cNvPr>
          <p:cNvSpPr txBox="1">
            <a:spLocks/>
          </p:cNvSpPr>
          <p:nvPr/>
        </p:nvSpPr>
        <p:spPr>
          <a:xfrm>
            <a:off x="1835700" y="15315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 lnSpcReduction="10000"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Bef>
                <a:spcPts val="0"/>
              </a:spcBef>
            </a:pPr>
            <a:r>
              <a:rPr lang="fr-FR" dirty="0"/>
              <a:t>Quantum </a:t>
            </a:r>
            <a:r>
              <a:rPr lang="fr-FR" dirty="0" err="1"/>
              <a:t>effects</a:t>
            </a:r>
            <a:r>
              <a:rPr lang="fr-FR" dirty="0"/>
              <a:t> in 0D </a:t>
            </a:r>
            <a:r>
              <a:rPr lang="fr-FR" dirty="0" err="1"/>
              <a:t>materials</a:t>
            </a:r>
            <a:endParaRPr lang="fr-FR" dirty="0"/>
          </a:p>
        </p:txBody>
      </p:sp>
      <p:sp>
        <p:nvSpPr>
          <p:cNvPr id="3" name="Google Shape;76;p16">
            <a:extLst>
              <a:ext uri="{FF2B5EF4-FFF2-40B4-BE49-F238E27FC236}">
                <a16:creationId xmlns:a16="http://schemas.microsoft.com/office/drawing/2014/main" id="{274F7ADB-A1A0-0543-50DF-8F833C4ECCE1}"/>
              </a:ext>
            </a:extLst>
          </p:cNvPr>
          <p:cNvSpPr txBox="1">
            <a:spLocks/>
          </p:cNvSpPr>
          <p:nvPr/>
        </p:nvSpPr>
        <p:spPr>
          <a:xfrm>
            <a:off x="1605450" y="2028508"/>
            <a:ext cx="8981100" cy="2056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fr-FR" b="1" dirty="0">
                <a:latin typeface="+mj-lt"/>
              </a:rPr>
              <a:t>Quantum </a:t>
            </a:r>
            <a:r>
              <a:rPr lang="fr-FR" b="1" dirty="0" err="1">
                <a:latin typeface="+mj-lt"/>
              </a:rPr>
              <a:t>effects</a:t>
            </a:r>
            <a:r>
              <a:rPr lang="fr-FR" b="1" dirty="0">
                <a:latin typeface="+mj-lt"/>
              </a:rPr>
              <a:t>  (90’s): Exciton confinement (</a:t>
            </a:r>
            <a:r>
              <a:rPr lang="fr-FR" b="1" dirty="0" err="1">
                <a:latin typeface="+mj-lt"/>
              </a:rPr>
              <a:t>emission</a:t>
            </a:r>
            <a:r>
              <a:rPr lang="fr-FR" b="1" dirty="0">
                <a:latin typeface="+mj-lt"/>
              </a:rPr>
              <a:t> rate, </a:t>
            </a:r>
            <a:r>
              <a:rPr lang="fr-FR" b="1" dirty="0" err="1">
                <a:latin typeface="+mj-lt"/>
              </a:rPr>
              <a:t>wavelength</a:t>
            </a:r>
            <a:r>
              <a:rPr lang="fr-FR" b="1" dirty="0">
                <a:latin typeface="+mj-lt"/>
              </a:rPr>
              <a:t>…)</a:t>
            </a:r>
          </a:p>
          <a:p>
            <a:pPr marL="0" indent="0">
              <a:spcBef>
                <a:spcPts val="1200"/>
              </a:spcBef>
              <a:buFont typeface="Arial" panose="020B0604020202020204" pitchFamily="34" charset="0"/>
              <a:buNone/>
            </a:pPr>
            <a:r>
              <a:rPr lang="fr-FR" dirty="0" err="1">
                <a:latin typeface="+mj-lt"/>
              </a:rPr>
              <a:t>core</a:t>
            </a:r>
            <a:r>
              <a:rPr lang="fr-FR" dirty="0">
                <a:latin typeface="+mj-lt"/>
              </a:rPr>
              <a:t> </a:t>
            </a:r>
            <a:r>
              <a:rPr lang="fr-FR" dirty="0" err="1">
                <a:latin typeface="+mj-lt"/>
              </a:rPr>
              <a:t>shell</a:t>
            </a:r>
            <a:r>
              <a:rPr lang="fr-FR" dirty="0">
                <a:latin typeface="+mj-lt"/>
              </a:rPr>
              <a:t> structure (</a:t>
            </a:r>
            <a:r>
              <a:rPr lang="fr-FR" dirty="0" err="1">
                <a:latin typeface="+mj-lt"/>
              </a:rPr>
              <a:t>effect</a:t>
            </a:r>
            <a:r>
              <a:rPr lang="fr-FR" dirty="0">
                <a:latin typeface="+mj-lt"/>
              </a:rPr>
              <a:t> of the </a:t>
            </a:r>
            <a:r>
              <a:rPr lang="fr-FR" dirty="0" err="1">
                <a:latin typeface="+mj-lt"/>
              </a:rPr>
              <a:t>shell</a:t>
            </a:r>
            <a:r>
              <a:rPr lang="fr-FR" dirty="0">
                <a:latin typeface="+mj-lt"/>
              </a:rPr>
              <a:t> on the </a:t>
            </a:r>
            <a:r>
              <a:rPr lang="fr-FR" dirty="0" err="1">
                <a:latin typeface="+mj-lt"/>
              </a:rPr>
              <a:t>electron</a:t>
            </a:r>
            <a:r>
              <a:rPr lang="fr-FR" dirty="0">
                <a:latin typeface="+mj-lt"/>
              </a:rPr>
              <a:t> &amp; </a:t>
            </a:r>
            <a:r>
              <a:rPr lang="fr-FR" dirty="0" err="1">
                <a:latin typeface="+mj-lt"/>
              </a:rPr>
              <a:t>hole</a:t>
            </a:r>
            <a:r>
              <a:rPr lang="fr-FR" dirty="0">
                <a:latin typeface="+mj-lt"/>
              </a:rPr>
              <a:t> </a:t>
            </a:r>
            <a:r>
              <a:rPr lang="fr-FR" dirty="0" err="1">
                <a:latin typeface="+mj-lt"/>
              </a:rPr>
              <a:t>wavefunctions</a:t>
            </a:r>
            <a:r>
              <a:rPr lang="fr-FR" dirty="0">
                <a:latin typeface="+mj-lt"/>
              </a:rPr>
              <a:t>) </a:t>
            </a:r>
          </a:p>
          <a:p>
            <a:pPr marL="0" indent="0">
              <a:spcBef>
                <a:spcPts val="1200"/>
              </a:spcBef>
              <a:spcAft>
                <a:spcPts val="1200"/>
              </a:spcAft>
              <a:buFont typeface="Arial" panose="020B0604020202020204" pitchFamily="34" charset="0"/>
              <a:buNone/>
            </a:pPr>
            <a:endParaRPr lang="fr-FR" dirty="0">
              <a:latin typeface="+mj-lt"/>
            </a:endParaRPr>
          </a:p>
        </p:txBody>
      </p:sp>
      <p:pic>
        <p:nvPicPr>
          <p:cNvPr id="4" name="Google Shape;77;p16">
            <a:extLst>
              <a:ext uri="{FF2B5EF4-FFF2-40B4-BE49-F238E27FC236}">
                <a16:creationId xmlns:a16="http://schemas.microsoft.com/office/drawing/2014/main" id="{5533CD7C-F448-AB61-E6C4-AAD413B44B4F}"/>
              </a:ext>
            </a:extLst>
          </p:cNvPr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1174265" y="3191754"/>
            <a:ext cx="3830013" cy="2664356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Google Shape;79;p16">
            <a:extLst>
              <a:ext uri="{FF2B5EF4-FFF2-40B4-BE49-F238E27FC236}">
                <a16:creationId xmlns:a16="http://schemas.microsoft.com/office/drawing/2014/main" id="{2E874ECB-5D45-8166-3884-268428A13674}"/>
              </a:ext>
            </a:extLst>
          </p:cNvPr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474325" y="2842216"/>
            <a:ext cx="4322660" cy="1914222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Google Shape;80;p16">
            <a:extLst>
              <a:ext uri="{FF2B5EF4-FFF2-40B4-BE49-F238E27FC236}">
                <a16:creationId xmlns:a16="http://schemas.microsoft.com/office/drawing/2014/main" id="{FF0F18C3-F6A0-7D37-BABD-0B01286AFA7F}"/>
              </a:ext>
            </a:extLst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113300" y="4760425"/>
            <a:ext cx="3300706" cy="1787332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Google Shape;81;p16">
            <a:extLst>
              <a:ext uri="{FF2B5EF4-FFF2-40B4-BE49-F238E27FC236}">
                <a16:creationId xmlns:a16="http://schemas.microsoft.com/office/drawing/2014/main" id="{9CC0950C-055A-037A-0D98-68B19D5D1816}"/>
              </a:ext>
            </a:extLst>
          </p:cNvPr>
          <p:cNvSpPr txBox="1"/>
          <p:nvPr/>
        </p:nvSpPr>
        <p:spPr>
          <a:xfrm>
            <a:off x="9626203" y="3599227"/>
            <a:ext cx="1215600" cy="4616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dirty="0"/>
              <a:t>Size </a:t>
            </a:r>
            <a:r>
              <a:rPr lang="fr" dirty="0" err="1"/>
              <a:t>effect</a:t>
            </a:r>
            <a:endParaRPr dirty="0"/>
          </a:p>
        </p:txBody>
      </p:sp>
      <p:sp>
        <p:nvSpPr>
          <p:cNvPr id="9" name="Google Shape;82;p16">
            <a:extLst>
              <a:ext uri="{FF2B5EF4-FFF2-40B4-BE49-F238E27FC236}">
                <a16:creationId xmlns:a16="http://schemas.microsoft.com/office/drawing/2014/main" id="{52E433F4-9004-C4CC-8B09-7F00EA3545B7}"/>
              </a:ext>
            </a:extLst>
          </p:cNvPr>
          <p:cNvSpPr txBox="1"/>
          <p:nvPr/>
        </p:nvSpPr>
        <p:spPr>
          <a:xfrm>
            <a:off x="9626203" y="5143467"/>
            <a:ext cx="1215600" cy="4616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dirty="0"/>
              <a:t>Shell </a:t>
            </a:r>
            <a:r>
              <a:rPr lang="fr" dirty="0" err="1"/>
              <a:t>effect</a:t>
            </a:r>
            <a:endParaRPr dirty="0"/>
          </a:p>
        </p:txBody>
      </p:sp>
      <p:sp>
        <p:nvSpPr>
          <p:cNvPr id="12" name="Titre 3">
            <a:extLst>
              <a:ext uri="{FF2B5EF4-FFF2-40B4-BE49-F238E27FC236}">
                <a16:creationId xmlns:a16="http://schemas.microsoft.com/office/drawing/2014/main" id="{799D83A2-C3FC-A50B-5EF1-A9A3616D7C6B}"/>
              </a:ext>
            </a:extLst>
          </p:cNvPr>
          <p:cNvSpPr txBox="1">
            <a:spLocks/>
          </p:cNvSpPr>
          <p:nvPr/>
        </p:nvSpPr>
        <p:spPr>
          <a:xfrm>
            <a:off x="1080196" y="5874577"/>
            <a:ext cx="3924082" cy="523220"/>
          </a:xfrm>
          <a:prstGeom prst="rect">
            <a:avLst/>
          </a:prstGeom>
        </p:spPr>
        <p:txBody>
          <a:bodyPr>
            <a:normAutofit fontScale="90000"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fr-FR" sz="2400" dirty="0" err="1"/>
              <a:t>Kholocheva</a:t>
            </a:r>
            <a:r>
              <a:rPr lang="fr-FR" sz="2400" dirty="0"/>
              <a:t>, ACS Photonics 2024</a:t>
            </a:r>
          </a:p>
          <a:p>
            <a:pPr marL="342900" indent="-342900" algn="ctr">
              <a:buFont typeface="Courier New" panose="02070309020205020404" pitchFamily="49" charset="0"/>
              <a:buChar char="o"/>
            </a:pPr>
            <a:endParaRPr lang="fr-FR" sz="2400" dirty="0"/>
          </a:p>
          <a:p>
            <a:pPr marL="342900" indent="-342900" algn="ctr">
              <a:buFont typeface="Courier New" panose="02070309020205020404" pitchFamily="49" charset="0"/>
              <a:buChar char="o"/>
            </a:pPr>
            <a:endParaRPr lang="fr-FR" sz="2400" dirty="0"/>
          </a:p>
          <a:p>
            <a:pPr marL="342900" indent="-342900" algn="ctr">
              <a:buFont typeface="Courier New" panose="02070309020205020404" pitchFamily="49" charset="0"/>
              <a:buChar char="o"/>
            </a:pPr>
            <a:endParaRPr lang="fr-FR" sz="2400" dirty="0"/>
          </a:p>
          <a:p>
            <a:pPr marL="342900" indent="-342900" algn="ctr">
              <a:buFont typeface="Courier New" panose="02070309020205020404" pitchFamily="49" charset="0"/>
              <a:buChar char="o"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01949654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re 3">
            <a:extLst>
              <a:ext uri="{FF2B5EF4-FFF2-40B4-BE49-F238E27FC236}">
                <a16:creationId xmlns:a16="http://schemas.microsoft.com/office/drawing/2014/main" id="{6C451A4F-72BD-662A-6E63-50D0DCCC337C}"/>
              </a:ext>
            </a:extLst>
          </p:cNvPr>
          <p:cNvSpPr txBox="1">
            <a:spLocks/>
          </p:cNvSpPr>
          <p:nvPr/>
        </p:nvSpPr>
        <p:spPr>
          <a:xfrm>
            <a:off x="912480" y="1811602"/>
            <a:ext cx="10105255" cy="4893998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fr-FR" sz="2400" dirty="0"/>
          </a:p>
          <a:p>
            <a:pPr marL="342900" indent="-342900" algn="ctr">
              <a:buFont typeface="Courier New" panose="02070309020205020404" pitchFamily="49" charset="0"/>
              <a:buChar char="o"/>
            </a:pPr>
            <a:endParaRPr lang="fr-FR" sz="2400" dirty="0"/>
          </a:p>
          <a:p>
            <a:pPr marL="342900" indent="-342900" algn="ctr">
              <a:buFont typeface="Courier New" panose="02070309020205020404" pitchFamily="49" charset="0"/>
              <a:buChar char="o"/>
            </a:pPr>
            <a:endParaRPr lang="fr-FR" sz="2400" dirty="0"/>
          </a:p>
          <a:p>
            <a:pPr marL="342900" indent="-342900" algn="ctr">
              <a:buFont typeface="Courier New" panose="02070309020205020404" pitchFamily="49" charset="0"/>
              <a:buChar char="o"/>
            </a:pPr>
            <a:endParaRPr lang="fr-FR" sz="2400" dirty="0"/>
          </a:p>
          <a:p>
            <a:pPr marL="342900" indent="-342900" algn="ctr">
              <a:buFont typeface="Courier New" panose="02070309020205020404" pitchFamily="49" charset="0"/>
              <a:buChar char="o"/>
            </a:pPr>
            <a:endParaRPr lang="fr-FR" sz="2400" dirty="0"/>
          </a:p>
          <a:p>
            <a:pPr marL="342900" indent="-342900" algn="ctr">
              <a:buFont typeface="Courier New" panose="02070309020205020404" pitchFamily="49" charset="0"/>
              <a:buChar char="o"/>
            </a:pPr>
            <a:endParaRPr lang="en-US" sz="2400" dirty="0"/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FEBF2D11-97E9-E83D-9AAC-EE07E92AE21D}"/>
              </a:ext>
            </a:extLst>
          </p:cNvPr>
          <p:cNvSpPr txBox="1"/>
          <p:nvPr/>
        </p:nvSpPr>
        <p:spPr>
          <a:xfrm>
            <a:off x="664029" y="828249"/>
            <a:ext cx="10602159" cy="523220"/>
          </a:xfrm>
          <a:prstGeom prst="rect">
            <a:avLst/>
          </a:prstGeom>
          <a:noFill/>
          <a:ln w="12700">
            <a:solidFill>
              <a:srgbClr val="7030A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fr-FR" sz="2800" b="1" dirty="0" err="1">
                <a:solidFill>
                  <a:srgbClr val="7030A0"/>
                </a:solidFill>
              </a:rPr>
              <a:t>Accelerated</a:t>
            </a:r>
            <a:r>
              <a:rPr lang="fr-FR" sz="2800" b="1" dirty="0">
                <a:solidFill>
                  <a:srgbClr val="7030A0"/>
                </a:solidFill>
              </a:rPr>
              <a:t> </a:t>
            </a:r>
            <a:r>
              <a:rPr lang="fr-FR" sz="2800" b="1" dirty="0" err="1">
                <a:solidFill>
                  <a:srgbClr val="7030A0"/>
                </a:solidFill>
              </a:rPr>
              <a:t>emissions</a:t>
            </a:r>
            <a:r>
              <a:rPr lang="fr-FR" sz="2800" b="1" dirty="0">
                <a:solidFill>
                  <a:srgbClr val="7030A0"/>
                </a:solidFill>
              </a:rPr>
              <a:t>: </a:t>
            </a:r>
            <a:r>
              <a:rPr lang="fr-FR" sz="2800" b="1" dirty="0" err="1">
                <a:solidFill>
                  <a:srgbClr val="7030A0"/>
                </a:solidFill>
              </a:rPr>
              <a:t>multiexcitons</a:t>
            </a:r>
            <a:endParaRPr lang="fr-FR" sz="2800" dirty="0">
              <a:solidFill>
                <a:srgbClr val="7030A0"/>
              </a:solidFill>
            </a:endParaRP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1FF56CAC-BC2F-103F-05DF-1ACF2F414AB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9343" y="1518658"/>
            <a:ext cx="2117119" cy="5186942"/>
          </a:xfrm>
          <a:prstGeom prst="rect">
            <a:avLst/>
          </a:prstGeom>
        </p:spPr>
      </p:pic>
      <p:sp>
        <p:nvSpPr>
          <p:cNvPr id="14" name="Titre 3">
            <a:extLst>
              <a:ext uri="{FF2B5EF4-FFF2-40B4-BE49-F238E27FC236}">
                <a16:creationId xmlns:a16="http://schemas.microsoft.com/office/drawing/2014/main" id="{BCAF427F-7482-763A-3BC1-1E615100AA31}"/>
              </a:ext>
            </a:extLst>
          </p:cNvPr>
          <p:cNvSpPr txBox="1">
            <a:spLocks/>
          </p:cNvSpPr>
          <p:nvPr/>
        </p:nvSpPr>
        <p:spPr>
          <a:xfrm>
            <a:off x="4471398" y="1525686"/>
            <a:ext cx="6181400" cy="1924375"/>
          </a:xfrm>
          <a:prstGeom prst="rect">
            <a:avLst/>
          </a:prstGeom>
        </p:spPr>
        <p:txBody>
          <a:bodyPr>
            <a:normAutofit fontScale="97500" lnSpcReduction="10000"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fr-FR" sz="2400" dirty="0"/>
              <a:t>In </a:t>
            </a:r>
            <a:r>
              <a:rPr lang="fr-FR" sz="2400" dirty="0" err="1"/>
              <a:t>nanosystems</a:t>
            </a:r>
            <a:r>
              <a:rPr lang="fr-FR" sz="2400" dirty="0"/>
              <a:t>, ultra fast </a:t>
            </a:r>
            <a:r>
              <a:rPr lang="fr-FR" sz="2400" dirty="0" err="1"/>
              <a:t>emissions</a:t>
            </a:r>
            <a:r>
              <a:rPr lang="fr-FR" sz="2400" dirty="0"/>
              <a:t> </a:t>
            </a:r>
            <a:r>
              <a:rPr lang="fr-FR" sz="2400" dirty="0" err="1"/>
              <a:t>may</a:t>
            </a:r>
            <a:r>
              <a:rPr lang="fr-FR" sz="2400" dirty="0"/>
              <a:t> </a:t>
            </a:r>
            <a:r>
              <a:rPr lang="fr-FR" sz="2400" dirty="0" err="1"/>
              <a:t>occur</a:t>
            </a:r>
            <a:r>
              <a:rPr lang="fr-FR" sz="2400" dirty="0"/>
              <a:t>: </a:t>
            </a:r>
            <a:r>
              <a:rPr lang="fr-FR" sz="2400" dirty="0" err="1"/>
              <a:t>multiexciton</a:t>
            </a:r>
            <a:r>
              <a:rPr lang="fr-FR" sz="2400" dirty="0"/>
              <a:t> </a:t>
            </a:r>
            <a:r>
              <a:rPr lang="fr-FR" sz="2400" dirty="0" err="1"/>
              <a:t>generation</a:t>
            </a:r>
            <a:r>
              <a:rPr lang="fr-FR" sz="2400" dirty="0"/>
              <a:t> (MEG)</a:t>
            </a:r>
          </a:p>
          <a:p>
            <a:pPr algn="ctr"/>
            <a:endParaRPr lang="fr-FR" sz="2400" dirty="0"/>
          </a:p>
          <a:p>
            <a:pPr algn="ctr"/>
            <a:r>
              <a:rPr lang="fr-FR" sz="2400" b="1" dirty="0">
                <a:latin typeface="Symbol" pitchFamily="2" charset="2"/>
              </a:rPr>
              <a:t>t</a:t>
            </a:r>
            <a:r>
              <a:rPr lang="fr-FR" sz="2400" b="1" baseline="-25000" dirty="0"/>
              <a:t>X0</a:t>
            </a:r>
            <a:r>
              <a:rPr lang="fr-FR" sz="2400" b="1" dirty="0"/>
              <a:t>, </a:t>
            </a:r>
            <a:r>
              <a:rPr lang="fr-FR" sz="2400" b="1" dirty="0" err="1">
                <a:latin typeface="Symbol" pitchFamily="2" charset="2"/>
              </a:rPr>
              <a:t>t</a:t>
            </a:r>
            <a:r>
              <a:rPr lang="fr-FR" sz="2400" b="1" baseline="-25000" dirty="0" err="1"/>
              <a:t>XX</a:t>
            </a:r>
            <a:r>
              <a:rPr lang="fr-FR" sz="2400" b="1" dirty="0"/>
              <a:t>=</a:t>
            </a:r>
            <a:r>
              <a:rPr lang="fr-FR" sz="2400" b="1" dirty="0">
                <a:latin typeface="Symbol" pitchFamily="2" charset="2"/>
              </a:rPr>
              <a:t> t</a:t>
            </a:r>
            <a:r>
              <a:rPr lang="fr-FR" sz="2400" b="1" baseline="-25000" dirty="0"/>
              <a:t>X0 </a:t>
            </a:r>
            <a:r>
              <a:rPr lang="fr-FR" sz="2400" b="1" dirty="0"/>
              <a:t>/4,</a:t>
            </a:r>
            <a:r>
              <a:rPr lang="fr-FR" sz="2400" b="1" dirty="0">
                <a:latin typeface="Symbol" pitchFamily="2" charset="2"/>
              </a:rPr>
              <a:t> </a:t>
            </a:r>
            <a:r>
              <a:rPr lang="fr-FR" sz="2400" b="1" dirty="0" err="1">
                <a:latin typeface="Symbol" pitchFamily="2" charset="2"/>
              </a:rPr>
              <a:t>t</a:t>
            </a:r>
            <a:r>
              <a:rPr lang="fr-FR" sz="2400" b="1" baseline="-25000" dirty="0" err="1"/>
              <a:t>XX</a:t>
            </a:r>
            <a:r>
              <a:rPr lang="fr-FR" sz="2400" b="1" baseline="-25000" dirty="0"/>
              <a:t> </a:t>
            </a:r>
            <a:r>
              <a:rPr lang="fr-FR" sz="2400" b="1" dirty="0"/>
              <a:t>=</a:t>
            </a:r>
            <a:r>
              <a:rPr lang="fr-FR" sz="2400" b="1" dirty="0">
                <a:latin typeface="Symbol" pitchFamily="2" charset="2"/>
              </a:rPr>
              <a:t> t</a:t>
            </a:r>
            <a:r>
              <a:rPr lang="fr-FR" sz="2400" b="1" baseline="-25000" dirty="0"/>
              <a:t>X0 </a:t>
            </a:r>
            <a:r>
              <a:rPr lang="fr-FR" sz="2400" b="1" dirty="0"/>
              <a:t>/9…</a:t>
            </a:r>
          </a:p>
          <a:p>
            <a:pPr algn="ctr"/>
            <a:endParaRPr lang="fr-FR" sz="2400" b="1" dirty="0"/>
          </a:p>
          <a:p>
            <a:pPr algn="ctr"/>
            <a:r>
              <a:rPr lang="fr-FR" sz="2400" dirty="0" err="1"/>
              <a:t>Here</a:t>
            </a:r>
            <a:r>
              <a:rPr lang="fr-FR" sz="2400" dirty="0"/>
              <a:t> </a:t>
            </a:r>
            <a:r>
              <a:rPr lang="fr-FR" sz="2400" dirty="0" err="1"/>
              <a:t>Spherical</a:t>
            </a:r>
            <a:r>
              <a:rPr lang="fr-FR" sz="2400" dirty="0"/>
              <a:t> </a:t>
            </a:r>
            <a:r>
              <a:rPr lang="fr-FR" sz="2400" dirty="0" err="1"/>
              <a:t>QuantumWells</a:t>
            </a:r>
            <a:endParaRPr lang="fr-FR" sz="2400" dirty="0"/>
          </a:p>
          <a:p>
            <a:pPr marL="342900" indent="-342900" algn="ctr">
              <a:buFont typeface="Courier New" panose="02070309020205020404" pitchFamily="49" charset="0"/>
              <a:buChar char="o"/>
            </a:pPr>
            <a:endParaRPr lang="fr-FR" sz="2400" dirty="0"/>
          </a:p>
          <a:p>
            <a:pPr marL="342900" indent="-342900" algn="ctr">
              <a:buFont typeface="Courier New" panose="02070309020205020404" pitchFamily="49" charset="0"/>
              <a:buChar char="o"/>
            </a:pPr>
            <a:endParaRPr lang="fr-FR" sz="2400" dirty="0"/>
          </a:p>
          <a:p>
            <a:pPr marL="342900" indent="-342900" algn="ctr">
              <a:buFont typeface="Courier New" panose="02070309020205020404" pitchFamily="49" charset="0"/>
              <a:buChar char="o"/>
            </a:pPr>
            <a:endParaRPr lang="fr-FR" sz="2400" dirty="0"/>
          </a:p>
          <a:p>
            <a:pPr marL="342900" indent="-342900" algn="ctr">
              <a:buFont typeface="Courier New" panose="02070309020205020404" pitchFamily="49" charset="0"/>
              <a:buChar char="o"/>
            </a:pPr>
            <a:endParaRPr lang="en-US" sz="2400" dirty="0"/>
          </a:p>
        </p:txBody>
      </p:sp>
      <p:pic>
        <p:nvPicPr>
          <p:cNvPr id="15" name="Image 14">
            <a:extLst>
              <a:ext uri="{FF2B5EF4-FFF2-40B4-BE49-F238E27FC236}">
                <a16:creationId xmlns:a16="http://schemas.microsoft.com/office/drawing/2014/main" id="{A4B0F68B-EFE3-FBDD-5AE0-0BBB5AC3E22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95050" y="3281711"/>
            <a:ext cx="6887088" cy="2865607"/>
          </a:xfrm>
          <a:prstGeom prst="rect">
            <a:avLst/>
          </a:prstGeom>
        </p:spPr>
      </p:pic>
      <p:sp>
        <p:nvSpPr>
          <p:cNvPr id="16" name="Titre 3">
            <a:extLst>
              <a:ext uri="{FF2B5EF4-FFF2-40B4-BE49-F238E27FC236}">
                <a16:creationId xmlns:a16="http://schemas.microsoft.com/office/drawing/2014/main" id="{347AFE37-F0F9-62CE-5DAF-4AD42713AB16}"/>
              </a:ext>
            </a:extLst>
          </p:cNvPr>
          <p:cNvSpPr txBox="1">
            <a:spLocks/>
          </p:cNvSpPr>
          <p:nvPr/>
        </p:nvSpPr>
        <p:spPr>
          <a:xfrm>
            <a:off x="7562098" y="6067242"/>
            <a:ext cx="3441778" cy="523220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fr-FR" sz="2400" dirty="0"/>
              <a:t>Meng, </a:t>
            </a:r>
            <a:r>
              <a:rPr lang="fr-FR" sz="2400" dirty="0" err="1"/>
              <a:t>Nanoscale</a:t>
            </a:r>
            <a:r>
              <a:rPr lang="fr-FR" sz="2400" dirty="0"/>
              <a:t> 2021</a:t>
            </a:r>
          </a:p>
          <a:p>
            <a:pPr marL="342900" indent="-342900" algn="ctr">
              <a:buFont typeface="Courier New" panose="02070309020205020404" pitchFamily="49" charset="0"/>
              <a:buChar char="o"/>
            </a:pPr>
            <a:endParaRPr lang="fr-FR" sz="2400" dirty="0"/>
          </a:p>
          <a:p>
            <a:pPr marL="342900" indent="-342900" algn="ctr">
              <a:buFont typeface="Courier New" panose="02070309020205020404" pitchFamily="49" charset="0"/>
              <a:buChar char="o"/>
            </a:pPr>
            <a:endParaRPr lang="fr-FR" sz="2400" dirty="0"/>
          </a:p>
          <a:p>
            <a:pPr marL="342900" indent="-342900" algn="ctr">
              <a:buFont typeface="Courier New" panose="02070309020205020404" pitchFamily="49" charset="0"/>
              <a:buChar char="o"/>
            </a:pPr>
            <a:endParaRPr lang="fr-FR" sz="2400" dirty="0"/>
          </a:p>
          <a:p>
            <a:pPr marL="342900" indent="-342900" algn="ctr">
              <a:buFont typeface="Courier New" panose="02070309020205020404" pitchFamily="49" charset="0"/>
              <a:buChar char="o"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72852688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re 3">
            <a:extLst>
              <a:ext uri="{FF2B5EF4-FFF2-40B4-BE49-F238E27FC236}">
                <a16:creationId xmlns:a16="http://schemas.microsoft.com/office/drawing/2014/main" id="{6C451A4F-72BD-662A-6E63-50D0DCCC337C}"/>
              </a:ext>
            </a:extLst>
          </p:cNvPr>
          <p:cNvSpPr txBox="1">
            <a:spLocks/>
          </p:cNvSpPr>
          <p:nvPr/>
        </p:nvSpPr>
        <p:spPr>
          <a:xfrm>
            <a:off x="912480" y="1811602"/>
            <a:ext cx="10105255" cy="4893998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fr-FR" sz="2400" dirty="0"/>
          </a:p>
          <a:p>
            <a:pPr marL="342900" indent="-342900" algn="ctr">
              <a:buFont typeface="Courier New" panose="02070309020205020404" pitchFamily="49" charset="0"/>
              <a:buChar char="o"/>
            </a:pPr>
            <a:endParaRPr lang="fr-FR" sz="2400" dirty="0"/>
          </a:p>
          <a:p>
            <a:pPr marL="342900" indent="-342900" algn="ctr">
              <a:buFont typeface="Courier New" panose="02070309020205020404" pitchFamily="49" charset="0"/>
              <a:buChar char="o"/>
            </a:pPr>
            <a:endParaRPr lang="fr-FR" sz="2400" dirty="0"/>
          </a:p>
          <a:p>
            <a:pPr marL="342900" indent="-342900" algn="ctr">
              <a:buFont typeface="Courier New" panose="02070309020205020404" pitchFamily="49" charset="0"/>
              <a:buChar char="o"/>
            </a:pPr>
            <a:endParaRPr lang="fr-FR" sz="2400" dirty="0"/>
          </a:p>
          <a:p>
            <a:pPr marL="342900" indent="-342900" algn="ctr">
              <a:buFont typeface="Courier New" panose="02070309020205020404" pitchFamily="49" charset="0"/>
              <a:buChar char="o"/>
            </a:pPr>
            <a:endParaRPr lang="fr-FR" sz="2400" dirty="0"/>
          </a:p>
          <a:p>
            <a:pPr marL="342900" indent="-342900" algn="ctr">
              <a:buFont typeface="Courier New" panose="02070309020205020404" pitchFamily="49" charset="0"/>
              <a:buChar char="o"/>
            </a:pPr>
            <a:endParaRPr lang="en-US" sz="2400" dirty="0"/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FEBF2D11-97E9-E83D-9AAC-EE07E92AE21D}"/>
              </a:ext>
            </a:extLst>
          </p:cNvPr>
          <p:cNvSpPr txBox="1"/>
          <p:nvPr/>
        </p:nvSpPr>
        <p:spPr>
          <a:xfrm>
            <a:off x="664029" y="828249"/>
            <a:ext cx="10602159" cy="523220"/>
          </a:xfrm>
          <a:prstGeom prst="rect">
            <a:avLst/>
          </a:prstGeom>
          <a:noFill/>
          <a:ln w="12700">
            <a:solidFill>
              <a:srgbClr val="7030A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fr-FR" sz="2800" b="1" dirty="0" err="1">
                <a:solidFill>
                  <a:srgbClr val="7030A0"/>
                </a:solidFill>
              </a:rPr>
              <a:t>Accelerated</a:t>
            </a:r>
            <a:r>
              <a:rPr lang="fr-FR" sz="2800" b="1" dirty="0">
                <a:solidFill>
                  <a:srgbClr val="7030A0"/>
                </a:solidFill>
              </a:rPr>
              <a:t> </a:t>
            </a:r>
            <a:r>
              <a:rPr lang="fr-FR" sz="2800" b="1" dirty="0" err="1">
                <a:solidFill>
                  <a:srgbClr val="7030A0"/>
                </a:solidFill>
              </a:rPr>
              <a:t>emissions</a:t>
            </a:r>
            <a:r>
              <a:rPr lang="fr-FR" sz="2800" b="1" dirty="0">
                <a:solidFill>
                  <a:srgbClr val="7030A0"/>
                </a:solidFill>
              </a:rPr>
              <a:t>: </a:t>
            </a:r>
            <a:r>
              <a:rPr lang="fr-FR" sz="2800" b="1" dirty="0" err="1">
                <a:solidFill>
                  <a:srgbClr val="7030A0"/>
                </a:solidFill>
              </a:rPr>
              <a:t>multiexcitons</a:t>
            </a:r>
            <a:endParaRPr lang="fr-FR" sz="2800" dirty="0">
              <a:solidFill>
                <a:srgbClr val="7030A0"/>
              </a:solidFill>
            </a:endParaRPr>
          </a:p>
        </p:txBody>
      </p:sp>
      <p:sp>
        <p:nvSpPr>
          <p:cNvPr id="14" name="Titre 3">
            <a:extLst>
              <a:ext uri="{FF2B5EF4-FFF2-40B4-BE49-F238E27FC236}">
                <a16:creationId xmlns:a16="http://schemas.microsoft.com/office/drawing/2014/main" id="{BCAF427F-7482-763A-3BC1-1E615100AA31}"/>
              </a:ext>
            </a:extLst>
          </p:cNvPr>
          <p:cNvSpPr txBox="1">
            <a:spLocks/>
          </p:cNvSpPr>
          <p:nvPr/>
        </p:nvSpPr>
        <p:spPr>
          <a:xfrm>
            <a:off x="3005300" y="1433171"/>
            <a:ext cx="6181400" cy="1059598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fr-FR" sz="2400" dirty="0"/>
              <a:t>The </a:t>
            </a:r>
            <a:r>
              <a:rPr lang="fr-FR" sz="2400" dirty="0" err="1"/>
              <a:t>same</a:t>
            </a:r>
            <a:r>
              <a:rPr lang="fr-FR" sz="2400" dirty="0"/>
              <a:t> </a:t>
            </a:r>
            <a:r>
              <a:rPr lang="fr-FR" sz="2400" dirty="0" err="1"/>
              <a:t>effect</a:t>
            </a:r>
            <a:r>
              <a:rPr lang="fr-FR" sz="2400" dirty="0"/>
              <a:t> in 1D </a:t>
            </a:r>
            <a:r>
              <a:rPr lang="fr-FR" sz="2400" dirty="0" err="1"/>
              <a:t>materials</a:t>
            </a:r>
            <a:r>
              <a:rPr lang="fr-FR" sz="2400" dirty="0"/>
              <a:t> (</a:t>
            </a:r>
            <a:r>
              <a:rPr lang="fr-FR" sz="2400" dirty="0" err="1"/>
              <a:t>Nanoplatelets</a:t>
            </a:r>
            <a:r>
              <a:rPr lang="fr-FR" sz="2400" dirty="0"/>
              <a:t>)</a:t>
            </a:r>
            <a:endParaRPr lang="fr-FR" sz="2400" b="1" dirty="0"/>
          </a:p>
          <a:p>
            <a:pPr marL="342900" indent="-342900" algn="ctr">
              <a:buFont typeface="Courier New" panose="02070309020205020404" pitchFamily="49" charset="0"/>
              <a:buChar char="o"/>
            </a:pPr>
            <a:endParaRPr lang="fr-FR" sz="2400" dirty="0"/>
          </a:p>
          <a:p>
            <a:pPr marL="342900" indent="-342900" algn="ctr">
              <a:buFont typeface="Courier New" panose="02070309020205020404" pitchFamily="49" charset="0"/>
              <a:buChar char="o"/>
            </a:pPr>
            <a:endParaRPr lang="fr-FR" sz="2400" dirty="0"/>
          </a:p>
          <a:p>
            <a:pPr marL="342900" indent="-342900" algn="ctr">
              <a:buFont typeface="Courier New" panose="02070309020205020404" pitchFamily="49" charset="0"/>
              <a:buChar char="o"/>
            </a:pPr>
            <a:endParaRPr lang="fr-FR" sz="2400" dirty="0"/>
          </a:p>
          <a:p>
            <a:pPr marL="342900" indent="-342900" algn="ctr">
              <a:buFont typeface="Courier New" panose="02070309020205020404" pitchFamily="49" charset="0"/>
              <a:buChar char="o"/>
            </a:pPr>
            <a:endParaRPr lang="en-US" sz="2400" dirty="0"/>
          </a:p>
        </p:txBody>
      </p:sp>
      <p:sp>
        <p:nvSpPr>
          <p:cNvPr id="16" name="Titre 3">
            <a:extLst>
              <a:ext uri="{FF2B5EF4-FFF2-40B4-BE49-F238E27FC236}">
                <a16:creationId xmlns:a16="http://schemas.microsoft.com/office/drawing/2014/main" id="{347AFE37-F0F9-62CE-5DAF-4AD42713AB16}"/>
              </a:ext>
            </a:extLst>
          </p:cNvPr>
          <p:cNvSpPr txBox="1">
            <a:spLocks/>
          </p:cNvSpPr>
          <p:nvPr/>
        </p:nvSpPr>
        <p:spPr>
          <a:xfrm>
            <a:off x="5889512" y="6188416"/>
            <a:ext cx="3441778" cy="523220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fr-FR" sz="2400" dirty="0"/>
              <a:t>Meng, Mat. Adv. 2022</a:t>
            </a:r>
          </a:p>
          <a:p>
            <a:pPr marL="342900" indent="-342900" algn="ctr">
              <a:buFont typeface="Courier New" panose="02070309020205020404" pitchFamily="49" charset="0"/>
              <a:buChar char="o"/>
            </a:pPr>
            <a:endParaRPr lang="fr-FR" sz="2400" dirty="0"/>
          </a:p>
          <a:p>
            <a:pPr marL="342900" indent="-342900" algn="ctr">
              <a:buFont typeface="Courier New" panose="02070309020205020404" pitchFamily="49" charset="0"/>
              <a:buChar char="o"/>
            </a:pPr>
            <a:endParaRPr lang="fr-FR" sz="2400" dirty="0"/>
          </a:p>
          <a:p>
            <a:pPr marL="342900" indent="-342900" algn="ctr">
              <a:buFont typeface="Courier New" panose="02070309020205020404" pitchFamily="49" charset="0"/>
              <a:buChar char="o"/>
            </a:pPr>
            <a:endParaRPr lang="fr-FR" sz="2400" dirty="0"/>
          </a:p>
          <a:p>
            <a:pPr marL="342900" indent="-342900" algn="ctr">
              <a:buFont typeface="Courier New" panose="02070309020205020404" pitchFamily="49" charset="0"/>
              <a:buChar char="o"/>
            </a:pPr>
            <a:endParaRPr lang="en-US" sz="2400" dirty="0"/>
          </a:p>
        </p:txBody>
      </p:sp>
      <p:pic>
        <p:nvPicPr>
          <p:cNvPr id="2" name="Google Shape;140;p21">
            <a:extLst>
              <a:ext uri="{FF2B5EF4-FFF2-40B4-BE49-F238E27FC236}">
                <a16:creationId xmlns:a16="http://schemas.microsoft.com/office/drawing/2014/main" id="{0056A2CC-E9BF-4F52-ED3F-991B9391E813}"/>
              </a:ext>
            </a:extLst>
          </p:cNvPr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2860710" y="1811602"/>
            <a:ext cx="6470580" cy="43828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93710470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re 3">
            <a:extLst>
              <a:ext uri="{FF2B5EF4-FFF2-40B4-BE49-F238E27FC236}">
                <a16:creationId xmlns:a16="http://schemas.microsoft.com/office/drawing/2014/main" id="{6C451A4F-72BD-662A-6E63-50D0DCCC337C}"/>
              </a:ext>
            </a:extLst>
          </p:cNvPr>
          <p:cNvSpPr txBox="1">
            <a:spLocks/>
          </p:cNvSpPr>
          <p:nvPr/>
        </p:nvSpPr>
        <p:spPr>
          <a:xfrm>
            <a:off x="912480" y="1811602"/>
            <a:ext cx="10105255" cy="4893998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fr-FR" sz="2400" dirty="0"/>
          </a:p>
          <a:p>
            <a:pPr marL="342900" indent="-342900" algn="ctr">
              <a:buFont typeface="Courier New" panose="02070309020205020404" pitchFamily="49" charset="0"/>
              <a:buChar char="o"/>
            </a:pPr>
            <a:endParaRPr lang="fr-FR" sz="2400" dirty="0"/>
          </a:p>
          <a:p>
            <a:pPr marL="342900" indent="-342900" algn="ctr">
              <a:buFont typeface="Courier New" panose="02070309020205020404" pitchFamily="49" charset="0"/>
              <a:buChar char="o"/>
            </a:pPr>
            <a:endParaRPr lang="fr-FR" sz="2400" dirty="0"/>
          </a:p>
          <a:p>
            <a:pPr marL="342900" indent="-342900" algn="ctr">
              <a:buFont typeface="Courier New" panose="02070309020205020404" pitchFamily="49" charset="0"/>
              <a:buChar char="o"/>
            </a:pPr>
            <a:endParaRPr lang="fr-FR" sz="2400" dirty="0"/>
          </a:p>
          <a:p>
            <a:pPr marL="342900" indent="-342900" algn="ctr">
              <a:buFont typeface="Courier New" panose="02070309020205020404" pitchFamily="49" charset="0"/>
              <a:buChar char="o"/>
            </a:pPr>
            <a:endParaRPr lang="fr-FR" sz="2400" dirty="0"/>
          </a:p>
          <a:p>
            <a:pPr marL="342900" indent="-342900" algn="ctr">
              <a:buFont typeface="Courier New" panose="02070309020205020404" pitchFamily="49" charset="0"/>
              <a:buChar char="o"/>
            </a:pPr>
            <a:endParaRPr lang="en-US" sz="2400" dirty="0"/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FEBF2D11-97E9-E83D-9AAC-EE07E92AE21D}"/>
              </a:ext>
            </a:extLst>
          </p:cNvPr>
          <p:cNvSpPr txBox="1"/>
          <p:nvPr/>
        </p:nvSpPr>
        <p:spPr>
          <a:xfrm>
            <a:off x="664029" y="828249"/>
            <a:ext cx="10602159" cy="523220"/>
          </a:xfrm>
          <a:prstGeom prst="rect">
            <a:avLst/>
          </a:prstGeom>
          <a:noFill/>
          <a:ln w="12700">
            <a:solidFill>
              <a:srgbClr val="7030A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fr-FR" sz="2800" b="1" dirty="0">
                <a:solidFill>
                  <a:srgbClr val="7030A0"/>
                </a:solidFill>
              </a:rPr>
              <a:t>Fast </a:t>
            </a:r>
            <a:r>
              <a:rPr lang="fr-FR" sz="2800" b="1" dirty="0" err="1">
                <a:solidFill>
                  <a:srgbClr val="7030A0"/>
                </a:solidFill>
              </a:rPr>
              <a:t>emission</a:t>
            </a:r>
            <a:r>
              <a:rPr lang="fr-FR" sz="2800" b="1" dirty="0">
                <a:solidFill>
                  <a:srgbClr val="7030A0"/>
                </a:solidFill>
              </a:rPr>
              <a:t> </a:t>
            </a:r>
            <a:r>
              <a:rPr lang="fr-FR" sz="2800" b="1" dirty="0" err="1">
                <a:solidFill>
                  <a:srgbClr val="7030A0"/>
                </a:solidFill>
              </a:rPr>
              <a:t>also</a:t>
            </a:r>
            <a:r>
              <a:rPr lang="fr-FR" sz="2800" b="1" dirty="0">
                <a:solidFill>
                  <a:srgbClr val="7030A0"/>
                </a:solidFill>
              </a:rPr>
              <a:t> in 2D </a:t>
            </a:r>
            <a:r>
              <a:rPr lang="fr-FR" sz="2800" b="1" dirty="0" err="1">
                <a:solidFill>
                  <a:srgbClr val="7030A0"/>
                </a:solidFill>
              </a:rPr>
              <a:t>materiels</a:t>
            </a:r>
            <a:endParaRPr lang="fr-FR" sz="2800" dirty="0">
              <a:solidFill>
                <a:srgbClr val="7030A0"/>
              </a:solidFill>
            </a:endParaRPr>
          </a:p>
        </p:txBody>
      </p:sp>
      <p:sp>
        <p:nvSpPr>
          <p:cNvPr id="3" name="Google Shape;147;p22">
            <a:extLst>
              <a:ext uri="{FF2B5EF4-FFF2-40B4-BE49-F238E27FC236}">
                <a16:creationId xmlns:a16="http://schemas.microsoft.com/office/drawing/2014/main" id="{796CA434-6639-6192-FF3B-D95665EB7B05}"/>
              </a:ext>
            </a:extLst>
          </p:cNvPr>
          <p:cNvSpPr txBox="1">
            <a:spLocks/>
          </p:cNvSpPr>
          <p:nvPr/>
        </p:nvSpPr>
        <p:spPr>
          <a:xfrm>
            <a:off x="1225619" y="1435972"/>
            <a:ext cx="8520600" cy="2056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fr-FR" b="1" dirty="0">
                <a:latin typeface="+mj-lt"/>
              </a:rPr>
              <a:t>2D </a:t>
            </a:r>
            <a:r>
              <a:rPr lang="fr-FR" b="1" dirty="0" err="1">
                <a:latin typeface="+mj-lt"/>
              </a:rPr>
              <a:t>perovskites</a:t>
            </a:r>
            <a:r>
              <a:rPr lang="fr-FR" b="1" dirty="0">
                <a:latin typeface="+mj-lt"/>
              </a:rPr>
              <a:t>: combine </a:t>
            </a:r>
            <a:r>
              <a:rPr lang="fr-FR" b="1" dirty="0" err="1">
                <a:latin typeface="+mj-lt"/>
              </a:rPr>
              <a:t>bulky</a:t>
            </a:r>
            <a:r>
              <a:rPr lang="fr-FR" b="1" dirty="0">
                <a:latin typeface="+mj-lt"/>
              </a:rPr>
              <a:t> </a:t>
            </a:r>
            <a:r>
              <a:rPr lang="fr-FR" b="1" dirty="0" err="1">
                <a:latin typeface="+mj-lt"/>
              </a:rPr>
              <a:t>crystals</a:t>
            </a:r>
            <a:r>
              <a:rPr lang="fr-FR" b="1" dirty="0">
                <a:latin typeface="+mj-lt"/>
              </a:rPr>
              <a:t> and </a:t>
            </a:r>
            <a:r>
              <a:rPr lang="fr-FR" b="1" dirty="0" err="1">
                <a:latin typeface="+mj-lt"/>
              </a:rPr>
              <a:t>benefit</a:t>
            </a:r>
            <a:r>
              <a:rPr lang="fr-FR" b="1" dirty="0">
                <a:latin typeface="+mj-lt"/>
              </a:rPr>
              <a:t> of 2D </a:t>
            </a:r>
            <a:r>
              <a:rPr lang="fr-FR" b="1" dirty="0" err="1">
                <a:latin typeface="+mj-lt"/>
              </a:rPr>
              <a:t>confined</a:t>
            </a:r>
            <a:r>
              <a:rPr lang="fr-FR" b="1" dirty="0">
                <a:latin typeface="+mj-lt"/>
              </a:rPr>
              <a:t> </a:t>
            </a:r>
            <a:r>
              <a:rPr lang="fr-FR" b="1" dirty="0" err="1">
                <a:latin typeface="+mj-lt"/>
              </a:rPr>
              <a:t>systems</a:t>
            </a:r>
            <a:endParaRPr lang="fr-FR" b="1" dirty="0">
              <a:latin typeface="+mj-lt"/>
            </a:endParaRPr>
          </a:p>
          <a:p>
            <a:pPr marL="0" indent="0">
              <a:spcBef>
                <a:spcPts val="1200"/>
              </a:spcBef>
              <a:spcAft>
                <a:spcPts val="1200"/>
              </a:spcAft>
              <a:buFont typeface="Arial" panose="020B0604020202020204" pitchFamily="34" charset="0"/>
              <a:buNone/>
            </a:pPr>
            <a:endParaRPr lang="fr-FR" dirty="0">
              <a:latin typeface="+mj-lt"/>
            </a:endParaRPr>
          </a:p>
        </p:txBody>
      </p:sp>
      <p:pic>
        <p:nvPicPr>
          <p:cNvPr id="4" name="Google Shape;150;p22">
            <a:extLst>
              <a:ext uri="{FF2B5EF4-FFF2-40B4-BE49-F238E27FC236}">
                <a16:creationId xmlns:a16="http://schemas.microsoft.com/office/drawing/2014/main" id="{A4E09675-3221-8941-81AD-17A25C92FB6E}"/>
              </a:ext>
            </a:extLst>
          </p:cNvPr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260093" y="2311999"/>
            <a:ext cx="4795233" cy="2062272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Google Shape;151;p22">
            <a:extLst>
              <a:ext uri="{FF2B5EF4-FFF2-40B4-BE49-F238E27FC236}">
                <a16:creationId xmlns:a16="http://schemas.microsoft.com/office/drawing/2014/main" id="{FF0BDCD0-4479-9232-D7EA-93B6E9895E20}"/>
              </a:ext>
            </a:extLst>
          </p:cNvPr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899928" y="2004642"/>
            <a:ext cx="4971497" cy="3550614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Google Shape;152;p22">
            <a:extLst>
              <a:ext uri="{FF2B5EF4-FFF2-40B4-BE49-F238E27FC236}">
                <a16:creationId xmlns:a16="http://schemas.microsoft.com/office/drawing/2014/main" id="{63B000B9-422C-A1CC-9C6C-87DE6859FCCC}"/>
              </a:ext>
            </a:extLst>
          </p:cNvPr>
          <p:cNvSpPr txBox="1"/>
          <p:nvPr/>
        </p:nvSpPr>
        <p:spPr>
          <a:xfrm>
            <a:off x="6096000" y="5555256"/>
            <a:ext cx="3650219" cy="55396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2400" dirty="0">
                <a:latin typeface="+mj-lt"/>
              </a:rPr>
              <a:t>Xie et. al. </a:t>
            </a:r>
            <a:r>
              <a:rPr lang="fr" sz="2400" dirty="0" err="1">
                <a:latin typeface="+mj-lt"/>
              </a:rPr>
              <a:t>Chem</a:t>
            </a:r>
            <a:r>
              <a:rPr lang="fr" sz="2400" dirty="0">
                <a:latin typeface="+mj-lt"/>
              </a:rPr>
              <a:t>. Mat.  2020</a:t>
            </a:r>
            <a:endParaRPr sz="2400" dirty="0">
              <a:latin typeface="+mj-lt"/>
            </a:endParaRPr>
          </a:p>
        </p:txBody>
      </p:sp>
      <p:pic>
        <p:nvPicPr>
          <p:cNvPr id="7" name="Google Shape;153;p22">
            <a:extLst>
              <a:ext uri="{FF2B5EF4-FFF2-40B4-BE49-F238E27FC236}">
                <a16:creationId xmlns:a16="http://schemas.microsoft.com/office/drawing/2014/main" id="{FB3DC457-660A-97AF-7DA0-991DC5E4DFD5}"/>
              </a:ext>
            </a:extLst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403741" y="4482373"/>
            <a:ext cx="2244044" cy="175296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10359217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re 3">
            <a:extLst>
              <a:ext uri="{FF2B5EF4-FFF2-40B4-BE49-F238E27FC236}">
                <a16:creationId xmlns:a16="http://schemas.microsoft.com/office/drawing/2014/main" id="{6C451A4F-72BD-662A-6E63-50D0DCCC337C}"/>
              </a:ext>
            </a:extLst>
          </p:cNvPr>
          <p:cNvSpPr txBox="1">
            <a:spLocks/>
          </p:cNvSpPr>
          <p:nvPr/>
        </p:nvSpPr>
        <p:spPr>
          <a:xfrm>
            <a:off x="912480" y="1811602"/>
            <a:ext cx="10105255" cy="4893998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fr-FR" sz="2400" dirty="0"/>
          </a:p>
          <a:p>
            <a:pPr marL="342900" indent="-342900" algn="ctr">
              <a:buFont typeface="Courier New" panose="02070309020205020404" pitchFamily="49" charset="0"/>
              <a:buChar char="o"/>
            </a:pPr>
            <a:endParaRPr lang="fr-FR" sz="2400" dirty="0"/>
          </a:p>
          <a:p>
            <a:pPr marL="342900" indent="-342900" algn="ctr">
              <a:buFont typeface="Courier New" panose="02070309020205020404" pitchFamily="49" charset="0"/>
              <a:buChar char="o"/>
            </a:pPr>
            <a:endParaRPr lang="fr-FR" sz="2400" dirty="0"/>
          </a:p>
          <a:p>
            <a:pPr marL="342900" indent="-342900" algn="ctr">
              <a:buFont typeface="Courier New" panose="02070309020205020404" pitchFamily="49" charset="0"/>
              <a:buChar char="o"/>
            </a:pPr>
            <a:endParaRPr lang="fr-FR" sz="2400" dirty="0"/>
          </a:p>
          <a:p>
            <a:pPr marL="342900" indent="-342900" algn="ctr">
              <a:buFont typeface="Courier New" panose="02070309020205020404" pitchFamily="49" charset="0"/>
              <a:buChar char="o"/>
            </a:pPr>
            <a:endParaRPr lang="fr-FR" sz="2400" dirty="0"/>
          </a:p>
          <a:p>
            <a:pPr marL="342900" indent="-342900" algn="ctr">
              <a:buFont typeface="Courier New" panose="02070309020205020404" pitchFamily="49" charset="0"/>
              <a:buChar char="o"/>
            </a:pPr>
            <a:endParaRPr lang="en-US" sz="2400" dirty="0"/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FEBF2D11-97E9-E83D-9AAC-EE07E92AE21D}"/>
              </a:ext>
            </a:extLst>
          </p:cNvPr>
          <p:cNvSpPr txBox="1"/>
          <p:nvPr/>
        </p:nvSpPr>
        <p:spPr>
          <a:xfrm>
            <a:off x="664029" y="828249"/>
            <a:ext cx="10602159" cy="523220"/>
          </a:xfrm>
          <a:prstGeom prst="rect">
            <a:avLst/>
          </a:prstGeom>
          <a:noFill/>
          <a:ln w="12700">
            <a:solidFill>
              <a:srgbClr val="7030A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fr-FR" sz="2800" b="1" dirty="0">
                <a:solidFill>
                  <a:srgbClr val="7030A0"/>
                </a:solidFill>
              </a:rPr>
              <a:t>Combination </a:t>
            </a:r>
            <a:r>
              <a:rPr lang="fr-FR" sz="2800" b="1" dirty="0" err="1">
                <a:solidFill>
                  <a:srgbClr val="7030A0"/>
                </a:solidFill>
              </a:rPr>
              <a:t>with</a:t>
            </a:r>
            <a:r>
              <a:rPr lang="fr-FR" sz="2800" b="1" dirty="0">
                <a:solidFill>
                  <a:srgbClr val="7030A0"/>
                </a:solidFill>
              </a:rPr>
              <a:t> dense matrix</a:t>
            </a:r>
            <a:endParaRPr lang="fr-FR" sz="2800" dirty="0">
              <a:solidFill>
                <a:srgbClr val="7030A0"/>
              </a:solidFill>
            </a:endParaRPr>
          </a:p>
        </p:txBody>
      </p:sp>
      <p:sp>
        <p:nvSpPr>
          <p:cNvPr id="4" name="Titre 3">
            <a:extLst>
              <a:ext uri="{FF2B5EF4-FFF2-40B4-BE49-F238E27FC236}">
                <a16:creationId xmlns:a16="http://schemas.microsoft.com/office/drawing/2014/main" id="{CA9711DF-B8C1-6EC9-99AA-84DE3C22D3BB}"/>
              </a:ext>
            </a:extLst>
          </p:cNvPr>
          <p:cNvSpPr txBox="1">
            <a:spLocks/>
          </p:cNvSpPr>
          <p:nvPr/>
        </p:nvSpPr>
        <p:spPr>
          <a:xfrm>
            <a:off x="456239" y="1556005"/>
            <a:ext cx="11017735" cy="1059598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fr-FR" sz="2400" dirty="0"/>
              <a:t>But </a:t>
            </a:r>
            <a:r>
              <a:rPr lang="fr-FR" sz="2400" dirty="0" err="1"/>
              <a:t>nanoscintillators</a:t>
            </a:r>
            <a:r>
              <a:rPr lang="fr-FR" sz="2400" dirty="0"/>
              <a:t> </a:t>
            </a:r>
            <a:r>
              <a:rPr lang="fr-FR" sz="2400" dirty="0" err="1"/>
              <a:t>cannot</a:t>
            </a:r>
            <a:r>
              <a:rPr lang="fr-FR" sz="2400" dirty="0"/>
              <a:t> </a:t>
            </a:r>
            <a:r>
              <a:rPr lang="fr-FR" sz="2400" dirty="0" err="1"/>
              <a:t>be</a:t>
            </a:r>
            <a:r>
              <a:rPr lang="fr-FR" sz="2400" dirty="0"/>
              <a:t> </a:t>
            </a:r>
            <a:r>
              <a:rPr lang="fr-FR" sz="2400" dirty="0" err="1"/>
              <a:t>used</a:t>
            </a:r>
            <a:r>
              <a:rPr lang="fr-FR" sz="2400" dirty="0"/>
              <a:t> </a:t>
            </a:r>
            <a:r>
              <a:rPr lang="fr-FR" sz="2400" dirty="0" err="1"/>
              <a:t>alone</a:t>
            </a:r>
            <a:r>
              <a:rPr lang="fr-FR" sz="2400" dirty="0"/>
              <a:t> (</a:t>
            </a:r>
            <a:r>
              <a:rPr lang="fr-FR" sz="2400" dirty="0" err="1"/>
              <a:t>problem</a:t>
            </a:r>
            <a:r>
              <a:rPr lang="fr-FR" sz="2400" dirty="0"/>
              <a:t> of </a:t>
            </a:r>
            <a:r>
              <a:rPr lang="fr-FR" sz="2400" dirty="0" err="1"/>
              <a:t>stopping</a:t>
            </a:r>
            <a:r>
              <a:rPr lang="fr-FR" sz="2400" dirty="0"/>
              <a:t> power): </a:t>
            </a:r>
            <a:r>
              <a:rPr lang="fr-FR" sz="2400" dirty="0" err="1"/>
              <a:t>metamaterials</a:t>
            </a:r>
            <a:endParaRPr lang="fr-FR" sz="2400" b="1" dirty="0"/>
          </a:p>
          <a:p>
            <a:pPr marL="342900" indent="-342900" algn="ctr">
              <a:buFont typeface="Courier New" panose="02070309020205020404" pitchFamily="49" charset="0"/>
              <a:buChar char="o"/>
            </a:pPr>
            <a:endParaRPr lang="fr-FR" sz="2400" dirty="0"/>
          </a:p>
          <a:p>
            <a:pPr marL="342900" indent="-342900" algn="ctr">
              <a:buFont typeface="Courier New" panose="02070309020205020404" pitchFamily="49" charset="0"/>
              <a:buChar char="o"/>
            </a:pPr>
            <a:endParaRPr lang="fr-FR" sz="2400" dirty="0"/>
          </a:p>
          <a:p>
            <a:pPr marL="342900" indent="-342900" algn="ctr">
              <a:buFont typeface="Courier New" panose="02070309020205020404" pitchFamily="49" charset="0"/>
              <a:buChar char="o"/>
            </a:pPr>
            <a:endParaRPr lang="fr-FR" sz="2400" dirty="0"/>
          </a:p>
          <a:p>
            <a:pPr marL="342900" indent="-342900" algn="ctr">
              <a:buFont typeface="Courier New" panose="02070309020205020404" pitchFamily="49" charset="0"/>
              <a:buChar char="o"/>
            </a:pPr>
            <a:endParaRPr lang="en-US" sz="2400" dirty="0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4C655D8B-1A8F-2A71-688D-A3F55AE5529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67314" y="2360006"/>
            <a:ext cx="4666343" cy="49033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617172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re 3">
            <a:extLst>
              <a:ext uri="{FF2B5EF4-FFF2-40B4-BE49-F238E27FC236}">
                <a16:creationId xmlns:a16="http://schemas.microsoft.com/office/drawing/2014/main" id="{6C451A4F-72BD-662A-6E63-50D0DCCC337C}"/>
              </a:ext>
            </a:extLst>
          </p:cNvPr>
          <p:cNvSpPr txBox="1">
            <a:spLocks/>
          </p:cNvSpPr>
          <p:nvPr/>
        </p:nvSpPr>
        <p:spPr>
          <a:xfrm>
            <a:off x="912480" y="1811602"/>
            <a:ext cx="10105255" cy="4893998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fr-FR" sz="2400" dirty="0"/>
          </a:p>
          <a:p>
            <a:pPr marL="342900" indent="-342900" algn="ctr">
              <a:buFont typeface="Courier New" panose="02070309020205020404" pitchFamily="49" charset="0"/>
              <a:buChar char="o"/>
            </a:pPr>
            <a:endParaRPr lang="fr-FR" sz="2400" dirty="0"/>
          </a:p>
          <a:p>
            <a:pPr marL="342900" indent="-342900" algn="ctr">
              <a:buFont typeface="Courier New" panose="02070309020205020404" pitchFamily="49" charset="0"/>
              <a:buChar char="o"/>
            </a:pPr>
            <a:endParaRPr lang="fr-FR" sz="2400" dirty="0"/>
          </a:p>
          <a:p>
            <a:pPr marL="342900" indent="-342900" algn="ctr">
              <a:buFont typeface="Courier New" panose="02070309020205020404" pitchFamily="49" charset="0"/>
              <a:buChar char="o"/>
            </a:pPr>
            <a:endParaRPr lang="fr-FR" sz="2400" dirty="0"/>
          </a:p>
          <a:p>
            <a:pPr marL="342900" indent="-342900" algn="ctr">
              <a:buFont typeface="Courier New" panose="02070309020205020404" pitchFamily="49" charset="0"/>
              <a:buChar char="o"/>
            </a:pPr>
            <a:endParaRPr lang="fr-FR" sz="2400" dirty="0"/>
          </a:p>
          <a:p>
            <a:pPr marL="342900" indent="-342900" algn="ctr">
              <a:buFont typeface="Courier New" panose="02070309020205020404" pitchFamily="49" charset="0"/>
              <a:buChar char="o"/>
            </a:pPr>
            <a:endParaRPr lang="en-US" sz="2400" dirty="0"/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FEBF2D11-97E9-E83D-9AAC-EE07E92AE21D}"/>
              </a:ext>
            </a:extLst>
          </p:cNvPr>
          <p:cNvSpPr txBox="1"/>
          <p:nvPr/>
        </p:nvSpPr>
        <p:spPr>
          <a:xfrm>
            <a:off x="664029" y="828249"/>
            <a:ext cx="10602159" cy="523220"/>
          </a:xfrm>
          <a:prstGeom prst="rect">
            <a:avLst/>
          </a:prstGeom>
          <a:noFill/>
          <a:ln w="12700">
            <a:solidFill>
              <a:srgbClr val="7030A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fr-FR" sz="2800" b="1" dirty="0">
                <a:solidFill>
                  <a:srgbClr val="7030A0"/>
                </a:solidFill>
              </a:rPr>
              <a:t>Combination </a:t>
            </a:r>
            <a:r>
              <a:rPr lang="fr-FR" sz="2800" b="1" dirty="0" err="1">
                <a:solidFill>
                  <a:srgbClr val="7030A0"/>
                </a:solidFill>
              </a:rPr>
              <a:t>with</a:t>
            </a:r>
            <a:r>
              <a:rPr lang="fr-FR" sz="2800" b="1" dirty="0">
                <a:solidFill>
                  <a:srgbClr val="7030A0"/>
                </a:solidFill>
              </a:rPr>
              <a:t> dense matrix</a:t>
            </a:r>
            <a:endParaRPr lang="fr-FR" sz="2800" dirty="0">
              <a:solidFill>
                <a:srgbClr val="7030A0"/>
              </a:solidFill>
            </a:endParaRPr>
          </a:p>
        </p:txBody>
      </p:sp>
      <p:sp>
        <p:nvSpPr>
          <p:cNvPr id="2" name="Google Shape;232;p28">
            <a:extLst>
              <a:ext uri="{FF2B5EF4-FFF2-40B4-BE49-F238E27FC236}">
                <a16:creationId xmlns:a16="http://schemas.microsoft.com/office/drawing/2014/main" id="{5CF56DB3-1A2B-1EB4-265B-8A538E5BC8B7}"/>
              </a:ext>
            </a:extLst>
          </p:cNvPr>
          <p:cNvSpPr txBox="1">
            <a:spLocks/>
          </p:cNvSpPr>
          <p:nvPr/>
        </p:nvSpPr>
        <p:spPr>
          <a:xfrm>
            <a:off x="831200" y="1469301"/>
            <a:ext cx="11360800" cy="17100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rm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b="1" dirty="0">
                <a:latin typeface="+mj-lt"/>
              </a:rPr>
              <a:t>Example of </a:t>
            </a:r>
            <a:r>
              <a:rPr lang="fr-FR" b="1" dirty="0" err="1">
                <a:latin typeface="+mj-lt"/>
              </a:rPr>
              <a:t>assembly</a:t>
            </a:r>
            <a:r>
              <a:rPr lang="fr-FR" b="1" dirty="0">
                <a:latin typeface="+mj-lt"/>
              </a:rPr>
              <a:t> of bulk </a:t>
            </a:r>
            <a:r>
              <a:rPr lang="fr-FR" b="1" dirty="0" err="1">
                <a:latin typeface="+mj-lt"/>
              </a:rPr>
              <a:t>combined</a:t>
            </a:r>
            <a:r>
              <a:rPr lang="fr-FR" b="1" dirty="0">
                <a:latin typeface="+mj-lt"/>
              </a:rPr>
              <a:t> </a:t>
            </a:r>
            <a:r>
              <a:rPr lang="fr-FR" b="1" dirty="0" err="1">
                <a:latin typeface="+mj-lt"/>
              </a:rPr>
              <a:t>with</a:t>
            </a:r>
            <a:r>
              <a:rPr lang="fr-FR" b="1" dirty="0">
                <a:latin typeface="+mj-lt"/>
              </a:rPr>
              <a:t> </a:t>
            </a:r>
            <a:r>
              <a:rPr lang="fr-FR" b="1" dirty="0" err="1">
                <a:latin typeface="+mj-lt"/>
              </a:rPr>
              <a:t>Nanoplatelets</a:t>
            </a:r>
            <a:r>
              <a:rPr lang="fr-FR" b="1" dirty="0">
                <a:latin typeface="+mj-lt"/>
              </a:rPr>
              <a:t>: </a:t>
            </a:r>
            <a:r>
              <a:rPr lang="fr-FR" b="1" dirty="0" err="1">
                <a:latin typeface="+mj-lt"/>
              </a:rPr>
              <a:t>energy</a:t>
            </a:r>
            <a:r>
              <a:rPr lang="fr-FR" b="1" dirty="0">
                <a:latin typeface="+mj-lt"/>
              </a:rPr>
              <a:t> sharing </a:t>
            </a:r>
            <a:r>
              <a:rPr lang="fr-FR" b="1" dirty="0" err="1">
                <a:latin typeface="+mj-lt"/>
              </a:rPr>
              <a:t>demonstration</a:t>
            </a:r>
            <a:endParaRPr lang="fr-FR" b="1" dirty="0">
              <a:latin typeface="+mj-lt"/>
            </a:endParaRPr>
          </a:p>
          <a:p>
            <a:pPr marL="0" indent="0">
              <a:spcBef>
                <a:spcPts val="1600"/>
              </a:spcBef>
              <a:spcAft>
                <a:spcPts val="1600"/>
              </a:spcAft>
              <a:buFont typeface="Arial" panose="020B0604020202020204" pitchFamily="34" charset="0"/>
              <a:buNone/>
            </a:pPr>
            <a:endParaRPr lang="fr-FR" dirty="0">
              <a:latin typeface="+mj-lt"/>
            </a:endParaRPr>
          </a:p>
        </p:txBody>
      </p:sp>
      <p:sp>
        <p:nvSpPr>
          <p:cNvPr id="3" name="Google Shape;233;p28">
            <a:extLst>
              <a:ext uri="{FF2B5EF4-FFF2-40B4-BE49-F238E27FC236}">
                <a16:creationId xmlns:a16="http://schemas.microsoft.com/office/drawing/2014/main" id="{293CFAD6-A76F-BECF-273B-C79B68D4962E}"/>
              </a:ext>
            </a:extLst>
          </p:cNvPr>
          <p:cNvSpPr txBox="1"/>
          <p:nvPr/>
        </p:nvSpPr>
        <p:spPr>
          <a:xfrm>
            <a:off x="8458549" y="6124036"/>
            <a:ext cx="3514000" cy="6155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r>
              <a:rPr lang="fr" sz="2400" dirty="0" err="1">
                <a:latin typeface="+mj-lt"/>
              </a:rPr>
              <a:t>Turtos</a:t>
            </a:r>
            <a:r>
              <a:rPr lang="fr" sz="2400" dirty="0">
                <a:latin typeface="+mj-lt"/>
              </a:rPr>
              <a:t> et. al. NPJ-2D 2019</a:t>
            </a:r>
            <a:endParaRPr sz="2400" dirty="0">
              <a:latin typeface="+mj-lt"/>
            </a:endParaRPr>
          </a:p>
        </p:txBody>
      </p:sp>
      <p:pic>
        <p:nvPicPr>
          <p:cNvPr id="5" name="Google Shape;234;p28">
            <a:extLst>
              <a:ext uri="{FF2B5EF4-FFF2-40B4-BE49-F238E27FC236}">
                <a16:creationId xmlns:a16="http://schemas.microsoft.com/office/drawing/2014/main" id="{7C14B0B2-99F3-3545-6F10-6A46D6E52AEB}"/>
              </a:ext>
            </a:extLst>
          </p:cNvPr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143157" y="2324301"/>
            <a:ext cx="7585407" cy="3290533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Google Shape;235;p28">
            <a:extLst>
              <a:ext uri="{FF2B5EF4-FFF2-40B4-BE49-F238E27FC236}">
                <a16:creationId xmlns:a16="http://schemas.microsoft.com/office/drawing/2014/main" id="{B9B2D693-2664-9A79-3E3D-3CA5FF75AC2B}"/>
              </a:ext>
            </a:extLst>
          </p:cNvPr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971148" y="2448085"/>
            <a:ext cx="3127867" cy="269716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72274644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re 3">
            <a:extLst>
              <a:ext uri="{FF2B5EF4-FFF2-40B4-BE49-F238E27FC236}">
                <a16:creationId xmlns:a16="http://schemas.microsoft.com/office/drawing/2014/main" id="{6C451A4F-72BD-662A-6E63-50D0DCCC337C}"/>
              </a:ext>
            </a:extLst>
          </p:cNvPr>
          <p:cNvSpPr txBox="1">
            <a:spLocks/>
          </p:cNvSpPr>
          <p:nvPr/>
        </p:nvSpPr>
        <p:spPr>
          <a:xfrm>
            <a:off x="912480" y="1811602"/>
            <a:ext cx="10105255" cy="4893998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fr-FR" sz="2400" dirty="0"/>
          </a:p>
          <a:p>
            <a:pPr marL="342900" indent="-342900" algn="ctr">
              <a:buFont typeface="Courier New" panose="02070309020205020404" pitchFamily="49" charset="0"/>
              <a:buChar char="o"/>
            </a:pPr>
            <a:endParaRPr lang="fr-FR" sz="2400" dirty="0"/>
          </a:p>
          <a:p>
            <a:pPr marL="342900" indent="-342900" algn="ctr">
              <a:buFont typeface="Courier New" panose="02070309020205020404" pitchFamily="49" charset="0"/>
              <a:buChar char="o"/>
            </a:pPr>
            <a:endParaRPr lang="fr-FR" sz="2400" dirty="0"/>
          </a:p>
          <a:p>
            <a:pPr marL="342900" indent="-342900" algn="ctr">
              <a:buFont typeface="Courier New" panose="02070309020205020404" pitchFamily="49" charset="0"/>
              <a:buChar char="o"/>
            </a:pPr>
            <a:endParaRPr lang="fr-FR" sz="2400" dirty="0"/>
          </a:p>
          <a:p>
            <a:pPr marL="342900" indent="-342900" algn="ctr">
              <a:buFont typeface="Courier New" panose="02070309020205020404" pitchFamily="49" charset="0"/>
              <a:buChar char="o"/>
            </a:pPr>
            <a:endParaRPr lang="fr-FR" sz="2400" dirty="0"/>
          </a:p>
          <a:p>
            <a:pPr marL="342900" indent="-342900" algn="ctr">
              <a:buFont typeface="Courier New" panose="02070309020205020404" pitchFamily="49" charset="0"/>
              <a:buChar char="o"/>
            </a:pPr>
            <a:endParaRPr lang="en-US" sz="2400" dirty="0"/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FEBF2D11-97E9-E83D-9AAC-EE07E92AE21D}"/>
              </a:ext>
            </a:extLst>
          </p:cNvPr>
          <p:cNvSpPr txBox="1"/>
          <p:nvPr/>
        </p:nvSpPr>
        <p:spPr>
          <a:xfrm>
            <a:off x="664029" y="828249"/>
            <a:ext cx="10602159" cy="523220"/>
          </a:xfrm>
          <a:prstGeom prst="rect">
            <a:avLst/>
          </a:prstGeom>
          <a:noFill/>
          <a:ln w="12700">
            <a:solidFill>
              <a:srgbClr val="7030A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fr-FR" sz="2800" b="1" dirty="0">
                <a:solidFill>
                  <a:srgbClr val="7030A0"/>
                </a:solidFill>
              </a:rPr>
              <a:t>Combination </a:t>
            </a:r>
            <a:r>
              <a:rPr lang="fr-FR" sz="2800" b="1" dirty="0" err="1">
                <a:solidFill>
                  <a:srgbClr val="7030A0"/>
                </a:solidFill>
              </a:rPr>
              <a:t>with</a:t>
            </a:r>
            <a:r>
              <a:rPr lang="fr-FR" sz="2800" b="1" dirty="0">
                <a:solidFill>
                  <a:srgbClr val="7030A0"/>
                </a:solidFill>
              </a:rPr>
              <a:t> dense matrix</a:t>
            </a:r>
            <a:endParaRPr lang="fr-FR" sz="2800" dirty="0">
              <a:solidFill>
                <a:srgbClr val="7030A0"/>
              </a:solidFill>
            </a:endParaRPr>
          </a:p>
        </p:txBody>
      </p:sp>
      <p:sp>
        <p:nvSpPr>
          <p:cNvPr id="4" name="Titre 3">
            <a:extLst>
              <a:ext uri="{FF2B5EF4-FFF2-40B4-BE49-F238E27FC236}">
                <a16:creationId xmlns:a16="http://schemas.microsoft.com/office/drawing/2014/main" id="{CA9711DF-B8C1-6EC9-99AA-84DE3C22D3BB}"/>
              </a:ext>
            </a:extLst>
          </p:cNvPr>
          <p:cNvSpPr txBox="1">
            <a:spLocks/>
          </p:cNvSpPr>
          <p:nvPr/>
        </p:nvSpPr>
        <p:spPr>
          <a:xfrm>
            <a:off x="2308193" y="1602988"/>
            <a:ext cx="8709542" cy="1059598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fr-FR" sz="2400" dirty="0"/>
              <a:t>But </a:t>
            </a:r>
            <a:r>
              <a:rPr lang="fr-FR" sz="2400" dirty="0" err="1"/>
              <a:t>it</a:t>
            </a:r>
            <a:r>
              <a:rPr lang="fr-FR" sz="2400" dirty="0"/>
              <a:t> </a:t>
            </a:r>
            <a:r>
              <a:rPr lang="fr-FR" sz="2400" dirty="0" err="1"/>
              <a:t>cannot</a:t>
            </a:r>
            <a:r>
              <a:rPr lang="fr-FR" sz="2400" dirty="0"/>
              <a:t> </a:t>
            </a:r>
            <a:r>
              <a:rPr lang="fr-FR" sz="2400" dirty="0" err="1"/>
              <a:t>be</a:t>
            </a:r>
            <a:r>
              <a:rPr lang="fr-FR" sz="2400" dirty="0"/>
              <a:t> </a:t>
            </a:r>
            <a:r>
              <a:rPr lang="fr-FR" sz="2400" dirty="0" err="1"/>
              <a:t>used</a:t>
            </a:r>
            <a:r>
              <a:rPr lang="fr-FR" sz="2400" dirty="0"/>
              <a:t> </a:t>
            </a:r>
            <a:r>
              <a:rPr lang="fr-FR" sz="2400" dirty="0" err="1"/>
              <a:t>alone</a:t>
            </a:r>
            <a:r>
              <a:rPr lang="fr-FR" sz="2400" dirty="0"/>
              <a:t> (</a:t>
            </a:r>
            <a:r>
              <a:rPr lang="fr-FR" sz="2400" dirty="0" err="1"/>
              <a:t>problem</a:t>
            </a:r>
            <a:r>
              <a:rPr lang="fr-FR" sz="2400" dirty="0"/>
              <a:t> of </a:t>
            </a:r>
            <a:r>
              <a:rPr lang="fr-FR" sz="2400" dirty="0" err="1"/>
              <a:t>stopping</a:t>
            </a:r>
            <a:r>
              <a:rPr lang="fr-FR" sz="2400" dirty="0"/>
              <a:t> power): </a:t>
            </a:r>
            <a:r>
              <a:rPr lang="fr-FR" sz="2400" dirty="0" err="1"/>
              <a:t>metamaterials</a:t>
            </a:r>
            <a:endParaRPr lang="fr-FR" sz="2400" b="1" dirty="0"/>
          </a:p>
          <a:p>
            <a:pPr marL="342900" indent="-342900" algn="ctr">
              <a:buFont typeface="Courier New" panose="02070309020205020404" pitchFamily="49" charset="0"/>
              <a:buChar char="o"/>
            </a:pPr>
            <a:endParaRPr lang="fr-FR" sz="2400" dirty="0"/>
          </a:p>
          <a:p>
            <a:pPr marL="342900" indent="-342900" algn="ctr">
              <a:buFont typeface="Courier New" panose="02070309020205020404" pitchFamily="49" charset="0"/>
              <a:buChar char="o"/>
            </a:pPr>
            <a:endParaRPr lang="fr-FR" sz="2400" dirty="0"/>
          </a:p>
          <a:p>
            <a:pPr marL="342900" indent="-342900" algn="ctr">
              <a:buFont typeface="Courier New" panose="02070309020205020404" pitchFamily="49" charset="0"/>
              <a:buChar char="o"/>
            </a:pPr>
            <a:endParaRPr lang="fr-FR" sz="2400" dirty="0"/>
          </a:p>
          <a:p>
            <a:pPr marL="342900" indent="-342900" algn="ctr">
              <a:buFont typeface="Courier New" panose="02070309020205020404" pitchFamily="49" charset="0"/>
              <a:buChar char="o"/>
            </a:pPr>
            <a:endParaRPr lang="en-US" sz="2400" dirty="0"/>
          </a:p>
        </p:txBody>
      </p:sp>
      <p:pic>
        <p:nvPicPr>
          <p:cNvPr id="2" name="Google Shape;217;p27">
            <a:extLst>
              <a:ext uri="{FF2B5EF4-FFF2-40B4-BE49-F238E27FC236}">
                <a16:creationId xmlns:a16="http://schemas.microsoft.com/office/drawing/2014/main" id="{302B7E4A-CA13-609C-819E-904B666E4901}"/>
              </a:ext>
            </a:extLst>
          </p:cNvPr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4366183" y="3135959"/>
            <a:ext cx="3459632" cy="2780508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Google Shape;218;p27">
            <a:extLst>
              <a:ext uri="{FF2B5EF4-FFF2-40B4-BE49-F238E27FC236}">
                <a16:creationId xmlns:a16="http://schemas.microsoft.com/office/drawing/2014/main" id="{65122910-0DA0-43F6-35F4-FB6A3DA87366}"/>
              </a:ext>
            </a:extLst>
          </p:cNvPr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133167" y="3028200"/>
            <a:ext cx="3459623" cy="2742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Google Shape;219;p27">
            <a:extLst>
              <a:ext uri="{FF2B5EF4-FFF2-40B4-BE49-F238E27FC236}">
                <a16:creationId xmlns:a16="http://schemas.microsoft.com/office/drawing/2014/main" id="{AA903CB8-A4F5-CB36-A2C9-E15627F9C9C7}"/>
              </a:ext>
            </a:extLst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379034" y="3054167"/>
            <a:ext cx="2571367" cy="2537667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Google Shape;220;p27">
            <a:extLst>
              <a:ext uri="{FF2B5EF4-FFF2-40B4-BE49-F238E27FC236}">
                <a16:creationId xmlns:a16="http://schemas.microsoft.com/office/drawing/2014/main" id="{D4ADC2E7-4280-1C3D-C33A-A79C513FF0FC}"/>
              </a:ext>
            </a:extLst>
          </p:cNvPr>
          <p:cNvSpPr txBox="1"/>
          <p:nvPr/>
        </p:nvSpPr>
        <p:spPr>
          <a:xfrm>
            <a:off x="669733" y="2629000"/>
            <a:ext cx="7715200" cy="6155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r>
              <a:rPr lang="fr" sz="2400">
                <a:latin typeface="+mj-lt"/>
              </a:rPr>
              <a:t>BGO crystal</a:t>
            </a:r>
            <a:endParaRPr sz="2400">
              <a:latin typeface="+mj-lt"/>
            </a:endParaRPr>
          </a:p>
        </p:txBody>
      </p:sp>
      <p:sp>
        <p:nvSpPr>
          <p:cNvPr id="8" name="Google Shape;221;p27">
            <a:extLst>
              <a:ext uri="{FF2B5EF4-FFF2-40B4-BE49-F238E27FC236}">
                <a16:creationId xmlns:a16="http://schemas.microsoft.com/office/drawing/2014/main" id="{F81AF18A-25FF-EA81-7DF6-FB302D2A93D0}"/>
              </a:ext>
            </a:extLst>
          </p:cNvPr>
          <p:cNvSpPr txBox="1"/>
          <p:nvPr/>
        </p:nvSpPr>
        <p:spPr>
          <a:xfrm>
            <a:off x="591633" y="5591833"/>
            <a:ext cx="7715200" cy="6155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r>
              <a:rPr lang="fr" sz="2400">
                <a:latin typeface="+mj-lt"/>
              </a:rPr>
              <a:t>2D perovskites</a:t>
            </a:r>
            <a:endParaRPr sz="2400">
              <a:latin typeface="+mj-lt"/>
            </a:endParaRPr>
          </a:p>
        </p:txBody>
      </p:sp>
      <p:cxnSp>
        <p:nvCxnSpPr>
          <p:cNvPr id="9" name="Google Shape;222;p27">
            <a:extLst>
              <a:ext uri="{FF2B5EF4-FFF2-40B4-BE49-F238E27FC236}">
                <a16:creationId xmlns:a16="http://schemas.microsoft.com/office/drawing/2014/main" id="{3CAAF4A4-9D10-FA89-2EFA-5E87E1DB307E}"/>
              </a:ext>
            </a:extLst>
          </p:cNvPr>
          <p:cNvCxnSpPr/>
          <p:nvPr/>
        </p:nvCxnSpPr>
        <p:spPr>
          <a:xfrm>
            <a:off x="1084967" y="3073900"/>
            <a:ext cx="978000" cy="187600"/>
          </a:xfrm>
          <a:prstGeom prst="straightConnector1">
            <a:avLst/>
          </a:prstGeom>
          <a:noFill/>
          <a:ln w="28575" cap="flat" cmpd="sng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12" name="Google Shape;223;p27">
            <a:extLst>
              <a:ext uri="{FF2B5EF4-FFF2-40B4-BE49-F238E27FC236}">
                <a16:creationId xmlns:a16="http://schemas.microsoft.com/office/drawing/2014/main" id="{DFB85734-269F-62B5-E409-3F0BCD61809E}"/>
              </a:ext>
            </a:extLst>
          </p:cNvPr>
          <p:cNvCxnSpPr/>
          <p:nvPr/>
        </p:nvCxnSpPr>
        <p:spPr>
          <a:xfrm rot="10800000" flipH="1">
            <a:off x="1018000" y="4801867"/>
            <a:ext cx="1138400" cy="776800"/>
          </a:xfrm>
          <a:prstGeom prst="straightConnector1">
            <a:avLst/>
          </a:prstGeom>
          <a:noFill/>
          <a:ln w="28575" cap="flat" cmpd="sng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13" name="Google Shape;224;p27">
            <a:extLst>
              <a:ext uri="{FF2B5EF4-FFF2-40B4-BE49-F238E27FC236}">
                <a16:creationId xmlns:a16="http://schemas.microsoft.com/office/drawing/2014/main" id="{AE7CD43C-5F46-F5E1-0976-5B5CDFDA8616}"/>
              </a:ext>
            </a:extLst>
          </p:cNvPr>
          <p:cNvSpPr txBox="1"/>
          <p:nvPr/>
        </p:nvSpPr>
        <p:spPr>
          <a:xfrm>
            <a:off x="8759207" y="2629001"/>
            <a:ext cx="3017200" cy="6155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r>
              <a:rPr lang="fr" sz="2400" dirty="0" err="1">
                <a:latin typeface="+mj-lt"/>
              </a:rPr>
              <a:t>shared</a:t>
            </a:r>
            <a:r>
              <a:rPr lang="fr" sz="2400" dirty="0">
                <a:latin typeface="+mj-lt"/>
              </a:rPr>
              <a:t> </a:t>
            </a:r>
            <a:r>
              <a:rPr lang="fr" sz="2400" dirty="0" err="1">
                <a:latin typeface="+mj-lt"/>
              </a:rPr>
              <a:t>events</a:t>
            </a:r>
            <a:r>
              <a:rPr lang="fr" sz="2400" dirty="0">
                <a:latin typeface="+mj-lt"/>
              </a:rPr>
              <a:t> (</a:t>
            </a:r>
            <a:r>
              <a:rPr lang="fr" sz="2400" dirty="0" err="1">
                <a:latin typeface="Symbol" pitchFamily="2" charset="2"/>
              </a:rPr>
              <a:t>g</a:t>
            </a:r>
            <a:r>
              <a:rPr lang="fr" sz="2400" dirty="0" err="1">
                <a:latin typeface="+mj-lt"/>
              </a:rPr>
              <a:t>-rays</a:t>
            </a:r>
            <a:r>
              <a:rPr lang="fr" sz="2400" dirty="0">
                <a:latin typeface="+mj-lt"/>
              </a:rPr>
              <a:t>)</a:t>
            </a:r>
            <a:endParaRPr sz="2400" dirty="0">
              <a:latin typeface="+mj-lt"/>
            </a:endParaRPr>
          </a:p>
        </p:txBody>
      </p:sp>
      <p:sp>
        <p:nvSpPr>
          <p:cNvPr id="14" name="Google Shape;225;p27">
            <a:extLst>
              <a:ext uri="{FF2B5EF4-FFF2-40B4-BE49-F238E27FC236}">
                <a16:creationId xmlns:a16="http://schemas.microsoft.com/office/drawing/2014/main" id="{A75A9F54-737F-95A2-1BBA-43845D0ACBF3}"/>
              </a:ext>
            </a:extLst>
          </p:cNvPr>
          <p:cNvSpPr txBox="1"/>
          <p:nvPr/>
        </p:nvSpPr>
        <p:spPr>
          <a:xfrm>
            <a:off x="4312432" y="2629001"/>
            <a:ext cx="4315248" cy="6155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r>
              <a:rPr lang="fr" sz="2400" dirty="0">
                <a:latin typeface="+mj-lt"/>
              </a:rPr>
              <a:t>extra fast photons (</a:t>
            </a:r>
            <a:r>
              <a:rPr lang="fr" sz="2400" dirty="0" err="1">
                <a:latin typeface="+mj-lt"/>
              </a:rPr>
              <a:t>under</a:t>
            </a:r>
            <a:r>
              <a:rPr lang="fr" sz="2400" dirty="0">
                <a:latin typeface="+mj-lt"/>
              </a:rPr>
              <a:t> x-rays)</a:t>
            </a:r>
            <a:endParaRPr sz="2400" dirty="0">
              <a:latin typeface="+mj-lt"/>
            </a:endParaRPr>
          </a:p>
        </p:txBody>
      </p:sp>
      <p:sp>
        <p:nvSpPr>
          <p:cNvPr id="15" name="Google Shape;226;p27">
            <a:extLst>
              <a:ext uri="{FF2B5EF4-FFF2-40B4-BE49-F238E27FC236}">
                <a16:creationId xmlns:a16="http://schemas.microsoft.com/office/drawing/2014/main" id="{BE106BCD-3C65-1B6E-CCD1-FB21B857FE63}"/>
              </a:ext>
            </a:extLst>
          </p:cNvPr>
          <p:cNvSpPr txBox="1"/>
          <p:nvPr/>
        </p:nvSpPr>
        <p:spPr>
          <a:xfrm>
            <a:off x="8678000" y="6003193"/>
            <a:ext cx="3514000" cy="6155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r>
              <a:rPr lang="fr" sz="2400" dirty="0">
                <a:latin typeface="+mj-lt"/>
              </a:rPr>
              <a:t>Rogers et. al. APL 2022</a:t>
            </a:r>
            <a:endParaRPr sz="24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86795787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re 3">
            <a:extLst>
              <a:ext uri="{FF2B5EF4-FFF2-40B4-BE49-F238E27FC236}">
                <a16:creationId xmlns:a16="http://schemas.microsoft.com/office/drawing/2014/main" id="{6C451A4F-72BD-662A-6E63-50D0DCCC337C}"/>
              </a:ext>
            </a:extLst>
          </p:cNvPr>
          <p:cNvSpPr txBox="1">
            <a:spLocks/>
          </p:cNvSpPr>
          <p:nvPr/>
        </p:nvSpPr>
        <p:spPr>
          <a:xfrm>
            <a:off x="912480" y="1811602"/>
            <a:ext cx="10105255" cy="4893998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fr-FR" sz="2400" dirty="0"/>
          </a:p>
          <a:p>
            <a:pPr marL="342900" indent="-342900" algn="ctr">
              <a:buFont typeface="Courier New" panose="02070309020205020404" pitchFamily="49" charset="0"/>
              <a:buChar char="o"/>
            </a:pPr>
            <a:endParaRPr lang="fr-FR" sz="2400" dirty="0"/>
          </a:p>
          <a:p>
            <a:pPr marL="342900" indent="-342900" algn="ctr">
              <a:buFont typeface="Courier New" panose="02070309020205020404" pitchFamily="49" charset="0"/>
              <a:buChar char="o"/>
            </a:pPr>
            <a:endParaRPr lang="fr-FR" sz="2400" dirty="0"/>
          </a:p>
          <a:p>
            <a:pPr marL="342900" indent="-342900" algn="ctr">
              <a:buFont typeface="Courier New" panose="02070309020205020404" pitchFamily="49" charset="0"/>
              <a:buChar char="o"/>
            </a:pPr>
            <a:endParaRPr lang="fr-FR" sz="2400" dirty="0"/>
          </a:p>
          <a:p>
            <a:pPr marL="342900" indent="-342900" algn="ctr">
              <a:buFont typeface="Courier New" panose="02070309020205020404" pitchFamily="49" charset="0"/>
              <a:buChar char="o"/>
            </a:pPr>
            <a:endParaRPr lang="fr-FR" sz="2400" dirty="0"/>
          </a:p>
          <a:p>
            <a:pPr marL="342900" indent="-342900" algn="ctr">
              <a:buFont typeface="Courier New" panose="02070309020205020404" pitchFamily="49" charset="0"/>
              <a:buChar char="o"/>
            </a:pPr>
            <a:endParaRPr lang="en-US" sz="2400" dirty="0"/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FEBF2D11-97E9-E83D-9AAC-EE07E92AE21D}"/>
              </a:ext>
            </a:extLst>
          </p:cNvPr>
          <p:cNvSpPr txBox="1"/>
          <p:nvPr/>
        </p:nvSpPr>
        <p:spPr>
          <a:xfrm>
            <a:off x="664029" y="828249"/>
            <a:ext cx="10602159" cy="523220"/>
          </a:xfrm>
          <a:prstGeom prst="rect">
            <a:avLst/>
          </a:prstGeom>
          <a:noFill/>
          <a:ln w="12700">
            <a:solidFill>
              <a:srgbClr val="7030A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fr-FR" sz="2800" b="1" dirty="0" err="1">
                <a:solidFill>
                  <a:srgbClr val="7030A0"/>
                </a:solidFill>
              </a:rPr>
              <a:t>Many</a:t>
            </a:r>
            <a:r>
              <a:rPr lang="fr-FR" sz="2800" b="1" dirty="0">
                <a:solidFill>
                  <a:srgbClr val="7030A0"/>
                </a:solidFill>
              </a:rPr>
              <a:t> combinations are possible</a:t>
            </a:r>
            <a:endParaRPr lang="fr-FR" sz="2800" dirty="0">
              <a:solidFill>
                <a:srgbClr val="7030A0"/>
              </a:solidFill>
            </a:endParaRPr>
          </a:p>
        </p:txBody>
      </p:sp>
      <p:sp>
        <p:nvSpPr>
          <p:cNvPr id="4" name="Titre 3">
            <a:extLst>
              <a:ext uri="{FF2B5EF4-FFF2-40B4-BE49-F238E27FC236}">
                <a16:creationId xmlns:a16="http://schemas.microsoft.com/office/drawing/2014/main" id="{CA9711DF-B8C1-6EC9-99AA-84DE3C22D3BB}"/>
              </a:ext>
            </a:extLst>
          </p:cNvPr>
          <p:cNvSpPr txBox="1">
            <a:spLocks/>
          </p:cNvSpPr>
          <p:nvPr/>
        </p:nvSpPr>
        <p:spPr>
          <a:xfrm>
            <a:off x="1610336" y="1500103"/>
            <a:ext cx="8709542" cy="1059598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fr-FR" sz="2400" dirty="0"/>
              <a:t>But </a:t>
            </a:r>
            <a:r>
              <a:rPr lang="fr-FR" sz="2400" dirty="0" err="1"/>
              <a:t>it</a:t>
            </a:r>
            <a:r>
              <a:rPr lang="fr-FR" sz="2400" dirty="0"/>
              <a:t> </a:t>
            </a:r>
            <a:r>
              <a:rPr lang="fr-FR" sz="2400" dirty="0" err="1"/>
              <a:t>is</a:t>
            </a:r>
            <a:r>
              <a:rPr lang="fr-FR" sz="2400" dirty="0"/>
              <a:t> </a:t>
            </a:r>
            <a:r>
              <a:rPr lang="fr-FR" sz="2400" dirty="0" err="1"/>
              <a:t>very</a:t>
            </a:r>
            <a:r>
              <a:rPr lang="fr-FR" sz="2400" dirty="0"/>
              <a:t> time </a:t>
            </a:r>
            <a:r>
              <a:rPr lang="fr-FR" sz="2400" dirty="0" err="1"/>
              <a:t>consuming</a:t>
            </a:r>
            <a:r>
              <a:rPr lang="fr-FR" sz="2400" dirty="0"/>
              <a:t> to test </a:t>
            </a:r>
            <a:r>
              <a:rPr lang="fr-FR" sz="2400" dirty="0" err="1"/>
              <a:t>every</a:t>
            </a:r>
            <a:r>
              <a:rPr lang="fr-FR" sz="2400" dirty="0"/>
              <a:t> </a:t>
            </a:r>
            <a:r>
              <a:rPr lang="fr-FR" sz="2400" dirty="0" err="1"/>
              <a:t>parameter</a:t>
            </a:r>
            <a:endParaRPr lang="fr-FR" sz="2400" dirty="0"/>
          </a:p>
          <a:p>
            <a:pPr algn="ctr"/>
            <a:endParaRPr lang="fr-FR" sz="2400" b="1" dirty="0"/>
          </a:p>
          <a:p>
            <a:pPr algn="ctr"/>
            <a:r>
              <a:rPr lang="fr-FR" sz="2400" b="1" dirty="0"/>
              <a:t>A </a:t>
            </a:r>
            <a:r>
              <a:rPr lang="fr-FR" sz="2400" b="1" dirty="0" err="1"/>
              <a:t>nice</a:t>
            </a:r>
            <a:r>
              <a:rPr lang="fr-FR" sz="2400" b="1" dirty="0"/>
              <a:t> monte </a:t>
            </a:r>
            <a:r>
              <a:rPr lang="fr-FR" sz="2400" b="1" dirty="0" err="1"/>
              <a:t>carlo</a:t>
            </a:r>
            <a:r>
              <a:rPr lang="fr-FR" sz="2400" b="1" dirty="0"/>
              <a:t> simulation </a:t>
            </a:r>
            <a:r>
              <a:rPr lang="fr-FR" sz="2400" b="1" dirty="0" err="1"/>
              <a:t>paper</a:t>
            </a:r>
            <a:r>
              <a:rPr lang="fr-FR" sz="2400" b="1" dirty="0"/>
              <a:t> (</a:t>
            </a:r>
            <a:r>
              <a:rPr lang="fr-FR" sz="2400" b="1" dirty="0" err="1"/>
              <a:t>oriented</a:t>
            </a:r>
            <a:r>
              <a:rPr lang="fr-FR" sz="2400" b="1" dirty="0"/>
              <a:t> TOF-PET) </a:t>
            </a:r>
          </a:p>
          <a:p>
            <a:pPr marL="342900" indent="-342900" algn="ctr">
              <a:buFont typeface="Courier New" panose="02070309020205020404" pitchFamily="49" charset="0"/>
              <a:buChar char="o"/>
            </a:pPr>
            <a:endParaRPr lang="fr-FR" sz="2400" dirty="0"/>
          </a:p>
          <a:p>
            <a:pPr marL="342900" indent="-342900" algn="ctr">
              <a:buFont typeface="Courier New" panose="02070309020205020404" pitchFamily="49" charset="0"/>
              <a:buChar char="o"/>
            </a:pPr>
            <a:endParaRPr lang="fr-FR" sz="2400" dirty="0"/>
          </a:p>
          <a:p>
            <a:pPr marL="342900" indent="-342900" algn="ctr">
              <a:buFont typeface="Courier New" panose="02070309020205020404" pitchFamily="49" charset="0"/>
              <a:buChar char="o"/>
            </a:pPr>
            <a:endParaRPr lang="fr-FR" sz="2400" dirty="0"/>
          </a:p>
          <a:p>
            <a:pPr marL="342900" indent="-342900" algn="ctr">
              <a:buFont typeface="Courier New" panose="02070309020205020404" pitchFamily="49" charset="0"/>
              <a:buChar char="o"/>
            </a:pPr>
            <a:endParaRPr lang="en-US" sz="2400" dirty="0"/>
          </a:p>
        </p:txBody>
      </p:sp>
      <p:pic>
        <p:nvPicPr>
          <p:cNvPr id="9218" name="Picture 2" descr="Details are in the caption following the image">
            <a:extLst>
              <a:ext uri="{FF2B5EF4-FFF2-40B4-BE49-F238E27FC236}">
                <a16:creationId xmlns:a16="http://schemas.microsoft.com/office/drawing/2014/main" id="{815A9DFC-7725-DB9F-C130-94DE9DC30C6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6886" y="2490035"/>
            <a:ext cx="4292635" cy="35371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0" name="Picture 4" descr="Details are in the caption following the image">
            <a:extLst>
              <a:ext uri="{FF2B5EF4-FFF2-40B4-BE49-F238E27FC236}">
                <a16:creationId xmlns:a16="http://schemas.microsoft.com/office/drawing/2014/main" id="{5EEBAE03-ECB7-9A04-7C8A-F2DE9DA264C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79878" y="2492620"/>
            <a:ext cx="5086531" cy="34791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Google Shape;226;p27">
            <a:extLst>
              <a:ext uri="{FF2B5EF4-FFF2-40B4-BE49-F238E27FC236}">
                <a16:creationId xmlns:a16="http://schemas.microsoft.com/office/drawing/2014/main" id="{D7EE70F6-39BE-FF3D-5DC7-444EFD1FE59D}"/>
              </a:ext>
            </a:extLst>
          </p:cNvPr>
          <p:cNvSpPr txBox="1"/>
          <p:nvPr/>
        </p:nvSpPr>
        <p:spPr>
          <a:xfrm>
            <a:off x="5879878" y="6003193"/>
            <a:ext cx="6312122" cy="6155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r>
              <a:rPr lang="fr" sz="2400" dirty="0">
                <a:latin typeface="+mj-lt"/>
              </a:rPr>
              <a:t>Krause, Adv Theory and Simulations 2024</a:t>
            </a:r>
            <a:endParaRPr sz="24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3529386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re 3">
            <a:extLst>
              <a:ext uri="{FF2B5EF4-FFF2-40B4-BE49-F238E27FC236}">
                <a16:creationId xmlns:a16="http://schemas.microsoft.com/office/drawing/2014/main" id="{6C451A4F-72BD-662A-6E63-50D0DCCC337C}"/>
              </a:ext>
            </a:extLst>
          </p:cNvPr>
          <p:cNvSpPr txBox="1">
            <a:spLocks/>
          </p:cNvSpPr>
          <p:nvPr/>
        </p:nvSpPr>
        <p:spPr>
          <a:xfrm>
            <a:off x="7910029" y="2452312"/>
            <a:ext cx="4204009" cy="3277014"/>
          </a:xfrm>
          <a:prstGeom prst="rect">
            <a:avLst/>
          </a:prstGeom>
        </p:spPr>
        <p:txBody>
          <a:bodyPr>
            <a:normAutofit fontScale="60000" lnSpcReduction="20000"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342900" indent="-342900">
              <a:buFont typeface="Courier New" panose="02070309020205020404" pitchFamily="49" charset="0"/>
              <a:buChar char="o"/>
            </a:pPr>
            <a:r>
              <a:rPr lang="fr-FR" sz="2400" dirty="0"/>
              <a:t>A </a:t>
            </a:r>
            <a:r>
              <a:rPr lang="fr-FR" sz="2400" dirty="0" err="1"/>
              <a:t>complex</a:t>
            </a:r>
            <a:r>
              <a:rPr lang="fr-FR" sz="2400" dirty="0"/>
              <a:t> </a:t>
            </a:r>
            <a:r>
              <a:rPr lang="fr-FR" sz="2400" dirty="0" err="1"/>
              <a:t>energy</a:t>
            </a:r>
            <a:r>
              <a:rPr lang="fr-FR" sz="2400" dirty="0"/>
              <a:t> relaxation </a:t>
            </a:r>
            <a:r>
              <a:rPr lang="fr-FR" sz="2400" dirty="0" err="1"/>
              <a:t>scheme</a:t>
            </a:r>
            <a:r>
              <a:rPr lang="fr-FR" sz="2400" dirty="0"/>
              <a:t>.</a:t>
            </a:r>
          </a:p>
          <a:p>
            <a:pPr algn="ctr"/>
            <a:endParaRPr lang="fr-FR" sz="2400" dirty="0"/>
          </a:p>
          <a:p>
            <a:pPr marL="342900" indent="-342900">
              <a:buFont typeface="Courier New" panose="02070309020205020404" pitchFamily="49" charset="0"/>
              <a:buChar char="o"/>
            </a:pPr>
            <a:r>
              <a:rPr lang="fr-FR" sz="2400" dirty="0" err="1"/>
              <a:t>Requires</a:t>
            </a:r>
            <a:r>
              <a:rPr lang="fr-FR" sz="2400" dirty="0"/>
              <a:t> </a:t>
            </a:r>
            <a:r>
              <a:rPr lang="fr-FR" sz="2400" dirty="0" err="1"/>
              <a:t>solid</a:t>
            </a:r>
            <a:r>
              <a:rPr lang="fr-FR" sz="2400" dirty="0"/>
              <a:t> state description (excitons, phonons…  not </a:t>
            </a:r>
            <a:r>
              <a:rPr lang="fr-FR" sz="2400" dirty="0" err="1"/>
              <a:t>taken</a:t>
            </a:r>
            <a:r>
              <a:rPr lang="fr-FR" sz="2400" dirty="0"/>
              <a:t> </a:t>
            </a:r>
            <a:r>
              <a:rPr lang="fr-FR" sz="2400" dirty="0" err="1"/>
              <a:t>into</a:t>
            </a:r>
            <a:r>
              <a:rPr lang="fr-FR" sz="2400" dirty="0"/>
              <a:t> </a:t>
            </a:r>
            <a:r>
              <a:rPr lang="fr-FR" sz="2400" dirty="0" err="1"/>
              <a:t>account</a:t>
            </a:r>
            <a:r>
              <a:rPr lang="fr-FR" sz="2400" dirty="0"/>
              <a:t> in GEANT4)</a:t>
            </a:r>
          </a:p>
          <a:p>
            <a:endParaRPr lang="fr-FR" sz="2400" dirty="0"/>
          </a:p>
          <a:p>
            <a:pPr marL="342900" indent="-342900">
              <a:buFont typeface="Courier New" panose="02070309020205020404" pitchFamily="49" charset="0"/>
              <a:buChar char="o"/>
            </a:pPr>
            <a:r>
              <a:rPr lang="fr-FR" sz="2400" dirty="0"/>
              <a:t>At the end of the process, the </a:t>
            </a:r>
            <a:r>
              <a:rPr lang="fr-FR" sz="2400" dirty="0" err="1"/>
              <a:t>deposited</a:t>
            </a:r>
            <a:r>
              <a:rPr lang="fr-FR" sz="2400" dirty="0"/>
              <a:t> </a:t>
            </a:r>
            <a:r>
              <a:rPr lang="fr-FR" sz="2400" dirty="0" err="1"/>
              <a:t>energy</a:t>
            </a:r>
            <a:r>
              <a:rPr lang="fr-FR" sz="2400" dirty="0"/>
              <a:t> </a:t>
            </a:r>
            <a:r>
              <a:rPr lang="fr-FR" sz="2400" dirty="0" err="1"/>
              <a:t>is</a:t>
            </a:r>
            <a:r>
              <a:rPr lang="fr-FR" sz="2400" dirty="0"/>
              <a:t> </a:t>
            </a:r>
            <a:r>
              <a:rPr lang="fr-FR" sz="2400" dirty="0" err="1"/>
              <a:t>shared</a:t>
            </a:r>
            <a:r>
              <a:rPr lang="fr-FR" sz="2400" dirty="0"/>
              <a:t> </a:t>
            </a:r>
            <a:r>
              <a:rPr lang="fr-FR" sz="2400" dirty="0" err="1"/>
              <a:t>among</a:t>
            </a:r>
            <a:r>
              <a:rPr lang="fr-FR" sz="2400" dirty="0"/>
              <a:t> : Light- </a:t>
            </a:r>
            <a:r>
              <a:rPr lang="fr-FR" sz="2400" dirty="0" err="1"/>
              <a:t>Heat</a:t>
            </a:r>
            <a:r>
              <a:rPr lang="fr-FR" sz="2400" dirty="0"/>
              <a:t> &amp; Storage</a:t>
            </a:r>
          </a:p>
          <a:p>
            <a:pPr marL="342900" indent="-342900">
              <a:buFont typeface="Courier New" panose="02070309020205020404" pitchFamily="49" charset="0"/>
              <a:buChar char="o"/>
            </a:pPr>
            <a:endParaRPr lang="fr-FR" sz="2400" dirty="0"/>
          </a:p>
          <a:p>
            <a:pPr marL="342900" indent="-342900">
              <a:buFont typeface="Courier New" panose="02070309020205020404" pitchFamily="49" charset="0"/>
              <a:buChar char="o"/>
            </a:pPr>
            <a:r>
              <a:rPr lang="fr-FR" sz="2400" dirty="0"/>
              <a:t>The timing: first stage in the </a:t>
            </a:r>
            <a:r>
              <a:rPr lang="fr-FR" sz="2400" dirty="0" err="1"/>
              <a:t>ps</a:t>
            </a:r>
            <a:r>
              <a:rPr lang="fr-FR" sz="2400" dirty="0"/>
              <a:t> </a:t>
            </a:r>
            <a:r>
              <a:rPr lang="fr-FR" sz="2400" dirty="0" err="1"/>
              <a:t>regime</a:t>
            </a:r>
            <a:r>
              <a:rPr lang="fr-FR" sz="2400" dirty="0"/>
              <a:t> and </a:t>
            </a:r>
            <a:r>
              <a:rPr lang="fr-FR" sz="2400" dirty="0" err="1"/>
              <a:t>ligth</a:t>
            </a:r>
            <a:r>
              <a:rPr lang="fr-FR" sz="2400" dirty="0"/>
              <a:t> can </a:t>
            </a:r>
            <a:r>
              <a:rPr lang="fr-FR" sz="2400" dirty="0" err="1"/>
              <a:t>be</a:t>
            </a:r>
            <a:r>
              <a:rPr lang="fr-FR" sz="2400" dirty="0"/>
              <a:t> </a:t>
            </a:r>
            <a:r>
              <a:rPr lang="fr-FR" sz="2400" dirty="0" err="1"/>
              <a:t>emitted</a:t>
            </a:r>
            <a:r>
              <a:rPr lang="fr-FR" sz="2400" dirty="0"/>
              <a:t> </a:t>
            </a:r>
            <a:r>
              <a:rPr lang="fr-FR" sz="2400" dirty="0" err="1"/>
              <a:t>days</a:t>
            </a:r>
            <a:r>
              <a:rPr lang="fr-FR" sz="2400" dirty="0"/>
              <a:t> </a:t>
            </a:r>
            <a:r>
              <a:rPr lang="fr-FR" sz="2400" dirty="0" err="1"/>
              <a:t>afterwards</a:t>
            </a:r>
            <a:r>
              <a:rPr lang="fr-FR" sz="2400" dirty="0"/>
              <a:t>.</a:t>
            </a:r>
          </a:p>
          <a:p>
            <a:pPr marL="342900" indent="-342900">
              <a:buFont typeface="Courier New" panose="02070309020205020404" pitchFamily="49" charset="0"/>
              <a:buChar char="o"/>
            </a:pPr>
            <a:endParaRPr lang="fr-FR" sz="2400" dirty="0"/>
          </a:p>
          <a:p>
            <a:pPr marL="342900" indent="-342900">
              <a:buFont typeface="Courier New" panose="02070309020205020404" pitchFamily="49" charset="0"/>
              <a:buChar char="o"/>
            </a:pPr>
            <a:endParaRPr lang="fr-FR" sz="2400" dirty="0"/>
          </a:p>
          <a:p>
            <a:pPr marL="342900" indent="-342900">
              <a:buFont typeface="Courier New" panose="02070309020205020404" pitchFamily="49" charset="0"/>
              <a:buChar char="o"/>
            </a:pPr>
            <a:r>
              <a:rPr lang="fr-FR" sz="2400" dirty="0"/>
              <a:t>For </a:t>
            </a:r>
            <a:r>
              <a:rPr lang="fr-FR" sz="2400" dirty="0" err="1"/>
              <a:t>calorimetry</a:t>
            </a:r>
            <a:r>
              <a:rPr lang="fr-FR" sz="2400" dirty="0"/>
              <a:t>, </a:t>
            </a:r>
            <a:r>
              <a:rPr lang="fr-FR" sz="2400" dirty="0" err="1"/>
              <a:t>scintillator</a:t>
            </a:r>
            <a:r>
              <a:rPr lang="fr-FR" sz="2400" dirty="0"/>
              <a:t> are </a:t>
            </a:r>
            <a:r>
              <a:rPr lang="fr-FR" sz="2400" dirty="0" err="1"/>
              <a:t>generally</a:t>
            </a:r>
            <a:r>
              <a:rPr lang="fr-FR" sz="2400" dirty="0"/>
              <a:t> bulk (</a:t>
            </a:r>
            <a:r>
              <a:rPr lang="fr-FR" sz="2400" dirty="0" err="1"/>
              <a:t>crystals</a:t>
            </a:r>
            <a:r>
              <a:rPr lang="fr-FR" sz="2400" dirty="0"/>
              <a:t>) to </a:t>
            </a:r>
            <a:r>
              <a:rPr lang="fr-FR" sz="2400" dirty="0" err="1"/>
              <a:t>ensure</a:t>
            </a:r>
            <a:r>
              <a:rPr lang="fr-FR" sz="2400" dirty="0"/>
              <a:t> </a:t>
            </a:r>
            <a:r>
              <a:rPr lang="fr-FR" sz="2400" dirty="0" err="1"/>
              <a:t>stopping</a:t>
            </a:r>
            <a:r>
              <a:rPr lang="fr-FR" sz="2400" dirty="0"/>
              <a:t> power.</a:t>
            </a:r>
          </a:p>
          <a:p>
            <a:pPr marL="342900" indent="-342900">
              <a:buFont typeface="Courier New" panose="02070309020205020404" pitchFamily="49" charset="0"/>
              <a:buChar char="o"/>
            </a:pPr>
            <a:endParaRPr lang="fr-FR" sz="2400" dirty="0"/>
          </a:p>
          <a:p>
            <a:pPr marL="342900" indent="-342900">
              <a:buFont typeface="Courier New" panose="02070309020205020404" pitchFamily="49" charset="0"/>
              <a:buChar char="o"/>
            </a:pPr>
            <a:r>
              <a:rPr lang="fr-FR" sz="2400" dirty="0"/>
              <a:t>Important </a:t>
            </a:r>
            <a:r>
              <a:rPr lang="fr-FR" sz="2400" dirty="0" err="1"/>
              <a:t>properties</a:t>
            </a:r>
            <a:r>
              <a:rPr lang="fr-FR" sz="2400" dirty="0"/>
              <a:t> are: </a:t>
            </a:r>
            <a:r>
              <a:rPr lang="fr-FR" sz="2400" dirty="0" err="1"/>
              <a:t>density</a:t>
            </a:r>
            <a:r>
              <a:rPr lang="fr-FR" sz="2400" dirty="0"/>
              <a:t> (</a:t>
            </a:r>
            <a:r>
              <a:rPr lang="fr-FR" sz="2400" dirty="0" err="1"/>
              <a:t>stopping</a:t>
            </a:r>
            <a:r>
              <a:rPr lang="fr-FR" sz="2400" dirty="0"/>
              <a:t> power), Scintillation </a:t>
            </a:r>
            <a:r>
              <a:rPr lang="fr-FR" sz="2400" dirty="0" err="1"/>
              <a:t>yield</a:t>
            </a:r>
            <a:r>
              <a:rPr lang="fr-FR" sz="2400" dirty="0"/>
              <a:t> (Ph/MeV), timing (</a:t>
            </a:r>
            <a:r>
              <a:rPr lang="fr-FR" sz="2400" dirty="0" err="1"/>
              <a:t>depends</a:t>
            </a:r>
            <a:r>
              <a:rPr lang="fr-FR" sz="2400" dirty="0"/>
              <a:t> on the </a:t>
            </a:r>
            <a:r>
              <a:rPr lang="fr-FR" sz="2400" dirty="0" err="1"/>
              <a:t>targetted</a:t>
            </a:r>
            <a:r>
              <a:rPr lang="fr-FR" sz="2400" dirty="0"/>
              <a:t> application.</a:t>
            </a:r>
          </a:p>
          <a:p>
            <a:endParaRPr lang="fr-FR" sz="2400" dirty="0"/>
          </a:p>
          <a:p>
            <a:r>
              <a:rPr lang="fr-FR" sz="2400" dirty="0"/>
              <a:t> </a:t>
            </a:r>
          </a:p>
          <a:p>
            <a:pPr marL="342900" indent="-342900">
              <a:buFont typeface="Courier New" panose="02070309020205020404" pitchFamily="49" charset="0"/>
              <a:buChar char="o"/>
            </a:pPr>
            <a:endParaRPr lang="en-US" sz="2400" dirty="0"/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FEBF2D11-97E9-E83D-9AAC-EE07E92AE21D}"/>
              </a:ext>
            </a:extLst>
          </p:cNvPr>
          <p:cNvSpPr txBox="1"/>
          <p:nvPr/>
        </p:nvSpPr>
        <p:spPr>
          <a:xfrm>
            <a:off x="664029" y="828249"/>
            <a:ext cx="10602159" cy="523220"/>
          </a:xfrm>
          <a:prstGeom prst="rect">
            <a:avLst/>
          </a:prstGeom>
          <a:noFill/>
          <a:ln w="12700">
            <a:solidFill>
              <a:srgbClr val="7030A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fr-FR" sz="2800" b="1" dirty="0">
                <a:solidFill>
                  <a:srgbClr val="7030A0"/>
                </a:solidFill>
              </a:rPr>
              <a:t>Introduction: </a:t>
            </a:r>
            <a:r>
              <a:rPr lang="fr-FR" sz="2800" b="1" dirty="0" err="1">
                <a:solidFill>
                  <a:srgbClr val="7030A0"/>
                </a:solidFill>
              </a:rPr>
              <a:t>What</a:t>
            </a:r>
            <a:r>
              <a:rPr lang="fr-FR" sz="2800" b="1" dirty="0">
                <a:solidFill>
                  <a:srgbClr val="7030A0"/>
                </a:solidFill>
              </a:rPr>
              <a:t> </a:t>
            </a:r>
            <a:r>
              <a:rPr lang="fr-FR" sz="2800" b="1" dirty="0" err="1">
                <a:solidFill>
                  <a:srgbClr val="7030A0"/>
                </a:solidFill>
              </a:rPr>
              <a:t>is</a:t>
            </a:r>
            <a:r>
              <a:rPr lang="fr-FR" sz="2800" b="1" dirty="0">
                <a:solidFill>
                  <a:srgbClr val="7030A0"/>
                </a:solidFill>
              </a:rPr>
              <a:t> scintillation? </a:t>
            </a:r>
            <a:endParaRPr lang="fr-FR" sz="2800" dirty="0">
              <a:solidFill>
                <a:srgbClr val="7030A0"/>
              </a:solidFill>
            </a:endParaRP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D4AAD365-1C1A-6F48-FC14-5B9D0947C0D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78259"/>
            <a:ext cx="7910029" cy="52251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142205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re 3">
            <a:extLst>
              <a:ext uri="{FF2B5EF4-FFF2-40B4-BE49-F238E27FC236}">
                <a16:creationId xmlns:a16="http://schemas.microsoft.com/office/drawing/2014/main" id="{6C451A4F-72BD-662A-6E63-50D0DCCC337C}"/>
              </a:ext>
            </a:extLst>
          </p:cNvPr>
          <p:cNvSpPr txBox="1">
            <a:spLocks/>
          </p:cNvSpPr>
          <p:nvPr/>
        </p:nvSpPr>
        <p:spPr>
          <a:xfrm>
            <a:off x="912480" y="1811602"/>
            <a:ext cx="10105255" cy="4893998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fr-FR" sz="2400" dirty="0"/>
          </a:p>
          <a:p>
            <a:pPr marL="342900" indent="-342900" algn="ctr">
              <a:buFont typeface="Courier New" panose="02070309020205020404" pitchFamily="49" charset="0"/>
              <a:buChar char="o"/>
            </a:pPr>
            <a:endParaRPr lang="fr-FR" sz="2400" dirty="0"/>
          </a:p>
          <a:p>
            <a:pPr marL="342900" indent="-342900" algn="ctr">
              <a:buFont typeface="Courier New" panose="02070309020205020404" pitchFamily="49" charset="0"/>
              <a:buChar char="o"/>
            </a:pPr>
            <a:endParaRPr lang="fr-FR" sz="2400" dirty="0"/>
          </a:p>
          <a:p>
            <a:pPr marL="342900" indent="-342900" algn="ctr">
              <a:buFont typeface="Courier New" panose="02070309020205020404" pitchFamily="49" charset="0"/>
              <a:buChar char="o"/>
            </a:pPr>
            <a:endParaRPr lang="fr-FR" sz="2400" dirty="0"/>
          </a:p>
          <a:p>
            <a:pPr marL="342900" indent="-342900" algn="ctr">
              <a:buFont typeface="Courier New" panose="02070309020205020404" pitchFamily="49" charset="0"/>
              <a:buChar char="o"/>
            </a:pPr>
            <a:endParaRPr lang="fr-FR" sz="2400" dirty="0"/>
          </a:p>
          <a:p>
            <a:pPr marL="342900" indent="-342900" algn="ctr">
              <a:buFont typeface="Courier New" panose="02070309020205020404" pitchFamily="49" charset="0"/>
              <a:buChar char="o"/>
            </a:pPr>
            <a:endParaRPr lang="en-US" sz="2400" dirty="0"/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FEBF2D11-97E9-E83D-9AAC-EE07E92AE21D}"/>
              </a:ext>
            </a:extLst>
          </p:cNvPr>
          <p:cNvSpPr txBox="1"/>
          <p:nvPr/>
        </p:nvSpPr>
        <p:spPr>
          <a:xfrm>
            <a:off x="664029" y="828249"/>
            <a:ext cx="10602159" cy="523220"/>
          </a:xfrm>
          <a:prstGeom prst="rect">
            <a:avLst/>
          </a:prstGeom>
          <a:noFill/>
          <a:ln w="12700">
            <a:solidFill>
              <a:srgbClr val="7030A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fr-FR" sz="2800" b="1" dirty="0" err="1">
                <a:solidFill>
                  <a:srgbClr val="7030A0"/>
                </a:solidFill>
              </a:rPr>
              <a:t>Some</a:t>
            </a:r>
            <a:r>
              <a:rPr lang="fr-FR" sz="2800" b="1" dirty="0">
                <a:solidFill>
                  <a:srgbClr val="7030A0"/>
                </a:solidFill>
              </a:rPr>
              <a:t> </a:t>
            </a:r>
            <a:r>
              <a:rPr lang="fr-FR" sz="2800" b="1" dirty="0" err="1">
                <a:solidFill>
                  <a:srgbClr val="7030A0"/>
                </a:solidFill>
              </a:rPr>
              <a:t>numbers</a:t>
            </a:r>
            <a:r>
              <a:rPr lang="fr-FR" sz="2800" b="1" dirty="0">
                <a:solidFill>
                  <a:srgbClr val="7030A0"/>
                </a:solidFill>
              </a:rPr>
              <a:t>…</a:t>
            </a:r>
            <a:endParaRPr lang="fr-FR" sz="2800" dirty="0">
              <a:solidFill>
                <a:srgbClr val="7030A0"/>
              </a:solidFill>
            </a:endParaRPr>
          </a:p>
        </p:txBody>
      </p:sp>
      <p:sp>
        <p:nvSpPr>
          <p:cNvPr id="4" name="Titre 3">
            <a:extLst>
              <a:ext uri="{FF2B5EF4-FFF2-40B4-BE49-F238E27FC236}">
                <a16:creationId xmlns:a16="http://schemas.microsoft.com/office/drawing/2014/main" id="{CA9711DF-B8C1-6EC9-99AA-84DE3C22D3BB}"/>
              </a:ext>
            </a:extLst>
          </p:cNvPr>
          <p:cNvSpPr txBox="1">
            <a:spLocks/>
          </p:cNvSpPr>
          <p:nvPr/>
        </p:nvSpPr>
        <p:spPr>
          <a:xfrm>
            <a:off x="1043372" y="1794404"/>
            <a:ext cx="10105255" cy="4706764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fr-FR" sz="2400" dirty="0"/>
              <a:t>CTR </a:t>
            </a:r>
            <a:r>
              <a:rPr lang="fr-FR" sz="2400" dirty="0">
                <a:latin typeface="Symbol" pitchFamily="2" charset="2"/>
              </a:rPr>
              <a:t>a</a:t>
            </a:r>
            <a:r>
              <a:rPr lang="fr-FR" sz="2400" dirty="0"/>
              <a:t> </a:t>
            </a:r>
            <a:r>
              <a:rPr lang="fr-FR" sz="2400" dirty="0" err="1"/>
              <a:t>sqrt</a:t>
            </a:r>
            <a:r>
              <a:rPr lang="fr-FR" sz="2400" dirty="0"/>
              <a:t> (</a:t>
            </a:r>
            <a:r>
              <a:rPr lang="fr-FR" sz="2400" dirty="0" err="1">
                <a:latin typeface="Symbol" pitchFamily="2" charset="2"/>
              </a:rPr>
              <a:t>t</a:t>
            </a:r>
            <a:r>
              <a:rPr lang="fr-FR" sz="2400" baseline="-25000" dirty="0" err="1"/>
              <a:t>D</a:t>
            </a:r>
            <a:r>
              <a:rPr lang="fr-FR" sz="2400" dirty="0"/>
              <a:t>/N)</a:t>
            </a:r>
          </a:p>
          <a:p>
            <a:pPr algn="ctr"/>
            <a:endParaRPr lang="fr-FR" sz="2400" dirty="0"/>
          </a:p>
          <a:p>
            <a:pPr algn="ctr"/>
            <a:r>
              <a:rPr lang="fr-FR" sz="2400" dirty="0" err="1"/>
              <a:t>Lets</a:t>
            </a:r>
            <a:r>
              <a:rPr lang="fr-FR" sz="2400" dirty="0"/>
              <a:t> start </a:t>
            </a:r>
            <a:r>
              <a:rPr lang="fr-FR" sz="2400" dirty="0" err="1"/>
              <a:t>with</a:t>
            </a:r>
            <a:r>
              <a:rPr lang="fr-FR" sz="2400" dirty="0"/>
              <a:t> LSO (20ph/keV, 40ns)</a:t>
            </a:r>
          </a:p>
          <a:p>
            <a:pPr algn="ctr"/>
            <a:endParaRPr lang="fr-FR" sz="2400" dirty="0"/>
          </a:p>
          <a:p>
            <a:pPr algn="ctr"/>
            <a:r>
              <a:rPr lang="fr-FR" sz="2400" dirty="0"/>
              <a:t>Assume 90% of the </a:t>
            </a:r>
            <a:r>
              <a:rPr lang="fr-FR" sz="2400" dirty="0" err="1"/>
              <a:t>energy</a:t>
            </a:r>
            <a:r>
              <a:rPr lang="fr-FR" sz="2400" dirty="0"/>
              <a:t> in LSO, and 10% in a « ultra fast nano* » (1ns for the ex.)</a:t>
            </a:r>
          </a:p>
          <a:p>
            <a:pPr algn="ctr"/>
            <a:endParaRPr lang="fr-FR" sz="2400" dirty="0"/>
          </a:p>
          <a:p>
            <a:pPr algn="ctr"/>
            <a:r>
              <a:rPr lang="fr-FR" sz="2400" dirty="0"/>
              <a:t>460 keV in LSO</a:t>
            </a:r>
          </a:p>
          <a:p>
            <a:pPr algn="ctr"/>
            <a:r>
              <a:rPr lang="fr-FR" sz="2400" dirty="0"/>
              <a:t>51keV in nano*</a:t>
            </a:r>
          </a:p>
          <a:p>
            <a:pPr algn="ctr"/>
            <a:endParaRPr lang="fr-FR" sz="2400" dirty="0"/>
          </a:p>
          <a:p>
            <a:pPr algn="ctr"/>
            <a:r>
              <a:rPr lang="fr-FR" sz="2400" dirty="0"/>
              <a:t>(</a:t>
            </a:r>
            <a:r>
              <a:rPr lang="fr-FR" sz="2400" dirty="0" err="1">
                <a:latin typeface="Symbol" pitchFamily="2" charset="2"/>
              </a:rPr>
              <a:t>t</a:t>
            </a:r>
            <a:r>
              <a:rPr lang="fr-FR" sz="2400" baseline="-25000" dirty="0" err="1"/>
              <a:t>D</a:t>
            </a:r>
            <a:r>
              <a:rPr lang="fr-FR" sz="2400" dirty="0"/>
              <a:t>/N)</a:t>
            </a:r>
            <a:r>
              <a:rPr lang="fr-FR" sz="2400" baseline="-25000" dirty="0"/>
              <a:t>LSO</a:t>
            </a:r>
            <a:r>
              <a:rPr lang="fr-FR" sz="2400" dirty="0"/>
              <a:t>=(</a:t>
            </a:r>
            <a:r>
              <a:rPr lang="fr-FR" sz="2400" dirty="0" err="1">
                <a:latin typeface="Symbol" pitchFamily="2" charset="2"/>
              </a:rPr>
              <a:t>t</a:t>
            </a:r>
            <a:r>
              <a:rPr lang="fr-FR" sz="2400" baseline="-25000" dirty="0" err="1"/>
              <a:t>D</a:t>
            </a:r>
            <a:r>
              <a:rPr lang="fr-FR" sz="2400" dirty="0"/>
              <a:t>/N)</a:t>
            </a:r>
            <a:r>
              <a:rPr lang="fr-FR" sz="2400" baseline="-25000" dirty="0"/>
              <a:t>nano* </a:t>
            </a:r>
            <a:r>
              <a:rPr lang="fr-FR" sz="2400" dirty="0"/>
              <a:t>if </a:t>
            </a:r>
            <a:r>
              <a:rPr lang="fr-FR" sz="2400" dirty="0" err="1"/>
              <a:t>N</a:t>
            </a:r>
            <a:r>
              <a:rPr lang="fr-FR" sz="2400" baseline="-25000" dirty="0" err="1"/>
              <a:t>nano</a:t>
            </a:r>
            <a:r>
              <a:rPr lang="fr-FR" sz="2400" dirty="0"/>
              <a:t>=500 (for 51keV)</a:t>
            </a:r>
          </a:p>
          <a:p>
            <a:pPr algn="ctr"/>
            <a:endParaRPr lang="fr-FR" sz="2400" dirty="0"/>
          </a:p>
          <a:p>
            <a:pPr algn="ctr"/>
            <a:r>
              <a:rPr lang="fr-FR" sz="2400" dirty="0"/>
              <a:t>To </a:t>
            </a:r>
            <a:r>
              <a:rPr lang="fr-FR" sz="2400" dirty="0" err="1"/>
              <a:t>obtain</a:t>
            </a:r>
            <a:r>
              <a:rPr lang="fr-FR" sz="2400" dirty="0"/>
              <a:t> a </a:t>
            </a:r>
            <a:r>
              <a:rPr lang="fr-FR" sz="2400" dirty="0" err="1"/>
              <a:t>signicative</a:t>
            </a:r>
            <a:r>
              <a:rPr lang="fr-FR" sz="2400" dirty="0"/>
              <a:t> CTR </a:t>
            </a:r>
            <a:r>
              <a:rPr lang="fr-FR" sz="2400" dirty="0" err="1"/>
              <a:t>improvement</a:t>
            </a:r>
            <a:r>
              <a:rPr lang="fr-FR" sz="2400" dirty="0"/>
              <a:t>, the effective scintillation </a:t>
            </a:r>
            <a:r>
              <a:rPr lang="fr-FR" sz="2400" dirty="0" err="1"/>
              <a:t>yield</a:t>
            </a:r>
            <a:r>
              <a:rPr lang="fr-FR" sz="2400" dirty="0"/>
              <a:t> of the nano* </a:t>
            </a:r>
            <a:r>
              <a:rPr lang="fr-FR" sz="2400" dirty="0" err="1"/>
              <a:t>should</a:t>
            </a:r>
            <a:r>
              <a:rPr lang="fr-FR" sz="2400" dirty="0"/>
              <a:t> </a:t>
            </a:r>
            <a:r>
              <a:rPr lang="fr-FR" sz="2400" dirty="0" err="1"/>
              <a:t>largely</a:t>
            </a:r>
            <a:r>
              <a:rPr lang="fr-FR" sz="2400" dirty="0"/>
              <a:t> </a:t>
            </a:r>
            <a:r>
              <a:rPr lang="fr-FR" sz="2400" dirty="0" err="1"/>
              <a:t>exceed</a:t>
            </a:r>
            <a:r>
              <a:rPr lang="fr-FR" sz="2400" dirty="0"/>
              <a:t> 10 ph/keV…. </a:t>
            </a:r>
          </a:p>
          <a:p>
            <a:pPr algn="ctr"/>
            <a:endParaRPr lang="fr-FR" sz="2400" baseline="-25000" dirty="0"/>
          </a:p>
          <a:p>
            <a:pPr algn="ctr"/>
            <a:endParaRPr lang="fr-FR" sz="2400" baseline="-25000" dirty="0"/>
          </a:p>
          <a:p>
            <a:pPr algn="ctr"/>
            <a:endParaRPr lang="fr-FR" sz="2400" dirty="0"/>
          </a:p>
          <a:p>
            <a:pPr algn="ctr"/>
            <a:endParaRPr lang="fr-FR" sz="2400" dirty="0"/>
          </a:p>
          <a:p>
            <a:pPr algn="ctr"/>
            <a:endParaRPr lang="fr-FR" sz="2400" dirty="0"/>
          </a:p>
          <a:p>
            <a:pPr algn="ctr"/>
            <a:endParaRPr lang="fr-FR" sz="2400" dirty="0"/>
          </a:p>
          <a:p>
            <a:pPr algn="ctr"/>
            <a:endParaRPr lang="fr-FR" sz="2400" b="1" dirty="0"/>
          </a:p>
          <a:p>
            <a:pPr algn="ctr"/>
            <a:endParaRPr lang="fr-FR" sz="2400" b="1" dirty="0"/>
          </a:p>
          <a:p>
            <a:pPr marL="342900" indent="-342900" algn="ctr">
              <a:buFont typeface="Courier New" panose="02070309020205020404" pitchFamily="49" charset="0"/>
              <a:buChar char="o"/>
            </a:pPr>
            <a:endParaRPr lang="fr-FR" sz="2400" dirty="0"/>
          </a:p>
          <a:p>
            <a:pPr marL="342900" indent="-342900" algn="ctr">
              <a:buFont typeface="Courier New" panose="02070309020205020404" pitchFamily="49" charset="0"/>
              <a:buChar char="o"/>
            </a:pPr>
            <a:endParaRPr lang="fr-FR" sz="2400" dirty="0"/>
          </a:p>
          <a:p>
            <a:pPr marL="342900" indent="-342900" algn="ctr">
              <a:buFont typeface="Courier New" panose="02070309020205020404" pitchFamily="49" charset="0"/>
              <a:buChar char="o"/>
            </a:pPr>
            <a:endParaRPr lang="fr-FR" sz="2400" dirty="0"/>
          </a:p>
          <a:p>
            <a:pPr marL="342900" indent="-342900" algn="ctr">
              <a:buFont typeface="Courier New" panose="02070309020205020404" pitchFamily="49" charset="0"/>
              <a:buChar char="o"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677292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re 3">
            <a:extLst>
              <a:ext uri="{FF2B5EF4-FFF2-40B4-BE49-F238E27FC236}">
                <a16:creationId xmlns:a16="http://schemas.microsoft.com/office/drawing/2014/main" id="{6C451A4F-72BD-662A-6E63-50D0DCCC337C}"/>
              </a:ext>
            </a:extLst>
          </p:cNvPr>
          <p:cNvSpPr txBox="1">
            <a:spLocks/>
          </p:cNvSpPr>
          <p:nvPr/>
        </p:nvSpPr>
        <p:spPr>
          <a:xfrm>
            <a:off x="912480" y="1811602"/>
            <a:ext cx="10105255" cy="4893998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fr-FR" sz="2400" dirty="0"/>
          </a:p>
          <a:p>
            <a:pPr marL="342900" indent="-342900" algn="ctr">
              <a:buFont typeface="Courier New" panose="02070309020205020404" pitchFamily="49" charset="0"/>
              <a:buChar char="o"/>
            </a:pPr>
            <a:endParaRPr lang="fr-FR" sz="2400" dirty="0"/>
          </a:p>
          <a:p>
            <a:pPr marL="342900" indent="-342900" algn="ctr">
              <a:buFont typeface="Courier New" panose="02070309020205020404" pitchFamily="49" charset="0"/>
              <a:buChar char="o"/>
            </a:pPr>
            <a:endParaRPr lang="fr-FR" sz="2400" dirty="0"/>
          </a:p>
          <a:p>
            <a:pPr marL="342900" indent="-342900" algn="ctr">
              <a:buFont typeface="Courier New" panose="02070309020205020404" pitchFamily="49" charset="0"/>
              <a:buChar char="o"/>
            </a:pPr>
            <a:endParaRPr lang="fr-FR" sz="2400" dirty="0"/>
          </a:p>
          <a:p>
            <a:pPr marL="342900" indent="-342900" algn="ctr">
              <a:buFont typeface="Courier New" panose="02070309020205020404" pitchFamily="49" charset="0"/>
              <a:buChar char="o"/>
            </a:pPr>
            <a:endParaRPr lang="fr-FR" sz="2400" dirty="0"/>
          </a:p>
          <a:p>
            <a:pPr marL="342900" indent="-342900" algn="ctr">
              <a:buFont typeface="Courier New" panose="02070309020205020404" pitchFamily="49" charset="0"/>
              <a:buChar char="o"/>
            </a:pPr>
            <a:endParaRPr lang="en-US" sz="2400" dirty="0"/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FEBF2D11-97E9-E83D-9AAC-EE07E92AE21D}"/>
              </a:ext>
            </a:extLst>
          </p:cNvPr>
          <p:cNvSpPr txBox="1"/>
          <p:nvPr/>
        </p:nvSpPr>
        <p:spPr>
          <a:xfrm>
            <a:off x="664029" y="828249"/>
            <a:ext cx="10602159" cy="523220"/>
          </a:xfrm>
          <a:prstGeom prst="rect">
            <a:avLst/>
          </a:prstGeom>
          <a:noFill/>
          <a:ln w="12700">
            <a:solidFill>
              <a:srgbClr val="7030A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fr-FR" sz="2800" b="1" dirty="0">
                <a:solidFill>
                  <a:srgbClr val="7030A0"/>
                </a:solidFill>
              </a:rPr>
              <a:t>Purcell </a:t>
            </a:r>
            <a:r>
              <a:rPr lang="fr-FR" sz="2800" b="1" dirty="0" err="1">
                <a:solidFill>
                  <a:srgbClr val="7030A0"/>
                </a:solidFill>
              </a:rPr>
              <a:t>effect</a:t>
            </a:r>
            <a:r>
              <a:rPr lang="fr-FR" sz="2800" b="1" dirty="0">
                <a:solidFill>
                  <a:srgbClr val="7030A0"/>
                </a:solidFill>
              </a:rPr>
              <a:t>: nanostructure </a:t>
            </a:r>
            <a:r>
              <a:rPr lang="fr-FR" sz="2800" b="1" dirty="0" err="1">
                <a:solidFill>
                  <a:srgbClr val="7030A0"/>
                </a:solidFill>
              </a:rPr>
              <a:t>silica</a:t>
            </a:r>
            <a:endParaRPr lang="fr-FR" sz="2800" dirty="0">
              <a:solidFill>
                <a:srgbClr val="7030A0"/>
              </a:solidFill>
            </a:endParaRP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6C5E74E7-5C78-BDCF-FC83-A25002F009C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3152" y="1726693"/>
            <a:ext cx="5665032" cy="4501618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6C0CD7D8-4C2E-C3AF-1D60-A5D26CD4790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98856" y="2026535"/>
            <a:ext cx="5269772" cy="2584654"/>
          </a:xfrm>
          <a:prstGeom prst="rect">
            <a:avLst/>
          </a:prstGeom>
        </p:spPr>
      </p:pic>
      <p:sp>
        <p:nvSpPr>
          <p:cNvPr id="13" name="ZoneTexte 12">
            <a:extLst>
              <a:ext uri="{FF2B5EF4-FFF2-40B4-BE49-F238E27FC236}">
                <a16:creationId xmlns:a16="http://schemas.microsoft.com/office/drawing/2014/main" id="{3CB12DCD-CE27-6062-0714-C0E4B542A29D}"/>
              </a:ext>
            </a:extLst>
          </p:cNvPr>
          <p:cNvSpPr txBox="1"/>
          <p:nvPr/>
        </p:nvSpPr>
        <p:spPr>
          <a:xfrm>
            <a:off x="7082157" y="4701990"/>
            <a:ext cx="610035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2400" dirty="0">
                <a:effectLst/>
                <a:latin typeface="+mj-lt"/>
              </a:rPr>
              <a:t>Roques-Carmes, Science 2022</a:t>
            </a:r>
            <a:endParaRPr lang="fr-FR" sz="24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55049501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re 3">
            <a:extLst>
              <a:ext uri="{FF2B5EF4-FFF2-40B4-BE49-F238E27FC236}">
                <a16:creationId xmlns:a16="http://schemas.microsoft.com/office/drawing/2014/main" id="{6C451A4F-72BD-662A-6E63-50D0DCCC337C}"/>
              </a:ext>
            </a:extLst>
          </p:cNvPr>
          <p:cNvSpPr txBox="1">
            <a:spLocks/>
          </p:cNvSpPr>
          <p:nvPr/>
        </p:nvSpPr>
        <p:spPr>
          <a:xfrm>
            <a:off x="912480" y="1811602"/>
            <a:ext cx="10105255" cy="4893998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fr-FR" sz="2400" dirty="0"/>
          </a:p>
          <a:p>
            <a:pPr marL="342900" indent="-342900" algn="ctr">
              <a:buFont typeface="Courier New" panose="02070309020205020404" pitchFamily="49" charset="0"/>
              <a:buChar char="o"/>
            </a:pPr>
            <a:endParaRPr lang="fr-FR" sz="2400" dirty="0"/>
          </a:p>
          <a:p>
            <a:pPr marL="342900" indent="-342900" algn="ctr">
              <a:buFont typeface="Courier New" panose="02070309020205020404" pitchFamily="49" charset="0"/>
              <a:buChar char="o"/>
            </a:pPr>
            <a:endParaRPr lang="fr-FR" sz="2400" dirty="0"/>
          </a:p>
          <a:p>
            <a:pPr marL="342900" indent="-342900" algn="ctr">
              <a:buFont typeface="Courier New" panose="02070309020205020404" pitchFamily="49" charset="0"/>
              <a:buChar char="o"/>
            </a:pPr>
            <a:endParaRPr lang="fr-FR" sz="2400" dirty="0"/>
          </a:p>
          <a:p>
            <a:pPr marL="342900" indent="-342900" algn="ctr">
              <a:buFont typeface="Courier New" panose="02070309020205020404" pitchFamily="49" charset="0"/>
              <a:buChar char="o"/>
            </a:pPr>
            <a:endParaRPr lang="fr-FR" sz="2400" dirty="0"/>
          </a:p>
          <a:p>
            <a:pPr marL="342900" indent="-342900" algn="ctr">
              <a:buFont typeface="Courier New" panose="02070309020205020404" pitchFamily="49" charset="0"/>
              <a:buChar char="o"/>
            </a:pPr>
            <a:endParaRPr lang="en-US" sz="2400" dirty="0"/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FEBF2D11-97E9-E83D-9AAC-EE07E92AE21D}"/>
              </a:ext>
            </a:extLst>
          </p:cNvPr>
          <p:cNvSpPr txBox="1"/>
          <p:nvPr/>
        </p:nvSpPr>
        <p:spPr>
          <a:xfrm>
            <a:off x="664029" y="828249"/>
            <a:ext cx="10602159" cy="523220"/>
          </a:xfrm>
          <a:prstGeom prst="rect">
            <a:avLst/>
          </a:prstGeom>
          <a:noFill/>
          <a:ln w="12700">
            <a:solidFill>
              <a:srgbClr val="7030A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fr-FR" sz="2800" b="1" dirty="0">
                <a:solidFill>
                  <a:srgbClr val="7030A0"/>
                </a:solidFill>
              </a:rPr>
              <a:t>Purcell </a:t>
            </a:r>
            <a:r>
              <a:rPr lang="fr-FR" sz="2800" b="1" dirty="0" err="1">
                <a:solidFill>
                  <a:srgbClr val="7030A0"/>
                </a:solidFill>
              </a:rPr>
              <a:t>effect</a:t>
            </a:r>
            <a:r>
              <a:rPr lang="fr-FR" sz="2800" b="1" dirty="0">
                <a:solidFill>
                  <a:srgbClr val="7030A0"/>
                </a:solidFill>
              </a:rPr>
              <a:t>: modification of the radiation pattern</a:t>
            </a:r>
            <a:endParaRPr lang="fr-FR" sz="2800" dirty="0">
              <a:solidFill>
                <a:srgbClr val="7030A0"/>
              </a:solidFill>
            </a:endParaRP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3CB12DCD-CE27-6062-0714-C0E4B542A29D}"/>
              </a:ext>
            </a:extLst>
          </p:cNvPr>
          <p:cNvSpPr txBox="1"/>
          <p:nvPr/>
        </p:nvSpPr>
        <p:spPr>
          <a:xfrm>
            <a:off x="5462362" y="6243935"/>
            <a:ext cx="610035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2400" dirty="0" err="1">
                <a:latin typeface="+mj-lt"/>
              </a:rPr>
              <a:t>Kurman</a:t>
            </a:r>
            <a:r>
              <a:rPr lang="fr-FR" sz="2400" dirty="0">
                <a:effectLst/>
                <a:latin typeface="+mj-lt"/>
              </a:rPr>
              <a:t>, Science </a:t>
            </a:r>
            <a:r>
              <a:rPr lang="fr-FR" sz="2400" dirty="0" err="1">
                <a:effectLst/>
                <a:latin typeface="+mj-lt"/>
              </a:rPr>
              <a:t>advance</a:t>
            </a:r>
            <a:r>
              <a:rPr lang="fr-FR" sz="2400" dirty="0">
                <a:effectLst/>
                <a:latin typeface="+mj-lt"/>
              </a:rPr>
              <a:t> 2024</a:t>
            </a:r>
            <a:endParaRPr lang="fr-FR" sz="2400" dirty="0">
              <a:latin typeface="+mj-lt"/>
            </a:endParaRP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9FC7A0B8-4FEA-5DCB-DC70-54E0A6DE4E5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9158" y="1351469"/>
            <a:ext cx="7039973" cy="49566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872693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re 3">
            <a:extLst>
              <a:ext uri="{FF2B5EF4-FFF2-40B4-BE49-F238E27FC236}">
                <a16:creationId xmlns:a16="http://schemas.microsoft.com/office/drawing/2014/main" id="{6C451A4F-72BD-662A-6E63-50D0DCCC337C}"/>
              </a:ext>
            </a:extLst>
          </p:cNvPr>
          <p:cNvSpPr txBox="1">
            <a:spLocks/>
          </p:cNvSpPr>
          <p:nvPr/>
        </p:nvSpPr>
        <p:spPr>
          <a:xfrm>
            <a:off x="912480" y="1811602"/>
            <a:ext cx="10105255" cy="4893998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fr-FR" sz="2400" dirty="0"/>
          </a:p>
          <a:p>
            <a:pPr marL="342900" indent="-342900" algn="ctr">
              <a:buFont typeface="Courier New" panose="02070309020205020404" pitchFamily="49" charset="0"/>
              <a:buChar char="o"/>
            </a:pPr>
            <a:endParaRPr lang="fr-FR" sz="2400" dirty="0"/>
          </a:p>
          <a:p>
            <a:pPr marL="342900" indent="-342900" algn="ctr">
              <a:buFont typeface="Courier New" panose="02070309020205020404" pitchFamily="49" charset="0"/>
              <a:buChar char="o"/>
            </a:pPr>
            <a:endParaRPr lang="fr-FR" sz="2400" dirty="0"/>
          </a:p>
          <a:p>
            <a:pPr marL="342900" indent="-342900" algn="ctr">
              <a:buFont typeface="Courier New" panose="02070309020205020404" pitchFamily="49" charset="0"/>
              <a:buChar char="o"/>
            </a:pPr>
            <a:endParaRPr lang="fr-FR" sz="2400" dirty="0"/>
          </a:p>
          <a:p>
            <a:pPr marL="342900" indent="-342900" algn="ctr">
              <a:buFont typeface="Courier New" panose="02070309020205020404" pitchFamily="49" charset="0"/>
              <a:buChar char="o"/>
            </a:pPr>
            <a:endParaRPr lang="fr-FR" sz="2400" dirty="0"/>
          </a:p>
          <a:p>
            <a:pPr marL="342900" indent="-342900" algn="ctr">
              <a:buFont typeface="Courier New" panose="02070309020205020404" pitchFamily="49" charset="0"/>
              <a:buChar char="o"/>
            </a:pPr>
            <a:endParaRPr lang="en-US" sz="2400" dirty="0"/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FEBF2D11-97E9-E83D-9AAC-EE07E92AE21D}"/>
              </a:ext>
            </a:extLst>
          </p:cNvPr>
          <p:cNvSpPr txBox="1"/>
          <p:nvPr/>
        </p:nvSpPr>
        <p:spPr>
          <a:xfrm>
            <a:off x="664029" y="828249"/>
            <a:ext cx="10602159" cy="523220"/>
          </a:xfrm>
          <a:prstGeom prst="rect">
            <a:avLst/>
          </a:prstGeom>
          <a:noFill/>
          <a:ln w="12700">
            <a:solidFill>
              <a:srgbClr val="7030A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fr-FR" sz="2800" b="1" dirty="0">
                <a:solidFill>
                  <a:srgbClr val="7030A0"/>
                </a:solidFill>
              </a:rPr>
              <a:t>Purcell/</a:t>
            </a:r>
            <a:r>
              <a:rPr lang="fr-FR" sz="2800" b="1" dirty="0" err="1">
                <a:solidFill>
                  <a:srgbClr val="7030A0"/>
                </a:solidFill>
              </a:rPr>
              <a:t>Plasmonic</a:t>
            </a:r>
            <a:r>
              <a:rPr lang="fr-FR" sz="2800" b="1" dirty="0">
                <a:solidFill>
                  <a:srgbClr val="7030A0"/>
                </a:solidFill>
              </a:rPr>
              <a:t> </a:t>
            </a:r>
            <a:r>
              <a:rPr lang="fr-FR" sz="2800" b="1" dirty="0" err="1">
                <a:solidFill>
                  <a:srgbClr val="7030A0"/>
                </a:solidFill>
              </a:rPr>
              <a:t>effect</a:t>
            </a:r>
            <a:r>
              <a:rPr lang="fr-FR" sz="2800" b="1" dirty="0">
                <a:solidFill>
                  <a:srgbClr val="7030A0"/>
                </a:solidFill>
              </a:rPr>
              <a:t>: </a:t>
            </a:r>
            <a:r>
              <a:rPr lang="fr-FR" sz="2800" b="1" dirty="0" err="1">
                <a:solidFill>
                  <a:srgbClr val="7030A0"/>
                </a:solidFill>
              </a:rPr>
              <a:t>Accelerated</a:t>
            </a:r>
            <a:r>
              <a:rPr lang="fr-FR" sz="2800" b="1" dirty="0">
                <a:solidFill>
                  <a:srgbClr val="7030A0"/>
                </a:solidFill>
              </a:rPr>
              <a:t> time </a:t>
            </a:r>
            <a:r>
              <a:rPr lang="fr-FR" sz="2800" b="1" dirty="0" err="1">
                <a:solidFill>
                  <a:srgbClr val="7030A0"/>
                </a:solidFill>
              </a:rPr>
              <a:t>response</a:t>
            </a:r>
            <a:endParaRPr lang="fr-FR" sz="2800" dirty="0">
              <a:solidFill>
                <a:srgbClr val="7030A0"/>
              </a:solidFill>
            </a:endParaRP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3CB12DCD-CE27-6062-0714-C0E4B542A29D}"/>
              </a:ext>
            </a:extLst>
          </p:cNvPr>
          <p:cNvSpPr txBox="1"/>
          <p:nvPr/>
        </p:nvSpPr>
        <p:spPr>
          <a:xfrm>
            <a:off x="7813677" y="5798918"/>
            <a:ext cx="610035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2400" dirty="0" err="1">
                <a:latin typeface="+mj-lt"/>
              </a:rPr>
              <a:t>Ye</a:t>
            </a:r>
            <a:r>
              <a:rPr lang="fr-FR" sz="2400" dirty="0">
                <a:effectLst/>
                <a:latin typeface="+mj-lt"/>
              </a:rPr>
              <a:t>, Adv. </a:t>
            </a:r>
            <a:r>
              <a:rPr lang="fr-FR" sz="2400" dirty="0" err="1">
                <a:effectLst/>
                <a:latin typeface="+mj-lt"/>
              </a:rPr>
              <a:t>Matter</a:t>
            </a:r>
            <a:r>
              <a:rPr lang="fr-FR" sz="2400" dirty="0">
                <a:effectLst/>
                <a:latin typeface="+mj-lt"/>
              </a:rPr>
              <a:t> 2024</a:t>
            </a:r>
            <a:endParaRPr lang="fr-FR" sz="2400" dirty="0">
              <a:latin typeface="+mj-lt"/>
            </a:endParaRP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0C3CA0FA-E25E-43D6-0A3F-26CB1116707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9218" y="1375611"/>
            <a:ext cx="5652553" cy="5329989"/>
          </a:xfrm>
          <a:prstGeom prst="rect">
            <a:avLst/>
          </a:prstGeom>
        </p:spPr>
      </p:pic>
      <p:sp>
        <p:nvSpPr>
          <p:cNvPr id="5" name="ZoneTexte 4">
            <a:extLst>
              <a:ext uri="{FF2B5EF4-FFF2-40B4-BE49-F238E27FC236}">
                <a16:creationId xmlns:a16="http://schemas.microsoft.com/office/drawing/2014/main" id="{FBDDD66D-8E14-FDC4-C9F2-5389697ACC95}"/>
              </a:ext>
            </a:extLst>
          </p:cNvPr>
          <p:cNvSpPr txBox="1"/>
          <p:nvPr/>
        </p:nvSpPr>
        <p:spPr>
          <a:xfrm>
            <a:off x="7641771" y="1884690"/>
            <a:ext cx="610035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2400" dirty="0">
                <a:latin typeface="+mj-lt"/>
              </a:rPr>
              <a:t>But 100nm </a:t>
            </a:r>
            <a:r>
              <a:rPr lang="fr-FR" sz="2400" dirty="0" err="1">
                <a:latin typeface="+mj-lt"/>
              </a:rPr>
              <a:t>thick</a:t>
            </a:r>
            <a:r>
              <a:rPr lang="fr-FR" sz="2400" dirty="0">
                <a:latin typeface="+mj-lt"/>
              </a:rPr>
              <a:t>…</a:t>
            </a:r>
          </a:p>
        </p:txBody>
      </p:sp>
    </p:spTree>
    <p:extLst>
      <p:ext uri="{BB962C8B-B14F-4D97-AF65-F5344CB8AC3E}">
        <p14:creationId xmlns:p14="http://schemas.microsoft.com/office/powerpoint/2010/main" val="253471268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re 3">
            <a:extLst>
              <a:ext uri="{FF2B5EF4-FFF2-40B4-BE49-F238E27FC236}">
                <a16:creationId xmlns:a16="http://schemas.microsoft.com/office/drawing/2014/main" id="{6C451A4F-72BD-662A-6E63-50D0DCCC337C}"/>
              </a:ext>
            </a:extLst>
          </p:cNvPr>
          <p:cNvSpPr txBox="1">
            <a:spLocks/>
          </p:cNvSpPr>
          <p:nvPr/>
        </p:nvSpPr>
        <p:spPr>
          <a:xfrm>
            <a:off x="912480" y="1811602"/>
            <a:ext cx="10105255" cy="4893998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fr-FR" sz="2400" dirty="0"/>
          </a:p>
          <a:p>
            <a:pPr marL="342900" indent="-342900" algn="ctr">
              <a:buFont typeface="Courier New" panose="02070309020205020404" pitchFamily="49" charset="0"/>
              <a:buChar char="o"/>
            </a:pPr>
            <a:endParaRPr lang="fr-FR" sz="2400" dirty="0"/>
          </a:p>
          <a:p>
            <a:pPr marL="342900" indent="-342900" algn="ctr">
              <a:buFont typeface="Courier New" panose="02070309020205020404" pitchFamily="49" charset="0"/>
              <a:buChar char="o"/>
            </a:pPr>
            <a:endParaRPr lang="fr-FR" sz="2400" dirty="0"/>
          </a:p>
          <a:p>
            <a:pPr marL="342900" indent="-342900" algn="ctr">
              <a:buFont typeface="Courier New" panose="02070309020205020404" pitchFamily="49" charset="0"/>
              <a:buChar char="o"/>
            </a:pPr>
            <a:endParaRPr lang="fr-FR" sz="2400" dirty="0"/>
          </a:p>
          <a:p>
            <a:pPr marL="342900" indent="-342900" algn="ctr">
              <a:buFont typeface="Courier New" panose="02070309020205020404" pitchFamily="49" charset="0"/>
              <a:buChar char="o"/>
            </a:pPr>
            <a:endParaRPr lang="fr-FR" sz="2400" dirty="0"/>
          </a:p>
          <a:p>
            <a:pPr marL="342900" indent="-342900" algn="ctr">
              <a:buFont typeface="Courier New" panose="02070309020205020404" pitchFamily="49" charset="0"/>
              <a:buChar char="o"/>
            </a:pPr>
            <a:endParaRPr lang="en-US" sz="2400" dirty="0"/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FEBF2D11-97E9-E83D-9AAC-EE07E92AE21D}"/>
              </a:ext>
            </a:extLst>
          </p:cNvPr>
          <p:cNvSpPr txBox="1"/>
          <p:nvPr/>
        </p:nvSpPr>
        <p:spPr>
          <a:xfrm>
            <a:off x="664029" y="828249"/>
            <a:ext cx="10602159" cy="523220"/>
          </a:xfrm>
          <a:prstGeom prst="rect">
            <a:avLst/>
          </a:prstGeom>
          <a:noFill/>
          <a:ln w="12700">
            <a:solidFill>
              <a:srgbClr val="7030A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fr-FR" sz="2800" b="1" dirty="0">
                <a:solidFill>
                  <a:srgbClr val="7030A0"/>
                </a:solidFill>
              </a:rPr>
              <a:t>Purcell at « large » </a:t>
            </a:r>
            <a:r>
              <a:rPr lang="fr-FR" sz="2800" b="1" dirty="0" err="1">
                <a:solidFill>
                  <a:srgbClr val="7030A0"/>
                </a:solidFill>
              </a:rPr>
              <a:t>scale</a:t>
            </a:r>
            <a:endParaRPr lang="fr-FR" sz="2800" dirty="0">
              <a:solidFill>
                <a:srgbClr val="7030A0"/>
              </a:solidFill>
            </a:endParaRP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3CB12DCD-CE27-6062-0714-C0E4B542A29D}"/>
              </a:ext>
            </a:extLst>
          </p:cNvPr>
          <p:cNvSpPr txBox="1"/>
          <p:nvPr/>
        </p:nvSpPr>
        <p:spPr>
          <a:xfrm>
            <a:off x="8468240" y="4718932"/>
            <a:ext cx="610035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2400" dirty="0" err="1">
                <a:effectLst/>
                <a:latin typeface="+mj-lt"/>
              </a:rPr>
              <a:t>Makowsky</a:t>
            </a:r>
            <a:r>
              <a:rPr lang="fr-FR" sz="2400" dirty="0">
                <a:effectLst/>
                <a:latin typeface="+mj-lt"/>
              </a:rPr>
              <a:t>, </a:t>
            </a:r>
            <a:r>
              <a:rPr lang="fr-FR" sz="2400" dirty="0" err="1">
                <a:effectLst/>
                <a:latin typeface="+mj-lt"/>
              </a:rPr>
              <a:t>Arxiv</a:t>
            </a:r>
            <a:r>
              <a:rPr lang="fr-FR" sz="2400" dirty="0">
                <a:effectLst/>
                <a:latin typeface="+mj-lt"/>
              </a:rPr>
              <a:t> 2024</a:t>
            </a:r>
            <a:endParaRPr lang="fr-FR" sz="2400" dirty="0">
              <a:latin typeface="+mj-lt"/>
            </a:endParaRP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3C461FB1-EA1D-4A5B-B4D6-C3D212D8B00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62585" y="1449133"/>
            <a:ext cx="3817640" cy="2848547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F3DE1252-A661-3CF4-1AE3-876C6FB8B57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879" y="1390350"/>
            <a:ext cx="7555760" cy="5315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075693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re 3">
            <a:extLst>
              <a:ext uri="{FF2B5EF4-FFF2-40B4-BE49-F238E27FC236}">
                <a16:creationId xmlns:a16="http://schemas.microsoft.com/office/drawing/2014/main" id="{6C451A4F-72BD-662A-6E63-50D0DCCC337C}"/>
              </a:ext>
            </a:extLst>
          </p:cNvPr>
          <p:cNvSpPr txBox="1">
            <a:spLocks/>
          </p:cNvSpPr>
          <p:nvPr/>
        </p:nvSpPr>
        <p:spPr>
          <a:xfrm>
            <a:off x="912480" y="1811602"/>
            <a:ext cx="10105255" cy="4893998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fr-FR" sz="2400" dirty="0"/>
          </a:p>
          <a:p>
            <a:pPr marL="342900" indent="-342900" algn="ctr">
              <a:buFont typeface="Courier New" panose="02070309020205020404" pitchFamily="49" charset="0"/>
              <a:buChar char="o"/>
            </a:pPr>
            <a:endParaRPr lang="fr-FR" sz="2400" dirty="0"/>
          </a:p>
          <a:p>
            <a:pPr marL="342900" indent="-342900" algn="ctr">
              <a:buFont typeface="Courier New" panose="02070309020205020404" pitchFamily="49" charset="0"/>
              <a:buChar char="o"/>
            </a:pPr>
            <a:endParaRPr lang="fr-FR" sz="2400" dirty="0"/>
          </a:p>
          <a:p>
            <a:pPr marL="342900" indent="-342900" algn="ctr">
              <a:buFont typeface="Courier New" panose="02070309020205020404" pitchFamily="49" charset="0"/>
              <a:buChar char="o"/>
            </a:pPr>
            <a:endParaRPr lang="fr-FR" sz="2400" dirty="0"/>
          </a:p>
          <a:p>
            <a:pPr marL="342900" indent="-342900" algn="ctr">
              <a:buFont typeface="Courier New" panose="02070309020205020404" pitchFamily="49" charset="0"/>
              <a:buChar char="o"/>
            </a:pPr>
            <a:endParaRPr lang="fr-FR" sz="2400" dirty="0"/>
          </a:p>
          <a:p>
            <a:pPr marL="342900" indent="-342900" algn="ctr">
              <a:buFont typeface="Courier New" panose="02070309020205020404" pitchFamily="49" charset="0"/>
              <a:buChar char="o"/>
            </a:pPr>
            <a:endParaRPr lang="en-US" sz="2400" dirty="0"/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FEBF2D11-97E9-E83D-9AAC-EE07E92AE21D}"/>
              </a:ext>
            </a:extLst>
          </p:cNvPr>
          <p:cNvSpPr txBox="1"/>
          <p:nvPr/>
        </p:nvSpPr>
        <p:spPr>
          <a:xfrm>
            <a:off x="664029" y="828249"/>
            <a:ext cx="10602159" cy="523220"/>
          </a:xfrm>
          <a:prstGeom prst="rect">
            <a:avLst/>
          </a:prstGeom>
          <a:noFill/>
          <a:ln w="12700">
            <a:solidFill>
              <a:srgbClr val="7030A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fr-FR" sz="2800" b="1" dirty="0" err="1">
                <a:solidFill>
                  <a:srgbClr val="7030A0"/>
                </a:solidFill>
              </a:rPr>
              <a:t>Superfluorescent</a:t>
            </a:r>
            <a:r>
              <a:rPr lang="fr-FR" sz="2800" b="1" dirty="0">
                <a:solidFill>
                  <a:srgbClr val="7030A0"/>
                </a:solidFill>
              </a:rPr>
              <a:t> scintillation: collective </a:t>
            </a:r>
            <a:r>
              <a:rPr lang="fr-FR" sz="2800" b="1" dirty="0" err="1">
                <a:solidFill>
                  <a:srgbClr val="7030A0"/>
                </a:solidFill>
              </a:rPr>
              <a:t>effect</a:t>
            </a:r>
            <a:r>
              <a:rPr lang="fr-FR" sz="2800" b="1" dirty="0">
                <a:solidFill>
                  <a:srgbClr val="7030A0"/>
                </a:solidFill>
              </a:rPr>
              <a:t> for fast </a:t>
            </a:r>
            <a:r>
              <a:rPr lang="fr-FR" sz="2800" b="1" dirty="0" err="1">
                <a:solidFill>
                  <a:srgbClr val="7030A0"/>
                </a:solidFill>
              </a:rPr>
              <a:t>emission</a:t>
            </a:r>
            <a:endParaRPr lang="fr-FR" sz="2800" dirty="0">
              <a:solidFill>
                <a:srgbClr val="7030A0"/>
              </a:solidFill>
            </a:endParaRP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E1B731D8-81C3-17E1-BB5C-15840668651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37845" y="1533300"/>
            <a:ext cx="5560681" cy="4958939"/>
          </a:xfrm>
          <a:prstGeom prst="rect">
            <a:avLst/>
          </a:prstGeom>
        </p:spPr>
      </p:pic>
      <p:sp>
        <p:nvSpPr>
          <p:cNvPr id="5" name="ZoneTexte 4">
            <a:extLst>
              <a:ext uri="{FF2B5EF4-FFF2-40B4-BE49-F238E27FC236}">
                <a16:creationId xmlns:a16="http://schemas.microsoft.com/office/drawing/2014/main" id="{335D8F50-5B97-0D0C-E98E-D9B90DAA9E35}"/>
              </a:ext>
            </a:extLst>
          </p:cNvPr>
          <p:cNvSpPr txBox="1"/>
          <p:nvPr/>
        </p:nvSpPr>
        <p:spPr>
          <a:xfrm>
            <a:off x="7798526" y="6308876"/>
            <a:ext cx="6100354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2400" dirty="0" err="1">
                <a:latin typeface="+mj-lt"/>
              </a:rPr>
              <a:t>Katznelson</a:t>
            </a:r>
            <a:r>
              <a:rPr lang="fr-FR" sz="2400" dirty="0">
                <a:latin typeface="+mj-lt"/>
              </a:rPr>
              <a:t>, </a:t>
            </a:r>
            <a:r>
              <a:rPr lang="fr-FR" sz="2400" dirty="0" err="1">
                <a:latin typeface="+mj-lt"/>
              </a:rPr>
              <a:t>arxiv</a:t>
            </a:r>
            <a:r>
              <a:rPr lang="fr-FR" sz="2400" dirty="0">
                <a:latin typeface="+mj-lt"/>
              </a:rPr>
              <a:t> </a:t>
            </a:r>
            <a:r>
              <a:rPr lang="fr-FR" sz="2400" dirty="0">
                <a:effectLst/>
                <a:latin typeface="+mj-lt"/>
              </a:rPr>
              <a:t>2025</a:t>
            </a:r>
            <a:endParaRPr lang="fr-FR" sz="2400" dirty="0">
              <a:solidFill>
                <a:srgbClr val="000000"/>
              </a:solidFill>
              <a:effectLst/>
              <a:latin typeface="Helvetica" pitchFamily="2" charset="0"/>
            </a:endParaRPr>
          </a:p>
          <a:p>
            <a:endParaRPr lang="fr-FR" sz="24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45407158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ZoneTexte 10">
            <a:extLst>
              <a:ext uri="{FF2B5EF4-FFF2-40B4-BE49-F238E27FC236}">
                <a16:creationId xmlns:a16="http://schemas.microsoft.com/office/drawing/2014/main" id="{FEBF2D11-97E9-E83D-9AAC-EE07E92AE21D}"/>
              </a:ext>
            </a:extLst>
          </p:cNvPr>
          <p:cNvSpPr txBox="1"/>
          <p:nvPr/>
        </p:nvSpPr>
        <p:spPr>
          <a:xfrm>
            <a:off x="664029" y="828249"/>
            <a:ext cx="10602159" cy="523220"/>
          </a:xfrm>
          <a:prstGeom prst="rect">
            <a:avLst/>
          </a:prstGeom>
          <a:noFill/>
          <a:ln w="12700">
            <a:solidFill>
              <a:srgbClr val="7030A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fr-FR" sz="2800" b="1" dirty="0" err="1">
                <a:solidFill>
                  <a:srgbClr val="7030A0"/>
                </a:solidFill>
              </a:rPr>
              <a:t>Targetting</a:t>
            </a:r>
            <a:r>
              <a:rPr lang="fr-FR" sz="2800" b="1" dirty="0">
                <a:solidFill>
                  <a:srgbClr val="7030A0"/>
                </a:solidFill>
              </a:rPr>
              <a:t> </a:t>
            </a:r>
            <a:r>
              <a:rPr lang="fr-FR" sz="2800" b="1" dirty="0" err="1">
                <a:solidFill>
                  <a:srgbClr val="7030A0"/>
                </a:solidFill>
              </a:rPr>
              <a:t>calorimetry</a:t>
            </a:r>
            <a:r>
              <a:rPr lang="fr-FR" sz="2800" b="1" dirty="0">
                <a:solidFill>
                  <a:srgbClr val="7030A0"/>
                </a:solidFill>
              </a:rPr>
              <a:t> </a:t>
            </a:r>
            <a:endParaRPr lang="fr-FR" sz="2800" dirty="0">
              <a:solidFill>
                <a:srgbClr val="7030A0"/>
              </a:solidFill>
            </a:endParaRP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3998B9D1-6558-ACDF-E397-4FC68A02014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09055" y="1853105"/>
            <a:ext cx="7772400" cy="4590180"/>
          </a:xfrm>
          <a:prstGeom prst="rect">
            <a:avLst/>
          </a:prstGeom>
        </p:spPr>
      </p:pic>
      <p:pic>
        <p:nvPicPr>
          <p:cNvPr id="2" name="Picture 2">
            <a:extLst>
              <a:ext uri="{FF2B5EF4-FFF2-40B4-BE49-F238E27FC236}">
                <a16:creationId xmlns:a16="http://schemas.microsoft.com/office/drawing/2014/main" id="{B752A24B-238B-1674-919B-8BF4C2827F2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8150" y="1948606"/>
            <a:ext cx="2416944" cy="20259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0261921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ZoneTexte 10">
            <a:extLst>
              <a:ext uri="{FF2B5EF4-FFF2-40B4-BE49-F238E27FC236}">
                <a16:creationId xmlns:a16="http://schemas.microsoft.com/office/drawing/2014/main" id="{FEBF2D11-97E9-E83D-9AAC-EE07E92AE21D}"/>
              </a:ext>
            </a:extLst>
          </p:cNvPr>
          <p:cNvSpPr txBox="1"/>
          <p:nvPr/>
        </p:nvSpPr>
        <p:spPr>
          <a:xfrm>
            <a:off x="664029" y="828249"/>
            <a:ext cx="10602159" cy="523220"/>
          </a:xfrm>
          <a:prstGeom prst="rect">
            <a:avLst/>
          </a:prstGeom>
          <a:noFill/>
          <a:ln w="12700">
            <a:solidFill>
              <a:srgbClr val="7030A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fr-FR" sz="2800" b="1" dirty="0" err="1">
                <a:solidFill>
                  <a:srgbClr val="7030A0"/>
                </a:solidFill>
              </a:rPr>
              <a:t>Targetting</a:t>
            </a:r>
            <a:r>
              <a:rPr lang="fr-FR" sz="2800" b="1" dirty="0">
                <a:solidFill>
                  <a:srgbClr val="7030A0"/>
                </a:solidFill>
              </a:rPr>
              <a:t> </a:t>
            </a:r>
            <a:r>
              <a:rPr lang="fr-FR" sz="2800" b="1" dirty="0" err="1">
                <a:solidFill>
                  <a:srgbClr val="7030A0"/>
                </a:solidFill>
              </a:rPr>
              <a:t>calorimetry</a:t>
            </a:r>
            <a:r>
              <a:rPr lang="fr-FR" sz="2800" b="1" dirty="0">
                <a:solidFill>
                  <a:srgbClr val="7030A0"/>
                </a:solidFill>
              </a:rPr>
              <a:t>: Radiation </a:t>
            </a:r>
            <a:r>
              <a:rPr lang="fr-FR" sz="2800" b="1" dirty="0" err="1">
                <a:solidFill>
                  <a:srgbClr val="7030A0"/>
                </a:solidFill>
              </a:rPr>
              <a:t>hardness</a:t>
            </a:r>
            <a:r>
              <a:rPr lang="fr-FR" sz="2800" b="1" dirty="0">
                <a:solidFill>
                  <a:srgbClr val="7030A0"/>
                </a:solidFill>
              </a:rPr>
              <a:t> </a:t>
            </a:r>
            <a:endParaRPr lang="fr-FR" sz="2800" dirty="0">
              <a:solidFill>
                <a:srgbClr val="7030A0"/>
              </a:solidFill>
            </a:endParaRP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BCA99A24-F4F5-E248-AEBA-698BB2623F3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756" y="2503354"/>
            <a:ext cx="5029200" cy="2870200"/>
          </a:xfrm>
          <a:prstGeom prst="rect">
            <a:avLst/>
          </a:prstGeom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50A41F62-47B9-0CA3-284A-D52B04773E3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19251" y="2508452"/>
            <a:ext cx="6562008" cy="28651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5023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re 3">
            <a:extLst>
              <a:ext uri="{FF2B5EF4-FFF2-40B4-BE49-F238E27FC236}">
                <a16:creationId xmlns:a16="http://schemas.microsoft.com/office/drawing/2014/main" id="{6C451A4F-72BD-662A-6E63-50D0DCCC337C}"/>
              </a:ext>
            </a:extLst>
          </p:cNvPr>
          <p:cNvSpPr txBox="1">
            <a:spLocks/>
          </p:cNvSpPr>
          <p:nvPr/>
        </p:nvSpPr>
        <p:spPr>
          <a:xfrm>
            <a:off x="912480" y="1458901"/>
            <a:ext cx="10105255" cy="2978121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342900" indent="-342900" algn="ctr">
              <a:buFont typeface="Courier New" panose="02070309020205020404" pitchFamily="49" charset="0"/>
              <a:buChar char="o"/>
            </a:pPr>
            <a:r>
              <a:rPr lang="fr-FR" sz="2400" dirty="0"/>
              <a:t>The use of </a:t>
            </a:r>
            <a:r>
              <a:rPr lang="fr-FR" sz="2400" dirty="0" err="1"/>
              <a:t>nanocrystals</a:t>
            </a:r>
            <a:r>
              <a:rPr lang="fr-FR" sz="2400" dirty="0"/>
              <a:t> </a:t>
            </a:r>
            <a:r>
              <a:rPr lang="fr-FR" sz="2400" dirty="0" err="1"/>
              <a:t>appears</a:t>
            </a:r>
            <a:r>
              <a:rPr lang="fr-FR" sz="2400" dirty="0"/>
              <a:t> a bit </a:t>
            </a:r>
            <a:r>
              <a:rPr lang="fr-FR" sz="2400" dirty="0" err="1"/>
              <a:t>contradictory</a:t>
            </a:r>
            <a:r>
              <a:rPr lang="fr-FR" sz="2400" dirty="0"/>
              <a:t>: </a:t>
            </a:r>
            <a:r>
              <a:rPr lang="fr-FR" sz="2400" dirty="0" err="1"/>
              <a:t>tiny</a:t>
            </a:r>
            <a:r>
              <a:rPr lang="fr-FR" sz="2400" dirty="0"/>
              <a:t> </a:t>
            </a:r>
            <a:r>
              <a:rPr lang="fr-FR" sz="2400" dirty="0" err="1"/>
              <a:t>objects</a:t>
            </a:r>
            <a:r>
              <a:rPr lang="fr-FR" sz="2400" dirty="0"/>
              <a:t> to </a:t>
            </a:r>
            <a:r>
              <a:rPr lang="fr-FR" sz="2400" dirty="0" err="1"/>
              <a:t>detect</a:t>
            </a:r>
            <a:r>
              <a:rPr lang="fr-FR" sz="2400" dirty="0"/>
              <a:t> high </a:t>
            </a:r>
            <a:r>
              <a:rPr lang="fr-FR" sz="2400" dirty="0" err="1"/>
              <a:t>energy</a:t>
            </a:r>
            <a:r>
              <a:rPr lang="fr-FR" sz="2400" dirty="0"/>
              <a:t> </a:t>
            </a:r>
            <a:r>
              <a:rPr lang="fr-FR" sz="2400" dirty="0" err="1"/>
              <a:t>particles</a:t>
            </a:r>
            <a:endParaRPr lang="fr-FR" sz="2400" dirty="0"/>
          </a:p>
          <a:p>
            <a:pPr marL="342900" indent="-342900" algn="ctr">
              <a:buFont typeface="Courier New" panose="02070309020205020404" pitchFamily="49" charset="0"/>
              <a:buChar char="o"/>
            </a:pPr>
            <a:endParaRPr lang="fr-FR" sz="2400" dirty="0"/>
          </a:p>
          <a:p>
            <a:pPr marL="342900" indent="-342900" algn="ctr">
              <a:buFont typeface="Courier New" panose="02070309020205020404" pitchFamily="49" charset="0"/>
              <a:buChar char="o"/>
            </a:pPr>
            <a:r>
              <a:rPr lang="fr-FR" sz="2400" dirty="0"/>
              <a:t>Effective media </a:t>
            </a:r>
            <a:r>
              <a:rPr lang="fr-FR" sz="2400" dirty="0" err="1"/>
              <a:t>approach</a:t>
            </a:r>
            <a:r>
              <a:rPr lang="fr-FR" sz="2400" dirty="0"/>
              <a:t> </a:t>
            </a:r>
            <a:r>
              <a:rPr lang="fr-FR" sz="2400" dirty="0" err="1"/>
              <a:t>cannot</a:t>
            </a:r>
            <a:r>
              <a:rPr lang="fr-FR" sz="2400" dirty="0"/>
              <a:t> </a:t>
            </a:r>
            <a:r>
              <a:rPr lang="fr-FR" sz="2400" dirty="0" err="1"/>
              <a:t>be</a:t>
            </a:r>
            <a:r>
              <a:rPr lang="fr-FR" sz="2400" dirty="0"/>
              <a:t> use to </a:t>
            </a:r>
            <a:r>
              <a:rPr lang="fr-FR" sz="2400" dirty="0" err="1"/>
              <a:t>describe</a:t>
            </a:r>
            <a:r>
              <a:rPr lang="fr-FR" sz="2400" dirty="0"/>
              <a:t> the </a:t>
            </a:r>
            <a:r>
              <a:rPr lang="fr-FR" sz="2400" dirty="0" err="1"/>
              <a:t>systems</a:t>
            </a:r>
            <a:endParaRPr lang="fr-FR" sz="2400" dirty="0"/>
          </a:p>
          <a:p>
            <a:pPr marL="342900" indent="-342900" algn="ctr">
              <a:buFont typeface="Courier New" panose="02070309020205020404" pitchFamily="49" charset="0"/>
              <a:buChar char="o"/>
            </a:pPr>
            <a:endParaRPr lang="fr-FR" sz="2400" dirty="0"/>
          </a:p>
          <a:p>
            <a:pPr marL="342900" indent="-342900" algn="ctr">
              <a:buFont typeface="Courier New" panose="02070309020205020404" pitchFamily="49" charset="0"/>
              <a:buChar char="o"/>
            </a:pPr>
            <a:r>
              <a:rPr lang="fr-FR" sz="2400" dirty="0" err="1"/>
              <a:t>Nanoparticles</a:t>
            </a:r>
            <a:r>
              <a:rPr lang="fr-FR" sz="2400" dirty="0"/>
              <a:t> are </a:t>
            </a:r>
            <a:r>
              <a:rPr lang="fr-FR" sz="2400" dirty="0" err="1"/>
              <a:t>always</a:t>
            </a:r>
            <a:r>
              <a:rPr lang="fr-FR" sz="2400" dirty="0"/>
              <a:t> </a:t>
            </a:r>
            <a:r>
              <a:rPr lang="fr-FR" sz="2400" dirty="0" err="1"/>
              <a:t>embeded</a:t>
            </a:r>
            <a:r>
              <a:rPr lang="fr-FR" sz="2400" dirty="0"/>
              <a:t> in media, </a:t>
            </a:r>
            <a:r>
              <a:rPr lang="fr-FR" sz="2400" dirty="0" err="1"/>
              <a:t>which</a:t>
            </a:r>
            <a:r>
              <a:rPr lang="fr-FR" sz="2400" dirty="0"/>
              <a:t> </a:t>
            </a:r>
            <a:r>
              <a:rPr lang="fr-FR" sz="2400" dirty="0" err="1"/>
              <a:t>is</a:t>
            </a:r>
            <a:r>
              <a:rPr lang="fr-FR" sz="2400" dirty="0"/>
              <a:t> </a:t>
            </a:r>
            <a:r>
              <a:rPr lang="fr-FR" sz="2400" dirty="0" err="1"/>
              <a:t>never</a:t>
            </a:r>
            <a:r>
              <a:rPr lang="fr-FR" sz="2400" dirty="0"/>
              <a:t> passive</a:t>
            </a:r>
          </a:p>
          <a:p>
            <a:pPr marL="342900" indent="-342900" algn="ctr">
              <a:buFont typeface="Courier New" panose="02070309020205020404" pitchFamily="49" charset="0"/>
              <a:buChar char="o"/>
            </a:pPr>
            <a:endParaRPr lang="fr-FR" sz="2400" dirty="0"/>
          </a:p>
          <a:p>
            <a:pPr marL="342900" indent="-342900" algn="ctr">
              <a:buFont typeface="Courier New" panose="02070309020205020404" pitchFamily="49" charset="0"/>
              <a:buChar char="o"/>
            </a:pPr>
            <a:r>
              <a:rPr lang="fr-FR" sz="2400" dirty="0"/>
              <a:t>Original </a:t>
            </a:r>
            <a:r>
              <a:rPr lang="fr-FR" sz="2400" dirty="0" err="1"/>
              <a:t>developments</a:t>
            </a:r>
            <a:r>
              <a:rPr lang="fr-FR" sz="2400" dirty="0"/>
              <a:t> at the </a:t>
            </a:r>
            <a:r>
              <a:rPr lang="fr-FR" sz="2400" dirty="0" err="1"/>
              <a:t>lab</a:t>
            </a:r>
            <a:r>
              <a:rPr lang="fr-FR" sz="2400" dirty="0"/>
              <a:t> </a:t>
            </a:r>
            <a:r>
              <a:rPr lang="fr-FR" sz="2400" dirty="0" err="1"/>
              <a:t>scale</a:t>
            </a:r>
            <a:endParaRPr lang="fr-FR" sz="2400" dirty="0"/>
          </a:p>
          <a:p>
            <a:pPr marL="342900" indent="-342900" algn="ctr">
              <a:buFont typeface="Courier New" panose="02070309020205020404" pitchFamily="49" charset="0"/>
              <a:buChar char="o"/>
            </a:pPr>
            <a:endParaRPr lang="fr-FR" sz="2400" dirty="0"/>
          </a:p>
          <a:p>
            <a:pPr marL="342900" indent="-342900" algn="ctr">
              <a:buFont typeface="Courier New" panose="02070309020205020404" pitchFamily="49" charset="0"/>
              <a:buChar char="o"/>
            </a:pPr>
            <a:endParaRPr lang="en-US" sz="2400" dirty="0"/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FEBF2D11-97E9-E83D-9AAC-EE07E92AE21D}"/>
              </a:ext>
            </a:extLst>
          </p:cNvPr>
          <p:cNvSpPr txBox="1"/>
          <p:nvPr/>
        </p:nvSpPr>
        <p:spPr>
          <a:xfrm>
            <a:off x="664029" y="828249"/>
            <a:ext cx="10602159" cy="523220"/>
          </a:xfrm>
          <a:prstGeom prst="rect">
            <a:avLst/>
          </a:prstGeom>
          <a:noFill/>
          <a:ln w="12700">
            <a:solidFill>
              <a:srgbClr val="7030A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fr-FR" sz="2800" b="1" dirty="0" err="1">
                <a:solidFill>
                  <a:srgbClr val="7030A0"/>
                </a:solidFill>
              </a:rPr>
              <a:t>Concluding</a:t>
            </a:r>
            <a:r>
              <a:rPr lang="fr-FR" sz="2800" b="1" dirty="0">
                <a:solidFill>
                  <a:srgbClr val="7030A0"/>
                </a:solidFill>
              </a:rPr>
              <a:t> </a:t>
            </a:r>
            <a:r>
              <a:rPr lang="fr-FR" sz="2800" b="1" dirty="0" err="1">
                <a:solidFill>
                  <a:srgbClr val="7030A0"/>
                </a:solidFill>
              </a:rPr>
              <a:t>remarks</a:t>
            </a:r>
            <a:r>
              <a:rPr lang="fr-FR" sz="2800" b="1" dirty="0">
                <a:solidFill>
                  <a:srgbClr val="7030A0"/>
                </a:solidFill>
              </a:rPr>
              <a:t> about 0D,1D and 2D </a:t>
            </a:r>
            <a:r>
              <a:rPr lang="fr-FR" sz="2800" b="1" dirty="0" err="1">
                <a:solidFill>
                  <a:srgbClr val="7030A0"/>
                </a:solidFill>
              </a:rPr>
              <a:t>scintillators</a:t>
            </a:r>
            <a:endParaRPr lang="fr-FR" sz="2800" dirty="0">
              <a:solidFill>
                <a:srgbClr val="7030A0"/>
              </a:solidFill>
            </a:endParaRP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4038CD26-165E-BA90-667B-A5A1505DF66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94495" y="4128432"/>
            <a:ext cx="7772400" cy="2541333"/>
          </a:xfrm>
          <a:prstGeom prst="rect">
            <a:avLst/>
          </a:prstGeom>
          <a:ln w="38100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292562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ZoneTexte 10">
            <a:extLst>
              <a:ext uri="{FF2B5EF4-FFF2-40B4-BE49-F238E27FC236}">
                <a16:creationId xmlns:a16="http://schemas.microsoft.com/office/drawing/2014/main" id="{FEBF2D11-97E9-E83D-9AAC-EE07E92AE21D}"/>
              </a:ext>
            </a:extLst>
          </p:cNvPr>
          <p:cNvSpPr txBox="1"/>
          <p:nvPr/>
        </p:nvSpPr>
        <p:spPr>
          <a:xfrm>
            <a:off x="664029" y="828249"/>
            <a:ext cx="10602159" cy="523220"/>
          </a:xfrm>
          <a:prstGeom prst="rect">
            <a:avLst/>
          </a:prstGeom>
          <a:noFill/>
          <a:ln w="12700">
            <a:solidFill>
              <a:srgbClr val="7030A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fr-FR" sz="2800" b="1" dirty="0">
                <a:solidFill>
                  <a:srgbClr val="7030A0"/>
                </a:solidFill>
              </a:rPr>
              <a:t>About the </a:t>
            </a:r>
            <a:r>
              <a:rPr lang="fr-FR" sz="2800" b="1" dirty="0" err="1">
                <a:solidFill>
                  <a:srgbClr val="7030A0"/>
                </a:solidFill>
              </a:rPr>
              <a:t>papers</a:t>
            </a:r>
            <a:endParaRPr lang="fr-FR" sz="2800" dirty="0">
              <a:solidFill>
                <a:srgbClr val="7030A0"/>
              </a:solidFill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E9DF8CDB-A886-3FF2-7798-DC3F23168461}"/>
              </a:ext>
            </a:extLst>
          </p:cNvPr>
          <p:cNvSpPr/>
          <p:nvPr/>
        </p:nvSpPr>
        <p:spPr>
          <a:xfrm>
            <a:off x="10988842" y="5839326"/>
            <a:ext cx="625642" cy="737937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pSp>
        <p:nvGrpSpPr>
          <p:cNvPr id="13" name="Groupe 12">
            <a:extLst>
              <a:ext uri="{FF2B5EF4-FFF2-40B4-BE49-F238E27FC236}">
                <a16:creationId xmlns:a16="http://schemas.microsoft.com/office/drawing/2014/main" id="{F2193C8E-C8CE-A8BA-BB35-2A4BC055E659}"/>
              </a:ext>
            </a:extLst>
          </p:cNvPr>
          <p:cNvGrpSpPr/>
          <p:nvPr/>
        </p:nvGrpSpPr>
        <p:grpSpPr>
          <a:xfrm>
            <a:off x="187799" y="1704088"/>
            <a:ext cx="4688038" cy="3449824"/>
            <a:chOff x="187799" y="1704088"/>
            <a:chExt cx="4688038" cy="3449824"/>
          </a:xfrm>
        </p:grpSpPr>
        <p:pic>
          <p:nvPicPr>
            <p:cNvPr id="2" name="Image 1">
              <a:extLst>
                <a:ext uri="{FF2B5EF4-FFF2-40B4-BE49-F238E27FC236}">
                  <a16:creationId xmlns:a16="http://schemas.microsoft.com/office/drawing/2014/main" id="{DF648D0D-9305-FDB1-1D1F-EDEF27C25DF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7799" y="1704088"/>
              <a:ext cx="4688038" cy="2368255"/>
            </a:xfrm>
            <a:prstGeom prst="rect">
              <a:avLst/>
            </a:prstGeom>
          </p:spPr>
        </p:pic>
        <p:sp>
          <p:nvSpPr>
            <p:cNvPr id="8" name="Titre 3">
              <a:extLst>
                <a:ext uri="{FF2B5EF4-FFF2-40B4-BE49-F238E27FC236}">
                  <a16:creationId xmlns:a16="http://schemas.microsoft.com/office/drawing/2014/main" id="{F1B1FBB2-38C3-1DB6-618A-65AAC5E3BF66}"/>
                </a:ext>
              </a:extLst>
            </p:cNvPr>
            <p:cNvSpPr txBox="1">
              <a:spLocks/>
            </p:cNvSpPr>
            <p:nvPr/>
          </p:nvSpPr>
          <p:spPr>
            <a:xfrm>
              <a:off x="394938" y="4246175"/>
              <a:ext cx="3800708" cy="907737"/>
            </a:xfrm>
            <a:prstGeom prst="rect">
              <a:avLst/>
            </a:prstGeom>
          </p:spPr>
          <p:txBody>
            <a:bodyPr>
              <a:normAutofit fontScale="90000" lnSpcReduction="10000"/>
            </a:bodyPr>
            <a:lstStyle>
              <a:lvl1pPr algn="l" defTabSz="6858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33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/>
              <a:r>
                <a:rPr lang="en-US" sz="2400" dirty="0" err="1"/>
                <a:t>Nanoscintillators</a:t>
              </a:r>
              <a:endParaRPr lang="en-US" sz="2400" dirty="0"/>
            </a:p>
            <a:p>
              <a:pPr algn="ctr"/>
              <a:endParaRPr lang="en-US" sz="2400" dirty="0"/>
            </a:p>
            <a:p>
              <a:pPr algn="ctr"/>
              <a:r>
                <a:rPr lang="en-US" sz="2400" dirty="0"/>
                <a:t>(almost doped insulators)</a:t>
              </a:r>
            </a:p>
          </p:txBody>
        </p:sp>
      </p:grpSp>
      <p:grpSp>
        <p:nvGrpSpPr>
          <p:cNvPr id="14" name="Groupe 13">
            <a:extLst>
              <a:ext uri="{FF2B5EF4-FFF2-40B4-BE49-F238E27FC236}">
                <a16:creationId xmlns:a16="http://schemas.microsoft.com/office/drawing/2014/main" id="{B00327D8-013E-B26A-BC7D-8A45ECE461FE}"/>
              </a:ext>
            </a:extLst>
          </p:cNvPr>
          <p:cNvGrpSpPr/>
          <p:nvPr/>
        </p:nvGrpSpPr>
        <p:grpSpPr>
          <a:xfrm>
            <a:off x="3586868" y="2227366"/>
            <a:ext cx="4756480" cy="3628611"/>
            <a:chOff x="3586868" y="2227366"/>
            <a:chExt cx="4756480" cy="3628611"/>
          </a:xfrm>
        </p:grpSpPr>
        <p:pic>
          <p:nvPicPr>
            <p:cNvPr id="7" name="Image 6">
              <a:extLst>
                <a:ext uri="{FF2B5EF4-FFF2-40B4-BE49-F238E27FC236}">
                  <a16:creationId xmlns:a16="http://schemas.microsoft.com/office/drawing/2014/main" id="{C5C2A66F-6C10-336E-4906-51E89623110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586868" y="2227366"/>
              <a:ext cx="4756480" cy="2521989"/>
            </a:xfrm>
            <a:prstGeom prst="rect">
              <a:avLst/>
            </a:prstGeom>
          </p:spPr>
        </p:pic>
        <p:sp>
          <p:nvSpPr>
            <p:cNvPr id="9" name="Titre 3">
              <a:extLst>
                <a:ext uri="{FF2B5EF4-FFF2-40B4-BE49-F238E27FC236}">
                  <a16:creationId xmlns:a16="http://schemas.microsoft.com/office/drawing/2014/main" id="{6214FAA2-F6CE-CF5F-8994-668AB2A6F9C5}"/>
                </a:ext>
              </a:extLst>
            </p:cNvPr>
            <p:cNvSpPr txBox="1">
              <a:spLocks/>
            </p:cNvSpPr>
            <p:nvPr/>
          </p:nvSpPr>
          <p:spPr>
            <a:xfrm>
              <a:off x="4195646" y="4948240"/>
              <a:ext cx="3800708" cy="907737"/>
            </a:xfrm>
            <a:prstGeom prst="rect">
              <a:avLst/>
            </a:prstGeom>
          </p:spPr>
          <p:txBody>
            <a:bodyPr>
              <a:normAutofit fontScale="90000" lnSpcReduction="10000"/>
            </a:bodyPr>
            <a:lstStyle>
              <a:lvl1pPr algn="l" defTabSz="6858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33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/>
              <a:r>
                <a:rPr lang="en-US" sz="2400" dirty="0"/>
                <a:t>Quantum dot + </a:t>
              </a:r>
              <a:r>
                <a:rPr lang="en-US" sz="2400" dirty="0" err="1"/>
                <a:t>Scintillat</a:t>
              </a:r>
              <a:r>
                <a:rPr lang="en-US" sz="2400" dirty="0"/>
                <a:t>*</a:t>
              </a:r>
            </a:p>
            <a:p>
              <a:pPr algn="ctr"/>
              <a:endParaRPr lang="en-US" sz="2400" dirty="0"/>
            </a:p>
            <a:p>
              <a:pPr algn="ctr"/>
              <a:r>
                <a:rPr lang="en-US" sz="2400" dirty="0"/>
                <a:t>(</a:t>
              </a:r>
              <a:r>
                <a:rPr lang="en-US" sz="2400" dirty="0" err="1"/>
                <a:t>CdSe</a:t>
              </a:r>
              <a:r>
                <a:rPr lang="en-US" sz="2400" dirty="0"/>
                <a:t> + a bit of perovskite)</a:t>
              </a:r>
            </a:p>
          </p:txBody>
        </p:sp>
      </p:grpSp>
      <p:grpSp>
        <p:nvGrpSpPr>
          <p:cNvPr id="15" name="Groupe 14">
            <a:extLst>
              <a:ext uri="{FF2B5EF4-FFF2-40B4-BE49-F238E27FC236}">
                <a16:creationId xmlns:a16="http://schemas.microsoft.com/office/drawing/2014/main" id="{87D46CAF-6AC6-7214-5EEB-69C0C432E33A}"/>
              </a:ext>
            </a:extLst>
          </p:cNvPr>
          <p:cNvGrpSpPr/>
          <p:nvPr/>
        </p:nvGrpSpPr>
        <p:grpSpPr>
          <a:xfrm>
            <a:off x="6694188" y="3288837"/>
            <a:ext cx="4572000" cy="3429726"/>
            <a:chOff x="6694188" y="3288837"/>
            <a:chExt cx="4572000" cy="3429726"/>
          </a:xfrm>
        </p:grpSpPr>
        <p:pic>
          <p:nvPicPr>
            <p:cNvPr id="5" name="Image 4">
              <a:extLst>
                <a:ext uri="{FF2B5EF4-FFF2-40B4-BE49-F238E27FC236}">
                  <a16:creationId xmlns:a16="http://schemas.microsoft.com/office/drawing/2014/main" id="{DEFABA4D-755C-3652-F02B-BD4EA4C2426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694188" y="3288837"/>
              <a:ext cx="4572000" cy="2368255"/>
            </a:xfrm>
            <a:prstGeom prst="rect">
              <a:avLst/>
            </a:prstGeom>
          </p:spPr>
        </p:pic>
        <p:sp>
          <p:nvSpPr>
            <p:cNvPr id="12" name="Titre 3">
              <a:extLst>
                <a:ext uri="{FF2B5EF4-FFF2-40B4-BE49-F238E27FC236}">
                  <a16:creationId xmlns:a16="http://schemas.microsoft.com/office/drawing/2014/main" id="{DD81535C-1C37-9155-CC73-93F32A75E5EE}"/>
                </a:ext>
              </a:extLst>
            </p:cNvPr>
            <p:cNvSpPr txBox="1">
              <a:spLocks/>
            </p:cNvSpPr>
            <p:nvPr/>
          </p:nvSpPr>
          <p:spPr>
            <a:xfrm>
              <a:off x="7188134" y="5855977"/>
              <a:ext cx="3800708" cy="862586"/>
            </a:xfrm>
            <a:prstGeom prst="rect">
              <a:avLst/>
            </a:prstGeom>
          </p:spPr>
          <p:txBody>
            <a:bodyPr>
              <a:normAutofit fontScale="90000" lnSpcReduction="20000"/>
            </a:bodyPr>
            <a:lstStyle>
              <a:lvl1pPr algn="l" defTabSz="6858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33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/>
              <a:r>
                <a:rPr lang="en-US" sz="2400" dirty="0"/>
                <a:t>perovskite + </a:t>
              </a:r>
              <a:r>
                <a:rPr lang="en-US" sz="2400" dirty="0" err="1"/>
                <a:t>Scintillat</a:t>
              </a:r>
              <a:r>
                <a:rPr lang="en-US" sz="2400" dirty="0"/>
                <a:t>*</a:t>
              </a:r>
            </a:p>
            <a:p>
              <a:pPr algn="ctr"/>
              <a:endParaRPr lang="en-US" sz="2400" dirty="0"/>
            </a:p>
            <a:p>
              <a:pPr algn="ctr"/>
              <a:r>
                <a:rPr lang="en-US" sz="2400" dirty="0"/>
                <a:t>(CsPbBr</a:t>
              </a:r>
              <a:r>
                <a:rPr lang="en-US" sz="2400" baseline="-25000" dirty="0"/>
                <a:t>3</a:t>
              </a:r>
              <a:r>
                <a:rPr lang="en-US" sz="2400" dirty="0"/>
                <a:t> the champion)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2138996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re 3">
            <a:extLst>
              <a:ext uri="{FF2B5EF4-FFF2-40B4-BE49-F238E27FC236}">
                <a16:creationId xmlns:a16="http://schemas.microsoft.com/office/drawing/2014/main" id="{6C451A4F-72BD-662A-6E63-50D0DCCC337C}"/>
              </a:ext>
            </a:extLst>
          </p:cNvPr>
          <p:cNvSpPr txBox="1">
            <a:spLocks/>
          </p:cNvSpPr>
          <p:nvPr/>
        </p:nvSpPr>
        <p:spPr>
          <a:xfrm>
            <a:off x="2671483" y="1521836"/>
            <a:ext cx="7978588" cy="3277014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2400" b="1" dirty="0"/>
              <a:t>Most of the </a:t>
            </a:r>
            <a:r>
              <a:rPr lang="fr-FR" sz="2400" b="1" dirty="0" err="1"/>
              <a:t>characteristic</a:t>
            </a:r>
            <a:r>
              <a:rPr lang="fr-FR" sz="2400" b="1" dirty="0"/>
              <a:t> distances are </a:t>
            </a:r>
            <a:r>
              <a:rPr lang="fr-FR" sz="2400" b="1" dirty="0" err="1"/>
              <a:t>larger</a:t>
            </a:r>
            <a:r>
              <a:rPr lang="fr-FR" sz="2400" b="1" dirty="0"/>
              <a:t> </a:t>
            </a:r>
            <a:r>
              <a:rPr lang="fr-FR" sz="2400" b="1" dirty="0" err="1"/>
              <a:t>than</a:t>
            </a:r>
            <a:r>
              <a:rPr lang="fr-FR" sz="2400" b="1" dirty="0"/>
              <a:t> 10nm</a:t>
            </a:r>
          </a:p>
          <a:p>
            <a:pPr marL="342900" indent="-342900">
              <a:buFont typeface="Courier New" panose="02070309020205020404" pitchFamily="49" charset="0"/>
              <a:buChar char="o"/>
            </a:pPr>
            <a:endParaRPr lang="fr-FR" sz="2400" dirty="0"/>
          </a:p>
          <a:p>
            <a:pPr marL="342900" indent="-342900">
              <a:buFont typeface="Courier New" panose="02070309020205020404" pitchFamily="49" charset="0"/>
              <a:buChar char="o"/>
            </a:pPr>
            <a:endParaRPr lang="en-US" sz="2400" dirty="0"/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FEBF2D11-97E9-E83D-9AAC-EE07E92AE21D}"/>
              </a:ext>
            </a:extLst>
          </p:cNvPr>
          <p:cNvSpPr txBox="1"/>
          <p:nvPr/>
        </p:nvSpPr>
        <p:spPr>
          <a:xfrm>
            <a:off x="664029" y="828249"/>
            <a:ext cx="10602159" cy="523220"/>
          </a:xfrm>
          <a:prstGeom prst="rect">
            <a:avLst/>
          </a:prstGeom>
          <a:noFill/>
          <a:ln w="12700">
            <a:solidFill>
              <a:srgbClr val="7030A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fr-FR" sz="2800" b="1" dirty="0">
                <a:solidFill>
                  <a:srgbClr val="7030A0"/>
                </a:solidFill>
              </a:rPr>
              <a:t>Scintillation at the </a:t>
            </a:r>
            <a:r>
              <a:rPr lang="fr-FR" sz="2800" b="1" dirty="0" err="1">
                <a:solidFill>
                  <a:srgbClr val="7030A0"/>
                </a:solidFill>
              </a:rPr>
              <a:t>nanoscale</a:t>
            </a:r>
            <a:r>
              <a:rPr lang="fr-FR" sz="2800" b="1" dirty="0">
                <a:solidFill>
                  <a:srgbClr val="7030A0"/>
                </a:solidFill>
              </a:rPr>
              <a:t>: </a:t>
            </a:r>
            <a:r>
              <a:rPr lang="fr-FR" sz="2800" b="1" dirty="0" err="1">
                <a:solidFill>
                  <a:srgbClr val="7030A0"/>
                </a:solidFill>
              </a:rPr>
              <a:t>what</a:t>
            </a:r>
            <a:r>
              <a:rPr lang="fr-FR" sz="2800" b="1" dirty="0">
                <a:solidFill>
                  <a:srgbClr val="7030A0"/>
                </a:solidFill>
              </a:rPr>
              <a:t> are the </a:t>
            </a:r>
            <a:r>
              <a:rPr lang="fr-FR" sz="2800" b="1" dirty="0" err="1">
                <a:solidFill>
                  <a:srgbClr val="7030A0"/>
                </a:solidFill>
              </a:rPr>
              <a:t>differences</a:t>
            </a:r>
            <a:r>
              <a:rPr lang="fr-FR" sz="2800" b="1" dirty="0">
                <a:solidFill>
                  <a:srgbClr val="7030A0"/>
                </a:solidFill>
              </a:rPr>
              <a:t>? </a:t>
            </a:r>
            <a:endParaRPr lang="fr-FR" sz="2800" dirty="0">
              <a:solidFill>
                <a:srgbClr val="7030A0"/>
              </a:solidFill>
            </a:endParaRP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A52C0FDE-88AB-B80D-CB20-8A71E552974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6314" y="1816989"/>
            <a:ext cx="6704203" cy="50410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582708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ZoneTexte 10">
            <a:extLst>
              <a:ext uri="{FF2B5EF4-FFF2-40B4-BE49-F238E27FC236}">
                <a16:creationId xmlns:a16="http://schemas.microsoft.com/office/drawing/2014/main" id="{FEBF2D11-97E9-E83D-9AAC-EE07E92AE21D}"/>
              </a:ext>
            </a:extLst>
          </p:cNvPr>
          <p:cNvSpPr txBox="1"/>
          <p:nvPr/>
        </p:nvSpPr>
        <p:spPr>
          <a:xfrm>
            <a:off x="664029" y="828249"/>
            <a:ext cx="10602159" cy="523220"/>
          </a:xfrm>
          <a:prstGeom prst="rect">
            <a:avLst/>
          </a:prstGeom>
          <a:noFill/>
          <a:ln w="12700">
            <a:solidFill>
              <a:srgbClr val="7030A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fr-FR" sz="2800" b="1" dirty="0">
                <a:solidFill>
                  <a:srgbClr val="7030A0"/>
                </a:solidFill>
              </a:rPr>
              <a:t>And the SCINT </a:t>
            </a:r>
            <a:r>
              <a:rPr lang="fr-FR" sz="2800" b="1" dirty="0" err="1">
                <a:solidFill>
                  <a:srgbClr val="7030A0"/>
                </a:solidFill>
              </a:rPr>
              <a:t>conference</a:t>
            </a:r>
            <a:endParaRPr lang="fr-FR" sz="2800" dirty="0">
              <a:solidFill>
                <a:srgbClr val="7030A0"/>
              </a:solidFill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E9DF8CDB-A886-3FF2-7798-DC3F23168461}"/>
              </a:ext>
            </a:extLst>
          </p:cNvPr>
          <p:cNvSpPr/>
          <p:nvPr/>
        </p:nvSpPr>
        <p:spPr>
          <a:xfrm>
            <a:off x="10988842" y="5839326"/>
            <a:ext cx="625642" cy="737937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260996D2-F8F3-AF04-487B-293E4019153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4431" y="1452726"/>
            <a:ext cx="6981354" cy="5313833"/>
          </a:xfrm>
          <a:prstGeom prst="rect">
            <a:avLst/>
          </a:prstGeom>
        </p:spPr>
      </p:pic>
      <p:sp>
        <p:nvSpPr>
          <p:cNvPr id="10" name="Titre 3">
            <a:extLst>
              <a:ext uri="{FF2B5EF4-FFF2-40B4-BE49-F238E27FC236}">
                <a16:creationId xmlns:a16="http://schemas.microsoft.com/office/drawing/2014/main" id="{E4C624E4-641B-D3C6-183D-FFA17948519A}"/>
              </a:ext>
            </a:extLst>
          </p:cNvPr>
          <p:cNvSpPr txBox="1">
            <a:spLocks/>
          </p:cNvSpPr>
          <p:nvPr/>
        </p:nvSpPr>
        <p:spPr>
          <a:xfrm>
            <a:off x="3133166" y="4653918"/>
            <a:ext cx="10105255" cy="2978121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fr-FR" sz="2400" dirty="0">
                <a:solidFill>
                  <a:srgbClr val="FF0000"/>
                </a:solidFill>
              </a:rPr>
              <a:t>A lot!</a:t>
            </a:r>
          </a:p>
          <a:p>
            <a:pPr marL="342900" indent="-342900" algn="ctr">
              <a:buFont typeface="Courier New" panose="02070309020205020404" pitchFamily="49" charset="0"/>
              <a:buChar char="o"/>
            </a:pPr>
            <a:endParaRPr lang="en-US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663336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re 3">
            <a:extLst>
              <a:ext uri="{FF2B5EF4-FFF2-40B4-BE49-F238E27FC236}">
                <a16:creationId xmlns:a16="http://schemas.microsoft.com/office/drawing/2014/main" id="{6C451A4F-72BD-662A-6E63-50D0DCCC337C}"/>
              </a:ext>
            </a:extLst>
          </p:cNvPr>
          <p:cNvSpPr txBox="1">
            <a:spLocks/>
          </p:cNvSpPr>
          <p:nvPr/>
        </p:nvSpPr>
        <p:spPr>
          <a:xfrm>
            <a:off x="287383" y="1811602"/>
            <a:ext cx="11904617" cy="2978121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342900" indent="-342900" algn="ctr">
              <a:buFont typeface="Courier New" panose="02070309020205020404" pitchFamily="49" charset="0"/>
              <a:buChar char="o"/>
            </a:pPr>
            <a:r>
              <a:rPr lang="fr-FR" sz="2400" dirty="0"/>
              <a:t>GEANT 4, but </a:t>
            </a:r>
            <a:r>
              <a:rPr lang="fr-FR" sz="2400" dirty="0" err="1"/>
              <a:t>it</a:t>
            </a:r>
            <a:r>
              <a:rPr lang="fr-FR" sz="2400" dirty="0"/>
              <a:t> </a:t>
            </a:r>
            <a:r>
              <a:rPr lang="fr-FR" sz="2400" dirty="0" err="1"/>
              <a:t>does</a:t>
            </a:r>
            <a:r>
              <a:rPr lang="fr-FR" sz="2400" dirty="0"/>
              <a:t> not </a:t>
            </a:r>
            <a:r>
              <a:rPr lang="fr-FR" sz="2400" dirty="0" err="1"/>
              <a:t>account</a:t>
            </a:r>
            <a:r>
              <a:rPr lang="fr-FR" sz="2400" dirty="0"/>
              <a:t> for </a:t>
            </a:r>
            <a:r>
              <a:rPr lang="fr-FR" sz="2400" dirty="0" err="1"/>
              <a:t>solid</a:t>
            </a:r>
            <a:r>
              <a:rPr lang="fr-FR" sz="2400" dirty="0"/>
              <a:t> state </a:t>
            </a:r>
            <a:r>
              <a:rPr lang="fr-FR" sz="2400" dirty="0" err="1"/>
              <a:t>physics</a:t>
            </a:r>
            <a:endParaRPr lang="fr-FR" sz="2400" dirty="0"/>
          </a:p>
          <a:p>
            <a:pPr marL="342900" indent="-342900" algn="ctr">
              <a:buFont typeface="Courier New" panose="02070309020205020404" pitchFamily="49" charset="0"/>
              <a:buChar char="o"/>
            </a:pPr>
            <a:endParaRPr lang="fr-FR" sz="2400" dirty="0"/>
          </a:p>
          <a:p>
            <a:pPr marL="342900" indent="-342900">
              <a:buFont typeface="Courier New" panose="02070309020205020404" pitchFamily="49" charset="0"/>
              <a:buChar char="o"/>
            </a:pPr>
            <a:r>
              <a:rPr lang="fr-FR" sz="2400" dirty="0" err="1"/>
              <a:t>Microtheory</a:t>
            </a:r>
            <a:r>
              <a:rPr lang="fr-FR" sz="2400" dirty="0"/>
              <a:t> (</a:t>
            </a:r>
            <a:r>
              <a:rPr lang="fr-FR" sz="2500" dirty="0" err="1"/>
              <a:t>Vasil’ev</a:t>
            </a:r>
            <a:r>
              <a:rPr lang="fr-FR" sz="2500" dirty="0"/>
              <a:t>, </a:t>
            </a:r>
            <a:r>
              <a:rPr lang="fr-FR" sz="2500" dirty="0">
                <a:effectLst/>
              </a:rPr>
              <a:t>Engineering of Scintillation Materials and Radiation Technologies 2017)</a:t>
            </a:r>
          </a:p>
          <a:p>
            <a:pPr marL="342900" indent="-342900">
              <a:buFont typeface="Courier New" panose="02070309020205020404" pitchFamily="49" charset="0"/>
              <a:buChar char="o"/>
            </a:pPr>
            <a:endParaRPr lang="fr-FR" sz="2500" dirty="0"/>
          </a:p>
          <a:p>
            <a:pPr marL="342900" indent="-342900">
              <a:buFont typeface="Courier New" panose="02070309020205020404" pitchFamily="49" charset="0"/>
              <a:buChar char="o"/>
            </a:pPr>
            <a:r>
              <a:rPr lang="fr-FR" sz="2500" dirty="0">
                <a:effectLst/>
              </a:rPr>
              <a:t>Most </a:t>
            </a:r>
            <a:r>
              <a:rPr lang="fr-FR" sz="2500" dirty="0" err="1">
                <a:effectLst/>
              </a:rPr>
              <a:t>recent</a:t>
            </a:r>
            <a:r>
              <a:rPr lang="fr-FR" sz="2500" dirty="0">
                <a:effectLst/>
              </a:rPr>
              <a:t> (Roques-Carmes, Science 2022) (</a:t>
            </a:r>
            <a:r>
              <a:rPr lang="fr-FR" sz="2500" dirty="0" err="1">
                <a:effectLst/>
              </a:rPr>
              <a:t>dedicated</a:t>
            </a:r>
            <a:r>
              <a:rPr lang="fr-FR" sz="2500" dirty="0">
                <a:effectLst/>
              </a:rPr>
              <a:t> to Purcell </a:t>
            </a:r>
            <a:r>
              <a:rPr lang="fr-FR" sz="2500" dirty="0" err="1">
                <a:effectLst/>
              </a:rPr>
              <a:t>effect</a:t>
            </a:r>
            <a:r>
              <a:rPr lang="fr-FR" sz="2500" dirty="0">
                <a:effectLst/>
              </a:rPr>
              <a:t>)</a:t>
            </a:r>
          </a:p>
          <a:p>
            <a:pPr marL="342900" indent="-342900" algn="ctr">
              <a:buFont typeface="Courier New" panose="02070309020205020404" pitchFamily="49" charset="0"/>
              <a:buChar char="o"/>
            </a:pPr>
            <a:endParaRPr lang="fr-FR" sz="2400" dirty="0"/>
          </a:p>
          <a:p>
            <a:pPr marL="342900" indent="-342900" algn="ctr">
              <a:buFont typeface="Courier New" panose="02070309020205020404" pitchFamily="49" charset="0"/>
              <a:buChar char="o"/>
            </a:pPr>
            <a:endParaRPr lang="fr-FR" sz="2400" dirty="0"/>
          </a:p>
          <a:p>
            <a:pPr marL="342900" indent="-342900" algn="ctr">
              <a:buFont typeface="Courier New" panose="02070309020205020404" pitchFamily="49" charset="0"/>
              <a:buChar char="o"/>
            </a:pPr>
            <a:endParaRPr lang="en-US" sz="2400" dirty="0"/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FEBF2D11-97E9-E83D-9AAC-EE07E92AE21D}"/>
              </a:ext>
            </a:extLst>
          </p:cNvPr>
          <p:cNvSpPr txBox="1"/>
          <p:nvPr/>
        </p:nvSpPr>
        <p:spPr>
          <a:xfrm>
            <a:off x="664029" y="828249"/>
            <a:ext cx="10602159" cy="523220"/>
          </a:xfrm>
          <a:prstGeom prst="rect">
            <a:avLst/>
          </a:prstGeom>
          <a:noFill/>
          <a:ln w="12700">
            <a:solidFill>
              <a:srgbClr val="7030A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fr-FR" sz="2800" b="1" dirty="0">
                <a:solidFill>
                  <a:srgbClr val="7030A0"/>
                </a:solidFill>
              </a:rPr>
              <a:t>Modeling</a:t>
            </a:r>
            <a:endParaRPr lang="fr-FR" sz="2800" dirty="0">
              <a:solidFill>
                <a:srgbClr val="7030A0"/>
              </a:solidFill>
            </a:endParaRP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F6AB042D-1ED0-5949-A5F1-577584662E8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1481" y="3429000"/>
            <a:ext cx="3934164" cy="33117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498281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ZoneTexte 10">
            <a:extLst>
              <a:ext uri="{FF2B5EF4-FFF2-40B4-BE49-F238E27FC236}">
                <a16:creationId xmlns:a16="http://schemas.microsoft.com/office/drawing/2014/main" id="{FEBF2D11-97E9-E83D-9AAC-EE07E92AE21D}"/>
              </a:ext>
            </a:extLst>
          </p:cNvPr>
          <p:cNvSpPr txBox="1"/>
          <p:nvPr/>
        </p:nvSpPr>
        <p:spPr>
          <a:xfrm>
            <a:off x="664029" y="828249"/>
            <a:ext cx="10602159" cy="523220"/>
          </a:xfrm>
          <a:prstGeom prst="rect">
            <a:avLst/>
          </a:prstGeom>
          <a:noFill/>
          <a:ln w="12700">
            <a:solidFill>
              <a:srgbClr val="7030A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fr-FR" sz="2800" b="1" dirty="0" err="1">
                <a:solidFill>
                  <a:srgbClr val="7030A0"/>
                </a:solidFill>
              </a:rPr>
              <a:t>Potential</a:t>
            </a:r>
            <a:r>
              <a:rPr lang="fr-FR" sz="2800" b="1" dirty="0">
                <a:solidFill>
                  <a:srgbClr val="7030A0"/>
                </a:solidFill>
              </a:rPr>
              <a:t> </a:t>
            </a:r>
            <a:r>
              <a:rPr lang="fr-FR" sz="2800" b="1" dirty="0" err="1">
                <a:solidFill>
                  <a:srgbClr val="7030A0"/>
                </a:solidFill>
              </a:rPr>
              <a:t>role</a:t>
            </a:r>
            <a:r>
              <a:rPr lang="fr-FR" sz="2800" b="1" dirty="0">
                <a:solidFill>
                  <a:srgbClr val="7030A0"/>
                </a:solidFill>
              </a:rPr>
              <a:t> of DRD5-WP2 in </a:t>
            </a:r>
            <a:r>
              <a:rPr lang="fr-FR" sz="2800" b="1" dirty="0" err="1">
                <a:solidFill>
                  <a:srgbClr val="7030A0"/>
                </a:solidFill>
              </a:rPr>
              <a:t>this</a:t>
            </a:r>
            <a:r>
              <a:rPr lang="fr-FR" sz="2800" b="1" dirty="0">
                <a:solidFill>
                  <a:srgbClr val="7030A0"/>
                </a:solidFill>
              </a:rPr>
              <a:t> </a:t>
            </a:r>
            <a:r>
              <a:rPr lang="fr-FR" sz="2800" b="1" dirty="0" err="1">
                <a:solidFill>
                  <a:srgbClr val="7030A0"/>
                </a:solidFill>
              </a:rPr>
              <a:t>landscape</a:t>
            </a:r>
            <a:r>
              <a:rPr lang="fr-FR" sz="2800" b="1" dirty="0">
                <a:solidFill>
                  <a:srgbClr val="7030A0"/>
                </a:solidFill>
              </a:rPr>
              <a:t>?</a:t>
            </a:r>
            <a:endParaRPr lang="fr-FR" sz="2800" dirty="0">
              <a:solidFill>
                <a:srgbClr val="7030A0"/>
              </a:solidFill>
            </a:endParaRPr>
          </a:p>
        </p:txBody>
      </p:sp>
      <p:sp>
        <p:nvSpPr>
          <p:cNvPr id="2" name="Titre 3">
            <a:extLst>
              <a:ext uri="{FF2B5EF4-FFF2-40B4-BE49-F238E27FC236}">
                <a16:creationId xmlns:a16="http://schemas.microsoft.com/office/drawing/2014/main" id="{D597AD27-0A69-FFA4-0F36-670BB4A3BF0F}"/>
              </a:ext>
            </a:extLst>
          </p:cNvPr>
          <p:cNvSpPr txBox="1">
            <a:spLocks/>
          </p:cNvSpPr>
          <p:nvPr/>
        </p:nvSpPr>
        <p:spPr>
          <a:xfrm>
            <a:off x="481149" y="1611753"/>
            <a:ext cx="11527971" cy="5847137"/>
          </a:xfrm>
          <a:prstGeom prst="rect">
            <a:avLst/>
          </a:prstGeom>
        </p:spPr>
        <p:txBody>
          <a:bodyPr>
            <a:normAutofit fontScale="90000" lnSpcReduction="10000"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fr-FR" sz="2400" b="1" dirty="0"/>
              <a:t>WP2-a: Application </a:t>
            </a:r>
            <a:r>
              <a:rPr lang="fr-FR" sz="2400" b="1" dirty="0" err="1"/>
              <a:t>specific</a:t>
            </a:r>
            <a:r>
              <a:rPr lang="fr-FR" sz="2400" b="1" dirty="0"/>
              <a:t> </a:t>
            </a:r>
            <a:r>
              <a:rPr lang="fr-FR" sz="2400" b="1" dirty="0" err="1"/>
              <a:t>tailoring</a:t>
            </a:r>
            <a:endParaRPr lang="fr-FR" sz="2400" b="1" dirty="0"/>
          </a:p>
          <a:p>
            <a:pPr algn="ctr"/>
            <a:endParaRPr lang="fr-FR" sz="2400" b="1" dirty="0"/>
          </a:p>
          <a:p>
            <a:pPr marL="342900" indent="-342900" algn="l">
              <a:buFont typeface="Courier New" panose="02070309020205020404" pitchFamily="49" charset="0"/>
              <a:buChar char="o"/>
            </a:pPr>
            <a:r>
              <a:rPr lang="fr-FR" sz="2400" b="0" i="0" u="none" strike="noStrike" dirty="0" err="1">
                <a:solidFill>
                  <a:srgbClr val="131313"/>
                </a:solidFill>
                <a:effectLst/>
              </a:rPr>
              <a:t>Because</a:t>
            </a:r>
            <a:r>
              <a:rPr lang="fr-FR" sz="2400" b="0" i="0" u="none" strike="noStrike" dirty="0">
                <a:solidFill>
                  <a:srgbClr val="131313"/>
                </a:solidFill>
                <a:effectLst/>
              </a:rPr>
              <a:t> of the publication "race," </a:t>
            </a:r>
            <a:r>
              <a:rPr lang="fr-FR" sz="2400" b="0" i="0" u="none" strike="noStrike" dirty="0" err="1">
                <a:solidFill>
                  <a:srgbClr val="131313"/>
                </a:solidFill>
                <a:effectLst/>
              </a:rPr>
              <a:t>everyone</a:t>
            </a:r>
            <a:r>
              <a:rPr lang="fr-FR" sz="2400" b="0" i="0" u="none" strike="noStrike" dirty="0">
                <a:solidFill>
                  <a:srgbClr val="131313"/>
                </a:solidFill>
                <a:effectLst/>
              </a:rPr>
              <a:t> claims to have the best </a:t>
            </a:r>
            <a:r>
              <a:rPr lang="fr-FR" sz="2400" b="0" i="0" u="none" strike="noStrike" dirty="0" err="1">
                <a:solidFill>
                  <a:srgbClr val="131313"/>
                </a:solidFill>
                <a:effectLst/>
              </a:rPr>
              <a:t>sample</a:t>
            </a:r>
            <a:r>
              <a:rPr lang="fr-FR" sz="2400" b="0" i="0" u="none" strike="noStrike" dirty="0">
                <a:solidFill>
                  <a:srgbClr val="131313"/>
                </a:solidFill>
                <a:effectLst/>
              </a:rPr>
              <a:t>. </a:t>
            </a:r>
          </a:p>
          <a:p>
            <a:pPr marL="342900" indent="-342900" algn="l">
              <a:buFont typeface="Courier New" panose="02070309020205020404" pitchFamily="49" charset="0"/>
              <a:buChar char="o"/>
            </a:pPr>
            <a:r>
              <a:rPr lang="fr-FR" sz="2400" b="0" i="0" u="none" strike="noStrike" dirty="0" err="1">
                <a:solidFill>
                  <a:srgbClr val="131313"/>
                </a:solidFill>
                <a:effectLst/>
              </a:rPr>
              <a:t>However</a:t>
            </a:r>
            <a:r>
              <a:rPr lang="fr-FR" sz="2400" b="0" i="0" u="none" strike="noStrike" dirty="0">
                <a:solidFill>
                  <a:srgbClr val="131313"/>
                </a:solidFill>
                <a:effectLst/>
              </a:rPr>
              <a:t>, </a:t>
            </a:r>
            <a:r>
              <a:rPr lang="fr-FR" sz="2400" b="0" i="0" u="none" strike="noStrike" dirty="0" err="1">
                <a:solidFill>
                  <a:srgbClr val="131313"/>
                </a:solidFill>
                <a:effectLst/>
              </a:rPr>
              <a:t>most</a:t>
            </a:r>
            <a:r>
              <a:rPr lang="fr-FR" sz="2400" b="0" i="0" u="none" strike="noStrike" dirty="0">
                <a:solidFill>
                  <a:srgbClr val="131313"/>
                </a:solidFill>
                <a:effectLst/>
              </a:rPr>
              <a:t> </a:t>
            </a:r>
            <a:r>
              <a:rPr lang="fr-FR" sz="2400" b="0" i="0" u="none" strike="noStrike" dirty="0" err="1">
                <a:solidFill>
                  <a:srgbClr val="131313"/>
                </a:solidFill>
                <a:effectLst/>
              </a:rPr>
              <a:t>researchers</a:t>
            </a:r>
            <a:r>
              <a:rPr lang="fr-FR" sz="2400" b="0" i="0" u="none" strike="noStrike" dirty="0">
                <a:solidFill>
                  <a:srgbClr val="131313"/>
                </a:solidFill>
                <a:effectLst/>
              </a:rPr>
              <a:t> do not come </a:t>
            </a:r>
            <a:r>
              <a:rPr lang="fr-FR" sz="2400" b="0" i="0" u="none" strike="noStrike" dirty="0" err="1">
                <a:solidFill>
                  <a:srgbClr val="131313"/>
                </a:solidFill>
                <a:effectLst/>
              </a:rPr>
              <a:t>from</a:t>
            </a:r>
            <a:r>
              <a:rPr lang="fr-FR" sz="2400" b="0" i="0" u="none" strike="noStrike" dirty="0">
                <a:solidFill>
                  <a:srgbClr val="131313"/>
                </a:solidFill>
                <a:effectLst/>
              </a:rPr>
              <a:t> the scintillation or end-user </a:t>
            </a:r>
            <a:r>
              <a:rPr lang="fr-FR" sz="2400" b="0" i="0" u="none" strike="noStrike" dirty="0" err="1">
                <a:solidFill>
                  <a:srgbClr val="131313"/>
                </a:solidFill>
                <a:effectLst/>
              </a:rPr>
              <a:t>community</a:t>
            </a:r>
            <a:r>
              <a:rPr lang="fr-FR" sz="2400" b="0" i="0" u="none" strike="noStrike" dirty="0">
                <a:solidFill>
                  <a:srgbClr val="131313"/>
                </a:solidFill>
                <a:effectLst/>
              </a:rPr>
              <a:t>. This situation </a:t>
            </a:r>
            <a:r>
              <a:rPr lang="fr-FR" sz="2400" b="0" i="0" u="none" strike="noStrike" dirty="0" err="1">
                <a:solidFill>
                  <a:srgbClr val="131313"/>
                </a:solidFill>
                <a:effectLst/>
              </a:rPr>
              <a:t>requires</a:t>
            </a:r>
            <a:r>
              <a:rPr lang="fr-FR" sz="2400" b="0" i="0" u="none" strike="noStrike" dirty="0">
                <a:solidFill>
                  <a:srgbClr val="131313"/>
                </a:solidFill>
                <a:effectLst/>
              </a:rPr>
              <a:t> a </a:t>
            </a:r>
            <a:r>
              <a:rPr lang="fr-FR" sz="2400" b="0" i="0" u="none" strike="noStrike" dirty="0" err="1">
                <a:solidFill>
                  <a:srgbClr val="131313"/>
                </a:solidFill>
                <a:effectLst/>
              </a:rPr>
              <a:t>rationalization</a:t>
            </a:r>
            <a:r>
              <a:rPr lang="fr-FR" sz="2400" b="0" i="0" u="none" strike="noStrike" dirty="0">
                <a:solidFill>
                  <a:srgbClr val="131313"/>
                </a:solidFill>
                <a:effectLst/>
              </a:rPr>
              <a:t> of the </a:t>
            </a:r>
            <a:r>
              <a:rPr lang="fr-FR" sz="2400" b="0" i="0" u="none" strike="noStrike" dirty="0" err="1">
                <a:solidFill>
                  <a:srgbClr val="131313"/>
                </a:solidFill>
                <a:effectLst/>
              </a:rPr>
              <a:t>measurement</a:t>
            </a:r>
            <a:r>
              <a:rPr lang="fr-FR" sz="2400" b="0" i="0" u="none" strike="noStrike" dirty="0">
                <a:solidFill>
                  <a:srgbClr val="131313"/>
                </a:solidFill>
                <a:effectLst/>
              </a:rPr>
              <a:t> </a:t>
            </a:r>
            <a:r>
              <a:rPr lang="fr-FR" sz="2400" b="0" i="0" u="none" strike="noStrike" dirty="0" err="1">
                <a:solidFill>
                  <a:srgbClr val="131313"/>
                </a:solidFill>
                <a:effectLst/>
              </a:rPr>
              <a:t>protocol</a:t>
            </a:r>
            <a:r>
              <a:rPr lang="fr-FR" sz="2400" b="0" i="0" u="none" strike="noStrike" dirty="0">
                <a:solidFill>
                  <a:srgbClr val="131313"/>
                </a:solidFill>
                <a:effectLst/>
              </a:rPr>
              <a:t>. Even "simple single </a:t>
            </a:r>
            <a:r>
              <a:rPr lang="fr-FR" sz="2400" b="0" i="0" u="none" strike="noStrike" dirty="0" err="1">
                <a:solidFill>
                  <a:srgbClr val="131313"/>
                </a:solidFill>
                <a:effectLst/>
              </a:rPr>
              <a:t>crystals</a:t>
            </a:r>
            <a:r>
              <a:rPr lang="fr-FR" sz="2400" b="0" i="0" u="none" strike="noStrike" dirty="0">
                <a:solidFill>
                  <a:srgbClr val="131313"/>
                </a:solidFill>
                <a:effectLst/>
              </a:rPr>
              <a:t>" </a:t>
            </a:r>
            <a:r>
              <a:rPr lang="fr-FR" sz="2400" b="0" i="0" u="none" strike="noStrike" dirty="0" err="1">
                <a:solidFill>
                  <a:srgbClr val="131313"/>
                </a:solidFill>
                <a:effectLst/>
              </a:rPr>
              <a:t>may</a:t>
            </a:r>
            <a:r>
              <a:rPr lang="fr-FR" sz="2400" b="0" i="0" u="none" strike="noStrike" dirty="0">
                <a:solidFill>
                  <a:srgbClr val="131313"/>
                </a:solidFill>
                <a:effectLst/>
              </a:rPr>
              <a:t> </a:t>
            </a:r>
            <a:r>
              <a:rPr lang="fr-FR" sz="2400" b="0" i="0" u="none" strike="noStrike" dirty="0" err="1">
                <a:solidFill>
                  <a:srgbClr val="131313"/>
                </a:solidFill>
                <a:effectLst/>
              </a:rPr>
              <a:t>exhibit</a:t>
            </a:r>
            <a:r>
              <a:rPr lang="fr-FR" sz="2400" b="0" i="0" u="none" strike="noStrike" dirty="0">
                <a:solidFill>
                  <a:srgbClr val="131313"/>
                </a:solidFill>
                <a:effectLst/>
              </a:rPr>
              <a:t> </a:t>
            </a:r>
            <a:r>
              <a:rPr lang="fr-FR" sz="2400" b="0" i="0" u="none" strike="noStrike" dirty="0" err="1">
                <a:solidFill>
                  <a:srgbClr val="131313"/>
                </a:solidFill>
                <a:effectLst/>
              </a:rPr>
              <a:t>measurement</a:t>
            </a:r>
            <a:r>
              <a:rPr lang="fr-FR" sz="2400" b="0" i="0" u="none" strike="noStrike" dirty="0">
                <a:solidFill>
                  <a:srgbClr val="131313"/>
                </a:solidFill>
                <a:effectLst/>
              </a:rPr>
              <a:t> fluctuations.</a:t>
            </a:r>
          </a:p>
          <a:p>
            <a:pPr algn="l"/>
            <a:endParaRPr lang="fr-FR" sz="2400" b="0" i="0" u="none" strike="noStrike" dirty="0">
              <a:solidFill>
                <a:srgbClr val="131313"/>
              </a:solidFill>
              <a:effectLst/>
            </a:endParaRPr>
          </a:p>
          <a:p>
            <a:pPr marL="342900" indent="-342900" algn="l">
              <a:buFont typeface="Courier New" panose="02070309020205020404" pitchFamily="49" charset="0"/>
              <a:buChar char="o"/>
            </a:pPr>
            <a:r>
              <a:rPr lang="fr-FR" sz="2400" b="0" i="0" u="none" strike="noStrike" dirty="0">
                <a:solidFill>
                  <a:srgbClr val="131313"/>
                </a:solidFill>
                <a:effectLst/>
              </a:rPr>
              <a:t>The </a:t>
            </a:r>
            <a:r>
              <a:rPr lang="fr-FR" sz="2400" b="0" i="0" u="none" strike="noStrike" dirty="0" err="1">
                <a:solidFill>
                  <a:srgbClr val="131313"/>
                </a:solidFill>
                <a:effectLst/>
              </a:rPr>
              <a:t>dream</a:t>
            </a:r>
            <a:r>
              <a:rPr lang="fr-FR" sz="2400" b="0" i="0" u="none" strike="noStrike" dirty="0">
                <a:solidFill>
                  <a:srgbClr val="131313"/>
                </a:solidFill>
                <a:effectLst/>
              </a:rPr>
              <a:t> scenario </a:t>
            </a:r>
            <a:r>
              <a:rPr lang="fr-FR" sz="2400" b="0" i="0" u="none" strike="noStrike" dirty="0" err="1">
                <a:solidFill>
                  <a:srgbClr val="131313"/>
                </a:solidFill>
                <a:effectLst/>
              </a:rPr>
              <a:t>would</a:t>
            </a:r>
            <a:r>
              <a:rPr lang="fr-FR" sz="2400" b="0" i="0" u="none" strike="noStrike" dirty="0">
                <a:solidFill>
                  <a:srgbClr val="131313"/>
                </a:solidFill>
                <a:effectLst/>
              </a:rPr>
              <a:t> </a:t>
            </a:r>
            <a:r>
              <a:rPr lang="fr-FR" sz="2400" b="0" i="0" u="none" strike="noStrike" dirty="0" err="1">
                <a:solidFill>
                  <a:srgbClr val="131313"/>
                </a:solidFill>
                <a:effectLst/>
              </a:rPr>
              <a:t>be</a:t>
            </a:r>
            <a:r>
              <a:rPr lang="fr-FR" sz="2400" b="0" i="0" u="none" strike="noStrike" dirty="0">
                <a:solidFill>
                  <a:srgbClr val="131313"/>
                </a:solidFill>
                <a:effectLst/>
              </a:rPr>
              <a:t> to </a:t>
            </a:r>
            <a:r>
              <a:rPr lang="fr-FR" sz="2400" b="0" i="0" u="none" strike="noStrike" dirty="0" err="1">
                <a:solidFill>
                  <a:srgbClr val="131313"/>
                </a:solidFill>
                <a:effectLst/>
              </a:rPr>
              <a:t>define</a:t>
            </a:r>
            <a:r>
              <a:rPr lang="fr-FR" sz="2400" b="0" i="0" u="none" strike="noStrike" dirty="0">
                <a:solidFill>
                  <a:srgbClr val="131313"/>
                </a:solidFill>
                <a:effectLst/>
              </a:rPr>
              <a:t> a standard </a:t>
            </a:r>
            <a:r>
              <a:rPr lang="fr-FR" sz="2400" b="0" i="0" u="none" strike="noStrike" dirty="0" err="1">
                <a:solidFill>
                  <a:srgbClr val="131313"/>
                </a:solidFill>
                <a:effectLst/>
              </a:rPr>
              <a:t>geometry</a:t>
            </a:r>
            <a:r>
              <a:rPr lang="fr-FR" sz="2400" b="0" i="0" u="none" strike="noStrike" dirty="0">
                <a:solidFill>
                  <a:srgbClr val="131313"/>
                </a:solidFill>
                <a:effectLst/>
              </a:rPr>
              <a:t> and </a:t>
            </a:r>
            <a:r>
              <a:rPr lang="fr-FR" sz="2400" b="0" i="0" u="none" strike="noStrike" dirty="0" err="1">
                <a:solidFill>
                  <a:srgbClr val="131313"/>
                </a:solidFill>
                <a:effectLst/>
              </a:rPr>
              <a:t>establish</a:t>
            </a:r>
            <a:r>
              <a:rPr lang="fr-FR" sz="2400" b="0" i="0" u="none" strike="noStrike" dirty="0">
                <a:solidFill>
                  <a:srgbClr val="131313"/>
                </a:solidFill>
                <a:effectLst/>
              </a:rPr>
              <a:t> a few "centers of </a:t>
            </a:r>
            <a:r>
              <a:rPr lang="fr-FR" sz="2400" b="0" i="0" u="none" strike="noStrike" dirty="0" err="1">
                <a:solidFill>
                  <a:srgbClr val="131313"/>
                </a:solidFill>
                <a:effectLst/>
              </a:rPr>
              <a:t>measurement</a:t>
            </a:r>
            <a:r>
              <a:rPr lang="fr-FR" sz="2400" b="0" i="0" u="none" strike="noStrike" dirty="0">
                <a:solidFill>
                  <a:srgbClr val="131313"/>
                </a:solidFill>
                <a:effectLst/>
              </a:rPr>
              <a:t>" for the </a:t>
            </a:r>
            <a:r>
              <a:rPr lang="fr-FR" sz="2400" b="0" i="0" u="none" strike="noStrike" dirty="0" err="1">
                <a:solidFill>
                  <a:srgbClr val="131313"/>
                </a:solidFill>
                <a:effectLst/>
              </a:rPr>
              <a:t>community</a:t>
            </a:r>
            <a:r>
              <a:rPr lang="fr-FR" sz="2400" b="0" i="0" u="none" strike="noStrike" dirty="0">
                <a:solidFill>
                  <a:srgbClr val="131313"/>
                </a:solidFill>
                <a:effectLst/>
              </a:rPr>
              <a:t>. </a:t>
            </a:r>
            <a:r>
              <a:rPr lang="fr-FR" sz="2400" b="0" i="0" u="none" strike="noStrike" dirty="0" err="1">
                <a:solidFill>
                  <a:srgbClr val="131313"/>
                </a:solidFill>
                <a:effectLst/>
              </a:rPr>
              <a:t>These</a:t>
            </a:r>
            <a:r>
              <a:rPr lang="fr-FR" sz="2400" b="0" i="0" u="none" strike="noStrike" dirty="0">
                <a:solidFill>
                  <a:srgbClr val="131313"/>
                </a:solidFill>
                <a:effectLst/>
              </a:rPr>
              <a:t> centers </a:t>
            </a:r>
            <a:r>
              <a:rPr lang="fr-FR" sz="2400" b="0" i="0" u="none" strike="noStrike" dirty="0" err="1">
                <a:solidFill>
                  <a:srgbClr val="131313"/>
                </a:solidFill>
                <a:effectLst/>
              </a:rPr>
              <a:t>would</a:t>
            </a:r>
            <a:r>
              <a:rPr lang="fr-FR" sz="2400" b="0" i="0" u="none" strike="noStrike" dirty="0">
                <a:solidFill>
                  <a:srgbClr val="131313"/>
                </a:solidFill>
                <a:effectLst/>
              </a:rPr>
              <a:t> </a:t>
            </a:r>
            <a:r>
              <a:rPr lang="fr-FR" sz="2400" b="0" i="0" u="none" strike="noStrike" dirty="0" err="1">
                <a:solidFill>
                  <a:srgbClr val="131313"/>
                </a:solidFill>
                <a:effectLst/>
              </a:rPr>
              <a:t>facilitate</a:t>
            </a:r>
            <a:r>
              <a:rPr lang="fr-FR" sz="2400" b="0" i="0" u="none" strike="noStrike" dirty="0">
                <a:solidFill>
                  <a:srgbClr val="131313"/>
                </a:solidFill>
                <a:effectLst/>
              </a:rPr>
              <a:t> cross-</a:t>
            </a:r>
            <a:r>
              <a:rPr lang="fr-FR" sz="2400" b="0" i="0" u="none" strike="noStrike" dirty="0" err="1">
                <a:solidFill>
                  <a:srgbClr val="131313"/>
                </a:solidFill>
                <a:effectLst/>
              </a:rPr>
              <a:t>measurement</a:t>
            </a:r>
            <a:r>
              <a:rPr lang="fr-FR" sz="2400" b="0" i="0" u="none" strike="noStrike" dirty="0">
                <a:solidFill>
                  <a:srgbClr val="131313"/>
                </a:solidFill>
                <a:effectLst/>
              </a:rPr>
              <a:t> for cross-calibration, </a:t>
            </a:r>
            <a:r>
              <a:rPr lang="fr-FR" sz="2400" b="0" i="0" u="none" strike="noStrike" dirty="0" err="1">
                <a:solidFill>
                  <a:srgbClr val="131313"/>
                </a:solidFill>
                <a:effectLst/>
              </a:rPr>
              <a:t>focusing</a:t>
            </a:r>
            <a:r>
              <a:rPr lang="fr-FR" sz="2400" b="0" i="0" u="none" strike="noStrike" dirty="0">
                <a:solidFill>
                  <a:srgbClr val="131313"/>
                </a:solidFill>
                <a:effectLst/>
              </a:rPr>
              <a:t> on transmission, scintillation </a:t>
            </a:r>
            <a:r>
              <a:rPr lang="fr-FR" sz="2400" b="0" i="0" u="none" strike="noStrike" dirty="0" err="1">
                <a:solidFill>
                  <a:srgbClr val="131313"/>
                </a:solidFill>
                <a:effectLst/>
              </a:rPr>
              <a:t>spectra</a:t>
            </a:r>
            <a:r>
              <a:rPr lang="fr-FR" sz="2400" b="0" i="0" u="none" strike="noStrike" dirty="0">
                <a:solidFill>
                  <a:srgbClr val="131313"/>
                </a:solidFill>
                <a:effectLst/>
              </a:rPr>
              <a:t>, scintillation </a:t>
            </a:r>
            <a:r>
              <a:rPr lang="fr-FR" sz="2400" b="0" i="0" u="none" strike="noStrike" dirty="0" err="1">
                <a:solidFill>
                  <a:srgbClr val="131313"/>
                </a:solidFill>
                <a:effectLst/>
              </a:rPr>
              <a:t>yield</a:t>
            </a:r>
            <a:r>
              <a:rPr lang="fr-FR" sz="2400" b="0" i="0" u="none" strike="noStrike" dirty="0">
                <a:solidFill>
                  <a:srgbClr val="131313"/>
                </a:solidFill>
                <a:effectLst/>
              </a:rPr>
              <a:t>, and time </a:t>
            </a:r>
            <a:r>
              <a:rPr lang="fr-FR" sz="2400" b="0" i="0" u="none" strike="noStrike" dirty="0" err="1">
                <a:solidFill>
                  <a:srgbClr val="131313"/>
                </a:solidFill>
                <a:effectLst/>
              </a:rPr>
              <a:t>response</a:t>
            </a:r>
            <a:r>
              <a:rPr lang="fr-FR" sz="2400" b="0" i="0" u="none" strike="noStrike" dirty="0">
                <a:solidFill>
                  <a:srgbClr val="131313"/>
                </a:solidFill>
                <a:effectLst/>
              </a:rPr>
              <a:t>.</a:t>
            </a:r>
          </a:p>
          <a:p>
            <a:pPr marL="342900" indent="-342900" algn="l">
              <a:buFont typeface="Courier New" panose="02070309020205020404" pitchFamily="49" charset="0"/>
              <a:buChar char="o"/>
            </a:pPr>
            <a:endParaRPr lang="fr-FR" sz="2400" b="0" i="0" u="none" strike="noStrike" dirty="0">
              <a:solidFill>
                <a:srgbClr val="131313"/>
              </a:solidFill>
              <a:effectLst/>
            </a:endParaRPr>
          </a:p>
          <a:p>
            <a:pPr marL="342900" indent="-342900" algn="l">
              <a:buFont typeface="Courier New" panose="02070309020205020404" pitchFamily="49" charset="0"/>
              <a:buChar char="o"/>
            </a:pPr>
            <a:r>
              <a:rPr lang="fr-FR" sz="2400" b="0" i="0" u="none" strike="noStrike" dirty="0">
                <a:solidFill>
                  <a:srgbClr val="131313"/>
                </a:solidFill>
                <a:effectLst/>
              </a:rPr>
              <a:t>One key aspect </a:t>
            </a:r>
            <a:r>
              <a:rPr lang="fr-FR" sz="2400" b="0" i="0" u="none" strike="noStrike" dirty="0" err="1">
                <a:solidFill>
                  <a:srgbClr val="131313"/>
                </a:solidFill>
                <a:effectLst/>
              </a:rPr>
              <a:t>is</a:t>
            </a:r>
            <a:r>
              <a:rPr lang="fr-FR" sz="2400" b="0" i="0" u="none" strike="noStrike" dirty="0">
                <a:solidFill>
                  <a:srgbClr val="131313"/>
                </a:solidFill>
                <a:effectLst/>
              </a:rPr>
              <a:t> radiation </a:t>
            </a:r>
            <a:r>
              <a:rPr lang="fr-FR" sz="2400" b="0" i="0" u="none" strike="noStrike" dirty="0" err="1">
                <a:solidFill>
                  <a:srgbClr val="131313"/>
                </a:solidFill>
                <a:effectLst/>
              </a:rPr>
              <a:t>hardness</a:t>
            </a:r>
            <a:r>
              <a:rPr lang="fr-FR" sz="2400" b="0" i="0" u="none" strike="noStrike" dirty="0">
                <a:solidFill>
                  <a:srgbClr val="131313"/>
                </a:solidFill>
                <a:effectLst/>
              </a:rPr>
              <a:t>, </a:t>
            </a:r>
            <a:r>
              <a:rPr lang="fr-FR" sz="2400" b="0" i="0" u="none" strike="noStrike" dirty="0" err="1">
                <a:solidFill>
                  <a:srgbClr val="131313"/>
                </a:solidFill>
                <a:effectLst/>
              </a:rPr>
              <a:t>which</a:t>
            </a:r>
            <a:r>
              <a:rPr lang="fr-FR" sz="2400" b="0" i="0" u="none" strike="noStrike" dirty="0">
                <a:solidFill>
                  <a:srgbClr val="131313"/>
                </a:solidFill>
                <a:effectLst/>
              </a:rPr>
              <a:t> </a:t>
            </a:r>
            <a:r>
              <a:rPr lang="fr-FR" sz="2400" b="0" i="0" u="none" strike="noStrike" dirty="0" err="1">
                <a:solidFill>
                  <a:srgbClr val="131313"/>
                </a:solidFill>
                <a:effectLst/>
              </a:rPr>
              <a:t>involves</a:t>
            </a:r>
            <a:r>
              <a:rPr lang="fr-FR" sz="2400" b="0" i="0" u="none" strike="noStrike" dirty="0">
                <a:solidFill>
                  <a:srgbClr val="131313"/>
                </a:solidFill>
                <a:effectLst/>
              </a:rPr>
              <a:t> </a:t>
            </a:r>
            <a:r>
              <a:rPr lang="fr-FR" sz="2400" b="0" i="0" u="none" strike="noStrike" dirty="0" err="1">
                <a:solidFill>
                  <a:srgbClr val="131313"/>
                </a:solidFill>
                <a:effectLst/>
              </a:rPr>
              <a:t>defining</a:t>
            </a:r>
            <a:r>
              <a:rPr lang="fr-FR" sz="2400" b="0" i="0" u="none" strike="noStrike" dirty="0">
                <a:solidFill>
                  <a:srgbClr val="131313"/>
                </a:solidFill>
                <a:effectLst/>
              </a:rPr>
              <a:t> an irradiation </a:t>
            </a:r>
            <a:r>
              <a:rPr lang="fr-FR" sz="2400" b="0" i="0" u="none" strike="noStrike" dirty="0" err="1">
                <a:solidFill>
                  <a:srgbClr val="131313"/>
                </a:solidFill>
                <a:effectLst/>
              </a:rPr>
              <a:t>protocol</a:t>
            </a:r>
            <a:r>
              <a:rPr lang="fr-FR" sz="2400" b="0" i="0" u="none" strike="noStrike" dirty="0">
                <a:solidFill>
                  <a:srgbClr val="131313"/>
                </a:solidFill>
                <a:effectLst/>
              </a:rPr>
              <a:t> and </a:t>
            </a:r>
            <a:r>
              <a:rPr lang="fr-FR" sz="2400" b="0" i="0" u="none" strike="noStrike" dirty="0" err="1">
                <a:solidFill>
                  <a:srgbClr val="131313"/>
                </a:solidFill>
                <a:effectLst/>
              </a:rPr>
              <a:t>conducting</a:t>
            </a:r>
            <a:r>
              <a:rPr lang="fr-FR" sz="2400" b="0" i="0" u="none" strike="noStrike" dirty="0">
                <a:solidFill>
                  <a:srgbClr val="131313"/>
                </a:solidFill>
                <a:effectLst/>
              </a:rPr>
              <a:t> </a:t>
            </a:r>
            <a:r>
              <a:rPr lang="fr-FR" sz="2400" b="0" i="0" u="none" strike="noStrike" dirty="0" err="1">
                <a:solidFill>
                  <a:srgbClr val="131313"/>
                </a:solidFill>
                <a:effectLst/>
              </a:rPr>
              <a:t>remeasurements</a:t>
            </a:r>
            <a:r>
              <a:rPr lang="fr-FR" sz="2400" b="0" i="0" u="none" strike="noStrike" dirty="0">
                <a:solidFill>
                  <a:srgbClr val="131313"/>
                </a:solidFill>
                <a:effectLst/>
              </a:rPr>
              <a:t>. </a:t>
            </a:r>
          </a:p>
          <a:p>
            <a:pPr marL="342900" indent="-342900" algn="l">
              <a:buFont typeface="Courier New" panose="02070309020205020404" pitchFamily="49" charset="0"/>
              <a:buChar char="o"/>
            </a:pPr>
            <a:endParaRPr lang="fr-FR" sz="2400" b="0" i="0" u="none" strike="noStrike" dirty="0">
              <a:solidFill>
                <a:srgbClr val="131313"/>
              </a:solidFill>
              <a:effectLst/>
            </a:endParaRPr>
          </a:p>
          <a:p>
            <a:pPr marL="342900" indent="-342900" algn="l">
              <a:buFont typeface="Courier New" panose="02070309020205020404" pitchFamily="49" charset="0"/>
              <a:buChar char="o"/>
            </a:pPr>
            <a:r>
              <a:rPr lang="fr-FR" sz="2400" b="0" i="0" u="none" strike="noStrike" dirty="0" err="1">
                <a:solidFill>
                  <a:srgbClr val="131313"/>
                </a:solidFill>
                <a:effectLst/>
              </a:rPr>
              <a:t>Additionally</a:t>
            </a:r>
            <a:r>
              <a:rPr lang="fr-FR" sz="2400" b="0" i="0" u="none" strike="noStrike" dirty="0">
                <a:solidFill>
                  <a:srgbClr val="131313"/>
                </a:solidFill>
                <a:effectLst/>
              </a:rPr>
              <a:t>, the open data aspect </a:t>
            </a:r>
            <a:r>
              <a:rPr lang="fr-FR" sz="2400" b="0" i="0" u="none" strike="noStrike" dirty="0" err="1">
                <a:solidFill>
                  <a:srgbClr val="131313"/>
                </a:solidFill>
                <a:effectLst/>
              </a:rPr>
              <a:t>is</a:t>
            </a:r>
            <a:r>
              <a:rPr lang="fr-FR" sz="2400" b="0" i="0" u="none" strike="noStrike" dirty="0">
                <a:solidFill>
                  <a:srgbClr val="131313"/>
                </a:solidFill>
                <a:effectLst/>
              </a:rPr>
              <a:t> crucial.</a:t>
            </a:r>
          </a:p>
          <a:p>
            <a:pPr marL="342900" indent="-342900" algn="ctr">
              <a:buFont typeface="Courier New" panose="02070309020205020404" pitchFamily="49" charset="0"/>
              <a:buChar char="o"/>
            </a:pPr>
            <a:endParaRPr lang="fr-FR" sz="2400" b="1" dirty="0"/>
          </a:p>
          <a:p>
            <a:pPr algn="ctr"/>
            <a:endParaRPr lang="fr-FR" sz="2400" dirty="0"/>
          </a:p>
          <a:p>
            <a:pPr algn="ctr"/>
            <a:endParaRPr lang="fr-FR" sz="2400" dirty="0"/>
          </a:p>
          <a:p>
            <a:pPr algn="ctr"/>
            <a:endParaRPr lang="fr-FR" sz="2400" dirty="0"/>
          </a:p>
          <a:p>
            <a:pPr algn="ctr"/>
            <a:r>
              <a:rPr lang="fr-FR" sz="2400" dirty="0"/>
              <a:t>  </a:t>
            </a:r>
          </a:p>
          <a:p>
            <a:pPr algn="ctr"/>
            <a:endParaRPr lang="fr-FR" sz="2400" dirty="0"/>
          </a:p>
          <a:p>
            <a:pPr algn="ctr"/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200290111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ZoneTexte 10">
            <a:extLst>
              <a:ext uri="{FF2B5EF4-FFF2-40B4-BE49-F238E27FC236}">
                <a16:creationId xmlns:a16="http://schemas.microsoft.com/office/drawing/2014/main" id="{FEBF2D11-97E9-E83D-9AAC-EE07E92AE21D}"/>
              </a:ext>
            </a:extLst>
          </p:cNvPr>
          <p:cNvSpPr txBox="1"/>
          <p:nvPr/>
        </p:nvSpPr>
        <p:spPr>
          <a:xfrm>
            <a:off x="664029" y="828249"/>
            <a:ext cx="10602159" cy="523220"/>
          </a:xfrm>
          <a:prstGeom prst="rect">
            <a:avLst/>
          </a:prstGeom>
          <a:noFill/>
          <a:ln w="12700">
            <a:solidFill>
              <a:srgbClr val="7030A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fr-FR" sz="2800" b="1" dirty="0" err="1">
                <a:solidFill>
                  <a:srgbClr val="7030A0"/>
                </a:solidFill>
              </a:rPr>
              <a:t>Potential</a:t>
            </a:r>
            <a:r>
              <a:rPr lang="fr-FR" sz="2800" b="1" dirty="0">
                <a:solidFill>
                  <a:srgbClr val="7030A0"/>
                </a:solidFill>
              </a:rPr>
              <a:t> </a:t>
            </a:r>
            <a:r>
              <a:rPr lang="fr-FR" sz="2800" b="1" dirty="0" err="1">
                <a:solidFill>
                  <a:srgbClr val="7030A0"/>
                </a:solidFill>
              </a:rPr>
              <a:t>role</a:t>
            </a:r>
            <a:r>
              <a:rPr lang="fr-FR" sz="2800" b="1" dirty="0">
                <a:solidFill>
                  <a:srgbClr val="7030A0"/>
                </a:solidFill>
              </a:rPr>
              <a:t> of DRD5-WP2 in </a:t>
            </a:r>
            <a:r>
              <a:rPr lang="fr-FR" sz="2800" b="1" dirty="0" err="1">
                <a:solidFill>
                  <a:srgbClr val="7030A0"/>
                </a:solidFill>
              </a:rPr>
              <a:t>this</a:t>
            </a:r>
            <a:r>
              <a:rPr lang="fr-FR" sz="2800" b="1" dirty="0">
                <a:solidFill>
                  <a:srgbClr val="7030A0"/>
                </a:solidFill>
              </a:rPr>
              <a:t> </a:t>
            </a:r>
            <a:r>
              <a:rPr lang="fr-FR" sz="2800" b="1" dirty="0" err="1">
                <a:solidFill>
                  <a:srgbClr val="7030A0"/>
                </a:solidFill>
              </a:rPr>
              <a:t>landscape</a:t>
            </a:r>
            <a:r>
              <a:rPr lang="fr-FR" sz="2800" b="1" dirty="0">
                <a:solidFill>
                  <a:srgbClr val="7030A0"/>
                </a:solidFill>
              </a:rPr>
              <a:t>?</a:t>
            </a:r>
            <a:endParaRPr lang="fr-FR" sz="2800" dirty="0">
              <a:solidFill>
                <a:srgbClr val="7030A0"/>
              </a:solidFill>
            </a:endParaRPr>
          </a:p>
        </p:txBody>
      </p:sp>
      <p:sp>
        <p:nvSpPr>
          <p:cNvPr id="2" name="Titre 3">
            <a:extLst>
              <a:ext uri="{FF2B5EF4-FFF2-40B4-BE49-F238E27FC236}">
                <a16:creationId xmlns:a16="http://schemas.microsoft.com/office/drawing/2014/main" id="{D597AD27-0A69-FFA4-0F36-670BB4A3BF0F}"/>
              </a:ext>
            </a:extLst>
          </p:cNvPr>
          <p:cNvSpPr txBox="1">
            <a:spLocks/>
          </p:cNvSpPr>
          <p:nvPr/>
        </p:nvSpPr>
        <p:spPr>
          <a:xfrm>
            <a:off x="441960" y="1650940"/>
            <a:ext cx="11527971" cy="5703446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fr-FR" sz="2400" b="1" dirty="0"/>
              <a:t>WP2-a: Application </a:t>
            </a:r>
            <a:r>
              <a:rPr lang="fr-FR" sz="2400" b="1" dirty="0" err="1"/>
              <a:t>specific</a:t>
            </a:r>
            <a:r>
              <a:rPr lang="fr-FR" sz="2400" b="1" dirty="0"/>
              <a:t> </a:t>
            </a:r>
            <a:r>
              <a:rPr lang="fr-FR" sz="2400" b="1" dirty="0" err="1"/>
              <a:t>tailoring</a:t>
            </a:r>
            <a:endParaRPr lang="fr-FR" sz="2400" b="1" dirty="0"/>
          </a:p>
          <a:p>
            <a:pPr algn="ctr"/>
            <a:endParaRPr lang="fr-FR" sz="2400" dirty="0"/>
          </a:p>
          <a:p>
            <a:pPr marL="342900" indent="-342900" algn="ctr">
              <a:buFont typeface="Courier New" panose="02070309020205020404" pitchFamily="49" charset="0"/>
              <a:buChar char="o"/>
            </a:pPr>
            <a:r>
              <a:rPr lang="fr-FR" sz="2400" dirty="0"/>
              <a:t>And </a:t>
            </a:r>
            <a:r>
              <a:rPr lang="fr-FR" sz="2400" dirty="0" err="1"/>
              <a:t>then</a:t>
            </a:r>
            <a:r>
              <a:rPr lang="fr-FR" sz="2400" dirty="0"/>
              <a:t>  an open </a:t>
            </a:r>
            <a:r>
              <a:rPr lang="fr-FR" sz="2400" dirty="0" err="1"/>
              <a:t>database</a:t>
            </a:r>
            <a:r>
              <a:rPr lang="fr-FR" sz="2400" dirty="0"/>
              <a:t> </a:t>
            </a:r>
            <a:r>
              <a:rPr lang="fr-FR" sz="2400" dirty="0" err="1"/>
              <a:t>specific</a:t>
            </a:r>
            <a:r>
              <a:rPr lang="fr-FR" sz="2400" dirty="0"/>
              <a:t> to </a:t>
            </a:r>
            <a:r>
              <a:rPr lang="fr-FR" sz="2400" dirty="0" err="1"/>
              <a:t>nanoscintillators</a:t>
            </a:r>
            <a:endParaRPr lang="fr-FR" sz="2400" dirty="0"/>
          </a:p>
          <a:p>
            <a:pPr marL="342900" indent="-342900" algn="ctr">
              <a:buFont typeface="Courier New" panose="02070309020205020404" pitchFamily="49" charset="0"/>
              <a:buChar char="o"/>
            </a:pPr>
            <a:r>
              <a:rPr lang="fr-FR" sz="2400" dirty="0" err="1"/>
              <a:t>Here</a:t>
            </a:r>
            <a:r>
              <a:rPr lang="fr-FR" sz="2400" dirty="0"/>
              <a:t> the 30’s </a:t>
            </a:r>
            <a:r>
              <a:rPr lang="fr-FR" sz="2400" dirty="0" err="1"/>
              <a:t>year</a:t>
            </a:r>
            <a:r>
              <a:rPr lang="fr-FR" sz="2400" dirty="0"/>
              <a:t> </a:t>
            </a:r>
            <a:r>
              <a:rPr lang="fr-FR" sz="2400" dirty="0" err="1"/>
              <a:t>old</a:t>
            </a:r>
            <a:r>
              <a:rPr lang="fr-FR" sz="2400" dirty="0"/>
              <a:t> Berkeley </a:t>
            </a:r>
            <a:r>
              <a:rPr lang="fr-FR" sz="2400" dirty="0" err="1"/>
              <a:t>database</a:t>
            </a:r>
            <a:r>
              <a:rPr lang="fr-FR" sz="2400" dirty="0"/>
              <a:t> for bulk </a:t>
            </a:r>
            <a:r>
              <a:rPr lang="fr-FR" sz="2400" dirty="0" err="1"/>
              <a:t>materials</a:t>
            </a:r>
            <a:endParaRPr lang="fr-FR" sz="2400" dirty="0"/>
          </a:p>
          <a:p>
            <a:pPr algn="ctr"/>
            <a:endParaRPr lang="fr-FR" sz="2400" dirty="0"/>
          </a:p>
          <a:p>
            <a:pPr algn="ctr"/>
            <a:endParaRPr lang="fr-FR" sz="2400" dirty="0"/>
          </a:p>
          <a:p>
            <a:pPr algn="ctr"/>
            <a:r>
              <a:rPr lang="fr-FR" sz="2400" dirty="0"/>
              <a:t>  </a:t>
            </a:r>
          </a:p>
          <a:p>
            <a:pPr algn="ctr"/>
            <a:endParaRPr lang="fr-FR" sz="2400" dirty="0"/>
          </a:p>
          <a:p>
            <a:pPr algn="ctr"/>
            <a:endParaRPr lang="en-US" sz="2400" dirty="0"/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B232F8E6-3219-C38E-049D-0369BFEE781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282158"/>
            <a:ext cx="6191794" cy="2363510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4678F02A-3A6B-0B70-D592-03C76175037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9909" y="3099277"/>
            <a:ext cx="6170022" cy="3169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103819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re 3">
            <a:extLst>
              <a:ext uri="{FF2B5EF4-FFF2-40B4-BE49-F238E27FC236}">
                <a16:creationId xmlns:a16="http://schemas.microsoft.com/office/drawing/2014/main" id="{6C451A4F-72BD-662A-6E63-50D0DCCC337C}"/>
              </a:ext>
            </a:extLst>
          </p:cNvPr>
          <p:cNvSpPr txBox="1">
            <a:spLocks/>
          </p:cNvSpPr>
          <p:nvPr/>
        </p:nvSpPr>
        <p:spPr>
          <a:xfrm>
            <a:off x="757646" y="2561148"/>
            <a:ext cx="12122330" cy="3277014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fr-FR" sz="2400" dirty="0"/>
          </a:p>
          <a:p>
            <a:endParaRPr lang="en-US" sz="2400" dirty="0"/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FEBF2D11-97E9-E83D-9AAC-EE07E92AE21D}"/>
              </a:ext>
            </a:extLst>
          </p:cNvPr>
          <p:cNvSpPr txBox="1"/>
          <p:nvPr/>
        </p:nvSpPr>
        <p:spPr>
          <a:xfrm>
            <a:off x="664029" y="828249"/>
            <a:ext cx="10602159" cy="523220"/>
          </a:xfrm>
          <a:prstGeom prst="rect">
            <a:avLst/>
          </a:prstGeom>
          <a:noFill/>
          <a:ln w="12700">
            <a:solidFill>
              <a:srgbClr val="7030A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fr-FR" sz="2800" b="1" dirty="0">
                <a:solidFill>
                  <a:srgbClr val="7030A0"/>
                </a:solidFill>
              </a:rPr>
              <a:t>Building a </a:t>
            </a:r>
            <a:r>
              <a:rPr lang="fr-FR" sz="2800" b="1" dirty="0" err="1">
                <a:solidFill>
                  <a:srgbClr val="7030A0"/>
                </a:solidFill>
              </a:rPr>
              <a:t>community</a:t>
            </a:r>
            <a:endParaRPr lang="fr-FR" sz="2800" dirty="0">
              <a:solidFill>
                <a:srgbClr val="7030A0"/>
              </a:solidFill>
            </a:endParaRPr>
          </a:p>
        </p:txBody>
      </p:sp>
      <p:sp>
        <p:nvSpPr>
          <p:cNvPr id="2" name="Titre 3">
            <a:extLst>
              <a:ext uri="{FF2B5EF4-FFF2-40B4-BE49-F238E27FC236}">
                <a16:creationId xmlns:a16="http://schemas.microsoft.com/office/drawing/2014/main" id="{1526EA05-37C8-BCB1-21E2-50ED63A2EC12}"/>
              </a:ext>
            </a:extLst>
          </p:cNvPr>
          <p:cNvSpPr txBox="1">
            <a:spLocks/>
          </p:cNvSpPr>
          <p:nvPr/>
        </p:nvSpPr>
        <p:spPr>
          <a:xfrm>
            <a:off x="481149" y="1611753"/>
            <a:ext cx="11527971" cy="5847137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fr-FR" sz="2500" b="1" dirty="0"/>
              <a:t>WP2-b: Extended </a:t>
            </a:r>
            <a:r>
              <a:rPr lang="fr-FR" sz="2500" b="1" dirty="0" err="1"/>
              <a:t>functionalities</a:t>
            </a:r>
            <a:endParaRPr lang="fr-FR" sz="2500" b="1" dirty="0"/>
          </a:p>
          <a:p>
            <a:pPr algn="ctr"/>
            <a:r>
              <a:rPr lang="fr-FR" sz="2500" dirty="0" err="1"/>
              <a:t>Requirement</a:t>
            </a:r>
            <a:r>
              <a:rPr lang="fr-FR" sz="2500" dirty="0"/>
              <a:t> to </a:t>
            </a:r>
            <a:r>
              <a:rPr lang="fr-FR" sz="2500" dirty="0" err="1"/>
              <a:t>define</a:t>
            </a:r>
            <a:r>
              <a:rPr lang="fr-FR" sz="2500" dirty="0"/>
              <a:t> a </a:t>
            </a:r>
            <a:r>
              <a:rPr lang="fr-FR" sz="2500" dirty="0" err="1"/>
              <a:t>target</a:t>
            </a:r>
            <a:r>
              <a:rPr lang="fr-FR" sz="2500" dirty="0"/>
              <a:t> in </a:t>
            </a:r>
            <a:r>
              <a:rPr lang="fr-FR" sz="2500" dirty="0" err="1"/>
              <a:t>terms</a:t>
            </a:r>
            <a:r>
              <a:rPr lang="fr-FR" sz="2500" dirty="0"/>
              <a:t> of application</a:t>
            </a:r>
          </a:p>
          <a:p>
            <a:pPr algn="ctr"/>
            <a:r>
              <a:rPr lang="fr-FR" sz="2500" dirty="0"/>
              <a:t>Universal </a:t>
            </a:r>
            <a:r>
              <a:rPr lang="fr-FR" sz="2500" dirty="0" err="1"/>
              <a:t>scintillator</a:t>
            </a:r>
            <a:r>
              <a:rPr lang="fr-FR" sz="2500" dirty="0"/>
              <a:t> </a:t>
            </a:r>
            <a:r>
              <a:rPr lang="fr-FR" sz="2500" dirty="0" err="1"/>
              <a:t>will</a:t>
            </a:r>
            <a:r>
              <a:rPr lang="fr-FR" sz="2500" dirty="0"/>
              <a:t> </a:t>
            </a:r>
            <a:r>
              <a:rPr lang="fr-FR" sz="2500" dirty="0" err="1"/>
              <a:t>never</a:t>
            </a:r>
            <a:r>
              <a:rPr lang="fr-FR" sz="2500" dirty="0"/>
              <a:t> </a:t>
            </a:r>
            <a:r>
              <a:rPr lang="fr-FR" sz="2500" dirty="0" err="1"/>
              <a:t>exist</a:t>
            </a:r>
            <a:r>
              <a:rPr lang="fr-FR" sz="2500" dirty="0"/>
              <a:t>!</a:t>
            </a:r>
          </a:p>
          <a:p>
            <a:pPr algn="ctr"/>
            <a:endParaRPr lang="fr-FR" sz="2500" dirty="0"/>
          </a:p>
          <a:p>
            <a:pPr algn="ctr"/>
            <a:r>
              <a:rPr lang="fr-FR" sz="2500" b="1" dirty="0"/>
              <a:t>WP2-c: modeling </a:t>
            </a:r>
          </a:p>
          <a:p>
            <a:pPr algn="ctr"/>
            <a:r>
              <a:rPr lang="fr-FR" sz="2500" dirty="0"/>
              <a:t>Goal? </a:t>
            </a:r>
            <a:r>
              <a:rPr lang="fr-FR" sz="2500" dirty="0" err="1"/>
              <a:t>Being</a:t>
            </a:r>
            <a:r>
              <a:rPr lang="fr-FR" sz="2500" dirty="0"/>
              <a:t> </a:t>
            </a:r>
            <a:r>
              <a:rPr lang="fr-FR" sz="2500" dirty="0" err="1"/>
              <a:t>predictive</a:t>
            </a:r>
            <a:r>
              <a:rPr lang="fr-FR" sz="2500" dirty="0"/>
              <a:t> or descriptive</a:t>
            </a:r>
          </a:p>
          <a:p>
            <a:pPr algn="ctr"/>
            <a:endParaRPr lang="fr-FR" sz="2400" dirty="0"/>
          </a:p>
          <a:p>
            <a:pPr algn="ctr"/>
            <a:endParaRPr lang="fr-FR" sz="2400" dirty="0"/>
          </a:p>
          <a:p>
            <a:pPr algn="ctr"/>
            <a:r>
              <a:rPr lang="fr-FR" sz="2400" dirty="0"/>
              <a:t>  </a:t>
            </a:r>
          </a:p>
          <a:p>
            <a:pPr algn="ctr"/>
            <a:endParaRPr lang="fr-FR" sz="2400" dirty="0"/>
          </a:p>
          <a:p>
            <a:pPr algn="ctr"/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395322616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re 3">
            <a:extLst>
              <a:ext uri="{FF2B5EF4-FFF2-40B4-BE49-F238E27FC236}">
                <a16:creationId xmlns:a16="http://schemas.microsoft.com/office/drawing/2014/main" id="{6C451A4F-72BD-662A-6E63-50D0DCCC337C}"/>
              </a:ext>
            </a:extLst>
          </p:cNvPr>
          <p:cNvSpPr txBox="1">
            <a:spLocks/>
          </p:cNvSpPr>
          <p:nvPr/>
        </p:nvSpPr>
        <p:spPr>
          <a:xfrm>
            <a:off x="757646" y="2561148"/>
            <a:ext cx="12122330" cy="3277014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fr-FR" sz="2400" dirty="0"/>
          </a:p>
          <a:p>
            <a:endParaRPr lang="en-US" sz="2400" dirty="0"/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FEBF2D11-97E9-E83D-9AAC-EE07E92AE21D}"/>
              </a:ext>
            </a:extLst>
          </p:cNvPr>
          <p:cNvSpPr txBox="1"/>
          <p:nvPr/>
        </p:nvSpPr>
        <p:spPr>
          <a:xfrm>
            <a:off x="664029" y="828249"/>
            <a:ext cx="10602159" cy="523220"/>
          </a:xfrm>
          <a:prstGeom prst="rect">
            <a:avLst/>
          </a:prstGeom>
          <a:noFill/>
          <a:ln w="12700">
            <a:solidFill>
              <a:srgbClr val="7030A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fr-FR" sz="2800" b="1" dirty="0">
                <a:solidFill>
                  <a:srgbClr val="7030A0"/>
                </a:solidFill>
              </a:rPr>
              <a:t>Building a </a:t>
            </a:r>
            <a:r>
              <a:rPr lang="fr-FR" sz="2800" b="1" dirty="0" err="1">
                <a:solidFill>
                  <a:srgbClr val="7030A0"/>
                </a:solidFill>
              </a:rPr>
              <a:t>community</a:t>
            </a:r>
            <a:endParaRPr lang="fr-FR" sz="2800" dirty="0">
              <a:solidFill>
                <a:srgbClr val="7030A0"/>
              </a:solidFill>
            </a:endParaRPr>
          </a:p>
        </p:txBody>
      </p:sp>
      <p:sp>
        <p:nvSpPr>
          <p:cNvPr id="2" name="Titre 3">
            <a:extLst>
              <a:ext uri="{FF2B5EF4-FFF2-40B4-BE49-F238E27FC236}">
                <a16:creationId xmlns:a16="http://schemas.microsoft.com/office/drawing/2014/main" id="{1526EA05-37C8-BCB1-21E2-50ED63A2EC12}"/>
              </a:ext>
            </a:extLst>
          </p:cNvPr>
          <p:cNvSpPr txBox="1">
            <a:spLocks/>
          </p:cNvSpPr>
          <p:nvPr/>
        </p:nvSpPr>
        <p:spPr>
          <a:xfrm>
            <a:off x="757646" y="4995033"/>
            <a:ext cx="11527971" cy="5847137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fr-FR" sz="2400" dirty="0"/>
              <a:t>Setting a </a:t>
            </a:r>
            <a:r>
              <a:rPr lang="fr-FR" sz="2400" dirty="0" err="1"/>
              <a:t>small</a:t>
            </a:r>
            <a:r>
              <a:rPr lang="fr-FR" sz="2400" dirty="0"/>
              <a:t> </a:t>
            </a:r>
            <a:r>
              <a:rPr lang="fr-FR" sz="2400" dirty="0" err="1"/>
              <a:t>working</a:t>
            </a:r>
            <a:r>
              <a:rPr lang="fr-FR" sz="2400" dirty="0"/>
              <a:t> group? </a:t>
            </a:r>
          </a:p>
          <a:p>
            <a:pPr algn="ctr"/>
            <a:endParaRPr lang="fr-FR" sz="2400" dirty="0"/>
          </a:p>
          <a:p>
            <a:pPr algn="ctr"/>
            <a:r>
              <a:rPr lang="fr-FR" sz="2400" dirty="0"/>
              <a:t>In Crystal Clear Collaboration and SCINT </a:t>
            </a:r>
            <a:r>
              <a:rPr lang="fr-FR" sz="2400" dirty="0" err="1"/>
              <a:t>conference</a:t>
            </a:r>
            <a:r>
              <a:rPr lang="fr-FR" sz="2400" dirty="0"/>
              <a:t> </a:t>
            </a:r>
            <a:r>
              <a:rPr lang="fr-FR" sz="2400" dirty="0" err="1"/>
              <a:t>community</a:t>
            </a:r>
            <a:r>
              <a:rPr lang="fr-FR" sz="2400" dirty="0"/>
              <a:t>?</a:t>
            </a:r>
          </a:p>
          <a:p>
            <a:pPr algn="ctr"/>
            <a:endParaRPr lang="fr-FR" sz="2400" dirty="0"/>
          </a:p>
          <a:p>
            <a:pPr algn="ctr"/>
            <a:r>
              <a:rPr lang="fr-FR" sz="2400" dirty="0"/>
              <a:t>  </a:t>
            </a:r>
          </a:p>
          <a:p>
            <a:pPr algn="ctr"/>
            <a:endParaRPr lang="fr-FR" sz="2400" dirty="0"/>
          </a:p>
          <a:p>
            <a:pPr algn="ctr"/>
            <a:endParaRPr lang="en-US" sz="2400" dirty="0"/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1E75E115-6868-8BD1-9F65-3C9C5E93D17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9800" y="1687628"/>
            <a:ext cx="7772400" cy="29712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39424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ZoneTexte 10">
            <a:extLst>
              <a:ext uri="{FF2B5EF4-FFF2-40B4-BE49-F238E27FC236}">
                <a16:creationId xmlns:a16="http://schemas.microsoft.com/office/drawing/2014/main" id="{FEBF2D11-97E9-E83D-9AAC-EE07E92AE21D}"/>
              </a:ext>
            </a:extLst>
          </p:cNvPr>
          <p:cNvSpPr txBox="1"/>
          <p:nvPr/>
        </p:nvSpPr>
        <p:spPr>
          <a:xfrm>
            <a:off x="664029" y="828249"/>
            <a:ext cx="10602159" cy="523220"/>
          </a:xfrm>
          <a:prstGeom prst="rect">
            <a:avLst/>
          </a:prstGeom>
          <a:noFill/>
          <a:ln w="12700">
            <a:solidFill>
              <a:srgbClr val="7030A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fr-FR" sz="2800" b="1" dirty="0">
                <a:solidFill>
                  <a:srgbClr val="7030A0"/>
                </a:solidFill>
              </a:rPr>
              <a:t>Scintillation at the </a:t>
            </a:r>
            <a:r>
              <a:rPr lang="fr-FR" sz="2800" b="1" dirty="0" err="1">
                <a:solidFill>
                  <a:srgbClr val="7030A0"/>
                </a:solidFill>
              </a:rPr>
              <a:t>nanoscale</a:t>
            </a:r>
            <a:r>
              <a:rPr lang="fr-FR" sz="2800" b="1" dirty="0">
                <a:solidFill>
                  <a:srgbClr val="7030A0"/>
                </a:solidFill>
              </a:rPr>
              <a:t>: </a:t>
            </a:r>
            <a:r>
              <a:rPr lang="fr-FR" sz="2800" b="1" dirty="0" err="1">
                <a:solidFill>
                  <a:srgbClr val="7030A0"/>
                </a:solidFill>
              </a:rPr>
              <a:t>what</a:t>
            </a:r>
            <a:r>
              <a:rPr lang="fr-FR" sz="2800" b="1" dirty="0">
                <a:solidFill>
                  <a:srgbClr val="7030A0"/>
                </a:solidFill>
              </a:rPr>
              <a:t> are the </a:t>
            </a:r>
            <a:r>
              <a:rPr lang="fr-FR" sz="2800" b="1" dirty="0" err="1">
                <a:solidFill>
                  <a:srgbClr val="7030A0"/>
                </a:solidFill>
              </a:rPr>
              <a:t>differences</a:t>
            </a:r>
            <a:r>
              <a:rPr lang="fr-FR" sz="2800" b="1" dirty="0">
                <a:solidFill>
                  <a:srgbClr val="7030A0"/>
                </a:solidFill>
              </a:rPr>
              <a:t>? </a:t>
            </a:r>
            <a:endParaRPr lang="fr-FR" sz="2800" dirty="0">
              <a:solidFill>
                <a:srgbClr val="7030A0"/>
              </a:solidFill>
            </a:endParaRP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0B6BCF6E-1C14-0CE6-0F3B-3D0DEE5ED58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1260" y="1823283"/>
            <a:ext cx="5746392" cy="4772427"/>
          </a:xfrm>
          <a:prstGeom prst="rect">
            <a:avLst/>
          </a:prstGeom>
        </p:spPr>
      </p:pic>
      <p:sp>
        <p:nvSpPr>
          <p:cNvPr id="5" name="Titre 3">
            <a:extLst>
              <a:ext uri="{FF2B5EF4-FFF2-40B4-BE49-F238E27FC236}">
                <a16:creationId xmlns:a16="http://schemas.microsoft.com/office/drawing/2014/main" id="{56618F4F-6C80-46D8-F14B-AEFE959B715E}"/>
              </a:ext>
            </a:extLst>
          </p:cNvPr>
          <p:cNvSpPr txBox="1">
            <a:spLocks/>
          </p:cNvSpPr>
          <p:nvPr/>
        </p:nvSpPr>
        <p:spPr>
          <a:xfrm>
            <a:off x="1093304" y="1575624"/>
            <a:ext cx="10172884" cy="3277014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2400" b="1" dirty="0"/>
              <a:t>Even in the keV </a:t>
            </a:r>
            <a:r>
              <a:rPr lang="fr-FR" sz="2400" b="1" dirty="0" err="1"/>
              <a:t>regime</a:t>
            </a:r>
            <a:r>
              <a:rPr lang="fr-FR" sz="2400" b="1" dirty="0"/>
              <a:t>, </a:t>
            </a:r>
            <a:r>
              <a:rPr lang="fr-FR" sz="2400" b="1" dirty="0" err="1"/>
              <a:t>penetration</a:t>
            </a:r>
            <a:r>
              <a:rPr lang="fr-FR" sz="2400" b="1" dirty="0"/>
              <a:t> </a:t>
            </a:r>
            <a:r>
              <a:rPr lang="fr-FR" sz="2400" b="1" dirty="0" err="1"/>
              <a:t>depth</a:t>
            </a:r>
            <a:r>
              <a:rPr lang="fr-FR" sz="2400" b="1" dirty="0"/>
              <a:t> of </a:t>
            </a:r>
            <a:r>
              <a:rPr lang="fr-FR" sz="2400" b="1" dirty="0" err="1"/>
              <a:t>electrons</a:t>
            </a:r>
            <a:r>
              <a:rPr lang="fr-FR" sz="2400" b="1" dirty="0"/>
              <a:t> </a:t>
            </a:r>
            <a:r>
              <a:rPr lang="fr-FR" sz="2400" b="1" dirty="0" err="1"/>
              <a:t>is</a:t>
            </a:r>
            <a:r>
              <a:rPr lang="fr-FR" sz="2400" b="1" dirty="0"/>
              <a:t> </a:t>
            </a:r>
            <a:r>
              <a:rPr lang="fr-FR" sz="2400" b="1" dirty="0" err="1"/>
              <a:t>larger</a:t>
            </a:r>
            <a:r>
              <a:rPr lang="fr-FR" sz="2400" b="1" dirty="0"/>
              <a:t> </a:t>
            </a:r>
            <a:r>
              <a:rPr lang="fr-FR" sz="2400" b="1" dirty="0" err="1"/>
              <a:t>than</a:t>
            </a:r>
            <a:r>
              <a:rPr lang="fr-FR" sz="2400" b="1" dirty="0"/>
              <a:t> the NP size.</a:t>
            </a:r>
          </a:p>
          <a:p>
            <a:endParaRPr lang="fr-FR" sz="2400" b="1" dirty="0"/>
          </a:p>
          <a:p>
            <a:pPr marL="342900" indent="-342900">
              <a:buFont typeface="Courier New" panose="02070309020205020404" pitchFamily="49" charset="0"/>
              <a:buChar char="o"/>
            </a:pPr>
            <a:endParaRPr lang="fr-FR" sz="2400" dirty="0"/>
          </a:p>
          <a:p>
            <a:pPr marL="342900" indent="-342900">
              <a:buFont typeface="Courier New" panose="02070309020205020404" pitchFamily="49" charset="0"/>
              <a:buChar char="o"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965889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ZoneTexte 10">
            <a:extLst>
              <a:ext uri="{FF2B5EF4-FFF2-40B4-BE49-F238E27FC236}">
                <a16:creationId xmlns:a16="http://schemas.microsoft.com/office/drawing/2014/main" id="{FEBF2D11-97E9-E83D-9AAC-EE07E92AE21D}"/>
              </a:ext>
            </a:extLst>
          </p:cNvPr>
          <p:cNvSpPr txBox="1"/>
          <p:nvPr/>
        </p:nvSpPr>
        <p:spPr>
          <a:xfrm>
            <a:off x="664029" y="828249"/>
            <a:ext cx="10602159" cy="523220"/>
          </a:xfrm>
          <a:prstGeom prst="rect">
            <a:avLst/>
          </a:prstGeom>
          <a:noFill/>
          <a:ln w="12700">
            <a:solidFill>
              <a:srgbClr val="7030A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fr-FR" sz="2800" b="1" dirty="0">
                <a:solidFill>
                  <a:srgbClr val="7030A0"/>
                </a:solidFill>
              </a:rPr>
              <a:t>Scintillation at the </a:t>
            </a:r>
            <a:r>
              <a:rPr lang="fr-FR" sz="2800" b="1" dirty="0" err="1">
                <a:solidFill>
                  <a:srgbClr val="7030A0"/>
                </a:solidFill>
              </a:rPr>
              <a:t>nanoscale</a:t>
            </a:r>
            <a:r>
              <a:rPr lang="fr-FR" sz="2800" b="1" dirty="0">
                <a:solidFill>
                  <a:srgbClr val="7030A0"/>
                </a:solidFill>
              </a:rPr>
              <a:t>: </a:t>
            </a:r>
            <a:r>
              <a:rPr lang="fr-FR" sz="2800" b="1" dirty="0" err="1">
                <a:solidFill>
                  <a:srgbClr val="7030A0"/>
                </a:solidFill>
              </a:rPr>
              <a:t>what</a:t>
            </a:r>
            <a:r>
              <a:rPr lang="fr-FR" sz="2800" b="1" dirty="0">
                <a:solidFill>
                  <a:srgbClr val="7030A0"/>
                </a:solidFill>
              </a:rPr>
              <a:t> are the </a:t>
            </a:r>
            <a:r>
              <a:rPr lang="fr-FR" sz="2800" b="1" dirty="0" err="1">
                <a:solidFill>
                  <a:srgbClr val="7030A0"/>
                </a:solidFill>
              </a:rPr>
              <a:t>differences</a:t>
            </a:r>
            <a:r>
              <a:rPr lang="fr-FR" sz="2800" b="1" dirty="0">
                <a:solidFill>
                  <a:srgbClr val="7030A0"/>
                </a:solidFill>
              </a:rPr>
              <a:t>? </a:t>
            </a:r>
            <a:endParaRPr lang="fr-FR" sz="2800" dirty="0">
              <a:solidFill>
                <a:srgbClr val="7030A0"/>
              </a:solidFill>
            </a:endParaRP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2ACD3746-E163-ADD7-1D2E-C98F1E017D3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60999" y="2267652"/>
            <a:ext cx="5845071" cy="4279252"/>
          </a:xfrm>
          <a:prstGeom prst="rect">
            <a:avLst/>
          </a:prstGeom>
        </p:spPr>
      </p:pic>
      <p:sp>
        <p:nvSpPr>
          <p:cNvPr id="5" name="Titre 3">
            <a:extLst>
              <a:ext uri="{FF2B5EF4-FFF2-40B4-BE49-F238E27FC236}">
                <a16:creationId xmlns:a16="http://schemas.microsoft.com/office/drawing/2014/main" id="{DCE6357E-160B-9205-CAF3-EFFADE4F9732}"/>
              </a:ext>
            </a:extLst>
          </p:cNvPr>
          <p:cNvSpPr txBox="1">
            <a:spLocks/>
          </p:cNvSpPr>
          <p:nvPr/>
        </p:nvSpPr>
        <p:spPr>
          <a:xfrm>
            <a:off x="377687" y="1790493"/>
            <a:ext cx="12192000" cy="3277014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2400" b="1" dirty="0"/>
              <a:t>GEANT4 on a 10 nm NP, </a:t>
            </a:r>
            <a:r>
              <a:rPr lang="fr-FR" sz="2400" b="1" dirty="0" err="1"/>
              <a:t>with</a:t>
            </a:r>
            <a:r>
              <a:rPr lang="fr-FR" sz="2400" b="1" dirty="0"/>
              <a:t> 10keV </a:t>
            </a:r>
            <a:r>
              <a:rPr lang="fr-FR" sz="2400" b="1" dirty="0" err="1"/>
              <a:t>electron</a:t>
            </a:r>
            <a:r>
              <a:rPr lang="fr-FR" sz="2400" b="1" dirty="0"/>
              <a:t>… in the range of 1% of effective </a:t>
            </a:r>
            <a:r>
              <a:rPr lang="fr-FR" sz="2400" b="1" dirty="0" err="1"/>
              <a:t>energy</a:t>
            </a:r>
            <a:r>
              <a:rPr lang="fr-FR" sz="2400" b="1" dirty="0"/>
              <a:t> </a:t>
            </a:r>
            <a:r>
              <a:rPr lang="fr-FR" sz="2400" b="1" dirty="0" err="1"/>
              <a:t>deposition</a:t>
            </a:r>
            <a:endParaRPr lang="fr-FR" sz="2400" b="1" dirty="0"/>
          </a:p>
          <a:p>
            <a:pPr marL="342900" indent="-342900">
              <a:buFont typeface="Courier New" panose="02070309020205020404" pitchFamily="49" charset="0"/>
              <a:buChar char="o"/>
            </a:pPr>
            <a:endParaRPr lang="fr-FR" sz="2400" dirty="0"/>
          </a:p>
          <a:p>
            <a:pPr marL="342900" indent="-342900">
              <a:buFont typeface="Courier New" panose="02070309020205020404" pitchFamily="49" charset="0"/>
              <a:buChar char="o"/>
            </a:pPr>
            <a:endParaRPr lang="en-US" sz="2400" dirty="0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2ACBD296-0282-D0AB-5D3A-C15176E64DB6}"/>
              </a:ext>
            </a:extLst>
          </p:cNvPr>
          <p:cNvSpPr txBox="1"/>
          <p:nvPr/>
        </p:nvSpPr>
        <p:spPr>
          <a:xfrm>
            <a:off x="3594446" y="6362238"/>
            <a:ext cx="22890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/>
              <a:t>Bulin</a:t>
            </a:r>
            <a:r>
              <a:rPr lang="fr-FR" dirty="0"/>
              <a:t>, </a:t>
            </a:r>
            <a:r>
              <a:rPr lang="fr-FR" dirty="0" err="1"/>
              <a:t>nanoscale</a:t>
            </a:r>
            <a:r>
              <a:rPr lang="fr-FR" dirty="0"/>
              <a:t>, 2015</a:t>
            </a:r>
          </a:p>
        </p:txBody>
      </p:sp>
    </p:spTree>
    <p:extLst>
      <p:ext uri="{BB962C8B-B14F-4D97-AF65-F5344CB8AC3E}">
        <p14:creationId xmlns:p14="http://schemas.microsoft.com/office/powerpoint/2010/main" val="37023811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ZoneTexte 10">
            <a:extLst>
              <a:ext uri="{FF2B5EF4-FFF2-40B4-BE49-F238E27FC236}">
                <a16:creationId xmlns:a16="http://schemas.microsoft.com/office/drawing/2014/main" id="{FEBF2D11-97E9-E83D-9AAC-EE07E92AE21D}"/>
              </a:ext>
            </a:extLst>
          </p:cNvPr>
          <p:cNvSpPr txBox="1"/>
          <p:nvPr/>
        </p:nvSpPr>
        <p:spPr>
          <a:xfrm>
            <a:off x="664029" y="828249"/>
            <a:ext cx="10602159" cy="523220"/>
          </a:xfrm>
          <a:prstGeom prst="rect">
            <a:avLst/>
          </a:prstGeom>
          <a:noFill/>
          <a:ln w="12700">
            <a:solidFill>
              <a:srgbClr val="7030A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fr-FR" sz="2800" b="1" dirty="0">
                <a:solidFill>
                  <a:srgbClr val="7030A0"/>
                </a:solidFill>
              </a:rPr>
              <a:t>Scintillation at the </a:t>
            </a:r>
            <a:r>
              <a:rPr lang="fr-FR" sz="2800" b="1" dirty="0" err="1">
                <a:solidFill>
                  <a:srgbClr val="7030A0"/>
                </a:solidFill>
              </a:rPr>
              <a:t>nanoscale</a:t>
            </a:r>
            <a:r>
              <a:rPr lang="fr-FR" sz="2800" b="1" dirty="0">
                <a:solidFill>
                  <a:srgbClr val="7030A0"/>
                </a:solidFill>
              </a:rPr>
              <a:t>: </a:t>
            </a:r>
            <a:r>
              <a:rPr lang="fr-FR" sz="2800" b="1" dirty="0" err="1">
                <a:solidFill>
                  <a:srgbClr val="7030A0"/>
                </a:solidFill>
              </a:rPr>
              <a:t>what</a:t>
            </a:r>
            <a:r>
              <a:rPr lang="fr-FR" sz="2800" b="1" dirty="0">
                <a:solidFill>
                  <a:srgbClr val="7030A0"/>
                </a:solidFill>
              </a:rPr>
              <a:t> are the </a:t>
            </a:r>
            <a:r>
              <a:rPr lang="fr-FR" sz="2800" b="1" dirty="0" err="1">
                <a:solidFill>
                  <a:srgbClr val="7030A0"/>
                </a:solidFill>
              </a:rPr>
              <a:t>differences</a:t>
            </a:r>
            <a:r>
              <a:rPr lang="fr-FR" sz="2800" b="1" dirty="0">
                <a:solidFill>
                  <a:srgbClr val="7030A0"/>
                </a:solidFill>
              </a:rPr>
              <a:t>? </a:t>
            </a:r>
            <a:endParaRPr lang="fr-FR" sz="2800" dirty="0">
              <a:solidFill>
                <a:srgbClr val="7030A0"/>
              </a:solidFill>
            </a:endParaRPr>
          </a:p>
        </p:txBody>
      </p:sp>
      <p:sp>
        <p:nvSpPr>
          <p:cNvPr id="5" name="Titre 3">
            <a:extLst>
              <a:ext uri="{FF2B5EF4-FFF2-40B4-BE49-F238E27FC236}">
                <a16:creationId xmlns:a16="http://schemas.microsoft.com/office/drawing/2014/main" id="{DCE6357E-160B-9205-CAF3-EFFADE4F9732}"/>
              </a:ext>
            </a:extLst>
          </p:cNvPr>
          <p:cNvSpPr txBox="1">
            <a:spLocks/>
          </p:cNvSpPr>
          <p:nvPr/>
        </p:nvSpPr>
        <p:spPr>
          <a:xfrm>
            <a:off x="0" y="1630188"/>
            <a:ext cx="12192000" cy="3277014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fr-FR" sz="2400" b="1" dirty="0"/>
              <a:t>Escape </a:t>
            </a:r>
            <a:r>
              <a:rPr lang="fr-FR" sz="2400" b="1" dirty="0" err="1"/>
              <a:t>occurs</a:t>
            </a:r>
            <a:r>
              <a:rPr lang="fr-FR" sz="2400" b="1" dirty="0"/>
              <a:t> </a:t>
            </a:r>
            <a:r>
              <a:rPr lang="fr-FR" sz="2400" b="1" dirty="0" err="1"/>
              <a:t>even</a:t>
            </a:r>
            <a:r>
              <a:rPr lang="fr-FR" sz="2400" b="1" dirty="0"/>
              <a:t> </a:t>
            </a:r>
            <a:r>
              <a:rPr lang="fr-FR" sz="2400" b="1" dirty="0" err="1"/>
              <a:t>during</a:t>
            </a:r>
            <a:r>
              <a:rPr lang="fr-FR" sz="2400" b="1" dirty="0"/>
              <a:t> the </a:t>
            </a:r>
            <a:r>
              <a:rPr lang="fr-FR" sz="2400" b="1" dirty="0" err="1"/>
              <a:t>heat</a:t>
            </a:r>
            <a:r>
              <a:rPr lang="fr-FR" sz="2400" b="1" dirty="0"/>
              <a:t> </a:t>
            </a:r>
            <a:r>
              <a:rPr lang="fr-FR" sz="2400" b="1" dirty="0" err="1"/>
              <a:t>generation</a:t>
            </a:r>
            <a:r>
              <a:rPr lang="fr-FR" sz="2400" b="1" dirty="0"/>
              <a:t> stage</a:t>
            </a:r>
          </a:p>
          <a:p>
            <a:pPr marL="342900" indent="-342900">
              <a:buFont typeface="Courier New" panose="02070309020205020404" pitchFamily="49" charset="0"/>
              <a:buChar char="o"/>
            </a:pPr>
            <a:endParaRPr lang="fr-FR" sz="2400" dirty="0"/>
          </a:p>
          <a:p>
            <a:pPr marL="342900" indent="-342900">
              <a:buFont typeface="Courier New" panose="02070309020205020404" pitchFamily="49" charset="0"/>
              <a:buChar char="o"/>
            </a:pPr>
            <a:endParaRPr lang="en-US" sz="2400" dirty="0"/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C6B4128B-E85D-E06E-F7D7-F9E40F48622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4523" y="2011120"/>
            <a:ext cx="5201478" cy="4409557"/>
          </a:xfrm>
          <a:prstGeom prst="rect">
            <a:avLst/>
          </a:prstGeom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02DFBD1F-7C38-54FF-F474-AEEC2B24619E}"/>
              </a:ext>
            </a:extLst>
          </p:cNvPr>
          <p:cNvSpPr txBox="1"/>
          <p:nvPr/>
        </p:nvSpPr>
        <p:spPr>
          <a:xfrm>
            <a:off x="2602213" y="6420677"/>
            <a:ext cx="21627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/>
              <a:t>Kirkin</a:t>
            </a:r>
            <a:r>
              <a:rPr lang="fr-FR" dirty="0"/>
              <a:t>, IEEE TNS 2012</a:t>
            </a: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A4647866-10C8-7F4F-D32B-1DF4DD67E0C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2669" y="2172870"/>
            <a:ext cx="5133673" cy="4335505"/>
          </a:xfrm>
          <a:prstGeom prst="rect">
            <a:avLst/>
          </a:prstGeom>
        </p:spPr>
      </p:pic>
      <p:sp>
        <p:nvSpPr>
          <p:cNvPr id="12" name="ZoneTexte 11">
            <a:extLst>
              <a:ext uri="{FF2B5EF4-FFF2-40B4-BE49-F238E27FC236}">
                <a16:creationId xmlns:a16="http://schemas.microsoft.com/office/drawing/2014/main" id="{3C1650BE-0A7C-AA62-5A75-EEA97F6CE8C5}"/>
              </a:ext>
            </a:extLst>
          </p:cNvPr>
          <p:cNvSpPr txBox="1"/>
          <p:nvPr/>
        </p:nvSpPr>
        <p:spPr>
          <a:xfrm>
            <a:off x="7214319" y="6420677"/>
            <a:ext cx="32146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Dujardin, Adv. </a:t>
            </a:r>
            <a:r>
              <a:rPr lang="fr-FR" dirty="0" err="1"/>
              <a:t>Opt</a:t>
            </a:r>
            <a:r>
              <a:rPr lang="fr-FR" dirty="0"/>
              <a:t>. </a:t>
            </a:r>
            <a:r>
              <a:rPr lang="fr-FR" dirty="0" err="1"/>
              <a:t>Matter</a:t>
            </a:r>
            <a:r>
              <a:rPr lang="fr-FR" dirty="0"/>
              <a:t>. 2025</a:t>
            </a:r>
          </a:p>
        </p:txBody>
      </p:sp>
    </p:spTree>
    <p:extLst>
      <p:ext uri="{BB962C8B-B14F-4D97-AF65-F5344CB8AC3E}">
        <p14:creationId xmlns:p14="http://schemas.microsoft.com/office/powerpoint/2010/main" val="325733920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re 3">
            <a:extLst>
              <a:ext uri="{FF2B5EF4-FFF2-40B4-BE49-F238E27FC236}">
                <a16:creationId xmlns:a16="http://schemas.microsoft.com/office/drawing/2014/main" id="{6C451A4F-72BD-662A-6E63-50D0DCCC337C}"/>
              </a:ext>
            </a:extLst>
          </p:cNvPr>
          <p:cNvSpPr txBox="1">
            <a:spLocks/>
          </p:cNvSpPr>
          <p:nvPr/>
        </p:nvSpPr>
        <p:spPr>
          <a:xfrm>
            <a:off x="912480" y="1811602"/>
            <a:ext cx="10105255" cy="4893998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fr-FR" sz="2400" b="1" dirty="0" err="1"/>
              <a:t>Material</a:t>
            </a:r>
            <a:r>
              <a:rPr lang="fr-FR" sz="2400" b="1" dirty="0"/>
              <a:t> </a:t>
            </a:r>
            <a:r>
              <a:rPr lang="fr-FR" sz="2400" b="1" dirty="0" err="1"/>
              <a:t>preparation</a:t>
            </a:r>
            <a:r>
              <a:rPr lang="fr-FR" sz="2400" b="1" dirty="0"/>
              <a:t>:</a:t>
            </a:r>
          </a:p>
          <a:p>
            <a:pPr marL="342900" indent="-342900" algn="ctr">
              <a:buFont typeface="Courier New" panose="02070309020205020404" pitchFamily="49" charset="0"/>
              <a:buChar char="o"/>
            </a:pPr>
            <a:endParaRPr lang="fr-FR" sz="2400" dirty="0"/>
          </a:p>
          <a:p>
            <a:pPr marL="342900" indent="-342900" algn="ctr">
              <a:buFont typeface="Courier New" panose="02070309020205020404" pitchFamily="49" charset="0"/>
              <a:buChar char="o"/>
            </a:pPr>
            <a:r>
              <a:rPr lang="fr-FR" sz="2400" dirty="0"/>
              <a:t>The </a:t>
            </a:r>
            <a:r>
              <a:rPr lang="fr-FR" sz="2400" dirty="0" err="1"/>
              <a:t>synthesis</a:t>
            </a:r>
            <a:r>
              <a:rPr lang="fr-FR" sz="2400" dirty="0"/>
              <a:t> routes </a:t>
            </a:r>
            <a:r>
              <a:rPr lang="fr-FR" sz="2400" dirty="0" err="1"/>
              <a:t>allow</a:t>
            </a:r>
            <a:r>
              <a:rPr lang="fr-FR" sz="2400" dirty="0"/>
              <a:t> to </a:t>
            </a:r>
            <a:r>
              <a:rPr lang="fr-FR" sz="2400" dirty="0" err="1"/>
              <a:t>prepare</a:t>
            </a:r>
            <a:r>
              <a:rPr lang="fr-FR" sz="2400" dirty="0"/>
              <a:t> original </a:t>
            </a:r>
            <a:r>
              <a:rPr lang="fr-FR" sz="2400" dirty="0" err="1"/>
              <a:t>shapes</a:t>
            </a:r>
            <a:r>
              <a:rPr lang="fr-FR" sz="2400" dirty="0"/>
              <a:t> </a:t>
            </a:r>
            <a:r>
              <a:rPr lang="fr-FR" sz="2400" dirty="0" err="1"/>
              <a:t>with</a:t>
            </a:r>
            <a:r>
              <a:rPr lang="fr-FR" sz="2400" dirty="0"/>
              <a:t> </a:t>
            </a:r>
            <a:r>
              <a:rPr lang="fr-FR" sz="2400" dirty="0" err="1"/>
              <a:t>preserved</a:t>
            </a:r>
            <a:r>
              <a:rPr lang="fr-FR" sz="2400" dirty="0"/>
              <a:t> </a:t>
            </a:r>
            <a:r>
              <a:rPr lang="fr-FR" sz="2400" dirty="0" err="1"/>
              <a:t>properties</a:t>
            </a:r>
            <a:endParaRPr lang="fr-FR" sz="2400" dirty="0"/>
          </a:p>
          <a:p>
            <a:pPr algn="ctr"/>
            <a:endParaRPr lang="fr-FR" sz="2400" dirty="0"/>
          </a:p>
          <a:p>
            <a:pPr algn="ctr"/>
            <a:r>
              <a:rPr lang="fr-FR" sz="2400" dirty="0"/>
              <a:t>(plastics, flexible, </a:t>
            </a:r>
            <a:r>
              <a:rPr lang="fr-FR" sz="2400" dirty="0" err="1"/>
              <a:t>thin</a:t>
            </a:r>
            <a:r>
              <a:rPr lang="fr-FR" sz="2400" dirty="0"/>
              <a:t> films, </a:t>
            </a:r>
            <a:r>
              <a:rPr lang="fr-FR" sz="2400" dirty="0" err="1"/>
              <a:t>porous</a:t>
            </a:r>
            <a:r>
              <a:rPr lang="fr-FR" sz="2400" dirty="0"/>
              <a:t>…)</a:t>
            </a:r>
          </a:p>
          <a:p>
            <a:pPr algn="ctr"/>
            <a:endParaRPr lang="fr-FR" sz="2400" dirty="0"/>
          </a:p>
          <a:p>
            <a:pPr algn="ctr"/>
            <a:endParaRPr lang="fr-FR" sz="2400" dirty="0"/>
          </a:p>
          <a:p>
            <a:pPr algn="ctr"/>
            <a:r>
              <a:rPr lang="fr-FR" sz="2400" b="1" dirty="0"/>
              <a:t>Original </a:t>
            </a:r>
            <a:r>
              <a:rPr lang="fr-FR" sz="2400" b="1" dirty="0" err="1"/>
              <a:t>emission</a:t>
            </a:r>
            <a:r>
              <a:rPr lang="fr-FR" sz="2400" b="1" dirty="0"/>
              <a:t> </a:t>
            </a:r>
            <a:r>
              <a:rPr lang="fr-FR" sz="2400" b="1" dirty="0" err="1"/>
              <a:t>properties</a:t>
            </a:r>
            <a:r>
              <a:rPr lang="fr-FR" sz="2400" b="1" dirty="0"/>
              <a:t> (</a:t>
            </a:r>
            <a:r>
              <a:rPr lang="fr-FR" sz="2400" b="1" dirty="0" err="1"/>
              <a:t>accelerated</a:t>
            </a:r>
            <a:r>
              <a:rPr lang="fr-FR" sz="2400" b="1" dirty="0"/>
              <a:t>)</a:t>
            </a:r>
          </a:p>
          <a:p>
            <a:pPr algn="ctr"/>
            <a:endParaRPr lang="fr-FR" sz="2400" dirty="0"/>
          </a:p>
          <a:p>
            <a:pPr marL="342900" indent="-342900" algn="ctr">
              <a:buFont typeface="Courier New" panose="02070309020205020404" pitchFamily="49" charset="0"/>
              <a:buChar char="o"/>
            </a:pPr>
            <a:r>
              <a:rPr lang="fr-FR" sz="2400" dirty="0"/>
              <a:t>In quantum dots, </a:t>
            </a:r>
            <a:r>
              <a:rPr lang="fr-FR" sz="2400" dirty="0" err="1"/>
              <a:t>accelerated</a:t>
            </a:r>
            <a:r>
              <a:rPr lang="fr-FR" sz="2400" dirty="0"/>
              <a:t> </a:t>
            </a:r>
            <a:r>
              <a:rPr lang="fr-FR" sz="2400" dirty="0" err="1"/>
              <a:t>emission</a:t>
            </a:r>
            <a:r>
              <a:rPr lang="fr-FR" sz="2400" dirty="0"/>
              <a:t> </a:t>
            </a:r>
            <a:r>
              <a:rPr lang="fr-FR" sz="2400" dirty="0" err="1"/>
              <a:t>may</a:t>
            </a:r>
            <a:r>
              <a:rPr lang="fr-FR" sz="2400" dirty="0"/>
              <a:t> </a:t>
            </a:r>
            <a:r>
              <a:rPr lang="fr-FR" sz="2400" dirty="0" err="1"/>
              <a:t>occur</a:t>
            </a:r>
            <a:endParaRPr lang="fr-FR" sz="2400" dirty="0"/>
          </a:p>
          <a:p>
            <a:pPr marL="342900" indent="-342900" algn="ctr">
              <a:buFont typeface="Courier New" panose="02070309020205020404" pitchFamily="49" charset="0"/>
              <a:buChar char="o"/>
            </a:pPr>
            <a:endParaRPr lang="fr-FR" sz="2400" dirty="0"/>
          </a:p>
          <a:p>
            <a:pPr marL="342900" indent="-342900" algn="ctr">
              <a:buFont typeface="Courier New" panose="02070309020205020404" pitchFamily="49" charset="0"/>
              <a:buChar char="o"/>
            </a:pPr>
            <a:r>
              <a:rPr lang="fr-FR" sz="2400" dirty="0"/>
              <a:t>Collective </a:t>
            </a:r>
            <a:r>
              <a:rPr lang="fr-FR" sz="2400" dirty="0" err="1"/>
              <a:t>phenomena</a:t>
            </a:r>
            <a:r>
              <a:rPr lang="fr-FR" sz="2400" dirty="0"/>
              <a:t> </a:t>
            </a:r>
            <a:r>
              <a:rPr lang="fr-FR" sz="2400" dirty="0" err="1"/>
              <a:t>may</a:t>
            </a:r>
            <a:r>
              <a:rPr lang="fr-FR" sz="2400" dirty="0"/>
              <a:t> </a:t>
            </a:r>
            <a:r>
              <a:rPr lang="fr-FR" sz="2400" dirty="0" err="1"/>
              <a:t>accelerate</a:t>
            </a:r>
            <a:r>
              <a:rPr lang="fr-FR" sz="2400" dirty="0"/>
              <a:t> the </a:t>
            </a:r>
            <a:r>
              <a:rPr lang="fr-FR" sz="2400" dirty="0" err="1"/>
              <a:t>emission</a:t>
            </a:r>
            <a:endParaRPr lang="fr-FR" sz="2400" dirty="0"/>
          </a:p>
          <a:p>
            <a:pPr marL="342900" indent="-342900" algn="ctr">
              <a:buFont typeface="Courier New" panose="02070309020205020404" pitchFamily="49" charset="0"/>
              <a:buChar char="o"/>
            </a:pPr>
            <a:endParaRPr lang="fr-FR" sz="2400" dirty="0"/>
          </a:p>
          <a:p>
            <a:pPr marL="342900" indent="-342900" algn="ctr">
              <a:buFont typeface="Courier New" panose="02070309020205020404" pitchFamily="49" charset="0"/>
              <a:buChar char="o"/>
            </a:pPr>
            <a:r>
              <a:rPr lang="fr-FR" sz="2400" dirty="0" err="1"/>
              <a:t>Shapping</a:t>
            </a:r>
            <a:r>
              <a:rPr lang="fr-FR" sz="2400" dirty="0"/>
              <a:t> the </a:t>
            </a:r>
            <a:r>
              <a:rPr lang="fr-FR" sz="2400" dirty="0" err="1"/>
              <a:t>environment</a:t>
            </a:r>
            <a:r>
              <a:rPr lang="fr-FR" sz="2400" dirty="0"/>
              <a:t> </a:t>
            </a:r>
            <a:r>
              <a:rPr lang="fr-FR" sz="2400" dirty="0" err="1"/>
              <a:t>may</a:t>
            </a:r>
            <a:r>
              <a:rPr lang="fr-FR" sz="2400" dirty="0"/>
              <a:t> lead to Purcell </a:t>
            </a:r>
            <a:r>
              <a:rPr lang="fr-FR" sz="2400" dirty="0" err="1"/>
              <a:t>effect</a:t>
            </a:r>
            <a:r>
              <a:rPr lang="fr-FR" sz="2400" dirty="0"/>
              <a:t> (</a:t>
            </a:r>
            <a:r>
              <a:rPr lang="fr-FR" sz="2400" dirty="0" err="1"/>
              <a:t>acceleration</a:t>
            </a:r>
            <a:r>
              <a:rPr lang="fr-FR" sz="2400" dirty="0"/>
              <a:t>)</a:t>
            </a:r>
          </a:p>
          <a:p>
            <a:pPr marL="342900" indent="-342900" algn="ctr">
              <a:buFont typeface="Courier New" panose="02070309020205020404" pitchFamily="49" charset="0"/>
              <a:buChar char="o"/>
            </a:pPr>
            <a:endParaRPr lang="fr-FR" sz="2400" dirty="0"/>
          </a:p>
          <a:p>
            <a:pPr marL="342900" indent="-342900" algn="ctr">
              <a:buFont typeface="Courier New" panose="02070309020205020404" pitchFamily="49" charset="0"/>
              <a:buChar char="o"/>
            </a:pPr>
            <a:endParaRPr lang="fr-FR" sz="2400" dirty="0"/>
          </a:p>
          <a:p>
            <a:pPr marL="342900" indent="-342900" algn="ctr">
              <a:buFont typeface="Courier New" panose="02070309020205020404" pitchFamily="49" charset="0"/>
              <a:buChar char="o"/>
            </a:pPr>
            <a:endParaRPr lang="fr-FR" sz="2400" dirty="0"/>
          </a:p>
          <a:p>
            <a:pPr marL="342900" indent="-342900" algn="ctr">
              <a:buFont typeface="Courier New" panose="02070309020205020404" pitchFamily="49" charset="0"/>
              <a:buChar char="o"/>
            </a:pPr>
            <a:endParaRPr lang="fr-FR" sz="2400" dirty="0"/>
          </a:p>
          <a:p>
            <a:pPr marL="342900" indent="-342900" algn="ctr">
              <a:buFont typeface="Courier New" panose="02070309020205020404" pitchFamily="49" charset="0"/>
              <a:buChar char="o"/>
            </a:pPr>
            <a:endParaRPr lang="en-US" sz="2400" dirty="0"/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FEBF2D11-97E9-E83D-9AAC-EE07E92AE21D}"/>
              </a:ext>
            </a:extLst>
          </p:cNvPr>
          <p:cNvSpPr txBox="1"/>
          <p:nvPr/>
        </p:nvSpPr>
        <p:spPr>
          <a:xfrm>
            <a:off x="664029" y="828249"/>
            <a:ext cx="10602159" cy="523220"/>
          </a:xfrm>
          <a:prstGeom prst="rect">
            <a:avLst/>
          </a:prstGeom>
          <a:noFill/>
          <a:ln w="12700">
            <a:solidFill>
              <a:srgbClr val="7030A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fr-FR" sz="2800" b="1" dirty="0" err="1">
                <a:solidFill>
                  <a:srgbClr val="7030A0"/>
                </a:solidFill>
              </a:rPr>
              <a:t>Potential</a:t>
            </a:r>
            <a:r>
              <a:rPr lang="fr-FR" sz="2800" b="1" dirty="0">
                <a:solidFill>
                  <a:srgbClr val="7030A0"/>
                </a:solidFill>
              </a:rPr>
              <a:t> </a:t>
            </a:r>
            <a:r>
              <a:rPr lang="fr-FR" sz="2800" b="1" dirty="0" err="1">
                <a:solidFill>
                  <a:srgbClr val="7030A0"/>
                </a:solidFill>
              </a:rPr>
              <a:t>advantages</a:t>
            </a:r>
            <a:r>
              <a:rPr lang="fr-FR" sz="2800" b="1" dirty="0">
                <a:solidFill>
                  <a:srgbClr val="7030A0"/>
                </a:solidFill>
              </a:rPr>
              <a:t> of nanotechnologies</a:t>
            </a:r>
            <a:endParaRPr lang="fr-FR" sz="2800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783556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re 3">
            <a:extLst>
              <a:ext uri="{FF2B5EF4-FFF2-40B4-BE49-F238E27FC236}">
                <a16:creationId xmlns:a16="http://schemas.microsoft.com/office/drawing/2014/main" id="{6C451A4F-72BD-662A-6E63-50D0DCCC337C}"/>
              </a:ext>
            </a:extLst>
          </p:cNvPr>
          <p:cNvSpPr txBox="1">
            <a:spLocks/>
          </p:cNvSpPr>
          <p:nvPr/>
        </p:nvSpPr>
        <p:spPr>
          <a:xfrm>
            <a:off x="912480" y="1488057"/>
            <a:ext cx="10105255" cy="4893998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fr-FR" sz="2400" b="1" dirty="0"/>
              <a:t>PDMS </a:t>
            </a:r>
            <a:r>
              <a:rPr lang="fr-FR" sz="2400" b="1" dirty="0" err="1"/>
              <a:t>loaded</a:t>
            </a:r>
            <a:r>
              <a:rPr lang="fr-FR" sz="2400" b="1" dirty="0"/>
              <a:t> </a:t>
            </a:r>
            <a:r>
              <a:rPr lang="fr-FR" sz="2400" b="1" dirty="0" err="1"/>
              <a:t>with</a:t>
            </a:r>
            <a:r>
              <a:rPr lang="fr-FR" sz="2400" b="1" dirty="0"/>
              <a:t> efficient </a:t>
            </a:r>
            <a:r>
              <a:rPr lang="fr-FR" sz="2400" b="1" dirty="0" err="1"/>
              <a:t>emitters</a:t>
            </a:r>
            <a:r>
              <a:rPr lang="fr-FR" sz="2400" b="1" dirty="0"/>
              <a:t> </a:t>
            </a:r>
            <a:endParaRPr lang="fr-FR" sz="2400" dirty="0"/>
          </a:p>
          <a:p>
            <a:pPr marL="342900" indent="-342900" algn="ctr">
              <a:buFont typeface="Courier New" panose="02070309020205020404" pitchFamily="49" charset="0"/>
              <a:buChar char="o"/>
            </a:pPr>
            <a:endParaRPr lang="fr-FR" sz="2400" dirty="0"/>
          </a:p>
          <a:p>
            <a:pPr marL="342900" indent="-342900" algn="ctr">
              <a:buFont typeface="Courier New" panose="02070309020205020404" pitchFamily="49" charset="0"/>
              <a:buChar char="o"/>
            </a:pPr>
            <a:endParaRPr lang="fr-FR" sz="2400" dirty="0"/>
          </a:p>
          <a:p>
            <a:pPr marL="342900" indent="-342900" algn="ctr">
              <a:buFont typeface="Courier New" panose="02070309020205020404" pitchFamily="49" charset="0"/>
              <a:buChar char="o"/>
            </a:pPr>
            <a:endParaRPr lang="fr-FR" sz="2400" dirty="0"/>
          </a:p>
          <a:p>
            <a:pPr marL="342900" indent="-342900" algn="ctr">
              <a:buFont typeface="Courier New" panose="02070309020205020404" pitchFamily="49" charset="0"/>
              <a:buChar char="o"/>
            </a:pPr>
            <a:endParaRPr lang="fr-FR" sz="2400" dirty="0"/>
          </a:p>
          <a:p>
            <a:pPr marL="342900" indent="-342900" algn="ctr">
              <a:buFont typeface="Courier New" panose="02070309020205020404" pitchFamily="49" charset="0"/>
              <a:buChar char="o"/>
            </a:pPr>
            <a:endParaRPr lang="en-US" sz="2400" dirty="0"/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FEBF2D11-97E9-E83D-9AAC-EE07E92AE21D}"/>
              </a:ext>
            </a:extLst>
          </p:cNvPr>
          <p:cNvSpPr txBox="1"/>
          <p:nvPr/>
        </p:nvSpPr>
        <p:spPr>
          <a:xfrm>
            <a:off x="664029" y="828249"/>
            <a:ext cx="10602159" cy="523220"/>
          </a:xfrm>
          <a:prstGeom prst="rect">
            <a:avLst/>
          </a:prstGeom>
          <a:noFill/>
          <a:ln w="12700">
            <a:solidFill>
              <a:srgbClr val="7030A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fr-FR" sz="2800" b="1" dirty="0" err="1">
                <a:solidFill>
                  <a:srgbClr val="7030A0"/>
                </a:solidFill>
              </a:rPr>
              <a:t>Material</a:t>
            </a:r>
            <a:r>
              <a:rPr lang="fr-FR" sz="2800" b="1" dirty="0">
                <a:solidFill>
                  <a:srgbClr val="7030A0"/>
                </a:solidFill>
              </a:rPr>
              <a:t> </a:t>
            </a:r>
            <a:r>
              <a:rPr lang="fr-FR" sz="2800" b="1" dirty="0" err="1">
                <a:solidFill>
                  <a:srgbClr val="7030A0"/>
                </a:solidFill>
              </a:rPr>
              <a:t>preparation</a:t>
            </a:r>
            <a:r>
              <a:rPr lang="fr-FR" sz="2800" b="1" dirty="0">
                <a:solidFill>
                  <a:srgbClr val="7030A0"/>
                </a:solidFill>
              </a:rPr>
              <a:t>: Plastics, flexible screens </a:t>
            </a:r>
            <a:endParaRPr lang="fr-FR" sz="2800" dirty="0">
              <a:solidFill>
                <a:srgbClr val="7030A0"/>
              </a:solidFill>
            </a:endParaRP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428750A0-5F9F-9EFE-9ADA-739A1C503BD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9083" y="1973299"/>
            <a:ext cx="4237672" cy="19323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207AB292-2999-3A40-4526-7BB52FD600AC}"/>
              </a:ext>
            </a:extLst>
          </p:cNvPr>
          <p:cNvSpPr txBox="1"/>
          <p:nvPr/>
        </p:nvSpPr>
        <p:spPr>
          <a:xfrm>
            <a:off x="396648" y="4042265"/>
            <a:ext cx="15552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/>
              <a:t>Lian</a:t>
            </a:r>
            <a:r>
              <a:rPr lang="fr-FR" dirty="0"/>
              <a:t> JPCL 2021</a:t>
            </a:r>
          </a:p>
        </p:txBody>
      </p:sp>
      <p:pic>
        <p:nvPicPr>
          <p:cNvPr id="1028" name="Picture 4">
            <a:extLst>
              <a:ext uri="{FF2B5EF4-FFF2-40B4-BE49-F238E27FC236}">
                <a16:creationId xmlns:a16="http://schemas.microsoft.com/office/drawing/2014/main" id="{97E22782-C45F-EC8D-9C82-224F4D1DD2C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1258" y="1913845"/>
            <a:ext cx="3624179" cy="20512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ZoneTexte 7">
            <a:extLst>
              <a:ext uri="{FF2B5EF4-FFF2-40B4-BE49-F238E27FC236}">
                <a16:creationId xmlns:a16="http://schemas.microsoft.com/office/drawing/2014/main" id="{1B23EE7E-EB44-8CBF-22E4-F6FE1CFD3ADF}"/>
              </a:ext>
            </a:extLst>
          </p:cNvPr>
          <p:cNvSpPr txBox="1"/>
          <p:nvPr/>
        </p:nvSpPr>
        <p:spPr>
          <a:xfrm>
            <a:off x="6321258" y="4021586"/>
            <a:ext cx="26536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Zhou ACS </a:t>
            </a:r>
            <a:r>
              <a:rPr lang="fr-FR" dirty="0" err="1"/>
              <a:t>Energ</a:t>
            </a:r>
            <a:r>
              <a:rPr lang="fr-FR" dirty="0"/>
              <a:t>. </a:t>
            </a:r>
            <a:r>
              <a:rPr lang="fr-FR" dirty="0" err="1"/>
              <a:t>Lett</a:t>
            </a:r>
            <a:r>
              <a:rPr lang="fr-FR" dirty="0"/>
              <a:t> 2022</a:t>
            </a:r>
          </a:p>
        </p:txBody>
      </p:sp>
      <p:pic>
        <p:nvPicPr>
          <p:cNvPr id="9" name="Main graphic">
            <a:extLst>
              <a:ext uri="{FF2B5EF4-FFF2-40B4-BE49-F238E27FC236}">
                <a16:creationId xmlns:a16="http://schemas.microsoft.com/office/drawing/2014/main" id="{C52020B2-0684-D6ED-34B2-90A69B2DDD26}"/>
              </a:ext>
            </a:extLst>
          </p:cNvPr>
          <p:cNvPicPr/>
          <p:nvPr/>
        </p:nvPicPr>
        <p:blipFill>
          <a:blip r:embed="rId4"/>
          <a:stretch/>
        </p:blipFill>
        <p:spPr>
          <a:xfrm>
            <a:off x="2525279" y="4123282"/>
            <a:ext cx="3439828" cy="2634513"/>
          </a:xfrm>
          <a:prstGeom prst="rect">
            <a:avLst/>
          </a:prstGeom>
          <a:ln>
            <a:noFill/>
          </a:ln>
        </p:spPr>
      </p:pic>
      <p:sp>
        <p:nvSpPr>
          <p:cNvPr id="13" name="ZoneTexte 12">
            <a:extLst>
              <a:ext uri="{FF2B5EF4-FFF2-40B4-BE49-F238E27FC236}">
                <a16:creationId xmlns:a16="http://schemas.microsoft.com/office/drawing/2014/main" id="{0BF45E8D-12F5-A8F9-F7EF-63DA22452C9B}"/>
              </a:ext>
            </a:extLst>
          </p:cNvPr>
          <p:cNvSpPr txBox="1"/>
          <p:nvPr/>
        </p:nvSpPr>
        <p:spPr>
          <a:xfrm>
            <a:off x="6051185" y="6382055"/>
            <a:ext cx="30546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Meng, Adv. </a:t>
            </a:r>
            <a:r>
              <a:rPr lang="fr-FR" dirty="0" err="1"/>
              <a:t>Func</a:t>
            </a:r>
            <a:r>
              <a:rPr lang="fr-FR" dirty="0"/>
              <a:t>. </a:t>
            </a:r>
            <a:r>
              <a:rPr lang="fr-FR" dirty="0" err="1"/>
              <a:t>Matter</a:t>
            </a:r>
            <a:r>
              <a:rPr lang="fr-FR" dirty="0"/>
              <a:t>. 2024</a:t>
            </a:r>
          </a:p>
        </p:txBody>
      </p:sp>
      <p:grpSp>
        <p:nvGrpSpPr>
          <p:cNvPr id="16" name="Groupe 15">
            <a:extLst>
              <a:ext uri="{FF2B5EF4-FFF2-40B4-BE49-F238E27FC236}">
                <a16:creationId xmlns:a16="http://schemas.microsoft.com/office/drawing/2014/main" id="{8ECC23AF-1B96-C181-00B2-F00B632AB063}"/>
              </a:ext>
            </a:extLst>
          </p:cNvPr>
          <p:cNvGrpSpPr/>
          <p:nvPr/>
        </p:nvGrpSpPr>
        <p:grpSpPr>
          <a:xfrm>
            <a:off x="2293242" y="2054818"/>
            <a:ext cx="7343729" cy="3701718"/>
            <a:chOff x="2293242" y="2054818"/>
            <a:chExt cx="7343729" cy="3701718"/>
          </a:xfrm>
        </p:grpSpPr>
        <p:grpSp>
          <p:nvGrpSpPr>
            <p:cNvPr id="7" name="Groupe 6">
              <a:extLst>
                <a:ext uri="{FF2B5EF4-FFF2-40B4-BE49-F238E27FC236}">
                  <a16:creationId xmlns:a16="http://schemas.microsoft.com/office/drawing/2014/main" id="{4A48A9C3-F12A-E590-8868-A9B32994D353}"/>
                </a:ext>
              </a:extLst>
            </p:cNvPr>
            <p:cNvGrpSpPr/>
            <p:nvPr/>
          </p:nvGrpSpPr>
          <p:grpSpPr>
            <a:xfrm>
              <a:off x="2293242" y="2054818"/>
              <a:ext cx="7343729" cy="3701718"/>
              <a:chOff x="3247815" y="-1770966"/>
              <a:chExt cx="4885533" cy="2462627"/>
            </a:xfrm>
          </p:grpSpPr>
          <p:sp>
            <p:nvSpPr>
              <p:cNvPr id="5" name="ZoneTexte 4">
                <a:extLst>
                  <a:ext uri="{FF2B5EF4-FFF2-40B4-BE49-F238E27FC236}">
                    <a16:creationId xmlns:a16="http://schemas.microsoft.com/office/drawing/2014/main" id="{C7FE3FDB-2B82-2CDA-A5E7-C5843A470AAE}"/>
                  </a:ext>
                </a:extLst>
              </p:cNvPr>
              <p:cNvSpPr txBox="1"/>
              <p:nvPr/>
            </p:nvSpPr>
            <p:spPr>
              <a:xfrm>
                <a:off x="3707782" y="-1641019"/>
                <a:ext cx="238821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dirty="0"/>
                  <a:t>Flexible &amp; X-ray screens</a:t>
                </a:r>
              </a:p>
            </p:txBody>
          </p:sp>
          <p:pic>
            <p:nvPicPr>
              <p:cNvPr id="4" name="Image 3">
                <a:extLst>
                  <a:ext uri="{FF2B5EF4-FFF2-40B4-BE49-F238E27FC236}">
                    <a16:creationId xmlns:a16="http://schemas.microsoft.com/office/drawing/2014/main" id="{FF932B2E-DA21-7D4C-1FA5-83BABC1BFE1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247815" y="-1770966"/>
                <a:ext cx="4885533" cy="2462627"/>
              </a:xfrm>
              <a:prstGeom prst="rect">
                <a:avLst/>
              </a:prstGeom>
            </p:spPr>
          </p:pic>
        </p:grpSp>
        <p:sp>
          <p:nvSpPr>
            <p:cNvPr id="15" name="ZoneTexte 14">
              <a:extLst>
                <a:ext uri="{FF2B5EF4-FFF2-40B4-BE49-F238E27FC236}">
                  <a16:creationId xmlns:a16="http://schemas.microsoft.com/office/drawing/2014/main" id="{D13C458A-DE91-1578-C74A-546992715751}"/>
                </a:ext>
              </a:extLst>
            </p:cNvPr>
            <p:cNvSpPr txBox="1"/>
            <p:nvPr/>
          </p:nvSpPr>
          <p:spPr>
            <a:xfrm>
              <a:off x="2917106" y="2343065"/>
              <a:ext cx="6096000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fr-FR" sz="1800" b="1" dirty="0"/>
                <a:t>Flexible X-ray screen</a:t>
              </a:r>
              <a:endParaRPr lang="fr-FR" dirty="0"/>
            </a:p>
          </p:txBody>
        </p:sp>
      </p:grpSp>
    </p:spTree>
    <p:extLst>
      <p:ext uri="{BB962C8B-B14F-4D97-AF65-F5344CB8AC3E}">
        <p14:creationId xmlns:p14="http://schemas.microsoft.com/office/powerpoint/2010/main" val="4200298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re 3">
            <a:extLst>
              <a:ext uri="{FF2B5EF4-FFF2-40B4-BE49-F238E27FC236}">
                <a16:creationId xmlns:a16="http://schemas.microsoft.com/office/drawing/2014/main" id="{6C451A4F-72BD-662A-6E63-50D0DCCC337C}"/>
              </a:ext>
            </a:extLst>
          </p:cNvPr>
          <p:cNvSpPr txBox="1">
            <a:spLocks/>
          </p:cNvSpPr>
          <p:nvPr/>
        </p:nvSpPr>
        <p:spPr>
          <a:xfrm>
            <a:off x="3639637" y="6543584"/>
            <a:ext cx="11752320" cy="2146879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342900" indent="-342900" algn="ctr">
              <a:buFont typeface="Courier New" panose="02070309020205020404" pitchFamily="49" charset="0"/>
              <a:buChar char="o"/>
            </a:pPr>
            <a:endParaRPr lang="fr-FR" sz="2400" dirty="0"/>
          </a:p>
          <a:p>
            <a:pPr marL="342900" indent="-342900" algn="ctr">
              <a:buFont typeface="Courier New" panose="02070309020205020404" pitchFamily="49" charset="0"/>
              <a:buChar char="o"/>
            </a:pPr>
            <a:endParaRPr lang="fr-FR" sz="2400" dirty="0"/>
          </a:p>
          <a:p>
            <a:pPr marL="342900" indent="-342900" algn="ctr">
              <a:buFont typeface="Courier New" panose="02070309020205020404" pitchFamily="49" charset="0"/>
              <a:buChar char="o"/>
            </a:pPr>
            <a:endParaRPr lang="fr-FR" sz="2400" dirty="0"/>
          </a:p>
          <a:p>
            <a:pPr marL="342900" indent="-342900" algn="ctr">
              <a:buFont typeface="Courier New" panose="02070309020205020404" pitchFamily="49" charset="0"/>
              <a:buChar char="o"/>
            </a:pPr>
            <a:endParaRPr lang="fr-FR" sz="2400" dirty="0"/>
          </a:p>
          <a:p>
            <a:pPr marL="342900" indent="-342900" algn="ctr">
              <a:buFont typeface="Courier New" panose="02070309020205020404" pitchFamily="49" charset="0"/>
              <a:buChar char="o"/>
            </a:pPr>
            <a:endParaRPr lang="fr-FR" sz="2400" dirty="0"/>
          </a:p>
          <a:p>
            <a:pPr marL="342900" indent="-342900" algn="ctr">
              <a:buFont typeface="Courier New" panose="02070309020205020404" pitchFamily="49" charset="0"/>
              <a:buChar char="o"/>
            </a:pPr>
            <a:endParaRPr lang="en-US" sz="2400" dirty="0"/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FEBF2D11-97E9-E83D-9AAC-EE07E92AE21D}"/>
              </a:ext>
            </a:extLst>
          </p:cNvPr>
          <p:cNvSpPr txBox="1"/>
          <p:nvPr/>
        </p:nvSpPr>
        <p:spPr>
          <a:xfrm>
            <a:off x="664029" y="828249"/>
            <a:ext cx="10602159" cy="523220"/>
          </a:xfrm>
          <a:prstGeom prst="rect">
            <a:avLst/>
          </a:prstGeom>
          <a:noFill/>
          <a:ln w="12700">
            <a:solidFill>
              <a:srgbClr val="7030A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fr-FR" sz="2800" b="1" dirty="0" err="1">
                <a:solidFill>
                  <a:srgbClr val="7030A0"/>
                </a:solidFill>
              </a:rPr>
              <a:t>Material</a:t>
            </a:r>
            <a:r>
              <a:rPr lang="fr-FR" sz="2800" b="1" dirty="0">
                <a:solidFill>
                  <a:srgbClr val="7030A0"/>
                </a:solidFill>
              </a:rPr>
              <a:t> </a:t>
            </a:r>
            <a:r>
              <a:rPr lang="fr-FR" sz="2800" b="1" dirty="0" err="1">
                <a:solidFill>
                  <a:srgbClr val="7030A0"/>
                </a:solidFill>
              </a:rPr>
              <a:t>preparation</a:t>
            </a:r>
            <a:r>
              <a:rPr lang="fr-FR" sz="2800" b="1" dirty="0">
                <a:solidFill>
                  <a:srgbClr val="7030A0"/>
                </a:solidFill>
              </a:rPr>
              <a:t>: Ultra fast screens </a:t>
            </a:r>
            <a:endParaRPr lang="fr-FR" sz="2800" dirty="0">
              <a:solidFill>
                <a:srgbClr val="7030A0"/>
              </a:solidFill>
            </a:endParaRPr>
          </a:p>
        </p:txBody>
      </p:sp>
      <p:pic>
        <p:nvPicPr>
          <p:cNvPr id="2050" name="Picture 2" descr="Fig. 1">
            <a:extLst>
              <a:ext uri="{FF2B5EF4-FFF2-40B4-BE49-F238E27FC236}">
                <a16:creationId xmlns:a16="http://schemas.microsoft.com/office/drawing/2014/main" id="{E65C87C4-6240-4148-63C2-F0F7B214A3E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6535" y="1762050"/>
            <a:ext cx="4044710" cy="37368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Fig. 7">
            <a:extLst>
              <a:ext uri="{FF2B5EF4-FFF2-40B4-BE49-F238E27FC236}">
                <a16:creationId xmlns:a16="http://schemas.microsoft.com/office/drawing/2014/main" id="{A5CCAAE0-F8C0-3214-B7A2-DA02A0B8D80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0989" y="2079123"/>
            <a:ext cx="9925432" cy="37368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ZoneTexte 1">
            <a:extLst>
              <a:ext uri="{FF2B5EF4-FFF2-40B4-BE49-F238E27FC236}">
                <a16:creationId xmlns:a16="http://schemas.microsoft.com/office/drawing/2014/main" id="{10ADD041-8664-9F15-7FDC-38DA6A94DAEF}"/>
              </a:ext>
            </a:extLst>
          </p:cNvPr>
          <p:cNvSpPr txBox="1"/>
          <p:nvPr/>
        </p:nvSpPr>
        <p:spPr>
          <a:xfrm>
            <a:off x="7421789" y="5917336"/>
            <a:ext cx="17715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/>
              <a:t>Toci</a:t>
            </a:r>
            <a:r>
              <a:rPr lang="fr-FR" dirty="0"/>
              <a:t>, </a:t>
            </a:r>
            <a:r>
              <a:rPr lang="fr-FR" dirty="0" err="1"/>
              <a:t>J.Lum</a:t>
            </a:r>
            <a:r>
              <a:rPr lang="fr-FR" dirty="0"/>
              <a:t>. 2019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EDCB1755-2495-A0EC-C5FE-3BF4FE901B02}"/>
              </a:ext>
            </a:extLst>
          </p:cNvPr>
          <p:cNvSpPr/>
          <p:nvPr/>
        </p:nvSpPr>
        <p:spPr>
          <a:xfrm>
            <a:off x="10673705" y="1762050"/>
            <a:ext cx="1710800" cy="4267701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4159678"/>
      </p:ext>
    </p:extLst>
  </p:cSld>
  <p:clrMapOvr>
    <a:masterClrMapping/>
  </p:clrMapOvr>
</p:sld>
</file>

<file path=ppt/theme/theme1.xml><?xml version="1.0" encoding="utf-8"?>
<a:theme xmlns:a="http://schemas.openxmlformats.org/drawingml/2006/main" name="theme-ILM-4x3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heme-ILM-4x3" id="{B1F52D09-41A2-423F-8826-C5EC620900F7}" vid="{ED4DA630-CA5C-4306-B5AA-F2701915F7FD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theme-ILM-4x3</Template>
  <TotalTime>5396</TotalTime>
  <Words>1202</Words>
  <Application>Microsoft Macintosh PowerPoint</Application>
  <PresentationFormat>Grand écran</PresentationFormat>
  <Paragraphs>333</Paragraphs>
  <Slides>35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35</vt:i4>
      </vt:variant>
    </vt:vector>
  </HeadingPairs>
  <TitlesOfParts>
    <vt:vector size="42" baseType="lpstr">
      <vt:lpstr>Arial</vt:lpstr>
      <vt:lpstr>Calibri</vt:lpstr>
      <vt:lpstr>Calibri Light</vt:lpstr>
      <vt:lpstr>Courier New</vt:lpstr>
      <vt:lpstr>Helvetica</vt:lpstr>
      <vt:lpstr>Symbol</vt:lpstr>
      <vt:lpstr>theme-ILM-4x3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>ILM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PREVEL BRIGITTE</dc:creator>
  <cp:lastModifiedBy>Christophe Dujardin</cp:lastModifiedBy>
  <cp:revision>57</cp:revision>
  <dcterms:created xsi:type="dcterms:W3CDTF">2017-01-17T21:37:32Z</dcterms:created>
  <dcterms:modified xsi:type="dcterms:W3CDTF">2025-02-17T08:01:56Z</dcterms:modified>
</cp:coreProperties>
</file>