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90" r:id="rId7"/>
    <p:sldId id="261" r:id="rId8"/>
    <p:sldId id="291" r:id="rId9"/>
    <p:sldId id="292" r:id="rId10"/>
    <p:sldId id="293" r:id="rId11"/>
    <p:sldId id="296" r:id="rId12"/>
    <p:sldId id="294" r:id="rId13"/>
    <p:sldId id="295" r:id="rId14"/>
    <p:sldId id="297" r:id="rId15"/>
    <p:sldId id="298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>
      <p:cViewPr>
        <p:scale>
          <a:sx n="112" d="100"/>
          <a:sy n="112" d="100"/>
        </p:scale>
        <p:origin x="1120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27F01D-D898-5985-DCE9-6BC79607B0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F0E8D7F-83A2-F2F5-52A4-D03E51A34C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EDEF1C-BB39-537F-2DFE-2D5DDC38C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1C80-47D7-944F-B960-6E8E5D4EA1F8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ED5E8C-95DF-8795-9721-099D7D98D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A593BA-9481-1A66-7AE5-7661AE9E3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95FC-A94E-634D-80BE-934204FA989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866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BB506B-46E3-2446-2E34-7F1C047B1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7635C78-80B2-E6B7-C7B9-1DCFF0CD7C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F49C10-D632-9A9D-6F50-8A191853A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1C80-47D7-944F-B960-6E8E5D4EA1F8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8FD93B-7E1E-6FBA-8D36-7A8E912DB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F2ECBF-7FCC-0F36-2801-452DD2AF2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95FC-A94E-634D-80BE-934204FA989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043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3332F44-49B0-DD12-5169-0E0400D412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5552CF-3CED-C8DF-0B56-12AF68A955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304664-1B8D-8F88-7082-F8B867DAC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1C80-47D7-944F-B960-6E8E5D4EA1F8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18CD67C-C020-3B89-C017-1DB8092A0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E684CB9-5680-1548-DFA1-F1265789C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95FC-A94E-634D-80BE-934204FA989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835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7DEADE-64A4-C66F-F073-314F008D8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14AF0C3-5633-7B2F-FA50-DBE66D66A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0FD308-D939-6773-F9F2-1B8D793DA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1C80-47D7-944F-B960-6E8E5D4EA1F8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8AC794-5F81-5A80-D5DB-5D2C3608E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2E7BE2-0947-B6B0-E2EB-C75FC465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95FC-A94E-634D-80BE-934204FA989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126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4A72D3-50B8-0616-AFFB-92F235F14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8C1328-5208-4B9E-124A-F4AE29089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5EDDC9-9FC9-BB8D-21F5-C1F4320A8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1C80-47D7-944F-B960-6E8E5D4EA1F8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78E97A-C8D3-FD67-842D-B87315862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62B857-3207-0E77-CFCE-3E775EF5E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95FC-A94E-634D-80BE-934204FA989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87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7C3513-5156-20F1-132A-F039A3EE2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0B155C6-0F08-C4A1-B99A-60B88316FE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CC4E55-FE6F-7E86-4635-A447CB4FC2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C7F4F97-FEA0-FCC6-F3FE-02DEA3781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1C80-47D7-944F-B960-6E8E5D4EA1F8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96075FA-68F1-A995-CE88-B734A0C33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5CD20D9-46DB-DA80-849F-A26CF0112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95FC-A94E-634D-80BE-934204FA989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07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C1DEE1-16ED-2D17-C58C-8B7CBF6EA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87DC946-E41C-74CB-0A71-5BA896F3F9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2403AE6-3A8D-E9BE-9AD4-CDFF659EFB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764528D-24B9-14CC-7C96-B5458022AB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57F854D-3EAE-EC3A-9D9F-ED02245907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6888AF6-EB5D-49A1-7529-43B8EF5CD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1C80-47D7-944F-B960-6E8E5D4EA1F8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4812BF9-6274-16E6-FA1F-5BD3F52B5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5C458F6-5D69-CE33-293E-0D47BF621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95FC-A94E-634D-80BE-934204FA989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253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06C51B-AB2A-F41A-90A8-BF11DDFE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EE3444E-25BB-267C-2D8C-487510004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1C80-47D7-944F-B960-6E8E5D4EA1F8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C06A339-0EAE-5090-3704-2FB654C56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C312A22-453F-C443-92BB-00C4CF249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95FC-A94E-634D-80BE-934204FA989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28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30B2B1-0950-BF27-E565-3A9E06ED9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1C80-47D7-944F-B960-6E8E5D4EA1F8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E798764-33CC-123C-2CFB-51D1BB13E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17AEBE-664D-7F33-F11B-0455F01DA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95FC-A94E-634D-80BE-934204FA989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716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733EEB-7090-3F96-96DF-05E187E86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760CFF-D0F3-F39E-BF8B-93905D5AAE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BC34140-1D85-5A0F-CC68-841267E351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9085731-DF06-2C78-6F08-583F7D35F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1C80-47D7-944F-B960-6E8E5D4EA1F8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7033898-09BF-F663-A304-E987C639F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1781EC7-A3BD-8489-8517-4EA1F3934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95FC-A94E-634D-80BE-934204FA989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246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E8E305-73E4-B99E-4C00-B1D4FCEB3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26879F8-C389-3275-4CB8-57E63464B6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237F8F3-5C44-535C-65F9-C026E4E78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B8DBEA6-E1E9-F606-4520-804FBA42E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1C80-47D7-944F-B960-6E8E5D4EA1F8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9383EA2-9B31-F26A-B1F3-C4DEFC69D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B6576D8-2650-5970-068D-0C4EAEE3A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95FC-A94E-634D-80BE-934204FA989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EFF0BD6-B43C-5895-9099-D8D35CA26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E554DCC-E8D7-CBA3-991F-5BA04ECEF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325824-E15E-94C0-CF16-A69CB67F54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01C80-47D7-944F-B960-6E8E5D4EA1F8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3FBBBC-81B4-EA38-22AA-B9FE44C2D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16E1CA-4860-91CC-377A-ABF0CB2A48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395FC-A94E-634D-80BE-934204FA989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657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CD529F-F354-C44A-8F15-3BA983C1B6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Quantum sensors activities in IN2P3-France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3C4E279-4DCF-99F6-F616-6471C78B87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I. </a:t>
            </a:r>
            <a:r>
              <a:rPr lang="en-GB" dirty="0" err="1"/>
              <a:t>Laktineh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25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22D57A5-F1F0-9D03-C003-0A57BF9060D4}"/>
              </a:ext>
            </a:extLst>
          </p:cNvPr>
          <p:cNvSpPr txBox="1"/>
          <p:nvPr/>
        </p:nvSpPr>
        <p:spPr>
          <a:xfrm>
            <a:off x="2240280" y="480060"/>
            <a:ext cx="6938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                  Superconducting circuits sensors </a:t>
            </a:r>
          </a:p>
          <a:p>
            <a:r>
              <a:rPr lang="en-GB" sz="2400" dirty="0"/>
              <a:t>                                    TES for DM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B8DA431-89C6-1528-240E-3637C5C69A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297" y="2595664"/>
            <a:ext cx="4876800" cy="30607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9BC3402-C425-BF6D-3FD7-323657639F0F}"/>
              </a:ext>
            </a:extLst>
          </p:cNvPr>
          <p:cNvSpPr txBox="1"/>
          <p:nvPr/>
        </p:nvSpPr>
        <p:spPr>
          <a:xfrm>
            <a:off x="786297" y="2014547"/>
            <a:ext cx="582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TES technology will be used to detect </a:t>
            </a:r>
            <a:r>
              <a:rPr lang="en-GB" dirty="0" err="1"/>
              <a:t>athermal</a:t>
            </a:r>
            <a:r>
              <a:rPr lang="en-GB" dirty="0"/>
              <a:t> phonons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F419AF1-1B5E-CC3D-634D-5A33F5AD4E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9330" y="1671394"/>
            <a:ext cx="4066373" cy="190768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23FFC32-16A5-FE28-11EA-80D9A5AA07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9330" y="3732123"/>
            <a:ext cx="4180840" cy="177119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17D4C48-D217-54DD-512F-CA2F1C8C2D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1500" y="5656364"/>
            <a:ext cx="5270500" cy="10922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0E1DA66-13CD-1393-9B73-69CB0132B6A4}"/>
              </a:ext>
            </a:extLst>
          </p:cNvPr>
          <p:cNvSpPr txBox="1"/>
          <p:nvPr/>
        </p:nvSpPr>
        <p:spPr>
          <a:xfrm>
            <a:off x="9429750" y="355611"/>
            <a:ext cx="1988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Julien </a:t>
            </a:r>
            <a:r>
              <a:rPr lang="en-GB" dirty="0" err="1"/>
              <a:t>Billard</a:t>
            </a:r>
            <a:r>
              <a:rPr lang="en-GB" dirty="0"/>
              <a:t> (IP2I)</a:t>
            </a:r>
          </a:p>
          <a:p>
            <a:r>
              <a:rPr lang="en-GB" dirty="0"/>
              <a:t>Silvia </a:t>
            </a:r>
            <a:r>
              <a:rPr lang="en-GB" dirty="0" err="1"/>
              <a:t>Scorza</a:t>
            </a:r>
            <a:r>
              <a:rPr lang="en-GB" dirty="0"/>
              <a:t> (LPSC)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9EB5A03-6838-6D6F-9BF1-C1A4C7CDD4DA}"/>
              </a:ext>
            </a:extLst>
          </p:cNvPr>
          <p:cNvSpPr txBox="1"/>
          <p:nvPr/>
        </p:nvSpPr>
        <p:spPr>
          <a:xfrm>
            <a:off x="786297" y="5955030"/>
            <a:ext cx="487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Ge/SI by detecting phonons and charges could  improve on the detection performances by reducing the impact of LEE.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F411E07-289A-8829-3281-5674D4F3D3A1}"/>
              </a:ext>
            </a:extLst>
          </p:cNvPr>
          <p:cNvSpPr txBox="1"/>
          <p:nvPr/>
        </p:nvSpPr>
        <p:spPr>
          <a:xfrm>
            <a:off x="3354706" y="5212080"/>
            <a:ext cx="1022984" cy="3776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Ge/SI</a:t>
            </a:r>
          </a:p>
        </p:txBody>
      </p:sp>
    </p:spTree>
    <p:extLst>
      <p:ext uri="{BB962C8B-B14F-4D97-AF65-F5344CB8AC3E}">
        <p14:creationId xmlns:p14="http://schemas.microsoft.com/office/powerpoint/2010/main" val="1331533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4DF4349-2186-CD00-AD4E-DFBD045BA165}"/>
              </a:ext>
            </a:extLst>
          </p:cNvPr>
          <p:cNvSpPr txBox="1"/>
          <p:nvPr/>
        </p:nvSpPr>
        <p:spPr>
          <a:xfrm>
            <a:off x="4263390" y="509482"/>
            <a:ext cx="3314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Clock distribution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F6A19E5-D3CC-8F59-B17D-1BFABD9021CC}"/>
              </a:ext>
            </a:extLst>
          </p:cNvPr>
          <p:cNvSpPr txBox="1"/>
          <p:nvPr/>
        </p:nvSpPr>
        <p:spPr>
          <a:xfrm>
            <a:off x="628650" y="1554480"/>
            <a:ext cx="10012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IJCLAB collaborate with SYRTE and others to distribute clocks generated at SYRTE (3 optical clocks) in different places in France and Europe  within the framework of the T+REFIMEVE project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A950D1E-F9FC-0399-35F9-09826EF1837D}"/>
              </a:ext>
            </a:extLst>
          </p:cNvPr>
          <p:cNvSpPr txBox="1"/>
          <p:nvPr/>
        </p:nvSpPr>
        <p:spPr>
          <a:xfrm>
            <a:off x="9189720" y="537210"/>
            <a:ext cx="264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Daniel </a:t>
            </a:r>
            <a:r>
              <a:rPr lang="en-GB" dirty="0" err="1"/>
              <a:t>Charlet</a:t>
            </a:r>
            <a:r>
              <a:rPr lang="en-GB" dirty="0"/>
              <a:t> (IJCLAB)</a:t>
            </a:r>
          </a:p>
        </p:txBody>
      </p:sp>
      <p:pic>
        <p:nvPicPr>
          <p:cNvPr id="5" name="Image 17">
            <a:extLst>
              <a:ext uri="{FF2B5EF4-FFF2-40B4-BE49-F238E27FC236}">
                <a16:creationId xmlns:a16="http://schemas.microsoft.com/office/drawing/2014/main" id="{C70E9091-B06D-F691-3C27-07E966180E8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7974240" y="2525583"/>
            <a:ext cx="4217760" cy="3384540"/>
          </a:xfrm>
          <a:prstGeom prst="rect">
            <a:avLst/>
          </a:prstGeom>
          <a:ln w="0">
            <a:noFill/>
          </a:ln>
        </p:spPr>
      </p:pic>
      <p:pic>
        <p:nvPicPr>
          <p:cNvPr id="6" name="Image 16">
            <a:extLst>
              <a:ext uri="{FF2B5EF4-FFF2-40B4-BE49-F238E27FC236}">
                <a16:creationId xmlns:a16="http://schemas.microsoft.com/office/drawing/2014/main" id="{17DB939E-009B-FD09-2A95-0CBE0F190B1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898995" y="3045920"/>
            <a:ext cx="6294240" cy="1828080"/>
          </a:xfrm>
          <a:prstGeom prst="rect">
            <a:avLst/>
          </a:prstGeom>
          <a:ln w="0">
            <a:noFill/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686B673-39B3-5241-10AB-2D96D8E6B3A4}"/>
              </a:ext>
            </a:extLst>
          </p:cNvPr>
          <p:cNvSpPr txBox="1"/>
          <p:nvPr/>
        </p:nvSpPr>
        <p:spPr>
          <a:xfrm>
            <a:off x="628650" y="2482900"/>
            <a:ext cx="57835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IJCLAB has led the development of IDROGEN board that uses the White-Rabbit protocol to regenerate the signal with high precision  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BCC10D0-FD7F-A5D2-26FF-88432F7659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3411320"/>
            <a:ext cx="7772400" cy="337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711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4DF4349-2186-CD00-AD4E-DFBD045BA165}"/>
              </a:ext>
            </a:extLst>
          </p:cNvPr>
          <p:cNvSpPr txBox="1"/>
          <p:nvPr/>
        </p:nvSpPr>
        <p:spPr>
          <a:xfrm>
            <a:off x="4126230" y="537210"/>
            <a:ext cx="301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Clock distribution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154DDA0-F79E-0587-0201-F23947F33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840" y="1719679"/>
            <a:ext cx="6297930" cy="2775887"/>
          </a:xfrm>
          <a:prstGeom prst="rect">
            <a:avLst/>
          </a:prstGeom>
        </p:spPr>
      </p:pic>
      <p:sp>
        <p:nvSpPr>
          <p:cNvPr id="14" name="ZoneTexte 26">
            <a:extLst>
              <a:ext uri="{FF2B5EF4-FFF2-40B4-BE49-F238E27FC236}">
                <a16:creationId xmlns:a16="http://schemas.microsoft.com/office/drawing/2014/main" id="{5E78B851-2282-AE8B-3784-02D330200F55}"/>
              </a:ext>
            </a:extLst>
          </p:cNvPr>
          <p:cNvSpPr/>
          <p:nvPr/>
        </p:nvSpPr>
        <p:spPr>
          <a:xfrm>
            <a:off x="374619" y="1087218"/>
            <a:ext cx="12206523" cy="68591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123480">
              <a:lnSpc>
                <a:spcPct val="100000"/>
              </a:lnSpc>
              <a:spcAft>
                <a:spcPts val="802"/>
              </a:spcAft>
              <a:buNone/>
            </a:pPr>
            <a:r>
              <a:rPr lang="en-US" sz="1600" b="0" strike="noStrike" spc="-1" dirty="0">
                <a:latin typeface="Arial"/>
              </a:rPr>
              <a:t>2 IDROGEN boards on the WR switch configured in Grand Master and synchronized by T+ REFIMEVE fiber</a:t>
            </a:r>
          </a:p>
          <a:p>
            <a:pPr marL="123480">
              <a:lnSpc>
                <a:spcPct val="100000"/>
              </a:lnSpc>
              <a:spcAft>
                <a:spcPts val="802"/>
              </a:spcAft>
              <a:buNone/>
            </a:pPr>
            <a:r>
              <a:rPr lang="en-US" sz="1600" b="0" strike="noStrike" spc="-1" dirty="0">
                <a:latin typeface="Arial"/>
              </a:rPr>
              <a:t>from Paris Observatory (SYRTE</a:t>
            </a:r>
          </a:p>
        </p:txBody>
      </p:sp>
      <p:sp>
        <p:nvSpPr>
          <p:cNvPr id="15" name="CustomShape 7">
            <a:extLst>
              <a:ext uri="{FF2B5EF4-FFF2-40B4-BE49-F238E27FC236}">
                <a16:creationId xmlns:a16="http://schemas.microsoft.com/office/drawing/2014/main" id="{9EBB2FA4-710E-EA41-3FFF-3B2AEBDE283B}"/>
              </a:ext>
            </a:extLst>
          </p:cNvPr>
          <p:cNvSpPr/>
          <p:nvPr/>
        </p:nvSpPr>
        <p:spPr>
          <a:xfrm>
            <a:off x="8059385" y="4728176"/>
            <a:ext cx="4225290" cy="1692771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 marL="250920" indent="-250920">
              <a:lnSpc>
                <a:spcPct val="100000"/>
              </a:lnSpc>
              <a:spcBef>
                <a:spcPts val="1800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PPS time difference between two independent IDROGEN3 boards</a:t>
            </a:r>
            <a:endParaRPr lang="fr-FR" sz="1600" spc="-1" dirty="0">
              <a:latin typeface="Arial"/>
            </a:endParaRPr>
          </a:p>
          <a:p>
            <a:pPr marL="250920" indent="-250920">
              <a:lnSpc>
                <a:spcPct val="100000"/>
              </a:lnSpc>
              <a:spcBef>
                <a:spcPts val="1800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600" spc="-1" dirty="0">
                <a:solidFill>
                  <a:srgbClr val="000000"/>
                </a:solidFill>
                <a:latin typeface="Arial"/>
                <a:ea typeface="Arial"/>
              </a:rPr>
              <a:t>E</a:t>
            </a: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xcellent long term stability : ~ 3E-18 s</a:t>
            </a:r>
            <a:endParaRPr lang="fr-FR" sz="1600" b="0" strike="noStrike" spc="-1" dirty="0">
              <a:latin typeface="Arial"/>
            </a:endParaRPr>
          </a:p>
          <a:p>
            <a:pPr marL="250920" indent="-250920">
              <a:lnSpc>
                <a:spcPct val="100000"/>
              </a:lnSpc>
              <a:spcBef>
                <a:spcPts val="1800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On-going work: improve short term performances </a:t>
            </a:r>
            <a:endParaRPr lang="fr-FR" sz="1600" b="0" strike="noStrike" spc="-1" dirty="0">
              <a:latin typeface="Arial"/>
            </a:endParaRPr>
          </a:p>
        </p:txBody>
      </p:sp>
      <p:pic>
        <p:nvPicPr>
          <p:cNvPr id="16" name="idrogen3_Trace_A-B_0.000 - 17000000.000.png 2" descr="idrogen3_Trace_A-B_0.000 - 17000000.000.png">
            <a:extLst>
              <a:ext uri="{FF2B5EF4-FFF2-40B4-BE49-F238E27FC236}">
                <a16:creationId xmlns:a16="http://schemas.microsoft.com/office/drawing/2014/main" id="{BA4767FD-0231-B29E-BEFF-26AD6A4F538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43610" y="4629035"/>
            <a:ext cx="3952080" cy="2238811"/>
          </a:xfrm>
          <a:prstGeom prst="rect">
            <a:avLst/>
          </a:prstGeom>
          <a:ln w="12700">
            <a:noFill/>
          </a:ln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0AA8F424-F4C6-F4C8-BEAD-12FB0A362B41}"/>
              </a:ext>
            </a:extLst>
          </p:cNvPr>
          <p:cNvGrpSpPr/>
          <p:nvPr/>
        </p:nvGrpSpPr>
        <p:grpSpPr>
          <a:xfrm>
            <a:off x="4549934" y="4816902"/>
            <a:ext cx="3393915" cy="1863075"/>
            <a:chOff x="5034600" y="1880640"/>
            <a:chExt cx="5287680" cy="3652920"/>
          </a:xfrm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4317D615-9F53-5EBF-59F1-5A7DDF4AC8E3}"/>
                </a:ext>
              </a:extLst>
            </p:cNvPr>
            <p:cNvGrpSpPr/>
            <p:nvPr/>
          </p:nvGrpSpPr>
          <p:grpSpPr>
            <a:xfrm>
              <a:off x="5034600" y="1880640"/>
              <a:ext cx="5287680" cy="3652920"/>
              <a:chOff x="5034600" y="1880640"/>
              <a:chExt cx="5287680" cy="3652920"/>
            </a:xfrm>
          </p:grpSpPr>
          <p:pic>
            <p:nvPicPr>
              <p:cNvPr id="21" name="idrogen3_stabs_md0.000 - 17000000.000.png 1" descr="idrogen3_stabs_md0.000 - 17000000.000.png">
                <a:extLst>
                  <a:ext uri="{FF2B5EF4-FFF2-40B4-BE49-F238E27FC236}">
                    <a16:creationId xmlns:a16="http://schemas.microsoft.com/office/drawing/2014/main" id="{0EDE4016-E310-027B-82F4-72BFF26BF845}"/>
                  </a:ext>
                </a:extLst>
              </p:cNvPr>
              <p:cNvPicPr/>
              <p:nvPr/>
            </p:nvPicPr>
            <p:blipFill>
              <a:blip r:embed="rId4"/>
              <a:stretch/>
            </p:blipFill>
            <p:spPr>
              <a:xfrm>
                <a:off x="5034600" y="1880640"/>
                <a:ext cx="5287680" cy="3652920"/>
              </a:xfrm>
              <a:prstGeom prst="rect">
                <a:avLst/>
              </a:prstGeom>
              <a:ln w="12700">
                <a:noFill/>
              </a:ln>
            </p:spPr>
          </p:pic>
          <p:sp>
            <p:nvSpPr>
              <p:cNvPr id="22" name="Ligne 7">
                <a:extLst>
                  <a:ext uri="{FF2B5EF4-FFF2-40B4-BE49-F238E27FC236}">
                    <a16:creationId xmlns:a16="http://schemas.microsoft.com/office/drawing/2014/main" id="{6ABCEACE-19ED-DFDD-ADFB-E9D61ED68568}"/>
                  </a:ext>
                </a:extLst>
              </p:cNvPr>
              <p:cNvSpPr/>
              <p:nvPr/>
            </p:nvSpPr>
            <p:spPr>
              <a:xfrm flipH="1" flipV="1">
                <a:off x="5874120" y="2895840"/>
                <a:ext cx="2625120" cy="1980000"/>
              </a:xfrm>
              <a:prstGeom prst="line">
                <a:avLst/>
              </a:prstGeom>
              <a:ln w="28575">
                <a:solidFill>
                  <a:srgbClr val="000000"/>
                </a:solidFill>
                <a:prstDash val="sysDot"/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3" name="Ligne 8">
                <a:extLst>
                  <a:ext uri="{FF2B5EF4-FFF2-40B4-BE49-F238E27FC236}">
                    <a16:creationId xmlns:a16="http://schemas.microsoft.com/office/drawing/2014/main" id="{1421E011-7132-634F-55CB-4822DF4D0916}"/>
                  </a:ext>
                </a:extLst>
              </p:cNvPr>
              <p:cNvSpPr/>
              <p:nvPr/>
            </p:nvSpPr>
            <p:spPr>
              <a:xfrm>
                <a:off x="8506080" y="4894200"/>
                <a:ext cx="902520" cy="360"/>
              </a:xfrm>
              <a:prstGeom prst="line">
                <a:avLst/>
              </a:prstGeom>
              <a:ln w="28575">
                <a:solidFill>
                  <a:srgbClr val="000000"/>
                </a:solidFill>
                <a:prstDash val="sysDot"/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9" name="Goal performance 2">
              <a:extLst>
                <a:ext uri="{FF2B5EF4-FFF2-40B4-BE49-F238E27FC236}">
                  <a16:creationId xmlns:a16="http://schemas.microsoft.com/office/drawing/2014/main" id="{BF8AFFEC-B5D5-1700-B1E3-5A26A8D84E05}"/>
                </a:ext>
              </a:extLst>
            </p:cNvPr>
            <p:cNvSpPr/>
            <p:nvPr/>
          </p:nvSpPr>
          <p:spPr>
            <a:xfrm rot="2280000">
              <a:off x="6358680" y="3493800"/>
              <a:ext cx="1590840" cy="3243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71280" tIns="71280" rIns="71280" bIns="71280" anchor="ctr">
              <a:spAutoFit/>
            </a:bodyPr>
            <a:lstStyle/>
            <a:p>
              <a:pPr algn="ctr"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GB" sz="1200" b="0" strike="noStrike" spc="-1">
                  <a:solidFill>
                    <a:srgbClr val="000000"/>
                  </a:solidFill>
                  <a:latin typeface="Gill Sans"/>
                  <a:ea typeface="Gill Sans"/>
                </a:rPr>
                <a:t>Goal performances</a:t>
              </a:r>
              <a:endParaRPr lang="fr-FR" sz="1200" b="0" strike="noStrike" spc="-1">
                <a:latin typeface="Arial"/>
              </a:endParaRPr>
            </a:p>
          </p:txBody>
        </p:sp>
        <p:sp>
          <p:nvSpPr>
            <p:cNvPr id="20" name="Achieved performance 2">
              <a:extLst>
                <a:ext uri="{FF2B5EF4-FFF2-40B4-BE49-F238E27FC236}">
                  <a16:creationId xmlns:a16="http://schemas.microsoft.com/office/drawing/2014/main" id="{E321027A-EBD1-7EB7-6F0E-B5131FEADDE5}"/>
                </a:ext>
              </a:extLst>
            </p:cNvPr>
            <p:cNvSpPr/>
            <p:nvPr/>
          </p:nvSpPr>
          <p:spPr>
            <a:xfrm rot="2280000">
              <a:off x="6572160" y="3204000"/>
              <a:ext cx="1944360" cy="3243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71280" tIns="71280" rIns="71280" bIns="71280" anchor="ctr">
              <a:spAutoFit/>
            </a:bodyPr>
            <a:lstStyle/>
            <a:p>
              <a:pPr algn="ctr">
                <a:lnSpc>
                  <a:spcPct val="100000"/>
                </a:lnSpc>
                <a:buNone/>
                <a:tabLst>
                  <a:tab pos="0" algn="l"/>
                </a:tabLst>
              </a:pPr>
              <a:r>
                <a:rPr lang="en-GB" sz="1200" b="0" strike="noStrike" spc="-1" dirty="0">
                  <a:solidFill>
                    <a:srgbClr val="000000"/>
                  </a:solidFill>
                  <a:latin typeface="Gill Sans"/>
                  <a:ea typeface="Gill Sans"/>
                </a:rPr>
                <a:t>Achieved performances</a:t>
              </a:r>
              <a:endParaRPr lang="fr-FR" sz="1200" b="0" strike="noStrike" spc="-1" dirty="0">
                <a:latin typeface="Arial"/>
              </a:endParaRPr>
            </a:p>
          </p:txBody>
        </p: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C0127758-1BBF-D928-0659-2AB9F9CCF10D}"/>
              </a:ext>
            </a:extLst>
          </p:cNvPr>
          <p:cNvSpPr txBox="1"/>
          <p:nvPr/>
        </p:nvSpPr>
        <p:spPr>
          <a:xfrm>
            <a:off x="9189720" y="537210"/>
            <a:ext cx="264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Daniel </a:t>
            </a:r>
            <a:r>
              <a:rPr lang="en-GB" dirty="0" err="1"/>
              <a:t>Charlet</a:t>
            </a:r>
            <a:r>
              <a:rPr lang="en-GB" dirty="0"/>
              <a:t> (IJCLAB)</a:t>
            </a:r>
          </a:p>
        </p:txBody>
      </p:sp>
    </p:spTree>
    <p:extLst>
      <p:ext uri="{BB962C8B-B14F-4D97-AF65-F5344CB8AC3E}">
        <p14:creationId xmlns:p14="http://schemas.microsoft.com/office/powerpoint/2010/main" val="1504233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0F6BC931-0F81-F6C0-1CB4-D30683DE6037}"/>
              </a:ext>
            </a:extLst>
          </p:cNvPr>
          <p:cNvSpPr txBox="1"/>
          <p:nvPr/>
        </p:nvSpPr>
        <p:spPr>
          <a:xfrm>
            <a:off x="3074670" y="468630"/>
            <a:ext cx="6423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/>
              <a:t>Penning&amp;Paul</a:t>
            </a:r>
            <a:r>
              <a:rPr lang="en-GB" sz="2800"/>
              <a:t> traps</a:t>
            </a:r>
            <a:endParaRPr lang="en-GB" sz="28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9C8750-05AE-9E4C-665B-6AE38BE5B78B}"/>
              </a:ext>
            </a:extLst>
          </p:cNvPr>
          <p:cNvSpPr txBox="1"/>
          <p:nvPr/>
        </p:nvSpPr>
        <p:spPr>
          <a:xfrm>
            <a:off x="754380" y="1474470"/>
            <a:ext cx="93383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Penning and Paul traps  are used as excellent tools for mass spectroscopy studies.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IJCLAB and LP2I have developed such traps for  DESIR experiment to be installed in GANIL 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The traps they conceived and the expertise they acquired could be exploited in two fields:</a:t>
            </a:r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Wingdings" pitchFamily="2" charset="2"/>
              <a:buChar char="q"/>
            </a:pPr>
            <a:r>
              <a:rPr lang="en-GB" dirty="0"/>
              <a:t> Precision study (QED, etc…)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q"/>
            </a:pPr>
            <a:r>
              <a:rPr lang="en-GB" dirty="0"/>
              <a:t> Developing qubits system after introducing </a:t>
            </a:r>
          </a:p>
          <a:p>
            <a:r>
              <a:rPr lang="en-GB" dirty="0"/>
              <a:t>      LASER control system in collaboration with other </a:t>
            </a:r>
          </a:p>
          <a:p>
            <a:r>
              <a:rPr lang="en-GB" dirty="0"/>
              <a:t>     labs like CIML (Marseille University)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3ECAFF1-6432-4355-5307-5AC843F033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488" y="3527048"/>
            <a:ext cx="4155302" cy="286232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1F1A86A8-01B8-A7BF-0680-9597AC1091B2}"/>
              </a:ext>
            </a:extLst>
          </p:cNvPr>
          <p:cNvSpPr txBox="1"/>
          <p:nvPr/>
        </p:nvSpPr>
        <p:spPr>
          <a:xfrm>
            <a:off x="9315450" y="354330"/>
            <a:ext cx="256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Enrique </a:t>
            </a:r>
            <a:r>
              <a:rPr lang="en-GB" dirty="0" err="1"/>
              <a:t>Minaya</a:t>
            </a:r>
            <a:r>
              <a:rPr lang="en-GB" dirty="0"/>
              <a:t> (IJCLAB)</a:t>
            </a:r>
          </a:p>
          <a:p>
            <a:r>
              <a:rPr lang="en-GB" dirty="0"/>
              <a:t>Pauline Ascher (LP2I)</a:t>
            </a:r>
          </a:p>
        </p:txBody>
      </p:sp>
    </p:spTree>
    <p:extLst>
      <p:ext uri="{BB962C8B-B14F-4D97-AF65-F5344CB8AC3E}">
        <p14:creationId xmlns:p14="http://schemas.microsoft.com/office/powerpoint/2010/main" val="2208348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3830662-AAE5-CB6F-93B2-83AF233E7190}"/>
              </a:ext>
            </a:extLst>
          </p:cNvPr>
          <p:cNvSpPr txBox="1"/>
          <p:nvPr/>
        </p:nvSpPr>
        <p:spPr>
          <a:xfrm>
            <a:off x="3829050" y="674370"/>
            <a:ext cx="1977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Nuclear clocks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FCA7582-F8B3-3888-1B98-CEE9513A13F1}"/>
              </a:ext>
            </a:extLst>
          </p:cNvPr>
          <p:cNvSpPr txBox="1"/>
          <p:nvPr/>
        </p:nvSpPr>
        <p:spPr>
          <a:xfrm>
            <a:off x="8778240" y="41148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Vladimir </a:t>
            </a:r>
            <a:r>
              <a:rPr lang="en-GB" dirty="0" err="1"/>
              <a:t>Manea</a:t>
            </a:r>
            <a:r>
              <a:rPr lang="en-GB" dirty="0"/>
              <a:t> (IJCLAB) </a:t>
            </a:r>
          </a:p>
          <a:p>
            <a:r>
              <a:rPr lang="en-GB" dirty="0"/>
              <a:t>Louis Lalanne (IPHC)</a:t>
            </a:r>
          </a:p>
          <a:p>
            <a:r>
              <a:rPr lang="en-GB" dirty="0"/>
              <a:t>Simon Lechner (LP2I)</a:t>
            </a:r>
          </a:p>
          <a:p>
            <a:r>
              <a:rPr lang="fr-FR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Sarina </a:t>
            </a:r>
            <a:r>
              <a:rPr lang="fr-FR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Geldhof</a:t>
            </a:r>
            <a:r>
              <a:rPr lang="fr-FR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(GANL)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9ADA98B-4C21-BA0B-8F40-2A81EE2F57F5}"/>
              </a:ext>
            </a:extLst>
          </p:cNvPr>
          <p:cNvSpPr txBox="1"/>
          <p:nvPr/>
        </p:nvSpPr>
        <p:spPr>
          <a:xfrm>
            <a:off x="800100" y="2766060"/>
            <a:ext cx="85953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IN2P3 is considering the possibility to join the efforts to develop nuclear clocks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By contributing to new ways of exploiting </a:t>
            </a:r>
            <a:r>
              <a:rPr lang="en-GB" baseline="30000" dirty="0"/>
              <a:t>229m</a:t>
            </a:r>
            <a:r>
              <a:rPr lang="en-GB" dirty="0"/>
              <a:t>Th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Looking for new clocks in which  the isomer has energy difference with the fundamental state of the same order of that observed in </a:t>
            </a:r>
            <a:r>
              <a:rPr lang="en-GB" baseline="30000" dirty="0"/>
              <a:t>229m</a:t>
            </a:r>
            <a:r>
              <a:rPr lang="en-GB" dirty="0"/>
              <a:t>Th (8.338 eV) or slightly higher with equivalent stability. Collaboration with theorists will be ^</a:t>
            </a:r>
            <a:r>
              <a:rPr lang="en-GB" dirty="0" err="1"/>
              <a:t>recious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67338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3960341-1036-6047-3C58-C483E7E38281}"/>
              </a:ext>
            </a:extLst>
          </p:cNvPr>
          <p:cNvSpPr txBox="1"/>
          <p:nvPr/>
        </p:nvSpPr>
        <p:spPr>
          <a:xfrm>
            <a:off x="4880610" y="651510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Summary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1FB4F82-A1F7-B143-8B57-376196DC175B}"/>
              </a:ext>
            </a:extLst>
          </p:cNvPr>
          <p:cNvSpPr txBox="1"/>
          <p:nvPr/>
        </p:nvSpPr>
        <p:spPr>
          <a:xfrm>
            <a:off x="937260" y="1634490"/>
            <a:ext cx="88811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 Some quantum sensor activities at IN2P3 exist but remain relatively weak  or isolated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We have started to organize these activities around a few projects 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We will encourage the French groups to join DRD5 to build collaboration with others from other countries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We  will  organize workshops and summer schools so the new subatomic physicists can get the extraordinary potential of quantum sensors</a:t>
            </a:r>
          </a:p>
        </p:txBody>
      </p:sp>
    </p:spTree>
    <p:extLst>
      <p:ext uri="{BB962C8B-B14F-4D97-AF65-F5344CB8AC3E}">
        <p14:creationId xmlns:p14="http://schemas.microsoft.com/office/powerpoint/2010/main" val="3663302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EB43E43-B89D-26B2-B2ED-4B168EEB5BE1}"/>
              </a:ext>
            </a:extLst>
          </p:cNvPr>
          <p:cNvSpPr txBox="1"/>
          <p:nvPr/>
        </p:nvSpPr>
        <p:spPr>
          <a:xfrm>
            <a:off x="1259840" y="552881"/>
            <a:ext cx="8178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IN2P3</a:t>
            </a:r>
          </a:p>
          <a:p>
            <a:pPr algn="ctr"/>
            <a:r>
              <a:rPr lang="en-GB" sz="2000" i="1" dirty="0" err="1"/>
              <a:t>Institut</a:t>
            </a:r>
            <a:r>
              <a:rPr lang="en-GB" sz="2000" i="1" dirty="0"/>
              <a:t> National de La Physique des </a:t>
            </a:r>
            <a:r>
              <a:rPr lang="en-GB" sz="2000" i="1" dirty="0" err="1"/>
              <a:t>Particules</a:t>
            </a:r>
            <a:r>
              <a:rPr lang="en-GB" sz="2000" i="1" dirty="0"/>
              <a:t> et de la Physique </a:t>
            </a:r>
            <a:r>
              <a:rPr lang="en-GB" sz="2000" i="1" dirty="0" err="1"/>
              <a:t>Nucléaire</a:t>
            </a:r>
            <a:r>
              <a:rPr lang="en-GB" sz="2000" i="1" dirty="0"/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FE4D20-49BF-5125-35B0-10F10E2B1CA7}"/>
              </a:ext>
            </a:extLst>
          </p:cNvPr>
          <p:cNvSpPr txBox="1"/>
          <p:nvPr/>
        </p:nvSpPr>
        <p:spPr>
          <a:xfrm>
            <a:off x="489584" y="1811822"/>
            <a:ext cx="1072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IN2P3 is one of the ten French CNRS institutes. It focuses on probing the two infinites from particles to cosmos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ED9C28C-8450-4C8C-27D9-0315C6DA12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6130" y="2468880"/>
            <a:ext cx="3511550" cy="390651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4A7CFA2-AB52-2764-4FDE-290B3C9DAA68}"/>
              </a:ext>
            </a:extLst>
          </p:cNvPr>
          <p:cNvSpPr txBox="1"/>
          <p:nvPr/>
        </p:nvSpPr>
        <p:spPr>
          <a:xfrm>
            <a:off x="489584" y="2712720"/>
            <a:ext cx="78416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Although IN2P3 contributes to many activities that are directly or indirectly related to </a:t>
            </a:r>
            <a:r>
              <a:rPr lang="en-GB" b="1" dirty="0"/>
              <a:t>Quantum Sensors</a:t>
            </a:r>
            <a:r>
              <a:rPr lang="en-GB" dirty="0"/>
              <a:t>, there is no axis identified as such.</a:t>
            </a:r>
          </a:p>
          <a:p>
            <a:endParaRPr lang="en-GB" dirty="0"/>
          </a:p>
          <a:p>
            <a:r>
              <a:rPr lang="en-GB" dirty="0"/>
              <a:t>In 2024, I was  appointed as a “</a:t>
            </a:r>
            <a:r>
              <a:rPr lang="en-GB" dirty="0" err="1"/>
              <a:t>délégué</a:t>
            </a:r>
            <a:r>
              <a:rPr lang="en-GB" dirty="0"/>
              <a:t> </a:t>
            </a:r>
            <a:r>
              <a:rPr lang="en-GB" dirty="0" err="1"/>
              <a:t>scientifique</a:t>
            </a:r>
            <a:r>
              <a:rPr lang="en-GB" dirty="0"/>
              <a:t>”  for innovative detectors and I was asked to advise the IN2P3 direction on the Quantum Technologies in general and on Quantum Sensors in particular.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So in the next slides I will show the different activities I identified, up to now,  that could either be considered  as quantum activities </a:t>
            </a:r>
            <a:r>
              <a:rPr lang="en-GB" dirty="0" err="1"/>
              <a:t>oras</a:t>
            </a:r>
            <a:r>
              <a:rPr lang="en-GB" dirty="0"/>
              <a:t>  important elements that can/may contribute to quantum technologies.</a:t>
            </a:r>
          </a:p>
        </p:txBody>
      </p:sp>
    </p:spTree>
    <p:extLst>
      <p:ext uri="{BB962C8B-B14F-4D97-AF65-F5344CB8AC3E}">
        <p14:creationId xmlns:p14="http://schemas.microsoft.com/office/powerpoint/2010/main" val="4149877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3951AC4-8F39-4AEE-6682-196329D16AB6}"/>
              </a:ext>
            </a:extLst>
          </p:cNvPr>
          <p:cNvSpPr txBox="1"/>
          <p:nvPr/>
        </p:nvSpPr>
        <p:spPr>
          <a:xfrm>
            <a:off x="518160" y="375920"/>
            <a:ext cx="10251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Squeezed states for Gravitational waves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7C13777-3B49-1FA1-9F80-C873E69157E3}"/>
              </a:ext>
            </a:extLst>
          </p:cNvPr>
          <p:cNvSpPr txBox="1"/>
          <p:nvPr/>
        </p:nvSpPr>
        <p:spPr>
          <a:xfrm>
            <a:off x="386080" y="1357748"/>
            <a:ext cx="10251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Several French labs are involved in Virgo and preparing the future (ET): IJCLAB, LAPP, APC, LMA, IP2I</a:t>
            </a:r>
          </a:p>
          <a:p>
            <a:r>
              <a:rPr lang="en-GB" dirty="0"/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45F87B2-9709-89A9-AB80-BFB378634D9D}"/>
              </a:ext>
            </a:extLst>
          </p:cNvPr>
          <p:cNvSpPr txBox="1"/>
          <p:nvPr/>
        </p:nvSpPr>
        <p:spPr>
          <a:xfrm>
            <a:off x="9184640" y="637530"/>
            <a:ext cx="2905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Angélique</a:t>
            </a:r>
            <a:r>
              <a:rPr lang="en-GB" dirty="0"/>
              <a:t> Artaud (IJCLAB)</a:t>
            </a:r>
          </a:p>
          <a:p>
            <a:r>
              <a:rPr lang="en-GB" dirty="0"/>
              <a:t>Jérôme </a:t>
            </a:r>
            <a:r>
              <a:rPr lang="en-GB" dirty="0" err="1"/>
              <a:t>Degallaix</a:t>
            </a:r>
            <a:r>
              <a:rPr lang="en-GB" dirty="0"/>
              <a:t> (LMA-IP2I)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1375810-1A58-DCAF-0FBE-D517DF5F1F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" y="1878126"/>
            <a:ext cx="4640580" cy="245928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653CB9B-FB3B-5311-63D9-80FA7D537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1958670"/>
            <a:ext cx="5335557" cy="238177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D202975-F185-3842-4215-61380AF541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1120" y="4949828"/>
            <a:ext cx="4160881" cy="1769841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485620C7-D966-43D2-4E56-4B7DF405F3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7840" y="4725147"/>
            <a:ext cx="3972560" cy="1994522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77450660-FE40-9EEA-4DE0-E99CDDEAED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519" y="4423509"/>
            <a:ext cx="3104605" cy="229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225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3951AC4-8F39-4AEE-6682-196329D16AB6}"/>
              </a:ext>
            </a:extLst>
          </p:cNvPr>
          <p:cNvSpPr txBox="1"/>
          <p:nvPr/>
        </p:nvSpPr>
        <p:spPr>
          <a:xfrm>
            <a:off x="518160" y="375920"/>
            <a:ext cx="10251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Squeezed states for Gravitational waves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8B5056-2C6F-63F5-A235-053764649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680" y="1641671"/>
            <a:ext cx="4368800" cy="325459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936FD0F-6F55-1266-CBBF-9C2EE2D1AE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7680" y="5315634"/>
            <a:ext cx="4368800" cy="98431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EE3F458-E4AB-785B-7EF7-3DA657384A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330" y="1781251"/>
            <a:ext cx="4150681" cy="258683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D4D8CE2-A0CA-C8A6-B9EC-F20EB38AD6B8}"/>
              </a:ext>
            </a:extLst>
          </p:cNvPr>
          <p:cNvSpPr txBox="1"/>
          <p:nvPr/>
        </p:nvSpPr>
        <p:spPr>
          <a:xfrm>
            <a:off x="608330" y="4992469"/>
            <a:ext cx="5299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squeezing at a given frequency depends on two parameters: The length of FP cavity and its quality Q</a:t>
            </a:r>
          </a:p>
          <a:p>
            <a:r>
              <a:rPr lang="en-GB" dirty="0"/>
              <a:t>In addition, optical loss reduces the impact of the squeezing performance.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67D7200-5A77-54CE-F7FA-BAB65D24DA12}"/>
              </a:ext>
            </a:extLst>
          </p:cNvPr>
          <p:cNvSpPr txBox="1"/>
          <p:nvPr/>
        </p:nvSpPr>
        <p:spPr>
          <a:xfrm>
            <a:off x="9184640" y="637530"/>
            <a:ext cx="2905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Angélique</a:t>
            </a:r>
            <a:r>
              <a:rPr lang="en-GB" dirty="0"/>
              <a:t> Artaud (IJCLAB)</a:t>
            </a:r>
          </a:p>
          <a:p>
            <a:r>
              <a:rPr lang="en-GB" dirty="0"/>
              <a:t>Jérôme </a:t>
            </a:r>
            <a:r>
              <a:rPr lang="en-GB" dirty="0" err="1"/>
              <a:t>Degallaix</a:t>
            </a:r>
            <a:r>
              <a:rPr lang="en-GB" dirty="0"/>
              <a:t> (LMA-IP2I)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0BFEB2-B9E4-B501-A2FA-8C9E0BF0CD3D}"/>
              </a:ext>
            </a:extLst>
          </p:cNvPr>
          <p:cNvSpPr txBox="1"/>
          <p:nvPr/>
        </p:nvSpPr>
        <p:spPr>
          <a:xfrm>
            <a:off x="10435590" y="2137890"/>
            <a:ext cx="1756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collaboration with LKB</a:t>
            </a:r>
          </a:p>
        </p:txBody>
      </p:sp>
    </p:spTree>
    <p:extLst>
      <p:ext uri="{BB962C8B-B14F-4D97-AF65-F5344CB8AC3E}">
        <p14:creationId xmlns:p14="http://schemas.microsoft.com/office/powerpoint/2010/main" val="783840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CEBBD03-64E3-5D9E-624D-893C4DDED873}"/>
              </a:ext>
            </a:extLst>
          </p:cNvPr>
          <p:cNvSpPr txBox="1"/>
          <p:nvPr/>
        </p:nvSpPr>
        <p:spPr>
          <a:xfrm>
            <a:off x="4549140" y="491490"/>
            <a:ext cx="2606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3D SRF cavities</a:t>
            </a:r>
          </a:p>
          <a:p>
            <a:pPr algn="ctr"/>
            <a:r>
              <a:rPr lang="en-GB" sz="2800" dirty="0"/>
              <a:t>        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9B7C095-B0CC-6EBE-F8E6-8B4F2728BEAD}"/>
              </a:ext>
            </a:extLst>
          </p:cNvPr>
          <p:cNvSpPr txBox="1"/>
          <p:nvPr/>
        </p:nvSpPr>
        <p:spPr>
          <a:xfrm>
            <a:off x="8721090" y="491490"/>
            <a:ext cx="2663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D. </a:t>
            </a:r>
            <a:r>
              <a:rPr lang="en-GB" dirty="0" err="1"/>
              <a:t>Longuevergne</a:t>
            </a:r>
            <a:r>
              <a:rPr lang="en-GB" dirty="0"/>
              <a:t> (IJCLAB)</a:t>
            </a:r>
          </a:p>
          <a:p>
            <a:r>
              <a:rPr lang="en-GB" dirty="0"/>
              <a:t>Akira Miyazaki (IJCLAB)</a:t>
            </a:r>
          </a:p>
          <a:p>
            <a:endParaRPr lang="en-GB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4297BBF-28E9-45B1-9C76-C077641C784B}"/>
              </a:ext>
            </a:extLst>
          </p:cNvPr>
          <p:cNvSpPr txBox="1"/>
          <p:nvPr/>
        </p:nvSpPr>
        <p:spPr>
          <a:xfrm>
            <a:off x="257174" y="1260931"/>
            <a:ext cx="112642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IJCLAB has an established knowledge of conceiving, producing and testing SRF cavities of high quality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 Surface treatment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Annealing and baking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4E7D2E0-1755-5D62-C14A-5CFADD735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503" y="2660187"/>
            <a:ext cx="9844987" cy="292708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6722EFE1-2D06-6F4A-D382-C68D8FE6E17E}"/>
              </a:ext>
            </a:extLst>
          </p:cNvPr>
          <p:cNvSpPr txBox="1"/>
          <p:nvPr/>
        </p:nvSpPr>
        <p:spPr>
          <a:xfrm>
            <a:off x="772503" y="5997178"/>
            <a:ext cx="8851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Cavities with very high Q</a:t>
            </a:r>
            <a:r>
              <a:rPr lang="en-GB" baseline="-25000" dirty="0"/>
              <a:t>0</a:t>
            </a:r>
            <a:r>
              <a:rPr lang="en-GB" dirty="0"/>
              <a:t> are extraordinary tools in quantum technologies</a:t>
            </a:r>
          </a:p>
        </p:txBody>
      </p:sp>
    </p:spTree>
    <p:extLst>
      <p:ext uri="{BB962C8B-B14F-4D97-AF65-F5344CB8AC3E}">
        <p14:creationId xmlns:p14="http://schemas.microsoft.com/office/powerpoint/2010/main" val="3406436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35822" y="99554"/>
            <a:ext cx="9279405" cy="488967"/>
          </a:xfrm>
        </p:spPr>
        <p:txBody>
          <a:bodyPr>
            <a:noAutofit/>
          </a:bodyPr>
          <a:lstStyle/>
          <a:p>
            <a:r>
              <a:rPr lang="fr-FR" sz="3200" dirty="0"/>
              <a:t>Thermal doping and alternative </a:t>
            </a:r>
            <a:r>
              <a:rPr lang="fr-FR" sz="3200" dirty="0" err="1"/>
              <a:t>materials</a:t>
            </a:r>
            <a:endParaRPr lang="en-US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28" y="934938"/>
            <a:ext cx="11490718" cy="5672345"/>
          </a:xfrm>
        </p:spPr>
        <p:txBody>
          <a:bodyPr>
            <a:normAutofit/>
          </a:bodyPr>
          <a:lstStyle/>
          <a:p>
            <a:r>
              <a:rPr lang="fr-FR" sz="1800" dirty="0" err="1"/>
              <a:t>Two</a:t>
            </a:r>
            <a:r>
              <a:rPr lang="fr-FR" sz="1800" dirty="0"/>
              <a:t> </a:t>
            </a:r>
            <a:r>
              <a:rPr lang="fr-FR" sz="1800" dirty="0" err="1"/>
              <a:t>methods</a:t>
            </a:r>
            <a:r>
              <a:rPr lang="fr-FR" sz="1800" dirty="0"/>
              <a:t> are </a:t>
            </a:r>
            <a:r>
              <a:rPr lang="fr-FR" sz="1800" dirty="0" err="1"/>
              <a:t>under</a:t>
            </a:r>
            <a:r>
              <a:rPr lang="fr-FR" sz="1800" dirty="0"/>
              <a:t> </a:t>
            </a:r>
            <a:r>
              <a:rPr lang="fr-FR" sz="1800" dirty="0" err="1"/>
              <a:t>study</a:t>
            </a:r>
            <a:r>
              <a:rPr lang="fr-FR" sz="1800" dirty="0"/>
              <a:t> for High </a:t>
            </a:r>
            <a:r>
              <a:rPr lang="fr-FR" sz="1800" u="sng" dirty="0" err="1">
                <a:solidFill>
                  <a:srgbClr val="FF0000"/>
                </a:solidFill>
              </a:rPr>
              <a:t>Qo</a:t>
            </a:r>
            <a:r>
              <a:rPr lang="fr-FR" sz="1800" u="sng" dirty="0">
                <a:solidFill>
                  <a:srgbClr val="FF0000"/>
                </a:solidFill>
              </a:rPr>
              <a:t> </a:t>
            </a:r>
            <a:r>
              <a:rPr lang="fr-FR" sz="1800" dirty="0"/>
              <a:t>et  </a:t>
            </a:r>
            <a:r>
              <a:rPr lang="fr-FR" sz="1800" dirty="0" err="1"/>
              <a:t>strong</a:t>
            </a:r>
            <a:r>
              <a:rPr lang="fr-FR" sz="1800" dirty="0"/>
              <a:t> </a:t>
            </a:r>
            <a:r>
              <a:rPr lang="fr-FR" sz="1800" u="sng" dirty="0">
                <a:solidFill>
                  <a:schemeClr val="accent5"/>
                </a:solidFill>
              </a:rPr>
              <a:t>Gradient</a:t>
            </a:r>
            <a:r>
              <a:rPr lang="fr-FR" sz="1800" dirty="0"/>
              <a:t>:</a:t>
            </a:r>
          </a:p>
          <a:p>
            <a:endParaRPr lang="fr-FR" sz="1800" dirty="0"/>
          </a:p>
          <a:p>
            <a:endParaRPr lang="fr-FR" sz="1800" dirty="0"/>
          </a:p>
          <a:p>
            <a:endParaRPr lang="fr-FR" sz="1800" dirty="0"/>
          </a:p>
          <a:p>
            <a:endParaRPr lang="fr-FR" sz="1800" dirty="0"/>
          </a:p>
          <a:p>
            <a:endParaRPr lang="fr-FR" sz="1800" dirty="0"/>
          </a:p>
          <a:p>
            <a:endParaRPr lang="fr-FR" sz="1800" dirty="0"/>
          </a:p>
          <a:p>
            <a:endParaRPr lang="fr-FR" sz="1800" dirty="0"/>
          </a:p>
          <a:p>
            <a:endParaRPr lang="fr-FR" sz="1800" dirty="0"/>
          </a:p>
          <a:p>
            <a:endParaRPr lang="fr-FR" sz="1800" dirty="0"/>
          </a:p>
          <a:p>
            <a:endParaRPr lang="fr-FR" sz="1800" dirty="0"/>
          </a:p>
          <a:p>
            <a:pPr marL="0" indent="0">
              <a:buNone/>
            </a:pPr>
            <a:endParaRPr lang="fr-FR" sz="180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grpSp>
        <p:nvGrpSpPr>
          <p:cNvPr id="13" name="Groupe 12"/>
          <p:cNvGrpSpPr/>
          <p:nvPr/>
        </p:nvGrpSpPr>
        <p:grpSpPr>
          <a:xfrm>
            <a:off x="6258989" y="822662"/>
            <a:ext cx="5615666" cy="3084654"/>
            <a:chOff x="441926" y="1562059"/>
            <a:chExt cx="4961967" cy="2725581"/>
          </a:xfrm>
        </p:grpSpPr>
        <p:sp>
          <p:nvSpPr>
            <p:cNvPr id="36" name="ZoneTexte 35"/>
            <p:cNvSpPr txBox="1"/>
            <p:nvPr/>
          </p:nvSpPr>
          <p:spPr>
            <a:xfrm>
              <a:off x="441926" y="3221145"/>
              <a:ext cx="4856404" cy="1066495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1811" b="1" u="sng" dirty="0"/>
                <a:t>Les </a:t>
              </a:r>
              <a:r>
                <a:rPr lang="fr-FR" sz="1811" b="1" u="sng" dirty="0" err="1"/>
                <a:t>multi-couches</a:t>
              </a:r>
              <a:r>
                <a:rPr lang="fr-FR" sz="1811" b="1" u="sng" dirty="0"/>
                <a:t> (SIS)</a:t>
              </a:r>
            </a:p>
            <a:p>
              <a:pPr marL="194008" indent="-194008">
                <a:buFont typeface="Courier New" panose="02070309020205020404" pitchFamily="49" charset="0"/>
                <a:buChar char="o"/>
              </a:pPr>
              <a:r>
                <a:rPr lang="fr-FR" sz="181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Couches supraconductrices (</a:t>
              </a:r>
              <a:r>
                <a:rPr lang="fr-FR" sz="181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NbN</a:t>
              </a:r>
              <a:r>
                <a:rPr lang="fr-FR" sz="181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séparées par une couche isolante (</a:t>
              </a:r>
              <a:r>
                <a:rPr lang="fr-FR" sz="181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AlN</a:t>
              </a:r>
              <a:r>
                <a:rPr lang="fr-FR" sz="181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déposées par ALD</a:t>
              </a:r>
            </a:p>
            <a:p>
              <a:r>
                <a:rPr lang="fr-FR" sz="181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(</a:t>
              </a:r>
              <a:r>
                <a:rPr lang="fr-FR" sz="1811" dirty="0">
                  <a:solidFill>
                    <a:srgbClr val="FF67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élaborations via partenaires, analyses </a:t>
              </a:r>
              <a:r>
                <a:rPr lang="fr-FR" sz="1811" dirty="0" err="1">
                  <a:solidFill>
                    <a:srgbClr val="FF67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Vide&amp;Surface</a:t>
              </a:r>
              <a:r>
                <a:rPr lang="fr-FR" sz="181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</p:txBody>
        </p:sp>
        <p:grpSp>
          <p:nvGrpSpPr>
            <p:cNvPr id="41" name="Groupe 40"/>
            <p:cNvGrpSpPr/>
            <p:nvPr/>
          </p:nvGrpSpPr>
          <p:grpSpPr>
            <a:xfrm>
              <a:off x="1125555" y="1585902"/>
              <a:ext cx="2975625" cy="1466244"/>
              <a:chOff x="8446780" y="2141433"/>
              <a:chExt cx="1847777" cy="986749"/>
            </a:xfrm>
          </p:grpSpPr>
          <p:sp>
            <p:nvSpPr>
              <p:cNvPr id="42" name="立方体 26"/>
              <p:cNvSpPr/>
              <p:nvPr/>
            </p:nvSpPr>
            <p:spPr>
              <a:xfrm>
                <a:off x="8446780" y="2634807"/>
                <a:ext cx="1847777" cy="493375"/>
              </a:xfrm>
              <a:prstGeom prst="cube">
                <a:avLst>
                  <a:gd name="adj" fmla="val 68113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u="none" dirty="0" err="1">
                    <a:solidFill>
                      <a:schemeClr val="tx1"/>
                    </a:solidFill>
                  </a:rPr>
                  <a:t>Nb</a:t>
                </a:r>
                <a:endParaRPr lang="en-US" u="non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立方体 27"/>
              <p:cNvSpPr/>
              <p:nvPr/>
            </p:nvSpPr>
            <p:spPr>
              <a:xfrm>
                <a:off x="8446780" y="2511464"/>
                <a:ext cx="1847777" cy="452562"/>
              </a:xfrm>
              <a:prstGeom prst="cube">
                <a:avLst>
                  <a:gd name="adj" fmla="val 73992"/>
                </a:avLst>
              </a:prstGeom>
              <a:solidFill>
                <a:schemeClr val="accent5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u="none" dirty="0">
                    <a:solidFill>
                      <a:srgbClr val="FF0000"/>
                    </a:solidFill>
                  </a:rPr>
                  <a:t>Isolator</a:t>
                </a:r>
              </a:p>
            </p:txBody>
          </p:sp>
          <p:sp>
            <p:nvSpPr>
              <p:cNvPr id="44" name="立方体 28"/>
              <p:cNvSpPr/>
              <p:nvPr/>
            </p:nvSpPr>
            <p:spPr>
              <a:xfrm>
                <a:off x="8446780" y="2388120"/>
                <a:ext cx="1847777" cy="452562"/>
              </a:xfrm>
              <a:prstGeom prst="cube">
                <a:avLst>
                  <a:gd name="adj" fmla="val 73992"/>
                </a:avLst>
              </a:prstGeom>
              <a:solidFill>
                <a:srgbClr val="00B05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45" b="1" u="none" dirty="0">
                    <a:solidFill>
                      <a:srgbClr val="FFFF00"/>
                    </a:solidFill>
                  </a:rPr>
                  <a:t>Superconductor</a:t>
                </a:r>
                <a:endParaRPr lang="en-US" sz="1584" b="1" u="none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45" name="立方体 29"/>
              <p:cNvSpPr/>
              <p:nvPr/>
            </p:nvSpPr>
            <p:spPr>
              <a:xfrm>
                <a:off x="8446780" y="2264776"/>
                <a:ext cx="1847777" cy="452562"/>
              </a:xfrm>
              <a:prstGeom prst="cube">
                <a:avLst>
                  <a:gd name="adj" fmla="val 73992"/>
                </a:avLst>
              </a:prstGeom>
              <a:solidFill>
                <a:schemeClr val="accent5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32" b="1" u="none" dirty="0">
                    <a:solidFill>
                      <a:srgbClr val="FF0000"/>
                    </a:solidFill>
                  </a:rPr>
                  <a:t>Isolator (</a:t>
                </a:r>
                <a:r>
                  <a:rPr lang="en-US" sz="1132" b="1" u="none" dirty="0" err="1">
                    <a:solidFill>
                      <a:srgbClr val="FF0000"/>
                    </a:solidFill>
                  </a:rPr>
                  <a:t>AlN</a:t>
                </a:r>
                <a:r>
                  <a:rPr lang="en-US" sz="1132" b="1" u="none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  <p:sp>
            <p:nvSpPr>
              <p:cNvPr id="46" name="立方体 30"/>
              <p:cNvSpPr/>
              <p:nvPr/>
            </p:nvSpPr>
            <p:spPr>
              <a:xfrm>
                <a:off x="8446780" y="2141433"/>
                <a:ext cx="1847777" cy="452562"/>
              </a:xfrm>
              <a:prstGeom prst="cube">
                <a:avLst>
                  <a:gd name="adj" fmla="val 73992"/>
                </a:avLst>
              </a:prstGeom>
              <a:solidFill>
                <a:srgbClr val="00B05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88" b="1" u="none" dirty="0">
                    <a:solidFill>
                      <a:srgbClr val="FFFF00"/>
                    </a:solidFill>
                  </a:rPr>
                  <a:t>Superconductor (</a:t>
                </a:r>
                <a:r>
                  <a:rPr lang="en-US" sz="1188" b="1" u="none" dirty="0" err="1">
                    <a:solidFill>
                      <a:srgbClr val="FFFF00"/>
                    </a:solidFill>
                  </a:rPr>
                  <a:t>NbN</a:t>
                </a:r>
                <a:r>
                  <a:rPr lang="en-US" sz="1188" b="1" u="none" dirty="0">
                    <a:solidFill>
                      <a:srgbClr val="FFFF00"/>
                    </a:solidFill>
                  </a:rPr>
                  <a:t>)</a:t>
                </a:r>
                <a:endParaRPr lang="en-US" sz="1245" b="1" u="none" dirty="0">
                  <a:solidFill>
                    <a:srgbClr val="FFFF00"/>
                  </a:solidFill>
                </a:endParaRPr>
              </a:p>
            </p:txBody>
          </p:sp>
        </p:grpSp>
        <p:cxnSp>
          <p:nvCxnSpPr>
            <p:cNvPr id="5" name="Connecteur droit avec flèche 4"/>
            <p:cNvCxnSpPr/>
            <p:nvPr/>
          </p:nvCxnSpPr>
          <p:spPr>
            <a:xfrm>
              <a:off x="4312239" y="2166739"/>
              <a:ext cx="0" cy="18327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/>
            <p:cNvCxnSpPr/>
            <p:nvPr/>
          </p:nvCxnSpPr>
          <p:spPr>
            <a:xfrm>
              <a:off x="4306267" y="1585902"/>
              <a:ext cx="0" cy="29086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ZoneTexte 9"/>
            <p:cNvSpPr txBox="1"/>
            <p:nvPr/>
          </p:nvSpPr>
          <p:spPr>
            <a:xfrm>
              <a:off x="4467789" y="1562059"/>
              <a:ext cx="936104" cy="32781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sz="1811" dirty="0"/>
                <a:t>~ 50 nm</a:t>
              </a:r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4467789" y="2067624"/>
              <a:ext cx="936104" cy="327812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sz="1811" dirty="0"/>
                <a:t>~ 10 nm</a:t>
              </a:r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109600" y="1391638"/>
            <a:ext cx="6067895" cy="2502782"/>
            <a:chOff x="4895772" y="2055965"/>
            <a:chExt cx="5361554" cy="2211443"/>
          </a:xfrm>
        </p:grpSpPr>
        <p:sp>
          <p:nvSpPr>
            <p:cNvPr id="39" name="ZoneTexte 38"/>
            <p:cNvSpPr txBox="1"/>
            <p:nvPr/>
          </p:nvSpPr>
          <p:spPr>
            <a:xfrm>
              <a:off x="4895772" y="3108790"/>
              <a:ext cx="5361554" cy="115861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1584" b="1" u="sng" dirty="0"/>
                <a:t>Couches épaisses : </a:t>
              </a:r>
            </a:p>
            <a:p>
              <a:pPr marL="323383" indent="-323383">
                <a:buFont typeface="Courier New" panose="02070309020205020404" pitchFamily="49" charset="0"/>
                <a:buChar char="o"/>
              </a:pPr>
              <a:r>
                <a:rPr lang="fr-FR" sz="1584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Dopage surfacique du Niobium par diffusion thermique </a:t>
              </a:r>
            </a:p>
            <a:p>
              <a:r>
                <a:rPr lang="fr-FR" sz="1584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(</a:t>
              </a:r>
              <a:r>
                <a:rPr lang="fr-FR" sz="1584" dirty="0">
                  <a:solidFill>
                    <a:srgbClr val="FF67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Four SUPRATECH</a:t>
              </a:r>
              <a:r>
                <a:rPr lang="fr-FR" sz="1584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=&gt; </a:t>
              </a:r>
              <a:r>
                <a:rPr lang="fr-FR" sz="1584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Haut </a:t>
              </a:r>
              <a:r>
                <a:rPr lang="fr-FR" sz="1584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Qo</a:t>
              </a:r>
              <a:endParaRPr lang="fr-FR" sz="1584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23383" indent="-323383">
                <a:buFont typeface="Courier New" panose="02070309020205020404" pitchFamily="49" charset="0"/>
                <a:buChar char="o"/>
              </a:pPr>
              <a:r>
                <a:rPr lang="fr-FR" sz="1584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Dépôt d’un matériaux supraconducteur alternatif (</a:t>
              </a:r>
              <a:r>
                <a:rPr lang="fr-FR" sz="1584" dirty="0">
                  <a:solidFill>
                    <a:srgbClr val="FF67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élaborations via partenaires, analyses </a:t>
              </a:r>
              <a:r>
                <a:rPr lang="fr-FR" sz="1584" dirty="0" err="1">
                  <a:solidFill>
                    <a:srgbClr val="FF67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Vide&amp;Surface</a:t>
              </a:r>
              <a:r>
                <a:rPr lang="fr-FR" sz="1584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=&gt; </a:t>
              </a:r>
              <a:r>
                <a:rPr lang="fr-FR" sz="1584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Haut </a:t>
              </a:r>
              <a:r>
                <a:rPr lang="fr-FR" sz="1584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Qo</a:t>
              </a:r>
              <a:r>
                <a:rPr lang="fr-FR" sz="1584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fr-FR" sz="1584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Haut Gradient</a:t>
              </a:r>
            </a:p>
          </p:txBody>
        </p:sp>
        <p:grpSp>
          <p:nvGrpSpPr>
            <p:cNvPr id="50" name="Groupe 49"/>
            <p:cNvGrpSpPr/>
            <p:nvPr/>
          </p:nvGrpSpPr>
          <p:grpSpPr>
            <a:xfrm>
              <a:off x="5750803" y="2119946"/>
              <a:ext cx="2975625" cy="914584"/>
              <a:chOff x="8046725" y="2568571"/>
              <a:chExt cx="1847777" cy="615494"/>
            </a:xfrm>
          </p:grpSpPr>
          <p:sp>
            <p:nvSpPr>
              <p:cNvPr id="51" name="立方体 26"/>
              <p:cNvSpPr/>
              <p:nvPr/>
            </p:nvSpPr>
            <p:spPr>
              <a:xfrm>
                <a:off x="8046725" y="2690690"/>
                <a:ext cx="1847777" cy="493375"/>
              </a:xfrm>
              <a:prstGeom prst="cube">
                <a:avLst>
                  <a:gd name="adj" fmla="val 68113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u="none" dirty="0" err="1">
                    <a:solidFill>
                      <a:schemeClr val="tx1"/>
                    </a:solidFill>
                  </a:rPr>
                  <a:t>Nb</a:t>
                </a:r>
                <a:r>
                  <a:rPr lang="en-US" u="none" dirty="0">
                    <a:solidFill>
                      <a:schemeClr val="tx1"/>
                    </a:solidFill>
                  </a:rPr>
                  <a:t>/Cu</a:t>
                </a:r>
              </a:p>
            </p:txBody>
          </p:sp>
          <p:sp>
            <p:nvSpPr>
              <p:cNvPr id="54" name="立方体 28"/>
              <p:cNvSpPr/>
              <p:nvPr/>
            </p:nvSpPr>
            <p:spPr>
              <a:xfrm>
                <a:off x="8046725" y="2568571"/>
                <a:ext cx="1847777" cy="452562"/>
              </a:xfrm>
              <a:prstGeom prst="cube">
                <a:avLst>
                  <a:gd name="adj" fmla="val 73992"/>
                </a:avLst>
              </a:prstGeom>
              <a:solidFill>
                <a:schemeClr val="accent4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400" u="sng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45" b="1" u="none" dirty="0">
                    <a:solidFill>
                      <a:srgbClr val="FFFF00"/>
                    </a:solidFill>
                  </a:rPr>
                  <a:t>Superconductor (doped </a:t>
                </a:r>
                <a:r>
                  <a:rPr lang="en-US" sz="1245" b="1" u="none" dirty="0" err="1">
                    <a:solidFill>
                      <a:srgbClr val="FFFF00"/>
                    </a:solidFill>
                  </a:rPr>
                  <a:t>Nb</a:t>
                </a:r>
                <a:r>
                  <a:rPr lang="en-US" sz="1245" b="1" u="none" dirty="0">
                    <a:solidFill>
                      <a:srgbClr val="FFFF00"/>
                    </a:solidFill>
                  </a:rPr>
                  <a:t>, other)</a:t>
                </a:r>
                <a:endParaRPr lang="en-US" sz="1584" b="1" u="none" dirty="0">
                  <a:solidFill>
                    <a:srgbClr val="FFFF00"/>
                  </a:solidFill>
                </a:endParaRPr>
              </a:p>
            </p:txBody>
          </p:sp>
        </p:grpSp>
        <p:cxnSp>
          <p:nvCxnSpPr>
            <p:cNvPr id="59" name="Connecteur droit avec flèche 58"/>
            <p:cNvCxnSpPr/>
            <p:nvPr/>
          </p:nvCxnSpPr>
          <p:spPr>
            <a:xfrm>
              <a:off x="8918609" y="2104343"/>
              <a:ext cx="0" cy="29086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0" name="ZoneTexte 59"/>
            <p:cNvSpPr txBox="1"/>
            <p:nvPr/>
          </p:nvSpPr>
          <p:spPr>
            <a:xfrm>
              <a:off x="9069740" y="2055965"/>
              <a:ext cx="810372" cy="32781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FR" sz="1811" dirty="0"/>
                <a:t>&lt; 1 </a:t>
              </a:r>
              <a:r>
                <a:rPr lang="fr-FR" sz="1811" dirty="0" err="1"/>
                <a:t>um</a:t>
              </a:r>
              <a:endParaRPr lang="fr-FR" sz="1811" dirty="0"/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206807" y="4210329"/>
            <a:ext cx="3118384" cy="2124584"/>
            <a:chOff x="36999" y="3749112"/>
            <a:chExt cx="2740174" cy="1866905"/>
          </a:xfrm>
        </p:grpSpPr>
        <p:pic>
          <p:nvPicPr>
            <p:cNvPr id="37" name="Image 36"/>
            <p:cNvPicPr>
              <a:picLocks noChangeAspect="1"/>
            </p:cNvPicPr>
            <p:nvPr/>
          </p:nvPicPr>
          <p:blipFill rotWithShape="1">
            <a:blip r:embed="rId2"/>
            <a:srcRect t="12732" r="17675" b="4628"/>
            <a:stretch/>
          </p:blipFill>
          <p:spPr>
            <a:xfrm>
              <a:off x="36999" y="3749112"/>
              <a:ext cx="2740174" cy="1866905"/>
            </a:xfrm>
            <a:prstGeom prst="rect">
              <a:avLst/>
            </a:prstGeom>
          </p:spPr>
        </p:pic>
        <p:sp>
          <p:nvSpPr>
            <p:cNvPr id="11" name="Étoile à 6 branches 10"/>
            <p:cNvSpPr/>
            <p:nvPr/>
          </p:nvSpPr>
          <p:spPr>
            <a:xfrm>
              <a:off x="2290043" y="4103801"/>
              <a:ext cx="242106" cy="242106"/>
            </a:xfrm>
            <a:prstGeom prst="star6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37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951872" y="4084297"/>
              <a:ext cx="1266163" cy="249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45" dirty="0"/>
                <a:t>Nb as </a:t>
              </a:r>
              <a:r>
                <a:rPr lang="fr-FR" sz="1245" dirty="0" err="1"/>
                <a:t>received</a:t>
              </a:r>
              <a:endParaRPr lang="fr-FR" sz="1245" dirty="0"/>
            </a:p>
          </p:txBody>
        </p:sp>
        <p:cxnSp>
          <p:nvCxnSpPr>
            <p:cNvPr id="16" name="Connecteur droit avec flèche 15"/>
            <p:cNvCxnSpPr/>
            <p:nvPr/>
          </p:nvCxnSpPr>
          <p:spPr>
            <a:xfrm>
              <a:off x="2021580" y="4224854"/>
              <a:ext cx="26474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 flipH="1">
              <a:off x="1930003" y="4345907"/>
              <a:ext cx="356319" cy="48403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7" name="ZoneTexte 46"/>
            <p:cNvSpPr txBox="1"/>
            <p:nvPr/>
          </p:nvSpPr>
          <p:spPr>
            <a:xfrm rot="18147562">
              <a:off x="1705038" y="4367909"/>
              <a:ext cx="633082" cy="249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45" dirty="0">
                  <a:solidFill>
                    <a:srgbClr val="FF6700"/>
                  </a:solidFill>
                </a:rPr>
                <a:t>Doping</a:t>
              </a:r>
            </a:p>
          </p:txBody>
        </p:sp>
      </p:grpSp>
      <p:graphicFrame>
        <p:nvGraphicFramePr>
          <p:cNvPr id="20" name="Tableau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028631"/>
              </p:ext>
            </p:extLst>
          </p:nvPr>
        </p:nvGraphicFramePr>
        <p:xfrm>
          <a:off x="3640329" y="4126533"/>
          <a:ext cx="7585745" cy="2088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1740">
                  <a:extLst>
                    <a:ext uri="{9D8B030D-6E8A-4147-A177-3AD203B41FA5}">
                      <a16:colId xmlns:a16="http://schemas.microsoft.com/office/drawing/2014/main" val="4023908518"/>
                    </a:ext>
                  </a:extLst>
                </a:gridCol>
                <a:gridCol w="852246">
                  <a:extLst>
                    <a:ext uri="{9D8B030D-6E8A-4147-A177-3AD203B41FA5}">
                      <a16:colId xmlns:a16="http://schemas.microsoft.com/office/drawing/2014/main" val="4178006559"/>
                    </a:ext>
                  </a:extLst>
                </a:gridCol>
                <a:gridCol w="1082793">
                  <a:extLst>
                    <a:ext uri="{9D8B030D-6E8A-4147-A177-3AD203B41FA5}">
                      <a16:colId xmlns:a16="http://schemas.microsoft.com/office/drawing/2014/main" val="711695580"/>
                    </a:ext>
                  </a:extLst>
                </a:gridCol>
                <a:gridCol w="2119483">
                  <a:extLst>
                    <a:ext uri="{9D8B030D-6E8A-4147-A177-3AD203B41FA5}">
                      <a16:colId xmlns:a16="http://schemas.microsoft.com/office/drawing/2014/main" val="273030603"/>
                    </a:ext>
                  </a:extLst>
                </a:gridCol>
                <a:gridCol w="2119483">
                  <a:extLst>
                    <a:ext uri="{9D8B030D-6E8A-4147-A177-3AD203B41FA5}">
                      <a16:colId xmlns:a16="http://schemas.microsoft.com/office/drawing/2014/main" val="1609779287"/>
                    </a:ext>
                  </a:extLst>
                </a:gridCol>
              </a:tblGrid>
              <a:tr h="517432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/>
                        <a:t>Materials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/>
                        <a:t>Tc (K)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/>
                        <a:t>Brf_limit</a:t>
                      </a:r>
                      <a:r>
                        <a:rPr lang="en-GB" sz="1400" baseline="0" noProof="0"/>
                        <a:t> </a:t>
                      </a:r>
                      <a:r>
                        <a:rPr lang="en-GB" sz="1400" noProof="0"/>
                        <a:t>(mT)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/>
                        <a:t>Coherence length</a:t>
                      </a:r>
                      <a:r>
                        <a:rPr lang="en-GB" sz="1400" baseline="0" noProof="0"/>
                        <a:t> </a:t>
                      </a:r>
                      <a:r>
                        <a:rPr lang="en-GB" sz="1400" noProof="0"/>
                        <a:t>(nm)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/>
                        <a:t>Comments</a:t>
                      </a:r>
                    </a:p>
                  </a:txBody>
                  <a:tcPr marL="103486" marR="103486" marT="51743" marB="51743"/>
                </a:tc>
                <a:extLst>
                  <a:ext uri="{0D108BD9-81ED-4DB2-BD59-A6C34878D82A}">
                    <a16:rowId xmlns:a16="http://schemas.microsoft.com/office/drawing/2014/main" val="402491086"/>
                  </a:ext>
                </a:extLst>
              </a:tr>
              <a:tr h="379450"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/>
                        <a:t>Nb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/>
                        <a:t>9.2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/>
                        <a:t>220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>
                          <a:solidFill>
                            <a:srgbClr val="00B050"/>
                          </a:solidFill>
                        </a:rPr>
                        <a:t>28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endParaRPr lang="en-GB" sz="1800" noProof="0"/>
                    </a:p>
                  </a:txBody>
                  <a:tcPr marL="103486" marR="103486" marT="51743" marB="51743"/>
                </a:tc>
                <a:extLst>
                  <a:ext uri="{0D108BD9-81ED-4DB2-BD59-A6C34878D82A}">
                    <a16:rowId xmlns:a16="http://schemas.microsoft.com/office/drawing/2014/main" val="1464877701"/>
                  </a:ext>
                </a:extLst>
              </a:tr>
              <a:tr h="379450"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/>
                        <a:t>NbN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>
                          <a:solidFill>
                            <a:srgbClr val="00B050"/>
                          </a:solidFill>
                        </a:rPr>
                        <a:t>17.1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>
                          <a:solidFill>
                            <a:schemeClr val="accent2"/>
                          </a:solidFill>
                        </a:rPr>
                        <a:t>215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>
                          <a:solidFill>
                            <a:srgbClr val="FF0000"/>
                          </a:solidFill>
                        </a:rPr>
                        <a:t>&lt; 5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/>
                        <a:t>Pour multi-layerss</a:t>
                      </a:r>
                    </a:p>
                  </a:txBody>
                  <a:tcPr marL="103486" marR="103486" marT="51743" marB="51743"/>
                </a:tc>
                <a:extLst>
                  <a:ext uri="{0D108BD9-81ED-4DB2-BD59-A6C34878D82A}">
                    <a16:rowId xmlns:a16="http://schemas.microsoft.com/office/drawing/2014/main" val="2135887806"/>
                  </a:ext>
                </a:extLst>
              </a:tr>
              <a:tr h="379450"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/>
                        <a:t>MgB2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>
                          <a:solidFill>
                            <a:srgbClr val="00B050"/>
                          </a:solidFill>
                        </a:rPr>
                        <a:t>39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>
                          <a:solidFill>
                            <a:srgbClr val="FF6700"/>
                          </a:solidFill>
                        </a:rPr>
                        <a:t>170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endParaRPr lang="en-GB" sz="1800" noProof="0"/>
                    </a:p>
                  </a:txBody>
                  <a:tcPr marL="103486" marR="103486" marT="51743" marB="51743"/>
                </a:tc>
                <a:extLst>
                  <a:ext uri="{0D108BD9-81ED-4DB2-BD59-A6C34878D82A}">
                    <a16:rowId xmlns:a16="http://schemas.microsoft.com/office/drawing/2014/main" val="3739274967"/>
                  </a:ext>
                </a:extLst>
              </a:tr>
              <a:tr h="419695"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/>
                        <a:t>Base Fer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>
                          <a:solidFill>
                            <a:srgbClr val="00B050"/>
                          </a:solidFill>
                        </a:rPr>
                        <a:t>10-40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>
                          <a:solidFill>
                            <a:srgbClr val="00B050"/>
                          </a:solidFill>
                        </a:rPr>
                        <a:t>&lt; 760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/>
                        <a:t>?</a:t>
                      </a:r>
                    </a:p>
                  </a:txBody>
                  <a:tcPr marL="103486" marR="103486" marT="51743" marB="517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Arsenic</a:t>
                      </a:r>
                      <a:r>
                        <a:rPr lang="en-GB" sz="1600" baseline="0" noProof="0" dirty="0"/>
                        <a:t> or</a:t>
                      </a:r>
                      <a:r>
                        <a:rPr lang="en-GB" sz="1600" noProof="0" dirty="0"/>
                        <a:t> Selenium</a:t>
                      </a:r>
                    </a:p>
                  </a:txBody>
                  <a:tcPr marL="103486" marR="103486" marT="51743" marB="51743"/>
                </a:tc>
                <a:extLst>
                  <a:ext uri="{0D108BD9-81ED-4DB2-BD59-A6C34878D82A}">
                    <a16:rowId xmlns:a16="http://schemas.microsoft.com/office/drawing/2014/main" val="297850051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27DF906A-AC41-B78E-12DE-831A216D9D50}"/>
              </a:ext>
            </a:extLst>
          </p:cNvPr>
          <p:cNvSpPr txBox="1"/>
          <p:nvPr/>
        </p:nvSpPr>
        <p:spPr>
          <a:xfrm>
            <a:off x="9466290" y="150807"/>
            <a:ext cx="2663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D. </a:t>
            </a:r>
            <a:r>
              <a:rPr lang="en-GB" dirty="0" err="1"/>
              <a:t>Longuevergne</a:t>
            </a:r>
            <a:r>
              <a:rPr lang="en-GB" dirty="0"/>
              <a:t> (IJCLAB)</a:t>
            </a:r>
          </a:p>
          <a:p>
            <a:r>
              <a:rPr lang="en-GB" dirty="0"/>
              <a:t>Akira Miyazaki (IJCLAB)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974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5924DE0-9183-A3D0-06BE-79FE7A9B9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782" y="1586515"/>
            <a:ext cx="5942038" cy="256032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CD4385D-6C73-F549-0B8A-BAC1DDDF19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7370" y="4933294"/>
            <a:ext cx="7772400" cy="36576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9E71DF6-9AF5-033C-C3E6-654059409449}"/>
              </a:ext>
            </a:extLst>
          </p:cNvPr>
          <p:cNvSpPr txBox="1"/>
          <p:nvPr/>
        </p:nvSpPr>
        <p:spPr>
          <a:xfrm>
            <a:off x="1230630" y="742950"/>
            <a:ext cx="8778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SRF cavities are excellent tools to search for DM at very low mass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29535C8-316D-7AAC-1F0D-26EC5CC2B5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0820" y="1720214"/>
            <a:ext cx="3619500" cy="26543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48552AA4-A74A-0D22-DE5F-0F37AD2E6EBA}"/>
              </a:ext>
            </a:extLst>
          </p:cNvPr>
          <p:cNvSpPr txBox="1"/>
          <p:nvPr/>
        </p:nvSpPr>
        <p:spPr>
          <a:xfrm>
            <a:off x="971550" y="5543508"/>
            <a:ext cx="9429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IN2P3 is interested to join the efforts initiated at FERMILAB under the leadership of A. </a:t>
            </a:r>
            <a:r>
              <a:rPr lang="en-GB" dirty="0" err="1"/>
              <a:t>Grasselino</a:t>
            </a:r>
            <a:r>
              <a:rPr lang="en-GB" dirty="0"/>
              <a:t>.</a:t>
            </a:r>
          </a:p>
          <a:p>
            <a:r>
              <a:rPr lang="en-GB" dirty="0"/>
              <a:t>We are discussing internally the best way to contribute to these efforts.</a:t>
            </a:r>
          </a:p>
          <a:p>
            <a:endParaRPr lang="en-GB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BFFB51B-944D-F9B7-A9E2-187D8AB7FEA5}"/>
              </a:ext>
            </a:extLst>
          </p:cNvPr>
          <p:cNvSpPr txBox="1"/>
          <p:nvPr/>
        </p:nvSpPr>
        <p:spPr>
          <a:xfrm>
            <a:off x="9466290" y="150807"/>
            <a:ext cx="2663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D. </a:t>
            </a:r>
            <a:r>
              <a:rPr lang="en-GB" dirty="0" err="1"/>
              <a:t>Longuevergne</a:t>
            </a:r>
            <a:r>
              <a:rPr lang="en-GB" dirty="0"/>
              <a:t> (IJCLAB)</a:t>
            </a:r>
          </a:p>
          <a:p>
            <a:r>
              <a:rPr lang="en-GB" dirty="0"/>
              <a:t>Akira Miyazaki (IJCLAB)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687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1AE7E00-66A4-EF74-7270-7E8551810B14}"/>
              </a:ext>
            </a:extLst>
          </p:cNvPr>
          <p:cNvSpPr txBox="1"/>
          <p:nvPr/>
        </p:nvSpPr>
        <p:spPr>
          <a:xfrm>
            <a:off x="2240280" y="480060"/>
            <a:ext cx="6938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                  Superconducting circuits sensors </a:t>
            </a:r>
          </a:p>
          <a:p>
            <a:r>
              <a:rPr lang="en-GB" sz="2400" dirty="0"/>
              <a:t>                      KID for microwave sky survey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CB1A915-A0DD-CD06-A2A9-0C2BA0F25579}"/>
              </a:ext>
            </a:extLst>
          </p:cNvPr>
          <p:cNvSpPr txBox="1"/>
          <p:nvPr/>
        </p:nvSpPr>
        <p:spPr>
          <a:xfrm>
            <a:off x="731520" y="1748790"/>
            <a:ext cx="11167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mKIDs</a:t>
            </a:r>
            <a:r>
              <a:rPr lang="en-GB" dirty="0"/>
              <a:t> and their readout electronics were developed by LPSC in collaboration with NEEL institute in Grenoble to study the impact of dusty star-formation to the early formation of the early galaxy evolution.</a:t>
            </a:r>
          </a:p>
          <a:p>
            <a:r>
              <a:rPr lang="en-GB" dirty="0"/>
              <a:t>Concerto is one of the experiments using this technology.</a:t>
            </a:r>
          </a:p>
          <a:p>
            <a:endParaRPr lang="en-GB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6636073-8671-7E5C-DC6C-B07F612AF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385" y="3209289"/>
            <a:ext cx="3469006" cy="249428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9A88F0E-3F31-68D4-EE5A-3152FF616F9A}"/>
              </a:ext>
            </a:extLst>
          </p:cNvPr>
          <p:cNvSpPr txBox="1"/>
          <p:nvPr/>
        </p:nvSpPr>
        <p:spPr>
          <a:xfrm>
            <a:off x="9349740" y="720090"/>
            <a:ext cx="2548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Andrea Catalano (LPSC)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3A6E97E-1C5A-7472-B8E9-54A3411D3B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0239" y="3209290"/>
            <a:ext cx="3387092" cy="249428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905B136-DC88-EBF4-F39A-D9CD09A300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4180" y="3209289"/>
            <a:ext cx="3353435" cy="257429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A683E32B-71B2-5BA6-C016-1B3C75C69177}"/>
              </a:ext>
            </a:extLst>
          </p:cNvPr>
          <p:cNvSpPr txBox="1"/>
          <p:nvPr/>
        </p:nvSpPr>
        <p:spPr>
          <a:xfrm>
            <a:off x="731520" y="6193274"/>
            <a:ext cx="11258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Activities based on SQUIDS and  low temperature electronics for astronomy applications are also developed at APC</a:t>
            </a:r>
          </a:p>
        </p:txBody>
      </p:sp>
    </p:spTree>
    <p:extLst>
      <p:ext uri="{BB962C8B-B14F-4D97-AF65-F5344CB8AC3E}">
        <p14:creationId xmlns:p14="http://schemas.microsoft.com/office/powerpoint/2010/main" val="1145306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22D57A5-F1F0-9D03-C003-0A57BF9060D4}"/>
              </a:ext>
            </a:extLst>
          </p:cNvPr>
          <p:cNvSpPr txBox="1"/>
          <p:nvPr/>
        </p:nvSpPr>
        <p:spPr>
          <a:xfrm>
            <a:off x="2240280" y="480060"/>
            <a:ext cx="6938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                  Superconducting circuits sensors </a:t>
            </a:r>
          </a:p>
          <a:p>
            <a:r>
              <a:rPr lang="en-GB" sz="2400" dirty="0"/>
              <a:t>                                    TES for DM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C548225-6218-F6EA-D923-77D50AD2C5E3}"/>
              </a:ext>
            </a:extLst>
          </p:cNvPr>
          <p:cNvSpPr txBox="1"/>
          <p:nvPr/>
        </p:nvSpPr>
        <p:spPr>
          <a:xfrm>
            <a:off x="525780" y="1817370"/>
            <a:ext cx="110985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Experiments searching for Dark Matter based on bolometers such Edelweiss </a:t>
            </a:r>
          </a:p>
          <a:p>
            <a:r>
              <a:rPr lang="en-GB" dirty="0"/>
              <a:t>and more recently RICOCCHET in Modane (LSM) provided the French groups </a:t>
            </a:r>
          </a:p>
          <a:p>
            <a:r>
              <a:rPr lang="en-GB" dirty="0"/>
              <a:t>of IN2P3 with precious expertise on the use of cryogenics, Ge/Si and the</a:t>
            </a:r>
          </a:p>
          <a:p>
            <a:r>
              <a:rPr lang="en-GB" dirty="0"/>
              <a:t> associated readout electronics 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IP2I, LPSC   and IJCLAB have recently joined the TESSERACT collaboration which </a:t>
            </a:r>
          </a:p>
          <a:p>
            <a:r>
              <a:rPr lang="en-GB" dirty="0"/>
              <a:t>intends to extend the DM search down to the </a:t>
            </a:r>
            <a:r>
              <a:rPr lang="en-GB" dirty="0" err="1"/>
              <a:t>meV</a:t>
            </a:r>
            <a:r>
              <a:rPr lang="en-GB" dirty="0"/>
              <a:t> level.</a:t>
            </a:r>
          </a:p>
          <a:p>
            <a:r>
              <a:rPr lang="en-GB" dirty="0"/>
              <a:t>Different technologies are proposed. The French groups  propose the Ge/Si technology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14B7E05-9EE0-C2D1-C4DA-4B865ED43762}"/>
              </a:ext>
            </a:extLst>
          </p:cNvPr>
          <p:cNvSpPr txBox="1"/>
          <p:nvPr/>
        </p:nvSpPr>
        <p:spPr>
          <a:xfrm>
            <a:off x="9429750" y="355611"/>
            <a:ext cx="1988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Julien </a:t>
            </a:r>
            <a:r>
              <a:rPr lang="en-GB" dirty="0" err="1"/>
              <a:t>Billard</a:t>
            </a:r>
            <a:r>
              <a:rPr lang="en-GB" dirty="0"/>
              <a:t> (IP2I)</a:t>
            </a:r>
          </a:p>
          <a:p>
            <a:r>
              <a:rPr lang="en-GB" dirty="0"/>
              <a:t>Silvia </a:t>
            </a:r>
            <a:r>
              <a:rPr lang="en-GB" dirty="0" err="1"/>
              <a:t>Scorza</a:t>
            </a:r>
            <a:r>
              <a:rPr lang="en-GB" dirty="0"/>
              <a:t> (LPSC)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4D238B2-AE03-7C6A-437C-FD32300C5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1320" y="1135440"/>
            <a:ext cx="3860800" cy="281059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B38D70F-3922-6B34-39C8-78EF64B44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70" y="4601410"/>
            <a:ext cx="11568430" cy="1828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3201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1332</TotalTime>
  <Words>1091</Words>
  <Application>Microsoft Macintosh PowerPoint</Application>
  <PresentationFormat>Grand écran</PresentationFormat>
  <Paragraphs>165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Gill Sans</vt:lpstr>
      <vt:lpstr>Helvetica</vt:lpstr>
      <vt:lpstr>Wingdings</vt:lpstr>
      <vt:lpstr>Thème Office</vt:lpstr>
      <vt:lpstr>Quantum sensors activities in IN2P3-France</vt:lpstr>
      <vt:lpstr>Présentation PowerPoint</vt:lpstr>
      <vt:lpstr>Présentation PowerPoint</vt:lpstr>
      <vt:lpstr>Présentation PowerPoint</vt:lpstr>
      <vt:lpstr>Présentation PowerPoint</vt:lpstr>
      <vt:lpstr>Thermal doping and alternative materials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Quantum sensors activities in IN2P3-France</dc:title>
  <dc:creator>laktineh imad</dc:creator>
  <cp:lastModifiedBy>laktineh imad</cp:lastModifiedBy>
  <cp:revision>19</cp:revision>
  <dcterms:created xsi:type="dcterms:W3CDTF">2025-02-16T14:41:15Z</dcterms:created>
  <dcterms:modified xsi:type="dcterms:W3CDTF">2025-02-17T12:53:22Z</dcterms:modified>
</cp:coreProperties>
</file>