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  <p:sldMasterId id="2147484075" r:id="rId2"/>
  </p:sldMasterIdLst>
  <p:notesMasterIdLst>
    <p:notesMasterId r:id="rId20"/>
  </p:notesMasterIdLst>
  <p:sldIdLst>
    <p:sldId id="2627" r:id="rId3"/>
    <p:sldId id="2628" r:id="rId4"/>
    <p:sldId id="373" r:id="rId5"/>
    <p:sldId id="451" r:id="rId6"/>
    <p:sldId id="342" r:id="rId7"/>
    <p:sldId id="2644" r:id="rId8"/>
    <p:sldId id="824" r:id="rId9"/>
    <p:sldId id="826" r:id="rId10"/>
    <p:sldId id="2645" r:id="rId11"/>
    <p:sldId id="2637" r:id="rId12"/>
    <p:sldId id="2638" r:id="rId13"/>
    <p:sldId id="2639" r:id="rId14"/>
    <p:sldId id="2640" r:id="rId15"/>
    <p:sldId id="2642" r:id="rId16"/>
    <p:sldId id="256" r:id="rId17"/>
    <p:sldId id="257" r:id="rId18"/>
    <p:sldId id="264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E00"/>
    <a:srgbClr val="F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3"/>
    <p:restoredTop sz="95132"/>
  </p:normalViewPr>
  <p:slideViewPr>
    <p:cSldViewPr snapToGrid="0" snapToObjects="1">
      <p:cViewPr>
        <p:scale>
          <a:sx n="88" d="100"/>
          <a:sy n="88" d="100"/>
        </p:scale>
        <p:origin x="608" y="9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6T16:55:16.93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79 24575,'16'26'0,"-9"-14"0,10 14 0,-11-18 0,-2-1 0,4 0 0,-4 0 0,2 1 0,-2-1 0,3 0 0,-2 1 0,1-1 0,-5 0 0,6 4 0,-3-2 0,4 9 0,-1-5 0,1 6-6784,-3-7 6784,2 3 0,-2-2 0,2-1 0,1 3 0,0-3 0,0 4 0,0 0 6784,0 0-6784,0 0 0,0 1 0,0-5 0,0 3 0,0-3 0,-1 0 0,1-1 0,-4-3 0,2-1 0,-5 0 0,2 0 0,-6-3 0,3 2 0,-3-8 0,3 1 0,-7-3 0,5-2 0,-5 2 0,3-3 0,0 0 0,-3 0 0,3-1 0,-2 1 0,1 0 0,-2-1 0,3-3 0,-3-1 0,3-5 0,-5 1 0,1 0 0,0 0 0,0 0 0,0-1 0,0 1 0,-1 0 0,1 0 0,0 0 0,0-1 0,0 5 0,4-3 0,-3 3 0,2-5 0,-3 1 0,0 0 0,0 4 0,0-4 0,4 8 0,-3-3 0,3-1 0,-1 4 0,-2-3 0,7 3 0,-4 1 0,4 0 0,0 0 0,0-3 0,0-1 0,0 0 0,0 1 0,0 3 0,0 0 0,0 0 0,0 0 0,0 0 0,-3 3 0,3 4 0,0 4 0,1 3 0,5 0 0,-2 3 0,3-2 0,-3 3 0,2-4 0,-5 0 0,5 0 0,-5 0 0,5 0 0,-5 1 0,5-2 0,-5 2 0,2-1 0,0 0 0,1 0 0,0 0 0,3 4 0,-3-2 0,8 13 0,-4-12 0,0 12 0,-1-10 0,-3 1 0,0 2 0,3-7 0,-6 3 0,5-4 0,-5 1 0,6 3 0,-3-3 0,0 7 0,3-3 0,-2 5 0,3-1 0,0 0 0,-4 4 0,3-2 0,-2 2 0,3-4 0,-4-3 0,3 2 0,-6-7 0,3 3 0,-1-4 0,-2 1 0,2-1 0,0 4 0,-2-4 0,2 4 0,-3-4 0,0 0 0,0 0 0,0 0 0,0-6 0,0-5 0,0-4 0,0-2 0,0 2 0,0-2 0,0 2 0,0-3 0,0 4 0,0 0 0,0-1 0,0 1 0,0 0 0,0-1 0,0 1 0,0-4 0,0 2 0,0-6 0,0 3 0,0-1 0,0-2 0,0 3 0,0 0 0,0-4 0,0 4 0,0 0 0,0-3 0,0 2 0,0 1 0,0-3 0,4 2 0,0 1 0,0-3 0,3 7 0,-3-4 0,0 1 0,3 3 0,-3-4 0,0 5 0,2 0 0,-2-5 0,4 4 0,-1-3 0,-3 4 0,3-1 0,-3 4 0,0-2 0,2 5 0,-5-6 0,5 6 0,-5-5 0,6 5 0,-7-6 0,7 7 0,-6-7 0,5 6 0,-5-5 0,5 5 0,-2-6 0,1 3 0,1 0 0,-5-2 0,5 5 0,-5-5 0,5 5 0,-6 1 0,0 4 0,-1 6 0,-2-3 0,0 4 0,2-4 0,-5 0 0,5 0 0,-2 0 0,0 1 0,2-1 0,-6 0 0,6 0 0,-5 1 0,5-1 0,-6 0 0,3 1 0,0-1 0,-2 0 0,2 0 0,-1 1 0,-1 3 0,1-3 0,1 3 0,-3-3 0,7-1 0,-7 0 0,6 0 0,-5 1 0,5-1 0,-3 0 0,1 1 0,2-1 0,-2 0 0,0 0 0,2 0 0,-2 0 0,3 0 0,0 0 0,-4 0 0,4 1 0,-4-1 0,1 0 0,2 0 0,-2 1 0,3-2 0,0 1 0,0 0 0,0 0 0,0-1 0,0 1 0,-3 0 0,2 0 0,-2 0 0,-1 0 0,3 1 0,-5-1 0,5 0 0,-2 1 0,-1-1 0,4 0 0,-4 0 0,1-3 0,3 3 0,-3-3 0,3-3 0,-4-6 0,-3-5 0,2-2 0,-5 2 0,9 3 0,-5 2 0,5-1 0,-5 5 0,5-6 0,-6 7 0,6-7 0,-5 3 0,5-3 0,-5 3 0,5-3 0,-6 7 0,7-7 0,-7 3 0,6-3 0,-5-1 0,2-2 0,-4 5 0,4-5 0,-2 6 0,1-7 0,-2 3 0,3-3 0,-2 7 0,5-2 0,-5 2 0,5-3 0,-6 3 0,7-3 0,-7 3 0,7-3 0,-4 0 0,4 1 0,0-1 0,0 0 0,0 0 0,0 0 0,0 0 0,0 0 0,0 0 0,0 0 0,0 0 0,0 0 0,0 0 0,0 0 0,0 0 0,0 0 0,0 0 0,0 0 0,0 0 0,-3 0 0,3 0 0,-4 1 0,4-1 0,-3 3 0,2-2 0,-2 2 0,0 0 0,2-2 0,-2 2 0,3-2 0,0-1 0,-3 0 0,2 0 0,-5 4 0,6-3 0,-11 5 0,10-5 0,-10 5 0,11-5 0,-3 8 0,6-1 0,-2 6 0,5 0 0,-5 0 0,5-2 0,-5 1 0,2-2 0,1 3 0,0 0 0,0 1 0,2-1 0,-6 0 0,3 0 0,1 0 0,0 0 0,-1 0 0,1 0 0,-1 1 0,-2-1 0,5 0 0,-2 0 0,0 1 0,2-1 0,-5 0 0,5 0 0,-5 0 0,5 0 0,-2 0 0,0 1 0,-1-1 0,0-3 0,-2 2 0,2-2 0,1 0 0,-4 3 0,7-3 0,-6 3 0,5 0 0,-5 1 0,5-1 0,-5 0 0,3 1 0,-1-1 0,-2 0 0,2 0 0,0-3 0,-2 3 0,2-3 0,0 3 0,-2 0 0,5-3 0,-5 3 0,2-3 0,0 0 0,-2 2 0,2-2 0,1 0 0,-3 2 0,2-8 0,-3 1 0,0-6 0,0 0 0,0 0 0,3 0 0,-2-1 0,5 1 0,-1-4 0,-1 2 0,3-2 0,-3 0 0,3 2 0,1-2 0,0 0 0,-4 2 0,2-2 0,-1 0 0,2 2 0,1-2 0,-1 4 0,1-5 0,-1 4 0,1-3 0,-1-1 0,1 4 0,-1-3 0,1-1 0,-1 4 0,1-3 0,-1 7 0,-3-3 0,3 3 0,-6-3 0,5 3 0,-5-3 0,5 6 0,-5-7 0,5 6 0,-6-7 0,3 5 0,-3-2 0,0-1 0,0 6 0,0 6 0,0 2 0,8 12 0,-6-13 0,6 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6T17:02:52.83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79 24575,'16'26'0,"-9"-14"0,10 14 0,-11-18 0,-2-1 0,4 0 0,-4 0 0,2 1 0,-2-1 0,3 0 0,-2 1 0,1-1 0,-5 0 0,6 4 0,-3-2 0,4 9 0,-1-5 0,1 6-6784,-3-7 6784,2 3 0,-2-2 0,2-1 0,1 3 0,0-3 0,0 4 0,0 0 6784,0 0-6784,0 0 0,0 1 0,0-5 0,0 3 0,0-3 0,-1 0 0,1-1 0,-4-3 0,2-1 0,-5 0 0,2 0 0,-6-3 0,3 2 0,-3-8 0,3 1 0,-7-3 0,5-2 0,-5 2 0,3-3 0,0 0 0,-3 0 0,3-1 0,-2 1 0,1 0 0,-2-1 0,3-3 0,-3-1 0,3-5 0,-5 1 0,1 0 0,0 0 0,0 0 0,0-1 0,0 1 0,-1 0 0,1 0 0,0 0 0,0-1 0,0 5 0,4-3 0,-3 3 0,2-5 0,-3 1 0,0 0 0,0 4 0,0-4 0,4 8 0,-3-3 0,3-1 0,-1 4 0,-2-3 0,7 3 0,-4 1 0,4 0 0,0 0 0,0-3 0,0-1 0,0 0 0,0 1 0,0 3 0,0 0 0,0 0 0,0 0 0,0 0 0,-3 3 0,3 4 0,0 4 0,1 3 0,5 0 0,-2 3 0,3-2 0,-3 3 0,2-4 0,-5 0 0,5 0 0,-5 0 0,5 0 0,-5 1 0,5-2 0,-5 2 0,2-1 0,0 0 0,1 0 0,0 0 0,3 4 0,-3-2 0,8 13 0,-4-12 0,0 12 0,-1-10 0,-3 1 0,0 2 0,3-7 0,-6 3 0,5-4 0,-5 1 0,6 3 0,-3-3 0,0 7 0,3-3 0,-2 5 0,3-1 0,0 0 0,-4 4 0,3-2 0,-2 2 0,3-4 0,-4-3 0,3 2 0,-6-7 0,3 3 0,-1-4 0,-2 1 0,2-1 0,0 4 0,-2-4 0,2 4 0,-3-4 0,0 0 0,0 0 0,0 0 0,0-6 0,0-5 0,0-4 0,0-2 0,0 2 0,0-2 0,0 2 0,0-3 0,0 4 0,0 0 0,0-1 0,0 1 0,0 0 0,0-1 0,0 1 0,0-4 0,0 2 0,0-6 0,0 3 0,0-1 0,0-2 0,0 3 0,0 0 0,0-4 0,0 4 0,0 0 0,0-3 0,0 2 0,0 1 0,0-3 0,4 2 0,0 1 0,0-3 0,3 7 0,-3-4 0,0 1 0,3 3 0,-3-4 0,0 5 0,2 0 0,-2-5 0,4 4 0,-1-3 0,-3 4 0,3-1 0,-3 4 0,0-2 0,2 5 0,-5-6 0,5 6 0,-5-5 0,6 5 0,-7-6 0,7 7 0,-6-7 0,5 6 0,-5-5 0,5 5 0,-2-6 0,1 3 0,1 0 0,-5-2 0,5 5 0,-5-5 0,5 5 0,-6 1 0,0 4 0,-1 6 0,-2-3 0,0 4 0,2-4 0,-5 0 0,5 0 0,-2 0 0,0 1 0,2-1 0,-6 0 0,6 0 0,-5 1 0,5-1 0,-6 0 0,3 1 0,0-1 0,-2 0 0,2 0 0,-1 1 0,-1 3 0,1-3 0,1 3 0,-3-3 0,7-1 0,-7 0 0,6 0 0,-5 1 0,5-1 0,-3 0 0,1 1 0,2-1 0,-2 0 0,0 0 0,2 0 0,-2 0 0,3 0 0,0 0 0,-4 0 0,4 1 0,-4-1 0,1 0 0,2 0 0,-2 1 0,3-2 0,0 1 0,0 0 0,0 0 0,0-1 0,0 1 0,-3 0 0,2 0 0,-2 0 0,-1 0 0,3 1 0,-5-1 0,5 0 0,-2 1 0,-1-1 0,4 0 0,-4 0 0,1-3 0,3 3 0,-3-3 0,3-3 0,-4-6 0,-3-5 0,2-2 0,-5 2 0,9 3 0,-5 2 0,5-1 0,-5 5 0,5-6 0,-6 7 0,6-7 0,-5 3 0,5-3 0,-5 3 0,5-3 0,-6 7 0,7-7 0,-7 3 0,6-3 0,-5-1 0,2-2 0,-4 5 0,4-5 0,-2 6 0,1-7 0,-2 3 0,3-3 0,-2 7 0,5-2 0,-5 2 0,5-3 0,-6 3 0,7-3 0,-7 3 0,7-3 0,-4 0 0,4 1 0,0-1 0,0 0 0,0 0 0,0 0 0,0 0 0,0 0 0,0 0 0,0 0 0,0 0 0,0 0 0,0 0 0,0 0 0,0 0 0,0 0 0,0 0 0,0 0 0,0 0 0,-3 0 0,3 0 0,-4 1 0,4-1 0,-3 3 0,2-2 0,-2 2 0,0 0 0,2-2 0,-2 2 0,3-2 0,0-1 0,-3 0 0,2 0 0,-5 4 0,6-3 0,-11 5 0,10-5 0,-10 5 0,11-5 0,-3 8 0,6-1 0,-2 6 0,5 0 0,-5 0 0,5-2 0,-5 1 0,2-2 0,1 3 0,0 0 0,0 1 0,2-1 0,-6 0 0,3 0 0,1 0 0,0 0 0,-1 0 0,1 0 0,-1 1 0,-2-1 0,5 0 0,-2 0 0,0 1 0,2-1 0,-5 0 0,5 0 0,-5 0 0,5 0 0,-2 0 0,0 1 0,-1-1 0,0-3 0,-2 2 0,2-2 0,1 0 0,-4 3 0,7-3 0,-6 3 0,5 0 0,-5 1 0,5-1 0,-5 0 0,3 1 0,-1-1 0,-2 0 0,2 0 0,0-3 0,-2 3 0,2-3 0,0 3 0,-2 0 0,5-3 0,-5 3 0,2-3 0,0 0 0,-2 2 0,2-2 0,1 0 0,-3 2 0,2-8 0,-3 1 0,0-6 0,0 0 0,0 0 0,3 0 0,-2-1 0,5 1 0,-1-4 0,-1 2 0,3-2 0,-3 0 0,3 2 0,1-2 0,0 0 0,-4 2 0,2-2 0,-1 0 0,2 2 0,1-2 0,-1 4 0,1-5 0,-1 4 0,1-3 0,-1-1 0,1 4 0,-1-3 0,1-1 0,-1 4 0,1-3 0,-1 7 0,-3-3 0,3 3 0,-6-3 0,5 3 0,-5-3 0,5 6 0,-5-7 0,5 6 0,-6-7 0,3 5 0,-3-2 0,0-1 0,0 6 0,0 6 0,0 2 0,8 12 0,-6-13 0,6 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F00FA-4E90-6C43-944B-2E0A6C014183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8D374-A4CF-364C-ABCE-EC98A9462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9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CDBFA-5D44-E89D-EA4B-84498C659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08AECB-FB3E-B505-D1F5-BFD49B5BC6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DB2132-CD22-6D0E-7353-149F06EFA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800" dirty="0"/>
              <a:t>Watch for MMMMMM  and  EEEEEEEE</a:t>
            </a:r>
          </a:p>
          <a:p>
            <a:r>
              <a:rPr lang="en-US" sz="4800" dirty="0"/>
              <a:t>Not all will be </a:t>
            </a:r>
            <a:r>
              <a:rPr lang="en-US" sz="4800" b="1" dirty="0"/>
              <a:t>magnetometry</a:t>
            </a:r>
            <a:r>
              <a:rPr lang="en-US" sz="4800" dirty="0"/>
              <a:t> and</a:t>
            </a:r>
            <a:r>
              <a:rPr lang="en-US" sz="4800" baseline="0" dirty="0"/>
              <a:t> not all </a:t>
            </a:r>
            <a:r>
              <a:rPr lang="en-US" sz="4800" b="1" baseline="0" dirty="0"/>
              <a:t>optical</a:t>
            </a:r>
            <a:endParaRPr lang="en-US" sz="4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2C1FA7-763E-20F9-3C93-90A0A6261B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682F6215-EC9C-46B5-B523-BD100AD986D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016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7F588C-589D-423D-A9C3-6A3E3C4013D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28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length of the vector is longer than F as a consequence of commutation relations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18D374-A4CF-364C-ABCE-EC98A94626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288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F9243-967A-5F34-1613-D52F8013F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93D17C-36BC-7D34-DD5B-803CC2542A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14E87D-2BB3-DC8B-81C4-7F447197B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length of the vector is longer than F as a consequence of commutation relations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5D7FD-F12E-8E6B-0A21-5AD3BDF10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18D374-A4CF-364C-ABCE-EC98A94626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536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Interesting</a:t>
            </a:r>
            <a:r>
              <a:rPr lang="en-US" baseline="0" dirty="0"/>
              <a:t> squeezing occurs only for large J. This may not be the most exciting application, but this is why I personally started thinking about the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C73B4-4B99-7549-BCDA-9BEBC5BB3D1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1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16" tIns="0" rIns="45716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80C2-7434-B241-BD13-3252211FD2E6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7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043" indent="0" algn="ctr">
              <a:buNone/>
            </a:lvl2pPr>
            <a:lvl3pPr marL="914085" indent="0" algn="ctr">
              <a:buNone/>
            </a:lvl3pPr>
            <a:lvl4pPr marL="1371128" indent="0" algn="ctr">
              <a:buNone/>
            </a:lvl4pPr>
            <a:lvl5pPr marL="1828170" indent="0" algn="ctr">
              <a:buNone/>
            </a:lvl5pPr>
            <a:lvl6pPr marL="2285213" indent="0" algn="ctr">
              <a:buNone/>
            </a:lvl6pPr>
            <a:lvl7pPr marL="2742255" indent="0" algn="ctr">
              <a:buNone/>
            </a:lvl7pPr>
            <a:lvl8pPr marL="3199280" indent="0" algn="ctr">
              <a:buNone/>
            </a:lvl8pPr>
            <a:lvl9pPr marL="3656336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446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24528-982A-D94F-B602-842AF3C5B8D0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93372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3" y="274640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F912F-946C-5744-8F02-4229F51E524D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17960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04805" y="3962400"/>
            <a:ext cx="11064647" cy="1066800"/>
          </a:xfrm>
          <a:prstGeom prst="rect">
            <a:avLst/>
          </a:prstGeom>
        </p:spPr>
        <p:txBody>
          <a:bodyPr bIns="0" anchor="ctr" anchorCtr="0"/>
          <a:lstStyle>
            <a:lvl1pPr algn="r" eaLnBrk="1" latinLnBrk="0" hangingPunct="1">
              <a:defRPr kumimoji="0" lang="en-US" dirty="0"/>
            </a:lvl1pPr>
            <a:extLst/>
          </a:lstStyle>
          <a:p>
            <a:r>
              <a:rPr kumimoji="0" lang="en-US" dirty="0"/>
              <a:t>Click to add photo album title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844800" y="5133975"/>
            <a:ext cx="8515928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date and other details</a:t>
            </a:r>
          </a:p>
        </p:txBody>
      </p:sp>
      <p:sp>
        <p:nvSpPr>
          <p:cNvPr id="27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1"/>
          </p:nvPr>
        </p:nvSpPr>
        <p:spPr>
          <a:xfrm>
            <a:off x="8128000" y="1600200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6" name="Rectangle 5"/>
          <p:cNvSpPr/>
          <p:nvPr userDrawn="1"/>
        </p:nvSpPr>
        <p:spPr>
          <a:xfrm>
            <a:off x="235792" y="186904"/>
            <a:ext cx="11684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80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7B66144-BB2F-5743-9C33-CCA76A7FD39E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67176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232" y="5943601"/>
            <a:ext cx="9851136" cy="334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9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294591"/>
            <a:ext cx="9855200" cy="554355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1221232" y="6324600"/>
            <a:ext cx="9851136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</p:spTree>
    <p:extLst>
      <p:ext uri="{BB962C8B-B14F-4D97-AF65-F5344CB8AC3E}">
        <p14:creationId xmlns:p14="http://schemas.microsoft.com/office/powerpoint/2010/main" val="291033929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228600"/>
            <a:ext cx="4673600" cy="6858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8" descr="An empty placeholder to add an image. Click on the placeholder and select the image that you wish to add"/>
          <p:cNvSpPr>
            <a:spLocks noGrp="1"/>
          </p:cNvSpPr>
          <p:nvPr>
            <p:ph type="pic" sz="quarter" idx="10"/>
          </p:nvPr>
        </p:nvSpPr>
        <p:spPr>
          <a:xfrm>
            <a:off x="559170" y="233241"/>
            <a:ext cx="6187073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7010400" y="2895600"/>
            <a:ext cx="4673600" cy="35052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6218C7B-015F-3E40-A7EB-3390945FF772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8483651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en-US" i="0" dirty="0"/>
              <a:t>Click icon</a:t>
            </a:r>
            <a:r>
              <a:rPr kumimoji="0" lang="en-US" i="0" baseline="0" dirty="0"/>
              <a:t> to add </a:t>
            </a:r>
            <a:r>
              <a:rPr kumimoji="0" lang="en-US" i="0" dirty="0"/>
              <a:t>full page picture</a:t>
            </a:r>
            <a:endParaRPr kumimoji="0" lang="en-US" i="0" baseline="0" dirty="0"/>
          </a:p>
          <a:p>
            <a:pPr marL="0" marR="0" indent="0" algn="ctr">
              <a:buFontTx/>
              <a:buNone/>
            </a:pPr>
            <a:endParaRPr kumimoji="0" lang="en-US" i="0" dirty="0"/>
          </a:p>
          <a:p>
            <a:pPr algn="ctr">
              <a:buFontTx/>
              <a:buNone/>
            </a:pPr>
            <a:endParaRPr kumimoji="0" lang="en-US" i="0" dirty="0"/>
          </a:p>
          <a:p>
            <a:pPr algn="ctr">
              <a:buFontTx/>
              <a:buNone/>
            </a:pPr>
            <a:endParaRPr kumimoji="0" lang="en-US" i="0" dirty="0"/>
          </a:p>
        </p:txBody>
      </p:sp>
    </p:spTree>
    <p:extLst>
      <p:ext uri="{BB962C8B-B14F-4D97-AF65-F5344CB8AC3E}">
        <p14:creationId xmlns:p14="http://schemas.microsoft.com/office/powerpoint/2010/main" val="399514849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03808" y="4575048"/>
            <a:ext cx="10375392" cy="987552"/>
          </a:xfrm>
          <a:prstGeom prst="rect">
            <a:avLst/>
          </a:prstGeom>
        </p:spPr>
        <p:txBody>
          <a:bodyPr bIns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1"/>
          </p:nvPr>
        </p:nvSpPr>
        <p:spPr>
          <a:xfrm>
            <a:off x="1048451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8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4632805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2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8217160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03560" y="5600700"/>
            <a:ext cx="103632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sz="1800"/>
            </a:lvl1pPr>
            <a:extLst/>
          </a:lstStyle>
          <a:p>
            <a:pPr lvl="0"/>
            <a:r>
              <a:rPr kumimoji="0" lang="en-US" dirty="0"/>
              <a:t>Click to add subtitle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FD125C-61D1-0645-82BE-F1B2356F151E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5331976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1730339" y="1625111"/>
            <a:ext cx="3861288" cy="386128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730341" y="5652342"/>
            <a:ext cx="3861289" cy="748459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0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604004" y="1625601"/>
            <a:ext cx="3863937" cy="38639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6607141" y="5652342"/>
            <a:ext cx="3861289" cy="748459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59ED59F-9E70-6A4F-8E5A-AAC56F34DADA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369006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4"/>
          </p:nvPr>
        </p:nvSpPr>
        <p:spPr>
          <a:xfrm>
            <a:off x="609600" y="1676402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4857750"/>
            <a:ext cx="5384800" cy="1238251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197600" y="1676402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6197600" y="4857750"/>
            <a:ext cx="5384800" cy="1238251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B265B77-57DD-A74D-AB85-782CC63928FD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687214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605536" y="381000"/>
            <a:ext cx="5949696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855968" y="381001"/>
            <a:ext cx="5031232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6855972" y="3352800"/>
            <a:ext cx="5031233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20E9A4-8087-B348-893F-3B0CEFD2EFDF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022431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DCEB-1836-0F40-A62B-FDE131954D5D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83019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0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441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31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822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822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FD96974-13F4-4C49-B7AE-FFC6D077151B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4613185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5384800" cy="868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60960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217920" y="228600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21792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219200"/>
            <a:ext cx="5364480" cy="20269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5B1C047-1C6A-F94F-BCBA-7DE021E70302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759258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960" y="365126"/>
            <a:ext cx="5943600" cy="1003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568960" y="1600200"/>
            <a:ext cx="5943600" cy="472744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0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756400" y="389333"/>
            <a:ext cx="48768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756400" y="3436620"/>
            <a:ext cx="4866533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08BAFF-1FDA-3D43-B70D-BA43FF92DC4D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800465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2972396" y="228600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533996" y="1295400"/>
            <a:ext cx="22352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3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29723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533996" y="3352800"/>
            <a:ext cx="22352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0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5"/>
          </p:nvPr>
        </p:nvSpPr>
        <p:spPr>
          <a:xfrm>
            <a:off x="6229623" y="228600"/>
            <a:ext cx="3048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9448800" y="1295400"/>
            <a:ext cx="22352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7"/>
          </p:nvPr>
        </p:nvSpPr>
        <p:spPr>
          <a:xfrm>
            <a:off x="62235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9448800" y="3352800"/>
            <a:ext cx="22352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C2FCAED2-BD23-194E-9412-C555121507ED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9620982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1235765" y="533400"/>
            <a:ext cx="4871063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1235761" y="1524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8"/>
          </p:nvPr>
        </p:nvSpPr>
        <p:spPr>
          <a:xfrm>
            <a:off x="12357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1235761" y="61722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6214161" y="5334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6214161" y="1524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4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9"/>
          </p:nvPr>
        </p:nvSpPr>
        <p:spPr>
          <a:xfrm>
            <a:off x="62141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6214161" y="61722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A02284F0-9C47-7841-9358-E571C13D7841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123787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203203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3132084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0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1"/>
          </p:nvPr>
        </p:nvSpPr>
        <p:spPr>
          <a:xfrm>
            <a:off x="6062137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2"/>
          </p:nvPr>
        </p:nvSpPr>
        <p:spPr>
          <a:xfrm>
            <a:off x="8986892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03200" y="4495800"/>
            <a:ext cx="11684000" cy="6096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24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564D6E76-82A0-BF4D-BAE3-21A81782D5E2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528826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273800" cy="1155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812800" y="1676400"/>
            <a:ext cx="6299200" cy="4727448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8"/>
          </p:nvPr>
        </p:nvSpPr>
        <p:spPr>
          <a:xfrm>
            <a:off x="7718464" y="257665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2"/>
          </p:nvPr>
        </p:nvSpPr>
        <p:spPr>
          <a:xfrm>
            <a:off x="7718464" y="2432657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3"/>
          </p:nvPr>
        </p:nvSpPr>
        <p:spPr>
          <a:xfrm>
            <a:off x="7718464" y="4607649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7C577758-EEA6-F543-B2DD-8DCC56A0C4B7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882648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4045131" y="228602"/>
            <a:ext cx="7416800" cy="4171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812800" y="2286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812800" y="34290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8"/>
          </p:nvPr>
        </p:nvSpPr>
        <p:spPr>
          <a:xfrm>
            <a:off x="4045131" y="4495800"/>
            <a:ext cx="367646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7"/>
          </p:nvPr>
        </p:nvSpPr>
        <p:spPr>
          <a:xfrm>
            <a:off x="7924801" y="4495800"/>
            <a:ext cx="3555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92B808A0-7C26-7F46-A3EB-C2CF878892A4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967089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9"/>
          </p:nvPr>
        </p:nvSpPr>
        <p:spPr>
          <a:xfrm>
            <a:off x="68284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0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629116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6828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2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7"/>
          </p:nvPr>
        </p:nvSpPr>
        <p:spPr>
          <a:xfrm>
            <a:off x="43912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8"/>
          </p:nvPr>
        </p:nvSpPr>
        <p:spPr>
          <a:xfrm>
            <a:off x="80996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DC883986-B0F5-FB44-85B9-108E1F9E9CD7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384309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4067034" y="16002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064000" y="48768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3471EA6-4079-8342-8080-647546F31579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36324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7"/>
            <a:ext cx="9448800" cy="1509712"/>
          </a:xfrm>
        </p:spPr>
        <p:txBody>
          <a:bodyPr anchor="t"/>
          <a:lstStyle>
            <a:lvl1pPr marL="73148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3C23E-60B3-584B-A54E-822147EA0217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81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366750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4"/>
          </p:nvPr>
        </p:nvSpPr>
        <p:spPr>
          <a:xfrm>
            <a:off x="1524004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46482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Picture Placeholder 3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607034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604000" y="46482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2EAF2C3-7419-7A43-BEB0-A49775B8E5BC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688159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609600" y="2057400"/>
            <a:ext cx="10972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4876800"/>
            <a:ext cx="109728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2A2B7488-2544-0A40-BAFB-5C62DDAFD8D5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265092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1" hangingPunct="1"/>
            <a:r>
              <a:rPr lang="en-US"/>
              <a:t>Edit Master text styles</a:t>
            </a:r>
          </a:p>
          <a:p>
            <a:pPr lvl="1" eaLnBrk="1" latinLnBrk="1" hangingPunct="1"/>
            <a:r>
              <a:rPr lang="en-US"/>
              <a:t>Second level</a:t>
            </a:r>
          </a:p>
          <a:p>
            <a:pPr lvl="2" eaLnBrk="1" latinLnBrk="1" hangingPunct="1"/>
            <a:r>
              <a:rPr lang="en-US"/>
              <a:t>Third level</a:t>
            </a:r>
          </a:p>
          <a:p>
            <a:pPr lvl="3" eaLnBrk="1" latinLnBrk="1" hangingPunct="1"/>
            <a:r>
              <a:rPr lang="en-US"/>
              <a:t>Fourth level</a:t>
            </a:r>
          </a:p>
          <a:p>
            <a:pPr lvl="4" eaLnBrk="1" latinLnBrk="1" hangingPunct="1"/>
            <a:r>
              <a:rPr lang="en-US"/>
              <a:t>Fifth level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A3687-E92B-DC4E-A95D-1C697FC8408F}" type="datetime1">
              <a:rPr kumimoji="0" lang="en-US" smtClean="0"/>
              <a:t>2/18/25</a:t>
            </a:fld>
            <a:endParaRPr kumimoji="0" lang="en-US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0023-0CED-47F7-85AE-654F0B232C2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037282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11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3" y="1600202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0F55-93EB-B84B-9C83-56550C8AD097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04085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48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417" y="1535148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37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17" y="2362237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F190-88EE-4E4B-B86A-7419D2BB8D1B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94310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E15-2412-FD42-B67A-69FE2B62113F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6662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3BA3-77F9-7247-AB37-F214E0CEA77F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51235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0" y="273054"/>
            <a:ext cx="4011084" cy="116205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10" y="1524002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87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3C04-9CF3-3840-A966-C737BA3EB05A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69127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16" rIns="45716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9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16" tIns="45716" rIns="45716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3FB6-0485-9E4C-9AA3-DF3746A23D0C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7177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6" tIns="45716" rIns="91436" bIns="45716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 lIns="91436" tIns="45716" rIns="91436" bIns="45716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3" y="6416681"/>
            <a:ext cx="2844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fld id="{4E0AE5E4-1ABA-854E-B13C-1E4D990C4E12}" type="datetime1">
              <a:rPr lang="en-US" smtClean="0">
                <a:solidFill>
                  <a:prstClr val="white">
                    <a:shade val="50000"/>
                  </a:prstClr>
                </a:solidFill>
                <a:sym typeface="Helvetica"/>
              </a:rPr>
              <a:t>2/18/25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7" y="6416681"/>
            <a:ext cx="3860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81"/>
            <a:ext cx="1016000" cy="365125"/>
          </a:xfrm>
          <a:prstGeom prst="rect">
            <a:avLst/>
          </a:prstGeom>
        </p:spPr>
        <p:txBody>
          <a:bodyPr vert="horz" lIns="0" tIns="45716" rIns="0" bIns="45716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ea typeface="Helvetica"/>
                <a:cs typeface="Helvetica"/>
                <a:sym typeface="Helvetica"/>
              </a:rPr>
              <a:pPr defTabSz="914085"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891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450" indent="-41134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5" indent="-283361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62" indent="-228521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840" indent="-182817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796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162" indent="-182817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77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6371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7469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1" hangingPunct="1"/>
            <a:r>
              <a:rPr kumimoji="0" lang="en-US"/>
              <a:t>Edit Master text styles</a:t>
            </a:r>
          </a:p>
          <a:p>
            <a:pPr lvl="1" eaLnBrk="1" latinLnBrk="1" hangingPunct="1"/>
            <a:r>
              <a:rPr kumimoji="0" lang="en-US"/>
              <a:t>Second level</a:t>
            </a:r>
          </a:p>
          <a:p>
            <a:pPr lvl="2" eaLnBrk="1" latinLnBrk="1" hangingPunct="1"/>
            <a:r>
              <a:rPr kumimoji="0" lang="en-US"/>
              <a:t>Third level</a:t>
            </a:r>
          </a:p>
          <a:p>
            <a:pPr lvl="3" eaLnBrk="1" latinLnBrk="1" hangingPunct="1"/>
            <a:r>
              <a:rPr kumimoji="0" lang="en-US"/>
              <a:t>Fourth level</a:t>
            </a:r>
          </a:p>
          <a:p>
            <a:pPr lvl="4" eaLnBrk="1" latinLnBrk="1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88900" y="6559362"/>
            <a:ext cx="32512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52C5967-C21D-4E41-9EF3-347B63B06E71}" type="datetime1">
              <a:rPr kumimoji="0" lang="en-US" sz="1200" smtClean="0">
                <a:solidFill>
                  <a:schemeClr val="tx2"/>
                </a:solidFill>
              </a:rPr>
              <a:t>2/18/25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3994204" y="6558153"/>
            <a:ext cx="61976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10896600" y="6559362"/>
            <a:ext cx="12192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54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  <p:sldLayoutId id="2147484089" r:id="rId14"/>
    <p:sldLayoutId id="2147484090" r:id="rId15"/>
    <p:sldLayoutId id="2147484091" r:id="rId16"/>
    <p:sldLayoutId id="2147484092" r:id="rId17"/>
    <p:sldLayoutId id="2147484093" r:id="rId18"/>
    <p:sldLayoutId id="2147484094" r:id="rId19"/>
    <p:sldLayoutId id="2147484095" r:id="rId20"/>
    <p:sldLayoutId id="2147484096" r:id="rId21"/>
    <p:sldLayoutId id="2147484097" r:id="rId22"/>
  </p:sldLayoutIdLst>
  <p:transition>
    <p:fad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Relationship Id="rId4" Type="http://schemas.openxmlformats.org/officeDocument/2006/relationships/customXml" Target="../ink/ink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1.xml"/><Relationship Id="rId26" Type="http://schemas.openxmlformats.org/officeDocument/2006/relationships/image" Target="../media/image38.png"/><Relationship Id="rId3" Type="http://schemas.openxmlformats.org/officeDocument/2006/relationships/tags" Target="../tags/tag3.xml"/><Relationship Id="rId21" Type="http://schemas.openxmlformats.org/officeDocument/2006/relationships/image" Target="../media/image33.png"/><Relationship Id="rId34" Type="http://schemas.openxmlformats.org/officeDocument/2006/relationships/image" Target="../media/image30.jpe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37.png"/><Relationship Id="rId33" Type="http://schemas.openxmlformats.org/officeDocument/2006/relationships/image" Target="../media/image45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32.png"/><Relationship Id="rId29" Type="http://schemas.openxmlformats.org/officeDocument/2006/relationships/image" Target="../media/image4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36.png"/><Relationship Id="rId32" Type="http://schemas.openxmlformats.org/officeDocument/2006/relationships/image" Target="../media/image44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10" Type="http://schemas.openxmlformats.org/officeDocument/2006/relationships/tags" Target="../tags/tag10.xml"/><Relationship Id="rId19" Type="http://schemas.openxmlformats.org/officeDocument/2006/relationships/image" Target="../media/image31.png"/><Relationship Id="rId31" Type="http://schemas.openxmlformats.org/officeDocument/2006/relationships/image" Target="../media/image43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34.png"/><Relationship Id="rId27" Type="http://schemas.openxmlformats.org/officeDocument/2006/relationships/image" Target="../media/image39.png"/><Relationship Id="rId30" Type="http://schemas.openxmlformats.org/officeDocument/2006/relationships/image" Target="../media/image42.png"/><Relationship Id="rId8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s.springernature.com/f/a/cI8Fjm2qVSSJ2JH03OYd_Q~~/AABE5gA~/RgRnm_boP0TMaHR0cHM6Ly90cmVidWNoZXQucHVibGljLnNwcmluZ2VybmF0dXJlLmFwcC9nZXRfY29udGVudC81ZWZjZTQxMS0zYmY1LTQzNGEtODgxYS1iMDk5ZjM3ODI1Yzk_dXRtX3NvdXJjZT1yY3RfY29uZ3JhdGVtYWlsdCZ1dG1fbWVkaXVtPWVtYWlsJnV0bV9jYW1wYWlnbj1ub25vYV8yMDI0MDEzMCZ1dG1fY29udGVudD0xMC4zMTAzL1MxMDYwOTkyWDIzMDcwMDU2VwNzcGNCCmWx6HG5ZQkGmfhSE2J1ZGtlckB1bmktbWFpbnouZGVYBAAABy0~" TargetMode="Externa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abs/2011.1104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309.11855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20C8C-D337-A635-9E59-6F8A561CA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46A3A-749A-5524-EB86-C17720B40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6935"/>
            <a:ext cx="12192000" cy="669088"/>
          </a:xfrm>
        </p:spPr>
        <p:txBody>
          <a:bodyPr>
            <a:noAutofit/>
          </a:bodyPr>
          <a:lstStyle/>
          <a:p>
            <a:r>
              <a:rPr lang="en-US" sz="44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SQUEEZING for (He) physics ?</a:t>
            </a:r>
            <a:endParaRPr lang="en-US" sz="18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420BB4-D2D0-4A69-08B1-28ACA3EF59D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676434" y="5176458"/>
            <a:ext cx="8839200" cy="1159801"/>
          </a:xfrm>
          <a:prstGeom prst="rect">
            <a:avLst/>
          </a:prstGeom>
          <a:noFill/>
        </p:spPr>
        <p:txBody>
          <a:bodyPr vert="horz" wrap="square" lIns="63491" tIns="31748" rIns="63491" bIns="31748" numCol="1" rtlCol="0">
            <a:spAutoFit/>
          </a:bodyPr>
          <a:lstStyle/>
          <a:p>
            <a:pPr marL="952025" indent="-952025"/>
            <a:r>
              <a:rPr lang="en-US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Dmitry Budker</a:t>
            </a:r>
          </a:p>
          <a:p>
            <a:pPr marL="952025" indent="-952025"/>
            <a:r>
              <a:rPr lang="en-US" sz="1800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Helmholtz Institute, JGU Mainz, Germany</a:t>
            </a:r>
          </a:p>
          <a:p>
            <a:pPr marL="952025" indent="-952025"/>
            <a:r>
              <a:rPr lang="en-US" sz="1800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University of California, Berkeley, USA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93CD53-7CD2-668E-5C15-8472FC93BCB1}"/>
              </a:ext>
            </a:extLst>
          </p:cNvPr>
          <p:cNvSpPr txBox="1"/>
          <p:nvPr/>
        </p:nvSpPr>
        <p:spPr>
          <a:xfrm>
            <a:off x="0" y="6380099"/>
            <a:ext cx="12192000" cy="369324"/>
          </a:xfrm>
          <a:prstGeom prst="rect">
            <a:avLst/>
          </a:prstGeom>
          <a:solidFill>
            <a:srgbClr val="92D050"/>
          </a:solidFill>
        </p:spPr>
        <p:txBody>
          <a:bodyPr wrap="square" lIns="91436" tIns="45716" rIns="91436" bIns="45716" rtlCol="0">
            <a:spAutoFit/>
          </a:bodyPr>
          <a:lstStyle/>
          <a:p>
            <a:pPr algn="ctr"/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DRD5 Collaboration Meeting, CERN, </a:t>
            </a:r>
            <a:r>
              <a:rPr lang="en-US" dirty="0">
                <a:solidFill>
                  <a:srgbClr val="F9F9F9"/>
                </a:solidFill>
                <a:latin typeface="Roboto" panose="02000000000000000000" pitchFamily="2" charset="0"/>
              </a:rPr>
              <a:t>January</a:t>
            </a:r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dirty="0">
                <a:solidFill>
                  <a:srgbClr val="F9F9F9"/>
                </a:solidFill>
                <a:latin typeface="Roboto" panose="02000000000000000000" pitchFamily="2" charset="0"/>
              </a:rPr>
              <a:t>19</a:t>
            </a:r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,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10AF7C-8865-BAFC-BB49-D6D1DFD54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C3114A-ECD0-6F58-5100-13B89151C447}"/>
              </a:ext>
            </a:extLst>
          </p:cNvPr>
          <p:cNvSpPr txBox="1"/>
          <p:nvPr/>
        </p:nvSpPr>
        <p:spPr>
          <a:xfrm>
            <a:off x="8294280" y="4007663"/>
            <a:ext cx="36257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"Spin Squeezing and Entanglement in the style of Paul Gauguin”.</a:t>
            </a:r>
          </a:p>
          <a:p>
            <a:r>
              <a:rPr lang="en-US" dirty="0"/>
              <a:t>Made with Microsoft Copilot.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E8E9D-3594-9377-88D0-4E2C3134F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560" y="636244"/>
            <a:ext cx="4575720" cy="457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42240"/>
            <a:ext cx="8229600" cy="1706880"/>
          </a:xfrm>
        </p:spPr>
        <p:txBody>
          <a:bodyPr>
            <a:normAutofit fontScale="90000"/>
          </a:bodyPr>
          <a:lstStyle/>
          <a:p>
            <a:r>
              <a:rPr lang="en-US" dirty="0"/>
              <a:t>Another way to Squeeze Spins:</a:t>
            </a:r>
            <a:br>
              <a:rPr lang="en-US" dirty="0"/>
            </a:br>
            <a:r>
              <a:rPr lang="en-US" dirty="0">
                <a:solidFill>
                  <a:srgbClr val="92D050"/>
                </a:solidFill>
              </a:rPr>
              <a:t>(quantum nondemolition) </a:t>
            </a:r>
            <a:br>
              <a:rPr lang="en-US" dirty="0"/>
            </a:br>
            <a:r>
              <a:rPr lang="en-US" dirty="0"/>
              <a:t>measurement-induced squeezing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94720" y="6437001"/>
            <a:ext cx="1016000" cy="365125"/>
          </a:xfrm>
        </p:spPr>
        <p:txBody>
          <a:bodyPr/>
          <a:lstStyle/>
          <a:p>
            <a:fld id="{086AD7D2-48DA-416E-AC5A-8EB27247C933}" type="slidenum">
              <a:rPr lang="en-US" smtClean="0">
                <a:solidFill>
                  <a:srgbClr val="FFFFFF"/>
                </a:solidFill>
                <a:latin typeface="Tahoma"/>
              </a:rPr>
              <a:pPr/>
              <a:t>10</a:t>
            </a:fld>
            <a:endParaRPr lang="en-US" dirty="0">
              <a:solidFill>
                <a:srgbClr val="FFFFFF"/>
              </a:solidFill>
              <a:latin typeface="Tahoma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E138C8-9175-E926-7821-85C366FF85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7"/>
          <a:stretch/>
        </p:blipFill>
        <p:spPr bwMode="auto">
          <a:xfrm>
            <a:off x="6065523" y="2298540"/>
            <a:ext cx="6018845" cy="273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01A8DDD-54AC-228D-138F-0940291F2588}"/>
              </a:ext>
            </a:extLst>
          </p:cNvPr>
          <p:cNvCxnSpPr/>
          <p:nvPr/>
        </p:nvCxnSpPr>
        <p:spPr>
          <a:xfrm>
            <a:off x="2052320" y="4185920"/>
            <a:ext cx="17272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EC1B2AA-8AD5-C15D-A67C-DD7C15D80E64}"/>
              </a:ext>
            </a:extLst>
          </p:cNvPr>
          <p:cNvCxnSpPr/>
          <p:nvPr/>
        </p:nvCxnSpPr>
        <p:spPr>
          <a:xfrm>
            <a:off x="2052320" y="2062480"/>
            <a:ext cx="17272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18CE4BF8-F649-9C0B-1FA3-BD8FD5B54087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58712" y="2122327"/>
            <a:ext cx="772159" cy="693103"/>
          </a:xfrm>
          <a:prstGeom prst="curvedConnector3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4A19F96-D36E-4CE8-1389-4BBBEB9DA1AF}"/>
                  </a:ext>
                </a:extLst>
              </p:cNvPr>
              <p:cNvSpPr txBox="1"/>
              <p:nvPr/>
            </p:nvSpPr>
            <p:spPr>
              <a:xfrm>
                <a:off x="3874293" y="1867654"/>
                <a:ext cx="10199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4A19F96-D36E-4CE8-1389-4BBBEB9DA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293" y="1867654"/>
                <a:ext cx="1019959" cy="369332"/>
              </a:xfrm>
              <a:prstGeom prst="rect">
                <a:avLst/>
              </a:prstGeom>
              <a:blipFill>
                <a:blip r:embed="rId3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C383114-2DE4-9969-1F9E-D42D8F120A74}"/>
              </a:ext>
            </a:extLst>
          </p:cNvPr>
          <p:cNvCxnSpPr>
            <a:cxnSpLocks/>
          </p:cNvCxnSpPr>
          <p:nvPr/>
        </p:nvCxnSpPr>
        <p:spPr>
          <a:xfrm>
            <a:off x="182880" y="2468878"/>
            <a:ext cx="359664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F587FE9-7CFF-8D4D-9D75-E06D0F7C32B4}"/>
              </a:ext>
            </a:extLst>
          </p:cNvPr>
          <p:cNvCxnSpPr>
            <a:cxnSpLocks/>
          </p:cNvCxnSpPr>
          <p:nvPr/>
        </p:nvCxnSpPr>
        <p:spPr>
          <a:xfrm>
            <a:off x="1016000" y="2468878"/>
            <a:ext cx="1747520" cy="1717042"/>
          </a:xfrm>
          <a:prstGeom prst="straightConnector1">
            <a:avLst/>
          </a:prstGeom>
          <a:ln w="85725">
            <a:solidFill>
              <a:schemeClr val="accent4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C8B987-71F5-BB07-8235-B192E280B057}"/>
                  </a:ext>
                </a:extLst>
              </p:cNvPr>
              <p:cNvSpPr txBox="1"/>
              <p:nvPr/>
            </p:nvSpPr>
            <p:spPr>
              <a:xfrm>
                <a:off x="1626735" y="2081013"/>
                <a:ext cx="552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C8B987-71F5-BB07-8235-B192E280B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735" y="2081013"/>
                <a:ext cx="55201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20F32520-C1A9-C344-6E93-183909463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6" y="3728743"/>
            <a:ext cx="5600950" cy="310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8A6BF21-9CA9-AD69-E401-6564A13E80C3}"/>
              </a:ext>
            </a:extLst>
          </p:cNvPr>
          <p:cNvSpPr txBox="1"/>
          <p:nvPr/>
        </p:nvSpPr>
        <p:spPr>
          <a:xfrm>
            <a:off x="4765040" y="5478619"/>
            <a:ext cx="6868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92D050"/>
                </a:solidFill>
              </a:rPr>
              <a:t>QND</a:t>
            </a:r>
            <a:r>
              <a:rPr lang="en-US" sz="2800" dirty="0"/>
              <a:t> = “dispersive”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Keep measuring ⇒ </a:t>
            </a:r>
            <a:r>
              <a:rPr lang="en-US" sz="2800" dirty="0">
                <a:solidFill>
                  <a:srgbClr val="FFFF00"/>
                </a:solidFill>
              </a:rPr>
              <a:t>squeezing</a:t>
            </a:r>
            <a:r>
              <a:rPr lang="en-US" sz="2800" dirty="0"/>
              <a:t>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FFABEA-D12F-72F4-FF4D-8CA45CE368D9}"/>
              </a:ext>
            </a:extLst>
          </p:cNvPr>
          <p:cNvCxnSpPr/>
          <p:nvPr/>
        </p:nvCxnSpPr>
        <p:spPr>
          <a:xfrm>
            <a:off x="182880" y="2062480"/>
            <a:ext cx="17272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A9EA28-E987-88A7-ABCC-3EF610EF9995}"/>
              </a:ext>
            </a:extLst>
          </p:cNvPr>
          <p:cNvCxnSpPr/>
          <p:nvPr/>
        </p:nvCxnSpPr>
        <p:spPr>
          <a:xfrm>
            <a:off x="182880" y="4185920"/>
            <a:ext cx="17272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E61373A-B87B-0CF6-E1A5-38A14069ED25}"/>
              </a:ext>
            </a:extLst>
          </p:cNvPr>
          <p:cNvCxnSpPr>
            <a:cxnSpLocks/>
          </p:cNvCxnSpPr>
          <p:nvPr/>
        </p:nvCxnSpPr>
        <p:spPr>
          <a:xfrm flipH="1">
            <a:off x="1107440" y="2479038"/>
            <a:ext cx="1747520" cy="1717042"/>
          </a:xfrm>
          <a:prstGeom prst="straightConnector1">
            <a:avLst/>
          </a:prstGeom>
          <a:ln w="85725">
            <a:solidFill>
              <a:schemeClr val="accent4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84ABA76-7AA9-D023-492A-760E62A315F3}"/>
                  </a:ext>
                </a:extLst>
              </p:cNvPr>
              <p:cNvSpPr txBox="1"/>
              <p:nvPr/>
            </p:nvSpPr>
            <p:spPr>
              <a:xfrm>
                <a:off x="2211509" y="3337559"/>
                <a:ext cx="4147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aseline="30000" dirty="0"/>
                  <a:t> -</a:t>
                </a:r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84ABA76-7AA9-D023-492A-760E62A31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509" y="3337559"/>
                <a:ext cx="41472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6C6541A-A118-6629-E9E0-3709F96098EB}"/>
                  </a:ext>
                </a:extLst>
              </p:cNvPr>
              <p:cNvSpPr txBox="1"/>
              <p:nvPr/>
            </p:nvSpPr>
            <p:spPr>
              <a:xfrm>
                <a:off x="1266629" y="3357879"/>
                <a:ext cx="4179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aseline="30000" dirty="0"/>
                  <a:t>+</a:t>
                </a:r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6C6541A-A118-6629-E9E0-3709F9609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629" y="3357879"/>
                <a:ext cx="41793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46E30C77-95E9-438D-D310-53934B3BAAF7}"/>
              </a:ext>
            </a:extLst>
          </p:cNvPr>
          <p:cNvGrpSpPr/>
          <p:nvPr/>
        </p:nvGrpSpPr>
        <p:grpSpPr>
          <a:xfrm>
            <a:off x="8727440" y="3059668"/>
            <a:ext cx="1415611" cy="667543"/>
            <a:chOff x="8727440" y="3059668"/>
            <a:chExt cx="1415611" cy="6675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F377064-1E8A-13F2-288B-D186B68D043A}"/>
                    </a:ext>
                  </a:extLst>
                </p:cNvPr>
                <p:cNvSpPr txBox="1"/>
                <p:nvPr/>
              </p:nvSpPr>
              <p:spPr>
                <a:xfrm>
                  <a:off x="8954331" y="3059668"/>
                  <a:ext cx="1188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1/(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b="0" i="1" baseline="30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F377064-1E8A-13F2-288B-D186B68D04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4331" y="3059668"/>
                  <a:ext cx="1188720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DAC9840-A03F-24A2-C345-C128D3DC106E}"/>
                </a:ext>
              </a:extLst>
            </p:cNvPr>
            <p:cNvCxnSpPr/>
            <p:nvPr/>
          </p:nvCxnSpPr>
          <p:spPr>
            <a:xfrm flipV="1">
              <a:off x="8727440" y="3357879"/>
              <a:ext cx="426720" cy="3693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7BBFE12-4F88-F708-A5B6-52852B333A66}"/>
              </a:ext>
            </a:extLst>
          </p:cNvPr>
          <p:cNvGrpSpPr/>
          <p:nvPr/>
        </p:nvGrpSpPr>
        <p:grpSpPr>
          <a:xfrm>
            <a:off x="8907302" y="4655592"/>
            <a:ext cx="1356363" cy="373607"/>
            <a:chOff x="8907302" y="4655592"/>
            <a:chExt cx="1356363" cy="3736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837369B-18AA-5D38-7A5E-B0B7AB66AC24}"/>
                    </a:ext>
                  </a:extLst>
                </p:cNvPr>
                <p:cNvSpPr txBox="1"/>
                <p:nvPr/>
              </p:nvSpPr>
              <p:spPr>
                <a:xfrm>
                  <a:off x="9074945" y="4659867"/>
                  <a:ext cx="1188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en-US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837369B-18AA-5D38-7A5E-B0B7AB66AC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4945" y="4659867"/>
                  <a:ext cx="1188720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EE599E9-8FB3-C242-5689-519DFE7514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07302" y="4655592"/>
              <a:ext cx="371417" cy="1889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F01A0BF-DA36-B7CB-B31F-A4D52C0CE9F1}"/>
              </a:ext>
            </a:extLst>
          </p:cNvPr>
          <p:cNvSpPr txBox="1"/>
          <p:nvPr/>
        </p:nvSpPr>
        <p:spPr>
          <a:xfrm>
            <a:off x="1379780" y="6432726"/>
            <a:ext cx="30044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/wiki/Polarimeter</a:t>
            </a:r>
          </a:p>
        </p:txBody>
      </p:sp>
    </p:spTree>
    <p:extLst>
      <p:ext uri="{BB962C8B-B14F-4D97-AF65-F5344CB8AC3E}">
        <p14:creationId xmlns:p14="http://schemas.microsoft.com/office/powerpoint/2010/main" val="160666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9" grpId="0"/>
      <p:bldP spid="30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62792-07F6-18BA-457B-7D9A0E91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19760"/>
          </a:xfrm>
        </p:spPr>
        <p:txBody>
          <a:bodyPr>
            <a:normAutofit fontScale="90000"/>
          </a:bodyPr>
          <a:lstStyle/>
          <a:p>
            <a:r>
              <a:rPr lang="en-US" dirty="0"/>
              <a:t>Squeezed </a:t>
            </a:r>
            <a:r>
              <a:rPr lang="en-US" dirty="0">
                <a:solidFill>
                  <a:srgbClr val="FFFF00"/>
                </a:solidFill>
              </a:rPr>
              <a:t>Light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13D1C2-87D7-A6FB-E275-68301BB5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11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AC4EA-0B39-943E-47B6-CFA5A22E9BC6}"/>
              </a:ext>
            </a:extLst>
          </p:cNvPr>
          <p:cNvGrpSpPr/>
          <p:nvPr/>
        </p:nvGrpSpPr>
        <p:grpSpPr>
          <a:xfrm>
            <a:off x="2647950" y="619760"/>
            <a:ext cx="6896100" cy="2688590"/>
            <a:chOff x="2647950" y="619760"/>
            <a:chExt cx="6896100" cy="268859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79E463C-655C-4218-EE2C-F35E458A3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7950" y="704850"/>
              <a:ext cx="6896100" cy="26035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C0018A-C5C1-6A2E-7978-B297BA37D5CB}"/>
                </a:ext>
              </a:extLst>
            </p:cNvPr>
            <p:cNvSpPr txBox="1"/>
            <p:nvPr/>
          </p:nvSpPr>
          <p:spPr>
            <a:xfrm>
              <a:off x="4490720" y="619760"/>
              <a:ext cx="39624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 err="1">
                  <a:solidFill>
                    <a:srgbClr val="002060"/>
                  </a:solidFill>
                </a:rPr>
                <a:t>www.rp-photonics.com</a:t>
              </a:r>
              <a:r>
                <a:rPr lang="en-US" sz="1200" dirty="0">
                  <a:solidFill>
                    <a:srgbClr val="002060"/>
                  </a:solidFill>
                </a:rPr>
                <a:t>/</a:t>
              </a:r>
              <a:r>
                <a:rPr lang="en-US" sz="1200" dirty="0" err="1">
                  <a:solidFill>
                    <a:srgbClr val="002060"/>
                  </a:solidFill>
                </a:rPr>
                <a:t>squeezed_states_of_light.html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68FC3A1-A4A4-FF9D-776B-BDA9860D2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0" y="3749040"/>
            <a:ext cx="7442200" cy="2082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095C27-002E-AABC-7DCD-BF9CB235C6B1}"/>
              </a:ext>
            </a:extLst>
          </p:cNvPr>
          <p:cNvSpPr txBox="1"/>
          <p:nvPr/>
        </p:nvSpPr>
        <p:spPr>
          <a:xfrm>
            <a:off x="1539240" y="6122670"/>
            <a:ext cx="986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Recent experimental work: e.g., by I. Novikova and E. Mikhailov</a:t>
            </a:r>
          </a:p>
        </p:txBody>
      </p:sp>
    </p:spTree>
    <p:extLst>
      <p:ext uri="{BB962C8B-B14F-4D97-AF65-F5344CB8AC3E}">
        <p14:creationId xmlns:p14="http://schemas.microsoft.com/office/powerpoint/2010/main" val="163707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25EE3-11B6-08A6-8BC9-74A0A1C4E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D0F5D-ECFF-B32A-E5F1-1A334D65B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19760"/>
          </a:xfrm>
        </p:spPr>
        <p:txBody>
          <a:bodyPr>
            <a:normAutofit fontScale="90000"/>
          </a:bodyPr>
          <a:lstStyle/>
          <a:p>
            <a:r>
              <a:rPr lang="en-US" dirty="0"/>
              <a:t>Polarization self-rotation (</a:t>
            </a:r>
            <a:r>
              <a:rPr lang="en-US" dirty="0">
                <a:solidFill>
                  <a:srgbClr val="FFFF00"/>
                </a:solidFill>
              </a:rPr>
              <a:t>SR</a:t>
            </a:r>
            <a:r>
              <a:rPr lang="en-US" dirty="0"/>
              <a:t>) and squeezing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D9BAD8-5363-C867-C1A5-E8F3356F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12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6C2D22-5DAA-D756-45A8-F878A2CCD866}"/>
              </a:ext>
            </a:extLst>
          </p:cNvPr>
          <p:cNvCxnSpPr>
            <a:cxnSpLocks/>
          </p:cNvCxnSpPr>
          <p:nvPr/>
        </p:nvCxnSpPr>
        <p:spPr>
          <a:xfrm>
            <a:off x="2532160" y="2230000"/>
            <a:ext cx="660168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>
            <a:extLst>
              <a:ext uri="{FF2B5EF4-FFF2-40B4-BE49-F238E27FC236}">
                <a16:creationId xmlns:a16="http://schemas.microsoft.com/office/drawing/2014/main" id="{3A14903D-5A37-8DB6-5DC0-A85E561DDB99}"/>
              </a:ext>
            </a:extLst>
          </p:cNvPr>
          <p:cNvSpPr/>
          <p:nvPr/>
        </p:nvSpPr>
        <p:spPr>
          <a:xfrm rot="16200000">
            <a:off x="4960620" y="667900"/>
            <a:ext cx="2235200" cy="31242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275E75-6731-CD9D-1B8F-03267AD9EEA4}"/>
              </a:ext>
            </a:extLst>
          </p:cNvPr>
          <p:cNvGrpSpPr/>
          <p:nvPr/>
        </p:nvGrpSpPr>
        <p:grpSpPr>
          <a:xfrm>
            <a:off x="3718560" y="1389260"/>
            <a:ext cx="416120" cy="1681480"/>
            <a:chOff x="2468880" y="1747520"/>
            <a:chExt cx="416120" cy="168148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B6A543F-E435-0FE7-A384-3661C05FC311}"/>
                </a:ext>
              </a:extLst>
            </p:cNvPr>
            <p:cNvSpPr/>
            <p:nvPr/>
          </p:nvSpPr>
          <p:spPr>
            <a:xfrm>
              <a:off x="2468880" y="1747520"/>
              <a:ext cx="335280" cy="168148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8585D753-15F6-B89F-8B3E-1DD195E846D0}"/>
                    </a:ext>
                  </a:extLst>
                </p14:cNvPr>
                <p14:cNvContentPartPr/>
                <p14:nvPr/>
              </p14:nvContentPartPr>
              <p14:xfrm>
                <a:off x="2733800" y="2479480"/>
                <a:ext cx="151200" cy="2077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8585D753-15F6-B89F-8B3E-1DD195E846D0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24800" y="2470840"/>
                  <a:ext cx="168840" cy="22536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320390-9D9C-5B9F-6938-F4A3720A6163}"/>
              </a:ext>
            </a:extLst>
          </p:cNvPr>
          <p:cNvCxnSpPr>
            <a:cxnSpLocks/>
          </p:cNvCxnSpPr>
          <p:nvPr/>
        </p:nvCxnSpPr>
        <p:spPr>
          <a:xfrm flipV="1">
            <a:off x="3030000" y="2223570"/>
            <a:ext cx="830800" cy="12860"/>
          </a:xfrm>
          <a:prstGeom prst="straightConnector1">
            <a:avLst/>
          </a:prstGeom>
          <a:ln w="539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E8C5BD-1866-325A-F7E0-FCA5A41F919C}"/>
              </a:ext>
            </a:extLst>
          </p:cNvPr>
          <p:cNvCxnSpPr>
            <a:cxnSpLocks/>
          </p:cNvCxnSpPr>
          <p:nvPr/>
        </p:nvCxnSpPr>
        <p:spPr>
          <a:xfrm flipV="1">
            <a:off x="4181560" y="2223570"/>
            <a:ext cx="830800" cy="12860"/>
          </a:xfrm>
          <a:prstGeom prst="straightConnector1">
            <a:avLst/>
          </a:prstGeom>
          <a:ln w="539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73CFB0-9025-6B6D-0AE2-BAC2A3E9C43C}"/>
              </a:ext>
            </a:extLst>
          </p:cNvPr>
          <p:cNvCxnSpPr>
            <a:cxnSpLocks/>
          </p:cNvCxnSpPr>
          <p:nvPr/>
        </p:nvCxnSpPr>
        <p:spPr>
          <a:xfrm>
            <a:off x="3886200" y="894080"/>
            <a:ext cx="0" cy="245352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9E5A49-595F-D14B-C538-6455434B2364}"/>
              </a:ext>
            </a:extLst>
          </p:cNvPr>
          <p:cNvGrpSpPr/>
          <p:nvPr/>
        </p:nvGrpSpPr>
        <p:grpSpPr>
          <a:xfrm rot="1020000">
            <a:off x="8168640" y="904240"/>
            <a:ext cx="416120" cy="2453521"/>
            <a:chOff x="6918960" y="1361440"/>
            <a:chExt cx="416120" cy="245352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2949A2A-76AA-22E6-F27D-35CF5B64E149}"/>
                </a:ext>
              </a:extLst>
            </p:cNvPr>
            <p:cNvGrpSpPr/>
            <p:nvPr/>
          </p:nvGrpSpPr>
          <p:grpSpPr>
            <a:xfrm>
              <a:off x="6918960" y="1856620"/>
              <a:ext cx="416120" cy="1681480"/>
              <a:chOff x="2468880" y="1747520"/>
              <a:chExt cx="416120" cy="168148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062099BD-F12A-53BB-C29B-A65FCDF99B0D}"/>
                  </a:ext>
                </a:extLst>
              </p:cNvPr>
              <p:cNvSpPr/>
              <p:nvPr/>
            </p:nvSpPr>
            <p:spPr>
              <a:xfrm>
                <a:off x="2468880" y="1747520"/>
                <a:ext cx="335280" cy="1681480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5205171A-786F-9D28-003E-40DA5426CA0A}"/>
                      </a:ext>
                    </a:extLst>
                  </p14:cNvPr>
                  <p14:cNvContentPartPr/>
                  <p14:nvPr/>
                </p14:nvContentPartPr>
                <p14:xfrm>
                  <a:off x="2733800" y="2479480"/>
                  <a:ext cx="151200" cy="20772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5205171A-786F-9D28-003E-40DA5426CA0A}"/>
                      </a:ext>
                    </a:extLst>
                  </p:cNvPr>
                  <p:cNvPicPr/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724800" y="2470840"/>
                    <a:ext cx="168840" cy="225360"/>
                  </a:xfrm>
                  <a:prstGeom prst="rect">
                    <a:avLst/>
                  </a:prstGeom>
                </p:spPr>
              </p:pic>
            </mc:Fallback>
          </mc:AlternateContent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C70EACC-3BA6-7B87-694A-4D551A06C2D3}"/>
                </a:ext>
              </a:extLst>
            </p:cNvPr>
            <p:cNvCxnSpPr/>
            <p:nvPr/>
          </p:nvCxnSpPr>
          <p:spPr>
            <a:xfrm>
              <a:off x="7086600" y="1361440"/>
              <a:ext cx="0" cy="2453521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42AF39D-5FA5-27C0-E0B4-AD092DE454C8}"/>
              </a:ext>
            </a:extLst>
          </p:cNvPr>
          <p:cNvCxnSpPr>
            <a:cxnSpLocks/>
          </p:cNvCxnSpPr>
          <p:nvPr/>
        </p:nvCxnSpPr>
        <p:spPr>
          <a:xfrm>
            <a:off x="8305800" y="894080"/>
            <a:ext cx="0" cy="245352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AB0FE75-9A97-8D4C-A43F-C0B5B77C28CC}"/>
              </a:ext>
            </a:extLst>
          </p:cNvPr>
          <p:cNvSpPr txBox="1"/>
          <p:nvPr/>
        </p:nvSpPr>
        <p:spPr>
          <a:xfrm>
            <a:off x="4970689" y="2978268"/>
            <a:ext cx="2489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Alkali-atom vapor cell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6C4A25-93A6-9665-EE7E-3B06745F3087}"/>
              </a:ext>
            </a:extLst>
          </p:cNvPr>
          <p:cNvSpPr txBox="1"/>
          <p:nvPr/>
        </p:nvSpPr>
        <p:spPr>
          <a:xfrm>
            <a:off x="1148080" y="3759200"/>
            <a:ext cx="9794240" cy="280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Self-rotating medium (choose proper sign of the effect)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Input linearly polarized light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Quantum noise in orthogonal polarization ⟹ ellipticity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SR rotates ellipse to null the noise field ⟹ </a:t>
            </a:r>
            <a:r>
              <a:rPr lang="en-US" sz="2400" dirty="0">
                <a:solidFill>
                  <a:srgbClr val="FFFF00"/>
                </a:solidFill>
              </a:rPr>
              <a:t>vacuum squeezing </a:t>
            </a:r>
            <a:r>
              <a:rPr lang="en-US" sz="2400" dirty="0"/>
              <a:t>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Squeezing at useful wavelength!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C61A08-2F62-12DA-C8BA-CE45E8FD2D6C}"/>
              </a:ext>
            </a:extLst>
          </p:cNvPr>
          <p:cNvSpPr txBox="1"/>
          <p:nvPr/>
        </p:nvSpPr>
        <p:spPr>
          <a:xfrm>
            <a:off x="8791623" y="2923008"/>
            <a:ext cx="334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SR = the Maker-Terhune effect</a:t>
            </a:r>
          </a:p>
        </p:txBody>
      </p:sp>
    </p:spTree>
    <p:extLst>
      <p:ext uri="{BB962C8B-B14F-4D97-AF65-F5344CB8AC3E}">
        <p14:creationId xmlns:p14="http://schemas.microsoft.com/office/powerpoint/2010/main" val="303750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63E6A-1409-51F1-DC6A-772EAC88F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2733A-4153-AD3A-1990-83D8C47F9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19760"/>
          </a:xfrm>
        </p:spPr>
        <p:txBody>
          <a:bodyPr>
            <a:normAutofit fontScale="90000"/>
          </a:bodyPr>
          <a:lstStyle/>
          <a:p>
            <a:r>
              <a:rPr lang="en-US" dirty="0"/>
              <a:t>Useful squeezed vacuum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0FA8EE-9D3C-0682-4F14-CD8A205AA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13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377B2-AE7B-3203-C034-BD9A6157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5" t="20444" r="28864" b="18963"/>
          <a:stretch/>
        </p:blipFill>
        <p:spPr>
          <a:xfrm>
            <a:off x="8188960" y="772159"/>
            <a:ext cx="2600960" cy="50656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8E8F09-3DF9-92E0-F80A-C9259BF33DD0}"/>
              </a:ext>
            </a:extLst>
          </p:cNvPr>
          <p:cNvSpPr txBox="1"/>
          <p:nvPr/>
        </p:nvSpPr>
        <p:spPr>
          <a:xfrm>
            <a:off x="8016240" y="5821680"/>
            <a:ext cx="183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Carlton Caves</a:t>
            </a:r>
          </a:p>
          <a:p>
            <a:r>
              <a:rPr lang="en-US" dirty="0"/>
              <a:t>Bangaluru,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50A86B-9565-3859-05A4-3C896A37C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772159"/>
            <a:ext cx="6319520" cy="55972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645FE97-BA60-583B-C97A-78B7F2CA1D4D}"/>
              </a:ext>
            </a:extLst>
          </p:cNvPr>
          <p:cNvSpPr/>
          <p:nvPr/>
        </p:nvSpPr>
        <p:spPr>
          <a:xfrm>
            <a:off x="4226561" y="3535680"/>
            <a:ext cx="711199" cy="27533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CE207C-B16C-85CF-E869-C38F0C70BBB7}"/>
              </a:ext>
            </a:extLst>
          </p:cNvPr>
          <p:cNvSpPr/>
          <p:nvPr/>
        </p:nvSpPr>
        <p:spPr>
          <a:xfrm rot="16200000">
            <a:off x="5044441" y="3982720"/>
            <a:ext cx="711199" cy="27533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664D2A-D791-DEB1-C004-ED4192929EF7}"/>
              </a:ext>
            </a:extLst>
          </p:cNvPr>
          <p:cNvSpPr txBox="1"/>
          <p:nvPr/>
        </p:nvSpPr>
        <p:spPr>
          <a:xfrm>
            <a:off x="762001" y="5019958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Beamsplitter!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23D3C8-94CD-4F9C-2BE9-4584FAB08A38}"/>
              </a:ext>
            </a:extLst>
          </p:cNvPr>
          <p:cNvSpPr txBox="1"/>
          <p:nvPr/>
        </p:nvSpPr>
        <p:spPr>
          <a:xfrm>
            <a:off x="3677919" y="5999798"/>
            <a:ext cx="32613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Insert squeezed vacuum here</a:t>
            </a:r>
          </a:p>
        </p:txBody>
      </p:sp>
    </p:spTree>
    <p:extLst>
      <p:ext uri="{BB962C8B-B14F-4D97-AF65-F5344CB8AC3E}">
        <p14:creationId xmlns:p14="http://schemas.microsoft.com/office/powerpoint/2010/main" val="147832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1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97348-ED0E-1E79-3F12-625CC70E6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1E7E0-0EEE-7348-95CB-9E8E97F3D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19760"/>
          </a:xfrm>
        </p:spPr>
        <p:txBody>
          <a:bodyPr>
            <a:normAutofit fontScale="90000"/>
          </a:bodyPr>
          <a:lstStyle/>
          <a:p>
            <a:r>
              <a:rPr lang="en-US" dirty="0"/>
              <a:t>Are squeezing/entanglement/QND useful?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1AEC08-6531-C852-2335-D4AD754A3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0" y="6497961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14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1CB82E-AB24-6124-F97A-F91411E7B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12" y="685929"/>
            <a:ext cx="10437708" cy="19098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2A737E-5D0F-6E95-43DD-4EFC994BB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" y="2945764"/>
            <a:ext cx="5029200" cy="29197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DB1BB2-482D-4886-8B2A-D710B4D39C52}"/>
              </a:ext>
            </a:extLst>
          </p:cNvPr>
          <p:cNvSpPr txBox="1"/>
          <p:nvPr/>
        </p:nvSpPr>
        <p:spPr>
          <a:xfrm>
            <a:off x="5095240" y="2616070"/>
            <a:ext cx="7289800" cy="421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No gain in sensitivity </a:t>
            </a:r>
            <a:r>
              <a:rPr lang="en-US" sz="2000" dirty="0"/>
              <a:t>(nonclassical states are fragile)</a:t>
            </a:r>
            <a:endParaRPr lang="en-US" sz="20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Similarly for clocks: </a:t>
            </a:r>
            <a:r>
              <a:rPr lang="en-US" sz="1600" dirty="0">
                <a:solidFill>
                  <a:srgbClr val="92D050"/>
                </a:solidFill>
                <a:effectLst/>
                <a:latin typeface="Times"/>
              </a:rPr>
              <a:t>S. F. </a:t>
            </a:r>
            <a:r>
              <a:rPr lang="en-US" sz="1600" dirty="0" err="1">
                <a:solidFill>
                  <a:srgbClr val="92D050"/>
                </a:solidFill>
                <a:effectLst/>
                <a:latin typeface="Times"/>
              </a:rPr>
              <a:t>Huelga</a:t>
            </a:r>
            <a:r>
              <a:rPr lang="en-US" sz="1600" dirty="0">
                <a:solidFill>
                  <a:srgbClr val="92D050"/>
                </a:solidFill>
                <a:effectLst/>
                <a:latin typeface="Times"/>
              </a:rPr>
              <a:t>, et al, Phys. Rev. Lett. 79, 3865</a:t>
            </a:r>
            <a:r>
              <a:rPr lang="en-US" sz="1600" dirty="0">
                <a:solidFill>
                  <a:srgbClr val="92D050"/>
                </a:solidFill>
                <a:latin typeface="Times"/>
              </a:rPr>
              <a:t> </a:t>
            </a:r>
            <a:r>
              <a:rPr lang="en-US" sz="1600" dirty="0">
                <a:solidFill>
                  <a:srgbClr val="92D050"/>
                </a:solidFill>
                <a:effectLst/>
                <a:latin typeface="Times"/>
              </a:rPr>
              <a:t>(1997)</a:t>
            </a:r>
            <a:endParaRPr lang="en-US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Demonstrations often start with unoptimized sensors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Improved </a:t>
            </a:r>
            <a:r>
              <a:rPr lang="en-US" sz="2000" dirty="0">
                <a:solidFill>
                  <a:srgbClr val="92D050"/>
                </a:solidFill>
              </a:rPr>
              <a:t>bandwidth</a:t>
            </a:r>
            <a:r>
              <a:rPr lang="en-US" sz="2000" dirty="0"/>
              <a:t>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M.V. Romalis: gain for </a:t>
            </a:r>
            <a:r>
              <a:rPr lang="en-US" sz="2000" dirty="0">
                <a:solidFill>
                  <a:srgbClr val="92D050"/>
                </a:solidFill>
              </a:rPr>
              <a:t>nonexponential relaxation</a:t>
            </a:r>
            <a:r>
              <a:rPr lang="en-US" sz="2000" dirty="0"/>
              <a:t>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Quantum feedback (≈ error correction)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Single-photon detection!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⟹ </a:t>
            </a:r>
            <a:r>
              <a:rPr lang="en-US" sz="2800" dirty="0"/>
              <a:t>“</a:t>
            </a:r>
            <a:r>
              <a:rPr lang="en-US" sz="2800" dirty="0">
                <a:solidFill>
                  <a:srgbClr val="FFFF00"/>
                </a:solidFill>
              </a:rPr>
              <a:t>Quantum 2.0</a:t>
            </a:r>
            <a:r>
              <a:rPr lang="en-US" sz="2800" dirty="0"/>
              <a:t>” is useful! (with caution)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469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接连接符 34"/>
          <p:cNvCxnSpPr/>
          <p:nvPr/>
        </p:nvCxnSpPr>
        <p:spPr>
          <a:xfrm>
            <a:off x="6006353" y="4980524"/>
            <a:ext cx="12685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015318" y="2420469"/>
            <a:ext cx="12685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263152" y="4986115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281082" y="2393576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21341" y="439267"/>
            <a:ext cx="454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How to squeeze?</a:t>
            </a:r>
            <a:endParaRPr lang="zh-CN" altLang="en-US" sz="4000" b="1" dirty="0"/>
          </a:p>
        </p:txBody>
      </p:sp>
      <p:grpSp>
        <p:nvGrpSpPr>
          <p:cNvPr id="25" name="组合 24"/>
          <p:cNvGrpSpPr/>
          <p:nvPr/>
        </p:nvGrpSpPr>
        <p:grpSpPr>
          <a:xfrm>
            <a:off x="546845" y="2545976"/>
            <a:ext cx="2097742" cy="2097742"/>
            <a:chOff x="1013011" y="2447365"/>
            <a:chExt cx="2097742" cy="2097742"/>
          </a:xfrm>
        </p:grpSpPr>
        <p:sp>
          <p:nvSpPr>
            <p:cNvPr id="5" name="椭圆 4"/>
            <p:cNvSpPr/>
            <p:nvPr/>
          </p:nvSpPr>
          <p:spPr>
            <a:xfrm>
              <a:off x="1013011" y="2447365"/>
              <a:ext cx="2097742" cy="209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65409" y="3019182"/>
              <a:ext cx="180638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</a:rPr>
                <a:t>Squeezed</a:t>
              </a:r>
            </a:p>
            <a:p>
              <a:r>
                <a:rPr lang="en-US" altLang="zh-CN" sz="2800" b="1" dirty="0">
                  <a:solidFill>
                    <a:schemeClr val="bg1"/>
                  </a:solidFill>
                </a:rPr>
                <a:t>   states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V="1">
            <a:off x="3281082" y="2375648"/>
            <a:ext cx="0" cy="25919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644588" y="3663764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6651812" y="1730188"/>
            <a:ext cx="0" cy="1326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638365" y="1739153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629400" y="3056964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6642847" y="4290243"/>
            <a:ext cx="0" cy="1326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629400" y="4299208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638365" y="5599089"/>
            <a:ext cx="6364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: 圆角 42"/>
          <p:cNvSpPr/>
          <p:nvPr/>
        </p:nvSpPr>
        <p:spPr>
          <a:xfrm>
            <a:off x="3792071" y="1541929"/>
            <a:ext cx="2375639" cy="4285128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: 圆角 44"/>
          <p:cNvSpPr/>
          <p:nvPr/>
        </p:nvSpPr>
        <p:spPr>
          <a:xfrm>
            <a:off x="7099935" y="1083945"/>
            <a:ext cx="4280535" cy="5412105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7274859" y="3943974"/>
            <a:ext cx="5135648" cy="2745106"/>
            <a:chOff x="7283824" y="1434353"/>
            <a:chExt cx="5135648" cy="2745106"/>
          </a:xfrm>
        </p:grpSpPr>
        <p:sp>
          <p:nvSpPr>
            <p:cNvPr id="14" name="矩形: 圆角 13"/>
            <p:cNvSpPr/>
            <p:nvPr/>
          </p:nvSpPr>
          <p:spPr>
            <a:xfrm>
              <a:off x="7283824" y="1434353"/>
              <a:ext cx="3899647" cy="609600"/>
            </a:xfrm>
            <a:prstGeom prst="roundRect">
              <a:avLst/>
            </a:prstGeom>
            <a:solidFill>
              <a:srgbClr val="F1CC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7283824" y="2167534"/>
              <a:ext cx="3899647" cy="609600"/>
            </a:xfrm>
            <a:prstGeom prst="roundRect">
              <a:avLst/>
            </a:prstGeom>
            <a:solidFill>
              <a:srgbClr val="F1CC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7292789" y="2866200"/>
              <a:ext cx="3899647" cy="609600"/>
            </a:xfrm>
            <a:prstGeom prst="roundRect">
              <a:avLst/>
            </a:prstGeom>
            <a:solidFill>
              <a:srgbClr val="F1CC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297271" y="1469596"/>
              <a:ext cx="38682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Optical parametric amplification</a:t>
              </a:r>
              <a:endParaRPr lang="zh-CN" altLang="en-US" b="1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297271" y="2260612"/>
              <a:ext cx="27572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Optical self rotation</a:t>
              </a:r>
              <a:endParaRPr lang="zh-CN" altLang="en-US" b="1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301754" y="2980579"/>
              <a:ext cx="2947140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Optical Faraday rotation</a:t>
              </a:r>
            </a:p>
            <a:p>
              <a:endParaRPr lang="en-US" altLang="zh-CN" b="1" dirty="0">
                <a:sym typeface="+mn-ea"/>
              </a:endParaRPr>
            </a:p>
            <a:p>
              <a:r>
                <a:rPr lang="en-US" altLang="zh-CN" b="1" dirty="0">
                  <a:sym typeface="+mn-ea"/>
                </a:rPr>
                <a:t>…</a:t>
              </a:r>
              <a:endParaRPr lang="zh-CN" altLang="en-US" b="1" dirty="0"/>
            </a:p>
            <a:p>
              <a:endParaRPr lang="zh-CN" altLang="en-US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493644" y="2503337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PRA 66, 043815(2002)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502609" y="3230453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PRL 97, 143602(2006)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813000" y="1787621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NC 5, 3049(2014)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265894" y="1418079"/>
            <a:ext cx="4807337" cy="2370113"/>
            <a:chOff x="7265894" y="3984959"/>
            <a:chExt cx="4807337" cy="2370113"/>
          </a:xfrm>
        </p:grpSpPr>
        <p:sp>
          <p:nvSpPr>
            <p:cNvPr id="15" name="矩形: 圆角 14"/>
            <p:cNvSpPr/>
            <p:nvPr/>
          </p:nvSpPr>
          <p:spPr>
            <a:xfrm>
              <a:off x="7283824" y="3984959"/>
              <a:ext cx="3899647" cy="609600"/>
            </a:xfrm>
            <a:prstGeom prst="roundRect">
              <a:avLst/>
            </a:prstGeom>
            <a:solidFill>
              <a:srgbClr val="DFBE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: 圆角 38"/>
            <p:cNvSpPr/>
            <p:nvPr/>
          </p:nvSpPr>
          <p:spPr>
            <a:xfrm>
              <a:off x="7274859" y="4673797"/>
              <a:ext cx="3908612" cy="609600"/>
            </a:xfrm>
            <a:prstGeom prst="roundRect">
              <a:avLst/>
            </a:prstGeom>
            <a:solidFill>
              <a:srgbClr val="DFBE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7274859" y="5362635"/>
              <a:ext cx="3908612" cy="609600"/>
            </a:xfrm>
            <a:prstGeom prst="roundRect">
              <a:avLst/>
            </a:prstGeom>
            <a:solidFill>
              <a:srgbClr val="DFBE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265894" y="4107031"/>
              <a:ext cx="2310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/>
                <a:t>Nolinear</a:t>
              </a:r>
              <a:r>
                <a:rPr lang="en-US" altLang="zh-CN" b="1" dirty="0"/>
                <a:t> interaction</a:t>
              </a:r>
              <a:endParaRPr lang="zh-CN" altLang="en-US" b="1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7274859" y="4662950"/>
              <a:ext cx="2947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Quantum non-demolition measurements</a:t>
              </a:r>
              <a:endParaRPr lang="zh-CN" altLang="en-US" b="1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7295037" y="5433052"/>
              <a:ext cx="294714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Dissipation</a:t>
              </a:r>
            </a:p>
            <a:p>
              <a:endParaRPr lang="zh-CN" altLang="en-US" b="1" dirty="0"/>
            </a:p>
            <a:p>
              <a:r>
                <a:rPr lang="en-US" altLang="zh-CN" b="1" dirty="0">
                  <a:sym typeface="+mn-ea"/>
                </a:rPr>
                <a:t>…</a:t>
              </a:r>
              <a:endParaRPr lang="zh-CN" altLang="en-US" b="1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448829" y="4323964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PRA 85, 022125 (2012)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466759" y="5022629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Nature 581, 159(2020)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439854" y="5721294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accent1"/>
                  </a:solidFill>
                </a:rPr>
                <a:t>PRL 110, 120402(2013)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864329" y="1627595"/>
            <a:ext cx="2959496" cy="1461541"/>
            <a:chOff x="3852581" y="4289759"/>
            <a:chExt cx="2959496" cy="1461541"/>
          </a:xfrm>
        </p:grpSpPr>
        <p:grpSp>
          <p:nvGrpSpPr>
            <p:cNvPr id="42" name="组合 41"/>
            <p:cNvGrpSpPr/>
            <p:nvPr/>
          </p:nvGrpSpPr>
          <p:grpSpPr>
            <a:xfrm>
              <a:off x="3852581" y="4289759"/>
              <a:ext cx="2243420" cy="1461541"/>
              <a:chOff x="3845867" y="3979453"/>
              <a:chExt cx="2243420" cy="1461541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845867" y="3979453"/>
                <a:ext cx="2243420" cy="146154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132735" y="4184957"/>
                <a:ext cx="18063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</a:rPr>
                  <a:t>Squeezed</a:t>
                </a:r>
              </a:p>
              <a:p>
                <a:r>
                  <a:rPr lang="en-US" altLang="zh-CN" sz="2400" b="1" dirty="0">
                    <a:solidFill>
                      <a:schemeClr val="bg1"/>
                    </a:solidFill>
                  </a:rPr>
                  <a:t>    atoms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4205605" y="5264453"/>
              <a:ext cx="26064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bg1"/>
                  </a:solidFill>
                </a:rPr>
                <a:t>PRA 47, 5138 (1993)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864329" y="4205894"/>
            <a:ext cx="2730318" cy="1461541"/>
            <a:chOff x="3844735" y="1674688"/>
            <a:chExt cx="2730318" cy="1461541"/>
          </a:xfrm>
        </p:grpSpPr>
        <p:grpSp>
          <p:nvGrpSpPr>
            <p:cNvPr id="63" name="组合 62"/>
            <p:cNvGrpSpPr/>
            <p:nvPr/>
          </p:nvGrpSpPr>
          <p:grpSpPr>
            <a:xfrm>
              <a:off x="3844735" y="1674688"/>
              <a:ext cx="2243420" cy="1461541"/>
              <a:chOff x="-270077" y="4702281"/>
              <a:chExt cx="2243420" cy="1461541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-270077" y="4702281"/>
                <a:ext cx="2243420" cy="146154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56016" y="4900157"/>
                <a:ext cx="18063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</a:rPr>
                  <a:t>Squeezed</a:t>
                </a:r>
              </a:p>
              <a:p>
                <a:r>
                  <a:rPr lang="en-US" altLang="zh-CN" sz="2400" b="1" dirty="0">
                    <a:solidFill>
                      <a:schemeClr val="bg1"/>
                    </a:solidFill>
                  </a:rPr>
                  <a:t>    light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4101914" y="2633292"/>
              <a:ext cx="247313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>
                  <a:solidFill>
                    <a:schemeClr val="bg1"/>
                  </a:solidFill>
                </a:rPr>
                <a:t>Nature 306, 141(1983)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51B737-F9B0-ED30-90F5-4B0DE590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F142516-0A1D-14F5-E667-2365B40A6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43" y="5319057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760A77-7B14-990A-86B0-BD9E7718263D}"/>
              </a:ext>
            </a:extLst>
          </p:cNvPr>
          <p:cNvSpPr txBox="1"/>
          <p:nvPr/>
        </p:nvSpPr>
        <p:spPr>
          <a:xfrm>
            <a:off x="132112" y="6460743"/>
            <a:ext cx="1216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Dr. </a:t>
            </a:r>
            <a:r>
              <a:rPr lang="en-US" sz="1200" dirty="0" err="1"/>
              <a:t>Guzhi</a:t>
            </a:r>
            <a:r>
              <a:rPr lang="en-US" sz="1200" dirty="0"/>
              <a:t> Bao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031302" y="139522"/>
            <a:ext cx="13843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Microscopy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2876362" y="476707"/>
            <a:ext cx="1850390" cy="205486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751902" y="2580462"/>
            <a:ext cx="209550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1200" b="1" i="0">
                <a:solidFill>
                  <a:srgbClr val="FFFF00"/>
                </a:solidFill>
                <a:latin typeface="Arial" panose="020B0604020202020204"/>
                <a:ea typeface="Arial" panose="020B0604020202020204"/>
              </a:rPr>
              <a:t>Nature, 594 201-206 (</a:t>
            </a:r>
            <a:r>
              <a:rPr lang="en-US" altLang="zh-CN" sz="1200" b="1">
                <a:solidFill>
                  <a:srgbClr val="FFFF00"/>
                </a:solidFill>
                <a:latin typeface="Arial" panose="020B0604020202020204"/>
                <a:ea typeface="Arial" panose="020B0604020202020204"/>
                <a:sym typeface="+mn-ea"/>
              </a:rPr>
              <a:t>2021)</a:t>
            </a:r>
            <a:endParaRPr lang="en-US" altLang="zh-CN" sz="1200" b="1" i="0">
              <a:solidFill>
                <a:srgbClr val="FFFF00"/>
              </a:solidFill>
              <a:latin typeface="Arial" panose="020B0604020202020204"/>
              <a:ea typeface="Arial" panose="020B0604020202020204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5"/>
            </p:custDataLst>
          </p:nvPr>
        </p:nvSpPr>
        <p:spPr>
          <a:xfrm>
            <a:off x="2271110" y="4082053"/>
            <a:ext cx="6794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LIGO</a:t>
            </a: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1745965" y="6573793"/>
            <a:ext cx="189420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PRL </a:t>
            </a:r>
            <a:r>
              <a:rPr lang="en-US" altLang="zh-CN" sz="1200" b="1">
                <a:solidFill>
                  <a:srgbClr val="FFFF00"/>
                </a:solidFill>
                <a:ea typeface="AdvOT19ee2aa8 . B"/>
                <a:cs typeface="+mn-lt"/>
              </a:rPr>
              <a:t>123, </a:t>
            </a:r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231107 (2019)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612615" y="4459878"/>
            <a:ext cx="1996440" cy="2063115"/>
            <a:chOff x="5038" y="4305"/>
            <a:chExt cx="4293" cy="4374"/>
          </a:xfrm>
        </p:grpSpPr>
        <p:pic>
          <p:nvPicPr>
            <p:cNvPr id="36" name="图片 162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8" y="4305"/>
              <a:ext cx="4293" cy="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5154" y="5864"/>
              <a:ext cx="4045" cy="2815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4518585" y="4459878"/>
            <a:ext cx="1773555" cy="2139950"/>
            <a:chOff x="10305" y="726"/>
            <a:chExt cx="3484" cy="4506"/>
          </a:xfrm>
        </p:grpSpPr>
        <p:pic>
          <p:nvPicPr>
            <p:cNvPr id="17" name="图片 16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2"/>
            <a:stretch>
              <a:fillRect/>
            </a:stretch>
          </p:blipFill>
          <p:spPr>
            <a:xfrm>
              <a:off x="10305" y="726"/>
              <a:ext cx="3484" cy="196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3"/>
            <a:stretch>
              <a:fillRect/>
            </a:stretch>
          </p:blipFill>
          <p:spPr>
            <a:xfrm>
              <a:off x="10625" y="2695"/>
              <a:ext cx="2798" cy="2537"/>
            </a:xfrm>
            <a:prstGeom prst="rect">
              <a:avLst/>
            </a:prstGeom>
          </p:spPr>
        </p:pic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4329990" y="6599828"/>
            <a:ext cx="229489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Nat. Phys. </a:t>
            </a:r>
            <a:r>
              <a:rPr lang="en-US" altLang="zh-CN" sz="1200" b="1" i="0">
                <a:solidFill>
                  <a:srgbClr val="FFFF00"/>
                </a:solidFill>
                <a:ea typeface="AdvOT483a8203"/>
                <a:cs typeface="+mn-lt"/>
              </a:rPr>
              <a:t>20, 208–213 (2024)</a:t>
            </a:r>
          </a:p>
        </p:txBody>
      </p:sp>
      <p:sp>
        <p:nvSpPr>
          <p:cNvPr id="21" name="文本框 20"/>
          <p:cNvSpPr txBox="1"/>
          <p:nvPr>
            <p:custDataLst>
              <p:tags r:id="rId9"/>
            </p:custDataLst>
          </p:nvPr>
        </p:nvSpPr>
        <p:spPr>
          <a:xfrm>
            <a:off x="4628714" y="4108088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Atomic clocks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9448787" y="4694189"/>
            <a:ext cx="2359025" cy="1543685"/>
            <a:chOff x="1842" y="5350"/>
            <a:chExt cx="4932" cy="278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1842" y="5350"/>
              <a:ext cx="4933" cy="278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842" y="5350"/>
              <a:ext cx="360" cy="360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9490062" y="6518544"/>
            <a:ext cx="22447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 dirty="0">
                <a:solidFill>
                  <a:srgbClr val="FFFF00"/>
                </a:solidFill>
                <a:ea typeface="AdvOT483a8203"/>
                <a:cs typeface="+mn-lt"/>
              </a:rPr>
              <a:t>Sci. Adv. 9, eadg1760 (2023)</a:t>
            </a:r>
          </a:p>
        </p:txBody>
      </p:sp>
      <p:sp>
        <p:nvSpPr>
          <p:cNvPr id="27" name="文本框 26"/>
          <p:cNvSpPr txBox="1"/>
          <p:nvPr>
            <p:custDataLst>
              <p:tags r:id="rId10"/>
            </p:custDataLst>
          </p:nvPr>
        </p:nvSpPr>
        <p:spPr>
          <a:xfrm>
            <a:off x="9898367" y="4143009"/>
            <a:ext cx="1475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Gradiometers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100832" y="4519930"/>
            <a:ext cx="1778000" cy="1958340"/>
            <a:chOff x="6406" y="5533"/>
            <a:chExt cx="2904" cy="3012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6602" y="5533"/>
              <a:ext cx="2614" cy="153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6406" y="7201"/>
              <a:ext cx="2905" cy="1345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7003042" y="6539865"/>
            <a:ext cx="223837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PR Applied 20, 064028 (2023)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248243" y="4125595"/>
            <a:ext cx="154559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Electrometers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066397" y="2514786"/>
            <a:ext cx="187706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PRL 104, 133601 (2010)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276582" y="557081"/>
            <a:ext cx="1424940" cy="1985645"/>
          </a:xfrm>
          <a:prstGeom prst="rect">
            <a:avLst/>
          </a:prstGeom>
        </p:spPr>
      </p:pic>
      <p:sp>
        <p:nvSpPr>
          <p:cNvPr id="35" name="文本框 34"/>
          <p:cNvSpPr txBox="1"/>
          <p:nvPr>
            <p:custDataLst>
              <p:tags r:id="rId11"/>
            </p:custDataLst>
          </p:nvPr>
        </p:nvSpPr>
        <p:spPr>
          <a:xfrm>
            <a:off x="9111607" y="127186"/>
            <a:ext cx="1564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Magnetometry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850112" y="2518596"/>
            <a:ext cx="188785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PRL 105, 053601 (2010)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029920" y="464652"/>
            <a:ext cx="1891842" cy="2128237"/>
            <a:chOff x="12816" y="1031"/>
            <a:chExt cx="2331" cy="3056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12816" y="1031"/>
              <a:ext cx="2331" cy="3056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12930" y="1081"/>
              <a:ext cx="360" cy="420"/>
            </a:xfrm>
            <a:prstGeom prst="rect">
              <a:avLst/>
            </a:prstGeom>
          </p:spPr>
        </p:pic>
      </p:grpSp>
      <p:sp>
        <p:nvSpPr>
          <p:cNvPr id="53" name="文本框 52"/>
          <p:cNvSpPr txBox="1"/>
          <p:nvPr>
            <p:custDataLst>
              <p:tags r:id="rId12"/>
            </p:custDataLst>
          </p:nvPr>
        </p:nvSpPr>
        <p:spPr>
          <a:xfrm>
            <a:off x="5975841" y="121843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Imaging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475599" y="2583910"/>
            <a:ext cx="200215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 dirty="0">
                <a:solidFill>
                  <a:srgbClr val="FFFF00"/>
                </a:solidFill>
                <a:ea typeface="AdvOT483a8203"/>
                <a:cs typeface="+mn-lt"/>
              </a:rPr>
              <a:t>Science321,544-547(2008)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1"/>
          <a:srcRect b="3398"/>
          <a:stretch>
            <a:fillRect/>
          </a:stretch>
        </p:blipFill>
        <p:spPr>
          <a:xfrm>
            <a:off x="633815" y="476707"/>
            <a:ext cx="1795780" cy="2075815"/>
          </a:xfrm>
          <a:prstGeom prst="rect">
            <a:avLst/>
          </a:prstGeom>
        </p:spPr>
      </p:pic>
      <p:sp>
        <p:nvSpPr>
          <p:cNvPr id="57" name="文本框 56"/>
          <p:cNvSpPr txBox="1"/>
          <p:nvPr>
            <p:custDataLst>
              <p:tags r:id="rId13"/>
            </p:custDataLst>
          </p:nvPr>
        </p:nvSpPr>
        <p:spPr>
          <a:xfrm>
            <a:off x="780500" y="164922"/>
            <a:ext cx="1646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Interferometers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56015" y="2580462"/>
            <a:ext cx="222821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>
                <a:solidFill>
                  <a:srgbClr val="FFFF00"/>
                </a:solidFill>
                <a:ea typeface="AdvOT483a8203"/>
                <a:cs typeface="+mn-lt"/>
              </a:rPr>
              <a:t>Nat. Commun 5, 3049 (2014)</a:t>
            </a:r>
            <a:endParaRPr lang="zh-CN" altLang="en-US">
              <a:solidFill>
                <a:srgbClr val="FFFF00"/>
              </a:solidFill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921583" y="592639"/>
            <a:ext cx="835660" cy="198564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430533" y="3226435"/>
            <a:ext cx="5224780" cy="7340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927863" y="3290570"/>
            <a:ext cx="2761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Applications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850112" y="640901"/>
            <a:ext cx="1745615" cy="178117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CF7C-CC16-D3C5-7C2D-1C8609F96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6960" y="6605363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16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F69B05D-9DC3-3251-CFF1-2EFB8262E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43" y="5319057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3697FC-89E9-F5BA-8F56-0BF86EE5C41F}"/>
              </a:ext>
            </a:extLst>
          </p:cNvPr>
          <p:cNvSpPr txBox="1"/>
          <p:nvPr/>
        </p:nvSpPr>
        <p:spPr>
          <a:xfrm>
            <a:off x="132112" y="6460743"/>
            <a:ext cx="1216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Dr. </a:t>
            </a:r>
            <a:r>
              <a:rPr lang="en-US" sz="1200" dirty="0" err="1"/>
              <a:t>Guzhi</a:t>
            </a:r>
            <a:r>
              <a:rPr lang="en-US" sz="1200" dirty="0"/>
              <a:t> Bao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FEE20-4461-B4B6-D575-465F3EA45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5DCDF-0764-0A05-CFB1-DD29A7616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39"/>
            <a:ext cx="10972800" cy="614181"/>
          </a:xfrm>
        </p:spPr>
        <p:txBody>
          <a:bodyPr>
            <a:normAutofit fontScale="90000"/>
          </a:bodyPr>
          <a:lstStyle/>
          <a:p>
            <a:r>
              <a:rPr lang="en-US" dirty="0"/>
              <a:t>Content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C6BA7B-5199-8EEB-C4C4-08F28F698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17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C8EB04-BD6D-5523-314B-3B901D3C815A}"/>
              </a:ext>
            </a:extLst>
          </p:cNvPr>
          <p:cNvSpPr txBox="1"/>
          <p:nvPr/>
        </p:nvSpPr>
        <p:spPr>
          <a:xfrm>
            <a:off x="609599" y="698474"/>
            <a:ext cx="10562897" cy="584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Standard Quantum Limit (</a:t>
            </a:r>
            <a:r>
              <a:rPr lang="en-US" sz="2800" dirty="0">
                <a:solidFill>
                  <a:srgbClr val="92D050"/>
                </a:solidFill>
              </a:rPr>
              <a:t>SQL</a:t>
            </a:r>
            <a:r>
              <a:rPr lang="en-US" sz="2800" dirty="0"/>
              <a:t>): “Eq. (1)”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 What is </a:t>
            </a:r>
            <a:r>
              <a:rPr lang="en-US" sz="2800" dirty="0">
                <a:solidFill>
                  <a:srgbClr val="92D050"/>
                </a:solidFill>
              </a:rPr>
              <a:t>squeezing</a:t>
            </a:r>
            <a:r>
              <a:rPr lang="en-US" sz="2800" dirty="0"/>
              <a:t>? Why squeezing?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How to squeeze?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Orientation-to-alignment conversion (</a:t>
            </a:r>
            <a:r>
              <a:rPr lang="en-US" sz="2800" dirty="0">
                <a:solidFill>
                  <a:srgbClr val="FFFF00"/>
                </a:solidFill>
              </a:rPr>
              <a:t>spins</a:t>
            </a:r>
            <a:r>
              <a:rPr lang="en-US" sz="2800" dirty="0"/>
              <a:t>)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 Measurement ! (</a:t>
            </a:r>
            <a:r>
              <a:rPr lang="en-US" sz="2800" dirty="0">
                <a:solidFill>
                  <a:srgbClr val="FFFF00"/>
                </a:solidFill>
              </a:rPr>
              <a:t>spins</a:t>
            </a:r>
            <a:r>
              <a:rPr lang="en-US" sz="2800" dirty="0"/>
              <a:t>)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Polarization self-rotation (</a:t>
            </a:r>
            <a:r>
              <a:rPr lang="en-US" sz="2800" dirty="0">
                <a:solidFill>
                  <a:srgbClr val="FFFF00"/>
                </a:solidFill>
              </a:rPr>
              <a:t>light</a:t>
            </a:r>
            <a:r>
              <a:rPr lang="en-US" sz="2800" dirty="0"/>
              <a:t>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Is squeezing useless? (limitations)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Squeezing </a:t>
            </a:r>
            <a:r>
              <a:rPr lang="en-US" sz="2800" dirty="0">
                <a:solidFill>
                  <a:srgbClr val="FFFF00"/>
                </a:solidFill>
              </a:rPr>
              <a:t>can be </a:t>
            </a:r>
            <a:r>
              <a:rPr lang="en-US" sz="2800" dirty="0"/>
              <a:t>useful!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Applications: gravitational waves; </a:t>
            </a:r>
            <a:r>
              <a:rPr lang="en-US" sz="2800" dirty="0">
                <a:solidFill>
                  <a:schemeClr val="bg1"/>
                </a:solidFill>
              </a:rPr>
              <a:t>dark matter</a:t>
            </a:r>
            <a:r>
              <a:rPr lang="en-US" sz="2800" dirty="0"/>
              <a:t>, fifth forces,… </a:t>
            </a:r>
          </a:p>
        </p:txBody>
      </p:sp>
    </p:spTree>
    <p:extLst>
      <p:ext uri="{BB962C8B-B14F-4D97-AF65-F5344CB8AC3E}">
        <p14:creationId xmlns:p14="http://schemas.microsoft.com/office/powerpoint/2010/main" val="93350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10C6-C328-3DD7-EE27-C40BB8222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39"/>
            <a:ext cx="10972800" cy="614181"/>
          </a:xfrm>
        </p:spPr>
        <p:txBody>
          <a:bodyPr>
            <a:normAutofit fontScale="90000"/>
          </a:bodyPr>
          <a:lstStyle/>
          <a:p>
            <a:r>
              <a:rPr lang="en-US" dirty="0"/>
              <a:t>Content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6500FF-F48F-6623-2D24-BFEE024FB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BE257F-9BE8-CAA5-BFCB-7E7D461C9C9F}"/>
              </a:ext>
            </a:extLst>
          </p:cNvPr>
          <p:cNvSpPr txBox="1"/>
          <p:nvPr/>
        </p:nvSpPr>
        <p:spPr>
          <a:xfrm>
            <a:off x="609599" y="698474"/>
            <a:ext cx="10562897" cy="584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Standard Quantum Limit (</a:t>
            </a:r>
            <a:r>
              <a:rPr lang="en-US" sz="2800" dirty="0">
                <a:solidFill>
                  <a:srgbClr val="92D050"/>
                </a:solidFill>
              </a:rPr>
              <a:t>SQL</a:t>
            </a:r>
            <a:r>
              <a:rPr lang="en-US" sz="2800" dirty="0"/>
              <a:t>): “Eq. (1)”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 What is </a:t>
            </a:r>
            <a:r>
              <a:rPr lang="en-US" sz="2800" dirty="0">
                <a:solidFill>
                  <a:srgbClr val="92D050"/>
                </a:solidFill>
              </a:rPr>
              <a:t>squeezing</a:t>
            </a:r>
            <a:r>
              <a:rPr lang="en-US" sz="2800" dirty="0"/>
              <a:t>? Why squeezing?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How to squeeze?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Orientation-to-alignment conversion (</a:t>
            </a:r>
            <a:r>
              <a:rPr lang="en-US" sz="2800" dirty="0">
                <a:solidFill>
                  <a:srgbClr val="FFFF00"/>
                </a:solidFill>
              </a:rPr>
              <a:t>spins</a:t>
            </a:r>
            <a:r>
              <a:rPr lang="en-US" sz="2800" dirty="0"/>
              <a:t>)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 Measurement ! (</a:t>
            </a:r>
            <a:r>
              <a:rPr lang="en-US" sz="2800" dirty="0">
                <a:solidFill>
                  <a:srgbClr val="FFFF00"/>
                </a:solidFill>
              </a:rPr>
              <a:t>spins</a:t>
            </a:r>
            <a:r>
              <a:rPr lang="en-US" sz="2800" dirty="0"/>
              <a:t>)</a:t>
            </a:r>
          </a:p>
          <a:p>
            <a:pPr marL="137160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Polarization self-rotation (</a:t>
            </a:r>
            <a:r>
              <a:rPr lang="en-US" sz="2800" dirty="0">
                <a:solidFill>
                  <a:srgbClr val="FFFF00"/>
                </a:solidFill>
              </a:rPr>
              <a:t>light</a:t>
            </a:r>
            <a:r>
              <a:rPr lang="en-US" sz="2800" dirty="0"/>
              <a:t>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Is squeezing useless? (limitations)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Squeezing </a:t>
            </a:r>
            <a:r>
              <a:rPr lang="en-US" sz="2800" dirty="0">
                <a:solidFill>
                  <a:srgbClr val="FFFF00"/>
                </a:solidFill>
              </a:rPr>
              <a:t>can be </a:t>
            </a:r>
            <a:r>
              <a:rPr lang="en-US" sz="2800" dirty="0"/>
              <a:t>useful!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Applications: gravitational waves; </a:t>
            </a:r>
            <a:r>
              <a:rPr lang="en-US" sz="2800" dirty="0">
                <a:solidFill>
                  <a:schemeClr val="bg1"/>
                </a:solidFill>
              </a:rPr>
              <a:t>dark matter</a:t>
            </a:r>
            <a:r>
              <a:rPr lang="en-US" sz="2800" dirty="0"/>
              <a:t>, fifth forces,… </a:t>
            </a:r>
          </a:p>
        </p:txBody>
      </p:sp>
    </p:spTree>
    <p:extLst>
      <p:ext uri="{BB962C8B-B14F-4D97-AF65-F5344CB8AC3E}">
        <p14:creationId xmlns:p14="http://schemas.microsoft.com/office/powerpoint/2010/main" val="209576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0A481-60D9-4980-9C30-203F03D32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5289" y="1981200"/>
            <a:ext cx="8229600" cy="1828800"/>
          </a:xfrm>
        </p:spPr>
        <p:txBody>
          <a:bodyPr/>
          <a:lstStyle/>
          <a:p>
            <a:r>
              <a:rPr lang="en-US" dirty="0">
                <a:solidFill>
                  <a:srgbClr val="00CC00"/>
                </a:solidFill>
              </a:rPr>
              <a:t>Opt. Pumping</a:t>
            </a:r>
          </a:p>
          <a:p>
            <a:r>
              <a:rPr lang="en-US" dirty="0"/>
              <a:t>“Precession”</a:t>
            </a:r>
          </a:p>
          <a:p>
            <a:r>
              <a:rPr lang="en-US" dirty="0">
                <a:solidFill>
                  <a:srgbClr val="00CC00"/>
                </a:solidFill>
              </a:rPr>
              <a:t>Opt. Probing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907" y="0"/>
            <a:ext cx="49016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0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969735" y="2968975"/>
            <a:ext cx="8144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In principle, “Equation One”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858"/>
            <a:ext cx="8229600" cy="71878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</a:t>
            </a:r>
            <a:r>
              <a:rPr lang="en-US"/>
              <a:t>limits magnetic sensitivity?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6417287"/>
            <a:ext cx="29094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02665" y="732189"/>
            <a:ext cx="8918575" cy="6050223"/>
            <a:chOff x="78664" y="1206324"/>
            <a:chExt cx="8918575" cy="6050223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64" y="1206324"/>
              <a:ext cx="8918575" cy="3349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363559" y="4809070"/>
              <a:ext cx="4653453" cy="46628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6" tIns="45716" rIns="91436" bIns="45716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Ground-state gyromagnetic ratio</a:t>
              </a: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2039959" y="6129866"/>
              <a:ext cx="2938609" cy="46628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6" tIns="45716" rIns="91436" bIns="45716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Spin-relaxation time</a:t>
              </a: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398712" y="5469466"/>
              <a:ext cx="2574642" cy="46628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6" tIns="45716" rIns="91436" bIns="45716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Number of atoms</a:t>
              </a: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211393" y="6790267"/>
              <a:ext cx="2765147" cy="46628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6" tIns="45716" rIns="91436" bIns="45716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Measurement time</a:t>
              </a: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4913312" y="5037666"/>
              <a:ext cx="3810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36" tIns="45716" rIns="91436" bIns="45716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H="1" flipV="1">
              <a:off x="4151312" y="4199471"/>
              <a:ext cx="1143000" cy="838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  <a:effectLst/>
          </p:spPr>
          <p:txBody>
            <a:bodyPr lIns="91436" tIns="45716" rIns="91436" bIns="45716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V="1">
              <a:off x="4913312" y="4199471"/>
              <a:ext cx="1752600" cy="15240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  <a:effectLst/>
          </p:spPr>
          <p:txBody>
            <a:bodyPr lIns="91436" tIns="45716" rIns="91436" bIns="45716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V="1">
              <a:off x="4913312" y="4199471"/>
              <a:ext cx="2514600" cy="2209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  <a:effectLst/>
          </p:spPr>
          <p:txBody>
            <a:bodyPr lIns="91436" tIns="45716" rIns="91436" bIns="45716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V="1">
              <a:off x="4913312" y="4275666"/>
              <a:ext cx="3124200" cy="2743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  <a:effectLst/>
          </p:spPr>
          <p:txBody>
            <a:bodyPr lIns="91436" tIns="45716" rIns="91436" bIns="45716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D96075D-8A79-256C-FE74-34F89F096888}"/>
              </a:ext>
            </a:extLst>
          </p:cNvPr>
          <p:cNvSpPr txBox="1"/>
          <p:nvPr/>
        </p:nvSpPr>
        <p:spPr>
          <a:xfrm>
            <a:off x="8548254" y="5259622"/>
            <a:ext cx="3613145" cy="155427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l" fontAlgn="base">
              <a:spcBef>
                <a:spcPts val="300"/>
              </a:spcBef>
              <a:spcAft>
                <a:spcPts val="300"/>
              </a:spcAft>
            </a:pPr>
            <a:r>
              <a:rPr lang="en-US" b="0" i="0" dirty="0">
                <a:solidFill>
                  <a:srgbClr val="303030"/>
                </a:solidFill>
                <a:effectLst/>
                <a:latin typeface="Arimo"/>
              </a:rPr>
              <a:t>Dmitry Budker and Mikhail G. Kozlov, Sensing: Equation One, </a:t>
            </a:r>
            <a:r>
              <a:rPr lang="en-US" b="0" i="0" u="sng" dirty="0">
                <a:solidFill>
                  <a:srgbClr val="0E4D7A"/>
                </a:solidFill>
                <a:effectLst/>
                <a:latin typeface="Arimo"/>
                <a:hlinkClick r:id="rId3"/>
              </a:rPr>
              <a:t>Optical Memory and Neural Networks</a:t>
            </a:r>
            <a:r>
              <a:rPr lang="en-US" b="0" i="0" dirty="0">
                <a:solidFill>
                  <a:srgbClr val="303030"/>
                </a:solidFill>
                <a:effectLst/>
                <a:latin typeface="Arimo"/>
              </a:rPr>
              <a:t> </a:t>
            </a:r>
            <a:r>
              <a:rPr lang="en-US" b="1" i="0" dirty="0">
                <a:solidFill>
                  <a:srgbClr val="303030"/>
                </a:solidFill>
                <a:effectLst/>
                <a:latin typeface="Arimo"/>
              </a:rPr>
              <a:t>32</a:t>
            </a:r>
            <a:r>
              <a:rPr lang="en-US" b="0" i="0" dirty="0">
                <a:solidFill>
                  <a:srgbClr val="303030"/>
                </a:solidFill>
                <a:effectLst/>
                <a:latin typeface="Arimo"/>
              </a:rPr>
              <a:t>, Suppl. 3, S409–S414 (2023);</a:t>
            </a:r>
          </a:p>
          <a:p>
            <a:pPr algn="l" fontAlgn="base">
              <a:spcBef>
                <a:spcPts val="300"/>
              </a:spcBef>
              <a:spcAft>
                <a:spcPts val="300"/>
              </a:spcAft>
            </a:pPr>
            <a:r>
              <a:rPr lang="en-US" b="0" i="0" u="sng" dirty="0">
                <a:solidFill>
                  <a:srgbClr val="0E4D7A"/>
                </a:solidFill>
                <a:effectLst/>
                <a:latin typeface="Arimo"/>
                <a:hlinkClick r:id="rId4"/>
              </a:rPr>
              <a:t>arXiv:2011.11043</a:t>
            </a:r>
            <a:endParaRPr lang="en-US" b="0" i="0" dirty="0">
              <a:solidFill>
                <a:srgbClr val="303030"/>
              </a:solidFill>
              <a:effectLst/>
              <a:latin typeface="Arimo"/>
            </a:endParaRPr>
          </a:p>
        </p:txBody>
      </p:sp>
    </p:spTree>
    <p:extLst>
      <p:ext uri="{BB962C8B-B14F-4D97-AF65-F5344CB8AC3E}">
        <p14:creationId xmlns:p14="http://schemas.microsoft.com/office/powerpoint/2010/main" val="36500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the physics?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AD7D2-48DA-416E-AC5A-8EB27247C9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5A01BF-2B2A-CE23-B0A9-F29B494D6DF5}"/>
              </a:ext>
            </a:extLst>
          </p:cNvPr>
          <p:cNvCxnSpPr>
            <a:cxnSpLocks/>
          </p:cNvCxnSpPr>
          <p:nvPr/>
        </p:nvCxnSpPr>
        <p:spPr>
          <a:xfrm flipV="1">
            <a:off x="1493520" y="1595120"/>
            <a:ext cx="0" cy="4541520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1B1E8D-D141-8A42-815C-FBCA95A34175}"/>
                  </a:ext>
                </a:extLst>
              </p:cNvPr>
              <p:cNvSpPr txBox="1"/>
              <p:nvPr/>
            </p:nvSpPr>
            <p:spPr>
              <a:xfrm>
                <a:off x="2641594" y="936413"/>
                <a:ext cx="8651240" cy="4992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800" dirty="0"/>
                  <a:t>Spin </a:t>
                </a:r>
                <a:r>
                  <a:rPr lang="en-US" sz="2800" i="1" dirty="0">
                    <a:solidFill>
                      <a:srgbClr val="FFFF00"/>
                    </a:solidFill>
                  </a:rPr>
                  <a:t>F</a:t>
                </a:r>
                <a:r>
                  <a:rPr lang="en-US" sz="2800" dirty="0"/>
                  <a:t> with projection </a:t>
                </a:r>
                <a:r>
                  <a:rPr lang="en-US" sz="2800" i="1" dirty="0">
                    <a:solidFill>
                      <a:srgbClr val="FFFF00"/>
                    </a:solidFill>
                  </a:rPr>
                  <a:t>m</a:t>
                </a:r>
                <a:r>
                  <a:rPr lang="en-US" sz="2800" i="1" baseline="-25000" dirty="0">
                    <a:solidFill>
                      <a:srgbClr val="FFFF00"/>
                    </a:solidFill>
                  </a:rPr>
                  <a:t>F </a:t>
                </a:r>
                <a:r>
                  <a:rPr lang="en-US" sz="2800" i="1" dirty="0">
                    <a:solidFill>
                      <a:srgbClr val="FFFF00"/>
                    </a:solidFill>
                  </a:rPr>
                  <a:t>= F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2800" dirty="0"/>
                  <a:t>Vector length: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800" dirty="0">
                    <a:solidFill>
                      <a:srgbClr val="FFFF00"/>
                    </a:solidFill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ra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US" sz="2800" dirty="0"/>
              </a:p>
              <a:p>
                <a:pPr algn="ctr">
                  <a:lnSpc>
                    <a:spcPct val="150000"/>
                  </a:lnSpc>
                </a:pPr>
                <a:r>
                  <a:rPr lang="en-US" sz="2800" dirty="0"/>
                  <a:t>Without squeezing: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>
                    <a:solidFill>
                      <a:srgbClr val="FFFF00"/>
                    </a:solidFill>
                  </a:rPr>
                  <a:t>=0</a:t>
                </a:r>
                <a:r>
                  <a:rPr lang="en-US" sz="2800" dirty="0"/>
                  <a:t>;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i="1" dirty="0">
                    <a:solidFill>
                      <a:srgbClr val="FFFF00"/>
                    </a:solidFill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i="1" dirty="0">
                    <a:solidFill>
                      <a:srgbClr val="FFFF00"/>
                    </a:solidFill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i="1" dirty="0">
                    <a:solidFill>
                      <a:srgbClr val="FFFF00"/>
                    </a:solidFill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i="1" dirty="0">
                    <a:solidFill>
                      <a:srgbClr val="FFFF00"/>
                    </a:solidFill>
                  </a:rPr>
                  <a:t> F</a:t>
                </a:r>
                <a:r>
                  <a:rPr lang="en-US" sz="2800" dirty="0">
                    <a:solidFill>
                      <a:srgbClr val="FFFF00"/>
                    </a:solidFill>
                  </a:rPr>
                  <a:t>(</a:t>
                </a:r>
                <a:r>
                  <a:rPr lang="en-US" sz="2800" i="1" dirty="0">
                    <a:solidFill>
                      <a:srgbClr val="FFFF00"/>
                    </a:solidFill>
                  </a:rPr>
                  <a:t>F</a:t>
                </a:r>
                <a:r>
                  <a:rPr lang="en-US" sz="2800" dirty="0">
                    <a:solidFill>
                      <a:srgbClr val="FFFF00"/>
                    </a:solidFill>
                  </a:rPr>
                  <a:t>+1)=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28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rgbClr val="FFFF00"/>
                    </a:solidFill>
                  </a:rPr>
                  <a:t>+2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800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800" i="1" dirty="0">
                  <a:solidFill>
                    <a:srgbClr val="FFFF00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3600" dirty="0"/>
                  <a:t>⇩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3600" dirty="0">
                    <a:solidFill>
                      <a:srgbClr val="92D050"/>
                    </a:solidFill>
                  </a:rPr>
                  <a:t>U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ncertainty</m:t>
                    </m:r>
                    <m: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by</m:t>
                    </m:r>
                    <m: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component</m:t>
                    </m:r>
                    <m:r>
                      <a:rPr lang="en-US" sz="3600" b="0" i="0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: </m:t>
                    </m:r>
                    <m:f>
                      <m:fPr>
                        <m:ctrlP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3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sz="36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6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1B1E8D-D141-8A42-815C-FBCA95A34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594" y="936413"/>
                <a:ext cx="8651240" cy="4992457"/>
              </a:xfrm>
              <a:prstGeom prst="rect">
                <a:avLst/>
              </a:prstGeom>
              <a:blipFill>
                <a:blip r:embed="rId3"/>
                <a:stretch>
                  <a:fillRect b="-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0C3C84-8117-89DF-EE81-BD40C8F99C47}"/>
              </a:ext>
            </a:extLst>
          </p:cNvPr>
          <p:cNvCxnSpPr>
            <a:cxnSpLocks/>
            <a:endCxn id="23" idx="6"/>
          </p:cNvCxnSpPr>
          <p:nvPr/>
        </p:nvCxnSpPr>
        <p:spPr>
          <a:xfrm flipV="1">
            <a:off x="1493520" y="1617882"/>
            <a:ext cx="594360" cy="4518758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4B492975-C8B7-62DB-64EF-876029A16E5F}"/>
              </a:ext>
            </a:extLst>
          </p:cNvPr>
          <p:cNvSpPr/>
          <p:nvPr/>
        </p:nvSpPr>
        <p:spPr>
          <a:xfrm>
            <a:off x="899166" y="1422302"/>
            <a:ext cx="1188714" cy="391160"/>
          </a:xfrm>
          <a:prstGeom prst="ellipse">
            <a:avLst/>
          </a:prstGeom>
          <a:noFill/>
          <a:ln w="73025">
            <a:solidFill>
              <a:srgbClr val="AAAE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6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65A5E-65C2-8D9D-A91E-BFC8458E3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13C81-1365-41E0-B101-B3C0D19EC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Spin </a:t>
            </a:r>
            <a:r>
              <a:rPr lang="en-US" spc="-100" dirty="0">
                <a:solidFill>
                  <a:srgbClr val="FFFF00"/>
                </a:solidFill>
              </a:rPr>
              <a:t>squeezing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776F9-7DB0-EE7D-A9F4-45D01A83A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AD7D2-48DA-416E-AC5A-8EB27247C9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12B5E8-D3CA-D609-BB8B-B2606BD77BF3}"/>
              </a:ext>
            </a:extLst>
          </p:cNvPr>
          <p:cNvGrpSpPr/>
          <p:nvPr/>
        </p:nvGrpSpPr>
        <p:grpSpPr>
          <a:xfrm>
            <a:off x="899166" y="1422302"/>
            <a:ext cx="1188714" cy="4714338"/>
            <a:chOff x="899166" y="1422302"/>
            <a:chExt cx="1188714" cy="4714338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34BCAF1-CEC7-61C3-04D1-2A9631BBAF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3520" y="1595120"/>
              <a:ext cx="0" cy="4541520"/>
            </a:xfrm>
            <a:prstGeom prst="straightConnector1">
              <a:avLst/>
            </a:prstGeom>
            <a:ln w="920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51E1525-6550-BB86-5E6F-83DA8F88236D}"/>
                </a:ext>
              </a:extLst>
            </p:cNvPr>
            <p:cNvSpPr/>
            <p:nvPr/>
          </p:nvSpPr>
          <p:spPr>
            <a:xfrm>
              <a:off x="899166" y="1422302"/>
              <a:ext cx="1188714" cy="391160"/>
            </a:xfrm>
            <a:prstGeom prst="ellipse">
              <a:avLst/>
            </a:prstGeom>
            <a:noFill/>
            <a:ln w="73025">
              <a:solidFill>
                <a:srgbClr val="AAAE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8AB5B5F-3362-918A-6A93-D0AB3FBC1707}"/>
              </a:ext>
            </a:extLst>
          </p:cNvPr>
          <p:cNvGrpSpPr/>
          <p:nvPr/>
        </p:nvGrpSpPr>
        <p:grpSpPr>
          <a:xfrm>
            <a:off x="2820057" y="1513840"/>
            <a:ext cx="1971026" cy="4622800"/>
            <a:chOff x="2865133" y="1513840"/>
            <a:chExt cx="1971026" cy="4622800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AD22F8A-0967-0D64-559F-1407FFF962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0640" y="1595120"/>
              <a:ext cx="0" cy="4541520"/>
            </a:xfrm>
            <a:prstGeom prst="straightConnector1">
              <a:avLst/>
            </a:prstGeom>
            <a:ln w="920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1836F7C-8CB7-12F8-2504-568FAA53D771}"/>
                </a:ext>
              </a:extLst>
            </p:cNvPr>
            <p:cNvSpPr/>
            <p:nvPr/>
          </p:nvSpPr>
          <p:spPr>
            <a:xfrm>
              <a:off x="2865133" y="1513840"/>
              <a:ext cx="1971026" cy="218342"/>
            </a:xfrm>
            <a:prstGeom prst="ellipse">
              <a:avLst/>
            </a:prstGeom>
            <a:noFill/>
            <a:ln w="73025">
              <a:solidFill>
                <a:srgbClr val="AAAE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5A015E-5B83-0BC6-6DFD-76CE3BAA1E42}"/>
              </a:ext>
            </a:extLst>
          </p:cNvPr>
          <p:cNvGrpSpPr/>
          <p:nvPr/>
        </p:nvGrpSpPr>
        <p:grpSpPr>
          <a:xfrm>
            <a:off x="5523260" y="1176027"/>
            <a:ext cx="180282" cy="4960613"/>
            <a:chOff x="6616749" y="1155707"/>
            <a:chExt cx="180282" cy="496061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496A233-7486-9790-9CD9-BF7D8FAB6D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5600" y="1574800"/>
              <a:ext cx="0" cy="4541520"/>
            </a:xfrm>
            <a:prstGeom prst="straightConnector1">
              <a:avLst/>
            </a:prstGeom>
            <a:ln w="920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5AE6B6B-07B5-DF64-0219-9D592458B728}"/>
                </a:ext>
              </a:extLst>
            </p:cNvPr>
            <p:cNvSpPr/>
            <p:nvPr/>
          </p:nvSpPr>
          <p:spPr>
            <a:xfrm rot="5400000">
              <a:off x="6258583" y="1513873"/>
              <a:ext cx="896613" cy="180282"/>
            </a:xfrm>
            <a:prstGeom prst="ellipse">
              <a:avLst/>
            </a:prstGeom>
            <a:noFill/>
            <a:ln w="73025">
              <a:solidFill>
                <a:srgbClr val="AAAE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3777332-B8F6-E345-5841-43671A4D3C8F}"/>
              </a:ext>
            </a:extLst>
          </p:cNvPr>
          <p:cNvSpPr txBox="1"/>
          <p:nvPr/>
        </p:nvSpPr>
        <p:spPr>
          <a:xfrm>
            <a:off x="6271866" y="2324107"/>
            <a:ext cx="5962632" cy="280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Deformation of uncertainty area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Area is preserved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Component with small uncertainty ⇒ </a:t>
            </a:r>
            <a:r>
              <a:rPr lang="en-US" sz="2400" dirty="0">
                <a:solidFill>
                  <a:srgbClr val="FFFF00"/>
                </a:solidFill>
              </a:rPr>
              <a:t>					</a:t>
            </a:r>
            <a:r>
              <a:rPr lang="en-US" sz="2400" dirty="0">
                <a:solidFill>
                  <a:srgbClr val="92D050"/>
                </a:solidFill>
              </a:rPr>
              <a:t>metrology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Heisenberg scaling!</a:t>
            </a:r>
          </a:p>
        </p:txBody>
      </p:sp>
    </p:spTree>
    <p:extLst>
      <p:ext uri="{BB962C8B-B14F-4D97-AF65-F5344CB8AC3E}">
        <p14:creationId xmlns:p14="http://schemas.microsoft.com/office/powerpoint/2010/main" val="21909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575323"/>
            <a:ext cx="3559628" cy="42826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"/>
            <a:ext cx="9144000" cy="2514600"/>
          </a:xfrm>
          <a:prstGeom prst="rect">
            <a:avLst/>
          </a:prstGeom>
        </p:spPr>
      </p:pic>
      <p:pic>
        <p:nvPicPr>
          <p:cNvPr id="7" name="RSLogo8.png"/>
          <p:cNvPicPr>
            <a:picLocks noChangeAspect="1"/>
          </p:cNvPicPr>
          <p:nvPr/>
        </p:nvPicPr>
        <p:blipFill rotWithShape="1">
          <a:blip r:embed="rId4"/>
          <a:srcRect t="6991" b="4048"/>
          <a:stretch/>
        </p:blipFill>
        <p:spPr>
          <a:xfrm>
            <a:off x="1549409" y="1"/>
            <a:ext cx="2108199" cy="643024"/>
          </a:xfrm>
          <a:prstGeom prst="rect">
            <a:avLst/>
          </a:prstGeom>
          <a:ln w="25400">
            <a:miter lim="400000"/>
          </a:ln>
          <a:effectLst>
            <a:outerShdw blurRad="190500" dist="101600" dir="5400000" rotWithShape="0">
              <a:srgbClr val="000000">
                <a:alpha val="4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2590802"/>
            <a:ext cx="3281292" cy="4267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A8280A-B195-2F7D-7DDE-CD538C420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7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04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"/>
            <a:ext cx="9144000" cy="2701393"/>
          </a:xfrm>
          <a:prstGeom prst="rect">
            <a:avLst/>
          </a:prstGeom>
        </p:spPr>
      </p:pic>
      <p:pic>
        <p:nvPicPr>
          <p:cNvPr id="7" name="RSLogo8.png"/>
          <p:cNvPicPr>
            <a:picLocks noChangeAspect="1"/>
          </p:cNvPicPr>
          <p:nvPr/>
        </p:nvPicPr>
        <p:blipFill rotWithShape="1">
          <a:blip r:embed="rId4"/>
          <a:srcRect t="6991" b="4048"/>
          <a:stretch/>
        </p:blipFill>
        <p:spPr>
          <a:xfrm>
            <a:off x="1549409" y="1"/>
            <a:ext cx="2108199" cy="643024"/>
          </a:xfrm>
          <a:prstGeom prst="rect">
            <a:avLst/>
          </a:prstGeom>
          <a:ln w="25400">
            <a:miter lim="400000"/>
          </a:ln>
          <a:effectLst>
            <a:outerShdw blurRad="190500" dist="101600" dir="5400000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4" y="4191008"/>
            <a:ext cx="4317781" cy="26500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8000" y="3035304"/>
            <a:ext cx="2159000" cy="787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200" y="2819402"/>
            <a:ext cx="4038600" cy="40386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7A6FD-FE64-0C0E-6B8E-26EB47EB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8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01176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25B47-43E3-4462-0DCD-4F3A1F91D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19"/>
            <a:ext cx="10972800" cy="1143000"/>
          </a:xfrm>
        </p:spPr>
        <p:txBody>
          <a:bodyPr/>
          <a:lstStyle/>
          <a:p>
            <a:r>
              <a:rPr lang="en-US" dirty="0"/>
              <a:t>Exciting recent work </a:t>
            </a:r>
            <a:r>
              <a:rPr lang="en-US"/>
              <a:t>(example)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CEF053-3C07-BFA7-1AC5-6F41F0478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9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79FFC0-8F4F-B8FD-9A44-436E89720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112839"/>
            <a:ext cx="9220200" cy="1143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7F6ED8-CE8F-F143-E41B-AF344FC77ADA}"/>
              </a:ext>
            </a:extLst>
          </p:cNvPr>
          <p:cNvSpPr txBox="1"/>
          <p:nvPr/>
        </p:nvSpPr>
        <p:spPr>
          <a:xfrm>
            <a:off x="6868160" y="1540313"/>
            <a:ext cx="369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https://arxiv.org/pdf/2309.11855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27DDE9-F880-5A1F-2BF5-65762BAB2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0" y="2602033"/>
            <a:ext cx="37719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17.75,&quot;left&quot;:75.05,&quot;top&quot;:14.2,&quot;width&quot;:539.05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 photo album.potx" id="{C5C75FEE-4865-402C-8743-FC0AC5EE59D0}" vid="{3B00833B-0C05-4ED7-8756-B2DDB778A5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112614</TotalTime>
  <Words>830</Words>
  <Application>Microsoft Macintosh PowerPoint</Application>
  <PresentationFormat>Widescreen</PresentationFormat>
  <Paragraphs>160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5" baseType="lpstr">
      <vt:lpstr>AdvOT19ee2aa8 . B</vt:lpstr>
      <vt:lpstr>AdvOT483a8203</vt:lpstr>
      <vt:lpstr>Arial</vt:lpstr>
      <vt:lpstr>Arimo</vt:lpstr>
      <vt:lpstr>Book Antiqua</vt:lpstr>
      <vt:lpstr>Calibri</vt:lpstr>
      <vt:lpstr>Cambria Math</vt:lpstr>
      <vt:lpstr>Century Schoolbook</vt:lpstr>
      <vt:lpstr>Lucida Sans</vt:lpstr>
      <vt:lpstr>Roboto</vt:lpstr>
      <vt:lpstr>Tahoma</vt:lpstr>
      <vt:lpstr>Times</vt:lpstr>
      <vt:lpstr>Times New Roman</vt:lpstr>
      <vt:lpstr>Wingdings</vt:lpstr>
      <vt:lpstr>Wingdings 2</vt:lpstr>
      <vt:lpstr>Wingdings 3</vt:lpstr>
      <vt:lpstr>Apex</vt:lpstr>
      <vt:lpstr>ClassicPhotoAlbum</vt:lpstr>
      <vt:lpstr>SQUEEZING for (He) physics ?</vt:lpstr>
      <vt:lpstr>Content</vt:lpstr>
      <vt:lpstr>PowerPoint Presentation</vt:lpstr>
      <vt:lpstr>What limits magnetic sensitivity?</vt:lpstr>
      <vt:lpstr>What is the physics?</vt:lpstr>
      <vt:lpstr>Spin squeezing</vt:lpstr>
      <vt:lpstr>PowerPoint Presentation</vt:lpstr>
      <vt:lpstr>PowerPoint Presentation</vt:lpstr>
      <vt:lpstr>Exciting recent work (example)</vt:lpstr>
      <vt:lpstr>Another way to Squeeze Spins: (quantum nondemolition)  measurement-induced squeezing</vt:lpstr>
      <vt:lpstr>Squeezed Light</vt:lpstr>
      <vt:lpstr>Polarization self-rotation (SR) and squeezing</vt:lpstr>
      <vt:lpstr>Useful squeezed vacuum</vt:lpstr>
      <vt:lpstr>Are squeezing/entanglement/QND useful?</vt:lpstr>
      <vt:lpstr>PowerPoint Presentation</vt:lpstr>
      <vt:lpstr>PowerPoint Presentation</vt:lpstr>
      <vt:lpstr>Content</vt:lpstr>
    </vt:vector>
  </TitlesOfParts>
  <Company>UC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(some) Fundamental symmetry tests  with atoms (etc)</dc:title>
  <dc:creator>Dmitry Budker</dc:creator>
  <cp:lastModifiedBy>Dmitry Budker</cp:lastModifiedBy>
  <cp:revision>519</cp:revision>
  <cp:lastPrinted>2019-03-20T12:05:12Z</cp:lastPrinted>
  <dcterms:created xsi:type="dcterms:W3CDTF">2015-04-30T18:02:53Z</dcterms:created>
  <dcterms:modified xsi:type="dcterms:W3CDTF">2025-02-18T09:47:39Z</dcterms:modified>
</cp:coreProperties>
</file>