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8" r:id="rId4"/>
    <p:sldMasterId id="2147483700" r:id="rId5"/>
  </p:sldMasterIdLst>
  <p:notesMasterIdLst>
    <p:notesMasterId r:id="rId34"/>
  </p:notesMasterIdLst>
  <p:sldIdLst>
    <p:sldId id="256" r:id="rId6"/>
    <p:sldId id="257" r:id="rId7"/>
    <p:sldId id="2303" r:id="rId8"/>
    <p:sldId id="2285" r:id="rId9"/>
    <p:sldId id="447" r:id="rId10"/>
    <p:sldId id="2508" r:id="rId11"/>
    <p:sldId id="2509" r:id="rId12"/>
    <p:sldId id="2510" r:id="rId13"/>
    <p:sldId id="2513" r:id="rId14"/>
    <p:sldId id="2511" r:id="rId15"/>
    <p:sldId id="2519" r:id="rId16"/>
    <p:sldId id="2517" r:id="rId17"/>
    <p:sldId id="2520" r:id="rId18"/>
    <p:sldId id="2516" r:id="rId19"/>
    <p:sldId id="508" r:id="rId20"/>
    <p:sldId id="2295" r:id="rId21"/>
    <p:sldId id="2302" r:id="rId22"/>
    <p:sldId id="2312" r:id="rId23"/>
    <p:sldId id="2521" r:id="rId24"/>
    <p:sldId id="262" r:id="rId25"/>
    <p:sldId id="522" r:id="rId26"/>
    <p:sldId id="2301" r:id="rId27"/>
    <p:sldId id="2526" r:id="rId28"/>
    <p:sldId id="2522" r:id="rId29"/>
    <p:sldId id="2523" r:id="rId30"/>
    <p:sldId id="2524" r:id="rId31"/>
    <p:sldId id="2311" r:id="rId32"/>
    <p:sldId id="249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4"/>
      </p:cViewPr>
      <p:guideLst/>
    </p:cSldViewPr>
  </p:slideViewPr>
  <p:notesTextViewPr>
    <p:cViewPr>
      <p:scale>
        <a:sx n="1" d="1"/>
        <a:sy n="1" d="1"/>
      </p:scale>
      <p:origin x="0" y="0"/>
    </p:cViewPr>
  </p:notesTextViewPr>
  <p:sorterViewPr>
    <p:cViewPr>
      <p:scale>
        <a:sx n="100" d="100"/>
        <a:sy n="100" d="100"/>
      </p:scale>
      <p:origin x="0" y="-98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566F9E-6AA0-4FA8-A09F-E5C2403E6124}" type="datetimeFigureOut">
              <a:rPr lang="en-US" smtClean="0"/>
              <a:t>2/15/2025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4BFA6D-2346-490D-A7BC-3659F3AFFB74}" type="slidenum">
              <a:rPr lang="en-US" smtClean="0"/>
              <a:t>‹#›</a:t>
            </a:fld>
            <a:endParaRPr lang="en-US"/>
          </a:p>
        </p:txBody>
      </p:sp>
    </p:spTree>
    <p:extLst>
      <p:ext uri="{BB962C8B-B14F-4D97-AF65-F5344CB8AC3E}">
        <p14:creationId xmlns:p14="http://schemas.microsoft.com/office/powerpoint/2010/main" val="3900956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4BFA6D-2346-490D-A7BC-3659F3AFFB74}" type="slidenum">
              <a:rPr lang="en-US" smtClean="0"/>
              <a:t>1</a:t>
            </a:fld>
            <a:endParaRPr lang="en-US"/>
          </a:p>
        </p:txBody>
      </p:sp>
    </p:spTree>
    <p:extLst>
      <p:ext uri="{BB962C8B-B14F-4D97-AF65-F5344CB8AC3E}">
        <p14:creationId xmlns:p14="http://schemas.microsoft.com/office/powerpoint/2010/main" val="2472769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1200"/>
              </a:spcBef>
              <a:spcAft>
                <a:spcPts val="1200"/>
              </a:spcAft>
            </a:pPr>
            <a:r>
              <a:rPr lang="en-US" sz="1800" b="0" i="0" u="none" strike="noStrike" dirty="0">
                <a:solidFill>
                  <a:srgbClr val="000000"/>
                </a:solidFill>
                <a:effectLst/>
                <a:latin typeface="Arial" panose="020B0604020202020204" pitchFamily="34" charset="0"/>
              </a:rPr>
              <a:t>We propose that the sensitivity limit due to photon recoil heating can be lowered by strategically choosing shapes and sizes for our levitated particles, that are not the typical spheres. For small spheres, the scattering is nearly isotropic which means the recoil from photon momentum transfers will be in random directions. Larger, flatter objects do a better job of forward scattering, so for sufficiently large cylindrical shaped particles, the photons will be scattered much more into the cavity mode, so the recoil has less variance and this reduces decoherence.</a:t>
            </a:r>
          </a:p>
          <a:p>
            <a:pPr rtl="0">
              <a:spcBef>
                <a:spcPts val="1200"/>
              </a:spcBef>
              <a:spcAft>
                <a:spcPts val="1200"/>
              </a:spcAft>
            </a:pPr>
            <a:endParaRPr lang="en-US" b="0" dirty="0">
              <a:effectLst/>
            </a:endParaRPr>
          </a:p>
          <a:p>
            <a:pPr rtl="0">
              <a:spcBef>
                <a:spcPts val="1200"/>
              </a:spcBef>
              <a:spcAft>
                <a:spcPts val="1200"/>
              </a:spcAft>
            </a:pPr>
            <a:r>
              <a:rPr lang="en-US" sz="1800" b="0" i="0" u="none" strike="noStrike" dirty="0">
                <a:solidFill>
                  <a:srgbClr val="000000"/>
                </a:solidFill>
                <a:effectLst/>
                <a:latin typeface="Arial" panose="020B0604020202020204" pitchFamily="34" charset="0"/>
              </a:rPr>
              <a:t>For various reasons, we also prefer to have more massive levitated objects. For that reason and others, we plan to use these cylindrically shaped objects with layers of Silicon and Silica where the thickness of the layers is chosen for perfect transmission and internal reflections that will improve the trapping potential without substantially increasing the photon recoil rate.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646065-7C35-4051-9BBA-468FEA6C593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9030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FB55E9-B5DD-482C-9E24-D8DBE8A2B8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3521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4851bd324a_0_4: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4851bd324a_0_4:notes"/>
          <p:cNvSpPr txBox="1">
            <a:spLocks noGrp="1"/>
          </p:cNvSpPr>
          <p:nvPr>
            <p:ph type="body" idx="1"/>
          </p:nvPr>
        </p:nvSpPr>
        <p:spPr>
          <a:xfrm>
            <a:off x="731520" y="4560570"/>
            <a:ext cx="5852160" cy="4320540"/>
          </a:xfrm>
          <a:prstGeom prst="rect">
            <a:avLst/>
          </a:prstGeom>
        </p:spPr>
        <p:txBody>
          <a:bodyPr spcFirstLastPara="1" wrap="square" lIns="96645" tIns="96645" rIns="96645" bIns="9664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5774a67caf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5774a67caf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447f15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447f15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Coherent scattering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FB55E9-B5DD-482C-9E24-D8DBE8A2B8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06555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Casimir force while interesting in itself, is a significant background. We use the retro-reflecting mirror (Au coated </a:t>
            </a:r>
            <a:r>
              <a:rPr lang="en-US" dirty="0" err="1"/>
              <a:t>SiN</a:t>
            </a:r>
            <a:r>
              <a:rPr lang="en-US" dirty="0"/>
              <a:t> membrane) as an electromagnetic screen to keep the strong </a:t>
            </a:r>
            <a:r>
              <a:rPr lang="en-US" dirty="0" err="1"/>
              <a:t>casimir</a:t>
            </a:r>
            <a:r>
              <a:rPr lang="en-US" dirty="0"/>
              <a:t> background constant, not varying when we move the source mass behind the mirror.</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7E7DBC-6092-4DAF-828D-F01FCF88E07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0131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FB55E9-B5DD-482C-9E24-D8DBE8A2B8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3185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FB55E9-B5DD-482C-9E24-D8DBE8A2B8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8240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baefaf77eb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baefaf77eb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2789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06464-B0FB-4187-99B7-6ED39B9A773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A0521F-6552-437D-9E8B-8B770814DC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36379B0-31E6-4440-B4C0-F58D6D7FF483}"/>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5" name="Footer Placeholder 4">
            <a:extLst>
              <a:ext uri="{FF2B5EF4-FFF2-40B4-BE49-F238E27FC236}">
                <a16:creationId xmlns:a16="http://schemas.microsoft.com/office/drawing/2014/main" id="{233B2984-C67D-4AC9-819E-AB7F7976B5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031ECE-064D-433D-BDDE-D111B5D299BF}"/>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3533349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A96C1-E649-410B-BF7D-6FEA664590B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8C40BD4-1DED-4782-A50B-B0550832D44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008D91-FE7D-4998-BA98-D54A63B7FD79}"/>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5" name="Footer Placeholder 4">
            <a:extLst>
              <a:ext uri="{FF2B5EF4-FFF2-40B4-BE49-F238E27FC236}">
                <a16:creationId xmlns:a16="http://schemas.microsoft.com/office/drawing/2014/main" id="{0FA1D67E-F179-461C-BE21-CE19D6A8E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DF97C9-174B-4081-80AB-2590FA5AD904}"/>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165287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7732239-9D22-4064-81C1-7ABC9751417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D0526F-BA4F-4795-AECC-1254F78F5D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57AC9C-087B-4F09-B537-D54F004C68E7}"/>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5" name="Footer Placeholder 4">
            <a:extLst>
              <a:ext uri="{FF2B5EF4-FFF2-40B4-BE49-F238E27FC236}">
                <a16:creationId xmlns:a16="http://schemas.microsoft.com/office/drawing/2014/main" id="{4CAA97B6-7839-49CF-8E1D-7F25B6473B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11F6EB-1400-43E7-B31B-BA9D6CD55A73}"/>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8322052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526563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2787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43389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50115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46906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996818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5206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309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415DD-0A7C-44FD-8AD2-BBF0B11541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C342C1-4B07-4C91-8ED0-3532175B99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EB65D1-CEB5-4339-B004-CF97A39F8947}"/>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5" name="Footer Placeholder 4">
            <a:extLst>
              <a:ext uri="{FF2B5EF4-FFF2-40B4-BE49-F238E27FC236}">
                <a16:creationId xmlns:a16="http://schemas.microsoft.com/office/drawing/2014/main" id="{D3B817E3-F4C4-45DF-A98F-36243A66BB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EABF5C-6C5C-40CA-9299-BB3A5B91875E}"/>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2659858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4"/>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4"/>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3174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41"/>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011722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272946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137799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6"/>
        <p:cNvGrpSpPr/>
        <p:nvPr/>
      </p:nvGrpSpPr>
      <p:grpSpPr>
        <a:xfrm>
          <a:off x="0" y="0"/>
          <a:ext cx="0" cy="0"/>
          <a:chOff x="0" y="0"/>
          <a:chExt cx="0" cy="0"/>
        </a:xfrm>
      </p:grpSpPr>
      <p:sp>
        <p:nvSpPr>
          <p:cNvPr id="117" name="Google Shape;117;p29"/>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4800"/>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118" name="Google Shape;118;p2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395355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19"/>
        <p:cNvGrpSpPr/>
        <p:nvPr/>
      </p:nvGrpSpPr>
      <p:grpSpPr>
        <a:xfrm>
          <a:off x="0" y="0"/>
          <a:ext cx="0" cy="0"/>
          <a:chOff x="0" y="0"/>
          <a:chExt cx="0" cy="0"/>
        </a:xfrm>
      </p:grpSpPr>
      <p:sp>
        <p:nvSpPr>
          <p:cNvPr id="120" name="Google Shape;120;p30"/>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1" name="Google Shape;121;p30"/>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70" lvl="0" indent="-457178" rtl="0">
              <a:spcBef>
                <a:spcPts val="0"/>
              </a:spcBef>
              <a:spcAft>
                <a:spcPts val="0"/>
              </a:spcAft>
              <a:buSzPts val="1800"/>
              <a:buChar char="●"/>
              <a:defRPr/>
            </a:lvl1pPr>
            <a:lvl2pPr marL="1219140" lvl="1" indent="-423312" rtl="0">
              <a:spcBef>
                <a:spcPts val="2133"/>
              </a:spcBef>
              <a:spcAft>
                <a:spcPts val="0"/>
              </a:spcAft>
              <a:buSzPts val="1400"/>
              <a:buChar char="○"/>
              <a:defRPr/>
            </a:lvl2pPr>
            <a:lvl3pPr marL="1828709" lvl="2" indent="-423312" rtl="0">
              <a:spcBef>
                <a:spcPts val="2133"/>
              </a:spcBef>
              <a:spcAft>
                <a:spcPts val="0"/>
              </a:spcAft>
              <a:buSzPts val="1400"/>
              <a:buChar char="■"/>
              <a:defRPr/>
            </a:lvl3pPr>
            <a:lvl4pPr marL="2438278" lvl="3" indent="-423312" rtl="0">
              <a:spcBef>
                <a:spcPts val="2133"/>
              </a:spcBef>
              <a:spcAft>
                <a:spcPts val="0"/>
              </a:spcAft>
              <a:buSzPts val="1400"/>
              <a:buChar char="●"/>
              <a:defRPr/>
            </a:lvl4pPr>
            <a:lvl5pPr marL="3047848" lvl="4" indent="-423312" rtl="0">
              <a:spcBef>
                <a:spcPts val="2133"/>
              </a:spcBef>
              <a:spcAft>
                <a:spcPts val="0"/>
              </a:spcAft>
              <a:buSzPts val="1400"/>
              <a:buChar char="○"/>
              <a:defRPr/>
            </a:lvl5pPr>
            <a:lvl6pPr marL="3657418" lvl="5" indent="-423312" rtl="0">
              <a:spcBef>
                <a:spcPts val="2133"/>
              </a:spcBef>
              <a:spcAft>
                <a:spcPts val="0"/>
              </a:spcAft>
              <a:buSzPts val="1400"/>
              <a:buChar char="■"/>
              <a:defRPr/>
            </a:lvl6pPr>
            <a:lvl7pPr marL="4266987" lvl="6" indent="-423312" rtl="0">
              <a:spcBef>
                <a:spcPts val="2133"/>
              </a:spcBef>
              <a:spcAft>
                <a:spcPts val="0"/>
              </a:spcAft>
              <a:buSzPts val="1400"/>
              <a:buChar char="●"/>
              <a:defRPr/>
            </a:lvl7pPr>
            <a:lvl8pPr marL="4876557" lvl="7" indent="-423312" rtl="0">
              <a:spcBef>
                <a:spcPts val="2133"/>
              </a:spcBef>
              <a:spcAft>
                <a:spcPts val="0"/>
              </a:spcAft>
              <a:buSzPts val="1400"/>
              <a:buChar char="○"/>
              <a:defRPr/>
            </a:lvl8pPr>
            <a:lvl9pPr marL="5486126" lvl="8" indent="-423312" rtl="0">
              <a:spcBef>
                <a:spcPts val="2133"/>
              </a:spcBef>
              <a:spcAft>
                <a:spcPts val="2133"/>
              </a:spcAft>
              <a:buSzPts val="1400"/>
              <a:buChar char="■"/>
              <a:defRPr/>
            </a:lvl9pPr>
          </a:lstStyle>
          <a:p>
            <a:endParaRPr/>
          </a:p>
        </p:txBody>
      </p:sp>
      <p:sp>
        <p:nvSpPr>
          <p:cNvPr id="122" name="Google Shape;122;p3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250534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23"/>
        <p:cNvGrpSpPr/>
        <p:nvPr/>
      </p:nvGrpSpPr>
      <p:grpSpPr>
        <a:xfrm>
          <a:off x="0" y="0"/>
          <a:ext cx="0" cy="0"/>
          <a:chOff x="0" y="0"/>
          <a:chExt cx="0" cy="0"/>
        </a:xfrm>
      </p:grpSpPr>
      <p:sp>
        <p:nvSpPr>
          <p:cNvPr id="124" name="Google Shape;124;p31"/>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5" name="Google Shape;125;p31"/>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70" lvl="0" indent="-423312" rtl="0">
              <a:spcBef>
                <a:spcPts val="0"/>
              </a:spcBef>
              <a:spcAft>
                <a:spcPts val="0"/>
              </a:spcAft>
              <a:buSzPts val="1400"/>
              <a:buChar char="●"/>
              <a:defRPr sz="1867"/>
            </a:lvl1pPr>
            <a:lvl2pPr marL="1219140" lvl="1" indent="-406381" rtl="0">
              <a:spcBef>
                <a:spcPts val="2133"/>
              </a:spcBef>
              <a:spcAft>
                <a:spcPts val="0"/>
              </a:spcAft>
              <a:buSzPts val="1200"/>
              <a:buChar char="○"/>
              <a:defRPr sz="1600"/>
            </a:lvl2pPr>
            <a:lvl3pPr marL="1828709" lvl="2" indent="-406381" rtl="0">
              <a:spcBef>
                <a:spcPts val="2133"/>
              </a:spcBef>
              <a:spcAft>
                <a:spcPts val="0"/>
              </a:spcAft>
              <a:buSzPts val="1200"/>
              <a:buChar char="■"/>
              <a:defRPr sz="1600"/>
            </a:lvl3pPr>
            <a:lvl4pPr marL="2438278" lvl="3" indent="-406381" rtl="0">
              <a:spcBef>
                <a:spcPts val="2133"/>
              </a:spcBef>
              <a:spcAft>
                <a:spcPts val="0"/>
              </a:spcAft>
              <a:buSzPts val="1200"/>
              <a:buChar char="●"/>
              <a:defRPr sz="1600"/>
            </a:lvl4pPr>
            <a:lvl5pPr marL="3047848" lvl="4" indent="-406381" rtl="0">
              <a:spcBef>
                <a:spcPts val="2133"/>
              </a:spcBef>
              <a:spcAft>
                <a:spcPts val="0"/>
              </a:spcAft>
              <a:buSzPts val="1200"/>
              <a:buChar char="○"/>
              <a:defRPr sz="1600"/>
            </a:lvl5pPr>
            <a:lvl6pPr marL="3657418" lvl="5" indent="-406381" rtl="0">
              <a:spcBef>
                <a:spcPts val="2133"/>
              </a:spcBef>
              <a:spcAft>
                <a:spcPts val="0"/>
              </a:spcAft>
              <a:buSzPts val="1200"/>
              <a:buChar char="■"/>
              <a:defRPr sz="1600"/>
            </a:lvl6pPr>
            <a:lvl7pPr marL="4266987" lvl="6" indent="-406381" rtl="0">
              <a:spcBef>
                <a:spcPts val="2133"/>
              </a:spcBef>
              <a:spcAft>
                <a:spcPts val="0"/>
              </a:spcAft>
              <a:buSzPts val="1200"/>
              <a:buChar char="●"/>
              <a:defRPr sz="1600"/>
            </a:lvl7pPr>
            <a:lvl8pPr marL="4876557" lvl="7" indent="-406381" rtl="0">
              <a:spcBef>
                <a:spcPts val="2133"/>
              </a:spcBef>
              <a:spcAft>
                <a:spcPts val="0"/>
              </a:spcAft>
              <a:buSzPts val="1200"/>
              <a:buChar char="○"/>
              <a:defRPr sz="1600"/>
            </a:lvl8pPr>
            <a:lvl9pPr marL="5486126" lvl="8" indent="-406381" rtl="0">
              <a:spcBef>
                <a:spcPts val="2133"/>
              </a:spcBef>
              <a:spcAft>
                <a:spcPts val="2133"/>
              </a:spcAft>
              <a:buSzPts val="1200"/>
              <a:buChar char="■"/>
              <a:defRPr sz="1600"/>
            </a:lvl9pPr>
          </a:lstStyle>
          <a:p>
            <a:endParaRPr/>
          </a:p>
        </p:txBody>
      </p:sp>
      <p:sp>
        <p:nvSpPr>
          <p:cNvPr id="126" name="Google Shape;126;p31"/>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70" lvl="0" indent="-423312" rtl="0">
              <a:spcBef>
                <a:spcPts val="0"/>
              </a:spcBef>
              <a:spcAft>
                <a:spcPts val="0"/>
              </a:spcAft>
              <a:buSzPts val="1400"/>
              <a:buChar char="●"/>
              <a:defRPr sz="1867"/>
            </a:lvl1pPr>
            <a:lvl2pPr marL="1219140" lvl="1" indent="-406381" rtl="0">
              <a:spcBef>
                <a:spcPts val="2133"/>
              </a:spcBef>
              <a:spcAft>
                <a:spcPts val="0"/>
              </a:spcAft>
              <a:buSzPts val="1200"/>
              <a:buChar char="○"/>
              <a:defRPr sz="1600"/>
            </a:lvl2pPr>
            <a:lvl3pPr marL="1828709" lvl="2" indent="-406381" rtl="0">
              <a:spcBef>
                <a:spcPts val="2133"/>
              </a:spcBef>
              <a:spcAft>
                <a:spcPts val="0"/>
              </a:spcAft>
              <a:buSzPts val="1200"/>
              <a:buChar char="■"/>
              <a:defRPr sz="1600"/>
            </a:lvl3pPr>
            <a:lvl4pPr marL="2438278" lvl="3" indent="-406381" rtl="0">
              <a:spcBef>
                <a:spcPts val="2133"/>
              </a:spcBef>
              <a:spcAft>
                <a:spcPts val="0"/>
              </a:spcAft>
              <a:buSzPts val="1200"/>
              <a:buChar char="●"/>
              <a:defRPr sz="1600"/>
            </a:lvl4pPr>
            <a:lvl5pPr marL="3047848" lvl="4" indent="-406381" rtl="0">
              <a:spcBef>
                <a:spcPts val="2133"/>
              </a:spcBef>
              <a:spcAft>
                <a:spcPts val="0"/>
              </a:spcAft>
              <a:buSzPts val="1200"/>
              <a:buChar char="○"/>
              <a:defRPr sz="1600"/>
            </a:lvl5pPr>
            <a:lvl6pPr marL="3657418" lvl="5" indent="-406381" rtl="0">
              <a:spcBef>
                <a:spcPts val="2133"/>
              </a:spcBef>
              <a:spcAft>
                <a:spcPts val="0"/>
              </a:spcAft>
              <a:buSzPts val="1200"/>
              <a:buChar char="■"/>
              <a:defRPr sz="1600"/>
            </a:lvl6pPr>
            <a:lvl7pPr marL="4266987" lvl="6" indent="-406381" rtl="0">
              <a:spcBef>
                <a:spcPts val="2133"/>
              </a:spcBef>
              <a:spcAft>
                <a:spcPts val="0"/>
              </a:spcAft>
              <a:buSzPts val="1200"/>
              <a:buChar char="●"/>
              <a:defRPr sz="1600"/>
            </a:lvl7pPr>
            <a:lvl8pPr marL="4876557" lvl="7" indent="-406381" rtl="0">
              <a:spcBef>
                <a:spcPts val="2133"/>
              </a:spcBef>
              <a:spcAft>
                <a:spcPts val="0"/>
              </a:spcAft>
              <a:buSzPts val="1200"/>
              <a:buChar char="○"/>
              <a:defRPr sz="1600"/>
            </a:lvl8pPr>
            <a:lvl9pPr marL="5486126" lvl="8" indent="-406381" rtl="0">
              <a:spcBef>
                <a:spcPts val="2133"/>
              </a:spcBef>
              <a:spcAft>
                <a:spcPts val="2133"/>
              </a:spcAft>
              <a:buSzPts val="1200"/>
              <a:buChar char="■"/>
              <a:defRPr sz="1600"/>
            </a:lvl9pPr>
          </a:lstStyle>
          <a:p>
            <a:endParaRPr/>
          </a:p>
        </p:txBody>
      </p:sp>
      <p:sp>
        <p:nvSpPr>
          <p:cNvPr id="127" name="Google Shape;127;p3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401623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28"/>
        <p:cNvGrpSpPr/>
        <p:nvPr/>
      </p:nvGrpSpPr>
      <p:grpSpPr>
        <a:xfrm>
          <a:off x="0" y="0"/>
          <a:ext cx="0" cy="0"/>
          <a:chOff x="0" y="0"/>
          <a:chExt cx="0" cy="0"/>
        </a:xfrm>
      </p:grpSpPr>
      <p:sp>
        <p:nvSpPr>
          <p:cNvPr id="129" name="Google Shape;129;p32"/>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0" name="Google Shape;130;p3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5436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31"/>
        <p:cNvGrpSpPr/>
        <p:nvPr/>
      </p:nvGrpSpPr>
      <p:grpSpPr>
        <a:xfrm>
          <a:off x="0" y="0"/>
          <a:ext cx="0" cy="0"/>
          <a:chOff x="0" y="0"/>
          <a:chExt cx="0" cy="0"/>
        </a:xfrm>
      </p:grpSpPr>
      <p:sp>
        <p:nvSpPr>
          <p:cNvPr id="132" name="Google Shape;132;p33"/>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rtl="0">
              <a:spcBef>
                <a:spcPts val="0"/>
              </a:spcBef>
              <a:spcAft>
                <a:spcPts val="0"/>
              </a:spcAft>
              <a:buSzPts val="2400"/>
              <a:buNone/>
              <a:defRPr sz="32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133" name="Google Shape;133;p33"/>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70" lvl="0" indent="-406381" rtl="0">
              <a:spcBef>
                <a:spcPts val="0"/>
              </a:spcBef>
              <a:spcAft>
                <a:spcPts val="0"/>
              </a:spcAft>
              <a:buSzPts val="1200"/>
              <a:buChar char="●"/>
              <a:defRPr sz="1600"/>
            </a:lvl1pPr>
            <a:lvl2pPr marL="1219140" lvl="1" indent="-406381" rtl="0">
              <a:spcBef>
                <a:spcPts val="2133"/>
              </a:spcBef>
              <a:spcAft>
                <a:spcPts val="0"/>
              </a:spcAft>
              <a:buSzPts val="1200"/>
              <a:buChar char="○"/>
              <a:defRPr sz="1600"/>
            </a:lvl2pPr>
            <a:lvl3pPr marL="1828709" lvl="2" indent="-406381" rtl="0">
              <a:spcBef>
                <a:spcPts val="2133"/>
              </a:spcBef>
              <a:spcAft>
                <a:spcPts val="0"/>
              </a:spcAft>
              <a:buSzPts val="1200"/>
              <a:buChar char="■"/>
              <a:defRPr sz="1600"/>
            </a:lvl3pPr>
            <a:lvl4pPr marL="2438278" lvl="3" indent="-406381" rtl="0">
              <a:spcBef>
                <a:spcPts val="2133"/>
              </a:spcBef>
              <a:spcAft>
                <a:spcPts val="0"/>
              </a:spcAft>
              <a:buSzPts val="1200"/>
              <a:buChar char="●"/>
              <a:defRPr sz="1600"/>
            </a:lvl4pPr>
            <a:lvl5pPr marL="3047848" lvl="4" indent="-406381" rtl="0">
              <a:spcBef>
                <a:spcPts val="2133"/>
              </a:spcBef>
              <a:spcAft>
                <a:spcPts val="0"/>
              </a:spcAft>
              <a:buSzPts val="1200"/>
              <a:buChar char="○"/>
              <a:defRPr sz="1600"/>
            </a:lvl5pPr>
            <a:lvl6pPr marL="3657418" lvl="5" indent="-406381" rtl="0">
              <a:spcBef>
                <a:spcPts val="2133"/>
              </a:spcBef>
              <a:spcAft>
                <a:spcPts val="0"/>
              </a:spcAft>
              <a:buSzPts val="1200"/>
              <a:buChar char="■"/>
              <a:defRPr sz="1600"/>
            </a:lvl6pPr>
            <a:lvl7pPr marL="4266987" lvl="6" indent="-406381" rtl="0">
              <a:spcBef>
                <a:spcPts val="2133"/>
              </a:spcBef>
              <a:spcAft>
                <a:spcPts val="0"/>
              </a:spcAft>
              <a:buSzPts val="1200"/>
              <a:buChar char="●"/>
              <a:defRPr sz="1600"/>
            </a:lvl7pPr>
            <a:lvl8pPr marL="4876557" lvl="7" indent="-406381" rtl="0">
              <a:spcBef>
                <a:spcPts val="2133"/>
              </a:spcBef>
              <a:spcAft>
                <a:spcPts val="0"/>
              </a:spcAft>
              <a:buSzPts val="1200"/>
              <a:buChar char="○"/>
              <a:defRPr sz="1600"/>
            </a:lvl8pPr>
            <a:lvl9pPr marL="5486126" lvl="8" indent="-406381" rtl="0">
              <a:spcBef>
                <a:spcPts val="2133"/>
              </a:spcBef>
              <a:spcAft>
                <a:spcPts val="2133"/>
              </a:spcAft>
              <a:buSzPts val="1200"/>
              <a:buChar char="■"/>
              <a:defRPr sz="1600"/>
            </a:lvl9pPr>
          </a:lstStyle>
          <a:p>
            <a:endParaRPr/>
          </a:p>
        </p:txBody>
      </p:sp>
      <p:sp>
        <p:nvSpPr>
          <p:cNvPr id="134" name="Google Shape;134;p3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92581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35"/>
        <p:cNvGrpSpPr/>
        <p:nvPr/>
      </p:nvGrpSpPr>
      <p:grpSpPr>
        <a:xfrm>
          <a:off x="0" y="0"/>
          <a:ext cx="0" cy="0"/>
          <a:chOff x="0" y="0"/>
          <a:chExt cx="0" cy="0"/>
        </a:xfrm>
      </p:grpSpPr>
      <p:sp>
        <p:nvSpPr>
          <p:cNvPr id="136" name="Google Shape;136;p34"/>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rtl="0">
              <a:spcBef>
                <a:spcPts val="0"/>
              </a:spcBef>
              <a:spcAft>
                <a:spcPts val="0"/>
              </a:spcAft>
              <a:buSzPts val="4800"/>
              <a:buNone/>
              <a:defRPr sz="64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sp>
        <p:nvSpPr>
          <p:cNvPr id="137" name="Google Shape;137;p3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968261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B85CC-732C-43E8-88D4-05640C2A00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6945DD5-6FE8-412C-ABE8-6A8AB1BCBB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CAA155-D716-4B3A-B244-4925CA0B4495}"/>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5" name="Footer Placeholder 4">
            <a:extLst>
              <a:ext uri="{FF2B5EF4-FFF2-40B4-BE49-F238E27FC236}">
                <a16:creationId xmlns:a16="http://schemas.microsoft.com/office/drawing/2014/main" id="{FFCDBA01-588B-419D-99E8-2E6659A0DC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45A63B-CE93-4C53-90E4-643B2535A8EE}"/>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28202566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38"/>
        <p:cNvGrpSpPr/>
        <p:nvPr/>
      </p:nvGrpSpPr>
      <p:grpSpPr>
        <a:xfrm>
          <a:off x="0" y="0"/>
          <a:ext cx="0" cy="0"/>
          <a:chOff x="0" y="0"/>
          <a:chExt cx="0" cy="0"/>
        </a:xfrm>
      </p:grpSpPr>
      <p:sp>
        <p:nvSpPr>
          <p:cNvPr id="139" name="Google Shape;139;p35"/>
          <p:cNvSpPr/>
          <p:nvPr/>
        </p:nvSpPr>
        <p:spPr>
          <a:xfrm>
            <a:off x="6096000" y="33"/>
            <a:ext cx="6096000" cy="68580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0" name="Google Shape;140;p35"/>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5600"/>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41" name="Google Shape;141;p35"/>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800"/>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142" name="Google Shape;142;p35"/>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609570" lvl="0" indent="-457178" rtl="0">
              <a:spcBef>
                <a:spcPts val="0"/>
              </a:spcBef>
              <a:spcAft>
                <a:spcPts val="0"/>
              </a:spcAft>
              <a:buClr>
                <a:schemeClr val="dk1"/>
              </a:buClr>
              <a:buSzPts val="1800"/>
              <a:buChar char="●"/>
              <a:defRPr>
                <a:solidFill>
                  <a:schemeClr val="dk1"/>
                </a:solidFill>
              </a:defRPr>
            </a:lvl1pPr>
            <a:lvl2pPr marL="1219140" lvl="1" indent="-423312" rtl="0">
              <a:spcBef>
                <a:spcPts val="2133"/>
              </a:spcBef>
              <a:spcAft>
                <a:spcPts val="0"/>
              </a:spcAft>
              <a:buClr>
                <a:schemeClr val="dk1"/>
              </a:buClr>
              <a:buSzPts val="1400"/>
              <a:buChar char="○"/>
              <a:defRPr>
                <a:solidFill>
                  <a:schemeClr val="dk1"/>
                </a:solidFill>
              </a:defRPr>
            </a:lvl2pPr>
            <a:lvl3pPr marL="1828709" lvl="2" indent="-423312" rtl="0">
              <a:spcBef>
                <a:spcPts val="2133"/>
              </a:spcBef>
              <a:spcAft>
                <a:spcPts val="0"/>
              </a:spcAft>
              <a:buClr>
                <a:schemeClr val="dk1"/>
              </a:buClr>
              <a:buSzPts val="1400"/>
              <a:buChar char="■"/>
              <a:defRPr>
                <a:solidFill>
                  <a:schemeClr val="dk1"/>
                </a:solidFill>
              </a:defRPr>
            </a:lvl3pPr>
            <a:lvl4pPr marL="2438278" lvl="3" indent="-423312" rtl="0">
              <a:spcBef>
                <a:spcPts val="2133"/>
              </a:spcBef>
              <a:spcAft>
                <a:spcPts val="0"/>
              </a:spcAft>
              <a:buClr>
                <a:schemeClr val="dk1"/>
              </a:buClr>
              <a:buSzPts val="1400"/>
              <a:buChar char="●"/>
              <a:defRPr>
                <a:solidFill>
                  <a:schemeClr val="dk1"/>
                </a:solidFill>
              </a:defRPr>
            </a:lvl4pPr>
            <a:lvl5pPr marL="3047848" lvl="4" indent="-423312" rtl="0">
              <a:spcBef>
                <a:spcPts val="2133"/>
              </a:spcBef>
              <a:spcAft>
                <a:spcPts val="0"/>
              </a:spcAft>
              <a:buClr>
                <a:schemeClr val="dk1"/>
              </a:buClr>
              <a:buSzPts val="1400"/>
              <a:buChar char="○"/>
              <a:defRPr>
                <a:solidFill>
                  <a:schemeClr val="dk1"/>
                </a:solidFill>
              </a:defRPr>
            </a:lvl5pPr>
            <a:lvl6pPr marL="3657418" lvl="5" indent="-423312" rtl="0">
              <a:spcBef>
                <a:spcPts val="2133"/>
              </a:spcBef>
              <a:spcAft>
                <a:spcPts val="0"/>
              </a:spcAft>
              <a:buClr>
                <a:schemeClr val="dk1"/>
              </a:buClr>
              <a:buSzPts val="1400"/>
              <a:buChar char="■"/>
              <a:defRPr>
                <a:solidFill>
                  <a:schemeClr val="dk1"/>
                </a:solidFill>
              </a:defRPr>
            </a:lvl6pPr>
            <a:lvl7pPr marL="4266987" lvl="6" indent="-423312" rtl="0">
              <a:spcBef>
                <a:spcPts val="2133"/>
              </a:spcBef>
              <a:spcAft>
                <a:spcPts val="0"/>
              </a:spcAft>
              <a:buClr>
                <a:schemeClr val="dk1"/>
              </a:buClr>
              <a:buSzPts val="1400"/>
              <a:buChar char="●"/>
              <a:defRPr>
                <a:solidFill>
                  <a:schemeClr val="dk1"/>
                </a:solidFill>
              </a:defRPr>
            </a:lvl7pPr>
            <a:lvl8pPr marL="4876557" lvl="7" indent="-423312" rtl="0">
              <a:spcBef>
                <a:spcPts val="2133"/>
              </a:spcBef>
              <a:spcAft>
                <a:spcPts val="0"/>
              </a:spcAft>
              <a:buClr>
                <a:schemeClr val="dk1"/>
              </a:buClr>
              <a:buSzPts val="1400"/>
              <a:buChar char="○"/>
              <a:defRPr>
                <a:solidFill>
                  <a:schemeClr val="dk1"/>
                </a:solidFill>
              </a:defRPr>
            </a:lvl8pPr>
            <a:lvl9pPr marL="5486126" lvl="8" indent="-423312" rtl="0">
              <a:spcBef>
                <a:spcPts val="2133"/>
              </a:spcBef>
              <a:spcAft>
                <a:spcPts val="2133"/>
              </a:spcAft>
              <a:buClr>
                <a:schemeClr val="dk1"/>
              </a:buClr>
              <a:buSzPts val="1400"/>
              <a:buChar char="■"/>
              <a:defRPr>
                <a:solidFill>
                  <a:schemeClr val="dk1"/>
                </a:solidFill>
              </a:defRPr>
            </a:lvl9pPr>
          </a:lstStyle>
          <a:p>
            <a:endParaRPr/>
          </a:p>
        </p:txBody>
      </p:sp>
      <p:sp>
        <p:nvSpPr>
          <p:cNvPr id="143" name="Google Shape;143;p3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234788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44"/>
        <p:cNvGrpSpPr/>
        <p:nvPr/>
      </p:nvGrpSpPr>
      <p:grpSpPr>
        <a:xfrm>
          <a:off x="0" y="0"/>
          <a:ext cx="0" cy="0"/>
          <a:chOff x="0" y="0"/>
          <a:chExt cx="0" cy="0"/>
        </a:xfrm>
      </p:grpSpPr>
      <p:sp>
        <p:nvSpPr>
          <p:cNvPr id="145" name="Google Shape;145;p36"/>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70" lvl="0" indent="-304784" rtl="0">
              <a:lnSpc>
                <a:spcPct val="100000"/>
              </a:lnSpc>
              <a:spcBef>
                <a:spcPts val="0"/>
              </a:spcBef>
              <a:spcAft>
                <a:spcPts val="0"/>
              </a:spcAft>
              <a:buSzPts val="1800"/>
              <a:buNone/>
              <a:defRPr/>
            </a:lvl1pPr>
          </a:lstStyle>
          <a:p>
            <a:endParaRPr/>
          </a:p>
        </p:txBody>
      </p:sp>
      <p:sp>
        <p:nvSpPr>
          <p:cNvPr id="146" name="Google Shape;146;p3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35162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47"/>
        <p:cNvGrpSpPr/>
        <p:nvPr/>
      </p:nvGrpSpPr>
      <p:grpSpPr>
        <a:xfrm>
          <a:off x="0" y="0"/>
          <a:ext cx="0" cy="0"/>
          <a:chOff x="0" y="0"/>
          <a:chExt cx="0" cy="0"/>
        </a:xfrm>
      </p:grpSpPr>
      <p:sp>
        <p:nvSpPr>
          <p:cNvPr id="148" name="Google Shape;148;p37"/>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60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149" name="Google Shape;149;p37"/>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70" lvl="0" indent="-457178" algn="ctr" rtl="0">
              <a:spcBef>
                <a:spcPts val="0"/>
              </a:spcBef>
              <a:spcAft>
                <a:spcPts val="0"/>
              </a:spcAft>
              <a:buSzPts val="1800"/>
              <a:buChar char="●"/>
              <a:defRPr/>
            </a:lvl1pPr>
            <a:lvl2pPr marL="1219140" lvl="1" indent="-423312" algn="ctr" rtl="0">
              <a:spcBef>
                <a:spcPts val="2133"/>
              </a:spcBef>
              <a:spcAft>
                <a:spcPts val="0"/>
              </a:spcAft>
              <a:buSzPts val="1400"/>
              <a:buChar char="○"/>
              <a:defRPr/>
            </a:lvl2pPr>
            <a:lvl3pPr marL="1828709" lvl="2" indent="-423312" algn="ctr" rtl="0">
              <a:spcBef>
                <a:spcPts val="2133"/>
              </a:spcBef>
              <a:spcAft>
                <a:spcPts val="0"/>
              </a:spcAft>
              <a:buSzPts val="1400"/>
              <a:buChar char="■"/>
              <a:defRPr/>
            </a:lvl3pPr>
            <a:lvl4pPr marL="2438278" lvl="3" indent="-423312" algn="ctr" rtl="0">
              <a:spcBef>
                <a:spcPts val="2133"/>
              </a:spcBef>
              <a:spcAft>
                <a:spcPts val="0"/>
              </a:spcAft>
              <a:buSzPts val="1400"/>
              <a:buChar char="●"/>
              <a:defRPr/>
            </a:lvl4pPr>
            <a:lvl5pPr marL="3047848" lvl="4" indent="-423312" algn="ctr" rtl="0">
              <a:spcBef>
                <a:spcPts val="2133"/>
              </a:spcBef>
              <a:spcAft>
                <a:spcPts val="0"/>
              </a:spcAft>
              <a:buSzPts val="1400"/>
              <a:buChar char="○"/>
              <a:defRPr/>
            </a:lvl5pPr>
            <a:lvl6pPr marL="3657418" lvl="5" indent="-423312" algn="ctr" rtl="0">
              <a:spcBef>
                <a:spcPts val="2133"/>
              </a:spcBef>
              <a:spcAft>
                <a:spcPts val="0"/>
              </a:spcAft>
              <a:buSzPts val="1400"/>
              <a:buChar char="■"/>
              <a:defRPr/>
            </a:lvl6pPr>
            <a:lvl7pPr marL="4266987" lvl="6" indent="-423312" algn="ctr" rtl="0">
              <a:spcBef>
                <a:spcPts val="2133"/>
              </a:spcBef>
              <a:spcAft>
                <a:spcPts val="0"/>
              </a:spcAft>
              <a:buSzPts val="1400"/>
              <a:buChar char="●"/>
              <a:defRPr/>
            </a:lvl7pPr>
            <a:lvl8pPr marL="4876557" lvl="7" indent="-423312" algn="ctr" rtl="0">
              <a:spcBef>
                <a:spcPts val="2133"/>
              </a:spcBef>
              <a:spcAft>
                <a:spcPts val="0"/>
              </a:spcAft>
              <a:buSzPts val="1400"/>
              <a:buChar char="○"/>
              <a:defRPr/>
            </a:lvl8pPr>
            <a:lvl9pPr marL="5486126" lvl="8" indent="-423312" algn="ctr" rtl="0">
              <a:spcBef>
                <a:spcPts val="2133"/>
              </a:spcBef>
              <a:spcAft>
                <a:spcPts val="2133"/>
              </a:spcAft>
              <a:buSzPts val="1400"/>
              <a:buChar char="■"/>
              <a:defRPr/>
            </a:lvl9pPr>
          </a:lstStyle>
          <a:p>
            <a:endParaRPr/>
          </a:p>
        </p:txBody>
      </p:sp>
      <p:sp>
        <p:nvSpPr>
          <p:cNvPr id="150" name="Google Shape;150;p3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909675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1"/>
        <p:cNvGrpSpPr/>
        <p:nvPr/>
      </p:nvGrpSpPr>
      <p:grpSpPr>
        <a:xfrm>
          <a:off x="0" y="0"/>
          <a:ext cx="0" cy="0"/>
          <a:chOff x="0" y="0"/>
          <a:chExt cx="0" cy="0"/>
        </a:xfrm>
      </p:grpSpPr>
      <p:sp>
        <p:nvSpPr>
          <p:cNvPr id="152" name="Google Shape;152;p3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82093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53"/>
        <p:cNvGrpSpPr/>
        <p:nvPr/>
      </p:nvGrpSpPr>
      <p:grpSpPr>
        <a:xfrm>
          <a:off x="0" y="0"/>
          <a:ext cx="0" cy="0"/>
          <a:chOff x="0" y="0"/>
          <a:chExt cx="0" cy="0"/>
        </a:xfrm>
      </p:grpSpPr>
      <p:sp>
        <p:nvSpPr>
          <p:cNvPr id="154" name="Google Shape;154;p39"/>
          <p:cNvSpPr txBox="1">
            <a:spLocks noGrp="1"/>
          </p:cNvSpPr>
          <p:nvPr>
            <p:ph type="title"/>
          </p:nvPr>
        </p:nvSpPr>
        <p:spPr>
          <a:xfrm>
            <a:off x="609600" y="274637"/>
            <a:ext cx="10972800" cy="1143200"/>
          </a:xfrm>
          <a:prstGeom prst="rect">
            <a:avLst/>
          </a:prstGeom>
          <a:noFill/>
          <a:ln>
            <a:noFill/>
          </a:ln>
        </p:spPr>
        <p:txBody>
          <a:bodyPr spcFirstLastPara="1" wrap="square" lIns="91425" tIns="45700" rIns="91425" bIns="45700" anchor="ctr" anchorCtr="0"/>
          <a:lstStyle>
            <a:lvl1pPr marR="0" lvl="0" algn="ctr" rtl="0">
              <a:lnSpc>
                <a:spcPct val="100000"/>
              </a:lnSpc>
              <a:spcBef>
                <a:spcPts val="0"/>
              </a:spcBef>
              <a:spcAft>
                <a:spcPts val="0"/>
              </a:spcAft>
              <a:buClr>
                <a:schemeClr val="dk1"/>
              </a:buClr>
              <a:buSzPts val="4400"/>
              <a:buFont typeface="Calibri"/>
              <a:buNone/>
              <a:defRPr sz="5867" b="0" i="0" u="none" strike="noStrike" cap="none">
                <a:solidFill>
                  <a:schemeClr val="dk1"/>
                </a:solidFill>
                <a:latin typeface="Calibri"/>
                <a:ea typeface="Calibri"/>
                <a:cs typeface="Calibri"/>
                <a:sym typeface="Calibri"/>
              </a:defRPr>
            </a:lvl1pPr>
            <a:lvl2pPr lvl="1" algn="l" rtl="0">
              <a:lnSpc>
                <a:spcPct val="100000"/>
              </a:lnSpc>
              <a:spcBef>
                <a:spcPts val="0"/>
              </a:spcBef>
              <a:spcAft>
                <a:spcPts val="0"/>
              </a:spcAft>
              <a:buSzPts val="2800"/>
              <a:buNone/>
              <a:defRPr sz="2400"/>
            </a:lvl2pPr>
            <a:lvl3pPr lvl="2" algn="l" rtl="0">
              <a:lnSpc>
                <a:spcPct val="100000"/>
              </a:lnSpc>
              <a:spcBef>
                <a:spcPts val="0"/>
              </a:spcBef>
              <a:spcAft>
                <a:spcPts val="0"/>
              </a:spcAft>
              <a:buSzPts val="2800"/>
              <a:buNone/>
              <a:defRPr sz="2400"/>
            </a:lvl3pPr>
            <a:lvl4pPr lvl="3" algn="l" rtl="0">
              <a:lnSpc>
                <a:spcPct val="100000"/>
              </a:lnSpc>
              <a:spcBef>
                <a:spcPts val="0"/>
              </a:spcBef>
              <a:spcAft>
                <a:spcPts val="0"/>
              </a:spcAft>
              <a:buSzPts val="2800"/>
              <a:buNone/>
              <a:defRPr sz="2400"/>
            </a:lvl4pPr>
            <a:lvl5pPr lvl="4" algn="l" rtl="0">
              <a:lnSpc>
                <a:spcPct val="100000"/>
              </a:lnSpc>
              <a:spcBef>
                <a:spcPts val="0"/>
              </a:spcBef>
              <a:spcAft>
                <a:spcPts val="0"/>
              </a:spcAft>
              <a:buSzPts val="2800"/>
              <a:buNone/>
              <a:defRPr sz="2400"/>
            </a:lvl5pPr>
            <a:lvl6pPr lvl="5" algn="l" rtl="0">
              <a:lnSpc>
                <a:spcPct val="100000"/>
              </a:lnSpc>
              <a:spcBef>
                <a:spcPts val="0"/>
              </a:spcBef>
              <a:spcAft>
                <a:spcPts val="0"/>
              </a:spcAft>
              <a:buSzPts val="2800"/>
              <a:buNone/>
              <a:defRPr sz="2400"/>
            </a:lvl6pPr>
            <a:lvl7pPr lvl="6" algn="l" rtl="0">
              <a:lnSpc>
                <a:spcPct val="100000"/>
              </a:lnSpc>
              <a:spcBef>
                <a:spcPts val="0"/>
              </a:spcBef>
              <a:spcAft>
                <a:spcPts val="0"/>
              </a:spcAft>
              <a:buSzPts val="2800"/>
              <a:buNone/>
              <a:defRPr sz="2400"/>
            </a:lvl7pPr>
            <a:lvl8pPr lvl="7" algn="l" rtl="0">
              <a:lnSpc>
                <a:spcPct val="100000"/>
              </a:lnSpc>
              <a:spcBef>
                <a:spcPts val="0"/>
              </a:spcBef>
              <a:spcAft>
                <a:spcPts val="0"/>
              </a:spcAft>
              <a:buSzPts val="2800"/>
              <a:buNone/>
              <a:defRPr sz="2400"/>
            </a:lvl8pPr>
            <a:lvl9pPr lvl="8" algn="l" rtl="0">
              <a:lnSpc>
                <a:spcPct val="100000"/>
              </a:lnSpc>
              <a:spcBef>
                <a:spcPts val="0"/>
              </a:spcBef>
              <a:spcAft>
                <a:spcPts val="0"/>
              </a:spcAft>
              <a:buSzPts val="2800"/>
              <a:buNone/>
              <a:defRPr sz="2400"/>
            </a:lvl9pPr>
          </a:lstStyle>
          <a:p>
            <a:endParaRPr/>
          </a:p>
        </p:txBody>
      </p:sp>
      <p:sp>
        <p:nvSpPr>
          <p:cNvPr id="155" name="Google Shape;155;p39"/>
          <p:cNvSpPr txBox="1">
            <a:spLocks noGrp="1"/>
          </p:cNvSpPr>
          <p:nvPr>
            <p:ph type="body" idx="1"/>
          </p:nvPr>
        </p:nvSpPr>
        <p:spPr>
          <a:xfrm>
            <a:off x="609600" y="1600200"/>
            <a:ext cx="5384800" cy="4526000"/>
          </a:xfrm>
          <a:prstGeom prst="rect">
            <a:avLst/>
          </a:prstGeom>
          <a:noFill/>
          <a:ln>
            <a:noFill/>
          </a:ln>
        </p:spPr>
        <p:txBody>
          <a:bodyPr spcFirstLastPara="1" wrap="square" lIns="91425" tIns="45700" rIns="91425" bIns="45700" anchor="t" anchorCtr="0"/>
          <a:lstStyle>
            <a:lvl1pPr marL="609570" marR="0" lvl="0" indent="-541840" algn="l" rtl="0">
              <a:lnSpc>
                <a:spcPct val="115000"/>
              </a:lnSpc>
              <a:spcBef>
                <a:spcPts val="747"/>
              </a:spcBef>
              <a:spcAft>
                <a:spcPts val="0"/>
              </a:spcAft>
              <a:buClr>
                <a:schemeClr val="dk1"/>
              </a:buClr>
              <a:buSzPts val="2800"/>
              <a:buFont typeface="Arial"/>
              <a:buChar char="•"/>
              <a:defRPr sz="3733" b="0" i="0" u="none" strike="noStrike" cap="none">
                <a:solidFill>
                  <a:schemeClr val="dk1"/>
                </a:solidFill>
                <a:latin typeface="Calibri"/>
                <a:ea typeface="Calibri"/>
                <a:cs typeface="Calibri"/>
                <a:sym typeface="Calibri"/>
              </a:defRPr>
            </a:lvl1pPr>
            <a:lvl2pPr marL="1219140" marR="0" lvl="1" indent="-507974" algn="l" rtl="0">
              <a:lnSpc>
                <a:spcPct val="115000"/>
              </a:lnSpc>
              <a:spcBef>
                <a:spcPts val="2133"/>
              </a:spcBef>
              <a:spcAft>
                <a:spcPts val="0"/>
              </a:spcAft>
              <a:buClr>
                <a:schemeClr val="dk1"/>
              </a:buClr>
              <a:buSzPts val="2400"/>
              <a:buFont typeface="Arial"/>
              <a:buChar char="–"/>
              <a:defRPr sz="3200" b="0" i="0" u="none" strike="noStrike" cap="none">
                <a:solidFill>
                  <a:schemeClr val="dk1"/>
                </a:solidFill>
                <a:latin typeface="Calibri"/>
                <a:ea typeface="Calibri"/>
                <a:cs typeface="Calibri"/>
                <a:sym typeface="Calibri"/>
              </a:defRPr>
            </a:lvl2pPr>
            <a:lvl3pPr marL="1828709" marR="0" lvl="2"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3pPr>
            <a:lvl4pPr marL="2438278" marR="0" lvl="3"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4pPr>
            <a:lvl5pPr marL="3047848" marR="0" lvl="4"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5pPr>
            <a:lvl6pPr marL="3657418" marR="0" lvl="5"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6987" marR="0" lvl="6"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557" marR="0" lvl="7"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126" marR="0" lvl="8" indent="-457178" algn="l" rtl="0">
              <a:lnSpc>
                <a:spcPct val="115000"/>
              </a:lnSpc>
              <a:spcBef>
                <a:spcPts val="2133"/>
              </a:spcBef>
              <a:spcAft>
                <a:spcPts val="2133"/>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56" name="Google Shape;156;p39"/>
          <p:cNvSpPr txBox="1">
            <a:spLocks noGrp="1"/>
          </p:cNvSpPr>
          <p:nvPr>
            <p:ph type="body" idx="2"/>
          </p:nvPr>
        </p:nvSpPr>
        <p:spPr>
          <a:xfrm>
            <a:off x="6197600" y="1600200"/>
            <a:ext cx="5384800" cy="4526000"/>
          </a:xfrm>
          <a:prstGeom prst="rect">
            <a:avLst/>
          </a:prstGeom>
          <a:noFill/>
          <a:ln>
            <a:noFill/>
          </a:ln>
        </p:spPr>
        <p:txBody>
          <a:bodyPr spcFirstLastPara="1" wrap="square" lIns="91425" tIns="45700" rIns="91425" bIns="45700" anchor="t" anchorCtr="0"/>
          <a:lstStyle>
            <a:lvl1pPr marL="609570" marR="0" lvl="0" indent="-541840" algn="l" rtl="0">
              <a:lnSpc>
                <a:spcPct val="115000"/>
              </a:lnSpc>
              <a:spcBef>
                <a:spcPts val="747"/>
              </a:spcBef>
              <a:spcAft>
                <a:spcPts val="0"/>
              </a:spcAft>
              <a:buClr>
                <a:schemeClr val="dk1"/>
              </a:buClr>
              <a:buSzPts val="2800"/>
              <a:buFont typeface="Arial"/>
              <a:buChar char="•"/>
              <a:defRPr sz="3733" b="0" i="0" u="none" strike="noStrike" cap="none">
                <a:solidFill>
                  <a:schemeClr val="dk1"/>
                </a:solidFill>
                <a:latin typeface="Calibri"/>
                <a:ea typeface="Calibri"/>
                <a:cs typeface="Calibri"/>
                <a:sym typeface="Calibri"/>
              </a:defRPr>
            </a:lvl1pPr>
            <a:lvl2pPr marL="1219140" marR="0" lvl="1" indent="-507974" algn="l" rtl="0">
              <a:lnSpc>
                <a:spcPct val="115000"/>
              </a:lnSpc>
              <a:spcBef>
                <a:spcPts val="2133"/>
              </a:spcBef>
              <a:spcAft>
                <a:spcPts val="0"/>
              </a:spcAft>
              <a:buClr>
                <a:schemeClr val="dk1"/>
              </a:buClr>
              <a:buSzPts val="2400"/>
              <a:buFont typeface="Arial"/>
              <a:buChar char="–"/>
              <a:defRPr sz="3200" b="0" i="0" u="none" strike="noStrike" cap="none">
                <a:solidFill>
                  <a:schemeClr val="dk1"/>
                </a:solidFill>
                <a:latin typeface="Calibri"/>
                <a:ea typeface="Calibri"/>
                <a:cs typeface="Calibri"/>
                <a:sym typeface="Calibri"/>
              </a:defRPr>
            </a:lvl2pPr>
            <a:lvl3pPr marL="1828709" marR="0" lvl="2"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3pPr>
            <a:lvl4pPr marL="2438278" marR="0" lvl="3"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4pPr>
            <a:lvl5pPr marL="3047848" marR="0" lvl="4"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5pPr>
            <a:lvl6pPr marL="3657418" marR="0" lvl="5"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6987" marR="0" lvl="6"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557" marR="0" lvl="7" indent="-457178" algn="l" rtl="0">
              <a:lnSpc>
                <a:spcPct val="115000"/>
              </a:lnSpc>
              <a:spcBef>
                <a:spcPts val="2133"/>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126" marR="0" lvl="8" indent="-457178" algn="l" rtl="0">
              <a:lnSpc>
                <a:spcPct val="115000"/>
              </a:lnSpc>
              <a:spcBef>
                <a:spcPts val="2133"/>
              </a:spcBef>
              <a:spcAft>
                <a:spcPts val="2133"/>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57" name="Google Shape;157;p39"/>
          <p:cNvSpPr txBox="1">
            <a:spLocks noGrp="1"/>
          </p:cNvSpPr>
          <p:nvPr>
            <p:ph type="dt" idx="10"/>
          </p:nvPr>
        </p:nvSpPr>
        <p:spPr>
          <a:xfrm>
            <a:off x="609600" y="6356351"/>
            <a:ext cx="2844800" cy="36520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6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fld id="{4393E490-05AC-499A-81A9-7DBA4A023508}" type="datetime1">
              <a:rPr lang="en-US" smtClean="0"/>
              <a:t>2/15/2025</a:t>
            </a:fld>
            <a:endParaRPr/>
          </a:p>
        </p:txBody>
      </p:sp>
      <p:sp>
        <p:nvSpPr>
          <p:cNvPr id="158" name="Google Shape;158;p39"/>
          <p:cNvSpPr txBox="1">
            <a:spLocks noGrp="1"/>
          </p:cNvSpPr>
          <p:nvPr>
            <p:ph type="ftr" idx="11"/>
          </p:nvPr>
        </p:nvSpPr>
        <p:spPr>
          <a:xfrm>
            <a:off x="4165600" y="6356351"/>
            <a:ext cx="3860800" cy="365200"/>
          </a:xfrm>
          <a:prstGeom prst="rect">
            <a:avLst/>
          </a:prstGeom>
          <a:noFill/>
          <a:ln>
            <a:noFill/>
          </a:ln>
        </p:spPr>
        <p:txBody>
          <a:bodyPr spcFirstLastPara="1" wrap="square" lIns="91425" tIns="45700" rIns="91425" bIns="45700" anchor="ctr" anchorCtr="0"/>
          <a:lstStyle>
            <a:lvl1pPr marR="0" lvl="0" algn="ctr" rtl="0">
              <a:lnSpc>
                <a:spcPct val="100000"/>
              </a:lnSpc>
              <a:spcBef>
                <a:spcPts val="0"/>
              </a:spcBef>
              <a:spcAft>
                <a:spcPts val="0"/>
              </a:spcAft>
              <a:buClr>
                <a:srgbClr val="000000"/>
              </a:buClr>
              <a:buSzPts val="1400"/>
              <a:buFont typeface="Arial"/>
              <a:buNone/>
              <a:defRPr sz="16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59" name="Google Shape;159;p39"/>
          <p:cNvSpPr txBox="1">
            <a:spLocks noGrp="1"/>
          </p:cNvSpPr>
          <p:nvPr>
            <p:ph type="sldNum" idx="12"/>
          </p:nvPr>
        </p:nvSpPr>
        <p:spPr>
          <a:xfrm>
            <a:off x="8737600" y="6356351"/>
            <a:ext cx="2844800" cy="3652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61059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60"/>
        <p:cNvGrpSpPr/>
        <p:nvPr/>
      </p:nvGrpSpPr>
      <p:grpSpPr>
        <a:xfrm>
          <a:off x="0" y="0"/>
          <a:ext cx="0" cy="0"/>
          <a:chOff x="0" y="0"/>
          <a:chExt cx="0" cy="0"/>
        </a:xfrm>
      </p:grpSpPr>
      <p:sp>
        <p:nvSpPr>
          <p:cNvPr id="161" name="Google Shape;161;p40"/>
          <p:cNvSpPr txBox="1">
            <a:spLocks noGrp="1"/>
          </p:cNvSpPr>
          <p:nvPr>
            <p:ph type="title"/>
          </p:nvPr>
        </p:nvSpPr>
        <p:spPr>
          <a:xfrm>
            <a:off x="609600" y="274637"/>
            <a:ext cx="10972800" cy="1143200"/>
          </a:xfrm>
          <a:prstGeom prst="rect">
            <a:avLst/>
          </a:prstGeom>
          <a:noFill/>
          <a:ln>
            <a:noFill/>
          </a:ln>
        </p:spPr>
        <p:txBody>
          <a:bodyPr spcFirstLastPara="1" wrap="square" lIns="91425" tIns="45700" rIns="91425" bIns="45700" anchor="ctr" anchorCtr="0"/>
          <a:lstStyle>
            <a:lvl1pPr marR="0" lvl="0" algn="ctr" rtl="0">
              <a:lnSpc>
                <a:spcPct val="100000"/>
              </a:lnSpc>
              <a:spcBef>
                <a:spcPts val="0"/>
              </a:spcBef>
              <a:spcAft>
                <a:spcPts val="0"/>
              </a:spcAft>
              <a:buClr>
                <a:schemeClr val="dk1"/>
              </a:buClr>
              <a:buSzPts val="4400"/>
              <a:buFont typeface="Calibri"/>
              <a:buNone/>
              <a:defRPr sz="5867" b="0" i="0" u="none" strike="noStrike" cap="none">
                <a:solidFill>
                  <a:schemeClr val="dk1"/>
                </a:solidFill>
                <a:latin typeface="Calibri"/>
                <a:ea typeface="Calibri"/>
                <a:cs typeface="Calibri"/>
                <a:sym typeface="Calibri"/>
              </a:defRPr>
            </a:lvl1pPr>
            <a:lvl2pPr lvl="1" algn="l" rtl="0">
              <a:lnSpc>
                <a:spcPct val="100000"/>
              </a:lnSpc>
              <a:spcBef>
                <a:spcPts val="0"/>
              </a:spcBef>
              <a:spcAft>
                <a:spcPts val="0"/>
              </a:spcAft>
              <a:buSzPts val="2800"/>
              <a:buNone/>
              <a:defRPr sz="2400"/>
            </a:lvl2pPr>
            <a:lvl3pPr lvl="2" algn="l" rtl="0">
              <a:lnSpc>
                <a:spcPct val="100000"/>
              </a:lnSpc>
              <a:spcBef>
                <a:spcPts val="0"/>
              </a:spcBef>
              <a:spcAft>
                <a:spcPts val="0"/>
              </a:spcAft>
              <a:buSzPts val="2800"/>
              <a:buNone/>
              <a:defRPr sz="2400"/>
            </a:lvl3pPr>
            <a:lvl4pPr lvl="3" algn="l" rtl="0">
              <a:lnSpc>
                <a:spcPct val="100000"/>
              </a:lnSpc>
              <a:spcBef>
                <a:spcPts val="0"/>
              </a:spcBef>
              <a:spcAft>
                <a:spcPts val="0"/>
              </a:spcAft>
              <a:buSzPts val="2800"/>
              <a:buNone/>
              <a:defRPr sz="2400"/>
            </a:lvl4pPr>
            <a:lvl5pPr lvl="4" algn="l" rtl="0">
              <a:lnSpc>
                <a:spcPct val="100000"/>
              </a:lnSpc>
              <a:spcBef>
                <a:spcPts val="0"/>
              </a:spcBef>
              <a:spcAft>
                <a:spcPts val="0"/>
              </a:spcAft>
              <a:buSzPts val="2800"/>
              <a:buNone/>
              <a:defRPr sz="2400"/>
            </a:lvl5pPr>
            <a:lvl6pPr lvl="5" algn="l" rtl="0">
              <a:lnSpc>
                <a:spcPct val="100000"/>
              </a:lnSpc>
              <a:spcBef>
                <a:spcPts val="0"/>
              </a:spcBef>
              <a:spcAft>
                <a:spcPts val="0"/>
              </a:spcAft>
              <a:buSzPts val="2800"/>
              <a:buNone/>
              <a:defRPr sz="2400"/>
            </a:lvl6pPr>
            <a:lvl7pPr lvl="6" algn="l" rtl="0">
              <a:lnSpc>
                <a:spcPct val="100000"/>
              </a:lnSpc>
              <a:spcBef>
                <a:spcPts val="0"/>
              </a:spcBef>
              <a:spcAft>
                <a:spcPts val="0"/>
              </a:spcAft>
              <a:buSzPts val="2800"/>
              <a:buNone/>
              <a:defRPr sz="2400"/>
            </a:lvl7pPr>
            <a:lvl8pPr lvl="7" algn="l" rtl="0">
              <a:lnSpc>
                <a:spcPct val="100000"/>
              </a:lnSpc>
              <a:spcBef>
                <a:spcPts val="0"/>
              </a:spcBef>
              <a:spcAft>
                <a:spcPts val="0"/>
              </a:spcAft>
              <a:buSzPts val="2800"/>
              <a:buNone/>
              <a:defRPr sz="2400"/>
            </a:lvl8pPr>
            <a:lvl9pPr lvl="8" algn="l" rtl="0">
              <a:lnSpc>
                <a:spcPct val="100000"/>
              </a:lnSpc>
              <a:spcBef>
                <a:spcPts val="0"/>
              </a:spcBef>
              <a:spcAft>
                <a:spcPts val="0"/>
              </a:spcAft>
              <a:buSzPts val="2800"/>
              <a:buNone/>
              <a:defRPr sz="2400"/>
            </a:lvl9pPr>
          </a:lstStyle>
          <a:p>
            <a:endParaRPr/>
          </a:p>
        </p:txBody>
      </p:sp>
      <p:sp>
        <p:nvSpPr>
          <p:cNvPr id="162" name="Google Shape;162;p40"/>
          <p:cNvSpPr txBox="1">
            <a:spLocks noGrp="1"/>
          </p:cNvSpPr>
          <p:nvPr>
            <p:ph type="body" idx="1"/>
          </p:nvPr>
        </p:nvSpPr>
        <p:spPr>
          <a:xfrm>
            <a:off x="609600" y="1600200"/>
            <a:ext cx="10972800" cy="4526000"/>
          </a:xfrm>
          <a:prstGeom prst="rect">
            <a:avLst/>
          </a:prstGeom>
          <a:noFill/>
          <a:ln>
            <a:noFill/>
          </a:ln>
        </p:spPr>
        <p:txBody>
          <a:bodyPr spcFirstLastPara="1" wrap="square" lIns="91425" tIns="45700" rIns="91425" bIns="45700" anchor="t" anchorCtr="0"/>
          <a:lstStyle>
            <a:lvl1pPr marL="609570" marR="0" lvl="0" indent="-575704" algn="l" rtl="0">
              <a:lnSpc>
                <a:spcPct val="115000"/>
              </a:lnSpc>
              <a:spcBef>
                <a:spcPts val="853"/>
              </a:spcBef>
              <a:spcAft>
                <a:spcPts val="0"/>
              </a:spcAft>
              <a:buClr>
                <a:schemeClr val="dk1"/>
              </a:buClr>
              <a:buSzPts val="3200"/>
              <a:buFont typeface="Arial"/>
              <a:buChar char="•"/>
              <a:defRPr sz="4267" b="0" i="0" u="none" strike="noStrike" cap="none">
                <a:solidFill>
                  <a:schemeClr val="dk1"/>
                </a:solidFill>
                <a:latin typeface="Calibri"/>
                <a:ea typeface="Calibri"/>
                <a:cs typeface="Calibri"/>
                <a:sym typeface="Calibri"/>
              </a:defRPr>
            </a:lvl1pPr>
            <a:lvl2pPr marL="1219140" marR="0" lvl="1" indent="-541840" algn="l" rtl="0">
              <a:lnSpc>
                <a:spcPct val="115000"/>
              </a:lnSpc>
              <a:spcBef>
                <a:spcPts val="2133"/>
              </a:spcBef>
              <a:spcAft>
                <a:spcPts val="0"/>
              </a:spcAft>
              <a:buClr>
                <a:schemeClr val="dk1"/>
              </a:buClr>
              <a:buSzPts val="2800"/>
              <a:buFont typeface="Arial"/>
              <a:buChar char="–"/>
              <a:defRPr sz="3733" b="0" i="0" u="none" strike="noStrike" cap="none">
                <a:solidFill>
                  <a:schemeClr val="dk1"/>
                </a:solidFill>
                <a:latin typeface="Calibri"/>
                <a:ea typeface="Calibri"/>
                <a:cs typeface="Calibri"/>
                <a:sym typeface="Calibri"/>
              </a:defRPr>
            </a:lvl2pPr>
            <a:lvl3pPr marL="1828709" marR="0" lvl="2" indent="-507974" algn="l" rtl="0">
              <a:lnSpc>
                <a:spcPct val="115000"/>
              </a:lnSpc>
              <a:spcBef>
                <a:spcPts val="2133"/>
              </a:spcBef>
              <a:spcAft>
                <a:spcPts val="0"/>
              </a:spcAft>
              <a:buClr>
                <a:schemeClr val="dk1"/>
              </a:buClr>
              <a:buSzPts val="2400"/>
              <a:buFont typeface="Arial"/>
              <a:buChar char="•"/>
              <a:defRPr sz="3200" b="0" i="0" u="none" strike="noStrike" cap="none">
                <a:solidFill>
                  <a:schemeClr val="dk1"/>
                </a:solidFill>
                <a:latin typeface="Calibri"/>
                <a:ea typeface="Calibri"/>
                <a:cs typeface="Calibri"/>
                <a:sym typeface="Calibri"/>
              </a:defRPr>
            </a:lvl3pPr>
            <a:lvl4pPr marL="2438278" marR="0" lvl="3"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4pPr>
            <a:lvl5pPr marL="3047848" marR="0" lvl="4"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5pPr>
            <a:lvl6pPr marL="3657418" marR="0" lvl="5"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6pPr>
            <a:lvl7pPr marL="4266987" marR="0" lvl="6"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7pPr>
            <a:lvl8pPr marL="4876557" marR="0" lvl="7" indent="-474109" algn="l" rtl="0">
              <a:lnSpc>
                <a:spcPct val="115000"/>
              </a:lnSpc>
              <a:spcBef>
                <a:spcPts val="21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8pPr>
            <a:lvl9pPr marL="5486126" marR="0" lvl="8" indent="-474109" algn="l" rtl="0">
              <a:lnSpc>
                <a:spcPct val="115000"/>
              </a:lnSpc>
              <a:spcBef>
                <a:spcPts val="2133"/>
              </a:spcBef>
              <a:spcAft>
                <a:spcPts val="2133"/>
              </a:spcAft>
              <a:buClr>
                <a:schemeClr val="dk1"/>
              </a:buClr>
              <a:buSzPts val="2000"/>
              <a:buFont typeface="Arial"/>
              <a:buChar char="•"/>
              <a:defRPr sz="2667" b="0" i="0" u="none" strike="noStrike" cap="none">
                <a:solidFill>
                  <a:schemeClr val="dk1"/>
                </a:solidFill>
                <a:latin typeface="Calibri"/>
                <a:ea typeface="Calibri"/>
                <a:cs typeface="Calibri"/>
                <a:sym typeface="Calibri"/>
              </a:defRPr>
            </a:lvl9pPr>
          </a:lstStyle>
          <a:p>
            <a:endParaRPr/>
          </a:p>
        </p:txBody>
      </p:sp>
      <p:sp>
        <p:nvSpPr>
          <p:cNvPr id="163" name="Google Shape;163;p40"/>
          <p:cNvSpPr txBox="1">
            <a:spLocks noGrp="1"/>
          </p:cNvSpPr>
          <p:nvPr>
            <p:ph type="dt" idx="10"/>
          </p:nvPr>
        </p:nvSpPr>
        <p:spPr>
          <a:xfrm>
            <a:off x="609600" y="6356351"/>
            <a:ext cx="2844800" cy="36520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6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fld id="{6368D864-C572-4C85-8D49-ECC4C69E41A3}" type="datetime1">
              <a:rPr lang="en-US" smtClean="0"/>
              <a:t>2/15/2025</a:t>
            </a:fld>
            <a:endParaRPr/>
          </a:p>
        </p:txBody>
      </p:sp>
      <p:sp>
        <p:nvSpPr>
          <p:cNvPr id="164" name="Google Shape;164;p40"/>
          <p:cNvSpPr txBox="1">
            <a:spLocks noGrp="1"/>
          </p:cNvSpPr>
          <p:nvPr>
            <p:ph type="ftr" idx="11"/>
          </p:nvPr>
        </p:nvSpPr>
        <p:spPr>
          <a:xfrm>
            <a:off x="4165600" y="6356351"/>
            <a:ext cx="3860800" cy="365200"/>
          </a:xfrm>
          <a:prstGeom prst="rect">
            <a:avLst/>
          </a:prstGeom>
          <a:noFill/>
          <a:ln>
            <a:noFill/>
          </a:ln>
        </p:spPr>
        <p:txBody>
          <a:bodyPr spcFirstLastPara="1" wrap="square" lIns="91425" tIns="45700" rIns="91425" bIns="45700" anchor="ctr" anchorCtr="0"/>
          <a:lstStyle>
            <a:lvl1pPr marR="0" lvl="0" algn="ctr" rtl="0">
              <a:lnSpc>
                <a:spcPct val="100000"/>
              </a:lnSpc>
              <a:spcBef>
                <a:spcPts val="0"/>
              </a:spcBef>
              <a:spcAft>
                <a:spcPts val="0"/>
              </a:spcAft>
              <a:buClr>
                <a:srgbClr val="000000"/>
              </a:buClr>
              <a:buSzPts val="1400"/>
              <a:buFont typeface="Arial"/>
              <a:buNone/>
              <a:defRPr sz="16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65" name="Google Shape;165;p40"/>
          <p:cNvSpPr txBox="1">
            <a:spLocks noGrp="1"/>
          </p:cNvSpPr>
          <p:nvPr>
            <p:ph type="sldNum" idx="12"/>
          </p:nvPr>
        </p:nvSpPr>
        <p:spPr>
          <a:xfrm>
            <a:off x="8737600" y="6356351"/>
            <a:ext cx="2844800" cy="3652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680388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98EB0-0F84-4291-A160-3EA4E8C1EF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49EAD6C-82D6-4F87-B4E9-3829CBB39B50}"/>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15B1C9-AE8E-44C3-8514-46A68CEEB3C6}"/>
              </a:ext>
            </a:extLst>
          </p:cNvPr>
          <p:cNvSpPr>
            <a:spLocks noGrp="1"/>
          </p:cNvSpPr>
          <p:nvPr>
            <p:ph type="dt" sz="half" idx="10"/>
          </p:nvPr>
        </p:nvSpPr>
        <p:spPr/>
        <p:txBody>
          <a:bodyPr/>
          <a:lstStyle/>
          <a:p>
            <a:fld id="{E51C8C50-0528-4850-8769-E6E5B2E13F99}" type="datetime1">
              <a:rPr lang="en-US" smtClean="0"/>
              <a:t>2/15/2025</a:t>
            </a:fld>
            <a:endParaRPr lang="en-US"/>
          </a:p>
        </p:txBody>
      </p:sp>
      <p:sp>
        <p:nvSpPr>
          <p:cNvPr id="5" name="Footer Placeholder 4">
            <a:extLst>
              <a:ext uri="{FF2B5EF4-FFF2-40B4-BE49-F238E27FC236}">
                <a16:creationId xmlns:a16="http://schemas.microsoft.com/office/drawing/2014/main" id="{8ACD6789-471E-4270-8796-85DF1E1B7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84289E-02AB-4B13-A7B3-2CD05C1A71A3}"/>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36920250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BF524-7C14-4E26-AE9B-7610BDF3D4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B6A460-0B02-4135-9EF0-08872F95821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21EF45-881E-4D19-8CF5-8FB9DEF9A6CC}"/>
              </a:ext>
            </a:extLst>
          </p:cNvPr>
          <p:cNvSpPr>
            <a:spLocks noGrp="1"/>
          </p:cNvSpPr>
          <p:nvPr>
            <p:ph type="dt" sz="half" idx="10"/>
          </p:nvPr>
        </p:nvSpPr>
        <p:spPr/>
        <p:txBody>
          <a:bodyPr/>
          <a:lstStyle/>
          <a:p>
            <a:fld id="{66297DE8-D64D-4F3D-A7ED-A893FF15465A}" type="datetime1">
              <a:rPr lang="en-US" smtClean="0"/>
              <a:t>2/15/2025</a:t>
            </a:fld>
            <a:endParaRPr lang="en-US"/>
          </a:p>
        </p:txBody>
      </p:sp>
      <p:sp>
        <p:nvSpPr>
          <p:cNvPr id="5" name="Footer Placeholder 4">
            <a:extLst>
              <a:ext uri="{FF2B5EF4-FFF2-40B4-BE49-F238E27FC236}">
                <a16:creationId xmlns:a16="http://schemas.microsoft.com/office/drawing/2014/main" id="{464E1EFB-7B1E-4BC8-A144-8A5E8548C7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53A2EA-C272-4275-8E48-DDAFD2433176}"/>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40542830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41B35-6077-46F5-9DBA-EEF1B99C69F8}"/>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620F1B-E567-46A2-B09A-08154C210316}"/>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E3CFD89-0E28-44C2-BAC6-27214022DA26}"/>
              </a:ext>
            </a:extLst>
          </p:cNvPr>
          <p:cNvSpPr>
            <a:spLocks noGrp="1"/>
          </p:cNvSpPr>
          <p:nvPr>
            <p:ph type="dt" sz="half" idx="10"/>
          </p:nvPr>
        </p:nvSpPr>
        <p:spPr/>
        <p:txBody>
          <a:bodyPr/>
          <a:lstStyle/>
          <a:p>
            <a:fld id="{CBF3D208-1052-4830-BED2-5515A8C513A0}" type="datetime1">
              <a:rPr lang="en-US" smtClean="0"/>
              <a:t>2/15/2025</a:t>
            </a:fld>
            <a:endParaRPr lang="en-US"/>
          </a:p>
        </p:txBody>
      </p:sp>
      <p:sp>
        <p:nvSpPr>
          <p:cNvPr id="5" name="Footer Placeholder 4">
            <a:extLst>
              <a:ext uri="{FF2B5EF4-FFF2-40B4-BE49-F238E27FC236}">
                <a16:creationId xmlns:a16="http://schemas.microsoft.com/office/drawing/2014/main" id="{880D64C5-DE9F-4E47-B49B-35F41AE913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22916C-A764-48E9-A5E1-735E63ECFA39}"/>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2025745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E4535-90FD-4202-9F54-D39ED230AB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ACC0D5-EA26-4E45-904C-94A98E87E09E}"/>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54B8EFB-1F5B-4A8B-B85D-E2DD38BE5261}"/>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1371D0-F019-4230-8175-FAD99C41956B}"/>
              </a:ext>
            </a:extLst>
          </p:cNvPr>
          <p:cNvSpPr>
            <a:spLocks noGrp="1"/>
          </p:cNvSpPr>
          <p:nvPr>
            <p:ph type="dt" sz="half" idx="10"/>
          </p:nvPr>
        </p:nvSpPr>
        <p:spPr/>
        <p:txBody>
          <a:bodyPr/>
          <a:lstStyle/>
          <a:p>
            <a:fld id="{44BD3551-ABC6-4AA4-9A16-8815EC99500F}" type="datetime1">
              <a:rPr lang="en-US" smtClean="0"/>
              <a:t>2/15/2025</a:t>
            </a:fld>
            <a:endParaRPr lang="en-US"/>
          </a:p>
        </p:txBody>
      </p:sp>
      <p:sp>
        <p:nvSpPr>
          <p:cNvPr id="6" name="Footer Placeholder 5">
            <a:extLst>
              <a:ext uri="{FF2B5EF4-FFF2-40B4-BE49-F238E27FC236}">
                <a16:creationId xmlns:a16="http://schemas.microsoft.com/office/drawing/2014/main" id="{6C0765C7-F8E2-4C65-83AD-729BF59FD9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08719-EF25-470D-BA5A-EF1F694DBD61}"/>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687416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2C65D-BA68-46DB-B1D7-97D4E18DEB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AEEFAD-518C-40B9-A28E-7CD18609F9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C6184F-97B7-4646-A3AB-08F92307D8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AA4386-7706-4AC5-8B60-6D8EEFD418AA}"/>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6" name="Footer Placeholder 5">
            <a:extLst>
              <a:ext uri="{FF2B5EF4-FFF2-40B4-BE49-F238E27FC236}">
                <a16:creationId xmlns:a16="http://schemas.microsoft.com/office/drawing/2014/main" id="{7FD4D8A2-B2DE-4F89-B092-B0AF618E14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19D4E-F7DF-439E-8BF5-AAC9669D5AD6}"/>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8557846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03541-64B3-4BE1-BFD2-9F8DEACF599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2AF26CD-CF44-4BF8-967C-1426F1C8357F}"/>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2D4B1A5-B1BF-4ACF-A303-24EECAEBC72B}"/>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F72739-75DF-4794-A6DC-0144EC4839F2}"/>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2EAE3DF-62C6-4DC5-B478-1385DCA8EC11}"/>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80731BA-0B10-474C-B1EA-FFA4FDADE0CE}"/>
              </a:ext>
            </a:extLst>
          </p:cNvPr>
          <p:cNvSpPr>
            <a:spLocks noGrp="1"/>
          </p:cNvSpPr>
          <p:nvPr>
            <p:ph type="dt" sz="half" idx="10"/>
          </p:nvPr>
        </p:nvSpPr>
        <p:spPr/>
        <p:txBody>
          <a:bodyPr/>
          <a:lstStyle/>
          <a:p>
            <a:fld id="{02C52CD0-5CBA-40D2-9FFA-A3BB2F16CE6E}" type="datetime1">
              <a:rPr lang="en-US" smtClean="0"/>
              <a:t>2/15/2025</a:t>
            </a:fld>
            <a:endParaRPr lang="en-US"/>
          </a:p>
        </p:txBody>
      </p:sp>
      <p:sp>
        <p:nvSpPr>
          <p:cNvPr id="8" name="Footer Placeholder 7">
            <a:extLst>
              <a:ext uri="{FF2B5EF4-FFF2-40B4-BE49-F238E27FC236}">
                <a16:creationId xmlns:a16="http://schemas.microsoft.com/office/drawing/2014/main" id="{DBB38F6F-493F-40C6-9249-5D09A188F7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4B022AB-1687-4C50-887D-99D4FD6BB84F}"/>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6962413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3A9B2-AA4A-4692-A279-4383EA97A8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FD947F6-1AF6-4A42-8A90-29880704FFCC}"/>
              </a:ext>
            </a:extLst>
          </p:cNvPr>
          <p:cNvSpPr>
            <a:spLocks noGrp="1"/>
          </p:cNvSpPr>
          <p:nvPr>
            <p:ph type="dt" sz="half" idx="10"/>
          </p:nvPr>
        </p:nvSpPr>
        <p:spPr/>
        <p:txBody>
          <a:bodyPr/>
          <a:lstStyle/>
          <a:p>
            <a:fld id="{A7A9AFEA-F6C2-4545-8396-548DBD716D6B}" type="datetime1">
              <a:rPr lang="en-US" smtClean="0"/>
              <a:t>2/15/2025</a:t>
            </a:fld>
            <a:endParaRPr lang="en-US"/>
          </a:p>
        </p:txBody>
      </p:sp>
      <p:sp>
        <p:nvSpPr>
          <p:cNvPr id="4" name="Footer Placeholder 3">
            <a:extLst>
              <a:ext uri="{FF2B5EF4-FFF2-40B4-BE49-F238E27FC236}">
                <a16:creationId xmlns:a16="http://schemas.microsoft.com/office/drawing/2014/main" id="{55AD10CF-932C-4EE4-B815-890A5538B78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2147F7-3218-47AD-B2F2-2401428A866B}"/>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2760551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19D063-DA5E-43B2-A90B-186ECC5D1363}"/>
              </a:ext>
            </a:extLst>
          </p:cNvPr>
          <p:cNvSpPr>
            <a:spLocks noGrp="1"/>
          </p:cNvSpPr>
          <p:nvPr>
            <p:ph type="dt" sz="half" idx="10"/>
          </p:nvPr>
        </p:nvSpPr>
        <p:spPr/>
        <p:txBody>
          <a:bodyPr/>
          <a:lstStyle/>
          <a:p>
            <a:fld id="{41522593-6D6E-4EED-ACDB-3945D4C285E5}" type="datetime1">
              <a:rPr lang="en-US" smtClean="0"/>
              <a:t>2/15/2025</a:t>
            </a:fld>
            <a:endParaRPr lang="en-US"/>
          </a:p>
        </p:txBody>
      </p:sp>
      <p:sp>
        <p:nvSpPr>
          <p:cNvPr id="3" name="Footer Placeholder 2">
            <a:extLst>
              <a:ext uri="{FF2B5EF4-FFF2-40B4-BE49-F238E27FC236}">
                <a16:creationId xmlns:a16="http://schemas.microsoft.com/office/drawing/2014/main" id="{0019697F-3447-432A-B556-A326E803BF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1AADB6-2E2B-4C90-8693-30E62B4CE85B}"/>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33965393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0CEF7-99B6-48AB-A926-8F8F82C8F9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F30D0D-D217-4B1A-9D87-4D4B781EE1AD}"/>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A15604-9E35-46EC-A65B-82DC159A5587}"/>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B3F131-CCD9-47FC-A48A-734FBAAE68CB}"/>
              </a:ext>
            </a:extLst>
          </p:cNvPr>
          <p:cNvSpPr>
            <a:spLocks noGrp="1"/>
          </p:cNvSpPr>
          <p:nvPr>
            <p:ph type="dt" sz="half" idx="10"/>
          </p:nvPr>
        </p:nvSpPr>
        <p:spPr/>
        <p:txBody>
          <a:bodyPr/>
          <a:lstStyle/>
          <a:p>
            <a:fld id="{BADCCDE6-185B-4CFA-B196-3B0582C93135}" type="datetime1">
              <a:rPr lang="en-US" smtClean="0"/>
              <a:t>2/15/2025</a:t>
            </a:fld>
            <a:endParaRPr lang="en-US"/>
          </a:p>
        </p:txBody>
      </p:sp>
      <p:sp>
        <p:nvSpPr>
          <p:cNvPr id="6" name="Footer Placeholder 5">
            <a:extLst>
              <a:ext uri="{FF2B5EF4-FFF2-40B4-BE49-F238E27FC236}">
                <a16:creationId xmlns:a16="http://schemas.microsoft.com/office/drawing/2014/main" id="{EB4730CA-80F0-4144-A0C6-51A1CEF003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382CBB-6B85-46A8-ABA4-8D8FE497A1A9}"/>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39073364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CD38F-6727-4153-9496-69DFAE994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2AF5B4-9859-4BD7-8F47-CC1E28CA4B78}"/>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2E40E4E9-2D41-4528-B1CA-2CA662533149}"/>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85F59F6-9564-4561-A1BB-079835FFFDD8}"/>
              </a:ext>
            </a:extLst>
          </p:cNvPr>
          <p:cNvSpPr>
            <a:spLocks noGrp="1"/>
          </p:cNvSpPr>
          <p:nvPr>
            <p:ph type="dt" sz="half" idx="10"/>
          </p:nvPr>
        </p:nvSpPr>
        <p:spPr/>
        <p:txBody>
          <a:bodyPr/>
          <a:lstStyle/>
          <a:p>
            <a:fld id="{450FF2C8-2808-419F-8FA7-168C437A3D06}" type="datetime1">
              <a:rPr lang="en-US" smtClean="0"/>
              <a:t>2/15/2025</a:t>
            </a:fld>
            <a:endParaRPr lang="en-US"/>
          </a:p>
        </p:txBody>
      </p:sp>
      <p:sp>
        <p:nvSpPr>
          <p:cNvPr id="6" name="Footer Placeholder 5">
            <a:extLst>
              <a:ext uri="{FF2B5EF4-FFF2-40B4-BE49-F238E27FC236}">
                <a16:creationId xmlns:a16="http://schemas.microsoft.com/office/drawing/2014/main" id="{8E3A65B5-9B97-4F79-A2DB-14FC3663BD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EA7DFC-B47C-44AF-9AA8-D1E16F7C345F}"/>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16025960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447E0-8780-4D98-881B-5595359D03D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4A0CD62-93A3-42EC-86BF-54CFD071FB0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42E79E-C327-43A5-B153-7FAEAD651FE5}"/>
              </a:ext>
            </a:extLst>
          </p:cNvPr>
          <p:cNvSpPr>
            <a:spLocks noGrp="1"/>
          </p:cNvSpPr>
          <p:nvPr>
            <p:ph type="dt" sz="half" idx="10"/>
          </p:nvPr>
        </p:nvSpPr>
        <p:spPr/>
        <p:txBody>
          <a:bodyPr/>
          <a:lstStyle/>
          <a:p>
            <a:fld id="{6F6B9411-8208-4E66-A400-E89900D8A665}" type="datetime1">
              <a:rPr lang="en-US" smtClean="0"/>
              <a:t>2/15/2025</a:t>
            </a:fld>
            <a:endParaRPr lang="en-US"/>
          </a:p>
        </p:txBody>
      </p:sp>
      <p:sp>
        <p:nvSpPr>
          <p:cNvPr id="5" name="Footer Placeholder 4">
            <a:extLst>
              <a:ext uri="{FF2B5EF4-FFF2-40B4-BE49-F238E27FC236}">
                <a16:creationId xmlns:a16="http://schemas.microsoft.com/office/drawing/2014/main" id="{5F56BCB1-4D08-4477-A99D-5E33841B70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50CD13-171D-4D3F-83A1-74B389993D53}"/>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40512949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E115BC-9244-4D66-8FD9-54BB503CBAD3}"/>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76B8AB9-450A-4E2C-A760-D6114A79C71D}"/>
              </a:ext>
            </a:extLst>
          </p:cNvPr>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89A5D9-1987-4101-ABA6-551D2D16CAEB}"/>
              </a:ext>
            </a:extLst>
          </p:cNvPr>
          <p:cNvSpPr>
            <a:spLocks noGrp="1"/>
          </p:cNvSpPr>
          <p:nvPr>
            <p:ph type="dt" sz="half" idx="10"/>
          </p:nvPr>
        </p:nvSpPr>
        <p:spPr/>
        <p:txBody>
          <a:bodyPr/>
          <a:lstStyle/>
          <a:p>
            <a:fld id="{B2EBC325-9F40-4DD7-8385-3705B8206460}" type="datetime1">
              <a:rPr lang="en-US" smtClean="0"/>
              <a:t>2/15/2025</a:t>
            </a:fld>
            <a:endParaRPr lang="en-US"/>
          </a:p>
        </p:txBody>
      </p:sp>
      <p:sp>
        <p:nvSpPr>
          <p:cNvPr id="5" name="Footer Placeholder 4">
            <a:extLst>
              <a:ext uri="{FF2B5EF4-FFF2-40B4-BE49-F238E27FC236}">
                <a16:creationId xmlns:a16="http://schemas.microsoft.com/office/drawing/2014/main" id="{FF67BC0C-251B-4D28-A75B-3D448F4667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0081D3-AAF5-4DE0-B0D0-E6BA339479B4}"/>
              </a:ext>
            </a:extLst>
          </p:cNvPr>
          <p:cNvSpPr>
            <a:spLocks noGrp="1"/>
          </p:cNvSpPr>
          <p:nvPr>
            <p:ph type="sldNum" sz="quarter" idx="12"/>
          </p:nvPr>
        </p:nvSpPr>
        <p:spPr/>
        <p:txBody>
          <a:bodyPr/>
          <a:lstStyle/>
          <a:p>
            <a:fld id="{DC8AC8BC-55D2-485B-ABF1-C75FB3AB9F0B}" type="slidenum">
              <a:rPr lang="en-US" smtClean="0"/>
              <a:t>‹#›</a:t>
            </a:fld>
            <a:endParaRPr lang="en-US"/>
          </a:p>
        </p:txBody>
      </p:sp>
    </p:spTree>
    <p:extLst>
      <p:ext uri="{BB962C8B-B14F-4D97-AF65-F5344CB8AC3E}">
        <p14:creationId xmlns:p14="http://schemas.microsoft.com/office/powerpoint/2010/main" val="24780738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1287621"/>
            <a:ext cx="11582400" cy="492443"/>
          </a:xfrm>
          <a:prstGeom prst="rect">
            <a:avLst/>
          </a:prstGeom>
        </p:spPr>
        <p:txBody>
          <a:bodyPr lIns="0" tIns="0" rIns="0" bIns="0" anchor="ctr" anchorCtr="0">
            <a:spAutoFit/>
          </a:bodyPr>
          <a:lstStyle>
            <a:lvl1pPr algn="ctr">
              <a:defRPr/>
            </a:lvl1pPr>
          </a:lstStyle>
          <a:p>
            <a:r>
              <a:rPr lang="en-US"/>
              <a:t>Click to edit Master title style</a:t>
            </a:r>
          </a:p>
        </p:txBody>
      </p:sp>
      <p:sp>
        <p:nvSpPr>
          <p:cNvPr id="4" name="Text Placeholder 3"/>
          <p:cNvSpPr>
            <a:spLocks noGrp="1"/>
          </p:cNvSpPr>
          <p:nvPr>
            <p:ph type="body" sz="quarter" idx="10"/>
          </p:nvPr>
        </p:nvSpPr>
        <p:spPr>
          <a:xfrm>
            <a:off x="304800" y="4038600"/>
            <a:ext cx="7620000" cy="544316"/>
          </a:xfrm>
          <a:prstGeom prst="rect">
            <a:avLst/>
          </a:prstGeom>
        </p:spPr>
        <p:txBody>
          <a:bodyPr lIns="0" tIns="0" rIns="0" bIns="0">
            <a:spAutoFit/>
          </a:bodyPr>
          <a:lstStyle/>
          <a:p>
            <a:pPr lvl="0"/>
            <a:r>
              <a:rPr lang="en-US" dirty="0"/>
              <a:t>Click to edit Master text styles</a:t>
            </a:r>
          </a:p>
        </p:txBody>
      </p:sp>
    </p:spTree>
    <p:extLst>
      <p:ext uri="{BB962C8B-B14F-4D97-AF65-F5344CB8AC3E}">
        <p14:creationId xmlns:p14="http://schemas.microsoft.com/office/powerpoint/2010/main" val="19108102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afael Standard">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304800" y="75609"/>
            <a:ext cx="11582400" cy="686391"/>
          </a:xfrm>
          <a:prstGeom prst="rect">
            <a:avLst/>
          </a:prstGeom>
        </p:spPr>
        <p:txBody>
          <a:bodyPr vert="horz" lIns="0" tIns="108000" rIns="0" bIns="0" rtlCol="0" anchor="b" anchorCtr="0">
            <a:noAutofit/>
          </a:bodyPr>
          <a:lstStyle>
            <a:lvl1pPr>
              <a:defRPr/>
            </a:lvl1pPr>
          </a:lstStyle>
          <a:p>
            <a:r>
              <a:rPr lang="en-US" dirty="0"/>
              <a:t>Click to edit Master title style</a:t>
            </a:r>
          </a:p>
        </p:txBody>
      </p:sp>
      <p:sp>
        <p:nvSpPr>
          <p:cNvPr id="6" name="Text Placeholder 2"/>
          <p:cNvSpPr>
            <a:spLocks noGrp="1"/>
          </p:cNvSpPr>
          <p:nvPr>
            <p:ph idx="1"/>
          </p:nvPr>
        </p:nvSpPr>
        <p:spPr>
          <a:xfrm>
            <a:off x="304800" y="877783"/>
            <a:ext cx="11582400" cy="5599219"/>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p:txBody>
      </p:sp>
      <p:grpSp>
        <p:nvGrpSpPr>
          <p:cNvPr id="9" name="Group 8"/>
          <p:cNvGrpSpPr>
            <a:grpSpLocks/>
          </p:cNvGrpSpPr>
          <p:nvPr userDrawn="1"/>
        </p:nvGrpSpPr>
        <p:grpSpPr bwMode="auto">
          <a:xfrm>
            <a:off x="1" y="762001"/>
            <a:ext cx="6195484" cy="31751"/>
            <a:chOff x="0" y="572"/>
            <a:chExt cx="2927" cy="15"/>
          </a:xfrm>
        </p:grpSpPr>
        <p:sp>
          <p:nvSpPr>
            <p:cNvPr id="10" name="Line 8"/>
            <p:cNvSpPr>
              <a:spLocks noChangeShapeType="1"/>
            </p:cNvSpPr>
            <p:nvPr userDrawn="1"/>
          </p:nvSpPr>
          <p:spPr bwMode="auto">
            <a:xfrm>
              <a:off x="0" y="580"/>
              <a:ext cx="2927" cy="0"/>
            </a:xfrm>
            <a:prstGeom prst="line">
              <a:avLst/>
            </a:prstGeom>
            <a:noFill/>
            <a:ln w="22225">
              <a:solidFill>
                <a:schemeClr val="tx2"/>
              </a:solidFill>
              <a:round/>
              <a:headEnd/>
              <a:tailEnd/>
            </a:ln>
            <a:effectLst/>
          </p:spPr>
          <p:txBody>
            <a:bodyPr lIns="0" tIns="0" rIns="0" bIns="0"/>
            <a:lstStyle/>
            <a:p>
              <a:pPr>
                <a:defRPr/>
              </a:pPr>
              <a:endParaRPr lang="en-US" sz="2400"/>
            </a:p>
          </p:txBody>
        </p:sp>
        <p:sp>
          <p:nvSpPr>
            <p:cNvPr id="11" name="Line 9"/>
            <p:cNvSpPr>
              <a:spLocks noChangeShapeType="1"/>
            </p:cNvSpPr>
            <p:nvPr userDrawn="1"/>
          </p:nvSpPr>
          <p:spPr bwMode="auto">
            <a:xfrm>
              <a:off x="0" y="572"/>
              <a:ext cx="2880" cy="0"/>
            </a:xfrm>
            <a:prstGeom prst="line">
              <a:avLst/>
            </a:prstGeom>
            <a:noFill/>
            <a:ln w="15875">
              <a:solidFill>
                <a:schemeClr val="tx2"/>
              </a:solidFill>
              <a:prstDash val="dashDot"/>
              <a:round/>
              <a:headEnd/>
              <a:tailEnd/>
            </a:ln>
            <a:effectLst/>
          </p:spPr>
          <p:txBody>
            <a:bodyPr lIns="0" tIns="0" rIns="0" bIns="0"/>
            <a:lstStyle/>
            <a:p>
              <a:pPr>
                <a:defRPr/>
              </a:pPr>
              <a:endParaRPr lang="en-US" sz="2400"/>
            </a:p>
          </p:txBody>
        </p:sp>
        <p:sp>
          <p:nvSpPr>
            <p:cNvPr id="12" name="Line 10"/>
            <p:cNvSpPr>
              <a:spLocks noChangeShapeType="1"/>
            </p:cNvSpPr>
            <p:nvPr userDrawn="1"/>
          </p:nvSpPr>
          <p:spPr bwMode="auto">
            <a:xfrm>
              <a:off x="0" y="587"/>
              <a:ext cx="2880" cy="0"/>
            </a:xfrm>
            <a:prstGeom prst="line">
              <a:avLst/>
            </a:prstGeom>
            <a:noFill/>
            <a:ln w="15875">
              <a:solidFill>
                <a:schemeClr val="tx2"/>
              </a:solidFill>
              <a:prstDash val="lgDashDotDot"/>
              <a:round/>
              <a:headEnd/>
              <a:tailEnd/>
            </a:ln>
            <a:effectLst/>
          </p:spPr>
          <p:txBody>
            <a:bodyPr lIns="0" tIns="0" rIns="0" bIns="0"/>
            <a:lstStyle/>
            <a:p>
              <a:pPr>
                <a:defRPr/>
              </a:pPr>
              <a:endParaRPr lang="en-US" sz="2400"/>
            </a:p>
          </p:txBody>
        </p:sp>
      </p:grpSp>
      <p:grpSp>
        <p:nvGrpSpPr>
          <p:cNvPr id="13" name="Group 12"/>
          <p:cNvGrpSpPr/>
          <p:nvPr userDrawn="1"/>
        </p:nvGrpSpPr>
        <p:grpSpPr>
          <a:xfrm>
            <a:off x="0" y="6486102"/>
            <a:ext cx="8331200" cy="31751"/>
            <a:chOff x="0" y="4865370"/>
            <a:chExt cx="6248400" cy="23813"/>
          </a:xfrm>
        </p:grpSpPr>
        <p:sp>
          <p:nvSpPr>
            <p:cNvPr id="14" name="Line 12"/>
            <p:cNvSpPr>
              <a:spLocks noChangeShapeType="1"/>
            </p:cNvSpPr>
            <p:nvPr userDrawn="1"/>
          </p:nvSpPr>
          <p:spPr bwMode="auto">
            <a:xfrm>
              <a:off x="0" y="4865370"/>
              <a:ext cx="6019800" cy="0"/>
            </a:xfrm>
            <a:prstGeom prst="line">
              <a:avLst/>
            </a:prstGeom>
            <a:noFill/>
            <a:ln w="15875">
              <a:solidFill>
                <a:schemeClr val="bg1"/>
              </a:solidFill>
              <a:prstDash val="dashDot"/>
              <a:round/>
              <a:headEnd/>
              <a:tailEnd/>
            </a:ln>
            <a:effectLst/>
          </p:spPr>
          <p:txBody>
            <a:bodyPr lIns="0" tIns="0" rIns="0" bIns="0"/>
            <a:lstStyle/>
            <a:p>
              <a:pPr>
                <a:defRPr/>
              </a:pPr>
              <a:endParaRPr lang="en-US" sz="2400"/>
            </a:p>
          </p:txBody>
        </p:sp>
        <p:sp>
          <p:nvSpPr>
            <p:cNvPr id="15" name="Line 13"/>
            <p:cNvSpPr>
              <a:spLocks noChangeShapeType="1"/>
            </p:cNvSpPr>
            <p:nvPr userDrawn="1"/>
          </p:nvSpPr>
          <p:spPr bwMode="auto">
            <a:xfrm>
              <a:off x="0" y="4878070"/>
              <a:ext cx="6248400" cy="0"/>
            </a:xfrm>
            <a:prstGeom prst="line">
              <a:avLst/>
            </a:prstGeom>
            <a:noFill/>
            <a:ln w="22225">
              <a:solidFill>
                <a:schemeClr val="bg1"/>
              </a:solidFill>
              <a:round/>
              <a:headEnd/>
              <a:tailEnd/>
            </a:ln>
            <a:effectLst/>
          </p:spPr>
          <p:txBody>
            <a:bodyPr lIns="0" tIns="0" rIns="0" bIns="0"/>
            <a:lstStyle/>
            <a:p>
              <a:pPr>
                <a:defRPr/>
              </a:pPr>
              <a:endParaRPr lang="en-US" sz="2400"/>
            </a:p>
          </p:txBody>
        </p:sp>
        <p:sp>
          <p:nvSpPr>
            <p:cNvPr id="16" name="Line 14"/>
            <p:cNvSpPr>
              <a:spLocks noChangeShapeType="1"/>
            </p:cNvSpPr>
            <p:nvPr userDrawn="1"/>
          </p:nvSpPr>
          <p:spPr bwMode="auto">
            <a:xfrm>
              <a:off x="0" y="4889183"/>
              <a:ext cx="6172200" cy="0"/>
            </a:xfrm>
            <a:prstGeom prst="line">
              <a:avLst/>
            </a:prstGeom>
            <a:noFill/>
            <a:ln w="15875">
              <a:solidFill>
                <a:schemeClr val="bg1"/>
              </a:solidFill>
              <a:prstDash val="lgDashDotDot"/>
              <a:round/>
              <a:headEnd/>
              <a:tailEnd/>
            </a:ln>
            <a:effectLst/>
          </p:spPr>
          <p:txBody>
            <a:bodyPr lIns="0" tIns="0" rIns="0" bIns="0"/>
            <a:lstStyle/>
            <a:p>
              <a:pPr>
                <a:defRPr/>
              </a:pPr>
              <a:endParaRPr lang="en-US" sz="2400"/>
            </a:p>
          </p:txBody>
        </p:sp>
      </p:grpSp>
      <p:sp>
        <p:nvSpPr>
          <p:cNvPr id="2" name="Rectangle 1"/>
          <p:cNvSpPr/>
          <p:nvPr userDrawn="1"/>
        </p:nvSpPr>
        <p:spPr>
          <a:xfrm>
            <a:off x="304800" y="6568166"/>
            <a:ext cx="11133667" cy="270933"/>
          </a:xfrm>
          <a:prstGeom prst="rect">
            <a:avLst/>
          </a:prstGeom>
        </p:spPr>
        <p:txBody>
          <a:bodyPr lIns="0" tIns="0" rIns="0" bIns="0" anchor="b" anchorCtr="0">
            <a:noAutofit/>
          </a:bodyPr>
          <a:lstStyle/>
          <a:p>
            <a:pPr algn="l"/>
            <a:r>
              <a:rPr lang="en-US" sz="2133" dirty="0">
                <a:solidFill>
                  <a:schemeClr val="accent3"/>
                </a:solidFill>
              </a:rPr>
              <a:t>Rafael: </a:t>
            </a:r>
            <a:r>
              <a:rPr lang="en-US" sz="2133" dirty="0" err="1">
                <a:solidFill>
                  <a:schemeClr val="accent3"/>
                </a:solidFill>
              </a:rPr>
              <a:t>Windchime</a:t>
            </a:r>
            <a:endParaRPr lang="en-US" sz="2133" dirty="0">
              <a:solidFill>
                <a:schemeClr val="accent3"/>
              </a:solidFill>
            </a:endParaRPr>
          </a:p>
        </p:txBody>
      </p:sp>
      <p:sp>
        <p:nvSpPr>
          <p:cNvPr id="17" name="Rectangle 16"/>
          <p:cNvSpPr/>
          <p:nvPr userDrawn="1"/>
        </p:nvSpPr>
        <p:spPr>
          <a:xfrm>
            <a:off x="11438467" y="6568166"/>
            <a:ext cx="448733" cy="270933"/>
          </a:xfrm>
          <a:prstGeom prst="rect">
            <a:avLst/>
          </a:prstGeom>
        </p:spPr>
        <p:txBody>
          <a:bodyPr lIns="0" tIns="0" rIns="0" bIns="0" anchor="b" anchorCtr="0">
            <a:noAutofit/>
          </a:bodyPr>
          <a:lstStyle/>
          <a:p>
            <a:pPr algn="r"/>
            <a:fld id="{0E38AE23-923E-4BCE-8CA5-730FA5F9CE99}" type="slidenum">
              <a:rPr lang="en-US" sz="2133" smtClean="0">
                <a:solidFill>
                  <a:schemeClr val="accent3"/>
                </a:solidFill>
              </a:rPr>
              <a:pPr algn="r"/>
              <a:t>‹#›</a:t>
            </a:fld>
            <a:endParaRPr lang="en-US" sz="2133" dirty="0">
              <a:solidFill>
                <a:schemeClr val="accent3"/>
              </a:solidFill>
            </a:endParaRPr>
          </a:p>
        </p:txBody>
      </p:sp>
    </p:spTree>
    <p:extLst>
      <p:ext uri="{BB962C8B-B14F-4D97-AF65-F5344CB8AC3E}">
        <p14:creationId xmlns:p14="http://schemas.microsoft.com/office/powerpoint/2010/main" val="395537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65C3F-DBC4-43CE-8C06-434694575C6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A00B13-1DF3-449E-B1D1-35FA6AEC18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D80F9F-AEDE-44BC-AE07-074AEE4DB5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FBCD70-AC26-449D-A430-1E776A0029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A97FAF-AF01-4DAA-9465-642218DEE5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8911518-3B33-4DD7-8AA9-0C9DD2226AAE}"/>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8" name="Footer Placeholder 7">
            <a:extLst>
              <a:ext uri="{FF2B5EF4-FFF2-40B4-BE49-F238E27FC236}">
                <a16:creationId xmlns:a16="http://schemas.microsoft.com/office/drawing/2014/main" id="{F9AEB892-D287-42C7-A8FA-2E4CA59323D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7D7FCA-EC9B-42F7-85D2-912384D4543A}"/>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3660207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76F72-95E6-4EB4-BA58-54619D8A29C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11F217-5557-479B-9D0A-27F761A4C197}"/>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4" name="Footer Placeholder 3">
            <a:extLst>
              <a:ext uri="{FF2B5EF4-FFF2-40B4-BE49-F238E27FC236}">
                <a16:creationId xmlns:a16="http://schemas.microsoft.com/office/drawing/2014/main" id="{702850A6-15DB-4F06-B785-D349C402E8B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0F64CC7-8C7B-4284-8F51-4B11F582C7ED}"/>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457735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43DD90-7E10-4A62-BE87-879AA3029312}"/>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3" name="Footer Placeholder 2">
            <a:extLst>
              <a:ext uri="{FF2B5EF4-FFF2-40B4-BE49-F238E27FC236}">
                <a16:creationId xmlns:a16="http://schemas.microsoft.com/office/drawing/2014/main" id="{759B6873-57D2-41F7-A0A3-C52C238652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363092-69A3-4CB7-8943-6EF5BE82F07B}"/>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1135014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C7DF0-C35F-4BFB-9FE2-F69D684406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A0EF1D6-652B-4058-A67A-C72116A0E6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99DABD-6521-4D0F-AC9C-72589A0852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134D9A-4E10-456B-B77E-C32BEFC90CEB}"/>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6" name="Footer Placeholder 5">
            <a:extLst>
              <a:ext uri="{FF2B5EF4-FFF2-40B4-BE49-F238E27FC236}">
                <a16:creationId xmlns:a16="http://schemas.microsoft.com/office/drawing/2014/main" id="{9555F267-DEA7-4515-BD04-0DD624A276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49C1D3-3E5B-4E84-938F-86A9AF912DFE}"/>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85061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6EF1-1F14-4CCB-A725-61B8EBC722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D08C679-FB49-4D44-A4EF-F1B1BF919B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28E489-5D30-49EC-99B2-9354D0596E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8B4DD0-92E2-4A76-A7D7-CAA32CA3B708}"/>
              </a:ext>
            </a:extLst>
          </p:cNvPr>
          <p:cNvSpPr>
            <a:spLocks noGrp="1"/>
          </p:cNvSpPr>
          <p:nvPr>
            <p:ph type="dt" sz="half" idx="10"/>
          </p:nvPr>
        </p:nvSpPr>
        <p:spPr/>
        <p:txBody>
          <a:bodyPr/>
          <a:lstStyle/>
          <a:p>
            <a:fld id="{899ED78E-F606-493E-98B4-15C9BF4CE446}" type="datetimeFigureOut">
              <a:rPr lang="en-US" smtClean="0"/>
              <a:t>2/15/2025</a:t>
            </a:fld>
            <a:endParaRPr lang="en-US"/>
          </a:p>
        </p:txBody>
      </p:sp>
      <p:sp>
        <p:nvSpPr>
          <p:cNvPr id="6" name="Footer Placeholder 5">
            <a:extLst>
              <a:ext uri="{FF2B5EF4-FFF2-40B4-BE49-F238E27FC236}">
                <a16:creationId xmlns:a16="http://schemas.microsoft.com/office/drawing/2014/main" id="{BE97AFAE-45DC-4104-BA20-100C5043BD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0774FF-6B7F-4921-8454-64709C071AEC}"/>
              </a:ext>
            </a:extLst>
          </p:cNvPr>
          <p:cNvSpPr>
            <a:spLocks noGrp="1"/>
          </p:cNvSpPr>
          <p:nvPr>
            <p:ph type="sldNum" sz="quarter" idx="12"/>
          </p:nvPr>
        </p:nvSpPr>
        <p:spPr/>
        <p:txBody>
          <a:bodyPr/>
          <a:lstStyle/>
          <a:p>
            <a:fld id="{C874379F-8F0D-4A74-9041-03E6F879120F}" type="slidenum">
              <a:rPr lang="en-US" smtClean="0"/>
              <a:t>‹#›</a:t>
            </a:fld>
            <a:endParaRPr lang="en-US"/>
          </a:p>
        </p:txBody>
      </p:sp>
    </p:spTree>
    <p:extLst>
      <p:ext uri="{BB962C8B-B14F-4D97-AF65-F5344CB8AC3E}">
        <p14:creationId xmlns:p14="http://schemas.microsoft.com/office/powerpoint/2010/main" val="2866151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B6F240-C0A6-45A8-8B78-778C337F2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AB5D994-DBA2-47B7-8289-2AC94D24A8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9B49E2-CBBE-429A-91AE-D37B024BE8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9ED78E-F606-493E-98B4-15C9BF4CE446}" type="datetimeFigureOut">
              <a:rPr lang="en-US" smtClean="0"/>
              <a:t>2/15/2025</a:t>
            </a:fld>
            <a:endParaRPr lang="en-US"/>
          </a:p>
        </p:txBody>
      </p:sp>
      <p:sp>
        <p:nvSpPr>
          <p:cNvPr id="5" name="Footer Placeholder 4">
            <a:extLst>
              <a:ext uri="{FF2B5EF4-FFF2-40B4-BE49-F238E27FC236}">
                <a16:creationId xmlns:a16="http://schemas.microsoft.com/office/drawing/2014/main" id="{760A0181-0A42-4096-A778-C67EAC620E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405583-6B46-49CD-99A3-4F37441661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74379F-8F0D-4A74-9041-03E6F879120F}" type="slidenum">
              <a:rPr lang="en-US" smtClean="0"/>
              <a:t>‹#›</a:t>
            </a:fld>
            <a:endParaRPr lang="en-US"/>
          </a:p>
        </p:txBody>
      </p:sp>
    </p:spTree>
    <p:extLst>
      <p:ext uri="{BB962C8B-B14F-4D97-AF65-F5344CB8AC3E}">
        <p14:creationId xmlns:p14="http://schemas.microsoft.com/office/powerpoint/2010/main" val="706218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1D8BD707-D9CF-40AE-B4C6-C98DA3205C09}" type="datetimeFigureOut">
              <a:rPr lang="en-US" smtClean="0"/>
              <a:pPr/>
              <a:t>2/15/2025</a:t>
            </a:fld>
            <a:endParaRPr lang="en-US"/>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2960311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110" name="Google Shape;110;p2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lt2"/>
              </a:buClr>
              <a:buSzPts val="1800"/>
              <a:buChar char="●"/>
              <a:defRPr sz="1800">
                <a:solidFill>
                  <a:schemeClr val="lt2"/>
                </a:solidFill>
              </a:defRPr>
            </a:lvl1pPr>
            <a:lvl2pPr marL="914400" lvl="1" indent="-317500" rtl="0">
              <a:lnSpc>
                <a:spcPct val="115000"/>
              </a:lnSpc>
              <a:spcBef>
                <a:spcPts val="1600"/>
              </a:spcBef>
              <a:spcAft>
                <a:spcPts val="0"/>
              </a:spcAft>
              <a:buClr>
                <a:schemeClr val="lt2"/>
              </a:buClr>
              <a:buSzPts val="1400"/>
              <a:buChar char="○"/>
              <a:defRPr>
                <a:solidFill>
                  <a:schemeClr val="lt2"/>
                </a:solidFill>
              </a:defRPr>
            </a:lvl2pPr>
            <a:lvl3pPr marL="1371600" lvl="2" indent="-317500" rtl="0">
              <a:lnSpc>
                <a:spcPct val="115000"/>
              </a:lnSpc>
              <a:spcBef>
                <a:spcPts val="1600"/>
              </a:spcBef>
              <a:spcAft>
                <a:spcPts val="0"/>
              </a:spcAft>
              <a:buClr>
                <a:schemeClr val="lt2"/>
              </a:buClr>
              <a:buSzPts val="1400"/>
              <a:buChar char="■"/>
              <a:defRPr>
                <a:solidFill>
                  <a:schemeClr val="lt2"/>
                </a:solidFill>
              </a:defRPr>
            </a:lvl3pPr>
            <a:lvl4pPr marL="1828800" lvl="3" indent="-317500" rtl="0">
              <a:lnSpc>
                <a:spcPct val="115000"/>
              </a:lnSpc>
              <a:spcBef>
                <a:spcPts val="1600"/>
              </a:spcBef>
              <a:spcAft>
                <a:spcPts val="0"/>
              </a:spcAft>
              <a:buClr>
                <a:schemeClr val="lt2"/>
              </a:buClr>
              <a:buSzPts val="1400"/>
              <a:buChar char="●"/>
              <a:defRPr>
                <a:solidFill>
                  <a:schemeClr val="lt2"/>
                </a:solidFill>
              </a:defRPr>
            </a:lvl4pPr>
            <a:lvl5pPr marL="2286000" lvl="4" indent="-317500" rtl="0">
              <a:lnSpc>
                <a:spcPct val="115000"/>
              </a:lnSpc>
              <a:spcBef>
                <a:spcPts val="1600"/>
              </a:spcBef>
              <a:spcAft>
                <a:spcPts val="0"/>
              </a:spcAft>
              <a:buClr>
                <a:schemeClr val="lt2"/>
              </a:buClr>
              <a:buSzPts val="1400"/>
              <a:buChar char="○"/>
              <a:defRPr>
                <a:solidFill>
                  <a:schemeClr val="lt2"/>
                </a:solidFill>
              </a:defRPr>
            </a:lvl5pPr>
            <a:lvl6pPr marL="2743200" lvl="5" indent="-317500" rtl="0">
              <a:lnSpc>
                <a:spcPct val="115000"/>
              </a:lnSpc>
              <a:spcBef>
                <a:spcPts val="1600"/>
              </a:spcBef>
              <a:spcAft>
                <a:spcPts val="0"/>
              </a:spcAft>
              <a:buClr>
                <a:schemeClr val="lt2"/>
              </a:buClr>
              <a:buSzPts val="1400"/>
              <a:buChar char="■"/>
              <a:defRPr>
                <a:solidFill>
                  <a:schemeClr val="lt2"/>
                </a:solidFill>
              </a:defRPr>
            </a:lvl6pPr>
            <a:lvl7pPr marL="3200400" lvl="6" indent="-317500" rtl="0">
              <a:lnSpc>
                <a:spcPct val="115000"/>
              </a:lnSpc>
              <a:spcBef>
                <a:spcPts val="1600"/>
              </a:spcBef>
              <a:spcAft>
                <a:spcPts val="0"/>
              </a:spcAft>
              <a:buClr>
                <a:schemeClr val="lt2"/>
              </a:buClr>
              <a:buSzPts val="1400"/>
              <a:buChar char="●"/>
              <a:defRPr>
                <a:solidFill>
                  <a:schemeClr val="lt2"/>
                </a:solidFill>
              </a:defRPr>
            </a:lvl7pPr>
            <a:lvl8pPr marL="3657600" lvl="7" indent="-317500" rtl="0">
              <a:lnSpc>
                <a:spcPct val="115000"/>
              </a:lnSpc>
              <a:spcBef>
                <a:spcPts val="1600"/>
              </a:spcBef>
              <a:spcAft>
                <a:spcPts val="0"/>
              </a:spcAft>
              <a:buClr>
                <a:schemeClr val="lt2"/>
              </a:buClr>
              <a:buSzPts val="1400"/>
              <a:buChar char="○"/>
              <a:defRPr>
                <a:solidFill>
                  <a:schemeClr val="lt2"/>
                </a:solidFill>
              </a:defRPr>
            </a:lvl8pPr>
            <a:lvl9pPr marL="4114800" lvl="8" indent="-317500" rtl="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111" name="Google Shape;111;p2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rtl="0">
              <a:buNone/>
              <a:defRPr sz="1333">
                <a:solidFill>
                  <a:schemeClr val="lt2"/>
                </a:solidFill>
              </a:defRPr>
            </a:lvl1pPr>
            <a:lvl2pPr lvl="1" algn="r" rtl="0">
              <a:buNone/>
              <a:defRPr sz="1333">
                <a:solidFill>
                  <a:schemeClr val="lt2"/>
                </a:solidFill>
              </a:defRPr>
            </a:lvl2pPr>
            <a:lvl3pPr lvl="2" algn="r" rtl="0">
              <a:buNone/>
              <a:defRPr sz="1333">
                <a:solidFill>
                  <a:schemeClr val="lt2"/>
                </a:solidFill>
              </a:defRPr>
            </a:lvl3pPr>
            <a:lvl4pPr lvl="3" algn="r" rtl="0">
              <a:buNone/>
              <a:defRPr sz="1333">
                <a:solidFill>
                  <a:schemeClr val="lt2"/>
                </a:solidFill>
              </a:defRPr>
            </a:lvl4pPr>
            <a:lvl5pPr lvl="4" algn="r" rtl="0">
              <a:buNone/>
              <a:defRPr sz="1333">
                <a:solidFill>
                  <a:schemeClr val="lt2"/>
                </a:solidFill>
              </a:defRPr>
            </a:lvl5pPr>
            <a:lvl6pPr lvl="5" algn="r" rtl="0">
              <a:buNone/>
              <a:defRPr sz="1333">
                <a:solidFill>
                  <a:schemeClr val="lt2"/>
                </a:solidFill>
              </a:defRPr>
            </a:lvl6pPr>
            <a:lvl7pPr lvl="6" algn="r" rtl="0">
              <a:buNone/>
              <a:defRPr sz="1333">
                <a:solidFill>
                  <a:schemeClr val="lt2"/>
                </a:solidFill>
              </a:defRPr>
            </a:lvl7pPr>
            <a:lvl8pPr lvl="7" algn="r" rtl="0">
              <a:buNone/>
              <a:defRPr sz="1333">
                <a:solidFill>
                  <a:schemeClr val="lt2"/>
                </a:solidFill>
              </a:defRPr>
            </a:lvl8pPr>
            <a:lvl9pPr lvl="8" algn="r" rtl="0">
              <a:buNone/>
              <a:defRPr sz="1333">
                <a:solidFill>
                  <a:schemeClr val="lt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15683323"/>
      </p:ext>
    </p:extLst>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F582AE-B8E7-43F9-8753-CE0ED8E17A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E7E9D0-E49D-41D4-BCE7-86823EC2E3D2}"/>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33035B-75F5-4D8E-8068-96F492E16E89}"/>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54845F-C92E-455E-9715-4AF53AE9D862}" type="datetime1">
              <a:rPr lang="en-US" smtClean="0"/>
              <a:t>2/15/2025</a:t>
            </a:fld>
            <a:endParaRPr lang="en-US"/>
          </a:p>
        </p:txBody>
      </p:sp>
      <p:sp>
        <p:nvSpPr>
          <p:cNvPr id="5" name="Footer Placeholder 4">
            <a:extLst>
              <a:ext uri="{FF2B5EF4-FFF2-40B4-BE49-F238E27FC236}">
                <a16:creationId xmlns:a16="http://schemas.microsoft.com/office/drawing/2014/main" id="{95A9A6F7-8273-48A4-B15D-55C3248159CB}"/>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1B64D72-A2D2-4129-B704-57BD8AD91FA2}"/>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8AC8BC-55D2-485B-ABF1-C75FB3AB9F0B}" type="slidenum">
              <a:rPr lang="en-US" smtClean="0"/>
              <a:t>‹#›</a:t>
            </a:fld>
            <a:endParaRPr lang="en-US"/>
          </a:p>
        </p:txBody>
      </p:sp>
    </p:spTree>
    <p:extLst>
      <p:ext uri="{BB962C8B-B14F-4D97-AF65-F5344CB8AC3E}">
        <p14:creationId xmlns:p14="http://schemas.microsoft.com/office/powerpoint/2010/main" val="259197093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1079340"/>
      </p:ext>
    </p:extLst>
  </p:cSld>
  <p:clrMap bg1="dk2" tx1="lt1" bg2="dk1" tx2="lt2" accent1="accent1" accent2="accent2" accent3="accent3" accent4="accent4" accent5="accent5" accent6="accent6" hlink="hlink" folHlink="folHlink"/>
  <p:sldLayoutIdLst>
    <p:sldLayoutId id="2147483701" r:id="rId1"/>
    <p:sldLayoutId id="2147483702" r:id="rId2"/>
  </p:sldLayoutIdLst>
  <p:hf hdr="0" dt="0"/>
  <p:txStyles>
    <p:titleStyle>
      <a:lvl1pPr algn="l" rtl="0" eaLnBrk="0" fontAlgn="base" hangingPunct="0">
        <a:spcBef>
          <a:spcPct val="0"/>
        </a:spcBef>
        <a:spcAft>
          <a:spcPct val="0"/>
        </a:spcAft>
        <a:defRPr sz="3200" baseline="0">
          <a:solidFill>
            <a:schemeClr val="tx2"/>
          </a:solidFill>
          <a:latin typeface="+mj-lt"/>
          <a:ea typeface="+mj-ea"/>
          <a:cs typeface="+mj-cs"/>
        </a:defRPr>
      </a:lvl1pPr>
      <a:lvl2pPr algn="l" rtl="0" eaLnBrk="0" fontAlgn="base" hangingPunct="0">
        <a:spcBef>
          <a:spcPct val="0"/>
        </a:spcBef>
        <a:spcAft>
          <a:spcPct val="0"/>
        </a:spcAft>
        <a:defRPr sz="5333">
          <a:solidFill>
            <a:schemeClr val="tx2"/>
          </a:solidFill>
          <a:latin typeface="Bookman Old Style" pitchFamily="18" charset="0"/>
          <a:cs typeface="Arial" charset="0"/>
        </a:defRPr>
      </a:lvl2pPr>
      <a:lvl3pPr algn="l" rtl="0" eaLnBrk="0" fontAlgn="base" hangingPunct="0">
        <a:spcBef>
          <a:spcPct val="0"/>
        </a:spcBef>
        <a:spcAft>
          <a:spcPct val="0"/>
        </a:spcAft>
        <a:defRPr sz="5333">
          <a:solidFill>
            <a:schemeClr val="tx2"/>
          </a:solidFill>
          <a:latin typeface="Bookman Old Style" pitchFamily="18" charset="0"/>
          <a:cs typeface="Arial" charset="0"/>
        </a:defRPr>
      </a:lvl3pPr>
      <a:lvl4pPr algn="l" rtl="0" eaLnBrk="0" fontAlgn="base" hangingPunct="0">
        <a:spcBef>
          <a:spcPct val="0"/>
        </a:spcBef>
        <a:spcAft>
          <a:spcPct val="0"/>
        </a:spcAft>
        <a:defRPr sz="5333">
          <a:solidFill>
            <a:schemeClr val="tx2"/>
          </a:solidFill>
          <a:latin typeface="Bookman Old Style" pitchFamily="18" charset="0"/>
          <a:cs typeface="Arial" charset="0"/>
        </a:defRPr>
      </a:lvl4pPr>
      <a:lvl5pPr algn="l" rtl="0" eaLnBrk="0" fontAlgn="base" hangingPunct="0">
        <a:spcBef>
          <a:spcPct val="0"/>
        </a:spcBef>
        <a:spcAft>
          <a:spcPct val="0"/>
        </a:spcAft>
        <a:defRPr sz="5333">
          <a:solidFill>
            <a:schemeClr val="tx2"/>
          </a:solidFill>
          <a:latin typeface="Bookman Old Style" pitchFamily="18" charset="0"/>
          <a:cs typeface="Arial" charset="0"/>
        </a:defRPr>
      </a:lvl5pPr>
      <a:lvl6pPr marL="609585" algn="l" rtl="0" fontAlgn="base">
        <a:spcBef>
          <a:spcPct val="0"/>
        </a:spcBef>
        <a:spcAft>
          <a:spcPct val="0"/>
        </a:spcAft>
        <a:defRPr sz="5333">
          <a:solidFill>
            <a:schemeClr val="tx2"/>
          </a:solidFill>
          <a:latin typeface="Bookman Old Style" pitchFamily="18" charset="0"/>
          <a:cs typeface="Arial" charset="0"/>
        </a:defRPr>
      </a:lvl6pPr>
      <a:lvl7pPr marL="1219170" algn="l" rtl="0" fontAlgn="base">
        <a:spcBef>
          <a:spcPct val="0"/>
        </a:spcBef>
        <a:spcAft>
          <a:spcPct val="0"/>
        </a:spcAft>
        <a:defRPr sz="5333">
          <a:solidFill>
            <a:schemeClr val="tx2"/>
          </a:solidFill>
          <a:latin typeface="Bookman Old Style" pitchFamily="18" charset="0"/>
          <a:cs typeface="Arial" charset="0"/>
        </a:defRPr>
      </a:lvl7pPr>
      <a:lvl8pPr marL="1828754" algn="l" rtl="0" fontAlgn="base">
        <a:spcBef>
          <a:spcPct val="0"/>
        </a:spcBef>
        <a:spcAft>
          <a:spcPct val="0"/>
        </a:spcAft>
        <a:defRPr sz="5333">
          <a:solidFill>
            <a:schemeClr val="tx2"/>
          </a:solidFill>
          <a:latin typeface="Bookman Old Style" pitchFamily="18" charset="0"/>
          <a:cs typeface="Arial" charset="0"/>
        </a:defRPr>
      </a:lvl8pPr>
      <a:lvl9pPr marL="2438339" algn="l" rtl="0" fontAlgn="base">
        <a:spcBef>
          <a:spcPct val="0"/>
        </a:spcBef>
        <a:spcAft>
          <a:spcPct val="0"/>
        </a:spcAft>
        <a:defRPr sz="5333">
          <a:solidFill>
            <a:schemeClr val="tx2"/>
          </a:solidFill>
          <a:latin typeface="Bookman Old Style" pitchFamily="18" charset="0"/>
          <a:cs typeface="Arial" charset="0"/>
        </a:defRPr>
      </a:lvl9pPr>
    </p:titleStyle>
    <p:bodyStyle>
      <a:lvl1pPr marL="0" indent="0" algn="l" rtl="0" eaLnBrk="0" fontAlgn="base" hangingPunct="0">
        <a:lnSpc>
          <a:spcPct val="120000"/>
        </a:lnSpc>
        <a:spcBef>
          <a:spcPct val="0"/>
        </a:spcBef>
        <a:spcAft>
          <a:spcPct val="0"/>
        </a:spcAft>
        <a:buFontTx/>
        <a:buNone/>
        <a:defRPr sz="3200">
          <a:solidFill>
            <a:schemeClr val="tx1"/>
          </a:solidFill>
          <a:latin typeface="+mn-lt"/>
          <a:ea typeface="+mn-ea"/>
          <a:cs typeface="+mn-cs"/>
        </a:defRPr>
      </a:lvl1pPr>
      <a:lvl2pPr marL="609585" indent="0" algn="l" rtl="0" eaLnBrk="0" fontAlgn="base" hangingPunct="0">
        <a:lnSpc>
          <a:spcPct val="120000"/>
        </a:lnSpc>
        <a:spcBef>
          <a:spcPct val="0"/>
        </a:spcBef>
        <a:spcAft>
          <a:spcPct val="0"/>
        </a:spcAft>
        <a:buFontTx/>
        <a:buNone/>
        <a:defRPr sz="3200">
          <a:solidFill>
            <a:schemeClr val="tx1"/>
          </a:solidFill>
          <a:latin typeface="+mn-lt"/>
          <a:cs typeface="+mn-cs"/>
        </a:defRPr>
      </a:lvl2pPr>
      <a:lvl3pPr marL="1219170" indent="0" algn="l" rtl="0" eaLnBrk="0" fontAlgn="base" hangingPunct="0">
        <a:spcBef>
          <a:spcPct val="20000"/>
        </a:spcBef>
        <a:spcAft>
          <a:spcPct val="0"/>
        </a:spcAft>
        <a:buFontTx/>
        <a:buNone/>
        <a:defRPr sz="3200">
          <a:solidFill>
            <a:schemeClr val="tx1"/>
          </a:solidFill>
          <a:latin typeface="+mn-lt"/>
          <a:cs typeface="+mn-cs"/>
        </a:defRPr>
      </a:lvl3pPr>
      <a:lvl4pPr marL="1828754" indent="0" algn="l" rtl="0" eaLnBrk="0" fontAlgn="base" hangingPunct="0">
        <a:spcBef>
          <a:spcPct val="20000"/>
        </a:spcBef>
        <a:spcAft>
          <a:spcPct val="0"/>
        </a:spcAft>
        <a:buFontTx/>
        <a:buNone/>
        <a:defRPr sz="3200">
          <a:solidFill>
            <a:schemeClr val="tx1"/>
          </a:solidFill>
          <a:latin typeface="+mn-lt"/>
          <a:cs typeface="+mn-cs"/>
        </a:defRPr>
      </a:lvl4pPr>
      <a:lvl5pPr marL="2438339" indent="0" algn="l" rtl="0" eaLnBrk="0" fontAlgn="base" hangingPunct="0">
        <a:spcBef>
          <a:spcPct val="20000"/>
        </a:spcBef>
        <a:spcAft>
          <a:spcPct val="0"/>
        </a:spcAft>
        <a:buFontTx/>
        <a:buNone/>
        <a:tabLst/>
        <a:defRPr sz="3200">
          <a:solidFill>
            <a:schemeClr val="tx1"/>
          </a:solidFill>
          <a:latin typeface="+mn-lt"/>
          <a:cs typeface="+mn-cs"/>
        </a:defRPr>
      </a:lvl5pPr>
      <a:lvl6pPr marL="3458547" indent="-304792" algn="l" rtl="0" fontAlgn="base">
        <a:spcBef>
          <a:spcPct val="20000"/>
        </a:spcBef>
        <a:spcAft>
          <a:spcPct val="0"/>
        </a:spcAft>
        <a:buChar char="»"/>
        <a:defRPr sz="3200">
          <a:solidFill>
            <a:schemeClr val="tx1"/>
          </a:solidFill>
          <a:latin typeface="+mn-lt"/>
          <a:cs typeface="+mn-cs"/>
        </a:defRPr>
      </a:lvl6pPr>
      <a:lvl7pPr marL="4068132" indent="-304792" algn="l" rtl="0" fontAlgn="base">
        <a:spcBef>
          <a:spcPct val="20000"/>
        </a:spcBef>
        <a:spcAft>
          <a:spcPct val="0"/>
        </a:spcAft>
        <a:buChar char="»"/>
        <a:defRPr sz="3200">
          <a:solidFill>
            <a:schemeClr val="tx1"/>
          </a:solidFill>
          <a:latin typeface="+mn-lt"/>
          <a:cs typeface="+mn-cs"/>
        </a:defRPr>
      </a:lvl7pPr>
      <a:lvl8pPr marL="4677716" indent="-304792" algn="l" rtl="0" fontAlgn="base">
        <a:spcBef>
          <a:spcPct val="20000"/>
        </a:spcBef>
        <a:spcAft>
          <a:spcPct val="0"/>
        </a:spcAft>
        <a:buChar char="»"/>
        <a:defRPr sz="3200">
          <a:solidFill>
            <a:schemeClr val="tx1"/>
          </a:solidFill>
          <a:latin typeface="+mn-lt"/>
          <a:cs typeface="+mn-cs"/>
        </a:defRPr>
      </a:lvl8pPr>
      <a:lvl9pPr marL="5287301" indent="-304792" algn="l" rtl="0" fontAlgn="base">
        <a:spcBef>
          <a:spcPct val="20000"/>
        </a:spcBef>
        <a:spcAft>
          <a:spcPct val="0"/>
        </a:spcAft>
        <a:buChar char="»"/>
        <a:defRPr sz="3200">
          <a:solidFill>
            <a:schemeClr val="tx1"/>
          </a:solidFill>
          <a:latin typeface="+mn-lt"/>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svg"/><Relationship Id="rId18" Type="http://schemas.openxmlformats.org/officeDocument/2006/relationships/image" Target="../media/image1150.png"/><Relationship Id="rId26" Type="http://schemas.openxmlformats.org/officeDocument/2006/relationships/image" Target="../media/image47.png"/><Relationship Id="rId39" Type="http://schemas.openxmlformats.org/officeDocument/2006/relationships/image" Target="../media/image390.png"/><Relationship Id="rId3" Type="http://schemas.openxmlformats.org/officeDocument/2006/relationships/image" Target="../media/image26.png"/><Relationship Id="rId21" Type="http://schemas.openxmlformats.org/officeDocument/2006/relationships/image" Target="../media/image42.svg"/><Relationship Id="rId34" Type="http://schemas.openxmlformats.org/officeDocument/2006/relationships/image" Target="../media/image54.png"/><Relationship Id="rId7" Type="http://schemas.openxmlformats.org/officeDocument/2006/relationships/image" Target="../media/image30.svg"/><Relationship Id="rId12" Type="http://schemas.openxmlformats.org/officeDocument/2006/relationships/image" Target="../media/image35.png"/><Relationship Id="rId17" Type="http://schemas.openxmlformats.org/officeDocument/2006/relationships/image" Target="../media/image40.svg"/><Relationship Id="rId25" Type="http://schemas.openxmlformats.org/officeDocument/2006/relationships/image" Target="../media/image46.svg"/><Relationship Id="rId33" Type="http://schemas.openxmlformats.org/officeDocument/2006/relationships/image" Target="../media/image53.png"/><Relationship Id="rId38" Type="http://schemas.openxmlformats.org/officeDocument/2006/relationships/image" Target="../media/image57.png"/><Relationship Id="rId2" Type="http://schemas.openxmlformats.org/officeDocument/2006/relationships/image" Target="../media/image25.jpeg"/><Relationship Id="rId16" Type="http://schemas.openxmlformats.org/officeDocument/2006/relationships/image" Target="../media/image39.png"/><Relationship Id="rId20" Type="http://schemas.openxmlformats.org/officeDocument/2006/relationships/image" Target="../media/image41.png"/><Relationship Id="rId29" Type="http://schemas.openxmlformats.org/officeDocument/2006/relationships/image" Target="../media/image50.svg"/><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34.svg"/><Relationship Id="rId24" Type="http://schemas.openxmlformats.org/officeDocument/2006/relationships/image" Target="../media/image45.png"/><Relationship Id="rId32" Type="http://schemas.openxmlformats.org/officeDocument/2006/relationships/image" Target="../media/image330.png"/><Relationship Id="rId37" Type="http://schemas.openxmlformats.org/officeDocument/2006/relationships/image" Target="../media/image56.png"/><Relationship Id="rId5" Type="http://schemas.openxmlformats.org/officeDocument/2006/relationships/image" Target="../media/image28.svg"/><Relationship Id="rId15" Type="http://schemas.openxmlformats.org/officeDocument/2006/relationships/image" Target="../media/image38.svg"/><Relationship Id="rId23" Type="http://schemas.openxmlformats.org/officeDocument/2006/relationships/image" Target="../media/image44.svg"/><Relationship Id="rId28" Type="http://schemas.openxmlformats.org/officeDocument/2006/relationships/image" Target="../media/image49.png"/><Relationship Id="rId36" Type="http://schemas.openxmlformats.org/officeDocument/2006/relationships/image" Target="../media/image370.png"/><Relationship Id="rId10" Type="http://schemas.openxmlformats.org/officeDocument/2006/relationships/image" Target="../media/image33.png"/><Relationship Id="rId19" Type="http://schemas.openxmlformats.org/officeDocument/2006/relationships/image" Target="../media/image1160.png"/><Relationship Id="rId31" Type="http://schemas.openxmlformats.org/officeDocument/2006/relationships/image" Target="../media/image52.svg"/><Relationship Id="rId4" Type="http://schemas.openxmlformats.org/officeDocument/2006/relationships/image" Target="../media/image27.png"/><Relationship Id="rId9" Type="http://schemas.openxmlformats.org/officeDocument/2006/relationships/image" Target="../media/image32.svg"/><Relationship Id="rId14" Type="http://schemas.openxmlformats.org/officeDocument/2006/relationships/image" Target="../media/image37.png"/><Relationship Id="rId22" Type="http://schemas.openxmlformats.org/officeDocument/2006/relationships/image" Target="../media/image43.png"/><Relationship Id="rId27" Type="http://schemas.openxmlformats.org/officeDocument/2006/relationships/image" Target="../media/image48.svg"/><Relationship Id="rId30" Type="http://schemas.openxmlformats.org/officeDocument/2006/relationships/image" Target="../media/image51.png"/><Relationship Id="rId35" Type="http://schemas.openxmlformats.org/officeDocument/2006/relationships/image" Target="../media/image55.jpeg"/></Relationships>
</file>

<file path=ppt/slides/_rels/slide1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61.gif"/><Relationship Id="rId5" Type="http://schemas.openxmlformats.org/officeDocument/2006/relationships/image" Target="../media/image60.jpeg"/><Relationship Id="rId4" Type="http://schemas.openxmlformats.org/officeDocument/2006/relationships/image" Target="../media/image59.png"/></Relationships>
</file>

<file path=ppt/slides/_rels/slide1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13.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image" Target="../media/image5.jpg"/><Relationship Id="rId7"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jpeg"/><Relationship Id="rId4"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72.jpeg"/><Relationship Id="rId13" Type="http://schemas.openxmlformats.org/officeDocument/2006/relationships/image" Target="cid:image001.jpg@01D1793B.8CDFBEC0" TargetMode="External"/><Relationship Id="rId3" Type="http://schemas.openxmlformats.org/officeDocument/2006/relationships/image" Target="../media/image68.tif"/><Relationship Id="rId7" Type="http://schemas.openxmlformats.org/officeDocument/2006/relationships/image" Target="../media/image500.png"/><Relationship Id="rId12" Type="http://schemas.openxmlformats.org/officeDocument/2006/relationships/image" Target="../media/image7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1.png"/><Relationship Id="rId11" Type="http://schemas.openxmlformats.org/officeDocument/2006/relationships/image" Target="../media/image74.png"/><Relationship Id="rId5" Type="http://schemas.openxmlformats.org/officeDocument/2006/relationships/image" Target="../media/image70.png"/><Relationship Id="rId10" Type="http://schemas.openxmlformats.org/officeDocument/2006/relationships/image" Target="../media/image73.wmf"/><Relationship Id="rId4" Type="http://schemas.openxmlformats.org/officeDocument/2006/relationships/image" Target="../media/image69.png"/><Relationship Id="rId9"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xml"/><Relationship Id="rId1" Type="http://schemas.openxmlformats.org/officeDocument/2006/relationships/slideLayout" Target="../slideLayouts/slideLayout37.xml"/><Relationship Id="rId5" Type="http://schemas.openxmlformats.org/officeDocument/2006/relationships/image" Target="../media/image78.jpeg"/><Relationship Id="rId4" Type="http://schemas.openxmlformats.org/officeDocument/2006/relationships/image" Target="../media/image77.jpg"/></Relationships>
</file>

<file path=ppt/slides/_rels/slide16.x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oleObject" Target="../embeddings/oleObject3.bin"/><Relationship Id="rId1" Type="http://schemas.openxmlformats.org/officeDocument/2006/relationships/slideLayout" Target="../slideLayouts/slideLayout37.xml"/><Relationship Id="rId5" Type="http://schemas.openxmlformats.org/officeDocument/2006/relationships/image" Target="../media/image78.jpeg"/><Relationship Id="rId4" Type="http://schemas.openxmlformats.org/officeDocument/2006/relationships/image" Target="../media/image80.pn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37.xml"/><Relationship Id="rId4" Type="http://schemas.openxmlformats.org/officeDocument/2006/relationships/image" Target="../media/image83.emf"/></Relationships>
</file>

<file path=ppt/slides/_rels/slide18.xml.rels><?xml version="1.0" encoding="UTF-8" standalone="yes"?>
<Relationships xmlns="http://schemas.openxmlformats.org/package/2006/relationships"><Relationship Id="rId3" Type="http://schemas.openxmlformats.org/officeDocument/2006/relationships/hyperlink" Target="http://link.aps.org/doi/10.1103/PhysRevLett.128.111101" TargetMode="External"/><Relationship Id="rId7" Type="http://schemas.openxmlformats.org/officeDocument/2006/relationships/image" Target="../media/image8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6.jpg"/><Relationship Id="rId5" Type="http://schemas.openxmlformats.org/officeDocument/2006/relationships/image" Target="../media/image85.png"/><Relationship Id="rId4" Type="http://schemas.openxmlformats.org/officeDocument/2006/relationships/image" Target="../media/image84.jpeg"/></Relationships>
</file>

<file path=ppt/slides/_rels/slide19.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link.aps.org/doi/10.1103/PhysRevLett.128.111101" TargetMode="External"/><Relationship Id="rId4" Type="http://schemas.openxmlformats.org/officeDocument/2006/relationships/image" Target="../media/image89.emf"/></Relationships>
</file>

<file path=ppt/slides/_rels/slide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png"/><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jpg"/><Relationship Id="rId9" Type="http://schemas.openxmlformats.org/officeDocument/2006/relationships/image" Target="../media/image10.emf"/></Relationships>
</file>

<file path=ppt/slides/_rels/slide20.xml.rels><?xml version="1.0" encoding="UTF-8" standalone="yes"?>
<Relationships xmlns="http://schemas.openxmlformats.org/package/2006/relationships"><Relationship Id="rId8" Type="http://schemas.openxmlformats.org/officeDocument/2006/relationships/image" Target="../media/image94.emf"/><Relationship Id="rId3" Type="http://schemas.openxmlformats.org/officeDocument/2006/relationships/image" Target="../media/image90.png"/><Relationship Id="rId7" Type="http://schemas.openxmlformats.org/officeDocument/2006/relationships/hyperlink" Target="http://link.aps.org/doi/10.1103/PhysRevLett.128.11110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jpg"/><Relationship Id="rId4" Type="http://schemas.openxmlformats.org/officeDocument/2006/relationships/image" Target="../media/image91.png"/></Relationships>
</file>

<file path=ppt/slides/_rels/slide2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image" Target="../media/image98.emf"/><Relationship Id="rId4" Type="http://schemas.openxmlformats.org/officeDocument/2006/relationships/image" Target="../media/image97.emf"/></Relationships>
</file>

<file path=ppt/slides/_rels/slide23.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emf"/><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37.xml"/><Relationship Id="rId4" Type="http://schemas.openxmlformats.org/officeDocument/2006/relationships/image" Target="../media/image103.png"/></Relationships>
</file>

<file path=ppt/slides/_rels/slide2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39.xml"/><Relationship Id="rId5" Type="http://schemas.openxmlformats.org/officeDocument/2006/relationships/image" Target="../media/image107.png"/><Relationship Id="rId4" Type="http://schemas.openxmlformats.org/officeDocument/2006/relationships/image" Target="../media/image106.jpeg"/></Relationships>
</file>

<file path=ppt/slides/_rels/slide26.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image" Target="../media/image108.png"/><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8" Type="http://schemas.openxmlformats.org/officeDocument/2006/relationships/image" Target="cid:image001.jpg@01D1793B.8CDFBEC0" TargetMode="External"/><Relationship Id="rId13" Type="http://schemas.openxmlformats.org/officeDocument/2006/relationships/image" Target="../media/image117.png"/><Relationship Id="rId3" Type="http://schemas.openxmlformats.org/officeDocument/2006/relationships/image" Target="../media/image110.tiff"/><Relationship Id="rId7" Type="http://schemas.openxmlformats.org/officeDocument/2006/relationships/image" Target="../media/image75.jpeg"/><Relationship Id="rId12" Type="http://schemas.openxmlformats.org/officeDocument/2006/relationships/image" Target="../media/image116.png"/><Relationship Id="rId17" Type="http://schemas.openxmlformats.org/officeDocument/2006/relationships/image" Target="../media/image121.jpg"/><Relationship Id="rId2" Type="http://schemas.openxmlformats.org/officeDocument/2006/relationships/image" Target="../media/image109.png"/><Relationship Id="rId16" Type="http://schemas.openxmlformats.org/officeDocument/2006/relationships/image" Target="../media/image120.png"/><Relationship Id="rId1" Type="http://schemas.openxmlformats.org/officeDocument/2006/relationships/slideLayout" Target="../slideLayouts/slideLayout39.xml"/><Relationship Id="rId6" Type="http://schemas.openxmlformats.org/officeDocument/2006/relationships/image" Target="../media/image112.jpg"/><Relationship Id="rId11" Type="http://schemas.openxmlformats.org/officeDocument/2006/relationships/image" Target="../media/image115.png"/><Relationship Id="rId5" Type="http://schemas.openxmlformats.org/officeDocument/2006/relationships/image" Target="../media/image105.png"/><Relationship Id="rId15" Type="http://schemas.openxmlformats.org/officeDocument/2006/relationships/image" Target="../media/image119.png"/><Relationship Id="rId10" Type="http://schemas.openxmlformats.org/officeDocument/2006/relationships/image" Target="../media/image114.png"/><Relationship Id="rId4" Type="http://schemas.openxmlformats.org/officeDocument/2006/relationships/image" Target="../media/image111.jpeg"/><Relationship Id="rId9" Type="http://schemas.openxmlformats.org/officeDocument/2006/relationships/image" Target="../media/image113.png"/><Relationship Id="rId14" Type="http://schemas.openxmlformats.org/officeDocument/2006/relationships/image" Target="../media/image1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hyperlink" Target="https://arxiv.org/search/hep-ex?searchtype=author&amp;query=Kovachy,+T" TargetMode="External"/><Relationship Id="rId3" Type="http://schemas.openxmlformats.org/officeDocument/2006/relationships/image" Target="../media/image24.emf"/><Relationship Id="rId7" Type="http://schemas.openxmlformats.org/officeDocument/2006/relationships/hyperlink" Target="https://arxiv.org/search/hep-ex?searchtype=author&amp;query=Gabrielse,+G" TargetMode="External"/><Relationship Id="rId2"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hyperlink" Target="https://arxiv.org/search/hep-ex?searchtype=author&amp;query=Wang,+Z" TargetMode="External"/><Relationship Id="rId5" Type="http://schemas.openxmlformats.org/officeDocument/2006/relationships/hyperlink" Target="https://arxiv.org/search/hep-ex?searchtype=author&amp;query=Ionescu,+A" TargetMode="External"/><Relationship Id="rId4" Type="http://schemas.openxmlformats.org/officeDocument/2006/relationships/hyperlink" Target="https://arxiv.org/search/hep-ex?searchtype=author&amp;query=Deshpand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5F39E-2CC6-497D-9827-B80DBDF2C111}"/>
              </a:ext>
            </a:extLst>
          </p:cNvPr>
          <p:cNvSpPr>
            <a:spLocks noGrp="1"/>
          </p:cNvSpPr>
          <p:nvPr>
            <p:ph type="ctrTitle"/>
          </p:nvPr>
        </p:nvSpPr>
        <p:spPr>
          <a:xfrm>
            <a:off x="0" y="115577"/>
            <a:ext cx="12031037" cy="1655762"/>
          </a:xfrm>
        </p:spPr>
        <p:txBody>
          <a:bodyPr>
            <a:normAutofit fontScale="90000"/>
          </a:bodyPr>
          <a:lstStyle/>
          <a:p>
            <a:r>
              <a:rPr lang="en-US" dirty="0"/>
              <a:t>Optomechanical detectors for dark matter and tests of gravity</a:t>
            </a:r>
          </a:p>
        </p:txBody>
      </p:sp>
      <p:sp>
        <p:nvSpPr>
          <p:cNvPr id="3" name="Subtitle 2">
            <a:extLst>
              <a:ext uri="{FF2B5EF4-FFF2-40B4-BE49-F238E27FC236}">
                <a16:creationId xmlns:a16="http://schemas.microsoft.com/office/drawing/2014/main" id="{61E75C80-3BBE-4EBE-B3BF-08B02CA231DF}"/>
              </a:ext>
            </a:extLst>
          </p:cNvPr>
          <p:cNvSpPr>
            <a:spLocks noGrp="1"/>
          </p:cNvSpPr>
          <p:nvPr>
            <p:ph type="subTitle" idx="1"/>
          </p:nvPr>
        </p:nvSpPr>
        <p:spPr>
          <a:xfrm>
            <a:off x="15375" y="4429758"/>
            <a:ext cx="2637343" cy="636356"/>
          </a:xfrm>
        </p:spPr>
        <p:txBody>
          <a:bodyPr>
            <a:normAutofit fontScale="85000" lnSpcReduction="20000"/>
          </a:bodyPr>
          <a:lstStyle/>
          <a:p>
            <a:r>
              <a:rPr lang="en-US" sz="2000" dirty="0" err="1"/>
              <a:t>A.Geraci</a:t>
            </a:r>
            <a:endParaRPr lang="en-US" sz="2000" dirty="0"/>
          </a:p>
          <a:p>
            <a:r>
              <a:rPr lang="en-US" sz="2000" dirty="0"/>
              <a:t>Northwestern University</a:t>
            </a:r>
          </a:p>
        </p:txBody>
      </p:sp>
      <p:pic>
        <p:nvPicPr>
          <p:cNvPr id="6" name="Google Shape;176;g6df46f4a3e_0_6">
            <a:extLst>
              <a:ext uri="{FF2B5EF4-FFF2-40B4-BE49-F238E27FC236}">
                <a16:creationId xmlns:a16="http://schemas.microsoft.com/office/drawing/2014/main" id="{BDE99E3C-E4CC-498C-9D49-01AD8B146494}"/>
              </a:ext>
            </a:extLst>
          </p:cNvPr>
          <p:cNvPicPr preferRelativeResize="0">
            <a:picLocks noChangeAspect="1"/>
          </p:cNvPicPr>
          <p:nvPr/>
        </p:nvPicPr>
        <p:blipFill>
          <a:blip r:embed="rId3">
            <a:alphaModFix/>
          </a:blip>
          <a:stretch>
            <a:fillRect/>
          </a:stretch>
        </p:blipFill>
        <p:spPr>
          <a:xfrm>
            <a:off x="15375" y="4962550"/>
            <a:ext cx="4187886" cy="1818110"/>
          </a:xfrm>
          <a:prstGeom prst="rect">
            <a:avLst/>
          </a:prstGeom>
          <a:noFill/>
          <a:ln>
            <a:noFill/>
          </a:ln>
        </p:spPr>
      </p:pic>
      <p:pic>
        <p:nvPicPr>
          <p:cNvPr id="7" name="Picture 6">
            <a:extLst>
              <a:ext uri="{FF2B5EF4-FFF2-40B4-BE49-F238E27FC236}">
                <a16:creationId xmlns:a16="http://schemas.microsoft.com/office/drawing/2014/main" id="{F743D81A-0A97-487F-A924-E4E4AB7CB4C3}"/>
              </a:ext>
            </a:extLst>
          </p:cNvPr>
          <p:cNvPicPr>
            <a:picLocks noChangeAspect="1"/>
          </p:cNvPicPr>
          <p:nvPr/>
        </p:nvPicPr>
        <p:blipFill>
          <a:blip r:embed="rId4"/>
          <a:stretch>
            <a:fillRect/>
          </a:stretch>
        </p:blipFill>
        <p:spPr>
          <a:xfrm>
            <a:off x="2955910" y="3586032"/>
            <a:ext cx="4077936" cy="2285573"/>
          </a:xfrm>
          <a:prstGeom prst="rect">
            <a:avLst/>
          </a:prstGeom>
        </p:spPr>
      </p:pic>
      <p:pic>
        <p:nvPicPr>
          <p:cNvPr id="8" name="Picture 7">
            <a:extLst>
              <a:ext uri="{FF2B5EF4-FFF2-40B4-BE49-F238E27FC236}">
                <a16:creationId xmlns:a16="http://schemas.microsoft.com/office/drawing/2014/main" id="{C64C3929-492B-4BDE-B484-9054AA43ABE8}"/>
              </a:ext>
            </a:extLst>
          </p:cNvPr>
          <p:cNvPicPr>
            <a:picLocks noChangeAspect="1"/>
          </p:cNvPicPr>
          <p:nvPr/>
        </p:nvPicPr>
        <p:blipFill rotWithShape="1">
          <a:blip r:embed="rId5"/>
          <a:srcRect l="70581"/>
          <a:stretch/>
        </p:blipFill>
        <p:spPr>
          <a:xfrm>
            <a:off x="3365704" y="1569307"/>
            <a:ext cx="2506688" cy="2014334"/>
          </a:xfrm>
          <a:prstGeom prst="rect">
            <a:avLst/>
          </a:prstGeom>
        </p:spPr>
      </p:pic>
      <p:pic>
        <p:nvPicPr>
          <p:cNvPr id="9" name="Picture 8">
            <a:extLst>
              <a:ext uri="{FF2B5EF4-FFF2-40B4-BE49-F238E27FC236}">
                <a16:creationId xmlns:a16="http://schemas.microsoft.com/office/drawing/2014/main" id="{2A65691B-51DF-4D12-97B3-237800DCA6D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9609" y="1771339"/>
            <a:ext cx="2926007" cy="2431731"/>
          </a:xfrm>
          <a:prstGeom prst="rect">
            <a:avLst/>
          </a:prstGeom>
        </p:spPr>
      </p:pic>
      <p:sp>
        <p:nvSpPr>
          <p:cNvPr id="11" name="TextBox 10">
            <a:extLst>
              <a:ext uri="{FF2B5EF4-FFF2-40B4-BE49-F238E27FC236}">
                <a16:creationId xmlns:a16="http://schemas.microsoft.com/office/drawing/2014/main" id="{598701C1-FD77-4058-83D4-6C1377E47FDC}"/>
              </a:ext>
            </a:extLst>
          </p:cNvPr>
          <p:cNvSpPr txBox="1"/>
          <p:nvPr/>
        </p:nvSpPr>
        <p:spPr>
          <a:xfrm>
            <a:off x="7337038" y="6002967"/>
            <a:ext cx="4486121" cy="646331"/>
          </a:xfrm>
          <a:prstGeom prst="rect">
            <a:avLst/>
          </a:prstGeom>
          <a:noFill/>
        </p:spPr>
        <p:txBody>
          <a:bodyPr wrap="square">
            <a:spAutoFit/>
          </a:bodyPr>
          <a:lstStyle/>
          <a:p>
            <a:pPr algn="l"/>
            <a:r>
              <a:rPr lang="en-US" sz="1800" b="0" i="0" dirty="0">
                <a:solidFill>
                  <a:schemeClr val="bg1">
                    <a:lumMod val="50000"/>
                  </a:schemeClr>
                </a:solidFill>
                <a:effectLst/>
                <a:latin typeface="Roboto"/>
              </a:rPr>
              <a:t>DRD5 Collaboration meeting17 Feb 2025 – WP 1 talk</a:t>
            </a:r>
          </a:p>
        </p:txBody>
      </p:sp>
      <p:pic>
        <p:nvPicPr>
          <p:cNvPr id="12" name="Content Placeholder 4">
            <a:extLst>
              <a:ext uri="{FF2B5EF4-FFF2-40B4-BE49-F238E27FC236}">
                <a16:creationId xmlns:a16="http://schemas.microsoft.com/office/drawing/2014/main" id="{0D09A1A8-F4CA-4FCC-80AE-BB1ED2F4CD6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85505" y="3131393"/>
            <a:ext cx="3180002" cy="2871574"/>
          </a:xfrm>
          <a:prstGeom prst="rect">
            <a:avLst/>
          </a:prstGeom>
        </p:spPr>
      </p:pic>
    </p:spTree>
    <p:extLst>
      <p:ext uri="{BB962C8B-B14F-4D97-AF65-F5344CB8AC3E}">
        <p14:creationId xmlns:p14="http://schemas.microsoft.com/office/powerpoint/2010/main" val="550229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ryogen Free Dilution Refrigerators Market Size, Share,">
            <a:extLst>
              <a:ext uri="{FF2B5EF4-FFF2-40B4-BE49-F238E27FC236}">
                <a16:creationId xmlns:a16="http://schemas.microsoft.com/office/drawing/2014/main" id="{A24011C3-A643-40F4-98AC-E131228F1D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0323" y="4627951"/>
            <a:ext cx="2038279" cy="15267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6213C6-AAB2-46DB-89E0-B75808331AE1}"/>
              </a:ext>
            </a:extLst>
          </p:cNvPr>
          <p:cNvSpPr txBox="1"/>
          <p:nvPr/>
        </p:nvSpPr>
        <p:spPr>
          <a:xfrm>
            <a:off x="307209" y="117906"/>
            <a:ext cx="9613657" cy="769441"/>
          </a:xfrm>
          <a:prstGeom prst="rect">
            <a:avLst/>
          </a:prstGeom>
          <a:noFill/>
        </p:spPr>
        <p:txBody>
          <a:bodyPr wrap="none" rtlCol="0">
            <a:spAutoFit/>
          </a:bodyPr>
          <a:lstStyle/>
          <a:p>
            <a:r>
              <a:rPr lang="en-US" sz="4400" dirty="0">
                <a:latin typeface="+mj-lt"/>
                <a:cs typeface="Segoe UI" panose="020B0502040204020203" pitchFamily="34" charset="0"/>
              </a:rPr>
              <a:t>A membrane-based dark photon detector</a:t>
            </a:r>
          </a:p>
        </p:txBody>
      </p:sp>
      <p:sp>
        <p:nvSpPr>
          <p:cNvPr id="42" name="Shape 287">
            <a:extLst>
              <a:ext uri="{FF2B5EF4-FFF2-40B4-BE49-F238E27FC236}">
                <a16:creationId xmlns:a16="http://schemas.microsoft.com/office/drawing/2014/main" id="{312CE767-4F3F-411B-9AE3-32F3AE8572A3}"/>
              </a:ext>
            </a:extLst>
          </p:cNvPr>
          <p:cNvSpPr/>
          <p:nvPr/>
        </p:nvSpPr>
        <p:spPr>
          <a:xfrm>
            <a:off x="0" y="878434"/>
            <a:ext cx="12192000" cy="50478"/>
          </a:xfrm>
          <a:prstGeom prst="rect">
            <a:avLst/>
          </a:prstGeom>
          <a:gradFill>
            <a:gsLst>
              <a:gs pos="0">
                <a:srgbClr val="EC5D57"/>
              </a:gs>
              <a:gs pos="100000">
                <a:srgbClr val="861001"/>
              </a:gs>
            </a:gsLst>
          </a:gradFill>
          <a:ln w="12700">
            <a:miter lim="400000"/>
          </a:ln>
        </p:spPr>
        <p:txBody>
          <a:bodyPr lIns="0" tIns="0" rIns="0" bIns="0" anchor="ctr"/>
          <a:lstStyle/>
          <a:p>
            <a:pPr lvl="0">
              <a:defRPr sz="2400">
                <a:solidFill>
                  <a:srgbClr val="FFFFFF"/>
                </a:solidFill>
              </a:defRPr>
            </a:pPr>
            <a:endParaRPr sz="1687"/>
          </a:p>
        </p:txBody>
      </p:sp>
      <p:grpSp>
        <p:nvGrpSpPr>
          <p:cNvPr id="3" name="Group 2">
            <a:extLst>
              <a:ext uri="{FF2B5EF4-FFF2-40B4-BE49-F238E27FC236}">
                <a16:creationId xmlns:a16="http://schemas.microsoft.com/office/drawing/2014/main" id="{7605724B-F55C-4B38-8F10-36D9DB74A7FE}"/>
              </a:ext>
            </a:extLst>
          </p:cNvPr>
          <p:cNvGrpSpPr/>
          <p:nvPr/>
        </p:nvGrpSpPr>
        <p:grpSpPr>
          <a:xfrm>
            <a:off x="8589016" y="7065481"/>
            <a:ext cx="2591453" cy="848306"/>
            <a:chOff x="804418" y="4489450"/>
            <a:chExt cx="6071685" cy="1987550"/>
          </a:xfrm>
        </p:grpSpPr>
        <p:sp>
          <p:nvSpPr>
            <p:cNvPr id="2" name="Rectangle 1">
              <a:extLst>
                <a:ext uri="{FF2B5EF4-FFF2-40B4-BE49-F238E27FC236}">
                  <a16:creationId xmlns:a16="http://schemas.microsoft.com/office/drawing/2014/main" id="{4811EDAB-7AE8-4D91-9473-1CDCD8C9D736}"/>
                </a:ext>
              </a:extLst>
            </p:cNvPr>
            <p:cNvSpPr/>
            <p:nvPr/>
          </p:nvSpPr>
          <p:spPr>
            <a:xfrm>
              <a:off x="804418" y="4489450"/>
              <a:ext cx="6071685" cy="198755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6B0FA397-DF95-4B76-AFCB-0B128B939ED5}"/>
                </a:ext>
              </a:extLst>
            </p:cNvPr>
            <p:cNvPicPr>
              <a:picLocks noChangeAspect="1"/>
            </p:cNvPicPr>
            <p:nvPr/>
          </p:nvPicPr>
          <p:blipFill rotWithShape="1">
            <a:blip r:embed="rId3"/>
            <a:srcRect l="3247" r="3595" b="24370"/>
            <a:stretch/>
          </p:blipFill>
          <p:spPr>
            <a:xfrm>
              <a:off x="804418" y="4641850"/>
              <a:ext cx="6071685" cy="1437844"/>
            </a:xfrm>
            <a:prstGeom prst="rect">
              <a:avLst/>
            </a:prstGeom>
            <a:effectLst/>
          </p:spPr>
        </p:pic>
        <p:pic>
          <p:nvPicPr>
            <p:cNvPr id="26" name="Picture 25">
              <a:extLst>
                <a:ext uri="{FF2B5EF4-FFF2-40B4-BE49-F238E27FC236}">
                  <a16:creationId xmlns:a16="http://schemas.microsoft.com/office/drawing/2014/main" id="{F0932315-8783-4463-A1BC-2C477E6DB781}"/>
                </a:ext>
              </a:extLst>
            </p:cNvPr>
            <p:cNvPicPr>
              <a:picLocks noChangeAspect="1"/>
            </p:cNvPicPr>
            <p:nvPr/>
          </p:nvPicPr>
          <p:blipFill rotWithShape="1">
            <a:blip r:embed="rId3"/>
            <a:srcRect l="3247" t="26720" r="3595" b="-2348"/>
            <a:stretch/>
          </p:blipFill>
          <p:spPr>
            <a:xfrm>
              <a:off x="804418" y="4940300"/>
              <a:ext cx="6071685" cy="1437844"/>
            </a:xfrm>
            <a:prstGeom prst="rect">
              <a:avLst/>
            </a:prstGeom>
            <a:effectLst/>
          </p:spPr>
        </p:pic>
      </p:grpSp>
      <p:grpSp>
        <p:nvGrpSpPr>
          <p:cNvPr id="89" name="Group 88">
            <a:extLst>
              <a:ext uri="{FF2B5EF4-FFF2-40B4-BE49-F238E27FC236}">
                <a16:creationId xmlns:a16="http://schemas.microsoft.com/office/drawing/2014/main" id="{36492104-4D43-46C2-BA04-19A83DC31892}"/>
              </a:ext>
            </a:extLst>
          </p:cNvPr>
          <p:cNvGrpSpPr/>
          <p:nvPr/>
        </p:nvGrpSpPr>
        <p:grpSpPr>
          <a:xfrm>
            <a:off x="6287274" y="1569305"/>
            <a:ext cx="5232329" cy="4116204"/>
            <a:chOff x="6231840" y="1255587"/>
            <a:chExt cx="5232329" cy="4116204"/>
          </a:xfrm>
        </p:grpSpPr>
        <p:grpSp>
          <p:nvGrpSpPr>
            <p:cNvPr id="44" name="Group 43">
              <a:extLst>
                <a:ext uri="{FF2B5EF4-FFF2-40B4-BE49-F238E27FC236}">
                  <a16:creationId xmlns:a16="http://schemas.microsoft.com/office/drawing/2014/main" id="{BBA45D4C-F8E0-4F40-8F7B-EFB8595B35D9}"/>
                </a:ext>
              </a:extLst>
            </p:cNvPr>
            <p:cNvGrpSpPr/>
            <p:nvPr/>
          </p:nvGrpSpPr>
          <p:grpSpPr>
            <a:xfrm>
              <a:off x="6231840" y="1255587"/>
              <a:ext cx="5232329" cy="4116204"/>
              <a:chOff x="4578419" y="949326"/>
              <a:chExt cx="6296025" cy="4952999"/>
            </a:xfrm>
          </p:grpSpPr>
          <p:grpSp>
            <p:nvGrpSpPr>
              <p:cNvPr id="45" name="Group 44">
                <a:extLst>
                  <a:ext uri="{FF2B5EF4-FFF2-40B4-BE49-F238E27FC236}">
                    <a16:creationId xmlns:a16="http://schemas.microsoft.com/office/drawing/2014/main" id="{2EE45C8D-81B3-486D-9BAF-D955CEBC46C3}"/>
                  </a:ext>
                </a:extLst>
              </p:cNvPr>
              <p:cNvGrpSpPr/>
              <p:nvPr/>
            </p:nvGrpSpPr>
            <p:grpSpPr>
              <a:xfrm>
                <a:off x="4578419" y="949326"/>
                <a:ext cx="6296025" cy="4952999"/>
                <a:chOff x="5043714" y="1155307"/>
                <a:chExt cx="6296025" cy="4953000"/>
              </a:xfrm>
            </p:grpSpPr>
            <p:pic>
              <p:nvPicPr>
                <p:cNvPr id="55" name="Graphic 54">
                  <a:extLst>
                    <a:ext uri="{FF2B5EF4-FFF2-40B4-BE49-F238E27FC236}">
                      <a16:creationId xmlns:a16="http://schemas.microsoft.com/office/drawing/2014/main" id="{34ED7D03-40C0-4482-9953-D42DFB12B0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65043" y="1863491"/>
                  <a:ext cx="5162550" cy="3419475"/>
                </a:xfrm>
                <a:prstGeom prst="rect">
                  <a:avLst/>
                </a:prstGeom>
              </p:spPr>
            </p:pic>
            <p:pic>
              <p:nvPicPr>
                <p:cNvPr id="56" name="Graphic 55">
                  <a:extLst>
                    <a:ext uri="{FF2B5EF4-FFF2-40B4-BE49-F238E27FC236}">
                      <a16:creationId xmlns:a16="http://schemas.microsoft.com/office/drawing/2014/main" id="{4A500CF5-2A60-4CFF-9C5B-6134A01BA80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097088" y="4038600"/>
                  <a:ext cx="1885950" cy="647700"/>
                </a:xfrm>
                <a:prstGeom prst="rect">
                  <a:avLst/>
                </a:prstGeom>
              </p:spPr>
            </p:pic>
            <p:pic>
              <p:nvPicPr>
                <p:cNvPr id="57" name="Graphic 56">
                  <a:extLst>
                    <a:ext uri="{FF2B5EF4-FFF2-40B4-BE49-F238E27FC236}">
                      <a16:creationId xmlns:a16="http://schemas.microsoft.com/office/drawing/2014/main" id="{7D23599E-9A4F-411D-B630-D9B6CFB8CC9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103438" y="1863491"/>
                  <a:ext cx="2971800" cy="2105025"/>
                </a:xfrm>
                <a:prstGeom prst="rect">
                  <a:avLst/>
                </a:prstGeom>
              </p:spPr>
            </p:pic>
            <p:pic>
              <p:nvPicPr>
                <p:cNvPr id="58" name="Graphic 57">
                  <a:extLst>
                    <a:ext uri="{FF2B5EF4-FFF2-40B4-BE49-F238E27FC236}">
                      <a16:creationId xmlns:a16="http://schemas.microsoft.com/office/drawing/2014/main" id="{D11BFC25-54AF-4A34-9FF9-4489A7B3A58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043714" y="1155307"/>
                  <a:ext cx="6296025" cy="4953000"/>
                </a:xfrm>
                <a:prstGeom prst="rect">
                  <a:avLst/>
                </a:prstGeom>
              </p:spPr>
            </p:pic>
          </p:grpSp>
          <p:pic>
            <p:nvPicPr>
              <p:cNvPr id="46" name="Graphic 45">
                <a:extLst>
                  <a:ext uri="{FF2B5EF4-FFF2-40B4-BE49-F238E27FC236}">
                    <a16:creationId xmlns:a16="http://schemas.microsoft.com/office/drawing/2014/main" id="{23B871D1-8857-40CF-868A-956C77BCD74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12448" y="1676443"/>
                <a:ext cx="5133974" cy="2333624"/>
              </a:xfrm>
              <a:prstGeom prst="rect">
                <a:avLst/>
              </a:prstGeom>
            </p:spPr>
          </p:pic>
          <p:pic>
            <p:nvPicPr>
              <p:cNvPr id="47" name="Graphic 46">
                <a:extLst>
                  <a:ext uri="{FF2B5EF4-FFF2-40B4-BE49-F238E27FC236}">
                    <a16:creationId xmlns:a16="http://schemas.microsoft.com/office/drawing/2014/main" id="{A3C98CAE-786C-4BCE-8E44-AD7CF9EA1B9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602923" y="2224051"/>
                <a:ext cx="5153025" cy="2200274"/>
              </a:xfrm>
              <a:prstGeom prst="rect">
                <a:avLst/>
              </a:prstGeom>
            </p:spPr>
          </p:pic>
          <p:pic>
            <p:nvPicPr>
              <p:cNvPr id="48" name="Graphic 47">
                <a:extLst>
                  <a:ext uri="{FF2B5EF4-FFF2-40B4-BE49-F238E27FC236}">
                    <a16:creationId xmlns:a16="http://schemas.microsoft.com/office/drawing/2014/main" id="{90769208-AFA5-4D04-BCC5-C9CE0F69CC0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179435" y="4557675"/>
                <a:ext cx="688359" cy="177304"/>
              </a:xfrm>
              <a:prstGeom prst="rect">
                <a:avLst/>
              </a:prstGeom>
            </p:spPr>
          </p:pic>
          <p:grpSp>
            <p:nvGrpSpPr>
              <p:cNvPr id="49" name="Group 48">
                <a:extLst>
                  <a:ext uri="{FF2B5EF4-FFF2-40B4-BE49-F238E27FC236}">
                    <a16:creationId xmlns:a16="http://schemas.microsoft.com/office/drawing/2014/main" id="{D33303CB-3638-4ABB-BBED-D4111E6847A3}"/>
                  </a:ext>
                </a:extLst>
              </p:cNvPr>
              <p:cNvGrpSpPr/>
              <p:nvPr/>
            </p:nvGrpSpPr>
            <p:grpSpPr>
              <a:xfrm>
                <a:off x="6026308" y="1845373"/>
                <a:ext cx="2231232" cy="407380"/>
                <a:chOff x="9186068" y="1511300"/>
                <a:chExt cx="2231232" cy="407380"/>
              </a:xfrm>
            </p:grpSpPr>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141C5733-84C3-4650-B13C-C5268A64F92E}"/>
                        </a:ext>
                      </a:extLst>
                    </p:cNvPr>
                    <p:cNvSpPr txBox="1"/>
                    <p:nvPr/>
                  </p:nvSpPr>
                  <p:spPr>
                    <a:xfrm>
                      <a:off x="9372600" y="1511300"/>
                      <a:ext cx="2044700" cy="40738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𝜏</m:t>
                            </m:r>
                            <m:r>
                              <a:rPr lang="en-US" sz="1600" b="0" i="1"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𝜏</m:t>
                                </m:r>
                              </m:e>
                              <m:sub>
                                <m:r>
                                  <m:rPr>
                                    <m:sty m:val="p"/>
                                  </m:rPr>
                                  <a:rPr lang="en-US" sz="1600" b="0" i="0" smtClean="0">
                                    <a:latin typeface="Cambria Math" panose="02040503050406030204" pitchFamily="18" charset="0"/>
                                  </a:rPr>
                                  <m:t>DM</m:t>
                                </m:r>
                              </m:sub>
                            </m:sSub>
                            <m:r>
                              <a:rPr lang="en-US" sz="1600" b="0" i="1" smtClean="0">
                                <a:latin typeface="Cambria Math" panose="02040503050406030204" pitchFamily="18" charset="0"/>
                              </a:rPr>
                              <m:t>≈90</m:t>
                            </m:r>
                            <m:r>
                              <a:rPr lang="en-US" sz="1600" b="0" i="1" smtClean="0">
                                <a:latin typeface="Cambria Math" panose="02040503050406030204" pitchFamily="18" charset="0"/>
                              </a:rPr>
                              <m:t>𝑠</m:t>
                            </m:r>
                          </m:oMath>
                        </m:oMathPara>
                      </a14:m>
                      <a:endParaRPr lang="en-GB" sz="1600" dirty="0"/>
                    </a:p>
                  </p:txBody>
                </p:sp>
              </mc:Choice>
              <mc:Fallback xmlns="">
                <p:sp>
                  <p:nvSpPr>
                    <p:cNvPr id="34" name="TextBox 33">
                      <a:extLst>
                        <a:ext uri="{FF2B5EF4-FFF2-40B4-BE49-F238E27FC236}">
                          <a16:creationId xmlns:a16="http://schemas.microsoft.com/office/drawing/2014/main" id="{29183F73-CE2C-447F-9AC4-15E651CA96B3}"/>
                        </a:ext>
                      </a:extLst>
                    </p:cNvPr>
                    <p:cNvSpPr txBox="1">
                      <a:spLocks noRot="1" noChangeAspect="1" noMove="1" noResize="1" noEditPoints="1" noAdjustHandles="1" noChangeArrowheads="1" noChangeShapeType="1" noTextEdit="1"/>
                    </p:cNvSpPr>
                    <p:nvPr/>
                  </p:nvSpPr>
                  <p:spPr>
                    <a:xfrm>
                      <a:off x="9372600" y="1511300"/>
                      <a:ext cx="2044700" cy="407380"/>
                    </a:xfrm>
                    <a:prstGeom prst="rect">
                      <a:avLst/>
                    </a:prstGeom>
                    <a:blipFill>
                      <a:blip r:embed="rId18"/>
                      <a:stretch>
                        <a:fillRect/>
                      </a:stretch>
                    </a:blipFill>
                  </p:spPr>
                  <p:txBody>
                    <a:bodyPr/>
                    <a:lstStyle/>
                    <a:p>
                      <a:r>
                        <a:rPr lang="en-GB">
                          <a:noFill/>
                        </a:rPr>
                        <a:t> </a:t>
                      </a:r>
                    </a:p>
                  </p:txBody>
                </p:sp>
              </mc:Fallback>
            </mc:AlternateContent>
            <p:cxnSp>
              <p:nvCxnSpPr>
                <p:cNvPr id="54" name="Straight Connector 53">
                  <a:extLst>
                    <a:ext uri="{FF2B5EF4-FFF2-40B4-BE49-F238E27FC236}">
                      <a16:creationId xmlns:a16="http://schemas.microsoft.com/office/drawing/2014/main" id="{4ABD5694-86BF-4010-BB73-B23E61450A8B}"/>
                    </a:ext>
                  </a:extLst>
                </p:cNvPr>
                <p:cNvCxnSpPr/>
                <p:nvPr/>
              </p:nvCxnSpPr>
              <p:spPr>
                <a:xfrm>
                  <a:off x="9186068" y="1740582"/>
                  <a:ext cx="389732" cy="0"/>
                </a:xfrm>
                <a:prstGeom prst="line">
                  <a:avLst/>
                </a:prstGeom>
                <a:ln>
                  <a:solidFill>
                    <a:srgbClr val="595252"/>
                  </a:solidFill>
                  <a:prstDash val="sysDash"/>
                </a:ln>
              </p:spPr>
              <p:style>
                <a:lnRef idx="1">
                  <a:schemeClr val="dk1"/>
                </a:lnRef>
                <a:fillRef idx="0">
                  <a:schemeClr val="dk1"/>
                </a:fillRef>
                <a:effectRef idx="0">
                  <a:schemeClr val="dk1"/>
                </a:effectRef>
                <a:fontRef idx="minor">
                  <a:schemeClr val="tx1"/>
                </a:fontRef>
              </p:style>
            </p:cxnSp>
          </p:grpSp>
          <p:grpSp>
            <p:nvGrpSpPr>
              <p:cNvPr id="50" name="Group 49">
                <a:extLst>
                  <a:ext uri="{FF2B5EF4-FFF2-40B4-BE49-F238E27FC236}">
                    <a16:creationId xmlns:a16="http://schemas.microsoft.com/office/drawing/2014/main" id="{C37B57E9-14A9-4EDB-9BCC-C46FBB80254C}"/>
                  </a:ext>
                </a:extLst>
              </p:cNvPr>
              <p:cNvGrpSpPr/>
              <p:nvPr/>
            </p:nvGrpSpPr>
            <p:grpSpPr>
              <a:xfrm>
                <a:off x="6026309" y="2074653"/>
                <a:ext cx="2359619" cy="407380"/>
                <a:chOff x="9186068" y="1740581"/>
                <a:chExt cx="2359619" cy="407380"/>
              </a:xfrm>
            </p:grpSpPr>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EEAF1850-6229-4156-9750-4EEB133AA16B}"/>
                        </a:ext>
                      </a:extLst>
                    </p:cNvPr>
                    <p:cNvSpPr txBox="1"/>
                    <p:nvPr/>
                  </p:nvSpPr>
                  <p:spPr>
                    <a:xfrm>
                      <a:off x="9500987" y="1740581"/>
                      <a:ext cx="2044700" cy="407380"/>
                    </a:xfrm>
                    <a:prstGeom prst="rect">
                      <a:avLst/>
                    </a:prstGeom>
                    <a:noFill/>
                  </p:spPr>
                  <p:txBody>
                    <a:bodyPr wrap="square" rtlCol="0">
                      <a:spAutoFit/>
                    </a:bodyPr>
                    <a:lstStyle/>
                    <a:p>
                      <a14:m>
                        <m:oMath xmlns:m="http://schemas.openxmlformats.org/officeDocument/2006/math">
                          <m:r>
                            <a:rPr lang="en-US" sz="1600" b="0" i="1" smtClean="0">
                              <a:latin typeface="Cambria Math" panose="02040503050406030204" pitchFamily="18" charset="0"/>
                            </a:rPr>
                            <m:t>𝜏</m:t>
                          </m:r>
                          <m:r>
                            <a:rPr lang="en-US" sz="1600" b="0" i="1" smtClean="0">
                              <a:latin typeface="Cambria Math" panose="02040503050406030204" pitchFamily="18" charset="0"/>
                            </a:rPr>
                            <m:t>=1</m:t>
                          </m:r>
                        </m:oMath>
                      </a14:m>
                      <a:r>
                        <a:rPr lang="en-GB" sz="1600" dirty="0"/>
                        <a:t> year</a:t>
                      </a:r>
                    </a:p>
                  </p:txBody>
                </p:sp>
              </mc:Choice>
              <mc:Fallback xmlns="">
                <p:sp>
                  <p:nvSpPr>
                    <p:cNvPr id="37" name="TextBox 36">
                      <a:extLst>
                        <a:ext uri="{FF2B5EF4-FFF2-40B4-BE49-F238E27FC236}">
                          <a16:creationId xmlns:a16="http://schemas.microsoft.com/office/drawing/2014/main" id="{01109B2C-DB1E-499C-84F2-A801ECB91BD8}"/>
                        </a:ext>
                      </a:extLst>
                    </p:cNvPr>
                    <p:cNvSpPr txBox="1">
                      <a:spLocks noRot="1" noChangeAspect="1" noMove="1" noResize="1" noEditPoints="1" noAdjustHandles="1" noChangeArrowheads="1" noChangeShapeType="1" noTextEdit="1"/>
                    </p:cNvSpPr>
                    <p:nvPr/>
                  </p:nvSpPr>
                  <p:spPr>
                    <a:xfrm>
                      <a:off x="9500987" y="1740581"/>
                      <a:ext cx="2044700" cy="407380"/>
                    </a:xfrm>
                    <a:prstGeom prst="rect">
                      <a:avLst/>
                    </a:prstGeom>
                    <a:blipFill>
                      <a:blip r:embed="rId19"/>
                      <a:stretch>
                        <a:fillRect t="-5357" b="-21429"/>
                      </a:stretch>
                    </a:blipFill>
                  </p:spPr>
                  <p:txBody>
                    <a:bodyPr/>
                    <a:lstStyle/>
                    <a:p>
                      <a:r>
                        <a:rPr lang="en-GB">
                          <a:noFill/>
                        </a:rPr>
                        <a:t> </a:t>
                      </a:r>
                    </a:p>
                  </p:txBody>
                </p:sp>
              </mc:Fallback>
            </mc:AlternateContent>
            <p:cxnSp>
              <p:nvCxnSpPr>
                <p:cNvPr id="52" name="Straight Connector 51">
                  <a:extLst>
                    <a:ext uri="{FF2B5EF4-FFF2-40B4-BE49-F238E27FC236}">
                      <a16:creationId xmlns:a16="http://schemas.microsoft.com/office/drawing/2014/main" id="{D8FDE3F0-C4FE-41E6-9582-A01F133FC3A5}"/>
                    </a:ext>
                  </a:extLst>
                </p:cNvPr>
                <p:cNvCxnSpPr/>
                <p:nvPr/>
              </p:nvCxnSpPr>
              <p:spPr>
                <a:xfrm>
                  <a:off x="9186068" y="1962956"/>
                  <a:ext cx="389732" cy="0"/>
                </a:xfrm>
                <a:prstGeom prst="line">
                  <a:avLst/>
                </a:prstGeom>
                <a:ln>
                  <a:solidFill>
                    <a:srgbClr val="100E97"/>
                  </a:solidFill>
                </a:ln>
              </p:spPr>
              <p:style>
                <a:lnRef idx="1">
                  <a:schemeClr val="accent1"/>
                </a:lnRef>
                <a:fillRef idx="0">
                  <a:schemeClr val="accent1"/>
                </a:fillRef>
                <a:effectRef idx="0">
                  <a:schemeClr val="accent1"/>
                </a:effectRef>
                <a:fontRef idx="minor">
                  <a:schemeClr val="tx1"/>
                </a:fontRef>
              </p:style>
            </p:cxnSp>
          </p:grpSp>
        </p:grpSp>
        <p:grpSp>
          <p:nvGrpSpPr>
            <p:cNvPr id="59" name="Group 58">
              <a:extLst>
                <a:ext uri="{FF2B5EF4-FFF2-40B4-BE49-F238E27FC236}">
                  <a16:creationId xmlns:a16="http://schemas.microsoft.com/office/drawing/2014/main" id="{8A5568F6-26F9-4C7A-8FF9-29DE3E6C9E95}"/>
                </a:ext>
              </a:extLst>
            </p:cNvPr>
            <p:cNvGrpSpPr/>
            <p:nvPr/>
          </p:nvGrpSpPr>
          <p:grpSpPr>
            <a:xfrm>
              <a:off x="7089601" y="1858371"/>
              <a:ext cx="4282427" cy="2175109"/>
              <a:chOff x="2207459" y="1719183"/>
              <a:chExt cx="4282427" cy="2175109"/>
            </a:xfrm>
          </p:grpSpPr>
          <p:grpSp>
            <p:nvGrpSpPr>
              <p:cNvPr id="60" name="Group 59">
                <a:extLst>
                  <a:ext uri="{FF2B5EF4-FFF2-40B4-BE49-F238E27FC236}">
                    <a16:creationId xmlns:a16="http://schemas.microsoft.com/office/drawing/2014/main" id="{564102DF-D60A-44F9-9617-A5203051D277}"/>
                  </a:ext>
                </a:extLst>
              </p:cNvPr>
              <p:cNvGrpSpPr/>
              <p:nvPr/>
            </p:nvGrpSpPr>
            <p:grpSpPr>
              <a:xfrm>
                <a:off x="2207459" y="1719183"/>
                <a:ext cx="4282427" cy="1983982"/>
                <a:chOff x="2181822" y="1895349"/>
                <a:chExt cx="4282427" cy="1983982"/>
              </a:xfrm>
            </p:grpSpPr>
            <p:pic>
              <p:nvPicPr>
                <p:cNvPr id="62" name="Graphic 61">
                  <a:extLst>
                    <a:ext uri="{FF2B5EF4-FFF2-40B4-BE49-F238E27FC236}">
                      <a16:creationId xmlns:a16="http://schemas.microsoft.com/office/drawing/2014/main" id="{A82A8AF5-FDB7-432D-A53A-A9F4D0E07373}"/>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204279" y="1895349"/>
                  <a:ext cx="4252054" cy="1587643"/>
                </a:xfrm>
                <a:prstGeom prst="rect">
                  <a:avLst/>
                </a:prstGeom>
              </p:spPr>
            </p:pic>
            <p:pic>
              <p:nvPicPr>
                <p:cNvPr id="63" name="Graphic 62">
                  <a:extLst>
                    <a:ext uri="{FF2B5EF4-FFF2-40B4-BE49-F238E27FC236}">
                      <a16:creationId xmlns:a16="http://schemas.microsoft.com/office/drawing/2014/main" id="{EAEA09ED-49D4-424F-A661-77D34351F5C0}"/>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181822" y="2351589"/>
                  <a:ext cx="4282427" cy="1527742"/>
                </a:xfrm>
                <a:prstGeom prst="rect">
                  <a:avLst/>
                </a:prstGeom>
              </p:spPr>
            </p:pic>
          </p:grpSp>
          <p:pic>
            <p:nvPicPr>
              <p:cNvPr id="61" name="Graphic 60">
                <a:extLst>
                  <a:ext uri="{FF2B5EF4-FFF2-40B4-BE49-F238E27FC236}">
                    <a16:creationId xmlns:a16="http://schemas.microsoft.com/office/drawing/2014/main" id="{9012AC2B-3004-42EF-ACCE-DD667A51EF5D}"/>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5142242" y="3732367"/>
                <a:ext cx="314325" cy="161925"/>
              </a:xfrm>
              <a:prstGeom prst="rect">
                <a:avLst/>
              </a:prstGeom>
            </p:spPr>
          </p:pic>
        </p:grpSp>
        <p:grpSp>
          <p:nvGrpSpPr>
            <p:cNvPr id="64" name="Group 63">
              <a:extLst>
                <a:ext uri="{FF2B5EF4-FFF2-40B4-BE49-F238E27FC236}">
                  <a16:creationId xmlns:a16="http://schemas.microsoft.com/office/drawing/2014/main" id="{0B59FA23-7E03-4442-8FBC-23284A8A598A}"/>
                </a:ext>
              </a:extLst>
            </p:cNvPr>
            <p:cNvGrpSpPr/>
            <p:nvPr/>
          </p:nvGrpSpPr>
          <p:grpSpPr>
            <a:xfrm>
              <a:off x="7082962" y="1872472"/>
              <a:ext cx="4282436" cy="2337165"/>
              <a:chOff x="2212458" y="1727723"/>
              <a:chExt cx="4282436" cy="2337165"/>
            </a:xfrm>
          </p:grpSpPr>
          <p:pic>
            <p:nvPicPr>
              <p:cNvPr id="65" name="Graphic 64">
                <a:extLst>
                  <a:ext uri="{FF2B5EF4-FFF2-40B4-BE49-F238E27FC236}">
                    <a16:creationId xmlns:a16="http://schemas.microsoft.com/office/drawing/2014/main" id="{47A7DB18-6F28-44FE-9A3A-CD7D225B56E2}"/>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4761396" y="3901022"/>
                <a:ext cx="385568" cy="163866"/>
              </a:xfrm>
              <a:prstGeom prst="rect">
                <a:avLst/>
              </a:prstGeom>
            </p:spPr>
          </p:pic>
          <p:grpSp>
            <p:nvGrpSpPr>
              <p:cNvPr id="66" name="Group 65">
                <a:extLst>
                  <a:ext uri="{FF2B5EF4-FFF2-40B4-BE49-F238E27FC236}">
                    <a16:creationId xmlns:a16="http://schemas.microsoft.com/office/drawing/2014/main" id="{7A8DDBC4-381A-483E-A746-C48D96B17A15}"/>
                  </a:ext>
                </a:extLst>
              </p:cNvPr>
              <p:cNvGrpSpPr/>
              <p:nvPr/>
            </p:nvGrpSpPr>
            <p:grpSpPr>
              <a:xfrm>
                <a:off x="2212458" y="1727723"/>
                <a:ext cx="4282436" cy="2125845"/>
                <a:chOff x="2186821" y="1903889"/>
                <a:chExt cx="4282436" cy="2125845"/>
              </a:xfrm>
            </p:grpSpPr>
            <p:pic>
              <p:nvPicPr>
                <p:cNvPr id="67" name="Graphic 66">
                  <a:extLst>
                    <a:ext uri="{FF2B5EF4-FFF2-40B4-BE49-F238E27FC236}">
                      <a16:creationId xmlns:a16="http://schemas.microsoft.com/office/drawing/2014/main" id="{81B6F9AE-644C-46BD-93DE-EF703A232BB8}"/>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2189729" y="1903889"/>
                  <a:ext cx="4278093" cy="1763428"/>
                </a:xfrm>
                <a:prstGeom prst="rect">
                  <a:avLst/>
                </a:prstGeom>
              </p:spPr>
            </p:pic>
            <p:pic>
              <p:nvPicPr>
                <p:cNvPr id="68" name="Graphic 67">
                  <a:extLst>
                    <a:ext uri="{FF2B5EF4-FFF2-40B4-BE49-F238E27FC236}">
                      <a16:creationId xmlns:a16="http://schemas.microsoft.com/office/drawing/2014/main" id="{924412F2-36C3-4B36-8283-6CB4658C7964}"/>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2186821" y="2351589"/>
                  <a:ext cx="4282436" cy="1678145"/>
                </a:xfrm>
                <a:prstGeom prst="rect">
                  <a:avLst/>
                </a:prstGeom>
              </p:spPr>
            </p:pic>
          </p:grpSp>
        </p:grpSp>
      </p:grpSp>
      <p:grpSp>
        <p:nvGrpSpPr>
          <p:cNvPr id="88" name="Group 87">
            <a:extLst>
              <a:ext uri="{FF2B5EF4-FFF2-40B4-BE49-F238E27FC236}">
                <a16:creationId xmlns:a16="http://schemas.microsoft.com/office/drawing/2014/main" id="{CE033E57-5335-4618-BA5D-B060CD475DE4}"/>
              </a:ext>
            </a:extLst>
          </p:cNvPr>
          <p:cNvGrpSpPr/>
          <p:nvPr/>
        </p:nvGrpSpPr>
        <p:grpSpPr>
          <a:xfrm>
            <a:off x="344573" y="1726672"/>
            <a:ext cx="5504922" cy="1430274"/>
            <a:chOff x="367217" y="1302145"/>
            <a:chExt cx="5504922" cy="1430274"/>
          </a:xfrm>
        </p:grpSpPr>
        <p:grpSp>
          <p:nvGrpSpPr>
            <p:cNvPr id="15" name="Group 14">
              <a:extLst>
                <a:ext uri="{FF2B5EF4-FFF2-40B4-BE49-F238E27FC236}">
                  <a16:creationId xmlns:a16="http://schemas.microsoft.com/office/drawing/2014/main" id="{76AD2F0D-C4AD-4790-B4DE-51C13904915F}"/>
                </a:ext>
              </a:extLst>
            </p:cNvPr>
            <p:cNvGrpSpPr/>
            <p:nvPr/>
          </p:nvGrpSpPr>
          <p:grpSpPr>
            <a:xfrm>
              <a:off x="834224" y="1302145"/>
              <a:ext cx="5037915" cy="1430274"/>
              <a:chOff x="638985" y="1486507"/>
              <a:chExt cx="5321177" cy="1510693"/>
            </a:xfrm>
          </p:grpSpPr>
          <p:grpSp>
            <p:nvGrpSpPr>
              <p:cNvPr id="27" name="Group 26">
                <a:extLst>
                  <a:ext uri="{FF2B5EF4-FFF2-40B4-BE49-F238E27FC236}">
                    <a16:creationId xmlns:a16="http://schemas.microsoft.com/office/drawing/2014/main" id="{CC690B19-A3EE-4D79-B4FB-56683E16C0EF}"/>
                  </a:ext>
                </a:extLst>
              </p:cNvPr>
              <p:cNvGrpSpPr/>
              <p:nvPr/>
            </p:nvGrpSpPr>
            <p:grpSpPr>
              <a:xfrm>
                <a:off x="638985" y="1486507"/>
                <a:ext cx="5321177" cy="1510693"/>
                <a:chOff x="3276241" y="2420161"/>
                <a:chExt cx="6517696" cy="1850387"/>
              </a:xfrm>
            </p:grpSpPr>
            <p:grpSp>
              <p:nvGrpSpPr>
                <p:cNvPr id="30" name="Group 29">
                  <a:extLst>
                    <a:ext uri="{FF2B5EF4-FFF2-40B4-BE49-F238E27FC236}">
                      <a16:creationId xmlns:a16="http://schemas.microsoft.com/office/drawing/2014/main" id="{5C42C94B-7E42-43DA-8433-08C1ABE1F12B}"/>
                    </a:ext>
                  </a:extLst>
                </p:cNvPr>
                <p:cNvGrpSpPr/>
                <p:nvPr/>
              </p:nvGrpSpPr>
              <p:grpSpPr>
                <a:xfrm>
                  <a:off x="3276241" y="2420161"/>
                  <a:ext cx="6517696" cy="1850387"/>
                  <a:chOff x="5926341" y="4494850"/>
                  <a:chExt cx="5664237" cy="1608088"/>
                </a:xfrm>
              </p:grpSpPr>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263E6A89-9064-4571-A2FA-86DD3AC28702}"/>
                          </a:ext>
                        </a:extLst>
                      </p:cNvPr>
                      <p:cNvSpPr txBox="1"/>
                      <p:nvPr/>
                    </p:nvSpPr>
                    <p:spPr>
                      <a:xfrm>
                        <a:off x="10887289" y="5003304"/>
                        <a:ext cx="703289" cy="688000"/>
                      </a:xfrm>
                      <a:prstGeom prst="rect">
                        <a:avLst/>
                      </a:prstGeom>
                      <a:noFill/>
                      <a:ln>
                        <a:noFill/>
                      </a:ln>
                    </p:spPr>
                    <p:txBody>
                      <a:bodyPr wrap="none" rtlCol="0">
                        <a:spAutoFit/>
                      </a:bodyPr>
                      <a:lstStyle/>
                      <a:p>
                        <a:pPr>
                          <a:defRPr/>
                        </a:pPr>
                        <a14:m>
                          <m:oMathPara xmlns:m="http://schemas.openxmlformats.org/officeDocument/2006/math">
                            <m:oMathParaPr>
                              <m:jc m:val="centerGroup"/>
                            </m:oMathParaPr>
                            <m:oMath xmlns:m="http://schemas.openxmlformats.org/officeDocument/2006/math">
                              <m:sSub>
                                <m:sSubPr>
                                  <m:ctrlP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𝑭</m:t>
                                  </m:r>
                                </m:e>
                                <m:sub>
                                  <m:r>
                                    <a:rPr kumimoji="0" lang="en-US" sz="1800" b="1"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𝐃𝐌</m:t>
                                  </m:r>
                                </m:sub>
                              </m:sSub>
                            </m:oMath>
                          </m:oMathPara>
                        </a14:m>
                        <a:endParaRPr kumimoji="0" lang="en-US" sz="1800" b="1"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35" name="TextBox 34">
                        <a:extLst>
                          <a:ext uri="{FF2B5EF4-FFF2-40B4-BE49-F238E27FC236}">
                            <a16:creationId xmlns:a16="http://schemas.microsoft.com/office/drawing/2014/main" id="{263E6A89-9064-4571-A2FA-86DD3AC28702}"/>
                          </a:ext>
                        </a:extLst>
                      </p:cNvPr>
                      <p:cNvSpPr txBox="1">
                        <a:spLocks noRot="1" noChangeAspect="1" noMove="1" noResize="1" noEditPoints="1" noAdjustHandles="1" noChangeArrowheads="1" noChangeShapeType="1" noTextEdit="1"/>
                      </p:cNvSpPr>
                      <p:nvPr/>
                    </p:nvSpPr>
                    <p:spPr>
                      <a:xfrm>
                        <a:off x="10887289" y="5003304"/>
                        <a:ext cx="703289" cy="688000"/>
                      </a:xfrm>
                      <a:prstGeom prst="rect">
                        <a:avLst/>
                      </a:prstGeom>
                      <a:blipFill>
                        <a:blip r:embed="rId32"/>
                        <a:stretch>
                          <a:fillRect/>
                        </a:stretch>
                      </a:blipFill>
                      <a:ln>
                        <a:noFill/>
                      </a:ln>
                    </p:spPr>
                    <p:txBody>
                      <a:bodyPr/>
                      <a:lstStyle/>
                      <a:p>
                        <a:r>
                          <a:rPr lang="en-US">
                            <a:noFill/>
                          </a:rPr>
                          <a:t> </a:t>
                        </a:r>
                      </a:p>
                    </p:txBody>
                  </p:sp>
                </mc:Fallback>
              </mc:AlternateContent>
              <p:pic>
                <p:nvPicPr>
                  <p:cNvPr id="37" name="Picture 36">
                    <a:extLst>
                      <a:ext uri="{FF2B5EF4-FFF2-40B4-BE49-F238E27FC236}">
                        <a16:creationId xmlns:a16="http://schemas.microsoft.com/office/drawing/2014/main" id="{CEF32D46-902E-4A85-B423-585367094176}"/>
                      </a:ext>
                    </a:extLst>
                  </p:cNvPr>
                  <p:cNvPicPr>
                    <a:picLocks noChangeAspect="1"/>
                  </p:cNvPicPr>
                  <p:nvPr/>
                </p:nvPicPr>
                <p:blipFill>
                  <a:blip r:embed="rId33"/>
                  <a:stretch>
                    <a:fillRect/>
                  </a:stretch>
                </p:blipFill>
                <p:spPr>
                  <a:xfrm>
                    <a:off x="5926341" y="4494850"/>
                    <a:ext cx="5002529" cy="1608088"/>
                  </a:xfrm>
                  <a:prstGeom prst="rect">
                    <a:avLst/>
                  </a:prstGeom>
                </p:spPr>
              </p:pic>
            </p:grpSp>
            <p:sp>
              <p:nvSpPr>
                <p:cNvPr id="31" name="Rectangle 30">
                  <a:extLst>
                    <a:ext uri="{FF2B5EF4-FFF2-40B4-BE49-F238E27FC236}">
                      <a16:creationId xmlns:a16="http://schemas.microsoft.com/office/drawing/2014/main" id="{2CE9C84D-1055-4EA1-AA19-538FBDB71FF4}"/>
                    </a:ext>
                  </a:extLst>
                </p:cNvPr>
                <p:cNvSpPr/>
                <p:nvPr/>
              </p:nvSpPr>
              <p:spPr>
                <a:xfrm>
                  <a:off x="7235455" y="2658140"/>
                  <a:ext cx="202019" cy="2498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FDF791BC-4500-4198-B252-D682F506E97A}"/>
                    </a:ext>
                  </a:extLst>
                </p:cNvPr>
                <p:cNvPicPr>
                  <a:picLocks noChangeAspect="1"/>
                </p:cNvPicPr>
                <p:nvPr/>
              </p:nvPicPr>
              <p:blipFill rotWithShape="1">
                <a:blip r:embed="rId33"/>
                <a:srcRect l="52003" t="44273" r="41902" b="37626"/>
                <a:stretch/>
              </p:blipFill>
              <p:spPr>
                <a:xfrm>
                  <a:off x="7161026" y="3226982"/>
                  <a:ext cx="350875" cy="334925"/>
                </a:xfrm>
                <a:prstGeom prst="rect">
                  <a:avLst/>
                </a:prstGeom>
              </p:spPr>
            </p:pic>
            <p:pic>
              <p:nvPicPr>
                <p:cNvPr id="33" name="Picture 32">
                  <a:extLst>
                    <a:ext uri="{FF2B5EF4-FFF2-40B4-BE49-F238E27FC236}">
                      <a16:creationId xmlns:a16="http://schemas.microsoft.com/office/drawing/2014/main" id="{E1E9FDAF-7FE5-4B11-A213-926E553E7C71}"/>
                    </a:ext>
                  </a:extLst>
                </p:cNvPr>
                <p:cNvPicPr>
                  <a:picLocks noChangeAspect="1"/>
                </p:cNvPicPr>
                <p:nvPr/>
              </p:nvPicPr>
              <p:blipFill rotWithShape="1">
                <a:blip r:embed="rId33"/>
                <a:srcRect l="52003" t="44273" r="41902" b="37626"/>
                <a:stretch/>
              </p:blipFill>
              <p:spPr>
                <a:xfrm>
                  <a:off x="3547911" y="3730256"/>
                  <a:ext cx="350875" cy="334925"/>
                </a:xfrm>
                <a:prstGeom prst="rect">
                  <a:avLst/>
                </a:prstGeom>
              </p:spPr>
            </p:pic>
            <p:pic>
              <p:nvPicPr>
                <p:cNvPr id="34" name="Picture 33">
                  <a:extLst>
                    <a:ext uri="{FF2B5EF4-FFF2-40B4-BE49-F238E27FC236}">
                      <a16:creationId xmlns:a16="http://schemas.microsoft.com/office/drawing/2014/main" id="{5FD9ADFF-8B52-4AAA-9E93-5F03B979E8C2}"/>
                    </a:ext>
                  </a:extLst>
                </p:cNvPr>
                <p:cNvPicPr>
                  <a:picLocks noChangeAspect="1"/>
                </p:cNvPicPr>
                <p:nvPr/>
              </p:nvPicPr>
              <p:blipFill rotWithShape="1">
                <a:blip r:embed="rId33"/>
                <a:srcRect l="8411" t="10898" r="88264" b="71576"/>
                <a:stretch/>
              </p:blipFill>
              <p:spPr>
                <a:xfrm>
                  <a:off x="3574493" y="2620926"/>
                  <a:ext cx="191387" cy="324292"/>
                </a:xfrm>
                <a:prstGeom prst="rect">
                  <a:avLst/>
                </a:prstGeom>
              </p:spPr>
            </p:pic>
          </p:grpSp>
          <p:sp>
            <p:nvSpPr>
              <p:cNvPr id="43" name="TextBox 42">
                <a:extLst>
                  <a:ext uri="{FF2B5EF4-FFF2-40B4-BE49-F238E27FC236}">
                    <a16:creationId xmlns:a16="http://schemas.microsoft.com/office/drawing/2014/main" id="{A2480DF9-B851-42FE-AE7C-B67CCEF36F2F}"/>
                  </a:ext>
                </a:extLst>
              </p:cNvPr>
              <p:cNvSpPr txBox="1"/>
              <p:nvPr/>
            </p:nvSpPr>
            <p:spPr>
              <a:xfrm>
                <a:off x="1501035" y="1786679"/>
                <a:ext cx="283377" cy="390098"/>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6" name="TextBox 15">
              <a:extLst>
                <a:ext uri="{FF2B5EF4-FFF2-40B4-BE49-F238E27FC236}">
                  <a16:creationId xmlns:a16="http://schemas.microsoft.com/office/drawing/2014/main" id="{6873A54F-1BA7-4C52-BF08-C76D1837C17B}"/>
                </a:ext>
              </a:extLst>
            </p:cNvPr>
            <p:cNvSpPr txBox="1"/>
            <p:nvPr/>
          </p:nvSpPr>
          <p:spPr>
            <a:xfrm>
              <a:off x="367217" y="1347515"/>
              <a:ext cx="492443" cy="369332"/>
            </a:xfrm>
            <a:prstGeom prst="rect">
              <a:avLst/>
            </a:prstGeom>
            <a:noFill/>
          </p:spPr>
          <p:txBody>
            <a:bodyPr wrap="none" rtlCol="0">
              <a:spAutoFit/>
            </a:bodyPr>
            <a:lstStyle/>
            <a:p>
              <a:r>
                <a:rPr lang="en-US" dirty="0"/>
                <a:t>SiN</a:t>
              </a:r>
            </a:p>
          </p:txBody>
        </p:sp>
        <p:sp>
          <p:nvSpPr>
            <p:cNvPr id="76" name="TextBox 75">
              <a:extLst>
                <a:ext uri="{FF2B5EF4-FFF2-40B4-BE49-F238E27FC236}">
                  <a16:creationId xmlns:a16="http://schemas.microsoft.com/office/drawing/2014/main" id="{683DC9F1-DBD4-421E-9DE9-32D66578262F}"/>
                </a:ext>
              </a:extLst>
            </p:cNvPr>
            <p:cNvSpPr txBox="1"/>
            <p:nvPr/>
          </p:nvSpPr>
          <p:spPr>
            <a:xfrm>
              <a:off x="455674" y="2259570"/>
              <a:ext cx="425116" cy="369332"/>
            </a:xfrm>
            <a:prstGeom prst="rect">
              <a:avLst/>
            </a:prstGeom>
            <a:noFill/>
          </p:spPr>
          <p:txBody>
            <a:bodyPr wrap="none" rtlCol="0">
              <a:spAutoFit/>
            </a:bodyPr>
            <a:lstStyle/>
            <a:p>
              <a:r>
                <a:rPr lang="en-US" dirty="0"/>
                <a:t>Be</a:t>
              </a:r>
            </a:p>
          </p:txBody>
        </p:sp>
      </p:grpSp>
      <p:grpSp>
        <p:nvGrpSpPr>
          <p:cNvPr id="22" name="Group 21">
            <a:extLst>
              <a:ext uri="{FF2B5EF4-FFF2-40B4-BE49-F238E27FC236}">
                <a16:creationId xmlns:a16="http://schemas.microsoft.com/office/drawing/2014/main" id="{701BA2C5-1D3E-449C-9336-21BAAF747912}"/>
              </a:ext>
            </a:extLst>
          </p:cNvPr>
          <p:cNvGrpSpPr/>
          <p:nvPr/>
        </p:nvGrpSpPr>
        <p:grpSpPr>
          <a:xfrm>
            <a:off x="-568947" y="4209637"/>
            <a:ext cx="5828325" cy="2451485"/>
            <a:chOff x="149393" y="4198010"/>
            <a:chExt cx="5828325" cy="2451485"/>
          </a:xfrm>
        </p:grpSpPr>
        <p:grpSp>
          <p:nvGrpSpPr>
            <p:cNvPr id="77" name="Group 76">
              <a:extLst>
                <a:ext uri="{FF2B5EF4-FFF2-40B4-BE49-F238E27FC236}">
                  <a16:creationId xmlns:a16="http://schemas.microsoft.com/office/drawing/2014/main" id="{5819C6FF-D105-48D4-90D6-3CE6CF0AB9ED}"/>
                </a:ext>
              </a:extLst>
            </p:cNvPr>
            <p:cNvGrpSpPr/>
            <p:nvPr/>
          </p:nvGrpSpPr>
          <p:grpSpPr>
            <a:xfrm>
              <a:off x="149393" y="4198010"/>
              <a:ext cx="5828325" cy="2451485"/>
              <a:chOff x="1750470" y="3828501"/>
              <a:chExt cx="10113169" cy="4253758"/>
            </a:xfrm>
          </p:grpSpPr>
          <p:grpSp>
            <p:nvGrpSpPr>
              <p:cNvPr id="78" name="Group 77">
                <a:extLst>
                  <a:ext uri="{FF2B5EF4-FFF2-40B4-BE49-F238E27FC236}">
                    <a16:creationId xmlns:a16="http://schemas.microsoft.com/office/drawing/2014/main" id="{43DCCF36-9115-4090-809A-56D723D1492C}"/>
                  </a:ext>
                </a:extLst>
              </p:cNvPr>
              <p:cNvGrpSpPr/>
              <p:nvPr/>
            </p:nvGrpSpPr>
            <p:grpSpPr>
              <a:xfrm>
                <a:off x="4495423" y="4806052"/>
                <a:ext cx="1722500" cy="1659173"/>
                <a:chOff x="2966191" y="4692468"/>
                <a:chExt cx="1722500" cy="1659173"/>
              </a:xfrm>
            </p:grpSpPr>
            <p:pic>
              <p:nvPicPr>
                <p:cNvPr id="85" name="Picture 2" descr="High quality mechanical and optical properties of commercial silicon  nitride membranes">
                  <a:extLst>
                    <a:ext uri="{FF2B5EF4-FFF2-40B4-BE49-F238E27FC236}">
                      <a16:creationId xmlns:a16="http://schemas.microsoft.com/office/drawing/2014/main" id="{A674AADA-DF17-45D6-B39C-73C88ED82CDA}"/>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2966191" y="4692468"/>
                  <a:ext cx="1722500" cy="1659173"/>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 descr="High quality mechanical and optical properties of commercial silicon  nitride membranes">
                  <a:extLst>
                    <a:ext uri="{FF2B5EF4-FFF2-40B4-BE49-F238E27FC236}">
                      <a16:creationId xmlns:a16="http://schemas.microsoft.com/office/drawing/2014/main" id="{85784312-A982-4B81-9A49-5FC9A704E950}"/>
                    </a:ext>
                  </a:extLst>
                </p:cNvPr>
                <p:cNvPicPr>
                  <a:picLocks noChangeAspect="1" noChangeArrowheads="1"/>
                </p:cNvPicPr>
                <p:nvPr/>
              </p:nvPicPr>
              <p:blipFill rotWithShape="1">
                <a:blip r:embed="rId34">
                  <a:extLst>
                    <a:ext uri="{28A0092B-C50C-407E-A947-70E740481C1C}">
                      <a14:useLocalDpi xmlns:a14="http://schemas.microsoft.com/office/drawing/2010/main" val="0"/>
                    </a:ext>
                  </a:extLst>
                </a:blip>
                <a:srcRect l="83333" b="81377"/>
                <a:stretch/>
              </p:blipFill>
              <p:spPr bwMode="auto">
                <a:xfrm>
                  <a:off x="2982201" y="4692470"/>
                  <a:ext cx="287079" cy="308981"/>
                </a:xfrm>
                <a:prstGeom prst="rect">
                  <a:avLst/>
                </a:prstGeom>
                <a:noFill/>
                <a:extLst>
                  <a:ext uri="{909E8E84-426E-40DD-AFC4-6F175D3DCCD1}">
                    <a14:hiddenFill xmlns:a14="http://schemas.microsoft.com/office/drawing/2010/main">
                      <a:solidFill>
                        <a:srgbClr val="FFFFFF"/>
                      </a:solidFill>
                    </a14:hiddenFill>
                  </a:ext>
                </a:extLst>
              </p:spPr>
            </p:pic>
          </p:grpSp>
          <p:pic>
            <p:nvPicPr>
              <p:cNvPr id="79" name="Picture 4" descr="NASA - NASA's Webb Telescope Completes Mirror-Coating Milestone">
                <a:extLst>
                  <a:ext uri="{FF2B5EF4-FFF2-40B4-BE49-F238E27FC236}">
                    <a16:creationId xmlns:a16="http://schemas.microsoft.com/office/drawing/2014/main" id="{0A894538-FDB8-4CFA-A3F0-F147B0E230BD}"/>
                  </a:ext>
                </a:extLst>
              </p:cNvPr>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743917" y="4503875"/>
                <a:ext cx="1577114" cy="2369978"/>
              </a:xfrm>
              <a:prstGeom prst="rect">
                <a:avLst/>
              </a:prstGeom>
              <a:noFill/>
              <a:extLst>
                <a:ext uri="{909E8E84-426E-40DD-AFC4-6F175D3DCCD1}">
                  <a14:hiddenFill xmlns:a14="http://schemas.microsoft.com/office/drawing/2010/main">
                    <a:solidFill>
                      <a:srgbClr val="FFFFFF"/>
                    </a:solidFill>
                  </a14:hiddenFill>
                </a:ext>
              </a:extLst>
            </p:spPr>
          </p:pic>
          <p:sp>
            <p:nvSpPr>
              <p:cNvPr id="81" name="TextBox 80">
                <a:extLst>
                  <a:ext uri="{FF2B5EF4-FFF2-40B4-BE49-F238E27FC236}">
                    <a16:creationId xmlns:a16="http://schemas.microsoft.com/office/drawing/2014/main" id="{1B43E10B-D2D0-4A92-A2BF-182AF851BF15}"/>
                  </a:ext>
                </a:extLst>
              </p:cNvPr>
              <p:cNvSpPr txBox="1"/>
              <p:nvPr/>
            </p:nvSpPr>
            <p:spPr>
              <a:xfrm>
                <a:off x="1750470" y="3828501"/>
                <a:ext cx="354753" cy="709256"/>
              </a:xfrm>
              <a:prstGeom prst="rect">
                <a:avLst/>
              </a:prstGeom>
              <a:noFill/>
            </p:spPr>
            <p:txBody>
              <a:bodyPr wrap="none" rtlCol="0">
                <a:spAutoFit/>
              </a:bodyPr>
              <a:lstStyle/>
              <a:p>
                <a:endParaRPr lang="en-US" dirty="0">
                  <a:solidFill>
                    <a:srgbClr val="00B050"/>
                  </a:solidFill>
                </a:endParaRPr>
              </a:p>
            </p:txBody>
          </p:sp>
          <p:sp>
            <p:nvSpPr>
              <p:cNvPr id="83" name="TextBox 82">
                <a:extLst>
                  <a:ext uri="{FF2B5EF4-FFF2-40B4-BE49-F238E27FC236}">
                    <a16:creationId xmlns:a16="http://schemas.microsoft.com/office/drawing/2014/main" id="{579C3400-55FA-4B4F-932D-9187F966EEB5}"/>
                  </a:ext>
                </a:extLst>
              </p:cNvPr>
              <p:cNvSpPr txBox="1"/>
              <p:nvPr/>
            </p:nvSpPr>
            <p:spPr>
              <a:xfrm>
                <a:off x="5138939" y="6960761"/>
                <a:ext cx="6724700" cy="1121498"/>
              </a:xfrm>
              <a:prstGeom prst="rect">
                <a:avLst/>
              </a:prstGeom>
              <a:noFill/>
            </p:spPr>
            <p:txBody>
              <a:bodyPr wrap="square" rtlCol="0">
                <a:spAutoFit/>
              </a:bodyPr>
              <a:lstStyle/>
              <a:p>
                <a:pPr algn="ctr"/>
                <a:r>
                  <a:rPr lang="en-US" dirty="0"/>
                  <a:t>Be Mirror</a:t>
                </a:r>
              </a:p>
              <a:p>
                <a:pPr algn="ctr"/>
                <a:r>
                  <a:rPr lang="en-US" dirty="0"/>
                  <a:t>(Webb telescope)</a:t>
                </a:r>
              </a:p>
            </p:txBody>
          </p:sp>
        </p:grpSp>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61A187E0-F45C-4F8C-BF92-24EA300099DD}"/>
                    </a:ext>
                  </a:extLst>
                </p:cNvPr>
                <p:cNvSpPr txBox="1"/>
                <p:nvPr/>
              </p:nvSpPr>
              <p:spPr>
                <a:xfrm>
                  <a:off x="1322620" y="5742823"/>
                  <a:ext cx="1816459" cy="646331"/>
                </a:xfrm>
                <a:prstGeom prst="rect">
                  <a:avLst/>
                </a:prstGeom>
                <a:noFill/>
              </p:spPr>
              <p:txBody>
                <a:bodyPr wrap="none" rtlCol="0">
                  <a:spAutoFit/>
                </a:bodyPr>
                <a:lstStyle/>
                <a:p>
                  <a:pPr algn="ctr"/>
                  <a14:m>
                    <m:oMath xmlns:m="http://schemas.openxmlformats.org/officeDocument/2006/math">
                      <m:r>
                        <m:rPr>
                          <m:sty m:val="p"/>
                        </m:rPr>
                        <a:rPr lang="en-US" b="0" i="0" smtClean="0">
                          <a:latin typeface="Cambria Math" panose="02040503050406030204" pitchFamily="18" charset="0"/>
                        </a:rPr>
                        <m:t>S</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i</m:t>
                          </m:r>
                        </m:e>
                        <m:sub>
                          <m:r>
                            <a:rPr lang="en-US" b="0" i="0" smtClean="0">
                              <a:latin typeface="Cambria Math" panose="02040503050406030204" pitchFamily="18" charset="0"/>
                            </a:rPr>
                            <m:t>3</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4</m:t>
                          </m:r>
                        </m:sub>
                      </m:sSub>
                    </m:oMath>
                  </a14:m>
                  <a:r>
                    <a:rPr lang="en-US" dirty="0"/>
                    <a:t> membrane</a:t>
                  </a:r>
                </a:p>
                <a:p>
                  <a:pPr algn="ctr"/>
                  <a:r>
                    <a:rPr lang="en-US" dirty="0"/>
                    <a:t>(</a:t>
                  </a:r>
                  <a14:m>
                    <m:oMath xmlns:m="http://schemas.openxmlformats.org/officeDocument/2006/math">
                      <m:r>
                        <a:rPr lang="en-US" b="0" i="1" smtClean="0">
                          <a:latin typeface="Cambria Math" panose="02040503050406030204" pitchFamily="18" charset="0"/>
                        </a:rPr>
                        <m:t>𝑄</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9</m:t>
                          </m:r>
                        </m:sup>
                      </m:sSup>
                      <m:r>
                        <a:rPr lang="en-US" b="0" i="1" smtClean="0">
                          <a:latin typeface="Cambria Math" panose="02040503050406030204" pitchFamily="18" charset="0"/>
                        </a:rPr>
                        <m:t>)</m:t>
                      </m:r>
                    </m:oMath>
                  </a14:m>
                  <a:endParaRPr lang="en-US" dirty="0"/>
                </a:p>
              </p:txBody>
            </p:sp>
          </mc:Choice>
          <mc:Fallback xmlns="">
            <p:sp>
              <p:nvSpPr>
                <p:cNvPr id="87" name="TextBox 86">
                  <a:extLst>
                    <a:ext uri="{FF2B5EF4-FFF2-40B4-BE49-F238E27FC236}">
                      <a16:creationId xmlns:a16="http://schemas.microsoft.com/office/drawing/2014/main" id="{61A187E0-F45C-4F8C-BF92-24EA300099DD}"/>
                    </a:ext>
                  </a:extLst>
                </p:cNvPr>
                <p:cNvSpPr txBox="1">
                  <a:spLocks noRot="1" noChangeAspect="1" noMove="1" noResize="1" noEditPoints="1" noAdjustHandles="1" noChangeArrowheads="1" noChangeShapeType="1" noTextEdit="1"/>
                </p:cNvSpPr>
                <p:nvPr/>
              </p:nvSpPr>
              <p:spPr>
                <a:xfrm>
                  <a:off x="1322620" y="5742823"/>
                  <a:ext cx="1816459" cy="646331"/>
                </a:xfrm>
                <a:prstGeom prst="rect">
                  <a:avLst/>
                </a:prstGeom>
                <a:blipFill>
                  <a:blip r:embed="rId36"/>
                  <a:stretch>
                    <a:fillRect t="-5660" r="-2685" b="-14151"/>
                  </a:stretch>
                </a:blipFill>
              </p:spPr>
              <p:txBody>
                <a:bodyPr/>
                <a:lstStyle/>
                <a:p>
                  <a:r>
                    <a:rPr lang="en-US">
                      <a:noFill/>
                    </a:rPr>
                    <a:t> </a:t>
                  </a:r>
                </a:p>
              </p:txBody>
            </p:sp>
          </mc:Fallback>
        </mc:AlternateContent>
      </p:grpSp>
      <p:pic>
        <p:nvPicPr>
          <p:cNvPr id="40" name="Picture 39">
            <a:extLst>
              <a:ext uri="{FF2B5EF4-FFF2-40B4-BE49-F238E27FC236}">
                <a16:creationId xmlns:a16="http://schemas.microsoft.com/office/drawing/2014/main" id="{A8516870-2FE6-47E8-AAAD-871DEFC2A6F2}"/>
              </a:ext>
            </a:extLst>
          </p:cNvPr>
          <p:cNvPicPr>
            <a:picLocks noChangeAspect="1"/>
          </p:cNvPicPr>
          <p:nvPr/>
        </p:nvPicPr>
        <p:blipFill rotWithShape="1">
          <a:blip r:embed="rId37" cstate="screen">
            <a:extLst>
              <a:ext uri="{28A0092B-C50C-407E-A947-70E740481C1C}">
                <a14:useLocalDpi xmlns:a14="http://schemas.microsoft.com/office/drawing/2010/main"/>
              </a:ext>
            </a:extLst>
          </a:blip>
          <a:srcRect l="62226" t="65343" r="5431" b="3574"/>
          <a:stretch/>
        </p:blipFill>
        <p:spPr>
          <a:xfrm>
            <a:off x="2384801" y="2826782"/>
            <a:ext cx="1969291" cy="1365329"/>
          </a:xfrm>
          <a:prstGeom prst="rect">
            <a:avLst/>
          </a:prstGeom>
          <a:effectLst>
            <a:outerShdw blurRad="50800" dist="38100" dir="2700000" algn="tl" rotWithShape="0">
              <a:prstClr val="black">
                <a:alpha val="40000"/>
              </a:prstClr>
            </a:outerShdw>
          </a:effectLst>
        </p:spPr>
      </p:pic>
      <p:sp>
        <p:nvSpPr>
          <p:cNvPr id="90" name="TextBox 89">
            <a:extLst>
              <a:ext uri="{FF2B5EF4-FFF2-40B4-BE49-F238E27FC236}">
                <a16:creationId xmlns:a16="http://schemas.microsoft.com/office/drawing/2014/main" id="{4EC83C5D-55F1-40BB-8100-4346A3890974}"/>
              </a:ext>
            </a:extLst>
          </p:cNvPr>
          <p:cNvSpPr txBox="1"/>
          <p:nvPr/>
        </p:nvSpPr>
        <p:spPr>
          <a:xfrm>
            <a:off x="2340404" y="4952396"/>
            <a:ext cx="338554" cy="461665"/>
          </a:xfrm>
          <a:prstGeom prst="rect">
            <a:avLst/>
          </a:prstGeom>
          <a:noFill/>
        </p:spPr>
        <p:txBody>
          <a:bodyPr wrap="none" rtlCol="0">
            <a:spAutoFit/>
          </a:bodyPr>
          <a:lstStyle/>
          <a:p>
            <a:r>
              <a:rPr lang="en-US" sz="2400" dirty="0"/>
              <a:t>+</a:t>
            </a:r>
          </a:p>
        </p:txBody>
      </p:sp>
      <p:sp>
        <p:nvSpPr>
          <p:cNvPr id="92" name="TextBox 91">
            <a:extLst>
              <a:ext uri="{FF2B5EF4-FFF2-40B4-BE49-F238E27FC236}">
                <a16:creationId xmlns:a16="http://schemas.microsoft.com/office/drawing/2014/main" id="{B4D8C5F4-EF5C-4A17-93C0-3460D0A2E179}"/>
              </a:ext>
            </a:extLst>
          </p:cNvPr>
          <p:cNvSpPr txBox="1"/>
          <p:nvPr/>
        </p:nvSpPr>
        <p:spPr>
          <a:xfrm>
            <a:off x="4128005" y="4952396"/>
            <a:ext cx="338554" cy="461665"/>
          </a:xfrm>
          <a:prstGeom prst="rect">
            <a:avLst/>
          </a:prstGeom>
          <a:noFill/>
        </p:spPr>
        <p:txBody>
          <a:bodyPr wrap="none" rtlCol="0">
            <a:spAutoFit/>
          </a:bodyPr>
          <a:lstStyle/>
          <a:p>
            <a:r>
              <a:rPr lang="en-US" sz="2400" dirty="0"/>
              <a:t>+</a:t>
            </a:r>
          </a:p>
        </p:txBody>
      </p:sp>
      <p:sp>
        <p:nvSpPr>
          <p:cNvPr id="94" name="TextBox 93">
            <a:extLst>
              <a:ext uri="{FF2B5EF4-FFF2-40B4-BE49-F238E27FC236}">
                <a16:creationId xmlns:a16="http://schemas.microsoft.com/office/drawing/2014/main" id="{45CC9D4F-0E65-4257-B536-920AF6F09EF5}"/>
              </a:ext>
            </a:extLst>
          </p:cNvPr>
          <p:cNvSpPr txBox="1"/>
          <p:nvPr/>
        </p:nvSpPr>
        <p:spPr>
          <a:xfrm>
            <a:off x="4570709" y="5835418"/>
            <a:ext cx="1197507" cy="646331"/>
          </a:xfrm>
          <a:prstGeom prst="rect">
            <a:avLst/>
          </a:prstGeom>
          <a:noFill/>
        </p:spPr>
        <p:txBody>
          <a:bodyPr wrap="none" rtlCol="0">
            <a:spAutoFit/>
          </a:bodyPr>
          <a:lstStyle/>
          <a:p>
            <a:pPr algn="ctr"/>
            <a:r>
              <a:rPr lang="en-US" dirty="0"/>
              <a:t>Cryogenics</a:t>
            </a:r>
          </a:p>
          <a:p>
            <a:pPr algn="ctr"/>
            <a:r>
              <a:rPr lang="en-US" dirty="0"/>
              <a:t>(100 </a:t>
            </a:r>
            <a:r>
              <a:rPr lang="en-US" dirty="0" err="1"/>
              <a:t>mK</a:t>
            </a:r>
            <a:r>
              <a:rPr lang="en-US" dirty="0"/>
              <a:t>)</a:t>
            </a:r>
          </a:p>
        </p:txBody>
      </p:sp>
      <p:pic>
        <p:nvPicPr>
          <p:cNvPr id="108" name="Graphic 107">
            <a:extLst>
              <a:ext uri="{FF2B5EF4-FFF2-40B4-BE49-F238E27FC236}">
                <a16:creationId xmlns:a16="http://schemas.microsoft.com/office/drawing/2014/main" id="{537928D9-EF28-46C7-8613-AC4900B4361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66514" y="4770848"/>
            <a:ext cx="628650" cy="161925"/>
          </a:xfrm>
          <a:prstGeom prst="rect">
            <a:avLst/>
          </a:prstGeom>
        </p:spPr>
      </p:pic>
      <p:grpSp>
        <p:nvGrpSpPr>
          <p:cNvPr id="114" name="Group 113">
            <a:extLst>
              <a:ext uri="{FF2B5EF4-FFF2-40B4-BE49-F238E27FC236}">
                <a16:creationId xmlns:a16="http://schemas.microsoft.com/office/drawing/2014/main" id="{65A71DC7-42C2-42B1-99CE-EB1EA42FB64E}"/>
              </a:ext>
            </a:extLst>
          </p:cNvPr>
          <p:cNvGrpSpPr/>
          <p:nvPr/>
        </p:nvGrpSpPr>
        <p:grpSpPr>
          <a:xfrm>
            <a:off x="7548200" y="5441744"/>
            <a:ext cx="1089760" cy="1265543"/>
            <a:chOff x="4277904" y="5222794"/>
            <a:chExt cx="835116" cy="969824"/>
          </a:xfrm>
        </p:grpSpPr>
        <p:pic>
          <p:nvPicPr>
            <p:cNvPr id="115" name="Picture 114">
              <a:extLst>
                <a:ext uri="{FF2B5EF4-FFF2-40B4-BE49-F238E27FC236}">
                  <a16:creationId xmlns:a16="http://schemas.microsoft.com/office/drawing/2014/main" id="{CC4A3061-B5E8-485C-88EA-87BD151CA80B}"/>
                </a:ext>
              </a:extLst>
            </p:cNvPr>
            <p:cNvPicPr>
              <a:picLocks noChangeAspect="1"/>
            </p:cNvPicPr>
            <p:nvPr/>
          </p:nvPicPr>
          <p:blipFill>
            <a:blip r:embed="rId38"/>
            <a:stretch>
              <a:fillRect/>
            </a:stretch>
          </p:blipFill>
          <p:spPr>
            <a:xfrm>
              <a:off x="4277904" y="5222794"/>
              <a:ext cx="835116" cy="808392"/>
            </a:xfrm>
            <a:prstGeom prst="rect">
              <a:avLst/>
            </a:prstGeom>
          </p:spPr>
        </p:pic>
        <p:cxnSp>
          <p:nvCxnSpPr>
            <p:cNvPr id="116" name="Straight Arrow Connector 115">
              <a:extLst>
                <a:ext uri="{FF2B5EF4-FFF2-40B4-BE49-F238E27FC236}">
                  <a16:creationId xmlns:a16="http://schemas.microsoft.com/office/drawing/2014/main" id="{DD7492C6-6A8A-4F54-92A4-92FE5E8F347A}"/>
                </a:ext>
              </a:extLst>
            </p:cNvPr>
            <p:cNvCxnSpPr>
              <a:cxnSpLocks/>
              <a:endCxn id="115" idx="2"/>
            </p:cNvCxnSpPr>
            <p:nvPr/>
          </p:nvCxnSpPr>
          <p:spPr>
            <a:xfrm>
              <a:off x="4349586" y="5838064"/>
              <a:ext cx="345876" cy="19312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7" name="TextBox 116">
                  <a:extLst>
                    <a:ext uri="{FF2B5EF4-FFF2-40B4-BE49-F238E27FC236}">
                      <a16:creationId xmlns:a16="http://schemas.microsoft.com/office/drawing/2014/main" id="{0D888FE8-D07B-412B-9530-8D79BB8AFA43}"/>
                    </a:ext>
                  </a:extLst>
                </p:cNvPr>
                <p:cNvSpPr txBox="1"/>
                <p:nvPr/>
              </p:nvSpPr>
              <p:spPr>
                <a:xfrm>
                  <a:off x="4344250" y="5909588"/>
                  <a:ext cx="196886" cy="2830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𝐿</m:t>
                        </m:r>
                      </m:oMath>
                    </m:oMathPara>
                  </a14:m>
                  <a:endParaRPr lang="en-GB" dirty="0"/>
                </a:p>
              </p:txBody>
            </p:sp>
          </mc:Choice>
          <mc:Fallback xmlns="">
            <p:sp>
              <p:nvSpPr>
                <p:cNvPr id="117" name="TextBox 116">
                  <a:extLst>
                    <a:ext uri="{FF2B5EF4-FFF2-40B4-BE49-F238E27FC236}">
                      <a16:creationId xmlns:a16="http://schemas.microsoft.com/office/drawing/2014/main" id="{0D888FE8-D07B-412B-9530-8D79BB8AFA43}"/>
                    </a:ext>
                  </a:extLst>
                </p:cNvPr>
                <p:cNvSpPr txBox="1">
                  <a:spLocks noRot="1" noChangeAspect="1" noMove="1" noResize="1" noEditPoints="1" noAdjustHandles="1" noChangeArrowheads="1" noChangeShapeType="1" noTextEdit="1"/>
                </p:cNvSpPr>
                <p:nvPr/>
              </p:nvSpPr>
              <p:spPr>
                <a:xfrm>
                  <a:off x="4344250" y="5909588"/>
                  <a:ext cx="196886" cy="283030"/>
                </a:xfrm>
                <a:prstGeom prst="rect">
                  <a:avLst/>
                </a:prstGeom>
                <a:blipFill>
                  <a:blip r:embed="rId39"/>
                  <a:stretch>
                    <a:fillRect r="-13953"/>
                  </a:stretch>
                </a:blipFill>
              </p:spPr>
              <p:txBody>
                <a:bodyPr/>
                <a:lstStyle/>
                <a:p>
                  <a:r>
                    <a:rPr lang="en-US">
                      <a:noFill/>
                    </a:rPr>
                    <a:t> </a:t>
                  </a:r>
                </a:p>
              </p:txBody>
            </p:sp>
          </mc:Fallback>
        </mc:AlternateContent>
      </p:grpSp>
      <p:sp>
        <p:nvSpPr>
          <p:cNvPr id="95" name="TextBox 94">
            <a:extLst>
              <a:ext uri="{FF2B5EF4-FFF2-40B4-BE49-F238E27FC236}">
                <a16:creationId xmlns:a16="http://schemas.microsoft.com/office/drawing/2014/main" id="{AD98433F-50AB-4CCC-9E2B-36F741BCEB4A}"/>
              </a:ext>
            </a:extLst>
          </p:cNvPr>
          <p:cNvSpPr txBox="1"/>
          <p:nvPr/>
        </p:nvSpPr>
        <p:spPr>
          <a:xfrm>
            <a:off x="9218125" y="6439969"/>
            <a:ext cx="3086100" cy="307777"/>
          </a:xfrm>
          <a:prstGeom prst="rect">
            <a:avLst/>
          </a:prstGeom>
          <a:noFill/>
        </p:spPr>
        <p:txBody>
          <a:bodyPr wrap="square" rtlCol="0">
            <a:spAutoFit/>
          </a:bodyPr>
          <a:lstStyle/>
          <a:p>
            <a:r>
              <a:rPr lang="en-US" sz="1400" i="1" dirty="0"/>
              <a:t>Manley et. al. PRL 126 061301 (2021)</a:t>
            </a:r>
          </a:p>
        </p:txBody>
      </p:sp>
      <p:sp>
        <p:nvSpPr>
          <p:cNvPr id="69" name="TextBox 68">
            <a:extLst>
              <a:ext uri="{FF2B5EF4-FFF2-40B4-BE49-F238E27FC236}">
                <a16:creationId xmlns:a16="http://schemas.microsoft.com/office/drawing/2014/main" id="{09770968-FB6B-4C87-BCF1-8F02E888AF0F}"/>
              </a:ext>
            </a:extLst>
          </p:cNvPr>
          <p:cNvSpPr txBox="1"/>
          <p:nvPr/>
        </p:nvSpPr>
        <p:spPr>
          <a:xfrm>
            <a:off x="1003299" y="1014973"/>
            <a:ext cx="10078947" cy="52322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wrap="square" rtlCol="0">
            <a:spAutoFit/>
          </a:bodyPr>
          <a:lstStyle/>
          <a:p>
            <a:r>
              <a:rPr lang="en-US" sz="2800" dirty="0"/>
              <a:t>Differential acceleration between materials (e.g. if coupled to B-L)</a:t>
            </a:r>
          </a:p>
        </p:txBody>
      </p:sp>
    </p:spTree>
    <p:extLst>
      <p:ext uri="{BB962C8B-B14F-4D97-AF65-F5344CB8AC3E}">
        <p14:creationId xmlns:p14="http://schemas.microsoft.com/office/powerpoint/2010/main" val="477770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52"/>
          <p:cNvSpPr txBox="1">
            <a:spLocks noGrp="1"/>
          </p:cNvSpPr>
          <p:nvPr>
            <p:ph type="title"/>
          </p:nvPr>
        </p:nvSpPr>
        <p:spPr>
          <a:xfrm>
            <a:off x="167121" y="0"/>
            <a:ext cx="11360800" cy="763600"/>
          </a:xfrm>
          <a:prstGeom prst="rect">
            <a:avLst/>
          </a:prstGeom>
        </p:spPr>
        <p:txBody>
          <a:bodyPr spcFirstLastPara="1" wrap="square" lIns="121900" tIns="121900" rIns="121900" bIns="121900" anchor="t" anchorCtr="0">
            <a:noAutofit/>
          </a:bodyPr>
          <a:lstStyle/>
          <a:p>
            <a:r>
              <a:rPr lang="en-GB" dirty="0"/>
              <a:t>Levitated </a:t>
            </a:r>
            <a:r>
              <a:rPr lang="en-GB" dirty="0" err="1"/>
              <a:t>optomechanics</a:t>
            </a:r>
            <a:r>
              <a:rPr lang="en-GB" dirty="0"/>
              <a:t> - brief introduction</a:t>
            </a:r>
            <a:endParaRPr dirty="0"/>
          </a:p>
        </p:txBody>
      </p:sp>
      <p:sp>
        <p:nvSpPr>
          <p:cNvPr id="299" name="Google Shape;299;p52"/>
          <p:cNvSpPr txBox="1">
            <a:spLocks noGrp="1"/>
          </p:cNvSpPr>
          <p:nvPr>
            <p:ph type="body" idx="1"/>
          </p:nvPr>
        </p:nvSpPr>
        <p:spPr>
          <a:xfrm>
            <a:off x="0" y="3285121"/>
            <a:ext cx="7152000" cy="4073200"/>
          </a:xfrm>
          <a:prstGeom prst="rect">
            <a:avLst/>
          </a:prstGeom>
        </p:spPr>
        <p:txBody>
          <a:bodyPr spcFirstLastPara="1" wrap="square" lIns="121900" tIns="121900" rIns="121900" bIns="121900" anchor="t" anchorCtr="0">
            <a:noAutofit/>
          </a:bodyPr>
          <a:lstStyle/>
          <a:p>
            <a:pPr indent="-423323">
              <a:buSzPts val="1400"/>
              <a:buAutoNum type="arabicPeriod"/>
            </a:pPr>
            <a:r>
              <a:rPr lang="en-GB" sz="1867" dirty="0"/>
              <a:t>Polarisable neutral glass particles act as high field seekers - trapped in laser focus</a:t>
            </a:r>
            <a:endParaRPr sz="1867" dirty="0"/>
          </a:p>
          <a:p>
            <a:pPr indent="-423323">
              <a:buSzPts val="1400"/>
              <a:buAutoNum type="arabicPeriod"/>
            </a:pPr>
            <a:r>
              <a:rPr lang="en-GB" sz="1867" dirty="0"/>
              <a:t>High Q factors ~ 10^12 </a:t>
            </a:r>
            <a:r>
              <a:rPr lang="en-GB" sz="1867" dirty="0">
                <a:sym typeface="Wingdings" panose="05000000000000000000" pitchFamily="2" charset="2"/>
              </a:rPr>
              <a:t> excellent force sensors</a:t>
            </a:r>
            <a:endParaRPr sz="1867" dirty="0"/>
          </a:p>
          <a:p>
            <a:pPr indent="-423323">
              <a:buSzPts val="1400"/>
              <a:buAutoNum type="arabicPeriod"/>
            </a:pPr>
            <a:r>
              <a:rPr lang="en-GB" sz="1867" dirty="0"/>
              <a:t>Can reduce the effective motional ‘temperature’ of such objects through feedback schemes</a:t>
            </a:r>
            <a:endParaRPr sz="1867" dirty="0"/>
          </a:p>
        </p:txBody>
      </p:sp>
      <p:pic>
        <p:nvPicPr>
          <p:cNvPr id="302" name="Google Shape;302;p52"/>
          <p:cNvPicPr preferRelativeResize="0"/>
          <p:nvPr/>
        </p:nvPicPr>
        <p:blipFill rotWithShape="1">
          <a:blip r:embed="rId3">
            <a:alphaModFix/>
          </a:blip>
          <a:srcRect t="12821"/>
          <a:stretch/>
        </p:blipFill>
        <p:spPr>
          <a:xfrm>
            <a:off x="7589297" y="2359176"/>
            <a:ext cx="3665999" cy="2139645"/>
          </a:xfrm>
          <a:prstGeom prst="rect">
            <a:avLst/>
          </a:prstGeom>
          <a:noFill/>
          <a:ln>
            <a:noFill/>
          </a:ln>
        </p:spPr>
      </p:pic>
      <p:pic>
        <p:nvPicPr>
          <p:cNvPr id="303" name="Google Shape;303;p52"/>
          <p:cNvPicPr preferRelativeResize="0"/>
          <p:nvPr/>
        </p:nvPicPr>
        <p:blipFill>
          <a:blip r:embed="rId4">
            <a:alphaModFix/>
          </a:blip>
          <a:stretch>
            <a:fillRect/>
          </a:stretch>
        </p:blipFill>
        <p:spPr>
          <a:xfrm>
            <a:off x="8109366" y="570332"/>
            <a:ext cx="3038567" cy="1372600"/>
          </a:xfrm>
          <a:prstGeom prst="rect">
            <a:avLst/>
          </a:prstGeom>
          <a:noFill/>
          <a:ln>
            <a:noFill/>
          </a:ln>
        </p:spPr>
      </p:pic>
      <p:sp>
        <p:nvSpPr>
          <p:cNvPr id="8" name="Rectangle 5">
            <a:extLst>
              <a:ext uri="{FF2B5EF4-FFF2-40B4-BE49-F238E27FC236}">
                <a16:creationId xmlns:a16="http://schemas.microsoft.com/office/drawing/2014/main" id="{2E90BD41-AAEF-1D38-8815-CA6A357408B1}"/>
              </a:ext>
            </a:extLst>
          </p:cNvPr>
          <p:cNvSpPr txBox="1">
            <a:spLocks noChangeArrowheads="1"/>
          </p:cNvSpPr>
          <p:nvPr/>
        </p:nvSpPr>
        <p:spPr>
          <a:xfrm>
            <a:off x="441980" y="572421"/>
            <a:ext cx="6172200" cy="350355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609585" marR="0" lvl="0" indent="-457189"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1219170" marR="0" lvl="1"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2pPr>
            <a:lvl3pPr marL="1828754" marR="0" lvl="2"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3pPr>
            <a:lvl4pPr marL="2438339" marR="0" lvl="3"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4pPr>
            <a:lvl5pPr marL="3047924" marR="0" lvl="4"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5pPr>
            <a:lvl6pPr marL="3657509" marR="0" lvl="5"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6pPr>
            <a:lvl7pPr marL="4267093" marR="0" lvl="6"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7pPr>
            <a:lvl8pPr marL="4876678" marR="0" lvl="7" indent="-423323" algn="l" rtl="0">
              <a:lnSpc>
                <a:spcPct val="115000"/>
              </a:lnSpc>
              <a:spcBef>
                <a:spcPts val="2133"/>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8pPr>
            <a:lvl9pPr marL="5486263" marR="0" lvl="8" indent="-423323" algn="l" rtl="0">
              <a:lnSpc>
                <a:spcPct val="115000"/>
              </a:lnSpc>
              <a:spcBef>
                <a:spcPts val="2133"/>
              </a:spcBef>
              <a:spcAft>
                <a:spcPts val="2133"/>
              </a:spcAft>
              <a:buClr>
                <a:schemeClr val="dk2"/>
              </a:buClr>
              <a:buSzPts val="1400"/>
              <a:buFont typeface="Arial"/>
              <a:buChar char="■"/>
              <a:defRPr sz="1867" b="0" i="0" u="none" strike="noStrike" cap="none">
                <a:solidFill>
                  <a:schemeClr val="dk2"/>
                </a:solidFill>
                <a:latin typeface="Arial"/>
                <a:ea typeface="Arial"/>
                <a:cs typeface="Arial"/>
                <a:sym typeface="Arial"/>
              </a:defRPr>
            </a:lvl9pPr>
          </a:lstStyle>
          <a:p>
            <a:pPr marL="609585" marR="0" lvl="0" indent="-457189" algn="l" defTabSz="914400" rtl="0" eaLnBrk="1" fontAlgn="auto" latinLnBrk="0" hangingPunct="1">
              <a:lnSpc>
                <a:spcPct val="90000"/>
              </a:lnSpc>
              <a:spcBef>
                <a:spcPts val="0"/>
              </a:spcBef>
              <a:spcAft>
                <a:spcPts val="0"/>
              </a:spcAft>
              <a:buClr>
                <a:srgbClr val="595959"/>
              </a:buClr>
              <a:buSzPts val="1800"/>
              <a:buFont typeface="Arial"/>
              <a:buChar char="●"/>
              <a:tabLst/>
              <a:defRPr/>
            </a:pPr>
            <a:r>
              <a:rPr kumimoji="0" lang="en-US" sz="1800" b="0" i="0" u="none" strike="noStrike" kern="0" cap="none" spc="0" normalizeH="0" baseline="0" noProof="0" dirty="0" err="1">
                <a:ln>
                  <a:noFill/>
                </a:ln>
                <a:solidFill>
                  <a:srgbClr val="595959"/>
                </a:solidFill>
                <a:effectLst/>
                <a:uLnTx/>
                <a:uFillTx/>
                <a:latin typeface="Arial"/>
                <a:cs typeface="Arial"/>
                <a:sym typeface="Arial"/>
              </a:rPr>
              <a:t>Ashkin</a:t>
            </a:r>
            <a:r>
              <a:rPr kumimoji="0" lang="en-US" sz="1800" b="0" i="0" u="none" strike="noStrike" kern="0" cap="none" spc="0" normalizeH="0" baseline="0" noProof="0" dirty="0">
                <a:ln>
                  <a:noFill/>
                </a:ln>
                <a:solidFill>
                  <a:srgbClr val="595959"/>
                </a:solidFill>
                <a:effectLst/>
                <a:uLnTx/>
                <a:uFillTx/>
                <a:latin typeface="Arial"/>
                <a:cs typeface="Arial"/>
                <a:sym typeface="Arial"/>
              </a:rPr>
              <a:t>, Bell Labs, 1970s</a:t>
            </a:r>
          </a:p>
          <a:p>
            <a:pPr marL="609585" marR="0" lvl="0" indent="-457189" algn="l" defTabSz="914400" rtl="0" eaLnBrk="1" fontAlgn="auto" latinLnBrk="0" hangingPunct="1">
              <a:lnSpc>
                <a:spcPct val="90000"/>
              </a:lnSpc>
              <a:spcBef>
                <a:spcPts val="0"/>
              </a:spcBef>
              <a:spcAft>
                <a:spcPts val="0"/>
              </a:spcAft>
              <a:buClr>
                <a:srgbClr val="595959"/>
              </a:buClr>
              <a:buSzPts val="1800"/>
              <a:buFont typeface="Arial"/>
              <a:buChar char="●"/>
              <a:tabLst/>
              <a:defRPr/>
            </a:pPr>
            <a:r>
              <a:rPr kumimoji="0" lang="en-US" sz="1800" b="0" i="0" u="none" strike="noStrike" kern="0" cap="none" spc="0" normalizeH="0" baseline="0" noProof="0" dirty="0" err="1">
                <a:ln>
                  <a:noFill/>
                </a:ln>
                <a:solidFill>
                  <a:srgbClr val="595959"/>
                </a:solidFill>
                <a:effectLst/>
                <a:uLnTx/>
                <a:uFillTx/>
                <a:latin typeface="Arial"/>
                <a:cs typeface="Arial"/>
                <a:sym typeface="Arial"/>
              </a:rPr>
              <a:t>Ashkin</a:t>
            </a:r>
            <a:r>
              <a:rPr kumimoji="0" lang="en-US" sz="1800" b="0" i="0" u="none" strike="noStrike" kern="0" cap="none" spc="0" normalizeH="0" baseline="0" noProof="0" dirty="0">
                <a:ln>
                  <a:noFill/>
                </a:ln>
                <a:solidFill>
                  <a:srgbClr val="595959"/>
                </a:solidFill>
                <a:effectLst/>
                <a:uLnTx/>
                <a:uFillTx/>
                <a:latin typeface="Arial"/>
                <a:cs typeface="Arial"/>
                <a:sym typeface="Arial"/>
              </a:rPr>
              <a:t> (76) Levitation in high vacuum</a:t>
            </a:r>
          </a:p>
          <a:p>
            <a:pPr marL="609585" marR="0" lvl="0" indent="-457189" algn="l" defTabSz="914400" rtl="0" eaLnBrk="1" fontAlgn="auto" latinLnBrk="0" hangingPunct="1">
              <a:lnSpc>
                <a:spcPct val="90000"/>
              </a:lnSpc>
              <a:spcBef>
                <a:spcPts val="0"/>
              </a:spcBef>
              <a:spcAft>
                <a:spcPts val="0"/>
              </a:spcAft>
              <a:buClr>
                <a:srgbClr val="595959"/>
              </a:buClr>
              <a:buSzPts val="1800"/>
              <a:buFont typeface="Arial"/>
              <a:buChar char="●"/>
              <a:tabLst/>
              <a:defRPr/>
            </a:pPr>
            <a:endParaRPr kumimoji="0" lang="en-US" sz="1800" b="0" i="0" u="none" strike="noStrike" kern="0" cap="none" spc="0" normalizeH="0" baseline="0" noProof="0" dirty="0">
              <a:ln>
                <a:noFill/>
              </a:ln>
              <a:solidFill>
                <a:srgbClr val="595959"/>
              </a:solidFill>
              <a:effectLst/>
              <a:uLnTx/>
              <a:uFillTx/>
              <a:latin typeface="Arial"/>
              <a:cs typeface="Arial"/>
              <a:sym typeface="Arial"/>
            </a:endParaRPr>
          </a:p>
          <a:p>
            <a:pPr marL="152396" marR="0" lvl="0" indent="0" algn="l" defTabSz="914400" rtl="0" eaLnBrk="1" fontAlgn="auto" latinLnBrk="0" hangingPunct="1">
              <a:lnSpc>
                <a:spcPct val="90000"/>
              </a:lnSpc>
              <a:spcBef>
                <a:spcPts val="0"/>
              </a:spcBef>
              <a:spcAft>
                <a:spcPts val="0"/>
              </a:spcAft>
              <a:buClr>
                <a:srgbClr val="595959"/>
              </a:buClr>
              <a:buSzPts val="1800"/>
              <a:buFont typeface="Arial"/>
              <a:buNone/>
              <a:tabLst/>
              <a:defRPr/>
            </a:pPr>
            <a:endParaRPr kumimoji="0" lang="en-US" sz="2100" b="0" i="0" u="none" strike="noStrike" kern="0" cap="none" spc="0" normalizeH="0" baseline="0" noProof="0" dirty="0">
              <a:ln>
                <a:noFill/>
              </a:ln>
              <a:solidFill>
                <a:srgbClr val="595959"/>
              </a:solidFill>
              <a:effectLst/>
              <a:uLnTx/>
              <a:uFillTx/>
              <a:latin typeface="Arial"/>
              <a:cs typeface="Arial"/>
              <a:sym typeface="Arial"/>
            </a:endParaRPr>
          </a:p>
          <a:p>
            <a:pPr marL="609585" marR="0" lvl="0" indent="-457189" algn="l" defTabSz="914400" rtl="0" eaLnBrk="1" fontAlgn="auto" latinLnBrk="0" hangingPunct="1">
              <a:lnSpc>
                <a:spcPct val="90000"/>
              </a:lnSpc>
              <a:spcBef>
                <a:spcPts val="0"/>
              </a:spcBef>
              <a:spcAft>
                <a:spcPts val="0"/>
              </a:spcAft>
              <a:buClr>
                <a:srgbClr val="595959"/>
              </a:buClr>
              <a:buSzPts val="1800"/>
              <a:buFont typeface="Arial"/>
              <a:buChar char="●"/>
              <a:tabLst/>
              <a:defRPr/>
            </a:pPr>
            <a:endParaRPr kumimoji="0" lang="en-US" sz="2100" b="0" i="0" u="none" strike="noStrike" kern="0" cap="none" spc="0" normalizeH="0" baseline="0" noProof="0" dirty="0">
              <a:ln>
                <a:noFill/>
              </a:ln>
              <a:solidFill>
                <a:srgbClr val="595959"/>
              </a:solidFill>
              <a:effectLst/>
              <a:uLnTx/>
              <a:uFillTx/>
              <a:latin typeface="Arial"/>
              <a:cs typeface="Arial"/>
              <a:sym typeface="Arial"/>
            </a:endParaRPr>
          </a:p>
          <a:p>
            <a:pPr marL="609585" marR="0" lvl="0" indent="-457189" algn="l" defTabSz="914400" rtl="0" eaLnBrk="1" fontAlgn="auto" latinLnBrk="0" hangingPunct="1">
              <a:lnSpc>
                <a:spcPct val="90000"/>
              </a:lnSpc>
              <a:spcBef>
                <a:spcPts val="0"/>
              </a:spcBef>
              <a:spcAft>
                <a:spcPts val="0"/>
              </a:spcAft>
              <a:buClr>
                <a:srgbClr val="595959"/>
              </a:buClr>
              <a:buSzPts val="1800"/>
              <a:buFont typeface="Arial"/>
              <a:buChar char="●"/>
              <a:tabLst/>
              <a:defRPr/>
            </a:pPr>
            <a:endParaRPr kumimoji="0" lang="en-US" sz="2100" b="0" i="0" u="none" strike="noStrike" kern="0" cap="none" spc="0" normalizeH="0" baseline="0" noProof="0" dirty="0">
              <a:ln>
                <a:noFill/>
              </a:ln>
              <a:solidFill>
                <a:srgbClr val="595959"/>
              </a:solidFill>
              <a:effectLst/>
              <a:uLnTx/>
              <a:uFillTx/>
              <a:latin typeface="Arial"/>
              <a:cs typeface="Arial"/>
              <a:sym typeface="Arial"/>
            </a:endParaRPr>
          </a:p>
          <a:p>
            <a:pPr marL="609585" marR="0" lvl="0" indent="-457189" algn="l" defTabSz="914400" rtl="0" eaLnBrk="1" fontAlgn="auto" latinLnBrk="0" hangingPunct="1">
              <a:lnSpc>
                <a:spcPct val="90000"/>
              </a:lnSpc>
              <a:spcBef>
                <a:spcPts val="0"/>
              </a:spcBef>
              <a:spcAft>
                <a:spcPts val="0"/>
              </a:spcAft>
              <a:buClr>
                <a:srgbClr val="595959"/>
              </a:buClr>
              <a:buSzPts val="1800"/>
              <a:buFont typeface="Arial"/>
              <a:buChar char="●"/>
              <a:tabLst/>
              <a:defRPr/>
            </a:pPr>
            <a:endParaRPr kumimoji="0" lang="en-US" sz="1800" b="0" i="0" u="none" strike="noStrike" kern="0" cap="none" spc="0" normalizeH="0" baseline="0" noProof="0" dirty="0">
              <a:ln>
                <a:noFill/>
              </a:ln>
              <a:solidFill>
                <a:srgbClr val="595959"/>
              </a:solidFill>
              <a:effectLst/>
              <a:uLnTx/>
              <a:uFillTx/>
              <a:latin typeface="Arial"/>
              <a:cs typeface="Arial"/>
              <a:sym typeface="Arial"/>
            </a:endParaRPr>
          </a:p>
          <a:p>
            <a:pPr marL="152396" marR="0" lvl="0" indent="0" algn="l" defTabSz="914400" rtl="0" eaLnBrk="1" fontAlgn="auto" latinLnBrk="0" hangingPunct="1">
              <a:lnSpc>
                <a:spcPct val="90000"/>
              </a:lnSpc>
              <a:spcBef>
                <a:spcPts val="0"/>
              </a:spcBef>
              <a:spcAft>
                <a:spcPts val="0"/>
              </a:spcAft>
              <a:buClr>
                <a:srgbClr val="595959"/>
              </a:buClr>
              <a:buSzPts val="1800"/>
              <a:buFont typeface="Arial"/>
              <a:buNone/>
              <a:tabLst/>
              <a:defRPr/>
            </a:pPr>
            <a:endParaRPr kumimoji="0" lang="en-US" sz="1800" b="0" i="0" u="none" strike="noStrike" kern="0" cap="none" spc="0" normalizeH="0" baseline="0" noProof="0" dirty="0">
              <a:ln>
                <a:noFill/>
              </a:ln>
              <a:solidFill>
                <a:srgbClr val="595959"/>
              </a:solidFill>
              <a:effectLst/>
              <a:uLnTx/>
              <a:uFillTx/>
              <a:latin typeface="Arial"/>
              <a:cs typeface="Arial"/>
              <a:sym typeface="Arial"/>
            </a:endParaRPr>
          </a:p>
        </p:txBody>
      </p:sp>
      <p:sp>
        <p:nvSpPr>
          <p:cNvPr id="9" name="TextBox 8">
            <a:extLst>
              <a:ext uri="{FF2B5EF4-FFF2-40B4-BE49-F238E27FC236}">
                <a16:creationId xmlns:a16="http://schemas.microsoft.com/office/drawing/2014/main" id="{5BED98A6-E179-EFEC-9E5C-4602EDE83BD4}"/>
              </a:ext>
            </a:extLst>
          </p:cNvPr>
          <p:cNvSpPr txBox="1"/>
          <p:nvPr/>
        </p:nvSpPr>
        <p:spPr>
          <a:xfrm>
            <a:off x="3747006" y="642162"/>
            <a:ext cx="2909258" cy="30008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00000"/>
                </a:solidFill>
                <a:effectLst/>
                <a:uLnTx/>
                <a:uFillTx/>
                <a:latin typeface="Arial"/>
                <a:ea typeface="+mn-ea"/>
                <a:cs typeface="+mn-cs"/>
              </a:rPr>
              <a:t>Optical tweezers </a:t>
            </a:r>
            <a:r>
              <a:rPr kumimoji="0" lang="en-US" sz="1350" b="0" i="0" u="none" strike="noStrike" kern="1200" cap="none" spc="0" normalizeH="0" baseline="0" noProof="0" dirty="0">
                <a:ln>
                  <a:noFill/>
                </a:ln>
                <a:solidFill>
                  <a:srgbClr val="000000"/>
                </a:solidFill>
                <a:effectLst/>
                <a:uLnTx/>
                <a:uFillTx/>
                <a:latin typeface="Arial"/>
                <a:ea typeface="+mn-ea"/>
                <a:cs typeface="+mn-cs"/>
                <a:sym typeface="Wingdings" pitchFamily="2" charset="2"/>
              </a:rPr>
              <a:t></a:t>
            </a:r>
            <a:r>
              <a:rPr kumimoji="0" lang="en-US" sz="1350" b="0" i="0" u="none" strike="noStrike" kern="1200" cap="none" spc="0" normalizeH="0" baseline="0" noProof="0" dirty="0">
                <a:ln>
                  <a:noFill/>
                </a:ln>
                <a:solidFill>
                  <a:srgbClr val="000000"/>
                </a:solidFill>
                <a:effectLst/>
                <a:uLnTx/>
                <a:uFillTx/>
                <a:latin typeface="Arial"/>
                <a:ea typeface="+mn-ea"/>
                <a:cs typeface="+mn-cs"/>
              </a:rPr>
              <a:t> biology, biophysics</a:t>
            </a:r>
          </a:p>
        </p:txBody>
      </p:sp>
      <p:pic>
        <p:nvPicPr>
          <p:cNvPr id="10" name="Picture 9" descr="http://laserfest.org/lasers/images/ashkin-img1.jpg">
            <a:extLst>
              <a:ext uri="{FF2B5EF4-FFF2-40B4-BE49-F238E27FC236}">
                <a16:creationId xmlns:a16="http://schemas.microsoft.com/office/drawing/2014/main" id="{000D3983-A162-851D-2B14-732570CEE51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50485" y="1336021"/>
            <a:ext cx="2731453" cy="1766342"/>
          </a:xfrm>
          <a:prstGeom prst="rect">
            <a:avLst/>
          </a:prstGeom>
          <a:noFill/>
          <a:extLst>
            <a:ext uri="{909E8E84-426E-40DD-AFC4-6F175D3DCCD1}">
              <a14:hiddenFill xmlns:a14="http://schemas.microsoft.com/office/drawing/2010/main">
                <a:solidFill>
                  <a:srgbClr val="FFFFFF"/>
                </a:solidFill>
              </a14:hiddenFill>
            </a:ext>
          </a:extLst>
        </p:spPr>
      </p:pic>
      <p:pic>
        <p:nvPicPr>
          <p:cNvPr id="3" name="Google Shape;308;p53">
            <a:extLst>
              <a:ext uri="{FF2B5EF4-FFF2-40B4-BE49-F238E27FC236}">
                <a16:creationId xmlns:a16="http://schemas.microsoft.com/office/drawing/2014/main" id="{D0A6EDED-CC3B-1277-5959-6A6F85EA349F}"/>
              </a:ext>
            </a:extLst>
          </p:cNvPr>
          <p:cNvPicPr preferRelativeResize="0">
            <a:picLocks noChangeAspect="1"/>
          </p:cNvPicPr>
          <p:nvPr/>
        </p:nvPicPr>
        <p:blipFill>
          <a:blip r:embed="rId6">
            <a:alphaModFix/>
          </a:blip>
          <a:stretch>
            <a:fillRect/>
          </a:stretch>
        </p:blipFill>
        <p:spPr>
          <a:xfrm>
            <a:off x="5191003" y="1336021"/>
            <a:ext cx="2177360" cy="174188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54"/>
          <p:cNvSpPr txBox="1">
            <a:spLocks noGrp="1"/>
          </p:cNvSpPr>
          <p:nvPr>
            <p:ph type="title"/>
          </p:nvPr>
        </p:nvSpPr>
        <p:spPr>
          <a:xfrm>
            <a:off x="415600" y="42933"/>
            <a:ext cx="11360800" cy="763600"/>
          </a:xfrm>
          <a:prstGeom prst="rect">
            <a:avLst/>
          </a:prstGeom>
        </p:spPr>
        <p:txBody>
          <a:bodyPr spcFirstLastPara="1" wrap="square" lIns="121900" tIns="121900" rIns="121900" bIns="121900" anchor="t" anchorCtr="0">
            <a:noAutofit/>
          </a:bodyPr>
          <a:lstStyle/>
          <a:p>
            <a:pPr algn="ctr"/>
            <a:r>
              <a:rPr lang="en-GB"/>
              <a:t>(Ground) state of the art:</a:t>
            </a:r>
            <a:endParaRPr/>
          </a:p>
        </p:txBody>
      </p:sp>
      <p:pic>
        <p:nvPicPr>
          <p:cNvPr id="316" name="Google Shape;316;p54"/>
          <p:cNvPicPr preferRelativeResize="0"/>
          <p:nvPr/>
        </p:nvPicPr>
        <p:blipFill>
          <a:blip r:embed="rId3">
            <a:alphaModFix/>
          </a:blip>
          <a:stretch>
            <a:fillRect/>
          </a:stretch>
        </p:blipFill>
        <p:spPr>
          <a:xfrm>
            <a:off x="81167" y="2122667"/>
            <a:ext cx="5347165" cy="4538732"/>
          </a:xfrm>
          <a:prstGeom prst="rect">
            <a:avLst/>
          </a:prstGeom>
          <a:noFill/>
          <a:ln>
            <a:noFill/>
          </a:ln>
        </p:spPr>
      </p:pic>
      <p:sp>
        <p:nvSpPr>
          <p:cNvPr id="317" name="Google Shape;317;p54"/>
          <p:cNvSpPr txBox="1"/>
          <p:nvPr/>
        </p:nvSpPr>
        <p:spPr>
          <a:xfrm>
            <a:off x="784533" y="1257967"/>
            <a:ext cx="4193200" cy="533504"/>
          </a:xfrm>
          <a:prstGeom prst="rect">
            <a:avLst/>
          </a:prstGeom>
          <a:noFill/>
          <a:ln>
            <a:noFill/>
          </a:ln>
        </p:spPr>
        <p:txBody>
          <a:bodyPr spcFirstLastPara="1" wrap="square" lIns="121900" tIns="121900" rIns="121900" bIns="1219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GB" sz="1867" b="0" i="0" u="none" strike="noStrike" kern="0" cap="none" spc="0" normalizeH="0" baseline="0" noProof="0">
                <a:ln>
                  <a:noFill/>
                </a:ln>
                <a:solidFill>
                  <a:srgbClr val="000000"/>
                </a:solidFill>
                <a:effectLst/>
                <a:uLnTx/>
                <a:uFillTx/>
                <a:latin typeface="Arial"/>
                <a:ea typeface="+mn-ea"/>
                <a:cs typeface="Arial"/>
                <a:sym typeface="Arial"/>
              </a:rPr>
              <a:t>Dynamical backaction:</a:t>
            </a: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318" name="Google Shape;318;p54"/>
          <p:cNvSpPr txBox="1"/>
          <p:nvPr/>
        </p:nvSpPr>
        <p:spPr>
          <a:xfrm>
            <a:off x="6667867" y="1380067"/>
            <a:ext cx="4193200" cy="533504"/>
          </a:xfrm>
          <a:prstGeom prst="rect">
            <a:avLst/>
          </a:prstGeom>
          <a:noFill/>
          <a:ln>
            <a:noFill/>
          </a:ln>
        </p:spPr>
        <p:txBody>
          <a:bodyPr spcFirstLastPara="1" wrap="square" lIns="121900" tIns="121900" rIns="121900" bIns="121900" anchor="t" anchorCtr="0">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GB" sz="1867" b="0" i="0" u="none" strike="noStrike" kern="0" cap="none" spc="0" normalizeH="0" baseline="0" noProof="0">
                <a:ln>
                  <a:noFill/>
                </a:ln>
                <a:solidFill>
                  <a:srgbClr val="000000"/>
                </a:solidFill>
                <a:effectLst/>
                <a:uLnTx/>
                <a:uFillTx/>
                <a:latin typeface="Arial"/>
                <a:ea typeface="+mn-ea"/>
                <a:cs typeface="Arial"/>
                <a:sym typeface="Arial"/>
              </a:rPr>
              <a:t>Measurement based cooling:</a:t>
            </a: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pic>
        <p:nvPicPr>
          <p:cNvPr id="319" name="Google Shape;319;p54"/>
          <p:cNvPicPr preferRelativeResize="0"/>
          <p:nvPr/>
        </p:nvPicPr>
        <p:blipFill>
          <a:blip r:embed="rId4">
            <a:alphaModFix/>
          </a:blip>
          <a:stretch>
            <a:fillRect/>
          </a:stretch>
        </p:blipFill>
        <p:spPr>
          <a:xfrm>
            <a:off x="5360733" y="2122675"/>
            <a:ext cx="6807499" cy="353039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419" y="167303"/>
            <a:ext cx="9784881" cy="1143000"/>
          </a:xfrm>
        </p:spPr>
        <p:txBody>
          <a:bodyPr>
            <a:normAutofit/>
          </a:bodyPr>
          <a:lstStyle/>
          <a:p>
            <a:r>
              <a:rPr lang="en-US" dirty="0"/>
              <a:t>Levitated optomechanical sensors</a:t>
            </a:r>
          </a:p>
        </p:txBody>
      </p:sp>
      <p:sp>
        <p:nvSpPr>
          <p:cNvPr id="3" name="TextBox 2">
            <a:extLst>
              <a:ext uri="{FF2B5EF4-FFF2-40B4-BE49-F238E27FC236}">
                <a16:creationId xmlns:a16="http://schemas.microsoft.com/office/drawing/2014/main" id="{33E142B7-CB42-4174-8131-3425E63F3FCD}"/>
              </a:ext>
            </a:extLst>
          </p:cNvPr>
          <p:cNvSpPr txBox="1"/>
          <p:nvPr/>
        </p:nvSpPr>
        <p:spPr>
          <a:xfrm>
            <a:off x="1278414" y="1310303"/>
            <a:ext cx="2180405" cy="369332"/>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Ripples in space-time</a:t>
            </a:r>
          </a:p>
        </p:txBody>
      </p:sp>
      <p:sp>
        <p:nvSpPr>
          <p:cNvPr id="8" name="Slide Number Placeholder 7">
            <a:extLst>
              <a:ext uri="{FF2B5EF4-FFF2-40B4-BE49-F238E27FC236}">
                <a16:creationId xmlns:a16="http://schemas.microsoft.com/office/drawing/2014/main" id="{45E3AF21-1810-4B0B-BA8E-A0894C1F3B23}"/>
              </a:ext>
            </a:extLst>
          </p:cNvPr>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DC8AC8BC-55D2-485B-ABF1-C75FB3AB9F0B}" type="slidenum">
              <a:rPr kumimoji="0" lang="en-US" sz="16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840BE8A9-A387-694C-AC8F-B272E725FFA6}"/>
              </a:ext>
            </a:extLst>
          </p:cNvPr>
          <p:cNvSpPr/>
          <p:nvPr/>
        </p:nvSpPr>
        <p:spPr>
          <a:xfrm>
            <a:off x="193417" y="1322068"/>
            <a:ext cx="10347869"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dirty="0">
                <a:latin typeface="Century Gothic" panose="020B0502020202020204" pitchFamily="34" charset="0"/>
                <a:ea typeface="MS Mincho" panose="02020609040205080304" pitchFamily="49" charset="-128"/>
                <a:cs typeface="Arial" panose="020B0604020202020204" pitchFamily="34" charset="0"/>
              </a:rPr>
              <a:t>nanoparticle standing-wave trap (optical lattice) in UHV</a:t>
            </a:r>
          </a:p>
        </p:txBody>
      </p:sp>
      <p:sp>
        <p:nvSpPr>
          <p:cNvPr id="11" name="Rectangle 10">
            <a:extLst>
              <a:ext uri="{FF2B5EF4-FFF2-40B4-BE49-F238E27FC236}">
                <a16:creationId xmlns:a16="http://schemas.microsoft.com/office/drawing/2014/main" id="{A6B6D4C9-92A6-9B4D-99D8-192BCE4899E8}"/>
              </a:ext>
            </a:extLst>
          </p:cNvPr>
          <p:cNvSpPr/>
          <p:nvPr/>
        </p:nvSpPr>
        <p:spPr>
          <a:xfrm>
            <a:off x="7681507" y="2040709"/>
            <a:ext cx="4510493"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400" dirty="0">
                <a:latin typeface="Century Gothic" panose="020B0502020202020204" pitchFamily="34" charset="0"/>
                <a:ea typeface="MS Mincho" panose="02020609040205080304" pitchFamily="49" charset="-128"/>
                <a:cs typeface="Arial" panose="020B0604020202020204" pitchFamily="34" charset="0"/>
              </a:rPr>
              <a:t>zeptonewton sensing</a:t>
            </a:r>
          </a:p>
        </p:txBody>
      </p:sp>
      <p:pic>
        <p:nvPicPr>
          <p:cNvPr id="12" name="Picture 11">
            <a:extLst>
              <a:ext uri="{FF2B5EF4-FFF2-40B4-BE49-F238E27FC236}">
                <a16:creationId xmlns:a16="http://schemas.microsoft.com/office/drawing/2014/main" id="{0E10462D-2BD0-48DC-AD25-FDD7BAA26B5C}"/>
              </a:ext>
            </a:extLst>
          </p:cNvPr>
          <p:cNvPicPr/>
          <p:nvPr/>
        </p:nvPicPr>
        <p:blipFill>
          <a:blip r:embed="rId3">
            <a:extLst>
              <a:ext uri="{28A0092B-C50C-407E-A947-70E740481C1C}">
                <a14:useLocalDpi xmlns:a14="http://schemas.microsoft.com/office/drawing/2010/main" val="0"/>
              </a:ext>
            </a:extLst>
          </a:blip>
          <a:stretch>
            <a:fillRect/>
          </a:stretch>
        </p:blipFill>
        <p:spPr>
          <a:xfrm>
            <a:off x="3354173" y="3570318"/>
            <a:ext cx="2926007" cy="2431731"/>
          </a:xfrm>
          <a:prstGeom prst="rect">
            <a:avLst/>
          </a:prstGeom>
        </p:spPr>
      </p:pic>
      <p:pic>
        <p:nvPicPr>
          <p:cNvPr id="13" name="Picture 12">
            <a:extLst>
              <a:ext uri="{FF2B5EF4-FFF2-40B4-BE49-F238E27FC236}">
                <a16:creationId xmlns:a16="http://schemas.microsoft.com/office/drawing/2014/main" id="{19453ACF-AE37-45A7-8ED4-318F207D9AD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876" y="2561100"/>
            <a:ext cx="3241326" cy="2431731"/>
          </a:xfrm>
          <a:prstGeom prst="rect">
            <a:avLst/>
          </a:prstGeom>
          <a:noFill/>
        </p:spPr>
      </p:pic>
      <p:pic>
        <p:nvPicPr>
          <p:cNvPr id="14" name="Picture 13" descr="A picture containing indoor, object, table, large&#10;&#10;Description automatically generated">
            <a:extLst>
              <a:ext uri="{FF2B5EF4-FFF2-40B4-BE49-F238E27FC236}">
                <a16:creationId xmlns:a16="http://schemas.microsoft.com/office/drawing/2014/main" id="{BBB00513-DF43-4F8E-82C9-E47EAC8F57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4173" y="1887831"/>
            <a:ext cx="2926008" cy="2195019"/>
          </a:xfrm>
          <a:prstGeom prst="rect">
            <a:avLst/>
          </a:prstGeom>
        </p:spPr>
      </p:pic>
      <p:pic>
        <p:nvPicPr>
          <p:cNvPr id="15" name="Picture 14">
            <a:extLst>
              <a:ext uri="{FF2B5EF4-FFF2-40B4-BE49-F238E27FC236}">
                <a16:creationId xmlns:a16="http://schemas.microsoft.com/office/drawing/2014/main" id="{7787C406-D300-4FFA-AD49-6BBAB4E0C5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4256" y="2796558"/>
            <a:ext cx="4090414" cy="2971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7" name="Group 46">
            <a:extLst>
              <a:ext uri="{FF2B5EF4-FFF2-40B4-BE49-F238E27FC236}">
                <a16:creationId xmlns:a16="http://schemas.microsoft.com/office/drawing/2014/main" id="{E71ED9CB-A52C-43CA-A462-9595DDF33E03}"/>
              </a:ext>
            </a:extLst>
          </p:cNvPr>
          <p:cNvGrpSpPr/>
          <p:nvPr/>
        </p:nvGrpSpPr>
        <p:grpSpPr>
          <a:xfrm>
            <a:off x="8205225" y="5793346"/>
            <a:ext cx="2670651" cy="417405"/>
            <a:chOff x="31044574" y="15876622"/>
            <a:chExt cx="3212062" cy="648945"/>
          </a:xfrm>
        </p:grpSpPr>
        <p:sp>
          <p:nvSpPr>
            <p:cNvPr id="48" name="Rectangle 47">
              <a:extLst>
                <a:ext uri="{FF2B5EF4-FFF2-40B4-BE49-F238E27FC236}">
                  <a16:creationId xmlns:a16="http://schemas.microsoft.com/office/drawing/2014/main" id="{762FF326-9D5C-4CB8-8452-0378821E815A}"/>
                </a:ext>
              </a:extLst>
            </p:cNvPr>
            <p:cNvSpPr/>
            <p:nvPr/>
          </p:nvSpPr>
          <p:spPr bwMode="auto">
            <a:xfrm>
              <a:off x="31044574" y="15876622"/>
              <a:ext cx="3212062" cy="64894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0165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a:ln>
                  <a:noFill/>
                </a:ln>
                <a:solidFill>
                  <a:schemeClr val="tx1"/>
                </a:solidFill>
                <a:effectLst/>
                <a:latin typeface="Arial" charset="0"/>
              </a:endParaRPr>
            </a:p>
          </p:txBody>
        </p:sp>
        <p:graphicFrame>
          <p:nvGraphicFramePr>
            <p:cNvPr id="49" name="Object 48">
              <a:extLst>
                <a:ext uri="{FF2B5EF4-FFF2-40B4-BE49-F238E27FC236}">
                  <a16:creationId xmlns:a16="http://schemas.microsoft.com/office/drawing/2014/main" id="{74783788-EB87-4176-874B-CBCE11EAB3D3}"/>
                </a:ext>
              </a:extLst>
            </p:cNvPr>
            <p:cNvGraphicFramePr>
              <a:graphicFrameLocks noChangeAspect="1"/>
            </p:cNvGraphicFramePr>
            <p:nvPr/>
          </p:nvGraphicFramePr>
          <p:xfrm>
            <a:off x="31238216" y="15951138"/>
            <a:ext cx="2866331" cy="550871"/>
          </p:xfrm>
          <a:graphic>
            <a:graphicData uri="http://schemas.openxmlformats.org/presentationml/2006/ole">
              <mc:AlternateContent xmlns:mc="http://schemas.openxmlformats.org/markup-compatibility/2006">
                <mc:Choice xmlns:v="urn:schemas-microsoft-com:vml" Requires="v">
                  <p:oleObj name="Equation" r:id="rId7" imgW="1612800" imgH="266400" progId="Equation.3">
                    <p:embed/>
                  </p:oleObj>
                </mc:Choice>
                <mc:Fallback>
                  <p:oleObj name="Equation" r:id="rId7" imgW="1612800" imgH="266400" progId="Equation.3">
                    <p:embed/>
                    <p:pic>
                      <p:nvPicPr>
                        <p:cNvPr id="49" name="Object 48">
                          <a:extLst>
                            <a:ext uri="{FF2B5EF4-FFF2-40B4-BE49-F238E27FC236}">
                              <a16:creationId xmlns:a16="http://schemas.microsoft.com/office/drawing/2014/main" id="{74783788-EB87-4176-874B-CBCE11EAB3D3}"/>
                            </a:ext>
                          </a:extLst>
                        </p:cNvPr>
                        <p:cNvPicPr/>
                        <p:nvPr/>
                      </p:nvPicPr>
                      <p:blipFill>
                        <a:blip r:embed="rId8"/>
                        <a:stretch>
                          <a:fillRect/>
                        </a:stretch>
                      </p:blipFill>
                      <p:spPr>
                        <a:xfrm>
                          <a:off x="31238216" y="15951138"/>
                          <a:ext cx="2866331" cy="550871"/>
                        </a:xfrm>
                        <a:prstGeom prst="rect">
                          <a:avLst/>
                        </a:prstGeom>
                      </p:spPr>
                    </p:pic>
                  </p:oleObj>
                </mc:Fallback>
              </mc:AlternateContent>
            </a:graphicData>
          </a:graphic>
        </p:graphicFrame>
      </p:grpSp>
      <p:grpSp>
        <p:nvGrpSpPr>
          <p:cNvPr id="51" name="Group 50">
            <a:extLst>
              <a:ext uri="{FF2B5EF4-FFF2-40B4-BE49-F238E27FC236}">
                <a16:creationId xmlns:a16="http://schemas.microsoft.com/office/drawing/2014/main" id="{ECBC8309-5DD5-4154-B56A-1C0453AA726A}"/>
              </a:ext>
            </a:extLst>
          </p:cNvPr>
          <p:cNvGrpSpPr/>
          <p:nvPr/>
        </p:nvGrpSpPr>
        <p:grpSpPr>
          <a:xfrm>
            <a:off x="9888037" y="4282271"/>
            <a:ext cx="1176786" cy="854584"/>
            <a:chOff x="38659229" y="11071533"/>
            <a:chExt cx="1176786" cy="1139445"/>
          </a:xfrm>
        </p:grpSpPr>
        <p:sp>
          <p:nvSpPr>
            <p:cNvPr id="52" name="TextBox 51">
              <a:extLst>
                <a:ext uri="{FF2B5EF4-FFF2-40B4-BE49-F238E27FC236}">
                  <a16:creationId xmlns:a16="http://schemas.microsoft.com/office/drawing/2014/main" id="{D9E038DC-23F8-4675-B5FA-EE90DCBCBE55}"/>
                </a:ext>
              </a:extLst>
            </p:cNvPr>
            <p:cNvSpPr txBox="1"/>
            <p:nvPr/>
          </p:nvSpPr>
          <p:spPr>
            <a:xfrm>
              <a:off x="38659229" y="11071533"/>
              <a:ext cx="872355" cy="697626"/>
            </a:xfrm>
            <a:prstGeom prst="rect">
              <a:avLst/>
            </a:prstGeom>
            <a:noFill/>
          </p:spPr>
          <p:txBody>
            <a:bodyPr wrap="none" rtlCol="0">
              <a:spAutoFit/>
            </a:bodyPr>
            <a:lstStyle/>
            <a:p>
              <a:r>
                <a:rPr lang="en-US" sz="2800" b="1" dirty="0">
                  <a:solidFill>
                    <a:srgbClr val="FF0000"/>
                  </a:solidFill>
                  <a:latin typeface="Times New Roman" panose="02020603050405020304" pitchFamily="18" charset="0"/>
                  <a:cs typeface="Times New Roman" panose="02020603050405020304" pitchFamily="18" charset="0"/>
                </a:rPr>
                <a:t>6 </a:t>
              </a:r>
              <a:r>
                <a:rPr lang="en-US" sz="2800" b="1" dirty="0" err="1">
                  <a:solidFill>
                    <a:srgbClr val="FF0000"/>
                  </a:solidFill>
                  <a:latin typeface="Times New Roman" panose="02020603050405020304" pitchFamily="18" charset="0"/>
                  <a:cs typeface="Times New Roman" panose="02020603050405020304" pitchFamily="18" charset="0"/>
                </a:rPr>
                <a:t>zN</a:t>
              </a:r>
              <a:endParaRPr lang="en-US" sz="2800" b="1" dirty="0">
                <a:solidFill>
                  <a:srgbClr val="FF0000"/>
                </a:solidFill>
                <a:latin typeface="Times New Roman" panose="02020603050405020304" pitchFamily="18" charset="0"/>
                <a:cs typeface="Times New Roman" panose="02020603050405020304" pitchFamily="18" charset="0"/>
              </a:endParaRPr>
            </a:p>
          </p:txBody>
        </p:sp>
        <p:cxnSp>
          <p:nvCxnSpPr>
            <p:cNvPr id="53" name="Straight Arrow Connector 52">
              <a:extLst>
                <a:ext uri="{FF2B5EF4-FFF2-40B4-BE49-F238E27FC236}">
                  <a16:creationId xmlns:a16="http://schemas.microsoft.com/office/drawing/2014/main" id="{4D90DCB5-F7E0-4ECC-9D5C-9C0ED0341845}"/>
                </a:ext>
              </a:extLst>
            </p:cNvPr>
            <p:cNvCxnSpPr/>
            <p:nvPr/>
          </p:nvCxnSpPr>
          <p:spPr bwMode="auto">
            <a:xfrm>
              <a:off x="39531584" y="11594753"/>
              <a:ext cx="304431" cy="616225"/>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grpSp>
      <p:sp>
        <p:nvSpPr>
          <p:cNvPr id="54" name="Rectangle 53">
            <a:extLst>
              <a:ext uri="{FF2B5EF4-FFF2-40B4-BE49-F238E27FC236}">
                <a16:creationId xmlns:a16="http://schemas.microsoft.com/office/drawing/2014/main" id="{55E57374-CE82-45B6-B12A-58873C7B7515}"/>
              </a:ext>
            </a:extLst>
          </p:cNvPr>
          <p:cNvSpPr/>
          <p:nvPr/>
        </p:nvSpPr>
        <p:spPr>
          <a:xfrm>
            <a:off x="68876" y="6313929"/>
            <a:ext cx="4038855" cy="569515"/>
          </a:xfrm>
          <a:prstGeom prst="rect">
            <a:avLst/>
          </a:prstGeom>
        </p:spPr>
        <p:txBody>
          <a:bodyPr wrap="square">
            <a:spAutoFit/>
          </a:bodyPr>
          <a:lstStyle/>
          <a:p>
            <a:pPr defTabSz="5016500">
              <a:lnSpc>
                <a:spcPct val="114000"/>
              </a:lnSpc>
            </a:pPr>
            <a:r>
              <a:rPr lang="en-US" sz="1400" b="1" dirty="0">
                <a:solidFill>
                  <a:srgbClr val="FF0000"/>
                </a:solidFill>
                <a:cs typeface="Arial" panose="020B0604020202020204" pitchFamily="34" charset="0"/>
              </a:rPr>
              <a:t>G. </a:t>
            </a:r>
            <a:r>
              <a:rPr lang="en-US" sz="1400" b="1" dirty="0" err="1">
                <a:solidFill>
                  <a:srgbClr val="FF0000"/>
                </a:solidFill>
                <a:cs typeface="Arial" panose="020B0604020202020204" pitchFamily="34" charset="0"/>
              </a:rPr>
              <a:t>Ranjit</a:t>
            </a:r>
            <a:r>
              <a:rPr lang="en-US" sz="1400" b="1" dirty="0">
                <a:solidFill>
                  <a:srgbClr val="FF0000"/>
                </a:solidFill>
                <a:cs typeface="Arial" panose="020B0604020202020204" pitchFamily="34" charset="0"/>
              </a:rPr>
              <a:t>, et.al. , </a:t>
            </a:r>
            <a:r>
              <a:rPr lang="en-US" sz="1400" b="1" i="1" dirty="0">
                <a:solidFill>
                  <a:srgbClr val="FF0000"/>
                </a:solidFill>
                <a:cs typeface="Arial" panose="020B0604020202020204" pitchFamily="34" charset="0"/>
              </a:rPr>
              <a:t>Phys. Rev. A</a:t>
            </a:r>
            <a:r>
              <a:rPr lang="en-US" sz="1400" b="1" dirty="0">
                <a:solidFill>
                  <a:srgbClr val="FF0000"/>
                </a:solidFill>
                <a:cs typeface="Arial" panose="020B0604020202020204" pitchFamily="34" charset="0"/>
              </a:rPr>
              <a:t>, 93, 053801 (2016)</a:t>
            </a:r>
          </a:p>
          <a:p>
            <a:pPr defTabSz="5016500">
              <a:lnSpc>
                <a:spcPct val="114000"/>
              </a:lnSpc>
            </a:pPr>
            <a:r>
              <a:rPr lang="en-US" sz="1400" b="1" dirty="0">
                <a:solidFill>
                  <a:srgbClr val="FF0000"/>
                </a:solidFill>
                <a:cs typeface="Arial" panose="020B0604020202020204" pitchFamily="34" charset="0"/>
              </a:rPr>
              <a:t>C. Montoya et. al. arXiv:2103.03420 (2021)</a:t>
            </a:r>
          </a:p>
        </p:txBody>
      </p:sp>
    </p:spTree>
    <p:extLst>
      <p:ext uri="{BB962C8B-B14F-4D97-AF65-F5344CB8AC3E}">
        <p14:creationId xmlns:p14="http://schemas.microsoft.com/office/powerpoint/2010/main" val="1374789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21567CF-6DC6-04EE-18C9-237C0B15F0DF}"/>
              </a:ext>
            </a:extLst>
          </p:cNvPr>
          <p:cNvGrpSpPr>
            <a:grpSpLocks noChangeAspect="1"/>
          </p:cNvGrpSpPr>
          <p:nvPr/>
        </p:nvGrpSpPr>
        <p:grpSpPr>
          <a:xfrm>
            <a:off x="1771868" y="4476991"/>
            <a:ext cx="1704037" cy="1587750"/>
            <a:chOff x="6210438" y="3922853"/>
            <a:chExt cx="2259159" cy="2104989"/>
          </a:xfrm>
        </p:grpSpPr>
        <p:pic>
          <p:nvPicPr>
            <p:cNvPr id="6" name="Picture 5" descr="A picture containing text, indoor, black&#10;&#10;Description automatically generated">
              <a:extLst>
                <a:ext uri="{FF2B5EF4-FFF2-40B4-BE49-F238E27FC236}">
                  <a16:creationId xmlns:a16="http://schemas.microsoft.com/office/drawing/2014/main" id="{47226736-E622-5CD1-2C81-191735974A17}"/>
                </a:ext>
              </a:extLst>
            </p:cNvPr>
            <p:cNvPicPr>
              <a:picLocks noChangeAspect="1"/>
            </p:cNvPicPr>
            <p:nvPr/>
          </p:nvPicPr>
          <p:blipFill rotWithShape="1">
            <a:blip r:embed="rId3">
              <a:extLst>
                <a:ext uri="{28A0092B-C50C-407E-A947-70E740481C1C}">
                  <a14:useLocalDpi xmlns:a14="http://schemas.microsoft.com/office/drawing/2010/main" val="0"/>
                </a:ext>
              </a:extLst>
            </a:blip>
            <a:srcRect l="15188" t="8909" r="5605" b="5891"/>
            <a:stretch/>
          </p:blipFill>
          <p:spPr>
            <a:xfrm>
              <a:off x="6210438" y="3922853"/>
              <a:ext cx="2259159" cy="2104989"/>
            </a:xfrm>
            <a:prstGeom prst="rect">
              <a:avLst/>
            </a:prstGeom>
          </p:spPr>
        </p:pic>
        <p:sp>
          <p:nvSpPr>
            <p:cNvPr id="7" name="TextBox 6">
              <a:extLst>
                <a:ext uri="{FF2B5EF4-FFF2-40B4-BE49-F238E27FC236}">
                  <a16:creationId xmlns:a16="http://schemas.microsoft.com/office/drawing/2014/main" id="{6C7867B5-D7C1-182E-910C-C494FDB81A2E}"/>
                </a:ext>
              </a:extLst>
            </p:cNvPr>
            <p:cNvSpPr txBox="1"/>
            <p:nvPr/>
          </p:nvSpPr>
          <p:spPr>
            <a:xfrm>
              <a:off x="6385212" y="5172545"/>
              <a:ext cx="269462" cy="4040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2" name="Title 1"/>
          <p:cNvSpPr>
            <a:spLocks noGrp="1"/>
          </p:cNvSpPr>
          <p:nvPr>
            <p:ph type="title"/>
          </p:nvPr>
        </p:nvSpPr>
        <p:spPr>
          <a:xfrm>
            <a:off x="619484" y="0"/>
            <a:ext cx="10972800" cy="1143000"/>
          </a:xfrm>
        </p:spPr>
        <p:txBody>
          <a:bodyPr>
            <a:normAutofit fontScale="90000"/>
          </a:bodyPr>
          <a:lstStyle/>
          <a:p>
            <a:r>
              <a:rPr lang="en-US" dirty="0"/>
              <a:t>Levitated nanospheres – testing gravity at um-range</a:t>
            </a:r>
          </a:p>
        </p:txBody>
      </p:sp>
      <p:pic>
        <p:nvPicPr>
          <p:cNvPr id="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4888" y="1865576"/>
            <a:ext cx="5605331" cy="4429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a:extLst>
              <a:ext uri="{FF2B5EF4-FFF2-40B4-BE49-F238E27FC236}">
                <a16:creationId xmlns:a16="http://schemas.microsoft.com/office/drawing/2014/main" id="{E8CF8543-519D-D723-5190-6F4E3A77C684}"/>
              </a:ext>
            </a:extLst>
          </p:cNvPr>
          <p:cNvGrpSpPr/>
          <p:nvPr/>
        </p:nvGrpSpPr>
        <p:grpSpPr>
          <a:xfrm>
            <a:off x="552010" y="2313998"/>
            <a:ext cx="5613345" cy="3631274"/>
            <a:chOff x="571952" y="1512179"/>
            <a:chExt cx="5613345" cy="3631274"/>
          </a:xfrm>
        </p:grpSpPr>
        <p:cxnSp>
          <p:nvCxnSpPr>
            <p:cNvPr id="9" name="Straight Arrow Connector 8">
              <a:extLst>
                <a:ext uri="{FF2B5EF4-FFF2-40B4-BE49-F238E27FC236}">
                  <a16:creationId xmlns:a16="http://schemas.microsoft.com/office/drawing/2014/main" id="{9A982C9A-27DA-495C-BBB5-37BBD2808488}"/>
                </a:ext>
              </a:extLst>
            </p:cNvPr>
            <p:cNvCxnSpPr/>
            <p:nvPr/>
          </p:nvCxnSpPr>
          <p:spPr>
            <a:xfrm flipH="1" flipV="1">
              <a:off x="2710602" y="2945219"/>
              <a:ext cx="1627482" cy="48378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CF2CDA1D-DFD7-E647-868B-2ED1F94D5793}"/>
                </a:ext>
              </a:extLst>
            </p:cNvPr>
            <p:cNvPicPr>
              <a:picLocks noChangeAspect="1"/>
            </p:cNvPicPr>
            <p:nvPr/>
          </p:nvPicPr>
          <p:blipFill>
            <a:blip r:embed="rId5"/>
            <a:stretch>
              <a:fillRect/>
            </a:stretch>
          </p:blipFill>
          <p:spPr>
            <a:xfrm>
              <a:off x="1173181" y="1714794"/>
              <a:ext cx="3962400" cy="2247900"/>
            </a:xfrm>
            <a:prstGeom prst="rect">
              <a:avLst/>
            </a:prstGeom>
          </p:spPr>
        </p:pic>
        <p:pic>
          <p:nvPicPr>
            <p:cNvPr id="29" name="Picture 28">
              <a:extLst>
                <a:ext uri="{FF2B5EF4-FFF2-40B4-BE49-F238E27FC236}">
                  <a16:creationId xmlns:a16="http://schemas.microsoft.com/office/drawing/2014/main" id="{9D6F0F7C-B3B0-1440-9731-264D87FD6BFD}"/>
                </a:ext>
              </a:extLst>
            </p:cNvPr>
            <p:cNvPicPr>
              <a:picLocks noChangeAspect="1"/>
            </p:cNvPicPr>
            <p:nvPr/>
          </p:nvPicPr>
          <p:blipFill rotWithShape="1">
            <a:blip r:embed="rId6"/>
            <a:srcRect l="-358" t="20915" r="83840" b="4766"/>
            <a:stretch/>
          </p:blipFill>
          <p:spPr>
            <a:xfrm>
              <a:off x="811231" y="1763523"/>
              <a:ext cx="970384" cy="2203744"/>
            </a:xfrm>
            <a:prstGeom prst="rect">
              <a:avLst/>
            </a:prstGeom>
          </p:spPr>
        </p:pic>
        <p:sp>
          <p:nvSpPr>
            <p:cNvPr id="30" name="TextBox 24">
              <a:extLst>
                <a:ext uri="{FF2B5EF4-FFF2-40B4-BE49-F238E27FC236}">
                  <a16:creationId xmlns:a16="http://schemas.microsoft.com/office/drawing/2014/main" id="{83BC0B9B-FF25-F345-9247-7804BCBB8CF6}"/>
                </a:ext>
              </a:extLst>
            </p:cNvPr>
            <p:cNvSpPr txBox="1"/>
            <p:nvPr/>
          </p:nvSpPr>
          <p:spPr>
            <a:xfrm>
              <a:off x="571952" y="3970992"/>
              <a:ext cx="1195657" cy="64633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Drive mass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(Au/Si)</a:t>
              </a:r>
            </a:p>
          </p:txBody>
        </p:sp>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40B5530-A480-F840-ACD9-997E51166DE3}"/>
                    </a:ext>
                  </a:extLst>
                </p:cNvPr>
                <p:cNvSpPr/>
                <p:nvPr/>
              </p:nvSpPr>
              <p:spPr>
                <a:xfrm>
                  <a:off x="1673035" y="1512179"/>
                  <a:ext cx="1941585" cy="67120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Closest Antinode</a:t>
                  </a:r>
                </a:p>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𝑙𝑎𝑠𝑒𝑟</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/4</m:t>
                        </m:r>
                      </m:oMath>
                    </m:oMathPara>
                  </a14:m>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31" name="Rectangle 30">
                  <a:extLst>
                    <a:ext uri="{FF2B5EF4-FFF2-40B4-BE49-F238E27FC236}">
                      <a16:creationId xmlns:a16="http://schemas.microsoft.com/office/drawing/2014/main" id="{D40B5530-A480-F840-ACD9-997E51166DE3}"/>
                    </a:ext>
                  </a:extLst>
                </p:cNvPr>
                <p:cNvSpPr>
                  <a:spLocks noRot="1" noChangeAspect="1" noMove="1" noResize="1" noEditPoints="1" noAdjustHandles="1" noChangeArrowheads="1" noChangeShapeType="1" noTextEdit="1"/>
                </p:cNvSpPr>
                <p:nvPr/>
              </p:nvSpPr>
              <p:spPr>
                <a:xfrm>
                  <a:off x="1673035" y="1512179"/>
                  <a:ext cx="1941585" cy="671209"/>
                </a:xfrm>
                <a:prstGeom prst="rect">
                  <a:avLst/>
                </a:prstGeom>
                <a:blipFill>
                  <a:blip r:embed="rId7"/>
                  <a:stretch>
                    <a:fillRect l="-2508" t="-5455" b="-2727"/>
                  </a:stretch>
                </a:blipFill>
              </p:spPr>
              <p:txBody>
                <a:bodyPr/>
                <a:lstStyle/>
                <a:p>
                  <a:r>
                    <a:rPr lang="en-US">
                      <a:noFill/>
                    </a:rPr>
                    <a:t> </a:t>
                  </a:r>
                </a:p>
              </p:txBody>
            </p:sp>
          </mc:Fallback>
        </mc:AlternateContent>
        <p:pic>
          <p:nvPicPr>
            <p:cNvPr id="25" name="Picture 642" descr="800bead.jpg">
              <a:extLst>
                <a:ext uri="{FF2B5EF4-FFF2-40B4-BE49-F238E27FC236}">
                  <a16:creationId xmlns:a16="http://schemas.microsoft.com/office/drawing/2014/main" id="{146D71B7-ED33-4DDB-86F5-982F42763B3E}"/>
                </a:ext>
              </a:extLst>
            </p:cNvPr>
            <p:cNvPicPr>
              <a:picLocks noChangeAspect="1"/>
            </p:cNvPicPr>
            <p:nvPr/>
          </p:nvPicPr>
          <p:blipFill>
            <a:blip r:embed="rId8" cstate="print"/>
            <a:srcRect/>
            <a:stretch>
              <a:fillRect/>
            </a:stretch>
          </p:blipFill>
          <p:spPr bwMode="auto">
            <a:xfrm>
              <a:off x="3697146" y="2699047"/>
              <a:ext cx="2488151" cy="1537677"/>
            </a:xfrm>
            <a:prstGeom prst="rect">
              <a:avLst/>
            </a:prstGeom>
            <a:noFill/>
            <a:ln w="9525">
              <a:noFill/>
              <a:miter lim="800000"/>
              <a:headEnd/>
              <a:tailEnd/>
            </a:ln>
          </p:spPr>
        </p:pic>
        <p:sp>
          <p:nvSpPr>
            <p:cNvPr id="26" name="TextBox 25">
              <a:extLst>
                <a:ext uri="{FF2B5EF4-FFF2-40B4-BE49-F238E27FC236}">
                  <a16:creationId xmlns:a16="http://schemas.microsoft.com/office/drawing/2014/main" id="{7764813C-5536-444C-BEB8-9784E685E40C}"/>
                </a:ext>
              </a:extLst>
            </p:cNvPr>
            <p:cNvSpPr txBox="1"/>
            <p:nvPr/>
          </p:nvSpPr>
          <p:spPr>
            <a:xfrm>
              <a:off x="3770903" y="3755472"/>
              <a:ext cx="2117375" cy="400110"/>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a:ea typeface="+mn-ea"/>
                  <a:cs typeface="+mn-cs"/>
                </a:rPr>
                <a:t>300 nm silica bead</a:t>
              </a:r>
            </a:p>
          </p:txBody>
        </p:sp>
        <p:cxnSp>
          <p:nvCxnSpPr>
            <p:cNvPr id="32" name="Straight Arrow Connector 31">
              <a:extLst>
                <a:ext uri="{FF2B5EF4-FFF2-40B4-BE49-F238E27FC236}">
                  <a16:creationId xmlns:a16="http://schemas.microsoft.com/office/drawing/2014/main" id="{A262CC09-7D8A-4CCE-914E-DB61B64423BF}"/>
                </a:ext>
              </a:extLst>
            </p:cNvPr>
            <p:cNvCxnSpPr>
              <a:cxnSpLocks/>
            </p:cNvCxnSpPr>
            <p:nvPr/>
          </p:nvCxnSpPr>
          <p:spPr>
            <a:xfrm>
              <a:off x="1717781" y="2179721"/>
              <a:ext cx="505006"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7C7F2D1D-3BFD-456D-A796-91180ABAC089}"/>
                </a:ext>
              </a:extLst>
            </p:cNvPr>
            <p:cNvCxnSpPr/>
            <p:nvPr/>
          </p:nvCxnSpPr>
          <p:spPr>
            <a:xfrm flipH="1" flipV="1">
              <a:off x="2547726" y="2838744"/>
              <a:ext cx="1652530" cy="4573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21E8FC4-A19A-4679-81A7-847194D9B0BC}"/>
                </a:ext>
              </a:extLst>
            </p:cNvPr>
            <p:cNvSpPr txBox="1"/>
            <p:nvPr/>
          </p:nvSpPr>
          <p:spPr>
            <a:xfrm>
              <a:off x="4782927" y="2699047"/>
              <a:ext cx="1188146" cy="400110"/>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a:ea typeface="+mn-ea"/>
                  <a:cs typeface="+mn-cs"/>
                </a:rPr>
                <a:t>Test mass</a:t>
              </a:r>
            </a:p>
          </p:txBody>
        </p:sp>
        <p:sp>
          <p:nvSpPr>
            <p:cNvPr id="27" name="TextBox 26">
              <a:extLst>
                <a:ext uri="{FF2B5EF4-FFF2-40B4-BE49-F238E27FC236}">
                  <a16:creationId xmlns:a16="http://schemas.microsoft.com/office/drawing/2014/main" id="{6C553C5A-A449-4BA8-AA2A-1467D19111BE}"/>
                </a:ext>
              </a:extLst>
            </p:cNvPr>
            <p:cNvSpPr txBox="1"/>
            <p:nvPr/>
          </p:nvSpPr>
          <p:spPr>
            <a:xfrm>
              <a:off x="1799607" y="4497122"/>
              <a:ext cx="172979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Au coated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SiN</a:t>
              </a:r>
              <a:r>
                <a:rPr kumimoji="0" lang="en-US" sz="1800" b="0" i="0" u="none" strike="noStrike" kern="1200" cap="none" spc="0" normalizeH="0" baseline="0" noProof="0" dirty="0">
                  <a:ln>
                    <a:noFill/>
                  </a:ln>
                  <a:solidFill>
                    <a:prstClr val="black"/>
                  </a:solidFill>
                  <a:effectLst/>
                  <a:uLnTx/>
                  <a:uFillTx/>
                  <a:latin typeface="Calibri"/>
                  <a:ea typeface="+mn-ea"/>
                  <a:cs typeface="+mn-cs"/>
                </a:rPr>
                <a:t> membrane</a:t>
              </a:r>
            </a:p>
          </p:txBody>
        </p:sp>
      </p:grpSp>
      <p:sp>
        <p:nvSpPr>
          <p:cNvPr id="13" name="TextBox 30">
            <a:extLst>
              <a:ext uri="{FF2B5EF4-FFF2-40B4-BE49-F238E27FC236}">
                <a16:creationId xmlns:a16="http://schemas.microsoft.com/office/drawing/2014/main" id="{C92BBD17-C99C-E66F-B5DF-235E5D3DBD40}"/>
              </a:ext>
            </a:extLst>
          </p:cNvPr>
          <p:cNvSpPr txBox="1">
            <a:spLocks noChangeArrowheads="1"/>
          </p:cNvSpPr>
          <p:nvPr/>
        </p:nvSpPr>
        <p:spPr bwMode="auto">
          <a:xfrm>
            <a:off x="7329400" y="5129896"/>
            <a:ext cx="2612987" cy="584950"/>
          </a:xfrm>
          <a:prstGeom prst="rect">
            <a:avLst/>
          </a:prstGeom>
          <a:noFill/>
          <a:ln w="9525">
            <a:no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Exotic particles (new physics)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-Supersymmetry, string theory</a:t>
            </a:r>
          </a:p>
        </p:txBody>
      </p:sp>
      <p:graphicFrame>
        <p:nvGraphicFramePr>
          <p:cNvPr id="14" name="Object 6">
            <a:extLst>
              <a:ext uri="{FF2B5EF4-FFF2-40B4-BE49-F238E27FC236}">
                <a16:creationId xmlns:a16="http://schemas.microsoft.com/office/drawing/2014/main" id="{037570F2-590D-9D17-EDBC-93528B6FE92B}"/>
              </a:ext>
            </a:extLst>
          </p:cNvPr>
          <p:cNvGraphicFramePr>
            <a:graphicFrameLocks noChangeAspect="1"/>
          </p:cNvGraphicFramePr>
          <p:nvPr/>
        </p:nvGraphicFramePr>
        <p:xfrm>
          <a:off x="9339360" y="2604397"/>
          <a:ext cx="2270383" cy="568928"/>
        </p:xfrm>
        <a:graphic>
          <a:graphicData uri="http://schemas.openxmlformats.org/presentationml/2006/ole">
            <mc:AlternateContent xmlns:mc="http://schemas.openxmlformats.org/markup-compatibility/2006">
              <mc:Choice xmlns:v="urn:schemas-microsoft-com:vml" Requires="v">
                <p:oleObj name="Equation" r:id="rId9" imgW="1600200" imgH="393700" progId="Equation.3">
                  <p:embed/>
                </p:oleObj>
              </mc:Choice>
              <mc:Fallback>
                <p:oleObj name="Equation" r:id="rId9" imgW="1600200" imgH="393700" progId="Equation.3">
                  <p:embed/>
                  <p:pic>
                    <p:nvPicPr>
                      <p:cNvPr id="14" name="Object 6">
                        <a:extLst>
                          <a:ext uri="{FF2B5EF4-FFF2-40B4-BE49-F238E27FC236}">
                            <a16:creationId xmlns:a16="http://schemas.microsoft.com/office/drawing/2014/main" id="{037570F2-590D-9D17-EDBC-93528B6FE92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39360" y="2604397"/>
                        <a:ext cx="2270383" cy="568928"/>
                      </a:xfrm>
                      <a:prstGeom prst="rect">
                        <a:avLst/>
                      </a:prstGeom>
                      <a:noFill/>
                    </p:spPr>
                  </p:pic>
                </p:oleObj>
              </mc:Fallback>
            </mc:AlternateContent>
          </a:graphicData>
        </a:graphic>
      </p:graphicFrame>
      <p:pic>
        <p:nvPicPr>
          <p:cNvPr id="16" name="Picture 15">
            <a:extLst>
              <a:ext uri="{FF2B5EF4-FFF2-40B4-BE49-F238E27FC236}">
                <a16:creationId xmlns:a16="http://schemas.microsoft.com/office/drawing/2014/main" id="{70D583B2-A7BB-9E10-7246-2663CBDD837C}"/>
              </a:ext>
            </a:extLst>
          </p:cNvPr>
          <p:cNvPicPr>
            <a:picLocks noChangeAspect="1"/>
          </p:cNvPicPr>
          <p:nvPr/>
        </p:nvPicPr>
        <p:blipFill>
          <a:blip r:embed="rId11"/>
          <a:stretch>
            <a:fillRect/>
          </a:stretch>
        </p:blipFill>
        <p:spPr>
          <a:xfrm>
            <a:off x="6414888" y="6276598"/>
            <a:ext cx="547850" cy="548119"/>
          </a:xfrm>
          <a:prstGeom prst="rect">
            <a:avLst/>
          </a:prstGeom>
        </p:spPr>
      </p:pic>
      <p:pic>
        <p:nvPicPr>
          <p:cNvPr id="17" name="Picture 16" descr="cid:image001.jpg@01D1793B.8CDFBEC0">
            <a:extLst>
              <a:ext uri="{FF2B5EF4-FFF2-40B4-BE49-F238E27FC236}">
                <a16:creationId xmlns:a16="http://schemas.microsoft.com/office/drawing/2014/main" id="{2C71E7F1-3172-2BA1-8740-C7412C979DDD}"/>
              </a:ext>
            </a:extLst>
          </p:cNvPr>
          <p:cNvPicPr/>
          <p:nvPr/>
        </p:nvPicPr>
        <p:blipFill>
          <a:blip r:embed="rId12" r:link="rId13">
            <a:extLst>
              <a:ext uri="{28A0092B-C50C-407E-A947-70E740481C1C}">
                <a14:useLocalDpi xmlns:a14="http://schemas.microsoft.com/office/drawing/2010/main" val="0"/>
              </a:ext>
            </a:extLst>
          </a:blip>
          <a:srcRect/>
          <a:stretch>
            <a:fillRect/>
          </a:stretch>
        </p:blipFill>
        <p:spPr bwMode="auto">
          <a:xfrm>
            <a:off x="7099298" y="6379104"/>
            <a:ext cx="1828800" cy="352425"/>
          </a:xfrm>
          <a:prstGeom prst="rect">
            <a:avLst/>
          </a:prstGeom>
          <a:noFill/>
          <a:ln>
            <a:noFill/>
          </a:ln>
        </p:spPr>
      </p:pic>
      <p:cxnSp>
        <p:nvCxnSpPr>
          <p:cNvPr id="8" name="Straight Arrow Connector 7">
            <a:extLst>
              <a:ext uri="{FF2B5EF4-FFF2-40B4-BE49-F238E27FC236}">
                <a16:creationId xmlns:a16="http://schemas.microsoft.com/office/drawing/2014/main" id="{3AF0CB36-C059-7D38-BC34-5BFDF6D53998}"/>
              </a:ext>
            </a:extLst>
          </p:cNvPr>
          <p:cNvCxnSpPr>
            <a:cxnSpLocks/>
          </p:cNvCxnSpPr>
          <p:nvPr/>
        </p:nvCxnSpPr>
        <p:spPr>
          <a:xfrm flipH="1" flipV="1">
            <a:off x="1769366" y="4230819"/>
            <a:ext cx="667624" cy="42537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4743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5142"/>
          <a:stretch/>
        </p:blipFill>
        <p:spPr bwMode="auto">
          <a:xfrm>
            <a:off x="7327797" y="563441"/>
            <a:ext cx="4279415" cy="2990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869420" y="167303"/>
            <a:ext cx="8229600" cy="1143000"/>
          </a:xfrm>
        </p:spPr>
        <p:txBody>
          <a:bodyPr/>
          <a:lstStyle/>
          <a:p>
            <a:r>
              <a:rPr lang="en-US" dirty="0"/>
              <a:t>Gravitational waves</a:t>
            </a:r>
          </a:p>
        </p:txBody>
      </p:sp>
      <p:sp>
        <p:nvSpPr>
          <p:cNvPr id="4" name="TextBox 3"/>
          <p:cNvSpPr txBox="1"/>
          <p:nvPr/>
        </p:nvSpPr>
        <p:spPr>
          <a:xfrm>
            <a:off x="1155881" y="4329044"/>
            <a:ext cx="5551489" cy="1569660"/>
          </a:xfrm>
          <a:prstGeom prst="rect">
            <a:avLst/>
          </a:prstGeom>
          <a:noFill/>
        </p:spPr>
        <p:txBody>
          <a:bodyPr wrap="square" rtlCol="0">
            <a:spAutoFit/>
          </a:bodyPr>
          <a:lstStyle/>
          <a:p>
            <a:pPr marL="285737" indent="-285737" defTabSz="1219170">
              <a:buFont typeface="Arial" pitchFamily="34" charset="0"/>
              <a:buChar char="•"/>
            </a:pPr>
            <a:r>
              <a:rPr lang="en-US" sz="2400" dirty="0">
                <a:solidFill>
                  <a:prstClr val="black"/>
                </a:solidFill>
                <a:latin typeface="Calibri"/>
              </a:rPr>
              <a:t>Discovered by LIGO Sep 2015 !!</a:t>
            </a:r>
          </a:p>
          <a:p>
            <a:pPr marL="285737" indent="-285737" defTabSz="1219170">
              <a:buFont typeface="Arial" pitchFamily="34" charset="0"/>
              <a:buChar char="•"/>
            </a:pPr>
            <a:r>
              <a:rPr lang="en-US" sz="2400" dirty="0">
                <a:solidFill>
                  <a:prstClr val="black"/>
                </a:solidFill>
                <a:latin typeface="Calibri"/>
              </a:rPr>
              <a:t>Sources:</a:t>
            </a:r>
          </a:p>
          <a:p>
            <a:pPr marL="742913" lvl="1" indent="-285737" defTabSz="1219170">
              <a:buFont typeface="Arial" pitchFamily="34" charset="0"/>
              <a:buChar char="•"/>
            </a:pPr>
            <a:r>
              <a:rPr lang="en-US" sz="2400" dirty="0" err="1">
                <a:solidFill>
                  <a:prstClr val="black"/>
                </a:solidFill>
                <a:latin typeface="Calibri"/>
              </a:rPr>
              <a:t>Inspirals</a:t>
            </a:r>
            <a:r>
              <a:rPr lang="en-US" sz="2400" dirty="0">
                <a:solidFill>
                  <a:prstClr val="black"/>
                </a:solidFill>
                <a:latin typeface="Calibri"/>
              </a:rPr>
              <a:t> of astrophysical objects</a:t>
            </a:r>
          </a:p>
          <a:p>
            <a:pPr marL="742913" lvl="1" indent="-285737" defTabSz="1219170">
              <a:buFont typeface="Arial" pitchFamily="34" charset="0"/>
              <a:buChar char="•"/>
            </a:pPr>
            <a:r>
              <a:rPr lang="en-US" sz="2400" dirty="0">
                <a:solidFill>
                  <a:prstClr val="black"/>
                </a:solidFill>
                <a:latin typeface="Calibri"/>
              </a:rPr>
              <a:t>Inflation, Phase transitions, etc.</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2465" y="3247219"/>
            <a:ext cx="4410075" cy="3550484"/>
          </a:xfrm>
          <a:prstGeom prst="rect">
            <a:avLst/>
          </a:prstGeom>
        </p:spPr>
      </p:pic>
      <p:sp>
        <p:nvSpPr>
          <p:cNvPr id="6" name="TextBox 5"/>
          <p:cNvSpPr txBox="1"/>
          <p:nvPr/>
        </p:nvSpPr>
        <p:spPr>
          <a:xfrm>
            <a:off x="1602013" y="6369104"/>
            <a:ext cx="4659224" cy="738664"/>
          </a:xfrm>
          <a:prstGeom prst="rect">
            <a:avLst/>
          </a:prstGeom>
          <a:noFill/>
        </p:spPr>
        <p:txBody>
          <a:bodyPr wrap="none" rtlCol="0">
            <a:spAutoFit/>
          </a:bodyPr>
          <a:lstStyle/>
          <a:p>
            <a:pPr defTabSz="1219170"/>
            <a:r>
              <a:rPr lang="en-US" sz="1200" dirty="0">
                <a:solidFill>
                  <a:prstClr val="black"/>
                </a:solidFill>
                <a:latin typeface="Calibri"/>
              </a:rPr>
              <a:t>B. P. Abbott </a:t>
            </a:r>
            <a:r>
              <a:rPr lang="en-US" sz="1200" i="1" dirty="0">
                <a:solidFill>
                  <a:prstClr val="black"/>
                </a:solidFill>
                <a:latin typeface="Calibri"/>
              </a:rPr>
              <a:t>et al.</a:t>
            </a:r>
            <a:r>
              <a:rPr lang="en-US" sz="1200" dirty="0">
                <a:solidFill>
                  <a:prstClr val="black"/>
                </a:solidFill>
                <a:latin typeface="Calibri"/>
              </a:rPr>
              <a:t> (LIGO Scientific Collaboration and Virgo Collaboration)</a:t>
            </a:r>
          </a:p>
          <a:p>
            <a:pPr defTabSz="1219170"/>
            <a:r>
              <a:rPr lang="en-US" sz="1200" dirty="0">
                <a:solidFill>
                  <a:prstClr val="black"/>
                </a:solidFill>
                <a:latin typeface="Calibri"/>
              </a:rPr>
              <a:t>Phys. Rev. Lett. </a:t>
            </a:r>
            <a:r>
              <a:rPr lang="en-US" sz="1200" b="1" dirty="0">
                <a:solidFill>
                  <a:prstClr val="black"/>
                </a:solidFill>
                <a:latin typeface="Calibri"/>
              </a:rPr>
              <a:t>116</a:t>
            </a:r>
            <a:r>
              <a:rPr lang="en-US" sz="1200" dirty="0">
                <a:solidFill>
                  <a:prstClr val="black"/>
                </a:solidFill>
                <a:latin typeface="Calibri"/>
              </a:rPr>
              <a:t>, 061102 (2016).</a:t>
            </a:r>
          </a:p>
          <a:p>
            <a:pPr defTabSz="1219170"/>
            <a:endParaRPr lang="en-US" dirty="0">
              <a:solidFill>
                <a:prstClr val="black"/>
              </a:solidFill>
              <a:latin typeface="Calibri"/>
            </a:endParaRPr>
          </a:p>
        </p:txBody>
      </p:sp>
      <p:pic>
        <p:nvPicPr>
          <p:cNvPr id="7" name="Picture 6">
            <a:extLst>
              <a:ext uri="{FF2B5EF4-FFF2-40B4-BE49-F238E27FC236}">
                <a16:creationId xmlns:a16="http://schemas.microsoft.com/office/drawing/2014/main" id="{D4BAAAA7-8426-42D9-A560-999FC76E18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8413" y="1340454"/>
            <a:ext cx="4963795" cy="2789023"/>
          </a:xfrm>
          <a:prstGeom prst="rect">
            <a:avLst/>
          </a:prstGeom>
        </p:spPr>
      </p:pic>
      <p:sp>
        <p:nvSpPr>
          <p:cNvPr id="3" name="TextBox 2">
            <a:extLst>
              <a:ext uri="{FF2B5EF4-FFF2-40B4-BE49-F238E27FC236}">
                <a16:creationId xmlns:a16="http://schemas.microsoft.com/office/drawing/2014/main" id="{33E142B7-CB42-4174-8131-3425E63F3FCD}"/>
              </a:ext>
            </a:extLst>
          </p:cNvPr>
          <p:cNvSpPr txBox="1"/>
          <p:nvPr/>
        </p:nvSpPr>
        <p:spPr>
          <a:xfrm>
            <a:off x="1278414" y="1310303"/>
            <a:ext cx="2180405" cy="369332"/>
          </a:xfrm>
          <a:prstGeom prst="rect">
            <a:avLst/>
          </a:prstGeom>
          <a:noFill/>
        </p:spPr>
        <p:txBody>
          <a:bodyPr wrap="none" rtlCol="0">
            <a:spAutoFit/>
          </a:bodyPr>
          <a:lstStyle/>
          <a:p>
            <a:pPr defTabSz="1219170"/>
            <a:r>
              <a:rPr lang="en-US" dirty="0">
                <a:solidFill>
                  <a:prstClr val="white"/>
                </a:solidFill>
                <a:latin typeface="Calibri"/>
              </a:rPr>
              <a:t>Ripples in space-time</a:t>
            </a:r>
          </a:p>
        </p:txBody>
      </p:sp>
      <p:sp>
        <p:nvSpPr>
          <p:cNvPr id="8" name="Slide Number Placeholder 7">
            <a:extLst>
              <a:ext uri="{FF2B5EF4-FFF2-40B4-BE49-F238E27FC236}">
                <a16:creationId xmlns:a16="http://schemas.microsoft.com/office/drawing/2014/main" id="{45E3AF21-1810-4B0B-BA8E-A0894C1F3B23}"/>
              </a:ext>
            </a:extLst>
          </p:cNvPr>
          <p:cNvSpPr>
            <a:spLocks noGrp="1"/>
          </p:cNvSpPr>
          <p:nvPr>
            <p:ph type="sldNum" sz="quarter" idx="12"/>
          </p:nvPr>
        </p:nvSpPr>
        <p:spPr/>
        <p:txBody>
          <a:bodyPr/>
          <a:lstStyle/>
          <a:p>
            <a:pPr defTabSz="1219170"/>
            <a:fld id="{DC8AC8BC-55D2-485B-ABF1-C75FB3AB9F0B}" type="slidenum">
              <a:rPr lang="en-US">
                <a:solidFill>
                  <a:prstClr val="black">
                    <a:tint val="75000"/>
                  </a:prstClr>
                </a:solidFill>
                <a:latin typeface="Calibri"/>
              </a:rPr>
              <a:pPr defTabSz="1219170"/>
              <a:t>15</a:t>
            </a:fld>
            <a:endParaRPr lang="en-US">
              <a:solidFill>
                <a:prstClr val="black">
                  <a:tint val="75000"/>
                </a:prstClr>
              </a:solidFill>
              <a:latin typeface="Calibri"/>
            </a:endParaRPr>
          </a:p>
        </p:txBody>
      </p:sp>
    </p:spTree>
    <p:extLst>
      <p:ext uri="{BB962C8B-B14F-4D97-AF65-F5344CB8AC3E}">
        <p14:creationId xmlns:p14="http://schemas.microsoft.com/office/powerpoint/2010/main" val="1593847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6DC4E-1011-4362-A640-D0006619C942}"/>
              </a:ext>
            </a:extLst>
          </p:cNvPr>
          <p:cNvSpPr>
            <a:spLocks noGrp="1"/>
          </p:cNvSpPr>
          <p:nvPr>
            <p:ph type="title"/>
          </p:nvPr>
        </p:nvSpPr>
        <p:spPr>
          <a:xfrm>
            <a:off x="838200" y="-120492"/>
            <a:ext cx="10515600" cy="1325563"/>
          </a:xfrm>
        </p:spPr>
        <p:txBody>
          <a:bodyPr/>
          <a:lstStyle/>
          <a:p>
            <a:r>
              <a:rPr lang="en-US" dirty="0"/>
              <a:t>The Dark Sector</a:t>
            </a:r>
          </a:p>
        </p:txBody>
      </p:sp>
      <p:sp>
        <p:nvSpPr>
          <p:cNvPr id="3" name="Content Placeholder 2">
            <a:extLst>
              <a:ext uri="{FF2B5EF4-FFF2-40B4-BE49-F238E27FC236}">
                <a16:creationId xmlns:a16="http://schemas.microsoft.com/office/drawing/2014/main" id="{962AB58D-DACE-4ADA-B686-B414115B83ED}"/>
              </a:ext>
            </a:extLst>
          </p:cNvPr>
          <p:cNvSpPr>
            <a:spLocks noGrp="1"/>
          </p:cNvSpPr>
          <p:nvPr>
            <p:ph idx="1"/>
          </p:nvPr>
        </p:nvSpPr>
        <p:spPr>
          <a:xfrm>
            <a:off x="838200" y="1120297"/>
            <a:ext cx="10515600" cy="4351339"/>
          </a:xfrm>
        </p:spPr>
        <p:txBody>
          <a:bodyPr>
            <a:normAutofit lnSpcReduction="10000"/>
          </a:bodyPr>
          <a:lstStyle/>
          <a:p>
            <a:r>
              <a:rPr lang="en-US" dirty="0">
                <a:highlight>
                  <a:srgbClr val="FFFF00"/>
                </a:highlight>
              </a:rPr>
              <a:t>GW detectors are a probe of the Dark Sector</a:t>
            </a:r>
          </a:p>
          <a:p>
            <a:pPr marL="0" indent="0">
              <a:buNone/>
            </a:pPr>
            <a:endParaRPr lang="en-US" dirty="0">
              <a:highlight>
                <a:srgbClr val="FFFF00"/>
              </a:highlight>
            </a:endParaRPr>
          </a:p>
          <a:p>
            <a:pPr>
              <a:buFont typeface="Wingdings" panose="05000000000000000000" pitchFamily="2" charset="2"/>
              <a:buChar char="à"/>
            </a:pPr>
            <a:r>
              <a:rPr lang="en-US" dirty="0">
                <a:sym typeface="Wingdings" panose="05000000000000000000" pitchFamily="2" charset="2"/>
              </a:rPr>
              <a:t>Axions</a:t>
            </a: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r>
              <a:rPr lang="en-US" dirty="0"/>
              <a:t>Primordial Black Holes (PBHs)</a:t>
            </a:r>
          </a:p>
          <a:p>
            <a:pPr marL="0" indent="0">
              <a:buNone/>
            </a:pPr>
            <a:endParaRPr lang="en-US" dirty="0"/>
          </a:p>
        </p:txBody>
      </p:sp>
      <p:sp>
        <p:nvSpPr>
          <p:cNvPr id="4" name="Content Placeholder 2">
            <a:extLst>
              <a:ext uri="{FF2B5EF4-FFF2-40B4-BE49-F238E27FC236}">
                <a16:creationId xmlns:a16="http://schemas.microsoft.com/office/drawing/2014/main" id="{4774D09F-663B-4E1E-8E81-5171D950F6AD}"/>
              </a:ext>
            </a:extLst>
          </p:cNvPr>
          <p:cNvSpPr txBox="1">
            <a:spLocks/>
          </p:cNvSpPr>
          <p:nvPr/>
        </p:nvSpPr>
        <p:spPr>
          <a:xfrm>
            <a:off x="1765300" y="2703083"/>
            <a:ext cx="7848600" cy="15267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defTabSz="914377">
              <a:defRPr/>
            </a:pPr>
            <a:r>
              <a:rPr lang="en-US" dirty="0">
                <a:solidFill>
                  <a:prstClr val="black"/>
                </a:solidFill>
                <a:latin typeface="Calibri" panose="020F0502020204030204"/>
              </a:rPr>
              <a:t>Peccei-Quinn Axion (QCD) solves “strong-CP problem”</a:t>
            </a:r>
          </a:p>
          <a:p>
            <a:pPr marL="228594" indent="-228594" defTabSz="914377">
              <a:defRPr/>
            </a:pPr>
            <a:r>
              <a:rPr lang="en-US" dirty="0">
                <a:solidFill>
                  <a:prstClr val="black"/>
                </a:solidFill>
                <a:latin typeface="Calibri" panose="020F0502020204030204"/>
              </a:rPr>
              <a:t>Dark matter candidate</a:t>
            </a:r>
          </a:p>
          <a:p>
            <a:pPr marL="228594" indent="-228594" defTabSz="914377">
              <a:defRPr/>
            </a:pPr>
            <a:endParaRPr lang="en-US" dirty="0">
              <a:solidFill>
                <a:prstClr val="black"/>
              </a:solidFill>
              <a:latin typeface="Calibri" panose="020F0502020204030204"/>
            </a:endParaRPr>
          </a:p>
        </p:txBody>
      </p:sp>
      <p:graphicFrame>
        <p:nvGraphicFramePr>
          <p:cNvPr id="5" name="Object 4">
            <a:extLst>
              <a:ext uri="{FF2B5EF4-FFF2-40B4-BE49-F238E27FC236}">
                <a16:creationId xmlns:a16="http://schemas.microsoft.com/office/drawing/2014/main" id="{C86A4D50-A77E-4BF8-8A25-392AFF380022}"/>
              </a:ext>
            </a:extLst>
          </p:cNvPr>
          <p:cNvGraphicFramePr>
            <a:graphicFrameLocks noChangeAspect="1"/>
          </p:cNvGraphicFramePr>
          <p:nvPr/>
        </p:nvGraphicFramePr>
        <p:xfrm>
          <a:off x="3578678" y="3069598"/>
          <a:ext cx="1557789" cy="519263"/>
        </p:xfrm>
        <a:graphic>
          <a:graphicData uri="http://schemas.openxmlformats.org/presentationml/2006/ole">
            <mc:AlternateContent xmlns:mc="http://schemas.openxmlformats.org/markup-compatibility/2006">
              <mc:Choice xmlns:v="urn:schemas-microsoft-com:vml" Requires="v">
                <p:oleObj name="Equation" r:id="rId2" imgW="761760" imgH="253800" progId="Equation.3">
                  <p:embed/>
                </p:oleObj>
              </mc:Choice>
              <mc:Fallback>
                <p:oleObj name="Equation" r:id="rId2" imgW="761760" imgH="253800" progId="Equation.3">
                  <p:embed/>
                  <p:pic>
                    <p:nvPicPr>
                      <p:cNvPr id="5" name="Object 4">
                        <a:extLst>
                          <a:ext uri="{FF2B5EF4-FFF2-40B4-BE49-F238E27FC236}">
                            <a16:creationId xmlns:a16="http://schemas.microsoft.com/office/drawing/2014/main" id="{C86A4D50-A77E-4BF8-8A25-392AFF3800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8678" y="3069598"/>
                        <a:ext cx="1557789" cy="519263"/>
                      </a:xfrm>
                      <a:prstGeom prst="rect">
                        <a:avLst/>
                      </a:prstGeom>
                      <a:noFill/>
                      <a:ln>
                        <a:noFill/>
                      </a:ln>
                    </p:spPr>
                  </p:pic>
                </p:oleObj>
              </mc:Fallback>
            </mc:AlternateContent>
          </a:graphicData>
        </a:graphic>
      </p:graphicFrame>
      <p:pic>
        <p:nvPicPr>
          <p:cNvPr id="6" name="Google Shape;344;p53" descr="sredm.png">
            <a:extLst>
              <a:ext uri="{FF2B5EF4-FFF2-40B4-BE49-F238E27FC236}">
                <a16:creationId xmlns:a16="http://schemas.microsoft.com/office/drawing/2014/main" id="{86347AD0-B74A-4FF2-B7BE-704510FE9507}"/>
              </a:ext>
            </a:extLst>
          </p:cNvPr>
          <p:cNvPicPr preferRelativeResize="0"/>
          <p:nvPr/>
        </p:nvPicPr>
        <p:blipFill>
          <a:blip r:embed="rId4">
            <a:alphaModFix/>
          </a:blip>
          <a:stretch>
            <a:fillRect/>
          </a:stretch>
        </p:blipFill>
        <p:spPr>
          <a:xfrm>
            <a:off x="9211251" y="2199574"/>
            <a:ext cx="1171000" cy="1356025"/>
          </a:xfrm>
          <a:prstGeom prst="rect">
            <a:avLst/>
          </a:prstGeom>
          <a:noFill/>
          <a:ln>
            <a:noFill/>
          </a:ln>
        </p:spPr>
      </p:pic>
      <p:pic>
        <p:nvPicPr>
          <p:cNvPr id="7" name="Picture 6">
            <a:extLst>
              <a:ext uri="{FF2B5EF4-FFF2-40B4-BE49-F238E27FC236}">
                <a16:creationId xmlns:a16="http://schemas.microsoft.com/office/drawing/2014/main" id="{45864510-DA87-4BA5-B5DC-627AA9DAA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2002" y="4766685"/>
            <a:ext cx="2487833" cy="1397847"/>
          </a:xfrm>
          <a:prstGeom prst="rect">
            <a:avLst/>
          </a:prstGeom>
        </p:spPr>
      </p:pic>
      <p:sp>
        <p:nvSpPr>
          <p:cNvPr id="8" name="Content Placeholder 2">
            <a:extLst>
              <a:ext uri="{FF2B5EF4-FFF2-40B4-BE49-F238E27FC236}">
                <a16:creationId xmlns:a16="http://schemas.microsoft.com/office/drawing/2014/main" id="{1DE8C174-20E8-463D-A4DB-E7D44DB097FB}"/>
              </a:ext>
            </a:extLst>
          </p:cNvPr>
          <p:cNvSpPr txBox="1">
            <a:spLocks/>
          </p:cNvSpPr>
          <p:nvPr/>
        </p:nvSpPr>
        <p:spPr>
          <a:xfrm>
            <a:off x="1212167" y="5334698"/>
            <a:ext cx="7848600" cy="10808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defTabSz="914377">
              <a:defRPr/>
            </a:pPr>
            <a:r>
              <a:rPr lang="en-US" dirty="0">
                <a:solidFill>
                  <a:prstClr val="black"/>
                </a:solidFill>
                <a:latin typeface="Calibri" panose="020F0502020204030204"/>
              </a:rPr>
              <a:t>Remnant from early universe</a:t>
            </a:r>
          </a:p>
          <a:p>
            <a:pPr marL="228594" indent="-228594" defTabSz="914377">
              <a:defRPr/>
            </a:pPr>
            <a:r>
              <a:rPr lang="en-US" dirty="0">
                <a:solidFill>
                  <a:prstClr val="black"/>
                </a:solidFill>
                <a:latin typeface="Calibri" panose="020F0502020204030204"/>
              </a:rPr>
              <a:t>Wide range of possible masses (sub-</a:t>
            </a:r>
            <a:r>
              <a:rPr lang="en-US" dirty="0" err="1">
                <a:solidFill>
                  <a:prstClr val="black"/>
                </a:solidFill>
                <a:latin typeface="Calibri" panose="020F0502020204030204"/>
              </a:rPr>
              <a:t>M</a:t>
            </a:r>
            <a:r>
              <a:rPr lang="en-US" baseline="-25000" dirty="0" err="1">
                <a:solidFill>
                  <a:prstClr val="black"/>
                </a:solidFill>
                <a:latin typeface="Calibri" panose="020F0502020204030204"/>
              </a:rPr>
              <a:t>sun</a:t>
            </a:r>
            <a:r>
              <a:rPr lang="en-US" dirty="0">
                <a:solidFill>
                  <a:prstClr val="black"/>
                </a:solidFill>
                <a:latin typeface="Calibri" panose="020F0502020204030204"/>
              </a:rPr>
              <a:t>)</a:t>
            </a:r>
          </a:p>
        </p:txBody>
      </p:sp>
      <p:sp>
        <p:nvSpPr>
          <p:cNvPr id="9" name="Rectangle 8">
            <a:extLst>
              <a:ext uri="{FF2B5EF4-FFF2-40B4-BE49-F238E27FC236}">
                <a16:creationId xmlns:a16="http://schemas.microsoft.com/office/drawing/2014/main" id="{B0E8E66C-706C-4DA4-9E01-75157C8FEDA0}"/>
              </a:ext>
            </a:extLst>
          </p:cNvPr>
          <p:cNvSpPr/>
          <p:nvPr/>
        </p:nvSpPr>
        <p:spPr>
          <a:xfrm>
            <a:off x="1212167" y="4078234"/>
            <a:ext cx="3439160" cy="577466"/>
          </a:xfrm>
          <a:prstGeom prst="rect">
            <a:avLst/>
          </a:prstGeom>
        </p:spPr>
        <p:txBody>
          <a:bodyPr wrap="square">
            <a:spAutoFit/>
          </a:bodyPr>
          <a:lstStyle/>
          <a:p>
            <a:pPr defTabSz="914377">
              <a:defRPr/>
            </a:pPr>
            <a:r>
              <a:rPr lang="en-US" sz="1051" dirty="0">
                <a:solidFill>
                  <a:prstClr val="black"/>
                </a:solidFill>
                <a:latin typeface="Calibri" panose="020F0502020204030204"/>
              </a:rPr>
              <a:t>R. D. </a:t>
            </a:r>
            <a:r>
              <a:rPr lang="en-US" sz="1051" dirty="0" err="1">
                <a:solidFill>
                  <a:prstClr val="black"/>
                </a:solidFill>
                <a:latin typeface="Calibri" panose="020F0502020204030204"/>
              </a:rPr>
              <a:t>Peccei</a:t>
            </a:r>
            <a:r>
              <a:rPr lang="en-US" sz="1051" dirty="0">
                <a:solidFill>
                  <a:prstClr val="black"/>
                </a:solidFill>
                <a:latin typeface="Calibri" panose="020F0502020204030204"/>
              </a:rPr>
              <a:t> and H. R. Quinn, Phys. Rev. </a:t>
            </a:r>
            <a:r>
              <a:rPr lang="en-US" sz="1051" dirty="0" err="1">
                <a:solidFill>
                  <a:prstClr val="black"/>
                </a:solidFill>
                <a:latin typeface="Calibri" panose="020F0502020204030204"/>
              </a:rPr>
              <a:t>Lett</a:t>
            </a:r>
            <a:r>
              <a:rPr lang="en-US" sz="1051" dirty="0">
                <a:solidFill>
                  <a:prstClr val="black"/>
                </a:solidFill>
                <a:latin typeface="Calibri" panose="020F0502020204030204"/>
              </a:rPr>
              <a:t>. 38, 1440 (1977); S. Weinberg, Phys. </a:t>
            </a:r>
            <a:r>
              <a:rPr lang="nn-NO" sz="1051" dirty="0">
                <a:solidFill>
                  <a:prstClr val="black"/>
                </a:solidFill>
                <a:latin typeface="Calibri" panose="020F0502020204030204"/>
              </a:rPr>
              <a:t>Rev. Lett. 40, 223 (1978); F. Wilczek, Phys. Rev. Lett. 40, 279 (1978).</a:t>
            </a:r>
          </a:p>
        </p:txBody>
      </p:sp>
      <p:sp>
        <p:nvSpPr>
          <p:cNvPr id="10" name="Slide Number Placeholder 9">
            <a:extLst>
              <a:ext uri="{FF2B5EF4-FFF2-40B4-BE49-F238E27FC236}">
                <a16:creationId xmlns:a16="http://schemas.microsoft.com/office/drawing/2014/main" id="{7FF4CFF8-5EB9-4566-9F52-B4AE0A580C4C}"/>
              </a:ext>
            </a:extLst>
          </p:cNvPr>
          <p:cNvSpPr>
            <a:spLocks noGrp="1"/>
          </p:cNvSpPr>
          <p:nvPr>
            <p:ph type="sldNum" sz="quarter" idx="12"/>
          </p:nvPr>
        </p:nvSpPr>
        <p:spPr/>
        <p:txBody>
          <a:bodyPr/>
          <a:lstStyle/>
          <a:p>
            <a:pPr defTabSz="914377">
              <a:defRPr/>
            </a:pPr>
            <a:fld id="{DC8AC8BC-55D2-485B-ABF1-C75FB3AB9F0B}" type="slidenum">
              <a:rPr lang="en-US">
                <a:solidFill>
                  <a:prstClr val="black">
                    <a:tint val="75000"/>
                  </a:prstClr>
                </a:solidFill>
                <a:latin typeface="Calibri" panose="020F0502020204030204"/>
              </a:rPr>
              <a:pPr defTabSz="914377">
                <a:defRPr/>
              </a:pPr>
              <a:t>16</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39667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37637-FFDA-4826-AD9D-E6C0EDAE1E90}"/>
              </a:ext>
            </a:extLst>
          </p:cNvPr>
          <p:cNvSpPr>
            <a:spLocks noGrp="1"/>
          </p:cNvSpPr>
          <p:nvPr>
            <p:ph type="title"/>
          </p:nvPr>
        </p:nvSpPr>
        <p:spPr/>
        <p:txBody>
          <a:bodyPr/>
          <a:lstStyle/>
          <a:p>
            <a:r>
              <a:rPr lang="en-US" dirty="0"/>
              <a:t>GWs from Dark Matter?</a:t>
            </a:r>
          </a:p>
        </p:txBody>
      </p:sp>
      <p:pic>
        <p:nvPicPr>
          <p:cNvPr id="4" name="Screen Shot 2021-04-08 at 4.05.01 PM.png">
            <a:extLst>
              <a:ext uri="{FF2B5EF4-FFF2-40B4-BE49-F238E27FC236}">
                <a16:creationId xmlns:a16="http://schemas.microsoft.com/office/drawing/2014/main" id="{CE6FC185-ECFF-4CD6-96FB-4C5567A242B8}"/>
              </a:ext>
            </a:extLst>
          </p:cNvPr>
          <p:cNvPicPr>
            <a:picLocks noChangeAspect="1"/>
          </p:cNvPicPr>
          <p:nvPr/>
        </p:nvPicPr>
        <p:blipFill>
          <a:blip r:embed="rId2"/>
          <a:stretch>
            <a:fillRect/>
          </a:stretch>
        </p:blipFill>
        <p:spPr>
          <a:xfrm>
            <a:off x="8324801" y="2415806"/>
            <a:ext cx="3856654" cy="1127143"/>
          </a:xfrm>
          <a:prstGeom prst="rect">
            <a:avLst/>
          </a:prstGeom>
          <a:ln w="3175">
            <a:miter lim="400000"/>
          </a:ln>
        </p:spPr>
      </p:pic>
      <p:pic>
        <p:nvPicPr>
          <p:cNvPr id="5" name="Screen Shot 2021-04-08 at 4.05.42 PM.png">
            <a:extLst>
              <a:ext uri="{FF2B5EF4-FFF2-40B4-BE49-F238E27FC236}">
                <a16:creationId xmlns:a16="http://schemas.microsoft.com/office/drawing/2014/main" id="{A02839BE-CE3F-479B-92A2-A2A7134840CB}"/>
              </a:ext>
            </a:extLst>
          </p:cNvPr>
          <p:cNvPicPr>
            <a:picLocks noChangeAspect="1"/>
          </p:cNvPicPr>
          <p:nvPr/>
        </p:nvPicPr>
        <p:blipFill>
          <a:blip r:embed="rId3"/>
          <a:stretch>
            <a:fillRect/>
          </a:stretch>
        </p:blipFill>
        <p:spPr>
          <a:xfrm>
            <a:off x="8324801" y="3841473"/>
            <a:ext cx="3850592" cy="1127143"/>
          </a:xfrm>
          <a:prstGeom prst="rect">
            <a:avLst/>
          </a:prstGeom>
          <a:ln w="3175">
            <a:miter lim="400000"/>
          </a:ln>
        </p:spPr>
      </p:pic>
      <p:sp>
        <p:nvSpPr>
          <p:cNvPr id="6" name="LIGO">
            <a:extLst>
              <a:ext uri="{FF2B5EF4-FFF2-40B4-BE49-F238E27FC236}">
                <a16:creationId xmlns:a16="http://schemas.microsoft.com/office/drawing/2014/main" id="{3CA1A96D-D267-41E1-8F2F-FC104504D26B}"/>
              </a:ext>
            </a:extLst>
          </p:cNvPr>
          <p:cNvSpPr txBox="1"/>
          <p:nvPr/>
        </p:nvSpPr>
        <p:spPr>
          <a:xfrm>
            <a:off x="9611747" y="2077209"/>
            <a:ext cx="638350" cy="33859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none" lIns="39687" tIns="39687" rIns="39687" bIns="39687"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dirty="0"/>
              <a:t>LIGO</a:t>
            </a:r>
          </a:p>
        </p:txBody>
      </p:sp>
      <p:pic>
        <p:nvPicPr>
          <p:cNvPr id="11" name="Picture 10">
            <a:extLst>
              <a:ext uri="{FF2B5EF4-FFF2-40B4-BE49-F238E27FC236}">
                <a16:creationId xmlns:a16="http://schemas.microsoft.com/office/drawing/2014/main" id="{02D15DB0-7989-4FAB-B4FD-70B34CB53DBF}"/>
              </a:ext>
            </a:extLst>
          </p:cNvPr>
          <p:cNvPicPr>
            <a:picLocks noChangeAspect="1"/>
          </p:cNvPicPr>
          <p:nvPr/>
        </p:nvPicPr>
        <p:blipFill>
          <a:blip r:embed="rId4"/>
          <a:stretch>
            <a:fillRect/>
          </a:stretch>
        </p:blipFill>
        <p:spPr>
          <a:xfrm>
            <a:off x="244228" y="2130868"/>
            <a:ext cx="8080573" cy="4116440"/>
          </a:xfrm>
          <a:prstGeom prst="rect">
            <a:avLst/>
          </a:prstGeom>
        </p:spPr>
      </p:pic>
      <p:sp>
        <p:nvSpPr>
          <p:cNvPr id="12" name="TextBox 11">
            <a:extLst>
              <a:ext uri="{FF2B5EF4-FFF2-40B4-BE49-F238E27FC236}">
                <a16:creationId xmlns:a16="http://schemas.microsoft.com/office/drawing/2014/main" id="{1CAA2E84-A843-4315-B121-0FDE28D5AB28}"/>
              </a:ext>
            </a:extLst>
          </p:cNvPr>
          <p:cNvSpPr txBox="1"/>
          <p:nvPr/>
        </p:nvSpPr>
        <p:spPr>
          <a:xfrm>
            <a:off x="6512823" y="6062641"/>
            <a:ext cx="1696298" cy="369332"/>
          </a:xfrm>
          <a:prstGeom prst="rect">
            <a:avLst/>
          </a:prstGeom>
          <a:noFill/>
        </p:spPr>
        <p:txBody>
          <a:bodyPr wrap="none" rtlCol="0">
            <a:spAutoFit/>
          </a:bodyPr>
          <a:lstStyle/>
          <a:p>
            <a:pPr defTabSz="1219170"/>
            <a:r>
              <a:rPr lang="en-US" dirty="0">
                <a:solidFill>
                  <a:prstClr val="black"/>
                </a:solidFill>
                <a:latin typeface="Calibri"/>
              </a:rPr>
              <a:t>Laser shot noise</a:t>
            </a:r>
          </a:p>
        </p:txBody>
      </p:sp>
      <p:sp>
        <p:nvSpPr>
          <p:cNvPr id="13" name="TextBox 12">
            <a:extLst>
              <a:ext uri="{FF2B5EF4-FFF2-40B4-BE49-F238E27FC236}">
                <a16:creationId xmlns:a16="http://schemas.microsoft.com/office/drawing/2014/main" id="{37C241A7-F4BD-4AA3-98C3-1F91F76E848F}"/>
              </a:ext>
            </a:extLst>
          </p:cNvPr>
          <p:cNvSpPr txBox="1"/>
          <p:nvPr/>
        </p:nvSpPr>
        <p:spPr>
          <a:xfrm>
            <a:off x="2035693" y="6312026"/>
            <a:ext cx="2248821" cy="369332"/>
          </a:xfrm>
          <a:prstGeom prst="rect">
            <a:avLst/>
          </a:prstGeom>
          <a:noFill/>
        </p:spPr>
        <p:txBody>
          <a:bodyPr wrap="none" rtlCol="0">
            <a:spAutoFit/>
          </a:bodyPr>
          <a:lstStyle/>
          <a:p>
            <a:pPr defTabSz="1219170"/>
            <a:r>
              <a:rPr lang="en-US" dirty="0">
                <a:solidFill>
                  <a:prstClr val="black"/>
                </a:solidFill>
                <a:latin typeface="Calibri"/>
              </a:rPr>
              <a:t>Coating thermal noise</a:t>
            </a:r>
          </a:p>
        </p:txBody>
      </p:sp>
      <p:sp>
        <p:nvSpPr>
          <p:cNvPr id="14" name="TextBox 13">
            <a:extLst>
              <a:ext uri="{FF2B5EF4-FFF2-40B4-BE49-F238E27FC236}">
                <a16:creationId xmlns:a16="http://schemas.microsoft.com/office/drawing/2014/main" id="{734A8237-A29E-4689-8A52-0186396B2B52}"/>
              </a:ext>
            </a:extLst>
          </p:cNvPr>
          <p:cNvSpPr txBox="1"/>
          <p:nvPr/>
        </p:nvSpPr>
        <p:spPr>
          <a:xfrm>
            <a:off x="115029" y="6076154"/>
            <a:ext cx="1438214" cy="369332"/>
          </a:xfrm>
          <a:prstGeom prst="rect">
            <a:avLst/>
          </a:prstGeom>
          <a:noFill/>
        </p:spPr>
        <p:txBody>
          <a:bodyPr wrap="none" rtlCol="0">
            <a:spAutoFit/>
          </a:bodyPr>
          <a:lstStyle/>
          <a:p>
            <a:pPr defTabSz="1219170"/>
            <a:r>
              <a:rPr lang="en-US" dirty="0">
                <a:solidFill>
                  <a:prstClr val="black"/>
                </a:solidFill>
                <a:latin typeface="Calibri"/>
              </a:rPr>
              <a:t>Seismic noise</a:t>
            </a:r>
          </a:p>
        </p:txBody>
      </p:sp>
    </p:spTree>
    <p:extLst>
      <p:ext uri="{BB962C8B-B14F-4D97-AF65-F5344CB8AC3E}">
        <p14:creationId xmlns:p14="http://schemas.microsoft.com/office/powerpoint/2010/main" val="1051642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4" y="-65417"/>
            <a:ext cx="12081831" cy="1143000"/>
          </a:xfrm>
        </p:spPr>
        <p:txBody>
          <a:bodyPr>
            <a:noAutofit/>
          </a:bodyPr>
          <a:lstStyle/>
          <a:p>
            <a:r>
              <a:rPr lang="en-US" sz="4400" dirty="0">
                <a:latin typeface="Calibri Light" panose="020F0302020204030204" pitchFamily="34" charset="0"/>
                <a:cs typeface="Calibri Light" panose="020F0302020204030204" pitchFamily="34" charset="0"/>
              </a:rPr>
              <a:t>Novel gravitational wave detector for &gt; 10 kHz</a:t>
            </a:r>
          </a:p>
        </p:txBody>
      </p:sp>
      <p:sp>
        <p:nvSpPr>
          <p:cNvPr id="3" name="TextBox 2">
            <a:extLst>
              <a:ext uri="{FF2B5EF4-FFF2-40B4-BE49-F238E27FC236}">
                <a16:creationId xmlns:a16="http://schemas.microsoft.com/office/drawing/2014/main" id="{33E142B7-CB42-4174-8131-3425E63F3FCD}"/>
              </a:ext>
            </a:extLst>
          </p:cNvPr>
          <p:cNvSpPr txBox="1"/>
          <p:nvPr/>
        </p:nvSpPr>
        <p:spPr>
          <a:xfrm>
            <a:off x="1278414" y="1310303"/>
            <a:ext cx="2180405" cy="369332"/>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Ripples in space-time</a:t>
            </a:r>
          </a:p>
        </p:txBody>
      </p:sp>
      <p:sp>
        <p:nvSpPr>
          <p:cNvPr id="8" name="Slide Number Placeholder 7">
            <a:extLst>
              <a:ext uri="{FF2B5EF4-FFF2-40B4-BE49-F238E27FC236}">
                <a16:creationId xmlns:a16="http://schemas.microsoft.com/office/drawing/2014/main" id="{45E3AF21-1810-4B0B-BA8E-A0894C1F3B23}"/>
              </a:ext>
            </a:extLst>
          </p:cNvPr>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DC8AC8BC-55D2-485B-ABF1-C75FB3AB9F0B}" type="slidenum">
              <a:rPr kumimoji="0" lang="en-US" sz="16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18</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4" name="Rectangle 53">
            <a:extLst>
              <a:ext uri="{FF2B5EF4-FFF2-40B4-BE49-F238E27FC236}">
                <a16:creationId xmlns:a16="http://schemas.microsoft.com/office/drawing/2014/main" id="{55E57374-CE82-45B6-B12A-58873C7B7515}"/>
              </a:ext>
            </a:extLst>
          </p:cNvPr>
          <p:cNvSpPr/>
          <p:nvPr/>
        </p:nvSpPr>
        <p:spPr>
          <a:xfrm>
            <a:off x="-1" y="6559284"/>
            <a:ext cx="12192001" cy="307777"/>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ea typeface="+mn-ea"/>
                <a:cs typeface="+mn-cs"/>
              </a:rPr>
              <a:t>A. </a:t>
            </a:r>
            <a:r>
              <a:rPr kumimoji="0" lang="en-US" sz="1400" b="1" i="0" u="none" strike="noStrike" kern="1200" cap="none" spc="0" normalizeH="0" baseline="0" noProof="0" dirty="0" err="1">
                <a:ln>
                  <a:noFill/>
                </a:ln>
                <a:solidFill>
                  <a:srgbClr val="FF0000"/>
                </a:solidFill>
                <a:effectLst/>
                <a:uLnTx/>
                <a:uFillTx/>
                <a:latin typeface="Calibri"/>
                <a:ea typeface="+mn-ea"/>
                <a:cs typeface="+mn-cs"/>
              </a:rPr>
              <a:t>Arvanitaki</a:t>
            </a:r>
            <a:r>
              <a:rPr kumimoji="0" lang="en-US" sz="1400" b="1" i="0" u="none" strike="noStrike" kern="1200" cap="none" spc="0" normalizeH="0" baseline="0" noProof="0" dirty="0">
                <a:ln>
                  <a:noFill/>
                </a:ln>
                <a:solidFill>
                  <a:srgbClr val="FF0000"/>
                </a:solidFill>
                <a:effectLst/>
                <a:uLnTx/>
                <a:uFillTx/>
                <a:latin typeface="Calibri"/>
                <a:ea typeface="+mn-ea"/>
                <a:cs typeface="+mn-cs"/>
              </a:rPr>
              <a:t> and AG, Phys. Rev. Lett. 110, 071105 (2013),</a:t>
            </a:r>
            <a:r>
              <a:rPr kumimoji="0" lang="en-US" sz="1400" b="0" i="0" u="none" strike="noStrike" kern="1200" cap="none" spc="0" normalizeH="0" baseline="0" noProof="0" dirty="0">
                <a:ln>
                  <a:noFill/>
                </a:ln>
                <a:solidFill>
                  <a:srgbClr val="2580C0"/>
                </a:solidFill>
                <a:effectLst/>
                <a:uLnTx/>
                <a:uFillTx/>
                <a:latin typeface="Helvetica Neue"/>
                <a:ea typeface="+mn-ea"/>
                <a:cs typeface="+mn-cs"/>
                <a:hlinkClick r:id="rId3"/>
              </a:rPr>
              <a:t> Aggarwal et. al., Phys. Rev. Lett. </a:t>
            </a:r>
            <a:r>
              <a:rPr kumimoji="0" lang="en-US" sz="1400" b="1" i="0" u="none" strike="noStrike" kern="1200" cap="none" spc="0" normalizeH="0" baseline="0" noProof="0" dirty="0">
                <a:ln>
                  <a:noFill/>
                </a:ln>
                <a:solidFill>
                  <a:srgbClr val="2580C0"/>
                </a:solidFill>
                <a:effectLst/>
                <a:uLnTx/>
                <a:uFillTx/>
                <a:latin typeface="Helvetica Neue"/>
                <a:ea typeface="+mn-ea"/>
                <a:cs typeface="+mn-cs"/>
                <a:hlinkClick r:id="rId3"/>
              </a:rPr>
              <a:t>128</a:t>
            </a:r>
            <a:r>
              <a:rPr kumimoji="0" lang="en-US" sz="1400" b="0" i="0" u="none" strike="noStrike" kern="1200" cap="none" spc="0" normalizeH="0" baseline="0" noProof="0" dirty="0">
                <a:ln>
                  <a:noFill/>
                </a:ln>
                <a:solidFill>
                  <a:srgbClr val="2580C0"/>
                </a:solidFill>
                <a:effectLst/>
                <a:uLnTx/>
                <a:uFillTx/>
                <a:latin typeface="Helvetica Neue"/>
                <a:ea typeface="+mn-ea"/>
                <a:cs typeface="+mn-cs"/>
                <a:hlinkClick r:id="rId3"/>
              </a:rPr>
              <a:t>, 111101 (2022)</a:t>
            </a:r>
            <a:r>
              <a:rPr kumimoji="0" lang="en-US" sz="1400" b="0" i="0" u="none" strike="noStrike" kern="1200" cap="none" spc="0" normalizeH="0" baseline="0" noProof="0" dirty="0">
                <a:ln>
                  <a:noFill/>
                </a:ln>
                <a:solidFill>
                  <a:srgbClr val="333333"/>
                </a:solidFill>
                <a:effectLst/>
                <a:uLnTx/>
                <a:uFillTx/>
                <a:latin typeface="Helvetica Neue"/>
                <a:ea typeface="+mn-ea"/>
                <a:cs typeface="+mn-cs"/>
              </a:rPr>
              <a:t>.</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8" name="Picture 17">
            <a:extLst>
              <a:ext uri="{FF2B5EF4-FFF2-40B4-BE49-F238E27FC236}">
                <a16:creationId xmlns:a16="http://schemas.microsoft.com/office/drawing/2014/main" id="{F7D88670-54CF-42FB-B23D-FB4359C88A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265" y="1660695"/>
            <a:ext cx="1890183" cy="2736984"/>
          </a:xfrm>
          <a:prstGeom prst="rect">
            <a:avLst/>
          </a:prstGeom>
        </p:spPr>
      </p:pic>
      <p:grpSp>
        <p:nvGrpSpPr>
          <p:cNvPr id="19" name="Group 18">
            <a:extLst>
              <a:ext uri="{FF2B5EF4-FFF2-40B4-BE49-F238E27FC236}">
                <a16:creationId xmlns:a16="http://schemas.microsoft.com/office/drawing/2014/main" id="{6BC0BE26-2296-4A6B-AF82-0479687008CF}"/>
              </a:ext>
            </a:extLst>
          </p:cNvPr>
          <p:cNvGrpSpPr>
            <a:grpSpLocks noChangeAspect="1"/>
          </p:cNvGrpSpPr>
          <p:nvPr/>
        </p:nvGrpSpPr>
        <p:grpSpPr>
          <a:xfrm>
            <a:off x="3553877" y="2182969"/>
            <a:ext cx="4130151" cy="1973173"/>
            <a:chOff x="3276600" y="1066801"/>
            <a:chExt cx="6276826" cy="2886075"/>
          </a:xfrm>
        </p:grpSpPr>
        <p:pic>
          <p:nvPicPr>
            <p:cNvPr id="20" name="Picture 2">
              <a:extLst>
                <a:ext uri="{FF2B5EF4-FFF2-40B4-BE49-F238E27FC236}">
                  <a16:creationId xmlns:a16="http://schemas.microsoft.com/office/drawing/2014/main" id="{DDB6A1EA-F340-4CC2-BCA2-E4A936616D1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662" b="19897"/>
            <a:stretch/>
          </p:blipFill>
          <p:spPr bwMode="auto">
            <a:xfrm>
              <a:off x="3657601" y="1066801"/>
              <a:ext cx="5895825" cy="2189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20">
              <a:extLst>
                <a:ext uri="{FF2B5EF4-FFF2-40B4-BE49-F238E27FC236}">
                  <a16:creationId xmlns:a16="http://schemas.microsoft.com/office/drawing/2014/main" id="{BCAC0093-D8CF-4489-B28B-409CD4CCC556}"/>
                </a:ext>
              </a:extLst>
            </p:cNvPr>
            <p:cNvSpPr/>
            <p:nvPr/>
          </p:nvSpPr>
          <p:spPr>
            <a:xfrm>
              <a:off x="5381002" y="3320533"/>
              <a:ext cx="1953420" cy="369332"/>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GW Strain h = </a:t>
              </a:r>
              <a:r>
                <a:rPr kumimoji="0" lang="en-US" sz="18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sz="1800" b="0" i="0" u="none" strike="noStrike" kern="1200" cap="none" spc="0" normalizeH="0" baseline="0" noProof="0" dirty="0">
                  <a:ln>
                    <a:noFill/>
                  </a:ln>
                  <a:solidFill>
                    <a:prstClr val="black"/>
                  </a:solidFill>
                  <a:effectLst/>
                  <a:uLnTx/>
                  <a:uFillTx/>
                  <a:latin typeface="Calibri"/>
                  <a:ea typeface="+mn-ea"/>
                  <a:cs typeface="+mn-cs"/>
                </a:rPr>
                <a:t>L/L</a:t>
              </a:r>
            </a:p>
          </p:txBody>
        </p:sp>
        <p:pic>
          <p:nvPicPr>
            <p:cNvPr id="22" name="Picture 2">
              <a:extLst>
                <a:ext uri="{FF2B5EF4-FFF2-40B4-BE49-F238E27FC236}">
                  <a16:creationId xmlns:a16="http://schemas.microsoft.com/office/drawing/2014/main" id="{6EC7C796-A8BD-4123-AC9E-D0BEB7800D5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92443"/>
            <a:stretch/>
          </p:blipFill>
          <p:spPr bwMode="auto">
            <a:xfrm>
              <a:off x="3276600" y="1219201"/>
              <a:ext cx="547776"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a:extLst>
                <a:ext uri="{FF2B5EF4-FFF2-40B4-BE49-F238E27FC236}">
                  <a16:creationId xmlns:a16="http://schemas.microsoft.com/office/drawing/2014/main" id="{0ECA5CFF-3673-4126-A0FF-BEDF43282EF2}"/>
                </a:ext>
              </a:extLst>
            </p:cNvPr>
            <p:cNvSpPr txBox="1"/>
            <p:nvPr/>
          </p:nvSpPr>
          <p:spPr>
            <a:xfrm>
              <a:off x="8329373" y="2951201"/>
              <a:ext cx="960519" cy="369332"/>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1-100m </a:t>
              </a:r>
            </a:p>
          </p:txBody>
        </p:sp>
      </p:grpSp>
      <p:sp>
        <p:nvSpPr>
          <p:cNvPr id="5" name="Arrow: Right 4">
            <a:extLst>
              <a:ext uri="{FF2B5EF4-FFF2-40B4-BE49-F238E27FC236}">
                <a16:creationId xmlns:a16="http://schemas.microsoft.com/office/drawing/2014/main" id="{23018196-9536-4A50-9CD2-45E36E7D5199}"/>
              </a:ext>
            </a:extLst>
          </p:cNvPr>
          <p:cNvSpPr/>
          <p:nvPr/>
        </p:nvSpPr>
        <p:spPr>
          <a:xfrm>
            <a:off x="2643482" y="2791096"/>
            <a:ext cx="868348" cy="4830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FBEFB1AF-AF4E-4CD5-9FA2-801E48F610E3}"/>
              </a:ext>
            </a:extLst>
          </p:cNvPr>
          <p:cNvSpPr txBox="1"/>
          <p:nvPr/>
        </p:nvSpPr>
        <p:spPr>
          <a:xfrm>
            <a:off x="782042" y="4576468"/>
            <a:ext cx="6630617" cy="1754326"/>
          </a:xfrm>
          <a:prstGeom prst="rect">
            <a:avLst/>
          </a:prstGeom>
          <a:noFill/>
          <a:ln w="28575">
            <a:solidFill>
              <a:srgbClr val="0070C0"/>
            </a:solidFill>
          </a:ln>
        </p:spPr>
        <p:txBody>
          <a:bodyPr wrap="square" rtlCol="0">
            <a:spAutoFit/>
          </a:bodyPr>
          <a:lstStyle/>
          <a:p>
            <a:pPr marL="285737" marR="0" lvl="0" indent="-285737" algn="l" defTabSz="121917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Laser intensity changed to match trap frequency to GW frequency</a:t>
            </a:r>
          </a:p>
          <a:p>
            <a:pPr marL="285737" marR="0" lvl="0" indent="-285737" algn="l" defTabSz="121917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37" marR="0" lvl="0" indent="-285737" algn="l" defTabSz="121917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For a 10m cavity, </a:t>
            </a:r>
            <a:r>
              <a:rPr kumimoji="0" lang="en-US" sz="1800" b="0" i="1" u="none" strike="noStrike" kern="1200" cap="none" spc="0" normalizeH="0" baseline="0" noProof="0" dirty="0">
                <a:ln>
                  <a:noFill/>
                </a:ln>
                <a:solidFill>
                  <a:prstClr val="black"/>
                </a:solidFill>
                <a:effectLst/>
                <a:uLnTx/>
                <a:uFillTx/>
                <a:latin typeface="Calibri"/>
                <a:ea typeface="+mn-ea"/>
                <a:cs typeface="+mn-cs"/>
              </a:rPr>
              <a:t>h</a:t>
            </a:r>
            <a:r>
              <a:rPr kumimoji="0" lang="en-US" sz="1800" b="0" i="0" u="none" strike="noStrike" kern="1200" cap="none" spc="0" normalizeH="0" baseline="0" noProof="0" dirty="0">
                <a:ln>
                  <a:noFill/>
                </a:ln>
                <a:solidFill>
                  <a:prstClr val="black"/>
                </a:solidFill>
                <a:effectLst/>
                <a:uLnTx/>
                <a:uFillTx/>
                <a:latin typeface="Calibri"/>
                <a:ea typeface="+mn-ea"/>
                <a:cs typeface="+mn-cs"/>
              </a:rPr>
              <a:t> ~ 10</a:t>
            </a:r>
            <a:r>
              <a:rPr kumimoji="0" lang="en-US" sz="1800" b="0" i="0" u="none" strike="noStrike" kern="1200" cap="none" spc="0" normalizeH="0" baseline="30000" noProof="0" dirty="0">
                <a:ln>
                  <a:noFill/>
                </a:ln>
                <a:solidFill>
                  <a:prstClr val="black"/>
                </a:solidFill>
                <a:effectLst/>
                <a:uLnTx/>
                <a:uFillTx/>
                <a:latin typeface="Calibri"/>
                <a:ea typeface="+mn-ea"/>
                <a:cs typeface="+mn-cs"/>
              </a:rPr>
              <a:t>-22</a:t>
            </a:r>
            <a:r>
              <a:rPr kumimoji="0" lang="en-US" sz="1800" b="0" i="0" u="none" strike="noStrike" kern="1200" cap="none" spc="0" normalizeH="0" baseline="0" noProof="0" dirty="0">
                <a:ln>
                  <a:noFill/>
                </a:ln>
                <a:solidFill>
                  <a:prstClr val="black"/>
                </a:solidFill>
                <a:effectLst/>
                <a:uLnTx/>
                <a:uFillTx/>
                <a:latin typeface="Calibri"/>
                <a:ea typeface="+mn-ea"/>
                <a:cs typeface="+mn-cs"/>
              </a:rPr>
              <a:t> Hz </a:t>
            </a:r>
            <a:r>
              <a:rPr kumimoji="0" lang="en-US" sz="1800" b="0" i="0" u="none" strike="noStrike" kern="1200" cap="none" spc="0" normalizeH="0" baseline="30000" noProof="0" dirty="0">
                <a:ln>
                  <a:noFill/>
                </a:ln>
                <a:solidFill>
                  <a:prstClr val="black"/>
                </a:solidFill>
                <a:effectLst/>
                <a:uLnTx/>
                <a:uFillTx/>
                <a:latin typeface="Calibri"/>
                <a:ea typeface="+mn-ea"/>
                <a:cs typeface="+mn-cs"/>
              </a:rPr>
              <a:t>-1/2 </a:t>
            </a:r>
            <a:r>
              <a:rPr kumimoji="0" lang="en-US" sz="1800" b="0" i="0" u="none" strike="noStrike" kern="1200" cap="none" spc="0" normalizeH="0" baseline="0" noProof="0" dirty="0">
                <a:ln>
                  <a:noFill/>
                </a:ln>
                <a:solidFill>
                  <a:prstClr val="black"/>
                </a:solidFill>
                <a:effectLst/>
                <a:uLnTx/>
                <a:uFillTx/>
                <a:latin typeface="Calibri"/>
                <a:ea typeface="+mn-ea"/>
                <a:cs typeface="+mn-cs"/>
              </a:rPr>
              <a:t>at high frequency (100kHz) </a:t>
            </a:r>
          </a:p>
          <a:p>
            <a:pPr marL="285737" marR="0" lvl="0" indent="-285737" algn="l" defTabSz="121917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37" marR="0" lvl="0" indent="-285737" algn="l" defTabSz="121917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a:ea typeface="+mn-ea"/>
                <a:cs typeface="+mn-cs"/>
              </a:rPr>
              <a:t>Novelty: </a:t>
            </a:r>
            <a:r>
              <a:rPr kumimoji="0" lang="en-US" sz="1800" b="0" i="0" u="none" strike="noStrike" kern="1200" cap="none" spc="0" normalizeH="0" baseline="0" noProof="0" dirty="0">
                <a:ln>
                  <a:noFill/>
                </a:ln>
                <a:solidFill>
                  <a:prstClr val="black"/>
                </a:solidFill>
                <a:effectLst/>
                <a:uLnTx/>
                <a:uFillTx/>
                <a:latin typeface="Calibri"/>
                <a:ea typeface="+mn-ea"/>
                <a:cs typeface="+mn-cs"/>
              </a:rPr>
              <a:t>Limited by thermal noise in sensor (not laser shot noise) </a:t>
            </a:r>
            <a:r>
              <a:rPr kumimoji="0" lang="en-US" sz="1800" b="0" i="0" u="none" strike="noStrike" kern="1200" cap="none" spc="0" normalizeH="0" baseline="0" noProof="0" dirty="0">
                <a:ln>
                  <a:noFill/>
                </a:ln>
                <a:solidFill>
                  <a:prstClr val="black"/>
                </a:solidFill>
                <a:effectLst/>
                <a:uLnTx/>
                <a:uFillTx/>
                <a:latin typeface="Calibri"/>
                <a:ea typeface="+mn-ea"/>
                <a:cs typeface="+mn-cs"/>
                <a:sym typeface="Wingdings" panose="05000000000000000000" pitchFamily="2" charset="2"/>
              </a:rPr>
              <a:t> much better at high frequency!</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9" name="Google Shape;493;p65">
            <a:extLst>
              <a:ext uri="{FF2B5EF4-FFF2-40B4-BE49-F238E27FC236}">
                <a16:creationId xmlns:a16="http://schemas.microsoft.com/office/drawing/2014/main" id="{C965F982-08CA-9371-A2F7-8FB77467D6CC}"/>
              </a:ext>
            </a:extLst>
          </p:cNvPr>
          <p:cNvPicPr preferRelativeResize="0">
            <a:picLocks noChangeAspect="1"/>
          </p:cNvPicPr>
          <p:nvPr/>
        </p:nvPicPr>
        <p:blipFill>
          <a:blip r:embed="rId6">
            <a:alphaModFix/>
          </a:blip>
          <a:stretch>
            <a:fillRect/>
          </a:stretch>
        </p:blipFill>
        <p:spPr>
          <a:xfrm>
            <a:off x="7956435" y="1130094"/>
            <a:ext cx="3846079" cy="2889366"/>
          </a:xfrm>
          <a:prstGeom prst="rect">
            <a:avLst/>
          </a:prstGeom>
          <a:noFill/>
          <a:ln>
            <a:noFill/>
          </a:ln>
        </p:spPr>
      </p:pic>
      <p:pic>
        <p:nvPicPr>
          <p:cNvPr id="6" name="Picture 5" descr="A close-up of a machine&#10;&#10;Description automatically generated with low confidence">
            <a:extLst>
              <a:ext uri="{FF2B5EF4-FFF2-40B4-BE49-F238E27FC236}">
                <a16:creationId xmlns:a16="http://schemas.microsoft.com/office/drawing/2014/main" id="{6EEF3114-1C07-BB09-3AAE-064CDED6D3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a:off x="8511983" y="3848316"/>
            <a:ext cx="3624932" cy="2718699"/>
          </a:xfrm>
          <a:prstGeom prst="rect">
            <a:avLst/>
          </a:prstGeom>
        </p:spPr>
      </p:pic>
      <p:sp>
        <p:nvSpPr>
          <p:cNvPr id="10" name="TextBox 9">
            <a:extLst>
              <a:ext uri="{FF2B5EF4-FFF2-40B4-BE49-F238E27FC236}">
                <a16:creationId xmlns:a16="http://schemas.microsoft.com/office/drawing/2014/main" id="{B2499BCB-1A79-4664-8AE1-51FE6CC2751A}"/>
              </a:ext>
            </a:extLst>
          </p:cNvPr>
          <p:cNvSpPr txBox="1"/>
          <p:nvPr/>
        </p:nvSpPr>
        <p:spPr>
          <a:xfrm>
            <a:off x="8532580" y="3775647"/>
            <a:ext cx="287737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1-meter Levitated Sensor Detector (LSD) prototype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339869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3" name="TextBox 2">
            <a:extLst>
              <a:ext uri="{FF2B5EF4-FFF2-40B4-BE49-F238E27FC236}">
                <a16:creationId xmlns:a16="http://schemas.microsoft.com/office/drawing/2014/main" id="{093C756D-122C-0BB9-B9EC-086A1801FAD7}"/>
              </a:ext>
            </a:extLst>
          </p:cNvPr>
          <p:cNvSpPr txBox="1"/>
          <p:nvPr/>
        </p:nvSpPr>
        <p:spPr>
          <a:xfrm>
            <a:off x="541195" y="89452"/>
            <a:ext cx="1178193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High frequency gravitational waves probe dark sector</a:t>
            </a:r>
          </a:p>
        </p:txBody>
      </p:sp>
      <p:sp>
        <p:nvSpPr>
          <p:cNvPr id="8" name="TextBox 7">
            <a:extLst>
              <a:ext uri="{FF2B5EF4-FFF2-40B4-BE49-F238E27FC236}">
                <a16:creationId xmlns:a16="http://schemas.microsoft.com/office/drawing/2014/main" id="{179D5203-AF9F-B045-5871-8A33F8B233D8}"/>
              </a:ext>
            </a:extLst>
          </p:cNvPr>
          <p:cNvSpPr txBox="1"/>
          <p:nvPr/>
        </p:nvSpPr>
        <p:spPr>
          <a:xfrm>
            <a:off x="0" y="6219182"/>
            <a:ext cx="3462807" cy="369332"/>
          </a:xfrm>
          <a:prstGeom prst="rect">
            <a:avLst/>
          </a:prstGeom>
          <a:noFill/>
        </p:spPr>
        <p:txBody>
          <a:bodyPr wrap="none" rtlCol="0">
            <a:spAutoFit/>
          </a:bodyPr>
          <a:lstStyle/>
          <a:p>
            <a:r>
              <a:rPr lang="en-US" dirty="0">
                <a:solidFill>
                  <a:srgbClr val="FF0000"/>
                </a:solidFill>
              </a:rPr>
              <a:t>J. Sprague et.al, arXiv:2409.03714</a:t>
            </a:r>
          </a:p>
        </p:txBody>
      </p:sp>
      <p:sp>
        <p:nvSpPr>
          <p:cNvPr id="2" name="TextBox 1">
            <a:extLst>
              <a:ext uri="{FF2B5EF4-FFF2-40B4-BE49-F238E27FC236}">
                <a16:creationId xmlns:a16="http://schemas.microsoft.com/office/drawing/2014/main" id="{8E34B09F-41C1-360F-4C8F-8F03361F20BE}"/>
              </a:ext>
            </a:extLst>
          </p:cNvPr>
          <p:cNvSpPr txBox="1"/>
          <p:nvPr/>
        </p:nvSpPr>
        <p:spPr>
          <a:xfrm>
            <a:off x="1374491" y="1119330"/>
            <a:ext cx="9168920" cy="523220"/>
          </a:xfrm>
          <a:prstGeom prst="rect">
            <a:avLst/>
          </a:prstGeom>
          <a:noFill/>
        </p:spPr>
        <p:txBody>
          <a:bodyPr wrap="none" rtlCol="0">
            <a:spAutoFit/>
          </a:bodyPr>
          <a:lstStyle/>
          <a:p>
            <a:r>
              <a:rPr lang="en-US" sz="2800" dirty="0"/>
              <a:t>Estimated signals from axion annihilation in BH superradiance</a:t>
            </a:r>
          </a:p>
        </p:txBody>
      </p:sp>
      <p:pic>
        <p:nvPicPr>
          <p:cNvPr id="5" name="Picture 4">
            <a:extLst>
              <a:ext uri="{FF2B5EF4-FFF2-40B4-BE49-F238E27FC236}">
                <a16:creationId xmlns:a16="http://schemas.microsoft.com/office/drawing/2014/main" id="{16B1A7F3-622F-DAA8-DAAB-7ED9683B0372}"/>
              </a:ext>
            </a:extLst>
          </p:cNvPr>
          <p:cNvPicPr>
            <a:picLocks noChangeAspect="1"/>
          </p:cNvPicPr>
          <p:nvPr/>
        </p:nvPicPr>
        <p:blipFill>
          <a:blip r:embed="rId3"/>
          <a:stretch>
            <a:fillRect/>
          </a:stretch>
        </p:blipFill>
        <p:spPr>
          <a:xfrm>
            <a:off x="4415008" y="1763506"/>
            <a:ext cx="7377433" cy="4935366"/>
          </a:xfrm>
          <a:prstGeom prst="rect">
            <a:avLst/>
          </a:prstGeom>
        </p:spPr>
      </p:pic>
      <p:grpSp>
        <p:nvGrpSpPr>
          <p:cNvPr id="6" name="Group 5">
            <a:extLst>
              <a:ext uri="{FF2B5EF4-FFF2-40B4-BE49-F238E27FC236}">
                <a16:creationId xmlns:a16="http://schemas.microsoft.com/office/drawing/2014/main" id="{3690ADF9-4D6C-3BFC-CCE7-A80B1CB0B7A2}"/>
              </a:ext>
            </a:extLst>
          </p:cNvPr>
          <p:cNvGrpSpPr/>
          <p:nvPr/>
        </p:nvGrpSpPr>
        <p:grpSpPr>
          <a:xfrm>
            <a:off x="862673" y="2768204"/>
            <a:ext cx="3552335" cy="1895664"/>
            <a:chOff x="7353700" y="1310307"/>
            <a:chExt cx="4644190" cy="2498036"/>
          </a:xfrm>
        </p:grpSpPr>
        <p:pic>
          <p:nvPicPr>
            <p:cNvPr id="10" name="Picture 9">
              <a:extLst>
                <a:ext uri="{FF2B5EF4-FFF2-40B4-BE49-F238E27FC236}">
                  <a16:creationId xmlns:a16="http://schemas.microsoft.com/office/drawing/2014/main" id="{1AF28744-0197-46C8-D2B0-BD3E93AB00D8}"/>
                </a:ext>
              </a:extLst>
            </p:cNvPr>
            <p:cNvPicPr>
              <a:picLocks noChangeAspect="1"/>
            </p:cNvPicPr>
            <p:nvPr/>
          </p:nvPicPr>
          <p:blipFill rotWithShape="1">
            <a:blip r:embed="rId4"/>
            <a:srcRect l="1" r="14915"/>
            <a:stretch/>
          </p:blipFill>
          <p:spPr>
            <a:xfrm>
              <a:off x="7353700" y="1310307"/>
              <a:ext cx="4644190" cy="2498036"/>
            </a:xfrm>
            <a:prstGeom prst="rect">
              <a:avLst/>
            </a:prstGeom>
          </p:spPr>
        </p:pic>
        <p:sp>
          <p:nvSpPr>
            <p:cNvPr id="11" name="TextBox 10">
              <a:extLst>
                <a:ext uri="{FF2B5EF4-FFF2-40B4-BE49-F238E27FC236}">
                  <a16:creationId xmlns:a16="http://schemas.microsoft.com/office/drawing/2014/main" id="{67D8B5AA-B6D0-2908-22BB-4135E9BFE349}"/>
                </a:ext>
              </a:extLst>
            </p:cNvPr>
            <p:cNvSpPr txBox="1"/>
            <p:nvPr/>
          </p:nvSpPr>
          <p:spPr>
            <a:xfrm>
              <a:off x="9023699" y="3188056"/>
              <a:ext cx="1503041" cy="446134"/>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axion cloud</a:t>
              </a:r>
            </a:p>
          </p:txBody>
        </p:sp>
        <p:sp>
          <p:nvSpPr>
            <p:cNvPr id="12" name="TextBox 11">
              <a:extLst>
                <a:ext uri="{FF2B5EF4-FFF2-40B4-BE49-F238E27FC236}">
                  <a16:creationId xmlns:a16="http://schemas.microsoft.com/office/drawing/2014/main" id="{AB6BF1A3-401A-B6EE-047A-56E90A288939}"/>
                </a:ext>
              </a:extLst>
            </p:cNvPr>
            <p:cNvSpPr txBox="1"/>
            <p:nvPr/>
          </p:nvSpPr>
          <p:spPr>
            <a:xfrm>
              <a:off x="9638612" y="2154954"/>
              <a:ext cx="1354246" cy="446134"/>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black hole</a:t>
              </a:r>
            </a:p>
          </p:txBody>
        </p:sp>
      </p:grpSp>
      <p:sp>
        <p:nvSpPr>
          <p:cNvPr id="13" name="TextBox 12">
            <a:extLst>
              <a:ext uri="{FF2B5EF4-FFF2-40B4-BE49-F238E27FC236}">
                <a16:creationId xmlns:a16="http://schemas.microsoft.com/office/drawing/2014/main" id="{4354C325-3EA6-F059-23E2-267208E1D16C}"/>
              </a:ext>
            </a:extLst>
          </p:cNvPr>
          <p:cNvSpPr txBox="1"/>
          <p:nvPr/>
        </p:nvSpPr>
        <p:spPr>
          <a:xfrm>
            <a:off x="843616" y="5020183"/>
            <a:ext cx="2639056" cy="646331"/>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Distance to source: 10 kpc</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(within our galaxy)</a:t>
            </a:r>
          </a:p>
        </p:txBody>
      </p:sp>
      <p:sp>
        <p:nvSpPr>
          <p:cNvPr id="9" name="TextBox 8">
            <a:extLst>
              <a:ext uri="{FF2B5EF4-FFF2-40B4-BE49-F238E27FC236}">
                <a16:creationId xmlns:a16="http://schemas.microsoft.com/office/drawing/2014/main" id="{755DD0F9-DBBA-84DA-4512-F0BDF7F13A03}"/>
              </a:ext>
            </a:extLst>
          </p:cNvPr>
          <p:cNvSpPr txBox="1"/>
          <p:nvPr/>
        </p:nvSpPr>
        <p:spPr>
          <a:xfrm>
            <a:off x="9389554" y="3769524"/>
            <a:ext cx="772969" cy="923330"/>
          </a:xfrm>
          <a:prstGeom prst="rect">
            <a:avLst/>
          </a:prstGeom>
          <a:noFill/>
        </p:spPr>
        <p:txBody>
          <a:bodyPr wrap="none" rtlCol="0">
            <a:spAutoFit/>
          </a:bodyPr>
          <a:lstStyle/>
          <a:p>
            <a:r>
              <a:rPr lang="en-US" dirty="0">
                <a:solidFill>
                  <a:srgbClr val="FF0000"/>
                </a:solidFill>
              </a:rPr>
              <a:t>1 m</a:t>
            </a:r>
          </a:p>
          <a:p>
            <a:r>
              <a:rPr lang="en-US" dirty="0">
                <a:solidFill>
                  <a:srgbClr val="0000FF"/>
                </a:solidFill>
              </a:rPr>
              <a:t>10 m</a:t>
            </a:r>
          </a:p>
          <a:p>
            <a:r>
              <a:rPr lang="en-US" dirty="0"/>
              <a:t>100 m</a:t>
            </a:r>
          </a:p>
        </p:txBody>
      </p:sp>
      <p:sp>
        <p:nvSpPr>
          <p:cNvPr id="7" name="TextBox 6">
            <a:extLst>
              <a:ext uri="{FF2B5EF4-FFF2-40B4-BE49-F238E27FC236}">
                <a16:creationId xmlns:a16="http://schemas.microsoft.com/office/drawing/2014/main" id="{3D38BC2E-F323-1481-ED6A-F2B8E5E9D90E}"/>
              </a:ext>
            </a:extLst>
          </p:cNvPr>
          <p:cNvSpPr txBox="1"/>
          <p:nvPr/>
        </p:nvSpPr>
        <p:spPr>
          <a:xfrm>
            <a:off x="0" y="6465457"/>
            <a:ext cx="616131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2580C0"/>
                </a:solidFill>
                <a:effectLst/>
                <a:uLnTx/>
                <a:uFillTx/>
                <a:ea typeface="+mn-ea"/>
                <a:cs typeface="+mn-cs"/>
                <a:hlinkClick r:id="rId5"/>
              </a:rPr>
              <a:t>Aggarwal et. al., Phys. Rev. Lett. </a:t>
            </a:r>
            <a:r>
              <a:rPr kumimoji="0" lang="en-US" b="1" i="0" u="none" strike="noStrike" kern="1200" cap="none" spc="0" normalizeH="0" baseline="0" noProof="0" dirty="0">
                <a:ln>
                  <a:noFill/>
                </a:ln>
                <a:solidFill>
                  <a:srgbClr val="2580C0"/>
                </a:solidFill>
                <a:effectLst/>
                <a:uLnTx/>
                <a:uFillTx/>
                <a:ea typeface="+mn-ea"/>
                <a:cs typeface="+mn-cs"/>
                <a:hlinkClick r:id="rId5"/>
              </a:rPr>
              <a:t>128</a:t>
            </a:r>
            <a:r>
              <a:rPr kumimoji="0" lang="en-US" b="0" i="0" u="none" strike="noStrike" kern="1200" cap="none" spc="0" normalizeH="0" baseline="0" noProof="0" dirty="0">
                <a:ln>
                  <a:noFill/>
                </a:ln>
                <a:solidFill>
                  <a:srgbClr val="2580C0"/>
                </a:solidFill>
                <a:effectLst/>
                <a:uLnTx/>
                <a:uFillTx/>
                <a:ea typeface="+mn-ea"/>
                <a:cs typeface="+mn-cs"/>
                <a:hlinkClick r:id="rId5"/>
              </a:rPr>
              <a:t>, 111101 (2022)</a:t>
            </a:r>
            <a:r>
              <a:rPr kumimoji="0" lang="en-US" b="0" i="0" u="none" strike="noStrike" kern="1200" cap="none" spc="0" normalizeH="0" baseline="0" noProof="0" dirty="0">
                <a:ln>
                  <a:noFill/>
                </a:ln>
                <a:solidFill>
                  <a:srgbClr val="333333"/>
                </a:solidFill>
                <a:effectLst/>
                <a:uLnTx/>
                <a:uFillTx/>
                <a:ea typeface="+mn-ea"/>
                <a:cs typeface="+mn-cs"/>
              </a:rPr>
              <a:t>.</a:t>
            </a:r>
            <a:endParaRPr kumimoji="0" lang="en-US"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196710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E7E15-73B1-6901-3E6E-588043B7AA5D}"/>
              </a:ext>
            </a:extLst>
          </p:cNvPr>
          <p:cNvSpPr>
            <a:spLocks noGrp="1"/>
          </p:cNvSpPr>
          <p:nvPr>
            <p:ph type="title"/>
          </p:nvPr>
        </p:nvSpPr>
        <p:spPr>
          <a:xfrm>
            <a:off x="83289" y="-210022"/>
            <a:ext cx="10515600" cy="1325563"/>
          </a:xfrm>
        </p:spPr>
        <p:txBody>
          <a:bodyPr>
            <a:normAutofit/>
          </a:bodyPr>
          <a:lstStyle/>
          <a:p>
            <a:r>
              <a:rPr lang="en-US" sz="3600" dirty="0"/>
              <a:t>Optomechanical sensors for dark matter and gravity</a:t>
            </a:r>
          </a:p>
        </p:txBody>
      </p:sp>
      <p:pic>
        <p:nvPicPr>
          <p:cNvPr id="4" name="Picture 3">
            <a:extLst>
              <a:ext uri="{FF2B5EF4-FFF2-40B4-BE49-F238E27FC236}">
                <a16:creationId xmlns:a16="http://schemas.microsoft.com/office/drawing/2014/main" id="{4CB61342-5773-8927-8FCE-465238AB4B65}"/>
              </a:ext>
            </a:extLst>
          </p:cNvPr>
          <p:cNvPicPr>
            <a:picLocks noChangeAspect="1"/>
          </p:cNvPicPr>
          <p:nvPr/>
        </p:nvPicPr>
        <p:blipFill>
          <a:blip r:embed="rId2"/>
          <a:stretch>
            <a:fillRect/>
          </a:stretch>
        </p:blipFill>
        <p:spPr>
          <a:xfrm>
            <a:off x="4233320" y="3889050"/>
            <a:ext cx="3381128" cy="1895031"/>
          </a:xfrm>
          <a:prstGeom prst="rect">
            <a:avLst/>
          </a:prstGeom>
        </p:spPr>
      </p:pic>
      <p:pic>
        <p:nvPicPr>
          <p:cNvPr id="5" name="Picture 4">
            <a:extLst>
              <a:ext uri="{FF2B5EF4-FFF2-40B4-BE49-F238E27FC236}">
                <a16:creationId xmlns:a16="http://schemas.microsoft.com/office/drawing/2014/main" id="{9E1FF59C-7B6E-8B45-2D30-709A5C7C95A0}"/>
              </a:ext>
            </a:extLst>
          </p:cNvPr>
          <p:cNvPicPr>
            <a:picLocks noChangeAspect="1"/>
          </p:cNvPicPr>
          <p:nvPr/>
        </p:nvPicPr>
        <p:blipFill rotWithShape="1">
          <a:blip r:embed="rId3"/>
          <a:srcRect l="70581"/>
          <a:stretch/>
        </p:blipFill>
        <p:spPr>
          <a:xfrm>
            <a:off x="1928167" y="726000"/>
            <a:ext cx="2005839" cy="1611860"/>
          </a:xfrm>
          <a:prstGeom prst="rect">
            <a:avLst/>
          </a:prstGeom>
        </p:spPr>
      </p:pic>
      <p:pic>
        <p:nvPicPr>
          <p:cNvPr id="6" name="Picture 5">
            <a:extLst>
              <a:ext uri="{FF2B5EF4-FFF2-40B4-BE49-F238E27FC236}">
                <a16:creationId xmlns:a16="http://schemas.microsoft.com/office/drawing/2014/main" id="{FF52B0D1-3A30-3733-077E-2B42DB938B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2180" y="918327"/>
            <a:ext cx="2926007" cy="2431731"/>
          </a:xfrm>
          <a:prstGeom prst="rect">
            <a:avLst/>
          </a:prstGeom>
        </p:spPr>
      </p:pic>
      <p:pic>
        <p:nvPicPr>
          <p:cNvPr id="7" name="Content Placeholder 4">
            <a:extLst>
              <a:ext uri="{FF2B5EF4-FFF2-40B4-BE49-F238E27FC236}">
                <a16:creationId xmlns:a16="http://schemas.microsoft.com/office/drawing/2014/main" id="{7B2CEEE0-4905-1235-70E7-1DEB50AF55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43960" y="3900546"/>
            <a:ext cx="2531060" cy="2285573"/>
          </a:xfrm>
          <a:prstGeom prst="rect">
            <a:avLst/>
          </a:prstGeom>
        </p:spPr>
      </p:pic>
      <p:pic>
        <p:nvPicPr>
          <p:cNvPr id="8" name="Picture 7">
            <a:extLst>
              <a:ext uri="{FF2B5EF4-FFF2-40B4-BE49-F238E27FC236}">
                <a16:creationId xmlns:a16="http://schemas.microsoft.com/office/drawing/2014/main" id="{950B9392-457B-68FF-70FA-5560E947B3EE}"/>
              </a:ext>
            </a:extLst>
          </p:cNvPr>
          <p:cNvPicPr>
            <a:picLocks noChangeAspect="1"/>
          </p:cNvPicPr>
          <p:nvPr/>
        </p:nvPicPr>
        <p:blipFill>
          <a:blip r:embed="rId6"/>
          <a:srcRect t="44452"/>
          <a:stretch/>
        </p:blipFill>
        <p:spPr>
          <a:xfrm>
            <a:off x="8306130" y="1503781"/>
            <a:ext cx="3891587" cy="1731040"/>
          </a:xfrm>
          <a:prstGeom prst="rect">
            <a:avLst/>
          </a:prstGeom>
        </p:spPr>
      </p:pic>
      <p:pic>
        <p:nvPicPr>
          <p:cNvPr id="9" name="Picture 8">
            <a:extLst>
              <a:ext uri="{FF2B5EF4-FFF2-40B4-BE49-F238E27FC236}">
                <a16:creationId xmlns:a16="http://schemas.microsoft.com/office/drawing/2014/main" id="{D37918C8-E946-A945-2707-53AAE1FCE614}"/>
              </a:ext>
            </a:extLst>
          </p:cNvPr>
          <p:cNvPicPr>
            <a:picLocks noChangeAspect="1"/>
          </p:cNvPicPr>
          <p:nvPr/>
        </p:nvPicPr>
        <p:blipFill rotWithShape="1">
          <a:blip r:embed="rId7"/>
          <a:srcRect b="43401"/>
          <a:stretch/>
        </p:blipFill>
        <p:spPr>
          <a:xfrm>
            <a:off x="5943252" y="1277900"/>
            <a:ext cx="1380091" cy="1461626"/>
          </a:xfrm>
          <a:prstGeom prst="rect">
            <a:avLst/>
          </a:prstGeom>
        </p:spPr>
      </p:pic>
      <p:pic>
        <p:nvPicPr>
          <p:cNvPr id="11" name="Picture 10">
            <a:extLst>
              <a:ext uri="{FF2B5EF4-FFF2-40B4-BE49-F238E27FC236}">
                <a16:creationId xmlns:a16="http://schemas.microsoft.com/office/drawing/2014/main" id="{A113CFCA-3AC3-3823-5AB9-13756A439601}"/>
              </a:ext>
            </a:extLst>
          </p:cNvPr>
          <p:cNvPicPr>
            <a:picLocks noChangeAspect="1"/>
          </p:cNvPicPr>
          <p:nvPr/>
        </p:nvPicPr>
        <p:blipFill>
          <a:blip r:embed="rId8"/>
          <a:stretch>
            <a:fillRect/>
          </a:stretch>
        </p:blipFill>
        <p:spPr>
          <a:xfrm>
            <a:off x="164536" y="3429000"/>
            <a:ext cx="1878290" cy="3397999"/>
          </a:xfrm>
          <a:prstGeom prst="rect">
            <a:avLst/>
          </a:prstGeom>
        </p:spPr>
      </p:pic>
      <p:sp>
        <p:nvSpPr>
          <p:cNvPr id="13" name="TextBox 12">
            <a:extLst>
              <a:ext uri="{FF2B5EF4-FFF2-40B4-BE49-F238E27FC236}">
                <a16:creationId xmlns:a16="http://schemas.microsoft.com/office/drawing/2014/main" id="{ED3A6838-D26A-90EC-1084-ED9989822669}"/>
              </a:ext>
            </a:extLst>
          </p:cNvPr>
          <p:cNvSpPr txBox="1"/>
          <p:nvPr/>
        </p:nvSpPr>
        <p:spPr>
          <a:xfrm>
            <a:off x="1928167" y="2364241"/>
            <a:ext cx="2690801" cy="646331"/>
          </a:xfrm>
          <a:prstGeom prst="rect">
            <a:avLst/>
          </a:prstGeom>
          <a:noFill/>
        </p:spPr>
        <p:txBody>
          <a:bodyPr wrap="none" rtlCol="0">
            <a:spAutoFit/>
          </a:bodyPr>
          <a:lstStyle/>
          <a:p>
            <a:r>
              <a:rPr lang="en-US" dirty="0"/>
              <a:t>Nanofabricated and bulk </a:t>
            </a:r>
          </a:p>
          <a:p>
            <a:r>
              <a:rPr lang="en-US" dirty="0"/>
              <a:t>mechanical sensors</a:t>
            </a:r>
          </a:p>
        </p:txBody>
      </p:sp>
      <p:sp>
        <p:nvSpPr>
          <p:cNvPr id="14" name="TextBox 13">
            <a:extLst>
              <a:ext uri="{FF2B5EF4-FFF2-40B4-BE49-F238E27FC236}">
                <a16:creationId xmlns:a16="http://schemas.microsoft.com/office/drawing/2014/main" id="{617B9293-4C0B-B5F1-EEDD-51674EDBBC2C}"/>
              </a:ext>
            </a:extLst>
          </p:cNvPr>
          <p:cNvSpPr txBox="1"/>
          <p:nvPr/>
        </p:nvSpPr>
        <p:spPr>
          <a:xfrm>
            <a:off x="2042826" y="3523526"/>
            <a:ext cx="1853392" cy="923330"/>
          </a:xfrm>
          <a:prstGeom prst="rect">
            <a:avLst/>
          </a:prstGeom>
          <a:noFill/>
        </p:spPr>
        <p:txBody>
          <a:bodyPr wrap="none" rtlCol="0">
            <a:spAutoFit/>
          </a:bodyPr>
          <a:lstStyle/>
          <a:p>
            <a:r>
              <a:rPr lang="en-US" dirty="0"/>
              <a:t>Superfluid</a:t>
            </a:r>
          </a:p>
          <a:p>
            <a:r>
              <a:rPr lang="en-US" dirty="0"/>
              <a:t>Helium dark </a:t>
            </a:r>
          </a:p>
          <a:p>
            <a:r>
              <a:rPr lang="en-US" dirty="0"/>
              <a:t>Matter detectors</a:t>
            </a:r>
          </a:p>
        </p:txBody>
      </p:sp>
      <p:sp>
        <p:nvSpPr>
          <p:cNvPr id="15" name="TextBox 14">
            <a:extLst>
              <a:ext uri="{FF2B5EF4-FFF2-40B4-BE49-F238E27FC236}">
                <a16:creationId xmlns:a16="http://schemas.microsoft.com/office/drawing/2014/main" id="{033B64EB-873B-6FEA-7EEE-C4C92A6152C3}"/>
              </a:ext>
            </a:extLst>
          </p:cNvPr>
          <p:cNvSpPr txBox="1"/>
          <p:nvPr/>
        </p:nvSpPr>
        <p:spPr>
          <a:xfrm>
            <a:off x="3872463" y="5702430"/>
            <a:ext cx="4453463" cy="369332"/>
          </a:xfrm>
          <a:prstGeom prst="rect">
            <a:avLst/>
          </a:prstGeom>
          <a:noFill/>
        </p:spPr>
        <p:txBody>
          <a:bodyPr wrap="none" rtlCol="0">
            <a:spAutoFit/>
          </a:bodyPr>
          <a:lstStyle/>
          <a:p>
            <a:r>
              <a:rPr lang="en-US" dirty="0"/>
              <a:t>Optical cavity based  dark matter detectors</a:t>
            </a:r>
          </a:p>
        </p:txBody>
      </p:sp>
      <p:sp>
        <p:nvSpPr>
          <p:cNvPr id="16" name="TextBox 15">
            <a:extLst>
              <a:ext uri="{FF2B5EF4-FFF2-40B4-BE49-F238E27FC236}">
                <a16:creationId xmlns:a16="http://schemas.microsoft.com/office/drawing/2014/main" id="{674A5E0C-8028-0A92-1989-8236C688CCE8}"/>
              </a:ext>
            </a:extLst>
          </p:cNvPr>
          <p:cNvSpPr txBox="1"/>
          <p:nvPr/>
        </p:nvSpPr>
        <p:spPr>
          <a:xfrm>
            <a:off x="10073693" y="5880152"/>
            <a:ext cx="2363660" cy="646331"/>
          </a:xfrm>
          <a:prstGeom prst="rect">
            <a:avLst/>
          </a:prstGeom>
          <a:noFill/>
        </p:spPr>
        <p:txBody>
          <a:bodyPr wrap="none" rtlCol="0">
            <a:spAutoFit/>
          </a:bodyPr>
          <a:lstStyle/>
          <a:p>
            <a:r>
              <a:rPr lang="en-US" dirty="0"/>
              <a:t>Large array </a:t>
            </a:r>
          </a:p>
          <a:p>
            <a:r>
              <a:rPr lang="en-US" dirty="0"/>
              <a:t>mechanical detectors</a:t>
            </a:r>
          </a:p>
        </p:txBody>
      </p:sp>
      <p:sp>
        <p:nvSpPr>
          <p:cNvPr id="17" name="TextBox 16">
            <a:extLst>
              <a:ext uri="{FF2B5EF4-FFF2-40B4-BE49-F238E27FC236}">
                <a16:creationId xmlns:a16="http://schemas.microsoft.com/office/drawing/2014/main" id="{443D85AB-E295-2747-6B54-8AB60BEF6821}"/>
              </a:ext>
            </a:extLst>
          </p:cNvPr>
          <p:cNvSpPr txBox="1"/>
          <p:nvPr/>
        </p:nvSpPr>
        <p:spPr>
          <a:xfrm>
            <a:off x="6859316" y="3478643"/>
            <a:ext cx="3874266" cy="369332"/>
          </a:xfrm>
          <a:prstGeom prst="rect">
            <a:avLst/>
          </a:prstGeom>
          <a:noFill/>
        </p:spPr>
        <p:txBody>
          <a:bodyPr wrap="none" rtlCol="0">
            <a:spAutoFit/>
          </a:bodyPr>
          <a:lstStyle/>
          <a:p>
            <a:r>
              <a:rPr lang="en-US" dirty="0"/>
              <a:t>Levitated (</a:t>
            </a:r>
            <a:r>
              <a:rPr lang="en-US" dirty="0" err="1"/>
              <a:t>opto</a:t>
            </a:r>
            <a:r>
              <a:rPr lang="en-US" dirty="0"/>
              <a:t>)-mechanical sensors </a:t>
            </a:r>
          </a:p>
        </p:txBody>
      </p:sp>
      <p:pic>
        <p:nvPicPr>
          <p:cNvPr id="18" name="Picture 17">
            <a:extLst>
              <a:ext uri="{FF2B5EF4-FFF2-40B4-BE49-F238E27FC236}">
                <a16:creationId xmlns:a16="http://schemas.microsoft.com/office/drawing/2014/main" id="{A8954144-B49A-FB8A-3212-6DCBDDFB9C5E}"/>
              </a:ext>
            </a:extLst>
          </p:cNvPr>
          <p:cNvPicPr>
            <a:picLocks noChangeAspect="1"/>
          </p:cNvPicPr>
          <p:nvPr/>
        </p:nvPicPr>
        <p:blipFill>
          <a:blip r:embed="rId9"/>
          <a:srcRect r="50971"/>
          <a:stretch/>
        </p:blipFill>
        <p:spPr>
          <a:xfrm>
            <a:off x="608067" y="726000"/>
            <a:ext cx="1394528" cy="2344194"/>
          </a:xfrm>
          <a:prstGeom prst="rect">
            <a:avLst/>
          </a:prstGeom>
        </p:spPr>
      </p:pic>
      <p:sp>
        <p:nvSpPr>
          <p:cNvPr id="3" name="Oval 2">
            <a:extLst>
              <a:ext uri="{FF2B5EF4-FFF2-40B4-BE49-F238E27FC236}">
                <a16:creationId xmlns:a16="http://schemas.microsoft.com/office/drawing/2014/main" id="{6FA69512-4E66-508E-869D-129384137985}"/>
              </a:ext>
            </a:extLst>
          </p:cNvPr>
          <p:cNvSpPr/>
          <p:nvPr/>
        </p:nvSpPr>
        <p:spPr>
          <a:xfrm>
            <a:off x="5208181" y="552601"/>
            <a:ext cx="6900530" cy="3509527"/>
          </a:xfrm>
          <a:prstGeom prst="ellipse">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5DDF995-086D-2AC7-35C2-90D1FBF537AA}"/>
              </a:ext>
            </a:extLst>
          </p:cNvPr>
          <p:cNvSpPr/>
          <p:nvPr/>
        </p:nvSpPr>
        <p:spPr>
          <a:xfrm>
            <a:off x="3219081" y="3298253"/>
            <a:ext cx="5577368" cy="3309683"/>
          </a:xfrm>
          <a:prstGeom prst="ellipse">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8C87ACC-66F3-797D-D0A3-63B7C464BA5E}"/>
              </a:ext>
            </a:extLst>
          </p:cNvPr>
          <p:cNvSpPr txBox="1"/>
          <p:nvPr/>
        </p:nvSpPr>
        <p:spPr>
          <a:xfrm>
            <a:off x="2215481" y="6466305"/>
            <a:ext cx="8036442" cy="369332"/>
          </a:xfrm>
          <a:prstGeom prst="rect">
            <a:avLst/>
          </a:prstGeom>
          <a:noFill/>
        </p:spPr>
        <p:txBody>
          <a:bodyPr wrap="square" rtlCol="0">
            <a:spAutoFit/>
          </a:bodyPr>
          <a:lstStyle/>
          <a:p>
            <a:r>
              <a:rPr lang="en-US" dirty="0">
                <a:highlight>
                  <a:srgbClr val="FFFF00"/>
                </a:highlight>
              </a:rPr>
              <a:t>Also talks: WP-5 and WP-4 (Tues: Mazumdar, Higgins, Wed: Wilson, Datta, Marino) </a:t>
            </a:r>
          </a:p>
        </p:txBody>
      </p:sp>
    </p:spTree>
    <p:extLst>
      <p:ext uri="{BB962C8B-B14F-4D97-AF65-F5344CB8AC3E}">
        <p14:creationId xmlns:p14="http://schemas.microsoft.com/office/powerpoint/2010/main" val="122753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63969C-C70A-42F9-909C-B4CC545F5FD7}"/>
              </a:ext>
            </a:extLst>
          </p:cNvPr>
          <p:cNvSpPr>
            <a:spLocks noGrp="1"/>
          </p:cNvSpPr>
          <p:nvPr>
            <p:ph idx="1"/>
          </p:nvPr>
        </p:nvSpPr>
        <p:spPr>
          <a:xfrm>
            <a:off x="-20267" y="5870876"/>
            <a:ext cx="4060498" cy="650364"/>
          </a:xfrm>
        </p:spPr>
        <p:txBody>
          <a:bodyPr>
            <a:normAutofit fontScale="92500" lnSpcReduction="10000"/>
          </a:bodyPr>
          <a:lstStyle/>
          <a:p>
            <a:r>
              <a:rPr lang="en-US" sz="2400" dirty="0"/>
              <a:t>Less isotropic scattering reduces photon recoil noise</a:t>
            </a:r>
          </a:p>
        </p:txBody>
      </p:sp>
      <p:sp>
        <p:nvSpPr>
          <p:cNvPr id="5" name="Slide Number Placeholder 4">
            <a:extLst>
              <a:ext uri="{FF2B5EF4-FFF2-40B4-BE49-F238E27FC236}">
                <a16:creationId xmlns:a16="http://schemas.microsoft.com/office/drawing/2014/main" id="{1D57A4C2-11FD-4C71-86AE-8D5CB2491392}"/>
              </a:ext>
            </a:extLst>
          </p:cNvPr>
          <p:cNvSpPr>
            <a:spLocks noGrp="1"/>
          </p:cNvSpPr>
          <p:nvPr>
            <p:ph type="sldNum" sz="quarter" idx="12"/>
          </p:nvPr>
        </p:nvSpPr>
        <p:spPr>
          <a:xfrm>
            <a:off x="8610600" y="639001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201094-ED45-4AB3-A3E3-E5560A8C5F2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15" name="Group 14">
            <a:extLst>
              <a:ext uri="{FF2B5EF4-FFF2-40B4-BE49-F238E27FC236}">
                <a16:creationId xmlns:a16="http://schemas.microsoft.com/office/drawing/2014/main" id="{44780BEF-0101-7581-96C5-699C657B5D88}"/>
              </a:ext>
            </a:extLst>
          </p:cNvPr>
          <p:cNvGrpSpPr/>
          <p:nvPr/>
        </p:nvGrpSpPr>
        <p:grpSpPr>
          <a:xfrm>
            <a:off x="126206" y="1093302"/>
            <a:ext cx="3055952" cy="4579661"/>
            <a:chOff x="4151090" y="1467914"/>
            <a:chExt cx="3055952" cy="4579661"/>
          </a:xfrm>
        </p:grpSpPr>
        <p:sp>
          <p:nvSpPr>
            <p:cNvPr id="7" name="Content Placeholder 2">
              <a:extLst>
                <a:ext uri="{FF2B5EF4-FFF2-40B4-BE49-F238E27FC236}">
                  <a16:creationId xmlns:a16="http://schemas.microsoft.com/office/drawing/2014/main" id="{2B68583B-0F05-41B8-BF39-638864C8CCEC}"/>
                </a:ext>
              </a:extLst>
            </p:cNvPr>
            <p:cNvSpPr txBox="1">
              <a:spLocks/>
            </p:cNvSpPr>
            <p:nvPr/>
          </p:nvSpPr>
          <p:spPr>
            <a:xfrm>
              <a:off x="4694982" y="1467914"/>
              <a:ext cx="2338957" cy="69454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SiO2 disks &amp;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NaYF</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hexagons</a:t>
              </a:r>
            </a:p>
          </p:txBody>
        </p:sp>
        <p:pic>
          <p:nvPicPr>
            <p:cNvPr id="1033" name="Picture 9">
              <a:extLst>
                <a:ext uri="{FF2B5EF4-FFF2-40B4-BE49-F238E27FC236}">
                  <a16:creationId xmlns:a16="http://schemas.microsoft.com/office/drawing/2014/main" id="{2E0EF935-6518-4221-89FC-38E343DF3E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0229" y="2347299"/>
              <a:ext cx="2056813" cy="13590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6BAE95F8-1A0B-4A87-AAF7-CC0F810FE4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0045" y="2914836"/>
              <a:ext cx="1422389" cy="1065168"/>
            </a:xfrm>
            <a:prstGeom prst="rect">
              <a:avLst/>
            </a:prstGeom>
            <a:noFill/>
            <a:extLst>
              <a:ext uri="{909E8E84-426E-40DD-AFC4-6F175D3DCCD1}">
                <a14:hiddenFill xmlns:a14="http://schemas.microsoft.com/office/drawing/2010/main">
                  <a:solidFill>
                    <a:srgbClr val="FFFFFF"/>
                  </a:solidFill>
                </a14:hiddenFill>
              </a:ext>
            </a:extLst>
          </p:spPr>
        </p:pic>
        <p:pic>
          <p:nvPicPr>
            <p:cNvPr id="18" name="Google Shape;379;p58">
              <a:extLst>
                <a:ext uri="{FF2B5EF4-FFF2-40B4-BE49-F238E27FC236}">
                  <a16:creationId xmlns:a16="http://schemas.microsoft.com/office/drawing/2014/main" id="{3F9F408B-8713-46D6-9ADC-8F94D519DC8E}"/>
                </a:ext>
              </a:extLst>
            </p:cNvPr>
            <p:cNvPicPr preferRelativeResize="0"/>
            <p:nvPr/>
          </p:nvPicPr>
          <p:blipFill>
            <a:blip r:embed="rId5">
              <a:alphaModFix/>
            </a:blip>
            <a:stretch>
              <a:fillRect/>
            </a:stretch>
          </p:blipFill>
          <p:spPr>
            <a:xfrm>
              <a:off x="4853997" y="2209522"/>
              <a:ext cx="1242002" cy="884600"/>
            </a:xfrm>
            <a:prstGeom prst="rect">
              <a:avLst/>
            </a:prstGeom>
            <a:noFill/>
            <a:ln>
              <a:noFill/>
            </a:ln>
          </p:spPr>
        </p:pic>
        <p:pic>
          <p:nvPicPr>
            <p:cNvPr id="22" name="Google Shape;400;p59">
              <a:extLst>
                <a:ext uri="{FF2B5EF4-FFF2-40B4-BE49-F238E27FC236}">
                  <a16:creationId xmlns:a16="http://schemas.microsoft.com/office/drawing/2014/main" id="{9BA5191E-EAEE-FFAF-59B8-13057B01A2EF}"/>
                </a:ext>
              </a:extLst>
            </p:cNvPr>
            <p:cNvPicPr preferRelativeResize="0">
              <a:picLocks noChangeAspect="1"/>
            </p:cNvPicPr>
            <p:nvPr/>
          </p:nvPicPr>
          <p:blipFill>
            <a:blip r:embed="rId6">
              <a:alphaModFix/>
            </a:blip>
            <a:stretch>
              <a:fillRect/>
            </a:stretch>
          </p:blipFill>
          <p:spPr>
            <a:xfrm>
              <a:off x="4151090" y="3992388"/>
              <a:ext cx="3010849" cy="2055187"/>
            </a:xfrm>
            <a:prstGeom prst="rect">
              <a:avLst/>
            </a:prstGeom>
            <a:noFill/>
            <a:ln>
              <a:noFill/>
            </a:ln>
          </p:spPr>
        </p:pic>
      </p:grpSp>
      <p:sp>
        <p:nvSpPr>
          <p:cNvPr id="4" name="TextBox 3">
            <a:extLst>
              <a:ext uri="{FF2B5EF4-FFF2-40B4-BE49-F238E27FC236}">
                <a16:creationId xmlns:a16="http://schemas.microsoft.com/office/drawing/2014/main" id="{7EB29D5E-C596-B971-AA9D-FF657E6B9CB9}"/>
              </a:ext>
            </a:extLst>
          </p:cNvPr>
          <p:cNvSpPr txBox="1"/>
          <p:nvPr/>
        </p:nvSpPr>
        <p:spPr>
          <a:xfrm>
            <a:off x="126206" y="6496066"/>
            <a:ext cx="4631302" cy="31811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580C0"/>
                </a:solidFill>
                <a:effectLst/>
                <a:uLnTx/>
                <a:uFillTx/>
                <a:latin typeface="Helvetica Neue"/>
                <a:ea typeface="+mn-ea"/>
                <a:cs typeface="+mn-cs"/>
                <a:hlinkClick r:id="rId7"/>
              </a:rPr>
              <a:t>Aggarwal et. al., Phys. Rev. Lett. </a:t>
            </a:r>
            <a:r>
              <a:rPr kumimoji="0" lang="en-US" sz="1400" b="1" i="0" u="none" strike="noStrike" kern="1200" cap="none" spc="0" normalizeH="0" baseline="0" noProof="0" dirty="0">
                <a:ln>
                  <a:noFill/>
                </a:ln>
                <a:solidFill>
                  <a:srgbClr val="2580C0"/>
                </a:solidFill>
                <a:effectLst/>
                <a:uLnTx/>
                <a:uFillTx/>
                <a:latin typeface="Helvetica Neue"/>
                <a:ea typeface="+mn-ea"/>
                <a:cs typeface="+mn-cs"/>
                <a:hlinkClick r:id="rId7"/>
              </a:rPr>
              <a:t>128</a:t>
            </a:r>
            <a:r>
              <a:rPr kumimoji="0" lang="en-US" sz="1400" b="0" i="0" u="none" strike="noStrike" kern="1200" cap="none" spc="0" normalizeH="0" baseline="0" noProof="0" dirty="0">
                <a:ln>
                  <a:noFill/>
                </a:ln>
                <a:solidFill>
                  <a:srgbClr val="2580C0"/>
                </a:solidFill>
                <a:effectLst/>
                <a:uLnTx/>
                <a:uFillTx/>
                <a:latin typeface="Helvetica Neue"/>
                <a:ea typeface="+mn-ea"/>
                <a:cs typeface="+mn-cs"/>
                <a:hlinkClick r:id="rId7"/>
              </a:rPr>
              <a:t>, 111101 (2022)</a:t>
            </a:r>
            <a:r>
              <a:rPr kumimoji="0" lang="en-US" sz="1400" b="0" i="0" u="none" strike="noStrike" kern="1200" cap="none" spc="0" normalizeH="0" baseline="0" noProof="0" dirty="0">
                <a:ln>
                  <a:noFill/>
                </a:ln>
                <a:solidFill>
                  <a:srgbClr val="333333"/>
                </a:solidFill>
                <a:effectLst/>
                <a:uLnTx/>
                <a:uFillTx/>
                <a:latin typeface="Helvetica Neue"/>
                <a:ea typeface="+mn-ea"/>
                <a:cs typeface="+mn-cs"/>
              </a:rPr>
              <a:t>.</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Google Shape;449;p57">
            <a:extLst>
              <a:ext uri="{FF2B5EF4-FFF2-40B4-BE49-F238E27FC236}">
                <a16:creationId xmlns:a16="http://schemas.microsoft.com/office/drawing/2014/main" id="{9038269F-BEBF-9862-7ECA-049AEC707278}"/>
              </a:ext>
            </a:extLst>
          </p:cNvPr>
          <p:cNvSpPr txBox="1">
            <a:spLocks/>
          </p:cNvSpPr>
          <p:nvPr/>
        </p:nvSpPr>
        <p:spPr>
          <a:xfrm>
            <a:off x="222808" y="-138673"/>
            <a:ext cx="11599252" cy="1143200"/>
          </a:xfrm>
          <a:prstGeom prst="rect">
            <a:avLst/>
          </a:prstGeom>
        </p:spPr>
        <p:txBody>
          <a:bodyPr spcFirstLastPara="1" vert="horz" wrap="square" lIns="121900" tIns="60933" rIns="121900" bIns="60933"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Levitated object optimization: disc/plate vs sphere</a:t>
            </a:r>
          </a:p>
        </p:txBody>
      </p:sp>
      <p:sp>
        <p:nvSpPr>
          <p:cNvPr id="16" name="TextBox 15">
            <a:extLst>
              <a:ext uri="{FF2B5EF4-FFF2-40B4-BE49-F238E27FC236}">
                <a16:creationId xmlns:a16="http://schemas.microsoft.com/office/drawing/2014/main" id="{0A475A5B-EE00-AEA1-4F5B-78BC6EAE0503}"/>
              </a:ext>
            </a:extLst>
          </p:cNvPr>
          <p:cNvSpPr txBox="1"/>
          <p:nvPr/>
        </p:nvSpPr>
        <p:spPr>
          <a:xfrm>
            <a:off x="3153059" y="908636"/>
            <a:ext cx="5738750" cy="369332"/>
          </a:xfrm>
          <a:prstGeom prst="rect">
            <a:avLst/>
          </a:prstGeom>
          <a:solidFill>
            <a:srgbClr val="FFC0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Ideal sensor: high mass, high frequency, low photon recoil</a:t>
            </a:r>
          </a:p>
        </p:txBody>
      </p:sp>
      <p:sp>
        <p:nvSpPr>
          <p:cNvPr id="2" name="TextBox 1">
            <a:extLst>
              <a:ext uri="{FF2B5EF4-FFF2-40B4-BE49-F238E27FC236}">
                <a16:creationId xmlns:a16="http://schemas.microsoft.com/office/drawing/2014/main" id="{D0943532-B332-AA1B-512A-1436501B5CB6}"/>
              </a:ext>
            </a:extLst>
          </p:cNvPr>
          <p:cNvSpPr txBox="1"/>
          <p:nvPr/>
        </p:nvSpPr>
        <p:spPr>
          <a:xfrm>
            <a:off x="7678909" y="6521240"/>
            <a:ext cx="460658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55555"/>
                </a:solidFill>
                <a:effectLst/>
                <a:uLnTx/>
                <a:uFillTx/>
                <a:latin typeface="Proxima Nova"/>
                <a:ea typeface="+mn-ea"/>
                <a:cs typeface="+mn-cs"/>
              </a:rPr>
              <a:t>G. </a:t>
            </a:r>
            <a:r>
              <a:rPr kumimoji="0" lang="en-US" sz="1400" b="0" i="0" u="none" strike="noStrike" kern="1200" cap="none" spc="0" normalizeH="0" baseline="0" noProof="0" dirty="0" err="1">
                <a:ln>
                  <a:noFill/>
                </a:ln>
                <a:solidFill>
                  <a:srgbClr val="555555"/>
                </a:solidFill>
                <a:effectLst/>
                <a:uLnTx/>
                <a:uFillTx/>
                <a:latin typeface="Proxima Nova"/>
                <a:ea typeface="+mn-ea"/>
                <a:cs typeface="+mn-cs"/>
              </a:rPr>
              <a:t>Winstone</a:t>
            </a:r>
            <a:r>
              <a:rPr kumimoji="0" lang="en-US" sz="1400" b="0" i="0" u="none" strike="noStrike" kern="1200" cap="none" spc="0" normalizeH="0" baseline="0" noProof="0" dirty="0">
                <a:ln>
                  <a:noFill/>
                </a:ln>
                <a:solidFill>
                  <a:srgbClr val="555555"/>
                </a:solidFill>
                <a:effectLst/>
                <a:uLnTx/>
                <a:uFillTx/>
                <a:latin typeface="Proxima Nova"/>
                <a:ea typeface="+mn-ea"/>
                <a:cs typeface="+mn-cs"/>
              </a:rPr>
              <a:t> et.al., Phys. Rev. Lett. </a:t>
            </a:r>
            <a:r>
              <a:rPr kumimoji="0" lang="en-US" sz="1400" b="1" i="0" u="none" strike="noStrike" kern="1200" cap="none" spc="0" normalizeH="0" baseline="0" noProof="0" dirty="0">
                <a:ln>
                  <a:noFill/>
                </a:ln>
                <a:solidFill>
                  <a:srgbClr val="555555"/>
                </a:solidFill>
                <a:effectLst/>
                <a:uLnTx/>
                <a:uFillTx/>
                <a:latin typeface="Proxima Nova"/>
                <a:ea typeface="+mn-ea"/>
                <a:cs typeface="+mn-cs"/>
              </a:rPr>
              <a:t>129</a:t>
            </a:r>
            <a:r>
              <a:rPr kumimoji="0" lang="en-US" sz="1400" b="0" i="0" u="none" strike="noStrike" kern="1200" cap="none" spc="0" normalizeH="0" baseline="0" noProof="0" dirty="0">
                <a:ln>
                  <a:noFill/>
                </a:ln>
                <a:solidFill>
                  <a:srgbClr val="555555"/>
                </a:solidFill>
                <a:effectLst/>
                <a:uLnTx/>
                <a:uFillTx/>
                <a:latin typeface="Proxima Nova"/>
                <a:ea typeface="+mn-ea"/>
                <a:cs typeface="+mn-cs"/>
              </a:rPr>
              <a:t>, 053604 (2022)</a:t>
            </a:r>
          </a:p>
        </p:txBody>
      </p:sp>
      <p:pic>
        <p:nvPicPr>
          <p:cNvPr id="21" name="Picture 20">
            <a:extLst>
              <a:ext uri="{FF2B5EF4-FFF2-40B4-BE49-F238E27FC236}">
                <a16:creationId xmlns:a16="http://schemas.microsoft.com/office/drawing/2014/main" id="{5CF68154-6F05-2CBA-64E2-668DE0253B9F}"/>
              </a:ext>
            </a:extLst>
          </p:cNvPr>
          <p:cNvPicPr>
            <a:picLocks noChangeAspect="1"/>
          </p:cNvPicPr>
          <p:nvPr/>
        </p:nvPicPr>
        <p:blipFill>
          <a:blip r:embed="rId8"/>
          <a:stretch>
            <a:fillRect/>
          </a:stretch>
        </p:blipFill>
        <p:spPr>
          <a:xfrm>
            <a:off x="4053760" y="1506122"/>
            <a:ext cx="7468142" cy="4741677"/>
          </a:xfrm>
          <a:prstGeom prst="rect">
            <a:avLst/>
          </a:prstGeom>
        </p:spPr>
      </p:pic>
    </p:spTree>
    <p:extLst>
      <p:ext uri="{BB962C8B-B14F-4D97-AF65-F5344CB8AC3E}">
        <p14:creationId xmlns:p14="http://schemas.microsoft.com/office/powerpoint/2010/main" val="3322504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19227-424D-421F-B356-E55EE88F79D8}"/>
              </a:ext>
            </a:extLst>
          </p:cNvPr>
          <p:cNvSpPr>
            <a:spLocks noGrp="1"/>
          </p:cNvSpPr>
          <p:nvPr>
            <p:ph type="title"/>
          </p:nvPr>
        </p:nvSpPr>
        <p:spPr>
          <a:xfrm>
            <a:off x="299185" y="-135916"/>
            <a:ext cx="10515600" cy="1325563"/>
          </a:xfrm>
        </p:spPr>
        <p:txBody>
          <a:bodyPr/>
          <a:lstStyle/>
          <a:p>
            <a:r>
              <a:rPr lang="en-US" dirty="0"/>
              <a:t>Vision for HF gravitational wave astronomy</a:t>
            </a:r>
          </a:p>
        </p:txBody>
      </p:sp>
      <p:sp>
        <p:nvSpPr>
          <p:cNvPr id="4" name="Slide Number Placeholder 3">
            <a:extLst>
              <a:ext uri="{FF2B5EF4-FFF2-40B4-BE49-F238E27FC236}">
                <a16:creationId xmlns:a16="http://schemas.microsoft.com/office/drawing/2014/main" id="{DF1D7B0B-5445-43E6-A4D8-0537748749B7}"/>
              </a:ext>
            </a:extLst>
          </p:cNvPr>
          <p:cNvSpPr>
            <a:spLocks noGrp="1"/>
          </p:cNvSpPr>
          <p:nvPr>
            <p:ph type="sldNum" sz="quarter" idx="12"/>
          </p:nvPr>
        </p:nvSpPr>
        <p:spPr/>
        <p:txBody>
          <a:bodyPr/>
          <a:lstStyle/>
          <a:p>
            <a:pPr defTabSz="914377"/>
            <a:fld id="{DC8AC8BC-55D2-485B-ABF1-C75FB3AB9F0B}" type="slidenum">
              <a:rPr lang="en-US">
                <a:solidFill>
                  <a:prstClr val="black">
                    <a:tint val="75000"/>
                  </a:prstClr>
                </a:solidFill>
                <a:latin typeface="Calibri" panose="020F0502020204030204"/>
              </a:rPr>
              <a:pPr defTabSz="914377"/>
              <a:t>21</a:t>
            </a:fld>
            <a:endParaRPr lang="en-US">
              <a:solidFill>
                <a:prstClr val="black">
                  <a:tint val="75000"/>
                </a:prstClr>
              </a:solidFill>
              <a:latin typeface="Calibri" panose="020F0502020204030204"/>
            </a:endParaRPr>
          </a:p>
        </p:txBody>
      </p:sp>
      <p:pic>
        <p:nvPicPr>
          <p:cNvPr id="7" name="Picture 6">
            <a:extLst>
              <a:ext uri="{FF2B5EF4-FFF2-40B4-BE49-F238E27FC236}">
                <a16:creationId xmlns:a16="http://schemas.microsoft.com/office/drawing/2014/main" id="{BAB9CC68-42B9-4C57-8455-CB019D04EA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506" y="907657"/>
            <a:ext cx="7262759" cy="5950345"/>
          </a:xfrm>
          <a:prstGeom prst="rect">
            <a:avLst/>
          </a:prstGeom>
        </p:spPr>
      </p:pic>
      <p:sp>
        <p:nvSpPr>
          <p:cNvPr id="3" name="TextBox 2">
            <a:extLst>
              <a:ext uri="{FF2B5EF4-FFF2-40B4-BE49-F238E27FC236}">
                <a16:creationId xmlns:a16="http://schemas.microsoft.com/office/drawing/2014/main" id="{9A7401FA-B812-40C3-A48D-D55030E2B709}"/>
              </a:ext>
            </a:extLst>
          </p:cNvPr>
          <p:cNvSpPr txBox="1"/>
          <p:nvPr/>
        </p:nvSpPr>
        <p:spPr>
          <a:xfrm>
            <a:off x="0" y="6567587"/>
            <a:ext cx="4851777" cy="307777"/>
          </a:xfrm>
          <a:prstGeom prst="rect">
            <a:avLst/>
          </a:prstGeom>
          <a:noFill/>
        </p:spPr>
        <p:txBody>
          <a:bodyPr wrap="none" rtlCol="0">
            <a:spAutoFit/>
          </a:bodyPr>
          <a:lstStyle/>
          <a:p>
            <a:r>
              <a:rPr lang="en-US" sz="1400" b="0" i="0" dirty="0">
                <a:solidFill>
                  <a:srgbClr val="000000"/>
                </a:solidFill>
                <a:effectLst/>
                <a:latin typeface="Lucida Grande"/>
              </a:rPr>
              <a:t>D.C. Moore and AG, Quantum Sci. Technol. 6 014008 (2021)</a:t>
            </a:r>
            <a:endParaRPr lang="en-US" sz="1400" dirty="0"/>
          </a:p>
        </p:txBody>
      </p:sp>
      <p:sp>
        <p:nvSpPr>
          <p:cNvPr id="5" name="TextBox 4">
            <a:extLst>
              <a:ext uri="{FF2B5EF4-FFF2-40B4-BE49-F238E27FC236}">
                <a16:creationId xmlns:a16="http://schemas.microsoft.com/office/drawing/2014/main" id="{34FF211A-EC58-0ACA-D401-DA48278249A7}"/>
              </a:ext>
            </a:extLst>
          </p:cNvPr>
          <p:cNvSpPr txBox="1"/>
          <p:nvPr/>
        </p:nvSpPr>
        <p:spPr>
          <a:xfrm>
            <a:off x="9945861" y="5369540"/>
            <a:ext cx="1737848" cy="646331"/>
          </a:xfrm>
          <a:prstGeom prst="rect">
            <a:avLst/>
          </a:prstGeom>
          <a:noFill/>
        </p:spPr>
        <p:txBody>
          <a:bodyPr wrap="none" rtlCol="0">
            <a:spAutoFit/>
          </a:bodyPr>
          <a:lstStyle/>
          <a:p>
            <a:r>
              <a:rPr lang="en-US" dirty="0">
                <a:highlight>
                  <a:srgbClr val="FFFF00"/>
                </a:highlight>
              </a:rPr>
              <a:t>Need a network </a:t>
            </a:r>
          </a:p>
          <a:p>
            <a:r>
              <a:rPr lang="en-US" dirty="0">
                <a:highlight>
                  <a:srgbClr val="FFFF00"/>
                </a:highlight>
              </a:rPr>
              <a:t>of detectors!</a:t>
            </a:r>
          </a:p>
        </p:txBody>
      </p:sp>
    </p:spTree>
    <p:extLst>
      <p:ext uri="{BB962C8B-B14F-4D97-AF65-F5344CB8AC3E}">
        <p14:creationId xmlns:p14="http://schemas.microsoft.com/office/powerpoint/2010/main" val="4034924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509" y="420464"/>
            <a:ext cx="10712981" cy="1143000"/>
          </a:xfrm>
        </p:spPr>
        <p:txBody>
          <a:bodyPr>
            <a:normAutofit fontScale="90000"/>
          </a:bodyPr>
          <a:lstStyle/>
          <a:p>
            <a:r>
              <a:rPr lang="en-US" dirty="0"/>
              <a:t>Composite DM search with Levitated microspheres</a:t>
            </a:r>
          </a:p>
        </p:txBody>
      </p:sp>
      <p:sp>
        <p:nvSpPr>
          <p:cNvPr id="3" name="TextBox 2">
            <a:extLst>
              <a:ext uri="{FF2B5EF4-FFF2-40B4-BE49-F238E27FC236}">
                <a16:creationId xmlns:a16="http://schemas.microsoft.com/office/drawing/2014/main" id="{33E142B7-CB42-4174-8131-3425E63F3FCD}"/>
              </a:ext>
            </a:extLst>
          </p:cNvPr>
          <p:cNvSpPr txBox="1"/>
          <p:nvPr/>
        </p:nvSpPr>
        <p:spPr>
          <a:xfrm>
            <a:off x="1278414" y="1310303"/>
            <a:ext cx="2180405" cy="369332"/>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Ripples in space-time</a:t>
            </a:r>
          </a:p>
        </p:txBody>
      </p:sp>
      <p:sp>
        <p:nvSpPr>
          <p:cNvPr id="8" name="Slide Number Placeholder 7">
            <a:extLst>
              <a:ext uri="{FF2B5EF4-FFF2-40B4-BE49-F238E27FC236}">
                <a16:creationId xmlns:a16="http://schemas.microsoft.com/office/drawing/2014/main" id="{45E3AF21-1810-4B0B-BA8E-A0894C1F3B23}"/>
              </a:ext>
            </a:extLst>
          </p:cNvPr>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DC8AC8BC-55D2-485B-ABF1-C75FB3AB9F0B}" type="slidenum">
              <a:rPr kumimoji="0" lang="en-US" sz="16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22</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 name="Screen Shot 2021-03-19 at 8.23.09 AM.png">
            <a:extLst>
              <a:ext uri="{FF2B5EF4-FFF2-40B4-BE49-F238E27FC236}">
                <a16:creationId xmlns:a16="http://schemas.microsoft.com/office/drawing/2014/main" id="{F5B2D62C-0AFD-49AA-BA8E-10D0C4944D04}"/>
              </a:ext>
            </a:extLst>
          </p:cNvPr>
          <p:cNvPicPr>
            <a:picLocks noChangeAspect="1"/>
          </p:cNvPicPr>
          <p:nvPr/>
        </p:nvPicPr>
        <p:blipFill>
          <a:blip r:embed="rId3"/>
          <a:stretch>
            <a:fillRect/>
          </a:stretch>
        </p:blipFill>
        <p:spPr>
          <a:xfrm>
            <a:off x="3458819" y="2002351"/>
            <a:ext cx="4892208" cy="567123"/>
          </a:xfrm>
          <a:prstGeom prst="rect">
            <a:avLst/>
          </a:prstGeom>
          <a:ln w="3175">
            <a:miter lim="400000"/>
          </a:ln>
        </p:spPr>
      </p:pic>
      <p:pic>
        <p:nvPicPr>
          <p:cNvPr id="7" name="Picture 6">
            <a:extLst>
              <a:ext uri="{FF2B5EF4-FFF2-40B4-BE49-F238E27FC236}">
                <a16:creationId xmlns:a16="http://schemas.microsoft.com/office/drawing/2014/main" id="{64C06B61-AC73-49AA-85BE-BF838F734E57}"/>
              </a:ext>
            </a:extLst>
          </p:cNvPr>
          <p:cNvPicPr>
            <a:picLocks noChangeAspect="1"/>
          </p:cNvPicPr>
          <p:nvPr/>
        </p:nvPicPr>
        <p:blipFill>
          <a:blip r:embed="rId4"/>
          <a:stretch>
            <a:fillRect/>
          </a:stretch>
        </p:blipFill>
        <p:spPr>
          <a:xfrm>
            <a:off x="0" y="2569474"/>
            <a:ext cx="4767344" cy="3028570"/>
          </a:xfrm>
          <a:prstGeom prst="rect">
            <a:avLst/>
          </a:prstGeom>
        </p:spPr>
      </p:pic>
      <p:pic>
        <p:nvPicPr>
          <p:cNvPr id="10" name="Picture 9">
            <a:extLst>
              <a:ext uri="{FF2B5EF4-FFF2-40B4-BE49-F238E27FC236}">
                <a16:creationId xmlns:a16="http://schemas.microsoft.com/office/drawing/2014/main" id="{13FF189F-8CAD-4173-B47B-F2A7688A4DA9}"/>
              </a:ext>
            </a:extLst>
          </p:cNvPr>
          <p:cNvPicPr>
            <a:picLocks noChangeAspect="1"/>
          </p:cNvPicPr>
          <p:nvPr/>
        </p:nvPicPr>
        <p:blipFill>
          <a:blip r:embed="rId5"/>
          <a:stretch>
            <a:fillRect/>
          </a:stretch>
        </p:blipFill>
        <p:spPr>
          <a:xfrm>
            <a:off x="4604089" y="2798962"/>
            <a:ext cx="7587911" cy="2297020"/>
          </a:xfrm>
          <a:prstGeom prst="rect">
            <a:avLst/>
          </a:prstGeom>
        </p:spPr>
      </p:pic>
    </p:spTree>
    <p:extLst>
      <p:ext uri="{BB962C8B-B14F-4D97-AF65-F5344CB8AC3E}">
        <p14:creationId xmlns:p14="http://schemas.microsoft.com/office/powerpoint/2010/main" val="388446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514576-D81C-7D66-BAFF-1BAA8492F4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DC5C09-7F88-7488-1A90-19A8046FED9B}"/>
              </a:ext>
            </a:extLst>
          </p:cNvPr>
          <p:cNvSpPr>
            <a:spLocks noGrp="1"/>
          </p:cNvSpPr>
          <p:nvPr>
            <p:ph type="title"/>
          </p:nvPr>
        </p:nvSpPr>
        <p:spPr/>
        <p:txBody>
          <a:bodyPr>
            <a:normAutofit fontScale="90000"/>
          </a:bodyPr>
          <a:lstStyle/>
          <a:p>
            <a:r>
              <a:rPr lang="en-US" dirty="0"/>
              <a:t>Quantum Regime: Matter wave interference</a:t>
            </a:r>
          </a:p>
        </p:txBody>
      </p:sp>
      <p:sp>
        <p:nvSpPr>
          <p:cNvPr id="4" name="Slide Number Placeholder 3">
            <a:extLst>
              <a:ext uri="{FF2B5EF4-FFF2-40B4-BE49-F238E27FC236}">
                <a16:creationId xmlns:a16="http://schemas.microsoft.com/office/drawing/2014/main" id="{857D597D-7B20-D59D-90C2-A9CABE7D4415}"/>
              </a:ext>
            </a:extLst>
          </p:cNvPr>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DC8AC8BC-55D2-485B-ABF1-C75FB3AB9F0B}"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99EE5B8-D7C7-44B6-6F03-5B4AF788D95C}"/>
              </a:ext>
            </a:extLst>
          </p:cNvPr>
          <p:cNvPicPr>
            <a:picLocks noChangeAspect="1"/>
          </p:cNvPicPr>
          <p:nvPr/>
        </p:nvPicPr>
        <p:blipFill>
          <a:blip r:embed="rId2"/>
          <a:stretch>
            <a:fillRect/>
          </a:stretch>
        </p:blipFill>
        <p:spPr>
          <a:xfrm>
            <a:off x="1016001" y="1600200"/>
            <a:ext cx="9254169" cy="3143480"/>
          </a:xfrm>
          <a:prstGeom prst="rect">
            <a:avLst/>
          </a:prstGeom>
        </p:spPr>
      </p:pic>
      <p:pic>
        <p:nvPicPr>
          <p:cNvPr id="9" name="Picture 8">
            <a:extLst>
              <a:ext uri="{FF2B5EF4-FFF2-40B4-BE49-F238E27FC236}">
                <a16:creationId xmlns:a16="http://schemas.microsoft.com/office/drawing/2014/main" id="{88B4006D-FEB5-8C31-EEC8-7CEF7C0BED02}"/>
              </a:ext>
            </a:extLst>
          </p:cNvPr>
          <p:cNvPicPr>
            <a:picLocks noChangeAspect="1"/>
          </p:cNvPicPr>
          <p:nvPr/>
        </p:nvPicPr>
        <p:blipFill>
          <a:blip r:embed="rId3"/>
          <a:stretch>
            <a:fillRect/>
          </a:stretch>
        </p:blipFill>
        <p:spPr>
          <a:xfrm>
            <a:off x="2641601" y="4848609"/>
            <a:ext cx="7256444" cy="1872868"/>
          </a:xfrm>
          <a:prstGeom prst="rect">
            <a:avLst/>
          </a:prstGeom>
        </p:spPr>
      </p:pic>
    </p:spTree>
    <p:extLst>
      <p:ext uri="{BB962C8B-B14F-4D97-AF65-F5344CB8AC3E}">
        <p14:creationId xmlns:p14="http://schemas.microsoft.com/office/powerpoint/2010/main" val="41609699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170" y="0"/>
            <a:ext cx="11246629" cy="1325563"/>
          </a:xfrm>
        </p:spPr>
        <p:txBody>
          <a:bodyPr/>
          <a:lstStyle/>
          <a:p>
            <a:r>
              <a:rPr lang="en-US" dirty="0"/>
              <a:t>Quantum Regime: Matter-wave interferometry</a:t>
            </a:r>
          </a:p>
        </p:txBody>
      </p:sp>
      <p:pic>
        <p:nvPicPr>
          <p:cNvPr id="5" name="Picture 2296"/>
          <p:cNvPicPr>
            <a:picLocks noChangeAspect="1" noChangeArrowheads="1"/>
          </p:cNvPicPr>
          <p:nvPr/>
        </p:nvPicPr>
        <p:blipFill rotWithShape="1">
          <a:blip r:embed="rId2">
            <a:extLst>
              <a:ext uri="{28A0092B-C50C-407E-A947-70E740481C1C}">
                <a14:useLocalDpi xmlns:a14="http://schemas.microsoft.com/office/drawing/2010/main" val="0"/>
              </a:ext>
            </a:extLst>
          </a:blip>
          <a:srcRect r="3887" b="48309"/>
          <a:stretch/>
        </p:blipFill>
        <p:spPr bwMode="auto">
          <a:xfrm>
            <a:off x="528084" y="3803137"/>
            <a:ext cx="3998119" cy="2183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16958" y="6470632"/>
            <a:ext cx="4150560" cy="323935"/>
          </a:xfrm>
          <a:prstGeom prst="rect">
            <a:avLst/>
          </a:prstGeom>
        </p:spPr>
        <p:txBody>
          <a:bodyPr wrap="none">
            <a:spAutoFit/>
          </a:bodyPr>
          <a:lstStyle/>
          <a:p>
            <a:pPr defTabSz="5016375">
              <a:lnSpc>
                <a:spcPct val="114000"/>
              </a:lnSpc>
              <a:defRPr/>
            </a:pPr>
            <a:r>
              <a:rPr lang="da-DK" sz="1400" b="1" dirty="0">
                <a:solidFill>
                  <a:srgbClr val="C00000"/>
                </a:solidFill>
                <a:latin typeface="Calibri"/>
              </a:rPr>
              <a:t>A.G. and H. Goldman, Phys. Rev. D 92, 062002 (2015).</a:t>
            </a:r>
            <a:endParaRPr lang="en-US" sz="1400" b="1" dirty="0">
              <a:solidFill>
                <a:srgbClr val="C00000"/>
              </a:solidFill>
              <a:latin typeface="Calibri"/>
            </a:endParaRPr>
          </a:p>
        </p:txBody>
      </p:sp>
      <p:sp>
        <p:nvSpPr>
          <p:cNvPr id="7" name="Text Box 1555"/>
          <p:cNvSpPr txBox="1">
            <a:spLocks noChangeArrowheads="1"/>
          </p:cNvSpPr>
          <p:nvPr/>
        </p:nvSpPr>
        <p:spPr bwMode="auto">
          <a:xfrm>
            <a:off x="1183635" y="6070522"/>
            <a:ext cx="3998119" cy="400110"/>
          </a:xfrm>
          <a:prstGeom prst="rect">
            <a:avLst/>
          </a:prstGeom>
          <a:noFill/>
          <a:ln w="9525">
            <a:noFill/>
            <a:miter lim="800000"/>
            <a:headEnd/>
            <a:tailEnd/>
          </a:ln>
        </p:spPr>
        <p:txBody>
          <a:bodyPr wrap="square">
            <a:spAutoFit/>
          </a:bodyPr>
          <a:lstStyle/>
          <a:p>
            <a:pPr defTabSz="5016375">
              <a:defRPr/>
            </a:pPr>
            <a:r>
              <a:rPr lang="en-US" sz="2000" b="1" dirty="0">
                <a:solidFill>
                  <a:prstClr val="black"/>
                </a:solidFill>
                <a:latin typeface="Calibri"/>
              </a:rPr>
              <a:t>Nano-g acceleration sensing</a:t>
            </a:r>
          </a:p>
        </p:txBody>
      </p:sp>
      <p:pic>
        <p:nvPicPr>
          <p:cNvPr id="4" name="Picture 22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084" y="1259642"/>
            <a:ext cx="4313151"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a:extLst>
              <a:ext uri="{FF2B5EF4-FFF2-40B4-BE49-F238E27FC236}">
                <a16:creationId xmlns:a16="http://schemas.microsoft.com/office/drawing/2014/main" id="{503D6835-EAC1-5DCF-71F9-AB3DDF43CDE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2058" y="1479093"/>
            <a:ext cx="6095999" cy="4846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2460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7A95C-3EAB-C300-BCD1-D20847E7F0F1}"/>
              </a:ext>
            </a:extLst>
          </p:cNvPr>
          <p:cNvSpPr>
            <a:spLocks noGrp="1"/>
          </p:cNvSpPr>
          <p:nvPr>
            <p:ph type="title"/>
          </p:nvPr>
        </p:nvSpPr>
        <p:spPr>
          <a:xfrm>
            <a:off x="1981200" y="136525"/>
            <a:ext cx="8229600" cy="1143000"/>
          </a:xfrm>
        </p:spPr>
        <p:txBody>
          <a:bodyPr/>
          <a:lstStyle/>
          <a:p>
            <a:r>
              <a:rPr lang="en-US" dirty="0"/>
              <a:t>Experimental layout</a:t>
            </a:r>
          </a:p>
        </p:txBody>
      </p:sp>
      <p:sp>
        <p:nvSpPr>
          <p:cNvPr id="5" name="Slide Number Placeholder 4">
            <a:extLst>
              <a:ext uri="{FF2B5EF4-FFF2-40B4-BE49-F238E27FC236}">
                <a16:creationId xmlns:a16="http://schemas.microsoft.com/office/drawing/2014/main" id="{345EF0C2-D685-B8A1-28FC-D4F842373332}"/>
              </a:ext>
            </a:extLst>
          </p:cNvPr>
          <p:cNvSpPr>
            <a:spLocks noGrp="1"/>
          </p:cNvSpPr>
          <p:nvPr>
            <p:ph type="sldNum" sz="quarter" idx="12"/>
          </p:nvPr>
        </p:nvSpPr>
        <p:spPr/>
        <p:txBody>
          <a:bodyPr/>
          <a:lstStyle/>
          <a:p>
            <a:fld id="{106E12CD-FCB1-464E-A775-0B83FDDACE03}" type="slidenum">
              <a:rPr lang="en-US" smtClean="0"/>
              <a:pPr/>
              <a:t>25</a:t>
            </a:fld>
            <a:endParaRPr lang="en-US" dirty="0"/>
          </a:p>
        </p:txBody>
      </p:sp>
      <p:pic>
        <p:nvPicPr>
          <p:cNvPr id="6" name="Inhaltsplatzhalter 4">
            <a:extLst>
              <a:ext uri="{FF2B5EF4-FFF2-40B4-BE49-F238E27FC236}">
                <a16:creationId xmlns:a16="http://schemas.microsoft.com/office/drawing/2014/main" id="{7A77CE96-51E5-979D-DB57-E1B3A7FA16C1}"/>
              </a:ext>
            </a:extLst>
          </p:cNvPr>
          <p:cNvPicPr>
            <a:picLocks noGrp="1" noChangeAspect="1"/>
          </p:cNvPicPr>
          <p:nvPr>
            <p:ph idx="1"/>
          </p:nvPr>
        </p:nvPicPr>
        <p:blipFill>
          <a:blip r:embed="rId2"/>
          <a:stretch>
            <a:fillRect/>
          </a:stretch>
        </p:blipFill>
        <p:spPr>
          <a:xfrm>
            <a:off x="278791" y="1202632"/>
            <a:ext cx="7294229" cy="4848965"/>
          </a:xfrm>
        </p:spPr>
      </p:pic>
      <p:pic>
        <p:nvPicPr>
          <p:cNvPr id="3" name="Picture 2">
            <a:extLst>
              <a:ext uri="{FF2B5EF4-FFF2-40B4-BE49-F238E27FC236}">
                <a16:creationId xmlns:a16="http://schemas.microsoft.com/office/drawing/2014/main" id="{8BD31E02-C8A1-430F-4A14-8BF62A070AC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5344" t="-6089"/>
          <a:stretch/>
        </p:blipFill>
        <p:spPr bwMode="auto">
          <a:xfrm>
            <a:off x="3643194" y="6447631"/>
            <a:ext cx="1329268" cy="27384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824B026-2E38-375B-6AB1-5C07BB76F70A}"/>
              </a:ext>
            </a:extLst>
          </p:cNvPr>
          <p:cNvPicPr>
            <a:picLocks noChangeAspect="1"/>
          </p:cNvPicPr>
          <p:nvPr/>
        </p:nvPicPr>
        <p:blipFill>
          <a:blip r:embed="rId4"/>
          <a:stretch>
            <a:fillRect/>
          </a:stretch>
        </p:blipFill>
        <p:spPr>
          <a:xfrm rot="5400000">
            <a:off x="7296783" y="939170"/>
            <a:ext cx="4982192" cy="3736644"/>
          </a:xfrm>
          <a:prstGeom prst="rect">
            <a:avLst/>
          </a:prstGeom>
        </p:spPr>
      </p:pic>
      <p:pic>
        <p:nvPicPr>
          <p:cNvPr id="10" name="Picture 9" descr="A graph of a graph&#10;&#10;Description automatically generated with medium confidence">
            <a:extLst>
              <a:ext uri="{FF2B5EF4-FFF2-40B4-BE49-F238E27FC236}">
                <a16:creationId xmlns:a16="http://schemas.microsoft.com/office/drawing/2014/main" id="{AB9F20FE-37C2-C206-92B4-A080AA9D15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1057" y="4626321"/>
            <a:ext cx="5632152" cy="2231679"/>
          </a:xfrm>
          <a:prstGeom prst="rect">
            <a:avLst/>
          </a:prstGeom>
        </p:spPr>
      </p:pic>
    </p:spTree>
    <p:extLst>
      <p:ext uri="{BB962C8B-B14F-4D97-AF65-F5344CB8AC3E}">
        <p14:creationId xmlns:p14="http://schemas.microsoft.com/office/powerpoint/2010/main" val="3012062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89617-ECB1-C40C-F389-A5EC305C0B9E}"/>
            </a:ext>
          </a:extLst>
        </p:cNvPr>
        <p:cNvGrpSpPr/>
        <p:nvPr/>
      </p:nvGrpSpPr>
      <p:grpSpPr>
        <a:xfrm>
          <a:off x="0" y="0"/>
          <a:ext cx="0" cy="0"/>
          <a:chOff x="0" y="0"/>
          <a:chExt cx="0" cy="0"/>
        </a:xfrm>
      </p:grpSpPr>
      <p:pic>
        <p:nvPicPr>
          <p:cNvPr id="184" name="pasted-movie.png" descr="pasted-movie.png">
            <a:extLst>
              <a:ext uri="{FF2B5EF4-FFF2-40B4-BE49-F238E27FC236}">
                <a16:creationId xmlns:a16="http://schemas.microsoft.com/office/drawing/2014/main" id="{D160C076-468D-81FE-E235-24AD3D5F7F3F}"/>
              </a:ext>
            </a:extLst>
          </p:cNvPr>
          <p:cNvPicPr>
            <a:picLocks noChangeAspect="1"/>
          </p:cNvPicPr>
          <p:nvPr/>
        </p:nvPicPr>
        <p:blipFill>
          <a:blip r:embed="rId2"/>
          <a:stretch>
            <a:fillRect/>
          </a:stretch>
        </p:blipFill>
        <p:spPr>
          <a:xfrm>
            <a:off x="332715" y="1366907"/>
            <a:ext cx="3754140" cy="5298486"/>
          </a:xfrm>
          <a:prstGeom prst="rect">
            <a:avLst/>
          </a:prstGeom>
          <a:ln w="12700">
            <a:miter lim="400000"/>
          </a:ln>
        </p:spPr>
      </p:pic>
      <mc:AlternateContent xmlns:mc="http://schemas.openxmlformats.org/markup-compatibility/2006" xmlns:a14="http://schemas.microsoft.com/office/drawing/2010/main">
        <mc:Choice Requires="a14">
          <p:sp>
            <p:nvSpPr>
              <p:cNvPr id="185" name="Gravity entangles in seconds">
                <a:extLst>
                  <a:ext uri="{FF2B5EF4-FFF2-40B4-BE49-F238E27FC236}">
                    <a16:creationId xmlns:a16="http://schemas.microsoft.com/office/drawing/2014/main" id="{DEE07124-F160-3E2A-79D7-5F70B4F67BC3}"/>
                  </a:ext>
                </a:extLst>
              </p:cNvPr>
              <p:cNvSpPr txBox="1"/>
              <p:nvPr/>
            </p:nvSpPr>
            <p:spPr>
              <a:xfrm>
                <a:off x="4030488" y="1777575"/>
                <a:ext cx="7624847" cy="90601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25400" tIns="25400" rIns="25400" bIns="25400" anchor="ctr">
                <a:spAutoFit/>
              </a:bodyPr>
              <a:lstStyle/>
              <a:p>
                <a:pPr algn="ctr" defTabSz="412750" hangingPunct="0">
                  <a:spcBef>
                    <a:spcPts val="2950"/>
                  </a:spcBef>
                  <a:defRPr sz="5100"/>
                </a:pPr>
                <a:r>
                  <a:rPr sz="2550" kern="0" dirty="0">
                    <a:solidFill>
                      <a:srgbClr val="000000"/>
                    </a:solidFill>
                    <a:latin typeface="Helvetica Neue"/>
                    <a:sym typeface="Helvetica Neue"/>
                  </a:rPr>
                  <a:t>Gravity entangles in less than a second for </a:t>
                </a:r>
                <a:r>
                  <a:rPr lang="en-US" sz="2550" kern="0" dirty="0">
                    <a:solidFill>
                      <a:srgbClr val="000000"/>
                    </a:solidFill>
                    <a:latin typeface="Helvetica Neue"/>
                    <a:sym typeface="Helvetica Neue"/>
                  </a:rPr>
                  <a:t>micro-</a:t>
                </a:r>
                <a:r>
                  <a:rPr sz="2550" kern="0" dirty="0">
                    <a:solidFill>
                      <a:srgbClr val="000000"/>
                    </a:solidFill>
                    <a:latin typeface="Helvetica Neue"/>
                    <a:sym typeface="Helvetica Neue"/>
                  </a:rPr>
                  <a:t>diamonds for </a:t>
                </a:r>
                <a14:m>
                  <m:oMath xmlns:m="http://schemas.openxmlformats.org/officeDocument/2006/math">
                    <m:r>
                      <m:rPr>
                        <m:sty m:val="p"/>
                      </m:rPr>
                      <a:rPr sz="3075" i="1" kern="0">
                        <a:solidFill>
                          <a:srgbClr val="000000"/>
                        </a:solidFill>
                        <a:latin typeface="Cambria Math" panose="02040503050406030204" pitchFamily="18" charset="0"/>
                        <a:sym typeface="Helvetica Neue"/>
                      </a:rPr>
                      <m:t>Δ</m:t>
                    </m:r>
                    <m:r>
                      <a:rPr sz="3075" i="1" kern="0">
                        <a:solidFill>
                          <a:srgbClr val="000000"/>
                        </a:solidFill>
                        <a:latin typeface="Cambria Math" panose="02040503050406030204" pitchFamily="18" charset="0"/>
                        <a:sym typeface="Helvetica Neue"/>
                      </a:rPr>
                      <m:t>𝑥</m:t>
                    </m:r>
                    <m:r>
                      <a:rPr sz="3075" i="1" kern="0">
                        <a:solidFill>
                          <a:srgbClr val="000000"/>
                        </a:solidFill>
                        <a:latin typeface="Cambria Math" panose="02040503050406030204" pitchFamily="18" charset="0"/>
                        <a:sym typeface="Helvetica Neue"/>
                      </a:rPr>
                      <m:t>∼10</m:t>
                    </m:r>
                    <m:r>
                      <a:rPr sz="3075" i="1" kern="0">
                        <a:solidFill>
                          <a:srgbClr val="000000"/>
                        </a:solidFill>
                        <a:latin typeface="Cambria Math" panose="02040503050406030204" pitchFamily="18" charset="0"/>
                        <a:sym typeface="Helvetica Neue"/>
                      </a:rPr>
                      <m:t>𝜇</m:t>
                    </m:r>
                    <m:r>
                      <m:rPr>
                        <m:sty m:val="p"/>
                      </m:rPr>
                      <a:rPr sz="3075" i="1" kern="0">
                        <a:solidFill>
                          <a:srgbClr val="000000"/>
                        </a:solidFill>
                        <a:latin typeface="Cambria Math" panose="02040503050406030204" pitchFamily="18" charset="0"/>
                        <a:sym typeface="Helvetica Neue"/>
                      </a:rPr>
                      <m:t>m</m:t>
                    </m:r>
                  </m:oMath>
                </a14:m>
                <a:r>
                  <a:rPr sz="2550" kern="0" dirty="0">
                    <a:solidFill>
                      <a:srgbClr val="000000"/>
                    </a:solidFill>
                    <a:latin typeface="Helvetica Neue"/>
                    <a:sym typeface="Helvetica Neue"/>
                  </a:rPr>
                  <a:t> superposition! </a:t>
                </a:r>
              </a:p>
            </p:txBody>
          </p:sp>
        </mc:Choice>
        <mc:Fallback xmlns="">
          <p:sp>
            <p:nvSpPr>
              <p:cNvPr id="185" name="Gravity entangles in seconds">
                <a:extLst>
                  <a:ext uri="{FF2B5EF4-FFF2-40B4-BE49-F238E27FC236}">
                    <a16:creationId xmlns:a16="http://schemas.microsoft.com/office/drawing/2014/main" id="{DEE07124-F160-3E2A-79D7-5F70B4F67BC3}"/>
                  </a:ext>
                </a:extLst>
              </p:cNvPr>
              <p:cNvSpPr txBox="1">
                <a:spLocks noRot="1" noChangeAspect="1" noMove="1" noResize="1" noEditPoints="1" noAdjustHandles="1" noChangeArrowheads="1" noChangeShapeType="1" noTextEdit="1"/>
              </p:cNvSpPr>
              <p:nvPr/>
            </p:nvSpPr>
            <p:spPr>
              <a:xfrm>
                <a:off x="4030488" y="1777575"/>
                <a:ext cx="7624847" cy="906017"/>
              </a:xfrm>
              <a:prstGeom prst="rect">
                <a:avLst/>
              </a:prstGeom>
              <a:blipFill>
                <a:blip r:embed="rId3"/>
                <a:stretch>
                  <a:fillRect t="-8108" b="-17568"/>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sp>
        <p:nvSpPr>
          <p:cNvPr id="186" name="Line">
            <a:extLst>
              <a:ext uri="{FF2B5EF4-FFF2-40B4-BE49-F238E27FC236}">
                <a16:creationId xmlns:a16="http://schemas.microsoft.com/office/drawing/2014/main" id="{3E76FD10-694B-641E-21DD-D71F5B6A223A}"/>
              </a:ext>
            </a:extLst>
          </p:cNvPr>
          <p:cNvSpPr/>
          <p:nvPr/>
        </p:nvSpPr>
        <p:spPr>
          <a:xfrm flipV="1">
            <a:off x="3516602" y="3858190"/>
            <a:ext cx="2024583" cy="2163431"/>
          </a:xfrm>
          <a:prstGeom prst="line">
            <a:avLst/>
          </a:prstGeom>
          <a:ln w="76200">
            <a:solidFill>
              <a:schemeClr val="accent1"/>
            </a:solidFill>
            <a:headEnd type="none" w="med" len="med"/>
            <a:tailEnd type="triangle" w="med" len="med"/>
          </a:ln>
        </p:spPr>
        <p:txBody>
          <a:bodyPr lIns="22859" tIns="22859" rIns="22859" bIns="22859"/>
          <a:lstStyle/>
          <a:p>
            <a:pPr defTabSz="412750" hangingPunct="0">
              <a:spcBef>
                <a:spcPts val="2950"/>
              </a:spcBef>
            </a:pPr>
            <a:endParaRPr sz="2400" kern="0">
              <a:solidFill>
                <a:srgbClr val="000000"/>
              </a:solidFill>
              <a:latin typeface="Helvetica Neue"/>
              <a:sym typeface="Helvetica Neue"/>
            </a:endParaRPr>
          </a:p>
        </p:txBody>
      </p:sp>
      <p:sp>
        <p:nvSpPr>
          <p:cNvPr id="187" name="Gravitational interaction is a quantum">
            <a:extLst>
              <a:ext uri="{FF2B5EF4-FFF2-40B4-BE49-F238E27FC236}">
                <a16:creationId xmlns:a16="http://schemas.microsoft.com/office/drawing/2014/main" id="{D7EF66F0-1EA1-39AE-6DEB-71FD22BA9B29}"/>
              </a:ext>
            </a:extLst>
          </p:cNvPr>
          <p:cNvSpPr txBox="1"/>
          <p:nvPr/>
        </p:nvSpPr>
        <p:spPr>
          <a:xfrm>
            <a:off x="5160713" y="3169992"/>
            <a:ext cx="5666616" cy="4744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5500">
                <a:solidFill>
                  <a:srgbClr val="FF2600"/>
                </a:solidFill>
                <a:latin typeface="+mn-lt"/>
                <a:ea typeface="+mn-ea"/>
                <a:cs typeface="+mn-cs"/>
                <a:sym typeface="Helvetica Neue Medium"/>
              </a:defRPr>
            </a:lvl1pPr>
          </a:lstStyle>
          <a:p>
            <a:pPr defTabSz="412750" hangingPunct="0">
              <a:spcBef>
                <a:spcPts val="2950"/>
              </a:spcBef>
            </a:pPr>
            <a:r>
              <a:rPr sz="2750" kern="0">
                <a:latin typeface="Helvetica Neue Medium"/>
              </a:rPr>
              <a:t>Gravitational Interaction is Quantum</a:t>
            </a:r>
          </a:p>
        </p:txBody>
      </p:sp>
      <p:sp>
        <p:nvSpPr>
          <p:cNvPr id="188" name="Line">
            <a:extLst>
              <a:ext uri="{FF2B5EF4-FFF2-40B4-BE49-F238E27FC236}">
                <a16:creationId xmlns:a16="http://schemas.microsoft.com/office/drawing/2014/main" id="{25D46093-1708-193D-E246-6676DF1710F5}"/>
              </a:ext>
            </a:extLst>
          </p:cNvPr>
          <p:cNvSpPr/>
          <p:nvPr/>
        </p:nvSpPr>
        <p:spPr>
          <a:xfrm>
            <a:off x="8094175" y="3857296"/>
            <a:ext cx="1" cy="1019041"/>
          </a:xfrm>
          <a:prstGeom prst="line">
            <a:avLst/>
          </a:prstGeom>
          <a:ln w="76200">
            <a:solidFill>
              <a:schemeClr val="accent1"/>
            </a:solidFill>
            <a:headEnd type="none" w="med" len="med"/>
            <a:tailEnd type="triangle" w="med" len="med"/>
          </a:ln>
        </p:spPr>
        <p:txBody>
          <a:bodyPr lIns="22859" tIns="22859" rIns="22859" bIns="22859"/>
          <a:lstStyle/>
          <a:p>
            <a:pPr defTabSz="412750" hangingPunct="0">
              <a:spcBef>
                <a:spcPts val="2950"/>
              </a:spcBef>
            </a:pPr>
            <a:endParaRPr sz="2400" kern="0" dirty="0">
              <a:solidFill>
                <a:srgbClr val="000000"/>
              </a:solidFill>
              <a:latin typeface="Helvetica Neue"/>
              <a:sym typeface="Helvetica Neue"/>
            </a:endParaRPr>
          </a:p>
        </p:txBody>
      </p:sp>
      <p:sp>
        <p:nvSpPr>
          <p:cNvPr id="189" name="Gravitational interaction is a quantum">
            <a:extLst>
              <a:ext uri="{FF2B5EF4-FFF2-40B4-BE49-F238E27FC236}">
                <a16:creationId xmlns:a16="http://schemas.microsoft.com/office/drawing/2014/main" id="{44F8A5E0-E213-6D3A-C948-A17B7346C5C6}"/>
              </a:ext>
            </a:extLst>
          </p:cNvPr>
          <p:cNvSpPr txBox="1"/>
          <p:nvPr/>
        </p:nvSpPr>
        <p:spPr>
          <a:xfrm>
            <a:off x="6530730" y="5010238"/>
            <a:ext cx="3827971" cy="4744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5500">
                <a:solidFill>
                  <a:srgbClr val="0433FF"/>
                </a:solidFill>
                <a:latin typeface="+mn-lt"/>
                <a:ea typeface="+mn-ea"/>
                <a:cs typeface="+mn-cs"/>
                <a:sym typeface="Helvetica Neue Medium"/>
              </a:defRPr>
            </a:lvl1pPr>
          </a:lstStyle>
          <a:p>
            <a:pPr defTabSz="412750" hangingPunct="0">
              <a:spcBef>
                <a:spcPts val="2950"/>
              </a:spcBef>
            </a:pPr>
            <a:r>
              <a:rPr sz="2750" kern="0">
                <a:latin typeface="Helvetica Neue Medium"/>
              </a:rPr>
              <a:t>Space-time is Quantum </a:t>
            </a:r>
          </a:p>
        </p:txBody>
      </p:sp>
      <p:sp>
        <p:nvSpPr>
          <p:cNvPr id="190" name="A pathfinder experiment to test the quantum nature of gravity">
            <a:extLst>
              <a:ext uri="{FF2B5EF4-FFF2-40B4-BE49-F238E27FC236}">
                <a16:creationId xmlns:a16="http://schemas.microsoft.com/office/drawing/2014/main" id="{2C7E8892-D96A-E7F9-BE0D-2D82F0B71565}"/>
              </a:ext>
            </a:extLst>
          </p:cNvPr>
          <p:cNvSpPr txBox="1"/>
          <p:nvPr/>
        </p:nvSpPr>
        <p:spPr>
          <a:xfrm>
            <a:off x="818925" y="449857"/>
            <a:ext cx="10968609" cy="5514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p>
            <a:pPr algn="ctr" defTabSz="412750" hangingPunct="0">
              <a:spcBef>
                <a:spcPts val="2950"/>
              </a:spcBef>
              <a:defRPr sz="6500"/>
            </a:pPr>
            <a:r>
              <a:rPr lang="en-US" sz="3250" kern="0" dirty="0">
                <a:solidFill>
                  <a:srgbClr val="000000"/>
                </a:solidFill>
                <a:latin typeface="Helvetica Neue"/>
                <a:sym typeface="Helvetica Neue"/>
              </a:rPr>
              <a:t>Does Gravity participate in Quantum Entanglement?</a:t>
            </a:r>
            <a:endParaRPr sz="3250" kern="0" dirty="0">
              <a:solidFill>
                <a:srgbClr val="000000"/>
              </a:solidFill>
              <a:latin typeface="Helvetica Neue"/>
              <a:sym typeface="Helvetica Neue"/>
            </a:endParaRPr>
          </a:p>
        </p:txBody>
      </p:sp>
      <p:sp>
        <p:nvSpPr>
          <p:cNvPr id="3" name="TextBox 2">
            <a:extLst>
              <a:ext uri="{FF2B5EF4-FFF2-40B4-BE49-F238E27FC236}">
                <a16:creationId xmlns:a16="http://schemas.microsoft.com/office/drawing/2014/main" id="{815C6F2B-010E-E088-3A7B-9B0B1CF50824}"/>
              </a:ext>
            </a:extLst>
          </p:cNvPr>
          <p:cNvSpPr txBox="1"/>
          <p:nvPr/>
        </p:nvSpPr>
        <p:spPr>
          <a:xfrm>
            <a:off x="5327912" y="5618628"/>
            <a:ext cx="679432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kumimoji="0" lang="en-US" sz="1800" b="0" i="0" u="none" strike="noStrike" kern="1200" cap="none" spc="0" normalizeH="0" baseline="0" noProof="0" dirty="0">
                <a:ln>
                  <a:noFill/>
                </a:ln>
                <a:solidFill>
                  <a:srgbClr val="7030A0"/>
                </a:solidFill>
                <a:effectLst/>
                <a:uLnTx/>
                <a:uFillTx/>
                <a:latin typeface="Calibri" panose="020F0502020204030204"/>
                <a:ea typeface="+mn-ea"/>
                <a:cs typeface="+mn-cs"/>
              </a:rPr>
              <a:t>S. Bose, A. Mazumdar, G. W. Morley, H. Ulbricht, M. </a:t>
            </a:r>
            <a:r>
              <a:rPr kumimoji="0" lang="en-US" sz="1800" b="0" i="0" u="none" strike="noStrike" kern="1200" cap="none" spc="0" normalizeH="0" baseline="0" noProof="0" dirty="0" err="1">
                <a:ln>
                  <a:noFill/>
                </a:ln>
                <a:solidFill>
                  <a:srgbClr val="7030A0"/>
                </a:solidFill>
                <a:effectLst/>
                <a:uLnTx/>
                <a:uFillTx/>
                <a:latin typeface="Calibri" panose="020F0502020204030204"/>
                <a:ea typeface="+mn-ea"/>
                <a:cs typeface="+mn-cs"/>
              </a:rPr>
              <a:t>Toroš</a:t>
            </a:r>
            <a:r>
              <a:rPr kumimoji="0" lang="en-US" sz="1800" b="0" i="0" u="none" strike="noStrike" kern="1200" cap="none" spc="0" normalizeH="0" baseline="0" noProof="0" dirty="0">
                <a:ln>
                  <a:noFill/>
                </a:ln>
                <a:solidFill>
                  <a:srgbClr val="7030A0"/>
                </a:solidFill>
                <a:effectLst/>
                <a:uLnTx/>
                <a:uFillTx/>
                <a:latin typeface="Calibri" panose="020F0502020204030204"/>
                <a:ea typeface="+mn-ea"/>
                <a:cs typeface="+mn-cs"/>
              </a:rPr>
              <a:t>, M. </a:t>
            </a:r>
            <a:r>
              <a:rPr kumimoji="0" lang="en-US" sz="1800" b="0" i="0" u="none" strike="noStrike" kern="1200" cap="none" spc="0" normalizeH="0" baseline="0" noProof="0" dirty="0" err="1">
                <a:ln>
                  <a:noFill/>
                </a:ln>
                <a:solidFill>
                  <a:srgbClr val="7030A0"/>
                </a:solidFill>
                <a:effectLst/>
                <a:uLnTx/>
                <a:uFillTx/>
                <a:latin typeface="Calibri" panose="020F0502020204030204"/>
                <a:ea typeface="+mn-ea"/>
                <a:cs typeface="+mn-cs"/>
              </a:rPr>
              <a:t>Paternostro</a:t>
            </a:r>
            <a:r>
              <a:rPr kumimoji="0" lang="en-US" sz="1800" b="0" i="0" u="none" strike="noStrike" kern="1200" cap="none" spc="0" normalizeH="0" baseline="0" noProof="0" dirty="0">
                <a:ln>
                  <a:noFill/>
                </a:ln>
                <a:solidFill>
                  <a:srgbClr val="7030A0"/>
                </a:solidFill>
                <a:effectLst/>
                <a:uLnTx/>
                <a:uFillTx/>
                <a:latin typeface="Calibri" panose="020F0502020204030204"/>
                <a:ea typeface="+mn-ea"/>
                <a:cs typeface="+mn-cs"/>
              </a:rPr>
              <a:t>, AG, P. F. Barker, M. S. Kim, and G. Milburn (PRL 2017) </a:t>
            </a:r>
            <a:endParaRPr lang="en-US" dirty="0"/>
          </a:p>
        </p:txBody>
      </p:sp>
      <p:sp>
        <p:nvSpPr>
          <p:cNvPr id="2" name="Schut, Geraci, Bose, Mazumdar, Phys.Rev.Res. (2024)">
            <a:extLst>
              <a:ext uri="{FF2B5EF4-FFF2-40B4-BE49-F238E27FC236}">
                <a16:creationId xmlns:a16="http://schemas.microsoft.com/office/drawing/2014/main" id="{B3AB2A1B-261D-F3A3-00BA-9C5FF61EE21E}"/>
              </a:ext>
            </a:extLst>
          </p:cNvPr>
          <p:cNvSpPr txBox="1"/>
          <p:nvPr/>
        </p:nvSpPr>
        <p:spPr>
          <a:xfrm>
            <a:off x="5809550" y="6501245"/>
            <a:ext cx="4711226"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3500">
                <a:solidFill>
                  <a:srgbClr val="FF2600"/>
                </a:solidFill>
              </a:defRPr>
            </a:lvl1pPr>
          </a:lstStyle>
          <a:p>
            <a:pPr defTabSz="412750" hangingPunct="0">
              <a:spcBef>
                <a:spcPts val="2950"/>
              </a:spcBef>
            </a:pPr>
            <a:r>
              <a:rPr sz="1800" kern="0" dirty="0" err="1">
                <a:solidFill>
                  <a:srgbClr val="7030A0"/>
                </a:solidFill>
                <a:latin typeface="Calibri" panose="020F0502020204030204" pitchFamily="34" charset="0"/>
                <a:cs typeface="Calibri" panose="020F0502020204030204" pitchFamily="34" charset="0"/>
                <a:sym typeface="Helvetica Neue"/>
              </a:rPr>
              <a:t>Schut</a:t>
            </a:r>
            <a:r>
              <a:rPr sz="1800" kern="0" dirty="0">
                <a:solidFill>
                  <a:srgbClr val="7030A0"/>
                </a:solidFill>
                <a:latin typeface="Calibri" panose="020F0502020204030204" pitchFamily="34" charset="0"/>
                <a:cs typeface="Calibri" panose="020F0502020204030204" pitchFamily="34" charset="0"/>
                <a:sym typeface="Helvetica Neue"/>
              </a:rPr>
              <a:t>, </a:t>
            </a:r>
            <a:r>
              <a:rPr lang="en-US" sz="1800" kern="0" dirty="0">
                <a:solidFill>
                  <a:srgbClr val="7030A0"/>
                </a:solidFill>
                <a:latin typeface="Calibri" panose="020F0502020204030204" pitchFamily="34" charset="0"/>
                <a:cs typeface="Calibri" panose="020F0502020204030204" pitchFamily="34" charset="0"/>
                <a:sym typeface="Helvetica Neue"/>
              </a:rPr>
              <a:t>AG</a:t>
            </a:r>
            <a:r>
              <a:rPr sz="1800" kern="0" dirty="0">
                <a:solidFill>
                  <a:srgbClr val="7030A0"/>
                </a:solidFill>
                <a:latin typeface="Calibri" panose="020F0502020204030204" pitchFamily="34" charset="0"/>
                <a:cs typeface="Calibri" panose="020F0502020204030204" pitchFamily="34" charset="0"/>
                <a:sym typeface="Helvetica Neue"/>
              </a:rPr>
              <a:t>, Bose, Mazumdar, </a:t>
            </a:r>
            <a:r>
              <a:rPr sz="1800" kern="0" dirty="0" err="1">
                <a:solidFill>
                  <a:srgbClr val="7030A0"/>
                </a:solidFill>
                <a:latin typeface="Calibri" panose="020F0502020204030204" pitchFamily="34" charset="0"/>
                <a:cs typeface="Calibri" panose="020F0502020204030204" pitchFamily="34" charset="0"/>
                <a:sym typeface="Helvetica Neue"/>
              </a:rPr>
              <a:t>Phys.Rev.Res</a:t>
            </a:r>
            <a:r>
              <a:rPr sz="1800" kern="0" dirty="0">
                <a:solidFill>
                  <a:srgbClr val="7030A0"/>
                </a:solidFill>
                <a:latin typeface="Calibri" panose="020F0502020204030204" pitchFamily="34" charset="0"/>
                <a:cs typeface="Calibri" panose="020F0502020204030204" pitchFamily="34" charset="0"/>
                <a:sym typeface="Helvetica Neue"/>
              </a:rPr>
              <a:t>. (2024)</a:t>
            </a:r>
          </a:p>
        </p:txBody>
      </p:sp>
      <p:sp>
        <p:nvSpPr>
          <p:cNvPr id="4" name="Elahi, Schut, Grinin, Dana, Geraci, Bose, Mazumdar (in preparation)">
            <a:extLst>
              <a:ext uri="{FF2B5EF4-FFF2-40B4-BE49-F238E27FC236}">
                <a16:creationId xmlns:a16="http://schemas.microsoft.com/office/drawing/2014/main" id="{2EEDBF4D-9EF0-3697-910D-AD1D44B1F02F}"/>
              </a:ext>
            </a:extLst>
          </p:cNvPr>
          <p:cNvSpPr txBox="1"/>
          <p:nvPr/>
        </p:nvSpPr>
        <p:spPr>
          <a:xfrm>
            <a:off x="5327912" y="6192641"/>
            <a:ext cx="5671424"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3500"/>
            </a:lvl1pPr>
          </a:lstStyle>
          <a:p>
            <a:pPr defTabSz="412750" hangingPunct="0">
              <a:spcBef>
                <a:spcPts val="2950"/>
              </a:spcBef>
            </a:pPr>
            <a:r>
              <a:rPr sz="1800" kern="0" dirty="0">
                <a:solidFill>
                  <a:srgbClr val="7030A0"/>
                </a:solidFill>
                <a:latin typeface="Calibri" panose="020F0502020204030204" pitchFamily="34" charset="0"/>
                <a:cs typeface="Calibri" panose="020F0502020204030204" pitchFamily="34" charset="0"/>
                <a:sym typeface="Helvetica Neue"/>
              </a:rPr>
              <a:t>Elahi, Schut, </a:t>
            </a:r>
            <a:r>
              <a:rPr sz="1800" kern="0" dirty="0" err="1">
                <a:solidFill>
                  <a:srgbClr val="7030A0"/>
                </a:solidFill>
                <a:latin typeface="Calibri" panose="020F0502020204030204" pitchFamily="34" charset="0"/>
                <a:cs typeface="Calibri" panose="020F0502020204030204" pitchFamily="34" charset="0"/>
                <a:sym typeface="Helvetica Neue"/>
              </a:rPr>
              <a:t>Grinin</a:t>
            </a:r>
            <a:r>
              <a:rPr sz="1800" kern="0" dirty="0">
                <a:solidFill>
                  <a:srgbClr val="7030A0"/>
                </a:solidFill>
                <a:latin typeface="Calibri" panose="020F0502020204030204" pitchFamily="34" charset="0"/>
                <a:cs typeface="Calibri" panose="020F0502020204030204" pitchFamily="34" charset="0"/>
                <a:sym typeface="Helvetica Neue"/>
              </a:rPr>
              <a:t>, Dana, </a:t>
            </a:r>
            <a:r>
              <a:rPr lang="en-US" sz="1800" kern="0" dirty="0">
                <a:solidFill>
                  <a:srgbClr val="7030A0"/>
                </a:solidFill>
                <a:latin typeface="Calibri" panose="020F0502020204030204" pitchFamily="34" charset="0"/>
                <a:cs typeface="Calibri" panose="020F0502020204030204" pitchFamily="34" charset="0"/>
                <a:sym typeface="Helvetica Neue"/>
              </a:rPr>
              <a:t>AG</a:t>
            </a:r>
            <a:r>
              <a:rPr sz="1800" kern="0" dirty="0">
                <a:solidFill>
                  <a:srgbClr val="7030A0"/>
                </a:solidFill>
                <a:latin typeface="Calibri" panose="020F0502020204030204" pitchFamily="34" charset="0"/>
                <a:cs typeface="Calibri" panose="020F0502020204030204" pitchFamily="34" charset="0"/>
                <a:sym typeface="Helvetica Neue"/>
              </a:rPr>
              <a:t>, Bose, Mazumdar (</a:t>
            </a:r>
            <a:r>
              <a:rPr lang="en-US" sz="1800" kern="0" dirty="0">
                <a:solidFill>
                  <a:srgbClr val="7030A0"/>
                </a:solidFill>
                <a:latin typeface="Calibri" panose="020F0502020204030204" pitchFamily="34" charset="0"/>
                <a:cs typeface="Calibri" panose="020F0502020204030204" pitchFamily="34" charset="0"/>
                <a:sym typeface="Helvetica Neue"/>
              </a:rPr>
              <a:t>arxiv:2024</a:t>
            </a:r>
            <a:r>
              <a:rPr sz="1800" kern="0" dirty="0">
                <a:solidFill>
                  <a:srgbClr val="7030A0"/>
                </a:solidFill>
                <a:latin typeface="Calibri" panose="020F0502020204030204" pitchFamily="34" charset="0"/>
                <a:cs typeface="Calibri" panose="020F0502020204030204" pitchFamily="34" charset="0"/>
                <a:sym typeface="Helvetica Neue"/>
              </a:rPr>
              <a:t>)</a:t>
            </a:r>
          </a:p>
        </p:txBody>
      </p:sp>
    </p:spTree>
    <p:extLst>
      <p:ext uri="{BB962C8B-B14F-4D97-AF65-F5344CB8AC3E}">
        <p14:creationId xmlns:p14="http://schemas.microsoft.com/office/powerpoint/2010/main" val="10008588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7CCD3-F24B-4FCD-AA52-B5625C3F0893}"/>
              </a:ext>
            </a:extLst>
          </p:cNvPr>
          <p:cNvSpPr>
            <a:spLocks noGrp="1"/>
          </p:cNvSpPr>
          <p:nvPr>
            <p:ph type="title"/>
          </p:nvPr>
        </p:nvSpPr>
        <p:spPr>
          <a:xfrm>
            <a:off x="519223" y="18254"/>
            <a:ext cx="10515600" cy="1325563"/>
          </a:xfrm>
        </p:spPr>
        <p:txBody>
          <a:bodyPr/>
          <a:lstStyle/>
          <a:p>
            <a:r>
              <a:rPr lang="en-US" dirty="0"/>
              <a:t>Summary</a:t>
            </a:r>
          </a:p>
        </p:txBody>
      </p:sp>
      <p:sp>
        <p:nvSpPr>
          <p:cNvPr id="3" name="Content Placeholder 2">
            <a:extLst>
              <a:ext uri="{FF2B5EF4-FFF2-40B4-BE49-F238E27FC236}">
                <a16:creationId xmlns:a16="http://schemas.microsoft.com/office/drawing/2014/main" id="{F0DDBD7D-637A-47AB-9F3B-62419F5A6290}"/>
              </a:ext>
            </a:extLst>
          </p:cNvPr>
          <p:cNvSpPr>
            <a:spLocks noGrp="1"/>
          </p:cNvSpPr>
          <p:nvPr>
            <p:ph idx="1"/>
          </p:nvPr>
        </p:nvSpPr>
        <p:spPr>
          <a:xfrm>
            <a:off x="519223" y="1343817"/>
            <a:ext cx="10515600" cy="5269634"/>
          </a:xfrm>
        </p:spPr>
        <p:txBody>
          <a:bodyPr>
            <a:normAutofit fontScale="85000" lnSpcReduction="20000"/>
          </a:bodyPr>
          <a:lstStyle/>
          <a:p>
            <a:r>
              <a:rPr lang="en-US" dirty="0"/>
              <a:t>Optomechanical detection of DM looks very promising</a:t>
            </a:r>
          </a:p>
          <a:p>
            <a:pPr marL="0" indent="0">
              <a:buNone/>
            </a:pPr>
            <a:r>
              <a:rPr lang="en-US" dirty="0"/>
              <a:t> - narrowband mechanical resonators/accelerometers</a:t>
            </a:r>
          </a:p>
          <a:p>
            <a:pPr marL="0" indent="0">
              <a:buNone/>
            </a:pPr>
            <a:r>
              <a:rPr lang="en-US" dirty="0"/>
              <a:t> - broadband cavities</a:t>
            </a:r>
          </a:p>
          <a:p>
            <a:pPr marL="0" indent="0">
              <a:buNone/>
            </a:pPr>
            <a:r>
              <a:rPr lang="en-US" dirty="0"/>
              <a:t> - gravitational wave searches for the Dark Sector (axions, PBHs)</a:t>
            </a:r>
          </a:p>
          <a:p>
            <a:pPr marL="0" indent="0">
              <a:buNone/>
            </a:pPr>
            <a:r>
              <a:rPr lang="en-US" dirty="0"/>
              <a:t> - search for composite or Planck mass DM with levitated microspheres or arrays of sensors (e.g. Windchime)</a:t>
            </a:r>
          </a:p>
          <a:p>
            <a:pPr marL="0" indent="0">
              <a:buNone/>
            </a:pPr>
            <a:r>
              <a:rPr lang="en-US" dirty="0">
                <a:solidFill>
                  <a:srgbClr val="00B0F0"/>
                </a:solidFill>
              </a:rPr>
              <a:t>	(also torsion balances, atom interferometers, superfluid He…)</a:t>
            </a:r>
          </a:p>
          <a:p>
            <a:pPr marL="0" indent="0">
              <a:buNone/>
            </a:pPr>
            <a:r>
              <a:rPr lang="en-US" dirty="0">
                <a:sym typeface="Wingdings" panose="05000000000000000000" pitchFamily="2" charset="2"/>
              </a:rPr>
              <a:t> </a:t>
            </a:r>
            <a:r>
              <a:rPr lang="en-US" u="sng" dirty="0"/>
              <a:t>Opportunities for networking detectors for e.g. coincidence detection/spatial correlation, scaling up arrays of sensors</a:t>
            </a:r>
          </a:p>
          <a:p>
            <a:r>
              <a:rPr lang="en-US" dirty="0"/>
              <a:t>Massive quantum superpositions could test quantum behavior of gravity</a:t>
            </a:r>
          </a:p>
          <a:p>
            <a:pPr marL="0" indent="0">
              <a:buNone/>
            </a:pPr>
            <a:r>
              <a:rPr lang="en-US" dirty="0">
                <a:sym typeface="Wingdings" panose="05000000000000000000" pitchFamily="2" charset="2"/>
              </a:rPr>
              <a:t> </a:t>
            </a:r>
            <a:r>
              <a:rPr lang="en-US" dirty="0"/>
              <a:t>Technical limiting factors in many (</a:t>
            </a:r>
            <a:r>
              <a:rPr lang="en-US" dirty="0" err="1"/>
              <a:t>opto</a:t>
            </a:r>
            <a:r>
              <a:rPr lang="en-US" dirty="0"/>
              <a:t>)-mechanical experiments (external vibration, gravity gradient noise) could be addressed </a:t>
            </a:r>
            <a:r>
              <a:rPr lang="en-US" u="sng" dirty="0"/>
              <a:t>by suitable shared underground facilities </a:t>
            </a:r>
            <a:r>
              <a:rPr lang="en-US" dirty="0"/>
              <a:t>(cavity experiments, torsion balances, matter wave interferometers)</a:t>
            </a:r>
          </a:p>
          <a:p>
            <a:pPr marL="0" indent="0">
              <a:buNone/>
            </a:pPr>
            <a:r>
              <a:rPr lang="en-US" dirty="0">
                <a:sym typeface="Wingdings" panose="05000000000000000000" pitchFamily="2" charset="2"/>
              </a:rPr>
              <a:t> </a:t>
            </a:r>
            <a:r>
              <a:rPr lang="en-US" dirty="0"/>
              <a:t>Exciting road ahead in coming decade(s)!</a:t>
            </a:r>
          </a:p>
        </p:txBody>
      </p:sp>
      <p:sp>
        <p:nvSpPr>
          <p:cNvPr id="4" name="Slide Number Placeholder 3">
            <a:extLst>
              <a:ext uri="{FF2B5EF4-FFF2-40B4-BE49-F238E27FC236}">
                <a16:creationId xmlns:a16="http://schemas.microsoft.com/office/drawing/2014/main" id="{A8894F7E-3A4E-4232-A49E-EBC0B1C11601}"/>
              </a:ext>
            </a:extLst>
          </p:cNvPr>
          <p:cNvSpPr>
            <a:spLocks noGrp="1"/>
          </p:cNvSpPr>
          <p:nvPr>
            <p:ph type="sldNum" sz="quarter" idx="12"/>
          </p:nvPr>
        </p:nvSpPr>
        <p:spPr/>
        <p:txBody>
          <a:bodyPr/>
          <a:lstStyle/>
          <a:p>
            <a:fld id="{DC8AC8BC-55D2-485B-ABF1-C75FB3AB9F0B}" type="slidenum">
              <a:rPr lang="en-US" smtClean="0"/>
              <a:t>27</a:t>
            </a:fld>
            <a:endParaRPr lang="en-US" dirty="0"/>
          </a:p>
        </p:txBody>
      </p:sp>
    </p:spTree>
    <p:extLst>
      <p:ext uri="{BB962C8B-B14F-4D97-AF65-F5344CB8AC3E}">
        <p14:creationId xmlns:p14="http://schemas.microsoft.com/office/powerpoint/2010/main" val="78602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BE048-E2F7-0B68-68E3-B03E1DFBEB5F}"/>
              </a:ext>
            </a:extLst>
          </p:cNvPr>
          <p:cNvSpPr>
            <a:spLocks noGrp="1"/>
          </p:cNvSpPr>
          <p:nvPr>
            <p:ph type="title"/>
          </p:nvPr>
        </p:nvSpPr>
        <p:spPr>
          <a:xfrm>
            <a:off x="4436947" y="238127"/>
            <a:ext cx="6999760" cy="1325563"/>
          </a:xfrm>
        </p:spPr>
        <p:txBody>
          <a:bodyPr/>
          <a:lstStyle/>
          <a:p>
            <a:r>
              <a:rPr lang="en-US" dirty="0"/>
              <a:t>Acknowledgements</a:t>
            </a:r>
          </a:p>
        </p:txBody>
      </p:sp>
      <p:sp>
        <p:nvSpPr>
          <p:cNvPr id="5" name="Slide Number Placeholder 4">
            <a:extLst>
              <a:ext uri="{FF2B5EF4-FFF2-40B4-BE49-F238E27FC236}">
                <a16:creationId xmlns:a16="http://schemas.microsoft.com/office/drawing/2014/main" id="{6222875B-0F7B-50FA-2AE3-451D5A453C64}"/>
              </a:ext>
            </a:extLst>
          </p:cNvPr>
          <p:cNvSpPr>
            <a:spLocks noGrp="1"/>
          </p:cNvSpPr>
          <p:nvPr>
            <p:ph type="sldNum" sz="quarter" idx="12"/>
          </p:nvPr>
        </p:nvSpPr>
        <p:spPr/>
        <p:txBody>
          <a:bodyPr/>
          <a:lstStyle/>
          <a:p>
            <a:fld id="{106E12CD-FCB1-464E-A775-0B83FDDACE03}" type="slidenum">
              <a:rPr lang="en-US" smtClean="0"/>
              <a:pPr/>
              <a:t>28</a:t>
            </a:fld>
            <a:endParaRPr lang="en-US" dirty="0"/>
          </a:p>
        </p:txBody>
      </p:sp>
      <p:sp>
        <p:nvSpPr>
          <p:cNvPr id="6" name="Rectangle 5">
            <a:extLst>
              <a:ext uri="{FF2B5EF4-FFF2-40B4-BE49-F238E27FC236}">
                <a16:creationId xmlns:a16="http://schemas.microsoft.com/office/drawing/2014/main" id="{0DDB8500-0AD4-D3C9-AD58-CD060CF0B5F3}"/>
              </a:ext>
            </a:extLst>
          </p:cNvPr>
          <p:cNvSpPr/>
          <p:nvPr/>
        </p:nvSpPr>
        <p:spPr>
          <a:xfrm>
            <a:off x="2620424" y="4223802"/>
            <a:ext cx="5990176" cy="1864949"/>
          </a:xfrm>
          <a:prstGeom prst="rect">
            <a:avLst/>
          </a:prstGeom>
        </p:spPr>
        <p:txBody>
          <a:bodyPr wrap="square">
            <a:spAutoFit/>
          </a:bodyPr>
          <a:lstStyle/>
          <a:p>
            <a:r>
              <a:rPr lang="en-US" sz="1600" b="1" dirty="0">
                <a:solidFill>
                  <a:srgbClr val="000000"/>
                </a:solidFill>
                <a:latin typeface="Cambria" panose="02040503050406030204" pitchFamily="18" charset="0"/>
              </a:rPr>
              <a:t>From left to right: </a:t>
            </a:r>
            <a:r>
              <a:rPr lang="en-US" sz="1600" dirty="0">
                <a:solidFill>
                  <a:srgbClr val="000000"/>
                </a:solidFill>
                <a:latin typeface="Cambria" panose="02040503050406030204" pitchFamily="18" charset="0"/>
              </a:rPr>
              <a:t>Alexey </a:t>
            </a:r>
            <a:r>
              <a:rPr lang="en-US" sz="1600" dirty="0" err="1">
                <a:solidFill>
                  <a:srgbClr val="000000"/>
                </a:solidFill>
                <a:latin typeface="Cambria" panose="02040503050406030204" pitchFamily="18" charset="0"/>
              </a:rPr>
              <a:t>Grinin</a:t>
            </a:r>
            <a:r>
              <a:rPr lang="en-US" sz="1600" dirty="0">
                <a:solidFill>
                  <a:srgbClr val="000000"/>
                </a:solidFill>
                <a:latin typeface="Cambria" panose="02040503050406030204" pitchFamily="18" charset="0"/>
              </a:rPr>
              <a:t> (PD), Nancy Aggarwal (UC Davis), William </a:t>
            </a:r>
            <a:r>
              <a:rPr lang="en-US" sz="1600" dirty="0" err="1">
                <a:solidFill>
                  <a:srgbClr val="000000"/>
                </a:solidFill>
                <a:latin typeface="Cambria" panose="02040503050406030204" pitchFamily="18" charset="0"/>
              </a:rPr>
              <a:t>Eom</a:t>
            </a:r>
            <a:r>
              <a:rPr lang="en-US" sz="1600" dirty="0">
                <a:solidFill>
                  <a:srgbClr val="000000"/>
                </a:solidFill>
                <a:latin typeface="Cambria" panose="02040503050406030204" pitchFamily="18" charset="0"/>
              </a:rPr>
              <a:t> (G), Nia Burrell (G), Aaron </a:t>
            </a:r>
            <a:r>
              <a:rPr lang="en-US" sz="1600" dirty="0" err="1">
                <a:solidFill>
                  <a:srgbClr val="000000"/>
                </a:solidFill>
                <a:latin typeface="Cambria" panose="02040503050406030204" pitchFamily="18" charset="0"/>
              </a:rPr>
              <a:t>Zhiyuan</a:t>
            </a:r>
            <a:r>
              <a:rPr lang="en-US" sz="1600" dirty="0">
                <a:solidFill>
                  <a:srgbClr val="000000"/>
                </a:solidFill>
                <a:latin typeface="Cambria" panose="02040503050406030204" pitchFamily="18" charset="0"/>
              </a:rPr>
              <a:t> Wang (G), </a:t>
            </a:r>
            <a:r>
              <a:rPr lang="en-US" sz="1600" dirty="0" err="1">
                <a:solidFill>
                  <a:srgbClr val="000000"/>
                </a:solidFill>
                <a:latin typeface="Cambria" panose="02040503050406030204" pitchFamily="18" charset="0"/>
              </a:rPr>
              <a:t>Chethn</a:t>
            </a:r>
            <a:r>
              <a:rPr lang="en-US" sz="1600" dirty="0">
                <a:solidFill>
                  <a:srgbClr val="000000"/>
                </a:solidFill>
                <a:latin typeface="Cambria" panose="02040503050406030204" pitchFamily="18" charset="0"/>
              </a:rPr>
              <a:t> </a:t>
            </a:r>
            <a:r>
              <a:rPr lang="en-US" sz="1600" dirty="0" err="1">
                <a:solidFill>
                  <a:srgbClr val="000000"/>
                </a:solidFill>
                <a:latin typeface="Cambria" panose="02040503050406030204" pitchFamily="18" charset="0"/>
              </a:rPr>
              <a:t>Galla</a:t>
            </a:r>
            <a:r>
              <a:rPr lang="en-US" sz="1600" dirty="0">
                <a:solidFill>
                  <a:srgbClr val="000000"/>
                </a:solidFill>
                <a:latin typeface="Cambria" panose="02040503050406030204" pitchFamily="18" charset="0"/>
              </a:rPr>
              <a:t> (G), Andrew Geraci (PI), Cris Montoya (PD), George </a:t>
            </a:r>
            <a:r>
              <a:rPr lang="en-US" sz="1600" dirty="0" err="1">
                <a:solidFill>
                  <a:srgbClr val="000000"/>
                </a:solidFill>
                <a:latin typeface="Cambria" panose="02040503050406030204" pitchFamily="18" charset="0"/>
              </a:rPr>
              <a:t>Winstone</a:t>
            </a:r>
            <a:r>
              <a:rPr lang="en-US" sz="1600" dirty="0">
                <a:solidFill>
                  <a:srgbClr val="000000"/>
                </a:solidFill>
                <a:latin typeface="Cambria" panose="02040503050406030204" pitchFamily="18" charset="0"/>
              </a:rPr>
              <a:t> (PD), Chloe </a:t>
            </a:r>
            <a:r>
              <a:rPr lang="en-US" sz="1600" dirty="0" err="1">
                <a:solidFill>
                  <a:srgbClr val="000000"/>
                </a:solidFill>
                <a:latin typeface="Cambria" panose="02040503050406030204" pitchFamily="18" charset="0"/>
              </a:rPr>
              <a:t>Lohmeyer</a:t>
            </a:r>
            <a:r>
              <a:rPr lang="en-US" sz="1600" dirty="0">
                <a:solidFill>
                  <a:srgbClr val="000000"/>
                </a:solidFill>
                <a:latin typeface="Cambria" panose="02040503050406030204" pitchFamily="18" charset="0"/>
              </a:rPr>
              <a:t> (G), Shelby Klomp (G), Evan Weisman (PD), Andrew </a:t>
            </a:r>
            <a:r>
              <a:rPr lang="en-US" sz="1600" dirty="0" err="1">
                <a:solidFill>
                  <a:srgbClr val="000000"/>
                </a:solidFill>
                <a:latin typeface="Cambria" panose="02040503050406030204" pitchFamily="18" charset="0"/>
              </a:rPr>
              <a:t>Poverman</a:t>
            </a:r>
            <a:r>
              <a:rPr lang="en-US" sz="1600" dirty="0">
                <a:solidFill>
                  <a:srgbClr val="000000"/>
                </a:solidFill>
                <a:latin typeface="Cambria" panose="02040503050406030204" pitchFamily="18" charset="0"/>
              </a:rPr>
              <a:t> (G), Eduardo Alejandro (G), Andrew </a:t>
            </a:r>
            <a:r>
              <a:rPr lang="en-US" sz="1600" dirty="0" err="1">
                <a:solidFill>
                  <a:srgbClr val="000000"/>
                </a:solidFill>
                <a:latin typeface="Cambria" panose="02040503050406030204" pitchFamily="18" charset="0"/>
              </a:rPr>
              <a:t>Laeuger</a:t>
            </a:r>
            <a:r>
              <a:rPr lang="en-US" sz="1600" dirty="0">
                <a:solidFill>
                  <a:srgbClr val="000000"/>
                </a:solidFill>
                <a:latin typeface="Cambria" panose="02040503050406030204" pitchFamily="18" charset="0"/>
              </a:rPr>
              <a:t> (UG)</a:t>
            </a:r>
            <a:endParaRPr lang="en-US" sz="1600" dirty="0"/>
          </a:p>
          <a:p>
            <a:r>
              <a:rPr lang="en-US" sz="1600" dirty="0">
                <a:solidFill>
                  <a:srgbClr val="000000"/>
                </a:solidFill>
                <a:latin typeface="Cambria" panose="02040503050406030204" pitchFamily="18" charset="0"/>
              </a:rPr>
              <a:t>  </a:t>
            </a:r>
            <a:endParaRPr lang="en-US" sz="1600" dirty="0"/>
          </a:p>
        </p:txBody>
      </p:sp>
      <p:grpSp>
        <p:nvGrpSpPr>
          <p:cNvPr id="7" name="Group 6">
            <a:extLst>
              <a:ext uri="{FF2B5EF4-FFF2-40B4-BE49-F238E27FC236}">
                <a16:creationId xmlns:a16="http://schemas.microsoft.com/office/drawing/2014/main" id="{BF5F4797-ECD1-E4A3-2BEA-302E919606FE}"/>
              </a:ext>
            </a:extLst>
          </p:cNvPr>
          <p:cNvGrpSpPr/>
          <p:nvPr/>
        </p:nvGrpSpPr>
        <p:grpSpPr>
          <a:xfrm>
            <a:off x="2751730" y="1290265"/>
            <a:ext cx="9144000" cy="2756750"/>
            <a:chOff x="0" y="1695568"/>
            <a:chExt cx="9144000" cy="2756750"/>
          </a:xfrm>
        </p:grpSpPr>
        <p:pic>
          <p:nvPicPr>
            <p:cNvPr id="8" name="Picture 7">
              <a:extLst>
                <a:ext uri="{FF2B5EF4-FFF2-40B4-BE49-F238E27FC236}">
                  <a16:creationId xmlns:a16="http://schemas.microsoft.com/office/drawing/2014/main" id="{73260D94-92F5-3576-BD9A-67715A878967}"/>
                </a:ext>
              </a:extLst>
            </p:cNvPr>
            <p:cNvPicPr>
              <a:picLocks noChangeAspect="1"/>
            </p:cNvPicPr>
            <p:nvPr/>
          </p:nvPicPr>
          <p:blipFill>
            <a:blip r:embed="rId2"/>
            <a:stretch>
              <a:fillRect/>
            </a:stretch>
          </p:blipFill>
          <p:spPr>
            <a:xfrm>
              <a:off x="0" y="1695568"/>
              <a:ext cx="9144000" cy="2756750"/>
            </a:xfrm>
            <a:prstGeom prst="rect">
              <a:avLst/>
            </a:prstGeom>
          </p:spPr>
        </p:pic>
        <p:pic>
          <p:nvPicPr>
            <p:cNvPr id="9" name="Picture 8">
              <a:extLst>
                <a:ext uri="{FF2B5EF4-FFF2-40B4-BE49-F238E27FC236}">
                  <a16:creationId xmlns:a16="http://schemas.microsoft.com/office/drawing/2014/main" id="{1601C2C2-1336-8DF7-4816-E93603CF30B6}"/>
                </a:ext>
              </a:extLst>
            </p:cNvPr>
            <p:cNvPicPr>
              <a:picLocks noChangeAspect="1"/>
            </p:cNvPicPr>
            <p:nvPr/>
          </p:nvPicPr>
          <p:blipFill>
            <a:blip r:embed="rId3"/>
            <a:stretch>
              <a:fillRect/>
            </a:stretch>
          </p:blipFill>
          <p:spPr>
            <a:xfrm>
              <a:off x="1267686" y="2314870"/>
              <a:ext cx="418618" cy="513759"/>
            </a:xfrm>
            <a:prstGeom prst="rect">
              <a:avLst/>
            </a:prstGeom>
          </p:spPr>
        </p:pic>
        <p:pic>
          <p:nvPicPr>
            <p:cNvPr id="10" name="Picture 2" descr="Alexey GRININ | PostDoc Position | Dr. sc. nat. | Max Planck Institute of  Quantum Optics, Garching bei München | MPQ | Division of Laser Spectroscopy">
              <a:extLst>
                <a:ext uri="{FF2B5EF4-FFF2-40B4-BE49-F238E27FC236}">
                  <a16:creationId xmlns:a16="http://schemas.microsoft.com/office/drawing/2014/main" id="{2D3C9C99-1B12-A79F-6E22-B4932AE195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819" y="2327479"/>
              <a:ext cx="511623" cy="511623"/>
            </a:xfrm>
            <a:prstGeom prst="rect">
              <a:avLst/>
            </a:prstGeom>
            <a:noFill/>
            <a:extLst>
              <a:ext uri="{909E8E84-426E-40DD-AFC4-6F175D3DCCD1}">
                <a14:hiddenFill xmlns:a14="http://schemas.microsoft.com/office/drawing/2010/main">
                  <a:solidFill>
                    <a:srgbClr val="FFFFFF"/>
                  </a:solidFill>
                </a14:hiddenFill>
              </a:ext>
            </a:extLst>
          </p:spPr>
        </p:pic>
      </p:grpSp>
      <p:pic>
        <p:nvPicPr>
          <p:cNvPr id="3" name="Picture 2">
            <a:extLst>
              <a:ext uri="{FF2B5EF4-FFF2-40B4-BE49-F238E27FC236}">
                <a16:creationId xmlns:a16="http://schemas.microsoft.com/office/drawing/2014/main" id="{032764BD-26CD-415A-F025-C7CF1E74DD4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5344" t="-6089"/>
          <a:stretch/>
        </p:blipFill>
        <p:spPr bwMode="auto">
          <a:xfrm>
            <a:off x="3625941" y="6447631"/>
            <a:ext cx="1329268" cy="27384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79B2283-5BC1-9FE3-5B2C-50404FB603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8019" y="549026"/>
            <a:ext cx="956636" cy="962500"/>
          </a:xfrm>
          <a:prstGeom prst="rect">
            <a:avLst/>
          </a:prstGeom>
        </p:spPr>
      </p:pic>
      <p:pic>
        <p:nvPicPr>
          <p:cNvPr id="12" name="Picture 11" descr="cid:image001.jpg@01D1793B.8CDFBEC0">
            <a:extLst>
              <a:ext uri="{FF2B5EF4-FFF2-40B4-BE49-F238E27FC236}">
                <a16:creationId xmlns:a16="http://schemas.microsoft.com/office/drawing/2014/main" id="{EE436851-69C5-BCE1-8C5A-8E3AC93ECB6C}"/>
              </a:ext>
            </a:extLst>
          </p:cNvPr>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344850" y="1546138"/>
            <a:ext cx="1828800" cy="352425"/>
          </a:xfrm>
          <a:prstGeom prst="rect">
            <a:avLst/>
          </a:prstGeom>
          <a:noFill/>
          <a:ln>
            <a:noFill/>
          </a:ln>
        </p:spPr>
      </p:pic>
      <p:pic>
        <p:nvPicPr>
          <p:cNvPr id="13" name="Picture 12">
            <a:extLst>
              <a:ext uri="{FF2B5EF4-FFF2-40B4-BE49-F238E27FC236}">
                <a16:creationId xmlns:a16="http://schemas.microsoft.com/office/drawing/2014/main" id="{64E5AAAB-BAAC-7217-8777-9E1547D91D7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1732" y="2448161"/>
            <a:ext cx="2183245" cy="995512"/>
          </a:xfrm>
          <a:prstGeom prst="rect">
            <a:avLst/>
          </a:prstGeom>
        </p:spPr>
      </p:pic>
      <p:pic>
        <p:nvPicPr>
          <p:cNvPr id="14" name="Picture 13" descr="A close up of a sign&#10;&#10;Description automatically generated">
            <a:extLst>
              <a:ext uri="{FF2B5EF4-FFF2-40B4-BE49-F238E27FC236}">
                <a16:creationId xmlns:a16="http://schemas.microsoft.com/office/drawing/2014/main" id="{DD140914-13DA-FE1B-5377-A79C7BF9220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0177" y="3548604"/>
            <a:ext cx="1239371" cy="1231108"/>
          </a:xfrm>
          <a:prstGeom prst="rect">
            <a:avLst/>
          </a:prstGeom>
        </p:spPr>
      </p:pic>
      <p:pic>
        <p:nvPicPr>
          <p:cNvPr id="15" name="Picture 14" descr="Text&#10;&#10;Description automatically generated">
            <a:extLst>
              <a:ext uri="{FF2B5EF4-FFF2-40B4-BE49-F238E27FC236}">
                <a16:creationId xmlns:a16="http://schemas.microsoft.com/office/drawing/2014/main" id="{1361961E-164A-7C45-EEB9-8BA9FA5C995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6892" y="1811209"/>
            <a:ext cx="1775273" cy="710110"/>
          </a:xfrm>
          <a:prstGeom prst="rect">
            <a:avLst/>
          </a:prstGeom>
        </p:spPr>
      </p:pic>
      <p:pic>
        <p:nvPicPr>
          <p:cNvPr id="16" name="Picture 15" descr="Logo&#10;&#10;Description automatically generated">
            <a:extLst>
              <a:ext uri="{FF2B5EF4-FFF2-40B4-BE49-F238E27FC236}">
                <a16:creationId xmlns:a16="http://schemas.microsoft.com/office/drawing/2014/main" id="{380BCB8C-2781-DCD6-8B67-1395B0A86AA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3895" y="5904981"/>
            <a:ext cx="902739" cy="902739"/>
          </a:xfrm>
          <a:prstGeom prst="rect">
            <a:avLst/>
          </a:prstGeom>
        </p:spPr>
      </p:pic>
      <p:sp>
        <p:nvSpPr>
          <p:cNvPr id="17" name="Rectangle 16">
            <a:extLst>
              <a:ext uri="{FF2B5EF4-FFF2-40B4-BE49-F238E27FC236}">
                <a16:creationId xmlns:a16="http://schemas.microsoft.com/office/drawing/2014/main" id="{FDF880F8-7B10-0A7D-DDB6-F58D39DDBE26}"/>
              </a:ext>
            </a:extLst>
          </p:cNvPr>
          <p:cNvSpPr/>
          <p:nvPr/>
        </p:nvSpPr>
        <p:spPr>
          <a:xfrm>
            <a:off x="9032331" y="4032408"/>
            <a:ext cx="2986368" cy="2800767"/>
          </a:xfrm>
          <a:prstGeom prst="rect">
            <a:avLst/>
          </a:prstGeom>
        </p:spPr>
        <p:txBody>
          <a:bodyPr wrap="square">
            <a:spAutoFit/>
          </a:bodyPr>
          <a:lstStyle/>
          <a:p>
            <a:pPr lvl="0">
              <a:buClr>
                <a:srgbClr val="000000"/>
              </a:buClr>
              <a:buSzPts val="1400"/>
            </a:pPr>
            <a:r>
              <a:rPr lang="en-US" sz="1600" dirty="0">
                <a:latin typeface="Cambria"/>
                <a:ea typeface="Cambria"/>
                <a:cs typeface="Cambria"/>
                <a:sym typeface="Cambria"/>
              </a:rPr>
              <a:t>Collaborators (GW):</a:t>
            </a:r>
          </a:p>
          <a:p>
            <a:pPr lvl="0">
              <a:buClr>
                <a:srgbClr val="000000"/>
              </a:buClr>
              <a:buSzPts val="1400"/>
            </a:pPr>
            <a:r>
              <a:rPr lang="en-US" sz="1600" dirty="0">
                <a:latin typeface="Cambria"/>
                <a:ea typeface="Cambria"/>
                <a:cs typeface="Cambria"/>
                <a:sym typeface="Cambria"/>
              </a:rPr>
              <a:t>Nancy Aggarwal (Davis)</a:t>
            </a:r>
          </a:p>
          <a:p>
            <a:pPr lvl="0">
              <a:buClr>
                <a:srgbClr val="000000"/>
              </a:buClr>
              <a:buSzPts val="1400"/>
            </a:pPr>
            <a:r>
              <a:rPr lang="en-US" sz="1600" dirty="0">
                <a:latin typeface="Cambria"/>
                <a:ea typeface="Cambria"/>
                <a:cs typeface="Cambria"/>
                <a:sym typeface="Cambria"/>
              </a:rPr>
              <a:t>Peter Barker (UCL)</a:t>
            </a:r>
          </a:p>
          <a:p>
            <a:pPr lvl="0">
              <a:buClr>
                <a:srgbClr val="000000"/>
              </a:buClr>
              <a:buSzPts val="1400"/>
            </a:pPr>
            <a:r>
              <a:rPr lang="en-US" sz="1600" dirty="0">
                <a:latin typeface="Cambria"/>
                <a:ea typeface="Cambria"/>
                <a:cs typeface="Cambria"/>
                <a:sym typeface="Cambria"/>
              </a:rPr>
              <a:t>Peter </a:t>
            </a:r>
            <a:r>
              <a:rPr lang="en-US" sz="1600" dirty="0" err="1">
                <a:latin typeface="Cambria"/>
                <a:ea typeface="Cambria"/>
                <a:cs typeface="Cambria"/>
                <a:sym typeface="Cambria"/>
              </a:rPr>
              <a:t>Pauzauskie</a:t>
            </a:r>
            <a:r>
              <a:rPr lang="en-US" sz="1600" dirty="0">
                <a:latin typeface="Cambria"/>
                <a:ea typeface="Cambria"/>
                <a:cs typeface="Cambria"/>
                <a:sym typeface="Cambria"/>
              </a:rPr>
              <a:t> (UW)</a:t>
            </a:r>
          </a:p>
          <a:p>
            <a:pPr lvl="0">
              <a:buClr>
                <a:srgbClr val="000000"/>
              </a:buClr>
              <a:buSzPts val="1400"/>
            </a:pPr>
            <a:endParaRPr lang="en-US" sz="1600" dirty="0">
              <a:latin typeface="Cambria"/>
              <a:ea typeface="Cambria"/>
              <a:cs typeface="Cambria"/>
              <a:sym typeface="Cambria"/>
            </a:endParaRPr>
          </a:p>
          <a:p>
            <a:pPr lvl="0">
              <a:buClr>
                <a:srgbClr val="000000"/>
              </a:buClr>
              <a:buSzPts val="1400"/>
            </a:pPr>
            <a:r>
              <a:rPr lang="en-US" sz="1600" dirty="0">
                <a:latin typeface="Cambria"/>
                <a:ea typeface="Cambria"/>
                <a:cs typeface="Cambria"/>
                <a:sym typeface="Cambria"/>
              </a:rPr>
              <a:t>Astro Theory:</a:t>
            </a:r>
            <a:br>
              <a:rPr lang="en-US" sz="1600" dirty="0">
                <a:latin typeface="Cambria"/>
                <a:ea typeface="Cambria"/>
                <a:cs typeface="Cambria"/>
                <a:sym typeface="Cambria"/>
              </a:rPr>
            </a:br>
            <a:r>
              <a:rPr lang="en-US" sz="1600" dirty="0">
                <a:latin typeface="Cambria"/>
                <a:ea typeface="Cambria"/>
                <a:cs typeface="Cambria"/>
                <a:sym typeface="Cambria"/>
              </a:rPr>
              <a:t>Asimina </a:t>
            </a:r>
            <a:r>
              <a:rPr lang="en-US" sz="1600" dirty="0" err="1">
                <a:latin typeface="Cambria"/>
                <a:ea typeface="Cambria"/>
                <a:cs typeface="Cambria"/>
                <a:sym typeface="Cambria"/>
              </a:rPr>
              <a:t>Arvanitaki</a:t>
            </a:r>
            <a:r>
              <a:rPr lang="en-US" sz="1600" dirty="0">
                <a:latin typeface="Cambria"/>
                <a:ea typeface="Cambria"/>
                <a:cs typeface="Cambria"/>
                <a:sym typeface="Cambria"/>
              </a:rPr>
              <a:t> (Perimeter)</a:t>
            </a:r>
          </a:p>
          <a:p>
            <a:pPr lvl="0">
              <a:buClr>
                <a:srgbClr val="000000"/>
              </a:buClr>
              <a:buSzPts val="1400"/>
            </a:pPr>
            <a:r>
              <a:rPr lang="en-US" sz="1600" dirty="0">
                <a:latin typeface="Cambria"/>
                <a:ea typeface="Cambria"/>
                <a:cs typeface="Cambria"/>
                <a:sym typeface="Cambria"/>
              </a:rPr>
              <a:t>Masha </a:t>
            </a:r>
            <a:r>
              <a:rPr lang="en-US" sz="1600" dirty="0" err="1">
                <a:latin typeface="Cambria"/>
                <a:ea typeface="Cambria"/>
                <a:cs typeface="Cambria"/>
                <a:sym typeface="Cambria"/>
              </a:rPr>
              <a:t>Baryakhtar</a:t>
            </a:r>
            <a:r>
              <a:rPr lang="en-US" sz="1600" dirty="0">
                <a:latin typeface="Cambria"/>
                <a:ea typeface="Cambria"/>
                <a:cs typeface="Cambria"/>
                <a:sym typeface="Cambria"/>
              </a:rPr>
              <a:t> (Perimeter)</a:t>
            </a:r>
          </a:p>
          <a:p>
            <a:pPr lvl="0">
              <a:buClr>
                <a:srgbClr val="000000"/>
              </a:buClr>
              <a:buSzPts val="1400"/>
            </a:pPr>
            <a:r>
              <a:rPr lang="en-US" sz="1600" dirty="0">
                <a:latin typeface="Cambria"/>
                <a:ea typeface="Cambria"/>
                <a:cs typeface="Cambria"/>
                <a:sym typeface="Cambria"/>
              </a:rPr>
              <a:t>Mae </a:t>
            </a:r>
            <a:r>
              <a:rPr lang="en-US" sz="1600" dirty="0" err="1">
                <a:latin typeface="Cambria"/>
                <a:ea typeface="Cambria"/>
                <a:cs typeface="Cambria"/>
                <a:sym typeface="Cambria"/>
              </a:rPr>
              <a:t>Hwee</a:t>
            </a:r>
            <a:r>
              <a:rPr lang="en-US" sz="1600" dirty="0">
                <a:latin typeface="Cambria"/>
                <a:ea typeface="Cambria"/>
                <a:cs typeface="Cambria"/>
                <a:sym typeface="Cambria"/>
              </a:rPr>
              <a:t> Teo (Stanford)</a:t>
            </a:r>
          </a:p>
          <a:p>
            <a:pPr lvl="0">
              <a:buClr>
                <a:srgbClr val="000000"/>
              </a:buClr>
              <a:buSzPts val="1400"/>
            </a:pPr>
            <a:r>
              <a:rPr lang="en-US" sz="1600" dirty="0">
                <a:latin typeface="Cambria"/>
                <a:ea typeface="Cambria"/>
                <a:cs typeface="Cambria"/>
                <a:sym typeface="Cambria"/>
              </a:rPr>
              <a:t>Shane Larson (NU)</a:t>
            </a:r>
          </a:p>
          <a:p>
            <a:pPr lvl="0">
              <a:buClr>
                <a:srgbClr val="000000"/>
              </a:buClr>
              <a:buSzPts val="1400"/>
            </a:pPr>
            <a:r>
              <a:rPr lang="en-US" sz="1600" dirty="0">
                <a:latin typeface="Cambria"/>
                <a:ea typeface="Cambria"/>
                <a:cs typeface="Cambria"/>
                <a:sym typeface="Cambria"/>
              </a:rPr>
              <a:t>Vicky </a:t>
            </a:r>
            <a:r>
              <a:rPr lang="en-US" sz="1600" dirty="0" err="1">
                <a:latin typeface="Cambria"/>
                <a:ea typeface="Cambria"/>
                <a:cs typeface="Cambria"/>
                <a:sym typeface="Cambria"/>
              </a:rPr>
              <a:t>Kalogera</a:t>
            </a:r>
            <a:r>
              <a:rPr lang="en-US" sz="1600" dirty="0">
                <a:latin typeface="Cambria"/>
                <a:ea typeface="Cambria"/>
                <a:cs typeface="Cambria"/>
                <a:sym typeface="Cambria"/>
              </a:rPr>
              <a:t> (NU)</a:t>
            </a:r>
          </a:p>
        </p:txBody>
      </p:sp>
      <p:pic>
        <p:nvPicPr>
          <p:cNvPr id="18" name="Picture 17">
            <a:extLst>
              <a:ext uri="{FF2B5EF4-FFF2-40B4-BE49-F238E27FC236}">
                <a16:creationId xmlns:a16="http://schemas.microsoft.com/office/drawing/2014/main" id="{0F53F06D-C1DA-ADD1-CAAC-8A1C98B6E92F}"/>
              </a:ext>
            </a:extLst>
          </p:cNvPr>
          <p:cNvPicPr>
            <a:picLocks noChangeAspect="1"/>
          </p:cNvPicPr>
          <p:nvPr/>
        </p:nvPicPr>
        <p:blipFill>
          <a:blip r:embed="rId13"/>
          <a:stretch>
            <a:fillRect/>
          </a:stretch>
        </p:blipFill>
        <p:spPr>
          <a:xfrm>
            <a:off x="103538" y="109211"/>
            <a:ext cx="4157832" cy="445047"/>
          </a:xfrm>
          <a:prstGeom prst="rect">
            <a:avLst/>
          </a:prstGeom>
          <a:solidFill>
            <a:srgbClr val="7030A0"/>
          </a:solidFill>
        </p:spPr>
      </p:pic>
      <p:pic>
        <p:nvPicPr>
          <p:cNvPr id="19" name="Google Shape;178;g6df46f4a3e_0_6">
            <a:extLst>
              <a:ext uri="{FF2B5EF4-FFF2-40B4-BE49-F238E27FC236}">
                <a16:creationId xmlns:a16="http://schemas.microsoft.com/office/drawing/2014/main" id="{67960A4B-69A7-B432-68C3-9DB230061854}"/>
              </a:ext>
            </a:extLst>
          </p:cNvPr>
          <p:cNvPicPr preferRelativeResize="0"/>
          <p:nvPr/>
        </p:nvPicPr>
        <p:blipFill rotWithShape="1">
          <a:blip r:embed="rId14">
            <a:alphaModFix/>
          </a:blip>
          <a:srcRect/>
          <a:stretch/>
        </p:blipFill>
        <p:spPr>
          <a:xfrm>
            <a:off x="4436947" y="102507"/>
            <a:ext cx="2159700" cy="525947"/>
          </a:xfrm>
          <a:prstGeom prst="rect">
            <a:avLst/>
          </a:prstGeom>
          <a:solidFill>
            <a:srgbClr val="7030A0"/>
          </a:solidFill>
          <a:ln>
            <a:noFill/>
          </a:ln>
        </p:spPr>
      </p:pic>
      <p:pic>
        <p:nvPicPr>
          <p:cNvPr id="11" name="Picture 10" descr="Blue text on a black background&#10;&#10;Description automatically generated">
            <a:extLst>
              <a:ext uri="{FF2B5EF4-FFF2-40B4-BE49-F238E27FC236}">
                <a16:creationId xmlns:a16="http://schemas.microsoft.com/office/drawing/2014/main" id="{A02765E3-4478-05AA-5E60-CAF01505B07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8244" y="5418849"/>
            <a:ext cx="2090220" cy="408875"/>
          </a:xfrm>
          <a:prstGeom prst="rect">
            <a:avLst/>
          </a:prstGeom>
        </p:spPr>
      </p:pic>
      <p:pic>
        <p:nvPicPr>
          <p:cNvPr id="20" name="Picture 19" descr="A blue and black sign&#10;&#10;Description automatically generated">
            <a:extLst>
              <a:ext uri="{FF2B5EF4-FFF2-40B4-BE49-F238E27FC236}">
                <a16:creationId xmlns:a16="http://schemas.microsoft.com/office/drawing/2014/main" id="{5C05766B-356B-F08A-EBA6-925B285C9B9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17024" y="4884643"/>
            <a:ext cx="1032524" cy="413010"/>
          </a:xfrm>
          <a:prstGeom prst="rect">
            <a:avLst/>
          </a:prstGeom>
        </p:spPr>
      </p:pic>
      <p:pic>
        <p:nvPicPr>
          <p:cNvPr id="21" name="Picture 20" descr="A blue oval with white text&#10;&#10;Description automatically generated">
            <a:extLst>
              <a:ext uri="{FF2B5EF4-FFF2-40B4-BE49-F238E27FC236}">
                <a16:creationId xmlns:a16="http://schemas.microsoft.com/office/drawing/2014/main" id="{A6D32416-0596-C4CE-8E3C-4290C3D91219}"/>
              </a:ext>
            </a:extLst>
          </p:cNvPr>
          <p:cNvPicPr>
            <a:picLocks noChangeAspect="1"/>
          </p:cNvPicPr>
          <p:nvPr/>
        </p:nvPicPr>
        <p:blipFill>
          <a:blip r:embed="rId17">
            <a:extLst>
              <a:ext uri="{28A0092B-C50C-407E-A947-70E740481C1C}">
                <a14:useLocalDpi xmlns:a14="http://schemas.microsoft.com/office/drawing/2010/main" val="0"/>
              </a:ext>
            </a:extLst>
          </a:blip>
          <a:srcRect l="20779" t="29489" r="8162" b="26284"/>
          <a:stretch/>
        </p:blipFill>
        <p:spPr>
          <a:xfrm>
            <a:off x="1291156" y="5974902"/>
            <a:ext cx="1354436" cy="793410"/>
          </a:xfrm>
          <a:prstGeom prst="rect">
            <a:avLst/>
          </a:prstGeom>
        </p:spPr>
      </p:pic>
    </p:spTree>
    <p:extLst>
      <p:ext uri="{BB962C8B-B14F-4D97-AF65-F5344CB8AC3E}">
        <p14:creationId xmlns:p14="http://schemas.microsoft.com/office/powerpoint/2010/main" val="3623695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543C5-07BE-4262-BB85-8596C212127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318DAA68-E521-4DE5-88B3-D57F85DDE5CB}"/>
              </a:ext>
            </a:extLst>
          </p:cNvPr>
          <p:cNvSpPr>
            <a:spLocks noGrp="1"/>
          </p:cNvSpPr>
          <p:nvPr>
            <p:ph idx="1"/>
          </p:nvPr>
        </p:nvSpPr>
        <p:spPr/>
        <p:txBody>
          <a:bodyPr>
            <a:normAutofit/>
          </a:bodyPr>
          <a:lstStyle/>
          <a:p>
            <a:r>
              <a:rPr lang="en-US" dirty="0"/>
              <a:t>Wavelike DM</a:t>
            </a:r>
          </a:p>
          <a:p>
            <a:pPr marL="0" indent="0">
              <a:buNone/>
            </a:pPr>
            <a:r>
              <a:rPr lang="en-US" dirty="0"/>
              <a:t>	-Scalar-like: Optical-cavity-based detectors</a:t>
            </a:r>
          </a:p>
          <a:p>
            <a:pPr marL="0" indent="0">
              <a:buNone/>
            </a:pPr>
            <a:r>
              <a:rPr lang="en-US" dirty="0"/>
              <a:t>	-Vector-like: Accelerometer detectors</a:t>
            </a:r>
          </a:p>
          <a:p>
            <a:r>
              <a:rPr lang="en-US" dirty="0"/>
              <a:t>Particle/extended-object DM</a:t>
            </a:r>
          </a:p>
          <a:p>
            <a:pPr marL="0" indent="0">
              <a:buNone/>
            </a:pPr>
            <a:r>
              <a:rPr lang="en-US" dirty="0"/>
              <a:t>	-Gravitational Wave detectors for DM (also Axions)</a:t>
            </a:r>
          </a:p>
          <a:p>
            <a:pPr marL="0" indent="0">
              <a:buNone/>
            </a:pPr>
            <a:r>
              <a:rPr lang="en-US" dirty="0"/>
              <a:t>	-Levitated microspheres</a:t>
            </a:r>
          </a:p>
          <a:p>
            <a:r>
              <a:rPr lang="en-US" dirty="0"/>
              <a:t>Tests of Gravity in quantum systems</a:t>
            </a:r>
          </a:p>
          <a:p>
            <a:r>
              <a:rPr lang="en-US" dirty="0"/>
              <a:t>Future opportunities / directions</a:t>
            </a:r>
          </a:p>
          <a:p>
            <a:pPr marL="0" indent="0">
              <a:buNone/>
            </a:pPr>
            <a:endParaRPr lang="en-US" dirty="0"/>
          </a:p>
        </p:txBody>
      </p:sp>
    </p:spTree>
    <p:extLst>
      <p:ext uri="{BB962C8B-B14F-4D97-AF65-F5344CB8AC3E}">
        <p14:creationId xmlns:p14="http://schemas.microsoft.com/office/powerpoint/2010/main" val="2838076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cxnSp>
        <p:nvCxnSpPr>
          <p:cNvPr id="224" name="Google Shape;224;p47"/>
          <p:cNvCxnSpPr/>
          <p:nvPr/>
        </p:nvCxnSpPr>
        <p:spPr>
          <a:xfrm>
            <a:off x="1223467" y="4541967"/>
            <a:ext cx="9666000" cy="0"/>
          </a:xfrm>
          <a:prstGeom prst="straightConnector1">
            <a:avLst/>
          </a:prstGeom>
          <a:noFill/>
          <a:ln w="38100" cap="flat" cmpd="sng">
            <a:solidFill>
              <a:srgbClr val="FFFFFF"/>
            </a:solidFill>
            <a:prstDash val="solid"/>
            <a:round/>
            <a:headEnd type="none" w="med" len="med"/>
            <a:tailEnd type="triangle" w="med" len="med"/>
          </a:ln>
        </p:spPr>
      </p:cxnSp>
      <p:cxnSp>
        <p:nvCxnSpPr>
          <p:cNvPr id="225" name="Google Shape;225;p47"/>
          <p:cNvCxnSpPr/>
          <p:nvPr/>
        </p:nvCxnSpPr>
        <p:spPr>
          <a:xfrm>
            <a:off x="14025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26" name="Google Shape;226;p47"/>
          <p:cNvCxnSpPr/>
          <p:nvPr/>
        </p:nvCxnSpPr>
        <p:spPr>
          <a:xfrm>
            <a:off x="17073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27" name="Google Shape;227;p47"/>
          <p:cNvCxnSpPr/>
          <p:nvPr/>
        </p:nvCxnSpPr>
        <p:spPr>
          <a:xfrm>
            <a:off x="20121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28" name="Google Shape;228;p47"/>
          <p:cNvCxnSpPr/>
          <p:nvPr/>
        </p:nvCxnSpPr>
        <p:spPr>
          <a:xfrm>
            <a:off x="23169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29" name="Google Shape;229;p47"/>
          <p:cNvCxnSpPr/>
          <p:nvPr/>
        </p:nvCxnSpPr>
        <p:spPr>
          <a:xfrm>
            <a:off x="26217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0" name="Google Shape;230;p47"/>
          <p:cNvCxnSpPr/>
          <p:nvPr/>
        </p:nvCxnSpPr>
        <p:spPr>
          <a:xfrm>
            <a:off x="29265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1" name="Google Shape;231;p47"/>
          <p:cNvCxnSpPr/>
          <p:nvPr/>
        </p:nvCxnSpPr>
        <p:spPr>
          <a:xfrm>
            <a:off x="32313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2" name="Google Shape;232;p47"/>
          <p:cNvCxnSpPr/>
          <p:nvPr/>
        </p:nvCxnSpPr>
        <p:spPr>
          <a:xfrm>
            <a:off x="35361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3" name="Google Shape;233;p47"/>
          <p:cNvCxnSpPr/>
          <p:nvPr/>
        </p:nvCxnSpPr>
        <p:spPr>
          <a:xfrm>
            <a:off x="38409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4" name="Google Shape;234;p47"/>
          <p:cNvCxnSpPr/>
          <p:nvPr/>
        </p:nvCxnSpPr>
        <p:spPr>
          <a:xfrm>
            <a:off x="41457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5" name="Google Shape;235;p47"/>
          <p:cNvCxnSpPr/>
          <p:nvPr/>
        </p:nvCxnSpPr>
        <p:spPr>
          <a:xfrm>
            <a:off x="44505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6" name="Google Shape;236;p47"/>
          <p:cNvCxnSpPr/>
          <p:nvPr/>
        </p:nvCxnSpPr>
        <p:spPr>
          <a:xfrm>
            <a:off x="47553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7" name="Google Shape;237;p47"/>
          <p:cNvCxnSpPr/>
          <p:nvPr/>
        </p:nvCxnSpPr>
        <p:spPr>
          <a:xfrm>
            <a:off x="50601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8" name="Google Shape;238;p47"/>
          <p:cNvCxnSpPr/>
          <p:nvPr/>
        </p:nvCxnSpPr>
        <p:spPr>
          <a:xfrm>
            <a:off x="53649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39" name="Google Shape;239;p47"/>
          <p:cNvCxnSpPr/>
          <p:nvPr/>
        </p:nvCxnSpPr>
        <p:spPr>
          <a:xfrm>
            <a:off x="56697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0" name="Google Shape;240;p47"/>
          <p:cNvCxnSpPr/>
          <p:nvPr/>
        </p:nvCxnSpPr>
        <p:spPr>
          <a:xfrm>
            <a:off x="59745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1" name="Google Shape;241;p47"/>
          <p:cNvCxnSpPr/>
          <p:nvPr/>
        </p:nvCxnSpPr>
        <p:spPr>
          <a:xfrm>
            <a:off x="62793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2" name="Google Shape;242;p47"/>
          <p:cNvCxnSpPr/>
          <p:nvPr/>
        </p:nvCxnSpPr>
        <p:spPr>
          <a:xfrm>
            <a:off x="65841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3" name="Google Shape;243;p47"/>
          <p:cNvCxnSpPr/>
          <p:nvPr/>
        </p:nvCxnSpPr>
        <p:spPr>
          <a:xfrm>
            <a:off x="68889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4" name="Google Shape;244;p47"/>
          <p:cNvCxnSpPr/>
          <p:nvPr/>
        </p:nvCxnSpPr>
        <p:spPr>
          <a:xfrm>
            <a:off x="71937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5" name="Google Shape;245;p47"/>
          <p:cNvCxnSpPr/>
          <p:nvPr/>
        </p:nvCxnSpPr>
        <p:spPr>
          <a:xfrm>
            <a:off x="74985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6" name="Google Shape;246;p47"/>
          <p:cNvCxnSpPr/>
          <p:nvPr/>
        </p:nvCxnSpPr>
        <p:spPr>
          <a:xfrm>
            <a:off x="78033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7" name="Google Shape;247;p47"/>
          <p:cNvCxnSpPr/>
          <p:nvPr/>
        </p:nvCxnSpPr>
        <p:spPr>
          <a:xfrm>
            <a:off x="81081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8" name="Google Shape;248;p47"/>
          <p:cNvCxnSpPr/>
          <p:nvPr/>
        </p:nvCxnSpPr>
        <p:spPr>
          <a:xfrm>
            <a:off x="84129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49" name="Google Shape;249;p47"/>
          <p:cNvCxnSpPr/>
          <p:nvPr/>
        </p:nvCxnSpPr>
        <p:spPr>
          <a:xfrm>
            <a:off x="87177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50" name="Google Shape;250;p47"/>
          <p:cNvCxnSpPr/>
          <p:nvPr/>
        </p:nvCxnSpPr>
        <p:spPr>
          <a:xfrm>
            <a:off x="90225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51" name="Google Shape;251;p47"/>
          <p:cNvCxnSpPr/>
          <p:nvPr/>
        </p:nvCxnSpPr>
        <p:spPr>
          <a:xfrm>
            <a:off x="93273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52" name="Google Shape;252;p47"/>
          <p:cNvCxnSpPr/>
          <p:nvPr/>
        </p:nvCxnSpPr>
        <p:spPr>
          <a:xfrm>
            <a:off x="96321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53" name="Google Shape;253;p47"/>
          <p:cNvCxnSpPr/>
          <p:nvPr/>
        </p:nvCxnSpPr>
        <p:spPr>
          <a:xfrm>
            <a:off x="9936900" y="4318167"/>
            <a:ext cx="0" cy="447600"/>
          </a:xfrm>
          <a:prstGeom prst="straightConnector1">
            <a:avLst/>
          </a:prstGeom>
          <a:noFill/>
          <a:ln w="28575" cap="flat" cmpd="sng">
            <a:solidFill>
              <a:srgbClr val="FFFFFF"/>
            </a:solidFill>
            <a:prstDash val="solid"/>
            <a:round/>
            <a:headEnd type="none" w="med" len="med"/>
            <a:tailEnd type="none" w="med" len="med"/>
          </a:ln>
        </p:spPr>
      </p:cxnSp>
      <p:cxnSp>
        <p:nvCxnSpPr>
          <p:cNvPr id="254" name="Google Shape;254;p47"/>
          <p:cNvCxnSpPr/>
          <p:nvPr/>
        </p:nvCxnSpPr>
        <p:spPr>
          <a:xfrm>
            <a:off x="10343300" y="4318167"/>
            <a:ext cx="0" cy="447600"/>
          </a:xfrm>
          <a:prstGeom prst="straightConnector1">
            <a:avLst/>
          </a:prstGeom>
          <a:noFill/>
          <a:ln w="28575" cap="flat" cmpd="sng">
            <a:solidFill>
              <a:srgbClr val="FFFFFF"/>
            </a:solidFill>
            <a:prstDash val="solid"/>
            <a:round/>
            <a:headEnd type="none" w="med" len="med"/>
            <a:tailEnd type="none" w="med" len="med"/>
          </a:ln>
        </p:spPr>
      </p:cxnSp>
      <p:sp>
        <p:nvSpPr>
          <p:cNvPr id="255" name="Google Shape;255;p47"/>
          <p:cNvSpPr txBox="1"/>
          <p:nvPr/>
        </p:nvSpPr>
        <p:spPr>
          <a:xfrm>
            <a:off x="286033" y="3960167"/>
            <a:ext cx="8616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1" i="0" u="none" strike="noStrike" kern="0" cap="none" spc="0" normalizeH="0" baseline="0" noProof="0">
                <a:ln>
                  <a:noFill/>
                </a:ln>
                <a:solidFill>
                  <a:srgbClr val="FFFFFF"/>
                </a:solidFill>
                <a:effectLst/>
                <a:uLnTx/>
                <a:uFillTx/>
                <a:latin typeface="Cambria"/>
                <a:ea typeface="Cambria"/>
                <a:cs typeface="Cambria"/>
                <a:sym typeface="Cambria"/>
              </a:rPr>
              <a:t>Hubble</a:t>
            </a:r>
            <a:endParaRPr kumimoji="0" sz="1333" b="1"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256" name="Google Shape;256;p47"/>
          <p:cNvSpPr txBox="1"/>
          <p:nvPr/>
        </p:nvSpPr>
        <p:spPr>
          <a:xfrm>
            <a:off x="5711500" y="4742567"/>
            <a:ext cx="6060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0"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0" i="0" u="none" strike="noStrike" kern="0" cap="none" spc="0" normalizeH="0" baseline="30000" noProof="0">
                <a:ln>
                  <a:noFill/>
                </a:ln>
                <a:solidFill>
                  <a:srgbClr val="FFFFFF"/>
                </a:solidFill>
                <a:effectLst/>
                <a:uLnTx/>
                <a:uFillTx/>
                <a:latin typeface="Arial"/>
                <a:ea typeface="+mn-ea"/>
                <a:cs typeface="Arial"/>
                <a:sym typeface="Arial"/>
              </a:rPr>
              <a:t>-3</a:t>
            </a:r>
            <a:endParaRPr kumimoji="0" sz="1467" b="0" i="0" u="none" strike="noStrike" kern="0" cap="none" spc="0" normalizeH="0" baseline="30000" noProof="0">
              <a:ln>
                <a:noFill/>
              </a:ln>
              <a:solidFill>
                <a:srgbClr val="FFFFFF"/>
              </a:solidFill>
              <a:effectLst/>
              <a:uLnTx/>
              <a:uFillTx/>
              <a:latin typeface="Arial"/>
              <a:ea typeface="+mn-ea"/>
              <a:cs typeface="Arial"/>
              <a:sym typeface="Arial"/>
            </a:endParaRPr>
          </a:p>
        </p:txBody>
      </p:sp>
      <p:cxnSp>
        <p:nvCxnSpPr>
          <p:cNvPr id="257" name="Google Shape;257;p47"/>
          <p:cNvCxnSpPr/>
          <p:nvPr/>
        </p:nvCxnSpPr>
        <p:spPr>
          <a:xfrm flipH="1">
            <a:off x="666100" y="4536367"/>
            <a:ext cx="939600" cy="11200"/>
          </a:xfrm>
          <a:prstGeom prst="straightConnector1">
            <a:avLst/>
          </a:prstGeom>
          <a:noFill/>
          <a:ln w="38100" cap="flat" cmpd="sng">
            <a:solidFill>
              <a:srgbClr val="FFFFFF"/>
            </a:solidFill>
            <a:prstDash val="solid"/>
            <a:round/>
            <a:headEnd type="none" w="med" len="med"/>
            <a:tailEnd type="triangle" w="med" len="med"/>
          </a:ln>
        </p:spPr>
      </p:cxnSp>
      <p:sp>
        <p:nvSpPr>
          <p:cNvPr id="258" name="Google Shape;258;p47"/>
          <p:cNvSpPr txBox="1"/>
          <p:nvPr/>
        </p:nvSpPr>
        <p:spPr>
          <a:xfrm>
            <a:off x="6914500" y="4743433"/>
            <a:ext cx="6600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0"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0" i="0" u="none" strike="noStrike" kern="0" cap="none" spc="0" normalizeH="0" baseline="30000" noProof="0">
                <a:ln>
                  <a:noFill/>
                </a:ln>
                <a:solidFill>
                  <a:srgbClr val="FFFFFF"/>
                </a:solidFill>
                <a:effectLst/>
                <a:uLnTx/>
                <a:uFillTx/>
                <a:latin typeface="Arial"/>
                <a:ea typeface="+mn-ea"/>
                <a:cs typeface="Arial"/>
                <a:sym typeface="Arial"/>
              </a:rPr>
              <a:t>5</a:t>
            </a:r>
            <a:endParaRPr kumimoji="0" sz="1467" b="0" i="0" u="none" strike="noStrike" kern="0" cap="none" spc="0" normalizeH="0" baseline="30000" noProof="0">
              <a:ln>
                <a:noFill/>
              </a:ln>
              <a:solidFill>
                <a:srgbClr val="FFFFFF"/>
              </a:solidFill>
              <a:effectLst/>
              <a:uLnTx/>
              <a:uFillTx/>
              <a:latin typeface="Arial"/>
              <a:ea typeface="+mn-ea"/>
              <a:cs typeface="Arial"/>
              <a:sym typeface="Arial"/>
            </a:endParaRPr>
          </a:p>
        </p:txBody>
      </p:sp>
      <p:sp>
        <p:nvSpPr>
          <p:cNvPr id="259" name="Google Shape;259;p47"/>
          <p:cNvSpPr txBox="1"/>
          <p:nvPr/>
        </p:nvSpPr>
        <p:spPr>
          <a:xfrm>
            <a:off x="7816100" y="4742567"/>
            <a:ext cx="6600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0"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0" i="0" u="none" strike="noStrike" kern="0" cap="none" spc="0" normalizeH="0" baseline="30000" noProof="0">
                <a:ln>
                  <a:noFill/>
                </a:ln>
                <a:solidFill>
                  <a:srgbClr val="FFFFFF"/>
                </a:solidFill>
                <a:effectLst/>
                <a:uLnTx/>
                <a:uFillTx/>
                <a:latin typeface="Arial"/>
                <a:ea typeface="+mn-ea"/>
                <a:cs typeface="Arial"/>
                <a:sym typeface="Arial"/>
              </a:rPr>
              <a:t>11</a:t>
            </a:r>
            <a:endParaRPr kumimoji="0" sz="1467" b="0" i="0" u="none" strike="noStrike" kern="0" cap="none" spc="0" normalizeH="0" baseline="30000" noProof="0">
              <a:ln>
                <a:noFill/>
              </a:ln>
              <a:solidFill>
                <a:srgbClr val="FFFFFF"/>
              </a:solidFill>
              <a:effectLst/>
              <a:uLnTx/>
              <a:uFillTx/>
              <a:latin typeface="Arial"/>
              <a:ea typeface="+mn-ea"/>
              <a:cs typeface="Arial"/>
              <a:sym typeface="Arial"/>
            </a:endParaRPr>
          </a:p>
        </p:txBody>
      </p:sp>
      <p:sp>
        <p:nvSpPr>
          <p:cNvPr id="260" name="Google Shape;260;p47"/>
          <p:cNvSpPr txBox="1"/>
          <p:nvPr/>
        </p:nvSpPr>
        <p:spPr>
          <a:xfrm>
            <a:off x="10749700" y="4666067"/>
            <a:ext cx="6600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0"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0" i="0" u="none" strike="noStrike" kern="0" cap="none" spc="0" normalizeH="0" baseline="30000" noProof="0">
                <a:ln>
                  <a:noFill/>
                </a:ln>
                <a:solidFill>
                  <a:srgbClr val="FFFFFF"/>
                </a:solidFill>
                <a:effectLst/>
                <a:uLnTx/>
                <a:uFillTx/>
                <a:latin typeface="Arial"/>
                <a:ea typeface="+mn-ea"/>
                <a:cs typeface="Arial"/>
                <a:sym typeface="Arial"/>
              </a:rPr>
              <a:t>28 </a:t>
            </a:r>
            <a:endParaRPr kumimoji="0" sz="1467" b="0" i="0" u="none" strike="noStrike" kern="0" cap="none" spc="0" normalizeH="0" baseline="30000" noProof="0">
              <a:ln>
                <a:noFill/>
              </a:ln>
              <a:solidFill>
                <a:srgbClr val="FFFFFF"/>
              </a:solidFill>
              <a:effectLst/>
              <a:uLnTx/>
              <a:uFillTx/>
              <a:latin typeface="Arial"/>
              <a:ea typeface="+mn-ea"/>
              <a:cs typeface="Arial"/>
              <a:sym typeface="Arial"/>
            </a:endParaRPr>
          </a:p>
        </p:txBody>
      </p:sp>
      <p:sp>
        <p:nvSpPr>
          <p:cNvPr id="261" name="Google Shape;261;p47"/>
          <p:cNvSpPr txBox="1"/>
          <p:nvPr/>
        </p:nvSpPr>
        <p:spPr>
          <a:xfrm>
            <a:off x="10688100" y="3960167"/>
            <a:ext cx="8616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1" i="0" u="none" strike="noStrike" kern="0" cap="none" spc="0" normalizeH="0" baseline="0" noProof="0">
                <a:ln>
                  <a:noFill/>
                </a:ln>
                <a:solidFill>
                  <a:srgbClr val="FFFFFF"/>
                </a:solidFill>
                <a:effectLst/>
                <a:uLnTx/>
                <a:uFillTx/>
                <a:latin typeface="Cambria"/>
                <a:ea typeface="Cambria"/>
                <a:cs typeface="Cambria"/>
                <a:sym typeface="Cambria"/>
              </a:rPr>
              <a:t>Planck</a:t>
            </a:r>
            <a:endParaRPr kumimoji="0" sz="1333" b="1"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262" name="Google Shape;262;p47"/>
          <p:cNvSpPr txBox="1"/>
          <p:nvPr/>
        </p:nvSpPr>
        <p:spPr>
          <a:xfrm>
            <a:off x="5381500" y="3807767"/>
            <a:ext cx="1186000" cy="533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FFFFFF"/>
                </a:solidFill>
                <a:effectLst/>
                <a:uLnTx/>
                <a:uFillTx/>
                <a:latin typeface="Cambria"/>
                <a:ea typeface="Cambria"/>
                <a:cs typeface="Cambria"/>
                <a:sym typeface="Cambria"/>
              </a:rPr>
              <a:t>Neutrinos</a:t>
            </a:r>
            <a:endParaRPr kumimoji="0" sz="1333"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FFFFFF"/>
                </a:solidFill>
                <a:effectLst/>
                <a:uLnTx/>
                <a:uFillTx/>
                <a:latin typeface="Cambria"/>
                <a:ea typeface="Cambria"/>
                <a:cs typeface="Cambria"/>
                <a:sym typeface="Cambria"/>
              </a:rPr>
              <a:t>Dark Energy</a:t>
            </a:r>
            <a:endParaRPr kumimoji="0" sz="1333"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263" name="Google Shape;263;p47"/>
          <p:cNvSpPr txBox="1"/>
          <p:nvPr/>
        </p:nvSpPr>
        <p:spPr>
          <a:xfrm>
            <a:off x="6888900" y="3793967"/>
            <a:ext cx="9396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FFFFFF"/>
                </a:solidFill>
                <a:effectLst/>
                <a:uLnTx/>
                <a:uFillTx/>
                <a:latin typeface="Cambria"/>
                <a:ea typeface="Cambria"/>
                <a:cs typeface="Cambria"/>
                <a:sym typeface="Cambria"/>
              </a:rPr>
              <a:t>Standard Model</a:t>
            </a:r>
            <a:endParaRPr kumimoji="0" sz="1333"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264" name="Google Shape;264;p47"/>
          <p:cNvSpPr txBox="1"/>
          <p:nvPr/>
        </p:nvSpPr>
        <p:spPr>
          <a:xfrm>
            <a:off x="7970100" y="3983367"/>
            <a:ext cx="6060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a:ln>
                  <a:noFill/>
                </a:ln>
                <a:solidFill>
                  <a:srgbClr val="FFFFFF"/>
                </a:solidFill>
                <a:effectLst/>
                <a:uLnTx/>
                <a:uFillTx/>
                <a:latin typeface="Cambria"/>
                <a:ea typeface="Cambria"/>
                <a:cs typeface="Cambria"/>
                <a:sym typeface="Cambria"/>
              </a:rPr>
              <a:t>LHC</a:t>
            </a:r>
            <a:endParaRPr kumimoji="0" sz="1333"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265" name="Google Shape;265;p47"/>
          <p:cNvSpPr/>
          <p:nvPr/>
        </p:nvSpPr>
        <p:spPr>
          <a:xfrm>
            <a:off x="8122300" y="4318167"/>
            <a:ext cx="276400" cy="447600"/>
          </a:xfrm>
          <a:prstGeom prst="rect">
            <a:avLst/>
          </a:prstGeom>
          <a:gradFill>
            <a:gsLst>
              <a:gs pos="0">
                <a:srgbClr val="F48208"/>
              </a:gs>
              <a:gs pos="100000">
                <a:srgbClr val="703E08"/>
              </a:gs>
            </a:gsLst>
            <a:path path="circle">
              <a:fillToRect l="50000" t="50000" r="50000" b="50000"/>
            </a:path>
            <a:tileRect/>
          </a:gradFill>
          <a:ln w="9525" cap="flat" cmpd="sng">
            <a:solidFill>
              <a:schemeClr val="dk2"/>
            </a:solidFill>
            <a:prstDash val="solid"/>
            <a:round/>
            <a:headEnd type="none" w="sm" len="sm"/>
            <a:tailEnd type="none" w="sm" len="sm"/>
          </a:ln>
          <a:effectLst>
            <a:outerShdw blurRad="57150" dist="9525" algn="bl" rotWithShape="0">
              <a:srgbClr val="FF9900">
                <a:alpha val="0"/>
              </a:srgbClr>
            </a:outerShdw>
          </a:effectLst>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6" name="Google Shape;266;p47"/>
          <p:cNvSpPr/>
          <p:nvPr/>
        </p:nvSpPr>
        <p:spPr>
          <a:xfrm>
            <a:off x="7243800" y="4318167"/>
            <a:ext cx="828400" cy="447600"/>
          </a:xfrm>
          <a:prstGeom prst="rect">
            <a:avLst/>
          </a:prstGeom>
          <a:gradFill>
            <a:gsLst>
              <a:gs pos="0">
                <a:srgbClr val="1077D2"/>
              </a:gs>
              <a:gs pos="100000">
                <a:srgbClr val="093153"/>
              </a:gs>
            </a:gsLst>
            <a:path path="circle">
              <a:fillToRect l="50000" t="50000" r="50000" b="50000"/>
            </a:path>
            <a:tileRect/>
          </a:gradFill>
          <a:ln w="9525" cap="flat" cmpd="sng">
            <a:solidFill>
              <a:srgbClr val="000000"/>
            </a:solidFill>
            <a:prstDash val="solid"/>
            <a:round/>
            <a:headEnd type="none" w="sm" len="sm"/>
            <a:tailEnd type="none" w="sm" len="sm"/>
          </a:ln>
          <a:effectLst>
            <a:outerShdw blurRad="57150" dist="19050" dir="6000000" algn="bl" rotWithShape="0">
              <a:srgbClr val="395E89">
                <a:alpha val="0"/>
              </a:srgbClr>
            </a:outerShdw>
          </a:effectLst>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7" name="Google Shape;267;p47"/>
          <p:cNvSpPr/>
          <p:nvPr/>
        </p:nvSpPr>
        <p:spPr>
          <a:xfrm>
            <a:off x="5857500" y="4330567"/>
            <a:ext cx="276400" cy="447600"/>
          </a:xfrm>
          <a:prstGeom prst="rect">
            <a:avLst/>
          </a:prstGeom>
          <a:gradFill>
            <a:gsLst>
              <a:gs pos="0">
                <a:srgbClr val="DB0000"/>
              </a:gs>
              <a:gs pos="100000">
                <a:srgbClr val="540303"/>
              </a:gs>
            </a:gsLst>
            <a:path path="circle">
              <a:fillToRect l="50000" t="50000" r="50000" b="50000"/>
            </a:path>
            <a:tileRect/>
          </a:gradFill>
          <a:ln w="9525" cap="flat" cmpd="sng">
            <a:solidFill>
              <a:srgbClr val="000000"/>
            </a:solidFill>
            <a:prstDash val="solid"/>
            <a:round/>
            <a:headEnd type="none" w="sm" len="sm"/>
            <a:tailEnd type="none" w="sm" len="sm"/>
          </a:ln>
          <a:effectLst>
            <a:outerShdw blurRad="57150" dist="19050" dir="5400000" algn="bl" rotWithShape="0">
              <a:srgbClr val="990000">
                <a:alpha val="0"/>
              </a:srgbClr>
            </a:outerShdw>
            <a:reflection stA="0" endPos="30000" dist="38100" dir="5400000" fadeDir="5400012" sy="-100000" algn="bl" rotWithShape="0"/>
          </a:effectLst>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8" name="Google Shape;268;p47"/>
          <p:cNvSpPr/>
          <p:nvPr/>
        </p:nvSpPr>
        <p:spPr>
          <a:xfrm>
            <a:off x="3021000" y="5187433"/>
            <a:ext cx="7322400" cy="1074000"/>
          </a:xfrm>
          <a:prstGeom prst="rect">
            <a:avLst/>
          </a:prstGeom>
          <a:solidFill>
            <a:srgbClr val="00B050"/>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69" name="Google Shape;269;p47"/>
          <p:cNvSpPr/>
          <p:nvPr/>
        </p:nvSpPr>
        <p:spPr>
          <a:xfrm>
            <a:off x="4563500" y="5187433"/>
            <a:ext cx="1670400" cy="10740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0" name="Google Shape;270;p47"/>
          <p:cNvSpPr txBox="1"/>
          <p:nvPr/>
        </p:nvSpPr>
        <p:spPr>
          <a:xfrm>
            <a:off x="4932700" y="6261433"/>
            <a:ext cx="3912400" cy="447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a:ln>
                  <a:noFill/>
                </a:ln>
                <a:solidFill>
                  <a:srgbClr val="FFFFFF"/>
                </a:solidFill>
                <a:effectLst/>
                <a:uLnTx/>
                <a:uFillTx/>
                <a:latin typeface="Arial"/>
                <a:ea typeface="+mn-ea"/>
                <a:cs typeface="Arial"/>
                <a:sym typeface="Arial"/>
              </a:rPr>
              <a:t>Possible Dark Matter Mass Range</a:t>
            </a:r>
            <a:endParaRPr kumimoji="0" sz="1867" b="0" i="0" u="none" strike="noStrike" kern="0" cap="none" spc="0" normalizeH="0" baseline="0" noProof="0">
              <a:ln>
                <a:noFill/>
              </a:ln>
              <a:solidFill>
                <a:srgbClr val="FFFFFF"/>
              </a:solidFill>
              <a:effectLst/>
              <a:uLnTx/>
              <a:uFillTx/>
              <a:latin typeface="Arial"/>
              <a:ea typeface="+mn-ea"/>
              <a:cs typeface="Arial"/>
              <a:sym typeface="Arial"/>
            </a:endParaRPr>
          </a:p>
        </p:txBody>
      </p:sp>
      <p:sp>
        <p:nvSpPr>
          <p:cNvPr id="271" name="Google Shape;271;p47"/>
          <p:cNvSpPr txBox="1"/>
          <p:nvPr/>
        </p:nvSpPr>
        <p:spPr>
          <a:xfrm>
            <a:off x="4855300" y="5390317"/>
            <a:ext cx="985600" cy="447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dirty="0">
                <a:ln>
                  <a:noFill/>
                </a:ln>
                <a:solidFill>
                  <a:srgbClr val="303030"/>
                </a:solidFill>
                <a:effectLst/>
                <a:uLnTx/>
                <a:uFillTx/>
                <a:latin typeface="Arial"/>
                <a:ea typeface="+mn-ea"/>
                <a:cs typeface="Arial"/>
                <a:sym typeface="Arial"/>
              </a:rPr>
              <a:t>Axions</a:t>
            </a:r>
            <a:endParaRPr kumimoji="0" sz="1867" b="0" i="0" u="none" strike="noStrike" kern="0" cap="none" spc="0" normalizeH="0" baseline="0" noProof="0" dirty="0">
              <a:ln>
                <a:noFill/>
              </a:ln>
              <a:solidFill>
                <a:srgbClr val="303030"/>
              </a:solidFill>
              <a:effectLst/>
              <a:uLnTx/>
              <a:uFillTx/>
              <a:latin typeface="Arial"/>
              <a:ea typeface="+mn-ea"/>
              <a:cs typeface="Arial"/>
              <a:sym typeface="Arial"/>
            </a:endParaRPr>
          </a:p>
        </p:txBody>
      </p:sp>
      <p:sp>
        <p:nvSpPr>
          <p:cNvPr id="272" name="Google Shape;272;p47"/>
          <p:cNvSpPr/>
          <p:nvPr/>
        </p:nvSpPr>
        <p:spPr>
          <a:xfrm>
            <a:off x="7898500" y="5187433"/>
            <a:ext cx="413600" cy="1074000"/>
          </a:xfrm>
          <a:prstGeom prst="rect">
            <a:avLst/>
          </a:prstGeom>
          <a:gradFill>
            <a:gsLst>
              <a:gs pos="0">
                <a:srgbClr val="4E29AA"/>
              </a:gs>
              <a:gs pos="100000">
                <a:srgbClr val="1E123D"/>
              </a:gs>
            </a:gsLst>
            <a:path path="circle">
              <a:fillToRect l="50000" t="50000" r="50000" b="50000"/>
            </a:path>
            <a:tileRect/>
          </a:gradFill>
          <a:ln>
            <a:noFill/>
          </a:ln>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73" name="Google Shape;273;p47"/>
          <p:cNvSpPr txBox="1"/>
          <p:nvPr/>
        </p:nvSpPr>
        <p:spPr>
          <a:xfrm>
            <a:off x="7676300" y="5545433"/>
            <a:ext cx="9396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600" b="0" i="0" u="none" strike="noStrike" kern="0" cap="none" spc="0" normalizeH="0" baseline="0" noProof="0">
                <a:ln>
                  <a:noFill/>
                </a:ln>
                <a:solidFill>
                  <a:srgbClr val="FFFFFF"/>
                </a:solidFill>
                <a:effectLst/>
                <a:uLnTx/>
                <a:uFillTx/>
                <a:latin typeface="Arial"/>
                <a:ea typeface="+mn-ea"/>
                <a:cs typeface="Arial"/>
                <a:sym typeface="Arial"/>
              </a:rPr>
              <a:t>WIMPs</a:t>
            </a:r>
            <a:endParaRPr kumimoji="0" sz="1600" b="0" i="0" u="none" strike="noStrike" kern="0" cap="none" spc="0" normalizeH="0" baseline="0" noProof="0">
              <a:ln>
                <a:noFill/>
              </a:ln>
              <a:solidFill>
                <a:srgbClr val="FFFFFF"/>
              </a:solidFill>
              <a:effectLst/>
              <a:uLnTx/>
              <a:uFillTx/>
              <a:latin typeface="Arial"/>
              <a:ea typeface="+mn-ea"/>
              <a:cs typeface="Arial"/>
              <a:sym typeface="Arial"/>
            </a:endParaRPr>
          </a:p>
        </p:txBody>
      </p:sp>
      <p:cxnSp>
        <p:nvCxnSpPr>
          <p:cNvPr id="274" name="Google Shape;274;p47"/>
          <p:cNvCxnSpPr/>
          <p:nvPr/>
        </p:nvCxnSpPr>
        <p:spPr>
          <a:xfrm>
            <a:off x="9996660" y="5736101"/>
            <a:ext cx="854400" cy="12800"/>
          </a:xfrm>
          <a:prstGeom prst="straightConnector1">
            <a:avLst/>
          </a:prstGeom>
          <a:noFill/>
          <a:ln w="28575" cap="flat" cmpd="sng">
            <a:solidFill>
              <a:srgbClr val="D9D9D9"/>
            </a:solidFill>
            <a:prstDash val="solid"/>
            <a:round/>
            <a:headEnd type="none" w="med" len="med"/>
            <a:tailEnd type="triangle" w="med" len="med"/>
          </a:ln>
        </p:spPr>
      </p:cxnSp>
      <p:sp>
        <p:nvSpPr>
          <p:cNvPr id="275" name="Google Shape;275;p47"/>
          <p:cNvSpPr txBox="1"/>
          <p:nvPr/>
        </p:nvSpPr>
        <p:spPr>
          <a:xfrm>
            <a:off x="2901300" y="4720967"/>
            <a:ext cx="660000" cy="447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0"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0" i="0" u="none" strike="noStrike" kern="0" cap="none" spc="0" normalizeH="0" baseline="30000" noProof="0">
                <a:ln>
                  <a:noFill/>
                </a:ln>
                <a:solidFill>
                  <a:srgbClr val="FFFFFF"/>
                </a:solidFill>
                <a:effectLst/>
                <a:uLnTx/>
                <a:uFillTx/>
                <a:latin typeface="Arial"/>
                <a:ea typeface="+mn-ea"/>
                <a:cs typeface="Arial"/>
                <a:sym typeface="Arial"/>
              </a:rPr>
              <a:t>-21</a:t>
            </a:r>
            <a:endParaRPr kumimoji="0" sz="1467" b="0" i="0" u="none" strike="noStrike" kern="0" cap="none" spc="0" normalizeH="0" baseline="30000" noProof="0">
              <a:ln>
                <a:noFill/>
              </a:ln>
              <a:solidFill>
                <a:srgbClr val="FFFFFF"/>
              </a:solidFill>
              <a:effectLst/>
              <a:uLnTx/>
              <a:uFillTx/>
              <a:latin typeface="Arial"/>
              <a:ea typeface="+mn-ea"/>
              <a:cs typeface="Arial"/>
              <a:sym typeface="Arial"/>
            </a:endParaRPr>
          </a:p>
        </p:txBody>
      </p:sp>
      <p:sp>
        <p:nvSpPr>
          <p:cNvPr id="276" name="Google Shape;276;p47"/>
          <p:cNvSpPr txBox="1"/>
          <p:nvPr/>
        </p:nvSpPr>
        <p:spPr>
          <a:xfrm>
            <a:off x="483100" y="4765767"/>
            <a:ext cx="731600" cy="3580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0"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0" i="0" u="none" strike="noStrike" kern="0" cap="none" spc="0" normalizeH="0" baseline="30000" noProof="0">
                <a:ln>
                  <a:noFill/>
                </a:ln>
                <a:solidFill>
                  <a:srgbClr val="FFFFFF"/>
                </a:solidFill>
                <a:effectLst/>
                <a:uLnTx/>
                <a:uFillTx/>
                <a:latin typeface="Arial"/>
                <a:ea typeface="+mn-ea"/>
                <a:cs typeface="Arial"/>
                <a:sym typeface="Arial"/>
              </a:rPr>
              <a:t>-33</a:t>
            </a:r>
            <a:endParaRPr kumimoji="0" sz="1467" b="0" i="0" u="none" strike="noStrike" kern="0" cap="none" spc="0" normalizeH="0" baseline="30000" noProof="0">
              <a:ln>
                <a:noFill/>
              </a:ln>
              <a:solidFill>
                <a:srgbClr val="FFFFFF"/>
              </a:solidFill>
              <a:effectLst/>
              <a:uLnTx/>
              <a:uFillTx/>
              <a:latin typeface="Arial"/>
              <a:ea typeface="+mn-ea"/>
              <a:cs typeface="Arial"/>
              <a:sym typeface="Arial"/>
            </a:endParaRPr>
          </a:p>
        </p:txBody>
      </p:sp>
      <p:sp>
        <p:nvSpPr>
          <p:cNvPr id="277" name="Google Shape;277;p47"/>
          <p:cNvSpPr txBox="1"/>
          <p:nvPr/>
        </p:nvSpPr>
        <p:spPr>
          <a:xfrm>
            <a:off x="7473300" y="5765800"/>
            <a:ext cx="1854000" cy="533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600" b="0" i="0" u="none" strike="noStrike" kern="0" cap="none" spc="0" normalizeH="0" baseline="0" noProof="0">
                <a:ln>
                  <a:noFill/>
                </a:ln>
                <a:solidFill>
                  <a:srgbClr val="FFFFFF"/>
                </a:solidFill>
                <a:effectLst/>
                <a:uLnTx/>
                <a:uFillTx/>
                <a:latin typeface="Arial"/>
                <a:ea typeface="+mn-ea"/>
                <a:cs typeface="Arial"/>
                <a:sym typeface="Arial"/>
              </a:rPr>
              <a:t>~</a:t>
            </a:r>
            <a:r>
              <a:rPr kumimoji="0" lang="en" sz="1333" b="0" i="0" u="none" strike="noStrike" kern="0" cap="none" spc="0" normalizeH="0" baseline="0" noProof="0">
                <a:ln>
                  <a:noFill/>
                </a:ln>
                <a:solidFill>
                  <a:srgbClr val="FFFFFF"/>
                </a:solidFill>
                <a:effectLst/>
                <a:uLnTx/>
                <a:uFillTx/>
                <a:latin typeface="Arial"/>
                <a:ea typeface="+mn-ea"/>
                <a:cs typeface="Arial"/>
                <a:sym typeface="Arial"/>
              </a:rPr>
              <a:t>10-1000 GeV</a:t>
            </a:r>
            <a:endParaRPr kumimoji="0" sz="1333" b="0" i="0" u="none" strike="noStrike" kern="0" cap="none" spc="0" normalizeH="0" baseline="0" noProof="0">
              <a:ln>
                <a:noFill/>
              </a:ln>
              <a:solidFill>
                <a:srgbClr val="FFFFFF"/>
              </a:solidFill>
              <a:effectLst/>
              <a:uLnTx/>
              <a:uFillTx/>
              <a:latin typeface="Arial"/>
              <a:ea typeface="+mn-ea"/>
              <a:cs typeface="Arial"/>
              <a:sym typeface="Arial"/>
            </a:endParaRPr>
          </a:p>
        </p:txBody>
      </p:sp>
      <p:sp>
        <p:nvSpPr>
          <p:cNvPr id="278" name="Google Shape;278;p47"/>
          <p:cNvSpPr txBox="1"/>
          <p:nvPr/>
        </p:nvSpPr>
        <p:spPr>
          <a:xfrm>
            <a:off x="2291700" y="6383700"/>
            <a:ext cx="660000" cy="447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467" b="1" i="0" u="none" strike="noStrike" kern="0" cap="none" spc="0" normalizeH="0" baseline="0" noProof="0">
                <a:ln>
                  <a:noFill/>
                </a:ln>
                <a:solidFill>
                  <a:srgbClr val="FFFFFF"/>
                </a:solidFill>
                <a:effectLst/>
                <a:uLnTx/>
                <a:uFillTx/>
                <a:latin typeface="Arial"/>
                <a:ea typeface="+mn-ea"/>
                <a:cs typeface="Arial"/>
                <a:sym typeface="Arial"/>
              </a:rPr>
              <a:t>10</a:t>
            </a:r>
            <a:r>
              <a:rPr kumimoji="0" lang="en" sz="1467" b="1" i="0" u="none" strike="noStrike" kern="0" cap="none" spc="0" normalizeH="0" baseline="30000" noProof="0">
                <a:ln>
                  <a:noFill/>
                </a:ln>
                <a:solidFill>
                  <a:srgbClr val="FFFFFF"/>
                </a:solidFill>
                <a:effectLst/>
                <a:uLnTx/>
                <a:uFillTx/>
                <a:latin typeface="Arial"/>
                <a:ea typeface="+mn-ea"/>
                <a:cs typeface="Arial"/>
                <a:sym typeface="Arial"/>
              </a:rPr>
              <a:t>-22</a:t>
            </a:r>
            <a:endParaRPr kumimoji="0" sz="1467" b="1" i="0" u="none" strike="noStrike" kern="0" cap="none" spc="0" normalizeH="0" baseline="30000" noProof="0">
              <a:ln>
                <a:noFill/>
              </a:ln>
              <a:solidFill>
                <a:srgbClr val="FFFFFF"/>
              </a:solidFill>
              <a:effectLst/>
              <a:uLnTx/>
              <a:uFillTx/>
              <a:latin typeface="Arial"/>
              <a:ea typeface="+mn-ea"/>
              <a:cs typeface="Arial"/>
              <a:sym typeface="Arial"/>
            </a:endParaRPr>
          </a:p>
        </p:txBody>
      </p:sp>
      <p:cxnSp>
        <p:nvCxnSpPr>
          <p:cNvPr id="279" name="Google Shape;279;p47"/>
          <p:cNvCxnSpPr>
            <a:stCxn id="278" idx="0"/>
          </p:cNvCxnSpPr>
          <p:nvPr/>
        </p:nvCxnSpPr>
        <p:spPr>
          <a:xfrm rot="10800000" flipH="1">
            <a:off x="2621700" y="6293300"/>
            <a:ext cx="413600" cy="90400"/>
          </a:xfrm>
          <a:prstGeom prst="straightConnector1">
            <a:avLst/>
          </a:prstGeom>
          <a:noFill/>
          <a:ln w="19050" cap="flat" cmpd="sng">
            <a:solidFill>
              <a:srgbClr val="FFFFFF"/>
            </a:solidFill>
            <a:prstDash val="solid"/>
            <a:round/>
            <a:headEnd type="none" w="med" len="med"/>
            <a:tailEnd type="triangle" w="med" len="med"/>
          </a:ln>
        </p:spPr>
      </p:cxnSp>
      <p:cxnSp>
        <p:nvCxnSpPr>
          <p:cNvPr id="280" name="Google Shape;280;p47"/>
          <p:cNvCxnSpPr/>
          <p:nvPr/>
        </p:nvCxnSpPr>
        <p:spPr>
          <a:xfrm>
            <a:off x="6439767" y="3535767"/>
            <a:ext cx="0" cy="447600"/>
          </a:xfrm>
          <a:prstGeom prst="straightConnector1">
            <a:avLst/>
          </a:prstGeom>
          <a:noFill/>
          <a:ln w="19050" cap="flat" cmpd="sng">
            <a:solidFill>
              <a:srgbClr val="FFFFFF"/>
            </a:solidFill>
            <a:prstDash val="solid"/>
            <a:round/>
            <a:headEnd type="none" w="med" len="med"/>
            <a:tailEnd type="none" w="med" len="med"/>
          </a:ln>
        </p:spPr>
      </p:cxnSp>
      <p:sp>
        <p:nvSpPr>
          <p:cNvPr id="281" name="Google Shape;281;p47"/>
          <p:cNvSpPr txBox="1"/>
          <p:nvPr/>
        </p:nvSpPr>
        <p:spPr>
          <a:xfrm>
            <a:off x="6052901" y="2893233"/>
            <a:ext cx="1242391" cy="447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Arial"/>
                <a:ea typeface="+mn-ea"/>
                <a:cs typeface="Arial"/>
                <a:sym typeface="Arial"/>
              </a:rPr>
              <a:t>1eV/</a:t>
            </a:r>
            <a:r>
              <a:rPr kumimoji="0" lang="en-US" sz="2400" b="1" i="0" u="none" strike="noStrike" kern="0" cap="none" spc="0" normalizeH="0" baseline="0" noProof="0" dirty="0">
                <a:ln>
                  <a:noFill/>
                </a:ln>
                <a:solidFill>
                  <a:srgbClr val="FFFFFF"/>
                </a:solidFill>
                <a:effectLst/>
                <a:uLnTx/>
                <a:uFillTx/>
                <a:latin typeface="Arial"/>
                <a:ea typeface="+mn-ea"/>
                <a:cs typeface="Arial"/>
                <a:sym typeface="Arial"/>
              </a:rPr>
              <a:t>c</a:t>
            </a:r>
            <a:r>
              <a:rPr kumimoji="0" lang="en-US" sz="2400" b="1" i="0" u="none" strike="noStrike" kern="0" cap="none" spc="0" normalizeH="0" baseline="30000" noProof="0" dirty="0">
                <a:ln>
                  <a:noFill/>
                </a:ln>
                <a:solidFill>
                  <a:srgbClr val="FFFFFF"/>
                </a:solidFill>
                <a:effectLst/>
                <a:uLnTx/>
                <a:uFillTx/>
                <a:latin typeface="Arial"/>
                <a:ea typeface="+mn-ea"/>
                <a:cs typeface="Arial"/>
                <a:sym typeface="Arial"/>
              </a:rPr>
              <a:t>2</a:t>
            </a:r>
            <a:endParaRPr kumimoji="0" sz="2400" b="1" i="0" u="none" strike="noStrike" kern="0" cap="none" spc="0" normalizeH="0" baseline="30000" noProof="0" dirty="0">
              <a:ln>
                <a:noFill/>
              </a:ln>
              <a:solidFill>
                <a:srgbClr val="FFFFFF"/>
              </a:solidFill>
              <a:effectLst/>
              <a:uLnTx/>
              <a:uFillTx/>
              <a:latin typeface="Arial"/>
              <a:ea typeface="+mn-ea"/>
              <a:cs typeface="Arial"/>
              <a:sym typeface="Arial"/>
            </a:endParaRPr>
          </a:p>
        </p:txBody>
      </p:sp>
      <p:cxnSp>
        <p:nvCxnSpPr>
          <p:cNvPr id="282" name="Google Shape;282;p47"/>
          <p:cNvCxnSpPr/>
          <p:nvPr/>
        </p:nvCxnSpPr>
        <p:spPr>
          <a:xfrm rot="10800000" flipH="1">
            <a:off x="6496300" y="3702467"/>
            <a:ext cx="4336000" cy="30800"/>
          </a:xfrm>
          <a:prstGeom prst="straightConnector1">
            <a:avLst/>
          </a:prstGeom>
          <a:noFill/>
          <a:ln w="38100" cap="flat" cmpd="sng">
            <a:solidFill>
              <a:srgbClr val="8E7CC3"/>
            </a:solidFill>
            <a:prstDash val="solid"/>
            <a:round/>
            <a:headEnd type="none" w="med" len="med"/>
            <a:tailEnd type="stealth" w="med" len="med"/>
          </a:ln>
        </p:spPr>
      </p:cxnSp>
      <p:cxnSp>
        <p:nvCxnSpPr>
          <p:cNvPr id="283" name="Google Shape;283;p47"/>
          <p:cNvCxnSpPr/>
          <p:nvPr/>
        </p:nvCxnSpPr>
        <p:spPr>
          <a:xfrm rot="10800000">
            <a:off x="715700" y="3708633"/>
            <a:ext cx="5652400" cy="10400"/>
          </a:xfrm>
          <a:prstGeom prst="straightConnector1">
            <a:avLst/>
          </a:prstGeom>
          <a:noFill/>
          <a:ln w="38100" cap="flat" cmpd="sng">
            <a:solidFill>
              <a:srgbClr val="45818E"/>
            </a:solidFill>
            <a:prstDash val="solid"/>
            <a:round/>
            <a:headEnd type="none" w="med" len="med"/>
            <a:tailEnd type="stealth" w="med" len="med"/>
          </a:ln>
        </p:spPr>
      </p:cxnSp>
      <p:sp>
        <p:nvSpPr>
          <p:cNvPr id="284" name="Google Shape;284;p47"/>
          <p:cNvSpPr txBox="1"/>
          <p:nvPr/>
        </p:nvSpPr>
        <p:spPr>
          <a:xfrm>
            <a:off x="2348700" y="2850233"/>
            <a:ext cx="1765200" cy="533600"/>
          </a:xfrm>
          <a:prstGeom prst="rect">
            <a:avLst/>
          </a:prstGeom>
          <a:noFill/>
          <a:ln>
            <a:noFill/>
          </a:ln>
        </p:spPr>
        <p:txBody>
          <a:bodyPr spcFirstLastPara="1" wrap="square" lIns="121900" tIns="121900" rIns="121900" bIns="121900" anchor="t"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2400" b="1" i="0" u="none" strike="noStrike" kern="0" cap="none" spc="0" normalizeH="0" baseline="0" noProof="0">
                <a:ln>
                  <a:noFill/>
                </a:ln>
                <a:solidFill>
                  <a:srgbClr val="76A5AF"/>
                </a:solidFill>
                <a:effectLst/>
                <a:uLnTx/>
                <a:uFillTx/>
                <a:latin typeface="Arial"/>
                <a:ea typeface="+mn-ea"/>
                <a:cs typeface="Arial"/>
                <a:sym typeface="Arial"/>
              </a:rPr>
              <a:t>Field-like</a:t>
            </a:r>
            <a:endParaRPr kumimoji="0" sz="2400" b="1" i="0" u="none" strike="noStrike" kern="0" cap="none" spc="0" normalizeH="0" baseline="0" noProof="0">
              <a:ln>
                <a:noFill/>
              </a:ln>
              <a:solidFill>
                <a:srgbClr val="76A5AF"/>
              </a:solidFill>
              <a:effectLst/>
              <a:uLnTx/>
              <a:uFillTx/>
              <a:latin typeface="Arial"/>
              <a:ea typeface="+mn-ea"/>
              <a:cs typeface="Arial"/>
              <a:sym typeface="Arial"/>
            </a:endParaRPr>
          </a:p>
        </p:txBody>
      </p:sp>
      <p:sp>
        <p:nvSpPr>
          <p:cNvPr id="285" name="Google Shape;285;p47"/>
          <p:cNvSpPr txBox="1"/>
          <p:nvPr/>
        </p:nvSpPr>
        <p:spPr>
          <a:xfrm>
            <a:off x="7694500" y="2893233"/>
            <a:ext cx="2046400" cy="447600"/>
          </a:xfrm>
          <a:prstGeom prst="rect">
            <a:avLst/>
          </a:prstGeom>
          <a:noFill/>
          <a:ln>
            <a:noFill/>
          </a:ln>
        </p:spPr>
        <p:txBody>
          <a:bodyPr spcFirstLastPara="1" wrap="square" lIns="121900" tIns="121900" rIns="121900" bIns="121900" anchor="ctr" anchorCtr="0">
            <a:noAutofit/>
          </a:bodyPr>
          <a:lstStyle/>
          <a:p>
            <a:pPr marL="0" marR="0" lvl="0" indent="0" algn="ctr" defTabSz="1219140" rtl="0" eaLnBrk="1" fontAlgn="auto" latinLnBrk="0" hangingPunct="1">
              <a:lnSpc>
                <a:spcPct val="100000"/>
              </a:lnSpc>
              <a:spcBef>
                <a:spcPts val="0"/>
              </a:spcBef>
              <a:spcAft>
                <a:spcPts val="0"/>
              </a:spcAft>
              <a:buClr>
                <a:srgbClr val="000000"/>
              </a:buClr>
              <a:buSzTx/>
              <a:buFontTx/>
              <a:buNone/>
              <a:tabLst/>
              <a:defRPr/>
            </a:pPr>
            <a:r>
              <a:rPr kumimoji="0" lang="en" sz="2400" b="1" i="0" u="none" strike="noStrike" kern="0" cap="none" spc="0" normalizeH="0" baseline="0" noProof="0">
                <a:ln>
                  <a:noFill/>
                </a:ln>
                <a:solidFill>
                  <a:srgbClr val="B4A7D6"/>
                </a:solidFill>
                <a:effectLst/>
                <a:uLnTx/>
                <a:uFillTx/>
                <a:latin typeface="Arial"/>
                <a:ea typeface="+mn-ea"/>
                <a:cs typeface="Arial"/>
                <a:sym typeface="Arial"/>
              </a:rPr>
              <a:t>Particle-like</a:t>
            </a:r>
            <a:endParaRPr kumimoji="0" sz="2400" b="1" i="0" u="none" strike="noStrike" kern="0" cap="none" spc="0" normalizeH="0" baseline="0" noProof="0">
              <a:ln>
                <a:noFill/>
              </a:ln>
              <a:solidFill>
                <a:srgbClr val="B4A7D6"/>
              </a:solidFill>
              <a:effectLst/>
              <a:uLnTx/>
              <a:uFillTx/>
              <a:latin typeface="Arial"/>
              <a:ea typeface="+mn-ea"/>
              <a:cs typeface="Arial"/>
              <a:sym typeface="Arial"/>
            </a:endParaRPr>
          </a:p>
        </p:txBody>
      </p:sp>
      <p:sp>
        <p:nvSpPr>
          <p:cNvPr id="286" name="Google Shape;286;p47"/>
          <p:cNvSpPr txBox="1"/>
          <p:nvPr/>
        </p:nvSpPr>
        <p:spPr>
          <a:xfrm>
            <a:off x="4559400" y="5685991"/>
            <a:ext cx="1765200" cy="524800"/>
          </a:xfrm>
          <a:prstGeom prst="rect">
            <a:avLst/>
          </a:prstGeom>
          <a:noFill/>
          <a:ln>
            <a:noFill/>
          </a:ln>
        </p:spPr>
        <p:txBody>
          <a:bodyPr spcFirstLastPara="1" wrap="square" lIns="121900" tIns="121900" rIns="121900" bIns="121900" anchor="ctr" anchorCtr="0">
            <a:noAutofit/>
          </a:bodyPr>
          <a:lstStyle/>
          <a:p>
            <a:pPr marL="0" marR="0" lvl="0" indent="0" algn="l" defTabSz="1219140" rtl="0" eaLnBrk="1" fontAlgn="auto" latinLnBrk="0" hangingPunct="1">
              <a:lnSpc>
                <a:spcPct val="100000"/>
              </a:lnSpc>
              <a:spcBef>
                <a:spcPts val="0"/>
              </a:spcBef>
              <a:spcAft>
                <a:spcPts val="0"/>
              </a:spcAft>
              <a:buClr>
                <a:srgbClr val="000000"/>
              </a:buClr>
              <a:buSzTx/>
              <a:buFontTx/>
              <a:buNone/>
              <a:tabLst/>
              <a:defRPr/>
            </a:pPr>
            <a:r>
              <a:rPr kumimoji="0" lang="en" sz="1333" b="0" i="0" u="none" strike="noStrike" kern="0" cap="none" spc="0" normalizeH="0" baseline="0" noProof="0" dirty="0">
                <a:ln>
                  <a:noFill/>
                </a:ln>
                <a:solidFill>
                  <a:srgbClr val="FFFFFF"/>
                </a:solidFill>
                <a:effectLst/>
                <a:uLnTx/>
                <a:uFillTx/>
                <a:latin typeface="Arial"/>
                <a:ea typeface="+mn-ea"/>
                <a:cs typeface="Arial"/>
                <a:sym typeface="Arial"/>
              </a:rPr>
              <a:t>~</a:t>
            </a:r>
            <a:r>
              <a:rPr kumimoji="0" lang="en" sz="1333" b="0" i="0" u="none" strike="noStrike" kern="0" cap="none" spc="0" normalizeH="0" baseline="0" noProof="0" dirty="0">
                <a:ln>
                  <a:noFill/>
                </a:ln>
                <a:solidFill>
                  <a:srgbClr val="303030"/>
                </a:solidFill>
                <a:effectLst/>
                <a:uLnTx/>
                <a:uFillTx/>
                <a:latin typeface="Arial"/>
                <a:ea typeface="+mn-ea"/>
                <a:cs typeface="Arial"/>
                <a:sym typeface="Arial"/>
              </a:rPr>
              <a:t>10</a:t>
            </a:r>
            <a:r>
              <a:rPr kumimoji="0" lang="en" sz="1333" b="0" i="0" u="none" strike="noStrike" kern="0" cap="none" spc="0" normalizeH="0" baseline="30000" noProof="0" dirty="0">
                <a:ln>
                  <a:noFill/>
                </a:ln>
                <a:solidFill>
                  <a:srgbClr val="303030"/>
                </a:solidFill>
                <a:effectLst/>
                <a:uLnTx/>
                <a:uFillTx/>
                <a:latin typeface="Arial"/>
                <a:ea typeface="+mn-ea"/>
                <a:cs typeface="Arial"/>
                <a:sym typeface="Arial"/>
              </a:rPr>
              <a:t>-2</a:t>
            </a:r>
            <a:r>
              <a:rPr kumimoji="0" lang="en" sz="1333" b="0" i="0" u="none" strike="noStrike" kern="0" cap="none" spc="0" normalizeH="0" baseline="0" noProof="0" dirty="0">
                <a:ln>
                  <a:noFill/>
                </a:ln>
                <a:solidFill>
                  <a:srgbClr val="303030"/>
                </a:solidFill>
                <a:effectLst/>
                <a:uLnTx/>
                <a:uFillTx/>
                <a:latin typeface="Arial"/>
                <a:ea typeface="+mn-ea"/>
                <a:cs typeface="Arial"/>
                <a:sym typeface="Arial"/>
              </a:rPr>
              <a:t>eV to 10</a:t>
            </a:r>
            <a:r>
              <a:rPr kumimoji="0" lang="en" sz="1333" b="0" i="0" u="none" strike="noStrike" kern="0" cap="none" spc="0" normalizeH="0" baseline="30000" noProof="0" dirty="0">
                <a:ln>
                  <a:noFill/>
                </a:ln>
                <a:solidFill>
                  <a:srgbClr val="303030"/>
                </a:solidFill>
                <a:effectLst/>
                <a:uLnTx/>
                <a:uFillTx/>
                <a:latin typeface="Arial"/>
                <a:ea typeface="+mn-ea"/>
                <a:cs typeface="Arial"/>
                <a:sym typeface="Arial"/>
              </a:rPr>
              <a:t>-11</a:t>
            </a:r>
            <a:r>
              <a:rPr kumimoji="0" lang="en" sz="1333" b="0" i="0" u="none" strike="noStrike" kern="0" cap="none" spc="0" normalizeH="0" baseline="0" noProof="0" dirty="0">
                <a:ln>
                  <a:noFill/>
                </a:ln>
                <a:solidFill>
                  <a:srgbClr val="303030"/>
                </a:solidFill>
                <a:effectLst/>
                <a:uLnTx/>
                <a:uFillTx/>
                <a:latin typeface="Arial"/>
                <a:ea typeface="+mn-ea"/>
                <a:cs typeface="Arial"/>
                <a:sym typeface="Arial"/>
              </a:rPr>
              <a:t>eV</a:t>
            </a:r>
            <a:endParaRPr kumimoji="0" sz="1333" b="0" i="0" u="none" strike="noStrike" kern="0" cap="none" spc="0" normalizeH="0" baseline="0" noProof="0" dirty="0">
              <a:ln>
                <a:noFill/>
              </a:ln>
              <a:solidFill>
                <a:srgbClr val="303030"/>
              </a:solidFill>
              <a:effectLst/>
              <a:uLnTx/>
              <a:uFillTx/>
              <a:latin typeface="Arial"/>
              <a:ea typeface="+mn-ea"/>
              <a:cs typeface="Arial"/>
              <a:sym typeface="Arial"/>
            </a:endParaRPr>
          </a:p>
        </p:txBody>
      </p:sp>
      <p:sp>
        <p:nvSpPr>
          <p:cNvPr id="287" name="Google Shape;287;p47"/>
          <p:cNvSpPr txBox="1"/>
          <p:nvPr/>
        </p:nvSpPr>
        <p:spPr>
          <a:xfrm>
            <a:off x="1605700" y="115833"/>
            <a:ext cx="9126000" cy="843600"/>
          </a:xfrm>
          <a:prstGeom prst="rect">
            <a:avLst/>
          </a:prstGeom>
          <a:noFill/>
          <a:ln>
            <a:noFill/>
          </a:ln>
        </p:spPr>
        <p:txBody>
          <a:bodyPr spcFirstLastPara="1" wrap="square" lIns="121900" tIns="121900" rIns="121900" bIns="121900" anchor="ctr" anchorCtr="0">
            <a:noAutofit/>
          </a:bodyPr>
          <a:lstStyle/>
          <a:p>
            <a:pPr marL="0" marR="0" lvl="0" indent="0" algn="ctr" defTabSz="1219140" rtl="0" eaLnBrk="1" fontAlgn="auto" latinLnBrk="0" hangingPunct="1">
              <a:lnSpc>
                <a:spcPct val="100000"/>
              </a:lnSpc>
              <a:spcBef>
                <a:spcPts val="0"/>
              </a:spcBef>
              <a:spcAft>
                <a:spcPts val="0"/>
              </a:spcAft>
              <a:buClr>
                <a:srgbClr val="000000"/>
              </a:buClr>
              <a:buSzTx/>
              <a:buFontTx/>
              <a:buNone/>
              <a:tabLst/>
              <a:defRPr/>
            </a:pPr>
            <a:r>
              <a:rPr kumimoji="0" lang="en-US" sz="4000" b="1" i="0" u="sng" strike="noStrike" kern="0" cap="none" spc="0" normalizeH="0" baseline="0" noProof="0" dirty="0">
                <a:ln>
                  <a:noFill/>
                </a:ln>
                <a:solidFill>
                  <a:srgbClr val="FFFFFF"/>
                </a:solidFill>
                <a:effectLst/>
                <a:uLnTx/>
                <a:uFillTx/>
                <a:latin typeface="PT Sans Narrow"/>
                <a:ea typeface="PT Sans Narrow"/>
                <a:cs typeface="PT Sans Narrow"/>
                <a:sym typeface="PT Sans Narrow"/>
              </a:rPr>
              <a:t>Dark Matter</a:t>
            </a:r>
            <a:endParaRPr kumimoji="0" sz="4000" b="1" i="0" u="sng" strike="noStrike" kern="0" cap="none" spc="0" normalizeH="0" baseline="0" noProof="0" dirty="0">
              <a:ln>
                <a:noFill/>
              </a:ln>
              <a:solidFill>
                <a:srgbClr val="FFFFFF"/>
              </a:solidFill>
              <a:effectLst/>
              <a:uLnTx/>
              <a:uFillTx/>
              <a:latin typeface="PT Sans Narrow"/>
              <a:ea typeface="PT Sans Narrow"/>
              <a:cs typeface="PT Sans Narrow"/>
              <a:sym typeface="PT Sans Narrow"/>
            </a:endParaRPr>
          </a:p>
        </p:txBody>
      </p:sp>
      <p:pic>
        <p:nvPicPr>
          <p:cNvPr id="288" name="Google Shape;288;p47"/>
          <p:cNvPicPr preferRelativeResize="0"/>
          <p:nvPr/>
        </p:nvPicPr>
        <p:blipFill>
          <a:blip r:embed="rId3">
            <a:alphaModFix/>
          </a:blip>
          <a:stretch>
            <a:fillRect/>
          </a:stretch>
        </p:blipFill>
        <p:spPr>
          <a:xfrm>
            <a:off x="7628251" y="1624099"/>
            <a:ext cx="2178900" cy="1270167"/>
          </a:xfrm>
          <a:prstGeom prst="rect">
            <a:avLst/>
          </a:prstGeom>
          <a:noFill/>
          <a:ln>
            <a:noFill/>
          </a:ln>
        </p:spPr>
      </p:pic>
      <p:pic>
        <p:nvPicPr>
          <p:cNvPr id="290" name="Google Shape;290;p47"/>
          <p:cNvPicPr preferRelativeResize="0"/>
          <p:nvPr/>
        </p:nvPicPr>
        <p:blipFill>
          <a:blip r:embed="rId4">
            <a:alphaModFix/>
          </a:blip>
          <a:stretch>
            <a:fillRect/>
          </a:stretch>
        </p:blipFill>
        <p:spPr>
          <a:xfrm>
            <a:off x="2291700" y="1740582"/>
            <a:ext cx="1573259" cy="117587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076"/>
            <a:ext cx="10515600" cy="1325563"/>
          </a:xfrm>
        </p:spPr>
        <p:txBody>
          <a:bodyPr/>
          <a:lstStyle/>
          <a:p>
            <a:r>
              <a:rPr lang="en-US" dirty="0"/>
              <a:t>Ultra-light scalar Dark Matter</a:t>
            </a:r>
          </a:p>
        </p:txBody>
      </p:sp>
      <p:sp>
        <p:nvSpPr>
          <p:cNvPr id="3" name="Content Placeholder 2"/>
          <p:cNvSpPr>
            <a:spLocks noGrp="1"/>
          </p:cNvSpPr>
          <p:nvPr>
            <p:ph idx="1"/>
          </p:nvPr>
        </p:nvSpPr>
        <p:spPr>
          <a:xfrm>
            <a:off x="254433" y="1417639"/>
            <a:ext cx="10972800" cy="4525963"/>
          </a:xfrm>
        </p:spPr>
        <p:txBody>
          <a:bodyPr>
            <a:normAutofit/>
          </a:bodyPr>
          <a:lstStyle/>
          <a:p>
            <a:r>
              <a:rPr lang="en-US" sz="3200" dirty="0"/>
              <a:t>Dark Matter mass scales:</a:t>
            </a:r>
          </a:p>
          <a:p>
            <a:pPr marL="0" indent="0">
              <a:buNone/>
            </a:pPr>
            <a:r>
              <a:rPr lang="en-US" sz="3200" dirty="0"/>
              <a:t>	&gt;10</a:t>
            </a:r>
            <a:r>
              <a:rPr lang="en-US" sz="3200" baseline="30000" dirty="0"/>
              <a:t>-22</a:t>
            </a:r>
            <a:r>
              <a:rPr lang="en-US" sz="3200" dirty="0"/>
              <a:t> eV (size of dwarf galaxies)</a:t>
            </a:r>
          </a:p>
          <a:p>
            <a:pPr>
              <a:buFont typeface="Wingdings"/>
              <a:buChar char="Ø"/>
            </a:pPr>
            <a:r>
              <a:rPr lang="en-US" sz="3200" dirty="0"/>
              <a:t>Ultralight DM looks like coherent field rather than particle</a:t>
            </a:r>
          </a:p>
          <a:p>
            <a:pPr>
              <a:buFont typeface="Wingdings"/>
              <a:buChar char="Ø"/>
            </a:pPr>
            <a:endParaRPr lang="en-US" sz="3200" dirty="0"/>
          </a:p>
          <a:p>
            <a:pPr>
              <a:buFont typeface="Wingdings"/>
              <a:buChar char="Ø"/>
            </a:pPr>
            <a:endParaRPr lang="en-US" sz="3200" dirty="0"/>
          </a:p>
          <a:p>
            <a:pPr>
              <a:buFont typeface="Wingdings"/>
              <a:buChar char="Ø"/>
            </a:pPr>
            <a:endParaRPr lang="en-US" sz="32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9600" y="3327401"/>
            <a:ext cx="5182467" cy="666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 b="19202"/>
          <a:stretch/>
        </p:blipFill>
        <p:spPr bwMode="auto">
          <a:xfrm>
            <a:off x="3759201" y="4163753"/>
            <a:ext cx="3145771" cy="438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A030D7EF-70D9-4A49-B465-CD0C9EDD7263}"/>
              </a:ext>
            </a:extLst>
          </p:cNvPr>
          <p:cNvSpPr txBox="1">
            <a:spLocks/>
          </p:cNvSpPr>
          <p:nvPr/>
        </p:nvSpPr>
        <p:spPr>
          <a:xfrm>
            <a:off x="8733340" y="4363512"/>
            <a:ext cx="3352800" cy="2360352"/>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50000" t="50000" r="50000" b="50000"/>
            </a:path>
            <a:tileRect/>
          </a:gradFill>
        </p:spPr>
        <p:txBody>
          <a:bodyPr vert="horz" lIns="121920" tIns="60960" rIns="121920" bIns="6096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4267" b="0" i="0" u="none" strike="noStrike" kern="1200" cap="none" spc="0" normalizeH="0" baseline="0" noProof="0" dirty="0">
                <a:ln>
                  <a:noFill/>
                </a:ln>
                <a:solidFill>
                  <a:prstClr val="black"/>
                </a:solidFill>
                <a:effectLst/>
                <a:uLnTx/>
                <a:uFillTx/>
                <a:latin typeface="Calibri"/>
                <a:ea typeface="+mn-ea"/>
                <a:cs typeface="+mn-cs"/>
              </a:rPr>
              <a:t>Atomic clocks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4267" b="0" i="0" u="none" strike="noStrike" kern="1200" cap="none" spc="0" normalizeH="0" baseline="0" noProof="0" dirty="0">
                <a:ln>
                  <a:noFill/>
                </a:ln>
                <a:solidFill>
                  <a:prstClr val="black"/>
                </a:solidFill>
                <a:effectLst/>
                <a:uLnTx/>
                <a:uFillTx/>
                <a:latin typeface="Calibri"/>
                <a:ea typeface="+mn-ea"/>
                <a:cs typeface="+mn-cs"/>
              </a:rPr>
              <a:t>Bar detectors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4267" b="0" i="0" u="none" strike="noStrike" kern="1200" cap="none" spc="0" normalizeH="0" baseline="0" noProof="0" dirty="0">
                <a:ln>
                  <a:noFill/>
                </a:ln>
                <a:solidFill>
                  <a:prstClr val="black"/>
                </a:solidFill>
                <a:effectLst/>
                <a:uLnTx/>
                <a:uFillTx/>
                <a:latin typeface="Calibri"/>
                <a:ea typeface="+mn-ea"/>
                <a:cs typeface="+mn-cs"/>
              </a:rPr>
              <a:t>Torsion Balances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4267" b="0" i="0" u="none" strike="noStrike" kern="1200" cap="none" spc="0" normalizeH="0" baseline="0" noProof="0" dirty="0">
                <a:ln>
                  <a:noFill/>
                </a:ln>
                <a:solidFill>
                  <a:prstClr val="black"/>
                </a:solidFill>
                <a:effectLst/>
                <a:uLnTx/>
                <a:uFillTx/>
                <a:latin typeface="Calibri"/>
                <a:ea typeface="+mn-ea"/>
                <a:cs typeface="+mn-cs"/>
              </a:rPr>
              <a:t>Atom Interferometers</a:t>
            </a:r>
          </a:p>
        </p:txBody>
      </p:sp>
      <p:sp>
        <p:nvSpPr>
          <p:cNvPr id="7" name="Content Placeholder 2">
            <a:extLst>
              <a:ext uri="{FF2B5EF4-FFF2-40B4-BE49-F238E27FC236}">
                <a16:creationId xmlns:a16="http://schemas.microsoft.com/office/drawing/2014/main" id="{E1FF919D-C3A3-4E16-A981-2326FC4AE220}"/>
              </a:ext>
            </a:extLst>
          </p:cNvPr>
          <p:cNvSpPr txBox="1">
            <a:spLocks/>
          </p:cNvSpPr>
          <p:nvPr/>
        </p:nvSpPr>
        <p:spPr>
          <a:xfrm>
            <a:off x="236324" y="4156475"/>
            <a:ext cx="10972800" cy="1601939"/>
          </a:xfrm>
          <a:prstGeom prst="rect">
            <a:avLst/>
          </a:prstGeom>
        </p:spPr>
        <p:txBody>
          <a:bodyPr vert="horz" lIns="121920" tIns="60960" rIns="121920" bIns="6096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Wingdings"/>
              <a:buChar char="Ø"/>
              <a:tabLst/>
              <a:defRPr/>
            </a:pPr>
            <a:endParaRPr kumimoji="0" lang="en-US" sz="32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a:buChar char="Ø"/>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Techniques for detecting oscillating scalar DM:</a:t>
            </a:r>
          </a:p>
        </p:txBody>
      </p:sp>
      <p:sp>
        <p:nvSpPr>
          <p:cNvPr id="8" name="TextBox 7">
            <a:extLst>
              <a:ext uri="{FF2B5EF4-FFF2-40B4-BE49-F238E27FC236}">
                <a16:creationId xmlns:a16="http://schemas.microsoft.com/office/drawing/2014/main" id="{2008E14D-9FB5-498B-B5BD-4EED726DC30A}"/>
              </a:ext>
            </a:extLst>
          </p:cNvPr>
          <p:cNvSpPr txBox="1"/>
          <p:nvPr/>
        </p:nvSpPr>
        <p:spPr>
          <a:xfrm>
            <a:off x="0" y="5321875"/>
            <a:ext cx="8089972" cy="218521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Calibri"/>
                <a:ea typeface="+mn-ea"/>
                <a:cs typeface="+mn-cs"/>
              </a:rPr>
              <a:t>Asimina</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Arvanitaki</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Savas</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Dimopoulos</a:t>
            </a:r>
            <a:r>
              <a:rPr kumimoji="0" lang="en-US" sz="1600" b="0" i="0" u="none" strike="noStrike" kern="1200" cap="none" spc="0" normalizeH="0" baseline="0" noProof="0" dirty="0">
                <a:ln>
                  <a:noFill/>
                </a:ln>
                <a:solidFill>
                  <a:prstClr val="black"/>
                </a:solidFill>
                <a:effectLst/>
                <a:uLnTx/>
                <a:uFillTx/>
                <a:latin typeface="Calibri"/>
                <a:ea typeface="+mn-ea"/>
                <a:cs typeface="+mn-cs"/>
              </a:rPr>
              <a:t>, and Ken Van Tilburg, Phys. Rev. Lett. </a:t>
            </a:r>
            <a:r>
              <a:rPr kumimoji="0" lang="en-US" sz="1600" b="1" i="0" u="none" strike="noStrike" kern="1200" cap="none" spc="0" normalizeH="0" baseline="0" noProof="0" dirty="0">
                <a:ln>
                  <a:noFill/>
                </a:ln>
                <a:solidFill>
                  <a:prstClr val="black"/>
                </a:solidFill>
                <a:effectLst/>
                <a:uLnTx/>
                <a:uFillTx/>
                <a:latin typeface="Calibri"/>
                <a:ea typeface="+mn-ea"/>
                <a:cs typeface="+mn-cs"/>
              </a:rPr>
              <a:t>116</a:t>
            </a:r>
            <a:r>
              <a:rPr kumimoji="0" lang="en-US" sz="1600" b="0" i="0" u="none" strike="noStrike" kern="1200" cap="none" spc="0" normalizeH="0" baseline="0" noProof="0" dirty="0">
                <a:ln>
                  <a:noFill/>
                </a:ln>
                <a:solidFill>
                  <a:prstClr val="black"/>
                </a:solidFill>
                <a:effectLst/>
                <a:uLnTx/>
                <a:uFillTx/>
                <a:latin typeface="Calibri"/>
                <a:ea typeface="+mn-ea"/>
                <a:cs typeface="+mn-cs"/>
              </a:rPr>
              <a:t>, 031102 (2016)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Calibri"/>
                <a:ea typeface="+mn-ea"/>
                <a:cs typeface="+mn-cs"/>
              </a:rPr>
              <a:t>Asimina</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Arvanitaki</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Junwu</a:t>
            </a:r>
            <a:r>
              <a:rPr kumimoji="0" lang="en-US" sz="1600" b="0" i="0" u="none" strike="noStrike" kern="1200" cap="none" spc="0" normalizeH="0" baseline="0" noProof="0" dirty="0">
                <a:ln>
                  <a:noFill/>
                </a:ln>
                <a:solidFill>
                  <a:prstClr val="black"/>
                </a:solidFill>
                <a:effectLst/>
                <a:uLnTx/>
                <a:uFillTx/>
                <a:latin typeface="Calibri"/>
                <a:ea typeface="+mn-ea"/>
                <a:cs typeface="+mn-cs"/>
              </a:rPr>
              <a:t> Huang, and Ken Van Tilburg, Phys. Rev. D 91, 015015 (2015)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Calibri"/>
                <a:ea typeface="+mn-ea"/>
                <a:cs typeface="+mn-cs"/>
              </a:rPr>
              <a:t>Asimina</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Arvanitaki</a:t>
            </a:r>
            <a:r>
              <a:rPr kumimoji="0" lang="en-US" sz="1600" b="0" i="0" u="none" strike="noStrike" kern="1200" cap="none" spc="0" normalizeH="0" baseline="0" noProof="0" dirty="0">
                <a:ln>
                  <a:noFill/>
                </a:ln>
                <a:solidFill>
                  <a:prstClr val="black"/>
                </a:solidFill>
                <a:effectLst/>
                <a:uLnTx/>
                <a:uFillTx/>
                <a:latin typeface="Calibri"/>
                <a:ea typeface="+mn-ea"/>
                <a:cs typeface="+mn-cs"/>
              </a:rPr>
              <a:t>, Peter W. Graham, Jason M. Hogan,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Surjeet</a:t>
            </a:r>
            <a:r>
              <a:rPr kumimoji="0" lang="en-US" sz="1600" b="0" i="0" u="none" strike="noStrike" kern="1200" cap="none" spc="0" normalizeH="0" baseline="0" noProof="0" dirty="0">
                <a:ln>
                  <a:noFill/>
                </a:ln>
                <a:solidFill>
                  <a:prstClr val="black"/>
                </a:solidFill>
                <a:effectLst/>
                <a:uLnTx/>
                <a:uFillTx/>
                <a:latin typeface="Calibri"/>
                <a:ea typeface="+mn-ea"/>
                <a:cs typeface="+mn-cs"/>
              </a:rPr>
              <a:t> Rajendran, and Ken Van Tilburg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Phys. Rev. D 97, 075020 (2018)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Peter W. Graham, David E. Kaplan, Jeremy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Mardon</a:t>
            </a:r>
            <a:r>
              <a:rPr kumimoji="0" lang="en-US" sz="16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Surjeet</a:t>
            </a:r>
            <a:r>
              <a:rPr kumimoji="0" lang="en-US" sz="1600" b="0" i="0" u="none" strike="noStrike" kern="1200" cap="none" spc="0" normalizeH="0" baseline="0" noProof="0" dirty="0">
                <a:ln>
                  <a:noFill/>
                </a:ln>
                <a:solidFill>
                  <a:prstClr val="black"/>
                </a:solidFill>
                <a:effectLst/>
                <a:uLnTx/>
                <a:uFillTx/>
                <a:latin typeface="Calibri"/>
                <a:ea typeface="+mn-ea"/>
                <a:cs typeface="+mn-cs"/>
              </a:rPr>
              <a:t> Rajendran, William A. </a:t>
            </a:r>
            <a:r>
              <a:rPr kumimoji="0" lang="en-US" sz="1600" b="0" i="0" u="none" strike="noStrike" kern="1200" cap="none" spc="0" normalizeH="0" baseline="0" noProof="0" dirty="0" err="1">
                <a:ln>
                  <a:noFill/>
                </a:ln>
                <a:solidFill>
                  <a:prstClr val="black"/>
                </a:solidFill>
                <a:effectLst/>
                <a:uLnTx/>
                <a:uFillTx/>
                <a:latin typeface="Calibri"/>
                <a:ea typeface="+mn-ea"/>
                <a:cs typeface="+mn-cs"/>
              </a:rPr>
              <a:t>Terrano</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Phys. Rev. D 93, 075029 (2016)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04970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B0885-12A1-476D-BDD1-B25B74039E14}"/>
              </a:ext>
            </a:extLst>
          </p:cNvPr>
          <p:cNvSpPr>
            <a:spLocks noGrp="1"/>
          </p:cNvSpPr>
          <p:nvPr>
            <p:ph type="title"/>
          </p:nvPr>
        </p:nvSpPr>
        <p:spPr/>
        <p:txBody>
          <a:bodyPr>
            <a:normAutofit/>
          </a:bodyPr>
          <a:lstStyle/>
          <a:p>
            <a:r>
              <a:rPr lang="en-US" dirty="0"/>
              <a:t>Detecting ultra-light scalar dark matter with optical cavities</a:t>
            </a:r>
          </a:p>
        </p:txBody>
      </p:sp>
      <p:pic>
        <p:nvPicPr>
          <p:cNvPr id="4" name="Picture 3">
            <a:extLst>
              <a:ext uri="{FF2B5EF4-FFF2-40B4-BE49-F238E27FC236}">
                <a16:creationId xmlns:a16="http://schemas.microsoft.com/office/drawing/2014/main" id="{271055BF-5D3A-4E59-B05B-C63F2DFD712E}"/>
              </a:ext>
            </a:extLst>
          </p:cNvPr>
          <p:cNvPicPr>
            <a:picLocks noChangeAspect="1"/>
          </p:cNvPicPr>
          <p:nvPr/>
        </p:nvPicPr>
        <p:blipFill>
          <a:blip r:embed="rId2"/>
          <a:stretch>
            <a:fillRect/>
          </a:stretch>
        </p:blipFill>
        <p:spPr>
          <a:xfrm>
            <a:off x="667233" y="3393093"/>
            <a:ext cx="5428767" cy="3042677"/>
          </a:xfrm>
          <a:prstGeom prst="rect">
            <a:avLst/>
          </a:prstGeom>
        </p:spPr>
      </p:pic>
      <p:pic>
        <p:nvPicPr>
          <p:cNvPr id="5" name="Picture 4">
            <a:extLst>
              <a:ext uri="{FF2B5EF4-FFF2-40B4-BE49-F238E27FC236}">
                <a16:creationId xmlns:a16="http://schemas.microsoft.com/office/drawing/2014/main" id="{9D341763-457F-45FB-9B98-00D385E87132}"/>
              </a:ext>
            </a:extLst>
          </p:cNvPr>
          <p:cNvPicPr>
            <a:picLocks noChangeAspect="1"/>
          </p:cNvPicPr>
          <p:nvPr/>
        </p:nvPicPr>
        <p:blipFill>
          <a:blip r:embed="rId3"/>
          <a:stretch>
            <a:fillRect/>
          </a:stretch>
        </p:blipFill>
        <p:spPr>
          <a:xfrm>
            <a:off x="808764" y="1796338"/>
            <a:ext cx="4972403" cy="709899"/>
          </a:xfrm>
          <a:prstGeom prst="rect">
            <a:avLst/>
          </a:prstGeom>
        </p:spPr>
      </p:pic>
      <p:pic>
        <p:nvPicPr>
          <p:cNvPr id="6" name="Picture 5">
            <a:extLst>
              <a:ext uri="{FF2B5EF4-FFF2-40B4-BE49-F238E27FC236}">
                <a16:creationId xmlns:a16="http://schemas.microsoft.com/office/drawing/2014/main" id="{B7DF291B-69EB-4D37-908B-C149B58BDC1D}"/>
              </a:ext>
            </a:extLst>
          </p:cNvPr>
          <p:cNvPicPr>
            <a:picLocks noChangeAspect="1"/>
          </p:cNvPicPr>
          <p:nvPr/>
        </p:nvPicPr>
        <p:blipFill>
          <a:blip r:embed="rId4"/>
          <a:stretch>
            <a:fillRect/>
          </a:stretch>
        </p:blipFill>
        <p:spPr>
          <a:xfrm>
            <a:off x="7183067" y="1507127"/>
            <a:ext cx="3413643" cy="1288320"/>
          </a:xfrm>
          <a:prstGeom prst="rect">
            <a:avLst/>
          </a:prstGeom>
        </p:spPr>
      </p:pic>
      <p:sp>
        <p:nvSpPr>
          <p:cNvPr id="3" name="TextBox 2">
            <a:extLst>
              <a:ext uri="{FF2B5EF4-FFF2-40B4-BE49-F238E27FC236}">
                <a16:creationId xmlns:a16="http://schemas.microsoft.com/office/drawing/2014/main" id="{EC50CEC8-D126-4FF5-8594-BBBF8F94809A}"/>
              </a:ext>
            </a:extLst>
          </p:cNvPr>
          <p:cNvSpPr txBox="1"/>
          <p:nvPr/>
        </p:nvSpPr>
        <p:spPr>
          <a:xfrm>
            <a:off x="0" y="6533001"/>
            <a:ext cx="6025689" cy="369332"/>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AG, C. Bradley, W. Gao, J. Weinstein, A.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Derevianko</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PRL (2019)</a:t>
            </a:r>
          </a:p>
        </p:txBody>
      </p:sp>
      <p:sp>
        <p:nvSpPr>
          <p:cNvPr id="9" name="Arrow: Right 8">
            <a:extLst>
              <a:ext uri="{FF2B5EF4-FFF2-40B4-BE49-F238E27FC236}">
                <a16:creationId xmlns:a16="http://schemas.microsoft.com/office/drawing/2014/main" id="{5BB4FA00-232F-4E85-ACAF-F3A39CA2B6B2}"/>
              </a:ext>
            </a:extLst>
          </p:cNvPr>
          <p:cNvSpPr/>
          <p:nvPr/>
        </p:nvSpPr>
        <p:spPr>
          <a:xfrm>
            <a:off x="6025689" y="1902848"/>
            <a:ext cx="624493"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D00F2650-BC08-4BFC-8A28-F9AE229014D8}"/>
              </a:ext>
            </a:extLst>
          </p:cNvPr>
          <p:cNvSpPr/>
          <p:nvPr/>
        </p:nvSpPr>
        <p:spPr>
          <a:xfrm>
            <a:off x="7167241" y="1443354"/>
            <a:ext cx="3586781" cy="1288320"/>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CC3C391C-0AE7-44CE-8877-F117FDA9C2CA}"/>
              </a:ext>
            </a:extLst>
          </p:cNvPr>
          <p:cNvSpPr txBox="1"/>
          <p:nvPr/>
        </p:nvSpPr>
        <p:spPr>
          <a:xfrm>
            <a:off x="6650182" y="4456138"/>
            <a:ext cx="4817986" cy="369332"/>
          </a:xfrm>
          <a:prstGeom prst="rect">
            <a:avLst/>
          </a:prstGeom>
          <a:noFill/>
        </p:spPr>
        <p:txBody>
          <a:bodyPr wrap="none" rtlCol="0">
            <a:spAutoFit/>
          </a:bodyPr>
          <a:lstStyle/>
          <a:p>
            <a:r>
              <a:rPr lang="en-US" dirty="0">
                <a:sym typeface="Wingdings" panose="05000000000000000000" pitchFamily="2" charset="2"/>
              </a:rPr>
              <a:t> Dark matter field causes strain in rigid c</a:t>
            </a:r>
            <a:r>
              <a:rPr lang="en-US" dirty="0"/>
              <a:t>avity at f</a:t>
            </a:r>
            <a:r>
              <a:rPr lang="en-US" baseline="-25000" dirty="0">
                <a:latin typeface="Symbol" panose="05050102010706020507" pitchFamily="18" charset="2"/>
              </a:rPr>
              <a:t>f</a:t>
            </a:r>
          </a:p>
        </p:txBody>
      </p:sp>
      <p:cxnSp>
        <p:nvCxnSpPr>
          <p:cNvPr id="13" name="Straight Arrow Connector 12">
            <a:extLst>
              <a:ext uri="{FF2B5EF4-FFF2-40B4-BE49-F238E27FC236}">
                <a16:creationId xmlns:a16="http://schemas.microsoft.com/office/drawing/2014/main" id="{C4B38715-8785-400D-86E7-4C28DA6BC2CA}"/>
              </a:ext>
            </a:extLst>
          </p:cNvPr>
          <p:cNvCxnSpPr>
            <a:cxnSpLocks/>
            <a:stCxn id="11" idx="1"/>
          </p:cNvCxnSpPr>
          <p:nvPr/>
        </p:nvCxnSpPr>
        <p:spPr>
          <a:xfrm flipH="1">
            <a:off x="4043190" y="4640804"/>
            <a:ext cx="2606992" cy="6231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E14D4DB-C874-432A-9713-E6A9B5E78C3E}"/>
              </a:ext>
            </a:extLst>
          </p:cNvPr>
          <p:cNvSpPr txBox="1"/>
          <p:nvPr/>
        </p:nvSpPr>
        <p:spPr>
          <a:xfrm>
            <a:off x="6516473" y="5393057"/>
            <a:ext cx="4535004" cy="646331"/>
          </a:xfrm>
          <a:prstGeom prst="rect">
            <a:avLst/>
          </a:prstGeom>
          <a:noFill/>
        </p:spPr>
        <p:txBody>
          <a:bodyPr wrap="square" rtlCol="0">
            <a:spAutoFit/>
          </a:bodyPr>
          <a:lstStyle/>
          <a:p>
            <a:r>
              <a:rPr lang="en-US" dirty="0">
                <a:sym typeface="Wingdings" panose="05000000000000000000" pitchFamily="2" charset="2"/>
              </a:rPr>
              <a:t> Suspended cavity cannot respond quickly enough for </a:t>
            </a:r>
            <a:r>
              <a:rPr lang="en-US" dirty="0"/>
              <a:t>f</a:t>
            </a:r>
            <a:r>
              <a:rPr lang="en-US" baseline="-25000" dirty="0">
                <a:latin typeface="Symbol" panose="05050102010706020507" pitchFamily="18" charset="2"/>
              </a:rPr>
              <a:t>f </a:t>
            </a:r>
            <a:r>
              <a:rPr lang="en-US" dirty="0">
                <a:sym typeface="Wingdings" panose="05000000000000000000" pitchFamily="2" charset="2"/>
              </a:rPr>
              <a:t>in audio-band (100 Hz- 100 kHz)</a:t>
            </a:r>
            <a:endParaRPr lang="en-US" dirty="0"/>
          </a:p>
        </p:txBody>
      </p:sp>
      <p:sp>
        <p:nvSpPr>
          <p:cNvPr id="18" name="TextBox 17">
            <a:extLst>
              <a:ext uri="{FF2B5EF4-FFF2-40B4-BE49-F238E27FC236}">
                <a16:creationId xmlns:a16="http://schemas.microsoft.com/office/drawing/2014/main" id="{8B86CF70-6B1C-41FA-9AFB-C3464D269CB3}"/>
              </a:ext>
            </a:extLst>
          </p:cNvPr>
          <p:cNvSpPr txBox="1"/>
          <p:nvPr/>
        </p:nvSpPr>
        <p:spPr>
          <a:xfrm>
            <a:off x="561860" y="2812342"/>
            <a:ext cx="5640636" cy="369332"/>
          </a:xfrm>
          <a:prstGeom prst="rect">
            <a:avLst/>
          </a:prstGeom>
          <a:solidFill>
            <a:schemeClr val="accent1">
              <a:lumMod val="60000"/>
              <a:lumOff val="40000"/>
            </a:schemeClr>
          </a:solidFill>
        </p:spPr>
        <p:txBody>
          <a:bodyPr wrap="square" rtlCol="0">
            <a:spAutoFit/>
          </a:bodyPr>
          <a:lstStyle/>
          <a:p>
            <a:r>
              <a:rPr lang="en-US" u="sng" dirty="0"/>
              <a:t>oscillations in size of atoms (and strain in material objects)</a:t>
            </a:r>
          </a:p>
        </p:txBody>
      </p:sp>
      <p:cxnSp>
        <p:nvCxnSpPr>
          <p:cNvPr id="21" name="Straight Arrow Connector 20">
            <a:extLst>
              <a:ext uri="{FF2B5EF4-FFF2-40B4-BE49-F238E27FC236}">
                <a16:creationId xmlns:a16="http://schemas.microsoft.com/office/drawing/2014/main" id="{E22D5A52-28E3-4FCA-905B-8C7B7ED4F74A}"/>
              </a:ext>
            </a:extLst>
          </p:cNvPr>
          <p:cNvCxnSpPr/>
          <p:nvPr/>
        </p:nvCxnSpPr>
        <p:spPr>
          <a:xfrm flipH="1" flipV="1">
            <a:off x="3811836" y="4406747"/>
            <a:ext cx="2526099" cy="11240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871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6B09D-6336-4EBB-BA09-7636D78BC7A2}"/>
              </a:ext>
            </a:extLst>
          </p:cNvPr>
          <p:cNvSpPr>
            <a:spLocks noGrp="1"/>
          </p:cNvSpPr>
          <p:nvPr>
            <p:ph type="title"/>
          </p:nvPr>
        </p:nvSpPr>
        <p:spPr>
          <a:xfrm>
            <a:off x="838200" y="0"/>
            <a:ext cx="10515600" cy="1325563"/>
          </a:xfrm>
        </p:spPr>
        <p:txBody>
          <a:bodyPr/>
          <a:lstStyle/>
          <a:p>
            <a:r>
              <a:rPr lang="en-US" dirty="0"/>
              <a:t>Reach for variation of electron mass </a:t>
            </a:r>
            <a:r>
              <a:rPr lang="en-US" dirty="0" err="1"/>
              <a:t>d</a:t>
            </a:r>
            <a:r>
              <a:rPr lang="en-US" baseline="-25000" dirty="0" err="1"/>
              <a:t>me</a:t>
            </a:r>
            <a:endParaRPr lang="en-US" baseline="-25000" dirty="0"/>
          </a:p>
        </p:txBody>
      </p:sp>
      <p:pic>
        <p:nvPicPr>
          <p:cNvPr id="5" name="Picture 4">
            <a:extLst>
              <a:ext uri="{FF2B5EF4-FFF2-40B4-BE49-F238E27FC236}">
                <a16:creationId xmlns:a16="http://schemas.microsoft.com/office/drawing/2014/main" id="{33FD51E8-77B2-4ECE-9B55-0A0E1BD1E3D2}"/>
              </a:ext>
            </a:extLst>
          </p:cNvPr>
          <p:cNvPicPr>
            <a:picLocks noChangeAspect="1"/>
          </p:cNvPicPr>
          <p:nvPr/>
        </p:nvPicPr>
        <p:blipFill>
          <a:blip r:embed="rId2"/>
          <a:stretch>
            <a:fillRect/>
          </a:stretch>
        </p:blipFill>
        <p:spPr>
          <a:xfrm>
            <a:off x="611401" y="2126255"/>
            <a:ext cx="5171621" cy="4444891"/>
          </a:xfrm>
          <a:prstGeom prst="rect">
            <a:avLst/>
          </a:prstGeom>
        </p:spPr>
      </p:pic>
      <p:sp>
        <p:nvSpPr>
          <p:cNvPr id="8" name="TextBox 7">
            <a:extLst>
              <a:ext uri="{FF2B5EF4-FFF2-40B4-BE49-F238E27FC236}">
                <a16:creationId xmlns:a16="http://schemas.microsoft.com/office/drawing/2014/main" id="{CCE236B0-683B-4572-A3D2-B7F5CCD8D53E}"/>
              </a:ext>
            </a:extLst>
          </p:cNvPr>
          <p:cNvSpPr txBox="1"/>
          <p:nvPr/>
        </p:nvSpPr>
        <p:spPr>
          <a:xfrm>
            <a:off x="0" y="6533001"/>
            <a:ext cx="4729308" cy="307777"/>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AG, C. Bradley, W. Gao, J. Weinstein, A.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Derevianko</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PRL (2019)</a:t>
            </a:r>
          </a:p>
        </p:txBody>
      </p:sp>
      <p:pic>
        <p:nvPicPr>
          <p:cNvPr id="6" name="Picture 5">
            <a:extLst>
              <a:ext uri="{FF2B5EF4-FFF2-40B4-BE49-F238E27FC236}">
                <a16:creationId xmlns:a16="http://schemas.microsoft.com/office/drawing/2014/main" id="{23164F8B-DCCE-437D-9A45-460E71E82AD6}"/>
              </a:ext>
            </a:extLst>
          </p:cNvPr>
          <p:cNvPicPr>
            <a:picLocks noChangeAspect="1"/>
          </p:cNvPicPr>
          <p:nvPr/>
        </p:nvPicPr>
        <p:blipFill rotWithShape="1">
          <a:blip r:embed="rId3"/>
          <a:srcRect l="51140" r="11065" b="49049"/>
          <a:stretch/>
        </p:blipFill>
        <p:spPr>
          <a:xfrm>
            <a:off x="7268413" y="2232427"/>
            <a:ext cx="4312186" cy="2393145"/>
          </a:xfrm>
          <a:prstGeom prst="rect">
            <a:avLst/>
          </a:prstGeom>
        </p:spPr>
      </p:pic>
      <p:sp>
        <p:nvSpPr>
          <p:cNvPr id="9" name="TextBox 8">
            <a:extLst>
              <a:ext uri="{FF2B5EF4-FFF2-40B4-BE49-F238E27FC236}">
                <a16:creationId xmlns:a16="http://schemas.microsoft.com/office/drawing/2014/main" id="{A41C7ED6-A166-465A-8CEF-3C7B13052686}"/>
              </a:ext>
            </a:extLst>
          </p:cNvPr>
          <p:cNvSpPr txBox="1"/>
          <p:nvPr/>
        </p:nvSpPr>
        <p:spPr>
          <a:xfrm>
            <a:off x="6777519" y="1289586"/>
            <a:ext cx="501069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rPr>
              <a:t>-Cryogenic experiment for low thermal noise to reach the shot noise limit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 </a:t>
            </a:r>
            <a:r>
              <a:rPr kumimoji="0" lang="en-US" sz="1800" b="0" i="0" u="none" strike="noStrike" kern="1200" cap="none" spc="0" normalizeH="0" baseline="0" noProof="0" dirty="0">
                <a:ln>
                  <a:noFill/>
                </a:ln>
                <a:solidFill>
                  <a:prstClr val="black"/>
                </a:solidFill>
                <a:effectLst/>
                <a:uLnTx/>
                <a:uFillTx/>
                <a:latin typeface="Calibri" panose="020F0502020204030204"/>
              </a:rPr>
              <a:t>quantum squeezing techniques can improve sensitivity &gt;1</a:t>
            </a:r>
            <a:r>
              <a:rPr kumimoji="0" lang="en-US" sz="1800" b="0" i="0" u="none" strike="noStrike" kern="1200" cap="none" spc="0" normalizeH="0" noProof="0" dirty="0">
                <a:ln>
                  <a:noFill/>
                </a:ln>
                <a:solidFill>
                  <a:prstClr val="black"/>
                </a:solidFill>
                <a:effectLst/>
                <a:uLnTx/>
                <a:uFillTx/>
                <a:latin typeface="Calibri" panose="020F0502020204030204"/>
              </a:rPr>
              <a:t> kHz</a:t>
            </a:r>
            <a:endParaRPr kumimoji="0" lang="en-US" sz="1800" b="0" i="0" u="none" strike="noStrike" kern="1200" cap="none" spc="0" normalizeH="0" baseline="0" noProof="0" dirty="0">
              <a:ln>
                <a:noFill/>
              </a:ln>
              <a:solidFill>
                <a:prstClr val="black"/>
              </a:solidFill>
              <a:effectLst/>
              <a:uLnTx/>
              <a:uFillTx/>
              <a:latin typeface="Calibri" panose="020F0502020204030204"/>
            </a:endParaRPr>
          </a:p>
        </p:txBody>
      </p:sp>
      <p:sp>
        <p:nvSpPr>
          <p:cNvPr id="10" name="TextBox 9">
            <a:extLst>
              <a:ext uri="{FF2B5EF4-FFF2-40B4-BE49-F238E27FC236}">
                <a16:creationId xmlns:a16="http://schemas.microsoft.com/office/drawing/2014/main" id="{BCAC432F-5D9A-41B8-B201-A35CA4EC6C1F}"/>
              </a:ext>
            </a:extLst>
          </p:cNvPr>
          <p:cNvSpPr txBox="1"/>
          <p:nvPr/>
        </p:nvSpPr>
        <p:spPr>
          <a:xfrm>
            <a:off x="6361817" y="4602363"/>
            <a:ext cx="6125378" cy="369332"/>
          </a:xfrm>
          <a:prstGeom prst="rect">
            <a:avLst/>
          </a:prstGeom>
          <a:noFill/>
        </p:spPr>
        <p:txBody>
          <a:bodyPr wrap="square">
            <a:spAutoFit/>
          </a:bodyPr>
          <a:lstStyle/>
          <a:p>
            <a:r>
              <a:rPr lang="en-US" dirty="0"/>
              <a:t>Borrow proven methods from GW community (LIGO, VIRGO):</a:t>
            </a:r>
          </a:p>
        </p:txBody>
      </p:sp>
      <p:pic>
        <p:nvPicPr>
          <p:cNvPr id="11" name="Picture 10" descr="Chart, histogram&#10;&#10;Description automatically generated">
            <a:extLst>
              <a:ext uri="{FF2B5EF4-FFF2-40B4-BE49-F238E27FC236}">
                <a16:creationId xmlns:a16="http://schemas.microsoft.com/office/drawing/2014/main" id="{24EA0EF8-43DE-4B2E-A652-0E8B3047F0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5333" y="5009297"/>
            <a:ext cx="2858346" cy="1777891"/>
          </a:xfrm>
          <a:prstGeom prst="rect">
            <a:avLst/>
          </a:prstGeom>
        </p:spPr>
      </p:pic>
      <p:pic>
        <p:nvPicPr>
          <p:cNvPr id="12" name="Picture 11">
            <a:extLst>
              <a:ext uri="{FF2B5EF4-FFF2-40B4-BE49-F238E27FC236}">
                <a16:creationId xmlns:a16="http://schemas.microsoft.com/office/drawing/2014/main" id="{18CCE542-DCE3-4F5F-B059-8F1723A1CA39}"/>
              </a:ext>
            </a:extLst>
          </p:cNvPr>
          <p:cNvPicPr>
            <a:picLocks noChangeAspect="1"/>
          </p:cNvPicPr>
          <p:nvPr/>
        </p:nvPicPr>
        <p:blipFill>
          <a:blip r:embed="rId5"/>
          <a:stretch>
            <a:fillRect/>
          </a:stretch>
        </p:blipFill>
        <p:spPr>
          <a:xfrm>
            <a:off x="282599" y="1108493"/>
            <a:ext cx="2005331" cy="1123934"/>
          </a:xfrm>
          <a:prstGeom prst="rect">
            <a:avLst/>
          </a:prstGeom>
        </p:spPr>
      </p:pic>
    </p:spTree>
    <p:extLst>
      <p:ext uri="{BB962C8B-B14F-4D97-AF65-F5344CB8AC3E}">
        <p14:creationId xmlns:p14="http://schemas.microsoft.com/office/powerpoint/2010/main" val="2782667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2555F-1B14-4981-8EF4-B0916134F0D7}"/>
              </a:ext>
            </a:extLst>
          </p:cNvPr>
          <p:cNvSpPr>
            <a:spLocks noGrp="1"/>
          </p:cNvSpPr>
          <p:nvPr>
            <p:ph type="title"/>
          </p:nvPr>
        </p:nvSpPr>
        <p:spPr>
          <a:xfrm>
            <a:off x="838199" y="365125"/>
            <a:ext cx="11110645" cy="1325563"/>
          </a:xfrm>
        </p:spPr>
        <p:txBody>
          <a:bodyPr/>
          <a:lstStyle/>
          <a:p>
            <a:r>
              <a:rPr lang="en-US" dirty="0"/>
              <a:t>Recent DM limits from other cavity experiments</a:t>
            </a:r>
          </a:p>
        </p:txBody>
      </p:sp>
      <p:pic>
        <p:nvPicPr>
          <p:cNvPr id="4" name="image (10).png">
            <a:extLst>
              <a:ext uri="{FF2B5EF4-FFF2-40B4-BE49-F238E27FC236}">
                <a16:creationId xmlns:a16="http://schemas.microsoft.com/office/drawing/2014/main" id="{5F11399B-4EA5-4F56-A120-FEA718C52833}"/>
              </a:ext>
            </a:extLst>
          </p:cNvPr>
          <p:cNvPicPr>
            <a:picLocks noChangeAspect="1"/>
          </p:cNvPicPr>
          <p:nvPr/>
        </p:nvPicPr>
        <p:blipFill>
          <a:blip r:embed="rId2"/>
          <a:stretch>
            <a:fillRect/>
          </a:stretch>
        </p:blipFill>
        <p:spPr>
          <a:xfrm>
            <a:off x="8078439" y="3032194"/>
            <a:ext cx="3705852" cy="2423954"/>
          </a:xfrm>
          <a:prstGeom prst="rect">
            <a:avLst/>
          </a:prstGeom>
          <a:ln w="3175">
            <a:miter lim="400000"/>
          </a:ln>
        </p:spPr>
      </p:pic>
      <p:pic>
        <p:nvPicPr>
          <p:cNvPr id="5" name="image (9).png">
            <a:extLst>
              <a:ext uri="{FF2B5EF4-FFF2-40B4-BE49-F238E27FC236}">
                <a16:creationId xmlns:a16="http://schemas.microsoft.com/office/drawing/2014/main" id="{271A39C7-0BB2-4FFA-8874-2D149DDD1A1A}"/>
              </a:ext>
            </a:extLst>
          </p:cNvPr>
          <p:cNvPicPr>
            <a:picLocks noChangeAspect="1"/>
          </p:cNvPicPr>
          <p:nvPr/>
        </p:nvPicPr>
        <p:blipFill>
          <a:blip r:embed="rId3"/>
          <a:stretch>
            <a:fillRect/>
          </a:stretch>
        </p:blipFill>
        <p:spPr>
          <a:xfrm>
            <a:off x="5086373" y="2890678"/>
            <a:ext cx="2992066" cy="2423953"/>
          </a:xfrm>
          <a:prstGeom prst="rect">
            <a:avLst/>
          </a:prstGeom>
          <a:ln w="3175">
            <a:miter lim="400000"/>
          </a:ln>
        </p:spPr>
      </p:pic>
      <p:pic>
        <p:nvPicPr>
          <p:cNvPr id="6" name="image (8).png">
            <a:extLst>
              <a:ext uri="{FF2B5EF4-FFF2-40B4-BE49-F238E27FC236}">
                <a16:creationId xmlns:a16="http://schemas.microsoft.com/office/drawing/2014/main" id="{0863A7B8-E59D-43B4-9FEE-EE613C684A6A}"/>
              </a:ext>
            </a:extLst>
          </p:cNvPr>
          <p:cNvPicPr>
            <a:picLocks noChangeAspect="1"/>
          </p:cNvPicPr>
          <p:nvPr/>
        </p:nvPicPr>
        <p:blipFill>
          <a:blip r:embed="rId4"/>
          <a:stretch>
            <a:fillRect/>
          </a:stretch>
        </p:blipFill>
        <p:spPr>
          <a:xfrm>
            <a:off x="157838" y="3032194"/>
            <a:ext cx="5251997" cy="1885631"/>
          </a:xfrm>
          <a:prstGeom prst="rect">
            <a:avLst/>
          </a:prstGeom>
          <a:ln w="3175">
            <a:miter lim="400000"/>
          </a:ln>
        </p:spPr>
      </p:pic>
      <p:sp>
        <p:nvSpPr>
          <p:cNvPr id="7" name="TextBox 122">
            <a:extLst>
              <a:ext uri="{FF2B5EF4-FFF2-40B4-BE49-F238E27FC236}">
                <a16:creationId xmlns:a16="http://schemas.microsoft.com/office/drawing/2014/main" id="{15DF59F0-9D13-406B-95D6-033576B79763}"/>
              </a:ext>
            </a:extLst>
          </p:cNvPr>
          <p:cNvSpPr txBox="1"/>
          <p:nvPr/>
        </p:nvSpPr>
        <p:spPr>
          <a:xfrm>
            <a:off x="5195322" y="5333409"/>
            <a:ext cx="3595539" cy="264255"/>
          </a:xfrm>
          <a:prstGeom prst="rect">
            <a:avLst/>
          </a:prstGeom>
          <a:ln w="3175">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3200"/>
              </a:spcBef>
              <a:defRPr sz="1200" b="0">
                <a:latin typeface="Arial"/>
                <a:ea typeface="Arial"/>
                <a:cs typeface="Arial"/>
                <a:sym typeface="Arial"/>
              </a:defRPr>
            </a:pPr>
            <a:r>
              <a:rPr dirty="0"/>
              <a:t>Kennedy et al. PRL </a:t>
            </a:r>
            <a:r>
              <a:rPr b="1" dirty="0"/>
              <a:t>125</a:t>
            </a:r>
            <a:r>
              <a:rPr dirty="0"/>
              <a:t>, 201302 (2020).</a:t>
            </a:r>
          </a:p>
        </p:txBody>
      </p:sp>
      <p:sp>
        <p:nvSpPr>
          <p:cNvPr id="8" name="TextBox 122">
            <a:extLst>
              <a:ext uri="{FF2B5EF4-FFF2-40B4-BE49-F238E27FC236}">
                <a16:creationId xmlns:a16="http://schemas.microsoft.com/office/drawing/2014/main" id="{45526258-D920-445F-8EE3-AAF17F2870B9}"/>
              </a:ext>
            </a:extLst>
          </p:cNvPr>
          <p:cNvSpPr txBox="1"/>
          <p:nvPr/>
        </p:nvSpPr>
        <p:spPr>
          <a:xfrm>
            <a:off x="8983775" y="5550427"/>
            <a:ext cx="3595540" cy="264255"/>
          </a:xfrm>
          <a:prstGeom prst="rect">
            <a:avLst/>
          </a:prstGeom>
          <a:ln w="3175">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3200"/>
              </a:spcBef>
              <a:defRPr sz="1200" b="0">
                <a:latin typeface="Arial"/>
                <a:ea typeface="Arial"/>
                <a:cs typeface="Arial"/>
                <a:sym typeface="Arial"/>
              </a:defRPr>
            </a:pPr>
            <a:r>
              <a:rPr dirty="0"/>
              <a:t>Campbell et al. PRL </a:t>
            </a:r>
            <a:r>
              <a:rPr b="1" dirty="0"/>
              <a:t>126</a:t>
            </a:r>
            <a:r>
              <a:rPr dirty="0"/>
              <a:t>, 071301 (2021)</a:t>
            </a:r>
          </a:p>
        </p:txBody>
      </p:sp>
      <p:sp>
        <p:nvSpPr>
          <p:cNvPr id="9" name="TextBox 122">
            <a:extLst>
              <a:ext uri="{FF2B5EF4-FFF2-40B4-BE49-F238E27FC236}">
                <a16:creationId xmlns:a16="http://schemas.microsoft.com/office/drawing/2014/main" id="{28720539-23B8-4E8F-AF02-6515E6484838}"/>
              </a:ext>
            </a:extLst>
          </p:cNvPr>
          <p:cNvSpPr txBox="1"/>
          <p:nvPr/>
        </p:nvSpPr>
        <p:spPr>
          <a:xfrm>
            <a:off x="650373" y="5143307"/>
            <a:ext cx="3595540" cy="264255"/>
          </a:xfrm>
          <a:prstGeom prst="rect">
            <a:avLst/>
          </a:prstGeom>
          <a:ln w="3175">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3200"/>
              </a:spcBef>
              <a:defRPr sz="1200" b="0">
                <a:latin typeface="Arial"/>
                <a:ea typeface="Arial"/>
                <a:cs typeface="Arial"/>
                <a:sym typeface="Arial"/>
              </a:defRPr>
            </a:pPr>
            <a:r>
              <a:rPr dirty="0" err="1"/>
              <a:t>Savalle</a:t>
            </a:r>
            <a:r>
              <a:rPr dirty="0"/>
              <a:t> et al. PRL </a:t>
            </a:r>
            <a:r>
              <a:rPr b="1" dirty="0"/>
              <a:t>126</a:t>
            </a:r>
            <a:r>
              <a:rPr dirty="0"/>
              <a:t>, 051301 (2021).</a:t>
            </a:r>
          </a:p>
        </p:txBody>
      </p:sp>
      <p:sp>
        <p:nvSpPr>
          <p:cNvPr id="10" name="(Since last workshop)…">
            <a:extLst>
              <a:ext uri="{FF2B5EF4-FFF2-40B4-BE49-F238E27FC236}">
                <a16:creationId xmlns:a16="http://schemas.microsoft.com/office/drawing/2014/main" id="{0B948E99-0CEF-4D6E-A198-7D1FAC044A78}"/>
              </a:ext>
            </a:extLst>
          </p:cNvPr>
          <p:cNvSpPr txBox="1"/>
          <p:nvPr/>
        </p:nvSpPr>
        <p:spPr>
          <a:xfrm>
            <a:off x="1194868" y="1779552"/>
            <a:ext cx="6557884" cy="387926"/>
          </a:xfrm>
          <a:prstGeom prst="rect">
            <a:avLst/>
          </a:prstGeom>
          <a:ln w="3175">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wrap="none" lIns="39687" tIns="39687" rIns="39687" bIns="39687"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456406"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defRPr sz="2000" b="0">
                <a:latin typeface="Arial"/>
                <a:ea typeface="Arial"/>
                <a:cs typeface="Arial"/>
                <a:sym typeface="Arial"/>
              </a:defRPr>
            </a:pPr>
            <a:r>
              <a:rPr lang="en-US" dirty="0"/>
              <a:t>Experiments </a:t>
            </a:r>
            <a:r>
              <a:rPr dirty="0"/>
              <a:t>are </a:t>
            </a:r>
            <a:r>
              <a:rPr b="1" dirty="0"/>
              <a:t>already</a:t>
            </a:r>
            <a:r>
              <a:rPr dirty="0"/>
              <a:t> constraining scalar dark matter</a:t>
            </a:r>
            <a:r>
              <a:rPr lang="en-US" dirty="0"/>
              <a:t>!</a:t>
            </a:r>
            <a:endParaRPr dirty="0"/>
          </a:p>
        </p:txBody>
      </p:sp>
    </p:spTree>
    <p:extLst>
      <p:ext uri="{BB962C8B-B14F-4D97-AF65-F5344CB8AC3E}">
        <p14:creationId xmlns:p14="http://schemas.microsoft.com/office/powerpoint/2010/main" val="2804379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16EDE-5EB1-4CBA-98F5-7CB5C1C33243}"/>
              </a:ext>
            </a:extLst>
          </p:cNvPr>
          <p:cNvSpPr>
            <a:spLocks noGrp="1"/>
          </p:cNvSpPr>
          <p:nvPr>
            <p:ph type="title"/>
          </p:nvPr>
        </p:nvSpPr>
        <p:spPr>
          <a:xfrm>
            <a:off x="359735" y="120576"/>
            <a:ext cx="11431772" cy="1325563"/>
          </a:xfrm>
        </p:spPr>
        <p:txBody>
          <a:bodyPr/>
          <a:lstStyle/>
          <a:p>
            <a:r>
              <a:rPr lang="en-US" dirty="0"/>
              <a:t>New results from cavity comparison DM search</a:t>
            </a:r>
          </a:p>
        </p:txBody>
      </p:sp>
      <p:pic>
        <p:nvPicPr>
          <p:cNvPr id="5" name="Picture 4">
            <a:extLst>
              <a:ext uri="{FF2B5EF4-FFF2-40B4-BE49-F238E27FC236}">
                <a16:creationId xmlns:a16="http://schemas.microsoft.com/office/drawing/2014/main" id="{B8BA41F7-6A5D-C84B-0133-6795412CE915}"/>
              </a:ext>
            </a:extLst>
          </p:cNvPr>
          <p:cNvPicPr>
            <a:picLocks noChangeAspect="1"/>
          </p:cNvPicPr>
          <p:nvPr/>
        </p:nvPicPr>
        <p:blipFill>
          <a:blip r:embed="rId2"/>
          <a:stretch>
            <a:fillRect/>
          </a:stretch>
        </p:blipFill>
        <p:spPr>
          <a:xfrm>
            <a:off x="105324" y="1446139"/>
            <a:ext cx="5424377" cy="4760310"/>
          </a:xfrm>
          <a:prstGeom prst="rect">
            <a:avLst/>
          </a:prstGeom>
        </p:spPr>
      </p:pic>
      <p:pic>
        <p:nvPicPr>
          <p:cNvPr id="7" name="Picture 6">
            <a:extLst>
              <a:ext uri="{FF2B5EF4-FFF2-40B4-BE49-F238E27FC236}">
                <a16:creationId xmlns:a16="http://schemas.microsoft.com/office/drawing/2014/main" id="{3270517D-49A8-4450-DA08-75478A222749}"/>
              </a:ext>
            </a:extLst>
          </p:cNvPr>
          <p:cNvPicPr>
            <a:picLocks noChangeAspect="1"/>
          </p:cNvPicPr>
          <p:nvPr/>
        </p:nvPicPr>
        <p:blipFill>
          <a:blip r:embed="rId3"/>
          <a:stretch>
            <a:fillRect/>
          </a:stretch>
        </p:blipFill>
        <p:spPr>
          <a:xfrm>
            <a:off x="5529701" y="1902117"/>
            <a:ext cx="6662299" cy="3848353"/>
          </a:xfrm>
          <a:prstGeom prst="rect">
            <a:avLst/>
          </a:prstGeom>
        </p:spPr>
      </p:pic>
      <p:sp>
        <p:nvSpPr>
          <p:cNvPr id="9" name="TextBox 8">
            <a:extLst>
              <a:ext uri="{FF2B5EF4-FFF2-40B4-BE49-F238E27FC236}">
                <a16:creationId xmlns:a16="http://schemas.microsoft.com/office/drawing/2014/main" id="{418E9B8D-96D9-A418-AE22-55D1980A7599}"/>
              </a:ext>
            </a:extLst>
          </p:cNvPr>
          <p:cNvSpPr txBox="1"/>
          <p:nvPr/>
        </p:nvSpPr>
        <p:spPr>
          <a:xfrm>
            <a:off x="6407891" y="6091093"/>
            <a:ext cx="6097772" cy="646331"/>
          </a:xfrm>
          <a:prstGeom prst="rect">
            <a:avLst/>
          </a:prstGeom>
          <a:noFill/>
        </p:spPr>
        <p:txBody>
          <a:bodyPr wrap="square">
            <a:spAutoFit/>
          </a:bodyPr>
          <a:lstStyle/>
          <a:p>
            <a:r>
              <a:rPr lang="en-US" b="0" i="0" u="none" strike="noStrike" dirty="0">
                <a:solidFill>
                  <a:srgbClr val="C00000"/>
                </a:solidFill>
                <a:effectLst/>
                <a:latin typeface="Lucida Grande"/>
                <a:hlinkClick r:id="rId4">
                  <a:extLst>
                    <a:ext uri="{A12FA001-AC4F-418D-AE19-62706E023703}">
                      <ahyp:hlinkClr xmlns:ahyp="http://schemas.microsoft.com/office/drawing/2018/hyperlinkcolor" val="tx"/>
                    </a:ext>
                  </a:extLst>
                </a:hlinkClick>
              </a:rPr>
              <a:t>T. Deshpande</a:t>
            </a:r>
            <a:r>
              <a:rPr lang="en-US" b="0" i="0" dirty="0">
                <a:solidFill>
                  <a:srgbClr val="C00000"/>
                </a:solidFill>
                <a:effectLst/>
                <a:latin typeface="Lucida Grande"/>
              </a:rPr>
              <a:t>, </a:t>
            </a:r>
            <a:r>
              <a:rPr lang="en-US" b="0" i="0" u="none" strike="noStrike" dirty="0" err="1">
                <a:solidFill>
                  <a:srgbClr val="C00000"/>
                </a:solidFill>
                <a:effectLst/>
                <a:latin typeface="Lucida Grande"/>
                <a:hlinkClick r:id="rId5">
                  <a:extLst>
                    <a:ext uri="{A12FA001-AC4F-418D-AE19-62706E023703}">
                      <ahyp:hlinkClr xmlns:ahyp="http://schemas.microsoft.com/office/drawing/2018/hyperlinkcolor" val="tx"/>
                    </a:ext>
                  </a:extLst>
                </a:hlinkClick>
              </a:rPr>
              <a:t>A.Ionescu</a:t>
            </a:r>
            <a:r>
              <a:rPr lang="en-US" b="0" i="0" dirty="0">
                <a:solidFill>
                  <a:srgbClr val="C00000"/>
                </a:solidFill>
                <a:effectLst/>
                <a:latin typeface="Lucida Grande"/>
              </a:rPr>
              <a:t>, </a:t>
            </a:r>
            <a:r>
              <a:rPr lang="en-US" dirty="0">
                <a:solidFill>
                  <a:srgbClr val="C00000"/>
                </a:solidFill>
                <a:latin typeface="Lucida Grande"/>
              </a:rPr>
              <a:t>N. Miller, Z. </a:t>
            </a:r>
            <a:r>
              <a:rPr lang="en-US" b="0" i="0" u="none" strike="noStrike" dirty="0">
                <a:solidFill>
                  <a:srgbClr val="C00000"/>
                </a:solidFill>
                <a:effectLst/>
                <a:latin typeface="Lucida Grande"/>
                <a:hlinkClick r:id="rId6">
                  <a:extLst>
                    <a:ext uri="{A12FA001-AC4F-418D-AE19-62706E023703}">
                      <ahyp:hlinkClr xmlns:ahyp="http://schemas.microsoft.com/office/drawing/2018/hyperlinkcolor" val="tx"/>
                    </a:ext>
                  </a:extLst>
                </a:hlinkClick>
              </a:rPr>
              <a:t> </a:t>
            </a:r>
            <a:r>
              <a:rPr lang="en-US" b="0" i="0" u="none" strike="noStrike" dirty="0" err="1">
                <a:solidFill>
                  <a:srgbClr val="C00000"/>
                </a:solidFill>
                <a:effectLst/>
                <a:latin typeface="Lucida Grande"/>
                <a:hlinkClick r:id="rId6">
                  <a:extLst>
                    <a:ext uri="{A12FA001-AC4F-418D-AE19-62706E023703}">
                      <ahyp:hlinkClr xmlns:ahyp="http://schemas.microsoft.com/office/drawing/2018/hyperlinkcolor" val="tx"/>
                    </a:ext>
                  </a:extLst>
                </a:hlinkClick>
              </a:rPr>
              <a:t>Wang</a:t>
            </a:r>
            <a:r>
              <a:rPr lang="en-US" b="0" i="0" dirty="0" err="1">
                <a:solidFill>
                  <a:srgbClr val="C00000"/>
                </a:solidFill>
                <a:effectLst/>
                <a:latin typeface="Lucida Grande"/>
              </a:rPr>
              <a:t>,G.</a:t>
            </a:r>
            <a:r>
              <a:rPr lang="en-US" b="0" i="0" u="none" strike="noStrike" dirty="0" err="1">
                <a:solidFill>
                  <a:srgbClr val="C00000"/>
                </a:solidFill>
                <a:effectLst/>
                <a:latin typeface="Lucida Grande"/>
                <a:hlinkClick r:id="rId7">
                  <a:extLst>
                    <a:ext uri="{A12FA001-AC4F-418D-AE19-62706E023703}">
                      <ahyp:hlinkClr xmlns:ahyp="http://schemas.microsoft.com/office/drawing/2018/hyperlinkcolor" val="tx"/>
                    </a:ext>
                  </a:extLst>
                </a:hlinkClick>
              </a:rPr>
              <a:t>Gabrielse</a:t>
            </a:r>
            <a:r>
              <a:rPr lang="en-US" b="0" i="0" dirty="0">
                <a:solidFill>
                  <a:srgbClr val="C00000"/>
                </a:solidFill>
                <a:effectLst/>
                <a:latin typeface="Lucida Grande"/>
              </a:rPr>
              <a:t>, </a:t>
            </a:r>
            <a:r>
              <a:rPr lang="en-US" dirty="0">
                <a:solidFill>
                  <a:srgbClr val="C00000"/>
                </a:solidFill>
                <a:latin typeface="Lucida Grande"/>
              </a:rPr>
              <a:t>AG</a:t>
            </a:r>
            <a:r>
              <a:rPr lang="en-US" b="0" i="0" dirty="0">
                <a:solidFill>
                  <a:srgbClr val="C00000"/>
                </a:solidFill>
                <a:effectLst/>
                <a:latin typeface="Lucida Grande"/>
              </a:rPr>
              <a:t>,, T. </a:t>
            </a:r>
            <a:r>
              <a:rPr lang="en-US" b="0" i="0" strike="noStrike" dirty="0" err="1">
                <a:solidFill>
                  <a:srgbClr val="C00000"/>
                </a:solidFill>
                <a:effectLst/>
                <a:latin typeface="Lucida Grande"/>
                <a:hlinkClick r:id="rId8">
                  <a:extLst>
                    <a:ext uri="{A12FA001-AC4F-418D-AE19-62706E023703}">
                      <ahyp:hlinkClr xmlns:ahyp="http://schemas.microsoft.com/office/drawing/2018/hyperlinkcolor" val="tx"/>
                    </a:ext>
                  </a:extLst>
                </a:hlinkClick>
              </a:rPr>
              <a:t>Kovachy</a:t>
            </a:r>
            <a:r>
              <a:rPr lang="en-US" b="0" i="0" u="sng" strike="noStrike" dirty="0">
                <a:solidFill>
                  <a:srgbClr val="C00000"/>
                </a:solidFill>
                <a:effectLst/>
                <a:latin typeface="Lucida Grande"/>
              </a:rPr>
              <a:t>, </a:t>
            </a:r>
            <a:r>
              <a:rPr lang="en-US" b="0" i="0" u="none" strike="noStrike" dirty="0" err="1">
                <a:solidFill>
                  <a:srgbClr val="C00000"/>
                </a:solidFill>
                <a:effectLst/>
                <a:latin typeface="Lucida Grande"/>
              </a:rPr>
              <a:t>arxiv</a:t>
            </a:r>
            <a:r>
              <a:rPr lang="en-US" b="0" i="0" u="none" strike="noStrike" dirty="0">
                <a:solidFill>
                  <a:srgbClr val="C00000"/>
                </a:solidFill>
                <a:effectLst/>
                <a:latin typeface="Lucida Grande"/>
              </a:rPr>
              <a:t>: 2412.20623</a:t>
            </a:r>
            <a:endParaRPr lang="en-US" dirty="0">
              <a:solidFill>
                <a:srgbClr val="C00000"/>
              </a:solidFill>
            </a:endParaRPr>
          </a:p>
        </p:txBody>
      </p:sp>
    </p:spTree>
    <p:extLst>
      <p:ext uri="{BB962C8B-B14F-4D97-AF65-F5344CB8AC3E}">
        <p14:creationId xmlns:p14="http://schemas.microsoft.com/office/powerpoint/2010/main" val="3098133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Rafael Master">
  <a:themeElements>
    <a:clrScheme name="Blue/Bright">
      <a:dk1>
        <a:srgbClr val="000080"/>
      </a:dk1>
      <a:lt1>
        <a:srgbClr val="FFFFFF"/>
      </a:lt1>
      <a:dk2>
        <a:srgbClr val="000000"/>
      </a:dk2>
      <a:lt2>
        <a:srgbClr val="FFE000"/>
      </a:lt2>
      <a:accent1>
        <a:srgbClr val="FF8000"/>
      </a:accent1>
      <a:accent2>
        <a:srgbClr val="800000"/>
      </a:accent2>
      <a:accent3>
        <a:srgbClr val="00E4FF"/>
      </a:accent3>
      <a:accent4>
        <a:srgbClr val="00FF80"/>
      </a:accent4>
      <a:accent5>
        <a:srgbClr val="00FF00"/>
      </a:accent5>
      <a:accent6>
        <a:srgbClr val="FF40FF"/>
      </a:accent6>
      <a:hlink>
        <a:srgbClr val="00FFFF"/>
      </a:hlink>
      <a:folHlink>
        <a:srgbClr val="00FFFF"/>
      </a:folHlink>
    </a:clrScheme>
    <a:fontScheme name="Rafael's Master">
      <a:majorFont>
        <a:latin typeface="Bookman Old Style"/>
        <a:ea typeface=""/>
        <a:cs typeface="Arial"/>
      </a:majorFont>
      <a:minorFont>
        <a:latin typeface="Bookman Old Style"/>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chemeClr val="tx2"/>
          </a:solidFill>
        </a:ln>
      </a:spPr>
      <a:bodyPr wrap="none" lIns="0" tIns="0" rIns="0" bIns="0" rtlCol="0" anchor="ctr">
        <a:spAutoFit/>
      </a:bodyPr>
      <a:lstStyle>
        <a:defPPr algn="ctr">
          <a:defRPr dirty="0">
            <a:latin typeface="+mn-lt"/>
            <a:sym typeface="Symbol"/>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Bookman Old Style" pitchFamily="18" charset="0"/>
            <a:cs typeface="Arial" charset="0"/>
          </a:defRPr>
        </a:defPPr>
      </a:lstStyle>
    </a:lnDef>
    <a:txDef>
      <a:spPr>
        <a:noFill/>
      </a:spPr>
      <a:bodyPr wrap="none" lIns="0" tIns="0" rIns="0" bIns="0" rtlCol="0">
        <a:spAutoFit/>
      </a:bodyPr>
      <a:lstStyle>
        <a:defPPr>
          <a:defRPr dirty="0" smtClean="0"/>
        </a:defPPr>
      </a:lstStyle>
    </a:txDef>
  </a:objectDefaults>
  <a:extraClrSchemeLst>
    <a:extraClrScheme>
      <a:clrScheme name="Rafael's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afael's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afael's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afael's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afael's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afael's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afael's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afael's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afael's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afael's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afael's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afael's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Rafael's Master 13">
        <a:dk1>
          <a:srgbClr val="000080"/>
        </a:dk1>
        <a:lt1>
          <a:srgbClr val="FFFFFF"/>
        </a:lt1>
        <a:dk2>
          <a:srgbClr val="000000"/>
        </a:dk2>
        <a:lt2>
          <a:srgbClr val="FFE000"/>
        </a:lt2>
        <a:accent1>
          <a:srgbClr val="FF8000"/>
        </a:accent1>
        <a:accent2>
          <a:srgbClr val="800000"/>
        </a:accent2>
        <a:accent3>
          <a:srgbClr val="AAAAAA"/>
        </a:accent3>
        <a:accent4>
          <a:srgbClr val="DADADA"/>
        </a:accent4>
        <a:accent5>
          <a:srgbClr val="FFC0AA"/>
        </a:accent5>
        <a:accent6>
          <a:srgbClr val="730000"/>
        </a:accent6>
        <a:hlink>
          <a:srgbClr val="FF8080"/>
        </a:hlink>
        <a:folHlink>
          <a:srgbClr val="80FF80"/>
        </a:folHlink>
      </a:clrScheme>
      <a:clrMap bg1="dk2" tx1="lt1" bg2="dk1" tx2="lt2" accent1="accent1" accent2="accent2" accent3="accent3" accent4="accent4" accent5="accent5" accent6="accent6" hlink="hlink" folHlink="folHlink"/>
    </a:extraClrScheme>
    <a:extraClrScheme>
      <a:clrScheme name="Rafael's Master 14">
        <a:dk1>
          <a:srgbClr val="000080"/>
        </a:dk1>
        <a:lt1>
          <a:srgbClr val="FFFFFF"/>
        </a:lt1>
        <a:dk2>
          <a:srgbClr val="000000"/>
        </a:dk2>
        <a:lt2>
          <a:srgbClr val="FFE000"/>
        </a:lt2>
        <a:accent1>
          <a:srgbClr val="FF8000"/>
        </a:accent1>
        <a:accent2>
          <a:srgbClr val="800000"/>
        </a:accent2>
        <a:accent3>
          <a:srgbClr val="AAAAAA"/>
        </a:accent3>
        <a:accent4>
          <a:srgbClr val="DADADA"/>
        </a:accent4>
        <a:accent5>
          <a:srgbClr val="FFC0AA"/>
        </a:accent5>
        <a:accent6>
          <a:srgbClr val="730000"/>
        </a:accent6>
        <a:hlink>
          <a:srgbClr val="FF8080"/>
        </a:hlink>
        <a:folHlink>
          <a:srgbClr val="80C4FF"/>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4083</TotalTime>
  <Words>1867</Words>
  <Application>Microsoft Office PowerPoint</Application>
  <PresentationFormat>Widescreen</PresentationFormat>
  <Paragraphs>251</Paragraphs>
  <Slides>28</Slides>
  <Notes>11</Notes>
  <HiddenSlides>0</HiddenSlides>
  <MMClips>0</MMClips>
  <ScaleCrop>false</ScaleCrop>
  <HeadingPairs>
    <vt:vector size="8" baseType="variant">
      <vt:variant>
        <vt:lpstr>Fonts Used</vt:lpstr>
      </vt:variant>
      <vt:variant>
        <vt:i4>16</vt:i4>
      </vt:variant>
      <vt:variant>
        <vt:lpstr>Theme</vt:lpstr>
      </vt:variant>
      <vt:variant>
        <vt:i4>5</vt:i4>
      </vt:variant>
      <vt:variant>
        <vt:lpstr>Embedded OLE Servers</vt:lpstr>
      </vt:variant>
      <vt:variant>
        <vt:i4>1</vt:i4>
      </vt:variant>
      <vt:variant>
        <vt:lpstr>Slide Titles</vt:lpstr>
      </vt:variant>
      <vt:variant>
        <vt:i4>28</vt:i4>
      </vt:variant>
    </vt:vector>
  </HeadingPairs>
  <TitlesOfParts>
    <vt:vector size="50" baseType="lpstr">
      <vt:lpstr>Arial</vt:lpstr>
      <vt:lpstr>Bookman Old Style</vt:lpstr>
      <vt:lpstr>Calibri</vt:lpstr>
      <vt:lpstr>Calibri Light</vt:lpstr>
      <vt:lpstr>Cambria</vt:lpstr>
      <vt:lpstr>Cambria Math</vt:lpstr>
      <vt:lpstr>Century Gothic</vt:lpstr>
      <vt:lpstr>Helvetica Neue</vt:lpstr>
      <vt:lpstr>Helvetica Neue Medium</vt:lpstr>
      <vt:lpstr>Lucida Grande</vt:lpstr>
      <vt:lpstr>Proxima Nova</vt:lpstr>
      <vt:lpstr>PT Sans Narrow</vt:lpstr>
      <vt:lpstr>Roboto</vt:lpstr>
      <vt:lpstr>Symbol</vt:lpstr>
      <vt:lpstr>Times New Roman</vt:lpstr>
      <vt:lpstr>Wingdings</vt:lpstr>
      <vt:lpstr>Office Theme</vt:lpstr>
      <vt:lpstr>1_Office Theme</vt:lpstr>
      <vt:lpstr>3_Simple Dark</vt:lpstr>
      <vt:lpstr>4_Office Theme</vt:lpstr>
      <vt:lpstr>Rafael Master</vt:lpstr>
      <vt:lpstr>Equation</vt:lpstr>
      <vt:lpstr>Optomechanical detectors for dark matter and tests of gravity</vt:lpstr>
      <vt:lpstr>Optomechanical sensors for dark matter and gravity</vt:lpstr>
      <vt:lpstr>Outline</vt:lpstr>
      <vt:lpstr>PowerPoint Presentation</vt:lpstr>
      <vt:lpstr>Ultra-light scalar Dark Matter</vt:lpstr>
      <vt:lpstr>Detecting ultra-light scalar dark matter with optical cavities</vt:lpstr>
      <vt:lpstr>Reach for variation of electron mass dme</vt:lpstr>
      <vt:lpstr>Recent DM limits from other cavity experiments</vt:lpstr>
      <vt:lpstr>New results from cavity comparison DM search</vt:lpstr>
      <vt:lpstr>PowerPoint Presentation</vt:lpstr>
      <vt:lpstr>Levitated optomechanics - brief introduction</vt:lpstr>
      <vt:lpstr>(Ground) state of the art:</vt:lpstr>
      <vt:lpstr>Levitated optomechanical sensors</vt:lpstr>
      <vt:lpstr>Levitated nanospheres – testing gravity at um-range</vt:lpstr>
      <vt:lpstr>Gravitational waves</vt:lpstr>
      <vt:lpstr>The Dark Sector</vt:lpstr>
      <vt:lpstr>GWs from Dark Matter?</vt:lpstr>
      <vt:lpstr>Novel gravitational wave detector for &gt; 10 kHz</vt:lpstr>
      <vt:lpstr>PowerPoint Presentation</vt:lpstr>
      <vt:lpstr>PowerPoint Presentation</vt:lpstr>
      <vt:lpstr>Vision for HF gravitational wave astronomy</vt:lpstr>
      <vt:lpstr>Composite DM search with Levitated microspheres</vt:lpstr>
      <vt:lpstr>Quantum Regime: Matter wave interference</vt:lpstr>
      <vt:lpstr>Quantum Regime: Matter-wave interferometry</vt:lpstr>
      <vt:lpstr>Experimental layout</vt:lpstr>
      <vt:lpstr>PowerPoint Presentation</vt:lpstr>
      <vt:lpstr>Summary</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Geraci</dc:creator>
  <cp:lastModifiedBy>Andrew A Geraci</cp:lastModifiedBy>
  <cp:revision>66</cp:revision>
  <dcterms:created xsi:type="dcterms:W3CDTF">2021-04-11T19:30:03Z</dcterms:created>
  <dcterms:modified xsi:type="dcterms:W3CDTF">2025-02-17T17:38:55Z</dcterms:modified>
</cp:coreProperties>
</file>