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b6a15b781a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b6a15b781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b6a15b781a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b6a15b781a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b6a15b781a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b6a15b781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b6a15b781a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b6a15b781a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b6a15b781a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b6a15b781a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b6a15b781a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b6a15b781a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f0add8b62d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1f0add8b62d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6594d8f2d5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6594d8f2d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b6a15b781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b6a15b781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9f80954d9f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9f80954d9f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b7652fb057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b7652fb05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b7652fb057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b7652fb05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b046d10cf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b046d10cf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b7652fb057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b7652fb057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b6a15b781a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b6a15b781a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image" Target="../media/image8.png"/><Relationship Id="rId5" Type="http://schemas.openxmlformats.org/officeDocument/2006/relationships/hyperlink" Target="https://www.icinsights.com/news/bulletins/dram-market-deflates-cyclical-downturn-looms/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9.jpg"/><Relationship Id="rId5" Type="http://schemas.openxmlformats.org/officeDocument/2006/relationships/hyperlink" Target="https://www.nextplatform.com/2023/01/06/paving-the-way-for-800-gb-sec-ethernet-in-the-enterprise/" TargetMode="External"/><Relationship Id="rId6" Type="http://schemas.openxmlformats.org/officeDocument/2006/relationships/image" Target="../media/image10.png"/><Relationship Id="rId7" Type="http://schemas.openxmlformats.org/officeDocument/2006/relationships/hyperlink" Target="https://ethernetalliance.org/technology/ethernet-roadmap/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w3.hepix.org/techwatch.html" TargetMode="External"/><Relationship Id="rId4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indico.cern.ch/category/10621/" TargetMode="External"/><Relationship Id="rId4" Type="http://schemas.openxmlformats.org/officeDocument/2006/relationships/hyperlink" Target="mailto:hepix-techwatch-wg@hepix.org" TargetMode="External"/><Relationship Id="rId5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image" Target="../media/image1.png"/><Relationship Id="rId5" Type="http://schemas.openxmlformats.org/officeDocument/2006/relationships/image" Target="../media/image4.jpg"/><Relationship Id="rId6" Type="http://schemas.openxmlformats.org/officeDocument/2006/relationships/hyperlink" Target="https://blocksandfiles.com/2024/01/26/western-digitals-second-successive-growth-quarter-seagate-hamr-no-threat/" TargetMode="External"/><Relationship Id="rId7" Type="http://schemas.openxmlformats.org/officeDocument/2006/relationships/hyperlink" Target="https://blocksandfiles.com/2024/01/04/nearline-drives-last-hdd-holdout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1.png"/><Relationship Id="rId5" Type="http://schemas.openxmlformats.org/officeDocument/2006/relationships/hyperlink" Target="https://blocksandfiles.com/2023/03/16/sk-hynix-breaking-past-the-300-layer-3d-nand-mark/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750775"/>
            <a:ext cx="8520600" cy="104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Techwatch WG Restart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WLCG Grid Deployment Board Monthly Meeting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February 14, 2024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"/>
            <a:ext cx="1631700" cy="14082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13"/>
          <p:cNvSpPr txBox="1"/>
          <p:nvPr>
            <p:ph idx="1" type="subTitle"/>
          </p:nvPr>
        </p:nvSpPr>
        <p:spPr>
          <a:xfrm>
            <a:off x="311700" y="39273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440"/>
              <a:t>Presenter: </a:t>
            </a:r>
            <a:r>
              <a:rPr lang="en" sz="1440"/>
              <a:t>Shigeki Misawa</a:t>
            </a:r>
            <a:endParaRPr sz="144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440"/>
              <a:t>Scientific Data and Computing Center (SDCC)</a:t>
            </a:r>
            <a:endParaRPr sz="1440"/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1440"/>
              <a:t>Brookhaven National Laboratory</a:t>
            </a:r>
            <a:endParaRPr sz="144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Previews</a:t>
            </a:r>
            <a:r>
              <a:rPr lang="en"/>
              <a:t> in Logic and Memory Since 2018</a:t>
            </a:r>
            <a:endParaRPr/>
          </a:p>
        </p:txBody>
      </p:sp>
      <p:sp>
        <p:nvSpPr>
          <p:cNvPr id="141" name="Google Shape;141;p22"/>
          <p:cNvSpPr txBox="1"/>
          <p:nvPr>
            <p:ph idx="1" type="body"/>
          </p:nvPr>
        </p:nvSpPr>
        <p:spPr>
          <a:xfrm>
            <a:off x="311700" y="1152475"/>
            <a:ext cx="6512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 major logic </a:t>
            </a:r>
            <a:r>
              <a:rPr lang="en"/>
              <a:t>foundries</a:t>
            </a:r>
            <a:r>
              <a:rPr lang="en"/>
              <a:t> (TSMC/Samsung/Intel) now have EUV in production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Intel last with “Intel 4”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Next transition is high NA EUV or multi pattern EUV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Advanced packaging increasingly important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Chiplets/die connectivity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Power delivery and cooling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DRAM memory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CPU’s transitioning from DDR4 to DDR5 memory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HBM3 introduced in 2022. Higher bandwidth “HBM3E” products introduced in 2023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All major manufacturers except Micron have transitioned to EUV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DRAM market recovering from collapse in late 2022/early 2023</a:t>
            </a:r>
            <a:endParaRPr/>
          </a:p>
        </p:txBody>
      </p:sp>
      <p:pic>
        <p:nvPicPr>
          <p:cNvPr id="142" name="Google Shape;14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4" name="Google Shape;14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9650" y="2201300"/>
            <a:ext cx="2774350" cy="15435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2"/>
          <p:cNvSpPr txBox="1"/>
          <p:nvPr/>
        </p:nvSpPr>
        <p:spPr>
          <a:xfrm>
            <a:off x="6572575" y="3861100"/>
            <a:ext cx="2368500" cy="2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hlinkClick r:id="rId5"/>
              </a:rPr>
              <a:t>Dram Market Deflates Cyclical Downturn Looms (icinsights.com)</a:t>
            </a:r>
            <a:endParaRPr sz="15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Preview of Advances</a:t>
            </a:r>
            <a:r>
              <a:rPr lang="en"/>
              <a:t> in CPUs Since 2018</a:t>
            </a:r>
            <a:endParaRPr/>
          </a:p>
        </p:txBody>
      </p:sp>
      <p:sp>
        <p:nvSpPr>
          <p:cNvPr id="151" name="Google Shape;151;p23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Segmentation in CPU product lines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HPC (higher frequency)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Intel “Granite Rapids”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AMD “Genoa” (Zen4)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Cloud (more cores)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Intel “Sierra Forest”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AMD “Bergamo” (Zen4c)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Edge (lower power)</a:t>
            </a:r>
            <a:endParaRPr/>
          </a:p>
        </p:txBody>
      </p:sp>
      <p:pic>
        <p:nvPicPr>
          <p:cNvPr id="152" name="Google Shape;15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4" name="Google Shape;154;p23"/>
          <p:cNvSpPr txBox="1"/>
          <p:nvPr>
            <p:ph idx="1" type="body"/>
          </p:nvPr>
        </p:nvSpPr>
        <p:spPr>
          <a:xfrm>
            <a:off x="45720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ARM resurgence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Ampere Ultra/Ampere One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NVidia Grace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Amazon Graviton 4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Microsoft Cobalt 100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Single package GPU/CPU systems (“APUs”)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AMD Mi300A, Nvidia Grace Hopper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package memory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AMD 3D V-Cache (SRAM on die)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Intel Xeon Max (HBM2E DRAM)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Nvidia Grace (</a:t>
            </a:r>
            <a:r>
              <a:rPr lang="en">
                <a:solidFill>
                  <a:srgbClr val="333333"/>
                </a:solidFill>
                <a:highlight>
                  <a:srgbClr val="FFFFFF"/>
                </a:highlight>
              </a:rPr>
              <a:t>LPDDR5X DRAM)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Previews</a:t>
            </a:r>
            <a:r>
              <a:rPr lang="en"/>
              <a:t> in Accelerators Since 2018</a:t>
            </a:r>
            <a:endParaRPr/>
          </a:p>
        </p:txBody>
      </p:sp>
      <p:sp>
        <p:nvSpPr>
          <p:cNvPr id="160" name="Google Shape;160;p24"/>
          <p:cNvSpPr txBox="1"/>
          <p:nvPr>
            <p:ph idx="1" type="body"/>
          </p:nvPr>
        </p:nvSpPr>
        <p:spPr>
          <a:xfrm>
            <a:off x="311700" y="1152475"/>
            <a:ext cx="6512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GPU accelerators and related technology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Nvidia H200 released in 2023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AMD Mi300X released in 2023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Intel Data Center Max in 2023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Broadcom announces support for AMD Infinity Fabric in its next generation PCI-e switch chips. This allows interconnection of more AMD GPUs, similar to NVSwitch for Nvidia GPUs.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AI Accelerators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Captive processors from Amazon (Trainium2), Google (TPU v5) and Microsoft (Maia 100)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Intel Gaudi2, SambaNova SN40L, and others.</a:t>
            </a:r>
            <a:endParaRPr/>
          </a:p>
        </p:txBody>
      </p:sp>
      <p:pic>
        <p:nvPicPr>
          <p:cNvPr id="161" name="Google Shape;16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Preview of</a:t>
            </a:r>
            <a:r>
              <a:rPr lang="en"/>
              <a:t> Network Technology</a:t>
            </a:r>
            <a:endParaRPr/>
          </a:p>
        </p:txBody>
      </p:sp>
      <p:sp>
        <p:nvSpPr>
          <p:cNvPr id="168" name="Google Shape;168;p25"/>
          <p:cNvSpPr txBox="1"/>
          <p:nvPr>
            <p:ph idx="1" type="body"/>
          </p:nvPr>
        </p:nvSpPr>
        <p:spPr>
          <a:xfrm>
            <a:off x="311700" y="1152475"/>
            <a:ext cx="6093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Transition to 400GbE (4x100Gbs) in progress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800GbE (8x100Gbs) </a:t>
            </a:r>
            <a:r>
              <a:rPr lang="en"/>
              <a:t>specification</a:t>
            </a:r>
            <a:r>
              <a:rPr lang="en"/>
              <a:t> released in 2020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Cloud adoption of higher bandwidth Ethernet outpaces rate in the enterprise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Ultra Ethernet Consortium formed to make Ethernet more competitive with Infiniband for AI workloads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Co-packaged optics in the works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Reduce power consumption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9" name="Google Shape;16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1" name="Google Shape;17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3203206"/>
            <a:ext cx="4572000" cy="14600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5"/>
          <p:cNvSpPr txBox="1"/>
          <p:nvPr/>
        </p:nvSpPr>
        <p:spPr>
          <a:xfrm>
            <a:off x="5652375" y="4663225"/>
            <a:ext cx="2883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800" u="sng">
                <a:solidFill>
                  <a:schemeClr val="hlink"/>
                </a:solidFill>
                <a:hlinkClick r:id="rId5"/>
              </a:rPr>
              <a:t>Paving The Way For 800 Gb/sec Ethernet In The Enterprise (nextplatform.com)</a:t>
            </a:r>
            <a:endParaRPr sz="1500">
              <a:solidFill>
                <a:schemeClr val="dk2"/>
              </a:solidFill>
            </a:endParaRPr>
          </a:p>
        </p:txBody>
      </p:sp>
      <p:pic>
        <p:nvPicPr>
          <p:cNvPr id="173" name="Google Shape;173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95553" y="687113"/>
            <a:ext cx="2948449" cy="212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/>
          <p:nvPr/>
        </p:nvSpPr>
        <p:spPr>
          <a:xfrm>
            <a:off x="6260700" y="2809125"/>
            <a:ext cx="2883300" cy="2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hlinkClick r:id="rId7"/>
              </a:rPr>
              <a:t>2023 Ethernet Roadmap - Ethernet Alliance</a:t>
            </a:r>
            <a:endParaRPr sz="15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Technology Open Questions</a:t>
            </a:r>
            <a:endParaRPr/>
          </a:p>
        </p:txBody>
      </p:sp>
      <p:sp>
        <p:nvSpPr>
          <p:cNvPr id="180" name="Google Shape;180;p26"/>
          <p:cNvSpPr txBox="1"/>
          <p:nvPr>
            <p:ph idx="1" type="body"/>
          </p:nvPr>
        </p:nvSpPr>
        <p:spPr>
          <a:xfrm>
            <a:off x="311700" y="1152475"/>
            <a:ext cx="816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is the future $/TB for HDD with the arrival of HAMR and will multi-actuator drives change the trajectory 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healthy is the tape market and will the public clouds use of tape make things worse or better 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Are APUs, single package GPU + CPU, a better fit for HEP/NP compared to discrete GPU + CPU.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viable are both fully custom and Neoverse derived </a:t>
            </a:r>
            <a:r>
              <a:rPr lang="en"/>
              <a:t>ARM CPUs </a:t>
            </a:r>
            <a:r>
              <a:rPr lang="en"/>
              <a:t>in the open market given the clouds use of </a:t>
            </a:r>
            <a:r>
              <a:rPr lang="en"/>
              <a:t>internally sourced CPUs 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 there a place for AI/ML processors in the open market?</a:t>
            </a:r>
            <a:endParaRPr/>
          </a:p>
        </p:txBody>
      </p:sp>
      <p:pic>
        <p:nvPicPr>
          <p:cNvPr id="181" name="Google Shape;18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3" name="Google Shape;183;p26"/>
          <p:cNvSpPr txBox="1"/>
          <p:nvPr/>
        </p:nvSpPr>
        <p:spPr>
          <a:xfrm>
            <a:off x="1556875" y="4207350"/>
            <a:ext cx="6762900" cy="8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FF"/>
                </a:solidFill>
              </a:rPr>
              <a:t>Goal of the TechWatch WG is to answer these and other </a:t>
            </a:r>
            <a:r>
              <a:rPr lang="en" sz="1800">
                <a:solidFill>
                  <a:srgbClr val="0000FF"/>
                </a:solidFill>
              </a:rPr>
              <a:t>questions</a:t>
            </a:r>
            <a:r>
              <a:rPr lang="en" sz="1800">
                <a:solidFill>
                  <a:srgbClr val="0000FF"/>
                </a:solidFill>
              </a:rPr>
              <a:t> about technology that are of </a:t>
            </a:r>
            <a:r>
              <a:rPr lang="en" sz="1800">
                <a:solidFill>
                  <a:srgbClr val="0000FF"/>
                </a:solidFill>
              </a:rPr>
              <a:t>interest</a:t>
            </a:r>
            <a:r>
              <a:rPr lang="en" sz="1800">
                <a:solidFill>
                  <a:srgbClr val="0000FF"/>
                </a:solidFill>
              </a:rPr>
              <a:t> to the community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189" name="Google Shape;189;p27"/>
          <p:cNvSpPr txBox="1"/>
          <p:nvPr>
            <p:ph idx="1" type="body"/>
          </p:nvPr>
        </p:nvSpPr>
        <p:spPr>
          <a:xfrm>
            <a:off x="311700" y="1152475"/>
            <a:ext cx="8160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Develop schedule for future presentations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HEPiX meetings (next HEPiX is April 2024/Paris)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Identify other venues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Determine collaborative tools needed to create and maintain deliverables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Organize subgroups and begin work on gathering information on subject areas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 on updating the TechWatch WG website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100" u="sng">
                <a:solidFill>
                  <a:schemeClr val="hlink"/>
                </a:solidFill>
                <a:hlinkClick r:id="rId3"/>
              </a:rPr>
              <a:t>Technology Watch Working Group (hepix.org)</a:t>
            </a:r>
            <a:r>
              <a:rPr lang="en"/>
              <a:t> (https://w3.hepix.org/techwatch.html)</a:t>
            </a:r>
            <a:endParaRPr/>
          </a:p>
        </p:txBody>
      </p:sp>
      <p:pic>
        <p:nvPicPr>
          <p:cNvPr id="190" name="Google Shape;19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Call for Participants</a:t>
            </a:r>
            <a:endParaRPr/>
          </a:p>
        </p:txBody>
      </p:sp>
      <p:sp>
        <p:nvSpPr>
          <p:cNvPr id="197" name="Google Shape;197;p28"/>
          <p:cNvSpPr txBox="1"/>
          <p:nvPr>
            <p:ph idx="1" type="body"/>
          </p:nvPr>
        </p:nvSpPr>
        <p:spPr>
          <a:xfrm>
            <a:off x="311700" y="1152475"/>
            <a:ext cx="8160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need people to volunteer to lead subgroups or contribute information.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Meeting times and agenda are posted in CERN indico.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https://indico.cern.ch/category/10621/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Techwatch mailing is available for communication.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hepix-techwatch-wg@hepix.org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/>
              <a:t>NEXT Meeting is Wednesday February 21 @ 16:00 CET/10:00 AM EST</a:t>
            </a:r>
            <a:endParaRPr b="1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3300"/>
              <a:t>See you there !</a:t>
            </a:r>
            <a:endParaRPr sz="3300"/>
          </a:p>
        </p:txBody>
      </p:sp>
      <p:pic>
        <p:nvPicPr>
          <p:cNvPr id="198" name="Google Shape;198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HEP/NP experiments are heavily dependent on timely advancements in compute, network, and storage technologies to analyze their data.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Changes in the trajectory of these advances will have an impact on current and future research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HEPiX Techwatch WG was created in 2018 to monitor trends in technology and provide periodic reports to the HEPiX community on the state of technology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Outgrowth of previous work by Bernd Panzer and Helge Meinhard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group has been dormant since the start of the Covid 19 epidemic with the last meeting in Feb 2020 and the last major presentation at CHEP 2019 </a:t>
            </a:r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Restarting Techwatch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 co-conveners: Andrea Chierici, Shigeki Misawa and Andrea Sciabà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First meeting of a reconstituted Techwatch group in 17/01/2024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Introduce the purpose of the group and deliverables as originally envisioned by Bernd and Helge as well as the technologies of interest.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Significant discussions on the nature of the working group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Mid term or long term view of technology ?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Long term is considerably more speculative. E.g., what’s beyond CMOS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Component vs system level technology focus or both 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Role of commercially available, for fee, research reports, if any ?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Previous group utilized publicly available information, e.g. news sites, press releases, freely available conference presentation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Extent of focus on market analysis in addition to technical overviews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Mechanics of how the group should be organized and operate.</a:t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Areas of Interest of Previous Techwatch 2018 Group</a:t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General market trends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Server market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CPUs and accelerators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Semiconductor process technology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Chiplets and die interconnect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x86, ARM and Power CPUs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GPU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AI/ML processors</a:t>
            </a:r>
            <a:endParaRPr/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45720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Memory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State of static and dynamic RAM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Storage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Disk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Flash (solid state)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Tape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Network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WAN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LAN</a:t>
            </a: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759600" y="3754350"/>
            <a:ext cx="73566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FF"/>
                </a:solidFill>
              </a:rPr>
              <a:t>Partitioning of subject areas for the new Techwatch group are being worked out</a:t>
            </a:r>
            <a:endParaRPr b="1"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Proposed Subgroup/Subject Area Mapping</a:t>
            </a:r>
            <a:endParaRPr/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311700" y="1152475"/>
            <a:ext cx="8160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Market Trends Subgroup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Server and data center infrastructure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CPUs, accelerators, and APUs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Memories, busses and interconnects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Online Storage (HDD/SSD)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Offline Storage (Archive disk, tape)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Network</a:t>
            </a:r>
            <a:endParaRPr/>
          </a:p>
        </p:txBody>
      </p:sp>
      <p:pic>
        <p:nvPicPr>
          <p:cNvPr id="91" name="Google Shape;9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3" name="Google Shape;93;p17"/>
          <p:cNvSpPr txBox="1"/>
          <p:nvPr/>
        </p:nvSpPr>
        <p:spPr>
          <a:xfrm>
            <a:off x="759600" y="3754350"/>
            <a:ext cx="73566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 and Audience</a:t>
            </a:r>
            <a:endParaRPr/>
          </a:p>
        </p:txBody>
      </p:sp>
      <p:sp>
        <p:nvSpPr>
          <p:cNvPr id="99" name="Google Shape;9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Presentations at HEPiX meetings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Current expectation is one or more presentation from the working group at each meeting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Presentation topic - TBD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Presentations at other venues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Reports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“Executive” summaries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Short documents for consumption by project planners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Identify technologies worthy of more in depth investigation to the HEPiX board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In-depth reports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A longer document providing details on current state of technologies, major milestones and decision points in the evolution of technology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Targeted at the entire HEP/NP community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Live documents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Expectation is that all deliverables will be </a:t>
            </a:r>
            <a:r>
              <a:rPr lang="en"/>
              <a:t>updated</a:t>
            </a:r>
            <a:r>
              <a:rPr lang="en"/>
              <a:t> on a periodic basis</a:t>
            </a:r>
            <a:endParaRPr/>
          </a:p>
        </p:txBody>
      </p:sp>
      <p:pic>
        <p:nvPicPr>
          <p:cNvPr id="100" name="Google Shape;10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1325" y="306375"/>
            <a:ext cx="3182676" cy="18292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Preview of Updates in HDD Storage</a:t>
            </a:r>
            <a:endParaRPr/>
          </a:p>
        </p:txBody>
      </p:sp>
      <p:sp>
        <p:nvSpPr>
          <p:cNvPr id="109" name="Google Shape;109;p19"/>
          <p:cNvSpPr txBox="1"/>
          <p:nvPr>
            <p:ph idx="1" type="body"/>
          </p:nvPr>
        </p:nvSpPr>
        <p:spPr>
          <a:xfrm>
            <a:off x="311700" y="1168750"/>
            <a:ext cx="589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HAMR drives have finally arrived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Seagate Mosaic 3+ 30TB HAMR drives shipping in Q1 2024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No word on HAMR products from Western Digital or Toshiba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Latest WD CMR drive is 22TB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~50% of exabytes shipped by Western Digital are SMR drives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Majority of exabytes shipped and revenue are nearline HDD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But market was down for 2023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61325" y="2442325"/>
            <a:ext cx="3182676" cy="199387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 txBox="1"/>
          <p:nvPr/>
        </p:nvSpPr>
        <p:spPr>
          <a:xfrm>
            <a:off x="6367825" y="1972975"/>
            <a:ext cx="2704500" cy="1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hlinkClick r:id="rId6"/>
              </a:rPr>
              <a:t>Western Digital roller coaster continues as Seagate brings down the HAMR – Blocks and Files</a:t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113" name="Google Shape;113;p19"/>
          <p:cNvSpPr txBox="1"/>
          <p:nvPr/>
        </p:nvSpPr>
        <p:spPr>
          <a:xfrm>
            <a:off x="6200413" y="4468413"/>
            <a:ext cx="2704500" cy="1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hlinkClick r:id="rId7"/>
              </a:rPr>
              <a:t>Nearline drives will be last HDD holdout by 2028 – Blocks and Files</a:t>
            </a:r>
            <a:endParaRPr sz="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7400" y="1515400"/>
            <a:ext cx="4216601" cy="166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Preview of Updates in Flash Storage</a:t>
            </a:r>
            <a:endParaRPr/>
          </a:p>
        </p:txBody>
      </p:sp>
      <p:sp>
        <p:nvSpPr>
          <p:cNvPr id="121" name="Google Shape;121;p20"/>
          <p:cNvSpPr txBox="1"/>
          <p:nvPr>
            <p:ph idx="1" type="body"/>
          </p:nvPr>
        </p:nvSpPr>
        <p:spPr>
          <a:xfrm>
            <a:off x="311700" y="1152475"/>
            <a:ext cx="6777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~ 200+ Layer 3D NAND flash chips from all five major vendors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Roadmaps for more layer </a:t>
            </a:r>
            <a:r>
              <a:rPr lang="en"/>
              <a:t>beginning</a:t>
            </a:r>
            <a:r>
              <a:rPr lang="en"/>
              <a:t> to appear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Viability of penta level cells unclear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PCI-e Gen 5 </a:t>
            </a:r>
            <a:r>
              <a:rPr lang="en"/>
              <a:t>SSDs now </a:t>
            </a:r>
            <a:r>
              <a:rPr lang="en"/>
              <a:t>available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Samsung and SK Hynix dominate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Western Digital spinning off flash business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Total revenues recovering from dip in late 2022/early 2023</a:t>
            </a:r>
            <a:endParaRPr/>
          </a:p>
        </p:txBody>
      </p:sp>
      <p:sp>
        <p:nvSpPr>
          <p:cNvPr id="122" name="Google Shape;12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3" name="Google Shape;123;p20"/>
          <p:cNvSpPr txBox="1"/>
          <p:nvPr/>
        </p:nvSpPr>
        <p:spPr>
          <a:xfrm>
            <a:off x="5465750" y="3152738"/>
            <a:ext cx="3609600" cy="2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u="sng">
                <a:solidFill>
                  <a:schemeClr val="hlink"/>
                </a:solidFill>
                <a:hlinkClick r:id="rId5"/>
              </a:rPr>
              <a:t>SK hynix breezes past 300-layer 3D NAND mark – Blocks and Files</a:t>
            </a:r>
            <a:endParaRPr sz="15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Preview of Updates in Archive Storage</a:t>
            </a:r>
            <a:endParaRPr/>
          </a:p>
        </p:txBody>
      </p:sp>
      <p:pic>
        <p:nvPicPr>
          <p:cNvPr id="129" name="Google Shape;12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4288025"/>
            <a:ext cx="770725" cy="6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1"/>
          <p:cNvSpPr txBox="1"/>
          <p:nvPr>
            <p:ph idx="1" type="body"/>
          </p:nvPr>
        </p:nvSpPr>
        <p:spPr>
          <a:xfrm>
            <a:off x="311700" y="1152475"/>
            <a:ext cx="5796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Magnetic Tape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Strategy change at IBM for enterprise drives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TS1170 - 50TB / cartridge. No backward compatibility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IBM Diamondback “library in a rack” targets cloud and </a:t>
            </a:r>
            <a:r>
              <a:rPr b="1" lang="en"/>
              <a:t>R</a:t>
            </a:r>
            <a:r>
              <a:rPr lang="en"/>
              <a:t>edundant </a:t>
            </a:r>
            <a:r>
              <a:rPr b="1" lang="en"/>
              <a:t>A</a:t>
            </a:r>
            <a:r>
              <a:rPr lang="en"/>
              <a:t>rray of </a:t>
            </a:r>
            <a:r>
              <a:rPr b="1" lang="en"/>
              <a:t>I</a:t>
            </a:r>
            <a:r>
              <a:rPr lang="en"/>
              <a:t>ndependent </a:t>
            </a:r>
            <a:r>
              <a:rPr b="1" lang="en"/>
              <a:t>L</a:t>
            </a:r>
            <a:r>
              <a:rPr lang="en"/>
              <a:t>ibraries (RAIL)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Divergence of cloud and enterprise </a:t>
            </a:r>
            <a:r>
              <a:rPr lang="en"/>
              <a:t>markets</a:t>
            </a:r>
            <a:r>
              <a:rPr lang="en"/>
              <a:t> ?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Total LTO cartridges shipped has been declining, total exabytes shipped is flat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Optical disk dead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Panasonic and Sony discontinued Archival Disc drives and libraries.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 the horizon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Cerabyte “ceramic nano-memory” - Data etched in material via laser or particle beam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Folio Photonics - No news since 2022</a:t>
            </a:r>
            <a:endParaRPr/>
          </a:p>
        </p:txBody>
      </p:sp>
      <p:sp>
        <p:nvSpPr>
          <p:cNvPr id="131" name="Google Shape;131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2" name="Google Shape;13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5075" y="315000"/>
            <a:ext cx="2988925" cy="16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41452" y="2375575"/>
            <a:ext cx="3016174" cy="2016549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1"/>
          <p:cNvSpPr txBox="1"/>
          <p:nvPr/>
        </p:nvSpPr>
        <p:spPr>
          <a:xfrm>
            <a:off x="6478788" y="1986950"/>
            <a:ext cx="2341500" cy="2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</a:rPr>
              <a:t>https://www.lto.org/wp-content/uploads/2022/04/LTO-Ultirum-2021-Media-Shipment-Report-Slides_FINAL-1.pdf</a:t>
            </a:r>
            <a:endParaRPr sz="600">
              <a:solidFill>
                <a:schemeClr val="dk2"/>
              </a:solidFill>
            </a:endParaRPr>
          </a:p>
        </p:txBody>
      </p:sp>
      <p:sp>
        <p:nvSpPr>
          <p:cNvPr id="135" name="Google Shape;135;p21"/>
          <p:cNvSpPr txBox="1"/>
          <p:nvPr/>
        </p:nvSpPr>
        <p:spPr>
          <a:xfrm>
            <a:off x="6149538" y="43629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https://www.lto.org/wp-content/uploads/2022/04/LTO-Ultirum-2021-Media-Shipment-Report-Slides_FINAL-1.pdf</a:t>
            </a:r>
            <a:endParaRPr sz="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