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9" r:id="rId5"/>
    <p:sldId id="313" r:id="rId6"/>
    <p:sldId id="285" r:id="rId7"/>
    <p:sldId id="319" r:id="rId8"/>
    <p:sldId id="320" r:id="rId9"/>
    <p:sldId id="308" r:id="rId10"/>
    <p:sldId id="326" r:id="rId11"/>
    <p:sldId id="328" r:id="rId12"/>
    <p:sldId id="314" r:id="rId13"/>
    <p:sldId id="324" r:id="rId14"/>
    <p:sldId id="302" r:id="rId15"/>
    <p:sldId id="279" r:id="rId16"/>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123F21-0FF5-FB0F-8AF3-7C214D7B1FCA}" name="CHALCRAFT Naomi, RPS/CB" initials="NC" userId="S::Naomi.CHALCRAFT@oecd.org::c566a47e-50d7-4f8f-970b-225d4e0a689d" providerId="AD"/>
  <p188:author id="{86334976-3FD7-E41A-F811-FACB402EBEB1}" name="ALBARRAN Elizabeth, RPS/CB" initials="EA" userId="S::Elizabeth.ALBARRAN@oecd.org::72fbaf41-37e3-4928-a551-ad89beca00e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12" autoAdjust="0"/>
  </p:normalViewPr>
  <p:slideViewPr>
    <p:cSldViewPr snapToGrid="0">
      <p:cViewPr varScale="1">
        <p:scale>
          <a:sx n="70" d="100"/>
          <a:sy n="70" d="100"/>
        </p:scale>
        <p:origin x="536" y="5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5CFF94-28D1-4BC9-A899-209AA9489726}" type="doc">
      <dgm:prSet loTypeId="urn:microsoft.com/office/officeart/2005/8/layout/default" loCatId="list" qsTypeId="urn:microsoft.com/office/officeart/2005/8/quickstyle/simple1" qsCatId="simple" csTypeId="urn:microsoft.com/office/officeart/2005/8/colors/accent1_5" csCatId="accent1" phldr="1"/>
      <dgm:spPr/>
      <dgm:t>
        <a:bodyPr/>
        <a:lstStyle/>
        <a:p>
          <a:endParaRPr lang="en-US"/>
        </a:p>
      </dgm:t>
    </dgm:pt>
    <dgm:pt modelId="{50C2C96B-6999-47AB-89D2-7DA2A6B35EC1}">
      <dgm:prSet phldrT="[Text]" custT="1"/>
      <dgm:spPr>
        <a:solidFill>
          <a:schemeClr val="accent1">
            <a:alpha val="90000"/>
          </a:schemeClr>
        </a:solidFill>
      </dgm:spPr>
      <dgm:t>
        <a:bodyPr/>
        <a:lstStyle/>
        <a:p>
          <a:pPr>
            <a:buFont typeface="+mj-lt"/>
            <a:buAutoNum type="romanUcPeriod"/>
          </a:pPr>
          <a:r>
            <a:rPr lang="en-US" sz="2400" b="1" u="sng" dirty="0">
              <a:effectLst>
                <a:outerShdw blurRad="38100" dist="38100" dir="2700000" algn="tl">
                  <a:srgbClr val="000000">
                    <a:alpha val="43137"/>
                  </a:srgbClr>
                </a:outerShdw>
              </a:effectLst>
            </a:rPr>
            <a:t>PARALLELISM</a:t>
          </a:r>
          <a:r>
            <a:rPr lang="en-US" sz="2400" dirty="0">
              <a:effectLst>
                <a:outerShdw blurRad="38100" dist="38100" dir="2700000" algn="tl">
                  <a:srgbClr val="000000">
                    <a:alpha val="43137"/>
                  </a:srgbClr>
                </a:outerShdw>
              </a:effectLst>
            </a:rPr>
            <a:t> </a:t>
          </a:r>
        </a:p>
        <a:p>
          <a:pPr>
            <a:buFont typeface="+mj-lt"/>
            <a:buAutoNum type="romanUcPeriod"/>
          </a:pPr>
          <a:r>
            <a:rPr lang="en-US" sz="2400" dirty="0"/>
            <a:t>with the evolution of salaries in National Civil Services</a:t>
          </a:r>
        </a:p>
      </dgm:t>
    </dgm:pt>
    <dgm:pt modelId="{51277FA6-4CBC-4E2A-B4EE-25AD007312CE}" type="parTrans" cxnId="{2FCCBD87-9951-4CF6-A892-3157F8A40112}">
      <dgm:prSet/>
      <dgm:spPr/>
      <dgm:t>
        <a:bodyPr/>
        <a:lstStyle/>
        <a:p>
          <a:endParaRPr lang="en-US"/>
        </a:p>
      </dgm:t>
    </dgm:pt>
    <dgm:pt modelId="{4CB439F5-547E-4EC8-9A1A-36F6AB775026}" type="sibTrans" cxnId="{2FCCBD87-9951-4CF6-A892-3157F8A40112}">
      <dgm:prSet/>
      <dgm:spPr/>
      <dgm:t>
        <a:bodyPr/>
        <a:lstStyle/>
        <a:p>
          <a:endParaRPr lang="en-US"/>
        </a:p>
      </dgm:t>
    </dgm:pt>
    <dgm:pt modelId="{2A9146FA-2338-47CB-84D0-8DC018151D9D}">
      <dgm:prSet phldrT="[Text]" custT="1"/>
      <dgm:spPr>
        <a:solidFill>
          <a:srgbClr val="5B9BD5">
            <a:alpha val="90000"/>
          </a:srgbClr>
        </a:solidFill>
        <a:ln w="12700" cap="flat" cmpd="sng" algn="ctr">
          <a:solidFill>
            <a:prstClr val="white">
              <a:hueOff val="0"/>
              <a:satOff val="0"/>
              <a:lumOff val="0"/>
              <a:alphaOff val="0"/>
            </a:prstClr>
          </a:solidFill>
          <a:prstDash val="solid"/>
          <a:miter lim="800000"/>
        </a:ln>
        <a:effectLst/>
      </dgm:spPr>
      <dgm:t>
        <a:bodyPr spcFirstLastPara="0" vert="horz" wrap="square" lIns="91440" tIns="91440" rIns="91440" bIns="91440" numCol="1" spcCol="1270" anchor="ctr" anchorCtr="0"/>
        <a:lstStyle/>
        <a:p>
          <a:pPr marL="0" lvl="0" algn="ctr" defTabSz="1066800">
            <a:lnSpc>
              <a:spcPct val="90000"/>
            </a:lnSpc>
            <a:spcBef>
              <a:spcPct val="0"/>
            </a:spcBef>
            <a:spcAft>
              <a:spcPct val="35000"/>
            </a:spcAft>
            <a:buFont typeface="+mj-lt"/>
            <a:buNone/>
          </a:pPr>
          <a:r>
            <a:rPr lang="en-GB" sz="2400" b="1" u="sng" kern="1200" noProof="0" dirty="0">
              <a:solidFill>
                <a:srgbClr val="FFFF00"/>
              </a:solidFill>
              <a:effectLst>
                <a:outerShdw blurRad="38100" dist="38100" dir="2700000" algn="tl">
                  <a:srgbClr val="000000">
                    <a:alpha val="43137"/>
                  </a:srgbClr>
                </a:outerShdw>
              </a:effectLst>
              <a:latin typeface="Calibri" panose="020F0502020204030204"/>
              <a:ea typeface="+mn-ea"/>
              <a:cs typeface="+mn-cs"/>
            </a:rPr>
            <a:t>EQUIVALENCE OF PURCHASING POWER </a:t>
          </a:r>
        </a:p>
        <a:p>
          <a:pPr marL="0" lvl="0" algn="ctr" defTabSz="1066800">
            <a:lnSpc>
              <a:spcPct val="90000"/>
            </a:lnSpc>
            <a:spcBef>
              <a:spcPct val="0"/>
            </a:spcBef>
            <a:spcAft>
              <a:spcPct val="35000"/>
            </a:spcAft>
            <a:buFont typeface="+mj-lt"/>
            <a:buNone/>
          </a:pPr>
          <a:r>
            <a:rPr lang="en-GB" sz="2400" b="0" u="none" kern="1200" noProof="0" dirty="0">
              <a:solidFill>
                <a:prstClr val="white"/>
              </a:solidFill>
              <a:latin typeface="Calibri" panose="020F0502020204030204"/>
              <a:ea typeface="+mn-ea"/>
              <a:cs typeface="+mn-cs"/>
            </a:rPr>
            <a:t>among staff in the Co-ordinated Organisations (COs) working in different duty countries </a:t>
          </a:r>
        </a:p>
      </dgm:t>
    </dgm:pt>
    <dgm:pt modelId="{9A594430-265C-4975-B298-44D6E4E4802A}" type="parTrans" cxnId="{846928D5-37D4-40A2-A675-715E3D796E7D}">
      <dgm:prSet/>
      <dgm:spPr/>
      <dgm:t>
        <a:bodyPr/>
        <a:lstStyle/>
        <a:p>
          <a:endParaRPr lang="en-US"/>
        </a:p>
      </dgm:t>
    </dgm:pt>
    <dgm:pt modelId="{BD4FFA4D-1E64-409A-AD8E-3B28204B25E4}" type="sibTrans" cxnId="{846928D5-37D4-40A2-A675-715E3D796E7D}">
      <dgm:prSet/>
      <dgm:spPr/>
      <dgm:t>
        <a:bodyPr/>
        <a:lstStyle/>
        <a:p>
          <a:endParaRPr lang="en-US"/>
        </a:p>
      </dgm:t>
    </dgm:pt>
    <dgm:pt modelId="{540F87E9-6CE6-4650-BE5D-0A525BB6FB0C}" type="pres">
      <dgm:prSet presAssocID="{8F5CFF94-28D1-4BC9-A899-209AA9489726}" presName="diagram" presStyleCnt="0">
        <dgm:presLayoutVars>
          <dgm:dir/>
          <dgm:resizeHandles val="exact"/>
        </dgm:presLayoutVars>
      </dgm:prSet>
      <dgm:spPr/>
    </dgm:pt>
    <dgm:pt modelId="{649D9EAC-CEDC-4945-BE55-E04AC3550B13}" type="pres">
      <dgm:prSet presAssocID="{50C2C96B-6999-47AB-89D2-7DA2A6B35EC1}" presName="node" presStyleLbl="node1" presStyleIdx="0" presStyleCnt="2" custScaleX="75347" custScaleY="64988" custLinFactY="24726" custLinFactNeighborX="-8334" custLinFactNeighborY="100000">
        <dgm:presLayoutVars>
          <dgm:bulletEnabled val="1"/>
        </dgm:presLayoutVars>
      </dgm:prSet>
      <dgm:spPr>
        <a:prstGeom prst="roundRect">
          <a:avLst/>
        </a:prstGeom>
      </dgm:spPr>
    </dgm:pt>
    <dgm:pt modelId="{5C9F0D71-3E80-4AEE-8994-73C560E38E28}" type="pres">
      <dgm:prSet presAssocID="{4CB439F5-547E-4EC8-9A1A-36F6AB775026}" presName="sibTrans" presStyleCnt="0"/>
      <dgm:spPr/>
    </dgm:pt>
    <dgm:pt modelId="{A072AFC4-4703-4EA9-AFC8-A9F837754F1A}" type="pres">
      <dgm:prSet presAssocID="{2A9146FA-2338-47CB-84D0-8DC018151D9D}" presName="node" presStyleLbl="node1" presStyleIdx="1" presStyleCnt="2" custScaleX="70982" custScaleY="64889" custLinFactNeighborX="6757" custLinFactNeighborY="402">
        <dgm:presLayoutVars>
          <dgm:bulletEnabled val="1"/>
        </dgm:presLayoutVars>
      </dgm:prSet>
      <dgm:spPr>
        <a:xfrm>
          <a:off x="6186445" y="6442"/>
          <a:ext cx="4649490" cy="2550230"/>
        </a:xfrm>
        <a:prstGeom prst="roundRect">
          <a:avLst/>
        </a:prstGeom>
      </dgm:spPr>
    </dgm:pt>
  </dgm:ptLst>
  <dgm:cxnLst>
    <dgm:cxn modelId="{2FCCBD87-9951-4CF6-A892-3157F8A40112}" srcId="{8F5CFF94-28D1-4BC9-A899-209AA9489726}" destId="{50C2C96B-6999-47AB-89D2-7DA2A6B35EC1}" srcOrd="0" destOrd="0" parTransId="{51277FA6-4CBC-4E2A-B4EE-25AD007312CE}" sibTransId="{4CB439F5-547E-4EC8-9A1A-36F6AB775026}"/>
    <dgm:cxn modelId="{B1EF9D91-38BA-41BC-9133-72AD6B55DBE3}" type="presOf" srcId="{50C2C96B-6999-47AB-89D2-7DA2A6B35EC1}" destId="{649D9EAC-CEDC-4945-BE55-E04AC3550B13}" srcOrd="0" destOrd="0" presId="urn:microsoft.com/office/officeart/2005/8/layout/default"/>
    <dgm:cxn modelId="{3ED6F6A9-1221-44AC-8207-98BFB410A9B7}" type="presOf" srcId="{2A9146FA-2338-47CB-84D0-8DC018151D9D}" destId="{A072AFC4-4703-4EA9-AFC8-A9F837754F1A}" srcOrd="0" destOrd="0" presId="urn:microsoft.com/office/officeart/2005/8/layout/default"/>
    <dgm:cxn modelId="{780849CD-8D07-44D7-ADE3-ADD4DC2F5690}" type="presOf" srcId="{8F5CFF94-28D1-4BC9-A899-209AA9489726}" destId="{540F87E9-6CE6-4650-BE5D-0A525BB6FB0C}" srcOrd="0" destOrd="0" presId="urn:microsoft.com/office/officeart/2005/8/layout/default"/>
    <dgm:cxn modelId="{846928D5-37D4-40A2-A675-715E3D796E7D}" srcId="{8F5CFF94-28D1-4BC9-A899-209AA9489726}" destId="{2A9146FA-2338-47CB-84D0-8DC018151D9D}" srcOrd="1" destOrd="0" parTransId="{9A594430-265C-4975-B298-44D6E4E4802A}" sibTransId="{BD4FFA4D-1E64-409A-AD8E-3B28204B25E4}"/>
    <dgm:cxn modelId="{B3E42CC1-D403-40FA-A62E-C959F9FE7E1E}" type="presParOf" srcId="{540F87E9-6CE6-4650-BE5D-0A525BB6FB0C}" destId="{649D9EAC-CEDC-4945-BE55-E04AC3550B13}" srcOrd="0" destOrd="0" presId="urn:microsoft.com/office/officeart/2005/8/layout/default"/>
    <dgm:cxn modelId="{48A2DA58-BA24-4CFD-86C4-1D770C1C4293}" type="presParOf" srcId="{540F87E9-6CE6-4650-BE5D-0A525BB6FB0C}" destId="{5C9F0D71-3E80-4AEE-8994-73C560E38E28}" srcOrd="1" destOrd="0" presId="urn:microsoft.com/office/officeart/2005/8/layout/default"/>
    <dgm:cxn modelId="{D581FB8C-58D3-4C16-AD68-D4A44DFB036D}" type="presParOf" srcId="{540F87E9-6CE6-4650-BE5D-0A525BB6FB0C}" destId="{A072AFC4-4703-4EA9-AFC8-A9F837754F1A}"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C99F52-36D3-4320-A26D-35C87C6FF1EE}"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en-US"/>
        </a:p>
      </dgm:t>
    </dgm:pt>
    <dgm:pt modelId="{B3C25F27-4D9D-45C3-B8E8-FFC2CF024AE2}">
      <dgm:prSet phldrT="[Text]"/>
      <dgm:spPr/>
      <dgm:t>
        <a:bodyPr/>
        <a:lstStyle/>
        <a:p>
          <a:r>
            <a:rPr lang="fr-FR" dirty="0" err="1"/>
            <a:t>Special</a:t>
          </a:r>
          <a:r>
            <a:rPr lang="fr-FR" dirty="0"/>
            <a:t> </a:t>
          </a:r>
          <a:r>
            <a:rPr lang="fr-FR" dirty="0" err="1"/>
            <a:t>adjustments</a:t>
          </a:r>
          <a:endParaRPr lang="en-US" dirty="0"/>
        </a:p>
      </dgm:t>
    </dgm:pt>
    <dgm:pt modelId="{C5360F69-6156-47DE-93D2-AFBA37187255}" type="parTrans" cxnId="{8DF819DF-A111-4C11-B8D0-51655E445C2D}">
      <dgm:prSet/>
      <dgm:spPr/>
      <dgm:t>
        <a:bodyPr/>
        <a:lstStyle/>
        <a:p>
          <a:endParaRPr lang="en-US"/>
        </a:p>
      </dgm:t>
    </dgm:pt>
    <dgm:pt modelId="{CB4FDF94-5EC0-47B8-8640-11B24A68B18F}" type="sibTrans" cxnId="{8DF819DF-A111-4C11-B8D0-51655E445C2D}">
      <dgm:prSet/>
      <dgm:spPr/>
      <dgm:t>
        <a:bodyPr/>
        <a:lstStyle/>
        <a:p>
          <a:endParaRPr lang="en-US"/>
        </a:p>
      </dgm:t>
    </dgm:pt>
    <dgm:pt modelId="{AB5FD1E7-4CB3-4D47-AF4A-37241AF5D903}">
      <dgm:prSet phldrT="[Text]"/>
      <dgm:spPr/>
      <dgm:t>
        <a:bodyPr/>
        <a:lstStyle/>
        <a:p>
          <a:r>
            <a:rPr lang="fr-FR" dirty="0"/>
            <a:t>HICP / CPI &gt;7% </a:t>
          </a:r>
        </a:p>
        <a:p>
          <a:r>
            <a:rPr lang="fr-FR" dirty="0"/>
            <a:t>over 3 </a:t>
          </a:r>
          <a:r>
            <a:rPr lang="fr-FR" dirty="0" err="1"/>
            <a:t>consecutive</a:t>
          </a:r>
          <a:r>
            <a:rPr lang="fr-FR" dirty="0"/>
            <a:t> </a:t>
          </a:r>
          <a:r>
            <a:rPr lang="fr-FR" dirty="0" err="1"/>
            <a:t>months</a:t>
          </a:r>
          <a:endParaRPr lang="en-US" dirty="0"/>
        </a:p>
      </dgm:t>
    </dgm:pt>
    <dgm:pt modelId="{9D24DF99-4544-4C52-8D51-FEBC464E4B36}" type="parTrans" cxnId="{BA1BA55B-A6D1-4556-BED7-7D052840C3E5}">
      <dgm:prSet/>
      <dgm:spPr/>
      <dgm:t>
        <a:bodyPr/>
        <a:lstStyle/>
        <a:p>
          <a:endParaRPr lang="en-US"/>
        </a:p>
      </dgm:t>
    </dgm:pt>
    <dgm:pt modelId="{0C61D37E-8FFC-43D9-A261-4DA0CB5684FC}" type="sibTrans" cxnId="{BA1BA55B-A6D1-4556-BED7-7D052840C3E5}">
      <dgm:prSet/>
      <dgm:spPr/>
      <dgm:t>
        <a:bodyPr/>
        <a:lstStyle/>
        <a:p>
          <a:endParaRPr lang="en-US"/>
        </a:p>
      </dgm:t>
    </dgm:pt>
    <dgm:pt modelId="{2F1F042C-52B5-457C-A29F-6D3079C0CE2E}">
      <dgm:prSet phldrT="[Text]"/>
      <dgm:spPr/>
      <dgm:t>
        <a:bodyPr/>
        <a:lstStyle/>
        <a:p>
          <a:r>
            <a:rPr lang="fr-FR" dirty="0"/>
            <a:t>7% </a:t>
          </a:r>
          <a:r>
            <a:rPr lang="fr-FR" dirty="0" err="1"/>
            <a:t>adjustment</a:t>
          </a:r>
          <a:r>
            <a:rPr lang="fr-FR" dirty="0"/>
            <a:t> </a:t>
          </a:r>
        </a:p>
        <a:p>
          <a:r>
            <a:rPr lang="fr-FR" dirty="0"/>
            <a:t>effective  the </a:t>
          </a:r>
          <a:r>
            <a:rPr lang="fr-FR" dirty="0" err="1"/>
            <a:t>following</a:t>
          </a:r>
          <a:r>
            <a:rPr lang="fr-FR" dirty="0"/>
            <a:t> </a:t>
          </a:r>
          <a:r>
            <a:rPr lang="fr-FR" dirty="0" err="1"/>
            <a:t>month</a:t>
          </a:r>
          <a:endParaRPr lang="en-US" dirty="0"/>
        </a:p>
      </dgm:t>
    </dgm:pt>
    <dgm:pt modelId="{62337ABC-A0FA-4A9B-91AD-FD98753533EB}" type="parTrans" cxnId="{0557798B-B5A6-4843-BD3C-CA5769E19DA3}">
      <dgm:prSet/>
      <dgm:spPr/>
      <dgm:t>
        <a:bodyPr/>
        <a:lstStyle/>
        <a:p>
          <a:endParaRPr lang="en-US"/>
        </a:p>
      </dgm:t>
    </dgm:pt>
    <dgm:pt modelId="{587516E2-0EB0-4334-96F1-C3C311DC3FB7}" type="sibTrans" cxnId="{0557798B-B5A6-4843-BD3C-CA5769E19DA3}">
      <dgm:prSet/>
      <dgm:spPr/>
      <dgm:t>
        <a:bodyPr/>
        <a:lstStyle/>
        <a:p>
          <a:endParaRPr lang="en-US"/>
        </a:p>
      </dgm:t>
    </dgm:pt>
    <dgm:pt modelId="{903A0E0F-0C1F-41F2-B4C8-9B0F0F1FCCF9}">
      <dgm:prSet phldrT="[Text]"/>
      <dgm:spPr/>
      <dgm:t>
        <a:bodyPr/>
        <a:lstStyle/>
        <a:p>
          <a:r>
            <a:rPr lang="fr-FR" dirty="0" err="1"/>
            <a:t>Extraordinary</a:t>
          </a:r>
          <a:r>
            <a:rPr lang="fr-FR" dirty="0"/>
            <a:t> </a:t>
          </a:r>
          <a:r>
            <a:rPr lang="fr-FR" dirty="0" err="1"/>
            <a:t>adjustments</a:t>
          </a:r>
          <a:endParaRPr lang="en-US" dirty="0"/>
        </a:p>
      </dgm:t>
    </dgm:pt>
    <dgm:pt modelId="{B8D7B1DA-EE50-438A-9849-9F81CE5F2D9E}" type="parTrans" cxnId="{AE89BCDB-978D-4B9D-84E7-A4F6139DC71B}">
      <dgm:prSet/>
      <dgm:spPr/>
      <dgm:t>
        <a:bodyPr/>
        <a:lstStyle/>
        <a:p>
          <a:endParaRPr lang="en-US"/>
        </a:p>
      </dgm:t>
    </dgm:pt>
    <dgm:pt modelId="{28B3C27D-CEA0-4238-916E-F3AB903BB7C5}" type="sibTrans" cxnId="{AE89BCDB-978D-4B9D-84E7-A4F6139DC71B}">
      <dgm:prSet/>
      <dgm:spPr/>
      <dgm:t>
        <a:bodyPr/>
        <a:lstStyle/>
        <a:p>
          <a:endParaRPr lang="en-US"/>
        </a:p>
      </dgm:t>
    </dgm:pt>
    <dgm:pt modelId="{F6F45E47-CE1B-4A38-8B14-EC910CFAB35C}">
      <dgm:prSet phldrT="[Text]"/>
      <dgm:spPr/>
      <dgm:t>
        <a:bodyPr/>
        <a:lstStyle/>
        <a:p>
          <a:r>
            <a:rPr lang="fr-FR" dirty="0"/>
            <a:t>HICP / CPI &gt;7% </a:t>
          </a:r>
        </a:p>
        <a:p>
          <a:r>
            <a:rPr lang="fr-FR" dirty="0" err="1"/>
            <a:t>month</a:t>
          </a:r>
          <a:r>
            <a:rPr lang="fr-FR" dirty="0"/>
            <a:t>-on-</a:t>
          </a:r>
          <a:r>
            <a:rPr lang="fr-FR" dirty="0" err="1"/>
            <a:t>month</a:t>
          </a:r>
          <a:endParaRPr lang="en-US" dirty="0"/>
        </a:p>
      </dgm:t>
    </dgm:pt>
    <dgm:pt modelId="{E238ABB3-3744-4857-BD6C-5818D14158AB}" type="parTrans" cxnId="{16522852-6B61-4A07-88F4-97444AFCA2FA}">
      <dgm:prSet/>
      <dgm:spPr/>
      <dgm:t>
        <a:bodyPr/>
        <a:lstStyle/>
        <a:p>
          <a:endParaRPr lang="en-US"/>
        </a:p>
      </dgm:t>
    </dgm:pt>
    <dgm:pt modelId="{CB144CE2-5519-484F-8E27-5871FCF003CA}" type="sibTrans" cxnId="{16522852-6B61-4A07-88F4-97444AFCA2FA}">
      <dgm:prSet/>
      <dgm:spPr/>
      <dgm:t>
        <a:bodyPr/>
        <a:lstStyle/>
        <a:p>
          <a:endParaRPr lang="en-US"/>
        </a:p>
      </dgm:t>
    </dgm:pt>
    <dgm:pt modelId="{92DDB6C9-8723-4153-9A9E-68D5A03844AA}">
      <dgm:prSet phldrT="[Text]"/>
      <dgm:spPr/>
      <dgm:t>
        <a:bodyPr/>
        <a:lstStyle/>
        <a:p>
          <a:r>
            <a:rPr lang="fr-FR" dirty="0"/>
            <a:t>inflation trend </a:t>
          </a:r>
          <a:r>
            <a:rPr lang="fr-FR" dirty="0" err="1"/>
            <a:t>adjustment</a:t>
          </a:r>
          <a:endParaRPr lang="fr-FR" dirty="0"/>
        </a:p>
        <a:p>
          <a:r>
            <a:rPr lang="fr-FR" dirty="0"/>
            <a:t>effective the </a:t>
          </a:r>
          <a:r>
            <a:rPr lang="fr-FR" dirty="0" err="1"/>
            <a:t>following</a:t>
          </a:r>
          <a:r>
            <a:rPr lang="fr-FR" dirty="0"/>
            <a:t> </a:t>
          </a:r>
          <a:r>
            <a:rPr lang="fr-FR" dirty="0" err="1"/>
            <a:t>month</a:t>
          </a:r>
          <a:endParaRPr lang="en-US" dirty="0"/>
        </a:p>
      </dgm:t>
    </dgm:pt>
    <dgm:pt modelId="{939742CB-B7F3-41B6-BF68-6079BB268957}" type="parTrans" cxnId="{F01F322A-36F6-4F5D-87B1-716D2867BE72}">
      <dgm:prSet/>
      <dgm:spPr/>
      <dgm:t>
        <a:bodyPr/>
        <a:lstStyle/>
        <a:p>
          <a:endParaRPr lang="en-US"/>
        </a:p>
      </dgm:t>
    </dgm:pt>
    <dgm:pt modelId="{09F21E74-3FE7-4A63-875C-8EEA48A30C8A}" type="sibTrans" cxnId="{F01F322A-36F6-4F5D-87B1-716D2867BE72}">
      <dgm:prSet/>
      <dgm:spPr/>
      <dgm:t>
        <a:bodyPr/>
        <a:lstStyle/>
        <a:p>
          <a:endParaRPr lang="en-US"/>
        </a:p>
      </dgm:t>
    </dgm:pt>
    <dgm:pt modelId="{A7748870-A92D-4DE7-BD57-AC4975C55C32}">
      <dgm:prSet/>
      <dgm:spPr/>
      <dgm:t>
        <a:bodyPr/>
        <a:lstStyle/>
        <a:p>
          <a:r>
            <a:rPr lang="fr-FR" dirty="0" err="1"/>
            <a:t>Deducted</a:t>
          </a:r>
          <a:r>
            <a:rPr lang="fr-FR" dirty="0"/>
            <a:t> </a:t>
          </a:r>
          <a:r>
            <a:rPr lang="fr-FR" dirty="0" err="1"/>
            <a:t>from</a:t>
          </a:r>
          <a:r>
            <a:rPr lang="fr-FR" dirty="0"/>
            <a:t> </a:t>
          </a:r>
          <a:r>
            <a:rPr lang="fr-FR" dirty="0" err="1"/>
            <a:t>annual</a:t>
          </a:r>
          <a:r>
            <a:rPr lang="fr-FR" dirty="0"/>
            <a:t> adj.</a:t>
          </a:r>
          <a:endParaRPr lang="en-US" dirty="0"/>
        </a:p>
      </dgm:t>
    </dgm:pt>
    <dgm:pt modelId="{9D7BEBD1-FACB-43EE-94FC-B15D1729D60F}" type="parTrans" cxnId="{6C57BB39-738A-4192-BA14-42C29E6CBEB3}">
      <dgm:prSet/>
      <dgm:spPr/>
      <dgm:t>
        <a:bodyPr/>
        <a:lstStyle/>
        <a:p>
          <a:endParaRPr lang="en-US"/>
        </a:p>
      </dgm:t>
    </dgm:pt>
    <dgm:pt modelId="{80A91E27-7E84-4B18-BDE5-1ED35F811D9B}" type="sibTrans" cxnId="{6C57BB39-738A-4192-BA14-42C29E6CBEB3}">
      <dgm:prSet/>
      <dgm:spPr/>
      <dgm:t>
        <a:bodyPr/>
        <a:lstStyle/>
        <a:p>
          <a:endParaRPr lang="en-US"/>
        </a:p>
      </dgm:t>
    </dgm:pt>
    <dgm:pt modelId="{31C76D3D-9AEE-4E42-8EA3-4D8E908B7065}">
      <dgm:prSet/>
      <dgm:spPr/>
      <dgm:t>
        <a:bodyPr/>
        <a:lstStyle/>
        <a:p>
          <a:r>
            <a:rPr lang="fr-FR"/>
            <a:t>Deducted from annual adj.</a:t>
          </a:r>
          <a:endParaRPr lang="en-US" dirty="0"/>
        </a:p>
      </dgm:t>
    </dgm:pt>
    <dgm:pt modelId="{BA8344FD-2C18-4142-9870-28C7DBD1ADA7}" type="parTrans" cxnId="{1939444D-1B6C-4F44-8A8C-BD80667A6FA8}">
      <dgm:prSet/>
      <dgm:spPr/>
      <dgm:t>
        <a:bodyPr/>
        <a:lstStyle/>
        <a:p>
          <a:endParaRPr lang="en-US"/>
        </a:p>
      </dgm:t>
    </dgm:pt>
    <dgm:pt modelId="{100AB1B8-739B-4A81-94F9-6790A52C558A}" type="sibTrans" cxnId="{1939444D-1B6C-4F44-8A8C-BD80667A6FA8}">
      <dgm:prSet/>
      <dgm:spPr/>
      <dgm:t>
        <a:bodyPr/>
        <a:lstStyle/>
        <a:p>
          <a:endParaRPr lang="en-US"/>
        </a:p>
      </dgm:t>
    </dgm:pt>
    <dgm:pt modelId="{492C66BB-ABA7-44AF-8721-FED5FD1BA5E2}" type="pres">
      <dgm:prSet presAssocID="{CEC99F52-36D3-4320-A26D-35C87C6FF1EE}" presName="theList" presStyleCnt="0">
        <dgm:presLayoutVars>
          <dgm:dir/>
          <dgm:animLvl val="lvl"/>
          <dgm:resizeHandles val="exact"/>
        </dgm:presLayoutVars>
      </dgm:prSet>
      <dgm:spPr/>
    </dgm:pt>
    <dgm:pt modelId="{31122A51-E674-4808-8A31-5CD65E60AF97}" type="pres">
      <dgm:prSet presAssocID="{B3C25F27-4D9D-45C3-B8E8-FFC2CF024AE2}" presName="compNode" presStyleCnt="0"/>
      <dgm:spPr/>
    </dgm:pt>
    <dgm:pt modelId="{789FE664-E6B4-4FC2-84DF-2E3CA47EA06B}" type="pres">
      <dgm:prSet presAssocID="{B3C25F27-4D9D-45C3-B8E8-FFC2CF024AE2}" presName="aNode" presStyleLbl="bgShp" presStyleIdx="0" presStyleCnt="2"/>
      <dgm:spPr/>
    </dgm:pt>
    <dgm:pt modelId="{8543E121-1846-4CDB-99BA-07A2AF475A62}" type="pres">
      <dgm:prSet presAssocID="{B3C25F27-4D9D-45C3-B8E8-FFC2CF024AE2}" presName="textNode" presStyleLbl="bgShp" presStyleIdx="0" presStyleCnt="2"/>
      <dgm:spPr/>
    </dgm:pt>
    <dgm:pt modelId="{66B28C1B-DD2E-4DBE-9273-CB75C2A997C4}" type="pres">
      <dgm:prSet presAssocID="{B3C25F27-4D9D-45C3-B8E8-FFC2CF024AE2}" presName="compChildNode" presStyleCnt="0"/>
      <dgm:spPr/>
    </dgm:pt>
    <dgm:pt modelId="{DA15BA95-A4A8-40EB-9E53-F47421418FCF}" type="pres">
      <dgm:prSet presAssocID="{B3C25F27-4D9D-45C3-B8E8-FFC2CF024AE2}" presName="theInnerList" presStyleCnt="0"/>
      <dgm:spPr/>
    </dgm:pt>
    <dgm:pt modelId="{656D87C5-1F04-4FCA-9F03-5544265FB535}" type="pres">
      <dgm:prSet presAssocID="{AB5FD1E7-4CB3-4D47-AF4A-37241AF5D903}" presName="childNode" presStyleLbl="node1" presStyleIdx="0" presStyleCnt="6">
        <dgm:presLayoutVars>
          <dgm:bulletEnabled val="1"/>
        </dgm:presLayoutVars>
      </dgm:prSet>
      <dgm:spPr/>
    </dgm:pt>
    <dgm:pt modelId="{8CCDCE30-FA86-4E25-AF49-0A0B753DBE03}" type="pres">
      <dgm:prSet presAssocID="{AB5FD1E7-4CB3-4D47-AF4A-37241AF5D903}" presName="aSpace2" presStyleCnt="0"/>
      <dgm:spPr/>
    </dgm:pt>
    <dgm:pt modelId="{F0BC186B-F7EB-4B7B-8C62-6222F5D6A76C}" type="pres">
      <dgm:prSet presAssocID="{2F1F042C-52B5-457C-A29F-6D3079C0CE2E}" presName="childNode" presStyleLbl="node1" presStyleIdx="1" presStyleCnt="6">
        <dgm:presLayoutVars>
          <dgm:bulletEnabled val="1"/>
        </dgm:presLayoutVars>
      </dgm:prSet>
      <dgm:spPr/>
    </dgm:pt>
    <dgm:pt modelId="{2BA28C70-211F-433E-AFEF-0C77A1EE4F22}" type="pres">
      <dgm:prSet presAssocID="{2F1F042C-52B5-457C-A29F-6D3079C0CE2E}" presName="aSpace2" presStyleCnt="0"/>
      <dgm:spPr/>
    </dgm:pt>
    <dgm:pt modelId="{2F321680-D2EE-45CE-B522-55D5610572CC}" type="pres">
      <dgm:prSet presAssocID="{A7748870-A92D-4DE7-BD57-AC4975C55C32}" presName="childNode" presStyleLbl="node1" presStyleIdx="2" presStyleCnt="6">
        <dgm:presLayoutVars>
          <dgm:bulletEnabled val="1"/>
        </dgm:presLayoutVars>
      </dgm:prSet>
      <dgm:spPr/>
    </dgm:pt>
    <dgm:pt modelId="{E3B60BE1-2404-4B6A-BE16-9D14FE773A6F}" type="pres">
      <dgm:prSet presAssocID="{B3C25F27-4D9D-45C3-B8E8-FFC2CF024AE2}" presName="aSpace" presStyleCnt="0"/>
      <dgm:spPr/>
    </dgm:pt>
    <dgm:pt modelId="{F37DBB62-E377-4983-88E1-2477FAC9A53C}" type="pres">
      <dgm:prSet presAssocID="{903A0E0F-0C1F-41F2-B4C8-9B0F0F1FCCF9}" presName="compNode" presStyleCnt="0"/>
      <dgm:spPr/>
    </dgm:pt>
    <dgm:pt modelId="{6A067BE5-74E2-4F36-87F0-9983B58A401F}" type="pres">
      <dgm:prSet presAssocID="{903A0E0F-0C1F-41F2-B4C8-9B0F0F1FCCF9}" presName="aNode" presStyleLbl="bgShp" presStyleIdx="1" presStyleCnt="2"/>
      <dgm:spPr/>
    </dgm:pt>
    <dgm:pt modelId="{E93FA228-4AE1-4956-A6DA-684056E185E3}" type="pres">
      <dgm:prSet presAssocID="{903A0E0F-0C1F-41F2-B4C8-9B0F0F1FCCF9}" presName="textNode" presStyleLbl="bgShp" presStyleIdx="1" presStyleCnt="2"/>
      <dgm:spPr/>
    </dgm:pt>
    <dgm:pt modelId="{CEB08570-3B4B-41F8-8A72-61CCF9C8D4FB}" type="pres">
      <dgm:prSet presAssocID="{903A0E0F-0C1F-41F2-B4C8-9B0F0F1FCCF9}" presName="compChildNode" presStyleCnt="0"/>
      <dgm:spPr/>
    </dgm:pt>
    <dgm:pt modelId="{718F2931-5BB8-4DC1-A1D6-782E4140B373}" type="pres">
      <dgm:prSet presAssocID="{903A0E0F-0C1F-41F2-B4C8-9B0F0F1FCCF9}" presName="theInnerList" presStyleCnt="0"/>
      <dgm:spPr/>
    </dgm:pt>
    <dgm:pt modelId="{50560DF5-8607-463E-89C1-C6F085B52A5A}" type="pres">
      <dgm:prSet presAssocID="{F6F45E47-CE1B-4A38-8B14-EC910CFAB35C}" presName="childNode" presStyleLbl="node1" presStyleIdx="3" presStyleCnt="6">
        <dgm:presLayoutVars>
          <dgm:bulletEnabled val="1"/>
        </dgm:presLayoutVars>
      </dgm:prSet>
      <dgm:spPr/>
    </dgm:pt>
    <dgm:pt modelId="{130466EF-41DD-467B-A2D8-C70AF41E1262}" type="pres">
      <dgm:prSet presAssocID="{F6F45E47-CE1B-4A38-8B14-EC910CFAB35C}" presName="aSpace2" presStyleCnt="0"/>
      <dgm:spPr/>
    </dgm:pt>
    <dgm:pt modelId="{B7E2C2BD-3F3C-453C-86B3-1C22B24A165E}" type="pres">
      <dgm:prSet presAssocID="{92DDB6C9-8723-4153-9A9E-68D5A03844AA}" presName="childNode" presStyleLbl="node1" presStyleIdx="4" presStyleCnt="6">
        <dgm:presLayoutVars>
          <dgm:bulletEnabled val="1"/>
        </dgm:presLayoutVars>
      </dgm:prSet>
      <dgm:spPr/>
    </dgm:pt>
    <dgm:pt modelId="{1B273428-8AAF-4257-9CE3-AB111B82F40B}" type="pres">
      <dgm:prSet presAssocID="{92DDB6C9-8723-4153-9A9E-68D5A03844AA}" presName="aSpace2" presStyleCnt="0"/>
      <dgm:spPr/>
    </dgm:pt>
    <dgm:pt modelId="{31F85208-FAE0-49C1-86CC-310F150B16F1}" type="pres">
      <dgm:prSet presAssocID="{31C76D3D-9AEE-4E42-8EA3-4D8E908B7065}" presName="childNode" presStyleLbl="node1" presStyleIdx="5" presStyleCnt="6">
        <dgm:presLayoutVars>
          <dgm:bulletEnabled val="1"/>
        </dgm:presLayoutVars>
      </dgm:prSet>
      <dgm:spPr/>
    </dgm:pt>
  </dgm:ptLst>
  <dgm:cxnLst>
    <dgm:cxn modelId="{B6C9CB29-7D47-4628-B6AF-9A9924B96E87}" type="presOf" srcId="{B3C25F27-4D9D-45C3-B8E8-FFC2CF024AE2}" destId="{8543E121-1846-4CDB-99BA-07A2AF475A62}" srcOrd="1" destOrd="0" presId="urn:microsoft.com/office/officeart/2005/8/layout/lProcess2"/>
    <dgm:cxn modelId="{F01F322A-36F6-4F5D-87B1-716D2867BE72}" srcId="{903A0E0F-0C1F-41F2-B4C8-9B0F0F1FCCF9}" destId="{92DDB6C9-8723-4153-9A9E-68D5A03844AA}" srcOrd="1" destOrd="0" parTransId="{939742CB-B7F3-41B6-BF68-6079BB268957}" sibTransId="{09F21E74-3FE7-4A63-875C-8EEA48A30C8A}"/>
    <dgm:cxn modelId="{D8053730-DBCE-47B7-8B80-137C412F03E6}" type="presOf" srcId="{F6F45E47-CE1B-4A38-8B14-EC910CFAB35C}" destId="{50560DF5-8607-463E-89C1-C6F085B52A5A}" srcOrd="0" destOrd="0" presId="urn:microsoft.com/office/officeart/2005/8/layout/lProcess2"/>
    <dgm:cxn modelId="{93665838-48B4-4207-9C03-C167DC308A6D}" type="presOf" srcId="{CEC99F52-36D3-4320-A26D-35C87C6FF1EE}" destId="{492C66BB-ABA7-44AF-8721-FED5FD1BA5E2}" srcOrd="0" destOrd="0" presId="urn:microsoft.com/office/officeart/2005/8/layout/lProcess2"/>
    <dgm:cxn modelId="{6C57BB39-738A-4192-BA14-42C29E6CBEB3}" srcId="{B3C25F27-4D9D-45C3-B8E8-FFC2CF024AE2}" destId="{A7748870-A92D-4DE7-BD57-AC4975C55C32}" srcOrd="2" destOrd="0" parTransId="{9D7BEBD1-FACB-43EE-94FC-B15D1729D60F}" sibTransId="{80A91E27-7E84-4B18-BDE5-1ED35F811D9B}"/>
    <dgm:cxn modelId="{BA1BA55B-A6D1-4556-BED7-7D052840C3E5}" srcId="{B3C25F27-4D9D-45C3-B8E8-FFC2CF024AE2}" destId="{AB5FD1E7-4CB3-4D47-AF4A-37241AF5D903}" srcOrd="0" destOrd="0" parTransId="{9D24DF99-4544-4C52-8D51-FEBC464E4B36}" sibTransId="{0C61D37E-8FFC-43D9-A261-4DA0CB5684FC}"/>
    <dgm:cxn modelId="{9869C460-3CD8-4CE7-95AF-41BBBFE6F371}" type="presOf" srcId="{903A0E0F-0C1F-41F2-B4C8-9B0F0F1FCCF9}" destId="{6A067BE5-74E2-4F36-87F0-9983B58A401F}" srcOrd="0" destOrd="0" presId="urn:microsoft.com/office/officeart/2005/8/layout/lProcess2"/>
    <dgm:cxn modelId="{D53FDB42-B030-41A6-BF61-221F968A1752}" type="presOf" srcId="{B3C25F27-4D9D-45C3-B8E8-FFC2CF024AE2}" destId="{789FE664-E6B4-4FC2-84DF-2E3CA47EA06B}" srcOrd="0" destOrd="0" presId="urn:microsoft.com/office/officeart/2005/8/layout/lProcess2"/>
    <dgm:cxn modelId="{1939444D-1B6C-4F44-8A8C-BD80667A6FA8}" srcId="{903A0E0F-0C1F-41F2-B4C8-9B0F0F1FCCF9}" destId="{31C76D3D-9AEE-4E42-8EA3-4D8E908B7065}" srcOrd="2" destOrd="0" parTransId="{BA8344FD-2C18-4142-9870-28C7DBD1ADA7}" sibTransId="{100AB1B8-739B-4A81-94F9-6790A52C558A}"/>
    <dgm:cxn modelId="{16522852-6B61-4A07-88F4-97444AFCA2FA}" srcId="{903A0E0F-0C1F-41F2-B4C8-9B0F0F1FCCF9}" destId="{F6F45E47-CE1B-4A38-8B14-EC910CFAB35C}" srcOrd="0" destOrd="0" parTransId="{E238ABB3-3744-4857-BD6C-5818D14158AB}" sibTransId="{CB144CE2-5519-484F-8E27-5871FCF003CA}"/>
    <dgm:cxn modelId="{4159737F-14C3-4F41-AE28-BE1ECF607331}" type="presOf" srcId="{31C76D3D-9AEE-4E42-8EA3-4D8E908B7065}" destId="{31F85208-FAE0-49C1-86CC-310F150B16F1}" srcOrd="0" destOrd="0" presId="urn:microsoft.com/office/officeart/2005/8/layout/lProcess2"/>
    <dgm:cxn modelId="{E7F6C687-44E1-48CC-9AFE-F7E83885FA2D}" type="presOf" srcId="{92DDB6C9-8723-4153-9A9E-68D5A03844AA}" destId="{B7E2C2BD-3F3C-453C-86B3-1C22B24A165E}" srcOrd="0" destOrd="0" presId="urn:microsoft.com/office/officeart/2005/8/layout/lProcess2"/>
    <dgm:cxn modelId="{0557798B-B5A6-4843-BD3C-CA5769E19DA3}" srcId="{B3C25F27-4D9D-45C3-B8E8-FFC2CF024AE2}" destId="{2F1F042C-52B5-457C-A29F-6D3079C0CE2E}" srcOrd="1" destOrd="0" parTransId="{62337ABC-A0FA-4A9B-91AD-FD98753533EB}" sibTransId="{587516E2-0EB0-4334-96F1-C3C311DC3FB7}"/>
    <dgm:cxn modelId="{5EC2C3AC-D9B9-4E5D-8DF6-B666704F0FBE}" type="presOf" srcId="{AB5FD1E7-4CB3-4D47-AF4A-37241AF5D903}" destId="{656D87C5-1F04-4FCA-9F03-5544265FB535}" srcOrd="0" destOrd="0" presId="urn:microsoft.com/office/officeart/2005/8/layout/lProcess2"/>
    <dgm:cxn modelId="{EB6F41B4-08A0-4DA2-8CD0-BE9E07A22502}" type="presOf" srcId="{903A0E0F-0C1F-41F2-B4C8-9B0F0F1FCCF9}" destId="{E93FA228-4AE1-4956-A6DA-684056E185E3}" srcOrd="1" destOrd="0" presId="urn:microsoft.com/office/officeart/2005/8/layout/lProcess2"/>
    <dgm:cxn modelId="{BC82D2C4-EF81-46B6-ABDB-E03E526FB956}" type="presOf" srcId="{A7748870-A92D-4DE7-BD57-AC4975C55C32}" destId="{2F321680-D2EE-45CE-B522-55D5610572CC}" srcOrd="0" destOrd="0" presId="urn:microsoft.com/office/officeart/2005/8/layout/lProcess2"/>
    <dgm:cxn modelId="{AE89BCDB-978D-4B9D-84E7-A4F6139DC71B}" srcId="{CEC99F52-36D3-4320-A26D-35C87C6FF1EE}" destId="{903A0E0F-0C1F-41F2-B4C8-9B0F0F1FCCF9}" srcOrd="1" destOrd="0" parTransId="{B8D7B1DA-EE50-438A-9849-9F81CE5F2D9E}" sibTransId="{28B3C27D-CEA0-4238-916E-F3AB903BB7C5}"/>
    <dgm:cxn modelId="{8DF819DF-A111-4C11-B8D0-51655E445C2D}" srcId="{CEC99F52-36D3-4320-A26D-35C87C6FF1EE}" destId="{B3C25F27-4D9D-45C3-B8E8-FFC2CF024AE2}" srcOrd="0" destOrd="0" parTransId="{C5360F69-6156-47DE-93D2-AFBA37187255}" sibTransId="{CB4FDF94-5EC0-47B8-8640-11B24A68B18F}"/>
    <dgm:cxn modelId="{2F0C2FF7-417E-40F3-9A92-776F41DC81D1}" type="presOf" srcId="{2F1F042C-52B5-457C-A29F-6D3079C0CE2E}" destId="{F0BC186B-F7EB-4B7B-8C62-6222F5D6A76C}" srcOrd="0" destOrd="0" presId="urn:microsoft.com/office/officeart/2005/8/layout/lProcess2"/>
    <dgm:cxn modelId="{1881578D-9AFC-4C13-A451-1D7A7ADEDD1C}" type="presParOf" srcId="{492C66BB-ABA7-44AF-8721-FED5FD1BA5E2}" destId="{31122A51-E674-4808-8A31-5CD65E60AF97}" srcOrd="0" destOrd="0" presId="urn:microsoft.com/office/officeart/2005/8/layout/lProcess2"/>
    <dgm:cxn modelId="{B31114D9-9AD5-42DD-B2AE-0FA270BB0998}" type="presParOf" srcId="{31122A51-E674-4808-8A31-5CD65E60AF97}" destId="{789FE664-E6B4-4FC2-84DF-2E3CA47EA06B}" srcOrd="0" destOrd="0" presId="urn:microsoft.com/office/officeart/2005/8/layout/lProcess2"/>
    <dgm:cxn modelId="{D5D6F560-5597-4B53-A6BD-8713318A6BCC}" type="presParOf" srcId="{31122A51-E674-4808-8A31-5CD65E60AF97}" destId="{8543E121-1846-4CDB-99BA-07A2AF475A62}" srcOrd="1" destOrd="0" presId="urn:microsoft.com/office/officeart/2005/8/layout/lProcess2"/>
    <dgm:cxn modelId="{4188C36F-B311-4802-BD75-FE5597CCD181}" type="presParOf" srcId="{31122A51-E674-4808-8A31-5CD65E60AF97}" destId="{66B28C1B-DD2E-4DBE-9273-CB75C2A997C4}" srcOrd="2" destOrd="0" presId="urn:microsoft.com/office/officeart/2005/8/layout/lProcess2"/>
    <dgm:cxn modelId="{47A11CA0-FFD0-43E3-A731-857454B4C706}" type="presParOf" srcId="{66B28C1B-DD2E-4DBE-9273-CB75C2A997C4}" destId="{DA15BA95-A4A8-40EB-9E53-F47421418FCF}" srcOrd="0" destOrd="0" presId="urn:microsoft.com/office/officeart/2005/8/layout/lProcess2"/>
    <dgm:cxn modelId="{9E271270-16E6-4E2D-A7AC-33AC13605326}" type="presParOf" srcId="{DA15BA95-A4A8-40EB-9E53-F47421418FCF}" destId="{656D87C5-1F04-4FCA-9F03-5544265FB535}" srcOrd="0" destOrd="0" presId="urn:microsoft.com/office/officeart/2005/8/layout/lProcess2"/>
    <dgm:cxn modelId="{87256A45-E185-42C1-8AF6-881E28207CA5}" type="presParOf" srcId="{DA15BA95-A4A8-40EB-9E53-F47421418FCF}" destId="{8CCDCE30-FA86-4E25-AF49-0A0B753DBE03}" srcOrd="1" destOrd="0" presId="urn:microsoft.com/office/officeart/2005/8/layout/lProcess2"/>
    <dgm:cxn modelId="{714C5D2A-CF38-491E-BBEE-3A52D470E267}" type="presParOf" srcId="{DA15BA95-A4A8-40EB-9E53-F47421418FCF}" destId="{F0BC186B-F7EB-4B7B-8C62-6222F5D6A76C}" srcOrd="2" destOrd="0" presId="urn:microsoft.com/office/officeart/2005/8/layout/lProcess2"/>
    <dgm:cxn modelId="{4309F03B-5D65-44E9-BFE4-7F57996AD451}" type="presParOf" srcId="{DA15BA95-A4A8-40EB-9E53-F47421418FCF}" destId="{2BA28C70-211F-433E-AFEF-0C77A1EE4F22}" srcOrd="3" destOrd="0" presId="urn:microsoft.com/office/officeart/2005/8/layout/lProcess2"/>
    <dgm:cxn modelId="{44271B7E-2884-4F97-97D1-6E9553798D02}" type="presParOf" srcId="{DA15BA95-A4A8-40EB-9E53-F47421418FCF}" destId="{2F321680-D2EE-45CE-B522-55D5610572CC}" srcOrd="4" destOrd="0" presId="urn:microsoft.com/office/officeart/2005/8/layout/lProcess2"/>
    <dgm:cxn modelId="{70A4242C-4A07-435A-9403-B1F3A977B3D8}" type="presParOf" srcId="{492C66BB-ABA7-44AF-8721-FED5FD1BA5E2}" destId="{E3B60BE1-2404-4B6A-BE16-9D14FE773A6F}" srcOrd="1" destOrd="0" presId="urn:microsoft.com/office/officeart/2005/8/layout/lProcess2"/>
    <dgm:cxn modelId="{A13859F4-8E6F-44F2-9F94-F8084B0973A1}" type="presParOf" srcId="{492C66BB-ABA7-44AF-8721-FED5FD1BA5E2}" destId="{F37DBB62-E377-4983-88E1-2477FAC9A53C}" srcOrd="2" destOrd="0" presId="urn:microsoft.com/office/officeart/2005/8/layout/lProcess2"/>
    <dgm:cxn modelId="{BB571597-DE52-425C-BF31-8BEA263A819B}" type="presParOf" srcId="{F37DBB62-E377-4983-88E1-2477FAC9A53C}" destId="{6A067BE5-74E2-4F36-87F0-9983B58A401F}" srcOrd="0" destOrd="0" presId="urn:microsoft.com/office/officeart/2005/8/layout/lProcess2"/>
    <dgm:cxn modelId="{0AF155CF-9C5E-4161-B765-94938D3A7E8F}" type="presParOf" srcId="{F37DBB62-E377-4983-88E1-2477FAC9A53C}" destId="{E93FA228-4AE1-4956-A6DA-684056E185E3}" srcOrd="1" destOrd="0" presId="urn:microsoft.com/office/officeart/2005/8/layout/lProcess2"/>
    <dgm:cxn modelId="{8F541B36-9940-4188-8732-E81E9CCEFF80}" type="presParOf" srcId="{F37DBB62-E377-4983-88E1-2477FAC9A53C}" destId="{CEB08570-3B4B-41F8-8A72-61CCF9C8D4FB}" srcOrd="2" destOrd="0" presId="urn:microsoft.com/office/officeart/2005/8/layout/lProcess2"/>
    <dgm:cxn modelId="{EACD2BD6-16AE-4735-B0B9-B6524559D8E1}" type="presParOf" srcId="{CEB08570-3B4B-41F8-8A72-61CCF9C8D4FB}" destId="{718F2931-5BB8-4DC1-A1D6-782E4140B373}" srcOrd="0" destOrd="0" presId="urn:microsoft.com/office/officeart/2005/8/layout/lProcess2"/>
    <dgm:cxn modelId="{F2BE9FC4-3160-4F17-A190-3CF6BB00BC0F}" type="presParOf" srcId="{718F2931-5BB8-4DC1-A1D6-782E4140B373}" destId="{50560DF5-8607-463E-89C1-C6F085B52A5A}" srcOrd="0" destOrd="0" presId="urn:microsoft.com/office/officeart/2005/8/layout/lProcess2"/>
    <dgm:cxn modelId="{F09CFFD6-57E3-4664-9552-F687EE88F0CB}" type="presParOf" srcId="{718F2931-5BB8-4DC1-A1D6-782E4140B373}" destId="{130466EF-41DD-467B-A2D8-C70AF41E1262}" srcOrd="1" destOrd="0" presId="urn:microsoft.com/office/officeart/2005/8/layout/lProcess2"/>
    <dgm:cxn modelId="{BC95B754-78AE-4086-BCE6-9834EB53D7BC}" type="presParOf" srcId="{718F2931-5BB8-4DC1-A1D6-782E4140B373}" destId="{B7E2C2BD-3F3C-453C-86B3-1C22B24A165E}" srcOrd="2" destOrd="0" presId="urn:microsoft.com/office/officeart/2005/8/layout/lProcess2"/>
    <dgm:cxn modelId="{152A5050-EAFE-4E71-925E-6C3D2A8F6E2F}" type="presParOf" srcId="{718F2931-5BB8-4DC1-A1D6-782E4140B373}" destId="{1B273428-8AAF-4257-9CE3-AB111B82F40B}" srcOrd="3" destOrd="0" presId="urn:microsoft.com/office/officeart/2005/8/layout/lProcess2"/>
    <dgm:cxn modelId="{56D33680-3F1A-4648-B845-0AC0719FF145}" type="presParOf" srcId="{718F2931-5BB8-4DC1-A1D6-782E4140B373}" destId="{31F85208-FAE0-49C1-86CC-310F150B16F1}"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8627A7-7407-4C77-A828-874B2F2A56F8}"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910145C7-2204-4C85-9B54-E71E0DFEEDB3}" type="pres">
      <dgm:prSet presAssocID="{CF8627A7-7407-4C77-A828-874B2F2A56F8}" presName="Name0" presStyleCnt="0">
        <dgm:presLayoutVars>
          <dgm:chMax val="7"/>
          <dgm:chPref val="5"/>
        </dgm:presLayoutVars>
      </dgm:prSet>
      <dgm:spPr/>
    </dgm:pt>
  </dgm:ptLst>
  <dgm:cxnLst>
    <dgm:cxn modelId="{465511B2-6BE0-43CB-8258-AFBC97878DC4}" type="presOf" srcId="{CF8627A7-7407-4C77-A828-874B2F2A56F8}" destId="{910145C7-2204-4C85-9B54-E71E0DFEEDB3}" srcOrd="0" destOrd="0" presId="urn:microsoft.com/office/officeart/2009/3/layout/Descending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9D9EAC-CEDC-4945-BE55-E04AC3550B13}">
      <dsp:nvSpPr>
        <dsp:cNvPr id="0" name=""/>
        <dsp:cNvSpPr/>
      </dsp:nvSpPr>
      <dsp:spPr>
        <a:xfrm>
          <a:off x="0" y="2551"/>
          <a:ext cx="4935408" cy="2554121"/>
        </a:xfrm>
        <a:prstGeom prst="roundRect">
          <a:avLst/>
        </a:prstGeom>
        <a:solidFill>
          <a:schemeClr val="accent1">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Font typeface="+mj-lt"/>
            <a:buNone/>
          </a:pPr>
          <a:r>
            <a:rPr lang="en-US" sz="2400" b="1" u="sng" kern="1200" dirty="0">
              <a:effectLst>
                <a:outerShdw blurRad="38100" dist="38100" dir="2700000" algn="tl">
                  <a:srgbClr val="000000">
                    <a:alpha val="43137"/>
                  </a:srgbClr>
                </a:outerShdw>
              </a:effectLst>
            </a:rPr>
            <a:t>PARALLELISM</a:t>
          </a:r>
          <a:r>
            <a:rPr lang="en-US" sz="2400" kern="1200" dirty="0">
              <a:effectLst>
                <a:outerShdw blurRad="38100" dist="38100" dir="2700000" algn="tl">
                  <a:srgbClr val="000000">
                    <a:alpha val="43137"/>
                  </a:srgbClr>
                </a:outerShdw>
              </a:effectLst>
            </a:rPr>
            <a:t> </a:t>
          </a:r>
        </a:p>
        <a:p>
          <a:pPr marL="0" lvl="0" indent="0" algn="ctr" defTabSz="1066800">
            <a:lnSpc>
              <a:spcPct val="90000"/>
            </a:lnSpc>
            <a:spcBef>
              <a:spcPct val="0"/>
            </a:spcBef>
            <a:spcAft>
              <a:spcPct val="35000"/>
            </a:spcAft>
            <a:buFont typeface="+mj-lt"/>
            <a:buNone/>
          </a:pPr>
          <a:r>
            <a:rPr lang="en-US" sz="2400" kern="1200" dirty="0"/>
            <a:t>with the evolution of salaries in National Civil Services</a:t>
          </a:r>
        </a:p>
      </dsp:txBody>
      <dsp:txXfrm>
        <a:off x="124682" y="127233"/>
        <a:ext cx="4686044" cy="2304757"/>
      </dsp:txXfrm>
    </dsp:sp>
    <dsp:sp modelId="{A072AFC4-4703-4EA9-AFC8-A9F837754F1A}">
      <dsp:nvSpPr>
        <dsp:cNvPr id="0" name=""/>
        <dsp:cNvSpPr/>
      </dsp:nvSpPr>
      <dsp:spPr>
        <a:xfrm>
          <a:off x="6186445" y="6442"/>
          <a:ext cx="4649490" cy="2550230"/>
        </a:xfrm>
        <a:prstGeom prst="roundRect">
          <a:avLst/>
        </a:prstGeom>
        <a:solidFill>
          <a:srgbClr val="5B9BD5">
            <a:alpha val="90000"/>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Font typeface="+mj-lt"/>
            <a:buNone/>
          </a:pPr>
          <a:r>
            <a:rPr lang="en-GB" sz="2400" b="1" u="sng" kern="1200" noProof="0" dirty="0">
              <a:solidFill>
                <a:srgbClr val="FFFF00"/>
              </a:solidFill>
              <a:effectLst>
                <a:outerShdw blurRad="38100" dist="38100" dir="2700000" algn="tl">
                  <a:srgbClr val="000000">
                    <a:alpha val="43137"/>
                  </a:srgbClr>
                </a:outerShdw>
              </a:effectLst>
              <a:latin typeface="Calibri" panose="020F0502020204030204"/>
              <a:ea typeface="+mn-ea"/>
              <a:cs typeface="+mn-cs"/>
            </a:rPr>
            <a:t>EQUIVALENCE OF PURCHASING POWER </a:t>
          </a:r>
        </a:p>
        <a:p>
          <a:pPr marL="0" lvl="0" indent="0" algn="ctr" defTabSz="1066800">
            <a:lnSpc>
              <a:spcPct val="90000"/>
            </a:lnSpc>
            <a:spcBef>
              <a:spcPct val="0"/>
            </a:spcBef>
            <a:spcAft>
              <a:spcPct val="35000"/>
            </a:spcAft>
            <a:buFont typeface="+mj-lt"/>
            <a:buNone/>
          </a:pPr>
          <a:r>
            <a:rPr lang="en-GB" sz="2400" b="0" u="none" kern="1200" noProof="0" dirty="0">
              <a:solidFill>
                <a:prstClr val="white"/>
              </a:solidFill>
              <a:latin typeface="Calibri" panose="020F0502020204030204"/>
              <a:ea typeface="+mn-ea"/>
              <a:cs typeface="+mn-cs"/>
            </a:rPr>
            <a:t>among staff in the Co-ordinated Organisations (COs) working in different duty countries </a:t>
          </a:r>
        </a:p>
      </dsp:txBody>
      <dsp:txXfrm>
        <a:off x="6310937" y="130934"/>
        <a:ext cx="4400506" cy="23012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FE664-E6B4-4FC2-84DF-2E3CA47EA06B}">
      <dsp:nvSpPr>
        <dsp:cNvPr id="0" name=""/>
        <dsp:cNvSpPr/>
      </dsp:nvSpPr>
      <dsp:spPr>
        <a:xfrm>
          <a:off x="3157" y="0"/>
          <a:ext cx="3036914" cy="33973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dirty="0" err="1"/>
            <a:t>Special</a:t>
          </a:r>
          <a:r>
            <a:rPr lang="fr-FR" sz="2800" kern="1200" dirty="0"/>
            <a:t> </a:t>
          </a:r>
          <a:r>
            <a:rPr lang="fr-FR" sz="2800" kern="1200" dirty="0" err="1"/>
            <a:t>adjustments</a:t>
          </a:r>
          <a:endParaRPr lang="en-US" sz="2800" kern="1200" dirty="0"/>
        </a:p>
      </dsp:txBody>
      <dsp:txXfrm>
        <a:off x="3157" y="0"/>
        <a:ext cx="3036914" cy="1019202"/>
      </dsp:txXfrm>
    </dsp:sp>
    <dsp:sp modelId="{656D87C5-1F04-4FCA-9F03-5544265FB535}">
      <dsp:nvSpPr>
        <dsp:cNvPr id="0" name=""/>
        <dsp:cNvSpPr/>
      </dsp:nvSpPr>
      <dsp:spPr>
        <a:xfrm>
          <a:off x="306848" y="1019492"/>
          <a:ext cx="2429531" cy="6674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fr-FR" sz="1400" kern="1200" dirty="0"/>
            <a:t>HICP / CPI &gt;7% </a:t>
          </a:r>
        </a:p>
        <a:p>
          <a:pPr marL="0" lvl="0" indent="0" algn="ctr" defTabSz="622300">
            <a:lnSpc>
              <a:spcPct val="90000"/>
            </a:lnSpc>
            <a:spcBef>
              <a:spcPct val="0"/>
            </a:spcBef>
            <a:spcAft>
              <a:spcPct val="35000"/>
            </a:spcAft>
            <a:buNone/>
          </a:pPr>
          <a:r>
            <a:rPr lang="fr-FR" sz="1400" kern="1200" dirty="0"/>
            <a:t>over 3 </a:t>
          </a:r>
          <a:r>
            <a:rPr lang="fr-FR" sz="1400" kern="1200" dirty="0" err="1"/>
            <a:t>consecutive</a:t>
          </a:r>
          <a:r>
            <a:rPr lang="fr-FR" sz="1400" kern="1200" dirty="0"/>
            <a:t> </a:t>
          </a:r>
          <a:r>
            <a:rPr lang="fr-FR" sz="1400" kern="1200" dirty="0" err="1"/>
            <a:t>months</a:t>
          </a:r>
          <a:endParaRPr lang="en-US" sz="1400" kern="1200" dirty="0"/>
        </a:p>
      </dsp:txBody>
      <dsp:txXfrm>
        <a:off x="326397" y="1039041"/>
        <a:ext cx="2390433" cy="628343"/>
      </dsp:txXfrm>
    </dsp:sp>
    <dsp:sp modelId="{F0BC186B-F7EB-4B7B-8C62-6222F5D6A76C}">
      <dsp:nvSpPr>
        <dsp:cNvPr id="0" name=""/>
        <dsp:cNvSpPr/>
      </dsp:nvSpPr>
      <dsp:spPr>
        <a:xfrm>
          <a:off x="306848" y="1789617"/>
          <a:ext cx="2429531" cy="6674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fr-FR" sz="1400" kern="1200" dirty="0"/>
            <a:t>7% </a:t>
          </a:r>
          <a:r>
            <a:rPr lang="fr-FR" sz="1400" kern="1200" dirty="0" err="1"/>
            <a:t>adjustment</a:t>
          </a:r>
          <a:r>
            <a:rPr lang="fr-FR" sz="1400" kern="1200" dirty="0"/>
            <a:t> </a:t>
          </a:r>
        </a:p>
        <a:p>
          <a:pPr marL="0" lvl="0" indent="0" algn="ctr" defTabSz="622300">
            <a:lnSpc>
              <a:spcPct val="90000"/>
            </a:lnSpc>
            <a:spcBef>
              <a:spcPct val="0"/>
            </a:spcBef>
            <a:spcAft>
              <a:spcPct val="35000"/>
            </a:spcAft>
            <a:buNone/>
          </a:pPr>
          <a:r>
            <a:rPr lang="fr-FR" sz="1400" kern="1200" dirty="0"/>
            <a:t>effective  the </a:t>
          </a:r>
          <a:r>
            <a:rPr lang="fr-FR" sz="1400" kern="1200" dirty="0" err="1"/>
            <a:t>following</a:t>
          </a:r>
          <a:r>
            <a:rPr lang="fr-FR" sz="1400" kern="1200" dirty="0"/>
            <a:t> </a:t>
          </a:r>
          <a:r>
            <a:rPr lang="fr-FR" sz="1400" kern="1200" dirty="0" err="1"/>
            <a:t>month</a:t>
          </a:r>
          <a:endParaRPr lang="en-US" sz="1400" kern="1200" dirty="0"/>
        </a:p>
      </dsp:txBody>
      <dsp:txXfrm>
        <a:off x="326397" y="1809166"/>
        <a:ext cx="2390433" cy="628343"/>
      </dsp:txXfrm>
    </dsp:sp>
    <dsp:sp modelId="{2F321680-D2EE-45CE-B522-55D5610572CC}">
      <dsp:nvSpPr>
        <dsp:cNvPr id="0" name=""/>
        <dsp:cNvSpPr/>
      </dsp:nvSpPr>
      <dsp:spPr>
        <a:xfrm>
          <a:off x="306848" y="2559742"/>
          <a:ext cx="2429531" cy="6674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fr-FR" sz="1400" kern="1200" dirty="0" err="1"/>
            <a:t>Deducted</a:t>
          </a:r>
          <a:r>
            <a:rPr lang="fr-FR" sz="1400" kern="1200" dirty="0"/>
            <a:t> </a:t>
          </a:r>
          <a:r>
            <a:rPr lang="fr-FR" sz="1400" kern="1200" dirty="0" err="1"/>
            <a:t>from</a:t>
          </a:r>
          <a:r>
            <a:rPr lang="fr-FR" sz="1400" kern="1200" dirty="0"/>
            <a:t> </a:t>
          </a:r>
          <a:r>
            <a:rPr lang="fr-FR" sz="1400" kern="1200" dirty="0" err="1"/>
            <a:t>annual</a:t>
          </a:r>
          <a:r>
            <a:rPr lang="fr-FR" sz="1400" kern="1200" dirty="0"/>
            <a:t> adj.</a:t>
          </a:r>
          <a:endParaRPr lang="en-US" sz="1400" kern="1200" dirty="0"/>
        </a:p>
      </dsp:txBody>
      <dsp:txXfrm>
        <a:off x="326397" y="2579291"/>
        <a:ext cx="2390433" cy="628343"/>
      </dsp:txXfrm>
    </dsp:sp>
    <dsp:sp modelId="{6A067BE5-74E2-4F36-87F0-9983B58A401F}">
      <dsp:nvSpPr>
        <dsp:cNvPr id="0" name=""/>
        <dsp:cNvSpPr/>
      </dsp:nvSpPr>
      <dsp:spPr>
        <a:xfrm>
          <a:off x="3267840" y="0"/>
          <a:ext cx="3036914" cy="339734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dirty="0" err="1"/>
            <a:t>Extraordinary</a:t>
          </a:r>
          <a:r>
            <a:rPr lang="fr-FR" sz="2800" kern="1200" dirty="0"/>
            <a:t> </a:t>
          </a:r>
          <a:r>
            <a:rPr lang="fr-FR" sz="2800" kern="1200" dirty="0" err="1"/>
            <a:t>adjustments</a:t>
          </a:r>
          <a:endParaRPr lang="en-US" sz="2800" kern="1200" dirty="0"/>
        </a:p>
      </dsp:txBody>
      <dsp:txXfrm>
        <a:off x="3267840" y="0"/>
        <a:ext cx="3036914" cy="1019202"/>
      </dsp:txXfrm>
    </dsp:sp>
    <dsp:sp modelId="{50560DF5-8607-463E-89C1-C6F085B52A5A}">
      <dsp:nvSpPr>
        <dsp:cNvPr id="0" name=""/>
        <dsp:cNvSpPr/>
      </dsp:nvSpPr>
      <dsp:spPr>
        <a:xfrm>
          <a:off x="3571531" y="1019492"/>
          <a:ext cx="2429531" cy="6674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fr-FR" sz="1400" kern="1200" dirty="0"/>
            <a:t>HICP / CPI &gt;7% </a:t>
          </a:r>
        </a:p>
        <a:p>
          <a:pPr marL="0" lvl="0" indent="0" algn="ctr" defTabSz="622300">
            <a:lnSpc>
              <a:spcPct val="90000"/>
            </a:lnSpc>
            <a:spcBef>
              <a:spcPct val="0"/>
            </a:spcBef>
            <a:spcAft>
              <a:spcPct val="35000"/>
            </a:spcAft>
            <a:buNone/>
          </a:pPr>
          <a:r>
            <a:rPr lang="fr-FR" sz="1400" kern="1200" dirty="0" err="1"/>
            <a:t>month</a:t>
          </a:r>
          <a:r>
            <a:rPr lang="fr-FR" sz="1400" kern="1200" dirty="0"/>
            <a:t>-on-</a:t>
          </a:r>
          <a:r>
            <a:rPr lang="fr-FR" sz="1400" kern="1200" dirty="0" err="1"/>
            <a:t>month</a:t>
          </a:r>
          <a:endParaRPr lang="en-US" sz="1400" kern="1200" dirty="0"/>
        </a:p>
      </dsp:txBody>
      <dsp:txXfrm>
        <a:off x="3591080" y="1039041"/>
        <a:ext cx="2390433" cy="628343"/>
      </dsp:txXfrm>
    </dsp:sp>
    <dsp:sp modelId="{B7E2C2BD-3F3C-453C-86B3-1C22B24A165E}">
      <dsp:nvSpPr>
        <dsp:cNvPr id="0" name=""/>
        <dsp:cNvSpPr/>
      </dsp:nvSpPr>
      <dsp:spPr>
        <a:xfrm>
          <a:off x="3571531" y="1789617"/>
          <a:ext cx="2429531" cy="6674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fr-FR" sz="1400" kern="1200" dirty="0"/>
            <a:t>inflation trend </a:t>
          </a:r>
          <a:r>
            <a:rPr lang="fr-FR" sz="1400" kern="1200" dirty="0" err="1"/>
            <a:t>adjustment</a:t>
          </a:r>
          <a:endParaRPr lang="fr-FR" sz="1400" kern="1200" dirty="0"/>
        </a:p>
        <a:p>
          <a:pPr marL="0" lvl="0" indent="0" algn="ctr" defTabSz="622300">
            <a:lnSpc>
              <a:spcPct val="90000"/>
            </a:lnSpc>
            <a:spcBef>
              <a:spcPct val="0"/>
            </a:spcBef>
            <a:spcAft>
              <a:spcPct val="35000"/>
            </a:spcAft>
            <a:buNone/>
          </a:pPr>
          <a:r>
            <a:rPr lang="fr-FR" sz="1400" kern="1200" dirty="0"/>
            <a:t>effective the </a:t>
          </a:r>
          <a:r>
            <a:rPr lang="fr-FR" sz="1400" kern="1200" dirty="0" err="1"/>
            <a:t>following</a:t>
          </a:r>
          <a:r>
            <a:rPr lang="fr-FR" sz="1400" kern="1200" dirty="0"/>
            <a:t> </a:t>
          </a:r>
          <a:r>
            <a:rPr lang="fr-FR" sz="1400" kern="1200" dirty="0" err="1"/>
            <a:t>month</a:t>
          </a:r>
          <a:endParaRPr lang="en-US" sz="1400" kern="1200" dirty="0"/>
        </a:p>
      </dsp:txBody>
      <dsp:txXfrm>
        <a:off x="3591080" y="1809166"/>
        <a:ext cx="2390433" cy="628343"/>
      </dsp:txXfrm>
    </dsp:sp>
    <dsp:sp modelId="{31F85208-FAE0-49C1-86CC-310F150B16F1}">
      <dsp:nvSpPr>
        <dsp:cNvPr id="0" name=""/>
        <dsp:cNvSpPr/>
      </dsp:nvSpPr>
      <dsp:spPr>
        <a:xfrm>
          <a:off x="3571531" y="2559742"/>
          <a:ext cx="2429531" cy="6674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fr-FR" sz="1400" kern="1200"/>
            <a:t>Deducted from annual adj.</a:t>
          </a:r>
          <a:endParaRPr lang="en-US" sz="1400" kern="1200" dirty="0"/>
        </a:p>
      </dsp:txBody>
      <dsp:txXfrm>
        <a:off x="3591080" y="2579291"/>
        <a:ext cx="2390433" cy="6283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11249174-910A-4240-A2EA-F1EAF87CD309}" type="datetimeFigureOut">
              <a:rPr lang="en-US" smtClean="0"/>
              <a:t>09-Oct-2025</a:t>
            </a:fld>
            <a:endParaRPr lang="en-US"/>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038" y="4786313"/>
            <a:ext cx="5443537" cy="3914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5625"/>
            <a:ext cx="2949575"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4450" y="9445625"/>
            <a:ext cx="2949575" cy="498475"/>
          </a:xfrm>
          <a:prstGeom prst="rect">
            <a:avLst/>
          </a:prstGeom>
        </p:spPr>
        <p:txBody>
          <a:bodyPr vert="horz" lIns="91440" tIns="45720" rIns="91440" bIns="45720" rtlCol="0" anchor="b"/>
          <a:lstStyle>
            <a:lvl1pPr algn="r">
              <a:defRPr sz="1200"/>
            </a:lvl1pPr>
          </a:lstStyle>
          <a:p>
            <a:fld id="{BE351831-72A5-4F27-9D12-FA39E96AAB9C}" type="slidenum">
              <a:rPr lang="en-US" smtClean="0"/>
              <a:t>‹#›</a:t>
            </a:fld>
            <a:endParaRPr lang="en-US"/>
          </a:p>
        </p:txBody>
      </p:sp>
    </p:spTree>
    <p:extLst>
      <p:ext uri="{BB962C8B-B14F-4D97-AF65-F5344CB8AC3E}">
        <p14:creationId xmlns:p14="http://schemas.microsoft.com/office/powerpoint/2010/main" val="698720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425885-F68B-4636-99B9-57F5964365AD}" type="slidenum">
              <a:rPr lang="en-US" smtClean="0"/>
              <a:t>5</a:t>
            </a:fld>
            <a:endParaRPr lang="en-US"/>
          </a:p>
        </p:txBody>
      </p:sp>
    </p:spTree>
    <p:extLst>
      <p:ext uri="{BB962C8B-B14F-4D97-AF65-F5344CB8AC3E}">
        <p14:creationId xmlns:p14="http://schemas.microsoft.com/office/powerpoint/2010/main" val="2621509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E84FCE0-D4BE-43B7-93C4-9A061C5DB324}" type="datetimeFigureOut">
              <a:rPr lang="en-GB" smtClean="0"/>
              <a:t>09/10/2025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2043181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E84FCE0-D4BE-43B7-93C4-9A061C5DB324}" type="datetimeFigureOut">
              <a:rPr lang="en-GB" smtClean="0"/>
              <a:t>09/10/2025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4173819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E84FCE0-D4BE-43B7-93C4-9A061C5DB324}" type="datetimeFigureOut">
              <a:rPr lang="en-GB" smtClean="0"/>
              <a:t>09/10/2025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1600464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E84FCE0-D4BE-43B7-93C4-9A061C5DB324}" type="datetimeFigureOut">
              <a:rPr lang="en-GB" smtClean="0"/>
              <a:t>09/10/2025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1433824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E84FCE0-D4BE-43B7-93C4-9A061C5DB324}" type="datetimeFigureOut">
              <a:rPr lang="en-GB" smtClean="0"/>
              <a:t>09/10/2025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1656030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E84FCE0-D4BE-43B7-93C4-9A061C5DB324}" type="datetimeFigureOut">
              <a:rPr lang="en-GB" smtClean="0"/>
              <a:t>09/10/2025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2105136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E84FCE0-D4BE-43B7-93C4-9A061C5DB324}" type="datetimeFigureOut">
              <a:rPr lang="en-GB" smtClean="0"/>
              <a:t>09/10/2025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94600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E84FCE0-D4BE-43B7-93C4-9A061C5DB324}" type="datetimeFigureOut">
              <a:rPr lang="en-GB" smtClean="0"/>
              <a:t>09/10/2025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374167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84FCE0-D4BE-43B7-93C4-9A061C5DB324}" type="datetimeFigureOut">
              <a:rPr lang="en-GB" smtClean="0"/>
              <a:t>09/10/2025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3242292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84FCE0-D4BE-43B7-93C4-9A061C5DB324}" type="datetimeFigureOut">
              <a:rPr lang="en-GB" smtClean="0"/>
              <a:t>09/10/2025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951945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84FCE0-D4BE-43B7-93C4-9A061C5DB324}" type="datetimeFigureOut">
              <a:rPr lang="en-GB" smtClean="0"/>
              <a:t>09/10/2025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1BCCC3-A2A8-4843-B2B6-E3EC02D10C19}" type="slidenum">
              <a:rPr lang="en-GB" smtClean="0"/>
              <a:t>‹#›</a:t>
            </a:fld>
            <a:endParaRPr lang="en-GB"/>
          </a:p>
        </p:txBody>
      </p:sp>
    </p:spTree>
    <p:extLst>
      <p:ext uri="{BB962C8B-B14F-4D97-AF65-F5344CB8AC3E}">
        <p14:creationId xmlns:p14="http://schemas.microsoft.com/office/powerpoint/2010/main" val="354019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84FCE0-D4BE-43B7-93C4-9A061C5DB324}" type="datetimeFigureOut">
              <a:rPr lang="en-GB" smtClean="0"/>
              <a:t>09/10/2025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1BCCC3-A2A8-4843-B2B6-E3EC02D10C19}" type="slidenum">
              <a:rPr lang="en-GB" smtClean="0"/>
              <a:t>‹#›</a:t>
            </a:fld>
            <a:endParaRPr lang="en-GB"/>
          </a:p>
        </p:txBody>
      </p:sp>
      <p:sp>
        <p:nvSpPr>
          <p:cNvPr id="8" name="TextBox 7">
            <a:extLst>
              <a:ext uri="{FF2B5EF4-FFF2-40B4-BE49-F238E27FC236}">
                <a16:creationId xmlns:a16="http://schemas.microsoft.com/office/drawing/2014/main" id="{D691171A-3EF6-8BD1-426C-EF4513E93B5B}"/>
              </a:ext>
            </a:extLst>
          </p:cNvPr>
          <p:cNvSpPr txBox="1"/>
          <p:nvPr userDrawn="1">
            <p:extLst>
              <p:ext uri="{1162E1C5-73C7-4A58-AE30-91384D911F3F}">
                <p184:classification xmlns:p184="http://schemas.microsoft.com/office/powerpoint/2018/4/main" val="ftr"/>
              </p:ext>
            </p:extLst>
          </p:nvPr>
        </p:nvSpPr>
        <p:spPr>
          <a:xfrm>
            <a:off x="5237163" y="6642100"/>
            <a:ext cx="1746250" cy="152400"/>
          </a:xfrm>
          <a:prstGeom prst="rect">
            <a:avLst/>
          </a:prstGeom>
        </p:spPr>
        <p:txBody>
          <a:bodyPr horzOverflow="overflow" lIns="0" tIns="0" rIns="0" bIns="0">
            <a:spAutoFit/>
          </a:bodyPr>
          <a:lstStyle/>
          <a:p>
            <a:pPr algn="l"/>
            <a:r>
              <a:rPr lang="en-US" sz="1000">
                <a:solidFill>
                  <a:srgbClr val="0000FF">
                    <a:alpha val="50000"/>
                  </a:srgbClr>
                </a:solidFill>
                <a:latin typeface="Calibri" panose="020F0502020204030204" pitchFamily="34" charset="0"/>
                <a:ea typeface="Calibri" panose="020F0502020204030204" pitchFamily="34" charset="0"/>
                <a:cs typeface="Calibri" panose="020F0502020204030204" pitchFamily="34" charset="0"/>
              </a:rPr>
              <a:t>Restricted Use - À usage restreint</a:t>
            </a:r>
          </a:p>
        </p:txBody>
      </p:sp>
    </p:spTree>
    <p:extLst>
      <p:ext uri="{BB962C8B-B14F-4D97-AF65-F5344CB8AC3E}">
        <p14:creationId xmlns:p14="http://schemas.microsoft.com/office/powerpoint/2010/main" val="3566313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3336904" y="334533"/>
            <a:ext cx="5518191" cy="1282979"/>
          </a:xfrm>
          <a:prstGeom prst="rect">
            <a:avLst/>
          </a:prstGeom>
        </p:spPr>
      </p:pic>
      <p:sp>
        <p:nvSpPr>
          <p:cNvPr id="3" name="Content Placeholder 2"/>
          <p:cNvSpPr>
            <a:spLocks noGrp="1"/>
          </p:cNvSpPr>
          <p:nvPr>
            <p:ph idx="1"/>
          </p:nvPr>
        </p:nvSpPr>
        <p:spPr>
          <a:xfrm>
            <a:off x="968895" y="1912121"/>
            <a:ext cx="10473943" cy="2607670"/>
          </a:xfrm>
        </p:spPr>
        <p:txBody>
          <a:bodyPr anchor="t">
            <a:normAutofit/>
          </a:bodyPr>
          <a:lstStyle/>
          <a:p>
            <a:pPr marL="0" indent="0" algn="ctr">
              <a:buNone/>
            </a:pPr>
            <a:endParaRPr lang="en-US" altLang="en-US" sz="3500" b="1" dirty="0">
              <a:solidFill>
                <a:srgbClr val="002060"/>
              </a:solidFill>
              <a:ea typeface="+mj-ea"/>
              <a:cs typeface="+mj-cs"/>
            </a:endParaRPr>
          </a:p>
          <a:p>
            <a:pPr marL="0" indent="0" algn="ctr">
              <a:buNone/>
            </a:pPr>
            <a:r>
              <a:rPr lang="en-US" altLang="en-US" sz="3500" b="1" dirty="0">
                <a:solidFill>
                  <a:srgbClr val="002060"/>
                </a:solidFill>
                <a:latin typeface="Aptos" panose="020B0004020202020204" pitchFamily="34" charset="0"/>
              </a:rPr>
              <a:t>Adapting Compensation to Economic Realities: </a:t>
            </a:r>
          </a:p>
          <a:p>
            <a:pPr marL="0" indent="0" algn="ctr">
              <a:buNone/>
            </a:pPr>
            <a:r>
              <a:rPr lang="en-US" altLang="en-US" sz="3500" b="1" dirty="0">
                <a:solidFill>
                  <a:srgbClr val="002060"/>
                </a:solidFill>
                <a:latin typeface="Aptos" panose="020B0004020202020204" pitchFamily="34" charset="0"/>
              </a:rPr>
              <a:t>Cost-of-Living, Inflation, and Currency Fluctuation in Duty Station Pay</a:t>
            </a:r>
            <a:br>
              <a:rPr lang="en-US" altLang="en-US" sz="1400" b="1" i="1" dirty="0">
                <a:ea typeface="+mj-ea"/>
                <a:cs typeface="+mj-cs"/>
              </a:rPr>
            </a:br>
            <a:endParaRPr lang="en-US" altLang="en-US" sz="1400" b="1" i="1" dirty="0">
              <a:ea typeface="+mj-ea"/>
              <a:cs typeface="+mj-cs"/>
            </a:endParaRPr>
          </a:p>
          <a:p>
            <a:pPr marL="0" indent="0">
              <a:buNone/>
            </a:pPr>
            <a:endParaRPr lang="en-US" altLang="en-US" sz="1400" b="1" u="sng" dirty="0">
              <a:ea typeface="+mj-ea"/>
              <a:cs typeface="+mj-cs"/>
            </a:endParaRPr>
          </a:p>
        </p:txBody>
      </p:sp>
      <p:sp>
        <p:nvSpPr>
          <p:cNvPr id="7" name="Rectangle 10">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C980A5A-C7E3-F039-DC3D-C4E4532CF80F}"/>
              </a:ext>
            </a:extLst>
          </p:cNvPr>
          <p:cNvSpPr txBox="1"/>
          <p:nvPr/>
        </p:nvSpPr>
        <p:spPr>
          <a:xfrm>
            <a:off x="4172712" y="5805766"/>
            <a:ext cx="8019288" cy="538609"/>
          </a:xfrm>
          <a:prstGeom prst="rect">
            <a:avLst/>
          </a:prstGeom>
          <a:noFill/>
        </p:spPr>
        <p:txBody>
          <a:bodyPr wrap="square">
            <a:spAutoFit/>
          </a:bodyPr>
          <a:lstStyle/>
          <a:p>
            <a:pPr marL="0" indent="0" algn="r">
              <a:buNone/>
            </a:pPr>
            <a:r>
              <a:rPr lang="en-US" altLang="en-US" b="1" i="1" dirty="0">
                <a:solidFill>
                  <a:schemeClr val="accent1"/>
                </a:solidFill>
                <a:ea typeface="+mj-ea"/>
                <a:cs typeface="+mj-cs"/>
              </a:rPr>
              <a:t>WORKSHOP ON REMUNERATIONS, ALLOWANCES, AND PENSIONS (WRAP)</a:t>
            </a:r>
            <a:br>
              <a:rPr lang="en-US" altLang="en-US" sz="1050" b="1" i="1" dirty="0">
                <a:solidFill>
                  <a:schemeClr val="accent1"/>
                </a:solidFill>
                <a:ea typeface="+mj-ea"/>
                <a:cs typeface="+mj-cs"/>
              </a:rPr>
            </a:br>
            <a:endParaRPr lang="en-US" altLang="en-US" sz="1050" b="1" i="1" dirty="0">
              <a:solidFill>
                <a:schemeClr val="accent1"/>
              </a:solidFill>
              <a:ea typeface="+mj-ea"/>
              <a:cs typeface="+mj-cs"/>
            </a:endParaRPr>
          </a:p>
        </p:txBody>
      </p:sp>
      <p:sp>
        <p:nvSpPr>
          <p:cNvPr id="9" name="TextBox 8">
            <a:extLst>
              <a:ext uri="{FF2B5EF4-FFF2-40B4-BE49-F238E27FC236}">
                <a16:creationId xmlns:a16="http://schemas.microsoft.com/office/drawing/2014/main" id="{D77C5EC8-99CC-0B9D-6ECD-57E5DDB7D601}"/>
              </a:ext>
            </a:extLst>
          </p:cNvPr>
          <p:cNvSpPr txBox="1"/>
          <p:nvPr/>
        </p:nvSpPr>
        <p:spPr>
          <a:xfrm>
            <a:off x="8395600" y="4626820"/>
            <a:ext cx="3047238" cy="646331"/>
          </a:xfrm>
          <a:prstGeom prst="rect">
            <a:avLst/>
          </a:prstGeom>
          <a:noFill/>
        </p:spPr>
        <p:txBody>
          <a:bodyPr wrap="square">
            <a:spAutoFit/>
          </a:bodyPr>
          <a:lstStyle/>
          <a:p>
            <a:r>
              <a:rPr lang="en-US" altLang="en-US" sz="1800" b="1" i="1" dirty="0">
                <a:solidFill>
                  <a:schemeClr val="bg1">
                    <a:lumMod val="65000"/>
                  </a:schemeClr>
                </a:solidFill>
                <a:ea typeface="+mj-ea"/>
                <a:cs typeface="+mj-cs"/>
              </a:rPr>
              <a:t>By Naomi CHALCRAFT and </a:t>
            </a:r>
          </a:p>
          <a:p>
            <a:r>
              <a:rPr lang="en-US" altLang="en-US" sz="1800" b="1" i="1" dirty="0">
                <a:solidFill>
                  <a:schemeClr val="bg1">
                    <a:lumMod val="65000"/>
                  </a:schemeClr>
                </a:solidFill>
                <a:ea typeface="+mj-ea"/>
                <a:cs typeface="+mj-cs"/>
              </a:rPr>
              <a:t>Cuauhtémoc REBOLLEDO</a:t>
            </a:r>
            <a:endParaRPr lang="en-US" dirty="0">
              <a:solidFill>
                <a:schemeClr val="bg1">
                  <a:lumMod val="65000"/>
                </a:schemeClr>
              </a:solidFill>
            </a:endParaRPr>
          </a:p>
        </p:txBody>
      </p:sp>
      <p:sp>
        <p:nvSpPr>
          <p:cNvPr id="10" name="TextBox 9">
            <a:extLst>
              <a:ext uri="{FF2B5EF4-FFF2-40B4-BE49-F238E27FC236}">
                <a16:creationId xmlns:a16="http://schemas.microsoft.com/office/drawing/2014/main" id="{4EB01AEA-4A3C-118F-97E6-4E6FDF7B6A7C}"/>
              </a:ext>
            </a:extLst>
          </p:cNvPr>
          <p:cNvSpPr txBox="1"/>
          <p:nvPr/>
        </p:nvSpPr>
        <p:spPr>
          <a:xfrm>
            <a:off x="1809748" y="6075071"/>
            <a:ext cx="10382250" cy="369332"/>
          </a:xfrm>
          <a:prstGeom prst="rect">
            <a:avLst/>
          </a:prstGeom>
          <a:noFill/>
        </p:spPr>
        <p:txBody>
          <a:bodyPr wrap="square">
            <a:spAutoFit/>
          </a:bodyPr>
          <a:lstStyle/>
          <a:p>
            <a:pPr algn="r"/>
            <a:r>
              <a:rPr lang="en-US" altLang="en-US" b="1" i="1" dirty="0">
                <a:solidFill>
                  <a:schemeClr val="accent1">
                    <a:lumMod val="50000"/>
                  </a:schemeClr>
                </a:solidFill>
                <a:ea typeface="+mj-ea"/>
                <a:cs typeface="+mj-cs"/>
              </a:rPr>
              <a:t>European Organization for Nuclear Research (CERN), Geneva, Switzerland, Thu. 09 October 2025</a:t>
            </a:r>
            <a:endParaRPr lang="en-US" dirty="0">
              <a:solidFill>
                <a:schemeClr val="accent1">
                  <a:lumMod val="50000"/>
                </a:schemeClr>
              </a:solidFill>
            </a:endParaRPr>
          </a:p>
        </p:txBody>
      </p:sp>
    </p:spTree>
    <p:extLst>
      <p:ext uri="{BB962C8B-B14F-4D97-AF65-F5344CB8AC3E}">
        <p14:creationId xmlns:p14="http://schemas.microsoft.com/office/powerpoint/2010/main" val="879458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57BE4-FB0B-2B93-1457-899E72696F1A}"/>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87D68D8B-31F8-EA29-6E3B-0528EACDEEAF}"/>
              </a:ext>
            </a:extLst>
          </p:cNvPr>
          <p:cNvSpPr txBox="1"/>
          <p:nvPr/>
        </p:nvSpPr>
        <p:spPr>
          <a:xfrm>
            <a:off x="1176677" y="986115"/>
            <a:ext cx="8314266" cy="954107"/>
          </a:xfrm>
          <a:prstGeom prst="rect">
            <a:avLst/>
          </a:prstGeom>
          <a:noFill/>
        </p:spPr>
        <p:txBody>
          <a:bodyPr wrap="square">
            <a:spAutoFit/>
          </a:bodyPr>
          <a:lstStyle/>
          <a:p>
            <a:br>
              <a:rPr lang="en-GB" sz="2800" b="1" dirty="0">
                <a:solidFill>
                  <a:srgbClr val="0070C0"/>
                </a:solidFill>
                <a:effectLst/>
                <a:latin typeface="+mn-lt"/>
                <a:ea typeface="Batang" panose="020B0503020000020004" pitchFamily="18" charset="-127"/>
              </a:rPr>
            </a:br>
            <a:endParaRPr lang="en-GB" sz="2800" dirty="0">
              <a:solidFill>
                <a:srgbClr val="0070C0"/>
              </a:solidFill>
            </a:endParaRPr>
          </a:p>
        </p:txBody>
      </p:sp>
      <p:pic>
        <p:nvPicPr>
          <p:cNvPr id="2" name="Picture 1">
            <a:extLst>
              <a:ext uri="{FF2B5EF4-FFF2-40B4-BE49-F238E27FC236}">
                <a16:creationId xmlns:a16="http://schemas.microsoft.com/office/drawing/2014/main" id="{ACE9A044-7FCA-9E04-2636-4CD54FABE54E}"/>
              </a:ext>
            </a:extLst>
          </p:cNvPr>
          <p:cNvPicPr>
            <a:picLocks noChangeAspect="1"/>
          </p:cNvPicPr>
          <p:nvPr/>
        </p:nvPicPr>
        <p:blipFill>
          <a:blip r:embed="rId2"/>
          <a:stretch>
            <a:fillRect/>
          </a:stretch>
        </p:blipFill>
        <p:spPr>
          <a:xfrm>
            <a:off x="155555" y="189709"/>
            <a:ext cx="2969667" cy="689787"/>
          </a:xfrm>
          <a:prstGeom prst="rect">
            <a:avLst/>
          </a:prstGeom>
        </p:spPr>
      </p:pic>
      <p:sp>
        <p:nvSpPr>
          <p:cNvPr id="5" name="Rectangle 4">
            <a:extLst>
              <a:ext uri="{FF2B5EF4-FFF2-40B4-BE49-F238E27FC236}">
                <a16:creationId xmlns:a16="http://schemas.microsoft.com/office/drawing/2014/main" id="{4EDEA6DD-4B95-4D23-8D5F-8DBD29A2CFBB}"/>
              </a:ext>
            </a:extLst>
          </p:cNvPr>
          <p:cNvSpPr/>
          <p:nvPr/>
        </p:nvSpPr>
        <p:spPr>
          <a:xfrm>
            <a:off x="2912127" y="936765"/>
            <a:ext cx="5993601" cy="95410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u="sng" dirty="0">
                <a:effectLst>
                  <a:outerShdw blurRad="38100" dist="38100" dir="2700000" algn="tl">
                    <a:srgbClr val="000000">
                      <a:alpha val="43137"/>
                    </a:srgbClr>
                  </a:outerShdw>
                </a:effectLst>
              </a:rPr>
              <a:t>Two mechanisms under the COs system</a:t>
            </a:r>
            <a:endParaRPr lang="en-US" sz="2400" b="1" u="sng" dirty="0">
              <a:effectLst>
                <a:outerShdw blurRad="38100" dist="38100" dir="2700000" algn="tl">
                  <a:srgbClr val="000000">
                    <a:alpha val="43137"/>
                  </a:srgbClr>
                </a:outerShdw>
              </a:effectLst>
            </a:endParaRPr>
          </a:p>
        </p:txBody>
      </p:sp>
      <p:graphicFrame>
        <p:nvGraphicFramePr>
          <p:cNvPr id="4" name="Diagram 3">
            <a:extLst>
              <a:ext uri="{FF2B5EF4-FFF2-40B4-BE49-F238E27FC236}">
                <a16:creationId xmlns:a16="http://schemas.microsoft.com/office/drawing/2014/main" id="{A19BDDD0-96D7-EF3A-FC71-23413D158A8B}"/>
              </a:ext>
            </a:extLst>
          </p:cNvPr>
          <p:cNvGraphicFramePr/>
          <p:nvPr>
            <p:extLst>
              <p:ext uri="{D42A27DB-BD31-4B8C-83A1-F6EECF244321}">
                <p14:modId xmlns:p14="http://schemas.microsoft.com/office/powerpoint/2010/main" val="1306130515"/>
              </p:ext>
            </p:extLst>
          </p:nvPr>
        </p:nvGraphicFramePr>
        <p:xfrm>
          <a:off x="2754972" y="2474544"/>
          <a:ext cx="6307912" cy="33973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7724011E-89EB-DE23-68BF-A697A0A35402}"/>
              </a:ext>
            </a:extLst>
          </p:cNvPr>
          <p:cNvSpPr txBox="1"/>
          <p:nvPr/>
        </p:nvSpPr>
        <p:spPr>
          <a:xfrm>
            <a:off x="6438507" y="6049645"/>
            <a:ext cx="2756352" cy="369332"/>
          </a:xfrm>
          <a:prstGeom prst="rect">
            <a:avLst/>
          </a:prstGeom>
          <a:noFill/>
        </p:spPr>
        <p:txBody>
          <a:bodyPr wrap="square" rtlCol="0">
            <a:spAutoFit/>
          </a:bodyPr>
          <a:lstStyle/>
          <a:p>
            <a:r>
              <a:rPr lang="fr-FR" dirty="0">
                <a:sym typeface="Wingdings" panose="05000000000000000000" pitchFamily="2" charset="2"/>
              </a:rPr>
              <a:t> </a:t>
            </a:r>
            <a:r>
              <a:rPr lang="fr-FR" dirty="0" err="1">
                <a:sym typeface="Wingdings" panose="05000000000000000000" pitchFamily="2" charset="2"/>
              </a:rPr>
              <a:t>added</a:t>
            </a:r>
            <a:r>
              <a:rPr lang="fr-FR" dirty="0">
                <a:sym typeface="Wingdings" panose="05000000000000000000" pitchFamily="2" charset="2"/>
              </a:rPr>
              <a:t> in 2021</a:t>
            </a:r>
            <a:endParaRPr lang="en-US" dirty="0"/>
          </a:p>
        </p:txBody>
      </p:sp>
    </p:spTree>
    <p:extLst>
      <p:ext uri="{BB962C8B-B14F-4D97-AF65-F5344CB8AC3E}">
        <p14:creationId xmlns:p14="http://schemas.microsoft.com/office/powerpoint/2010/main" val="2265457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EE2C9-FCCE-4F76-A6B3-0297F68FBCD8}"/>
              </a:ext>
            </a:extLst>
          </p:cNvPr>
          <p:cNvSpPr>
            <a:spLocks noGrp="1"/>
          </p:cNvSpPr>
          <p:nvPr>
            <p:ph type="title"/>
          </p:nvPr>
        </p:nvSpPr>
        <p:spPr>
          <a:xfrm>
            <a:off x="838200" y="832875"/>
            <a:ext cx="10515600" cy="959349"/>
          </a:xfrm>
        </p:spPr>
        <p:txBody>
          <a:bodyPr>
            <a:noAutofit/>
          </a:bodyPr>
          <a:lstStyle/>
          <a:p>
            <a:pPr algn="ctr"/>
            <a:br>
              <a:rPr lang="en-GB" dirty="0">
                <a:effectLst/>
              </a:rPr>
            </a:br>
            <a:r>
              <a:rPr lang="en-GB" sz="2400" b="1" u="sng" dirty="0">
                <a:solidFill>
                  <a:schemeClr val="accent5">
                    <a:lumMod val="75000"/>
                  </a:schemeClr>
                </a:solidFill>
                <a:latin typeface="Calibri" panose="020F0502020204030204" pitchFamily="34" charset="0"/>
              </a:rPr>
              <a:t>Examples of the two mechanisms – Türkiye 2023</a:t>
            </a:r>
            <a:br>
              <a:rPr lang="en-GB" sz="2800" b="1" u="sng" dirty="0">
                <a:solidFill>
                  <a:schemeClr val="accent5">
                    <a:lumMod val="75000"/>
                  </a:schemeClr>
                </a:solidFill>
                <a:latin typeface="Calibri" panose="020F0502020204030204" pitchFamily="34" charset="0"/>
              </a:rPr>
            </a:br>
            <a:br>
              <a:rPr lang="en-GB" sz="2900" b="1" dirty="0">
                <a:solidFill>
                  <a:srgbClr val="0070C0"/>
                </a:solidFill>
                <a:latin typeface="+mn-lt"/>
              </a:rPr>
            </a:br>
            <a:endParaRPr lang="en-GB" sz="2900" b="1" dirty="0">
              <a:solidFill>
                <a:srgbClr val="0070C0"/>
              </a:solidFill>
              <a:latin typeface="+mn-lt"/>
            </a:endParaRPr>
          </a:p>
        </p:txBody>
      </p:sp>
      <p:sp>
        <p:nvSpPr>
          <p:cNvPr id="3" name="Content Placeholder 2">
            <a:extLst>
              <a:ext uri="{FF2B5EF4-FFF2-40B4-BE49-F238E27FC236}">
                <a16:creationId xmlns:a16="http://schemas.microsoft.com/office/drawing/2014/main" id="{F2813929-5F60-4A69-9A94-4EEC7622CA26}"/>
              </a:ext>
            </a:extLst>
          </p:cNvPr>
          <p:cNvSpPr>
            <a:spLocks noGrp="1"/>
          </p:cNvSpPr>
          <p:nvPr>
            <p:ph idx="1"/>
          </p:nvPr>
        </p:nvSpPr>
        <p:spPr>
          <a:xfrm>
            <a:off x="668798" y="1931438"/>
            <a:ext cx="10404585" cy="4254856"/>
          </a:xfrm>
        </p:spPr>
        <p:txBody>
          <a:bodyPr>
            <a:normAutofit/>
          </a:bodyPr>
          <a:lstStyle/>
          <a:p>
            <a:pPr>
              <a:buFont typeface="Wingdings" panose="05000000000000000000" pitchFamily="2" charset="2"/>
              <a:buChar char="Ø"/>
            </a:pPr>
            <a:endParaRPr lang="en-GB" sz="2400" dirty="0">
              <a:latin typeface="Calibri" panose="020F0502020204030204" pitchFamily="34" charset="0"/>
            </a:endParaRPr>
          </a:p>
          <a:p>
            <a:pPr marL="0" indent="0">
              <a:buNone/>
            </a:pPr>
            <a:endParaRPr lang="en-GB" sz="2400" dirty="0">
              <a:effectLst/>
              <a:latin typeface="Calibri" panose="020F0502020204030204" pitchFamily="34" charset="0"/>
              <a:ea typeface="Times New Roman" panose="02020603050405020304" pitchFamily="18" charset="0"/>
            </a:endParaRPr>
          </a:p>
        </p:txBody>
      </p:sp>
      <p:pic>
        <p:nvPicPr>
          <p:cNvPr id="7" name="Picture 6">
            <a:extLst>
              <a:ext uri="{FF2B5EF4-FFF2-40B4-BE49-F238E27FC236}">
                <a16:creationId xmlns:a16="http://schemas.microsoft.com/office/drawing/2014/main" id="{EAF36175-A468-5980-2C57-2681C8621DCA}"/>
              </a:ext>
            </a:extLst>
          </p:cNvPr>
          <p:cNvPicPr>
            <a:picLocks noChangeAspect="1"/>
          </p:cNvPicPr>
          <p:nvPr/>
        </p:nvPicPr>
        <p:blipFill>
          <a:blip r:embed="rId2"/>
          <a:stretch>
            <a:fillRect/>
          </a:stretch>
        </p:blipFill>
        <p:spPr>
          <a:xfrm>
            <a:off x="155555" y="189709"/>
            <a:ext cx="2969667" cy="689787"/>
          </a:xfrm>
          <a:prstGeom prst="rect">
            <a:avLst/>
          </a:prstGeom>
        </p:spPr>
      </p:pic>
      <p:graphicFrame>
        <p:nvGraphicFramePr>
          <p:cNvPr id="14" name="Table 13">
            <a:extLst>
              <a:ext uri="{FF2B5EF4-FFF2-40B4-BE49-F238E27FC236}">
                <a16:creationId xmlns:a16="http://schemas.microsoft.com/office/drawing/2014/main" id="{502A57E8-5139-FF2B-92BF-1AFC0EDC96B2}"/>
              </a:ext>
            </a:extLst>
          </p:cNvPr>
          <p:cNvGraphicFramePr>
            <a:graphicFrameLocks noGrp="1"/>
          </p:cNvGraphicFramePr>
          <p:nvPr>
            <p:extLst>
              <p:ext uri="{D42A27DB-BD31-4B8C-83A1-F6EECF244321}">
                <p14:modId xmlns:p14="http://schemas.microsoft.com/office/powerpoint/2010/main" val="2391399617"/>
              </p:ext>
            </p:extLst>
          </p:nvPr>
        </p:nvGraphicFramePr>
        <p:xfrm>
          <a:off x="927694" y="1660654"/>
          <a:ext cx="9886792" cy="3200576"/>
        </p:xfrm>
        <a:graphic>
          <a:graphicData uri="http://schemas.openxmlformats.org/drawingml/2006/table">
            <a:tbl>
              <a:tblPr/>
              <a:tblGrid>
                <a:gridCol w="1644144">
                  <a:extLst>
                    <a:ext uri="{9D8B030D-6E8A-4147-A177-3AD203B41FA5}">
                      <a16:colId xmlns:a16="http://schemas.microsoft.com/office/drawing/2014/main" val="815008419"/>
                    </a:ext>
                  </a:extLst>
                </a:gridCol>
                <a:gridCol w="1030331">
                  <a:extLst>
                    <a:ext uri="{9D8B030D-6E8A-4147-A177-3AD203B41FA5}">
                      <a16:colId xmlns:a16="http://schemas.microsoft.com/office/drawing/2014/main" val="2288534273"/>
                    </a:ext>
                  </a:extLst>
                </a:gridCol>
                <a:gridCol w="1030331">
                  <a:extLst>
                    <a:ext uri="{9D8B030D-6E8A-4147-A177-3AD203B41FA5}">
                      <a16:colId xmlns:a16="http://schemas.microsoft.com/office/drawing/2014/main" val="1057154513"/>
                    </a:ext>
                  </a:extLst>
                </a:gridCol>
                <a:gridCol w="1030331">
                  <a:extLst>
                    <a:ext uri="{9D8B030D-6E8A-4147-A177-3AD203B41FA5}">
                      <a16:colId xmlns:a16="http://schemas.microsoft.com/office/drawing/2014/main" val="1261005887"/>
                    </a:ext>
                  </a:extLst>
                </a:gridCol>
                <a:gridCol w="1030331">
                  <a:extLst>
                    <a:ext uri="{9D8B030D-6E8A-4147-A177-3AD203B41FA5}">
                      <a16:colId xmlns:a16="http://schemas.microsoft.com/office/drawing/2014/main" val="2827957150"/>
                    </a:ext>
                  </a:extLst>
                </a:gridCol>
                <a:gridCol w="1030331">
                  <a:extLst>
                    <a:ext uri="{9D8B030D-6E8A-4147-A177-3AD203B41FA5}">
                      <a16:colId xmlns:a16="http://schemas.microsoft.com/office/drawing/2014/main" val="212705960"/>
                    </a:ext>
                  </a:extLst>
                </a:gridCol>
                <a:gridCol w="1030331">
                  <a:extLst>
                    <a:ext uri="{9D8B030D-6E8A-4147-A177-3AD203B41FA5}">
                      <a16:colId xmlns:a16="http://schemas.microsoft.com/office/drawing/2014/main" val="4186351013"/>
                    </a:ext>
                  </a:extLst>
                </a:gridCol>
                <a:gridCol w="1030331">
                  <a:extLst>
                    <a:ext uri="{9D8B030D-6E8A-4147-A177-3AD203B41FA5}">
                      <a16:colId xmlns:a16="http://schemas.microsoft.com/office/drawing/2014/main" val="3965367603"/>
                    </a:ext>
                  </a:extLst>
                </a:gridCol>
                <a:gridCol w="1030331">
                  <a:extLst>
                    <a:ext uri="{9D8B030D-6E8A-4147-A177-3AD203B41FA5}">
                      <a16:colId xmlns:a16="http://schemas.microsoft.com/office/drawing/2014/main" val="3146334656"/>
                    </a:ext>
                  </a:extLst>
                </a:gridCol>
              </a:tblGrid>
              <a:tr h="254906">
                <a:tc rowSpan="2">
                  <a:txBody>
                    <a:bodyPr/>
                    <a:lstStyle/>
                    <a:p>
                      <a:pPr algn="ctr" fontAlgn="ctr"/>
                      <a:r>
                        <a:rPr lang="en-US" sz="1100" b="0" i="0" u="none" strike="noStrike" dirty="0">
                          <a:solidFill>
                            <a:srgbClr val="000000"/>
                          </a:solidFill>
                          <a:effectLst/>
                          <a:latin typeface="Calibri" panose="020F0502020204030204" pitchFamily="34" charset="0"/>
                        </a:rPr>
                        <a:t>Country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rowSpan="2">
                  <a:txBody>
                    <a:bodyPr/>
                    <a:lstStyle/>
                    <a:p>
                      <a:pPr algn="ctr" fontAlgn="ctr"/>
                      <a:r>
                        <a:rPr lang="en-US" sz="1100" b="0" i="1" u="none" strike="noStrike" dirty="0">
                          <a:solidFill>
                            <a:srgbClr val="000000"/>
                          </a:solidFill>
                          <a:effectLst/>
                          <a:latin typeface="Calibri" panose="020F0502020204030204" pitchFamily="34" charset="0"/>
                        </a:rPr>
                        <a:t>Series </a:t>
                      </a:r>
                      <a:br>
                        <a:rPr lang="en-US" sz="1100" b="0" i="1" u="none" strike="noStrike" dirty="0">
                          <a:solidFill>
                            <a:srgbClr val="000000"/>
                          </a:solidFill>
                          <a:effectLst/>
                          <a:latin typeface="Calibri" panose="020F0502020204030204" pitchFamily="34" charset="0"/>
                        </a:rPr>
                      </a:br>
                      <a:r>
                        <a:rPr lang="en-US" sz="1100" b="0" i="1" u="none" strike="noStrike" dirty="0">
                          <a:solidFill>
                            <a:srgbClr val="000000"/>
                          </a:solidFill>
                          <a:effectLst/>
                          <a:latin typeface="Calibri" panose="020F0502020204030204" pitchFamily="34" charset="0"/>
                        </a:rPr>
                        <a:t>base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sz="1100" b="1" i="0" u="none" strike="noStrike" dirty="0">
                          <a:solidFill>
                            <a:srgbClr val="000000"/>
                          </a:solidFill>
                          <a:effectLst/>
                          <a:latin typeface="Calibri" panose="020F0502020204030204" pitchFamily="34" charset="0"/>
                        </a:rPr>
                        <a:t>2023</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AEEF3"/>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b"/>
                      <a:r>
                        <a:rPr lang="en-US" sz="1100" b="1" i="0" u="none" strike="noStrike" dirty="0">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b"/>
                      <a:r>
                        <a:rPr lang="en-US" sz="1100" b="1" i="0" u="none" strike="noStrike" dirty="0">
                          <a:solidFill>
                            <a:srgbClr val="000000"/>
                          </a:solidFill>
                          <a:effectLst/>
                          <a:latin typeface="Calibri" panose="020F0502020204030204" pitchFamily="34" charset="0"/>
                        </a:rPr>
                        <a:t> </a:t>
                      </a:r>
                    </a:p>
                  </a:txBody>
                  <a:tcPr marL="9525" marR="9525" marT="9525" marB="0"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692320606"/>
                  </a:ext>
                </a:extLst>
              </a:tr>
              <a:tr h="254906">
                <a:tc vMerge="1">
                  <a:txBody>
                    <a:bodyPr/>
                    <a:lstStyle/>
                    <a:p>
                      <a:endParaRPr lang="en-US"/>
                    </a:p>
                  </a:txBody>
                  <a:tcPr/>
                </a:tc>
                <a:tc vMerge="1">
                  <a:txBody>
                    <a:bodyPr/>
                    <a:lstStyle/>
                    <a:p>
                      <a:endParaRPr lang="en-US"/>
                    </a:p>
                  </a:txBody>
                  <a:tcPr/>
                </a:tc>
                <a:tc>
                  <a:txBody>
                    <a:bodyPr/>
                    <a:lstStyle/>
                    <a:p>
                      <a:pPr algn="ctr" fontAlgn="b"/>
                      <a:r>
                        <a:rPr lang="en-US" sz="1100" b="1" i="0" u="none" strike="noStrike" dirty="0">
                          <a:solidFill>
                            <a:srgbClr val="000000"/>
                          </a:solidFill>
                          <a:effectLst/>
                          <a:latin typeface="Calibri" panose="020F0502020204030204" pitchFamily="34" charset="0"/>
                        </a:rPr>
                        <a:t>JUNE</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DAEEF3"/>
                    </a:solidFill>
                  </a:tcPr>
                </a:tc>
                <a:tc>
                  <a:txBody>
                    <a:bodyPr/>
                    <a:lstStyle/>
                    <a:p>
                      <a:pPr algn="ctr" fontAlgn="b"/>
                      <a:r>
                        <a:rPr lang="en-US" sz="1050" b="0" i="0" u="none" strike="noStrike" dirty="0">
                          <a:solidFill>
                            <a:srgbClr val="000000"/>
                          </a:solidFill>
                          <a:effectLst/>
                          <a:latin typeface="Calibri" panose="020F0502020204030204" pitchFamily="34" charset="0"/>
                        </a:rPr>
                        <a:t>JULY</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sz="1050" b="0" i="0" u="none" strike="noStrike">
                          <a:solidFill>
                            <a:srgbClr val="000000"/>
                          </a:solidFill>
                          <a:effectLst/>
                          <a:latin typeface="Calibri" panose="020F0502020204030204" pitchFamily="34" charset="0"/>
                        </a:rPr>
                        <a:t>AUG</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sz="1050" b="0" i="0" u="none" strike="noStrike" dirty="0">
                          <a:solidFill>
                            <a:srgbClr val="000000"/>
                          </a:solidFill>
                          <a:effectLst/>
                          <a:latin typeface="Calibri" panose="020F0502020204030204" pitchFamily="34" charset="0"/>
                        </a:rPr>
                        <a:t>SEP</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sz="1050" b="0" i="0" u="none" strike="noStrike" dirty="0">
                          <a:solidFill>
                            <a:srgbClr val="000000"/>
                          </a:solidFill>
                          <a:effectLst/>
                          <a:latin typeface="Calibri" panose="020F0502020204030204" pitchFamily="34" charset="0"/>
                        </a:rPr>
                        <a:t>OCT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sz="1050" b="0" i="0" u="none" strike="noStrike" dirty="0">
                          <a:solidFill>
                            <a:srgbClr val="000000"/>
                          </a:solidFill>
                          <a:effectLst/>
                          <a:latin typeface="Calibri" panose="020F0502020204030204" pitchFamily="34" charset="0"/>
                        </a:rPr>
                        <a:t>NOV</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sz="1050" b="0" i="0" u="none" strike="noStrike" dirty="0">
                          <a:solidFill>
                            <a:srgbClr val="000000"/>
                          </a:solidFill>
                          <a:effectLst/>
                          <a:latin typeface="Calibri" panose="020F0502020204030204" pitchFamily="34" charset="0"/>
                        </a:rPr>
                        <a:t>DEC</a:t>
                      </a:r>
                    </a:p>
                  </a:txBody>
                  <a:tcPr marL="9525" marR="9525" marT="9525" marB="0" anchor="b">
                    <a:lnL>
                      <a:noFill/>
                    </a:lnL>
                    <a:lnR w="12700" cap="flat" cmpd="sng" algn="ctr">
                      <a:solidFill>
                        <a:schemeClr val="tx1"/>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869793191"/>
                  </a:ext>
                </a:extLst>
              </a:tr>
              <a:tr h="254906">
                <a:tc>
                  <a:txBody>
                    <a:bodyPr/>
                    <a:lstStyle/>
                    <a:p>
                      <a:pPr algn="l" fontAlgn="b"/>
                      <a:endParaRPr lang="en-US" sz="1100" b="0" i="0" u="none" strike="noStrike">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extLst>
                  <a:ext uri="{0D108BD9-81ED-4DB2-BD59-A6C34878D82A}">
                    <a16:rowId xmlns:a16="http://schemas.microsoft.com/office/drawing/2014/main" val="3228658515"/>
                  </a:ext>
                </a:extLst>
              </a:tr>
              <a:tr h="356318">
                <a:tc>
                  <a:txBody>
                    <a:bodyPr/>
                    <a:lstStyle/>
                    <a:p>
                      <a:pPr algn="r" fontAlgn="ctr"/>
                      <a:r>
                        <a:rPr lang="en-US" sz="1050" b="1" i="0" u="none" strike="noStrike" dirty="0">
                          <a:solidFill>
                            <a:srgbClr val="000000"/>
                          </a:solidFill>
                          <a:effectLst/>
                          <a:latin typeface="Arial" panose="020B0604020202020204" pitchFamily="34" charset="0"/>
                        </a:rPr>
                        <a:t>Türkiye HICP</a:t>
                      </a:r>
                    </a:p>
                  </a:txBody>
                  <a:tcPr marL="9525" marR="857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n-US" sz="1000" b="0" i="1" u="none" strike="noStrike" dirty="0">
                          <a:solidFill>
                            <a:srgbClr val="000000"/>
                          </a:solidFill>
                          <a:effectLst/>
                          <a:latin typeface="Arial" panose="020B0604020202020204" pitchFamily="34" charset="0"/>
                        </a:rPr>
                        <a:t>2015=100</a:t>
                      </a:r>
                    </a:p>
                  </a:txBody>
                  <a:tcPr marL="9525" marR="95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n-US" sz="1000" b="0" i="0" u="none" strike="noStrike" dirty="0">
                          <a:solidFill>
                            <a:srgbClr val="000000"/>
                          </a:solidFill>
                          <a:effectLst/>
                          <a:latin typeface="Arial" panose="020B0604020202020204" pitchFamily="34" charset="0"/>
                        </a:rPr>
                        <a:t>518.27</a:t>
                      </a:r>
                    </a:p>
                  </a:txBody>
                  <a:tcPr marL="9525" marR="857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AEEF3"/>
                    </a:solidFill>
                  </a:tcPr>
                </a:tc>
                <a:tc>
                  <a:txBody>
                    <a:bodyPr/>
                    <a:lstStyle/>
                    <a:p>
                      <a:pPr algn="ctr" fontAlgn="ctr"/>
                      <a:r>
                        <a:rPr lang="en-US" sz="1000" b="0" i="0" u="none" strike="noStrike" dirty="0">
                          <a:solidFill>
                            <a:srgbClr val="000000"/>
                          </a:solidFill>
                          <a:effectLst/>
                          <a:latin typeface="Arial" panose="020B0604020202020204" pitchFamily="34" charset="0"/>
                        </a:rPr>
                        <a:t>567.63</a:t>
                      </a:r>
                    </a:p>
                  </a:txBody>
                  <a:tcPr marL="9525" marR="857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n-US" sz="1000" b="0" i="0" u="none" strike="noStrike" dirty="0">
                          <a:solidFill>
                            <a:srgbClr val="000000"/>
                          </a:solidFill>
                          <a:effectLst/>
                          <a:latin typeface="Arial" panose="020B0604020202020204" pitchFamily="34" charset="0"/>
                        </a:rPr>
                        <a:t>619.09</a:t>
                      </a:r>
                    </a:p>
                  </a:txBody>
                  <a:tcPr marL="9525" marR="857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n-US" sz="1000" b="0" i="0" u="none" strike="noStrike" dirty="0">
                          <a:solidFill>
                            <a:srgbClr val="000000"/>
                          </a:solidFill>
                          <a:effectLst/>
                          <a:latin typeface="Arial" panose="020B0604020202020204" pitchFamily="34" charset="0"/>
                        </a:rPr>
                        <a:t>648.45</a:t>
                      </a:r>
                    </a:p>
                  </a:txBody>
                  <a:tcPr marL="9525" marR="857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n-US" sz="1000" b="0" i="0" u="none" strike="noStrike" dirty="0">
                          <a:solidFill>
                            <a:srgbClr val="000000"/>
                          </a:solidFill>
                          <a:effectLst/>
                          <a:latin typeface="Arial" panose="020B0604020202020204" pitchFamily="34" charset="0"/>
                        </a:rPr>
                        <a:t>670.67</a:t>
                      </a:r>
                    </a:p>
                  </a:txBody>
                  <a:tcPr marL="9525" marR="857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n-US" sz="1000" b="0" i="0" u="none" strike="noStrike" dirty="0">
                          <a:solidFill>
                            <a:srgbClr val="000000"/>
                          </a:solidFill>
                          <a:effectLst/>
                          <a:latin typeface="Arial" panose="020B0604020202020204" pitchFamily="34" charset="0"/>
                        </a:rPr>
                        <a:t>692.75</a:t>
                      </a:r>
                    </a:p>
                  </a:txBody>
                  <a:tcPr marL="9525" marR="857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n-US" sz="1000" b="0" i="0" u="none" strike="noStrike" dirty="0">
                          <a:solidFill>
                            <a:srgbClr val="000000"/>
                          </a:solidFill>
                          <a:effectLst/>
                          <a:latin typeface="Arial" panose="020B0604020202020204" pitchFamily="34" charset="0"/>
                        </a:rPr>
                        <a:t>713.14</a:t>
                      </a:r>
                    </a:p>
                  </a:txBody>
                  <a:tcPr marL="9525" marR="857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extLst>
                  <a:ext uri="{0D108BD9-81ED-4DB2-BD59-A6C34878D82A}">
                    <a16:rowId xmlns:a16="http://schemas.microsoft.com/office/drawing/2014/main" val="2342830735"/>
                  </a:ext>
                </a:extLst>
              </a:tr>
              <a:tr h="254906">
                <a:tc>
                  <a:txBody>
                    <a:bodyPr/>
                    <a:lstStyle/>
                    <a:p>
                      <a:pPr algn="r" fontAlgn="ctr"/>
                      <a:endParaRPr lang="en-US" sz="1000" b="0"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BFBFBF"/>
                      </a:solidFill>
                      <a:prstDash val="solid"/>
                      <a:round/>
                      <a:headEnd type="none" w="med" len="med"/>
                      <a:tailEnd type="none" w="med" len="med"/>
                    </a:lnT>
                    <a:lnB>
                      <a:noFill/>
                    </a:lnB>
                    <a:noFill/>
                  </a:tcPr>
                </a:tc>
                <a:tc>
                  <a:txBody>
                    <a:bodyPr/>
                    <a:lstStyle/>
                    <a:p>
                      <a:pPr algn="l" fontAlgn="ctr"/>
                      <a:endParaRPr lang="en-US" sz="1000" b="0" i="0" u="none" strike="noStrike">
                        <a:solidFill>
                          <a:srgbClr val="000000"/>
                        </a:solidFill>
                        <a:effectLst/>
                        <a:latin typeface="Arial" panose="020B0604020202020204" pitchFamily="34" charset="0"/>
                      </a:endParaRPr>
                    </a:p>
                  </a:txBody>
                  <a:tcPr marL="85725" marR="9525" marT="9525" marB="0" anchor="ctr">
                    <a:lnL>
                      <a:noFill/>
                    </a:lnL>
                    <a:lnR>
                      <a:noFill/>
                    </a:lnR>
                    <a:lnT w="6350" cap="flat" cmpd="sng" algn="ctr">
                      <a:solidFill>
                        <a:srgbClr val="BFBFBF"/>
                      </a:solidFill>
                      <a:prstDash val="solid"/>
                      <a:round/>
                      <a:headEnd type="none" w="med" len="med"/>
                      <a:tailEnd type="none" w="med" len="med"/>
                    </a:lnT>
                    <a:lnB>
                      <a:noFill/>
                    </a:lnB>
                    <a:noFill/>
                  </a:tcPr>
                </a:tc>
                <a:tc>
                  <a:txBody>
                    <a:bodyPr/>
                    <a:lstStyle/>
                    <a:p>
                      <a:pPr algn="l" fontAlgn="ctr"/>
                      <a:r>
                        <a:rPr lang="en-US" sz="1000" b="0" i="0" u="none" strike="noStrike" dirty="0">
                          <a:solidFill>
                            <a:srgbClr val="000000"/>
                          </a:solidFill>
                          <a:effectLst/>
                          <a:latin typeface="Arial" panose="020B0604020202020204" pitchFamily="34" charset="0"/>
                        </a:rPr>
                        <a:t> </a:t>
                      </a:r>
                    </a:p>
                  </a:txBody>
                  <a:tcPr marL="85725" marR="9525" marT="9525" marB="0" anchor="ctr">
                    <a:lnL>
                      <a:noFill/>
                    </a:lnL>
                    <a:lnR>
                      <a:noFill/>
                    </a:lnR>
                    <a:lnT w="6350" cap="flat" cmpd="sng" algn="ctr">
                      <a:solidFill>
                        <a:srgbClr val="BFBFBF"/>
                      </a:solidFill>
                      <a:prstDash val="solid"/>
                      <a:round/>
                      <a:headEnd type="none" w="med" len="med"/>
                      <a:tailEnd type="none" w="med" len="med"/>
                    </a:lnT>
                    <a:lnB>
                      <a:noFill/>
                    </a:lnB>
                    <a:solidFill>
                      <a:srgbClr val="DAEEF3"/>
                    </a:solidFill>
                  </a:tcPr>
                </a:tc>
                <a:tc>
                  <a:txBody>
                    <a:bodyPr/>
                    <a:lstStyle/>
                    <a:p>
                      <a:pPr algn="l" fontAlgn="ctr"/>
                      <a:endParaRPr lang="en-US" sz="1000" b="0" i="0" u="none" strike="noStrike" dirty="0">
                        <a:solidFill>
                          <a:srgbClr val="000000"/>
                        </a:solidFill>
                        <a:effectLst/>
                        <a:latin typeface="Arial" panose="020B0604020202020204" pitchFamily="34" charset="0"/>
                      </a:endParaRPr>
                    </a:p>
                  </a:txBody>
                  <a:tcPr marL="85725" marR="9525" marT="9525" marB="0" anchor="ctr">
                    <a:lnL>
                      <a:noFill/>
                    </a:lnL>
                    <a:lnR>
                      <a:noFill/>
                    </a:lnR>
                    <a:lnT w="6350" cap="flat" cmpd="sng" algn="ctr">
                      <a:solidFill>
                        <a:srgbClr val="BFBFBF"/>
                      </a:solidFill>
                      <a:prstDash val="solid"/>
                      <a:round/>
                      <a:headEnd type="none" w="med" len="med"/>
                      <a:tailEnd type="none" w="med" len="med"/>
                    </a:lnT>
                    <a:lnB>
                      <a:noFill/>
                    </a:lnB>
                    <a:noFill/>
                  </a:tcPr>
                </a:tc>
                <a:tc>
                  <a:txBody>
                    <a:bodyPr/>
                    <a:lstStyle/>
                    <a:p>
                      <a:pPr algn="l" fontAlgn="ctr"/>
                      <a:endParaRPr lang="en-US" sz="1000" b="0" i="0" u="none" strike="noStrike" dirty="0">
                        <a:solidFill>
                          <a:srgbClr val="000000"/>
                        </a:solidFill>
                        <a:effectLst/>
                        <a:latin typeface="Arial" panose="020B0604020202020204" pitchFamily="34" charset="0"/>
                      </a:endParaRPr>
                    </a:p>
                  </a:txBody>
                  <a:tcPr marL="85725" marR="9525" marT="9525" marB="0" anchor="ctr">
                    <a:lnL>
                      <a:noFill/>
                    </a:lnL>
                    <a:lnR>
                      <a:noFill/>
                    </a:lnR>
                    <a:lnT w="6350" cap="flat" cmpd="sng" algn="ctr">
                      <a:solidFill>
                        <a:srgbClr val="BFBFBF"/>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BFBFBF"/>
                      </a:solidFill>
                      <a:prstDash val="solid"/>
                      <a:round/>
                      <a:headEnd type="none" w="med" len="med"/>
                      <a:tailEnd type="none" w="med" len="med"/>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BFBFBF"/>
                      </a:solidFill>
                      <a:prstDash val="solid"/>
                      <a:round/>
                      <a:headEnd type="none" w="med" len="med"/>
                      <a:tailEnd type="none" w="med" len="med"/>
                    </a:lnT>
                    <a:lnB>
                      <a:noFill/>
                    </a:lnB>
                    <a:noFill/>
                  </a:tcPr>
                </a:tc>
                <a:tc>
                  <a:txBody>
                    <a:bodyPr/>
                    <a:lstStyle/>
                    <a:p>
                      <a:pPr algn="l" fontAlgn="b"/>
                      <a:endParaRPr lang="en-US" sz="1100" b="0" i="0" u="none" strike="noStrike">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BFBFBF"/>
                      </a:solidFill>
                      <a:prstDash val="solid"/>
                      <a:round/>
                      <a:headEnd type="none" w="med" len="med"/>
                      <a:tailEnd type="none" w="med" len="med"/>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w="6350" cap="flat" cmpd="sng" algn="ctr">
                      <a:solidFill>
                        <a:srgbClr val="BFBFBF"/>
                      </a:solidFill>
                      <a:prstDash val="solid"/>
                      <a:round/>
                      <a:headEnd type="none" w="med" len="med"/>
                      <a:tailEnd type="none" w="med" len="med"/>
                    </a:lnT>
                    <a:lnB>
                      <a:noFill/>
                    </a:lnB>
                    <a:noFill/>
                  </a:tcPr>
                </a:tc>
                <a:extLst>
                  <a:ext uri="{0D108BD9-81ED-4DB2-BD59-A6C34878D82A}">
                    <a16:rowId xmlns:a16="http://schemas.microsoft.com/office/drawing/2014/main" val="692196293"/>
                  </a:ext>
                </a:extLst>
              </a:tr>
              <a:tr h="254906">
                <a:tc>
                  <a:txBody>
                    <a:bodyPr/>
                    <a:lstStyle/>
                    <a:p>
                      <a:pPr algn="r" fontAlgn="ctr"/>
                      <a:endParaRPr lang="en-US" sz="1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r>
                        <a:rPr lang="en-US" sz="1000" b="1" i="0" u="none" strike="noStrike" dirty="0">
                          <a:solidFill>
                            <a:srgbClr val="000000"/>
                          </a:solidFill>
                          <a:effectLst/>
                          <a:latin typeface="Arial" panose="020B0604020202020204" pitchFamily="34" charset="0"/>
                        </a:rPr>
                        <a:t>100.0</a:t>
                      </a:r>
                    </a:p>
                  </a:txBody>
                  <a:tcPr marL="85725" marR="9525" marT="9525" marB="0" anchor="ctr">
                    <a:lnL>
                      <a:noFill/>
                    </a:lnL>
                    <a:lnR>
                      <a:noFill/>
                    </a:lnR>
                    <a:lnT>
                      <a:noFill/>
                    </a:lnT>
                    <a:lnB>
                      <a:noFill/>
                    </a:lnB>
                    <a:solidFill>
                      <a:srgbClr val="DAEEF3"/>
                    </a:solid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954903130"/>
                  </a:ext>
                </a:extLst>
              </a:tr>
              <a:tr h="254906">
                <a:tc>
                  <a:txBody>
                    <a:bodyPr/>
                    <a:lstStyle/>
                    <a:p>
                      <a:pPr algn="r" fontAlgn="ctr"/>
                      <a:endParaRPr lang="en-US" sz="1000" b="0"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1" i="0" u="none" strike="noStrike" dirty="0">
                        <a:solidFill>
                          <a:srgbClr val="000000"/>
                        </a:solidFill>
                        <a:effectLst/>
                        <a:latin typeface="Arial" panose="020B0604020202020204" pitchFamily="34" charset="0"/>
                      </a:endParaRPr>
                    </a:p>
                  </a:txBody>
                  <a:tcPr marL="85725" marR="9525" marT="9525" marB="0" anchor="ctr">
                    <a:lnL>
                      <a:noFill/>
                    </a:lnL>
                    <a:lnR>
                      <a:noFill/>
                    </a:lnR>
                    <a:lnT>
                      <a:noFill/>
                    </a:lnT>
                    <a:lnB>
                      <a:noFill/>
                    </a:lnB>
                    <a:solidFill>
                      <a:srgbClr val="DAEEF3"/>
                    </a:solid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219764440"/>
                  </a:ext>
                </a:extLst>
              </a:tr>
              <a:tr h="254906">
                <a:tc>
                  <a:txBody>
                    <a:bodyPr/>
                    <a:lstStyle/>
                    <a:p>
                      <a:pPr algn="r" fontAlgn="ctr"/>
                      <a:endParaRPr lang="en-US" sz="1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0"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1" i="0" u="none" strike="noStrike" dirty="0">
                        <a:solidFill>
                          <a:srgbClr val="000000"/>
                        </a:solidFill>
                        <a:effectLst/>
                        <a:latin typeface="Arial" panose="020B0604020202020204" pitchFamily="34" charset="0"/>
                      </a:endParaRPr>
                    </a:p>
                  </a:txBody>
                  <a:tcPr marL="85725" marR="9525" marT="9525" marB="0" anchor="ctr">
                    <a:lnL>
                      <a:noFill/>
                    </a:lnL>
                    <a:lnR>
                      <a:noFill/>
                    </a:lnR>
                    <a:lnT>
                      <a:noFill/>
                    </a:lnT>
                    <a:lnB>
                      <a:noFill/>
                    </a:lnB>
                    <a:solidFill>
                      <a:srgbClr val="DAEEF3"/>
                    </a:solid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085006453"/>
                  </a:ext>
                </a:extLst>
              </a:tr>
              <a:tr h="295198">
                <a:tc>
                  <a:txBody>
                    <a:bodyPr/>
                    <a:lstStyle/>
                    <a:p>
                      <a:pPr algn="r" fontAlgn="ctr"/>
                      <a:endParaRPr lang="en-US" sz="1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1" i="0" u="none" strike="noStrike" dirty="0">
                        <a:solidFill>
                          <a:srgbClr val="000000"/>
                        </a:solidFill>
                        <a:effectLst/>
                        <a:latin typeface="Arial" panose="020B0604020202020204" pitchFamily="34" charset="0"/>
                      </a:endParaRPr>
                    </a:p>
                  </a:txBody>
                  <a:tcPr marL="85725" marR="9525" marT="9525" marB="0" anchor="ctr">
                    <a:lnL>
                      <a:noFill/>
                    </a:lnL>
                    <a:lnR>
                      <a:noFill/>
                    </a:lnR>
                    <a:lnT>
                      <a:noFill/>
                    </a:lnT>
                    <a:lnB>
                      <a:noFill/>
                    </a:lnB>
                    <a:solidFill>
                      <a:srgbClr val="DAEEF3"/>
                    </a:solid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735946987"/>
                  </a:ext>
                </a:extLst>
              </a:tr>
              <a:tr h="254906">
                <a:tc>
                  <a:txBody>
                    <a:bodyPr/>
                    <a:lstStyle/>
                    <a:p>
                      <a:pPr algn="r" fontAlgn="ctr"/>
                      <a:endParaRPr lang="en-US" sz="10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0"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1" i="0" u="none" strike="noStrike" dirty="0">
                        <a:solidFill>
                          <a:srgbClr val="000000"/>
                        </a:solidFill>
                        <a:effectLst/>
                        <a:latin typeface="Arial" panose="020B0604020202020204" pitchFamily="34" charset="0"/>
                      </a:endParaRPr>
                    </a:p>
                  </a:txBody>
                  <a:tcPr marL="85725" marR="9525" marT="9525" marB="0" anchor="ctr">
                    <a:lnL>
                      <a:noFill/>
                    </a:lnL>
                    <a:lnR>
                      <a:noFill/>
                    </a:lnR>
                    <a:lnT>
                      <a:noFill/>
                    </a:lnT>
                    <a:lnB>
                      <a:noFill/>
                    </a:lnB>
                    <a:solidFill>
                      <a:srgbClr val="DAEEF3"/>
                    </a:solid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087840496"/>
                  </a:ext>
                </a:extLst>
              </a:tr>
              <a:tr h="254906">
                <a:tc>
                  <a:txBody>
                    <a:bodyPr/>
                    <a:lstStyle/>
                    <a:p>
                      <a:pPr algn="r" fontAlgn="ctr"/>
                      <a:endParaRPr lang="en-US" sz="1000" b="0"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0"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1" i="0" u="none" strike="noStrike" dirty="0">
                        <a:solidFill>
                          <a:srgbClr val="000000"/>
                        </a:solidFill>
                        <a:effectLst/>
                        <a:latin typeface="Arial" panose="020B0604020202020204" pitchFamily="34" charset="0"/>
                      </a:endParaRPr>
                    </a:p>
                  </a:txBody>
                  <a:tcPr marL="85725" marR="9525" marT="9525" marB="0" anchor="ctr">
                    <a:lnL>
                      <a:noFill/>
                    </a:lnL>
                    <a:lnR>
                      <a:noFill/>
                    </a:lnR>
                    <a:lnT>
                      <a:noFill/>
                    </a:lnT>
                    <a:lnB>
                      <a:noFill/>
                    </a:lnB>
                    <a:solidFill>
                      <a:srgbClr val="DAEEF3"/>
                    </a:solid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68476431"/>
                  </a:ext>
                </a:extLst>
              </a:tr>
              <a:tr h="254906">
                <a:tc>
                  <a:txBody>
                    <a:bodyPr/>
                    <a:lstStyle/>
                    <a:p>
                      <a:pPr algn="r" fontAlgn="ctr"/>
                      <a:endParaRPr lang="en-US" sz="1000" b="0"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0"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noFill/>
                  </a:tcPr>
                </a:tc>
                <a:tc>
                  <a:txBody>
                    <a:bodyPr/>
                    <a:lstStyle/>
                    <a:p>
                      <a:pPr algn="ctr" fontAlgn="ctr"/>
                      <a:endParaRPr lang="en-US" sz="1000" b="1" i="0" u="none" strike="noStrike" dirty="0">
                        <a:solidFill>
                          <a:srgbClr val="000000"/>
                        </a:solidFill>
                        <a:effectLst/>
                        <a:latin typeface="Arial" panose="020B0604020202020204" pitchFamily="34" charset="0"/>
                      </a:endParaRPr>
                    </a:p>
                  </a:txBody>
                  <a:tcPr marL="85725" marR="9525" marT="9525" marB="0" anchor="ctr">
                    <a:lnL>
                      <a:noFill/>
                    </a:lnL>
                    <a:lnR>
                      <a:noFill/>
                    </a:lnR>
                    <a:lnT>
                      <a:noFill/>
                    </a:lnT>
                    <a:lnB>
                      <a:noFill/>
                    </a:lnB>
                    <a:solidFill>
                      <a:srgbClr val="DAEEF3"/>
                    </a:solid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Arial" panose="020B06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83268239"/>
                  </a:ext>
                </a:extLst>
              </a:tr>
            </a:tbl>
          </a:graphicData>
        </a:graphic>
      </p:graphicFrame>
      <p:sp>
        <p:nvSpPr>
          <p:cNvPr id="27" name="Rectangle 26">
            <a:extLst>
              <a:ext uri="{FF2B5EF4-FFF2-40B4-BE49-F238E27FC236}">
                <a16:creationId xmlns:a16="http://schemas.microsoft.com/office/drawing/2014/main" id="{DE585F59-1323-4D82-6424-7A5806CFEC2D}"/>
              </a:ext>
            </a:extLst>
          </p:cNvPr>
          <p:cNvSpPr/>
          <p:nvPr/>
        </p:nvSpPr>
        <p:spPr>
          <a:xfrm>
            <a:off x="4765457" y="3048772"/>
            <a:ext cx="731520" cy="192024"/>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bg1"/>
                </a:solidFill>
              </a:rPr>
              <a:t>109.5</a:t>
            </a:r>
            <a:endParaRPr lang="en-US" sz="1400" dirty="0">
              <a:solidFill>
                <a:schemeClr val="bg1"/>
              </a:solidFill>
            </a:endParaRPr>
          </a:p>
        </p:txBody>
      </p:sp>
      <p:sp>
        <p:nvSpPr>
          <p:cNvPr id="28" name="Rectangle 27">
            <a:extLst>
              <a:ext uri="{FF2B5EF4-FFF2-40B4-BE49-F238E27FC236}">
                <a16:creationId xmlns:a16="http://schemas.microsoft.com/office/drawing/2014/main" id="{59E4678E-9C46-469C-52B2-897106A3FC21}"/>
              </a:ext>
            </a:extLst>
          </p:cNvPr>
          <p:cNvSpPr/>
          <p:nvPr/>
        </p:nvSpPr>
        <p:spPr>
          <a:xfrm>
            <a:off x="4765457" y="3384040"/>
            <a:ext cx="731520" cy="19202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100</a:t>
            </a:r>
            <a:endParaRPr lang="en-US" sz="1400" dirty="0"/>
          </a:p>
        </p:txBody>
      </p:sp>
      <p:sp>
        <p:nvSpPr>
          <p:cNvPr id="29" name="Rectangle 28">
            <a:extLst>
              <a:ext uri="{FF2B5EF4-FFF2-40B4-BE49-F238E27FC236}">
                <a16:creationId xmlns:a16="http://schemas.microsoft.com/office/drawing/2014/main" id="{DE983C98-C2BE-0F05-7AC2-5C3D2322273F}"/>
              </a:ext>
            </a:extLst>
          </p:cNvPr>
          <p:cNvSpPr/>
          <p:nvPr/>
        </p:nvSpPr>
        <p:spPr>
          <a:xfrm>
            <a:off x="5801777" y="3388861"/>
            <a:ext cx="731520" cy="192024"/>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109.1</a:t>
            </a:r>
            <a:endParaRPr lang="en-US" sz="1400" dirty="0"/>
          </a:p>
        </p:txBody>
      </p:sp>
      <p:sp>
        <p:nvSpPr>
          <p:cNvPr id="30" name="Rectangle 29">
            <a:extLst>
              <a:ext uri="{FF2B5EF4-FFF2-40B4-BE49-F238E27FC236}">
                <a16:creationId xmlns:a16="http://schemas.microsoft.com/office/drawing/2014/main" id="{30FB6EDB-FE48-D89C-26D9-5E3E85F14699}"/>
              </a:ext>
            </a:extLst>
          </p:cNvPr>
          <p:cNvSpPr/>
          <p:nvPr/>
        </p:nvSpPr>
        <p:spPr>
          <a:xfrm>
            <a:off x="6792193" y="3720099"/>
            <a:ext cx="731520" cy="192024"/>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104.7</a:t>
            </a:r>
            <a:endParaRPr lang="en-US" sz="1400" dirty="0"/>
          </a:p>
        </p:txBody>
      </p:sp>
      <p:sp>
        <p:nvSpPr>
          <p:cNvPr id="31" name="Rectangle 30">
            <a:extLst>
              <a:ext uri="{FF2B5EF4-FFF2-40B4-BE49-F238E27FC236}">
                <a16:creationId xmlns:a16="http://schemas.microsoft.com/office/drawing/2014/main" id="{DE03BA1E-35B7-8A63-9053-E2553AC5DDD0}"/>
              </a:ext>
            </a:extLst>
          </p:cNvPr>
          <p:cNvSpPr/>
          <p:nvPr/>
        </p:nvSpPr>
        <p:spPr>
          <a:xfrm>
            <a:off x="5801777" y="3720099"/>
            <a:ext cx="731520" cy="19202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100</a:t>
            </a:r>
            <a:endParaRPr lang="en-US" sz="1400" dirty="0"/>
          </a:p>
        </p:txBody>
      </p:sp>
      <p:sp>
        <p:nvSpPr>
          <p:cNvPr id="32" name="Rectangle 31">
            <a:extLst>
              <a:ext uri="{FF2B5EF4-FFF2-40B4-BE49-F238E27FC236}">
                <a16:creationId xmlns:a16="http://schemas.microsoft.com/office/drawing/2014/main" id="{210350E9-CBBC-4EB5-D451-C9F8DCE26AFB}"/>
              </a:ext>
            </a:extLst>
          </p:cNvPr>
          <p:cNvSpPr/>
          <p:nvPr/>
        </p:nvSpPr>
        <p:spPr>
          <a:xfrm>
            <a:off x="7782608" y="4078494"/>
            <a:ext cx="731520" cy="19202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100</a:t>
            </a:r>
            <a:endParaRPr lang="en-US" sz="1400" dirty="0"/>
          </a:p>
        </p:txBody>
      </p:sp>
      <p:sp>
        <p:nvSpPr>
          <p:cNvPr id="33" name="Rectangle 32">
            <a:extLst>
              <a:ext uri="{FF2B5EF4-FFF2-40B4-BE49-F238E27FC236}">
                <a16:creationId xmlns:a16="http://schemas.microsoft.com/office/drawing/2014/main" id="{59DCA6CE-731A-06E4-3EA0-43C828CF3238}"/>
              </a:ext>
            </a:extLst>
          </p:cNvPr>
          <p:cNvSpPr/>
          <p:nvPr/>
        </p:nvSpPr>
        <p:spPr>
          <a:xfrm>
            <a:off x="7782608" y="3720099"/>
            <a:ext cx="3031877" cy="192024"/>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108.3                  111.9                   115.2</a:t>
            </a:r>
            <a:endParaRPr lang="en-US" sz="1400" dirty="0"/>
          </a:p>
        </p:txBody>
      </p:sp>
      <p:sp>
        <p:nvSpPr>
          <p:cNvPr id="35" name="Rectangle 34">
            <a:extLst>
              <a:ext uri="{FF2B5EF4-FFF2-40B4-BE49-F238E27FC236}">
                <a16:creationId xmlns:a16="http://schemas.microsoft.com/office/drawing/2014/main" id="{BFE4A7C5-7CA8-2D95-3C3A-72DA9D44FD3C}"/>
              </a:ext>
            </a:extLst>
          </p:cNvPr>
          <p:cNvSpPr/>
          <p:nvPr/>
        </p:nvSpPr>
        <p:spPr>
          <a:xfrm>
            <a:off x="8932786" y="4078494"/>
            <a:ext cx="731520" cy="192024"/>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103.3</a:t>
            </a:r>
            <a:endParaRPr lang="en-US" sz="1400" dirty="0"/>
          </a:p>
        </p:txBody>
      </p:sp>
      <p:sp>
        <p:nvSpPr>
          <p:cNvPr id="36" name="Rectangle 35">
            <a:extLst>
              <a:ext uri="{FF2B5EF4-FFF2-40B4-BE49-F238E27FC236}">
                <a16:creationId xmlns:a16="http://schemas.microsoft.com/office/drawing/2014/main" id="{1B2BEFC0-E535-0D77-2EE2-7BBF986CA060}"/>
              </a:ext>
            </a:extLst>
          </p:cNvPr>
          <p:cNvSpPr/>
          <p:nvPr/>
        </p:nvSpPr>
        <p:spPr>
          <a:xfrm>
            <a:off x="10028838" y="4078494"/>
            <a:ext cx="731520" cy="192024"/>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106.3</a:t>
            </a:r>
            <a:endParaRPr lang="en-US" sz="1400" dirty="0"/>
          </a:p>
        </p:txBody>
      </p:sp>
      <p:graphicFrame>
        <p:nvGraphicFramePr>
          <p:cNvPr id="38" name="Diagram 37">
            <a:extLst>
              <a:ext uri="{FF2B5EF4-FFF2-40B4-BE49-F238E27FC236}">
                <a16:creationId xmlns:a16="http://schemas.microsoft.com/office/drawing/2014/main" id="{C2C90D82-0DFB-1D22-F4D2-3E633034C3B4}"/>
              </a:ext>
            </a:extLst>
          </p:cNvPr>
          <p:cNvGraphicFramePr/>
          <p:nvPr>
            <p:extLst>
              <p:ext uri="{D42A27DB-BD31-4B8C-83A1-F6EECF244321}">
                <p14:modId xmlns:p14="http://schemas.microsoft.com/office/powerpoint/2010/main" val="1647307330"/>
              </p:ext>
            </p:extLst>
          </p:nvPr>
        </p:nvGraphicFramePr>
        <p:xfrm>
          <a:off x="3783702" y="4471076"/>
          <a:ext cx="2695029" cy="11248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Arrow: Down 5">
            <a:extLst>
              <a:ext uri="{FF2B5EF4-FFF2-40B4-BE49-F238E27FC236}">
                <a16:creationId xmlns:a16="http://schemas.microsoft.com/office/drawing/2014/main" id="{E40F33F6-6A81-E919-4500-AC8ADDB6295F}"/>
              </a:ext>
            </a:extLst>
          </p:cNvPr>
          <p:cNvSpPr/>
          <p:nvPr/>
        </p:nvSpPr>
        <p:spPr>
          <a:xfrm rot="1292804">
            <a:off x="4871884" y="3694445"/>
            <a:ext cx="372568" cy="768096"/>
          </a:xfrm>
          <a:prstGeom prst="down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Down 7">
            <a:extLst>
              <a:ext uri="{FF2B5EF4-FFF2-40B4-BE49-F238E27FC236}">
                <a16:creationId xmlns:a16="http://schemas.microsoft.com/office/drawing/2014/main" id="{2D3819DC-C072-343E-C5EB-B3830DCA3EE6}"/>
              </a:ext>
            </a:extLst>
          </p:cNvPr>
          <p:cNvSpPr/>
          <p:nvPr/>
        </p:nvSpPr>
        <p:spPr>
          <a:xfrm rot="1292804">
            <a:off x="5912555" y="4019963"/>
            <a:ext cx="372568" cy="768096"/>
          </a:xfrm>
          <a:prstGeom prst="down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18D9AF9-C761-BDFD-F7FA-CA284549C519}"/>
              </a:ext>
            </a:extLst>
          </p:cNvPr>
          <p:cNvSpPr/>
          <p:nvPr/>
        </p:nvSpPr>
        <p:spPr>
          <a:xfrm>
            <a:off x="3271745" y="4325816"/>
            <a:ext cx="1512269" cy="425625"/>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fr-FR" sz="1050" b="1" dirty="0" err="1">
                <a:solidFill>
                  <a:schemeClr val="bg1"/>
                </a:solidFill>
              </a:rPr>
              <a:t>Extraordinary</a:t>
            </a:r>
            <a:r>
              <a:rPr lang="fr-FR" sz="1050" b="1" dirty="0">
                <a:solidFill>
                  <a:schemeClr val="bg1"/>
                </a:solidFill>
              </a:rPr>
              <a:t> Adj. of 9.5% on 1-AUG 2023 </a:t>
            </a:r>
            <a:endParaRPr lang="en-US" sz="1050" b="1" dirty="0">
              <a:solidFill>
                <a:schemeClr val="bg1"/>
              </a:solidFill>
            </a:endParaRPr>
          </a:p>
        </p:txBody>
      </p:sp>
      <p:sp>
        <p:nvSpPr>
          <p:cNvPr id="10" name="Rectangle 9">
            <a:extLst>
              <a:ext uri="{FF2B5EF4-FFF2-40B4-BE49-F238E27FC236}">
                <a16:creationId xmlns:a16="http://schemas.microsoft.com/office/drawing/2014/main" id="{2C7C58A4-5975-CA86-AE22-2E207D4518FD}"/>
              </a:ext>
            </a:extLst>
          </p:cNvPr>
          <p:cNvSpPr/>
          <p:nvPr/>
        </p:nvSpPr>
        <p:spPr>
          <a:xfrm>
            <a:off x="4583731" y="4999954"/>
            <a:ext cx="1512269" cy="502630"/>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fr-FR" sz="1050" b="1" dirty="0" err="1">
                <a:solidFill>
                  <a:schemeClr val="bg1"/>
                </a:solidFill>
              </a:rPr>
              <a:t>Extraordinary</a:t>
            </a:r>
            <a:r>
              <a:rPr lang="fr-FR" sz="1050" b="1" dirty="0">
                <a:solidFill>
                  <a:schemeClr val="bg1"/>
                </a:solidFill>
              </a:rPr>
              <a:t> Adj. of 9.1% on 1-SEP 2023 </a:t>
            </a:r>
            <a:endParaRPr lang="en-US" sz="1050" b="1" dirty="0">
              <a:solidFill>
                <a:schemeClr val="bg1"/>
              </a:solidFill>
            </a:endParaRPr>
          </a:p>
        </p:txBody>
      </p:sp>
      <p:sp>
        <p:nvSpPr>
          <p:cNvPr id="11" name="Arrow: Down 10">
            <a:extLst>
              <a:ext uri="{FF2B5EF4-FFF2-40B4-BE49-F238E27FC236}">
                <a16:creationId xmlns:a16="http://schemas.microsoft.com/office/drawing/2014/main" id="{7DC66C74-AE4D-C404-8C17-9DC7681F4B80}"/>
              </a:ext>
            </a:extLst>
          </p:cNvPr>
          <p:cNvSpPr/>
          <p:nvPr/>
        </p:nvSpPr>
        <p:spPr>
          <a:xfrm rot="1292804">
            <a:off x="9061561" y="4387673"/>
            <a:ext cx="372568" cy="768096"/>
          </a:xfrm>
          <a:prstGeom prst="downArrow">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2DDBB0B-E759-A8C7-EA38-7ABD71E3DC0C}"/>
              </a:ext>
            </a:extLst>
          </p:cNvPr>
          <p:cNvSpPr/>
          <p:nvPr/>
        </p:nvSpPr>
        <p:spPr>
          <a:xfrm>
            <a:off x="8282665" y="5251269"/>
            <a:ext cx="1675151" cy="533365"/>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fr-FR" sz="1050" b="1" dirty="0" err="1">
                <a:solidFill>
                  <a:schemeClr val="bg1"/>
                </a:solidFill>
              </a:rPr>
              <a:t>Special</a:t>
            </a:r>
            <a:r>
              <a:rPr lang="fr-FR" sz="1050" b="1" dirty="0">
                <a:solidFill>
                  <a:schemeClr val="bg1"/>
                </a:solidFill>
              </a:rPr>
              <a:t> Adj. of 7% on 1-NOV 2023 </a:t>
            </a:r>
            <a:endParaRPr lang="en-US" sz="1050" b="1" dirty="0">
              <a:solidFill>
                <a:schemeClr val="bg1"/>
              </a:solidFill>
            </a:endParaRPr>
          </a:p>
        </p:txBody>
      </p:sp>
    </p:spTree>
    <p:extLst>
      <p:ext uri="{BB962C8B-B14F-4D97-AF65-F5344CB8AC3E}">
        <p14:creationId xmlns:p14="http://schemas.microsoft.com/office/powerpoint/2010/main" val="1278419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5" grpId="0" animBg="1"/>
      <p:bldP spid="36" grpId="0" animBg="1"/>
      <p:bldGraphic spid="38" grpId="0">
        <p:bldAsOne/>
      </p:bldGraphic>
      <p:bldP spid="6" grpId="0" animBg="1"/>
      <p:bldP spid="8" grpId="0" animBg="1"/>
      <p:bldP spid="9" grpId="0" animBg="1"/>
      <p:bldP spid="10"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569D93-2BD7-4506-8FE0-43A80D1AE4F5}"/>
              </a:ext>
            </a:extLst>
          </p:cNvPr>
          <p:cNvSpPr>
            <a:spLocks noGrp="1"/>
          </p:cNvSpPr>
          <p:nvPr>
            <p:ph idx="1"/>
          </p:nvPr>
        </p:nvSpPr>
        <p:spPr>
          <a:xfrm>
            <a:off x="1136429" y="2278173"/>
            <a:ext cx="6467867" cy="3450613"/>
          </a:xfrm>
        </p:spPr>
        <p:txBody>
          <a:bodyPr anchor="ctr">
            <a:normAutofit/>
          </a:bodyPr>
          <a:lstStyle/>
          <a:p>
            <a:pPr marL="0" indent="0">
              <a:buNone/>
            </a:pPr>
            <a:r>
              <a:rPr lang="fr-FR" sz="4400" b="1" dirty="0">
                <a:solidFill>
                  <a:srgbClr val="0070C0"/>
                </a:solidFill>
              </a:rPr>
              <a:t>THANK YOU FOR YOUR ATTENTION !</a:t>
            </a:r>
          </a:p>
          <a:p>
            <a:pPr marL="0" indent="0">
              <a:buNone/>
            </a:pPr>
            <a:endParaRPr lang="en-GB" sz="2400" dirty="0"/>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Smiling Face with No Fill">
            <a:extLst>
              <a:ext uri="{FF2B5EF4-FFF2-40B4-BE49-F238E27FC236}">
                <a16:creationId xmlns:a16="http://schemas.microsoft.com/office/drawing/2014/main" id="{DED1187E-D769-CB52-F783-DFD107D94A8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pic>
        <p:nvPicPr>
          <p:cNvPr id="2" name="Picture 1">
            <a:extLst>
              <a:ext uri="{FF2B5EF4-FFF2-40B4-BE49-F238E27FC236}">
                <a16:creationId xmlns:a16="http://schemas.microsoft.com/office/drawing/2014/main" id="{2D013652-8F04-7C18-406B-9073F61C03D8}"/>
              </a:ext>
            </a:extLst>
          </p:cNvPr>
          <p:cNvPicPr>
            <a:picLocks noChangeAspect="1"/>
          </p:cNvPicPr>
          <p:nvPr/>
        </p:nvPicPr>
        <p:blipFill>
          <a:blip r:embed="rId4"/>
          <a:stretch>
            <a:fillRect/>
          </a:stretch>
        </p:blipFill>
        <p:spPr>
          <a:xfrm>
            <a:off x="155555" y="189709"/>
            <a:ext cx="2969667" cy="689787"/>
          </a:xfrm>
          <a:prstGeom prst="rect">
            <a:avLst/>
          </a:prstGeom>
        </p:spPr>
      </p:pic>
    </p:spTree>
    <p:extLst>
      <p:ext uri="{BB962C8B-B14F-4D97-AF65-F5344CB8AC3E}">
        <p14:creationId xmlns:p14="http://schemas.microsoft.com/office/powerpoint/2010/main" val="142300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3F27F-E8C3-4988-B5BC-BD42CF6BC771}"/>
              </a:ext>
            </a:extLst>
          </p:cNvPr>
          <p:cNvSpPr>
            <a:spLocks noGrp="1"/>
          </p:cNvSpPr>
          <p:nvPr>
            <p:ph type="ctrTitle"/>
          </p:nvPr>
        </p:nvSpPr>
        <p:spPr>
          <a:xfrm>
            <a:off x="1524000" y="2039892"/>
            <a:ext cx="9144000" cy="2387600"/>
          </a:xfrm>
        </p:spPr>
        <p:txBody>
          <a:bodyPr>
            <a:normAutofit/>
          </a:bodyPr>
          <a:lstStyle/>
          <a:p>
            <a:pPr marL="571500" indent="-571500">
              <a:buFont typeface="+mj-lt"/>
              <a:buAutoNum type="romanUcPeriod"/>
            </a:pPr>
            <a:r>
              <a:rPr lang="fr-FR" sz="5400" b="1" dirty="0">
                <a:solidFill>
                  <a:srgbClr val="0070C0"/>
                </a:solidFill>
                <a:latin typeface="Aptos" panose="020B0004020202020204" pitchFamily="34" charset="0"/>
              </a:rPr>
              <a:t>COST-OF-LIVING IN THE </a:t>
            </a:r>
            <a:r>
              <a:rPr lang="fr-FR" sz="5400" b="1" dirty="0" err="1">
                <a:solidFill>
                  <a:srgbClr val="0070C0"/>
                </a:solidFill>
                <a:latin typeface="Aptos" panose="020B0004020202020204" pitchFamily="34" charset="0"/>
              </a:rPr>
              <a:t>COs</a:t>
            </a:r>
            <a:r>
              <a:rPr lang="fr-FR" sz="5400" b="1" dirty="0">
                <a:solidFill>
                  <a:srgbClr val="0070C0"/>
                </a:solidFill>
                <a:latin typeface="Aptos" panose="020B0004020202020204" pitchFamily="34" charset="0"/>
              </a:rPr>
              <a:t> SYSTEM</a:t>
            </a:r>
          </a:p>
        </p:txBody>
      </p:sp>
      <p:pic>
        <p:nvPicPr>
          <p:cNvPr id="3" name="Picture 2">
            <a:extLst>
              <a:ext uri="{FF2B5EF4-FFF2-40B4-BE49-F238E27FC236}">
                <a16:creationId xmlns:a16="http://schemas.microsoft.com/office/drawing/2014/main" id="{990F220E-346B-DFA4-7982-90D366B2AADD}"/>
              </a:ext>
            </a:extLst>
          </p:cNvPr>
          <p:cNvPicPr>
            <a:picLocks noChangeAspect="1"/>
          </p:cNvPicPr>
          <p:nvPr/>
        </p:nvPicPr>
        <p:blipFill>
          <a:blip r:embed="rId2"/>
          <a:stretch>
            <a:fillRect/>
          </a:stretch>
        </p:blipFill>
        <p:spPr>
          <a:xfrm>
            <a:off x="155555" y="189709"/>
            <a:ext cx="2969667" cy="689787"/>
          </a:xfrm>
          <a:prstGeom prst="rect">
            <a:avLst/>
          </a:prstGeom>
        </p:spPr>
      </p:pic>
      <p:sp>
        <p:nvSpPr>
          <p:cNvPr id="4" name="Rectangle 3">
            <a:extLst>
              <a:ext uri="{FF2B5EF4-FFF2-40B4-BE49-F238E27FC236}">
                <a16:creationId xmlns:a16="http://schemas.microsoft.com/office/drawing/2014/main" id="{76AF395D-7B3B-F5A4-CF8C-FB19D0AF7355}"/>
              </a:ext>
            </a:extLst>
          </p:cNvPr>
          <p:cNvSpPr/>
          <p:nvPr/>
        </p:nvSpPr>
        <p:spPr>
          <a:xfrm>
            <a:off x="969264" y="1509204"/>
            <a:ext cx="10332720" cy="4101483"/>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Tree>
    <p:extLst>
      <p:ext uri="{BB962C8B-B14F-4D97-AF65-F5344CB8AC3E}">
        <p14:creationId xmlns:p14="http://schemas.microsoft.com/office/powerpoint/2010/main" val="1712117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CD6CD-0B13-4539-9D18-C9B11B177675}"/>
              </a:ext>
            </a:extLst>
          </p:cNvPr>
          <p:cNvSpPr>
            <a:spLocks noGrp="1"/>
          </p:cNvSpPr>
          <p:nvPr>
            <p:ph type="title"/>
          </p:nvPr>
        </p:nvSpPr>
        <p:spPr>
          <a:xfrm>
            <a:off x="517864" y="534602"/>
            <a:ext cx="10515600" cy="1325563"/>
          </a:xfrm>
        </p:spPr>
        <p:txBody>
          <a:bodyPr>
            <a:normAutofit/>
          </a:bodyPr>
          <a:lstStyle/>
          <a:p>
            <a:pPr marL="514350" indent="-514350" algn="ctr">
              <a:buFont typeface="+mj-lt"/>
              <a:buAutoNum type="arabicPeriod"/>
            </a:pPr>
            <a:r>
              <a:rPr lang="fr-FR" sz="3200" b="1" u="sng" dirty="0">
                <a:solidFill>
                  <a:schemeClr val="accent5">
                    <a:lumMod val="75000"/>
                  </a:schemeClr>
                </a:solidFill>
                <a:latin typeface="+mn-lt"/>
              </a:rPr>
              <a:t>Basic Principles of the SAM</a:t>
            </a:r>
            <a:endParaRPr lang="en-GB" sz="3200" b="1" u="sng" dirty="0">
              <a:solidFill>
                <a:schemeClr val="accent5">
                  <a:lumMod val="75000"/>
                </a:schemeClr>
              </a:solidFill>
              <a:latin typeface="+mn-lt"/>
            </a:endParaRPr>
          </a:p>
        </p:txBody>
      </p:sp>
      <p:sp>
        <p:nvSpPr>
          <p:cNvPr id="3" name="Content Placeholder 2">
            <a:extLst>
              <a:ext uri="{FF2B5EF4-FFF2-40B4-BE49-F238E27FC236}">
                <a16:creationId xmlns:a16="http://schemas.microsoft.com/office/drawing/2014/main" id="{8A3CA894-B6E2-419F-BE2B-8136F476DD16}"/>
              </a:ext>
            </a:extLst>
          </p:cNvPr>
          <p:cNvSpPr>
            <a:spLocks noGrp="1"/>
          </p:cNvSpPr>
          <p:nvPr>
            <p:ph idx="1"/>
          </p:nvPr>
        </p:nvSpPr>
        <p:spPr>
          <a:xfrm>
            <a:off x="838200" y="1825625"/>
            <a:ext cx="10515600" cy="1039858"/>
          </a:xfrm>
        </p:spPr>
        <p:txBody>
          <a:bodyPr vert="horz" lIns="91440" tIns="45720" rIns="91440" bIns="45720" rtlCol="0" anchor="t">
            <a:normAutofit lnSpcReduction="10000"/>
          </a:bodyPr>
          <a:lstStyle/>
          <a:p>
            <a:pPr marL="0" indent="0">
              <a:buNone/>
            </a:pPr>
            <a:r>
              <a:rPr lang="en-US" sz="2400" dirty="0"/>
              <a:t>The Salary Adjustment Method of the </a:t>
            </a:r>
            <a:r>
              <a:rPr lang="en-US" sz="2400" dirty="0" err="1"/>
              <a:t>co-ordinated</a:t>
            </a:r>
            <a:r>
              <a:rPr lang="en-US" sz="2400" dirty="0"/>
              <a:t> </a:t>
            </a:r>
            <a:r>
              <a:rPr lang="en-US" sz="2400" dirty="0" err="1"/>
              <a:t>organisations</a:t>
            </a:r>
            <a:r>
              <a:rPr lang="en-US" sz="2400" dirty="0"/>
              <a:t> (SAM) is based on </a:t>
            </a:r>
            <a:r>
              <a:rPr lang="en-US" sz="2400" b="1" u="sng" dirty="0">
                <a:solidFill>
                  <a:schemeClr val="accent1">
                    <a:lumMod val="75000"/>
                  </a:schemeClr>
                </a:solidFill>
              </a:rPr>
              <a:t>two main principles</a:t>
            </a:r>
            <a:r>
              <a:rPr lang="en-US" sz="2400" dirty="0"/>
              <a:t> that have been the pillars of past procedures over the last decades:</a:t>
            </a:r>
          </a:p>
        </p:txBody>
      </p:sp>
      <p:pic>
        <p:nvPicPr>
          <p:cNvPr id="5" name="Picture 4">
            <a:extLst>
              <a:ext uri="{FF2B5EF4-FFF2-40B4-BE49-F238E27FC236}">
                <a16:creationId xmlns:a16="http://schemas.microsoft.com/office/drawing/2014/main" id="{678771E5-D4D8-266C-2B11-1FB8CD8055D8}"/>
              </a:ext>
            </a:extLst>
          </p:cNvPr>
          <p:cNvPicPr>
            <a:picLocks noChangeAspect="1"/>
          </p:cNvPicPr>
          <p:nvPr/>
        </p:nvPicPr>
        <p:blipFill>
          <a:blip r:embed="rId2"/>
          <a:stretch>
            <a:fillRect/>
          </a:stretch>
        </p:blipFill>
        <p:spPr>
          <a:xfrm>
            <a:off x="155555" y="189709"/>
            <a:ext cx="2969667" cy="689787"/>
          </a:xfrm>
          <a:prstGeom prst="rect">
            <a:avLst/>
          </a:prstGeom>
        </p:spPr>
      </p:pic>
      <p:graphicFrame>
        <p:nvGraphicFramePr>
          <p:cNvPr id="6" name="Diagram 5">
            <a:extLst>
              <a:ext uri="{FF2B5EF4-FFF2-40B4-BE49-F238E27FC236}">
                <a16:creationId xmlns:a16="http://schemas.microsoft.com/office/drawing/2014/main" id="{CD957C3C-1CAF-8070-21B0-8DBBB4149061}"/>
              </a:ext>
            </a:extLst>
          </p:cNvPr>
          <p:cNvGraphicFramePr/>
          <p:nvPr>
            <p:extLst>
              <p:ext uri="{D42A27DB-BD31-4B8C-83A1-F6EECF244321}">
                <p14:modId xmlns:p14="http://schemas.microsoft.com/office/powerpoint/2010/main" val="2373434792"/>
              </p:ext>
            </p:extLst>
          </p:nvPr>
        </p:nvGraphicFramePr>
        <p:xfrm>
          <a:off x="517864" y="3238638"/>
          <a:ext cx="10835936" cy="25566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9492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D02EAB-AA64-42E0-8003-585B39F0AA47}"/>
              </a:ext>
            </a:extLst>
          </p:cNvPr>
          <p:cNvSpPr>
            <a:spLocks noGrp="1"/>
          </p:cNvSpPr>
          <p:nvPr>
            <p:ph idx="1"/>
          </p:nvPr>
        </p:nvSpPr>
        <p:spPr>
          <a:xfrm>
            <a:off x="1492896" y="2172364"/>
            <a:ext cx="9476232" cy="4191860"/>
          </a:xfrm>
        </p:spPr>
        <p:txBody>
          <a:bodyPr>
            <a:noAutofit/>
          </a:bodyPr>
          <a:lstStyle/>
          <a:p>
            <a:r>
              <a:rPr lang="en-US" sz="2400" b="1" u="sng" dirty="0">
                <a:solidFill>
                  <a:schemeClr val="accent1">
                    <a:lumMod val="75000"/>
                  </a:schemeClr>
                </a:solidFill>
              </a:rPr>
              <a:t>PURCHASING POWER PARITIES</a:t>
            </a:r>
            <a:r>
              <a:rPr lang="en-US" sz="2400" b="1" dirty="0"/>
              <a:t> </a:t>
            </a:r>
            <a:r>
              <a:rPr lang="en-US" sz="2400" dirty="0"/>
              <a:t>(PPP) </a:t>
            </a:r>
            <a:r>
              <a:rPr lang="en-US" sz="2400" dirty="0">
                <a:sym typeface="Wingdings" panose="05000000000000000000" pitchFamily="2" charset="2"/>
              </a:rPr>
              <a:t> </a:t>
            </a:r>
            <a:r>
              <a:rPr lang="en-US" sz="2400" dirty="0"/>
              <a:t> Relative cost-of-living differences with reference to Brussels.</a:t>
            </a:r>
          </a:p>
          <a:p>
            <a:endParaRPr lang="en-US" sz="2400" dirty="0"/>
          </a:p>
          <a:p>
            <a:r>
              <a:rPr lang="en-US" sz="2400" b="1" u="sng" dirty="0">
                <a:solidFill>
                  <a:schemeClr val="accent1">
                    <a:lumMod val="75000"/>
                  </a:schemeClr>
                </a:solidFill>
              </a:rPr>
              <a:t>DATA:</a:t>
            </a:r>
            <a:r>
              <a:rPr lang="en-US" sz="2400" dirty="0"/>
              <a:t> 3,000+ plus prices from National Statistical Institutes (NSI), rent surveys and expenditures weights. Eurostat/ISRP Rent surveys are carried out by ISRP.</a:t>
            </a:r>
          </a:p>
          <a:p>
            <a:pPr marL="0" indent="0">
              <a:buNone/>
            </a:pPr>
            <a:endParaRPr lang="en-US" sz="2400" dirty="0"/>
          </a:p>
          <a:p>
            <a:r>
              <a:rPr lang="en-US" sz="2400" dirty="0"/>
              <a:t>Resultant PPPs indicate the local currency equivalent of €1 in Brussels </a:t>
            </a:r>
          </a:p>
          <a:p>
            <a:pPr marL="0" indent="0">
              <a:buNone/>
            </a:pPr>
            <a:endParaRPr lang="en-US" sz="2400" dirty="0"/>
          </a:p>
        </p:txBody>
      </p:sp>
      <p:pic>
        <p:nvPicPr>
          <p:cNvPr id="5" name="Picture 4">
            <a:extLst>
              <a:ext uri="{FF2B5EF4-FFF2-40B4-BE49-F238E27FC236}">
                <a16:creationId xmlns:a16="http://schemas.microsoft.com/office/drawing/2014/main" id="{6198B184-46EB-9290-CF25-832AAE115E80}"/>
              </a:ext>
            </a:extLst>
          </p:cNvPr>
          <p:cNvPicPr>
            <a:picLocks noChangeAspect="1"/>
          </p:cNvPicPr>
          <p:nvPr/>
        </p:nvPicPr>
        <p:blipFill>
          <a:blip r:embed="rId2"/>
          <a:stretch>
            <a:fillRect/>
          </a:stretch>
        </p:blipFill>
        <p:spPr>
          <a:xfrm>
            <a:off x="155555" y="189709"/>
            <a:ext cx="2969667" cy="689787"/>
          </a:xfrm>
          <a:prstGeom prst="rect">
            <a:avLst/>
          </a:prstGeom>
        </p:spPr>
      </p:pic>
      <p:sp>
        <p:nvSpPr>
          <p:cNvPr id="8" name="Rectangle 7">
            <a:extLst>
              <a:ext uri="{FF2B5EF4-FFF2-40B4-BE49-F238E27FC236}">
                <a16:creationId xmlns:a16="http://schemas.microsoft.com/office/drawing/2014/main" id="{3692639E-140D-D1C4-2135-85B566B3D595}"/>
              </a:ext>
            </a:extLst>
          </p:cNvPr>
          <p:cNvSpPr/>
          <p:nvPr/>
        </p:nvSpPr>
        <p:spPr>
          <a:xfrm>
            <a:off x="2932623" y="1089808"/>
            <a:ext cx="6596777" cy="610617"/>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a:effectLst>
                  <a:outerShdw blurRad="38100" dist="38100" dir="2700000" algn="tl">
                    <a:srgbClr val="000000">
                      <a:alpha val="43137"/>
                    </a:srgbClr>
                  </a:outerShdw>
                </a:effectLst>
              </a:rPr>
              <a:t>EQUIVALENCE OF PURCHASING POWER </a:t>
            </a:r>
            <a:endParaRPr lang="en-U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9471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D02EAB-AA64-42E0-8003-585B39F0AA47}"/>
              </a:ext>
            </a:extLst>
          </p:cNvPr>
          <p:cNvSpPr>
            <a:spLocks noGrp="1"/>
          </p:cNvSpPr>
          <p:nvPr>
            <p:ph idx="1"/>
          </p:nvPr>
        </p:nvSpPr>
        <p:spPr>
          <a:xfrm>
            <a:off x="252608" y="2299779"/>
            <a:ext cx="11686783" cy="4037014"/>
          </a:xfrm>
        </p:spPr>
        <p:txBody>
          <a:bodyPr>
            <a:noAutofit/>
          </a:bodyPr>
          <a:lstStyle/>
          <a:p>
            <a:r>
              <a:rPr lang="en-US" sz="2200" b="1" u="sng" dirty="0">
                <a:solidFill>
                  <a:schemeClr val="accent1">
                    <a:lumMod val="75000"/>
                  </a:schemeClr>
                </a:solidFill>
              </a:rPr>
              <a:t>PPP CURVE SYSTEM:</a:t>
            </a:r>
            <a:r>
              <a:rPr lang="en-US" sz="2200" b="1" dirty="0">
                <a:solidFill>
                  <a:schemeClr val="accent1">
                    <a:lumMod val="75000"/>
                  </a:schemeClr>
                </a:solidFill>
              </a:rPr>
              <a:t> </a:t>
            </a:r>
            <a:r>
              <a:rPr lang="en-US" sz="2200" dirty="0"/>
              <a:t>It is based on a system of economic parities with Brussels as the base city. By means of purchasing power parities (PPP), equivalent salaries in each duty country are calculated with respect to salaries in the base city (Brussels). </a:t>
            </a:r>
          </a:p>
          <a:p>
            <a:endParaRPr lang="en-US" sz="2200" dirty="0"/>
          </a:p>
          <a:p>
            <a:r>
              <a:rPr lang="en-US" sz="2200" b="1" u="sng" dirty="0">
                <a:solidFill>
                  <a:schemeClr val="accent1">
                    <a:lumMod val="75000"/>
                  </a:schemeClr>
                </a:solidFill>
              </a:rPr>
              <a:t>PPP CURVE:</a:t>
            </a:r>
            <a:r>
              <a:rPr lang="en-US" sz="2200" dirty="0"/>
              <a:t> The central value of the PPP curve (or PPP “snake”) is equal to the trend of the PPP, multiplied by the salary adjustment index in Belgium;</a:t>
            </a:r>
          </a:p>
          <a:p>
            <a:endParaRPr lang="en-US" sz="2200" dirty="0"/>
          </a:p>
          <a:p>
            <a:r>
              <a:rPr lang="en-US" sz="2200" b="1" u="sng" dirty="0">
                <a:solidFill>
                  <a:schemeClr val="accent1">
                    <a:lumMod val="75000"/>
                  </a:schemeClr>
                </a:solidFill>
              </a:rPr>
              <a:t>MODERATION:</a:t>
            </a:r>
            <a:r>
              <a:rPr lang="en-US" sz="2200" b="1" dirty="0">
                <a:solidFill>
                  <a:schemeClr val="accent1">
                    <a:lumMod val="75000"/>
                  </a:schemeClr>
                </a:solidFill>
              </a:rPr>
              <a:t> </a:t>
            </a:r>
            <a:r>
              <a:rPr lang="en-US" sz="2200" dirty="0"/>
              <a:t>The width of the PPP snake is equivalent to </a:t>
            </a:r>
            <a:r>
              <a:rPr lang="en-US" sz="2200" b="1" dirty="0"/>
              <a:t>+/- 2% from the center of the PPP curve</a:t>
            </a:r>
            <a:r>
              <a:rPr lang="en-US" sz="2200" dirty="0"/>
              <a:t>. To ensure equity of purchasing power with Brussels, the resulting salary adjustment index (Reference Index x HICP) is compared to the PPP in a duty country and adjusted </a:t>
            </a:r>
            <a:r>
              <a:rPr lang="en-US" sz="2200" b="1" dirty="0"/>
              <a:t>only</a:t>
            </a:r>
            <a:r>
              <a:rPr lang="en-US" sz="2200" dirty="0"/>
              <a:t> if the result falls </a:t>
            </a:r>
            <a:r>
              <a:rPr lang="en-US" sz="2200" b="1" dirty="0"/>
              <a:t>outside</a:t>
            </a:r>
            <a:r>
              <a:rPr lang="en-US" sz="2200" dirty="0"/>
              <a:t> the boundaries of the corresponding PPP snake. </a:t>
            </a:r>
          </a:p>
          <a:p>
            <a:pPr marL="0" indent="0">
              <a:buNone/>
            </a:pPr>
            <a:endParaRPr lang="en-US" sz="2200" dirty="0"/>
          </a:p>
        </p:txBody>
      </p:sp>
      <p:pic>
        <p:nvPicPr>
          <p:cNvPr id="5" name="Picture 4">
            <a:extLst>
              <a:ext uri="{FF2B5EF4-FFF2-40B4-BE49-F238E27FC236}">
                <a16:creationId xmlns:a16="http://schemas.microsoft.com/office/drawing/2014/main" id="{6198B184-46EB-9290-CF25-832AAE115E80}"/>
              </a:ext>
            </a:extLst>
          </p:cNvPr>
          <p:cNvPicPr>
            <a:picLocks noChangeAspect="1"/>
          </p:cNvPicPr>
          <p:nvPr/>
        </p:nvPicPr>
        <p:blipFill>
          <a:blip r:embed="rId3"/>
          <a:stretch>
            <a:fillRect/>
          </a:stretch>
        </p:blipFill>
        <p:spPr>
          <a:xfrm>
            <a:off x="155555" y="189709"/>
            <a:ext cx="2969667" cy="689787"/>
          </a:xfrm>
          <a:prstGeom prst="rect">
            <a:avLst/>
          </a:prstGeom>
        </p:spPr>
      </p:pic>
      <p:sp>
        <p:nvSpPr>
          <p:cNvPr id="8" name="Rectangle 7">
            <a:extLst>
              <a:ext uri="{FF2B5EF4-FFF2-40B4-BE49-F238E27FC236}">
                <a16:creationId xmlns:a16="http://schemas.microsoft.com/office/drawing/2014/main" id="{3692639E-140D-D1C4-2135-85B566B3D595}"/>
              </a:ext>
            </a:extLst>
          </p:cNvPr>
          <p:cNvSpPr/>
          <p:nvPr/>
        </p:nvSpPr>
        <p:spPr>
          <a:xfrm>
            <a:off x="2619910" y="879497"/>
            <a:ext cx="6688477" cy="60183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u="sng" dirty="0"/>
              <a:t>THE PPP CURVE SYSTEM</a:t>
            </a:r>
            <a:r>
              <a:rPr lang="en-US" sz="2400" b="1" u="sng" dirty="0"/>
              <a:t> </a:t>
            </a:r>
          </a:p>
        </p:txBody>
      </p:sp>
    </p:spTree>
    <p:extLst>
      <p:ext uri="{BB962C8B-B14F-4D97-AF65-F5344CB8AC3E}">
        <p14:creationId xmlns:p14="http://schemas.microsoft.com/office/powerpoint/2010/main" val="2652067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Rounded Corners 30">
            <a:extLst>
              <a:ext uri="{FF2B5EF4-FFF2-40B4-BE49-F238E27FC236}">
                <a16:creationId xmlns:a16="http://schemas.microsoft.com/office/drawing/2014/main" id="{4A0C244C-8B45-3EEA-C84B-E2465E4F8D2A}"/>
              </a:ext>
            </a:extLst>
          </p:cNvPr>
          <p:cNvSpPr/>
          <p:nvPr/>
        </p:nvSpPr>
        <p:spPr>
          <a:xfrm>
            <a:off x="1812554" y="3226366"/>
            <a:ext cx="2013910" cy="1230639"/>
          </a:xfrm>
          <a:prstGeom prst="roundRect">
            <a:avLst/>
          </a:prstGeom>
          <a:solidFill>
            <a:schemeClr val="accent1">
              <a:lumMod val="40000"/>
              <a:lumOff val="60000"/>
            </a:schemeClr>
          </a:solidFill>
          <a:ln>
            <a:solidFill>
              <a:schemeClr val="tx2"/>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b="1" dirty="0">
                <a:solidFill>
                  <a:schemeClr val="tx1"/>
                </a:solidFill>
              </a:rPr>
              <a:t>Scale Belgium </a:t>
            </a:r>
          </a:p>
          <a:p>
            <a:pPr algn="ctr"/>
            <a:r>
              <a:rPr lang="en-GB" b="1" dirty="0">
                <a:solidFill>
                  <a:schemeClr val="tx1"/>
                </a:solidFill>
              </a:rPr>
              <a:t>31 December 2025</a:t>
            </a:r>
          </a:p>
        </p:txBody>
      </p:sp>
      <p:sp>
        <p:nvSpPr>
          <p:cNvPr id="32" name="Arrow: Right 31">
            <a:extLst>
              <a:ext uri="{FF2B5EF4-FFF2-40B4-BE49-F238E27FC236}">
                <a16:creationId xmlns:a16="http://schemas.microsoft.com/office/drawing/2014/main" id="{0B548C4B-B3F8-885D-2265-2754E7FFE95D}"/>
              </a:ext>
            </a:extLst>
          </p:cNvPr>
          <p:cNvSpPr/>
          <p:nvPr/>
        </p:nvSpPr>
        <p:spPr>
          <a:xfrm>
            <a:off x="4722314" y="2925249"/>
            <a:ext cx="3088147" cy="1862938"/>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Multiplication Sign 32">
            <a:extLst>
              <a:ext uri="{FF2B5EF4-FFF2-40B4-BE49-F238E27FC236}">
                <a16:creationId xmlns:a16="http://schemas.microsoft.com/office/drawing/2014/main" id="{6616B847-FFB6-1C7F-AF2D-8DFA06B0DA9F}"/>
              </a:ext>
            </a:extLst>
          </p:cNvPr>
          <p:cNvSpPr/>
          <p:nvPr/>
        </p:nvSpPr>
        <p:spPr>
          <a:xfrm>
            <a:off x="4027942" y="3575423"/>
            <a:ext cx="398718" cy="337144"/>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Rounded Corners 33">
            <a:extLst>
              <a:ext uri="{FF2B5EF4-FFF2-40B4-BE49-F238E27FC236}">
                <a16:creationId xmlns:a16="http://schemas.microsoft.com/office/drawing/2014/main" id="{9A6FFCD5-8ED8-24C6-FE00-EC30540533CB}"/>
              </a:ext>
            </a:extLst>
          </p:cNvPr>
          <p:cNvSpPr/>
          <p:nvPr/>
        </p:nvSpPr>
        <p:spPr>
          <a:xfrm>
            <a:off x="4799650" y="3538134"/>
            <a:ext cx="921938" cy="55943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rgbClr val="0070C0"/>
                </a:solidFill>
              </a:rPr>
              <a:t>Reference</a:t>
            </a:r>
          </a:p>
          <a:p>
            <a:pPr algn="ctr"/>
            <a:r>
              <a:rPr lang="fr-FR" sz="1200" dirty="0">
                <a:solidFill>
                  <a:srgbClr val="0070C0"/>
                </a:solidFill>
              </a:rPr>
              <a:t>Index </a:t>
            </a:r>
            <a:endParaRPr lang="en-GB" sz="1200" dirty="0">
              <a:solidFill>
                <a:srgbClr val="0070C0"/>
              </a:solidFill>
            </a:endParaRPr>
          </a:p>
        </p:txBody>
      </p:sp>
      <p:pic>
        <p:nvPicPr>
          <p:cNvPr id="35" name="Picture 34">
            <a:extLst>
              <a:ext uri="{FF2B5EF4-FFF2-40B4-BE49-F238E27FC236}">
                <a16:creationId xmlns:a16="http://schemas.microsoft.com/office/drawing/2014/main" id="{5C2EE37C-1A27-A625-EEDC-37FD02EE14C7}"/>
              </a:ext>
            </a:extLst>
          </p:cNvPr>
          <p:cNvPicPr>
            <a:picLocks noChangeAspect="1"/>
          </p:cNvPicPr>
          <p:nvPr/>
        </p:nvPicPr>
        <p:blipFill>
          <a:blip r:embed="rId2"/>
          <a:stretch>
            <a:fillRect/>
          </a:stretch>
        </p:blipFill>
        <p:spPr>
          <a:xfrm>
            <a:off x="5772714" y="3717122"/>
            <a:ext cx="224709" cy="225398"/>
          </a:xfrm>
          <a:prstGeom prst="rect">
            <a:avLst/>
          </a:prstGeom>
        </p:spPr>
      </p:pic>
      <p:pic>
        <p:nvPicPr>
          <p:cNvPr id="36" name="Picture 35">
            <a:extLst>
              <a:ext uri="{FF2B5EF4-FFF2-40B4-BE49-F238E27FC236}">
                <a16:creationId xmlns:a16="http://schemas.microsoft.com/office/drawing/2014/main" id="{47A6EBBA-B013-FB15-3FFB-95439FD86194}"/>
              </a:ext>
            </a:extLst>
          </p:cNvPr>
          <p:cNvPicPr>
            <a:picLocks noChangeAspect="1"/>
          </p:cNvPicPr>
          <p:nvPr/>
        </p:nvPicPr>
        <p:blipFill>
          <a:blip r:embed="rId3"/>
          <a:stretch>
            <a:fillRect/>
          </a:stretch>
        </p:blipFill>
        <p:spPr>
          <a:xfrm>
            <a:off x="6081179" y="3523481"/>
            <a:ext cx="824195" cy="574439"/>
          </a:xfrm>
          <a:prstGeom prst="rect">
            <a:avLst/>
          </a:prstGeom>
        </p:spPr>
      </p:pic>
      <p:sp>
        <p:nvSpPr>
          <p:cNvPr id="39" name="Rectangle: Rounded Corners 38">
            <a:extLst>
              <a:ext uri="{FF2B5EF4-FFF2-40B4-BE49-F238E27FC236}">
                <a16:creationId xmlns:a16="http://schemas.microsoft.com/office/drawing/2014/main" id="{A56C99BB-7E43-FEE0-ED04-82F80935240E}"/>
              </a:ext>
            </a:extLst>
          </p:cNvPr>
          <p:cNvSpPr/>
          <p:nvPr/>
        </p:nvSpPr>
        <p:spPr>
          <a:xfrm>
            <a:off x="8078866" y="3342216"/>
            <a:ext cx="2118079" cy="814832"/>
          </a:xfrm>
          <a:prstGeom prst="roundRect">
            <a:avLst/>
          </a:prstGeom>
          <a:solidFill>
            <a:schemeClr val="accent1">
              <a:lumMod val="40000"/>
              <a:lumOff val="60000"/>
            </a:schemeClr>
          </a:solidFill>
          <a:ln>
            <a:solidFill>
              <a:schemeClr val="tx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b="1" dirty="0"/>
              <a:t>New scale BELGIUM</a:t>
            </a:r>
          </a:p>
        </p:txBody>
      </p:sp>
      <p:pic>
        <p:nvPicPr>
          <p:cNvPr id="3" name="Picture 2">
            <a:extLst>
              <a:ext uri="{FF2B5EF4-FFF2-40B4-BE49-F238E27FC236}">
                <a16:creationId xmlns:a16="http://schemas.microsoft.com/office/drawing/2014/main" id="{2429F79E-04D5-15FD-58F8-8437724CC789}"/>
              </a:ext>
            </a:extLst>
          </p:cNvPr>
          <p:cNvPicPr>
            <a:picLocks noChangeAspect="1"/>
          </p:cNvPicPr>
          <p:nvPr/>
        </p:nvPicPr>
        <p:blipFill>
          <a:blip r:embed="rId4"/>
          <a:stretch>
            <a:fillRect/>
          </a:stretch>
        </p:blipFill>
        <p:spPr>
          <a:xfrm>
            <a:off x="155555" y="189709"/>
            <a:ext cx="2969667" cy="689787"/>
          </a:xfrm>
          <a:prstGeom prst="rect">
            <a:avLst/>
          </a:prstGeom>
        </p:spPr>
      </p:pic>
      <p:sp>
        <p:nvSpPr>
          <p:cNvPr id="4" name="Title 1">
            <a:extLst>
              <a:ext uri="{FF2B5EF4-FFF2-40B4-BE49-F238E27FC236}">
                <a16:creationId xmlns:a16="http://schemas.microsoft.com/office/drawing/2014/main" id="{798A6E9C-8D00-B57B-ACF6-6FD06E0CBC0C}"/>
              </a:ext>
            </a:extLst>
          </p:cNvPr>
          <p:cNvSpPr>
            <a:spLocks noGrp="1"/>
          </p:cNvSpPr>
          <p:nvPr>
            <p:ph type="title"/>
          </p:nvPr>
        </p:nvSpPr>
        <p:spPr>
          <a:xfrm>
            <a:off x="764864" y="1499360"/>
            <a:ext cx="10515600" cy="1201593"/>
          </a:xfrm>
        </p:spPr>
        <p:txBody>
          <a:bodyPr>
            <a:normAutofit/>
          </a:bodyPr>
          <a:lstStyle/>
          <a:p>
            <a:pPr marL="514350" indent="-514350" algn="ctr">
              <a:buFont typeface="+mj-lt"/>
              <a:buAutoNum type="arabicPeriod"/>
            </a:pPr>
            <a:r>
              <a:rPr lang="en-US" sz="2400" b="1" u="sng" dirty="0">
                <a:solidFill>
                  <a:schemeClr val="accent5">
                    <a:lumMod val="75000"/>
                  </a:schemeClr>
                </a:solidFill>
                <a:latin typeface="+mn-lt"/>
              </a:rPr>
              <a:t>Annual adjustment of salaries at 1 January 2026 for </a:t>
            </a:r>
            <a:r>
              <a:rPr lang="en-US" sz="2800" b="1" u="sng" dirty="0">
                <a:solidFill>
                  <a:schemeClr val="accent5">
                    <a:lumMod val="75000"/>
                  </a:schemeClr>
                </a:solidFill>
                <a:latin typeface="+mn-lt"/>
              </a:rPr>
              <a:t>BELGIUM</a:t>
            </a:r>
            <a:endParaRPr lang="en-GB" sz="3600" b="1" u="sng" dirty="0">
              <a:solidFill>
                <a:schemeClr val="accent5">
                  <a:lumMod val="75000"/>
                </a:schemeClr>
              </a:solidFill>
              <a:latin typeface="+mn-lt"/>
            </a:endParaRPr>
          </a:p>
        </p:txBody>
      </p:sp>
    </p:spTree>
    <p:extLst>
      <p:ext uri="{BB962C8B-B14F-4D97-AF65-F5344CB8AC3E}">
        <p14:creationId xmlns:p14="http://schemas.microsoft.com/office/powerpoint/2010/main" val="571759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E3DC76-191C-1CAE-EDBA-6FEA358224CC}"/>
            </a:ext>
          </a:extLst>
        </p:cNvPr>
        <p:cNvGrpSpPr/>
        <p:nvPr/>
      </p:nvGrpSpPr>
      <p:grpSpPr>
        <a:xfrm>
          <a:off x="0" y="0"/>
          <a:ext cx="0" cy="0"/>
          <a:chOff x="0" y="0"/>
          <a:chExt cx="0" cy="0"/>
        </a:xfrm>
      </p:grpSpPr>
      <p:sp>
        <p:nvSpPr>
          <p:cNvPr id="9" name="Arrow: Right 8">
            <a:extLst>
              <a:ext uri="{FF2B5EF4-FFF2-40B4-BE49-F238E27FC236}">
                <a16:creationId xmlns:a16="http://schemas.microsoft.com/office/drawing/2014/main" id="{D9A367AF-727C-583C-D455-D74DA00F89DB}"/>
              </a:ext>
            </a:extLst>
          </p:cNvPr>
          <p:cNvSpPr/>
          <p:nvPr/>
        </p:nvSpPr>
        <p:spPr>
          <a:xfrm>
            <a:off x="709263" y="2587341"/>
            <a:ext cx="3189717" cy="1717646"/>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Rounded Corners 9">
            <a:extLst>
              <a:ext uri="{FF2B5EF4-FFF2-40B4-BE49-F238E27FC236}">
                <a16:creationId xmlns:a16="http://schemas.microsoft.com/office/drawing/2014/main" id="{871C8765-064D-D775-A025-469B8F17BB5B}"/>
              </a:ext>
            </a:extLst>
          </p:cNvPr>
          <p:cNvSpPr/>
          <p:nvPr/>
        </p:nvSpPr>
        <p:spPr>
          <a:xfrm>
            <a:off x="798753" y="3173051"/>
            <a:ext cx="1000940" cy="5462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rgbClr val="0070C0"/>
                </a:solidFill>
              </a:rPr>
              <a:t>Reference</a:t>
            </a:r>
          </a:p>
          <a:p>
            <a:pPr algn="ctr"/>
            <a:r>
              <a:rPr lang="fr-FR" sz="1200" dirty="0">
                <a:solidFill>
                  <a:srgbClr val="0070C0"/>
                </a:solidFill>
              </a:rPr>
              <a:t>Index </a:t>
            </a:r>
            <a:endParaRPr lang="en-GB" sz="1200" dirty="0">
              <a:solidFill>
                <a:srgbClr val="0070C0"/>
              </a:solidFill>
            </a:endParaRPr>
          </a:p>
        </p:txBody>
      </p:sp>
      <p:pic>
        <p:nvPicPr>
          <p:cNvPr id="11" name="Picture 10">
            <a:extLst>
              <a:ext uri="{FF2B5EF4-FFF2-40B4-BE49-F238E27FC236}">
                <a16:creationId xmlns:a16="http://schemas.microsoft.com/office/drawing/2014/main" id="{5EC6EF9B-D75C-786D-D0A6-4F6EC030399E}"/>
              </a:ext>
            </a:extLst>
          </p:cNvPr>
          <p:cNvPicPr>
            <a:picLocks noChangeAspect="1"/>
          </p:cNvPicPr>
          <p:nvPr/>
        </p:nvPicPr>
        <p:blipFill>
          <a:blip r:embed="rId2"/>
          <a:stretch>
            <a:fillRect/>
          </a:stretch>
        </p:blipFill>
        <p:spPr>
          <a:xfrm>
            <a:off x="1873615" y="3279501"/>
            <a:ext cx="250899" cy="251669"/>
          </a:xfrm>
          <a:prstGeom prst="rect">
            <a:avLst/>
          </a:prstGeom>
        </p:spPr>
      </p:pic>
      <p:sp>
        <p:nvSpPr>
          <p:cNvPr id="12" name="Rectangle: Rounded Corners 11">
            <a:extLst>
              <a:ext uri="{FF2B5EF4-FFF2-40B4-BE49-F238E27FC236}">
                <a16:creationId xmlns:a16="http://schemas.microsoft.com/office/drawing/2014/main" id="{131807BC-35D1-535C-D4D6-B29B7D3F6006}"/>
              </a:ext>
            </a:extLst>
          </p:cNvPr>
          <p:cNvSpPr/>
          <p:nvPr/>
        </p:nvSpPr>
        <p:spPr>
          <a:xfrm>
            <a:off x="2257323" y="3192015"/>
            <a:ext cx="792943" cy="5462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070C0"/>
                </a:solidFill>
              </a:rPr>
              <a:t>HICP</a:t>
            </a:r>
            <a:endParaRPr lang="en-GB" dirty="0">
              <a:solidFill>
                <a:srgbClr val="0070C0"/>
              </a:solidFill>
            </a:endParaRPr>
          </a:p>
        </p:txBody>
      </p:sp>
      <p:sp>
        <p:nvSpPr>
          <p:cNvPr id="13" name="Equals 12">
            <a:extLst>
              <a:ext uri="{FF2B5EF4-FFF2-40B4-BE49-F238E27FC236}">
                <a16:creationId xmlns:a16="http://schemas.microsoft.com/office/drawing/2014/main" id="{0B656A20-15A7-75B9-E7D8-DCB9A02C6B75}"/>
              </a:ext>
            </a:extLst>
          </p:cNvPr>
          <p:cNvSpPr/>
          <p:nvPr/>
        </p:nvSpPr>
        <p:spPr>
          <a:xfrm>
            <a:off x="4139418" y="3173049"/>
            <a:ext cx="548123" cy="546230"/>
          </a:xfrm>
          <a:prstGeom prst="mathEqual">
            <a:avLst>
              <a:gd name="adj1" fmla="val 23520"/>
              <a:gd name="adj2" fmla="val 209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0" name="Rectangle: Rounded Corners 19">
            <a:extLst>
              <a:ext uri="{FF2B5EF4-FFF2-40B4-BE49-F238E27FC236}">
                <a16:creationId xmlns:a16="http://schemas.microsoft.com/office/drawing/2014/main" id="{CBFB1B33-73AB-29F5-EAB3-A372BDE543C2}"/>
              </a:ext>
            </a:extLst>
          </p:cNvPr>
          <p:cNvSpPr/>
          <p:nvPr/>
        </p:nvSpPr>
        <p:spPr>
          <a:xfrm>
            <a:off x="7285430" y="3053288"/>
            <a:ext cx="1920923" cy="9302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IF outcome </a:t>
            </a:r>
          </a:p>
          <a:p>
            <a:pPr algn="ctr"/>
            <a:r>
              <a:rPr lang="en-GB" sz="1500" b="1" u="sng" dirty="0">
                <a:solidFill>
                  <a:srgbClr val="FF0000"/>
                </a:solidFill>
              </a:rPr>
              <a:t>inside</a:t>
            </a:r>
            <a:r>
              <a:rPr lang="en-GB" sz="1500" b="1" dirty="0">
                <a:solidFill>
                  <a:schemeClr val="tx1"/>
                </a:solidFill>
              </a:rPr>
              <a:t> </a:t>
            </a:r>
            <a:r>
              <a:rPr lang="en-GB" sz="1500" dirty="0">
                <a:solidFill>
                  <a:schemeClr val="tx1"/>
                </a:solidFill>
              </a:rPr>
              <a:t>PPP curve</a:t>
            </a:r>
            <a:endParaRPr lang="en-GB" dirty="0">
              <a:solidFill>
                <a:schemeClr val="tx1"/>
              </a:solidFill>
            </a:endParaRPr>
          </a:p>
        </p:txBody>
      </p:sp>
      <p:sp>
        <p:nvSpPr>
          <p:cNvPr id="4" name="Rectangle: Rounded Corners 3">
            <a:extLst>
              <a:ext uri="{FF2B5EF4-FFF2-40B4-BE49-F238E27FC236}">
                <a16:creationId xmlns:a16="http://schemas.microsoft.com/office/drawing/2014/main" id="{D3B82E0B-70C6-858A-D4D7-25B1999ACC3E}"/>
              </a:ext>
            </a:extLst>
          </p:cNvPr>
          <p:cNvSpPr/>
          <p:nvPr/>
        </p:nvSpPr>
        <p:spPr>
          <a:xfrm>
            <a:off x="9911664" y="3053288"/>
            <a:ext cx="1658604" cy="930212"/>
          </a:xfrm>
          <a:prstGeom prst="round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2000" b="1" dirty="0">
                <a:solidFill>
                  <a:schemeClr val="bg1"/>
                </a:solidFill>
              </a:rPr>
              <a:t>Final adjustment index </a:t>
            </a:r>
          </a:p>
        </p:txBody>
      </p:sp>
      <p:sp>
        <p:nvSpPr>
          <p:cNvPr id="22" name="Arrow: Down 21">
            <a:extLst>
              <a:ext uri="{FF2B5EF4-FFF2-40B4-BE49-F238E27FC236}">
                <a16:creationId xmlns:a16="http://schemas.microsoft.com/office/drawing/2014/main" id="{67D4A1B0-195D-1663-BB8B-207F8D6B8920}"/>
              </a:ext>
            </a:extLst>
          </p:cNvPr>
          <p:cNvSpPr/>
          <p:nvPr/>
        </p:nvSpPr>
        <p:spPr>
          <a:xfrm>
            <a:off x="5547283" y="4581230"/>
            <a:ext cx="484632" cy="3305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1D5E7F61-952C-892C-C63E-BCAA51C69E9F}"/>
              </a:ext>
            </a:extLst>
          </p:cNvPr>
          <p:cNvPicPr>
            <a:picLocks noChangeAspect="1"/>
          </p:cNvPicPr>
          <p:nvPr/>
        </p:nvPicPr>
        <p:blipFill>
          <a:blip r:embed="rId3"/>
          <a:stretch>
            <a:fillRect/>
          </a:stretch>
        </p:blipFill>
        <p:spPr>
          <a:xfrm>
            <a:off x="155555" y="189709"/>
            <a:ext cx="2969667" cy="689787"/>
          </a:xfrm>
          <a:prstGeom prst="rect">
            <a:avLst/>
          </a:prstGeom>
        </p:spPr>
      </p:pic>
      <p:sp>
        <p:nvSpPr>
          <p:cNvPr id="21" name="Title 1">
            <a:extLst>
              <a:ext uri="{FF2B5EF4-FFF2-40B4-BE49-F238E27FC236}">
                <a16:creationId xmlns:a16="http://schemas.microsoft.com/office/drawing/2014/main" id="{7D27A482-36EE-5EA8-7819-976F3071FD84}"/>
              </a:ext>
            </a:extLst>
          </p:cNvPr>
          <p:cNvSpPr>
            <a:spLocks noGrp="1"/>
          </p:cNvSpPr>
          <p:nvPr>
            <p:ph type="title"/>
          </p:nvPr>
        </p:nvSpPr>
        <p:spPr>
          <a:xfrm>
            <a:off x="461224" y="952616"/>
            <a:ext cx="11344278" cy="1163222"/>
          </a:xfrm>
        </p:spPr>
        <p:txBody>
          <a:bodyPr>
            <a:normAutofit/>
          </a:bodyPr>
          <a:lstStyle/>
          <a:p>
            <a:pPr marL="514350" indent="-514350" algn="ctr">
              <a:buFont typeface="+mj-lt"/>
              <a:buAutoNum type="arabicPeriod" startAt="2"/>
            </a:pPr>
            <a:r>
              <a:rPr lang="en-US" sz="2400" b="1" u="sng" dirty="0">
                <a:solidFill>
                  <a:schemeClr val="accent5">
                    <a:lumMod val="75000"/>
                  </a:schemeClr>
                </a:solidFill>
                <a:latin typeface="+mn-lt"/>
              </a:rPr>
              <a:t>Annual adjustment of salaries at 1 January 2026 for FRANCE </a:t>
            </a:r>
            <a:endParaRPr lang="en-GB" sz="3600" b="1" u="sng" dirty="0">
              <a:solidFill>
                <a:schemeClr val="accent5">
                  <a:lumMod val="75000"/>
                </a:schemeClr>
              </a:solidFill>
              <a:latin typeface="+mn-lt"/>
            </a:endParaRPr>
          </a:p>
        </p:txBody>
      </p:sp>
      <p:sp>
        <p:nvSpPr>
          <p:cNvPr id="3" name="Arrow: Down 2">
            <a:extLst>
              <a:ext uri="{FF2B5EF4-FFF2-40B4-BE49-F238E27FC236}">
                <a16:creationId xmlns:a16="http://schemas.microsoft.com/office/drawing/2014/main" id="{59370DAB-EDE9-629E-651B-3DB599CFA2AE}"/>
              </a:ext>
            </a:extLst>
          </p:cNvPr>
          <p:cNvSpPr/>
          <p:nvPr/>
        </p:nvSpPr>
        <p:spPr>
          <a:xfrm rot="16200000">
            <a:off x="6751734" y="3334298"/>
            <a:ext cx="484632" cy="3305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Down 4">
            <a:extLst>
              <a:ext uri="{FF2B5EF4-FFF2-40B4-BE49-F238E27FC236}">
                <a16:creationId xmlns:a16="http://schemas.microsoft.com/office/drawing/2014/main" id="{7C2E0863-80B4-E223-DF8A-5C5D14BA4839}"/>
              </a:ext>
            </a:extLst>
          </p:cNvPr>
          <p:cNvSpPr/>
          <p:nvPr/>
        </p:nvSpPr>
        <p:spPr>
          <a:xfrm rot="16200000">
            <a:off x="9307185" y="3302186"/>
            <a:ext cx="503648" cy="33053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1A5F57BA-6628-76A9-B2D3-062E5911A506}"/>
              </a:ext>
            </a:extLst>
          </p:cNvPr>
          <p:cNvSpPr/>
          <p:nvPr/>
        </p:nvSpPr>
        <p:spPr>
          <a:xfrm>
            <a:off x="4952616" y="4981613"/>
            <a:ext cx="1720012" cy="93021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GB" sz="1500" dirty="0">
                <a:solidFill>
                  <a:schemeClr val="tx1"/>
                </a:solidFill>
              </a:rPr>
              <a:t>IF outcome </a:t>
            </a:r>
            <a:r>
              <a:rPr lang="en-GB" sz="1500" b="1" u="sng" dirty="0">
                <a:solidFill>
                  <a:srgbClr val="FF0000"/>
                </a:solidFill>
              </a:rPr>
              <a:t>outside</a:t>
            </a:r>
            <a:r>
              <a:rPr lang="en-GB" sz="1500" dirty="0">
                <a:solidFill>
                  <a:schemeClr val="tx1"/>
                </a:solidFill>
              </a:rPr>
              <a:t> PPP curve</a:t>
            </a:r>
            <a:endParaRPr lang="en-GB" dirty="0">
              <a:solidFill>
                <a:schemeClr val="tx1"/>
              </a:solidFill>
            </a:endParaRPr>
          </a:p>
        </p:txBody>
      </p:sp>
      <p:sp>
        <p:nvSpPr>
          <p:cNvPr id="19" name="Arrow: Bent 18">
            <a:extLst>
              <a:ext uri="{FF2B5EF4-FFF2-40B4-BE49-F238E27FC236}">
                <a16:creationId xmlns:a16="http://schemas.microsoft.com/office/drawing/2014/main" id="{772CB016-24E9-B17D-D223-F00A1220F8B4}"/>
              </a:ext>
            </a:extLst>
          </p:cNvPr>
          <p:cNvSpPr/>
          <p:nvPr/>
        </p:nvSpPr>
        <p:spPr>
          <a:xfrm rot="16200000" flipV="1">
            <a:off x="9675207" y="4336306"/>
            <a:ext cx="1026300" cy="165860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Rectangle: Rounded Corners 23">
            <a:extLst>
              <a:ext uri="{FF2B5EF4-FFF2-40B4-BE49-F238E27FC236}">
                <a16:creationId xmlns:a16="http://schemas.microsoft.com/office/drawing/2014/main" id="{8B639162-5BAC-4AFC-44E9-FADC18478A4D}"/>
              </a:ext>
            </a:extLst>
          </p:cNvPr>
          <p:cNvSpPr/>
          <p:nvPr/>
        </p:nvSpPr>
        <p:spPr>
          <a:xfrm>
            <a:off x="7314186" y="4981613"/>
            <a:ext cx="1920923" cy="93021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b="1" dirty="0">
                <a:solidFill>
                  <a:schemeClr val="tx1"/>
                </a:solidFill>
              </a:rPr>
              <a:t>PPP correction</a:t>
            </a:r>
          </a:p>
          <a:p>
            <a:pPr algn="ctr"/>
            <a:r>
              <a:rPr lang="en-GB" sz="1050" dirty="0">
                <a:solidFill>
                  <a:schemeClr val="tx1"/>
                </a:solidFill>
              </a:rPr>
              <a:t>(to closest  limit of PPP curve</a:t>
            </a:r>
            <a:r>
              <a:rPr lang="en-GB" sz="1000" dirty="0">
                <a:solidFill>
                  <a:schemeClr val="tx1"/>
                </a:solidFill>
              </a:rPr>
              <a:t>)</a:t>
            </a:r>
          </a:p>
        </p:txBody>
      </p:sp>
      <p:sp>
        <p:nvSpPr>
          <p:cNvPr id="25" name="Arrow: Down 24">
            <a:extLst>
              <a:ext uri="{FF2B5EF4-FFF2-40B4-BE49-F238E27FC236}">
                <a16:creationId xmlns:a16="http://schemas.microsoft.com/office/drawing/2014/main" id="{B1DD790A-9B69-4B76-8E80-EE3ECC728F55}"/>
              </a:ext>
            </a:extLst>
          </p:cNvPr>
          <p:cNvSpPr/>
          <p:nvPr/>
        </p:nvSpPr>
        <p:spPr>
          <a:xfrm rot="16200000">
            <a:off x="6751735" y="5281450"/>
            <a:ext cx="484632" cy="3305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Diamond 22">
            <a:extLst>
              <a:ext uri="{FF2B5EF4-FFF2-40B4-BE49-F238E27FC236}">
                <a16:creationId xmlns:a16="http://schemas.microsoft.com/office/drawing/2014/main" id="{9C4F1726-E3B9-AC5E-7FCF-898D8879BEF5}"/>
              </a:ext>
            </a:extLst>
          </p:cNvPr>
          <p:cNvSpPr/>
          <p:nvPr/>
        </p:nvSpPr>
        <p:spPr>
          <a:xfrm>
            <a:off x="4687541" y="2482542"/>
            <a:ext cx="1953853" cy="1976671"/>
          </a:xfrm>
          <a:prstGeom prst="diamond">
            <a:avLst/>
          </a:prstGeom>
          <a:solidFill>
            <a:schemeClr val="accent1">
              <a:lumMod val="60000"/>
              <a:lumOff val="4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1400" b="1" dirty="0">
              <a:solidFill>
                <a:sysClr val="windowText" lastClr="000000"/>
              </a:solidFill>
            </a:endParaRPr>
          </a:p>
        </p:txBody>
      </p:sp>
      <p:sp>
        <p:nvSpPr>
          <p:cNvPr id="26" name="TextBox 25">
            <a:extLst>
              <a:ext uri="{FF2B5EF4-FFF2-40B4-BE49-F238E27FC236}">
                <a16:creationId xmlns:a16="http://schemas.microsoft.com/office/drawing/2014/main" id="{C058FAAE-7737-50F8-BAA4-DA48404A9708}"/>
              </a:ext>
            </a:extLst>
          </p:cNvPr>
          <p:cNvSpPr txBox="1"/>
          <p:nvPr/>
        </p:nvSpPr>
        <p:spPr>
          <a:xfrm>
            <a:off x="4883795" y="3057227"/>
            <a:ext cx="1577421" cy="954107"/>
          </a:xfrm>
          <a:prstGeom prst="rect">
            <a:avLst/>
          </a:prstGeom>
          <a:noFill/>
        </p:spPr>
        <p:txBody>
          <a:bodyPr wrap="square" rtlCol="0">
            <a:spAutoFit/>
          </a:bodyPr>
          <a:lstStyle/>
          <a:p>
            <a:pPr algn="ctr"/>
            <a:r>
              <a:rPr lang="en-GB" sz="1400" b="1" dirty="0"/>
              <a:t>Outcome of the </a:t>
            </a:r>
            <a:r>
              <a:rPr lang="en-GB" sz="1400" b="1" dirty="0">
                <a:solidFill>
                  <a:schemeClr val="accent1">
                    <a:lumMod val="75000"/>
                  </a:schemeClr>
                </a:solidFill>
              </a:rPr>
              <a:t>Ref Index </a:t>
            </a:r>
            <a:r>
              <a:rPr lang="en-GB" sz="1400" b="1" dirty="0"/>
              <a:t>x </a:t>
            </a:r>
            <a:r>
              <a:rPr lang="en-GB" sz="1400" b="1" dirty="0">
                <a:solidFill>
                  <a:schemeClr val="accent1">
                    <a:lumMod val="75000"/>
                  </a:schemeClr>
                </a:solidFill>
              </a:rPr>
              <a:t>HICP</a:t>
            </a:r>
            <a:r>
              <a:rPr lang="en-GB" sz="1400" b="1" dirty="0"/>
              <a:t> (Adjustment</a:t>
            </a:r>
          </a:p>
          <a:p>
            <a:pPr algn="ctr"/>
            <a:r>
              <a:rPr lang="en-GB" sz="1400" b="1" dirty="0"/>
              <a:t>Index)</a:t>
            </a:r>
            <a:endParaRPr lang="en-US" sz="1400" b="1" dirty="0"/>
          </a:p>
        </p:txBody>
      </p:sp>
    </p:spTree>
    <p:extLst>
      <p:ext uri="{BB962C8B-B14F-4D97-AF65-F5344CB8AC3E}">
        <p14:creationId xmlns:p14="http://schemas.microsoft.com/office/powerpoint/2010/main" val="2238444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99288997-6114-30B0-EC94-E9419BF3433E}"/>
              </a:ext>
            </a:extLst>
          </p:cNvPr>
          <p:cNvCxnSpPr>
            <a:cxnSpLocks/>
          </p:cNvCxnSpPr>
          <p:nvPr/>
        </p:nvCxnSpPr>
        <p:spPr>
          <a:xfrm>
            <a:off x="7442151" y="3167416"/>
            <a:ext cx="13319" cy="2592714"/>
          </a:xfrm>
          <a:prstGeom prst="line">
            <a:avLst/>
          </a:prstGeom>
          <a:ln>
            <a:solidFill>
              <a:schemeClr val="tx2">
                <a:lumMod val="25000"/>
                <a:lumOff val="75000"/>
              </a:schemeClr>
            </a:solidFill>
            <a:prstDash val="sysDot"/>
          </a:ln>
        </p:spPr>
        <p:style>
          <a:lnRef idx="2">
            <a:schemeClr val="accent4"/>
          </a:lnRef>
          <a:fillRef idx="0">
            <a:schemeClr val="accent4"/>
          </a:fillRef>
          <a:effectRef idx="1">
            <a:schemeClr val="accent4"/>
          </a:effectRef>
          <a:fontRef idx="minor">
            <a:schemeClr val="tx1"/>
          </a:fontRef>
        </p:style>
      </p:cxnSp>
      <p:pic>
        <p:nvPicPr>
          <p:cNvPr id="5" name="Picture 4">
            <a:extLst>
              <a:ext uri="{FF2B5EF4-FFF2-40B4-BE49-F238E27FC236}">
                <a16:creationId xmlns:a16="http://schemas.microsoft.com/office/drawing/2014/main" id="{6198B184-46EB-9290-CF25-832AAE115E80}"/>
              </a:ext>
            </a:extLst>
          </p:cNvPr>
          <p:cNvPicPr>
            <a:picLocks noChangeAspect="1"/>
          </p:cNvPicPr>
          <p:nvPr/>
        </p:nvPicPr>
        <p:blipFill>
          <a:blip r:embed="rId2"/>
          <a:stretch>
            <a:fillRect/>
          </a:stretch>
        </p:blipFill>
        <p:spPr>
          <a:xfrm>
            <a:off x="155555" y="189709"/>
            <a:ext cx="2969667" cy="689787"/>
          </a:xfrm>
          <a:prstGeom prst="rect">
            <a:avLst/>
          </a:prstGeom>
        </p:spPr>
      </p:pic>
      <p:sp>
        <p:nvSpPr>
          <p:cNvPr id="8" name="Rectangle 7">
            <a:extLst>
              <a:ext uri="{FF2B5EF4-FFF2-40B4-BE49-F238E27FC236}">
                <a16:creationId xmlns:a16="http://schemas.microsoft.com/office/drawing/2014/main" id="{3692639E-140D-D1C4-2135-85B566B3D595}"/>
              </a:ext>
            </a:extLst>
          </p:cNvPr>
          <p:cNvSpPr/>
          <p:nvPr/>
        </p:nvSpPr>
        <p:spPr>
          <a:xfrm>
            <a:off x="2696306" y="1080795"/>
            <a:ext cx="6688477" cy="610823"/>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u="sng"/>
              <a:t>THE PPP CURVE SYSTEM</a:t>
            </a:r>
            <a:r>
              <a:rPr lang="en-US" sz="2400" b="1" u="sng"/>
              <a:t>: </a:t>
            </a:r>
            <a:endParaRPr lang="en-US" sz="2400" b="1" u="sng" dirty="0"/>
          </a:p>
        </p:txBody>
      </p:sp>
      <p:cxnSp>
        <p:nvCxnSpPr>
          <p:cNvPr id="4" name="Straight Connector 3">
            <a:extLst>
              <a:ext uri="{FF2B5EF4-FFF2-40B4-BE49-F238E27FC236}">
                <a16:creationId xmlns:a16="http://schemas.microsoft.com/office/drawing/2014/main" id="{5263E3AE-7AE9-9ECE-0623-4F738114515E}"/>
              </a:ext>
            </a:extLst>
          </p:cNvPr>
          <p:cNvCxnSpPr>
            <a:cxnSpLocks/>
          </p:cNvCxnSpPr>
          <p:nvPr/>
        </p:nvCxnSpPr>
        <p:spPr>
          <a:xfrm>
            <a:off x="3194296" y="1960491"/>
            <a:ext cx="0" cy="3919294"/>
          </a:xfrm>
          <a:prstGeom prst="line">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37881F17-87A4-65CE-9FE5-28742BBFF578}"/>
              </a:ext>
            </a:extLst>
          </p:cNvPr>
          <p:cNvCxnSpPr>
            <a:cxnSpLocks/>
          </p:cNvCxnSpPr>
          <p:nvPr/>
        </p:nvCxnSpPr>
        <p:spPr>
          <a:xfrm>
            <a:off x="3194296" y="5879785"/>
            <a:ext cx="5258782" cy="0"/>
          </a:xfrm>
          <a:prstGeom prst="line">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3" name="TextBox 21">
            <a:extLst>
              <a:ext uri="{FF2B5EF4-FFF2-40B4-BE49-F238E27FC236}">
                <a16:creationId xmlns:a16="http://schemas.microsoft.com/office/drawing/2014/main" id="{1803B19A-F404-E59C-12ED-5958CEB9F8B1}"/>
              </a:ext>
            </a:extLst>
          </p:cNvPr>
          <p:cNvSpPr txBox="1"/>
          <p:nvPr/>
        </p:nvSpPr>
        <p:spPr>
          <a:xfrm rot="16200000">
            <a:off x="2036494" y="2758026"/>
            <a:ext cx="1927058" cy="331985"/>
          </a:xfrm>
          <a:prstGeom prst="rect">
            <a:avLst/>
          </a:prstGeom>
          <a:noFill/>
          <a:ln w="9525" cmpd="sng">
            <a:solidFill>
              <a:schemeClr val="lt1">
                <a:shade val="50000"/>
                <a:alpha val="0"/>
              </a:schemeClr>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600" dirty="0">
                <a:solidFill>
                  <a:schemeClr val="accent1"/>
                </a:solidFill>
              </a:rPr>
              <a:t>Adjustment  indices</a:t>
            </a:r>
          </a:p>
        </p:txBody>
      </p:sp>
      <p:sp>
        <p:nvSpPr>
          <p:cNvPr id="14" name="TextBox 20">
            <a:extLst>
              <a:ext uri="{FF2B5EF4-FFF2-40B4-BE49-F238E27FC236}">
                <a16:creationId xmlns:a16="http://schemas.microsoft.com/office/drawing/2014/main" id="{24B1425C-6961-940F-080E-A44299797ADE}"/>
              </a:ext>
            </a:extLst>
          </p:cNvPr>
          <p:cNvSpPr txBox="1"/>
          <p:nvPr/>
        </p:nvSpPr>
        <p:spPr>
          <a:xfrm>
            <a:off x="7767038" y="5964628"/>
            <a:ext cx="844988" cy="387636"/>
          </a:xfrm>
          <a:prstGeom prst="rect">
            <a:avLst/>
          </a:prstGeom>
          <a:noFill/>
          <a:ln w="9525" cmpd="sng">
            <a:solidFill>
              <a:schemeClr val="lt1">
                <a:shade val="50000"/>
                <a:alpha val="0"/>
              </a:schemeClr>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600">
                <a:solidFill>
                  <a:schemeClr val="accent1"/>
                </a:solidFill>
              </a:rPr>
              <a:t>Date</a:t>
            </a:r>
          </a:p>
        </p:txBody>
      </p:sp>
      <p:cxnSp>
        <p:nvCxnSpPr>
          <p:cNvPr id="21" name="Straight Connector 20">
            <a:extLst>
              <a:ext uri="{FF2B5EF4-FFF2-40B4-BE49-F238E27FC236}">
                <a16:creationId xmlns:a16="http://schemas.microsoft.com/office/drawing/2014/main" id="{41D04493-47BD-615F-18F6-163CE14F7500}"/>
              </a:ext>
            </a:extLst>
          </p:cNvPr>
          <p:cNvCxnSpPr>
            <a:cxnSpLocks/>
          </p:cNvCxnSpPr>
          <p:nvPr/>
        </p:nvCxnSpPr>
        <p:spPr>
          <a:xfrm>
            <a:off x="4592628" y="4472359"/>
            <a:ext cx="2871314" cy="0"/>
          </a:xfrm>
          <a:prstGeom prst="line">
            <a:avLst/>
          </a:prstGeom>
          <a:noFill/>
          <a:ln w="57150" cap="flat" cmpd="sng" algn="ctr">
            <a:solidFill>
              <a:srgbClr val="0E2841">
                <a:lumMod val="25000"/>
                <a:lumOff val="75000"/>
              </a:srgbClr>
            </a:solidFill>
            <a:prstDash val="solid"/>
            <a:miter lim="800000"/>
          </a:ln>
          <a:effectLst/>
        </p:spPr>
      </p:cxnSp>
      <p:cxnSp>
        <p:nvCxnSpPr>
          <p:cNvPr id="22" name="Straight Connector 21">
            <a:extLst>
              <a:ext uri="{FF2B5EF4-FFF2-40B4-BE49-F238E27FC236}">
                <a16:creationId xmlns:a16="http://schemas.microsoft.com/office/drawing/2014/main" id="{E68BDAA6-CB23-4479-1AE8-7C3484318D1A}"/>
              </a:ext>
            </a:extLst>
          </p:cNvPr>
          <p:cNvCxnSpPr>
            <a:cxnSpLocks/>
          </p:cNvCxnSpPr>
          <p:nvPr/>
        </p:nvCxnSpPr>
        <p:spPr>
          <a:xfrm>
            <a:off x="4602168" y="3376272"/>
            <a:ext cx="2833464" cy="0"/>
          </a:xfrm>
          <a:prstGeom prst="line">
            <a:avLst/>
          </a:prstGeom>
          <a:noFill/>
          <a:ln w="57150" cap="flat" cmpd="sng" algn="ctr">
            <a:solidFill>
              <a:srgbClr val="0E2841">
                <a:lumMod val="25000"/>
                <a:lumOff val="75000"/>
              </a:srgbClr>
            </a:solidFill>
            <a:prstDash val="solid"/>
            <a:miter lim="800000"/>
          </a:ln>
          <a:effectLst/>
        </p:spPr>
      </p:cxnSp>
      <p:cxnSp>
        <p:nvCxnSpPr>
          <p:cNvPr id="23" name="Straight Connector 22">
            <a:extLst>
              <a:ext uri="{FF2B5EF4-FFF2-40B4-BE49-F238E27FC236}">
                <a16:creationId xmlns:a16="http://schemas.microsoft.com/office/drawing/2014/main" id="{CA196C81-A02B-A532-BEE4-6D591426A8AD}"/>
              </a:ext>
            </a:extLst>
          </p:cNvPr>
          <p:cNvCxnSpPr>
            <a:cxnSpLocks/>
          </p:cNvCxnSpPr>
          <p:nvPr/>
        </p:nvCxnSpPr>
        <p:spPr>
          <a:xfrm>
            <a:off x="4666322" y="3931433"/>
            <a:ext cx="2844384" cy="0"/>
          </a:xfrm>
          <a:prstGeom prst="line">
            <a:avLst/>
          </a:prstGeom>
          <a:noFill/>
          <a:ln w="57150" cap="flat" cmpd="sng" algn="ctr">
            <a:solidFill>
              <a:srgbClr val="0E2841">
                <a:lumMod val="25000"/>
                <a:lumOff val="75000"/>
              </a:srgbClr>
            </a:solidFill>
            <a:prstDash val="sysDash"/>
            <a:miter lim="800000"/>
          </a:ln>
          <a:effectLst/>
        </p:spPr>
      </p:cxnSp>
      <p:sp>
        <p:nvSpPr>
          <p:cNvPr id="24" name="TextBox 16">
            <a:extLst>
              <a:ext uri="{FF2B5EF4-FFF2-40B4-BE49-F238E27FC236}">
                <a16:creationId xmlns:a16="http://schemas.microsoft.com/office/drawing/2014/main" id="{476D15D3-2EAA-16BB-8D63-297C0349EA14}"/>
              </a:ext>
            </a:extLst>
          </p:cNvPr>
          <p:cNvSpPr txBox="1"/>
          <p:nvPr/>
        </p:nvSpPr>
        <p:spPr>
          <a:xfrm>
            <a:off x="3431829" y="2939914"/>
            <a:ext cx="1108650" cy="711727"/>
          </a:xfrm>
          <a:prstGeom prst="rect">
            <a:avLst/>
          </a:prstGeom>
          <a:noFill/>
          <a:ln w="9525" cmpd="sng">
            <a:solidFill>
              <a:schemeClr val="lt1">
                <a:shade val="50000"/>
                <a:alpha val="0"/>
              </a:schemeClr>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100" b="1" dirty="0">
                <a:solidFill>
                  <a:schemeClr val="accent1"/>
                </a:solidFill>
                <a:effectLst/>
              </a:rPr>
              <a:t>PPP + BE trend</a:t>
            </a:r>
            <a:endParaRPr lang="en-US" sz="1600" dirty="0">
              <a:solidFill>
                <a:schemeClr val="accent1"/>
              </a:solidFill>
              <a:effectLst/>
            </a:endParaRPr>
          </a:p>
          <a:p>
            <a:pPr algn="ctr"/>
            <a:r>
              <a:rPr lang="en-US" sz="1600" dirty="0">
                <a:solidFill>
                  <a:schemeClr val="accent1"/>
                </a:solidFill>
              </a:rPr>
              <a:t>+ 2% band </a:t>
            </a:r>
          </a:p>
        </p:txBody>
      </p:sp>
      <p:sp>
        <p:nvSpPr>
          <p:cNvPr id="25" name="TextBox 17">
            <a:extLst>
              <a:ext uri="{FF2B5EF4-FFF2-40B4-BE49-F238E27FC236}">
                <a16:creationId xmlns:a16="http://schemas.microsoft.com/office/drawing/2014/main" id="{FE96444C-D3BF-C48E-9340-372B9359440C}"/>
              </a:ext>
            </a:extLst>
          </p:cNvPr>
          <p:cNvSpPr txBox="1"/>
          <p:nvPr/>
        </p:nvSpPr>
        <p:spPr>
          <a:xfrm>
            <a:off x="3454066" y="4188611"/>
            <a:ext cx="1102297" cy="533794"/>
          </a:xfrm>
          <a:prstGeom prst="rect">
            <a:avLst/>
          </a:prstGeom>
          <a:noFill/>
          <a:ln w="9525" cmpd="sng">
            <a:solidFill>
              <a:schemeClr val="lt1">
                <a:shade val="50000"/>
                <a:alpha val="0"/>
              </a:schemeClr>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100" b="0" dirty="0">
                <a:solidFill>
                  <a:schemeClr val="accent1"/>
                </a:solidFill>
                <a:effectLst/>
              </a:rPr>
              <a:t>PPP +BE trend</a:t>
            </a:r>
            <a:endParaRPr lang="en-US" sz="1600" b="0" dirty="0">
              <a:solidFill>
                <a:schemeClr val="accent1"/>
              </a:solidFill>
              <a:effectLst/>
            </a:endParaRPr>
          </a:p>
          <a:p>
            <a:pPr algn="ctr"/>
            <a:r>
              <a:rPr lang="en-US" sz="1600" dirty="0">
                <a:solidFill>
                  <a:schemeClr val="accent1"/>
                </a:solidFill>
              </a:rPr>
              <a:t>- 2% band </a:t>
            </a:r>
          </a:p>
        </p:txBody>
      </p:sp>
      <p:sp>
        <p:nvSpPr>
          <p:cNvPr id="26" name="TextBox 30">
            <a:extLst>
              <a:ext uri="{FF2B5EF4-FFF2-40B4-BE49-F238E27FC236}">
                <a16:creationId xmlns:a16="http://schemas.microsoft.com/office/drawing/2014/main" id="{4DFC91C8-B38D-8551-DD93-A1A03C1664B6}"/>
              </a:ext>
            </a:extLst>
          </p:cNvPr>
          <p:cNvSpPr txBox="1"/>
          <p:nvPr/>
        </p:nvSpPr>
        <p:spPr>
          <a:xfrm>
            <a:off x="3206287" y="3549965"/>
            <a:ext cx="1581971" cy="74985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b="1" dirty="0">
                <a:solidFill>
                  <a:schemeClr val="accent1"/>
                </a:solidFill>
              </a:rPr>
              <a:t>BE &amp; PPP trend</a:t>
            </a:r>
          </a:p>
        </p:txBody>
      </p:sp>
      <p:cxnSp>
        <p:nvCxnSpPr>
          <p:cNvPr id="27" name="Straight Connector 26">
            <a:extLst>
              <a:ext uri="{FF2B5EF4-FFF2-40B4-BE49-F238E27FC236}">
                <a16:creationId xmlns:a16="http://schemas.microsoft.com/office/drawing/2014/main" id="{0C7B5626-C051-B2DF-53A8-2416755B9EBB}"/>
              </a:ext>
            </a:extLst>
          </p:cNvPr>
          <p:cNvCxnSpPr>
            <a:cxnSpLocks/>
          </p:cNvCxnSpPr>
          <p:nvPr/>
        </p:nvCxnSpPr>
        <p:spPr>
          <a:xfrm flipH="1">
            <a:off x="5796201" y="3169647"/>
            <a:ext cx="10441" cy="2605423"/>
          </a:xfrm>
          <a:prstGeom prst="line">
            <a:avLst/>
          </a:prstGeom>
          <a:ln>
            <a:solidFill>
              <a:schemeClr val="tx2">
                <a:lumMod val="25000"/>
                <a:lumOff val="75000"/>
              </a:schemeClr>
            </a:solidFill>
            <a:prstDash val="sysDot"/>
          </a:ln>
        </p:spPr>
        <p:style>
          <a:lnRef idx="2">
            <a:schemeClr val="accent4"/>
          </a:lnRef>
          <a:fillRef idx="0">
            <a:schemeClr val="accent4"/>
          </a:fillRef>
          <a:effectRef idx="1">
            <a:schemeClr val="accent4"/>
          </a:effectRef>
          <a:fontRef idx="minor">
            <a:schemeClr val="tx1"/>
          </a:fontRef>
        </p:style>
      </p:cxnSp>
      <p:sp>
        <p:nvSpPr>
          <p:cNvPr id="28" name="TextBox 18">
            <a:extLst>
              <a:ext uri="{FF2B5EF4-FFF2-40B4-BE49-F238E27FC236}">
                <a16:creationId xmlns:a16="http://schemas.microsoft.com/office/drawing/2014/main" id="{4204B3A1-0374-FE4F-281D-E3659606476A}"/>
              </a:ext>
            </a:extLst>
          </p:cNvPr>
          <p:cNvSpPr txBox="1"/>
          <p:nvPr/>
        </p:nvSpPr>
        <p:spPr>
          <a:xfrm>
            <a:off x="5392767" y="5856736"/>
            <a:ext cx="857695" cy="536971"/>
          </a:xfrm>
          <a:prstGeom prst="rect">
            <a:avLst/>
          </a:prstGeom>
          <a:noFill/>
          <a:ln w="9525" cmpd="sng">
            <a:solidFill>
              <a:schemeClr val="lt1">
                <a:shade val="50000"/>
                <a:alpha val="0"/>
              </a:schemeClr>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dirty="0">
                <a:solidFill>
                  <a:schemeClr val="accent1"/>
                </a:solidFill>
              </a:rPr>
              <a:t>January </a:t>
            </a:r>
            <a:r>
              <a:rPr lang="en-US" sz="1200" b="1" dirty="0">
                <a:solidFill>
                  <a:schemeClr val="tx2">
                    <a:lumMod val="75000"/>
                    <a:lumOff val="25000"/>
                  </a:schemeClr>
                </a:solidFill>
              </a:rPr>
              <a:t>year t</a:t>
            </a:r>
          </a:p>
        </p:txBody>
      </p:sp>
      <p:sp>
        <p:nvSpPr>
          <p:cNvPr id="29" name="TextBox 22">
            <a:extLst>
              <a:ext uri="{FF2B5EF4-FFF2-40B4-BE49-F238E27FC236}">
                <a16:creationId xmlns:a16="http://schemas.microsoft.com/office/drawing/2014/main" id="{0830B6B4-B1B5-D5E0-E3C9-FC499D1ADC6B}"/>
              </a:ext>
            </a:extLst>
          </p:cNvPr>
          <p:cNvSpPr txBox="1"/>
          <p:nvPr/>
        </p:nvSpPr>
        <p:spPr>
          <a:xfrm>
            <a:off x="7025566" y="5847204"/>
            <a:ext cx="835458" cy="536971"/>
          </a:xfrm>
          <a:prstGeom prst="rect">
            <a:avLst/>
          </a:prstGeom>
          <a:noFill/>
          <a:ln w="9525" cmpd="sng">
            <a:solidFill>
              <a:schemeClr val="lt1">
                <a:shade val="50000"/>
                <a:alpha val="0"/>
              </a:schemeClr>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a:solidFill>
                  <a:schemeClr val="accent1"/>
                </a:solidFill>
              </a:rPr>
              <a:t>January </a:t>
            </a:r>
            <a:r>
              <a:rPr lang="en-US" sz="1200" b="1">
                <a:solidFill>
                  <a:schemeClr val="tx2">
                    <a:lumMod val="75000"/>
                    <a:lumOff val="25000"/>
                  </a:schemeClr>
                </a:solidFill>
              </a:rPr>
              <a:t>year t+1</a:t>
            </a:r>
          </a:p>
        </p:txBody>
      </p:sp>
      <p:sp>
        <p:nvSpPr>
          <p:cNvPr id="31" name="Oval 30">
            <a:extLst>
              <a:ext uri="{FF2B5EF4-FFF2-40B4-BE49-F238E27FC236}">
                <a16:creationId xmlns:a16="http://schemas.microsoft.com/office/drawing/2014/main" id="{23DC15D9-3B5B-6DC1-C408-466246C7F6A1}"/>
              </a:ext>
            </a:extLst>
          </p:cNvPr>
          <p:cNvSpPr/>
          <p:nvPr/>
        </p:nvSpPr>
        <p:spPr>
          <a:xfrm>
            <a:off x="5684878" y="3837309"/>
            <a:ext cx="200488" cy="193681"/>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cxnSp>
        <p:nvCxnSpPr>
          <p:cNvPr id="32" name="Straight Connector 31">
            <a:extLst>
              <a:ext uri="{FF2B5EF4-FFF2-40B4-BE49-F238E27FC236}">
                <a16:creationId xmlns:a16="http://schemas.microsoft.com/office/drawing/2014/main" id="{CE573364-FD6A-0099-E860-1891C0730428}"/>
              </a:ext>
            </a:extLst>
          </p:cNvPr>
          <p:cNvCxnSpPr>
            <a:cxnSpLocks/>
            <a:stCxn id="31" idx="6"/>
          </p:cNvCxnSpPr>
          <p:nvPr/>
        </p:nvCxnSpPr>
        <p:spPr>
          <a:xfrm>
            <a:off x="5885366" y="3934150"/>
            <a:ext cx="1611955" cy="118663"/>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33" name="TextBox 10">
            <a:extLst>
              <a:ext uri="{FF2B5EF4-FFF2-40B4-BE49-F238E27FC236}">
                <a16:creationId xmlns:a16="http://schemas.microsoft.com/office/drawing/2014/main" id="{D75FD6D2-4C25-EAF4-86C5-D55845FC0EEB}"/>
              </a:ext>
            </a:extLst>
          </p:cNvPr>
          <p:cNvSpPr txBox="1"/>
          <p:nvPr/>
        </p:nvSpPr>
        <p:spPr>
          <a:xfrm>
            <a:off x="5009588" y="2482205"/>
            <a:ext cx="1191243" cy="71808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dirty="0"/>
              <a:t>Ref Index x HICP Trend</a:t>
            </a:r>
          </a:p>
        </p:txBody>
      </p:sp>
      <p:cxnSp>
        <p:nvCxnSpPr>
          <p:cNvPr id="34" name="Straight Arrow Connector 33">
            <a:extLst>
              <a:ext uri="{FF2B5EF4-FFF2-40B4-BE49-F238E27FC236}">
                <a16:creationId xmlns:a16="http://schemas.microsoft.com/office/drawing/2014/main" id="{9C5175AC-5296-CAE3-6DE3-0AEC1B8DE2DE}"/>
              </a:ext>
            </a:extLst>
          </p:cNvPr>
          <p:cNvCxnSpPr>
            <a:cxnSpLocks/>
          </p:cNvCxnSpPr>
          <p:nvPr/>
        </p:nvCxnSpPr>
        <p:spPr>
          <a:xfrm>
            <a:off x="6033833" y="3041920"/>
            <a:ext cx="1317499" cy="9449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D78138CC-550F-CBBA-422B-B27E285291BC}"/>
              </a:ext>
            </a:extLst>
          </p:cNvPr>
          <p:cNvCxnSpPr>
            <a:cxnSpLocks/>
          </p:cNvCxnSpPr>
          <p:nvPr/>
        </p:nvCxnSpPr>
        <p:spPr>
          <a:xfrm flipH="1" flipV="1">
            <a:off x="7622696" y="3510908"/>
            <a:ext cx="467687" cy="2194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6267D369-FEE1-19B4-E9B3-3AAF46B00906}"/>
              </a:ext>
            </a:extLst>
          </p:cNvPr>
          <p:cNvCxnSpPr>
            <a:cxnSpLocks/>
          </p:cNvCxnSpPr>
          <p:nvPr/>
        </p:nvCxnSpPr>
        <p:spPr>
          <a:xfrm flipH="1">
            <a:off x="7645788" y="3986850"/>
            <a:ext cx="474877" cy="3129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2" name="TextBox 32">
            <a:extLst>
              <a:ext uri="{FF2B5EF4-FFF2-40B4-BE49-F238E27FC236}">
                <a16:creationId xmlns:a16="http://schemas.microsoft.com/office/drawing/2014/main" id="{0E286EB7-A7FA-B758-8C55-7B70B34E67A2}"/>
              </a:ext>
            </a:extLst>
          </p:cNvPr>
          <p:cNvSpPr txBox="1"/>
          <p:nvPr/>
        </p:nvSpPr>
        <p:spPr>
          <a:xfrm>
            <a:off x="8059502" y="3441944"/>
            <a:ext cx="1086264" cy="840284"/>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dirty="0"/>
              <a:t>Adjustment</a:t>
            </a:r>
          </a:p>
        </p:txBody>
      </p:sp>
      <p:cxnSp>
        <p:nvCxnSpPr>
          <p:cNvPr id="43" name="Straight Arrow Connector 42">
            <a:extLst>
              <a:ext uri="{FF2B5EF4-FFF2-40B4-BE49-F238E27FC236}">
                <a16:creationId xmlns:a16="http://schemas.microsoft.com/office/drawing/2014/main" id="{8AD91D40-2388-7934-7466-EAD2AE807258}"/>
              </a:ext>
            </a:extLst>
          </p:cNvPr>
          <p:cNvCxnSpPr>
            <a:cxnSpLocks/>
          </p:cNvCxnSpPr>
          <p:nvPr/>
        </p:nvCxnSpPr>
        <p:spPr>
          <a:xfrm flipH="1">
            <a:off x="7622696" y="3902547"/>
            <a:ext cx="467687" cy="1284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91A1DCF3-CEEC-E843-DF38-C5E2324142AC}"/>
              </a:ext>
            </a:extLst>
          </p:cNvPr>
          <p:cNvCxnSpPr>
            <a:cxnSpLocks/>
          </p:cNvCxnSpPr>
          <p:nvPr/>
        </p:nvCxnSpPr>
        <p:spPr>
          <a:xfrm>
            <a:off x="5888874" y="3925888"/>
            <a:ext cx="1572993" cy="1310805"/>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56" name="TextBox 34">
            <a:extLst>
              <a:ext uri="{FF2B5EF4-FFF2-40B4-BE49-F238E27FC236}">
                <a16:creationId xmlns:a16="http://schemas.microsoft.com/office/drawing/2014/main" id="{F3A1BA00-9BCE-62EF-4229-B321839F29C3}"/>
              </a:ext>
            </a:extLst>
          </p:cNvPr>
          <p:cNvSpPr txBox="1"/>
          <p:nvPr/>
        </p:nvSpPr>
        <p:spPr>
          <a:xfrm>
            <a:off x="5928406" y="5085655"/>
            <a:ext cx="1151797" cy="65542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dirty="0"/>
              <a:t>Ref Index x HICP Trend</a:t>
            </a:r>
          </a:p>
        </p:txBody>
      </p:sp>
      <p:cxnSp>
        <p:nvCxnSpPr>
          <p:cNvPr id="57" name="Straight Arrow Connector 56">
            <a:extLst>
              <a:ext uri="{FF2B5EF4-FFF2-40B4-BE49-F238E27FC236}">
                <a16:creationId xmlns:a16="http://schemas.microsoft.com/office/drawing/2014/main" id="{CEE7A7E4-93DE-0423-87A8-6B514F4D8214}"/>
              </a:ext>
            </a:extLst>
          </p:cNvPr>
          <p:cNvCxnSpPr>
            <a:cxnSpLocks/>
          </p:cNvCxnSpPr>
          <p:nvPr/>
        </p:nvCxnSpPr>
        <p:spPr>
          <a:xfrm flipV="1">
            <a:off x="7010215" y="5257972"/>
            <a:ext cx="443735" cy="1627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2" name="Right Brace 61">
            <a:extLst>
              <a:ext uri="{FF2B5EF4-FFF2-40B4-BE49-F238E27FC236}">
                <a16:creationId xmlns:a16="http://schemas.microsoft.com/office/drawing/2014/main" id="{53D4C5A9-4A01-577C-A5AE-F8126FFC6DE1}"/>
              </a:ext>
            </a:extLst>
          </p:cNvPr>
          <p:cNvSpPr/>
          <p:nvPr/>
        </p:nvSpPr>
        <p:spPr>
          <a:xfrm>
            <a:off x="7482260" y="4483331"/>
            <a:ext cx="255561" cy="746487"/>
          </a:xfrm>
          <a:prstGeom prst="rightBrace">
            <a:avLst/>
          </a:prstGeom>
          <a:ln>
            <a:solidFill>
              <a:schemeClr val="accent6"/>
            </a:solidFill>
          </a:ln>
        </p:spPr>
        <p:style>
          <a:lnRef idx="2">
            <a:schemeClr val="accent1"/>
          </a:lnRef>
          <a:fillRef idx="0">
            <a:schemeClr val="accent1"/>
          </a:fillRef>
          <a:effectRef idx="1">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lang="en-US" sz="1100"/>
          </a:p>
        </p:txBody>
      </p:sp>
      <p:sp>
        <p:nvSpPr>
          <p:cNvPr id="63" name="TextBox 24">
            <a:extLst>
              <a:ext uri="{FF2B5EF4-FFF2-40B4-BE49-F238E27FC236}">
                <a16:creationId xmlns:a16="http://schemas.microsoft.com/office/drawing/2014/main" id="{1F70CF39-C87A-B220-AA0D-D023691F46B8}"/>
              </a:ext>
            </a:extLst>
          </p:cNvPr>
          <p:cNvSpPr txBox="1"/>
          <p:nvPr/>
        </p:nvSpPr>
        <p:spPr>
          <a:xfrm>
            <a:off x="7810235" y="4463773"/>
            <a:ext cx="1380030" cy="754513"/>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dirty="0"/>
              <a:t>PPP effect </a:t>
            </a:r>
          </a:p>
          <a:p>
            <a:pPr algn="ctr"/>
            <a:r>
              <a:rPr lang="en-US" sz="1400" dirty="0"/>
              <a:t>(upward adjustment)</a:t>
            </a:r>
          </a:p>
        </p:txBody>
      </p:sp>
      <p:cxnSp>
        <p:nvCxnSpPr>
          <p:cNvPr id="64" name="Straight Arrow Connector 63">
            <a:extLst>
              <a:ext uri="{FF2B5EF4-FFF2-40B4-BE49-F238E27FC236}">
                <a16:creationId xmlns:a16="http://schemas.microsoft.com/office/drawing/2014/main" id="{7C3CFEA4-23F4-1619-01D6-9CD747B06049}"/>
              </a:ext>
            </a:extLst>
          </p:cNvPr>
          <p:cNvCxnSpPr>
            <a:cxnSpLocks/>
            <a:endCxn id="54" idx="3"/>
          </p:cNvCxnSpPr>
          <p:nvPr/>
        </p:nvCxnSpPr>
        <p:spPr>
          <a:xfrm flipV="1">
            <a:off x="7432560" y="4495210"/>
            <a:ext cx="0" cy="726774"/>
          </a:xfrm>
          <a:prstGeom prst="straightConnector1">
            <a:avLst/>
          </a:prstGeom>
          <a:ln>
            <a:prstDash val="dash"/>
            <a:tailEnd type="triangle"/>
          </a:ln>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B8DA190A-72B3-67EA-EA26-CD61BDC4B9EC}"/>
              </a:ext>
            </a:extLst>
          </p:cNvPr>
          <p:cNvCxnSpPr>
            <a:cxnSpLocks/>
          </p:cNvCxnSpPr>
          <p:nvPr/>
        </p:nvCxnSpPr>
        <p:spPr>
          <a:xfrm flipV="1">
            <a:off x="5894206" y="2646466"/>
            <a:ext cx="1596094" cy="1293937"/>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70" name="TextBox 36">
            <a:extLst>
              <a:ext uri="{FF2B5EF4-FFF2-40B4-BE49-F238E27FC236}">
                <a16:creationId xmlns:a16="http://schemas.microsoft.com/office/drawing/2014/main" id="{25508A15-50B2-2826-8453-C3A995CA3516}"/>
              </a:ext>
            </a:extLst>
          </p:cNvPr>
          <p:cNvSpPr txBox="1"/>
          <p:nvPr/>
        </p:nvSpPr>
        <p:spPr>
          <a:xfrm>
            <a:off x="6040545" y="2023579"/>
            <a:ext cx="1120781" cy="63975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dirty="0"/>
              <a:t>Ref Index x HICP Trend</a:t>
            </a:r>
          </a:p>
        </p:txBody>
      </p:sp>
      <p:cxnSp>
        <p:nvCxnSpPr>
          <p:cNvPr id="74" name="Straight Arrow Connector 73">
            <a:extLst>
              <a:ext uri="{FF2B5EF4-FFF2-40B4-BE49-F238E27FC236}">
                <a16:creationId xmlns:a16="http://schemas.microsoft.com/office/drawing/2014/main" id="{CC99F645-FE17-F2C9-B975-6E33B79D0953}"/>
              </a:ext>
            </a:extLst>
          </p:cNvPr>
          <p:cNvCxnSpPr>
            <a:cxnSpLocks/>
          </p:cNvCxnSpPr>
          <p:nvPr/>
        </p:nvCxnSpPr>
        <p:spPr>
          <a:xfrm>
            <a:off x="7169227" y="2342120"/>
            <a:ext cx="341479" cy="3212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Oval 38">
            <a:extLst>
              <a:ext uri="{FF2B5EF4-FFF2-40B4-BE49-F238E27FC236}">
                <a16:creationId xmlns:a16="http://schemas.microsoft.com/office/drawing/2014/main" id="{51E16166-E489-2738-DE66-770BEA25F98E}"/>
              </a:ext>
            </a:extLst>
          </p:cNvPr>
          <p:cNvSpPr/>
          <p:nvPr/>
        </p:nvSpPr>
        <p:spPr>
          <a:xfrm>
            <a:off x="7424625" y="4015450"/>
            <a:ext cx="86081" cy="85127"/>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
        <p:nvSpPr>
          <p:cNvPr id="52" name="Oval 51">
            <a:extLst>
              <a:ext uri="{FF2B5EF4-FFF2-40B4-BE49-F238E27FC236}">
                <a16:creationId xmlns:a16="http://schemas.microsoft.com/office/drawing/2014/main" id="{5837214F-14F8-1AD5-5A1F-D19EB01A7DBD}"/>
              </a:ext>
            </a:extLst>
          </p:cNvPr>
          <p:cNvSpPr/>
          <p:nvPr/>
        </p:nvSpPr>
        <p:spPr>
          <a:xfrm>
            <a:off x="7429976" y="3323172"/>
            <a:ext cx="86081" cy="89513"/>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
        <p:nvSpPr>
          <p:cNvPr id="54" name="Oval 53">
            <a:extLst>
              <a:ext uri="{FF2B5EF4-FFF2-40B4-BE49-F238E27FC236}">
                <a16:creationId xmlns:a16="http://schemas.microsoft.com/office/drawing/2014/main" id="{5E3E9FD9-4AE8-DC34-79B5-BB967A7B6530}"/>
              </a:ext>
            </a:extLst>
          </p:cNvPr>
          <p:cNvSpPr/>
          <p:nvPr/>
        </p:nvSpPr>
        <p:spPr>
          <a:xfrm>
            <a:off x="7420420" y="4421496"/>
            <a:ext cx="82895" cy="86361"/>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
        <p:nvSpPr>
          <p:cNvPr id="88" name="Right Brace 87">
            <a:extLst>
              <a:ext uri="{FF2B5EF4-FFF2-40B4-BE49-F238E27FC236}">
                <a16:creationId xmlns:a16="http://schemas.microsoft.com/office/drawing/2014/main" id="{DEB86D96-4A37-0B9C-9165-505C9BCA8E20}"/>
              </a:ext>
            </a:extLst>
          </p:cNvPr>
          <p:cNvSpPr/>
          <p:nvPr/>
        </p:nvSpPr>
        <p:spPr>
          <a:xfrm>
            <a:off x="7503254" y="2669151"/>
            <a:ext cx="255311" cy="700853"/>
          </a:xfrm>
          <a:prstGeom prst="rightBrace">
            <a:avLst/>
          </a:prstGeom>
          <a:ln>
            <a:solidFill>
              <a:schemeClr val="accent6"/>
            </a:solidFill>
          </a:ln>
        </p:spPr>
        <p:style>
          <a:lnRef idx="2">
            <a:schemeClr val="accent1"/>
          </a:lnRef>
          <a:fillRef idx="0">
            <a:schemeClr val="accent1"/>
          </a:fillRef>
          <a:effectRef idx="1">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lang="en-US" sz="1100"/>
          </a:p>
        </p:txBody>
      </p:sp>
      <p:sp>
        <p:nvSpPr>
          <p:cNvPr id="89" name="TextBox 23">
            <a:extLst>
              <a:ext uri="{FF2B5EF4-FFF2-40B4-BE49-F238E27FC236}">
                <a16:creationId xmlns:a16="http://schemas.microsoft.com/office/drawing/2014/main" id="{046450C9-D925-FD46-56D3-E825B7861208}"/>
              </a:ext>
            </a:extLst>
          </p:cNvPr>
          <p:cNvSpPr txBox="1"/>
          <p:nvPr/>
        </p:nvSpPr>
        <p:spPr>
          <a:xfrm>
            <a:off x="7761757" y="2711091"/>
            <a:ext cx="1589311" cy="590324"/>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dirty="0"/>
              <a:t>PPP effect </a:t>
            </a:r>
          </a:p>
          <a:p>
            <a:pPr algn="ctr"/>
            <a:r>
              <a:rPr lang="en-US" sz="1400" dirty="0"/>
              <a:t>(downward adjustment)</a:t>
            </a:r>
          </a:p>
        </p:txBody>
      </p:sp>
      <p:cxnSp>
        <p:nvCxnSpPr>
          <p:cNvPr id="90" name="Straight Arrow Connector 89">
            <a:extLst>
              <a:ext uri="{FF2B5EF4-FFF2-40B4-BE49-F238E27FC236}">
                <a16:creationId xmlns:a16="http://schemas.microsoft.com/office/drawing/2014/main" id="{6CA139A3-BFB7-FB83-957D-27829A6EAD57}"/>
              </a:ext>
            </a:extLst>
          </p:cNvPr>
          <p:cNvCxnSpPr>
            <a:cxnSpLocks/>
          </p:cNvCxnSpPr>
          <p:nvPr/>
        </p:nvCxnSpPr>
        <p:spPr>
          <a:xfrm>
            <a:off x="7452192" y="2685281"/>
            <a:ext cx="0" cy="612172"/>
          </a:xfrm>
          <a:prstGeom prst="straightConnector1">
            <a:avLst/>
          </a:prstGeom>
          <a:ln>
            <a:prstDash val="dash"/>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19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2" nodeType="with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1" nodeType="clickEffect">
                                  <p:stCondLst>
                                    <p:cond delay="0"/>
                                  </p:stCondLst>
                                  <p:childTnLst>
                                    <p:animEffect transition="out" filter="fade">
                                      <p:cBhvr>
                                        <p:cTn id="54" dur="500"/>
                                        <p:tgtEl>
                                          <p:spTgt spid="39"/>
                                        </p:tgtEl>
                                      </p:cBhvr>
                                    </p:animEffect>
                                    <p:set>
                                      <p:cBhvr>
                                        <p:cTn id="55" dur="1" fill="hold">
                                          <p:stCondLst>
                                            <p:cond delay="499"/>
                                          </p:stCondLst>
                                        </p:cTn>
                                        <p:tgtEl>
                                          <p:spTgt spid="39"/>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43"/>
                                        </p:tgtEl>
                                      </p:cBhvr>
                                    </p:animEffect>
                                    <p:set>
                                      <p:cBhvr>
                                        <p:cTn id="58" dur="1" fill="hold">
                                          <p:stCondLst>
                                            <p:cond delay="499"/>
                                          </p:stCondLst>
                                        </p:cTn>
                                        <p:tgtEl>
                                          <p:spTgt spid="43"/>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500"/>
                                        <p:tgtEl>
                                          <p:spTgt spid="42"/>
                                        </p:tgtEl>
                                      </p:cBhvr>
                                    </p:animEffect>
                                    <p:set>
                                      <p:cBhvr>
                                        <p:cTn id="61" dur="1" fill="hold">
                                          <p:stCondLst>
                                            <p:cond delay="499"/>
                                          </p:stCondLst>
                                        </p:cTn>
                                        <p:tgtEl>
                                          <p:spTgt spid="42"/>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34"/>
                                        </p:tgtEl>
                                      </p:cBhvr>
                                    </p:animEffect>
                                    <p:set>
                                      <p:cBhvr>
                                        <p:cTn id="64" dur="1" fill="hold">
                                          <p:stCondLst>
                                            <p:cond delay="499"/>
                                          </p:stCondLst>
                                        </p:cTn>
                                        <p:tgtEl>
                                          <p:spTgt spid="34"/>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33"/>
                                        </p:tgtEl>
                                      </p:cBhvr>
                                    </p:animEffect>
                                    <p:set>
                                      <p:cBhvr>
                                        <p:cTn id="67" dur="1" fill="hold">
                                          <p:stCondLst>
                                            <p:cond delay="499"/>
                                          </p:stCondLst>
                                        </p:cTn>
                                        <p:tgtEl>
                                          <p:spTgt spid="33"/>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32"/>
                                        </p:tgtEl>
                                      </p:cBhvr>
                                    </p:animEffect>
                                    <p:set>
                                      <p:cBhvr>
                                        <p:cTn id="70" dur="1" fill="hold">
                                          <p:stCondLst>
                                            <p:cond delay="499"/>
                                          </p:stCondLst>
                                        </p:cTn>
                                        <p:tgtEl>
                                          <p:spTgt spid="32"/>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6"/>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57"/>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5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6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41"/>
                                        </p:tgtEl>
                                        <p:attrNameLst>
                                          <p:attrName>style.visibility</p:attrName>
                                        </p:attrNameLst>
                                      </p:cBhvr>
                                      <p:to>
                                        <p:strVal val="visible"/>
                                      </p:to>
                                    </p:set>
                                  </p:childTnLst>
                                </p:cTn>
                              </p:par>
                              <p:par>
                                <p:cTn id="87" presetID="1" presetClass="entr" presetSubtype="0" fill="hold" grpId="1" nodeType="withEffect">
                                  <p:stCondLst>
                                    <p:cond delay="0"/>
                                  </p:stCondLst>
                                  <p:childTnLst>
                                    <p:set>
                                      <p:cBhvr>
                                        <p:cTn id="88" dur="1" fill="hold">
                                          <p:stCondLst>
                                            <p:cond delay="0"/>
                                          </p:stCondLst>
                                        </p:cTn>
                                        <p:tgtEl>
                                          <p:spTgt spid="42"/>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64"/>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0" presetClass="exit" presetSubtype="0" fill="hold" grpId="1" nodeType="clickEffect">
                                  <p:stCondLst>
                                    <p:cond delay="0"/>
                                  </p:stCondLst>
                                  <p:childTnLst>
                                    <p:animEffect transition="out" filter="fade">
                                      <p:cBhvr>
                                        <p:cTn id="96" dur="500"/>
                                        <p:tgtEl>
                                          <p:spTgt spid="62"/>
                                        </p:tgtEl>
                                      </p:cBhvr>
                                    </p:animEffect>
                                    <p:set>
                                      <p:cBhvr>
                                        <p:cTn id="97" dur="1" fill="hold">
                                          <p:stCondLst>
                                            <p:cond delay="499"/>
                                          </p:stCondLst>
                                        </p:cTn>
                                        <p:tgtEl>
                                          <p:spTgt spid="62"/>
                                        </p:tgtEl>
                                        <p:attrNameLst>
                                          <p:attrName>style.visibility</p:attrName>
                                        </p:attrNameLst>
                                      </p:cBhvr>
                                      <p:to>
                                        <p:strVal val="hidden"/>
                                      </p:to>
                                    </p:set>
                                  </p:childTnLst>
                                </p:cTn>
                              </p:par>
                              <p:par>
                                <p:cTn id="98" presetID="10" presetClass="exit" presetSubtype="0" fill="hold" grpId="1" nodeType="withEffect">
                                  <p:stCondLst>
                                    <p:cond delay="0"/>
                                  </p:stCondLst>
                                  <p:childTnLst>
                                    <p:animEffect transition="out" filter="fade">
                                      <p:cBhvr>
                                        <p:cTn id="99" dur="500"/>
                                        <p:tgtEl>
                                          <p:spTgt spid="63"/>
                                        </p:tgtEl>
                                      </p:cBhvr>
                                    </p:animEffect>
                                    <p:set>
                                      <p:cBhvr>
                                        <p:cTn id="100" dur="1" fill="hold">
                                          <p:stCondLst>
                                            <p:cond delay="499"/>
                                          </p:stCondLst>
                                        </p:cTn>
                                        <p:tgtEl>
                                          <p:spTgt spid="63"/>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64"/>
                                        </p:tgtEl>
                                      </p:cBhvr>
                                    </p:animEffect>
                                    <p:set>
                                      <p:cBhvr>
                                        <p:cTn id="103" dur="1" fill="hold">
                                          <p:stCondLst>
                                            <p:cond delay="499"/>
                                          </p:stCondLst>
                                        </p:cTn>
                                        <p:tgtEl>
                                          <p:spTgt spid="64"/>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56"/>
                                        </p:tgtEl>
                                      </p:cBhvr>
                                    </p:animEffect>
                                    <p:set>
                                      <p:cBhvr>
                                        <p:cTn id="106" dur="1" fill="hold">
                                          <p:stCondLst>
                                            <p:cond delay="499"/>
                                          </p:stCondLst>
                                        </p:cTn>
                                        <p:tgtEl>
                                          <p:spTgt spid="56"/>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57"/>
                                        </p:tgtEl>
                                      </p:cBhvr>
                                    </p:animEffect>
                                    <p:set>
                                      <p:cBhvr>
                                        <p:cTn id="109" dur="1" fill="hold">
                                          <p:stCondLst>
                                            <p:cond delay="499"/>
                                          </p:stCondLst>
                                        </p:cTn>
                                        <p:tgtEl>
                                          <p:spTgt spid="57"/>
                                        </p:tgtEl>
                                        <p:attrNameLst>
                                          <p:attrName>style.visibility</p:attrName>
                                        </p:attrNameLst>
                                      </p:cBhvr>
                                      <p:to>
                                        <p:strVal val="hidden"/>
                                      </p:to>
                                    </p:set>
                                  </p:childTnLst>
                                </p:cTn>
                              </p:par>
                              <p:par>
                                <p:cTn id="110" presetID="10" presetClass="exit" presetSubtype="0" fill="hold" nodeType="withEffect">
                                  <p:stCondLst>
                                    <p:cond delay="0"/>
                                  </p:stCondLst>
                                  <p:childTnLst>
                                    <p:animEffect transition="out" filter="fade">
                                      <p:cBhvr>
                                        <p:cTn id="111" dur="500"/>
                                        <p:tgtEl>
                                          <p:spTgt spid="55"/>
                                        </p:tgtEl>
                                      </p:cBhvr>
                                    </p:animEffect>
                                    <p:set>
                                      <p:cBhvr>
                                        <p:cTn id="112" dur="1" fill="hold">
                                          <p:stCondLst>
                                            <p:cond delay="499"/>
                                          </p:stCondLst>
                                        </p:cTn>
                                        <p:tgtEl>
                                          <p:spTgt spid="55"/>
                                        </p:tgtEl>
                                        <p:attrNameLst>
                                          <p:attrName>style.visibility</p:attrName>
                                        </p:attrNameLst>
                                      </p:cBhvr>
                                      <p:to>
                                        <p:strVal val="hidden"/>
                                      </p:to>
                                    </p:set>
                                  </p:childTnLst>
                                </p:cTn>
                              </p:par>
                              <p:par>
                                <p:cTn id="113" presetID="10" presetClass="exit" presetSubtype="0" fill="hold" grpId="4" nodeType="withEffect">
                                  <p:stCondLst>
                                    <p:cond delay="0"/>
                                  </p:stCondLst>
                                  <p:childTnLst>
                                    <p:animEffect transition="out" filter="fade">
                                      <p:cBhvr>
                                        <p:cTn id="114" dur="500"/>
                                        <p:tgtEl>
                                          <p:spTgt spid="42"/>
                                        </p:tgtEl>
                                      </p:cBhvr>
                                    </p:animEffect>
                                    <p:set>
                                      <p:cBhvr>
                                        <p:cTn id="115" dur="1" fill="hold">
                                          <p:stCondLst>
                                            <p:cond delay="499"/>
                                          </p:stCondLst>
                                        </p:cTn>
                                        <p:tgtEl>
                                          <p:spTgt spid="42"/>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41"/>
                                        </p:tgtEl>
                                      </p:cBhvr>
                                    </p:animEffect>
                                    <p:set>
                                      <p:cBhvr>
                                        <p:cTn id="118" dur="1" fill="hold">
                                          <p:stCondLst>
                                            <p:cond delay="499"/>
                                          </p:stCondLst>
                                        </p:cTn>
                                        <p:tgtEl>
                                          <p:spTgt spid="41"/>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500"/>
                                        <p:tgtEl>
                                          <p:spTgt spid="54"/>
                                        </p:tgtEl>
                                      </p:cBhvr>
                                    </p:animEffect>
                                    <p:set>
                                      <p:cBhvr>
                                        <p:cTn id="121" dur="1" fill="hold">
                                          <p:stCondLst>
                                            <p:cond delay="499"/>
                                          </p:stCondLst>
                                        </p:cTn>
                                        <p:tgtEl>
                                          <p:spTgt spid="54"/>
                                        </p:tgtEl>
                                        <p:attrNameLst>
                                          <p:attrName>style.visibility</p:attrName>
                                        </p:attrNameLst>
                                      </p:cBhvr>
                                      <p:to>
                                        <p:strVal val="hidden"/>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69"/>
                                        </p:tgtEl>
                                        <p:attrNameLst>
                                          <p:attrName>style.visibility</p:attrName>
                                        </p:attrNameLst>
                                      </p:cBhvr>
                                      <p:to>
                                        <p:strVal val="visible"/>
                                      </p:to>
                                    </p:set>
                                  </p:childTnLst>
                                </p:cTn>
                              </p:par>
                              <p:par>
                                <p:cTn id="126" presetID="1" presetClass="entr" presetSubtype="0" fill="hold" grpId="0" nodeType="withEffect">
                                  <p:stCondLst>
                                    <p:cond delay="0"/>
                                  </p:stCondLst>
                                  <p:childTnLst>
                                    <p:set>
                                      <p:cBhvr>
                                        <p:cTn id="127" dur="1" fill="hold">
                                          <p:stCondLst>
                                            <p:cond delay="0"/>
                                          </p:stCondLst>
                                        </p:cTn>
                                        <p:tgtEl>
                                          <p:spTgt spid="70"/>
                                        </p:tgtEl>
                                        <p:attrNameLst>
                                          <p:attrName>style.visibility</p:attrName>
                                        </p:attrNameLst>
                                      </p:cBhvr>
                                      <p:to>
                                        <p:strVal val="visible"/>
                                      </p:to>
                                    </p:set>
                                  </p:childTnLst>
                                </p:cTn>
                              </p:par>
                              <p:par>
                                <p:cTn id="128" presetID="1" presetClass="entr" presetSubtype="0" fill="hold" nodeType="withEffect">
                                  <p:stCondLst>
                                    <p:cond delay="0"/>
                                  </p:stCondLst>
                                  <p:childTnLst>
                                    <p:set>
                                      <p:cBhvr>
                                        <p:cTn id="129" dur="1" fill="hold">
                                          <p:stCondLst>
                                            <p:cond delay="0"/>
                                          </p:stCondLst>
                                        </p:cTn>
                                        <p:tgtEl>
                                          <p:spTgt spid="74"/>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ntr" presetSubtype="0" fill="hold" grpId="0" nodeType="clickEffect">
                                  <p:stCondLst>
                                    <p:cond delay="0"/>
                                  </p:stCondLst>
                                  <p:childTnLst>
                                    <p:set>
                                      <p:cBhvr>
                                        <p:cTn id="133" dur="1" fill="hold">
                                          <p:stCondLst>
                                            <p:cond delay="0"/>
                                          </p:stCondLst>
                                        </p:cTn>
                                        <p:tgtEl>
                                          <p:spTgt spid="88"/>
                                        </p:tgtEl>
                                        <p:attrNameLst>
                                          <p:attrName>style.visibility</p:attrName>
                                        </p:attrNameLst>
                                      </p:cBhvr>
                                      <p:to>
                                        <p:strVal val="visible"/>
                                      </p:to>
                                    </p:set>
                                  </p:childTnLst>
                                </p:cTn>
                              </p:par>
                              <p:par>
                                <p:cTn id="134" presetID="1" presetClass="entr" presetSubtype="0" fill="hold" nodeType="withEffect">
                                  <p:stCondLst>
                                    <p:cond delay="0"/>
                                  </p:stCondLst>
                                  <p:childTnLst>
                                    <p:set>
                                      <p:cBhvr>
                                        <p:cTn id="135" dur="1" fill="hold">
                                          <p:stCondLst>
                                            <p:cond delay="0"/>
                                          </p:stCondLst>
                                        </p:cTn>
                                        <p:tgtEl>
                                          <p:spTgt spid="40"/>
                                        </p:tgtEl>
                                        <p:attrNameLst>
                                          <p:attrName>style.visibility</p:attrName>
                                        </p:attrNameLst>
                                      </p:cBhvr>
                                      <p:to>
                                        <p:strVal val="visible"/>
                                      </p:to>
                                    </p:set>
                                  </p:childTnLst>
                                </p:cTn>
                              </p:par>
                              <p:par>
                                <p:cTn id="136" presetID="1" presetClass="entr" presetSubtype="0" fill="hold" grpId="0" nodeType="withEffect">
                                  <p:stCondLst>
                                    <p:cond delay="0"/>
                                  </p:stCondLst>
                                  <p:childTnLst>
                                    <p:set>
                                      <p:cBhvr>
                                        <p:cTn id="137" dur="1" fill="hold">
                                          <p:stCondLst>
                                            <p:cond delay="0"/>
                                          </p:stCondLst>
                                        </p:cTn>
                                        <p:tgtEl>
                                          <p:spTgt spid="52"/>
                                        </p:tgtEl>
                                        <p:attrNameLst>
                                          <p:attrName>style.visibility</p:attrName>
                                        </p:attrNameLst>
                                      </p:cBhvr>
                                      <p:to>
                                        <p:strVal val="visible"/>
                                      </p:to>
                                    </p:set>
                                  </p:childTnLst>
                                </p:cTn>
                              </p:par>
                              <p:par>
                                <p:cTn id="138" presetID="1" presetClass="entr" presetSubtype="0" fill="hold" grpId="3" nodeType="withEffect">
                                  <p:stCondLst>
                                    <p:cond delay="0"/>
                                  </p:stCondLst>
                                  <p:childTnLst>
                                    <p:set>
                                      <p:cBhvr>
                                        <p:cTn id="139" dur="1" fill="hold">
                                          <p:stCondLst>
                                            <p:cond delay="0"/>
                                          </p:stCondLst>
                                        </p:cTn>
                                        <p:tgtEl>
                                          <p:spTgt spid="42"/>
                                        </p:tgtEl>
                                        <p:attrNameLst>
                                          <p:attrName>style.visibility</p:attrName>
                                        </p:attrNameLst>
                                      </p:cBhvr>
                                      <p:to>
                                        <p:strVal val="visible"/>
                                      </p:to>
                                    </p:set>
                                  </p:childTnLst>
                                </p:cTn>
                              </p:par>
                              <p:par>
                                <p:cTn id="140" presetID="1" presetClass="entr" presetSubtype="0" fill="hold" grpId="0" nodeType="withEffect">
                                  <p:stCondLst>
                                    <p:cond delay="0"/>
                                  </p:stCondLst>
                                  <p:childTnLst>
                                    <p:set>
                                      <p:cBhvr>
                                        <p:cTn id="141" dur="1" fill="hold">
                                          <p:stCondLst>
                                            <p:cond delay="0"/>
                                          </p:stCondLst>
                                        </p:cTn>
                                        <p:tgtEl>
                                          <p:spTgt spid="89"/>
                                        </p:tgtEl>
                                        <p:attrNameLst>
                                          <p:attrName>style.visibility</p:attrName>
                                        </p:attrNameLst>
                                      </p:cBhvr>
                                      <p:to>
                                        <p:strVal val="visible"/>
                                      </p:to>
                                    </p:set>
                                  </p:childTnLst>
                                </p:cTn>
                              </p:par>
                              <p:par>
                                <p:cTn id="142" presetID="1" presetClass="entr" presetSubtype="0" fill="hold" nodeType="withEffect">
                                  <p:stCondLst>
                                    <p:cond delay="0"/>
                                  </p:stCondLst>
                                  <p:childTnLst>
                                    <p:set>
                                      <p:cBhvr>
                                        <p:cTn id="143" dur="1" fill="hold">
                                          <p:stCondLst>
                                            <p:cond delay="0"/>
                                          </p:stCondLst>
                                        </p:cTn>
                                        <p:tgtEl>
                                          <p:spTgt spid="90"/>
                                        </p:tgtEl>
                                        <p:attrNameLst>
                                          <p:attrName>style.visibility</p:attrName>
                                        </p:attrNameLst>
                                      </p:cBhvr>
                                      <p:to>
                                        <p:strVal val="visible"/>
                                      </p:to>
                                    </p:set>
                                  </p:childTnLst>
                                </p:cTn>
                              </p:par>
                            </p:childTnLst>
                          </p:cTn>
                        </p:par>
                      </p:childTnLst>
                    </p:cTn>
                  </p:par>
                  <p:par>
                    <p:cTn id="144" fill="hold">
                      <p:stCondLst>
                        <p:cond delay="indefinite"/>
                      </p:stCondLst>
                      <p:childTnLst>
                        <p:par>
                          <p:cTn id="145" fill="hold">
                            <p:stCondLst>
                              <p:cond delay="0"/>
                            </p:stCondLst>
                            <p:childTnLst>
                              <p:par>
                                <p:cTn id="146" presetID="10" presetClass="exit" presetSubtype="0" fill="hold" nodeType="clickEffect">
                                  <p:stCondLst>
                                    <p:cond delay="0"/>
                                  </p:stCondLst>
                                  <p:childTnLst>
                                    <p:animEffect transition="out" filter="fade">
                                      <p:cBhvr>
                                        <p:cTn id="147" dur="500"/>
                                        <p:tgtEl>
                                          <p:spTgt spid="69"/>
                                        </p:tgtEl>
                                      </p:cBhvr>
                                    </p:animEffect>
                                    <p:set>
                                      <p:cBhvr>
                                        <p:cTn id="148" dur="1" fill="hold">
                                          <p:stCondLst>
                                            <p:cond delay="499"/>
                                          </p:stCondLst>
                                        </p:cTn>
                                        <p:tgtEl>
                                          <p:spTgt spid="69"/>
                                        </p:tgtEl>
                                        <p:attrNameLst>
                                          <p:attrName>style.visibility</p:attrName>
                                        </p:attrNameLst>
                                      </p:cBhvr>
                                      <p:to>
                                        <p:strVal val="hidden"/>
                                      </p:to>
                                    </p:set>
                                  </p:childTnLst>
                                </p:cTn>
                              </p:par>
                              <p:par>
                                <p:cTn id="149" presetID="10" presetClass="exit" presetSubtype="0" fill="hold" grpId="1" nodeType="withEffect">
                                  <p:stCondLst>
                                    <p:cond delay="0"/>
                                  </p:stCondLst>
                                  <p:childTnLst>
                                    <p:animEffect transition="out" filter="fade">
                                      <p:cBhvr>
                                        <p:cTn id="150" dur="500"/>
                                        <p:tgtEl>
                                          <p:spTgt spid="70"/>
                                        </p:tgtEl>
                                      </p:cBhvr>
                                    </p:animEffect>
                                    <p:set>
                                      <p:cBhvr>
                                        <p:cTn id="151" dur="1" fill="hold">
                                          <p:stCondLst>
                                            <p:cond delay="499"/>
                                          </p:stCondLst>
                                        </p:cTn>
                                        <p:tgtEl>
                                          <p:spTgt spid="70"/>
                                        </p:tgtEl>
                                        <p:attrNameLst>
                                          <p:attrName>style.visibility</p:attrName>
                                        </p:attrNameLst>
                                      </p:cBhvr>
                                      <p:to>
                                        <p:strVal val="hidden"/>
                                      </p:to>
                                    </p:set>
                                  </p:childTnLst>
                                </p:cTn>
                              </p:par>
                              <p:par>
                                <p:cTn id="152" presetID="10" presetClass="exit" presetSubtype="0" fill="hold" nodeType="withEffect">
                                  <p:stCondLst>
                                    <p:cond delay="0"/>
                                  </p:stCondLst>
                                  <p:childTnLst>
                                    <p:animEffect transition="out" filter="fade">
                                      <p:cBhvr>
                                        <p:cTn id="153" dur="500"/>
                                        <p:tgtEl>
                                          <p:spTgt spid="74"/>
                                        </p:tgtEl>
                                      </p:cBhvr>
                                    </p:animEffect>
                                    <p:set>
                                      <p:cBhvr>
                                        <p:cTn id="154" dur="1" fill="hold">
                                          <p:stCondLst>
                                            <p:cond delay="499"/>
                                          </p:stCondLst>
                                        </p:cTn>
                                        <p:tgtEl>
                                          <p:spTgt spid="74"/>
                                        </p:tgtEl>
                                        <p:attrNameLst>
                                          <p:attrName>style.visibility</p:attrName>
                                        </p:attrNameLst>
                                      </p:cBhvr>
                                      <p:to>
                                        <p:strVal val="hidden"/>
                                      </p:to>
                                    </p:set>
                                  </p:childTnLst>
                                </p:cTn>
                              </p:par>
                              <p:par>
                                <p:cTn id="155" presetID="10" presetClass="exit" presetSubtype="0" fill="hold" grpId="1" nodeType="withEffect">
                                  <p:stCondLst>
                                    <p:cond delay="0"/>
                                  </p:stCondLst>
                                  <p:childTnLst>
                                    <p:animEffect transition="out" filter="fade">
                                      <p:cBhvr>
                                        <p:cTn id="156" dur="500"/>
                                        <p:tgtEl>
                                          <p:spTgt spid="88"/>
                                        </p:tgtEl>
                                      </p:cBhvr>
                                    </p:animEffect>
                                    <p:set>
                                      <p:cBhvr>
                                        <p:cTn id="157" dur="1" fill="hold">
                                          <p:stCondLst>
                                            <p:cond delay="499"/>
                                          </p:stCondLst>
                                        </p:cTn>
                                        <p:tgtEl>
                                          <p:spTgt spid="88"/>
                                        </p:tgtEl>
                                        <p:attrNameLst>
                                          <p:attrName>style.visibility</p:attrName>
                                        </p:attrNameLst>
                                      </p:cBhvr>
                                      <p:to>
                                        <p:strVal val="hidden"/>
                                      </p:to>
                                    </p:set>
                                  </p:childTnLst>
                                </p:cTn>
                              </p:par>
                              <p:par>
                                <p:cTn id="158" presetID="10" presetClass="exit" presetSubtype="0" fill="hold" grpId="5" nodeType="withEffect">
                                  <p:stCondLst>
                                    <p:cond delay="0"/>
                                  </p:stCondLst>
                                  <p:childTnLst>
                                    <p:animEffect transition="out" filter="fade">
                                      <p:cBhvr>
                                        <p:cTn id="159" dur="500"/>
                                        <p:tgtEl>
                                          <p:spTgt spid="42"/>
                                        </p:tgtEl>
                                      </p:cBhvr>
                                    </p:animEffect>
                                    <p:set>
                                      <p:cBhvr>
                                        <p:cTn id="160" dur="1" fill="hold">
                                          <p:stCondLst>
                                            <p:cond delay="499"/>
                                          </p:stCondLst>
                                        </p:cTn>
                                        <p:tgtEl>
                                          <p:spTgt spid="42"/>
                                        </p:tgtEl>
                                        <p:attrNameLst>
                                          <p:attrName>style.visibility</p:attrName>
                                        </p:attrNameLst>
                                      </p:cBhvr>
                                      <p:to>
                                        <p:strVal val="hidden"/>
                                      </p:to>
                                    </p:set>
                                  </p:childTnLst>
                                </p:cTn>
                              </p:par>
                              <p:par>
                                <p:cTn id="161" presetID="10" presetClass="exit" presetSubtype="0" fill="hold" nodeType="withEffect">
                                  <p:stCondLst>
                                    <p:cond delay="0"/>
                                  </p:stCondLst>
                                  <p:childTnLst>
                                    <p:animEffect transition="out" filter="fade">
                                      <p:cBhvr>
                                        <p:cTn id="162" dur="500"/>
                                        <p:tgtEl>
                                          <p:spTgt spid="40"/>
                                        </p:tgtEl>
                                      </p:cBhvr>
                                    </p:animEffect>
                                    <p:set>
                                      <p:cBhvr>
                                        <p:cTn id="163" dur="1" fill="hold">
                                          <p:stCondLst>
                                            <p:cond delay="499"/>
                                          </p:stCondLst>
                                        </p:cTn>
                                        <p:tgtEl>
                                          <p:spTgt spid="40"/>
                                        </p:tgtEl>
                                        <p:attrNameLst>
                                          <p:attrName>style.visibility</p:attrName>
                                        </p:attrNameLst>
                                      </p:cBhvr>
                                      <p:to>
                                        <p:strVal val="hidden"/>
                                      </p:to>
                                    </p:set>
                                  </p:childTnLst>
                                </p:cTn>
                              </p:par>
                              <p:par>
                                <p:cTn id="164" presetID="10" presetClass="exit" presetSubtype="0" fill="hold" grpId="1" nodeType="withEffect">
                                  <p:stCondLst>
                                    <p:cond delay="0"/>
                                  </p:stCondLst>
                                  <p:childTnLst>
                                    <p:animEffect transition="out" filter="fade">
                                      <p:cBhvr>
                                        <p:cTn id="165" dur="500"/>
                                        <p:tgtEl>
                                          <p:spTgt spid="52"/>
                                        </p:tgtEl>
                                      </p:cBhvr>
                                    </p:animEffect>
                                    <p:set>
                                      <p:cBhvr>
                                        <p:cTn id="166" dur="1" fill="hold">
                                          <p:stCondLst>
                                            <p:cond delay="499"/>
                                          </p:stCondLst>
                                        </p:cTn>
                                        <p:tgtEl>
                                          <p:spTgt spid="52"/>
                                        </p:tgtEl>
                                        <p:attrNameLst>
                                          <p:attrName>style.visibility</p:attrName>
                                        </p:attrNameLst>
                                      </p:cBhvr>
                                      <p:to>
                                        <p:strVal val="hidden"/>
                                      </p:to>
                                    </p:set>
                                  </p:childTnLst>
                                </p:cTn>
                              </p:par>
                              <p:par>
                                <p:cTn id="167" presetID="10" presetClass="exit" presetSubtype="0" fill="hold" grpId="1" nodeType="withEffect">
                                  <p:stCondLst>
                                    <p:cond delay="0"/>
                                  </p:stCondLst>
                                  <p:childTnLst>
                                    <p:animEffect transition="out" filter="fade">
                                      <p:cBhvr>
                                        <p:cTn id="168" dur="500"/>
                                        <p:tgtEl>
                                          <p:spTgt spid="89"/>
                                        </p:tgtEl>
                                      </p:cBhvr>
                                    </p:animEffect>
                                    <p:set>
                                      <p:cBhvr>
                                        <p:cTn id="169" dur="1" fill="hold">
                                          <p:stCondLst>
                                            <p:cond delay="499"/>
                                          </p:stCondLst>
                                        </p:cTn>
                                        <p:tgtEl>
                                          <p:spTgt spid="89"/>
                                        </p:tgtEl>
                                        <p:attrNameLst>
                                          <p:attrName>style.visibility</p:attrName>
                                        </p:attrNameLst>
                                      </p:cBhvr>
                                      <p:to>
                                        <p:strVal val="hidden"/>
                                      </p:to>
                                    </p:set>
                                  </p:childTnLst>
                                </p:cTn>
                              </p:par>
                              <p:par>
                                <p:cTn id="170" presetID="10" presetClass="exit" presetSubtype="0" fill="hold" nodeType="withEffect">
                                  <p:stCondLst>
                                    <p:cond delay="0"/>
                                  </p:stCondLst>
                                  <p:childTnLst>
                                    <p:animEffect transition="out" filter="fade">
                                      <p:cBhvr>
                                        <p:cTn id="171" dur="500"/>
                                        <p:tgtEl>
                                          <p:spTgt spid="90"/>
                                        </p:tgtEl>
                                      </p:cBhvr>
                                    </p:animEffect>
                                    <p:set>
                                      <p:cBhvr>
                                        <p:cTn id="172" dur="1" fill="hold">
                                          <p:stCondLst>
                                            <p:cond delay="499"/>
                                          </p:stCondLst>
                                        </p:cTn>
                                        <p:tgtEl>
                                          <p:spTgt spid="90"/>
                                        </p:tgtEl>
                                        <p:attrNameLst>
                                          <p:attrName>style.visibility</p:attrName>
                                        </p:attrNameLst>
                                      </p:cBhvr>
                                      <p:to>
                                        <p:strVal val="hidden"/>
                                      </p:to>
                                    </p:set>
                                  </p:childTnLst>
                                </p:cTn>
                              </p:par>
                            </p:childTnLst>
                          </p:cTn>
                        </p:par>
                      </p:childTnLst>
                    </p:cTn>
                  </p:par>
                  <p:par>
                    <p:cTn id="173" fill="hold">
                      <p:stCondLst>
                        <p:cond delay="indefinite"/>
                      </p:stCondLst>
                      <p:childTnLst>
                        <p:par>
                          <p:cTn id="174" fill="hold">
                            <p:stCondLst>
                              <p:cond delay="0"/>
                            </p:stCondLst>
                            <p:childTnLst>
                              <p:par>
                                <p:cTn id="175" presetID="1" presetClass="entr" presetSubtype="0" fill="hold" grpId="2" nodeType="clickEffect">
                                  <p:stCondLst>
                                    <p:cond delay="0"/>
                                  </p:stCondLst>
                                  <p:childTnLst>
                                    <p:set>
                                      <p:cBhvr>
                                        <p:cTn id="176" dur="1" fill="hold">
                                          <p:stCondLst>
                                            <p:cond delay="0"/>
                                          </p:stCondLst>
                                        </p:cTn>
                                        <p:tgtEl>
                                          <p:spTgt spid="39"/>
                                        </p:tgtEl>
                                        <p:attrNameLst>
                                          <p:attrName>style.visibility</p:attrName>
                                        </p:attrNameLst>
                                      </p:cBhvr>
                                      <p:to>
                                        <p:strVal val="visible"/>
                                      </p:to>
                                    </p:set>
                                  </p:childTnLst>
                                </p:cTn>
                              </p:par>
                              <p:par>
                                <p:cTn id="177" presetID="1" presetClass="entr" presetSubtype="0" fill="hold" nodeType="withEffect">
                                  <p:stCondLst>
                                    <p:cond delay="0"/>
                                  </p:stCondLst>
                                  <p:childTnLst>
                                    <p:set>
                                      <p:cBhvr>
                                        <p:cTn id="178" dur="1" fill="hold">
                                          <p:stCondLst>
                                            <p:cond delay="0"/>
                                          </p:stCondLst>
                                        </p:cTn>
                                        <p:tgtEl>
                                          <p:spTgt spid="32"/>
                                        </p:tgtEl>
                                        <p:attrNameLst>
                                          <p:attrName>style.visibility</p:attrName>
                                        </p:attrNameLst>
                                      </p:cBhvr>
                                      <p:to>
                                        <p:strVal val="visible"/>
                                      </p:to>
                                    </p:set>
                                  </p:childTnLst>
                                </p:cTn>
                              </p:par>
                              <p:par>
                                <p:cTn id="179" presetID="1" presetClass="entr" presetSubtype="0" fill="hold" nodeType="withEffect">
                                  <p:stCondLst>
                                    <p:cond delay="0"/>
                                  </p:stCondLst>
                                  <p:childTnLst>
                                    <p:set>
                                      <p:cBhvr>
                                        <p:cTn id="180" dur="1" fill="hold">
                                          <p:stCondLst>
                                            <p:cond delay="0"/>
                                          </p:stCondLst>
                                        </p:cTn>
                                        <p:tgtEl>
                                          <p:spTgt spid="34"/>
                                        </p:tgtEl>
                                        <p:attrNameLst>
                                          <p:attrName>style.visibility</p:attrName>
                                        </p:attrNameLst>
                                      </p:cBhvr>
                                      <p:to>
                                        <p:strVal val="visible"/>
                                      </p:to>
                                    </p:set>
                                  </p:childTnLst>
                                </p:cTn>
                              </p:par>
                              <p:par>
                                <p:cTn id="181" presetID="1" presetClass="entr" presetSubtype="0" fill="hold" grpId="6" nodeType="withEffect">
                                  <p:stCondLst>
                                    <p:cond delay="0"/>
                                  </p:stCondLst>
                                  <p:childTnLst>
                                    <p:set>
                                      <p:cBhvr>
                                        <p:cTn id="182" dur="1" fill="hold">
                                          <p:stCondLst>
                                            <p:cond delay="0"/>
                                          </p:stCondLst>
                                        </p:cTn>
                                        <p:tgtEl>
                                          <p:spTgt spid="42"/>
                                        </p:tgtEl>
                                        <p:attrNameLst>
                                          <p:attrName>style.visibility</p:attrName>
                                        </p:attrNameLst>
                                      </p:cBhvr>
                                      <p:to>
                                        <p:strVal val="visible"/>
                                      </p:to>
                                    </p:set>
                                  </p:childTnLst>
                                </p:cTn>
                              </p:par>
                              <p:par>
                                <p:cTn id="183" presetID="1" presetClass="entr" presetSubtype="0" fill="hold" nodeType="withEffect">
                                  <p:stCondLst>
                                    <p:cond delay="0"/>
                                  </p:stCondLst>
                                  <p:childTnLst>
                                    <p:set>
                                      <p:cBhvr>
                                        <p:cTn id="184" dur="1" fill="hold">
                                          <p:stCondLst>
                                            <p:cond delay="0"/>
                                          </p:stCondLst>
                                        </p:cTn>
                                        <p:tgtEl>
                                          <p:spTgt spid="43"/>
                                        </p:tgtEl>
                                        <p:attrNameLst>
                                          <p:attrName>style.visibility</p:attrName>
                                        </p:attrNameLst>
                                      </p:cBhvr>
                                      <p:to>
                                        <p:strVal val="visible"/>
                                      </p:to>
                                    </p:set>
                                  </p:childTnLst>
                                </p:cTn>
                              </p:par>
                              <p:par>
                                <p:cTn id="185" presetID="1" presetClass="entr" presetSubtype="0" fill="hold" grpId="2" nodeType="withEffect">
                                  <p:stCondLst>
                                    <p:cond delay="0"/>
                                  </p:stCondLst>
                                  <p:childTnLst>
                                    <p:set>
                                      <p:cBhvr>
                                        <p:cTn id="186" dur="1" fill="hold">
                                          <p:stCondLst>
                                            <p:cond delay="0"/>
                                          </p:stCondLst>
                                        </p:cTn>
                                        <p:tgtEl>
                                          <p:spTgt spid="56"/>
                                        </p:tgtEl>
                                        <p:attrNameLst>
                                          <p:attrName>style.visibility</p:attrName>
                                        </p:attrNameLst>
                                      </p:cBhvr>
                                      <p:to>
                                        <p:strVal val="visible"/>
                                      </p:to>
                                    </p:set>
                                  </p:childTnLst>
                                </p:cTn>
                              </p:par>
                              <p:par>
                                <p:cTn id="187" presetID="1" presetClass="entr" presetSubtype="0" fill="hold" nodeType="withEffect">
                                  <p:stCondLst>
                                    <p:cond delay="0"/>
                                  </p:stCondLst>
                                  <p:childTnLst>
                                    <p:set>
                                      <p:cBhvr>
                                        <p:cTn id="188" dur="1" fill="hold">
                                          <p:stCondLst>
                                            <p:cond delay="0"/>
                                          </p:stCondLst>
                                        </p:cTn>
                                        <p:tgtEl>
                                          <p:spTgt spid="55"/>
                                        </p:tgtEl>
                                        <p:attrNameLst>
                                          <p:attrName>style.visibility</p:attrName>
                                        </p:attrNameLst>
                                      </p:cBhvr>
                                      <p:to>
                                        <p:strVal val="visible"/>
                                      </p:to>
                                    </p:set>
                                  </p:childTnLst>
                                </p:cTn>
                              </p:par>
                              <p:par>
                                <p:cTn id="189" presetID="1" presetClass="entr" presetSubtype="0" fill="hold" grpId="2" nodeType="withEffect">
                                  <p:stCondLst>
                                    <p:cond delay="0"/>
                                  </p:stCondLst>
                                  <p:childTnLst>
                                    <p:set>
                                      <p:cBhvr>
                                        <p:cTn id="190" dur="1" fill="hold">
                                          <p:stCondLst>
                                            <p:cond delay="0"/>
                                          </p:stCondLst>
                                        </p:cTn>
                                        <p:tgtEl>
                                          <p:spTgt spid="62"/>
                                        </p:tgtEl>
                                        <p:attrNameLst>
                                          <p:attrName>style.visibility</p:attrName>
                                        </p:attrNameLst>
                                      </p:cBhvr>
                                      <p:to>
                                        <p:strVal val="visible"/>
                                      </p:to>
                                    </p:set>
                                  </p:childTnLst>
                                </p:cTn>
                              </p:par>
                              <p:par>
                                <p:cTn id="191" presetID="1" presetClass="entr" presetSubtype="0" fill="hold" grpId="2" nodeType="withEffect">
                                  <p:stCondLst>
                                    <p:cond delay="0"/>
                                  </p:stCondLst>
                                  <p:childTnLst>
                                    <p:set>
                                      <p:cBhvr>
                                        <p:cTn id="192" dur="1" fill="hold">
                                          <p:stCondLst>
                                            <p:cond delay="0"/>
                                          </p:stCondLst>
                                        </p:cTn>
                                        <p:tgtEl>
                                          <p:spTgt spid="54"/>
                                        </p:tgtEl>
                                        <p:attrNameLst>
                                          <p:attrName>style.visibility</p:attrName>
                                        </p:attrNameLst>
                                      </p:cBhvr>
                                      <p:to>
                                        <p:strVal val="visible"/>
                                      </p:to>
                                    </p:set>
                                  </p:childTnLst>
                                </p:cTn>
                              </p:par>
                              <p:par>
                                <p:cTn id="193" presetID="1" presetClass="entr" presetSubtype="0" fill="hold" nodeType="withEffect">
                                  <p:stCondLst>
                                    <p:cond delay="0"/>
                                  </p:stCondLst>
                                  <p:childTnLst>
                                    <p:set>
                                      <p:cBhvr>
                                        <p:cTn id="194" dur="1" fill="hold">
                                          <p:stCondLst>
                                            <p:cond delay="0"/>
                                          </p:stCondLst>
                                        </p:cTn>
                                        <p:tgtEl>
                                          <p:spTgt spid="41"/>
                                        </p:tgtEl>
                                        <p:attrNameLst>
                                          <p:attrName>style.visibility</p:attrName>
                                        </p:attrNameLst>
                                      </p:cBhvr>
                                      <p:to>
                                        <p:strVal val="visible"/>
                                      </p:to>
                                    </p:set>
                                  </p:childTnLst>
                                </p:cTn>
                              </p:par>
                              <p:par>
                                <p:cTn id="195" presetID="1" presetClass="entr" presetSubtype="0" fill="hold" grpId="2" nodeType="withEffect">
                                  <p:stCondLst>
                                    <p:cond delay="0"/>
                                  </p:stCondLst>
                                  <p:childTnLst>
                                    <p:set>
                                      <p:cBhvr>
                                        <p:cTn id="196" dur="1" fill="hold">
                                          <p:stCondLst>
                                            <p:cond delay="0"/>
                                          </p:stCondLst>
                                        </p:cTn>
                                        <p:tgtEl>
                                          <p:spTgt spid="63"/>
                                        </p:tgtEl>
                                        <p:attrNameLst>
                                          <p:attrName>style.visibility</p:attrName>
                                        </p:attrNameLst>
                                      </p:cBhvr>
                                      <p:to>
                                        <p:strVal val="visible"/>
                                      </p:to>
                                    </p:set>
                                  </p:childTnLst>
                                </p:cTn>
                              </p:par>
                              <p:par>
                                <p:cTn id="197" presetID="1" presetClass="entr" presetSubtype="0" fill="hold" nodeType="withEffect">
                                  <p:stCondLst>
                                    <p:cond delay="0"/>
                                  </p:stCondLst>
                                  <p:childTnLst>
                                    <p:set>
                                      <p:cBhvr>
                                        <p:cTn id="198" dur="1" fill="hold">
                                          <p:stCondLst>
                                            <p:cond delay="0"/>
                                          </p:stCondLst>
                                        </p:cTn>
                                        <p:tgtEl>
                                          <p:spTgt spid="64"/>
                                        </p:tgtEl>
                                        <p:attrNameLst>
                                          <p:attrName>style.visibility</p:attrName>
                                        </p:attrNameLst>
                                      </p:cBhvr>
                                      <p:to>
                                        <p:strVal val="visible"/>
                                      </p:to>
                                    </p:set>
                                  </p:childTnLst>
                                </p:cTn>
                              </p:par>
                              <p:par>
                                <p:cTn id="199" presetID="1" presetClass="entr" presetSubtype="0" fill="hold" nodeType="withEffect">
                                  <p:stCondLst>
                                    <p:cond delay="0"/>
                                  </p:stCondLst>
                                  <p:childTnLst>
                                    <p:set>
                                      <p:cBhvr>
                                        <p:cTn id="200" dur="1" fill="hold">
                                          <p:stCondLst>
                                            <p:cond delay="0"/>
                                          </p:stCondLst>
                                        </p:cTn>
                                        <p:tgtEl>
                                          <p:spTgt spid="69"/>
                                        </p:tgtEl>
                                        <p:attrNameLst>
                                          <p:attrName>style.visibility</p:attrName>
                                        </p:attrNameLst>
                                      </p:cBhvr>
                                      <p:to>
                                        <p:strVal val="visible"/>
                                      </p:to>
                                    </p:set>
                                  </p:childTnLst>
                                </p:cTn>
                              </p:par>
                              <p:par>
                                <p:cTn id="201" presetID="1" presetClass="entr" presetSubtype="0" fill="hold" grpId="2" nodeType="withEffect">
                                  <p:stCondLst>
                                    <p:cond delay="0"/>
                                  </p:stCondLst>
                                  <p:childTnLst>
                                    <p:set>
                                      <p:cBhvr>
                                        <p:cTn id="202" dur="1" fill="hold">
                                          <p:stCondLst>
                                            <p:cond delay="0"/>
                                          </p:stCondLst>
                                        </p:cTn>
                                        <p:tgtEl>
                                          <p:spTgt spid="70"/>
                                        </p:tgtEl>
                                        <p:attrNameLst>
                                          <p:attrName>style.visibility</p:attrName>
                                        </p:attrNameLst>
                                      </p:cBhvr>
                                      <p:to>
                                        <p:strVal val="visible"/>
                                      </p:to>
                                    </p:set>
                                  </p:childTnLst>
                                </p:cTn>
                              </p:par>
                              <p:par>
                                <p:cTn id="203" presetID="1" presetClass="entr" presetSubtype="0" fill="hold" grpId="2" nodeType="withEffect">
                                  <p:stCondLst>
                                    <p:cond delay="0"/>
                                  </p:stCondLst>
                                  <p:childTnLst>
                                    <p:set>
                                      <p:cBhvr>
                                        <p:cTn id="204" dur="1" fill="hold">
                                          <p:stCondLst>
                                            <p:cond delay="0"/>
                                          </p:stCondLst>
                                        </p:cTn>
                                        <p:tgtEl>
                                          <p:spTgt spid="88"/>
                                        </p:tgtEl>
                                        <p:attrNameLst>
                                          <p:attrName>style.visibility</p:attrName>
                                        </p:attrNameLst>
                                      </p:cBhvr>
                                      <p:to>
                                        <p:strVal val="visible"/>
                                      </p:to>
                                    </p:set>
                                  </p:childTnLst>
                                </p:cTn>
                              </p:par>
                              <p:par>
                                <p:cTn id="205" presetID="1" presetClass="entr" presetSubtype="0" fill="hold" nodeType="withEffect">
                                  <p:stCondLst>
                                    <p:cond delay="0"/>
                                  </p:stCondLst>
                                  <p:childTnLst>
                                    <p:set>
                                      <p:cBhvr>
                                        <p:cTn id="206" dur="1" fill="hold">
                                          <p:stCondLst>
                                            <p:cond delay="0"/>
                                          </p:stCondLst>
                                        </p:cTn>
                                        <p:tgtEl>
                                          <p:spTgt spid="40"/>
                                        </p:tgtEl>
                                        <p:attrNameLst>
                                          <p:attrName>style.visibility</p:attrName>
                                        </p:attrNameLst>
                                      </p:cBhvr>
                                      <p:to>
                                        <p:strVal val="visible"/>
                                      </p:to>
                                    </p:set>
                                  </p:childTnLst>
                                </p:cTn>
                              </p:par>
                              <p:par>
                                <p:cTn id="207" presetID="1" presetClass="entr" presetSubtype="0" fill="hold" grpId="2" nodeType="withEffect">
                                  <p:stCondLst>
                                    <p:cond delay="0"/>
                                  </p:stCondLst>
                                  <p:childTnLst>
                                    <p:set>
                                      <p:cBhvr>
                                        <p:cTn id="208" dur="1" fill="hold">
                                          <p:stCondLst>
                                            <p:cond delay="0"/>
                                          </p:stCondLst>
                                        </p:cTn>
                                        <p:tgtEl>
                                          <p:spTgt spid="52"/>
                                        </p:tgtEl>
                                        <p:attrNameLst>
                                          <p:attrName>style.visibility</p:attrName>
                                        </p:attrNameLst>
                                      </p:cBhvr>
                                      <p:to>
                                        <p:strVal val="visible"/>
                                      </p:to>
                                    </p:set>
                                  </p:childTnLst>
                                </p:cTn>
                              </p:par>
                              <p:par>
                                <p:cTn id="209" presetID="1" presetClass="entr" presetSubtype="0" fill="hold" grpId="2" nodeType="withEffect">
                                  <p:stCondLst>
                                    <p:cond delay="0"/>
                                  </p:stCondLst>
                                  <p:childTnLst>
                                    <p:set>
                                      <p:cBhvr>
                                        <p:cTn id="210" dur="1" fill="hold">
                                          <p:stCondLst>
                                            <p:cond delay="0"/>
                                          </p:stCondLst>
                                        </p:cTn>
                                        <p:tgtEl>
                                          <p:spTgt spid="89"/>
                                        </p:tgtEl>
                                        <p:attrNameLst>
                                          <p:attrName>style.visibility</p:attrName>
                                        </p:attrNameLst>
                                      </p:cBhvr>
                                      <p:to>
                                        <p:strVal val="visible"/>
                                      </p:to>
                                    </p:set>
                                  </p:childTnLst>
                                </p:cTn>
                              </p:par>
                              <p:par>
                                <p:cTn id="211" presetID="1" presetClass="entr" presetSubtype="0" fill="hold" nodeType="withEffect">
                                  <p:stCondLst>
                                    <p:cond delay="0"/>
                                  </p:stCondLst>
                                  <p:childTnLst>
                                    <p:set>
                                      <p:cBhvr>
                                        <p:cTn id="212" dur="1" fill="hold">
                                          <p:stCondLst>
                                            <p:cond delay="0"/>
                                          </p:stCondLst>
                                        </p:cTn>
                                        <p:tgtEl>
                                          <p:spTgt spid="90"/>
                                        </p:tgtEl>
                                        <p:attrNameLst>
                                          <p:attrName>style.visibility</p:attrName>
                                        </p:attrNameLst>
                                      </p:cBhvr>
                                      <p:to>
                                        <p:strVal val="visible"/>
                                      </p:to>
                                    </p:set>
                                  </p:childTnLst>
                                </p:cTn>
                              </p:par>
                              <p:par>
                                <p:cTn id="213" presetID="1" presetClass="entr" presetSubtype="0" fill="hold" grpId="2" nodeType="withEffect">
                                  <p:stCondLst>
                                    <p:cond delay="0"/>
                                  </p:stCondLst>
                                  <p:childTnLst>
                                    <p:set>
                                      <p:cBhvr>
                                        <p:cTn id="214" dur="1" fill="hold">
                                          <p:stCondLst>
                                            <p:cond delay="0"/>
                                          </p:stCondLst>
                                        </p:cTn>
                                        <p:tgtEl>
                                          <p:spTgt spid="33"/>
                                        </p:tgtEl>
                                        <p:attrNameLst>
                                          <p:attrName>style.visibility</p:attrName>
                                        </p:attrNameLst>
                                      </p:cBhvr>
                                      <p:to>
                                        <p:strVal val="visible"/>
                                      </p:to>
                                    </p:set>
                                  </p:childTnLst>
                                </p:cTn>
                              </p:par>
                              <p:par>
                                <p:cTn id="215" presetID="1" presetClass="entr" presetSubtype="0" fill="hold" nodeType="withEffect">
                                  <p:stCondLst>
                                    <p:cond delay="0"/>
                                  </p:stCondLst>
                                  <p:childTnLst>
                                    <p:set>
                                      <p:cBhvr>
                                        <p:cTn id="216" dur="1" fill="hold">
                                          <p:stCondLst>
                                            <p:cond delay="0"/>
                                          </p:stCondLst>
                                        </p:cTn>
                                        <p:tgtEl>
                                          <p:spTgt spid="57"/>
                                        </p:tgtEl>
                                        <p:attrNameLst>
                                          <p:attrName>style.visibility</p:attrName>
                                        </p:attrNameLst>
                                      </p:cBhvr>
                                      <p:to>
                                        <p:strVal val="visible"/>
                                      </p:to>
                                    </p:set>
                                  </p:childTnLst>
                                </p:cTn>
                              </p:par>
                              <p:par>
                                <p:cTn id="217" presetID="1" presetClass="entr" presetSubtype="0" fill="hold" nodeType="withEffect">
                                  <p:stCondLst>
                                    <p:cond delay="0"/>
                                  </p:stCondLst>
                                  <p:childTnLst>
                                    <p:set>
                                      <p:cBhvr>
                                        <p:cTn id="218"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4" grpId="0" animBg="1"/>
      <p:bldP spid="25" grpId="0" animBg="1"/>
      <p:bldP spid="26" grpId="0"/>
      <p:bldP spid="28" grpId="0" animBg="1"/>
      <p:bldP spid="29" grpId="0" animBg="1"/>
      <p:bldP spid="31" grpId="0" animBg="1"/>
      <p:bldP spid="33" grpId="0"/>
      <p:bldP spid="33" grpId="1"/>
      <p:bldP spid="33" grpId="2"/>
      <p:bldP spid="42" grpId="0"/>
      <p:bldP spid="42" grpId="1"/>
      <p:bldP spid="42" grpId="2"/>
      <p:bldP spid="42" grpId="3"/>
      <p:bldP spid="42" grpId="4"/>
      <p:bldP spid="42" grpId="5"/>
      <p:bldP spid="42" grpId="6"/>
      <p:bldP spid="56" grpId="0"/>
      <p:bldP spid="56" grpId="1"/>
      <p:bldP spid="56" grpId="2"/>
      <p:bldP spid="62" grpId="0" animBg="1"/>
      <p:bldP spid="62" grpId="1" animBg="1"/>
      <p:bldP spid="62" grpId="2" animBg="1"/>
      <p:bldP spid="63" grpId="0" animBg="1"/>
      <p:bldP spid="63" grpId="1" animBg="1"/>
      <p:bldP spid="63" grpId="2" animBg="1"/>
      <p:bldP spid="70" grpId="0"/>
      <p:bldP spid="70" grpId="1"/>
      <p:bldP spid="70" grpId="2"/>
      <p:bldP spid="39" grpId="0" animBg="1"/>
      <p:bldP spid="39" grpId="1" animBg="1"/>
      <p:bldP spid="39" grpId="2" animBg="1"/>
      <p:bldP spid="52" grpId="0" animBg="1"/>
      <p:bldP spid="52" grpId="1" animBg="1"/>
      <p:bldP spid="52" grpId="2" animBg="1"/>
      <p:bldP spid="54" grpId="0" animBg="1"/>
      <p:bldP spid="54" grpId="1" animBg="1"/>
      <p:bldP spid="54" grpId="2" animBg="1"/>
      <p:bldP spid="88" grpId="0" animBg="1"/>
      <p:bldP spid="88" grpId="1" animBg="1"/>
      <p:bldP spid="88" grpId="2" animBg="1"/>
      <p:bldP spid="89" grpId="0" animBg="1"/>
      <p:bldP spid="89" grpId="1" animBg="1"/>
      <p:bldP spid="89"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3F27F-E8C3-4988-B5BC-BD42CF6BC771}"/>
              </a:ext>
            </a:extLst>
          </p:cNvPr>
          <p:cNvSpPr>
            <a:spLocks noGrp="1"/>
          </p:cNvSpPr>
          <p:nvPr>
            <p:ph type="ctrTitle"/>
          </p:nvPr>
        </p:nvSpPr>
        <p:spPr>
          <a:xfrm>
            <a:off x="2398008" y="2235200"/>
            <a:ext cx="6874008" cy="2387600"/>
          </a:xfrm>
        </p:spPr>
        <p:txBody>
          <a:bodyPr>
            <a:normAutofit/>
          </a:bodyPr>
          <a:lstStyle/>
          <a:p>
            <a:pPr marL="571500" indent="-571500">
              <a:buFont typeface="+mj-lt"/>
              <a:buAutoNum type="romanUcPeriod" startAt="2"/>
            </a:pPr>
            <a:r>
              <a:rPr lang="fr-FR" b="1" dirty="0">
                <a:solidFill>
                  <a:srgbClr val="0070C0"/>
                </a:solidFill>
                <a:latin typeface="+mn-lt"/>
              </a:rPr>
              <a:t> HIGH INFLATION MECHANISMS</a:t>
            </a:r>
          </a:p>
        </p:txBody>
      </p:sp>
      <p:pic>
        <p:nvPicPr>
          <p:cNvPr id="3" name="Picture 2">
            <a:extLst>
              <a:ext uri="{FF2B5EF4-FFF2-40B4-BE49-F238E27FC236}">
                <a16:creationId xmlns:a16="http://schemas.microsoft.com/office/drawing/2014/main" id="{990F220E-346B-DFA4-7982-90D366B2AADD}"/>
              </a:ext>
            </a:extLst>
          </p:cNvPr>
          <p:cNvPicPr>
            <a:picLocks noChangeAspect="1"/>
          </p:cNvPicPr>
          <p:nvPr/>
        </p:nvPicPr>
        <p:blipFill>
          <a:blip r:embed="rId2"/>
          <a:stretch>
            <a:fillRect/>
          </a:stretch>
        </p:blipFill>
        <p:spPr>
          <a:xfrm>
            <a:off x="155555" y="189709"/>
            <a:ext cx="2969667" cy="689787"/>
          </a:xfrm>
          <a:prstGeom prst="rect">
            <a:avLst/>
          </a:prstGeom>
        </p:spPr>
      </p:pic>
      <p:sp>
        <p:nvSpPr>
          <p:cNvPr id="4" name="Rectangle 3">
            <a:extLst>
              <a:ext uri="{FF2B5EF4-FFF2-40B4-BE49-F238E27FC236}">
                <a16:creationId xmlns:a16="http://schemas.microsoft.com/office/drawing/2014/main" id="{76AF395D-7B3B-F5A4-CF8C-FB19D0AF7355}"/>
              </a:ext>
            </a:extLst>
          </p:cNvPr>
          <p:cNvSpPr/>
          <p:nvPr/>
        </p:nvSpPr>
        <p:spPr>
          <a:xfrm>
            <a:off x="1640388" y="1509204"/>
            <a:ext cx="9144000" cy="4101483"/>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7817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98548C8A9DC2D4F9717E47AA99D6E09" ma:contentTypeVersion="6" ma:contentTypeDescription="Create a new document." ma:contentTypeScope="" ma:versionID="aec067a44d33f4abe531864ca4f1579a">
  <xsd:schema xmlns:xsd="http://www.w3.org/2001/XMLSchema" xmlns:xs="http://www.w3.org/2001/XMLSchema" xmlns:p="http://schemas.microsoft.com/office/2006/metadata/properties" xmlns:ns2="4a77e315-bc4d-40a1-9ec3-10047c431ec6" xmlns:ns3="89990925-4ab5-453f-8393-aac8e357910c" targetNamespace="http://schemas.microsoft.com/office/2006/metadata/properties" ma:root="true" ma:fieldsID="28a4d9746739ff3795b122dd2fdcbe75" ns2:_="" ns3:_="">
    <xsd:import namespace="4a77e315-bc4d-40a1-9ec3-10047c431ec6"/>
    <xsd:import namespace="89990925-4ab5-453f-8393-aac8e357910c"/>
    <xsd:element name="properties">
      <xsd:complexType>
        <xsd:sequence>
          <xsd:element name="documentManagement">
            <xsd:complexType>
              <xsd:all>
                <xsd:element ref="ns2:Doc_x0020_Type"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a77e315-bc4d-40a1-9ec3-10047c431ec6" elementFormDefault="qualified">
    <xsd:import namespace="http://schemas.microsoft.com/office/2006/documentManagement/types"/>
    <xsd:import namespace="http://schemas.microsoft.com/office/infopath/2007/PartnerControls"/>
    <xsd:element name="Doc_x0020_Type" ma:index="4" nillable="true" ma:displayName="Doc Type" ma:format="Dropdown" ma:internalName="Doc_x0020_Type" ma:readOnly="false">
      <xsd:simpleType>
        <xsd:restriction base="dms:Choice">
          <xsd:enumeration value="Approval of Reports"/>
          <xsd:enumeration value="Code Files"/>
          <xsd:enumeration value="Committee members"/>
          <xsd:enumeration value="Follow up of Action"/>
          <xsd:enumeration value="Forms"/>
          <xsd:enumeration value="Info &amp; Procedures"/>
          <xsd:enumeration value="Logistics"/>
          <xsd:enumeration value="Miscellaneous"/>
          <xsd:enumeration value="Meeting Time table"/>
          <xsd:enumeration value="Reference documents"/>
          <xsd:enumeration value="Templates"/>
          <xsd:enumeration value="Cleaning Sdata"/>
          <xsd:enumeration value="Translation requests"/>
          <xsd:enumeration value="Toolbox"/>
        </xsd:restriction>
      </xsd:simpleType>
    </xsd:element>
  </xsd:schema>
  <xsd:schema xmlns:xsd="http://www.w3.org/2001/XMLSchema" xmlns:xs="http://www.w3.org/2001/XMLSchema" xmlns:dms="http://schemas.microsoft.com/office/2006/documentManagement/types" xmlns:pc="http://schemas.microsoft.com/office/infopath/2007/PartnerControls" targetNamespace="89990925-4ab5-453f-8393-aac8e357910c"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_x0020_Type xmlns="4a77e315-bc4d-40a1-9ec3-10047c431ec6">Info &amp; Procedures</Doc_x0020_Type>
  </documentManagement>
</p:properties>
</file>

<file path=customXml/itemProps1.xml><?xml version="1.0" encoding="utf-8"?>
<ds:datastoreItem xmlns:ds="http://schemas.openxmlformats.org/officeDocument/2006/customXml" ds:itemID="{775DF297-56C9-4F10-97A8-F832AEEF1B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a77e315-bc4d-40a1-9ec3-10047c431ec6"/>
    <ds:schemaRef ds:uri="89990925-4ab5-453f-8393-aac8e35791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5E7771D-D14D-4862-8154-48C2767A5C1C}">
  <ds:schemaRefs>
    <ds:schemaRef ds:uri="http://schemas.microsoft.com/sharepoint/v3/contenttype/forms"/>
  </ds:schemaRefs>
</ds:datastoreItem>
</file>

<file path=customXml/itemProps3.xml><?xml version="1.0" encoding="utf-8"?>
<ds:datastoreItem xmlns:ds="http://schemas.openxmlformats.org/officeDocument/2006/customXml" ds:itemID="{002DBED7-90D1-4CDF-BDC4-177D5F952180}">
  <ds:schemaRefs>
    <ds:schemaRef ds:uri="4a77e315-bc4d-40a1-9ec3-10047c431ec6"/>
    <ds:schemaRef ds:uri="89990925-4ab5-453f-8393-aac8e357910c"/>
    <ds:schemaRef ds:uri="http://schemas.microsoft.com/office/2006/metadata/properties"/>
    <ds:schemaRef ds:uri="http://schemas.microsoft.com/office/2006/documentManagement/types"/>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Integral</Template>
  <TotalTime>19168</TotalTime>
  <Words>612</Words>
  <Application>Microsoft Office PowerPoint</Application>
  <PresentationFormat>Widescreen</PresentationFormat>
  <Paragraphs>120</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Aptos Display</vt:lpstr>
      <vt:lpstr>Arial</vt:lpstr>
      <vt:lpstr>Calibri</vt:lpstr>
      <vt:lpstr>Wingdings</vt:lpstr>
      <vt:lpstr>Office Theme</vt:lpstr>
      <vt:lpstr>PowerPoint Presentation</vt:lpstr>
      <vt:lpstr>COST-OF-LIVING IN THE COs SYSTEM</vt:lpstr>
      <vt:lpstr>Basic Principles of the SAM</vt:lpstr>
      <vt:lpstr>PowerPoint Presentation</vt:lpstr>
      <vt:lpstr>PowerPoint Presentation</vt:lpstr>
      <vt:lpstr>Annual adjustment of salaries at 1 January 2026 for BELGIUM</vt:lpstr>
      <vt:lpstr>Annual adjustment of salaries at 1 January 2026 for FRANCE </vt:lpstr>
      <vt:lpstr>PowerPoint Presentation</vt:lpstr>
      <vt:lpstr> HIGH INFLATION MECHANISMS</vt:lpstr>
      <vt:lpstr>PowerPoint Presentation</vt:lpstr>
      <vt:lpstr> Examples of the two mechanisms – Türkiye 2023  </vt:lpstr>
      <vt:lpstr>PowerPoint Presentation</vt:lpstr>
    </vt:vector>
  </TitlesOfParts>
  <Company>OECD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session</dc:title>
  <dc:creator>CAVALIERI FAUROUX Paola, RPS/SECCORD</dc:creator>
  <cp:lastModifiedBy>BERTÉ Marina, RPS/SECCORD</cp:lastModifiedBy>
  <cp:revision>163</cp:revision>
  <cp:lastPrinted>2024-09-16T08:13:45Z</cp:lastPrinted>
  <dcterms:created xsi:type="dcterms:W3CDTF">2022-02-01T13:56:52Z</dcterms:created>
  <dcterms:modified xsi:type="dcterms:W3CDTF">2025-10-09T09:15:07Z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0x010100398548C8A9DC2D4F9717E47AA99D6E09</vt:lpwstr>
  </property>
  <property fmtid="{D5CDD505-2E9C-101B-9397-08002B2CF9AE}" pid="3" name="MSIP_Label_0e5510b0-e729-4ef0-a3dd-4ba0dfe56c99_Enabled">
    <vt:lpwstr>true</vt:lpwstr>
  </property>
  <property fmtid="{D5CDD505-2E9C-101B-9397-08002B2CF9AE}" pid="4" name="MSIP_Label_0e5510b0-e729-4ef0-a3dd-4ba0dfe56c99_SetDate">
    <vt:lpwstr>2025-09-09T12:25:37Z</vt:lpwstr>
  </property>
  <property fmtid="{D5CDD505-2E9C-101B-9397-08002B2CF9AE}" pid="5" name="MSIP_Label_0e5510b0-e729-4ef0-a3dd-4ba0dfe56c99_Method">
    <vt:lpwstr>Standard</vt:lpwstr>
  </property>
  <property fmtid="{D5CDD505-2E9C-101B-9397-08002B2CF9AE}" pid="6" name="MSIP_Label_0e5510b0-e729-4ef0-a3dd-4ba0dfe56c99_Name">
    <vt:lpwstr>Restricted Use</vt:lpwstr>
  </property>
  <property fmtid="{D5CDD505-2E9C-101B-9397-08002B2CF9AE}" pid="7" name="MSIP_Label_0e5510b0-e729-4ef0-a3dd-4ba0dfe56c99_SiteId">
    <vt:lpwstr>ac41c7d4-1f61-460d-b0f4-fc925a2b471c</vt:lpwstr>
  </property>
  <property fmtid="{D5CDD505-2E9C-101B-9397-08002B2CF9AE}" pid="8" name="MSIP_Label_0e5510b0-e729-4ef0-a3dd-4ba0dfe56c99_ActionId">
    <vt:lpwstr>112a1a7d-6412-4ce3-9962-a31a1ac0e60e</vt:lpwstr>
  </property>
  <property fmtid="{D5CDD505-2E9C-101B-9397-08002B2CF9AE}" pid="9" name="MSIP_Label_0e5510b0-e729-4ef0-a3dd-4ba0dfe56c99_ContentBits">
    <vt:lpwstr>2</vt:lpwstr>
  </property>
  <property fmtid="{D5CDD505-2E9C-101B-9397-08002B2CF9AE}" pid="10" name="MSIP_Label_0e5510b0-e729-4ef0-a3dd-4ba0dfe56c99_Tag">
    <vt:lpwstr>10, 3, 0, 1</vt:lpwstr>
  </property>
  <property fmtid="{D5CDD505-2E9C-101B-9397-08002B2CF9AE}" pid="11" name="ClassificationContentMarkingFooterLocations">
    <vt:lpwstr>Office Theme:8</vt:lpwstr>
  </property>
  <property fmtid="{D5CDD505-2E9C-101B-9397-08002B2CF9AE}" pid="12" name="ClassificationContentMarkingFooterText">
    <vt:lpwstr>Restricted Use - À usage restreint</vt:lpwstr>
  </property>
</Properties>
</file>