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1"/>
  </p:notesMasterIdLst>
  <p:sldIdLst>
    <p:sldId id="257" r:id="rId2"/>
    <p:sldId id="287" r:id="rId3"/>
    <p:sldId id="282" r:id="rId4"/>
    <p:sldId id="277" r:id="rId5"/>
    <p:sldId id="295" r:id="rId6"/>
    <p:sldId id="272" r:id="rId7"/>
    <p:sldId id="297" r:id="rId8"/>
    <p:sldId id="289" r:id="rId9"/>
    <p:sldId id="258" r:id="rId10"/>
    <p:sldId id="299" r:id="rId11"/>
    <p:sldId id="302" r:id="rId12"/>
    <p:sldId id="300" r:id="rId13"/>
    <p:sldId id="303" r:id="rId14"/>
    <p:sldId id="275" r:id="rId15"/>
    <p:sldId id="278" r:id="rId16"/>
    <p:sldId id="294" r:id="rId17"/>
    <p:sldId id="304" r:id="rId18"/>
    <p:sldId id="285" r:id="rId19"/>
    <p:sldId id="256" r:id="rId20"/>
  </p:sldIdLst>
  <p:sldSz cx="12192000" cy="6858000"/>
  <p:notesSz cx="6858000" cy="9144000"/>
  <p:embeddedFontLst>
    <p:embeddedFont>
      <p:font typeface="Anton" pitchFamily="2" charset="77"/>
      <p:regular r:id="rId22"/>
    </p:embeddedFont>
    <p:embeddedFont>
      <p:font typeface="Horizon" panose="020F0502020204030204" pitchFamily="34" charset="0"/>
      <p:regular r:id="rId23"/>
      <p:bold r:id="rId24"/>
      <p:italic r:id="rId25"/>
      <p:boldItalic r:id="rId26"/>
    </p:embeddedFont>
    <p:embeddedFont>
      <p:font typeface="Montserrat" pitchFamily="2" charset="77"/>
      <p:regular r:id="rId27"/>
      <p:bold r:id="rId28"/>
      <p:italic r:id="rId29"/>
      <p:boldItalic r:id="rId30"/>
    </p:embeddedFont>
    <p:embeddedFont>
      <p:font typeface="Montserrat Bold" panose="020F0502020204030204" pitchFamily="34" charset="0"/>
      <p:regular r:id="rId31"/>
      <p:bold r:id="rId32"/>
      <p:italic r:id="rId33"/>
      <p:boldItalic r:id="rId34"/>
    </p:embeddedFont>
    <p:embeddedFont>
      <p:font typeface="Poppins" pitchFamily="2" charset="77"/>
      <p:regular r:id="rId35"/>
      <p:bold r:id="rId36"/>
      <p:italic r:id="rId37"/>
      <p:boldItalic r:id="rId38"/>
    </p:embeddedFont>
    <p:embeddedFont>
      <p:font typeface="Raleway" pitchFamily="2" charset="77"/>
      <p:regular r:id="rId39"/>
      <p:bold r:id="rId40"/>
      <p:italic r:id="rId41"/>
      <p:boldItalic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6DF"/>
    <a:srgbClr val="9A0301"/>
    <a:srgbClr val="323F60"/>
    <a:srgbClr val="404147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63" autoAdjust="0"/>
    <p:restoredTop sz="96366"/>
  </p:normalViewPr>
  <p:slideViewPr>
    <p:cSldViewPr snapToGrid="0">
      <p:cViewPr varScale="1">
        <p:scale>
          <a:sx n="105" d="100"/>
          <a:sy n="105" d="100"/>
        </p:scale>
        <p:origin x="21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78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font" Target="fonts/font18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42" Type="http://schemas.openxmlformats.org/officeDocument/2006/relationships/font" Target="fonts/font2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font" Target="fonts/font19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2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91FDC-15B4-C948-B5D6-EFF6546E944F}" type="datetimeFigureOut">
              <a:rPr lang="en-US" smtClean="0"/>
              <a:t>10/7/25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37C3D-AC25-B04B-87A7-4BEE66051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88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37C3D-AC25-B04B-87A7-4BEE660512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90053-894D-FEB4-000E-DAA120A68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F2B6AF-E309-A6E5-51B1-F16947D6B7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CC6EC2-02AD-95C3-4A9E-D76256619C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5F00E-E5CA-BC07-1C50-2CA5D78597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37C3D-AC25-B04B-87A7-4BEE6605123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2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84912-8722-0E91-5507-498E3300B0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0B4664-6447-C374-7CD1-857E36833A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8B002-02D1-9D50-6E8D-0CBE213A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AD35-C4E5-504C-AD41-9405EE949F62}" type="datetime1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BC39B-2370-D844-29A2-A214EFD8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5F474-17B3-B76F-7991-35BC3B5B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62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A0337-B81E-C708-6ACD-5E3D77C77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5ED912-7369-FABB-CCC3-93A6A1D4B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56AD8-6981-FADD-A1A8-B6A718A5F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5598-4118-5B40-9E98-DBCEFEEA4FF4}" type="datetime1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44DBE-EA2D-9DE3-2010-6A8BA24BC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C5B4D-C97F-8A35-22E9-D39C54135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9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0A4937-83C5-B78B-6328-6A3BAB2852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25B2B3-8B70-311D-DD76-E278248EB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026C1-81BF-7023-FC41-A42ED044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63535-45F3-4C41-9D92-53DDA5E35EEA}" type="datetime1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DEC30-9D22-F46D-6FC2-1DAB25A1F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AA91C-85D9-83B3-A43E-A5FD4CA81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9C3FB-8D44-F730-D8E0-8993B55F0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83C65-A736-5063-E978-CD1D956A6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E754E-607C-58AC-7AAE-60D9A409B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14185-A55E-6B4D-8CAC-B34F67C723A2}" type="datetime1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F2D89-F1F9-F591-B5D0-5A64828B8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33559-FCCB-577A-CF81-80975B50B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02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3A59-12E0-F34D-5288-123B9629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CA874-0561-559F-2C9B-9D50B70C0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3E22C-A66E-18FD-F6A6-CF265AC3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1F7D8-5CD6-6F40-9D13-5006D8953553}" type="datetime1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A5EA9-3D5F-6C69-8FD6-D57F8EB47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912C3-D521-606B-469F-132856708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6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FF93A-F142-80A5-48A6-D9F80B180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F9339-ED7B-2AD5-6E77-AB2B6FD3AE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23F79-F0F0-EA25-D5E8-105207D0E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E064D-5BB0-82CC-5D76-915B40E6A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D46-7C9D-2142-B803-9FAE9903978E}" type="datetime1">
              <a:rPr lang="en-US" smtClean="0"/>
              <a:t>10/7/25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B891CB-3CCF-C0F6-FE1B-F792E686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CD1B5-80CC-1212-F64C-19179F4F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36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F5953-0077-EE7A-F1E1-27B85B498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6FFB99-8EE7-6933-7D2B-69BE522ED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40CC18-29F8-3296-226B-CC9C3DE1F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0A5773-CDBF-3E1A-0F97-F4648C1FE1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65AB5C-1ADF-73CE-5858-26B8A8EAD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814F02-F34B-D1ED-8DE9-17505228C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DBB70-3BB6-0D4C-B3C6-3F7C941BAA02}" type="datetime1">
              <a:rPr lang="en-US" smtClean="0"/>
              <a:t>10/7/25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78E5D1-DF08-B877-314F-2C0ECA33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62E7FD-6610-DCBA-CCF5-51CFFE9EC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93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95852-0AA0-B5C5-FD18-B245B9E62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250156-7756-6230-9AEF-81F7F9E21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E0D8-C374-4E40-90C1-B2B508869428}" type="datetime1">
              <a:rPr lang="en-US" smtClean="0"/>
              <a:t>10/7/25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03CCB-333E-330A-5EE6-E9C4DB41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B1C1D7-7037-5BF9-0F46-C65392333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9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B1428B-F1AF-34B1-0024-5C69944A3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F9068-6C49-AA4C-AE84-50D3D47BF876}" type="datetime1">
              <a:rPr lang="en-US" smtClean="0"/>
              <a:t>10/7/25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395DD9-D0B4-2904-F36F-DA7D24405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30933-6D3B-EA23-0207-52BA9BEA3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7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B7FB6-4E67-5D0B-C420-4AA55E581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2CAC9-E38E-D82F-6D72-2F2B131CD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F7DCE2-9C6D-40A8-BF64-D7E8B9C71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BA0FF2-0E49-09DA-105C-8244FC5CB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E7C-7C34-1646-9751-A22FC6FB69DB}" type="datetime1">
              <a:rPr lang="en-US" smtClean="0"/>
              <a:t>10/7/25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A0E01-7352-688A-9583-A0896416F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18CF7B-D564-9D82-3130-A53C9019C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15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5DE9-F41F-EF07-787E-3CBA8FDF5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CF4DE9-DCEC-A7B7-8BAA-CC6CDAC1F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207927-A222-6A68-065D-B1FEFFD13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49CC2-A015-CDCA-66CB-2CACF4C3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C0C1-7F40-0F46-BF39-3E049749E3EC}" type="datetime1">
              <a:rPr lang="en-US" smtClean="0"/>
              <a:t>10/7/25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0D125C-CC3D-0856-6E64-C4E5AB68C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EABBF3-4589-D9B0-82C7-98F1FACB1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8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27F801-814E-94F4-6E0C-B9D9492D9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367A2-75FA-B28F-DCE3-0BCE97776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18719-57B5-5672-27EB-5ADFAD2826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609F3-0EE8-034B-A84E-247DD22CBA12}" type="datetime1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58A6-79FC-BCAC-13D6-51967E7667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FCE35-A47F-07B7-7F33-3B15C9226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09A78-20C6-42D6-B11D-0437C7263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9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3F7C5-9DBA-D904-39ED-7D737D6D8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oking up view of a tall building&#10;&#10;AI-generated content may be incorrect.">
            <a:extLst>
              <a:ext uri="{FF2B5EF4-FFF2-40B4-BE49-F238E27FC236}">
                <a16:creationId xmlns:a16="http://schemas.microsoft.com/office/drawing/2014/main" id="{A1BF57D4-27AB-C487-3684-13725930F8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265" b="1"/>
          <a:stretch>
            <a:fillRect/>
          </a:stretch>
        </p:blipFill>
        <p:spPr>
          <a:xfrm>
            <a:off x="-8393" y="0"/>
            <a:ext cx="12200393" cy="6896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C77864-D5A2-8B98-6787-CBE4DDC6D5F0}"/>
              </a:ext>
            </a:extLst>
          </p:cNvPr>
          <p:cNvSpPr txBox="1"/>
          <p:nvPr/>
        </p:nvSpPr>
        <p:spPr>
          <a:xfrm>
            <a:off x="1331495" y="694130"/>
            <a:ext cx="10266948" cy="1107996"/>
          </a:xfrm>
          <a:prstGeom prst="rect">
            <a:avLst/>
          </a:prstGeom>
          <a:solidFill>
            <a:srgbClr val="323F60"/>
          </a:solidFill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Future-Ready Organizations: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CC8689-21A1-9DE6-04EF-E5FFAE21BD38}"/>
              </a:ext>
            </a:extLst>
          </p:cNvPr>
          <p:cNvSpPr txBox="1"/>
          <p:nvPr/>
        </p:nvSpPr>
        <p:spPr>
          <a:xfrm>
            <a:off x="2584590" y="1792585"/>
            <a:ext cx="7531369" cy="1477328"/>
          </a:xfrm>
          <a:prstGeom prst="rect">
            <a:avLst/>
          </a:prstGeom>
          <a:solidFill>
            <a:srgbClr val="323F6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Attractiveness and </a:t>
            </a:r>
          </a:p>
          <a:p>
            <a:pPr algn="ctr"/>
            <a:r>
              <a:rPr lang="en-US" sz="30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Agility in a Changing Workforce Landscape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4B2FC-AD05-BED5-5A0D-68741CA72290}"/>
              </a:ext>
            </a:extLst>
          </p:cNvPr>
          <p:cNvSpPr txBox="1"/>
          <p:nvPr/>
        </p:nvSpPr>
        <p:spPr>
          <a:xfrm>
            <a:off x="121811" y="5706271"/>
            <a:ext cx="4634839" cy="113877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FFFFFF"/>
                </a:solidFill>
                <a:latin typeface="Montserrat"/>
                <a:sym typeface="Montserrat Bold"/>
              </a:rPr>
              <a:t>Workshop on Remunerations, Allowances, and Pensions</a:t>
            </a:r>
          </a:p>
          <a:p>
            <a:endParaRPr lang="en-US" sz="1700" b="1" dirty="0">
              <a:solidFill>
                <a:srgbClr val="FFFFFF"/>
              </a:solidFill>
              <a:latin typeface="Montserrat"/>
              <a:sym typeface="Montserrat Bold"/>
            </a:endParaRPr>
          </a:p>
          <a:p>
            <a:r>
              <a:rPr lang="en-US" sz="1700" b="1" dirty="0">
                <a:solidFill>
                  <a:schemeClr val="bg1"/>
                </a:solidFill>
                <a:latin typeface="Montserrat" panose="00000500000000000000" pitchFamily="2" charset="0"/>
              </a:rPr>
              <a:t>OCTOBER 10,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E84EFF-1BBA-FF9A-F6C0-B845CE5B4DC8}"/>
              </a:ext>
            </a:extLst>
          </p:cNvPr>
          <p:cNvSpPr txBox="1"/>
          <p:nvPr/>
        </p:nvSpPr>
        <p:spPr>
          <a:xfrm>
            <a:off x="6629400" y="5952492"/>
            <a:ext cx="5440789" cy="8771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US" sz="1700" b="1" dirty="0">
                <a:solidFill>
                  <a:schemeClr val="bg1"/>
                </a:solidFill>
                <a:latin typeface="Montserrat" panose="00000500000000000000" pitchFamily="2" charset="0"/>
              </a:rPr>
              <a:t>Presented by:</a:t>
            </a:r>
          </a:p>
          <a:p>
            <a:pPr algn="r"/>
            <a:r>
              <a:rPr lang="en-US" sz="1700" b="1" dirty="0">
                <a:solidFill>
                  <a:schemeClr val="bg1"/>
                </a:solidFill>
                <a:latin typeface="Montserrat" panose="00000500000000000000" pitchFamily="2" charset="0"/>
              </a:rPr>
              <a:t>Dr RANYA NEHMEH</a:t>
            </a:r>
          </a:p>
          <a:p>
            <a:pPr algn="r"/>
            <a:r>
              <a:rPr lang="en-US" sz="1700" dirty="0">
                <a:solidFill>
                  <a:schemeClr val="bg1"/>
                </a:solidFill>
                <a:latin typeface="Montserrat" panose="00000500000000000000" pitchFamily="2" charset="0"/>
              </a:rPr>
              <a:t>HR Strategist, Author, Adjunct Professor</a:t>
            </a:r>
          </a:p>
        </p:txBody>
      </p:sp>
    </p:spTree>
    <p:extLst>
      <p:ext uri="{BB962C8B-B14F-4D97-AF65-F5344CB8AC3E}">
        <p14:creationId xmlns:p14="http://schemas.microsoft.com/office/powerpoint/2010/main" val="2536887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>
            <a:extLst>
              <a:ext uri="{FF2B5EF4-FFF2-40B4-BE49-F238E27FC236}">
                <a16:creationId xmlns:a16="http://schemas.microsoft.com/office/drawing/2014/main" id="{436C8B35-D2EA-5B1D-756A-AA59CBF4611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488135" y="22506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3" name="Freeform 3"/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121414" y="2730931"/>
            <a:ext cx="1345983" cy="1345983"/>
            <a:chOff x="72416" y="0"/>
            <a:chExt cx="812800" cy="812800"/>
          </a:xfrm>
        </p:grpSpPr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653025" y="4630498"/>
            <a:ext cx="2235645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PURPOSE</a:t>
            </a:r>
            <a:r>
              <a:rPr lang="en-US" sz="2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AND MISSION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E08FAC-3ACF-0A2A-9694-98F454B1C085}"/>
              </a:ext>
            </a:extLst>
          </p:cNvPr>
          <p:cNvSpPr txBox="1"/>
          <p:nvPr/>
        </p:nvSpPr>
        <p:spPr>
          <a:xfrm>
            <a:off x="-414292" y="129134"/>
            <a:ext cx="939921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ARE IOs FUTURE-READY?</a:t>
            </a:r>
          </a:p>
        </p:txBody>
      </p:sp>
      <p:grpSp>
        <p:nvGrpSpPr>
          <p:cNvPr id="76" name="Group 2">
            <a:extLst>
              <a:ext uri="{FF2B5EF4-FFF2-40B4-BE49-F238E27FC236}">
                <a16:creationId xmlns:a16="http://schemas.microsoft.com/office/drawing/2014/main" id="{56F98918-CBF1-8C16-23BF-F2F388CEF773}"/>
              </a:ext>
            </a:extLst>
          </p:cNvPr>
          <p:cNvGrpSpPr/>
          <p:nvPr/>
        </p:nvGrpSpPr>
        <p:grpSpPr>
          <a:xfrm>
            <a:off x="3443691" y="22531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77" name="Freeform 3">
              <a:extLst>
                <a:ext uri="{FF2B5EF4-FFF2-40B4-BE49-F238E27FC236}">
                  <a16:creationId xmlns:a16="http://schemas.microsoft.com/office/drawing/2014/main" id="{EC094803-E658-0BD9-18EF-CBBA30FC5A1F}"/>
                </a:ext>
              </a:extLst>
            </p:cNvPr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8" name="TextBox 4">
              <a:extLst>
                <a:ext uri="{FF2B5EF4-FFF2-40B4-BE49-F238E27FC236}">
                  <a16:creationId xmlns:a16="http://schemas.microsoft.com/office/drawing/2014/main" id="{560C9A7B-24DE-000B-B5C1-2016FB344E0D}"/>
                </a:ext>
              </a:extLst>
            </p:cNvPr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79" name="Group 14">
            <a:extLst>
              <a:ext uri="{FF2B5EF4-FFF2-40B4-BE49-F238E27FC236}">
                <a16:creationId xmlns:a16="http://schemas.microsoft.com/office/drawing/2014/main" id="{7299AA6B-A5EC-337D-63EF-7CD5B77CC99C}"/>
              </a:ext>
            </a:extLst>
          </p:cNvPr>
          <p:cNvGrpSpPr/>
          <p:nvPr/>
        </p:nvGrpSpPr>
        <p:grpSpPr>
          <a:xfrm>
            <a:off x="4076970" y="2733431"/>
            <a:ext cx="1345983" cy="1345983"/>
            <a:chOff x="72416" y="0"/>
            <a:chExt cx="812800" cy="812800"/>
          </a:xfrm>
        </p:grpSpPr>
        <p:sp>
          <p:nvSpPr>
            <p:cNvPr id="81" name="TextBox 16">
              <a:extLst>
                <a:ext uri="{FF2B5EF4-FFF2-40B4-BE49-F238E27FC236}">
                  <a16:creationId xmlns:a16="http://schemas.microsoft.com/office/drawing/2014/main" id="{5A886060-72FF-9F00-BB1F-A721A6CB72A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  <p:sp>
          <p:nvSpPr>
            <p:cNvPr id="80" name="Freeform 15">
              <a:extLst>
                <a:ext uri="{FF2B5EF4-FFF2-40B4-BE49-F238E27FC236}">
                  <a16:creationId xmlns:a16="http://schemas.microsoft.com/office/drawing/2014/main" id="{FCCEB0E9-9CFB-6064-DEF1-C66BD01DF6F5}"/>
                </a:ext>
              </a:extLst>
            </p:cNvPr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 dirty="0"/>
            </a:p>
          </p:txBody>
        </p:sp>
      </p:grpSp>
      <p:sp>
        <p:nvSpPr>
          <p:cNvPr id="82" name="TextBox 39">
            <a:extLst>
              <a:ext uri="{FF2B5EF4-FFF2-40B4-BE49-F238E27FC236}">
                <a16:creationId xmlns:a16="http://schemas.microsoft.com/office/drawing/2014/main" id="{E874F575-2324-8BD6-5E95-0112C65B9F80}"/>
              </a:ext>
            </a:extLst>
          </p:cNvPr>
          <p:cNvSpPr txBox="1"/>
          <p:nvPr/>
        </p:nvSpPr>
        <p:spPr>
          <a:xfrm>
            <a:off x="3608581" y="4632998"/>
            <a:ext cx="2235645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STABILITY AND SECURITY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2A40128-676C-74E5-142B-D86FBF450DC4}"/>
              </a:ext>
            </a:extLst>
          </p:cNvPr>
          <p:cNvGrpSpPr/>
          <p:nvPr/>
        </p:nvGrpSpPr>
        <p:grpSpPr>
          <a:xfrm>
            <a:off x="4822537" y="3099121"/>
            <a:ext cx="472859" cy="78809"/>
            <a:chOff x="4429125" y="3778250"/>
            <a:chExt cx="266701" cy="44450"/>
          </a:xfrm>
          <a:solidFill>
            <a:srgbClr val="404147"/>
          </a:solidFill>
        </p:grpSpPr>
        <p:sp>
          <p:nvSpPr>
            <p:cNvPr id="84" name="Oval 127">
              <a:extLst>
                <a:ext uri="{FF2B5EF4-FFF2-40B4-BE49-F238E27FC236}">
                  <a16:creationId xmlns:a16="http://schemas.microsoft.com/office/drawing/2014/main" id="{74D4DCCC-3F73-CB6A-A5E8-DB03F6F7E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4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128">
              <a:extLst>
                <a:ext uri="{FF2B5EF4-FFF2-40B4-BE49-F238E27FC236}">
                  <a16:creationId xmlns:a16="http://schemas.microsoft.com/office/drawing/2014/main" id="{722E35A3-AE2B-6E67-6EBB-4377081F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325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129">
              <a:extLst>
                <a:ext uri="{FF2B5EF4-FFF2-40B4-BE49-F238E27FC236}">
                  <a16:creationId xmlns:a16="http://schemas.microsoft.com/office/drawing/2014/main" id="{E1F3EB71-1711-0CED-BFE5-6D297B25A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3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130">
              <a:extLst>
                <a:ext uri="{FF2B5EF4-FFF2-40B4-BE49-F238E27FC236}">
                  <a16:creationId xmlns:a16="http://schemas.microsoft.com/office/drawing/2014/main" id="{C56F7FC8-80E2-801C-0452-374B7C713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125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131">
              <a:extLst>
                <a:ext uri="{FF2B5EF4-FFF2-40B4-BE49-F238E27FC236}">
                  <a16:creationId xmlns:a16="http://schemas.microsoft.com/office/drawing/2014/main" id="{11E7259A-75EE-75F3-60E5-23BEE074E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163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2">
            <a:extLst>
              <a:ext uri="{FF2B5EF4-FFF2-40B4-BE49-F238E27FC236}">
                <a16:creationId xmlns:a16="http://schemas.microsoft.com/office/drawing/2014/main" id="{A7FB2EB2-292B-36B9-1053-EB99510BEB57}"/>
              </a:ext>
            </a:extLst>
          </p:cNvPr>
          <p:cNvGrpSpPr/>
          <p:nvPr/>
        </p:nvGrpSpPr>
        <p:grpSpPr>
          <a:xfrm>
            <a:off x="6351793" y="22531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93" name="Freeform 3">
              <a:extLst>
                <a:ext uri="{FF2B5EF4-FFF2-40B4-BE49-F238E27FC236}">
                  <a16:creationId xmlns:a16="http://schemas.microsoft.com/office/drawing/2014/main" id="{7C59161F-DCB6-D8E3-6680-7E2C640383B0}"/>
                </a:ext>
              </a:extLst>
            </p:cNvPr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4" name="TextBox 4">
              <a:extLst>
                <a:ext uri="{FF2B5EF4-FFF2-40B4-BE49-F238E27FC236}">
                  <a16:creationId xmlns:a16="http://schemas.microsoft.com/office/drawing/2014/main" id="{BD221CC3-1228-DBA4-A0D4-D6AF5AC24FC2}"/>
                </a:ext>
              </a:extLst>
            </p:cNvPr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95" name="Group 14">
            <a:extLst>
              <a:ext uri="{FF2B5EF4-FFF2-40B4-BE49-F238E27FC236}">
                <a16:creationId xmlns:a16="http://schemas.microsoft.com/office/drawing/2014/main" id="{02A4B510-7A0E-AD3D-5117-9B3FEF6817F1}"/>
              </a:ext>
            </a:extLst>
          </p:cNvPr>
          <p:cNvGrpSpPr/>
          <p:nvPr/>
        </p:nvGrpSpPr>
        <p:grpSpPr>
          <a:xfrm>
            <a:off x="6985072" y="2733431"/>
            <a:ext cx="1345983" cy="1345983"/>
            <a:chOff x="72416" y="0"/>
            <a:chExt cx="812800" cy="812800"/>
          </a:xfrm>
        </p:grpSpPr>
        <p:sp>
          <p:nvSpPr>
            <p:cNvPr id="97" name="TextBox 16">
              <a:extLst>
                <a:ext uri="{FF2B5EF4-FFF2-40B4-BE49-F238E27FC236}">
                  <a16:creationId xmlns:a16="http://schemas.microsoft.com/office/drawing/2014/main" id="{5829E2D1-8953-B7AC-906B-F4FE81FCD349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  <p:sp>
          <p:nvSpPr>
            <p:cNvPr id="96" name="Freeform 15">
              <a:extLst>
                <a:ext uri="{FF2B5EF4-FFF2-40B4-BE49-F238E27FC236}">
                  <a16:creationId xmlns:a16="http://schemas.microsoft.com/office/drawing/2014/main" id="{734A7DAA-C3C8-7888-9FC9-55D4AA467721}"/>
                </a:ext>
              </a:extLst>
            </p:cNvPr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98" name="TextBox 39">
            <a:extLst>
              <a:ext uri="{FF2B5EF4-FFF2-40B4-BE49-F238E27FC236}">
                <a16:creationId xmlns:a16="http://schemas.microsoft.com/office/drawing/2014/main" id="{5CB2E79E-8EDA-8AC2-3022-63693588A021}"/>
              </a:ext>
            </a:extLst>
          </p:cNvPr>
          <p:cNvSpPr txBox="1"/>
          <p:nvPr/>
        </p:nvSpPr>
        <p:spPr>
          <a:xfrm>
            <a:off x="6516683" y="4632998"/>
            <a:ext cx="2235645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CREDIBILITY</a:t>
            </a:r>
            <a:r>
              <a:rPr lang="en-US" sz="2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AND PRESTIGE</a:t>
            </a:r>
          </a:p>
        </p:txBody>
      </p:sp>
      <p:grpSp>
        <p:nvGrpSpPr>
          <p:cNvPr id="108" name="Group 2">
            <a:extLst>
              <a:ext uri="{FF2B5EF4-FFF2-40B4-BE49-F238E27FC236}">
                <a16:creationId xmlns:a16="http://schemas.microsoft.com/office/drawing/2014/main" id="{662917C8-06F5-E7B9-3136-F9A2C09C1B1C}"/>
              </a:ext>
            </a:extLst>
          </p:cNvPr>
          <p:cNvGrpSpPr/>
          <p:nvPr/>
        </p:nvGrpSpPr>
        <p:grpSpPr>
          <a:xfrm>
            <a:off x="9229903" y="22531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109" name="Freeform 3">
              <a:extLst>
                <a:ext uri="{FF2B5EF4-FFF2-40B4-BE49-F238E27FC236}">
                  <a16:creationId xmlns:a16="http://schemas.microsoft.com/office/drawing/2014/main" id="{48A64F14-0FAD-D558-90DE-4F9254F45D68}"/>
                </a:ext>
              </a:extLst>
            </p:cNvPr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0" name="TextBox 4">
              <a:extLst>
                <a:ext uri="{FF2B5EF4-FFF2-40B4-BE49-F238E27FC236}">
                  <a16:creationId xmlns:a16="http://schemas.microsoft.com/office/drawing/2014/main" id="{A0CD6AEC-2915-7B78-41E1-B8B51088E7F0}"/>
                </a:ext>
              </a:extLst>
            </p:cNvPr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111" name="Group 14">
            <a:extLst>
              <a:ext uri="{FF2B5EF4-FFF2-40B4-BE49-F238E27FC236}">
                <a16:creationId xmlns:a16="http://schemas.microsoft.com/office/drawing/2014/main" id="{1BA06AEC-774E-B9A2-1C52-D3A650951F32}"/>
              </a:ext>
            </a:extLst>
          </p:cNvPr>
          <p:cNvGrpSpPr/>
          <p:nvPr/>
        </p:nvGrpSpPr>
        <p:grpSpPr>
          <a:xfrm>
            <a:off x="9863182" y="2733431"/>
            <a:ext cx="1345983" cy="1345983"/>
            <a:chOff x="72416" y="0"/>
            <a:chExt cx="812800" cy="812800"/>
          </a:xfrm>
        </p:grpSpPr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92C1F113-4E54-1FCB-CADD-9670ADA0ABE7}"/>
                </a:ext>
              </a:extLst>
            </p:cNvPr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3" name="TextBox 16">
              <a:extLst>
                <a:ext uri="{FF2B5EF4-FFF2-40B4-BE49-F238E27FC236}">
                  <a16:creationId xmlns:a16="http://schemas.microsoft.com/office/drawing/2014/main" id="{1085F9EB-D613-FD24-E9BE-74523DFA6DA7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sp>
        <p:nvSpPr>
          <p:cNvPr id="114" name="TextBox 39">
            <a:extLst>
              <a:ext uri="{FF2B5EF4-FFF2-40B4-BE49-F238E27FC236}">
                <a16:creationId xmlns:a16="http://schemas.microsoft.com/office/drawing/2014/main" id="{D9584E3F-365F-1C5C-5849-EDA089A0F1CC}"/>
              </a:ext>
            </a:extLst>
          </p:cNvPr>
          <p:cNvSpPr txBox="1"/>
          <p:nvPr/>
        </p:nvSpPr>
        <p:spPr>
          <a:xfrm>
            <a:off x="9394793" y="4632998"/>
            <a:ext cx="2235645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DIVERSITY</a:t>
            </a:r>
            <a:r>
              <a:rPr lang="en-US" sz="2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AND EXPOSURE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736CE16-62F4-88DD-406E-7758D43238F4}"/>
              </a:ext>
            </a:extLst>
          </p:cNvPr>
          <p:cNvGrpSpPr/>
          <p:nvPr/>
        </p:nvGrpSpPr>
        <p:grpSpPr>
          <a:xfrm>
            <a:off x="10186943" y="2980953"/>
            <a:ext cx="762765" cy="759951"/>
            <a:chOff x="4343400" y="3711575"/>
            <a:chExt cx="430213" cy="428626"/>
          </a:xfrm>
          <a:solidFill>
            <a:srgbClr val="404147"/>
          </a:solidFill>
        </p:grpSpPr>
        <p:sp>
          <p:nvSpPr>
            <p:cNvPr id="116" name="Oval 127">
              <a:extLst>
                <a:ext uri="{FF2B5EF4-FFF2-40B4-BE49-F238E27FC236}">
                  <a16:creationId xmlns:a16="http://schemas.microsoft.com/office/drawing/2014/main" id="{AB8DA37A-B33C-25CB-5D11-4C848C0D3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4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128">
              <a:extLst>
                <a:ext uri="{FF2B5EF4-FFF2-40B4-BE49-F238E27FC236}">
                  <a16:creationId xmlns:a16="http://schemas.microsoft.com/office/drawing/2014/main" id="{6E5D83C5-7755-D93A-72C3-F6B0A16DF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325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129">
              <a:extLst>
                <a:ext uri="{FF2B5EF4-FFF2-40B4-BE49-F238E27FC236}">
                  <a16:creationId xmlns:a16="http://schemas.microsoft.com/office/drawing/2014/main" id="{1BCF89CC-0B98-AC7D-7DD1-09384128B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3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130">
              <a:extLst>
                <a:ext uri="{FF2B5EF4-FFF2-40B4-BE49-F238E27FC236}">
                  <a16:creationId xmlns:a16="http://schemas.microsoft.com/office/drawing/2014/main" id="{3753C703-DBF2-753E-7975-B7A3FDB18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125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131">
              <a:extLst>
                <a:ext uri="{FF2B5EF4-FFF2-40B4-BE49-F238E27FC236}">
                  <a16:creationId xmlns:a16="http://schemas.microsoft.com/office/drawing/2014/main" id="{28F6B5F5-ABE7-9854-3C5D-ECCDECA0B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163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32">
              <a:extLst>
                <a:ext uri="{FF2B5EF4-FFF2-40B4-BE49-F238E27FC236}">
                  <a16:creationId xmlns:a16="http://schemas.microsoft.com/office/drawing/2014/main" id="{D0EF1599-E2AC-5CA1-4133-42ACA1EDF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400" y="3929063"/>
              <a:ext cx="209550" cy="211138"/>
            </a:xfrm>
            <a:custGeom>
              <a:avLst/>
              <a:gdLst>
                <a:gd name="T0" fmla="*/ 66 w 73"/>
                <a:gd name="T1" fmla="*/ 57 h 74"/>
                <a:gd name="T2" fmla="*/ 51 w 73"/>
                <a:gd name="T3" fmla="*/ 48 h 74"/>
                <a:gd name="T4" fmla="*/ 53 w 73"/>
                <a:gd name="T5" fmla="*/ 46 h 74"/>
                <a:gd name="T6" fmla="*/ 62 w 73"/>
                <a:gd name="T7" fmla="*/ 26 h 74"/>
                <a:gd name="T8" fmla="*/ 36 w 73"/>
                <a:gd name="T9" fmla="*/ 0 h 74"/>
                <a:gd name="T10" fmla="*/ 11 w 73"/>
                <a:gd name="T11" fmla="*/ 26 h 74"/>
                <a:gd name="T12" fmla="*/ 20 w 73"/>
                <a:gd name="T13" fmla="*/ 46 h 74"/>
                <a:gd name="T14" fmla="*/ 22 w 73"/>
                <a:gd name="T15" fmla="*/ 48 h 74"/>
                <a:gd name="T16" fmla="*/ 7 w 73"/>
                <a:gd name="T17" fmla="*/ 57 h 74"/>
                <a:gd name="T18" fmla="*/ 0 w 73"/>
                <a:gd name="T19" fmla="*/ 71 h 74"/>
                <a:gd name="T20" fmla="*/ 4 w 73"/>
                <a:gd name="T21" fmla="*/ 74 h 74"/>
                <a:gd name="T22" fmla="*/ 69 w 73"/>
                <a:gd name="T23" fmla="*/ 74 h 74"/>
                <a:gd name="T24" fmla="*/ 73 w 73"/>
                <a:gd name="T25" fmla="*/ 71 h 74"/>
                <a:gd name="T26" fmla="*/ 66 w 73"/>
                <a:gd name="T27" fmla="*/ 57 h 74"/>
                <a:gd name="T28" fmla="*/ 17 w 73"/>
                <a:gd name="T29" fmla="*/ 26 h 74"/>
                <a:gd name="T30" fmla="*/ 36 w 73"/>
                <a:gd name="T31" fmla="*/ 7 h 74"/>
                <a:gd name="T32" fmla="*/ 56 w 73"/>
                <a:gd name="T33" fmla="*/ 26 h 74"/>
                <a:gd name="T34" fmla="*/ 36 w 73"/>
                <a:gd name="T35" fmla="*/ 46 h 74"/>
                <a:gd name="T36" fmla="*/ 17 w 73"/>
                <a:gd name="T37" fmla="*/ 26 h 74"/>
                <a:gd name="T38" fmla="*/ 7 w 73"/>
                <a:gd name="T39" fmla="*/ 68 h 74"/>
                <a:gd name="T40" fmla="*/ 11 w 73"/>
                <a:gd name="T41" fmla="*/ 62 h 74"/>
                <a:gd name="T42" fmla="*/ 28 w 73"/>
                <a:gd name="T43" fmla="*/ 51 h 74"/>
                <a:gd name="T44" fmla="*/ 29 w 73"/>
                <a:gd name="T45" fmla="*/ 51 h 74"/>
                <a:gd name="T46" fmla="*/ 32 w 73"/>
                <a:gd name="T47" fmla="*/ 52 h 74"/>
                <a:gd name="T48" fmla="*/ 33 w 73"/>
                <a:gd name="T49" fmla="*/ 52 h 74"/>
                <a:gd name="T50" fmla="*/ 33 w 73"/>
                <a:gd name="T51" fmla="*/ 68 h 74"/>
                <a:gd name="T52" fmla="*/ 7 w 73"/>
                <a:gd name="T53" fmla="*/ 68 h 74"/>
                <a:gd name="T54" fmla="*/ 40 w 73"/>
                <a:gd name="T55" fmla="*/ 52 h 74"/>
                <a:gd name="T56" fmla="*/ 41 w 73"/>
                <a:gd name="T57" fmla="*/ 52 h 74"/>
                <a:gd name="T58" fmla="*/ 44 w 73"/>
                <a:gd name="T59" fmla="*/ 51 h 74"/>
                <a:gd name="T60" fmla="*/ 45 w 73"/>
                <a:gd name="T61" fmla="*/ 51 h 74"/>
                <a:gd name="T62" fmla="*/ 62 w 73"/>
                <a:gd name="T63" fmla="*/ 62 h 74"/>
                <a:gd name="T64" fmla="*/ 66 w 73"/>
                <a:gd name="T65" fmla="*/ 68 h 74"/>
                <a:gd name="T66" fmla="*/ 40 w 73"/>
                <a:gd name="T67" fmla="*/ 68 h 74"/>
                <a:gd name="T68" fmla="*/ 40 w 73"/>
                <a:gd name="T69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74">
                  <a:moveTo>
                    <a:pt x="66" y="57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9" y="41"/>
                    <a:pt x="62" y="34"/>
                    <a:pt x="62" y="26"/>
                  </a:cubicBezTo>
                  <a:cubicBezTo>
                    <a:pt x="62" y="12"/>
                    <a:pt x="51" y="0"/>
                    <a:pt x="36" y="0"/>
                  </a:cubicBezTo>
                  <a:cubicBezTo>
                    <a:pt x="22" y="0"/>
                    <a:pt x="11" y="12"/>
                    <a:pt x="11" y="26"/>
                  </a:cubicBezTo>
                  <a:cubicBezTo>
                    <a:pt x="11" y="34"/>
                    <a:pt x="14" y="41"/>
                    <a:pt x="20" y="46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" y="60"/>
                    <a:pt x="0" y="66"/>
                    <a:pt x="0" y="71"/>
                  </a:cubicBezTo>
                  <a:cubicBezTo>
                    <a:pt x="0" y="72"/>
                    <a:pt x="1" y="74"/>
                    <a:pt x="4" y="74"/>
                  </a:cubicBezTo>
                  <a:cubicBezTo>
                    <a:pt x="7" y="74"/>
                    <a:pt x="67" y="74"/>
                    <a:pt x="69" y="74"/>
                  </a:cubicBezTo>
                  <a:cubicBezTo>
                    <a:pt x="72" y="74"/>
                    <a:pt x="73" y="72"/>
                    <a:pt x="73" y="71"/>
                  </a:cubicBezTo>
                  <a:cubicBezTo>
                    <a:pt x="73" y="66"/>
                    <a:pt x="70" y="60"/>
                    <a:pt x="66" y="57"/>
                  </a:cubicBezTo>
                  <a:close/>
                  <a:moveTo>
                    <a:pt x="17" y="26"/>
                  </a:moveTo>
                  <a:cubicBezTo>
                    <a:pt x="17" y="15"/>
                    <a:pt x="26" y="7"/>
                    <a:pt x="36" y="7"/>
                  </a:cubicBezTo>
                  <a:cubicBezTo>
                    <a:pt x="47" y="7"/>
                    <a:pt x="56" y="15"/>
                    <a:pt x="56" y="26"/>
                  </a:cubicBezTo>
                  <a:cubicBezTo>
                    <a:pt x="56" y="37"/>
                    <a:pt x="47" y="46"/>
                    <a:pt x="36" y="46"/>
                  </a:cubicBezTo>
                  <a:cubicBezTo>
                    <a:pt x="26" y="46"/>
                    <a:pt x="17" y="37"/>
                    <a:pt x="17" y="26"/>
                  </a:cubicBezTo>
                  <a:close/>
                  <a:moveTo>
                    <a:pt x="7" y="68"/>
                  </a:moveTo>
                  <a:cubicBezTo>
                    <a:pt x="8" y="66"/>
                    <a:pt x="9" y="63"/>
                    <a:pt x="11" y="6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68"/>
                    <a:pt x="33" y="68"/>
                    <a:pt x="33" y="68"/>
                  </a:cubicBezTo>
                  <a:lnTo>
                    <a:pt x="7" y="68"/>
                  </a:lnTo>
                  <a:close/>
                  <a:moveTo>
                    <a:pt x="40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1"/>
                    <a:pt x="44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3"/>
                    <a:pt x="65" y="66"/>
                    <a:pt x="66" y="68"/>
                  </a:cubicBezTo>
                  <a:cubicBezTo>
                    <a:pt x="40" y="68"/>
                    <a:pt x="40" y="68"/>
                    <a:pt x="40" y="68"/>
                  </a:cubicBezTo>
                  <a:lnTo>
                    <a:pt x="4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33">
              <a:extLst>
                <a:ext uri="{FF2B5EF4-FFF2-40B4-BE49-F238E27FC236}">
                  <a16:creationId xmlns:a16="http://schemas.microsoft.com/office/drawing/2014/main" id="{A1664C1E-7C31-49B3-F5F5-00BBB14A6F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4063" y="3929063"/>
              <a:ext cx="209550" cy="211138"/>
            </a:xfrm>
            <a:custGeom>
              <a:avLst/>
              <a:gdLst>
                <a:gd name="T0" fmla="*/ 66 w 73"/>
                <a:gd name="T1" fmla="*/ 57 h 74"/>
                <a:gd name="T2" fmla="*/ 51 w 73"/>
                <a:gd name="T3" fmla="*/ 48 h 74"/>
                <a:gd name="T4" fmla="*/ 53 w 73"/>
                <a:gd name="T5" fmla="*/ 46 h 74"/>
                <a:gd name="T6" fmla="*/ 62 w 73"/>
                <a:gd name="T7" fmla="*/ 26 h 74"/>
                <a:gd name="T8" fmla="*/ 37 w 73"/>
                <a:gd name="T9" fmla="*/ 0 h 74"/>
                <a:gd name="T10" fmla="*/ 11 w 73"/>
                <a:gd name="T11" fmla="*/ 26 h 74"/>
                <a:gd name="T12" fmla="*/ 20 w 73"/>
                <a:gd name="T13" fmla="*/ 46 h 74"/>
                <a:gd name="T14" fmla="*/ 22 w 73"/>
                <a:gd name="T15" fmla="*/ 48 h 74"/>
                <a:gd name="T16" fmla="*/ 7 w 73"/>
                <a:gd name="T17" fmla="*/ 57 h 74"/>
                <a:gd name="T18" fmla="*/ 0 w 73"/>
                <a:gd name="T19" fmla="*/ 71 h 74"/>
                <a:gd name="T20" fmla="*/ 4 w 73"/>
                <a:gd name="T21" fmla="*/ 74 h 74"/>
                <a:gd name="T22" fmla="*/ 69 w 73"/>
                <a:gd name="T23" fmla="*/ 74 h 74"/>
                <a:gd name="T24" fmla="*/ 73 w 73"/>
                <a:gd name="T25" fmla="*/ 71 h 74"/>
                <a:gd name="T26" fmla="*/ 66 w 73"/>
                <a:gd name="T27" fmla="*/ 57 h 74"/>
                <a:gd name="T28" fmla="*/ 17 w 73"/>
                <a:gd name="T29" fmla="*/ 26 h 74"/>
                <a:gd name="T30" fmla="*/ 37 w 73"/>
                <a:gd name="T31" fmla="*/ 7 h 74"/>
                <a:gd name="T32" fmla="*/ 56 w 73"/>
                <a:gd name="T33" fmla="*/ 26 h 74"/>
                <a:gd name="T34" fmla="*/ 37 w 73"/>
                <a:gd name="T35" fmla="*/ 46 h 74"/>
                <a:gd name="T36" fmla="*/ 17 w 73"/>
                <a:gd name="T37" fmla="*/ 26 h 74"/>
                <a:gd name="T38" fmla="*/ 7 w 73"/>
                <a:gd name="T39" fmla="*/ 68 h 74"/>
                <a:gd name="T40" fmla="*/ 11 w 73"/>
                <a:gd name="T41" fmla="*/ 62 h 74"/>
                <a:gd name="T42" fmla="*/ 28 w 73"/>
                <a:gd name="T43" fmla="*/ 51 h 74"/>
                <a:gd name="T44" fmla="*/ 29 w 73"/>
                <a:gd name="T45" fmla="*/ 51 h 74"/>
                <a:gd name="T46" fmla="*/ 32 w 73"/>
                <a:gd name="T47" fmla="*/ 52 h 74"/>
                <a:gd name="T48" fmla="*/ 33 w 73"/>
                <a:gd name="T49" fmla="*/ 52 h 74"/>
                <a:gd name="T50" fmla="*/ 33 w 73"/>
                <a:gd name="T51" fmla="*/ 68 h 74"/>
                <a:gd name="T52" fmla="*/ 7 w 73"/>
                <a:gd name="T53" fmla="*/ 68 h 74"/>
                <a:gd name="T54" fmla="*/ 40 w 73"/>
                <a:gd name="T55" fmla="*/ 52 h 74"/>
                <a:gd name="T56" fmla="*/ 41 w 73"/>
                <a:gd name="T57" fmla="*/ 52 h 74"/>
                <a:gd name="T58" fmla="*/ 44 w 73"/>
                <a:gd name="T59" fmla="*/ 51 h 74"/>
                <a:gd name="T60" fmla="*/ 45 w 73"/>
                <a:gd name="T61" fmla="*/ 51 h 74"/>
                <a:gd name="T62" fmla="*/ 62 w 73"/>
                <a:gd name="T63" fmla="*/ 62 h 74"/>
                <a:gd name="T64" fmla="*/ 66 w 73"/>
                <a:gd name="T65" fmla="*/ 68 h 74"/>
                <a:gd name="T66" fmla="*/ 40 w 73"/>
                <a:gd name="T67" fmla="*/ 68 h 74"/>
                <a:gd name="T68" fmla="*/ 40 w 73"/>
                <a:gd name="T69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74">
                  <a:moveTo>
                    <a:pt x="66" y="57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9" y="41"/>
                    <a:pt x="62" y="34"/>
                    <a:pt x="62" y="26"/>
                  </a:cubicBezTo>
                  <a:cubicBezTo>
                    <a:pt x="62" y="12"/>
                    <a:pt x="51" y="0"/>
                    <a:pt x="37" y="0"/>
                  </a:cubicBezTo>
                  <a:cubicBezTo>
                    <a:pt x="22" y="0"/>
                    <a:pt x="11" y="12"/>
                    <a:pt x="11" y="26"/>
                  </a:cubicBezTo>
                  <a:cubicBezTo>
                    <a:pt x="11" y="34"/>
                    <a:pt x="14" y="41"/>
                    <a:pt x="20" y="46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" y="60"/>
                    <a:pt x="0" y="66"/>
                    <a:pt x="0" y="71"/>
                  </a:cubicBezTo>
                  <a:cubicBezTo>
                    <a:pt x="0" y="72"/>
                    <a:pt x="1" y="74"/>
                    <a:pt x="4" y="74"/>
                  </a:cubicBezTo>
                  <a:cubicBezTo>
                    <a:pt x="7" y="74"/>
                    <a:pt x="67" y="74"/>
                    <a:pt x="69" y="74"/>
                  </a:cubicBezTo>
                  <a:cubicBezTo>
                    <a:pt x="72" y="74"/>
                    <a:pt x="73" y="72"/>
                    <a:pt x="73" y="71"/>
                  </a:cubicBezTo>
                  <a:cubicBezTo>
                    <a:pt x="73" y="66"/>
                    <a:pt x="70" y="60"/>
                    <a:pt x="66" y="57"/>
                  </a:cubicBezTo>
                  <a:close/>
                  <a:moveTo>
                    <a:pt x="17" y="26"/>
                  </a:moveTo>
                  <a:cubicBezTo>
                    <a:pt x="17" y="15"/>
                    <a:pt x="26" y="7"/>
                    <a:pt x="37" y="7"/>
                  </a:cubicBezTo>
                  <a:cubicBezTo>
                    <a:pt x="47" y="7"/>
                    <a:pt x="56" y="15"/>
                    <a:pt x="56" y="26"/>
                  </a:cubicBezTo>
                  <a:cubicBezTo>
                    <a:pt x="56" y="37"/>
                    <a:pt x="47" y="46"/>
                    <a:pt x="37" y="46"/>
                  </a:cubicBezTo>
                  <a:cubicBezTo>
                    <a:pt x="26" y="46"/>
                    <a:pt x="17" y="37"/>
                    <a:pt x="17" y="26"/>
                  </a:cubicBezTo>
                  <a:close/>
                  <a:moveTo>
                    <a:pt x="7" y="68"/>
                  </a:moveTo>
                  <a:cubicBezTo>
                    <a:pt x="8" y="66"/>
                    <a:pt x="9" y="63"/>
                    <a:pt x="11" y="6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68"/>
                    <a:pt x="33" y="68"/>
                    <a:pt x="33" y="68"/>
                  </a:cubicBezTo>
                  <a:lnTo>
                    <a:pt x="7" y="68"/>
                  </a:lnTo>
                  <a:close/>
                  <a:moveTo>
                    <a:pt x="40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1"/>
                    <a:pt x="44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3"/>
                    <a:pt x="65" y="66"/>
                    <a:pt x="66" y="68"/>
                  </a:cubicBezTo>
                  <a:cubicBezTo>
                    <a:pt x="40" y="68"/>
                    <a:pt x="40" y="68"/>
                    <a:pt x="40" y="68"/>
                  </a:cubicBezTo>
                  <a:lnTo>
                    <a:pt x="4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34">
              <a:extLst>
                <a:ext uri="{FF2B5EF4-FFF2-40B4-BE49-F238E27FC236}">
                  <a16:creationId xmlns:a16="http://schemas.microsoft.com/office/drawing/2014/main" id="{12E3A100-408B-A77D-7244-23D0C6ED09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963" y="3711575"/>
              <a:ext cx="339725" cy="211138"/>
            </a:xfrm>
            <a:custGeom>
              <a:avLst/>
              <a:gdLst>
                <a:gd name="T0" fmla="*/ 111 w 119"/>
                <a:gd name="T1" fmla="*/ 7 h 74"/>
                <a:gd name="T2" fmla="*/ 61 w 119"/>
                <a:gd name="T3" fmla="*/ 7 h 74"/>
                <a:gd name="T4" fmla="*/ 53 w 119"/>
                <a:gd name="T5" fmla="*/ 0 h 74"/>
                <a:gd name="T6" fmla="*/ 8 w 119"/>
                <a:gd name="T7" fmla="*/ 0 h 74"/>
                <a:gd name="T8" fmla="*/ 0 w 119"/>
                <a:gd name="T9" fmla="*/ 7 h 74"/>
                <a:gd name="T10" fmla="*/ 0 w 119"/>
                <a:gd name="T11" fmla="*/ 43 h 74"/>
                <a:gd name="T12" fmla="*/ 6 w 119"/>
                <a:gd name="T13" fmla="*/ 50 h 74"/>
                <a:gd name="T14" fmla="*/ 6 w 119"/>
                <a:gd name="T15" fmla="*/ 56 h 74"/>
                <a:gd name="T16" fmla="*/ 9 w 119"/>
                <a:gd name="T17" fmla="*/ 60 h 74"/>
                <a:gd name="T18" fmla="*/ 12 w 119"/>
                <a:gd name="T19" fmla="*/ 59 h 74"/>
                <a:gd name="T20" fmla="*/ 25 w 119"/>
                <a:gd name="T21" fmla="*/ 50 h 74"/>
                <a:gd name="T22" fmla="*/ 52 w 119"/>
                <a:gd name="T23" fmla="*/ 50 h 74"/>
                <a:gd name="T24" fmla="*/ 52 w 119"/>
                <a:gd name="T25" fmla="*/ 55 h 74"/>
                <a:gd name="T26" fmla="*/ 60 w 119"/>
                <a:gd name="T27" fmla="*/ 63 h 74"/>
                <a:gd name="T28" fmla="*/ 91 w 119"/>
                <a:gd name="T29" fmla="*/ 63 h 74"/>
                <a:gd name="T30" fmla="*/ 107 w 119"/>
                <a:gd name="T31" fmla="*/ 73 h 74"/>
                <a:gd name="T32" fmla="*/ 109 w 119"/>
                <a:gd name="T33" fmla="*/ 74 h 74"/>
                <a:gd name="T34" fmla="*/ 113 w 119"/>
                <a:gd name="T35" fmla="*/ 70 h 74"/>
                <a:gd name="T36" fmla="*/ 113 w 119"/>
                <a:gd name="T37" fmla="*/ 63 h 74"/>
                <a:gd name="T38" fmla="*/ 119 w 119"/>
                <a:gd name="T39" fmla="*/ 55 h 74"/>
                <a:gd name="T40" fmla="*/ 119 w 119"/>
                <a:gd name="T41" fmla="*/ 15 h 74"/>
                <a:gd name="T42" fmla="*/ 111 w 119"/>
                <a:gd name="T43" fmla="*/ 7 h 74"/>
                <a:gd name="T44" fmla="*/ 23 w 119"/>
                <a:gd name="T45" fmla="*/ 44 h 74"/>
                <a:gd name="T46" fmla="*/ 12 w 119"/>
                <a:gd name="T47" fmla="*/ 52 h 74"/>
                <a:gd name="T48" fmla="*/ 12 w 119"/>
                <a:gd name="T49" fmla="*/ 44 h 74"/>
                <a:gd name="T50" fmla="*/ 8 w 119"/>
                <a:gd name="T51" fmla="*/ 44 h 74"/>
                <a:gd name="T52" fmla="*/ 6 w 119"/>
                <a:gd name="T53" fmla="*/ 43 h 74"/>
                <a:gd name="T54" fmla="*/ 6 w 119"/>
                <a:gd name="T55" fmla="*/ 7 h 74"/>
                <a:gd name="T56" fmla="*/ 8 w 119"/>
                <a:gd name="T57" fmla="*/ 6 h 74"/>
                <a:gd name="T58" fmla="*/ 53 w 119"/>
                <a:gd name="T59" fmla="*/ 6 h 74"/>
                <a:gd name="T60" fmla="*/ 55 w 119"/>
                <a:gd name="T61" fmla="*/ 7 h 74"/>
                <a:gd name="T62" fmla="*/ 55 w 119"/>
                <a:gd name="T63" fmla="*/ 9 h 74"/>
                <a:gd name="T64" fmla="*/ 52 w 119"/>
                <a:gd name="T65" fmla="*/ 15 h 74"/>
                <a:gd name="T66" fmla="*/ 52 w 119"/>
                <a:gd name="T67" fmla="*/ 44 h 74"/>
                <a:gd name="T68" fmla="*/ 23 w 119"/>
                <a:gd name="T69" fmla="*/ 44 h 74"/>
                <a:gd name="T70" fmla="*/ 113 w 119"/>
                <a:gd name="T71" fmla="*/ 55 h 74"/>
                <a:gd name="T72" fmla="*/ 111 w 119"/>
                <a:gd name="T73" fmla="*/ 57 h 74"/>
                <a:gd name="T74" fmla="*/ 107 w 119"/>
                <a:gd name="T75" fmla="*/ 57 h 74"/>
                <a:gd name="T76" fmla="*/ 107 w 119"/>
                <a:gd name="T77" fmla="*/ 66 h 74"/>
                <a:gd name="T78" fmla="*/ 93 w 119"/>
                <a:gd name="T79" fmla="*/ 57 h 74"/>
                <a:gd name="T80" fmla="*/ 93 w 119"/>
                <a:gd name="T81" fmla="*/ 57 h 74"/>
                <a:gd name="T82" fmla="*/ 60 w 119"/>
                <a:gd name="T83" fmla="*/ 57 h 74"/>
                <a:gd name="T84" fmla="*/ 58 w 119"/>
                <a:gd name="T85" fmla="*/ 55 h 74"/>
                <a:gd name="T86" fmla="*/ 58 w 119"/>
                <a:gd name="T87" fmla="*/ 15 h 74"/>
                <a:gd name="T88" fmla="*/ 60 w 119"/>
                <a:gd name="T89" fmla="*/ 13 h 74"/>
                <a:gd name="T90" fmla="*/ 111 w 119"/>
                <a:gd name="T91" fmla="*/ 13 h 74"/>
                <a:gd name="T92" fmla="*/ 113 w 119"/>
                <a:gd name="T93" fmla="*/ 15 h 74"/>
                <a:gd name="T94" fmla="*/ 113 w 119"/>
                <a:gd name="T9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9" h="74">
                  <a:moveTo>
                    <a:pt x="111" y="7"/>
                  </a:move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7" y="0"/>
                    <a:pt x="5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2" y="49"/>
                    <a:pt x="6" y="50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7" y="60"/>
                    <a:pt x="9" y="60"/>
                  </a:cubicBezTo>
                  <a:cubicBezTo>
                    <a:pt x="10" y="60"/>
                    <a:pt x="11" y="60"/>
                    <a:pt x="12" y="5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60"/>
                    <a:pt x="55" y="63"/>
                    <a:pt x="60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107" y="73"/>
                    <a:pt x="107" y="73"/>
                    <a:pt x="107" y="73"/>
                  </a:cubicBezTo>
                  <a:cubicBezTo>
                    <a:pt x="107" y="74"/>
                    <a:pt x="108" y="74"/>
                    <a:pt x="109" y="74"/>
                  </a:cubicBezTo>
                  <a:cubicBezTo>
                    <a:pt x="111" y="74"/>
                    <a:pt x="113" y="72"/>
                    <a:pt x="113" y="70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16" y="62"/>
                    <a:pt x="119" y="59"/>
                    <a:pt x="119" y="5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11"/>
                    <a:pt x="115" y="7"/>
                    <a:pt x="111" y="7"/>
                  </a:cubicBezTo>
                  <a:close/>
                  <a:moveTo>
                    <a:pt x="23" y="44"/>
                  </a:moveTo>
                  <a:cubicBezTo>
                    <a:pt x="12" y="52"/>
                    <a:pt x="12" y="52"/>
                    <a:pt x="12" y="5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4"/>
                    <a:pt x="6" y="44"/>
                    <a:pt x="6" y="4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6"/>
                    <a:pt x="8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4" y="6"/>
                    <a:pt x="55" y="7"/>
                    <a:pt x="55" y="7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3" y="11"/>
                    <a:pt x="52" y="13"/>
                    <a:pt x="52" y="15"/>
                  </a:cubicBezTo>
                  <a:cubicBezTo>
                    <a:pt x="52" y="44"/>
                    <a:pt x="52" y="44"/>
                    <a:pt x="52" y="44"/>
                  </a:cubicBezTo>
                  <a:lnTo>
                    <a:pt x="23" y="44"/>
                  </a:lnTo>
                  <a:close/>
                  <a:moveTo>
                    <a:pt x="113" y="55"/>
                  </a:moveTo>
                  <a:cubicBezTo>
                    <a:pt x="113" y="56"/>
                    <a:pt x="112" y="57"/>
                    <a:pt x="111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59" y="57"/>
                    <a:pt x="58" y="56"/>
                    <a:pt x="58" y="5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4"/>
                    <a:pt x="59" y="13"/>
                    <a:pt x="6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3" y="14"/>
                    <a:pt x="113" y="15"/>
                  </a:cubicBezTo>
                  <a:lnTo>
                    <a:pt x="11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4" name="Freeform 146">
            <a:extLst>
              <a:ext uri="{FF2B5EF4-FFF2-40B4-BE49-F238E27FC236}">
                <a16:creationId xmlns:a16="http://schemas.microsoft.com/office/drawing/2014/main" id="{EEDB22F4-2525-2B10-F1E4-83175F87EB7B}"/>
              </a:ext>
            </a:extLst>
          </p:cNvPr>
          <p:cNvSpPr>
            <a:spLocks noEditPoints="1"/>
          </p:cNvSpPr>
          <p:nvPr/>
        </p:nvSpPr>
        <p:spPr bwMode="auto">
          <a:xfrm>
            <a:off x="1526413" y="3017211"/>
            <a:ext cx="548853" cy="759949"/>
          </a:xfrm>
          <a:custGeom>
            <a:avLst/>
            <a:gdLst>
              <a:gd name="T0" fmla="*/ 108 w 108"/>
              <a:gd name="T1" fmla="*/ 54 h 150"/>
              <a:gd name="T2" fmla="*/ 54 w 108"/>
              <a:gd name="T3" fmla="*/ 0 h 150"/>
              <a:gd name="T4" fmla="*/ 0 w 108"/>
              <a:gd name="T5" fmla="*/ 54 h 150"/>
              <a:gd name="T6" fmla="*/ 32 w 108"/>
              <a:gd name="T7" fmla="*/ 102 h 150"/>
              <a:gd name="T8" fmla="*/ 32 w 108"/>
              <a:gd name="T9" fmla="*/ 124 h 150"/>
              <a:gd name="T10" fmla="*/ 29 w 108"/>
              <a:gd name="T11" fmla="*/ 130 h 150"/>
              <a:gd name="T12" fmla="*/ 29 w 108"/>
              <a:gd name="T13" fmla="*/ 141 h 150"/>
              <a:gd name="T14" fmla="*/ 38 w 108"/>
              <a:gd name="T15" fmla="*/ 150 h 150"/>
              <a:gd name="T16" fmla="*/ 70 w 108"/>
              <a:gd name="T17" fmla="*/ 150 h 150"/>
              <a:gd name="T18" fmla="*/ 79 w 108"/>
              <a:gd name="T19" fmla="*/ 141 h 150"/>
              <a:gd name="T20" fmla="*/ 79 w 108"/>
              <a:gd name="T21" fmla="*/ 130 h 150"/>
              <a:gd name="T22" fmla="*/ 76 w 108"/>
              <a:gd name="T23" fmla="*/ 124 h 150"/>
              <a:gd name="T24" fmla="*/ 76 w 108"/>
              <a:gd name="T25" fmla="*/ 102 h 150"/>
              <a:gd name="T26" fmla="*/ 108 w 108"/>
              <a:gd name="T27" fmla="*/ 54 h 150"/>
              <a:gd name="T28" fmla="*/ 73 w 108"/>
              <a:gd name="T29" fmla="*/ 141 h 150"/>
              <a:gd name="T30" fmla="*/ 70 w 108"/>
              <a:gd name="T31" fmla="*/ 144 h 150"/>
              <a:gd name="T32" fmla="*/ 38 w 108"/>
              <a:gd name="T33" fmla="*/ 144 h 150"/>
              <a:gd name="T34" fmla="*/ 35 w 108"/>
              <a:gd name="T35" fmla="*/ 141 h 150"/>
              <a:gd name="T36" fmla="*/ 35 w 108"/>
              <a:gd name="T37" fmla="*/ 130 h 150"/>
              <a:gd name="T38" fmla="*/ 38 w 108"/>
              <a:gd name="T39" fmla="*/ 127 h 150"/>
              <a:gd name="T40" fmla="*/ 70 w 108"/>
              <a:gd name="T41" fmla="*/ 127 h 150"/>
              <a:gd name="T42" fmla="*/ 73 w 108"/>
              <a:gd name="T43" fmla="*/ 130 h 150"/>
              <a:gd name="T44" fmla="*/ 73 w 108"/>
              <a:gd name="T45" fmla="*/ 141 h 150"/>
              <a:gd name="T46" fmla="*/ 72 w 108"/>
              <a:gd name="T47" fmla="*/ 98 h 150"/>
              <a:gd name="T48" fmla="*/ 70 w 108"/>
              <a:gd name="T49" fmla="*/ 98 h 150"/>
              <a:gd name="T50" fmla="*/ 70 w 108"/>
              <a:gd name="T51" fmla="*/ 121 h 150"/>
              <a:gd name="T52" fmla="*/ 70 w 108"/>
              <a:gd name="T53" fmla="*/ 121 h 150"/>
              <a:gd name="T54" fmla="*/ 57 w 108"/>
              <a:gd name="T55" fmla="*/ 121 h 150"/>
              <a:gd name="T56" fmla="*/ 57 w 108"/>
              <a:gd name="T57" fmla="*/ 98 h 150"/>
              <a:gd name="T58" fmla="*/ 64 w 108"/>
              <a:gd name="T59" fmla="*/ 79 h 150"/>
              <a:gd name="T60" fmla="*/ 74 w 108"/>
              <a:gd name="T61" fmla="*/ 75 h 150"/>
              <a:gd name="T62" fmla="*/ 75 w 108"/>
              <a:gd name="T63" fmla="*/ 70 h 150"/>
              <a:gd name="T64" fmla="*/ 71 w 108"/>
              <a:gd name="T65" fmla="*/ 70 h 150"/>
              <a:gd name="T66" fmla="*/ 37 w 108"/>
              <a:gd name="T67" fmla="*/ 70 h 150"/>
              <a:gd name="T68" fmla="*/ 33 w 108"/>
              <a:gd name="T69" fmla="*/ 70 h 150"/>
              <a:gd name="T70" fmla="*/ 34 w 108"/>
              <a:gd name="T71" fmla="*/ 75 h 150"/>
              <a:gd name="T72" fmla="*/ 44 w 108"/>
              <a:gd name="T73" fmla="*/ 79 h 150"/>
              <a:gd name="T74" fmla="*/ 51 w 108"/>
              <a:gd name="T75" fmla="*/ 98 h 150"/>
              <a:gd name="T76" fmla="*/ 51 w 108"/>
              <a:gd name="T77" fmla="*/ 121 h 150"/>
              <a:gd name="T78" fmla="*/ 38 w 108"/>
              <a:gd name="T79" fmla="*/ 121 h 150"/>
              <a:gd name="T80" fmla="*/ 38 w 108"/>
              <a:gd name="T81" fmla="*/ 121 h 150"/>
              <a:gd name="T82" fmla="*/ 38 w 108"/>
              <a:gd name="T83" fmla="*/ 98 h 150"/>
              <a:gd name="T84" fmla="*/ 36 w 108"/>
              <a:gd name="T85" fmla="*/ 98 h 150"/>
              <a:gd name="T86" fmla="*/ 6 w 108"/>
              <a:gd name="T87" fmla="*/ 54 h 150"/>
              <a:gd name="T88" fmla="*/ 54 w 108"/>
              <a:gd name="T89" fmla="*/ 6 h 150"/>
              <a:gd name="T90" fmla="*/ 102 w 108"/>
              <a:gd name="T91" fmla="*/ 54 h 150"/>
              <a:gd name="T92" fmla="*/ 72 w 108"/>
              <a:gd name="T93" fmla="*/ 98 h 150"/>
              <a:gd name="T94" fmla="*/ 54 w 108"/>
              <a:gd name="T95" fmla="*/ 88 h 150"/>
              <a:gd name="T96" fmla="*/ 51 w 108"/>
              <a:gd name="T97" fmla="*/ 80 h 150"/>
              <a:gd name="T98" fmla="*/ 57 w 108"/>
              <a:gd name="T99" fmla="*/ 80 h 150"/>
              <a:gd name="T100" fmla="*/ 54 w 108"/>
              <a:gd name="T101" fmla="*/ 8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8" h="150">
                <a:moveTo>
                  <a:pt x="108" y="54"/>
                </a:moveTo>
                <a:cubicBezTo>
                  <a:pt x="108" y="24"/>
                  <a:pt x="8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75"/>
                  <a:pt x="13" y="94"/>
                  <a:pt x="32" y="102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26"/>
                  <a:pt x="29" y="128"/>
                  <a:pt x="29" y="130"/>
                </a:cubicBezTo>
                <a:cubicBezTo>
                  <a:pt x="29" y="141"/>
                  <a:pt x="29" y="141"/>
                  <a:pt x="29" y="141"/>
                </a:cubicBezTo>
                <a:cubicBezTo>
                  <a:pt x="29" y="146"/>
                  <a:pt x="34" y="150"/>
                  <a:pt x="38" y="150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5" y="150"/>
                  <a:pt x="79" y="146"/>
                  <a:pt x="79" y="141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28"/>
                  <a:pt x="78" y="126"/>
                  <a:pt x="76" y="124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95" y="94"/>
                  <a:pt x="108" y="75"/>
                  <a:pt x="108" y="54"/>
                </a:cubicBezTo>
                <a:close/>
                <a:moveTo>
                  <a:pt x="73" y="141"/>
                </a:moveTo>
                <a:cubicBezTo>
                  <a:pt x="73" y="143"/>
                  <a:pt x="71" y="144"/>
                  <a:pt x="70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7" y="144"/>
                  <a:pt x="35" y="143"/>
                  <a:pt x="35" y="141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5" y="128"/>
                  <a:pt x="37" y="127"/>
                  <a:pt x="38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1" y="127"/>
                  <a:pt x="73" y="128"/>
                  <a:pt x="73" y="130"/>
                </a:cubicBezTo>
                <a:lnTo>
                  <a:pt x="73" y="141"/>
                </a:lnTo>
                <a:close/>
                <a:moveTo>
                  <a:pt x="72" y="98"/>
                </a:moveTo>
                <a:cubicBezTo>
                  <a:pt x="70" y="98"/>
                  <a:pt x="70" y="98"/>
                  <a:pt x="70" y="98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7" y="98"/>
                  <a:pt x="57" y="98"/>
                  <a:pt x="57" y="98"/>
                </a:cubicBezTo>
                <a:cubicBezTo>
                  <a:pt x="64" y="79"/>
                  <a:pt x="64" y="79"/>
                  <a:pt x="64" y="79"/>
                </a:cubicBezTo>
                <a:cubicBezTo>
                  <a:pt x="67" y="78"/>
                  <a:pt x="70" y="77"/>
                  <a:pt x="74" y="75"/>
                </a:cubicBezTo>
                <a:cubicBezTo>
                  <a:pt x="75" y="74"/>
                  <a:pt x="76" y="72"/>
                  <a:pt x="75" y="70"/>
                </a:cubicBezTo>
                <a:cubicBezTo>
                  <a:pt x="74" y="69"/>
                  <a:pt x="72" y="69"/>
                  <a:pt x="71" y="70"/>
                </a:cubicBezTo>
                <a:cubicBezTo>
                  <a:pt x="60" y="75"/>
                  <a:pt x="48" y="75"/>
                  <a:pt x="37" y="70"/>
                </a:cubicBezTo>
                <a:cubicBezTo>
                  <a:pt x="36" y="69"/>
                  <a:pt x="34" y="69"/>
                  <a:pt x="33" y="70"/>
                </a:cubicBezTo>
                <a:cubicBezTo>
                  <a:pt x="32" y="72"/>
                  <a:pt x="33" y="74"/>
                  <a:pt x="34" y="75"/>
                </a:cubicBezTo>
                <a:cubicBezTo>
                  <a:pt x="38" y="77"/>
                  <a:pt x="41" y="78"/>
                  <a:pt x="44" y="79"/>
                </a:cubicBezTo>
                <a:cubicBezTo>
                  <a:pt x="51" y="98"/>
                  <a:pt x="51" y="98"/>
                  <a:pt x="51" y="9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98"/>
                  <a:pt x="38" y="98"/>
                  <a:pt x="38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18" y="90"/>
                  <a:pt x="6" y="73"/>
                  <a:pt x="6" y="54"/>
                </a:cubicBezTo>
                <a:cubicBezTo>
                  <a:pt x="6" y="27"/>
                  <a:pt x="28" y="6"/>
                  <a:pt x="54" y="6"/>
                </a:cubicBezTo>
                <a:cubicBezTo>
                  <a:pt x="80" y="6"/>
                  <a:pt x="102" y="27"/>
                  <a:pt x="102" y="54"/>
                </a:cubicBezTo>
                <a:cubicBezTo>
                  <a:pt x="102" y="73"/>
                  <a:pt x="90" y="90"/>
                  <a:pt x="72" y="98"/>
                </a:cubicBezTo>
                <a:close/>
                <a:moveTo>
                  <a:pt x="54" y="88"/>
                </a:moveTo>
                <a:cubicBezTo>
                  <a:pt x="51" y="80"/>
                  <a:pt x="51" y="80"/>
                  <a:pt x="51" y="80"/>
                </a:cubicBezTo>
                <a:cubicBezTo>
                  <a:pt x="53" y="80"/>
                  <a:pt x="55" y="80"/>
                  <a:pt x="57" y="80"/>
                </a:cubicBezTo>
                <a:lnTo>
                  <a:pt x="54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77">
            <a:extLst>
              <a:ext uri="{FF2B5EF4-FFF2-40B4-BE49-F238E27FC236}">
                <a16:creationId xmlns:a16="http://schemas.microsoft.com/office/drawing/2014/main" id="{EDDE8D42-3827-DBAA-2022-2D7FC30355EF}"/>
              </a:ext>
            </a:extLst>
          </p:cNvPr>
          <p:cNvSpPr>
            <a:spLocks noEditPoints="1"/>
          </p:cNvSpPr>
          <p:nvPr/>
        </p:nvSpPr>
        <p:spPr bwMode="auto">
          <a:xfrm>
            <a:off x="4552060" y="3047188"/>
            <a:ext cx="681140" cy="664252"/>
          </a:xfrm>
          <a:custGeom>
            <a:avLst/>
            <a:gdLst>
              <a:gd name="T0" fmla="*/ 70 w 134"/>
              <a:gd name="T1" fmla="*/ 5 h 131"/>
              <a:gd name="T2" fmla="*/ 70 w 134"/>
              <a:gd name="T3" fmla="*/ 3 h 131"/>
              <a:gd name="T4" fmla="*/ 67 w 134"/>
              <a:gd name="T5" fmla="*/ 0 h 131"/>
              <a:gd name="T6" fmla="*/ 64 w 134"/>
              <a:gd name="T7" fmla="*/ 3 h 131"/>
              <a:gd name="T8" fmla="*/ 64 w 134"/>
              <a:gd name="T9" fmla="*/ 5 h 131"/>
              <a:gd name="T10" fmla="*/ 19 w 134"/>
              <a:gd name="T11" fmla="*/ 23 h 131"/>
              <a:gd name="T12" fmla="*/ 0 w 134"/>
              <a:gd name="T13" fmla="*/ 66 h 131"/>
              <a:gd name="T14" fmla="*/ 0 w 134"/>
              <a:gd name="T15" fmla="*/ 72 h 131"/>
              <a:gd name="T16" fmla="*/ 1 w 134"/>
              <a:gd name="T17" fmla="*/ 71 h 131"/>
              <a:gd name="T18" fmla="*/ 19 w 134"/>
              <a:gd name="T19" fmla="*/ 63 h 131"/>
              <a:gd name="T20" fmla="*/ 35 w 134"/>
              <a:gd name="T21" fmla="*/ 71 h 131"/>
              <a:gd name="T22" fmla="*/ 35 w 134"/>
              <a:gd name="T23" fmla="*/ 72 h 131"/>
              <a:gd name="T24" fmla="*/ 35 w 134"/>
              <a:gd name="T25" fmla="*/ 71 h 131"/>
              <a:gd name="T26" fmla="*/ 51 w 134"/>
              <a:gd name="T27" fmla="*/ 63 h 131"/>
              <a:gd name="T28" fmla="*/ 64 w 134"/>
              <a:gd name="T29" fmla="*/ 69 h 131"/>
              <a:gd name="T30" fmla="*/ 64 w 134"/>
              <a:gd name="T31" fmla="*/ 112 h 131"/>
              <a:gd name="T32" fmla="*/ 54 w 134"/>
              <a:gd name="T33" fmla="*/ 125 h 131"/>
              <a:gd name="T34" fmla="*/ 54 w 134"/>
              <a:gd name="T35" fmla="*/ 131 h 131"/>
              <a:gd name="T36" fmla="*/ 70 w 134"/>
              <a:gd name="T37" fmla="*/ 112 h 131"/>
              <a:gd name="T38" fmla="*/ 70 w 134"/>
              <a:gd name="T39" fmla="*/ 68 h 131"/>
              <a:gd name="T40" fmla="*/ 83 w 134"/>
              <a:gd name="T41" fmla="*/ 63 h 131"/>
              <a:gd name="T42" fmla="*/ 99 w 134"/>
              <a:gd name="T43" fmla="*/ 71 h 131"/>
              <a:gd name="T44" fmla="*/ 99 w 134"/>
              <a:gd name="T45" fmla="*/ 72 h 131"/>
              <a:gd name="T46" fmla="*/ 99 w 134"/>
              <a:gd name="T47" fmla="*/ 71 h 131"/>
              <a:gd name="T48" fmla="*/ 115 w 134"/>
              <a:gd name="T49" fmla="*/ 63 h 131"/>
              <a:gd name="T50" fmla="*/ 133 w 134"/>
              <a:gd name="T51" fmla="*/ 71 h 131"/>
              <a:gd name="T52" fmla="*/ 134 w 134"/>
              <a:gd name="T53" fmla="*/ 72 h 131"/>
              <a:gd name="T54" fmla="*/ 134 w 134"/>
              <a:gd name="T55" fmla="*/ 66 h 131"/>
              <a:gd name="T56" fmla="*/ 70 w 134"/>
              <a:gd name="T57" fmla="*/ 5 h 131"/>
              <a:gd name="T58" fmla="*/ 115 w 134"/>
              <a:gd name="T59" fmla="*/ 57 h 131"/>
              <a:gd name="T60" fmla="*/ 99 w 134"/>
              <a:gd name="T61" fmla="*/ 62 h 131"/>
              <a:gd name="T62" fmla="*/ 83 w 134"/>
              <a:gd name="T63" fmla="*/ 57 h 131"/>
              <a:gd name="T64" fmla="*/ 67 w 134"/>
              <a:gd name="T65" fmla="*/ 62 h 131"/>
              <a:gd name="T66" fmla="*/ 51 w 134"/>
              <a:gd name="T67" fmla="*/ 57 h 131"/>
              <a:gd name="T68" fmla="*/ 35 w 134"/>
              <a:gd name="T69" fmla="*/ 62 h 131"/>
              <a:gd name="T70" fmla="*/ 19 w 134"/>
              <a:gd name="T71" fmla="*/ 57 h 131"/>
              <a:gd name="T72" fmla="*/ 7 w 134"/>
              <a:gd name="T73" fmla="*/ 59 h 131"/>
              <a:gd name="T74" fmla="*/ 26 w 134"/>
              <a:gd name="T75" fmla="*/ 25 h 131"/>
              <a:gd name="T76" fmla="*/ 67 w 134"/>
              <a:gd name="T77" fmla="*/ 11 h 131"/>
              <a:gd name="T78" fmla="*/ 108 w 134"/>
              <a:gd name="T79" fmla="*/ 25 h 131"/>
              <a:gd name="T80" fmla="*/ 128 w 134"/>
              <a:gd name="T81" fmla="*/ 60 h 131"/>
              <a:gd name="T82" fmla="*/ 115 w 134"/>
              <a:gd name="T83" fmla="*/ 5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4" h="131">
                <a:moveTo>
                  <a:pt x="70" y="5"/>
                </a:moveTo>
                <a:cubicBezTo>
                  <a:pt x="70" y="3"/>
                  <a:pt x="70" y="3"/>
                  <a:pt x="70" y="3"/>
                </a:cubicBezTo>
                <a:cubicBezTo>
                  <a:pt x="70" y="1"/>
                  <a:pt x="69" y="0"/>
                  <a:pt x="67" y="0"/>
                </a:cubicBezTo>
                <a:cubicBezTo>
                  <a:pt x="66" y="0"/>
                  <a:pt x="64" y="1"/>
                  <a:pt x="64" y="3"/>
                </a:cubicBezTo>
                <a:cubicBezTo>
                  <a:pt x="64" y="5"/>
                  <a:pt x="64" y="5"/>
                  <a:pt x="64" y="5"/>
                </a:cubicBezTo>
                <a:cubicBezTo>
                  <a:pt x="47" y="6"/>
                  <a:pt x="31" y="12"/>
                  <a:pt x="19" y="23"/>
                </a:cubicBezTo>
                <a:cubicBezTo>
                  <a:pt x="7" y="35"/>
                  <a:pt x="0" y="50"/>
                  <a:pt x="0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1" y="71"/>
                  <a:pt x="1" y="71"/>
                  <a:pt x="1" y="71"/>
                </a:cubicBezTo>
                <a:cubicBezTo>
                  <a:pt x="1" y="71"/>
                  <a:pt x="8" y="63"/>
                  <a:pt x="19" y="63"/>
                </a:cubicBezTo>
                <a:cubicBezTo>
                  <a:pt x="28" y="62"/>
                  <a:pt x="35" y="71"/>
                  <a:pt x="35" y="71"/>
                </a:cubicBezTo>
                <a:cubicBezTo>
                  <a:pt x="35" y="72"/>
                  <a:pt x="35" y="72"/>
                  <a:pt x="35" y="72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42" y="63"/>
                  <a:pt x="51" y="63"/>
                </a:cubicBezTo>
                <a:cubicBezTo>
                  <a:pt x="57" y="63"/>
                  <a:pt x="62" y="66"/>
                  <a:pt x="64" y="69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19"/>
                  <a:pt x="61" y="125"/>
                  <a:pt x="54" y="125"/>
                </a:cubicBezTo>
                <a:cubicBezTo>
                  <a:pt x="49" y="125"/>
                  <a:pt x="50" y="131"/>
                  <a:pt x="54" y="131"/>
                </a:cubicBezTo>
                <a:cubicBezTo>
                  <a:pt x="65" y="131"/>
                  <a:pt x="70" y="123"/>
                  <a:pt x="70" y="112"/>
                </a:cubicBezTo>
                <a:cubicBezTo>
                  <a:pt x="70" y="68"/>
                  <a:pt x="70" y="68"/>
                  <a:pt x="70" y="68"/>
                </a:cubicBezTo>
                <a:cubicBezTo>
                  <a:pt x="73" y="66"/>
                  <a:pt x="77" y="63"/>
                  <a:pt x="83" y="63"/>
                </a:cubicBezTo>
                <a:cubicBezTo>
                  <a:pt x="93" y="63"/>
                  <a:pt x="99" y="71"/>
                  <a:pt x="99" y="71"/>
                </a:cubicBezTo>
                <a:cubicBezTo>
                  <a:pt x="99" y="72"/>
                  <a:pt x="99" y="72"/>
                  <a:pt x="99" y="72"/>
                </a:cubicBezTo>
                <a:cubicBezTo>
                  <a:pt x="99" y="71"/>
                  <a:pt x="99" y="71"/>
                  <a:pt x="99" y="71"/>
                </a:cubicBezTo>
                <a:cubicBezTo>
                  <a:pt x="100" y="71"/>
                  <a:pt x="106" y="63"/>
                  <a:pt x="115" y="63"/>
                </a:cubicBezTo>
                <a:cubicBezTo>
                  <a:pt x="125" y="63"/>
                  <a:pt x="133" y="71"/>
                  <a:pt x="133" y="71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66"/>
                  <a:pt x="134" y="66"/>
                  <a:pt x="134" y="66"/>
                </a:cubicBezTo>
                <a:cubicBezTo>
                  <a:pt x="134" y="33"/>
                  <a:pt x="106" y="7"/>
                  <a:pt x="70" y="5"/>
                </a:cubicBezTo>
                <a:close/>
                <a:moveTo>
                  <a:pt x="115" y="57"/>
                </a:moveTo>
                <a:cubicBezTo>
                  <a:pt x="107" y="57"/>
                  <a:pt x="101" y="60"/>
                  <a:pt x="99" y="62"/>
                </a:cubicBezTo>
                <a:cubicBezTo>
                  <a:pt x="96" y="59"/>
                  <a:pt x="90" y="57"/>
                  <a:pt x="83" y="57"/>
                </a:cubicBezTo>
                <a:cubicBezTo>
                  <a:pt x="75" y="57"/>
                  <a:pt x="70" y="60"/>
                  <a:pt x="67" y="62"/>
                </a:cubicBezTo>
                <a:cubicBezTo>
                  <a:pt x="64" y="59"/>
                  <a:pt x="58" y="57"/>
                  <a:pt x="51" y="57"/>
                </a:cubicBezTo>
                <a:cubicBezTo>
                  <a:pt x="43" y="57"/>
                  <a:pt x="38" y="60"/>
                  <a:pt x="35" y="62"/>
                </a:cubicBezTo>
                <a:cubicBezTo>
                  <a:pt x="32" y="59"/>
                  <a:pt x="26" y="57"/>
                  <a:pt x="19" y="57"/>
                </a:cubicBezTo>
                <a:cubicBezTo>
                  <a:pt x="15" y="57"/>
                  <a:pt x="10" y="58"/>
                  <a:pt x="7" y="59"/>
                </a:cubicBezTo>
                <a:cubicBezTo>
                  <a:pt x="8" y="46"/>
                  <a:pt x="15" y="34"/>
                  <a:pt x="26" y="25"/>
                </a:cubicBezTo>
                <a:cubicBezTo>
                  <a:pt x="37" y="16"/>
                  <a:pt x="52" y="11"/>
                  <a:pt x="67" y="11"/>
                </a:cubicBezTo>
                <a:cubicBezTo>
                  <a:pt x="82" y="11"/>
                  <a:pt x="97" y="16"/>
                  <a:pt x="108" y="25"/>
                </a:cubicBezTo>
                <a:cubicBezTo>
                  <a:pt x="119" y="34"/>
                  <a:pt x="126" y="46"/>
                  <a:pt x="128" y="60"/>
                </a:cubicBezTo>
                <a:cubicBezTo>
                  <a:pt x="124" y="58"/>
                  <a:pt x="119" y="57"/>
                  <a:pt x="115" y="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78">
            <a:extLst>
              <a:ext uri="{FF2B5EF4-FFF2-40B4-BE49-F238E27FC236}">
                <a16:creationId xmlns:a16="http://schemas.microsoft.com/office/drawing/2014/main" id="{A831D459-DA26-EEFF-997C-D151DBA90AA1}"/>
              </a:ext>
            </a:extLst>
          </p:cNvPr>
          <p:cNvSpPr>
            <a:spLocks noEditPoints="1"/>
          </p:cNvSpPr>
          <p:nvPr/>
        </p:nvSpPr>
        <p:spPr bwMode="auto">
          <a:xfrm>
            <a:off x="4470437" y="3432791"/>
            <a:ext cx="371531" cy="374346"/>
          </a:xfrm>
          <a:custGeom>
            <a:avLst/>
            <a:gdLst>
              <a:gd name="T0" fmla="*/ 66 w 73"/>
              <a:gd name="T1" fmla="*/ 57 h 74"/>
              <a:gd name="T2" fmla="*/ 51 w 73"/>
              <a:gd name="T3" fmla="*/ 48 h 74"/>
              <a:gd name="T4" fmla="*/ 53 w 73"/>
              <a:gd name="T5" fmla="*/ 46 h 74"/>
              <a:gd name="T6" fmla="*/ 62 w 73"/>
              <a:gd name="T7" fmla="*/ 26 h 74"/>
              <a:gd name="T8" fmla="*/ 36 w 73"/>
              <a:gd name="T9" fmla="*/ 0 h 74"/>
              <a:gd name="T10" fmla="*/ 11 w 73"/>
              <a:gd name="T11" fmla="*/ 26 h 74"/>
              <a:gd name="T12" fmla="*/ 20 w 73"/>
              <a:gd name="T13" fmla="*/ 46 h 74"/>
              <a:gd name="T14" fmla="*/ 22 w 73"/>
              <a:gd name="T15" fmla="*/ 48 h 74"/>
              <a:gd name="T16" fmla="*/ 7 w 73"/>
              <a:gd name="T17" fmla="*/ 57 h 74"/>
              <a:gd name="T18" fmla="*/ 0 w 73"/>
              <a:gd name="T19" fmla="*/ 71 h 74"/>
              <a:gd name="T20" fmla="*/ 4 w 73"/>
              <a:gd name="T21" fmla="*/ 74 h 74"/>
              <a:gd name="T22" fmla="*/ 69 w 73"/>
              <a:gd name="T23" fmla="*/ 74 h 74"/>
              <a:gd name="T24" fmla="*/ 73 w 73"/>
              <a:gd name="T25" fmla="*/ 71 h 74"/>
              <a:gd name="T26" fmla="*/ 66 w 73"/>
              <a:gd name="T27" fmla="*/ 57 h 74"/>
              <a:gd name="T28" fmla="*/ 17 w 73"/>
              <a:gd name="T29" fmla="*/ 26 h 74"/>
              <a:gd name="T30" fmla="*/ 36 w 73"/>
              <a:gd name="T31" fmla="*/ 7 h 74"/>
              <a:gd name="T32" fmla="*/ 56 w 73"/>
              <a:gd name="T33" fmla="*/ 26 h 74"/>
              <a:gd name="T34" fmla="*/ 36 w 73"/>
              <a:gd name="T35" fmla="*/ 46 h 74"/>
              <a:gd name="T36" fmla="*/ 17 w 73"/>
              <a:gd name="T37" fmla="*/ 26 h 74"/>
              <a:gd name="T38" fmla="*/ 7 w 73"/>
              <a:gd name="T39" fmla="*/ 68 h 74"/>
              <a:gd name="T40" fmla="*/ 11 w 73"/>
              <a:gd name="T41" fmla="*/ 62 h 74"/>
              <a:gd name="T42" fmla="*/ 28 w 73"/>
              <a:gd name="T43" fmla="*/ 51 h 74"/>
              <a:gd name="T44" fmla="*/ 29 w 73"/>
              <a:gd name="T45" fmla="*/ 51 h 74"/>
              <a:gd name="T46" fmla="*/ 32 w 73"/>
              <a:gd name="T47" fmla="*/ 52 h 74"/>
              <a:gd name="T48" fmla="*/ 33 w 73"/>
              <a:gd name="T49" fmla="*/ 52 h 74"/>
              <a:gd name="T50" fmla="*/ 33 w 73"/>
              <a:gd name="T51" fmla="*/ 68 h 74"/>
              <a:gd name="T52" fmla="*/ 7 w 73"/>
              <a:gd name="T53" fmla="*/ 68 h 74"/>
              <a:gd name="T54" fmla="*/ 40 w 73"/>
              <a:gd name="T55" fmla="*/ 52 h 74"/>
              <a:gd name="T56" fmla="*/ 41 w 73"/>
              <a:gd name="T57" fmla="*/ 52 h 74"/>
              <a:gd name="T58" fmla="*/ 44 w 73"/>
              <a:gd name="T59" fmla="*/ 51 h 74"/>
              <a:gd name="T60" fmla="*/ 45 w 73"/>
              <a:gd name="T61" fmla="*/ 51 h 74"/>
              <a:gd name="T62" fmla="*/ 62 w 73"/>
              <a:gd name="T63" fmla="*/ 62 h 74"/>
              <a:gd name="T64" fmla="*/ 66 w 73"/>
              <a:gd name="T65" fmla="*/ 68 h 74"/>
              <a:gd name="T66" fmla="*/ 40 w 73"/>
              <a:gd name="T67" fmla="*/ 68 h 74"/>
              <a:gd name="T68" fmla="*/ 40 w 73"/>
              <a:gd name="T69" fmla="*/ 5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74">
                <a:moveTo>
                  <a:pt x="66" y="57"/>
                </a:moveTo>
                <a:cubicBezTo>
                  <a:pt x="51" y="48"/>
                  <a:pt x="51" y="48"/>
                  <a:pt x="51" y="48"/>
                </a:cubicBezTo>
                <a:cubicBezTo>
                  <a:pt x="53" y="46"/>
                  <a:pt x="53" y="46"/>
                  <a:pt x="53" y="46"/>
                </a:cubicBezTo>
                <a:cubicBezTo>
                  <a:pt x="59" y="41"/>
                  <a:pt x="62" y="34"/>
                  <a:pt x="62" y="26"/>
                </a:cubicBezTo>
                <a:cubicBezTo>
                  <a:pt x="62" y="12"/>
                  <a:pt x="51" y="0"/>
                  <a:pt x="36" y="0"/>
                </a:cubicBezTo>
                <a:cubicBezTo>
                  <a:pt x="22" y="0"/>
                  <a:pt x="11" y="12"/>
                  <a:pt x="11" y="26"/>
                </a:cubicBezTo>
                <a:cubicBezTo>
                  <a:pt x="11" y="34"/>
                  <a:pt x="14" y="41"/>
                  <a:pt x="20" y="46"/>
                </a:cubicBezTo>
                <a:cubicBezTo>
                  <a:pt x="22" y="48"/>
                  <a:pt x="22" y="48"/>
                  <a:pt x="22" y="48"/>
                </a:cubicBezTo>
                <a:cubicBezTo>
                  <a:pt x="7" y="57"/>
                  <a:pt x="7" y="57"/>
                  <a:pt x="7" y="57"/>
                </a:cubicBezTo>
                <a:cubicBezTo>
                  <a:pt x="3" y="60"/>
                  <a:pt x="0" y="66"/>
                  <a:pt x="0" y="71"/>
                </a:cubicBezTo>
                <a:cubicBezTo>
                  <a:pt x="0" y="72"/>
                  <a:pt x="1" y="74"/>
                  <a:pt x="4" y="74"/>
                </a:cubicBezTo>
                <a:cubicBezTo>
                  <a:pt x="7" y="74"/>
                  <a:pt x="67" y="74"/>
                  <a:pt x="69" y="74"/>
                </a:cubicBezTo>
                <a:cubicBezTo>
                  <a:pt x="71" y="74"/>
                  <a:pt x="73" y="72"/>
                  <a:pt x="73" y="71"/>
                </a:cubicBezTo>
                <a:cubicBezTo>
                  <a:pt x="73" y="66"/>
                  <a:pt x="70" y="60"/>
                  <a:pt x="66" y="57"/>
                </a:cubicBezTo>
                <a:close/>
                <a:moveTo>
                  <a:pt x="17" y="26"/>
                </a:moveTo>
                <a:cubicBezTo>
                  <a:pt x="17" y="15"/>
                  <a:pt x="26" y="7"/>
                  <a:pt x="36" y="7"/>
                </a:cubicBezTo>
                <a:cubicBezTo>
                  <a:pt x="47" y="7"/>
                  <a:pt x="56" y="15"/>
                  <a:pt x="56" y="26"/>
                </a:cubicBezTo>
                <a:cubicBezTo>
                  <a:pt x="56" y="37"/>
                  <a:pt x="47" y="46"/>
                  <a:pt x="36" y="46"/>
                </a:cubicBezTo>
                <a:cubicBezTo>
                  <a:pt x="26" y="46"/>
                  <a:pt x="17" y="37"/>
                  <a:pt x="17" y="26"/>
                </a:cubicBezTo>
                <a:close/>
                <a:moveTo>
                  <a:pt x="7" y="68"/>
                </a:moveTo>
                <a:cubicBezTo>
                  <a:pt x="8" y="66"/>
                  <a:pt x="9" y="63"/>
                  <a:pt x="11" y="62"/>
                </a:cubicBezTo>
                <a:cubicBezTo>
                  <a:pt x="28" y="51"/>
                  <a:pt x="28" y="51"/>
                  <a:pt x="28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1"/>
                  <a:pt x="31" y="52"/>
                  <a:pt x="32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68"/>
                  <a:pt x="33" y="68"/>
                  <a:pt x="33" y="68"/>
                </a:cubicBezTo>
                <a:lnTo>
                  <a:pt x="7" y="68"/>
                </a:lnTo>
                <a:close/>
                <a:moveTo>
                  <a:pt x="40" y="52"/>
                </a:moveTo>
                <a:cubicBezTo>
                  <a:pt x="41" y="52"/>
                  <a:pt x="41" y="52"/>
                  <a:pt x="41" y="52"/>
                </a:cubicBezTo>
                <a:cubicBezTo>
                  <a:pt x="42" y="52"/>
                  <a:pt x="43" y="51"/>
                  <a:pt x="44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62" y="62"/>
                  <a:pt x="62" y="62"/>
                  <a:pt x="62" y="62"/>
                </a:cubicBezTo>
                <a:cubicBezTo>
                  <a:pt x="64" y="63"/>
                  <a:pt x="65" y="66"/>
                  <a:pt x="66" y="68"/>
                </a:cubicBezTo>
                <a:cubicBezTo>
                  <a:pt x="40" y="68"/>
                  <a:pt x="40" y="68"/>
                  <a:pt x="40" y="68"/>
                </a:cubicBezTo>
                <a:lnTo>
                  <a:pt x="40" y="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DF0B2B8-2910-092A-4F1E-2BFE7F6243B5}"/>
              </a:ext>
            </a:extLst>
          </p:cNvPr>
          <p:cNvGrpSpPr/>
          <p:nvPr/>
        </p:nvGrpSpPr>
        <p:grpSpPr>
          <a:xfrm>
            <a:off x="7357934" y="3032201"/>
            <a:ext cx="568555" cy="759950"/>
            <a:chOff x="3373438" y="2703513"/>
            <a:chExt cx="320675" cy="428625"/>
          </a:xfrm>
          <a:solidFill>
            <a:srgbClr val="404147"/>
          </a:solidFill>
        </p:grpSpPr>
        <p:sp>
          <p:nvSpPr>
            <p:cNvPr id="128" name="Freeform 57">
              <a:extLst>
                <a:ext uri="{FF2B5EF4-FFF2-40B4-BE49-F238E27FC236}">
                  <a16:creationId xmlns:a16="http://schemas.microsoft.com/office/drawing/2014/main" id="{428B53FF-DB2D-E66C-953C-F95024A5A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8688" y="2703513"/>
              <a:ext cx="130175" cy="357188"/>
            </a:xfrm>
            <a:custGeom>
              <a:avLst/>
              <a:gdLst>
                <a:gd name="T0" fmla="*/ 40 w 46"/>
                <a:gd name="T1" fmla="*/ 33 h 125"/>
                <a:gd name="T2" fmla="*/ 33 w 46"/>
                <a:gd name="T3" fmla="*/ 28 h 125"/>
                <a:gd name="T4" fmla="*/ 39 w 46"/>
                <a:gd name="T5" fmla="*/ 16 h 125"/>
                <a:gd name="T6" fmla="*/ 23 w 46"/>
                <a:gd name="T7" fmla="*/ 0 h 125"/>
                <a:gd name="T8" fmla="*/ 7 w 46"/>
                <a:gd name="T9" fmla="*/ 16 h 125"/>
                <a:gd name="T10" fmla="*/ 13 w 46"/>
                <a:gd name="T11" fmla="*/ 28 h 125"/>
                <a:gd name="T12" fmla="*/ 6 w 46"/>
                <a:gd name="T13" fmla="*/ 33 h 125"/>
                <a:gd name="T14" fmla="*/ 1 w 46"/>
                <a:gd name="T15" fmla="*/ 44 h 125"/>
                <a:gd name="T16" fmla="*/ 6 w 46"/>
                <a:gd name="T17" fmla="*/ 67 h 125"/>
                <a:gd name="T18" fmla="*/ 7 w 46"/>
                <a:gd name="T19" fmla="*/ 77 h 125"/>
                <a:gd name="T20" fmla="*/ 7 w 46"/>
                <a:gd name="T21" fmla="*/ 117 h 125"/>
                <a:gd name="T22" fmla="*/ 15 w 46"/>
                <a:gd name="T23" fmla="*/ 125 h 125"/>
                <a:gd name="T24" fmla="*/ 18 w 46"/>
                <a:gd name="T25" fmla="*/ 125 h 125"/>
                <a:gd name="T26" fmla="*/ 23 w 46"/>
                <a:gd name="T27" fmla="*/ 122 h 125"/>
                <a:gd name="T28" fmla="*/ 29 w 46"/>
                <a:gd name="T29" fmla="*/ 125 h 125"/>
                <a:gd name="T30" fmla="*/ 31 w 46"/>
                <a:gd name="T31" fmla="*/ 125 h 125"/>
                <a:gd name="T32" fmla="*/ 39 w 46"/>
                <a:gd name="T33" fmla="*/ 117 h 125"/>
                <a:gd name="T34" fmla="*/ 39 w 46"/>
                <a:gd name="T35" fmla="*/ 77 h 125"/>
                <a:gd name="T36" fmla="*/ 40 w 46"/>
                <a:gd name="T37" fmla="*/ 67 h 125"/>
                <a:gd name="T38" fmla="*/ 45 w 46"/>
                <a:gd name="T39" fmla="*/ 44 h 125"/>
                <a:gd name="T40" fmla="*/ 40 w 46"/>
                <a:gd name="T41" fmla="*/ 33 h 125"/>
                <a:gd name="T42" fmla="*/ 34 w 46"/>
                <a:gd name="T43" fmla="*/ 77 h 125"/>
                <a:gd name="T44" fmla="*/ 34 w 46"/>
                <a:gd name="T45" fmla="*/ 117 h 125"/>
                <a:gd name="T46" fmla="*/ 31 w 46"/>
                <a:gd name="T47" fmla="*/ 119 h 125"/>
                <a:gd name="T48" fmla="*/ 29 w 46"/>
                <a:gd name="T49" fmla="*/ 119 h 125"/>
                <a:gd name="T50" fmla="*/ 26 w 46"/>
                <a:gd name="T51" fmla="*/ 117 h 125"/>
                <a:gd name="T52" fmla="*/ 26 w 46"/>
                <a:gd name="T53" fmla="*/ 85 h 125"/>
                <a:gd name="T54" fmla="*/ 23 w 46"/>
                <a:gd name="T55" fmla="*/ 77 h 125"/>
                <a:gd name="T56" fmla="*/ 20 w 46"/>
                <a:gd name="T57" fmla="*/ 85 h 125"/>
                <a:gd name="T58" fmla="*/ 20 w 46"/>
                <a:gd name="T59" fmla="*/ 117 h 125"/>
                <a:gd name="T60" fmla="*/ 18 w 46"/>
                <a:gd name="T61" fmla="*/ 119 h 125"/>
                <a:gd name="T62" fmla="*/ 15 w 46"/>
                <a:gd name="T63" fmla="*/ 119 h 125"/>
                <a:gd name="T64" fmla="*/ 12 w 46"/>
                <a:gd name="T65" fmla="*/ 117 h 125"/>
                <a:gd name="T66" fmla="*/ 12 w 46"/>
                <a:gd name="T67" fmla="*/ 77 h 125"/>
                <a:gd name="T68" fmla="*/ 11 w 46"/>
                <a:gd name="T69" fmla="*/ 66 h 125"/>
                <a:gd name="T70" fmla="*/ 7 w 46"/>
                <a:gd name="T71" fmla="*/ 43 h 125"/>
                <a:gd name="T72" fmla="*/ 9 w 46"/>
                <a:gd name="T73" fmla="*/ 37 h 125"/>
                <a:gd name="T74" fmla="*/ 18 w 46"/>
                <a:gd name="T75" fmla="*/ 31 h 125"/>
                <a:gd name="T76" fmla="*/ 20 w 46"/>
                <a:gd name="T77" fmla="*/ 32 h 125"/>
                <a:gd name="T78" fmla="*/ 20 w 46"/>
                <a:gd name="T79" fmla="*/ 47 h 125"/>
                <a:gd name="T80" fmla="*/ 23 w 46"/>
                <a:gd name="T81" fmla="*/ 50 h 125"/>
                <a:gd name="T82" fmla="*/ 26 w 46"/>
                <a:gd name="T83" fmla="*/ 47 h 125"/>
                <a:gd name="T84" fmla="*/ 26 w 46"/>
                <a:gd name="T85" fmla="*/ 32 h 125"/>
                <a:gd name="T86" fmla="*/ 28 w 46"/>
                <a:gd name="T87" fmla="*/ 31 h 125"/>
                <a:gd name="T88" fmla="*/ 37 w 46"/>
                <a:gd name="T89" fmla="*/ 37 h 125"/>
                <a:gd name="T90" fmla="*/ 39 w 46"/>
                <a:gd name="T91" fmla="*/ 43 h 125"/>
                <a:gd name="T92" fmla="*/ 35 w 46"/>
                <a:gd name="T93" fmla="*/ 66 h 125"/>
                <a:gd name="T94" fmla="*/ 34 w 46"/>
                <a:gd name="T95" fmla="*/ 77 h 125"/>
                <a:gd name="T96" fmla="*/ 23 w 46"/>
                <a:gd name="T97" fmla="*/ 26 h 125"/>
                <a:gd name="T98" fmla="*/ 13 w 46"/>
                <a:gd name="T99" fmla="*/ 16 h 125"/>
                <a:gd name="T100" fmla="*/ 23 w 46"/>
                <a:gd name="T101" fmla="*/ 6 h 125"/>
                <a:gd name="T102" fmla="*/ 33 w 46"/>
                <a:gd name="T103" fmla="*/ 16 h 125"/>
                <a:gd name="T104" fmla="*/ 23 w 46"/>
                <a:gd name="T105" fmla="*/ 2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125">
                  <a:moveTo>
                    <a:pt x="40" y="33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37" y="25"/>
                    <a:pt x="39" y="21"/>
                    <a:pt x="39" y="16"/>
                  </a:cubicBezTo>
                  <a:cubicBezTo>
                    <a:pt x="39" y="7"/>
                    <a:pt x="32" y="0"/>
                    <a:pt x="23" y="0"/>
                  </a:cubicBezTo>
                  <a:cubicBezTo>
                    <a:pt x="14" y="0"/>
                    <a:pt x="7" y="7"/>
                    <a:pt x="7" y="16"/>
                  </a:cubicBezTo>
                  <a:cubicBezTo>
                    <a:pt x="7" y="21"/>
                    <a:pt x="9" y="25"/>
                    <a:pt x="13" y="28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2" y="35"/>
                    <a:pt x="0" y="40"/>
                    <a:pt x="1" y="44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70"/>
                    <a:pt x="7" y="74"/>
                    <a:pt x="7" y="77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7" y="121"/>
                    <a:pt x="10" y="125"/>
                    <a:pt x="15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20" y="125"/>
                    <a:pt x="22" y="124"/>
                    <a:pt x="23" y="122"/>
                  </a:cubicBezTo>
                  <a:cubicBezTo>
                    <a:pt x="25" y="124"/>
                    <a:pt x="27" y="125"/>
                    <a:pt x="29" y="125"/>
                  </a:cubicBezTo>
                  <a:cubicBezTo>
                    <a:pt x="31" y="125"/>
                    <a:pt x="31" y="125"/>
                    <a:pt x="31" y="125"/>
                  </a:cubicBezTo>
                  <a:cubicBezTo>
                    <a:pt x="36" y="125"/>
                    <a:pt x="39" y="121"/>
                    <a:pt x="39" y="11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4"/>
                    <a:pt x="40" y="70"/>
                    <a:pt x="40" y="67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40"/>
                    <a:pt x="44" y="35"/>
                    <a:pt x="40" y="33"/>
                  </a:cubicBezTo>
                  <a:close/>
                  <a:moveTo>
                    <a:pt x="34" y="77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8"/>
                    <a:pt x="32" y="119"/>
                    <a:pt x="31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7" y="119"/>
                    <a:pt x="26" y="118"/>
                    <a:pt x="26" y="117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79"/>
                    <a:pt x="26" y="77"/>
                    <a:pt x="23" y="77"/>
                  </a:cubicBezTo>
                  <a:cubicBezTo>
                    <a:pt x="20" y="77"/>
                    <a:pt x="20" y="79"/>
                    <a:pt x="20" y="85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8"/>
                    <a:pt x="19" y="119"/>
                    <a:pt x="18" y="119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4" y="119"/>
                    <a:pt x="12" y="118"/>
                    <a:pt x="12" y="11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4"/>
                    <a:pt x="12" y="69"/>
                    <a:pt x="11" y="6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1"/>
                    <a:pt x="7" y="38"/>
                    <a:pt x="9" y="3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20" y="31"/>
                    <a:pt x="20" y="32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9"/>
                    <a:pt x="21" y="50"/>
                    <a:pt x="23" y="50"/>
                  </a:cubicBezTo>
                  <a:cubicBezTo>
                    <a:pt x="25" y="50"/>
                    <a:pt x="26" y="49"/>
                    <a:pt x="26" y="4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1"/>
                    <a:pt x="27" y="31"/>
                    <a:pt x="28" y="31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9" y="38"/>
                    <a:pt x="40" y="41"/>
                    <a:pt x="39" y="43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4" y="69"/>
                    <a:pt x="34" y="74"/>
                    <a:pt x="34" y="77"/>
                  </a:cubicBezTo>
                  <a:close/>
                  <a:moveTo>
                    <a:pt x="23" y="26"/>
                  </a:moveTo>
                  <a:cubicBezTo>
                    <a:pt x="17" y="26"/>
                    <a:pt x="13" y="22"/>
                    <a:pt x="13" y="16"/>
                  </a:cubicBezTo>
                  <a:cubicBezTo>
                    <a:pt x="13" y="10"/>
                    <a:pt x="17" y="6"/>
                    <a:pt x="23" y="6"/>
                  </a:cubicBezTo>
                  <a:cubicBezTo>
                    <a:pt x="29" y="6"/>
                    <a:pt x="33" y="10"/>
                    <a:pt x="33" y="16"/>
                  </a:cubicBezTo>
                  <a:cubicBezTo>
                    <a:pt x="33" y="22"/>
                    <a:pt x="29" y="26"/>
                    <a:pt x="2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8">
              <a:extLst>
                <a:ext uri="{FF2B5EF4-FFF2-40B4-BE49-F238E27FC236}">
                  <a16:creationId xmlns:a16="http://schemas.microsoft.com/office/drawing/2014/main" id="{A7451AC8-83DD-A4EB-1951-287A35C63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3060700"/>
              <a:ext cx="92075" cy="71438"/>
            </a:xfrm>
            <a:custGeom>
              <a:avLst/>
              <a:gdLst>
                <a:gd name="T0" fmla="*/ 32 w 32"/>
                <a:gd name="T1" fmla="*/ 19 h 25"/>
                <a:gd name="T2" fmla="*/ 29 w 32"/>
                <a:gd name="T3" fmla="*/ 6 h 25"/>
                <a:gd name="T4" fmla="*/ 26 w 32"/>
                <a:gd name="T5" fmla="*/ 5 h 25"/>
                <a:gd name="T6" fmla="*/ 25 w 32"/>
                <a:gd name="T7" fmla="*/ 6 h 25"/>
                <a:gd name="T8" fmla="*/ 24 w 32"/>
                <a:gd name="T9" fmla="*/ 8 h 25"/>
                <a:gd name="T10" fmla="*/ 25 w 32"/>
                <a:gd name="T11" fmla="*/ 13 h 25"/>
                <a:gd name="T12" fmla="*/ 25 w 32"/>
                <a:gd name="T13" fmla="*/ 13 h 25"/>
                <a:gd name="T14" fmla="*/ 24 w 32"/>
                <a:gd name="T15" fmla="*/ 13 h 25"/>
                <a:gd name="T16" fmla="*/ 24 w 32"/>
                <a:gd name="T17" fmla="*/ 13 h 25"/>
                <a:gd name="T18" fmla="*/ 4 w 32"/>
                <a:gd name="T19" fmla="*/ 1 h 25"/>
                <a:gd name="T20" fmla="*/ 0 w 32"/>
                <a:gd name="T21" fmla="*/ 2 h 25"/>
                <a:gd name="T22" fmla="*/ 1 w 32"/>
                <a:gd name="T23" fmla="*/ 7 h 25"/>
                <a:gd name="T24" fmla="*/ 22 w 32"/>
                <a:gd name="T25" fmla="*/ 18 h 25"/>
                <a:gd name="T26" fmla="*/ 22 w 32"/>
                <a:gd name="T27" fmla="*/ 18 h 25"/>
                <a:gd name="T28" fmla="*/ 17 w 32"/>
                <a:gd name="T29" fmla="*/ 20 h 25"/>
                <a:gd name="T30" fmla="*/ 15 w 32"/>
                <a:gd name="T31" fmla="*/ 22 h 25"/>
                <a:gd name="T32" fmla="*/ 16 w 32"/>
                <a:gd name="T33" fmla="*/ 24 h 25"/>
                <a:gd name="T34" fmla="*/ 18 w 32"/>
                <a:gd name="T35" fmla="*/ 25 h 25"/>
                <a:gd name="T36" fmla="*/ 31 w 32"/>
                <a:gd name="T37" fmla="*/ 21 h 25"/>
                <a:gd name="T38" fmla="*/ 32 w 32"/>
                <a:gd name="T3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5">
                  <a:moveTo>
                    <a:pt x="32" y="19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5"/>
                    <a:pt x="27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5" y="21"/>
                    <a:pt x="15" y="2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7" y="25"/>
                    <a:pt x="18" y="25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0"/>
                    <a:pt x="3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9">
              <a:extLst>
                <a:ext uri="{FF2B5EF4-FFF2-40B4-BE49-F238E27FC236}">
                  <a16:creationId xmlns:a16="http://schemas.microsoft.com/office/drawing/2014/main" id="{A7F8595F-0DD2-DB75-B51C-6CE289423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3060700"/>
              <a:ext cx="92075" cy="71438"/>
            </a:xfrm>
            <a:custGeom>
              <a:avLst/>
              <a:gdLst>
                <a:gd name="T0" fmla="*/ 0 w 32"/>
                <a:gd name="T1" fmla="*/ 19 h 25"/>
                <a:gd name="T2" fmla="*/ 3 w 32"/>
                <a:gd name="T3" fmla="*/ 6 h 25"/>
                <a:gd name="T4" fmla="*/ 6 w 32"/>
                <a:gd name="T5" fmla="*/ 5 h 25"/>
                <a:gd name="T6" fmla="*/ 7 w 32"/>
                <a:gd name="T7" fmla="*/ 6 h 25"/>
                <a:gd name="T8" fmla="*/ 9 w 32"/>
                <a:gd name="T9" fmla="*/ 8 h 25"/>
                <a:gd name="T10" fmla="*/ 7 w 32"/>
                <a:gd name="T11" fmla="*/ 13 h 25"/>
                <a:gd name="T12" fmla="*/ 7 w 32"/>
                <a:gd name="T13" fmla="*/ 13 h 25"/>
                <a:gd name="T14" fmla="*/ 8 w 32"/>
                <a:gd name="T15" fmla="*/ 13 h 25"/>
                <a:gd name="T16" fmla="*/ 8 w 32"/>
                <a:gd name="T17" fmla="*/ 13 h 25"/>
                <a:gd name="T18" fmla="*/ 28 w 32"/>
                <a:gd name="T19" fmla="*/ 1 h 25"/>
                <a:gd name="T20" fmla="*/ 32 w 32"/>
                <a:gd name="T21" fmla="*/ 2 h 25"/>
                <a:gd name="T22" fmla="*/ 31 w 32"/>
                <a:gd name="T23" fmla="*/ 7 h 25"/>
                <a:gd name="T24" fmla="*/ 10 w 32"/>
                <a:gd name="T25" fmla="*/ 18 h 25"/>
                <a:gd name="T26" fmla="*/ 10 w 32"/>
                <a:gd name="T27" fmla="*/ 18 h 25"/>
                <a:gd name="T28" fmla="*/ 15 w 32"/>
                <a:gd name="T29" fmla="*/ 20 h 25"/>
                <a:gd name="T30" fmla="*/ 17 w 32"/>
                <a:gd name="T31" fmla="*/ 22 h 25"/>
                <a:gd name="T32" fmla="*/ 16 w 32"/>
                <a:gd name="T33" fmla="*/ 24 h 25"/>
                <a:gd name="T34" fmla="*/ 14 w 32"/>
                <a:gd name="T35" fmla="*/ 25 h 25"/>
                <a:gd name="T36" fmla="*/ 1 w 32"/>
                <a:gd name="T37" fmla="*/ 21 h 25"/>
                <a:gd name="T38" fmla="*/ 0 w 32"/>
                <a:gd name="T3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0"/>
                    <a:pt x="31" y="1"/>
                    <a:pt x="32" y="2"/>
                  </a:cubicBezTo>
                  <a:cubicBezTo>
                    <a:pt x="32" y="4"/>
                    <a:pt x="32" y="6"/>
                    <a:pt x="31" y="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7" y="21"/>
                    <a:pt x="17" y="2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5" y="25"/>
                    <a:pt x="1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0">
              <a:extLst>
                <a:ext uri="{FF2B5EF4-FFF2-40B4-BE49-F238E27FC236}">
                  <a16:creationId xmlns:a16="http://schemas.microsoft.com/office/drawing/2014/main" id="{255A21B0-ABF5-CBD4-2B1E-24E2F3DF6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2963863"/>
              <a:ext cx="92075" cy="68263"/>
            </a:xfrm>
            <a:custGeom>
              <a:avLst/>
              <a:gdLst>
                <a:gd name="T0" fmla="*/ 32 w 32"/>
                <a:gd name="T1" fmla="*/ 5 h 24"/>
                <a:gd name="T2" fmla="*/ 29 w 32"/>
                <a:gd name="T3" fmla="*/ 18 h 24"/>
                <a:gd name="T4" fmla="*/ 26 w 32"/>
                <a:gd name="T5" fmla="*/ 20 h 24"/>
                <a:gd name="T6" fmla="*/ 25 w 32"/>
                <a:gd name="T7" fmla="*/ 19 h 24"/>
                <a:gd name="T8" fmla="*/ 24 w 32"/>
                <a:gd name="T9" fmla="*/ 17 h 24"/>
                <a:gd name="T10" fmla="*/ 25 w 32"/>
                <a:gd name="T11" fmla="*/ 12 h 24"/>
                <a:gd name="T12" fmla="*/ 25 w 32"/>
                <a:gd name="T13" fmla="*/ 12 h 24"/>
                <a:gd name="T14" fmla="*/ 24 w 32"/>
                <a:gd name="T15" fmla="*/ 12 h 24"/>
                <a:gd name="T16" fmla="*/ 24 w 32"/>
                <a:gd name="T17" fmla="*/ 12 h 24"/>
                <a:gd name="T18" fmla="*/ 4 w 32"/>
                <a:gd name="T19" fmla="*/ 23 h 24"/>
                <a:gd name="T20" fmla="*/ 0 w 32"/>
                <a:gd name="T21" fmla="*/ 22 h 24"/>
                <a:gd name="T22" fmla="*/ 1 w 32"/>
                <a:gd name="T23" fmla="*/ 18 h 24"/>
                <a:gd name="T24" fmla="*/ 22 w 32"/>
                <a:gd name="T25" fmla="*/ 6 h 24"/>
                <a:gd name="T26" fmla="*/ 22 w 32"/>
                <a:gd name="T27" fmla="*/ 6 h 24"/>
                <a:gd name="T28" fmla="*/ 17 w 32"/>
                <a:gd name="T29" fmla="*/ 5 h 24"/>
                <a:gd name="T30" fmla="*/ 15 w 32"/>
                <a:gd name="T31" fmla="*/ 3 h 24"/>
                <a:gd name="T32" fmla="*/ 16 w 32"/>
                <a:gd name="T33" fmla="*/ 1 h 24"/>
                <a:gd name="T34" fmla="*/ 18 w 32"/>
                <a:gd name="T35" fmla="*/ 0 h 24"/>
                <a:gd name="T36" fmla="*/ 31 w 32"/>
                <a:gd name="T37" fmla="*/ 3 h 24"/>
                <a:gd name="T38" fmla="*/ 32 w 32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4">
                  <a:moveTo>
                    <a:pt x="32" y="5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7" y="20"/>
                    <a:pt x="26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3" y="18"/>
                    <a:pt x="2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1" y="24"/>
                    <a:pt x="0" y="22"/>
                  </a:cubicBezTo>
                  <a:cubicBezTo>
                    <a:pt x="0" y="21"/>
                    <a:pt x="0" y="19"/>
                    <a:pt x="1" y="1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5" y="4"/>
                    <a:pt x="15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5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1">
              <a:extLst>
                <a:ext uri="{FF2B5EF4-FFF2-40B4-BE49-F238E27FC236}">
                  <a16:creationId xmlns:a16="http://schemas.microsoft.com/office/drawing/2014/main" id="{42E73EEA-835B-67A3-DDC1-6D9133ED2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2963863"/>
              <a:ext cx="92075" cy="68263"/>
            </a:xfrm>
            <a:custGeom>
              <a:avLst/>
              <a:gdLst>
                <a:gd name="T0" fmla="*/ 0 w 32"/>
                <a:gd name="T1" fmla="*/ 5 h 24"/>
                <a:gd name="T2" fmla="*/ 3 w 32"/>
                <a:gd name="T3" fmla="*/ 18 h 24"/>
                <a:gd name="T4" fmla="*/ 6 w 32"/>
                <a:gd name="T5" fmla="*/ 20 h 24"/>
                <a:gd name="T6" fmla="*/ 7 w 32"/>
                <a:gd name="T7" fmla="*/ 19 h 24"/>
                <a:gd name="T8" fmla="*/ 9 w 32"/>
                <a:gd name="T9" fmla="*/ 17 h 24"/>
                <a:gd name="T10" fmla="*/ 7 w 32"/>
                <a:gd name="T11" fmla="*/ 12 h 24"/>
                <a:gd name="T12" fmla="*/ 7 w 32"/>
                <a:gd name="T13" fmla="*/ 12 h 24"/>
                <a:gd name="T14" fmla="*/ 8 w 32"/>
                <a:gd name="T15" fmla="*/ 12 h 24"/>
                <a:gd name="T16" fmla="*/ 8 w 32"/>
                <a:gd name="T17" fmla="*/ 12 h 24"/>
                <a:gd name="T18" fmla="*/ 28 w 32"/>
                <a:gd name="T19" fmla="*/ 23 h 24"/>
                <a:gd name="T20" fmla="*/ 32 w 32"/>
                <a:gd name="T21" fmla="*/ 22 h 24"/>
                <a:gd name="T22" fmla="*/ 31 w 32"/>
                <a:gd name="T23" fmla="*/ 18 h 24"/>
                <a:gd name="T24" fmla="*/ 10 w 32"/>
                <a:gd name="T25" fmla="*/ 6 h 24"/>
                <a:gd name="T26" fmla="*/ 10 w 32"/>
                <a:gd name="T27" fmla="*/ 6 h 24"/>
                <a:gd name="T28" fmla="*/ 15 w 32"/>
                <a:gd name="T29" fmla="*/ 5 h 24"/>
                <a:gd name="T30" fmla="*/ 17 w 32"/>
                <a:gd name="T31" fmla="*/ 3 h 24"/>
                <a:gd name="T32" fmla="*/ 16 w 32"/>
                <a:gd name="T33" fmla="*/ 1 h 24"/>
                <a:gd name="T34" fmla="*/ 14 w 32"/>
                <a:gd name="T35" fmla="*/ 0 h 24"/>
                <a:gd name="T36" fmla="*/ 1 w 32"/>
                <a:gd name="T37" fmla="*/ 3 h 24"/>
                <a:gd name="T38" fmla="*/ 0 w 32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4">
                  <a:moveTo>
                    <a:pt x="0" y="5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5" y="20"/>
                    <a:pt x="6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9" y="18"/>
                    <a:pt x="9" y="1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31" y="24"/>
                    <a:pt x="32" y="22"/>
                  </a:cubicBezTo>
                  <a:cubicBezTo>
                    <a:pt x="32" y="21"/>
                    <a:pt x="32" y="19"/>
                    <a:pt x="31" y="1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4"/>
                    <a:pt x="17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TextBox 16">
            <a:extLst>
              <a:ext uri="{FF2B5EF4-FFF2-40B4-BE49-F238E27FC236}">
                <a16:creationId xmlns:a16="http://schemas.microsoft.com/office/drawing/2014/main" id="{CFFF2651-BDBF-E014-35A9-F0951C283FCB}"/>
              </a:ext>
            </a:extLst>
          </p:cNvPr>
          <p:cNvSpPr txBox="1"/>
          <p:nvPr/>
        </p:nvSpPr>
        <p:spPr>
          <a:xfrm>
            <a:off x="8084949" y="879504"/>
            <a:ext cx="3832453" cy="820738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6400"/>
              </a:lnSpc>
            </a:pPr>
            <a:r>
              <a:rPr lang="en-US" sz="60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orizon"/>
                <a:ea typeface="Horizon"/>
                <a:cs typeface="Horizon"/>
                <a:sym typeface="Horizon"/>
              </a:rPr>
              <a:t>STRENGTHS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9" grpId="0"/>
      <p:bldP spid="82" grpId="0"/>
      <p:bldP spid="98" grpId="0"/>
      <p:bldP spid="114" grpId="0"/>
      <p:bldP spid="124" grpId="0" animBg="1"/>
      <p:bldP spid="125" grpId="0" animBg="1"/>
      <p:bldP spid="126" grpId="0" animBg="1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F6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28FF8C-0222-393C-9555-E725AED8A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EA19A0A-495B-32BE-A47F-4F8FD4D267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C45142-B5D2-A4A3-B1C6-3E33D282D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73A334-A453-67EA-3D20-27131AD06D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486782"/>
              </p:ext>
            </p:extLst>
          </p:nvPr>
        </p:nvGraphicFramePr>
        <p:xfrm>
          <a:off x="5565613" y="3894638"/>
          <a:ext cx="6626387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8769">
                  <a:extLst>
                    <a:ext uri="{9D8B030D-6E8A-4147-A177-3AD203B41FA5}">
                      <a16:colId xmlns:a16="http://schemas.microsoft.com/office/drawing/2014/main" val="1023162053"/>
                    </a:ext>
                  </a:extLst>
                </a:gridCol>
                <a:gridCol w="2057618">
                  <a:extLst>
                    <a:ext uri="{9D8B030D-6E8A-4147-A177-3AD203B41FA5}">
                      <a16:colId xmlns:a16="http://schemas.microsoft.com/office/drawing/2014/main" val="338324743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Raleway" pitchFamily="2" charset="0"/>
                          <a:cs typeface="Poppins Light" panose="00000400000000000000" pitchFamily="2" charset="0"/>
                        </a:rPr>
                        <a:t>What are the main reasons that make you want to stay in the UN Common System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002060"/>
                        </a:solidFill>
                        <a:latin typeface="Raleway" pitchFamily="2" charset="0"/>
                        <a:cs typeface="Poppins Light" panose="000004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0" b="1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804303"/>
                  </a:ext>
                </a:extLst>
              </a:tr>
              <a:tr h="371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rgbClr val="002060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 believe strongly in the goals and objectives of my organization </a:t>
                      </a:r>
                      <a:endParaRPr lang="en-US" sz="1400" b="0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  <a:sym typeface="Source Sans Pro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i="0" kern="120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Montserrat" pitchFamily="2" charset="77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4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Pension</a:t>
                      </a:r>
                      <a:endParaRPr lang="en-US" sz="1400" b="0" i="0" dirty="0">
                        <a:solidFill>
                          <a:srgbClr val="002060"/>
                        </a:solidFill>
                        <a:latin typeface="Montserrat" pitchFamily="2" charset="77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46%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Salary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38%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355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Other Benefits (health insurance)</a:t>
                      </a:r>
                      <a:endParaRPr lang="en-US" sz="1400" b="0" i="0" dirty="0">
                        <a:solidFill>
                          <a:srgbClr val="002060"/>
                        </a:solidFill>
                        <a:latin typeface="Montserrat" pitchFamily="2" charset="77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32%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376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rgbClr val="002060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Opportunity to use my skills &amp; competencies </a:t>
                      </a:r>
                      <a:endParaRPr lang="en-US" sz="1400" b="0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2060"/>
                          </a:solidFill>
                          <a:highlight>
                            <a:srgbClr val="00FFFF"/>
                          </a:highlight>
                          <a:latin typeface="Montserrat" pitchFamily="2" charset="77"/>
                        </a:rPr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807061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38B5A513-37C0-854F-197E-FE6455011905}"/>
              </a:ext>
            </a:extLst>
          </p:cNvPr>
          <p:cNvSpPr txBox="1"/>
          <p:nvPr/>
        </p:nvSpPr>
        <p:spPr>
          <a:xfrm>
            <a:off x="0" y="6396335"/>
            <a:ext cx="5283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Taken from the International Civil Service Commission (ICSC) Global Staff Survey on Conditions of Service, 2023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7AE1AE-43DF-8CDB-CBDE-9013851D3F20}"/>
              </a:ext>
            </a:extLst>
          </p:cNvPr>
          <p:cNvSpPr txBox="1"/>
          <p:nvPr/>
        </p:nvSpPr>
        <p:spPr>
          <a:xfrm>
            <a:off x="-298547" y="129134"/>
            <a:ext cx="939921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SURVEY INSIGHTS (ICSC)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F5ABC736-E25E-2592-6318-CD41440EDB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032552"/>
              </p:ext>
            </p:extLst>
          </p:nvPr>
        </p:nvGraphicFramePr>
        <p:xfrm>
          <a:off x="286201" y="1128829"/>
          <a:ext cx="6626387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8769">
                  <a:extLst>
                    <a:ext uri="{9D8B030D-6E8A-4147-A177-3AD203B41FA5}">
                      <a16:colId xmlns:a16="http://schemas.microsoft.com/office/drawing/2014/main" val="1023162053"/>
                    </a:ext>
                  </a:extLst>
                </a:gridCol>
                <a:gridCol w="2057618">
                  <a:extLst>
                    <a:ext uri="{9D8B030D-6E8A-4147-A177-3AD203B41FA5}">
                      <a16:colId xmlns:a16="http://schemas.microsoft.com/office/drawing/2014/main" val="3383247436"/>
                    </a:ext>
                  </a:extLst>
                </a:gridCol>
              </a:tblGrid>
              <a:tr h="37180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latin typeface="Raleway" pitchFamily="2" charset="0"/>
                          <a:cs typeface="Poppins Light" panose="00000400000000000000" pitchFamily="2" charset="0"/>
                        </a:rPr>
                        <a:t>Please indicate the most important factors in your decision to accept your first offer of employment in a UN Common System Organization 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0" b="1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804303"/>
                  </a:ext>
                </a:extLst>
              </a:tr>
              <a:tr h="371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rgbClr val="002060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Opportunity to use my skills &amp; competencies </a:t>
                      </a:r>
                      <a:endParaRPr lang="en-US" sz="1400" b="0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  <a:sym typeface="Source Sans Pro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i="0" kern="1200" dirty="0">
                          <a:solidFill>
                            <a:srgbClr val="002060"/>
                          </a:solidFill>
                          <a:highlight>
                            <a:srgbClr val="00FFFF"/>
                          </a:highlight>
                          <a:latin typeface="Montserrat" pitchFamily="2" charset="77"/>
                          <a:ea typeface="+mn-ea"/>
                          <a:cs typeface="+mn-cs"/>
                        </a:rPr>
                        <a:t>43%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4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Salary</a:t>
                      </a:r>
                      <a:endParaRPr lang="en-US" sz="1400" b="0" i="0" dirty="0">
                        <a:solidFill>
                          <a:srgbClr val="002060"/>
                        </a:solidFill>
                        <a:latin typeface="Montserrat" pitchFamily="2" charset="77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endParaRPr lang="en-US" sz="1400" b="0" i="0" dirty="0">
                        <a:solidFill>
                          <a:srgbClr val="002060"/>
                        </a:solidFill>
                        <a:latin typeface="Montserrat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43%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Benefits</a:t>
                      </a:r>
                    </a:p>
                    <a:p>
                      <a:endParaRPr lang="en-US" sz="1400" b="0" i="0" dirty="0">
                        <a:solidFill>
                          <a:srgbClr val="002060"/>
                        </a:solidFill>
                        <a:latin typeface="Montserrat" pitchFamily="2" charset="77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39%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355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rgbClr val="002060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 believe strongly in the goals and objectives of my organization </a:t>
                      </a:r>
                      <a:endParaRPr lang="en-US" sz="1400" b="0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Montserrat" pitchFamily="2" charset="77"/>
                        </a:rPr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376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95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615EA-04CA-2A4A-1A04-638BA03FD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>
            <a:extLst>
              <a:ext uri="{FF2B5EF4-FFF2-40B4-BE49-F238E27FC236}">
                <a16:creationId xmlns:a16="http://schemas.microsoft.com/office/drawing/2014/main" id="{B0A99DB2-3F50-5BF8-58CE-A823007CE20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FD710223-A59A-38F6-8AA1-A528B2E6035A}"/>
              </a:ext>
            </a:extLst>
          </p:cNvPr>
          <p:cNvGrpSpPr/>
          <p:nvPr/>
        </p:nvGrpSpPr>
        <p:grpSpPr>
          <a:xfrm>
            <a:off x="488135" y="22506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02E70C7-3713-59F0-CD29-3D0A79B0F987}"/>
                </a:ext>
              </a:extLst>
            </p:cNvPr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DF13650-453F-446D-9023-B6256CE99AC7}"/>
                </a:ext>
              </a:extLst>
            </p:cNvPr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1056307A-4141-6EF9-0C59-501500CA1290}"/>
              </a:ext>
            </a:extLst>
          </p:cNvPr>
          <p:cNvGrpSpPr/>
          <p:nvPr/>
        </p:nvGrpSpPr>
        <p:grpSpPr>
          <a:xfrm>
            <a:off x="1121414" y="2730931"/>
            <a:ext cx="1345983" cy="1345983"/>
            <a:chOff x="72416" y="0"/>
            <a:chExt cx="812800" cy="812800"/>
          </a:xfrm>
        </p:grpSpPr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11DD4A43-B60A-2126-1048-CBF4DFBBC8FB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09EA3C27-7901-4382-8AF9-1E9E6FA26123}"/>
                </a:ext>
              </a:extLst>
            </p:cNvPr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39" name="TextBox 39">
            <a:extLst>
              <a:ext uri="{FF2B5EF4-FFF2-40B4-BE49-F238E27FC236}">
                <a16:creationId xmlns:a16="http://schemas.microsoft.com/office/drawing/2014/main" id="{2ADF6A44-1A0E-96B1-B37B-A74390754F00}"/>
              </a:ext>
            </a:extLst>
          </p:cNvPr>
          <p:cNvSpPr txBox="1"/>
          <p:nvPr/>
        </p:nvSpPr>
        <p:spPr>
          <a:xfrm>
            <a:off x="653025" y="4630498"/>
            <a:ext cx="2235645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AGILITY</a:t>
            </a:r>
            <a:r>
              <a:rPr lang="en-US" sz="2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</a:p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AND SPEED</a:t>
            </a:r>
          </a:p>
        </p:txBody>
      </p:sp>
      <p:sp>
        <p:nvSpPr>
          <p:cNvPr id="50" name="TextBox 16">
            <a:extLst>
              <a:ext uri="{FF2B5EF4-FFF2-40B4-BE49-F238E27FC236}">
                <a16:creationId xmlns:a16="http://schemas.microsoft.com/office/drawing/2014/main" id="{4D051211-877A-B409-B2CB-267194384473}"/>
              </a:ext>
            </a:extLst>
          </p:cNvPr>
          <p:cNvSpPr txBox="1"/>
          <p:nvPr/>
        </p:nvSpPr>
        <p:spPr>
          <a:xfrm>
            <a:off x="8188771" y="857331"/>
            <a:ext cx="2082263" cy="820738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6400"/>
              </a:lnSpc>
            </a:pPr>
            <a:r>
              <a:rPr lang="en-US" sz="60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orizon"/>
                <a:ea typeface="Horizon"/>
                <a:cs typeface="Horizon"/>
                <a:sym typeface="Horizon"/>
              </a:rPr>
              <a:t>GAPS</a:t>
            </a:r>
          </a:p>
        </p:txBody>
      </p:sp>
      <p:grpSp>
        <p:nvGrpSpPr>
          <p:cNvPr id="76" name="Group 2">
            <a:extLst>
              <a:ext uri="{FF2B5EF4-FFF2-40B4-BE49-F238E27FC236}">
                <a16:creationId xmlns:a16="http://schemas.microsoft.com/office/drawing/2014/main" id="{8715E715-81AB-205C-1251-A4C572C3EEB3}"/>
              </a:ext>
            </a:extLst>
          </p:cNvPr>
          <p:cNvGrpSpPr/>
          <p:nvPr/>
        </p:nvGrpSpPr>
        <p:grpSpPr>
          <a:xfrm>
            <a:off x="3443691" y="22531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77" name="Freeform 3">
              <a:extLst>
                <a:ext uri="{FF2B5EF4-FFF2-40B4-BE49-F238E27FC236}">
                  <a16:creationId xmlns:a16="http://schemas.microsoft.com/office/drawing/2014/main" id="{658B17DA-0874-9E3B-B6A3-1359F0A21AA1}"/>
                </a:ext>
              </a:extLst>
            </p:cNvPr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8" name="TextBox 4">
              <a:extLst>
                <a:ext uri="{FF2B5EF4-FFF2-40B4-BE49-F238E27FC236}">
                  <a16:creationId xmlns:a16="http://schemas.microsoft.com/office/drawing/2014/main" id="{19172C20-B1A8-B3C4-707D-79B59074CAB3}"/>
                </a:ext>
              </a:extLst>
            </p:cNvPr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79" name="Group 14">
            <a:extLst>
              <a:ext uri="{FF2B5EF4-FFF2-40B4-BE49-F238E27FC236}">
                <a16:creationId xmlns:a16="http://schemas.microsoft.com/office/drawing/2014/main" id="{5BFB6E34-55DC-AC91-E710-F43410C5D73C}"/>
              </a:ext>
            </a:extLst>
          </p:cNvPr>
          <p:cNvGrpSpPr/>
          <p:nvPr/>
        </p:nvGrpSpPr>
        <p:grpSpPr>
          <a:xfrm>
            <a:off x="4076970" y="2733431"/>
            <a:ext cx="1345983" cy="1345983"/>
            <a:chOff x="72416" y="0"/>
            <a:chExt cx="812800" cy="812800"/>
          </a:xfrm>
        </p:grpSpPr>
        <p:sp>
          <p:nvSpPr>
            <p:cNvPr id="81" name="TextBox 16">
              <a:extLst>
                <a:ext uri="{FF2B5EF4-FFF2-40B4-BE49-F238E27FC236}">
                  <a16:creationId xmlns:a16="http://schemas.microsoft.com/office/drawing/2014/main" id="{74754215-B4EB-8487-663B-0E487504473F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  <p:sp>
          <p:nvSpPr>
            <p:cNvPr id="80" name="Freeform 15">
              <a:extLst>
                <a:ext uri="{FF2B5EF4-FFF2-40B4-BE49-F238E27FC236}">
                  <a16:creationId xmlns:a16="http://schemas.microsoft.com/office/drawing/2014/main" id="{39F3050B-D8D0-EB4B-DD03-EFA71A06A416}"/>
                </a:ext>
              </a:extLst>
            </p:cNvPr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 dirty="0"/>
            </a:p>
          </p:txBody>
        </p:sp>
      </p:grpSp>
      <p:sp>
        <p:nvSpPr>
          <p:cNvPr id="82" name="TextBox 39">
            <a:extLst>
              <a:ext uri="{FF2B5EF4-FFF2-40B4-BE49-F238E27FC236}">
                <a16:creationId xmlns:a16="http://schemas.microsoft.com/office/drawing/2014/main" id="{20A68DF4-DFFF-7A5B-EE72-9774EF3A5D59}"/>
              </a:ext>
            </a:extLst>
          </p:cNvPr>
          <p:cNvSpPr txBox="1"/>
          <p:nvPr/>
        </p:nvSpPr>
        <p:spPr>
          <a:xfrm>
            <a:off x="3608581" y="4632998"/>
            <a:ext cx="2235645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RIGID POLICIES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5E06273-7046-1D52-105F-00E3D6680BE2}"/>
              </a:ext>
            </a:extLst>
          </p:cNvPr>
          <p:cNvGrpSpPr/>
          <p:nvPr/>
        </p:nvGrpSpPr>
        <p:grpSpPr>
          <a:xfrm>
            <a:off x="4822537" y="3099121"/>
            <a:ext cx="472859" cy="78809"/>
            <a:chOff x="4429125" y="3778250"/>
            <a:chExt cx="266701" cy="44450"/>
          </a:xfrm>
          <a:solidFill>
            <a:srgbClr val="404147"/>
          </a:solidFill>
        </p:grpSpPr>
        <p:sp>
          <p:nvSpPr>
            <p:cNvPr id="84" name="Oval 127">
              <a:extLst>
                <a:ext uri="{FF2B5EF4-FFF2-40B4-BE49-F238E27FC236}">
                  <a16:creationId xmlns:a16="http://schemas.microsoft.com/office/drawing/2014/main" id="{9A10563D-53C5-B136-ABAB-C12121C06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4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128">
              <a:extLst>
                <a:ext uri="{FF2B5EF4-FFF2-40B4-BE49-F238E27FC236}">
                  <a16:creationId xmlns:a16="http://schemas.microsoft.com/office/drawing/2014/main" id="{6B0F5A76-46DB-ADA4-5942-CBD132FDA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325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129">
              <a:extLst>
                <a:ext uri="{FF2B5EF4-FFF2-40B4-BE49-F238E27FC236}">
                  <a16:creationId xmlns:a16="http://schemas.microsoft.com/office/drawing/2014/main" id="{CFED9096-0CB9-5FFD-2E90-D4A7ECD28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3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130">
              <a:extLst>
                <a:ext uri="{FF2B5EF4-FFF2-40B4-BE49-F238E27FC236}">
                  <a16:creationId xmlns:a16="http://schemas.microsoft.com/office/drawing/2014/main" id="{B4B79D73-207A-88CD-18FC-1B2D9A5E4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125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131">
              <a:extLst>
                <a:ext uri="{FF2B5EF4-FFF2-40B4-BE49-F238E27FC236}">
                  <a16:creationId xmlns:a16="http://schemas.microsoft.com/office/drawing/2014/main" id="{F7329DD1-652A-F844-24E4-78931311E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163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2">
            <a:extLst>
              <a:ext uri="{FF2B5EF4-FFF2-40B4-BE49-F238E27FC236}">
                <a16:creationId xmlns:a16="http://schemas.microsoft.com/office/drawing/2014/main" id="{738B42F0-5C38-5886-7DD1-869BD988D2B4}"/>
              </a:ext>
            </a:extLst>
          </p:cNvPr>
          <p:cNvGrpSpPr/>
          <p:nvPr/>
        </p:nvGrpSpPr>
        <p:grpSpPr>
          <a:xfrm>
            <a:off x="6351793" y="22531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93" name="Freeform 3">
              <a:extLst>
                <a:ext uri="{FF2B5EF4-FFF2-40B4-BE49-F238E27FC236}">
                  <a16:creationId xmlns:a16="http://schemas.microsoft.com/office/drawing/2014/main" id="{0B8C2D7F-10FE-719D-FF59-3B8D71AE81E9}"/>
                </a:ext>
              </a:extLst>
            </p:cNvPr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4" name="TextBox 4">
              <a:extLst>
                <a:ext uri="{FF2B5EF4-FFF2-40B4-BE49-F238E27FC236}">
                  <a16:creationId xmlns:a16="http://schemas.microsoft.com/office/drawing/2014/main" id="{27D2DBDC-69C9-3617-5B66-C66DD52CCC63}"/>
                </a:ext>
              </a:extLst>
            </p:cNvPr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95" name="Group 14">
            <a:extLst>
              <a:ext uri="{FF2B5EF4-FFF2-40B4-BE49-F238E27FC236}">
                <a16:creationId xmlns:a16="http://schemas.microsoft.com/office/drawing/2014/main" id="{43B26AD3-9786-612F-2306-429C81FD42FA}"/>
              </a:ext>
            </a:extLst>
          </p:cNvPr>
          <p:cNvGrpSpPr/>
          <p:nvPr/>
        </p:nvGrpSpPr>
        <p:grpSpPr>
          <a:xfrm>
            <a:off x="6985072" y="2733431"/>
            <a:ext cx="1345983" cy="1345983"/>
            <a:chOff x="72416" y="0"/>
            <a:chExt cx="812800" cy="812800"/>
          </a:xfrm>
        </p:grpSpPr>
        <p:sp>
          <p:nvSpPr>
            <p:cNvPr id="97" name="TextBox 16">
              <a:extLst>
                <a:ext uri="{FF2B5EF4-FFF2-40B4-BE49-F238E27FC236}">
                  <a16:creationId xmlns:a16="http://schemas.microsoft.com/office/drawing/2014/main" id="{25C8CABC-17E6-CAEC-5A27-40C2B05A427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  <p:sp>
          <p:nvSpPr>
            <p:cNvPr id="96" name="Freeform 15">
              <a:extLst>
                <a:ext uri="{FF2B5EF4-FFF2-40B4-BE49-F238E27FC236}">
                  <a16:creationId xmlns:a16="http://schemas.microsoft.com/office/drawing/2014/main" id="{2EF5DEE9-F835-FD34-2F8B-AB777F083E8A}"/>
                </a:ext>
              </a:extLst>
            </p:cNvPr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98" name="TextBox 39">
            <a:extLst>
              <a:ext uri="{FF2B5EF4-FFF2-40B4-BE49-F238E27FC236}">
                <a16:creationId xmlns:a16="http://schemas.microsoft.com/office/drawing/2014/main" id="{5AF339AE-5D87-C5A7-C9BE-B0C7365CEF14}"/>
              </a:ext>
            </a:extLst>
          </p:cNvPr>
          <p:cNvSpPr txBox="1"/>
          <p:nvPr/>
        </p:nvSpPr>
        <p:spPr>
          <a:xfrm>
            <a:off x="6516683" y="4632998"/>
            <a:ext cx="2235645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WORK DEISGN</a:t>
            </a:r>
          </a:p>
        </p:txBody>
      </p:sp>
      <p:grpSp>
        <p:nvGrpSpPr>
          <p:cNvPr id="108" name="Group 2">
            <a:extLst>
              <a:ext uri="{FF2B5EF4-FFF2-40B4-BE49-F238E27FC236}">
                <a16:creationId xmlns:a16="http://schemas.microsoft.com/office/drawing/2014/main" id="{4314DC3C-4C95-31A8-53DD-62D1B29E2B6E}"/>
              </a:ext>
            </a:extLst>
          </p:cNvPr>
          <p:cNvGrpSpPr/>
          <p:nvPr/>
        </p:nvGrpSpPr>
        <p:grpSpPr>
          <a:xfrm>
            <a:off x="9229903" y="2253132"/>
            <a:ext cx="2524211" cy="4209794"/>
            <a:chOff x="0" y="0"/>
            <a:chExt cx="738746" cy="1361222"/>
          </a:xfrm>
          <a:solidFill>
            <a:srgbClr val="002060"/>
          </a:solidFill>
        </p:grpSpPr>
        <p:sp>
          <p:nvSpPr>
            <p:cNvPr id="109" name="Freeform 3">
              <a:extLst>
                <a:ext uri="{FF2B5EF4-FFF2-40B4-BE49-F238E27FC236}">
                  <a16:creationId xmlns:a16="http://schemas.microsoft.com/office/drawing/2014/main" id="{64FC2F12-3BF5-75A3-F0AB-EC3AFC3278B4}"/>
                </a:ext>
              </a:extLst>
            </p:cNvPr>
            <p:cNvSpPr/>
            <p:nvPr/>
          </p:nvSpPr>
          <p:spPr>
            <a:xfrm>
              <a:off x="0" y="0"/>
              <a:ext cx="738746" cy="1361222"/>
            </a:xfrm>
            <a:custGeom>
              <a:avLst/>
              <a:gdLst/>
              <a:ahLst/>
              <a:cxnLst/>
              <a:rect l="l" t="t" r="r" b="b"/>
              <a:pathLst>
                <a:path w="738746" h="1361222">
                  <a:moveTo>
                    <a:pt x="246382" y="19070"/>
                  </a:moveTo>
                  <a:cubicBezTo>
                    <a:pt x="284133" y="7556"/>
                    <a:pt x="327313" y="0"/>
                    <a:pt x="369572" y="0"/>
                  </a:cubicBezTo>
                  <a:cubicBezTo>
                    <a:pt x="411832" y="0"/>
                    <a:pt x="452498" y="6476"/>
                    <a:pt x="489972" y="17990"/>
                  </a:cubicBezTo>
                  <a:cubicBezTo>
                    <a:pt x="490770" y="18350"/>
                    <a:pt x="491567" y="18350"/>
                    <a:pt x="492364" y="18710"/>
                  </a:cubicBezTo>
                  <a:cubicBezTo>
                    <a:pt x="633097" y="64765"/>
                    <a:pt x="736753" y="186379"/>
                    <a:pt x="738746" y="340684"/>
                  </a:cubicBezTo>
                  <a:lnTo>
                    <a:pt x="738746" y="1361222"/>
                  </a:lnTo>
                  <a:lnTo>
                    <a:pt x="0" y="1361222"/>
                  </a:lnTo>
                  <a:lnTo>
                    <a:pt x="0" y="341441"/>
                  </a:lnTo>
                  <a:cubicBezTo>
                    <a:pt x="1993" y="185660"/>
                    <a:pt x="104054" y="64045"/>
                    <a:pt x="246382" y="1907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0" name="TextBox 4">
              <a:extLst>
                <a:ext uri="{FF2B5EF4-FFF2-40B4-BE49-F238E27FC236}">
                  <a16:creationId xmlns:a16="http://schemas.microsoft.com/office/drawing/2014/main" id="{2EAF3397-5C09-37DD-865F-4B9FC3946527}"/>
                </a:ext>
              </a:extLst>
            </p:cNvPr>
            <p:cNvSpPr txBox="1"/>
            <p:nvPr/>
          </p:nvSpPr>
          <p:spPr>
            <a:xfrm>
              <a:off x="0" y="88900"/>
              <a:ext cx="738746" cy="1272322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grpSp>
        <p:nvGrpSpPr>
          <p:cNvPr id="111" name="Group 14">
            <a:extLst>
              <a:ext uri="{FF2B5EF4-FFF2-40B4-BE49-F238E27FC236}">
                <a16:creationId xmlns:a16="http://schemas.microsoft.com/office/drawing/2014/main" id="{9D49891F-C2D0-4424-EFCA-184C3BFB709D}"/>
              </a:ext>
            </a:extLst>
          </p:cNvPr>
          <p:cNvGrpSpPr/>
          <p:nvPr/>
        </p:nvGrpSpPr>
        <p:grpSpPr>
          <a:xfrm>
            <a:off x="9863182" y="2733431"/>
            <a:ext cx="1345983" cy="1345983"/>
            <a:chOff x="72416" y="0"/>
            <a:chExt cx="812800" cy="812800"/>
          </a:xfrm>
        </p:grpSpPr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175EE228-FF41-9BA3-BE32-5B206FEE363F}"/>
                </a:ext>
              </a:extLst>
            </p:cNvPr>
            <p:cNvSpPr/>
            <p:nvPr/>
          </p:nvSpPr>
          <p:spPr>
            <a:xfrm>
              <a:off x="72416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BFAFF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3" name="TextBox 16">
              <a:extLst>
                <a:ext uri="{FF2B5EF4-FFF2-40B4-BE49-F238E27FC236}">
                  <a16:creationId xmlns:a16="http://schemas.microsoft.com/office/drawing/2014/main" id="{6FFB8600-B5F3-D669-7742-71C3AB31E3E2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876"/>
                </a:lnSpc>
              </a:pPr>
              <a:endParaRPr sz="1200"/>
            </a:p>
          </p:txBody>
        </p:sp>
      </p:grpSp>
      <p:sp>
        <p:nvSpPr>
          <p:cNvPr id="114" name="TextBox 39">
            <a:extLst>
              <a:ext uri="{FF2B5EF4-FFF2-40B4-BE49-F238E27FC236}">
                <a16:creationId xmlns:a16="http://schemas.microsoft.com/office/drawing/2014/main" id="{FDC3C2ED-08C8-1ED7-2BC1-EE9C4D675856}"/>
              </a:ext>
            </a:extLst>
          </p:cNvPr>
          <p:cNvSpPr txBox="1"/>
          <p:nvPr/>
        </p:nvSpPr>
        <p:spPr>
          <a:xfrm>
            <a:off x="9394793" y="4632998"/>
            <a:ext cx="2235645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CAREER</a:t>
            </a: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Poppins"/>
              </a:rPr>
              <a:t> PROGRESSION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9E2B2CB-B86F-B40F-D570-4E91BDC80D59}"/>
              </a:ext>
            </a:extLst>
          </p:cNvPr>
          <p:cNvGrpSpPr/>
          <p:nvPr/>
        </p:nvGrpSpPr>
        <p:grpSpPr>
          <a:xfrm>
            <a:off x="10186943" y="2980953"/>
            <a:ext cx="762765" cy="759951"/>
            <a:chOff x="4343400" y="3711575"/>
            <a:chExt cx="430213" cy="428626"/>
          </a:xfrm>
          <a:solidFill>
            <a:srgbClr val="404147"/>
          </a:solidFill>
        </p:grpSpPr>
        <p:sp>
          <p:nvSpPr>
            <p:cNvPr id="116" name="Oval 127">
              <a:extLst>
                <a:ext uri="{FF2B5EF4-FFF2-40B4-BE49-F238E27FC236}">
                  <a16:creationId xmlns:a16="http://schemas.microsoft.com/office/drawing/2014/main" id="{A6890E5C-5E49-2661-D1C5-E46F42CCB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4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128">
              <a:extLst>
                <a:ext uri="{FF2B5EF4-FFF2-40B4-BE49-F238E27FC236}">
                  <a16:creationId xmlns:a16="http://schemas.microsoft.com/office/drawing/2014/main" id="{8E3827E8-83BF-E65E-8378-D5DD529CD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325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129">
              <a:extLst>
                <a:ext uri="{FF2B5EF4-FFF2-40B4-BE49-F238E27FC236}">
                  <a16:creationId xmlns:a16="http://schemas.microsoft.com/office/drawing/2014/main" id="{0C8A7713-2349-B59E-6EB2-658600FE4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3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130">
              <a:extLst>
                <a:ext uri="{FF2B5EF4-FFF2-40B4-BE49-F238E27FC236}">
                  <a16:creationId xmlns:a16="http://schemas.microsoft.com/office/drawing/2014/main" id="{643A3F65-76B0-6982-5584-98B0BD418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125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131">
              <a:extLst>
                <a:ext uri="{FF2B5EF4-FFF2-40B4-BE49-F238E27FC236}">
                  <a16:creationId xmlns:a16="http://schemas.microsoft.com/office/drawing/2014/main" id="{1DA2AFCF-F5C3-BC54-CF2C-1E8798806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163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32">
              <a:extLst>
                <a:ext uri="{FF2B5EF4-FFF2-40B4-BE49-F238E27FC236}">
                  <a16:creationId xmlns:a16="http://schemas.microsoft.com/office/drawing/2014/main" id="{1A6CAEB4-4703-05EA-A323-3198C5DD5E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400" y="3929063"/>
              <a:ext cx="209550" cy="211138"/>
            </a:xfrm>
            <a:custGeom>
              <a:avLst/>
              <a:gdLst>
                <a:gd name="T0" fmla="*/ 66 w 73"/>
                <a:gd name="T1" fmla="*/ 57 h 74"/>
                <a:gd name="T2" fmla="*/ 51 w 73"/>
                <a:gd name="T3" fmla="*/ 48 h 74"/>
                <a:gd name="T4" fmla="*/ 53 w 73"/>
                <a:gd name="T5" fmla="*/ 46 h 74"/>
                <a:gd name="T6" fmla="*/ 62 w 73"/>
                <a:gd name="T7" fmla="*/ 26 h 74"/>
                <a:gd name="T8" fmla="*/ 36 w 73"/>
                <a:gd name="T9" fmla="*/ 0 h 74"/>
                <a:gd name="T10" fmla="*/ 11 w 73"/>
                <a:gd name="T11" fmla="*/ 26 h 74"/>
                <a:gd name="T12" fmla="*/ 20 w 73"/>
                <a:gd name="T13" fmla="*/ 46 h 74"/>
                <a:gd name="T14" fmla="*/ 22 w 73"/>
                <a:gd name="T15" fmla="*/ 48 h 74"/>
                <a:gd name="T16" fmla="*/ 7 w 73"/>
                <a:gd name="T17" fmla="*/ 57 h 74"/>
                <a:gd name="T18" fmla="*/ 0 w 73"/>
                <a:gd name="T19" fmla="*/ 71 h 74"/>
                <a:gd name="T20" fmla="*/ 4 w 73"/>
                <a:gd name="T21" fmla="*/ 74 h 74"/>
                <a:gd name="T22" fmla="*/ 69 w 73"/>
                <a:gd name="T23" fmla="*/ 74 h 74"/>
                <a:gd name="T24" fmla="*/ 73 w 73"/>
                <a:gd name="T25" fmla="*/ 71 h 74"/>
                <a:gd name="T26" fmla="*/ 66 w 73"/>
                <a:gd name="T27" fmla="*/ 57 h 74"/>
                <a:gd name="T28" fmla="*/ 17 w 73"/>
                <a:gd name="T29" fmla="*/ 26 h 74"/>
                <a:gd name="T30" fmla="*/ 36 w 73"/>
                <a:gd name="T31" fmla="*/ 7 h 74"/>
                <a:gd name="T32" fmla="*/ 56 w 73"/>
                <a:gd name="T33" fmla="*/ 26 h 74"/>
                <a:gd name="T34" fmla="*/ 36 w 73"/>
                <a:gd name="T35" fmla="*/ 46 h 74"/>
                <a:gd name="T36" fmla="*/ 17 w 73"/>
                <a:gd name="T37" fmla="*/ 26 h 74"/>
                <a:gd name="T38" fmla="*/ 7 w 73"/>
                <a:gd name="T39" fmla="*/ 68 h 74"/>
                <a:gd name="T40" fmla="*/ 11 w 73"/>
                <a:gd name="T41" fmla="*/ 62 h 74"/>
                <a:gd name="T42" fmla="*/ 28 w 73"/>
                <a:gd name="T43" fmla="*/ 51 h 74"/>
                <a:gd name="T44" fmla="*/ 29 w 73"/>
                <a:gd name="T45" fmla="*/ 51 h 74"/>
                <a:gd name="T46" fmla="*/ 32 w 73"/>
                <a:gd name="T47" fmla="*/ 52 h 74"/>
                <a:gd name="T48" fmla="*/ 33 w 73"/>
                <a:gd name="T49" fmla="*/ 52 h 74"/>
                <a:gd name="T50" fmla="*/ 33 w 73"/>
                <a:gd name="T51" fmla="*/ 68 h 74"/>
                <a:gd name="T52" fmla="*/ 7 w 73"/>
                <a:gd name="T53" fmla="*/ 68 h 74"/>
                <a:gd name="T54" fmla="*/ 40 w 73"/>
                <a:gd name="T55" fmla="*/ 52 h 74"/>
                <a:gd name="T56" fmla="*/ 41 w 73"/>
                <a:gd name="T57" fmla="*/ 52 h 74"/>
                <a:gd name="T58" fmla="*/ 44 w 73"/>
                <a:gd name="T59" fmla="*/ 51 h 74"/>
                <a:gd name="T60" fmla="*/ 45 w 73"/>
                <a:gd name="T61" fmla="*/ 51 h 74"/>
                <a:gd name="T62" fmla="*/ 62 w 73"/>
                <a:gd name="T63" fmla="*/ 62 h 74"/>
                <a:gd name="T64" fmla="*/ 66 w 73"/>
                <a:gd name="T65" fmla="*/ 68 h 74"/>
                <a:gd name="T66" fmla="*/ 40 w 73"/>
                <a:gd name="T67" fmla="*/ 68 h 74"/>
                <a:gd name="T68" fmla="*/ 40 w 73"/>
                <a:gd name="T69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74">
                  <a:moveTo>
                    <a:pt x="66" y="57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9" y="41"/>
                    <a:pt x="62" y="34"/>
                    <a:pt x="62" y="26"/>
                  </a:cubicBezTo>
                  <a:cubicBezTo>
                    <a:pt x="62" y="12"/>
                    <a:pt x="51" y="0"/>
                    <a:pt x="36" y="0"/>
                  </a:cubicBezTo>
                  <a:cubicBezTo>
                    <a:pt x="22" y="0"/>
                    <a:pt x="11" y="12"/>
                    <a:pt x="11" y="26"/>
                  </a:cubicBezTo>
                  <a:cubicBezTo>
                    <a:pt x="11" y="34"/>
                    <a:pt x="14" y="41"/>
                    <a:pt x="20" y="46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" y="60"/>
                    <a:pt x="0" y="66"/>
                    <a:pt x="0" y="71"/>
                  </a:cubicBezTo>
                  <a:cubicBezTo>
                    <a:pt x="0" y="72"/>
                    <a:pt x="1" y="74"/>
                    <a:pt x="4" y="74"/>
                  </a:cubicBezTo>
                  <a:cubicBezTo>
                    <a:pt x="7" y="74"/>
                    <a:pt x="67" y="74"/>
                    <a:pt x="69" y="74"/>
                  </a:cubicBezTo>
                  <a:cubicBezTo>
                    <a:pt x="72" y="74"/>
                    <a:pt x="73" y="72"/>
                    <a:pt x="73" y="71"/>
                  </a:cubicBezTo>
                  <a:cubicBezTo>
                    <a:pt x="73" y="66"/>
                    <a:pt x="70" y="60"/>
                    <a:pt x="66" y="57"/>
                  </a:cubicBezTo>
                  <a:close/>
                  <a:moveTo>
                    <a:pt x="17" y="26"/>
                  </a:moveTo>
                  <a:cubicBezTo>
                    <a:pt x="17" y="15"/>
                    <a:pt x="26" y="7"/>
                    <a:pt x="36" y="7"/>
                  </a:cubicBezTo>
                  <a:cubicBezTo>
                    <a:pt x="47" y="7"/>
                    <a:pt x="56" y="15"/>
                    <a:pt x="56" y="26"/>
                  </a:cubicBezTo>
                  <a:cubicBezTo>
                    <a:pt x="56" y="37"/>
                    <a:pt x="47" y="46"/>
                    <a:pt x="36" y="46"/>
                  </a:cubicBezTo>
                  <a:cubicBezTo>
                    <a:pt x="26" y="46"/>
                    <a:pt x="17" y="37"/>
                    <a:pt x="17" y="26"/>
                  </a:cubicBezTo>
                  <a:close/>
                  <a:moveTo>
                    <a:pt x="7" y="68"/>
                  </a:moveTo>
                  <a:cubicBezTo>
                    <a:pt x="8" y="66"/>
                    <a:pt x="9" y="63"/>
                    <a:pt x="11" y="6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68"/>
                    <a:pt x="33" y="68"/>
                    <a:pt x="33" y="68"/>
                  </a:cubicBezTo>
                  <a:lnTo>
                    <a:pt x="7" y="68"/>
                  </a:lnTo>
                  <a:close/>
                  <a:moveTo>
                    <a:pt x="40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1"/>
                    <a:pt x="44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3"/>
                    <a:pt x="65" y="66"/>
                    <a:pt x="66" y="68"/>
                  </a:cubicBezTo>
                  <a:cubicBezTo>
                    <a:pt x="40" y="68"/>
                    <a:pt x="40" y="68"/>
                    <a:pt x="40" y="68"/>
                  </a:cubicBezTo>
                  <a:lnTo>
                    <a:pt x="4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33">
              <a:extLst>
                <a:ext uri="{FF2B5EF4-FFF2-40B4-BE49-F238E27FC236}">
                  <a16:creationId xmlns:a16="http://schemas.microsoft.com/office/drawing/2014/main" id="{A73A843A-A73B-55DF-15DE-830E4280B9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4063" y="3929063"/>
              <a:ext cx="209550" cy="211138"/>
            </a:xfrm>
            <a:custGeom>
              <a:avLst/>
              <a:gdLst>
                <a:gd name="T0" fmla="*/ 66 w 73"/>
                <a:gd name="T1" fmla="*/ 57 h 74"/>
                <a:gd name="T2" fmla="*/ 51 w 73"/>
                <a:gd name="T3" fmla="*/ 48 h 74"/>
                <a:gd name="T4" fmla="*/ 53 w 73"/>
                <a:gd name="T5" fmla="*/ 46 h 74"/>
                <a:gd name="T6" fmla="*/ 62 w 73"/>
                <a:gd name="T7" fmla="*/ 26 h 74"/>
                <a:gd name="T8" fmla="*/ 37 w 73"/>
                <a:gd name="T9" fmla="*/ 0 h 74"/>
                <a:gd name="T10" fmla="*/ 11 w 73"/>
                <a:gd name="T11" fmla="*/ 26 h 74"/>
                <a:gd name="T12" fmla="*/ 20 w 73"/>
                <a:gd name="T13" fmla="*/ 46 h 74"/>
                <a:gd name="T14" fmla="*/ 22 w 73"/>
                <a:gd name="T15" fmla="*/ 48 h 74"/>
                <a:gd name="T16" fmla="*/ 7 w 73"/>
                <a:gd name="T17" fmla="*/ 57 h 74"/>
                <a:gd name="T18" fmla="*/ 0 w 73"/>
                <a:gd name="T19" fmla="*/ 71 h 74"/>
                <a:gd name="T20" fmla="*/ 4 w 73"/>
                <a:gd name="T21" fmla="*/ 74 h 74"/>
                <a:gd name="T22" fmla="*/ 69 w 73"/>
                <a:gd name="T23" fmla="*/ 74 h 74"/>
                <a:gd name="T24" fmla="*/ 73 w 73"/>
                <a:gd name="T25" fmla="*/ 71 h 74"/>
                <a:gd name="T26" fmla="*/ 66 w 73"/>
                <a:gd name="T27" fmla="*/ 57 h 74"/>
                <a:gd name="T28" fmla="*/ 17 w 73"/>
                <a:gd name="T29" fmla="*/ 26 h 74"/>
                <a:gd name="T30" fmla="*/ 37 w 73"/>
                <a:gd name="T31" fmla="*/ 7 h 74"/>
                <a:gd name="T32" fmla="*/ 56 w 73"/>
                <a:gd name="T33" fmla="*/ 26 h 74"/>
                <a:gd name="T34" fmla="*/ 37 w 73"/>
                <a:gd name="T35" fmla="*/ 46 h 74"/>
                <a:gd name="T36" fmla="*/ 17 w 73"/>
                <a:gd name="T37" fmla="*/ 26 h 74"/>
                <a:gd name="T38" fmla="*/ 7 w 73"/>
                <a:gd name="T39" fmla="*/ 68 h 74"/>
                <a:gd name="T40" fmla="*/ 11 w 73"/>
                <a:gd name="T41" fmla="*/ 62 h 74"/>
                <a:gd name="T42" fmla="*/ 28 w 73"/>
                <a:gd name="T43" fmla="*/ 51 h 74"/>
                <a:gd name="T44" fmla="*/ 29 w 73"/>
                <a:gd name="T45" fmla="*/ 51 h 74"/>
                <a:gd name="T46" fmla="*/ 32 w 73"/>
                <a:gd name="T47" fmla="*/ 52 h 74"/>
                <a:gd name="T48" fmla="*/ 33 w 73"/>
                <a:gd name="T49" fmla="*/ 52 h 74"/>
                <a:gd name="T50" fmla="*/ 33 w 73"/>
                <a:gd name="T51" fmla="*/ 68 h 74"/>
                <a:gd name="T52" fmla="*/ 7 w 73"/>
                <a:gd name="T53" fmla="*/ 68 h 74"/>
                <a:gd name="T54" fmla="*/ 40 w 73"/>
                <a:gd name="T55" fmla="*/ 52 h 74"/>
                <a:gd name="T56" fmla="*/ 41 w 73"/>
                <a:gd name="T57" fmla="*/ 52 h 74"/>
                <a:gd name="T58" fmla="*/ 44 w 73"/>
                <a:gd name="T59" fmla="*/ 51 h 74"/>
                <a:gd name="T60" fmla="*/ 45 w 73"/>
                <a:gd name="T61" fmla="*/ 51 h 74"/>
                <a:gd name="T62" fmla="*/ 62 w 73"/>
                <a:gd name="T63" fmla="*/ 62 h 74"/>
                <a:gd name="T64" fmla="*/ 66 w 73"/>
                <a:gd name="T65" fmla="*/ 68 h 74"/>
                <a:gd name="T66" fmla="*/ 40 w 73"/>
                <a:gd name="T67" fmla="*/ 68 h 74"/>
                <a:gd name="T68" fmla="*/ 40 w 73"/>
                <a:gd name="T69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74">
                  <a:moveTo>
                    <a:pt x="66" y="57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9" y="41"/>
                    <a:pt x="62" y="34"/>
                    <a:pt x="62" y="26"/>
                  </a:cubicBezTo>
                  <a:cubicBezTo>
                    <a:pt x="62" y="12"/>
                    <a:pt x="51" y="0"/>
                    <a:pt x="37" y="0"/>
                  </a:cubicBezTo>
                  <a:cubicBezTo>
                    <a:pt x="22" y="0"/>
                    <a:pt x="11" y="12"/>
                    <a:pt x="11" y="26"/>
                  </a:cubicBezTo>
                  <a:cubicBezTo>
                    <a:pt x="11" y="34"/>
                    <a:pt x="14" y="41"/>
                    <a:pt x="20" y="46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" y="60"/>
                    <a:pt x="0" y="66"/>
                    <a:pt x="0" y="71"/>
                  </a:cubicBezTo>
                  <a:cubicBezTo>
                    <a:pt x="0" y="72"/>
                    <a:pt x="1" y="74"/>
                    <a:pt x="4" y="74"/>
                  </a:cubicBezTo>
                  <a:cubicBezTo>
                    <a:pt x="7" y="74"/>
                    <a:pt x="67" y="74"/>
                    <a:pt x="69" y="74"/>
                  </a:cubicBezTo>
                  <a:cubicBezTo>
                    <a:pt x="72" y="74"/>
                    <a:pt x="73" y="72"/>
                    <a:pt x="73" y="71"/>
                  </a:cubicBezTo>
                  <a:cubicBezTo>
                    <a:pt x="73" y="66"/>
                    <a:pt x="70" y="60"/>
                    <a:pt x="66" y="57"/>
                  </a:cubicBezTo>
                  <a:close/>
                  <a:moveTo>
                    <a:pt x="17" y="26"/>
                  </a:moveTo>
                  <a:cubicBezTo>
                    <a:pt x="17" y="15"/>
                    <a:pt x="26" y="7"/>
                    <a:pt x="37" y="7"/>
                  </a:cubicBezTo>
                  <a:cubicBezTo>
                    <a:pt x="47" y="7"/>
                    <a:pt x="56" y="15"/>
                    <a:pt x="56" y="26"/>
                  </a:cubicBezTo>
                  <a:cubicBezTo>
                    <a:pt x="56" y="37"/>
                    <a:pt x="47" y="46"/>
                    <a:pt x="37" y="46"/>
                  </a:cubicBezTo>
                  <a:cubicBezTo>
                    <a:pt x="26" y="46"/>
                    <a:pt x="17" y="37"/>
                    <a:pt x="17" y="26"/>
                  </a:cubicBezTo>
                  <a:close/>
                  <a:moveTo>
                    <a:pt x="7" y="68"/>
                  </a:moveTo>
                  <a:cubicBezTo>
                    <a:pt x="8" y="66"/>
                    <a:pt x="9" y="63"/>
                    <a:pt x="11" y="6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68"/>
                    <a:pt x="33" y="68"/>
                    <a:pt x="33" y="68"/>
                  </a:cubicBezTo>
                  <a:lnTo>
                    <a:pt x="7" y="68"/>
                  </a:lnTo>
                  <a:close/>
                  <a:moveTo>
                    <a:pt x="40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1"/>
                    <a:pt x="44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3"/>
                    <a:pt x="65" y="66"/>
                    <a:pt x="66" y="68"/>
                  </a:cubicBezTo>
                  <a:cubicBezTo>
                    <a:pt x="40" y="68"/>
                    <a:pt x="40" y="68"/>
                    <a:pt x="40" y="68"/>
                  </a:cubicBezTo>
                  <a:lnTo>
                    <a:pt x="4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34">
              <a:extLst>
                <a:ext uri="{FF2B5EF4-FFF2-40B4-BE49-F238E27FC236}">
                  <a16:creationId xmlns:a16="http://schemas.microsoft.com/office/drawing/2014/main" id="{91223A6E-5728-ADEB-B488-B1E7083C18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963" y="3711575"/>
              <a:ext cx="339725" cy="211138"/>
            </a:xfrm>
            <a:custGeom>
              <a:avLst/>
              <a:gdLst>
                <a:gd name="T0" fmla="*/ 111 w 119"/>
                <a:gd name="T1" fmla="*/ 7 h 74"/>
                <a:gd name="T2" fmla="*/ 61 w 119"/>
                <a:gd name="T3" fmla="*/ 7 h 74"/>
                <a:gd name="T4" fmla="*/ 53 w 119"/>
                <a:gd name="T5" fmla="*/ 0 h 74"/>
                <a:gd name="T6" fmla="*/ 8 w 119"/>
                <a:gd name="T7" fmla="*/ 0 h 74"/>
                <a:gd name="T8" fmla="*/ 0 w 119"/>
                <a:gd name="T9" fmla="*/ 7 h 74"/>
                <a:gd name="T10" fmla="*/ 0 w 119"/>
                <a:gd name="T11" fmla="*/ 43 h 74"/>
                <a:gd name="T12" fmla="*/ 6 w 119"/>
                <a:gd name="T13" fmla="*/ 50 h 74"/>
                <a:gd name="T14" fmla="*/ 6 w 119"/>
                <a:gd name="T15" fmla="*/ 56 h 74"/>
                <a:gd name="T16" fmla="*/ 9 w 119"/>
                <a:gd name="T17" fmla="*/ 60 h 74"/>
                <a:gd name="T18" fmla="*/ 12 w 119"/>
                <a:gd name="T19" fmla="*/ 59 h 74"/>
                <a:gd name="T20" fmla="*/ 25 w 119"/>
                <a:gd name="T21" fmla="*/ 50 h 74"/>
                <a:gd name="T22" fmla="*/ 52 w 119"/>
                <a:gd name="T23" fmla="*/ 50 h 74"/>
                <a:gd name="T24" fmla="*/ 52 w 119"/>
                <a:gd name="T25" fmla="*/ 55 h 74"/>
                <a:gd name="T26" fmla="*/ 60 w 119"/>
                <a:gd name="T27" fmla="*/ 63 h 74"/>
                <a:gd name="T28" fmla="*/ 91 w 119"/>
                <a:gd name="T29" fmla="*/ 63 h 74"/>
                <a:gd name="T30" fmla="*/ 107 w 119"/>
                <a:gd name="T31" fmla="*/ 73 h 74"/>
                <a:gd name="T32" fmla="*/ 109 w 119"/>
                <a:gd name="T33" fmla="*/ 74 h 74"/>
                <a:gd name="T34" fmla="*/ 113 w 119"/>
                <a:gd name="T35" fmla="*/ 70 h 74"/>
                <a:gd name="T36" fmla="*/ 113 w 119"/>
                <a:gd name="T37" fmla="*/ 63 h 74"/>
                <a:gd name="T38" fmla="*/ 119 w 119"/>
                <a:gd name="T39" fmla="*/ 55 h 74"/>
                <a:gd name="T40" fmla="*/ 119 w 119"/>
                <a:gd name="T41" fmla="*/ 15 h 74"/>
                <a:gd name="T42" fmla="*/ 111 w 119"/>
                <a:gd name="T43" fmla="*/ 7 h 74"/>
                <a:gd name="T44" fmla="*/ 23 w 119"/>
                <a:gd name="T45" fmla="*/ 44 h 74"/>
                <a:gd name="T46" fmla="*/ 12 w 119"/>
                <a:gd name="T47" fmla="*/ 52 h 74"/>
                <a:gd name="T48" fmla="*/ 12 w 119"/>
                <a:gd name="T49" fmla="*/ 44 h 74"/>
                <a:gd name="T50" fmla="*/ 8 w 119"/>
                <a:gd name="T51" fmla="*/ 44 h 74"/>
                <a:gd name="T52" fmla="*/ 6 w 119"/>
                <a:gd name="T53" fmla="*/ 43 h 74"/>
                <a:gd name="T54" fmla="*/ 6 w 119"/>
                <a:gd name="T55" fmla="*/ 7 h 74"/>
                <a:gd name="T56" fmla="*/ 8 w 119"/>
                <a:gd name="T57" fmla="*/ 6 h 74"/>
                <a:gd name="T58" fmla="*/ 53 w 119"/>
                <a:gd name="T59" fmla="*/ 6 h 74"/>
                <a:gd name="T60" fmla="*/ 55 w 119"/>
                <a:gd name="T61" fmla="*/ 7 h 74"/>
                <a:gd name="T62" fmla="*/ 55 w 119"/>
                <a:gd name="T63" fmla="*/ 9 h 74"/>
                <a:gd name="T64" fmla="*/ 52 w 119"/>
                <a:gd name="T65" fmla="*/ 15 h 74"/>
                <a:gd name="T66" fmla="*/ 52 w 119"/>
                <a:gd name="T67" fmla="*/ 44 h 74"/>
                <a:gd name="T68" fmla="*/ 23 w 119"/>
                <a:gd name="T69" fmla="*/ 44 h 74"/>
                <a:gd name="T70" fmla="*/ 113 w 119"/>
                <a:gd name="T71" fmla="*/ 55 h 74"/>
                <a:gd name="T72" fmla="*/ 111 w 119"/>
                <a:gd name="T73" fmla="*/ 57 h 74"/>
                <a:gd name="T74" fmla="*/ 107 w 119"/>
                <a:gd name="T75" fmla="*/ 57 h 74"/>
                <a:gd name="T76" fmla="*/ 107 w 119"/>
                <a:gd name="T77" fmla="*/ 66 h 74"/>
                <a:gd name="T78" fmla="*/ 93 w 119"/>
                <a:gd name="T79" fmla="*/ 57 h 74"/>
                <a:gd name="T80" fmla="*/ 93 w 119"/>
                <a:gd name="T81" fmla="*/ 57 h 74"/>
                <a:gd name="T82" fmla="*/ 60 w 119"/>
                <a:gd name="T83" fmla="*/ 57 h 74"/>
                <a:gd name="T84" fmla="*/ 58 w 119"/>
                <a:gd name="T85" fmla="*/ 55 h 74"/>
                <a:gd name="T86" fmla="*/ 58 w 119"/>
                <a:gd name="T87" fmla="*/ 15 h 74"/>
                <a:gd name="T88" fmla="*/ 60 w 119"/>
                <a:gd name="T89" fmla="*/ 13 h 74"/>
                <a:gd name="T90" fmla="*/ 111 w 119"/>
                <a:gd name="T91" fmla="*/ 13 h 74"/>
                <a:gd name="T92" fmla="*/ 113 w 119"/>
                <a:gd name="T93" fmla="*/ 15 h 74"/>
                <a:gd name="T94" fmla="*/ 113 w 119"/>
                <a:gd name="T9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9" h="74">
                  <a:moveTo>
                    <a:pt x="111" y="7"/>
                  </a:move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7" y="0"/>
                    <a:pt x="5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2" y="49"/>
                    <a:pt x="6" y="50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7" y="60"/>
                    <a:pt x="9" y="60"/>
                  </a:cubicBezTo>
                  <a:cubicBezTo>
                    <a:pt x="10" y="60"/>
                    <a:pt x="11" y="60"/>
                    <a:pt x="12" y="5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60"/>
                    <a:pt x="55" y="63"/>
                    <a:pt x="60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107" y="73"/>
                    <a:pt x="107" y="73"/>
                    <a:pt x="107" y="73"/>
                  </a:cubicBezTo>
                  <a:cubicBezTo>
                    <a:pt x="107" y="74"/>
                    <a:pt x="108" y="74"/>
                    <a:pt x="109" y="74"/>
                  </a:cubicBezTo>
                  <a:cubicBezTo>
                    <a:pt x="111" y="74"/>
                    <a:pt x="113" y="72"/>
                    <a:pt x="113" y="70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16" y="62"/>
                    <a:pt x="119" y="59"/>
                    <a:pt x="119" y="5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11"/>
                    <a:pt x="115" y="7"/>
                    <a:pt x="111" y="7"/>
                  </a:cubicBezTo>
                  <a:close/>
                  <a:moveTo>
                    <a:pt x="23" y="44"/>
                  </a:moveTo>
                  <a:cubicBezTo>
                    <a:pt x="12" y="52"/>
                    <a:pt x="12" y="52"/>
                    <a:pt x="12" y="5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4"/>
                    <a:pt x="6" y="44"/>
                    <a:pt x="6" y="4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6"/>
                    <a:pt x="8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4" y="6"/>
                    <a:pt x="55" y="7"/>
                    <a:pt x="55" y="7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3" y="11"/>
                    <a:pt x="52" y="13"/>
                    <a:pt x="52" y="15"/>
                  </a:cubicBezTo>
                  <a:cubicBezTo>
                    <a:pt x="52" y="44"/>
                    <a:pt x="52" y="44"/>
                    <a:pt x="52" y="44"/>
                  </a:cubicBezTo>
                  <a:lnTo>
                    <a:pt x="23" y="44"/>
                  </a:lnTo>
                  <a:close/>
                  <a:moveTo>
                    <a:pt x="113" y="55"/>
                  </a:moveTo>
                  <a:cubicBezTo>
                    <a:pt x="113" y="56"/>
                    <a:pt x="112" y="57"/>
                    <a:pt x="111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59" y="57"/>
                    <a:pt x="58" y="56"/>
                    <a:pt x="58" y="5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4"/>
                    <a:pt x="59" y="13"/>
                    <a:pt x="6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3" y="14"/>
                    <a:pt x="113" y="15"/>
                  </a:cubicBezTo>
                  <a:lnTo>
                    <a:pt x="11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4" name="Freeform 146">
            <a:extLst>
              <a:ext uri="{FF2B5EF4-FFF2-40B4-BE49-F238E27FC236}">
                <a16:creationId xmlns:a16="http://schemas.microsoft.com/office/drawing/2014/main" id="{E07184D2-BDB9-4133-0C4A-0B1FFF4CFAAD}"/>
              </a:ext>
            </a:extLst>
          </p:cNvPr>
          <p:cNvSpPr>
            <a:spLocks noEditPoints="1"/>
          </p:cNvSpPr>
          <p:nvPr/>
        </p:nvSpPr>
        <p:spPr bwMode="auto">
          <a:xfrm>
            <a:off x="1526413" y="3017211"/>
            <a:ext cx="548853" cy="759949"/>
          </a:xfrm>
          <a:custGeom>
            <a:avLst/>
            <a:gdLst>
              <a:gd name="T0" fmla="*/ 108 w 108"/>
              <a:gd name="T1" fmla="*/ 54 h 150"/>
              <a:gd name="T2" fmla="*/ 54 w 108"/>
              <a:gd name="T3" fmla="*/ 0 h 150"/>
              <a:gd name="T4" fmla="*/ 0 w 108"/>
              <a:gd name="T5" fmla="*/ 54 h 150"/>
              <a:gd name="T6" fmla="*/ 32 w 108"/>
              <a:gd name="T7" fmla="*/ 102 h 150"/>
              <a:gd name="T8" fmla="*/ 32 w 108"/>
              <a:gd name="T9" fmla="*/ 124 h 150"/>
              <a:gd name="T10" fmla="*/ 29 w 108"/>
              <a:gd name="T11" fmla="*/ 130 h 150"/>
              <a:gd name="T12" fmla="*/ 29 w 108"/>
              <a:gd name="T13" fmla="*/ 141 h 150"/>
              <a:gd name="T14" fmla="*/ 38 w 108"/>
              <a:gd name="T15" fmla="*/ 150 h 150"/>
              <a:gd name="T16" fmla="*/ 70 w 108"/>
              <a:gd name="T17" fmla="*/ 150 h 150"/>
              <a:gd name="T18" fmla="*/ 79 w 108"/>
              <a:gd name="T19" fmla="*/ 141 h 150"/>
              <a:gd name="T20" fmla="*/ 79 w 108"/>
              <a:gd name="T21" fmla="*/ 130 h 150"/>
              <a:gd name="T22" fmla="*/ 76 w 108"/>
              <a:gd name="T23" fmla="*/ 124 h 150"/>
              <a:gd name="T24" fmla="*/ 76 w 108"/>
              <a:gd name="T25" fmla="*/ 102 h 150"/>
              <a:gd name="T26" fmla="*/ 108 w 108"/>
              <a:gd name="T27" fmla="*/ 54 h 150"/>
              <a:gd name="T28" fmla="*/ 73 w 108"/>
              <a:gd name="T29" fmla="*/ 141 h 150"/>
              <a:gd name="T30" fmla="*/ 70 w 108"/>
              <a:gd name="T31" fmla="*/ 144 h 150"/>
              <a:gd name="T32" fmla="*/ 38 w 108"/>
              <a:gd name="T33" fmla="*/ 144 h 150"/>
              <a:gd name="T34" fmla="*/ 35 w 108"/>
              <a:gd name="T35" fmla="*/ 141 h 150"/>
              <a:gd name="T36" fmla="*/ 35 w 108"/>
              <a:gd name="T37" fmla="*/ 130 h 150"/>
              <a:gd name="T38" fmla="*/ 38 w 108"/>
              <a:gd name="T39" fmla="*/ 127 h 150"/>
              <a:gd name="T40" fmla="*/ 70 w 108"/>
              <a:gd name="T41" fmla="*/ 127 h 150"/>
              <a:gd name="T42" fmla="*/ 73 w 108"/>
              <a:gd name="T43" fmla="*/ 130 h 150"/>
              <a:gd name="T44" fmla="*/ 73 w 108"/>
              <a:gd name="T45" fmla="*/ 141 h 150"/>
              <a:gd name="T46" fmla="*/ 72 w 108"/>
              <a:gd name="T47" fmla="*/ 98 h 150"/>
              <a:gd name="T48" fmla="*/ 70 w 108"/>
              <a:gd name="T49" fmla="*/ 98 h 150"/>
              <a:gd name="T50" fmla="*/ 70 w 108"/>
              <a:gd name="T51" fmla="*/ 121 h 150"/>
              <a:gd name="T52" fmla="*/ 70 w 108"/>
              <a:gd name="T53" fmla="*/ 121 h 150"/>
              <a:gd name="T54" fmla="*/ 57 w 108"/>
              <a:gd name="T55" fmla="*/ 121 h 150"/>
              <a:gd name="T56" fmla="*/ 57 w 108"/>
              <a:gd name="T57" fmla="*/ 98 h 150"/>
              <a:gd name="T58" fmla="*/ 64 w 108"/>
              <a:gd name="T59" fmla="*/ 79 h 150"/>
              <a:gd name="T60" fmla="*/ 74 w 108"/>
              <a:gd name="T61" fmla="*/ 75 h 150"/>
              <a:gd name="T62" fmla="*/ 75 w 108"/>
              <a:gd name="T63" fmla="*/ 70 h 150"/>
              <a:gd name="T64" fmla="*/ 71 w 108"/>
              <a:gd name="T65" fmla="*/ 70 h 150"/>
              <a:gd name="T66" fmla="*/ 37 w 108"/>
              <a:gd name="T67" fmla="*/ 70 h 150"/>
              <a:gd name="T68" fmla="*/ 33 w 108"/>
              <a:gd name="T69" fmla="*/ 70 h 150"/>
              <a:gd name="T70" fmla="*/ 34 w 108"/>
              <a:gd name="T71" fmla="*/ 75 h 150"/>
              <a:gd name="T72" fmla="*/ 44 w 108"/>
              <a:gd name="T73" fmla="*/ 79 h 150"/>
              <a:gd name="T74" fmla="*/ 51 w 108"/>
              <a:gd name="T75" fmla="*/ 98 h 150"/>
              <a:gd name="T76" fmla="*/ 51 w 108"/>
              <a:gd name="T77" fmla="*/ 121 h 150"/>
              <a:gd name="T78" fmla="*/ 38 w 108"/>
              <a:gd name="T79" fmla="*/ 121 h 150"/>
              <a:gd name="T80" fmla="*/ 38 w 108"/>
              <a:gd name="T81" fmla="*/ 121 h 150"/>
              <a:gd name="T82" fmla="*/ 38 w 108"/>
              <a:gd name="T83" fmla="*/ 98 h 150"/>
              <a:gd name="T84" fmla="*/ 36 w 108"/>
              <a:gd name="T85" fmla="*/ 98 h 150"/>
              <a:gd name="T86" fmla="*/ 6 w 108"/>
              <a:gd name="T87" fmla="*/ 54 h 150"/>
              <a:gd name="T88" fmla="*/ 54 w 108"/>
              <a:gd name="T89" fmla="*/ 6 h 150"/>
              <a:gd name="T90" fmla="*/ 102 w 108"/>
              <a:gd name="T91" fmla="*/ 54 h 150"/>
              <a:gd name="T92" fmla="*/ 72 w 108"/>
              <a:gd name="T93" fmla="*/ 98 h 150"/>
              <a:gd name="T94" fmla="*/ 54 w 108"/>
              <a:gd name="T95" fmla="*/ 88 h 150"/>
              <a:gd name="T96" fmla="*/ 51 w 108"/>
              <a:gd name="T97" fmla="*/ 80 h 150"/>
              <a:gd name="T98" fmla="*/ 57 w 108"/>
              <a:gd name="T99" fmla="*/ 80 h 150"/>
              <a:gd name="T100" fmla="*/ 54 w 108"/>
              <a:gd name="T101" fmla="*/ 8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8" h="150">
                <a:moveTo>
                  <a:pt x="108" y="54"/>
                </a:moveTo>
                <a:cubicBezTo>
                  <a:pt x="108" y="24"/>
                  <a:pt x="8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75"/>
                  <a:pt x="13" y="94"/>
                  <a:pt x="32" y="102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26"/>
                  <a:pt x="29" y="128"/>
                  <a:pt x="29" y="130"/>
                </a:cubicBezTo>
                <a:cubicBezTo>
                  <a:pt x="29" y="141"/>
                  <a:pt x="29" y="141"/>
                  <a:pt x="29" y="141"/>
                </a:cubicBezTo>
                <a:cubicBezTo>
                  <a:pt x="29" y="146"/>
                  <a:pt x="34" y="150"/>
                  <a:pt x="38" y="150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5" y="150"/>
                  <a:pt x="79" y="146"/>
                  <a:pt x="79" y="141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28"/>
                  <a:pt x="78" y="126"/>
                  <a:pt x="76" y="124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95" y="94"/>
                  <a:pt x="108" y="75"/>
                  <a:pt x="108" y="54"/>
                </a:cubicBezTo>
                <a:close/>
                <a:moveTo>
                  <a:pt x="73" y="141"/>
                </a:moveTo>
                <a:cubicBezTo>
                  <a:pt x="73" y="143"/>
                  <a:pt x="71" y="144"/>
                  <a:pt x="70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7" y="144"/>
                  <a:pt x="35" y="143"/>
                  <a:pt x="35" y="141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5" y="128"/>
                  <a:pt x="37" y="127"/>
                  <a:pt x="38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1" y="127"/>
                  <a:pt x="73" y="128"/>
                  <a:pt x="73" y="130"/>
                </a:cubicBezTo>
                <a:lnTo>
                  <a:pt x="73" y="141"/>
                </a:lnTo>
                <a:close/>
                <a:moveTo>
                  <a:pt x="72" y="98"/>
                </a:moveTo>
                <a:cubicBezTo>
                  <a:pt x="70" y="98"/>
                  <a:pt x="70" y="98"/>
                  <a:pt x="70" y="98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7" y="98"/>
                  <a:pt x="57" y="98"/>
                  <a:pt x="57" y="98"/>
                </a:cubicBezTo>
                <a:cubicBezTo>
                  <a:pt x="64" y="79"/>
                  <a:pt x="64" y="79"/>
                  <a:pt x="64" y="79"/>
                </a:cubicBezTo>
                <a:cubicBezTo>
                  <a:pt x="67" y="78"/>
                  <a:pt x="70" y="77"/>
                  <a:pt x="74" y="75"/>
                </a:cubicBezTo>
                <a:cubicBezTo>
                  <a:pt x="75" y="74"/>
                  <a:pt x="76" y="72"/>
                  <a:pt x="75" y="70"/>
                </a:cubicBezTo>
                <a:cubicBezTo>
                  <a:pt x="74" y="69"/>
                  <a:pt x="72" y="69"/>
                  <a:pt x="71" y="70"/>
                </a:cubicBezTo>
                <a:cubicBezTo>
                  <a:pt x="60" y="75"/>
                  <a:pt x="48" y="75"/>
                  <a:pt x="37" y="70"/>
                </a:cubicBezTo>
                <a:cubicBezTo>
                  <a:pt x="36" y="69"/>
                  <a:pt x="34" y="69"/>
                  <a:pt x="33" y="70"/>
                </a:cubicBezTo>
                <a:cubicBezTo>
                  <a:pt x="32" y="72"/>
                  <a:pt x="33" y="74"/>
                  <a:pt x="34" y="75"/>
                </a:cubicBezTo>
                <a:cubicBezTo>
                  <a:pt x="38" y="77"/>
                  <a:pt x="41" y="78"/>
                  <a:pt x="44" y="79"/>
                </a:cubicBezTo>
                <a:cubicBezTo>
                  <a:pt x="51" y="98"/>
                  <a:pt x="51" y="98"/>
                  <a:pt x="51" y="9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98"/>
                  <a:pt x="38" y="98"/>
                  <a:pt x="38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18" y="90"/>
                  <a:pt x="6" y="73"/>
                  <a:pt x="6" y="54"/>
                </a:cubicBezTo>
                <a:cubicBezTo>
                  <a:pt x="6" y="27"/>
                  <a:pt x="28" y="6"/>
                  <a:pt x="54" y="6"/>
                </a:cubicBezTo>
                <a:cubicBezTo>
                  <a:pt x="80" y="6"/>
                  <a:pt x="102" y="27"/>
                  <a:pt x="102" y="54"/>
                </a:cubicBezTo>
                <a:cubicBezTo>
                  <a:pt x="102" y="73"/>
                  <a:pt x="90" y="90"/>
                  <a:pt x="72" y="98"/>
                </a:cubicBezTo>
                <a:close/>
                <a:moveTo>
                  <a:pt x="54" y="88"/>
                </a:moveTo>
                <a:cubicBezTo>
                  <a:pt x="51" y="80"/>
                  <a:pt x="51" y="80"/>
                  <a:pt x="51" y="80"/>
                </a:cubicBezTo>
                <a:cubicBezTo>
                  <a:pt x="53" y="80"/>
                  <a:pt x="55" y="80"/>
                  <a:pt x="57" y="80"/>
                </a:cubicBezTo>
                <a:lnTo>
                  <a:pt x="54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77">
            <a:extLst>
              <a:ext uri="{FF2B5EF4-FFF2-40B4-BE49-F238E27FC236}">
                <a16:creationId xmlns:a16="http://schemas.microsoft.com/office/drawing/2014/main" id="{98A71BBD-51D5-E1C1-85D2-5B094DD5751F}"/>
              </a:ext>
            </a:extLst>
          </p:cNvPr>
          <p:cNvSpPr>
            <a:spLocks noEditPoints="1"/>
          </p:cNvSpPr>
          <p:nvPr/>
        </p:nvSpPr>
        <p:spPr bwMode="auto">
          <a:xfrm>
            <a:off x="4552060" y="3047188"/>
            <a:ext cx="681140" cy="664252"/>
          </a:xfrm>
          <a:custGeom>
            <a:avLst/>
            <a:gdLst>
              <a:gd name="T0" fmla="*/ 70 w 134"/>
              <a:gd name="T1" fmla="*/ 5 h 131"/>
              <a:gd name="T2" fmla="*/ 70 w 134"/>
              <a:gd name="T3" fmla="*/ 3 h 131"/>
              <a:gd name="T4" fmla="*/ 67 w 134"/>
              <a:gd name="T5" fmla="*/ 0 h 131"/>
              <a:gd name="T6" fmla="*/ 64 w 134"/>
              <a:gd name="T7" fmla="*/ 3 h 131"/>
              <a:gd name="T8" fmla="*/ 64 w 134"/>
              <a:gd name="T9" fmla="*/ 5 h 131"/>
              <a:gd name="T10" fmla="*/ 19 w 134"/>
              <a:gd name="T11" fmla="*/ 23 h 131"/>
              <a:gd name="T12" fmla="*/ 0 w 134"/>
              <a:gd name="T13" fmla="*/ 66 h 131"/>
              <a:gd name="T14" fmla="*/ 0 w 134"/>
              <a:gd name="T15" fmla="*/ 72 h 131"/>
              <a:gd name="T16" fmla="*/ 1 w 134"/>
              <a:gd name="T17" fmla="*/ 71 h 131"/>
              <a:gd name="T18" fmla="*/ 19 w 134"/>
              <a:gd name="T19" fmla="*/ 63 h 131"/>
              <a:gd name="T20" fmla="*/ 35 w 134"/>
              <a:gd name="T21" fmla="*/ 71 h 131"/>
              <a:gd name="T22" fmla="*/ 35 w 134"/>
              <a:gd name="T23" fmla="*/ 72 h 131"/>
              <a:gd name="T24" fmla="*/ 35 w 134"/>
              <a:gd name="T25" fmla="*/ 71 h 131"/>
              <a:gd name="T26" fmla="*/ 51 w 134"/>
              <a:gd name="T27" fmla="*/ 63 h 131"/>
              <a:gd name="T28" fmla="*/ 64 w 134"/>
              <a:gd name="T29" fmla="*/ 69 h 131"/>
              <a:gd name="T30" fmla="*/ 64 w 134"/>
              <a:gd name="T31" fmla="*/ 112 h 131"/>
              <a:gd name="T32" fmla="*/ 54 w 134"/>
              <a:gd name="T33" fmla="*/ 125 h 131"/>
              <a:gd name="T34" fmla="*/ 54 w 134"/>
              <a:gd name="T35" fmla="*/ 131 h 131"/>
              <a:gd name="T36" fmla="*/ 70 w 134"/>
              <a:gd name="T37" fmla="*/ 112 h 131"/>
              <a:gd name="T38" fmla="*/ 70 w 134"/>
              <a:gd name="T39" fmla="*/ 68 h 131"/>
              <a:gd name="T40" fmla="*/ 83 w 134"/>
              <a:gd name="T41" fmla="*/ 63 h 131"/>
              <a:gd name="T42" fmla="*/ 99 w 134"/>
              <a:gd name="T43" fmla="*/ 71 h 131"/>
              <a:gd name="T44" fmla="*/ 99 w 134"/>
              <a:gd name="T45" fmla="*/ 72 h 131"/>
              <a:gd name="T46" fmla="*/ 99 w 134"/>
              <a:gd name="T47" fmla="*/ 71 h 131"/>
              <a:gd name="T48" fmla="*/ 115 w 134"/>
              <a:gd name="T49" fmla="*/ 63 h 131"/>
              <a:gd name="T50" fmla="*/ 133 w 134"/>
              <a:gd name="T51" fmla="*/ 71 h 131"/>
              <a:gd name="T52" fmla="*/ 134 w 134"/>
              <a:gd name="T53" fmla="*/ 72 h 131"/>
              <a:gd name="T54" fmla="*/ 134 w 134"/>
              <a:gd name="T55" fmla="*/ 66 h 131"/>
              <a:gd name="T56" fmla="*/ 70 w 134"/>
              <a:gd name="T57" fmla="*/ 5 h 131"/>
              <a:gd name="T58" fmla="*/ 115 w 134"/>
              <a:gd name="T59" fmla="*/ 57 h 131"/>
              <a:gd name="T60" fmla="*/ 99 w 134"/>
              <a:gd name="T61" fmla="*/ 62 h 131"/>
              <a:gd name="T62" fmla="*/ 83 w 134"/>
              <a:gd name="T63" fmla="*/ 57 h 131"/>
              <a:gd name="T64" fmla="*/ 67 w 134"/>
              <a:gd name="T65" fmla="*/ 62 h 131"/>
              <a:gd name="T66" fmla="*/ 51 w 134"/>
              <a:gd name="T67" fmla="*/ 57 h 131"/>
              <a:gd name="T68" fmla="*/ 35 w 134"/>
              <a:gd name="T69" fmla="*/ 62 h 131"/>
              <a:gd name="T70" fmla="*/ 19 w 134"/>
              <a:gd name="T71" fmla="*/ 57 h 131"/>
              <a:gd name="T72" fmla="*/ 7 w 134"/>
              <a:gd name="T73" fmla="*/ 59 h 131"/>
              <a:gd name="T74" fmla="*/ 26 w 134"/>
              <a:gd name="T75" fmla="*/ 25 h 131"/>
              <a:gd name="T76" fmla="*/ 67 w 134"/>
              <a:gd name="T77" fmla="*/ 11 h 131"/>
              <a:gd name="T78" fmla="*/ 108 w 134"/>
              <a:gd name="T79" fmla="*/ 25 h 131"/>
              <a:gd name="T80" fmla="*/ 128 w 134"/>
              <a:gd name="T81" fmla="*/ 60 h 131"/>
              <a:gd name="T82" fmla="*/ 115 w 134"/>
              <a:gd name="T83" fmla="*/ 5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4" h="131">
                <a:moveTo>
                  <a:pt x="70" y="5"/>
                </a:moveTo>
                <a:cubicBezTo>
                  <a:pt x="70" y="3"/>
                  <a:pt x="70" y="3"/>
                  <a:pt x="70" y="3"/>
                </a:cubicBezTo>
                <a:cubicBezTo>
                  <a:pt x="70" y="1"/>
                  <a:pt x="69" y="0"/>
                  <a:pt x="67" y="0"/>
                </a:cubicBezTo>
                <a:cubicBezTo>
                  <a:pt x="66" y="0"/>
                  <a:pt x="64" y="1"/>
                  <a:pt x="64" y="3"/>
                </a:cubicBezTo>
                <a:cubicBezTo>
                  <a:pt x="64" y="5"/>
                  <a:pt x="64" y="5"/>
                  <a:pt x="64" y="5"/>
                </a:cubicBezTo>
                <a:cubicBezTo>
                  <a:pt x="47" y="6"/>
                  <a:pt x="31" y="12"/>
                  <a:pt x="19" y="23"/>
                </a:cubicBezTo>
                <a:cubicBezTo>
                  <a:pt x="7" y="35"/>
                  <a:pt x="0" y="50"/>
                  <a:pt x="0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1" y="71"/>
                  <a:pt x="1" y="71"/>
                  <a:pt x="1" y="71"/>
                </a:cubicBezTo>
                <a:cubicBezTo>
                  <a:pt x="1" y="71"/>
                  <a:pt x="8" y="63"/>
                  <a:pt x="19" y="63"/>
                </a:cubicBezTo>
                <a:cubicBezTo>
                  <a:pt x="28" y="62"/>
                  <a:pt x="35" y="71"/>
                  <a:pt x="35" y="71"/>
                </a:cubicBezTo>
                <a:cubicBezTo>
                  <a:pt x="35" y="72"/>
                  <a:pt x="35" y="72"/>
                  <a:pt x="35" y="72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42" y="63"/>
                  <a:pt x="51" y="63"/>
                </a:cubicBezTo>
                <a:cubicBezTo>
                  <a:pt x="57" y="63"/>
                  <a:pt x="62" y="66"/>
                  <a:pt x="64" y="69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19"/>
                  <a:pt x="61" y="125"/>
                  <a:pt x="54" y="125"/>
                </a:cubicBezTo>
                <a:cubicBezTo>
                  <a:pt x="49" y="125"/>
                  <a:pt x="50" y="131"/>
                  <a:pt x="54" y="131"/>
                </a:cubicBezTo>
                <a:cubicBezTo>
                  <a:pt x="65" y="131"/>
                  <a:pt x="70" y="123"/>
                  <a:pt x="70" y="112"/>
                </a:cubicBezTo>
                <a:cubicBezTo>
                  <a:pt x="70" y="68"/>
                  <a:pt x="70" y="68"/>
                  <a:pt x="70" y="68"/>
                </a:cubicBezTo>
                <a:cubicBezTo>
                  <a:pt x="73" y="66"/>
                  <a:pt x="77" y="63"/>
                  <a:pt x="83" y="63"/>
                </a:cubicBezTo>
                <a:cubicBezTo>
                  <a:pt x="93" y="63"/>
                  <a:pt x="99" y="71"/>
                  <a:pt x="99" y="71"/>
                </a:cubicBezTo>
                <a:cubicBezTo>
                  <a:pt x="99" y="72"/>
                  <a:pt x="99" y="72"/>
                  <a:pt x="99" y="72"/>
                </a:cubicBezTo>
                <a:cubicBezTo>
                  <a:pt x="99" y="71"/>
                  <a:pt x="99" y="71"/>
                  <a:pt x="99" y="71"/>
                </a:cubicBezTo>
                <a:cubicBezTo>
                  <a:pt x="100" y="71"/>
                  <a:pt x="106" y="63"/>
                  <a:pt x="115" y="63"/>
                </a:cubicBezTo>
                <a:cubicBezTo>
                  <a:pt x="125" y="63"/>
                  <a:pt x="133" y="71"/>
                  <a:pt x="133" y="71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66"/>
                  <a:pt x="134" y="66"/>
                  <a:pt x="134" y="66"/>
                </a:cubicBezTo>
                <a:cubicBezTo>
                  <a:pt x="134" y="33"/>
                  <a:pt x="106" y="7"/>
                  <a:pt x="70" y="5"/>
                </a:cubicBezTo>
                <a:close/>
                <a:moveTo>
                  <a:pt x="115" y="57"/>
                </a:moveTo>
                <a:cubicBezTo>
                  <a:pt x="107" y="57"/>
                  <a:pt x="101" y="60"/>
                  <a:pt x="99" y="62"/>
                </a:cubicBezTo>
                <a:cubicBezTo>
                  <a:pt x="96" y="59"/>
                  <a:pt x="90" y="57"/>
                  <a:pt x="83" y="57"/>
                </a:cubicBezTo>
                <a:cubicBezTo>
                  <a:pt x="75" y="57"/>
                  <a:pt x="70" y="60"/>
                  <a:pt x="67" y="62"/>
                </a:cubicBezTo>
                <a:cubicBezTo>
                  <a:pt x="64" y="59"/>
                  <a:pt x="58" y="57"/>
                  <a:pt x="51" y="57"/>
                </a:cubicBezTo>
                <a:cubicBezTo>
                  <a:pt x="43" y="57"/>
                  <a:pt x="38" y="60"/>
                  <a:pt x="35" y="62"/>
                </a:cubicBezTo>
                <a:cubicBezTo>
                  <a:pt x="32" y="59"/>
                  <a:pt x="26" y="57"/>
                  <a:pt x="19" y="57"/>
                </a:cubicBezTo>
                <a:cubicBezTo>
                  <a:pt x="15" y="57"/>
                  <a:pt x="10" y="58"/>
                  <a:pt x="7" y="59"/>
                </a:cubicBezTo>
                <a:cubicBezTo>
                  <a:pt x="8" y="46"/>
                  <a:pt x="15" y="34"/>
                  <a:pt x="26" y="25"/>
                </a:cubicBezTo>
                <a:cubicBezTo>
                  <a:pt x="37" y="16"/>
                  <a:pt x="52" y="11"/>
                  <a:pt x="67" y="11"/>
                </a:cubicBezTo>
                <a:cubicBezTo>
                  <a:pt x="82" y="11"/>
                  <a:pt x="97" y="16"/>
                  <a:pt x="108" y="25"/>
                </a:cubicBezTo>
                <a:cubicBezTo>
                  <a:pt x="119" y="34"/>
                  <a:pt x="126" y="46"/>
                  <a:pt x="128" y="60"/>
                </a:cubicBezTo>
                <a:cubicBezTo>
                  <a:pt x="124" y="58"/>
                  <a:pt x="119" y="57"/>
                  <a:pt x="115" y="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78">
            <a:extLst>
              <a:ext uri="{FF2B5EF4-FFF2-40B4-BE49-F238E27FC236}">
                <a16:creationId xmlns:a16="http://schemas.microsoft.com/office/drawing/2014/main" id="{699D9CD7-EAE6-C452-16AE-982AA193E93D}"/>
              </a:ext>
            </a:extLst>
          </p:cNvPr>
          <p:cNvSpPr>
            <a:spLocks noEditPoints="1"/>
          </p:cNvSpPr>
          <p:nvPr/>
        </p:nvSpPr>
        <p:spPr bwMode="auto">
          <a:xfrm>
            <a:off x="4470437" y="3432791"/>
            <a:ext cx="371531" cy="374346"/>
          </a:xfrm>
          <a:custGeom>
            <a:avLst/>
            <a:gdLst>
              <a:gd name="T0" fmla="*/ 66 w 73"/>
              <a:gd name="T1" fmla="*/ 57 h 74"/>
              <a:gd name="T2" fmla="*/ 51 w 73"/>
              <a:gd name="T3" fmla="*/ 48 h 74"/>
              <a:gd name="T4" fmla="*/ 53 w 73"/>
              <a:gd name="T5" fmla="*/ 46 h 74"/>
              <a:gd name="T6" fmla="*/ 62 w 73"/>
              <a:gd name="T7" fmla="*/ 26 h 74"/>
              <a:gd name="T8" fmla="*/ 36 w 73"/>
              <a:gd name="T9" fmla="*/ 0 h 74"/>
              <a:gd name="T10" fmla="*/ 11 w 73"/>
              <a:gd name="T11" fmla="*/ 26 h 74"/>
              <a:gd name="T12" fmla="*/ 20 w 73"/>
              <a:gd name="T13" fmla="*/ 46 h 74"/>
              <a:gd name="T14" fmla="*/ 22 w 73"/>
              <a:gd name="T15" fmla="*/ 48 h 74"/>
              <a:gd name="T16" fmla="*/ 7 w 73"/>
              <a:gd name="T17" fmla="*/ 57 h 74"/>
              <a:gd name="T18" fmla="*/ 0 w 73"/>
              <a:gd name="T19" fmla="*/ 71 h 74"/>
              <a:gd name="T20" fmla="*/ 4 w 73"/>
              <a:gd name="T21" fmla="*/ 74 h 74"/>
              <a:gd name="T22" fmla="*/ 69 w 73"/>
              <a:gd name="T23" fmla="*/ 74 h 74"/>
              <a:gd name="T24" fmla="*/ 73 w 73"/>
              <a:gd name="T25" fmla="*/ 71 h 74"/>
              <a:gd name="T26" fmla="*/ 66 w 73"/>
              <a:gd name="T27" fmla="*/ 57 h 74"/>
              <a:gd name="T28" fmla="*/ 17 w 73"/>
              <a:gd name="T29" fmla="*/ 26 h 74"/>
              <a:gd name="T30" fmla="*/ 36 w 73"/>
              <a:gd name="T31" fmla="*/ 7 h 74"/>
              <a:gd name="T32" fmla="*/ 56 w 73"/>
              <a:gd name="T33" fmla="*/ 26 h 74"/>
              <a:gd name="T34" fmla="*/ 36 w 73"/>
              <a:gd name="T35" fmla="*/ 46 h 74"/>
              <a:gd name="T36" fmla="*/ 17 w 73"/>
              <a:gd name="T37" fmla="*/ 26 h 74"/>
              <a:gd name="T38" fmla="*/ 7 w 73"/>
              <a:gd name="T39" fmla="*/ 68 h 74"/>
              <a:gd name="T40" fmla="*/ 11 w 73"/>
              <a:gd name="T41" fmla="*/ 62 h 74"/>
              <a:gd name="T42" fmla="*/ 28 w 73"/>
              <a:gd name="T43" fmla="*/ 51 h 74"/>
              <a:gd name="T44" fmla="*/ 29 w 73"/>
              <a:gd name="T45" fmla="*/ 51 h 74"/>
              <a:gd name="T46" fmla="*/ 32 w 73"/>
              <a:gd name="T47" fmla="*/ 52 h 74"/>
              <a:gd name="T48" fmla="*/ 33 w 73"/>
              <a:gd name="T49" fmla="*/ 52 h 74"/>
              <a:gd name="T50" fmla="*/ 33 w 73"/>
              <a:gd name="T51" fmla="*/ 68 h 74"/>
              <a:gd name="T52" fmla="*/ 7 w 73"/>
              <a:gd name="T53" fmla="*/ 68 h 74"/>
              <a:gd name="T54" fmla="*/ 40 w 73"/>
              <a:gd name="T55" fmla="*/ 52 h 74"/>
              <a:gd name="T56" fmla="*/ 41 w 73"/>
              <a:gd name="T57" fmla="*/ 52 h 74"/>
              <a:gd name="T58" fmla="*/ 44 w 73"/>
              <a:gd name="T59" fmla="*/ 51 h 74"/>
              <a:gd name="T60" fmla="*/ 45 w 73"/>
              <a:gd name="T61" fmla="*/ 51 h 74"/>
              <a:gd name="T62" fmla="*/ 62 w 73"/>
              <a:gd name="T63" fmla="*/ 62 h 74"/>
              <a:gd name="T64" fmla="*/ 66 w 73"/>
              <a:gd name="T65" fmla="*/ 68 h 74"/>
              <a:gd name="T66" fmla="*/ 40 w 73"/>
              <a:gd name="T67" fmla="*/ 68 h 74"/>
              <a:gd name="T68" fmla="*/ 40 w 73"/>
              <a:gd name="T69" fmla="*/ 5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74">
                <a:moveTo>
                  <a:pt x="66" y="57"/>
                </a:moveTo>
                <a:cubicBezTo>
                  <a:pt x="51" y="48"/>
                  <a:pt x="51" y="48"/>
                  <a:pt x="51" y="48"/>
                </a:cubicBezTo>
                <a:cubicBezTo>
                  <a:pt x="53" y="46"/>
                  <a:pt x="53" y="46"/>
                  <a:pt x="53" y="46"/>
                </a:cubicBezTo>
                <a:cubicBezTo>
                  <a:pt x="59" y="41"/>
                  <a:pt x="62" y="34"/>
                  <a:pt x="62" y="26"/>
                </a:cubicBezTo>
                <a:cubicBezTo>
                  <a:pt x="62" y="12"/>
                  <a:pt x="51" y="0"/>
                  <a:pt x="36" y="0"/>
                </a:cubicBezTo>
                <a:cubicBezTo>
                  <a:pt x="22" y="0"/>
                  <a:pt x="11" y="12"/>
                  <a:pt x="11" y="26"/>
                </a:cubicBezTo>
                <a:cubicBezTo>
                  <a:pt x="11" y="34"/>
                  <a:pt x="14" y="41"/>
                  <a:pt x="20" y="46"/>
                </a:cubicBezTo>
                <a:cubicBezTo>
                  <a:pt x="22" y="48"/>
                  <a:pt x="22" y="48"/>
                  <a:pt x="22" y="48"/>
                </a:cubicBezTo>
                <a:cubicBezTo>
                  <a:pt x="7" y="57"/>
                  <a:pt x="7" y="57"/>
                  <a:pt x="7" y="57"/>
                </a:cubicBezTo>
                <a:cubicBezTo>
                  <a:pt x="3" y="60"/>
                  <a:pt x="0" y="66"/>
                  <a:pt x="0" y="71"/>
                </a:cubicBezTo>
                <a:cubicBezTo>
                  <a:pt x="0" y="72"/>
                  <a:pt x="1" y="74"/>
                  <a:pt x="4" y="74"/>
                </a:cubicBezTo>
                <a:cubicBezTo>
                  <a:pt x="7" y="74"/>
                  <a:pt x="67" y="74"/>
                  <a:pt x="69" y="74"/>
                </a:cubicBezTo>
                <a:cubicBezTo>
                  <a:pt x="71" y="74"/>
                  <a:pt x="73" y="72"/>
                  <a:pt x="73" y="71"/>
                </a:cubicBezTo>
                <a:cubicBezTo>
                  <a:pt x="73" y="66"/>
                  <a:pt x="70" y="60"/>
                  <a:pt x="66" y="57"/>
                </a:cubicBezTo>
                <a:close/>
                <a:moveTo>
                  <a:pt x="17" y="26"/>
                </a:moveTo>
                <a:cubicBezTo>
                  <a:pt x="17" y="15"/>
                  <a:pt x="26" y="7"/>
                  <a:pt x="36" y="7"/>
                </a:cubicBezTo>
                <a:cubicBezTo>
                  <a:pt x="47" y="7"/>
                  <a:pt x="56" y="15"/>
                  <a:pt x="56" y="26"/>
                </a:cubicBezTo>
                <a:cubicBezTo>
                  <a:pt x="56" y="37"/>
                  <a:pt x="47" y="46"/>
                  <a:pt x="36" y="46"/>
                </a:cubicBezTo>
                <a:cubicBezTo>
                  <a:pt x="26" y="46"/>
                  <a:pt x="17" y="37"/>
                  <a:pt x="17" y="26"/>
                </a:cubicBezTo>
                <a:close/>
                <a:moveTo>
                  <a:pt x="7" y="68"/>
                </a:moveTo>
                <a:cubicBezTo>
                  <a:pt x="8" y="66"/>
                  <a:pt x="9" y="63"/>
                  <a:pt x="11" y="62"/>
                </a:cubicBezTo>
                <a:cubicBezTo>
                  <a:pt x="28" y="51"/>
                  <a:pt x="28" y="51"/>
                  <a:pt x="28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1"/>
                  <a:pt x="31" y="52"/>
                  <a:pt x="32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68"/>
                  <a:pt x="33" y="68"/>
                  <a:pt x="33" y="68"/>
                </a:cubicBezTo>
                <a:lnTo>
                  <a:pt x="7" y="68"/>
                </a:lnTo>
                <a:close/>
                <a:moveTo>
                  <a:pt x="40" y="52"/>
                </a:moveTo>
                <a:cubicBezTo>
                  <a:pt x="41" y="52"/>
                  <a:pt x="41" y="52"/>
                  <a:pt x="41" y="52"/>
                </a:cubicBezTo>
                <a:cubicBezTo>
                  <a:pt x="42" y="52"/>
                  <a:pt x="43" y="51"/>
                  <a:pt x="44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62" y="62"/>
                  <a:pt x="62" y="62"/>
                  <a:pt x="62" y="62"/>
                </a:cubicBezTo>
                <a:cubicBezTo>
                  <a:pt x="64" y="63"/>
                  <a:pt x="65" y="66"/>
                  <a:pt x="66" y="68"/>
                </a:cubicBezTo>
                <a:cubicBezTo>
                  <a:pt x="40" y="68"/>
                  <a:pt x="40" y="68"/>
                  <a:pt x="40" y="68"/>
                </a:cubicBezTo>
                <a:lnTo>
                  <a:pt x="40" y="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7A9CE1A-CF04-30EF-2B21-15749C91EFE6}"/>
              </a:ext>
            </a:extLst>
          </p:cNvPr>
          <p:cNvGrpSpPr/>
          <p:nvPr/>
        </p:nvGrpSpPr>
        <p:grpSpPr>
          <a:xfrm>
            <a:off x="7357934" y="3032201"/>
            <a:ext cx="568555" cy="759950"/>
            <a:chOff x="3373438" y="2703513"/>
            <a:chExt cx="320675" cy="428625"/>
          </a:xfrm>
          <a:solidFill>
            <a:srgbClr val="404147"/>
          </a:solidFill>
        </p:grpSpPr>
        <p:sp>
          <p:nvSpPr>
            <p:cNvPr id="128" name="Freeform 57">
              <a:extLst>
                <a:ext uri="{FF2B5EF4-FFF2-40B4-BE49-F238E27FC236}">
                  <a16:creationId xmlns:a16="http://schemas.microsoft.com/office/drawing/2014/main" id="{E0A9E28A-1CB2-FC9B-CECA-A48E52FA09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8688" y="2703513"/>
              <a:ext cx="130175" cy="357188"/>
            </a:xfrm>
            <a:custGeom>
              <a:avLst/>
              <a:gdLst>
                <a:gd name="T0" fmla="*/ 40 w 46"/>
                <a:gd name="T1" fmla="*/ 33 h 125"/>
                <a:gd name="T2" fmla="*/ 33 w 46"/>
                <a:gd name="T3" fmla="*/ 28 h 125"/>
                <a:gd name="T4" fmla="*/ 39 w 46"/>
                <a:gd name="T5" fmla="*/ 16 h 125"/>
                <a:gd name="T6" fmla="*/ 23 w 46"/>
                <a:gd name="T7" fmla="*/ 0 h 125"/>
                <a:gd name="T8" fmla="*/ 7 w 46"/>
                <a:gd name="T9" fmla="*/ 16 h 125"/>
                <a:gd name="T10" fmla="*/ 13 w 46"/>
                <a:gd name="T11" fmla="*/ 28 h 125"/>
                <a:gd name="T12" fmla="*/ 6 w 46"/>
                <a:gd name="T13" fmla="*/ 33 h 125"/>
                <a:gd name="T14" fmla="*/ 1 w 46"/>
                <a:gd name="T15" fmla="*/ 44 h 125"/>
                <a:gd name="T16" fmla="*/ 6 w 46"/>
                <a:gd name="T17" fmla="*/ 67 h 125"/>
                <a:gd name="T18" fmla="*/ 7 w 46"/>
                <a:gd name="T19" fmla="*/ 77 h 125"/>
                <a:gd name="T20" fmla="*/ 7 w 46"/>
                <a:gd name="T21" fmla="*/ 117 h 125"/>
                <a:gd name="T22" fmla="*/ 15 w 46"/>
                <a:gd name="T23" fmla="*/ 125 h 125"/>
                <a:gd name="T24" fmla="*/ 18 w 46"/>
                <a:gd name="T25" fmla="*/ 125 h 125"/>
                <a:gd name="T26" fmla="*/ 23 w 46"/>
                <a:gd name="T27" fmla="*/ 122 h 125"/>
                <a:gd name="T28" fmla="*/ 29 w 46"/>
                <a:gd name="T29" fmla="*/ 125 h 125"/>
                <a:gd name="T30" fmla="*/ 31 w 46"/>
                <a:gd name="T31" fmla="*/ 125 h 125"/>
                <a:gd name="T32" fmla="*/ 39 w 46"/>
                <a:gd name="T33" fmla="*/ 117 h 125"/>
                <a:gd name="T34" fmla="*/ 39 w 46"/>
                <a:gd name="T35" fmla="*/ 77 h 125"/>
                <a:gd name="T36" fmla="*/ 40 w 46"/>
                <a:gd name="T37" fmla="*/ 67 h 125"/>
                <a:gd name="T38" fmla="*/ 45 w 46"/>
                <a:gd name="T39" fmla="*/ 44 h 125"/>
                <a:gd name="T40" fmla="*/ 40 w 46"/>
                <a:gd name="T41" fmla="*/ 33 h 125"/>
                <a:gd name="T42" fmla="*/ 34 w 46"/>
                <a:gd name="T43" fmla="*/ 77 h 125"/>
                <a:gd name="T44" fmla="*/ 34 w 46"/>
                <a:gd name="T45" fmla="*/ 117 h 125"/>
                <a:gd name="T46" fmla="*/ 31 w 46"/>
                <a:gd name="T47" fmla="*/ 119 h 125"/>
                <a:gd name="T48" fmla="*/ 29 w 46"/>
                <a:gd name="T49" fmla="*/ 119 h 125"/>
                <a:gd name="T50" fmla="*/ 26 w 46"/>
                <a:gd name="T51" fmla="*/ 117 h 125"/>
                <a:gd name="T52" fmla="*/ 26 w 46"/>
                <a:gd name="T53" fmla="*/ 85 h 125"/>
                <a:gd name="T54" fmla="*/ 23 w 46"/>
                <a:gd name="T55" fmla="*/ 77 h 125"/>
                <a:gd name="T56" fmla="*/ 20 w 46"/>
                <a:gd name="T57" fmla="*/ 85 h 125"/>
                <a:gd name="T58" fmla="*/ 20 w 46"/>
                <a:gd name="T59" fmla="*/ 117 h 125"/>
                <a:gd name="T60" fmla="*/ 18 w 46"/>
                <a:gd name="T61" fmla="*/ 119 h 125"/>
                <a:gd name="T62" fmla="*/ 15 w 46"/>
                <a:gd name="T63" fmla="*/ 119 h 125"/>
                <a:gd name="T64" fmla="*/ 12 w 46"/>
                <a:gd name="T65" fmla="*/ 117 h 125"/>
                <a:gd name="T66" fmla="*/ 12 w 46"/>
                <a:gd name="T67" fmla="*/ 77 h 125"/>
                <a:gd name="T68" fmla="*/ 11 w 46"/>
                <a:gd name="T69" fmla="*/ 66 h 125"/>
                <a:gd name="T70" fmla="*/ 7 w 46"/>
                <a:gd name="T71" fmla="*/ 43 h 125"/>
                <a:gd name="T72" fmla="*/ 9 w 46"/>
                <a:gd name="T73" fmla="*/ 37 h 125"/>
                <a:gd name="T74" fmla="*/ 18 w 46"/>
                <a:gd name="T75" fmla="*/ 31 h 125"/>
                <a:gd name="T76" fmla="*/ 20 w 46"/>
                <a:gd name="T77" fmla="*/ 32 h 125"/>
                <a:gd name="T78" fmla="*/ 20 w 46"/>
                <a:gd name="T79" fmla="*/ 47 h 125"/>
                <a:gd name="T80" fmla="*/ 23 w 46"/>
                <a:gd name="T81" fmla="*/ 50 h 125"/>
                <a:gd name="T82" fmla="*/ 26 w 46"/>
                <a:gd name="T83" fmla="*/ 47 h 125"/>
                <a:gd name="T84" fmla="*/ 26 w 46"/>
                <a:gd name="T85" fmla="*/ 32 h 125"/>
                <a:gd name="T86" fmla="*/ 28 w 46"/>
                <a:gd name="T87" fmla="*/ 31 h 125"/>
                <a:gd name="T88" fmla="*/ 37 w 46"/>
                <a:gd name="T89" fmla="*/ 37 h 125"/>
                <a:gd name="T90" fmla="*/ 39 w 46"/>
                <a:gd name="T91" fmla="*/ 43 h 125"/>
                <a:gd name="T92" fmla="*/ 35 w 46"/>
                <a:gd name="T93" fmla="*/ 66 h 125"/>
                <a:gd name="T94" fmla="*/ 34 w 46"/>
                <a:gd name="T95" fmla="*/ 77 h 125"/>
                <a:gd name="T96" fmla="*/ 23 w 46"/>
                <a:gd name="T97" fmla="*/ 26 h 125"/>
                <a:gd name="T98" fmla="*/ 13 w 46"/>
                <a:gd name="T99" fmla="*/ 16 h 125"/>
                <a:gd name="T100" fmla="*/ 23 w 46"/>
                <a:gd name="T101" fmla="*/ 6 h 125"/>
                <a:gd name="T102" fmla="*/ 33 w 46"/>
                <a:gd name="T103" fmla="*/ 16 h 125"/>
                <a:gd name="T104" fmla="*/ 23 w 46"/>
                <a:gd name="T105" fmla="*/ 2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125">
                  <a:moveTo>
                    <a:pt x="40" y="33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37" y="25"/>
                    <a:pt x="39" y="21"/>
                    <a:pt x="39" y="16"/>
                  </a:cubicBezTo>
                  <a:cubicBezTo>
                    <a:pt x="39" y="7"/>
                    <a:pt x="32" y="0"/>
                    <a:pt x="23" y="0"/>
                  </a:cubicBezTo>
                  <a:cubicBezTo>
                    <a:pt x="14" y="0"/>
                    <a:pt x="7" y="7"/>
                    <a:pt x="7" y="16"/>
                  </a:cubicBezTo>
                  <a:cubicBezTo>
                    <a:pt x="7" y="21"/>
                    <a:pt x="9" y="25"/>
                    <a:pt x="13" y="28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2" y="35"/>
                    <a:pt x="0" y="40"/>
                    <a:pt x="1" y="44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70"/>
                    <a:pt x="7" y="74"/>
                    <a:pt x="7" y="77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7" y="121"/>
                    <a:pt x="10" y="125"/>
                    <a:pt x="15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20" y="125"/>
                    <a:pt x="22" y="124"/>
                    <a:pt x="23" y="122"/>
                  </a:cubicBezTo>
                  <a:cubicBezTo>
                    <a:pt x="25" y="124"/>
                    <a:pt x="27" y="125"/>
                    <a:pt x="29" y="125"/>
                  </a:cubicBezTo>
                  <a:cubicBezTo>
                    <a:pt x="31" y="125"/>
                    <a:pt x="31" y="125"/>
                    <a:pt x="31" y="125"/>
                  </a:cubicBezTo>
                  <a:cubicBezTo>
                    <a:pt x="36" y="125"/>
                    <a:pt x="39" y="121"/>
                    <a:pt x="39" y="11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4"/>
                    <a:pt x="40" y="70"/>
                    <a:pt x="40" y="67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40"/>
                    <a:pt x="44" y="35"/>
                    <a:pt x="40" y="33"/>
                  </a:cubicBezTo>
                  <a:close/>
                  <a:moveTo>
                    <a:pt x="34" y="77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8"/>
                    <a:pt x="32" y="119"/>
                    <a:pt x="31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7" y="119"/>
                    <a:pt x="26" y="118"/>
                    <a:pt x="26" y="117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79"/>
                    <a:pt x="26" y="77"/>
                    <a:pt x="23" y="77"/>
                  </a:cubicBezTo>
                  <a:cubicBezTo>
                    <a:pt x="20" y="77"/>
                    <a:pt x="20" y="79"/>
                    <a:pt x="20" y="85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8"/>
                    <a:pt x="19" y="119"/>
                    <a:pt x="18" y="119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4" y="119"/>
                    <a:pt x="12" y="118"/>
                    <a:pt x="12" y="11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4"/>
                    <a:pt x="12" y="69"/>
                    <a:pt x="11" y="6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1"/>
                    <a:pt x="7" y="38"/>
                    <a:pt x="9" y="3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20" y="31"/>
                    <a:pt x="20" y="32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9"/>
                    <a:pt x="21" y="50"/>
                    <a:pt x="23" y="50"/>
                  </a:cubicBezTo>
                  <a:cubicBezTo>
                    <a:pt x="25" y="50"/>
                    <a:pt x="26" y="49"/>
                    <a:pt x="26" y="4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1"/>
                    <a:pt x="27" y="31"/>
                    <a:pt x="28" y="31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9" y="38"/>
                    <a:pt x="40" y="41"/>
                    <a:pt x="39" y="43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4" y="69"/>
                    <a:pt x="34" y="74"/>
                    <a:pt x="34" y="77"/>
                  </a:cubicBezTo>
                  <a:close/>
                  <a:moveTo>
                    <a:pt x="23" y="26"/>
                  </a:moveTo>
                  <a:cubicBezTo>
                    <a:pt x="17" y="26"/>
                    <a:pt x="13" y="22"/>
                    <a:pt x="13" y="16"/>
                  </a:cubicBezTo>
                  <a:cubicBezTo>
                    <a:pt x="13" y="10"/>
                    <a:pt x="17" y="6"/>
                    <a:pt x="23" y="6"/>
                  </a:cubicBezTo>
                  <a:cubicBezTo>
                    <a:pt x="29" y="6"/>
                    <a:pt x="33" y="10"/>
                    <a:pt x="33" y="16"/>
                  </a:cubicBezTo>
                  <a:cubicBezTo>
                    <a:pt x="33" y="22"/>
                    <a:pt x="29" y="26"/>
                    <a:pt x="2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8">
              <a:extLst>
                <a:ext uri="{FF2B5EF4-FFF2-40B4-BE49-F238E27FC236}">
                  <a16:creationId xmlns:a16="http://schemas.microsoft.com/office/drawing/2014/main" id="{07C05129-F574-8414-DFB2-B95C11199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3060700"/>
              <a:ext cx="92075" cy="71438"/>
            </a:xfrm>
            <a:custGeom>
              <a:avLst/>
              <a:gdLst>
                <a:gd name="T0" fmla="*/ 32 w 32"/>
                <a:gd name="T1" fmla="*/ 19 h 25"/>
                <a:gd name="T2" fmla="*/ 29 w 32"/>
                <a:gd name="T3" fmla="*/ 6 h 25"/>
                <a:gd name="T4" fmla="*/ 26 w 32"/>
                <a:gd name="T5" fmla="*/ 5 h 25"/>
                <a:gd name="T6" fmla="*/ 25 w 32"/>
                <a:gd name="T7" fmla="*/ 6 h 25"/>
                <a:gd name="T8" fmla="*/ 24 w 32"/>
                <a:gd name="T9" fmla="*/ 8 h 25"/>
                <a:gd name="T10" fmla="*/ 25 w 32"/>
                <a:gd name="T11" fmla="*/ 13 h 25"/>
                <a:gd name="T12" fmla="*/ 25 w 32"/>
                <a:gd name="T13" fmla="*/ 13 h 25"/>
                <a:gd name="T14" fmla="*/ 24 w 32"/>
                <a:gd name="T15" fmla="*/ 13 h 25"/>
                <a:gd name="T16" fmla="*/ 24 w 32"/>
                <a:gd name="T17" fmla="*/ 13 h 25"/>
                <a:gd name="T18" fmla="*/ 4 w 32"/>
                <a:gd name="T19" fmla="*/ 1 h 25"/>
                <a:gd name="T20" fmla="*/ 0 w 32"/>
                <a:gd name="T21" fmla="*/ 2 h 25"/>
                <a:gd name="T22" fmla="*/ 1 w 32"/>
                <a:gd name="T23" fmla="*/ 7 h 25"/>
                <a:gd name="T24" fmla="*/ 22 w 32"/>
                <a:gd name="T25" fmla="*/ 18 h 25"/>
                <a:gd name="T26" fmla="*/ 22 w 32"/>
                <a:gd name="T27" fmla="*/ 18 h 25"/>
                <a:gd name="T28" fmla="*/ 17 w 32"/>
                <a:gd name="T29" fmla="*/ 20 h 25"/>
                <a:gd name="T30" fmla="*/ 15 w 32"/>
                <a:gd name="T31" fmla="*/ 22 h 25"/>
                <a:gd name="T32" fmla="*/ 16 w 32"/>
                <a:gd name="T33" fmla="*/ 24 h 25"/>
                <a:gd name="T34" fmla="*/ 18 w 32"/>
                <a:gd name="T35" fmla="*/ 25 h 25"/>
                <a:gd name="T36" fmla="*/ 31 w 32"/>
                <a:gd name="T37" fmla="*/ 21 h 25"/>
                <a:gd name="T38" fmla="*/ 32 w 32"/>
                <a:gd name="T3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5">
                  <a:moveTo>
                    <a:pt x="32" y="19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5"/>
                    <a:pt x="27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5" y="21"/>
                    <a:pt x="15" y="2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7" y="25"/>
                    <a:pt x="18" y="25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0"/>
                    <a:pt x="3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9">
              <a:extLst>
                <a:ext uri="{FF2B5EF4-FFF2-40B4-BE49-F238E27FC236}">
                  <a16:creationId xmlns:a16="http://schemas.microsoft.com/office/drawing/2014/main" id="{BEF6ED39-F6A4-F818-AF22-49C7D4203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3060700"/>
              <a:ext cx="92075" cy="71438"/>
            </a:xfrm>
            <a:custGeom>
              <a:avLst/>
              <a:gdLst>
                <a:gd name="T0" fmla="*/ 0 w 32"/>
                <a:gd name="T1" fmla="*/ 19 h 25"/>
                <a:gd name="T2" fmla="*/ 3 w 32"/>
                <a:gd name="T3" fmla="*/ 6 h 25"/>
                <a:gd name="T4" fmla="*/ 6 w 32"/>
                <a:gd name="T5" fmla="*/ 5 h 25"/>
                <a:gd name="T6" fmla="*/ 7 w 32"/>
                <a:gd name="T7" fmla="*/ 6 h 25"/>
                <a:gd name="T8" fmla="*/ 9 w 32"/>
                <a:gd name="T9" fmla="*/ 8 h 25"/>
                <a:gd name="T10" fmla="*/ 7 w 32"/>
                <a:gd name="T11" fmla="*/ 13 h 25"/>
                <a:gd name="T12" fmla="*/ 7 w 32"/>
                <a:gd name="T13" fmla="*/ 13 h 25"/>
                <a:gd name="T14" fmla="*/ 8 w 32"/>
                <a:gd name="T15" fmla="*/ 13 h 25"/>
                <a:gd name="T16" fmla="*/ 8 w 32"/>
                <a:gd name="T17" fmla="*/ 13 h 25"/>
                <a:gd name="T18" fmla="*/ 28 w 32"/>
                <a:gd name="T19" fmla="*/ 1 h 25"/>
                <a:gd name="T20" fmla="*/ 32 w 32"/>
                <a:gd name="T21" fmla="*/ 2 h 25"/>
                <a:gd name="T22" fmla="*/ 31 w 32"/>
                <a:gd name="T23" fmla="*/ 7 h 25"/>
                <a:gd name="T24" fmla="*/ 10 w 32"/>
                <a:gd name="T25" fmla="*/ 18 h 25"/>
                <a:gd name="T26" fmla="*/ 10 w 32"/>
                <a:gd name="T27" fmla="*/ 18 h 25"/>
                <a:gd name="T28" fmla="*/ 15 w 32"/>
                <a:gd name="T29" fmla="*/ 20 h 25"/>
                <a:gd name="T30" fmla="*/ 17 w 32"/>
                <a:gd name="T31" fmla="*/ 22 h 25"/>
                <a:gd name="T32" fmla="*/ 16 w 32"/>
                <a:gd name="T33" fmla="*/ 24 h 25"/>
                <a:gd name="T34" fmla="*/ 14 w 32"/>
                <a:gd name="T35" fmla="*/ 25 h 25"/>
                <a:gd name="T36" fmla="*/ 1 w 32"/>
                <a:gd name="T37" fmla="*/ 21 h 25"/>
                <a:gd name="T38" fmla="*/ 0 w 32"/>
                <a:gd name="T3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0"/>
                    <a:pt x="31" y="1"/>
                    <a:pt x="32" y="2"/>
                  </a:cubicBezTo>
                  <a:cubicBezTo>
                    <a:pt x="32" y="4"/>
                    <a:pt x="32" y="6"/>
                    <a:pt x="31" y="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7" y="21"/>
                    <a:pt x="17" y="2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5" y="25"/>
                    <a:pt x="1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0">
              <a:extLst>
                <a:ext uri="{FF2B5EF4-FFF2-40B4-BE49-F238E27FC236}">
                  <a16:creationId xmlns:a16="http://schemas.microsoft.com/office/drawing/2014/main" id="{23C2324C-CC7A-0EED-BA7E-51CC5D438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2963863"/>
              <a:ext cx="92075" cy="68263"/>
            </a:xfrm>
            <a:custGeom>
              <a:avLst/>
              <a:gdLst>
                <a:gd name="T0" fmla="*/ 32 w 32"/>
                <a:gd name="T1" fmla="*/ 5 h 24"/>
                <a:gd name="T2" fmla="*/ 29 w 32"/>
                <a:gd name="T3" fmla="*/ 18 h 24"/>
                <a:gd name="T4" fmla="*/ 26 w 32"/>
                <a:gd name="T5" fmla="*/ 20 h 24"/>
                <a:gd name="T6" fmla="*/ 25 w 32"/>
                <a:gd name="T7" fmla="*/ 19 h 24"/>
                <a:gd name="T8" fmla="*/ 24 w 32"/>
                <a:gd name="T9" fmla="*/ 17 h 24"/>
                <a:gd name="T10" fmla="*/ 25 w 32"/>
                <a:gd name="T11" fmla="*/ 12 h 24"/>
                <a:gd name="T12" fmla="*/ 25 w 32"/>
                <a:gd name="T13" fmla="*/ 12 h 24"/>
                <a:gd name="T14" fmla="*/ 24 w 32"/>
                <a:gd name="T15" fmla="*/ 12 h 24"/>
                <a:gd name="T16" fmla="*/ 24 w 32"/>
                <a:gd name="T17" fmla="*/ 12 h 24"/>
                <a:gd name="T18" fmla="*/ 4 w 32"/>
                <a:gd name="T19" fmla="*/ 23 h 24"/>
                <a:gd name="T20" fmla="*/ 0 w 32"/>
                <a:gd name="T21" fmla="*/ 22 h 24"/>
                <a:gd name="T22" fmla="*/ 1 w 32"/>
                <a:gd name="T23" fmla="*/ 18 h 24"/>
                <a:gd name="T24" fmla="*/ 22 w 32"/>
                <a:gd name="T25" fmla="*/ 6 h 24"/>
                <a:gd name="T26" fmla="*/ 22 w 32"/>
                <a:gd name="T27" fmla="*/ 6 h 24"/>
                <a:gd name="T28" fmla="*/ 17 w 32"/>
                <a:gd name="T29" fmla="*/ 5 h 24"/>
                <a:gd name="T30" fmla="*/ 15 w 32"/>
                <a:gd name="T31" fmla="*/ 3 h 24"/>
                <a:gd name="T32" fmla="*/ 16 w 32"/>
                <a:gd name="T33" fmla="*/ 1 h 24"/>
                <a:gd name="T34" fmla="*/ 18 w 32"/>
                <a:gd name="T35" fmla="*/ 0 h 24"/>
                <a:gd name="T36" fmla="*/ 31 w 32"/>
                <a:gd name="T37" fmla="*/ 3 h 24"/>
                <a:gd name="T38" fmla="*/ 32 w 32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4">
                  <a:moveTo>
                    <a:pt x="32" y="5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7" y="20"/>
                    <a:pt x="26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3" y="18"/>
                    <a:pt x="2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1" y="24"/>
                    <a:pt x="0" y="22"/>
                  </a:cubicBezTo>
                  <a:cubicBezTo>
                    <a:pt x="0" y="21"/>
                    <a:pt x="0" y="19"/>
                    <a:pt x="1" y="1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5" y="4"/>
                    <a:pt x="15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5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1">
              <a:extLst>
                <a:ext uri="{FF2B5EF4-FFF2-40B4-BE49-F238E27FC236}">
                  <a16:creationId xmlns:a16="http://schemas.microsoft.com/office/drawing/2014/main" id="{423C445A-1D7C-9217-C7B3-D02A4A4F9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2963863"/>
              <a:ext cx="92075" cy="68263"/>
            </a:xfrm>
            <a:custGeom>
              <a:avLst/>
              <a:gdLst>
                <a:gd name="T0" fmla="*/ 0 w 32"/>
                <a:gd name="T1" fmla="*/ 5 h 24"/>
                <a:gd name="T2" fmla="*/ 3 w 32"/>
                <a:gd name="T3" fmla="*/ 18 h 24"/>
                <a:gd name="T4" fmla="*/ 6 w 32"/>
                <a:gd name="T5" fmla="*/ 20 h 24"/>
                <a:gd name="T6" fmla="*/ 7 w 32"/>
                <a:gd name="T7" fmla="*/ 19 h 24"/>
                <a:gd name="T8" fmla="*/ 9 w 32"/>
                <a:gd name="T9" fmla="*/ 17 h 24"/>
                <a:gd name="T10" fmla="*/ 7 w 32"/>
                <a:gd name="T11" fmla="*/ 12 h 24"/>
                <a:gd name="T12" fmla="*/ 7 w 32"/>
                <a:gd name="T13" fmla="*/ 12 h 24"/>
                <a:gd name="T14" fmla="*/ 8 w 32"/>
                <a:gd name="T15" fmla="*/ 12 h 24"/>
                <a:gd name="T16" fmla="*/ 8 w 32"/>
                <a:gd name="T17" fmla="*/ 12 h 24"/>
                <a:gd name="T18" fmla="*/ 28 w 32"/>
                <a:gd name="T19" fmla="*/ 23 h 24"/>
                <a:gd name="T20" fmla="*/ 32 w 32"/>
                <a:gd name="T21" fmla="*/ 22 h 24"/>
                <a:gd name="T22" fmla="*/ 31 w 32"/>
                <a:gd name="T23" fmla="*/ 18 h 24"/>
                <a:gd name="T24" fmla="*/ 10 w 32"/>
                <a:gd name="T25" fmla="*/ 6 h 24"/>
                <a:gd name="T26" fmla="*/ 10 w 32"/>
                <a:gd name="T27" fmla="*/ 6 h 24"/>
                <a:gd name="T28" fmla="*/ 15 w 32"/>
                <a:gd name="T29" fmla="*/ 5 h 24"/>
                <a:gd name="T30" fmla="*/ 17 w 32"/>
                <a:gd name="T31" fmla="*/ 3 h 24"/>
                <a:gd name="T32" fmla="*/ 16 w 32"/>
                <a:gd name="T33" fmla="*/ 1 h 24"/>
                <a:gd name="T34" fmla="*/ 14 w 32"/>
                <a:gd name="T35" fmla="*/ 0 h 24"/>
                <a:gd name="T36" fmla="*/ 1 w 32"/>
                <a:gd name="T37" fmla="*/ 3 h 24"/>
                <a:gd name="T38" fmla="*/ 0 w 32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4">
                  <a:moveTo>
                    <a:pt x="0" y="5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5" y="20"/>
                    <a:pt x="6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9" y="18"/>
                    <a:pt x="9" y="1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31" y="24"/>
                    <a:pt x="32" y="22"/>
                  </a:cubicBezTo>
                  <a:cubicBezTo>
                    <a:pt x="32" y="21"/>
                    <a:pt x="32" y="19"/>
                    <a:pt x="31" y="1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4"/>
                    <a:pt x="17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DAC4918-7131-67E8-7713-DB132A3A52FE}"/>
              </a:ext>
            </a:extLst>
          </p:cNvPr>
          <p:cNvSpPr txBox="1"/>
          <p:nvPr/>
        </p:nvSpPr>
        <p:spPr>
          <a:xfrm>
            <a:off x="-414292" y="129134"/>
            <a:ext cx="939921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ARE IOs FUTURE-READY?</a:t>
            </a:r>
          </a:p>
        </p:txBody>
      </p:sp>
    </p:spTree>
    <p:extLst>
      <p:ext uri="{BB962C8B-B14F-4D97-AF65-F5344CB8AC3E}">
        <p14:creationId xmlns:p14="http://schemas.microsoft.com/office/powerpoint/2010/main" val="171319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0" grpId="0" animBg="1"/>
      <p:bldP spid="82" grpId="0"/>
      <p:bldP spid="98" grpId="0"/>
      <p:bldP spid="114" grpId="0"/>
      <p:bldP spid="124" grpId="0" animBg="1"/>
      <p:bldP spid="125" grpId="0" animBg="1"/>
      <p:bldP spid="126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F6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55674B-5CFB-B1A9-0167-4BF38D8C8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228A8E65-2D1D-0049-37A0-F5779CB4EBF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A88434-1E26-DA25-3D11-20B04D9F9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5F7FA31-D4D1-8D3F-7891-F8ABE348C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437423"/>
              </p:ext>
            </p:extLst>
          </p:nvPr>
        </p:nvGraphicFramePr>
        <p:xfrm>
          <a:off x="515191" y="1201067"/>
          <a:ext cx="9889343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8516">
                  <a:extLst>
                    <a:ext uri="{9D8B030D-6E8A-4147-A177-3AD203B41FA5}">
                      <a16:colId xmlns:a16="http://schemas.microsoft.com/office/drawing/2014/main" val="1023162053"/>
                    </a:ext>
                  </a:extLst>
                </a:gridCol>
                <a:gridCol w="3070827">
                  <a:extLst>
                    <a:ext uri="{9D8B030D-6E8A-4147-A177-3AD203B41FA5}">
                      <a16:colId xmlns:a16="http://schemas.microsoft.com/office/drawing/2014/main" val="3383247436"/>
                    </a:ext>
                  </a:extLst>
                </a:gridCol>
              </a:tblGrid>
              <a:tr h="37180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>
                          <a:solidFill>
                            <a:srgbClr val="002060"/>
                          </a:solidFill>
                          <a:latin typeface="Raleway" pitchFamily="2" charset="0"/>
                          <a:cs typeface="Poppins Light" panose="00000400000000000000" pitchFamily="2" charset="0"/>
                        </a:rPr>
                        <a:t>What are the main reasons that you would like to leave your organization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3000" b="1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804303"/>
                  </a:ext>
                </a:extLst>
              </a:tr>
              <a:tr h="371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rgbClr val="002060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 do not have opportunities for career progression and promotion</a:t>
                      </a:r>
                      <a:endParaRPr lang="en-US" sz="1800" b="0" i="0" kern="1200" dirty="0">
                        <a:solidFill>
                          <a:srgbClr val="002060"/>
                        </a:solidFill>
                        <a:latin typeface="Montserrat" pitchFamily="2" charset="77"/>
                        <a:ea typeface="+mn-ea"/>
                        <a:cs typeface="+mn-cs"/>
                        <a:sym typeface="Source Sans Pro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i="0" kern="1200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Montserrat" pitchFamily="2" charset="77"/>
                          <a:ea typeface="+mn-ea"/>
                          <a:cs typeface="+mn-cs"/>
                        </a:rPr>
                        <a:t>59%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4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My organization does not reward individual performance </a:t>
                      </a:r>
                      <a:endParaRPr lang="en-US" sz="1800" b="0" i="0" dirty="0">
                        <a:solidFill>
                          <a:srgbClr val="002060"/>
                        </a:solidFill>
                        <a:latin typeface="Montserrat" pitchFamily="2" charset="77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Montserrat" pitchFamily="2" charset="77"/>
                        </a:rPr>
                        <a:t>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Salary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44%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355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Insufficient work-life balance</a:t>
                      </a:r>
                      <a:endParaRPr lang="en-US" sz="1800" b="0" i="0" dirty="0">
                        <a:solidFill>
                          <a:srgbClr val="002060"/>
                        </a:solidFill>
                        <a:latin typeface="Montserrat" pitchFamily="2" charset="77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376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My knowledge, skills, competencies are underutilized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156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The culture of my organization (toxic work conditions, leadership practices)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31%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12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My organization is too bureaucratic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002060"/>
                          </a:solidFill>
                          <a:latin typeface="Montserrat" pitchFamily="2" charset="77"/>
                        </a:rPr>
                        <a:t>24%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848757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ACEEF21C-5651-44DF-8D27-532C5A42F1FF}"/>
              </a:ext>
            </a:extLst>
          </p:cNvPr>
          <p:cNvSpPr txBox="1"/>
          <p:nvPr/>
        </p:nvSpPr>
        <p:spPr>
          <a:xfrm>
            <a:off x="-298547" y="129134"/>
            <a:ext cx="939921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SURVEY INSIGHTS (ICSC)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8C1B92-2ED0-86C0-9393-3DE539834435}"/>
              </a:ext>
            </a:extLst>
          </p:cNvPr>
          <p:cNvSpPr txBox="1"/>
          <p:nvPr/>
        </p:nvSpPr>
        <p:spPr>
          <a:xfrm>
            <a:off x="0" y="6396335"/>
            <a:ext cx="5283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Taken from the International Civil Service Commission (ICSC) Global Staff Survey on Conditions of Service, 2023</a:t>
            </a:r>
          </a:p>
        </p:txBody>
      </p:sp>
    </p:spTree>
    <p:extLst>
      <p:ext uri="{BB962C8B-B14F-4D97-AF65-F5344CB8AC3E}">
        <p14:creationId xmlns:p14="http://schemas.microsoft.com/office/powerpoint/2010/main" val="315630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BEE884-741F-805B-036F-3345C7668E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31" b="393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93B85F-6228-F262-34BA-011653C65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40BC5A-5D93-2727-2F3C-740CD3B3F32C}"/>
              </a:ext>
            </a:extLst>
          </p:cNvPr>
          <p:cNvSpPr/>
          <p:nvPr/>
        </p:nvSpPr>
        <p:spPr>
          <a:xfrm>
            <a:off x="-12317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13EF1E-6A7F-B007-A01F-0B923505A6F1}"/>
              </a:ext>
            </a:extLst>
          </p:cNvPr>
          <p:cNvSpPr txBox="1"/>
          <p:nvPr/>
        </p:nvSpPr>
        <p:spPr>
          <a:xfrm>
            <a:off x="304344" y="310691"/>
            <a:ext cx="7720569" cy="5005626"/>
          </a:xfrm>
          <a:prstGeom prst="round2DiagRect">
            <a:avLst/>
          </a:prstGeom>
          <a:solidFill>
            <a:srgbClr val="323F60"/>
          </a:solidFill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Montserrat" panose="00000500000000000000" pitchFamily="2" charset="0"/>
              </a:rPr>
              <a:t>International Organizations Must Evolve to Remain the Employer of Choice for those driven by global purpose</a:t>
            </a:r>
          </a:p>
        </p:txBody>
      </p:sp>
    </p:spTree>
    <p:extLst>
      <p:ext uri="{BB962C8B-B14F-4D97-AF65-F5344CB8AC3E}">
        <p14:creationId xmlns:p14="http://schemas.microsoft.com/office/powerpoint/2010/main" val="1213012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41AE5B8-5A06-B5B2-12A1-65D634D90B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</a:blip>
          <a:srcRect t="5901" b="5901"/>
          <a:stretch>
            <a:fillRect/>
          </a:stretch>
        </p:blipFill>
        <p:spPr>
          <a:xfrm>
            <a:off x="-10833" y="-2954"/>
            <a:ext cx="12192000" cy="6858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2D85372-146F-E67B-DDA4-E61F4F64112A}"/>
              </a:ext>
            </a:extLst>
          </p:cNvPr>
          <p:cNvSpPr/>
          <p:nvPr/>
        </p:nvSpPr>
        <p:spPr>
          <a:xfrm>
            <a:off x="-12317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13BA1-B8B8-E3AF-5478-576AF1EF5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92AD3C-FCAB-1840-9B56-355DF648EB2B}"/>
              </a:ext>
            </a:extLst>
          </p:cNvPr>
          <p:cNvSpPr txBox="1"/>
          <p:nvPr/>
        </p:nvSpPr>
        <p:spPr>
          <a:xfrm>
            <a:off x="927279" y="414217"/>
            <a:ext cx="1005819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BUILDING FUTURE READINESS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E0625EA4-4FA6-62D9-8637-7E8FECBF5656}"/>
              </a:ext>
            </a:extLst>
          </p:cNvPr>
          <p:cNvSpPr txBox="1"/>
          <p:nvPr/>
        </p:nvSpPr>
        <p:spPr>
          <a:xfrm>
            <a:off x="7443844" y="1336697"/>
            <a:ext cx="4353203" cy="820738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6400"/>
              </a:lnSpc>
            </a:pPr>
            <a:r>
              <a:rPr lang="en-US" sz="60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Horizon"/>
                <a:ea typeface="Horizon"/>
                <a:cs typeface="Horizon"/>
                <a:sym typeface="Horizon"/>
              </a:rPr>
              <a:t>AGILITY IN….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F07177-7BBA-EAF0-05F6-55A68BADC06C}"/>
              </a:ext>
            </a:extLst>
          </p:cNvPr>
          <p:cNvCxnSpPr/>
          <p:nvPr/>
        </p:nvCxnSpPr>
        <p:spPr>
          <a:xfrm>
            <a:off x="1119817" y="3285065"/>
            <a:ext cx="1320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6B0ABE-DA97-4CFD-98C5-B5BE0E4022D6}"/>
              </a:ext>
            </a:extLst>
          </p:cNvPr>
          <p:cNvGrpSpPr/>
          <p:nvPr/>
        </p:nvGrpSpPr>
        <p:grpSpPr>
          <a:xfrm>
            <a:off x="740823" y="2426010"/>
            <a:ext cx="2762818" cy="3486886"/>
            <a:chOff x="903928" y="2104039"/>
            <a:chExt cx="2762818" cy="3486886"/>
          </a:xfrm>
        </p:grpSpPr>
        <p:sp>
          <p:nvSpPr>
            <p:cNvPr id="15" name="Rectangle: Rounded Corners 6">
              <a:extLst>
                <a:ext uri="{FF2B5EF4-FFF2-40B4-BE49-F238E27FC236}">
                  <a16:creationId xmlns:a16="http://schemas.microsoft.com/office/drawing/2014/main" id="{1845063F-A676-731A-C131-540BE22C806F}"/>
                </a:ext>
              </a:extLst>
            </p:cNvPr>
            <p:cNvSpPr/>
            <p:nvPr/>
          </p:nvSpPr>
          <p:spPr>
            <a:xfrm>
              <a:off x="903929" y="2104039"/>
              <a:ext cx="2762817" cy="3486886"/>
            </a:xfrm>
            <a:prstGeom prst="roundRect">
              <a:avLst>
                <a:gd name="adj" fmla="val 21097"/>
              </a:avLst>
            </a:prstGeom>
            <a:solidFill>
              <a:srgbClr val="323F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392A826-E82B-B962-0270-1D97B1A8C18C}"/>
                </a:ext>
              </a:extLst>
            </p:cNvPr>
            <p:cNvSpPr txBox="1"/>
            <p:nvPr/>
          </p:nvSpPr>
          <p:spPr>
            <a:xfrm>
              <a:off x="903928" y="2281703"/>
              <a:ext cx="2762817" cy="23825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HR </a:t>
              </a:r>
            </a:p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POLICIES</a:t>
              </a:r>
            </a:p>
            <a:p>
              <a:pPr algn="ctr"/>
              <a:endParaRPr lang="en-US" sz="2500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  <a:p>
              <a:pPr algn="ctr"/>
              <a:endParaRPr lang="en-US" sz="2500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  <a:p>
              <a:pPr algn="ctr">
                <a:lnSpc>
                  <a:spcPts val="2333"/>
                </a:lnSpc>
              </a:pPr>
              <a:r>
                <a:rPr lang="en-US" sz="2400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Faster recruitment, flexible contracts, 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2460DFA-BF91-C77C-F561-7B2B277AFC35}"/>
                </a:ext>
              </a:extLst>
            </p:cNvPr>
            <p:cNvCxnSpPr/>
            <p:nvPr/>
          </p:nvCxnSpPr>
          <p:spPr>
            <a:xfrm>
              <a:off x="1570574" y="3375218"/>
              <a:ext cx="1320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26AD78A6-2315-84D5-1988-542B54AF2748}"/>
              </a:ext>
            </a:extLst>
          </p:cNvPr>
          <p:cNvSpPr/>
          <p:nvPr/>
        </p:nvSpPr>
        <p:spPr>
          <a:xfrm>
            <a:off x="4666738" y="2385225"/>
            <a:ext cx="2762817" cy="3486886"/>
          </a:xfrm>
          <a:prstGeom prst="roundRect">
            <a:avLst>
              <a:gd name="adj" fmla="val 21097"/>
            </a:avLst>
          </a:prstGeom>
          <a:solidFill>
            <a:srgbClr val="323F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6B2ED0-371C-CF15-2E5D-2334BFC31E6F}"/>
              </a:ext>
            </a:extLst>
          </p:cNvPr>
          <p:cNvSpPr txBox="1"/>
          <p:nvPr/>
        </p:nvSpPr>
        <p:spPr>
          <a:xfrm>
            <a:off x="4666737" y="2562889"/>
            <a:ext cx="2762817" cy="2744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3000" b="1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r>
              <a:rPr lang="en-US" sz="3000" b="1" dirty="0">
                <a:solidFill>
                  <a:schemeClr val="bg1"/>
                </a:solidFill>
                <a:latin typeface="Montserrat" panose="00000500000000000000" pitchFamily="2" charset="0"/>
              </a:rPr>
              <a:t>WORK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>
              <a:lnSpc>
                <a:spcPts val="2333"/>
              </a:lnSpc>
            </a:pPr>
            <a:endParaRPr lang="en-US" sz="2400" dirty="0">
              <a:solidFill>
                <a:srgbClr val="FFFFFF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ctr">
              <a:lnSpc>
                <a:spcPts val="2333"/>
              </a:lnSpc>
            </a:pPr>
            <a:endParaRPr lang="en-US" sz="800" dirty="0">
              <a:solidFill>
                <a:srgbClr val="FFFFFF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ctr">
              <a:lnSpc>
                <a:spcPts val="2333"/>
              </a:lnSpc>
            </a:pPr>
            <a:r>
              <a:rPr lang="en-US" sz="2400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Project-based roles, digital skills, hybrid by design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128788-17AB-3C42-0186-EF5A9C8B2E31}"/>
              </a:ext>
            </a:extLst>
          </p:cNvPr>
          <p:cNvCxnSpPr/>
          <p:nvPr/>
        </p:nvCxnSpPr>
        <p:spPr>
          <a:xfrm>
            <a:off x="5333383" y="3656404"/>
            <a:ext cx="1320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6">
            <a:extLst>
              <a:ext uri="{FF2B5EF4-FFF2-40B4-BE49-F238E27FC236}">
                <a16:creationId xmlns:a16="http://schemas.microsoft.com/office/drawing/2014/main" id="{9D105CA0-A733-A5BC-E2DF-EE56C6195D30}"/>
              </a:ext>
            </a:extLst>
          </p:cNvPr>
          <p:cNvSpPr/>
          <p:nvPr/>
        </p:nvSpPr>
        <p:spPr>
          <a:xfrm>
            <a:off x="8526710" y="2426010"/>
            <a:ext cx="2762817" cy="3486886"/>
          </a:xfrm>
          <a:prstGeom prst="roundRect">
            <a:avLst>
              <a:gd name="adj" fmla="val 21097"/>
            </a:avLst>
          </a:prstGeom>
          <a:solidFill>
            <a:srgbClr val="323F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AA9573-9828-E04A-DADF-F3E4491C01B7}"/>
              </a:ext>
            </a:extLst>
          </p:cNvPr>
          <p:cNvSpPr txBox="1"/>
          <p:nvPr/>
        </p:nvSpPr>
        <p:spPr>
          <a:xfrm>
            <a:off x="8526709" y="2603674"/>
            <a:ext cx="2762817" cy="29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3000" b="1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r>
              <a:rPr lang="en-US" sz="3000" b="1" dirty="0">
                <a:solidFill>
                  <a:schemeClr val="bg1"/>
                </a:solidFill>
                <a:latin typeface="Montserrat" panose="00000500000000000000" pitchFamily="2" charset="0"/>
              </a:rPr>
              <a:t>CAREERS</a:t>
            </a:r>
          </a:p>
          <a:p>
            <a:pPr algn="ctr"/>
            <a:endParaRPr lang="en-US" sz="25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endParaRPr lang="en-US" sz="25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>
              <a:lnSpc>
                <a:spcPts val="2333"/>
              </a:lnSpc>
            </a:pPr>
            <a:r>
              <a:rPr lang="en-US" sz="2400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Reskilling, clearer progression, mobility as opportunity (ITM)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C9948DF-699F-32FB-3368-025809ACA3BF}"/>
              </a:ext>
            </a:extLst>
          </p:cNvPr>
          <p:cNvCxnSpPr/>
          <p:nvPr/>
        </p:nvCxnSpPr>
        <p:spPr>
          <a:xfrm>
            <a:off x="9193355" y="3697189"/>
            <a:ext cx="1320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553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  <p:bldP spid="22" grpId="0"/>
      <p:bldP spid="24" grpId="0" animBg="1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1823C-C5C2-C033-1B48-69389016C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31D0D8-6441-92E2-6A78-3A86DC9951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68" b="1696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397CCF-8A21-8774-4490-0143AE549D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A7C897-B0BD-F281-F69D-C815CA38E38A}"/>
              </a:ext>
            </a:extLst>
          </p:cNvPr>
          <p:cNvGrpSpPr/>
          <p:nvPr/>
        </p:nvGrpSpPr>
        <p:grpSpPr>
          <a:xfrm>
            <a:off x="6836265" y="1674959"/>
            <a:ext cx="4149211" cy="3486886"/>
            <a:chOff x="3539273" y="2104039"/>
            <a:chExt cx="2762817" cy="3486886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AD549A33-82EF-CED5-B8D5-C804F2C270E3}"/>
                </a:ext>
              </a:extLst>
            </p:cNvPr>
            <p:cNvSpPr/>
            <p:nvPr/>
          </p:nvSpPr>
          <p:spPr>
            <a:xfrm>
              <a:off x="3539273" y="2104039"/>
              <a:ext cx="2762817" cy="3486886"/>
            </a:xfrm>
            <a:prstGeom prst="roundRect">
              <a:avLst>
                <a:gd name="adj" fmla="val 21097"/>
              </a:avLst>
            </a:prstGeom>
            <a:solidFill>
              <a:srgbClr val="323F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2A43D6-6182-0364-03A8-8FE05FBAD607}"/>
                </a:ext>
              </a:extLst>
            </p:cNvPr>
            <p:cNvSpPr txBox="1"/>
            <p:nvPr/>
          </p:nvSpPr>
          <p:spPr>
            <a:xfrm>
              <a:off x="3539273" y="2249829"/>
              <a:ext cx="2762817" cy="31700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Entrepreneurial </a:t>
              </a:r>
            </a:p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Leaders</a:t>
              </a:r>
            </a:p>
            <a:p>
              <a:pPr algn="ctr"/>
              <a:endParaRPr lang="en-US" sz="2500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Architecting </a:t>
              </a:r>
            </a:p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Leaders</a:t>
              </a:r>
            </a:p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 </a:t>
              </a:r>
            </a:p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Enabling </a:t>
              </a:r>
            </a:p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Leaders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53B427B-C0C2-515D-15E1-47653FF05D3C}"/>
                </a:ext>
              </a:extLst>
            </p:cNvPr>
            <p:cNvCxnSpPr>
              <a:cxnSpLocks/>
            </p:cNvCxnSpPr>
            <p:nvPr/>
          </p:nvCxnSpPr>
          <p:spPr>
            <a:xfrm>
              <a:off x="4161899" y="3234979"/>
              <a:ext cx="15568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E51619-EF9F-70E5-8E0B-F5BED7A16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0BE8BD-FC27-D369-EEDC-3A07DB713CD7}"/>
              </a:ext>
            </a:extLst>
          </p:cNvPr>
          <p:cNvSpPr txBox="1"/>
          <p:nvPr/>
        </p:nvSpPr>
        <p:spPr>
          <a:xfrm>
            <a:off x="927279" y="414217"/>
            <a:ext cx="1005819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Raleway" pitchFamily="2" charset="0"/>
                <a:cs typeface="Poppins Light" panose="00000400000000000000" pitchFamily="2" charset="0"/>
              </a:rPr>
              <a:t>THE ROLE OF LEADERSHIP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41C1D6E-7D10-CED8-67DB-6E0F92B3D08A}"/>
              </a:ext>
            </a:extLst>
          </p:cNvPr>
          <p:cNvCxnSpPr>
            <a:cxnSpLocks/>
          </p:cNvCxnSpPr>
          <p:nvPr/>
        </p:nvCxnSpPr>
        <p:spPr>
          <a:xfrm>
            <a:off x="7771328" y="4044202"/>
            <a:ext cx="23380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46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B56DE-86C3-853C-3B1A-463ECB750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50DD53-93AA-EF59-1AF4-37911D2C0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A0ABA8F-09E9-21FB-7E4F-F5607FB560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8990A0-FECB-7868-0D1A-EA1DEBCED100}"/>
              </a:ext>
            </a:extLst>
          </p:cNvPr>
          <p:cNvSpPr txBox="1"/>
          <p:nvPr/>
        </p:nvSpPr>
        <p:spPr>
          <a:xfrm>
            <a:off x="128321" y="136525"/>
            <a:ext cx="9587179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00" b="1" dirty="0">
                <a:solidFill>
                  <a:srgbClr val="323F60"/>
                </a:solidFill>
                <a:latin typeface="Raleway" pitchFamily="2" charset="0"/>
              </a:rPr>
              <a:t>WHAT DOES ATTRACTIVENESS MEAN?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7F245B-09A1-E01D-61C5-D4ADCDE5E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04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CD23B3-6239-D27A-92C7-DC30D9049E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73" b="587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0549E-689F-204A-D2B9-95B0C25A4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EE7623-3CC5-06E1-2802-D1964DDB0521}"/>
              </a:ext>
            </a:extLst>
          </p:cNvPr>
          <p:cNvSpPr txBox="1"/>
          <p:nvPr/>
        </p:nvSpPr>
        <p:spPr>
          <a:xfrm>
            <a:off x="372511" y="322584"/>
            <a:ext cx="10501746" cy="954107"/>
          </a:xfrm>
          <a:prstGeom prst="rect">
            <a:avLst/>
          </a:prstGeom>
          <a:solidFill>
            <a:srgbClr val="323F60"/>
          </a:solidFill>
        </p:spPr>
        <p:txBody>
          <a:bodyPr wrap="square">
            <a:spAutoFit/>
          </a:bodyPr>
          <a:lstStyle/>
          <a:p>
            <a:pPr algn="ctr"/>
            <a:r>
              <a:rPr lang="en-US" sz="5600" b="1" dirty="0">
                <a:solidFill>
                  <a:schemeClr val="bg1"/>
                </a:solidFill>
                <a:latin typeface="Raleway" pitchFamily="2" charset="0"/>
              </a:rPr>
              <a:t>Attractiveness in the Future =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3473E6-13C9-DC19-737E-B7500E5C584C}"/>
              </a:ext>
            </a:extLst>
          </p:cNvPr>
          <p:cNvSpPr txBox="1"/>
          <p:nvPr/>
        </p:nvSpPr>
        <p:spPr>
          <a:xfrm>
            <a:off x="1644432" y="1245914"/>
            <a:ext cx="8233664" cy="584775"/>
          </a:xfrm>
          <a:prstGeom prst="rect">
            <a:avLst/>
          </a:prstGeom>
          <a:solidFill>
            <a:srgbClr val="323F6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PAY + PURPOSE + CULTURE + AGILITY</a:t>
            </a:r>
          </a:p>
        </p:txBody>
      </p:sp>
    </p:spTree>
    <p:extLst>
      <p:ext uri="{BB962C8B-B14F-4D97-AF65-F5344CB8AC3E}">
        <p14:creationId xmlns:p14="http://schemas.microsoft.com/office/powerpoint/2010/main" val="2306592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5141" y="5296"/>
            <a:ext cx="12209842" cy="4380387"/>
            <a:chOff x="-4394" y="-814060"/>
            <a:chExt cx="3006979" cy="2588692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" name="Freeform 3"/>
            <p:cNvSpPr/>
            <p:nvPr/>
          </p:nvSpPr>
          <p:spPr>
            <a:xfrm>
              <a:off x="0" y="50637"/>
              <a:ext cx="3002585" cy="1723995"/>
            </a:xfrm>
            <a:custGeom>
              <a:avLst/>
              <a:gdLst/>
              <a:ahLst/>
              <a:cxnLst/>
              <a:rect l="l" t="t" r="r" b="b"/>
              <a:pathLst>
                <a:path w="3002585" h="1723995">
                  <a:moveTo>
                    <a:pt x="0" y="0"/>
                  </a:moveTo>
                  <a:lnTo>
                    <a:pt x="3002585" y="0"/>
                  </a:lnTo>
                  <a:lnTo>
                    <a:pt x="3002585" y="1723995"/>
                  </a:lnTo>
                  <a:lnTo>
                    <a:pt x="0" y="1723995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-4394" y="-814060"/>
              <a:ext cx="3002585" cy="1781145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147"/>
                </a:lnSpc>
              </a:pPr>
              <a:endParaRPr sz="1200" dirty="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06871" y="8818"/>
            <a:ext cx="1990610" cy="183755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t="-483" b="-483"/>
              </a:stretch>
            </a:blipFill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8" name="Freeform 8"/>
          <p:cNvSpPr/>
          <p:nvPr/>
        </p:nvSpPr>
        <p:spPr>
          <a:xfrm>
            <a:off x="6079780" y="5486973"/>
            <a:ext cx="369656" cy="264766"/>
          </a:xfrm>
          <a:custGeom>
            <a:avLst/>
            <a:gdLst/>
            <a:ahLst/>
            <a:cxnLst/>
            <a:rect l="l" t="t" r="r" b="b"/>
            <a:pathLst>
              <a:path w="554484" h="397149">
                <a:moveTo>
                  <a:pt x="0" y="0"/>
                </a:moveTo>
                <a:lnTo>
                  <a:pt x="554484" y="0"/>
                </a:lnTo>
                <a:lnTo>
                  <a:pt x="554484" y="397150"/>
                </a:lnTo>
                <a:lnTo>
                  <a:pt x="0" y="3971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200">
              <a:latin typeface="Raleway" pitchFamily="2" charset="77"/>
            </a:endParaRPr>
          </a:p>
        </p:txBody>
      </p:sp>
      <p:sp>
        <p:nvSpPr>
          <p:cNvPr id="9" name="Freeform 9"/>
          <p:cNvSpPr/>
          <p:nvPr/>
        </p:nvSpPr>
        <p:spPr>
          <a:xfrm>
            <a:off x="6097621" y="4945531"/>
            <a:ext cx="327589" cy="327589"/>
          </a:xfrm>
          <a:custGeom>
            <a:avLst/>
            <a:gdLst/>
            <a:ahLst/>
            <a:cxnLst/>
            <a:rect l="l" t="t" r="r" b="b"/>
            <a:pathLst>
              <a:path w="491383" h="491383">
                <a:moveTo>
                  <a:pt x="0" y="0"/>
                </a:moveTo>
                <a:lnTo>
                  <a:pt x="491382" y="0"/>
                </a:lnTo>
                <a:lnTo>
                  <a:pt x="491382" y="491383"/>
                </a:lnTo>
                <a:lnTo>
                  <a:pt x="0" y="49138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20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Raleway" pitchFamily="2" charset="77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83339" y="3172516"/>
            <a:ext cx="13533120" cy="17231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1923"/>
              </a:lnSpc>
              <a:spcBef>
                <a:spcPct val="0"/>
              </a:spcBef>
            </a:pPr>
            <a:r>
              <a:rPr lang="en-US" sz="17200" dirty="0">
                <a:solidFill>
                  <a:schemeClr val="bg1"/>
                </a:solidFill>
                <a:latin typeface="Anton"/>
                <a:ea typeface="Anton"/>
                <a:cs typeface="Anton"/>
                <a:sym typeface="Anton"/>
              </a:rPr>
              <a:t>THANK YOU</a:t>
            </a:r>
          </a:p>
        </p:txBody>
      </p:sp>
      <p:sp>
        <p:nvSpPr>
          <p:cNvPr id="11" name="Freeform 11"/>
          <p:cNvSpPr/>
          <p:nvPr/>
        </p:nvSpPr>
        <p:spPr>
          <a:xfrm>
            <a:off x="6079781" y="5987845"/>
            <a:ext cx="405615" cy="345879"/>
          </a:xfrm>
          <a:custGeom>
            <a:avLst/>
            <a:gdLst/>
            <a:ahLst/>
            <a:cxnLst/>
            <a:rect l="l" t="t" r="r" b="b"/>
            <a:pathLst>
              <a:path w="608423" h="518819">
                <a:moveTo>
                  <a:pt x="0" y="0"/>
                </a:moveTo>
                <a:lnTo>
                  <a:pt x="608424" y="0"/>
                </a:lnTo>
                <a:lnTo>
                  <a:pt x="608424" y="518819"/>
                </a:lnTo>
                <a:lnTo>
                  <a:pt x="0" y="5188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200">
              <a:latin typeface="Raleway" pitchFamily="2" charset="77"/>
            </a:endParaRPr>
          </a:p>
        </p:txBody>
      </p:sp>
      <p:sp>
        <p:nvSpPr>
          <p:cNvPr id="12" name="Freeform 12"/>
          <p:cNvSpPr/>
          <p:nvPr/>
        </p:nvSpPr>
        <p:spPr>
          <a:xfrm rot="6515324">
            <a:off x="4070025" y="5133777"/>
            <a:ext cx="1515808" cy="1312510"/>
          </a:xfrm>
          <a:custGeom>
            <a:avLst/>
            <a:gdLst/>
            <a:ahLst/>
            <a:cxnLst/>
            <a:rect l="l" t="t" r="r" b="b"/>
            <a:pathLst>
              <a:path w="1877417" h="708725">
                <a:moveTo>
                  <a:pt x="0" y="0"/>
                </a:moveTo>
                <a:lnTo>
                  <a:pt x="1877417" y="0"/>
                </a:lnTo>
                <a:lnTo>
                  <a:pt x="1877417" y="708725"/>
                </a:lnTo>
                <a:lnTo>
                  <a:pt x="0" y="70872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525786" y="4984031"/>
            <a:ext cx="2770614" cy="179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  <a:spcBef>
                <a:spcPct val="0"/>
              </a:spcBef>
            </a:pPr>
            <a:r>
              <a:rPr lang="en-US" sz="1500" b="1" dirty="0">
                <a:solidFill>
                  <a:schemeClr val="bg1"/>
                </a:solidFill>
                <a:latin typeface="Raleway" pitchFamily="2" charset="77"/>
                <a:ea typeface="Poppins Semi-Bold"/>
                <a:cs typeface="Poppins Semi-Bold"/>
                <a:sym typeface="Poppins Semi-Bold"/>
              </a:rPr>
              <a:t>WWW.RANYANEHMEH.COM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595486" y="5504863"/>
            <a:ext cx="2624714" cy="179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  <a:spcBef>
                <a:spcPct val="0"/>
              </a:spcBef>
            </a:pPr>
            <a:r>
              <a:rPr lang="en-US" sz="1500" b="1" dirty="0">
                <a:solidFill>
                  <a:schemeClr val="bg1"/>
                </a:solidFill>
                <a:latin typeface="Raleway" pitchFamily="2" charset="77"/>
                <a:ea typeface="Poppins Semi-Bold"/>
                <a:cs typeface="Poppins Semi-Bold"/>
                <a:sym typeface="Poppins Semi-Bold"/>
              </a:rPr>
              <a:t>INFO@RANYANEHMEH.COM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62071" y="528217"/>
            <a:ext cx="6974729" cy="7541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39"/>
              </a:lnSpc>
            </a:pPr>
            <a:r>
              <a:rPr lang="en-US" sz="3200" b="1" dirty="0">
                <a:solidFill>
                  <a:srgbClr val="000000"/>
                </a:solidFill>
                <a:latin typeface="Raleway" pitchFamily="2" charset="77"/>
                <a:ea typeface="Montserrat Semi-Bold"/>
                <a:cs typeface="Montserrat Semi-Bold"/>
                <a:sym typeface="Montserrat Semi-Bold"/>
              </a:rPr>
              <a:t>DR. RANYA NEHMEH</a:t>
            </a:r>
          </a:p>
          <a:p>
            <a:pPr>
              <a:lnSpc>
                <a:spcPts val="2239"/>
              </a:lnSpc>
            </a:pPr>
            <a:endParaRPr lang="en-US" sz="3200" b="1" dirty="0">
              <a:solidFill>
                <a:srgbClr val="000000"/>
              </a:solidFill>
              <a:latin typeface="Raleway" pitchFamily="2" charset="77"/>
              <a:ea typeface="Montserrat Semi-Bold"/>
              <a:cs typeface="Montserrat Semi-Bold"/>
              <a:sym typeface="Montserrat Semi-Bold"/>
            </a:endParaRPr>
          </a:p>
          <a:p>
            <a:pPr>
              <a:lnSpc>
                <a:spcPts val="1400"/>
              </a:lnSpc>
            </a:pPr>
            <a:r>
              <a:rPr lang="en-US" sz="1600" b="1" dirty="0">
                <a:solidFill>
                  <a:srgbClr val="000000"/>
                </a:solidFill>
                <a:latin typeface="Raleway" pitchFamily="2" charset="77"/>
                <a:ea typeface="Montserrat Semi-Bold"/>
                <a:cs typeface="Montserrat Semi-Bold"/>
                <a:sym typeface="Montserrat Semi-Bold"/>
              </a:rPr>
              <a:t>HR STRATEGIST, AUTHOR AND ADJUNCT PROFESSOR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611855" y="6022356"/>
            <a:ext cx="4444072" cy="1806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  <a:spcBef>
                <a:spcPct val="0"/>
              </a:spcBef>
            </a:pPr>
            <a:r>
              <a:rPr lang="en-US" sz="1500" b="1" dirty="0">
                <a:solidFill>
                  <a:schemeClr val="bg1"/>
                </a:solidFill>
                <a:latin typeface="Raleway" pitchFamily="2" charset="77"/>
                <a:ea typeface="Poppins Semi-Bold"/>
                <a:cs typeface="Poppins Semi-Bold"/>
                <a:sym typeface="Poppins Semi-Bold"/>
              </a:rPr>
              <a:t>WWW.LINKEDIN.COM/IN/RANYANEHMEH.COM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060372" y="4708314"/>
            <a:ext cx="2407711" cy="7309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867"/>
              </a:lnSpc>
            </a:pPr>
            <a:r>
              <a:rPr lang="en-US" sz="1600" b="1" dirty="0">
                <a:solidFill>
                  <a:schemeClr val="bg1"/>
                </a:solidFill>
                <a:latin typeface="Raleway" pitchFamily="2" charset="77"/>
                <a:ea typeface="Poppins Semi-Bold"/>
                <a:cs typeface="Poppins Semi-Bold"/>
                <a:sym typeface="Poppins Semi-Bold"/>
              </a:rPr>
              <a:t>SUBSCRIBE TO ELEVAR: </a:t>
            </a:r>
          </a:p>
          <a:p>
            <a:pPr algn="ctr">
              <a:lnSpc>
                <a:spcPts val="1867"/>
              </a:lnSpc>
              <a:spcBef>
                <a:spcPct val="0"/>
              </a:spcBef>
            </a:pPr>
            <a:r>
              <a:rPr lang="en-US" sz="1600" b="1" dirty="0">
                <a:solidFill>
                  <a:schemeClr val="bg1"/>
                </a:solidFill>
                <a:latin typeface="Raleway" pitchFamily="2" charset="77"/>
                <a:ea typeface="Poppins Semi-Bold"/>
                <a:cs typeface="Poppins Semi-Bold"/>
                <a:sym typeface="Poppins Semi-Bold"/>
              </a:rPr>
              <a:t>MY MONTHLY NEWSLETTER</a:t>
            </a:r>
          </a:p>
        </p:txBody>
      </p:sp>
      <p:pic>
        <p:nvPicPr>
          <p:cNvPr id="19" name="Picture 18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12E79E0A-A4CF-7DBE-F6AC-42F6546DA7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62" y="4439590"/>
            <a:ext cx="2310082" cy="231008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36783-7139-375B-9BC7-A941336D6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191" r="-3191"/>
            </a:stretch>
          </a:blipFill>
        </p:spPr>
        <p:txBody>
          <a:bodyPr/>
          <a:lstStyle/>
          <a:p>
            <a:endParaRPr lang="en-US" sz="1200"/>
          </a:p>
        </p:txBody>
      </p:sp>
      <p:grpSp>
        <p:nvGrpSpPr>
          <p:cNvPr id="3" name="Group 3"/>
          <p:cNvGrpSpPr/>
          <p:nvPr/>
        </p:nvGrpSpPr>
        <p:grpSpPr>
          <a:xfrm>
            <a:off x="-53261" y="28575"/>
            <a:ext cx="9456687" cy="2139395"/>
            <a:chOff x="0" y="0"/>
            <a:chExt cx="3735975" cy="845193"/>
          </a:xfrm>
          <a:solidFill>
            <a:srgbClr val="323F60"/>
          </a:solidFill>
        </p:grpSpPr>
        <p:sp>
          <p:nvSpPr>
            <p:cNvPr id="4" name="Freeform 4"/>
            <p:cNvSpPr/>
            <p:nvPr/>
          </p:nvSpPr>
          <p:spPr>
            <a:xfrm>
              <a:off x="0" y="0"/>
              <a:ext cx="3735975" cy="845193"/>
            </a:xfrm>
            <a:custGeom>
              <a:avLst/>
              <a:gdLst/>
              <a:ahLst/>
              <a:cxnLst/>
              <a:rect l="l" t="t" r="r" b="b"/>
              <a:pathLst>
                <a:path w="3735975" h="845193">
                  <a:moveTo>
                    <a:pt x="0" y="0"/>
                  </a:moveTo>
                  <a:lnTo>
                    <a:pt x="3735975" y="0"/>
                  </a:lnTo>
                  <a:lnTo>
                    <a:pt x="3735975" y="845193"/>
                  </a:lnTo>
                  <a:lnTo>
                    <a:pt x="0" y="845193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3735975" cy="892818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333"/>
                </a:lnSpc>
              </a:pPr>
              <a:endParaRPr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058914" y="5867016"/>
            <a:ext cx="8300510" cy="1022816"/>
            <a:chOff x="0" y="-865"/>
            <a:chExt cx="3279214" cy="596270"/>
          </a:xfrm>
          <a:solidFill>
            <a:srgbClr val="323F60"/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3279214" cy="548645"/>
            </a:xfrm>
            <a:custGeom>
              <a:avLst/>
              <a:gdLst/>
              <a:ahLst/>
              <a:cxnLst/>
              <a:rect l="l" t="t" r="r" b="b"/>
              <a:pathLst>
                <a:path w="3279214" h="548645">
                  <a:moveTo>
                    <a:pt x="18654" y="0"/>
                  </a:moveTo>
                  <a:lnTo>
                    <a:pt x="3260560" y="0"/>
                  </a:lnTo>
                  <a:cubicBezTo>
                    <a:pt x="3265507" y="0"/>
                    <a:pt x="3270252" y="1965"/>
                    <a:pt x="3273750" y="5464"/>
                  </a:cubicBezTo>
                  <a:cubicBezTo>
                    <a:pt x="3277248" y="8962"/>
                    <a:pt x="3279214" y="13707"/>
                    <a:pt x="3279214" y="18654"/>
                  </a:cubicBezTo>
                  <a:lnTo>
                    <a:pt x="3279214" y="529991"/>
                  </a:lnTo>
                  <a:cubicBezTo>
                    <a:pt x="3279214" y="540293"/>
                    <a:pt x="3270862" y="548645"/>
                    <a:pt x="3260560" y="548645"/>
                  </a:cubicBezTo>
                  <a:lnTo>
                    <a:pt x="18654" y="548645"/>
                  </a:lnTo>
                  <a:cubicBezTo>
                    <a:pt x="13707" y="548645"/>
                    <a:pt x="8962" y="546679"/>
                    <a:pt x="5464" y="543181"/>
                  </a:cubicBezTo>
                  <a:cubicBezTo>
                    <a:pt x="1965" y="539683"/>
                    <a:pt x="0" y="534938"/>
                    <a:pt x="0" y="529991"/>
                  </a:cubicBezTo>
                  <a:lnTo>
                    <a:pt x="0" y="18654"/>
                  </a:lnTo>
                  <a:cubicBezTo>
                    <a:pt x="0" y="8352"/>
                    <a:pt x="8352" y="0"/>
                    <a:pt x="18654" y="0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865"/>
              <a:ext cx="3279214" cy="596270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333"/>
                </a:lnSpc>
              </a:pPr>
              <a:endParaRPr sz="1200"/>
            </a:p>
          </p:txBody>
        </p:sp>
      </p:grpSp>
      <p:sp>
        <p:nvSpPr>
          <p:cNvPr id="11" name="Freeform 11"/>
          <p:cNvSpPr/>
          <p:nvPr/>
        </p:nvSpPr>
        <p:spPr>
          <a:xfrm>
            <a:off x="0" y="0"/>
            <a:ext cx="886181" cy="484983"/>
          </a:xfrm>
          <a:custGeom>
            <a:avLst/>
            <a:gdLst/>
            <a:ahLst/>
            <a:cxnLst/>
            <a:rect l="l" t="t" r="r" b="b"/>
            <a:pathLst>
              <a:path w="1329272" h="727474">
                <a:moveTo>
                  <a:pt x="0" y="0"/>
                </a:moveTo>
                <a:lnTo>
                  <a:pt x="1329272" y="0"/>
                </a:lnTo>
                <a:lnTo>
                  <a:pt x="1329272" y="727474"/>
                </a:lnTo>
                <a:lnTo>
                  <a:pt x="0" y="7274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200"/>
          </a:p>
        </p:txBody>
      </p:sp>
      <p:sp>
        <p:nvSpPr>
          <p:cNvPr id="12" name="Freeform 12"/>
          <p:cNvSpPr/>
          <p:nvPr/>
        </p:nvSpPr>
        <p:spPr>
          <a:xfrm>
            <a:off x="11420072" y="6129735"/>
            <a:ext cx="771929" cy="771929"/>
          </a:xfrm>
          <a:custGeom>
            <a:avLst/>
            <a:gdLst/>
            <a:ahLst/>
            <a:cxnLst/>
            <a:rect l="l" t="t" r="r" b="b"/>
            <a:pathLst>
              <a:path w="1157893" h="1157893">
                <a:moveTo>
                  <a:pt x="0" y="0"/>
                </a:moveTo>
                <a:lnTo>
                  <a:pt x="1157893" y="0"/>
                </a:lnTo>
                <a:lnTo>
                  <a:pt x="1157893" y="1157893"/>
                </a:lnTo>
                <a:lnTo>
                  <a:pt x="0" y="115789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7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200"/>
          </a:p>
        </p:txBody>
      </p:sp>
      <p:sp>
        <p:nvSpPr>
          <p:cNvPr id="13" name="TextBox 13"/>
          <p:cNvSpPr txBox="1"/>
          <p:nvPr/>
        </p:nvSpPr>
        <p:spPr>
          <a:xfrm>
            <a:off x="1685579" y="698002"/>
            <a:ext cx="4410421" cy="820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74"/>
              </a:lnSpc>
            </a:pPr>
            <a:r>
              <a:rPr lang="en-US" sz="7200" b="1" dirty="0">
                <a:solidFill>
                  <a:srgbClr val="FFFFFF"/>
                </a:solidFill>
                <a:latin typeface="Montserrat Bold"/>
                <a:sym typeface="Helvetica World Bold"/>
              </a:rPr>
              <a:t>CONTENT</a:t>
            </a:r>
            <a:endParaRPr lang="en-US" sz="6600" b="1" dirty="0">
              <a:solidFill>
                <a:srgbClr val="FFFFFF"/>
              </a:solidFill>
              <a:latin typeface="Montserrat Bold"/>
              <a:sym typeface="Helvetica World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886181" y="2815857"/>
            <a:ext cx="6111645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>
                <a:solidFill>
                  <a:srgbClr val="101D56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Introduction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101D56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Redefining Attractiveness 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101D56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Th Future Workforce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101D56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The Challenge for International Organizations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101D56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Are IOs Future-Ready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101D56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Building Future Readiness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101D56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Closing Insights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F7216AA-6B0A-645D-5762-C93437150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896BCD-6005-CC95-784E-83CA06C218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MosiaicBubbl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95504" y="1518804"/>
            <a:ext cx="4520485" cy="46348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B16DC6ED-EBA7-0A22-F073-66F806E3EF43}"/>
              </a:ext>
            </a:extLst>
          </p:cNvPr>
          <p:cNvSpPr/>
          <p:nvPr/>
        </p:nvSpPr>
        <p:spPr>
          <a:xfrm>
            <a:off x="5242506" y="2654429"/>
            <a:ext cx="1698171" cy="1698171"/>
          </a:xfrm>
          <a:prstGeom prst="ellipse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D0FDA06-DFA3-77FA-E1CF-D97659534CCF}"/>
              </a:ext>
            </a:extLst>
          </p:cNvPr>
          <p:cNvSpPr/>
          <p:nvPr/>
        </p:nvSpPr>
        <p:spPr>
          <a:xfrm>
            <a:off x="1034137" y="2633794"/>
            <a:ext cx="1698171" cy="169817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E4E523B-DA34-3037-8826-5C064AB8387E}"/>
              </a:ext>
            </a:extLst>
          </p:cNvPr>
          <p:cNvSpPr/>
          <p:nvPr/>
        </p:nvSpPr>
        <p:spPr>
          <a:xfrm>
            <a:off x="9114663" y="2633793"/>
            <a:ext cx="1698171" cy="1698171"/>
          </a:xfrm>
          <a:prstGeom prst="ellipse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C0C6EE-6009-9719-1376-B2C030903FB2}"/>
              </a:ext>
            </a:extLst>
          </p:cNvPr>
          <p:cNvSpPr txBox="1"/>
          <p:nvPr/>
        </p:nvSpPr>
        <p:spPr>
          <a:xfrm>
            <a:off x="240565" y="4756741"/>
            <a:ext cx="3834173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700" i="1" dirty="0">
                <a:solidFill>
                  <a:schemeClr val="bg1"/>
                </a:solidFill>
                <a:latin typeface="Montserrat" pitchFamily="2" charset="77"/>
              </a:rPr>
              <a:t>CB Survey: </a:t>
            </a:r>
            <a:r>
              <a:rPr lang="en-US" sz="1700" dirty="0">
                <a:solidFill>
                  <a:schemeClr val="bg1"/>
                </a:solidFill>
                <a:latin typeface="Montserrat" pitchFamily="2" charset="77"/>
              </a:rPr>
              <a:t>Asked CEOs what is the No. 1 factor affecting their business? </a:t>
            </a:r>
            <a:r>
              <a:rPr lang="en-US" sz="1700" b="1" dirty="0">
                <a:solidFill>
                  <a:schemeClr val="bg1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Acquiring Talent</a:t>
            </a:r>
            <a:r>
              <a:rPr lang="en-US" sz="1700" dirty="0">
                <a:solidFill>
                  <a:schemeClr val="bg1"/>
                </a:solidFill>
                <a:latin typeface="Montserrat" pitchFamily="2" charset="77"/>
                <a:ea typeface="Source Sans Pro"/>
                <a:cs typeface="Source Sans Pro"/>
                <a:sym typeface="Source Sans Pro"/>
              </a:rPr>
              <a:t> and No. 2 was modifying strategy to remain agile.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A1672F-FEDB-359E-4028-DFF9206A725C}"/>
              </a:ext>
            </a:extLst>
          </p:cNvPr>
          <p:cNvSpPr txBox="1"/>
          <p:nvPr/>
        </p:nvSpPr>
        <p:spPr>
          <a:xfrm>
            <a:off x="4600134" y="4793564"/>
            <a:ext cx="341906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700" i="1" kern="0" dirty="0">
                <a:solidFill>
                  <a:schemeClr val="bg1"/>
                </a:solidFill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Deloitte’s C-level Survey: </a:t>
            </a:r>
            <a:r>
              <a:rPr lang="en-US" sz="1700" kern="0" dirty="0">
                <a:solidFill>
                  <a:schemeClr val="bg1"/>
                </a:solidFill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Two goals tied for the top position: transform the core business and </a:t>
            </a:r>
            <a:r>
              <a:rPr lang="en-US" sz="1700" b="1" kern="0" dirty="0">
                <a:solidFill>
                  <a:schemeClr val="bg1"/>
                </a:solidFill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get better at talent acquisition.</a:t>
            </a:r>
            <a:endParaRPr lang="en-US" sz="17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19" name="Freeform 146">
            <a:extLst>
              <a:ext uri="{FF2B5EF4-FFF2-40B4-BE49-F238E27FC236}">
                <a16:creationId xmlns:a16="http://schemas.microsoft.com/office/drawing/2014/main" id="{94EED36C-9C36-4D87-0DFA-8D65784A8BAF}"/>
              </a:ext>
            </a:extLst>
          </p:cNvPr>
          <p:cNvSpPr>
            <a:spLocks noEditPoints="1"/>
          </p:cNvSpPr>
          <p:nvPr/>
        </p:nvSpPr>
        <p:spPr bwMode="auto">
          <a:xfrm>
            <a:off x="1608797" y="3102906"/>
            <a:ext cx="548853" cy="759949"/>
          </a:xfrm>
          <a:custGeom>
            <a:avLst/>
            <a:gdLst>
              <a:gd name="T0" fmla="*/ 108 w 108"/>
              <a:gd name="T1" fmla="*/ 54 h 150"/>
              <a:gd name="T2" fmla="*/ 54 w 108"/>
              <a:gd name="T3" fmla="*/ 0 h 150"/>
              <a:gd name="T4" fmla="*/ 0 w 108"/>
              <a:gd name="T5" fmla="*/ 54 h 150"/>
              <a:gd name="T6" fmla="*/ 32 w 108"/>
              <a:gd name="T7" fmla="*/ 102 h 150"/>
              <a:gd name="T8" fmla="*/ 32 w 108"/>
              <a:gd name="T9" fmla="*/ 124 h 150"/>
              <a:gd name="T10" fmla="*/ 29 w 108"/>
              <a:gd name="T11" fmla="*/ 130 h 150"/>
              <a:gd name="T12" fmla="*/ 29 w 108"/>
              <a:gd name="T13" fmla="*/ 141 h 150"/>
              <a:gd name="T14" fmla="*/ 38 w 108"/>
              <a:gd name="T15" fmla="*/ 150 h 150"/>
              <a:gd name="T16" fmla="*/ 70 w 108"/>
              <a:gd name="T17" fmla="*/ 150 h 150"/>
              <a:gd name="T18" fmla="*/ 79 w 108"/>
              <a:gd name="T19" fmla="*/ 141 h 150"/>
              <a:gd name="T20" fmla="*/ 79 w 108"/>
              <a:gd name="T21" fmla="*/ 130 h 150"/>
              <a:gd name="T22" fmla="*/ 76 w 108"/>
              <a:gd name="T23" fmla="*/ 124 h 150"/>
              <a:gd name="T24" fmla="*/ 76 w 108"/>
              <a:gd name="T25" fmla="*/ 102 h 150"/>
              <a:gd name="T26" fmla="*/ 108 w 108"/>
              <a:gd name="T27" fmla="*/ 54 h 150"/>
              <a:gd name="T28" fmla="*/ 73 w 108"/>
              <a:gd name="T29" fmla="*/ 141 h 150"/>
              <a:gd name="T30" fmla="*/ 70 w 108"/>
              <a:gd name="T31" fmla="*/ 144 h 150"/>
              <a:gd name="T32" fmla="*/ 38 w 108"/>
              <a:gd name="T33" fmla="*/ 144 h 150"/>
              <a:gd name="T34" fmla="*/ 35 w 108"/>
              <a:gd name="T35" fmla="*/ 141 h 150"/>
              <a:gd name="T36" fmla="*/ 35 w 108"/>
              <a:gd name="T37" fmla="*/ 130 h 150"/>
              <a:gd name="T38" fmla="*/ 38 w 108"/>
              <a:gd name="T39" fmla="*/ 127 h 150"/>
              <a:gd name="T40" fmla="*/ 70 w 108"/>
              <a:gd name="T41" fmla="*/ 127 h 150"/>
              <a:gd name="T42" fmla="*/ 73 w 108"/>
              <a:gd name="T43" fmla="*/ 130 h 150"/>
              <a:gd name="T44" fmla="*/ 73 w 108"/>
              <a:gd name="T45" fmla="*/ 141 h 150"/>
              <a:gd name="T46" fmla="*/ 72 w 108"/>
              <a:gd name="T47" fmla="*/ 98 h 150"/>
              <a:gd name="T48" fmla="*/ 70 w 108"/>
              <a:gd name="T49" fmla="*/ 98 h 150"/>
              <a:gd name="T50" fmla="*/ 70 w 108"/>
              <a:gd name="T51" fmla="*/ 121 h 150"/>
              <a:gd name="T52" fmla="*/ 70 w 108"/>
              <a:gd name="T53" fmla="*/ 121 h 150"/>
              <a:gd name="T54" fmla="*/ 57 w 108"/>
              <a:gd name="T55" fmla="*/ 121 h 150"/>
              <a:gd name="T56" fmla="*/ 57 w 108"/>
              <a:gd name="T57" fmla="*/ 98 h 150"/>
              <a:gd name="T58" fmla="*/ 64 w 108"/>
              <a:gd name="T59" fmla="*/ 79 h 150"/>
              <a:gd name="T60" fmla="*/ 74 w 108"/>
              <a:gd name="T61" fmla="*/ 75 h 150"/>
              <a:gd name="T62" fmla="*/ 75 w 108"/>
              <a:gd name="T63" fmla="*/ 70 h 150"/>
              <a:gd name="T64" fmla="*/ 71 w 108"/>
              <a:gd name="T65" fmla="*/ 70 h 150"/>
              <a:gd name="T66" fmla="*/ 37 w 108"/>
              <a:gd name="T67" fmla="*/ 70 h 150"/>
              <a:gd name="T68" fmla="*/ 33 w 108"/>
              <a:gd name="T69" fmla="*/ 70 h 150"/>
              <a:gd name="T70" fmla="*/ 34 w 108"/>
              <a:gd name="T71" fmla="*/ 75 h 150"/>
              <a:gd name="T72" fmla="*/ 44 w 108"/>
              <a:gd name="T73" fmla="*/ 79 h 150"/>
              <a:gd name="T74" fmla="*/ 51 w 108"/>
              <a:gd name="T75" fmla="*/ 98 h 150"/>
              <a:gd name="T76" fmla="*/ 51 w 108"/>
              <a:gd name="T77" fmla="*/ 121 h 150"/>
              <a:gd name="T78" fmla="*/ 38 w 108"/>
              <a:gd name="T79" fmla="*/ 121 h 150"/>
              <a:gd name="T80" fmla="*/ 38 w 108"/>
              <a:gd name="T81" fmla="*/ 121 h 150"/>
              <a:gd name="T82" fmla="*/ 38 w 108"/>
              <a:gd name="T83" fmla="*/ 98 h 150"/>
              <a:gd name="T84" fmla="*/ 36 w 108"/>
              <a:gd name="T85" fmla="*/ 98 h 150"/>
              <a:gd name="T86" fmla="*/ 6 w 108"/>
              <a:gd name="T87" fmla="*/ 54 h 150"/>
              <a:gd name="T88" fmla="*/ 54 w 108"/>
              <a:gd name="T89" fmla="*/ 6 h 150"/>
              <a:gd name="T90" fmla="*/ 102 w 108"/>
              <a:gd name="T91" fmla="*/ 54 h 150"/>
              <a:gd name="T92" fmla="*/ 72 w 108"/>
              <a:gd name="T93" fmla="*/ 98 h 150"/>
              <a:gd name="T94" fmla="*/ 54 w 108"/>
              <a:gd name="T95" fmla="*/ 88 h 150"/>
              <a:gd name="T96" fmla="*/ 51 w 108"/>
              <a:gd name="T97" fmla="*/ 80 h 150"/>
              <a:gd name="T98" fmla="*/ 57 w 108"/>
              <a:gd name="T99" fmla="*/ 80 h 150"/>
              <a:gd name="T100" fmla="*/ 54 w 108"/>
              <a:gd name="T101" fmla="*/ 8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8" h="150">
                <a:moveTo>
                  <a:pt x="108" y="54"/>
                </a:moveTo>
                <a:cubicBezTo>
                  <a:pt x="108" y="24"/>
                  <a:pt x="8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75"/>
                  <a:pt x="13" y="94"/>
                  <a:pt x="32" y="102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26"/>
                  <a:pt x="29" y="128"/>
                  <a:pt x="29" y="130"/>
                </a:cubicBezTo>
                <a:cubicBezTo>
                  <a:pt x="29" y="141"/>
                  <a:pt x="29" y="141"/>
                  <a:pt x="29" y="141"/>
                </a:cubicBezTo>
                <a:cubicBezTo>
                  <a:pt x="29" y="146"/>
                  <a:pt x="34" y="150"/>
                  <a:pt x="38" y="150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5" y="150"/>
                  <a:pt x="79" y="146"/>
                  <a:pt x="79" y="141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28"/>
                  <a:pt x="78" y="126"/>
                  <a:pt x="76" y="124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95" y="94"/>
                  <a:pt x="108" y="75"/>
                  <a:pt x="108" y="54"/>
                </a:cubicBezTo>
                <a:close/>
                <a:moveTo>
                  <a:pt x="73" y="141"/>
                </a:moveTo>
                <a:cubicBezTo>
                  <a:pt x="73" y="143"/>
                  <a:pt x="71" y="144"/>
                  <a:pt x="70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7" y="144"/>
                  <a:pt x="35" y="143"/>
                  <a:pt x="35" y="141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5" y="128"/>
                  <a:pt x="37" y="127"/>
                  <a:pt x="38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1" y="127"/>
                  <a:pt x="73" y="128"/>
                  <a:pt x="73" y="130"/>
                </a:cubicBezTo>
                <a:lnTo>
                  <a:pt x="73" y="141"/>
                </a:lnTo>
                <a:close/>
                <a:moveTo>
                  <a:pt x="72" y="98"/>
                </a:moveTo>
                <a:cubicBezTo>
                  <a:pt x="70" y="98"/>
                  <a:pt x="70" y="98"/>
                  <a:pt x="70" y="98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7" y="98"/>
                  <a:pt x="57" y="98"/>
                  <a:pt x="57" y="98"/>
                </a:cubicBezTo>
                <a:cubicBezTo>
                  <a:pt x="64" y="79"/>
                  <a:pt x="64" y="79"/>
                  <a:pt x="64" y="79"/>
                </a:cubicBezTo>
                <a:cubicBezTo>
                  <a:pt x="67" y="78"/>
                  <a:pt x="70" y="77"/>
                  <a:pt x="74" y="75"/>
                </a:cubicBezTo>
                <a:cubicBezTo>
                  <a:pt x="75" y="74"/>
                  <a:pt x="76" y="72"/>
                  <a:pt x="75" y="70"/>
                </a:cubicBezTo>
                <a:cubicBezTo>
                  <a:pt x="74" y="69"/>
                  <a:pt x="72" y="69"/>
                  <a:pt x="71" y="70"/>
                </a:cubicBezTo>
                <a:cubicBezTo>
                  <a:pt x="60" y="75"/>
                  <a:pt x="48" y="75"/>
                  <a:pt x="37" y="70"/>
                </a:cubicBezTo>
                <a:cubicBezTo>
                  <a:pt x="36" y="69"/>
                  <a:pt x="34" y="69"/>
                  <a:pt x="33" y="70"/>
                </a:cubicBezTo>
                <a:cubicBezTo>
                  <a:pt x="32" y="72"/>
                  <a:pt x="33" y="74"/>
                  <a:pt x="34" y="75"/>
                </a:cubicBezTo>
                <a:cubicBezTo>
                  <a:pt x="38" y="77"/>
                  <a:pt x="41" y="78"/>
                  <a:pt x="44" y="79"/>
                </a:cubicBezTo>
                <a:cubicBezTo>
                  <a:pt x="51" y="98"/>
                  <a:pt x="51" y="98"/>
                  <a:pt x="51" y="9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98"/>
                  <a:pt x="38" y="98"/>
                  <a:pt x="38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18" y="90"/>
                  <a:pt x="6" y="73"/>
                  <a:pt x="6" y="54"/>
                </a:cubicBezTo>
                <a:cubicBezTo>
                  <a:pt x="6" y="27"/>
                  <a:pt x="28" y="6"/>
                  <a:pt x="54" y="6"/>
                </a:cubicBezTo>
                <a:cubicBezTo>
                  <a:pt x="80" y="6"/>
                  <a:pt x="102" y="27"/>
                  <a:pt x="102" y="54"/>
                </a:cubicBezTo>
                <a:cubicBezTo>
                  <a:pt x="102" y="73"/>
                  <a:pt x="90" y="90"/>
                  <a:pt x="72" y="98"/>
                </a:cubicBezTo>
                <a:close/>
                <a:moveTo>
                  <a:pt x="54" y="88"/>
                </a:moveTo>
                <a:cubicBezTo>
                  <a:pt x="51" y="80"/>
                  <a:pt x="51" y="80"/>
                  <a:pt x="51" y="80"/>
                </a:cubicBezTo>
                <a:cubicBezTo>
                  <a:pt x="53" y="80"/>
                  <a:pt x="55" y="80"/>
                  <a:pt x="57" y="80"/>
                </a:cubicBezTo>
                <a:lnTo>
                  <a:pt x="54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FE63385-4A83-55E9-B421-3A7A9DFA9154}"/>
              </a:ext>
            </a:extLst>
          </p:cNvPr>
          <p:cNvGrpSpPr/>
          <p:nvPr/>
        </p:nvGrpSpPr>
        <p:grpSpPr>
          <a:xfrm>
            <a:off x="5822734" y="3069071"/>
            <a:ext cx="568555" cy="759950"/>
            <a:chOff x="3373438" y="2703513"/>
            <a:chExt cx="320675" cy="428625"/>
          </a:xfrm>
          <a:solidFill>
            <a:srgbClr val="404147"/>
          </a:solidFill>
        </p:grpSpPr>
        <p:sp>
          <p:nvSpPr>
            <p:cNvPr id="21" name="Freeform 57">
              <a:extLst>
                <a:ext uri="{FF2B5EF4-FFF2-40B4-BE49-F238E27FC236}">
                  <a16:creationId xmlns:a16="http://schemas.microsoft.com/office/drawing/2014/main" id="{FD8D80FA-C4CC-38C3-1F8E-1A2A18685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8688" y="2703513"/>
              <a:ext cx="130175" cy="357188"/>
            </a:xfrm>
            <a:custGeom>
              <a:avLst/>
              <a:gdLst>
                <a:gd name="T0" fmla="*/ 40 w 46"/>
                <a:gd name="T1" fmla="*/ 33 h 125"/>
                <a:gd name="T2" fmla="*/ 33 w 46"/>
                <a:gd name="T3" fmla="*/ 28 h 125"/>
                <a:gd name="T4" fmla="*/ 39 w 46"/>
                <a:gd name="T5" fmla="*/ 16 h 125"/>
                <a:gd name="T6" fmla="*/ 23 w 46"/>
                <a:gd name="T7" fmla="*/ 0 h 125"/>
                <a:gd name="T8" fmla="*/ 7 w 46"/>
                <a:gd name="T9" fmla="*/ 16 h 125"/>
                <a:gd name="T10" fmla="*/ 13 w 46"/>
                <a:gd name="T11" fmla="*/ 28 h 125"/>
                <a:gd name="T12" fmla="*/ 6 w 46"/>
                <a:gd name="T13" fmla="*/ 33 h 125"/>
                <a:gd name="T14" fmla="*/ 1 w 46"/>
                <a:gd name="T15" fmla="*/ 44 h 125"/>
                <a:gd name="T16" fmla="*/ 6 w 46"/>
                <a:gd name="T17" fmla="*/ 67 h 125"/>
                <a:gd name="T18" fmla="*/ 7 w 46"/>
                <a:gd name="T19" fmla="*/ 77 h 125"/>
                <a:gd name="T20" fmla="*/ 7 w 46"/>
                <a:gd name="T21" fmla="*/ 117 h 125"/>
                <a:gd name="T22" fmla="*/ 15 w 46"/>
                <a:gd name="T23" fmla="*/ 125 h 125"/>
                <a:gd name="T24" fmla="*/ 18 w 46"/>
                <a:gd name="T25" fmla="*/ 125 h 125"/>
                <a:gd name="T26" fmla="*/ 23 w 46"/>
                <a:gd name="T27" fmla="*/ 122 h 125"/>
                <a:gd name="T28" fmla="*/ 29 w 46"/>
                <a:gd name="T29" fmla="*/ 125 h 125"/>
                <a:gd name="T30" fmla="*/ 31 w 46"/>
                <a:gd name="T31" fmla="*/ 125 h 125"/>
                <a:gd name="T32" fmla="*/ 39 w 46"/>
                <a:gd name="T33" fmla="*/ 117 h 125"/>
                <a:gd name="T34" fmla="*/ 39 w 46"/>
                <a:gd name="T35" fmla="*/ 77 h 125"/>
                <a:gd name="T36" fmla="*/ 40 w 46"/>
                <a:gd name="T37" fmla="*/ 67 h 125"/>
                <a:gd name="T38" fmla="*/ 45 w 46"/>
                <a:gd name="T39" fmla="*/ 44 h 125"/>
                <a:gd name="T40" fmla="*/ 40 w 46"/>
                <a:gd name="T41" fmla="*/ 33 h 125"/>
                <a:gd name="T42" fmla="*/ 34 w 46"/>
                <a:gd name="T43" fmla="*/ 77 h 125"/>
                <a:gd name="T44" fmla="*/ 34 w 46"/>
                <a:gd name="T45" fmla="*/ 117 h 125"/>
                <a:gd name="T46" fmla="*/ 31 w 46"/>
                <a:gd name="T47" fmla="*/ 119 h 125"/>
                <a:gd name="T48" fmla="*/ 29 w 46"/>
                <a:gd name="T49" fmla="*/ 119 h 125"/>
                <a:gd name="T50" fmla="*/ 26 w 46"/>
                <a:gd name="T51" fmla="*/ 117 h 125"/>
                <a:gd name="T52" fmla="*/ 26 w 46"/>
                <a:gd name="T53" fmla="*/ 85 h 125"/>
                <a:gd name="T54" fmla="*/ 23 w 46"/>
                <a:gd name="T55" fmla="*/ 77 h 125"/>
                <a:gd name="T56" fmla="*/ 20 w 46"/>
                <a:gd name="T57" fmla="*/ 85 h 125"/>
                <a:gd name="T58" fmla="*/ 20 w 46"/>
                <a:gd name="T59" fmla="*/ 117 h 125"/>
                <a:gd name="T60" fmla="*/ 18 w 46"/>
                <a:gd name="T61" fmla="*/ 119 h 125"/>
                <a:gd name="T62" fmla="*/ 15 w 46"/>
                <a:gd name="T63" fmla="*/ 119 h 125"/>
                <a:gd name="T64" fmla="*/ 12 w 46"/>
                <a:gd name="T65" fmla="*/ 117 h 125"/>
                <a:gd name="T66" fmla="*/ 12 w 46"/>
                <a:gd name="T67" fmla="*/ 77 h 125"/>
                <a:gd name="T68" fmla="*/ 11 w 46"/>
                <a:gd name="T69" fmla="*/ 66 h 125"/>
                <a:gd name="T70" fmla="*/ 7 w 46"/>
                <a:gd name="T71" fmla="*/ 43 h 125"/>
                <a:gd name="T72" fmla="*/ 9 w 46"/>
                <a:gd name="T73" fmla="*/ 37 h 125"/>
                <a:gd name="T74" fmla="*/ 18 w 46"/>
                <a:gd name="T75" fmla="*/ 31 h 125"/>
                <a:gd name="T76" fmla="*/ 20 w 46"/>
                <a:gd name="T77" fmla="*/ 32 h 125"/>
                <a:gd name="T78" fmla="*/ 20 w 46"/>
                <a:gd name="T79" fmla="*/ 47 h 125"/>
                <a:gd name="T80" fmla="*/ 23 w 46"/>
                <a:gd name="T81" fmla="*/ 50 h 125"/>
                <a:gd name="T82" fmla="*/ 26 w 46"/>
                <a:gd name="T83" fmla="*/ 47 h 125"/>
                <a:gd name="T84" fmla="*/ 26 w 46"/>
                <a:gd name="T85" fmla="*/ 32 h 125"/>
                <a:gd name="T86" fmla="*/ 28 w 46"/>
                <a:gd name="T87" fmla="*/ 31 h 125"/>
                <a:gd name="T88" fmla="*/ 37 w 46"/>
                <a:gd name="T89" fmla="*/ 37 h 125"/>
                <a:gd name="T90" fmla="*/ 39 w 46"/>
                <a:gd name="T91" fmla="*/ 43 h 125"/>
                <a:gd name="T92" fmla="*/ 35 w 46"/>
                <a:gd name="T93" fmla="*/ 66 h 125"/>
                <a:gd name="T94" fmla="*/ 34 w 46"/>
                <a:gd name="T95" fmla="*/ 77 h 125"/>
                <a:gd name="T96" fmla="*/ 23 w 46"/>
                <a:gd name="T97" fmla="*/ 26 h 125"/>
                <a:gd name="T98" fmla="*/ 13 w 46"/>
                <a:gd name="T99" fmla="*/ 16 h 125"/>
                <a:gd name="T100" fmla="*/ 23 w 46"/>
                <a:gd name="T101" fmla="*/ 6 h 125"/>
                <a:gd name="T102" fmla="*/ 33 w 46"/>
                <a:gd name="T103" fmla="*/ 16 h 125"/>
                <a:gd name="T104" fmla="*/ 23 w 46"/>
                <a:gd name="T105" fmla="*/ 2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125">
                  <a:moveTo>
                    <a:pt x="40" y="33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37" y="25"/>
                    <a:pt x="39" y="21"/>
                    <a:pt x="39" y="16"/>
                  </a:cubicBezTo>
                  <a:cubicBezTo>
                    <a:pt x="39" y="7"/>
                    <a:pt x="32" y="0"/>
                    <a:pt x="23" y="0"/>
                  </a:cubicBezTo>
                  <a:cubicBezTo>
                    <a:pt x="14" y="0"/>
                    <a:pt x="7" y="7"/>
                    <a:pt x="7" y="16"/>
                  </a:cubicBezTo>
                  <a:cubicBezTo>
                    <a:pt x="7" y="21"/>
                    <a:pt x="9" y="25"/>
                    <a:pt x="13" y="28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2" y="35"/>
                    <a:pt x="0" y="40"/>
                    <a:pt x="1" y="44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70"/>
                    <a:pt x="7" y="74"/>
                    <a:pt x="7" y="77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7" y="121"/>
                    <a:pt x="10" y="125"/>
                    <a:pt x="15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20" y="125"/>
                    <a:pt x="22" y="124"/>
                    <a:pt x="23" y="122"/>
                  </a:cubicBezTo>
                  <a:cubicBezTo>
                    <a:pt x="25" y="124"/>
                    <a:pt x="27" y="125"/>
                    <a:pt x="29" y="125"/>
                  </a:cubicBezTo>
                  <a:cubicBezTo>
                    <a:pt x="31" y="125"/>
                    <a:pt x="31" y="125"/>
                    <a:pt x="31" y="125"/>
                  </a:cubicBezTo>
                  <a:cubicBezTo>
                    <a:pt x="36" y="125"/>
                    <a:pt x="39" y="121"/>
                    <a:pt x="39" y="11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4"/>
                    <a:pt x="40" y="70"/>
                    <a:pt x="40" y="67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40"/>
                    <a:pt x="44" y="35"/>
                    <a:pt x="40" y="33"/>
                  </a:cubicBezTo>
                  <a:close/>
                  <a:moveTo>
                    <a:pt x="34" y="77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8"/>
                    <a:pt x="32" y="119"/>
                    <a:pt x="31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7" y="119"/>
                    <a:pt x="26" y="118"/>
                    <a:pt x="26" y="117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79"/>
                    <a:pt x="26" y="77"/>
                    <a:pt x="23" y="77"/>
                  </a:cubicBezTo>
                  <a:cubicBezTo>
                    <a:pt x="20" y="77"/>
                    <a:pt x="20" y="79"/>
                    <a:pt x="20" y="85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8"/>
                    <a:pt x="19" y="119"/>
                    <a:pt x="18" y="119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4" y="119"/>
                    <a:pt x="12" y="118"/>
                    <a:pt x="12" y="11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4"/>
                    <a:pt x="12" y="69"/>
                    <a:pt x="11" y="6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1"/>
                    <a:pt x="7" y="38"/>
                    <a:pt x="9" y="3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20" y="31"/>
                    <a:pt x="20" y="32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9"/>
                    <a:pt x="21" y="50"/>
                    <a:pt x="23" y="50"/>
                  </a:cubicBezTo>
                  <a:cubicBezTo>
                    <a:pt x="25" y="50"/>
                    <a:pt x="26" y="49"/>
                    <a:pt x="26" y="4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1"/>
                    <a:pt x="27" y="31"/>
                    <a:pt x="28" y="31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9" y="38"/>
                    <a:pt x="40" y="41"/>
                    <a:pt x="39" y="43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4" y="69"/>
                    <a:pt x="34" y="74"/>
                    <a:pt x="34" y="77"/>
                  </a:cubicBezTo>
                  <a:close/>
                  <a:moveTo>
                    <a:pt x="23" y="26"/>
                  </a:moveTo>
                  <a:cubicBezTo>
                    <a:pt x="17" y="26"/>
                    <a:pt x="13" y="22"/>
                    <a:pt x="13" y="16"/>
                  </a:cubicBezTo>
                  <a:cubicBezTo>
                    <a:pt x="13" y="10"/>
                    <a:pt x="17" y="6"/>
                    <a:pt x="23" y="6"/>
                  </a:cubicBezTo>
                  <a:cubicBezTo>
                    <a:pt x="29" y="6"/>
                    <a:pt x="33" y="10"/>
                    <a:pt x="33" y="16"/>
                  </a:cubicBezTo>
                  <a:cubicBezTo>
                    <a:pt x="33" y="22"/>
                    <a:pt x="29" y="26"/>
                    <a:pt x="2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8">
              <a:extLst>
                <a:ext uri="{FF2B5EF4-FFF2-40B4-BE49-F238E27FC236}">
                  <a16:creationId xmlns:a16="http://schemas.microsoft.com/office/drawing/2014/main" id="{6594DCF5-2FD0-C002-B67D-48948E9A6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3060700"/>
              <a:ext cx="92075" cy="71438"/>
            </a:xfrm>
            <a:custGeom>
              <a:avLst/>
              <a:gdLst>
                <a:gd name="T0" fmla="*/ 32 w 32"/>
                <a:gd name="T1" fmla="*/ 19 h 25"/>
                <a:gd name="T2" fmla="*/ 29 w 32"/>
                <a:gd name="T3" fmla="*/ 6 h 25"/>
                <a:gd name="T4" fmla="*/ 26 w 32"/>
                <a:gd name="T5" fmla="*/ 5 h 25"/>
                <a:gd name="T6" fmla="*/ 25 w 32"/>
                <a:gd name="T7" fmla="*/ 6 h 25"/>
                <a:gd name="T8" fmla="*/ 24 w 32"/>
                <a:gd name="T9" fmla="*/ 8 h 25"/>
                <a:gd name="T10" fmla="*/ 25 w 32"/>
                <a:gd name="T11" fmla="*/ 13 h 25"/>
                <a:gd name="T12" fmla="*/ 25 w 32"/>
                <a:gd name="T13" fmla="*/ 13 h 25"/>
                <a:gd name="T14" fmla="*/ 24 w 32"/>
                <a:gd name="T15" fmla="*/ 13 h 25"/>
                <a:gd name="T16" fmla="*/ 24 w 32"/>
                <a:gd name="T17" fmla="*/ 13 h 25"/>
                <a:gd name="T18" fmla="*/ 4 w 32"/>
                <a:gd name="T19" fmla="*/ 1 h 25"/>
                <a:gd name="T20" fmla="*/ 0 w 32"/>
                <a:gd name="T21" fmla="*/ 2 h 25"/>
                <a:gd name="T22" fmla="*/ 1 w 32"/>
                <a:gd name="T23" fmla="*/ 7 h 25"/>
                <a:gd name="T24" fmla="*/ 22 w 32"/>
                <a:gd name="T25" fmla="*/ 18 h 25"/>
                <a:gd name="T26" fmla="*/ 22 w 32"/>
                <a:gd name="T27" fmla="*/ 18 h 25"/>
                <a:gd name="T28" fmla="*/ 17 w 32"/>
                <a:gd name="T29" fmla="*/ 20 h 25"/>
                <a:gd name="T30" fmla="*/ 15 w 32"/>
                <a:gd name="T31" fmla="*/ 22 h 25"/>
                <a:gd name="T32" fmla="*/ 16 w 32"/>
                <a:gd name="T33" fmla="*/ 24 h 25"/>
                <a:gd name="T34" fmla="*/ 18 w 32"/>
                <a:gd name="T35" fmla="*/ 25 h 25"/>
                <a:gd name="T36" fmla="*/ 31 w 32"/>
                <a:gd name="T37" fmla="*/ 21 h 25"/>
                <a:gd name="T38" fmla="*/ 32 w 32"/>
                <a:gd name="T3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5">
                  <a:moveTo>
                    <a:pt x="32" y="19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5"/>
                    <a:pt x="27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5" y="21"/>
                    <a:pt x="15" y="2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7" y="25"/>
                    <a:pt x="18" y="25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0"/>
                    <a:pt x="3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9">
              <a:extLst>
                <a:ext uri="{FF2B5EF4-FFF2-40B4-BE49-F238E27FC236}">
                  <a16:creationId xmlns:a16="http://schemas.microsoft.com/office/drawing/2014/main" id="{86F785DF-D0B0-19C9-07A4-544140F7E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3060700"/>
              <a:ext cx="92075" cy="71438"/>
            </a:xfrm>
            <a:custGeom>
              <a:avLst/>
              <a:gdLst>
                <a:gd name="T0" fmla="*/ 0 w 32"/>
                <a:gd name="T1" fmla="*/ 19 h 25"/>
                <a:gd name="T2" fmla="*/ 3 w 32"/>
                <a:gd name="T3" fmla="*/ 6 h 25"/>
                <a:gd name="T4" fmla="*/ 6 w 32"/>
                <a:gd name="T5" fmla="*/ 5 h 25"/>
                <a:gd name="T6" fmla="*/ 7 w 32"/>
                <a:gd name="T7" fmla="*/ 6 h 25"/>
                <a:gd name="T8" fmla="*/ 9 w 32"/>
                <a:gd name="T9" fmla="*/ 8 h 25"/>
                <a:gd name="T10" fmla="*/ 7 w 32"/>
                <a:gd name="T11" fmla="*/ 13 h 25"/>
                <a:gd name="T12" fmla="*/ 7 w 32"/>
                <a:gd name="T13" fmla="*/ 13 h 25"/>
                <a:gd name="T14" fmla="*/ 8 w 32"/>
                <a:gd name="T15" fmla="*/ 13 h 25"/>
                <a:gd name="T16" fmla="*/ 8 w 32"/>
                <a:gd name="T17" fmla="*/ 13 h 25"/>
                <a:gd name="T18" fmla="*/ 28 w 32"/>
                <a:gd name="T19" fmla="*/ 1 h 25"/>
                <a:gd name="T20" fmla="*/ 32 w 32"/>
                <a:gd name="T21" fmla="*/ 2 h 25"/>
                <a:gd name="T22" fmla="*/ 31 w 32"/>
                <a:gd name="T23" fmla="*/ 7 h 25"/>
                <a:gd name="T24" fmla="*/ 10 w 32"/>
                <a:gd name="T25" fmla="*/ 18 h 25"/>
                <a:gd name="T26" fmla="*/ 10 w 32"/>
                <a:gd name="T27" fmla="*/ 18 h 25"/>
                <a:gd name="T28" fmla="*/ 15 w 32"/>
                <a:gd name="T29" fmla="*/ 20 h 25"/>
                <a:gd name="T30" fmla="*/ 17 w 32"/>
                <a:gd name="T31" fmla="*/ 22 h 25"/>
                <a:gd name="T32" fmla="*/ 16 w 32"/>
                <a:gd name="T33" fmla="*/ 24 h 25"/>
                <a:gd name="T34" fmla="*/ 14 w 32"/>
                <a:gd name="T35" fmla="*/ 25 h 25"/>
                <a:gd name="T36" fmla="*/ 1 w 32"/>
                <a:gd name="T37" fmla="*/ 21 h 25"/>
                <a:gd name="T38" fmla="*/ 0 w 32"/>
                <a:gd name="T3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0"/>
                    <a:pt x="31" y="1"/>
                    <a:pt x="32" y="2"/>
                  </a:cubicBezTo>
                  <a:cubicBezTo>
                    <a:pt x="32" y="4"/>
                    <a:pt x="32" y="6"/>
                    <a:pt x="31" y="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7" y="21"/>
                    <a:pt x="17" y="22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5" y="25"/>
                    <a:pt x="1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0">
              <a:extLst>
                <a:ext uri="{FF2B5EF4-FFF2-40B4-BE49-F238E27FC236}">
                  <a16:creationId xmlns:a16="http://schemas.microsoft.com/office/drawing/2014/main" id="{5B11FBE4-6A72-F442-45E2-45F3936DC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2963863"/>
              <a:ext cx="92075" cy="68263"/>
            </a:xfrm>
            <a:custGeom>
              <a:avLst/>
              <a:gdLst>
                <a:gd name="T0" fmla="*/ 32 w 32"/>
                <a:gd name="T1" fmla="*/ 5 h 24"/>
                <a:gd name="T2" fmla="*/ 29 w 32"/>
                <a:gd name="T3" fmla="*/ 18 h 24"/>
                <a:gd name="T4" fmla="*/ 26 w 32"/>
                <a:gd name="T5" fmla="*/ 20 h 24"/>
                <a:gd name="T6" fmla="*/ 25 w 32"/>
                <a:gd name="T7" fmla="*/ 19 h 24"/>
                <a:gd name="T8" fmla="*/ 24 w 32"/>
                <a:gd name="T9" fmla="*/ 17 h 24"/>
                <a:gd name="T10" fmla="*/ 25 w 32"/>
                <a:gd name="T11" fmla="*/ 12 h 24"/>
                <a:gd name="T12" fmla="*/ 25 w 32"/>
                <a:gd name="T13" fmla="*/ 12 h 24"/>
                <a:gd name="T14" fmla="*/ 24 w 32"/>
                <a:gd name="T15" fmla="*/ 12 h 24"/>
                <a:gd name="T16" fmla="*/ 24 w 32"/>
                <a:gd name="T17" fmla="*/ 12 h 24"/>
                <a:gd name="T18" fmla="*/ 4 w 32"/>
                <a:gd name="T19" fmla="*/ 23 h 24"/>
                <a:gd name="T20" fmla="*/ 0 w 32"/>
                <a:gd name="T21" fmla="*/ 22 h 24"/>
                <a:gd name="T22" fmla="*/ 1 w 32"/>
                <a:gd name="T23" fmla="*/ 18 h 24"/>
                <a:gd name="T24" fmla="*/ 22 w 32"/>
                <a:gd name="T25" fmla="*/ 6 h 24"/>
                <a:gd name="T26" fmla="*/ 22 w 32"/>
                <a:gd name="T27" fmla="*/ 6 h 24"/>
                <a:gd name="T28" fmla="*/ 17 w 32"/>
                <a:gd name="T29" fmla="*/ 5 h 24"/>
                <a:gd name="T30" fmla="*/ 15 w 32"/>
                <a:gd name="T31" fmla="*/ 3 h 24"/>
                <a:gd name="T32" fmla="*/ 16 w 32"/>
                <a:gd name="T33" fmla="*/ 1 h 24"/>
                <a:gd name="T34" fmla="*/ 18 w 32"/>
                <a:gd name="T35" fmla="*/ 0 h 24"/>
                <a:gd name="T36" fmla="*/ 31 w 32"/>
                <a:gd name="T37" fmla="*/ 3 h 24"/>
                <a:gd name="T38" fmla="*/ 32 w 32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4">
                  <a:moveTo>
                    <a:pt x="32" y="5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7" y="20"/>
                    <a:pt x="26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3" y="18"/>
                    <a:pt x="2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1" y="24"/>
                    <a:pt x="0" y="22"/>
                  </a:cubicBezTo>
                  <a:cubicBezTo>
                    <a:pt x="0" y="21"/>
                    <a:pt x="0" y="19"/>
                    <a:pt x="1" y="1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5" y="4"/>
                    <a:pt x="15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5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1">
              <a:extLst>
                <a:ext uri="{FF2B5EF4-FFF2-40B4-BE49-F238E27FC236}">
                  <a16:creationId xmlns:a16="http://schemas.microsoft.com/office/drawing/2014/main" id="{14C9EAC1-BD73-1657-822F-67C8941E7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2963863"/>
              <a:ext cx="92075" cy="68263"/>
            </a:xfrm>
            <a:custGeom>
              <a:avLst/>
              <a:gdLst>
                <a:gd name="T0" fmla="*/ 0 w 32"/>
                <a:gd name="T1" fmla="*/ 5 h 24"/>
                <a:gd name="T2" fmla="*/ 3 w 32"/>
                <a:gd name="T3" fmla="*/ 18 h 24"/>
                <a:gd name="T4" fmla="*/ 6 w 32"/>
                <a:gd name="T5" fmla="*/ 20 h 24"/>
                <a:gd name="T6" fmla="*/ 7 w 32"/>
                <a:gd name="T7" fmla="*/ 19 h 24"/>
                <a:gd name="T8" fmla="*/ 9 w 32"/>
                <a:gd name="T9" fmla="*/ 17 h 24"/>
                <a:gd name="T10" fmla="*/ 7 w 32"/>
                <a:gd name="T11" fmla="*/ 12 h 24"/>
                <a:gd name="T12" fmla="*/ 7 w 32"/>
                <a:gd name="T13" fmla="*/ 12 h 24"/>
                <a:gd name="T14" fmla="*/ 8 w 32"/>
                <a:gd name="T15" fmla="*/ 12 h 24"/>
                <a:gd name="T16" fmla="*/ 8 w 32"/>
                <a:gd name="T17" fmla="*/ 12 h 24"/>
                <a:gd name="T18" fmla="*/ 28 w 32"/>
                <a:gd name="T19" fmla="*/ 23 h 24"/>
                <a:gd name="T20" fmla="*/ 32 w 32"/>
                <a:gd name="T21" fmla="*/ 22 h 24"/>
                <a:gd name="T22" fmla="*/ 31 w 32"/>
                <a:gd name="T23" fmla="*/ 18 h 24"/>
                <a:gd name="T24" fmla="*/ 10 w 32"/>
                <a:gd name="T25" fmla="*/ 6 h 24"/>
                <a:gd name="T26" fmla="*/ 10 w 32"/>
                <a:gd name="T27" fmla="*/ 6 h 24"/>
                <a:gd name="T28" fmla="*/ 15 w 32"/>
                <a:gd name="T29" fmla="*/ 5 h 24"/>
                <a:gd name="T30" fmla="*/ 17 w 32"/>
                <a:gd name="T31" fmla="*/ 3 h 24"/>
                <a:gd name="T32" fmla="*/ 16 w 32"/>
                <a:gd name="T33" fmla="*/ 1 h 24"/>
                <a:gd name="T34" fmla="*/ 14 w 32"/>
                <a:gd name="T35" fmla="*/ 0 h 24"/>
                <a:gd name="T36" fmla="*/ 1 w 32"/>
                <a:gd name="T37" fmla="*/ 3 h 24"/>
                <a:gd name="T38" fmla="*/ 0 w 32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4">
                  <a:moveTo>
                    <a:pt x="0" y="5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5" y="20"/>
                    <a:pt x="6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9" y="18"/>
                    <a:pt x="9" y="1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31" y="24"/>
                    <a:pt x="32" y="22"/>
                  </a:cubicBezTo>
                  <a:cubicBezTo>
                    <a:pt x="32" y="21"/>
                    <a:pt x="32" y="19"/>
                    <a:pt x="31" y="18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4"/>
                    <a:pt x="17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716A076-B719-DBF1-864F-41297C856989}"/>
              </a:ext>
            </a:extLst>
          </p:cNvPr>
          <p:cNvGrpSpPr/>
          <p:nvPr/>
        </p:nvGrpSpPr>
        <p:grpSpPr>
          <a:xfrm>
            <a:off x="9592220" y="3120772"/>
            <a:ext cx="762765" cy="759951"/>
            <a:chOff x="4343400" y="3711575"/>
            <a:chExt cx="430213" cy="428626"/>
          </a:xfrm>
          <a:solidFill>
            <a:srgbClr val="404147"/>
          </a:solidFill>
        </p:grpSpPr>
        <p:sp>
          <p:nvSpPr>
            <p:cNvPr id="30" name="Oval 127">
              <a:extLst>
                <a:ext uri="{FF2B5EF4-FFF2-40B4-BE49-F238E27FC236}">
                  <a16:creationId xmlns:a16="http://schemas.microsoft.com/office/drawing/2014/main" id="{0FE4AD1A-A565-AD06-F09B-377A9BD4B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4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28">
              <a:extLst>
                <a:ext uri="{FF2B5EF4-FFF2-40B4-BE49-F238E27FC236}">
                  <a16:creationId xmlns:a16="http://schemas.microsoft.com/office/drawing/2014/main" id="{2376CA59-A2AF-FD19-676D-2F26917C9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325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29">
              <a:extLst>
                <a:ext uri="{FF2B5EF4-FFF2-40B4-BE49-F238E27FC236}">
                  <a16:creationId xmlns:a16="http://schemas.microsoft.com/office/drawing/2014/main" id="{57500012-A02F-54EF-EC3C-DEA083C98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363" y="3806825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30">
              <a:extLst>
                <a:ext uri="{FF2B5EF4-FFF2-40B4-BE49-F238E27FC236}">
                  <a16:creationId xmlns:a16="http://schemas.microsoft.com/office/drawing/2014/main" id="{159B357C-2B0C-D8E4-1C7F-D0D516308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125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31">
              <a:extLst>
                <a:ext uri="{FF2B5EF4-FFF2-40B4-BE49-F238E27FC236}">
                  <a16:creationId xmlns:a16="http://schemas.microsoft.com/office/drawing/2014/main" id="{4E745AE3-D974-66DF-37B3-F572D0998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163" y="3778250"/>
              <a:ext cx="17463" cy="158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32">
              <a:extLst>
                <a:ext uri="{FF2B5EF4-FFF2-40B4-BE49-F238E27FC236}">
                  <a16:creationId xmlns:a16="http://schemas.microsoft.com/office/drawing/2014/main" id="{DD837A13-B3F0-70B1-5A4F-306B8FA185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400" y="3929063"/>
              <a:ext cx="209550" cy="211138"/>
            </a:xfrm>
            <a:custGeom>
              <a:avLst/>
              <a:gdLst>
                <a:gd name="T0" fmla="*/ 66 w 73"/>
                <a:gd name="T1" fmla="*/ 57 h 74"/>
                <a:gd name="T2" fmla="*/ 51 w 73"/>
                <a:gd name="T3" fmla="*/ 48 h 74"/>
                <a:gd name="T4" fmla="*/ 53 w 73"/>
                <a:gd name="T5" fmla="*/ 46 h 74"/>
                <a:gd name="T6" fmla="*/ 62 w 73"/>
                <a:gd name="T7" fmla="*/ 26 h 74"/>
                <a:gd name="T8" fmla="*/ 36 w 73"/>
                <a:gd name="T9" fmla="*/ 0 h 74"/>
                <a:gd name="T10" fmla="*/ 11 w 73"/>
                <a:gd name="T11" fmla="*/ 26 h 74"/>
                <a:gd name="T12" fmla="*/ 20 w 73"/>
                <a:gd name="T13" fmla="*/ 46 h 74"/>
                <a:gd name="T14" fmla="*/ 22 w 73"/>
                <a:gd name="T15" fmla="*/ 48 h 74"/>
                <a:gd name="T16" fmla="*/ 7 w 73"/>
                <a:gd name="T17" fmla="*/ 57 h 74"/>
                <a:gd name="T18" fmla="*/ 0 w 73"/>
                <a:gd name="T19" fmla="*/ 71 h 74"/>
                <a:gd name="T20" fmla="*/ 4 w 73"/>
                <a:gd name="T21" fmla="*/ 74 h 74"/>
                <a:gd name="T22" fmla="*/ 69 w 73"/>
                <a:gd name="T23" fmla="*/ 74 h 74"/>
                <a:gd name="T24" fmla="*/ 73 w 73"/>
                <a:gd name="T25" fmla="*/ 71 h 74"/>
                <a:gd name="T26" fmla="*/ 66 w 73"/>
                <a:gd name="T27" fmla="*/ 57 h 74"/>
                <a:gd name="T28" fmla="*/ 17 w 73"/>
                <a:gd name="T29" fmla="*/ 26 h 74"/>
                <a:gd name="T30" fmla="*/ 36 w 73"/>
                <a:gd name="T31" fmla="*/ 7 h 74"/>
                <a:gd name="T32" fmla="*/ 56 w 73"/>
                <a:gd name="T33" fmla="*/ 26 h 74"/>
                <a:gd name="T34" fmla="*/ 36 w 73"/>
                <a:gd name="T35" fmla="*/ 46 h 74"/>
                <a:gd name="T36" fmla="*/ 17 w 73"/>
                <a:gd name="T37" fmla="*/ 26 h 74"/>
                <a:gd name="T38" fmla="*/ 7 w 73"/>
                <a:gd name="T39" fmla="*/ 68 h 74"/>
                <a:gd name="T40" fmla="*/ 11 w 73"/>
                <a:gd name="T41" fmla="*/ 62 h 74"/>
                <a:gd name="T42" fmla="*/ 28 w 73"/>
                <a:gd name="T43" fmla="*/ 51 h 74"/>
                <a:gd name="T44" fmla="*/ 29 w 73"/>
                <a:gd name="T45" fmla="*/ 51 h 74"/>
                <a:gd name="T46" fmla="*/ 32 w 73"/>
                <a:gd name="T47" fmla="*/ 52 h 74"/>
                <a:gd name="T48" fmla="*/ 33 w 73"/>
                <a:gd name="T49" fmla="*/ 52 h 74"/>
                <a:gd name="T50" fmla="*/ 33 w 73"/>
                <a:gd name="T51" fmla="*/ 68 h 74"/>
                <a:gd name="T52" fmla="*/ 7 w 73"/>
                <a:gd name="T53" fmla="*/ 68 h 74"/>
                <a:gd name="T54" fmla="*/ 40 w 73"/>
                <a:gd name="T55" fmla="*/ 52 h 74"/>
                <a:gd name="T56" fmla="*/ 41 w 73"/>
                <a:gd name="T57" fmla="*/ 52 h 74"/>
                <a:gd name="T58" fmla="*/ 44 w 73"/>
                <a:gd name="T59" fmla="*/ 51 h 74"/>
                <a:gd name="T60" fmla="*/ 45 w 73"/>
                <a:gd name="T61" fmla="*/ 51 h 74"/>
                <a:gd name="T62" fmla="*/ 62 w 73"/>
                <a:gd name="T63" fmla="*/ 62 h 74"/>
                <a:gd name="T64" fmla="*/ 66 w 73"/>
                <a:gd name="T65" fmla="*/ 68 h 74"/>
                <a:gd name="T66" fmla="*/ 40 w 73"/>
                <a:gd name="T67" fmla="*/ 68 h 74"/>
                <a:gd name="T68" fmla="*/ 40 w 73"/>
                <a:gd name="T69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74">
                  <a:moveTo>
                    <a:pt x="66" y="57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9" y="41"/>
                    <a:pt x="62" y="34"/>
                    <a:pt x="62" y="26"/>
                  </a:cubicBezTo>
                  <a:cubicBezTo>
                    <a:pt x="62" y="12"/>
                    <a:pt x="51" y="0"/>
                    <a:pt x="36" y="0"/>
                  </a:cubicBezTo>
                  <a:cubicBezTo>
                    <a:pt x="22" y="0"/>
                    <a:pt x="11" y="12"/>
                    <a:pt x="11" y="26"/>
                  </a:cubicBezTo>
                  <a:cubicBezTo>
                    <a:pt x="11" y="34"/>
                    <a:pt x="14" y="41"/>
                    <a:pt x="20" y="46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" y="60"/>
                    <a:pt x="0" y="66"/>
                    <a:pt x="0" y="71"/>
                  </a:cubicBezTo>
                  <a:cubicBezTo>
                    <a:pt x="0" y="72"/>
                    <a:pt x="1" y="74"/>
                    <a:pt x="4" y="74"/>
                  </a:cubicBezTo>
                  <a:cubicBezTo>
                    <a:pt x="7" y="74"/>
                    <a:pt x="67" y="74"/>
                    <a:pt x="69" y="74"/>
                  </a:cubicBezTo>
                  <a:cubicBezTo>
                    <a:pt x="72" y="74"/>
                    <a:pt x="73" y="72"/>
                    <a:pt x="73" y="71"/>
                  </a:cubicBezTo>
                  <a:cubicBezTo>
                    <a:pt x="73" y="66"/>
                    <a:pt x="70" y="60"/>
                    <a:pt x="66" y="57"/>
                  </a:cubicBezTo>
                  <a:close/>
                  <a:moveTo>
                    <a:pt x="17" y="26"/>
                  </a:moveTo>
                  <a:cubicBezTo>
                    <a:pt x="17" y="15"/>
                    <a:pt x="26" y="7"/>
                    <a:pt x="36" y="7"/>
                  </a:cubicBezTo>
                  <a:cubicBezTo>
                    <a:pt x="47" y="7"/>
                    <a:pt x="56" y="15"/>
                    <a:pt x="56" y="26"/>
                  </a:cubicBezTo>
                  <a:cubicBezTo>
                    <a:pt x="56" y="37"/>
                    <a:pt x="47" y="46"/>
                    <a:pt x="36" y="46"/>
                  </a:cubicBezTo>
                  <a:cubicBezTo>
                    <a:pt x="26" y="46"/>
                    <a:pt x="17" y="37"/>
                    <a:pt x="17" y="26"/>
                  </a:cubicBezTo>
                  <a:close/>
                  <a:moveTo>
                    <a:pt x="7" y="68"/>
                  </a:moveTo>
                  <a:cubicBezTo>
                    <a:pt x="8" y="66"/>
                    <a:pt x="9" y="63"/>
                    <a:pt x="11" y="6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68"/>
                    <a:pt x="33" y="68"/>
                    <a:pt x="33" y="68"/>
                  </a:cubicBezTo>
                  <a:lnTo>
                    <a:pt x="7" y="68"/>
                  </a:lnTo>
                  <a:close/>
                  <a:moveTo>
                    <a:pt x="40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1"/>
                    <a:pt x="44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3"/>
                    <a:pt x="65" y="66"/>
                    <a:pt x="66" y="68"/>
                  </a:cubicBezTo>
                  <a:cubicBezTo>
                    <a:pt x="40" y="68"/>
                    <a:pt x="40" y="68"/>
                    <a:pt x="40" y="68"/>
                  </a:cubicBezTo>
                  <a:lnTo>
                    <a:pt x="4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3">
              <a:extLst>
                <a:ext uri="{FF2B5EF4-FFF2-40B4-BE49-F238E27FC236}">
                  <a16:creationId xmlns:a16="http://schemas.microsoft.com/office/drawing/2014/main" id="{5D6B550A-5E76-181B-41D0-4D70612D3D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4063" y="3929063"/>
              <a:ext cx="209550" cy="211138"/>
            </a:xfrm>
            <a:custGeom>
              <a:avLst/>
              <a:gdLst>
                <a:gd name="T0" fmla="*/ 66 w 73"/>
                <a:gd name="T1" fmla="*/ 57 h 74"/>
                <a:gd name="T2" fmla="*/ 51 w 73"/>
                <a:gd name="T3" fmla="*/ 48 h 74"/>
                <a:gd name="T4" fmla="*/ 53 w 73"/>
                <a:gd name="T5" fmla="*/ 46 h 74"/>
                <a:gd name="T6" fmla="*/ 62 w 73"/>
                <a:gd name="T7" fmla="*/ 26 h 74"/>
                <a:gd name="T8" fmla="*/ 37 w 73"/>
                <a:gd name="T9" fmla="*/ 0 h 74"/>
                <a:gd name="T10" fmla="*/ 11 w 73"/>
                <a:gd name="T11" fmla="*/ 26 h 74"/>
                <a:gd name="T12" fmla="*/ 20 w 73"/>
                <a:gd name="T13" fmla="*/ 46 h 74"/>
                <a:gd name="T14" fmla="*/ 22 w 73"/>
                <a:gd name="T15" fmla="*/ 48 h 74"/>
                <a:gd name="T16" fmla="*/ 7 w 73"/>
                <a:gd name="T17" fmla="*/ 57 h 74"/>
                <a:gd name="T18" fmla="*/ 0 w 73"/>
                <a:gd name="T19" fmla="*/ 71 h 74"/>
                <a:gd name="T20" fmla="*/ 4 w 73"/>
                <a:gd name="T21" fmla="*/ 74 h 74"/>
                <a:gd name="T22" fmla="*/ 69 w 73"/>
                <a:gd name="T23" fmla="*/ 74 h 74"/>
                <a:gd name="T24" fmla="*/ 73 w 73"/>
                <a:gd name="T25" fmla="*/ 71 h 74"/>
                <a:gd name="T26" fmla="*/ 66 w 73"/>
                <a:gd name="T27" fmla="*/ 57 h 74"/>
                <a:gd name="T28" fmla="*/ 17 w 73"/>
                <a:gd name="T29" fmla="*/ 26 h 74"/>
                <a:gd name="T30" fmla="*/ 37 w 73"/>
                <a:gd name="T31" fmla="*/ 7 h 74"/>
                <a:gd name="T32" fmla="*/ 56 w 73"/>
                <a:gd name="T33" fmla="*/ 26 h 74"/>
                <a:gd name="T34" fmla="*/ 37 w 73"/>
                <a:gd name="T35" fmla="*/ 46 h 74"/>
                <a:gd name="T36" fmla="*/ 17 w 73"/>
                <a:gd name="T37" fmla="*/ 26 h 74"/>
                <a:gd name="T38" fmla="*/ 7 w 73"/>
                <a:gd name="T39" fmla="*/ 68 h 74"/>
                <a:gd name="T40" fmla="*/ 11 w 73"/>
                <a:gd name="T41" fmla="*/ 62 h 74"/>
                <a:gd name="T42" fmla="*/ 28 w 73"/>
                <a:gd name="T43" fmla="*/ 51 h 74"/>
                <a:gd name="T44" fmla="*/ 29 w 73"/>
                <a:gd name="T45" fmla="*/ 51 h 74"/>
                <a:gd name="T46" fmla="*/ 32 w 73"/>
                <a:gd name="T47" fmla="*/ 52 h 74"/>
                <a:gd name="T48" fmla="*/ 33 w 73"/>
                <a:gd name="T49" fmla="*/ 52 h 74"/>
                <a:gd name="T50" fmla="*/ 33 w 73"/>
                <a:gd name="T51" fmla="*/ 68 h 74"/>
                <a:gd name="T52" fmla="*/ 7 w 73"/>
                <a:gd name="T53" fmla="*/ 68 h 74"/>
                <a:gd name="T54" fmla="*/ 40 w 73"/>
                <a:gd name="T55" fmla="*/ 52 h 74"/>
                <a:gd name="T56" fmla="*/ 41 w 73"/>
                <a:gd name="T57" fmla="*/ 52 h 74"/>
                <a:gd name="T58" fmla="*/ 44 w 73"/>
                <a:gd name="T59" fmla="*/ 51 h 74"/>
                <a:gd name="T60" fmla="*/ 45 w 73"/>
                <a:gd name="T61" fmla="*/ 51 h 74"/>
                <a:gd name="T62" fmla="*/ 62 w 73"/>
                <a:gd name="T63" fmla="*/ 62 h 74"/>
                <a:gd name="T64" fmla="*/ 66 w 73"/>
                <a:gd name="T65" fmla="*/ 68 h 74"/>
                <a:gd name="T66" fmla="*/ 40 w 73"/>
                <a:gd name="T67" fmla="*/ 68 h 74"/>
                <a:gd name="T68" fmla="*/ 40 w 73"/>
                <a:gd name="T69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74">
                  <a:moveTo>
                    <a:pt x="66" y="57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9" y="41"/>
                    <a:pt x="62" y="34"/>
                    <a:pt x="62" y="26"/>
                  </a:cubicBezTo>
                  <a:cubicBezTo>
                    <a:pt x="62" y="12"/>
                    <a:pt x="51" y="0"/>
                    <a:pt x="37" y="0"/>
                  </a:cubicBezTo>
                  <a:cubicBezTo>
                    <a:pt x="22" y="0"/>
                    <a:pt x="11" y="12"/>
                    <a:pt x="11" y="26"/>
                  </a:cubicBezTo>
                  <a:cubicBezTo>
                    <a:pt x="11" y="34"/>
                    <a:pt x="14" y="41"/>
                    <a:pt x="20" y="46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" y="60"/>
                    <a:pt x="0" y="66"/>
                    <a:pt x="0" y="71"/>
                  </a:cubicBezTo>
                  <a:cubicBezTo>
                    <a:pt x="0" y="72"/>
                    <a:pt x="1" y="74"/>
                    <a:pt x="4" y="74"/>
                  </a:cubicBezTo>
                  <a:cubicBezTo>
                    <a:pt x="7" y="74"/>
                    <a:pt x="67" y="74"/>
                    <a:pt x="69" y="74"/>
                  </a:cubicBezTo>
                  <a:cubicBezTo>
                    <a:pt x="72" y="74"/>
                    <a:pt x="73" y="72"/>
                    <a:pt x="73" y="71"/>
                  </a:cubicBezTo>
                  <a:cubicBezTo>
                    <a:pt x="73" y="66"/>
                    <a:pt x="70" y="60"/>
                    <a:pt x="66" y="57"/>
                  </a:cubicBezTo>
                  <a:close/>
                  <a:moveTo>
                    <a:pt x="17" y="26"/>
                  </a:moveTo>
                  <a:cubicBezTo>
                    <a:pt x="17" y="15"/>
                    <a:pt x="26" y="7"/>
                    <a:pt x="37" y="7"/>
                  </a:cubicBezTo>
                  <a:cubicBezTo>
                    <a:pt x="47" y="7"/>
                    <a:pt x="56" y="15"/>
                    <a:pt x="56" y="26"/>
                  </a:cubicBezTo>
                  <a:cubicBezTo>
                    <a:pt x="56" y="37"/>
                    <a:pt x="47" y="46"/>
                    <a:pt x="37" y="46"/>
                  </a:cubicBezTo>
                  <a:cubicBezTo>
                    <a:pt x="26" y="46"/>
                    <a:pt x="17" y="37"/>
                    <a:pt x="17" y="26"/>
                  </a:cubicBezTo>
                  <a:close/>
                  <a:moveTo>
                    <a:pt x="7" y="68"/>
                  </a:moveTo>
                  <a:cubicBezTo>
                    <a:pt x="8" y="66"/>
                    <a:pt x="9" y="63"/>
                    <a:pt x="11" y="6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68"/>
                    <a:pt x="33" y="68"/>
                    <a:pt x="33" y="68"/>
                  </a:cubicBezTo>
                  <a:lnTo>
                    <a:pt x="7" y="68"/>
                  </a:lnTo>
                  <a:close/>
                  <a:moveTo>
                    <a:pt x="40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1"/>
                    <a:pt x="44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3"/>
                    <a:pt x="65" y="66"/>
                    <a:pt x="66" y="68"/>
                  </a:cubicBezTo>
                  <a:cubicBezTo>
                    <a:pt x="40" y="68"/>
                    <a:pt x="40" y="68"/>
                    <a:pt x="40" y="68"/>
                  </a:cubicBezTo>
                  <a:lnTo>
                    <a:pt x="4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4">
              <a:extLst>
                <a:ext uri="{FF2B5EF4-FFF2-40B4-BE49-F238E27FC236}">
                  <a16:creationId xmlns:a16="http://schemas.microsoft.com/office/drawing/2014/main" id="{46073B44-F1BC-1179-C3BC-3436B9C162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963" y="3711575"/>
              <a:ext cx="339725" cy="211138"/>
            </a:xfrm>
            <a:custGeom>
              <a:avLst/>
              <a:gdLst>
                <a:gd name="T0" fmla="*/ 111 w 119"/>
                <a:gd name="T1" fmla="*/ 7 h 74"/>
                <a:gd name="T2" fmla="*/ 61 w 119"/>
                <a:gd name="T3" fmla="*/ 7 h 74"/>
                <a:gd name="T4" fmla="*/ 53 w 119"/>
                <a:gd name="T5" fmla="*/ 0 h 74"/>
                <a:gd name="T6" fmla="*/ 8 w 119"/>
                <a:gd name="T7" fmla="*/ 0 h 74"/>
                <a:gd name="T8" fmla="*/ 0 w 119"/>
                <a:gd name="T9" fmla="*/ 7 h 74"/>
                <a:gd name="T10" fmla="*/ 0 w 119"/>
                <a:gd name="T11" fmla="*/ 43 h 74"/>
                <a:gd name="T12" fmla="*/ 6 w 119"/>
                <a:gd name="T13" fmla="*/ 50 h 74"/>
                <a:gd name="T14" fmla="*/ 6 w 119"/>
                <a:gd name="T15" fmla="*/ 56 h 74"/>
                <a:gd name="T16" fmla="*/ 9 w 119"/>
                <a:gd name="T17" fmla="*/ 60 h 74"/>
                <a:gd name="T18" fmla="*/ 12 w 119"/>
                <a:gd name="T19" fmla="*/ 59 h 74"/>
                <a:gd name="T20" fmla="*/ 25 w 119"/>
                <a:gd name="T21" fmla="*/ 50 h 74"/>
                <a:gd name="T22" fmla="*/ 52 w 119"/>
                <a:gd name="T23" fmla="*/ 50 h 74"/>
                <a:gd name="T24" fmla="*/ 52 w 119"/>
                <a:gd name="T25" fmla="*/ 55 h 74"/>
                <a:gd name="T26" fmla="*/ 60 w 119"/>
                <a:gd name="T27" fmla="*/ 63 h 74"/>
                <a:gd name="T28" fmla="*/ 91 w 119"/>
                <a:gd name="T29" fmla="*/ 63 h 74"/>
                <a:gd name="T30" fmla="*/ 107 w 119"/>
                <a:gd name="T31" fmla="*/ 73 h 74"/>
                <a:gd name="T32" fmla="*/ 109 w 119"/>
                <a:gd name="T33" fmla="*/ 74 h 74"/>
                <a:gd name="T34" fmla="*/ 113 w 119"/>
                <a:gd name="T35" fmla="*/ 70 h 74"/>
                <a:gd name="T36" fmla="*/ 113 w 119"/>
                <a:gd name="T37" fmla="*/ 63 h 74"/>
                <a:gd name="T38" fmla="*/ 119 w 119"/>
                <a:gd name="T39" fmla="*/ 55 h 74"/>
                <a:gd name="T40" fmla="*/ 119 w 119"/>
                <a:gd name="T41" fmla="*/ 15 h 74"/>
                <a:gd name="T42" fmla="*/ 111 w 119"/>
                <a:gd name="T43" fmla="*/ 7 h 74"/>
                <a:gd name="T44" fmla="*/ 23 w 119"/>
                <a:gd name="T45" fmla="*/ 44 h 74"/>
                <a:gd name="T46" fmla="*/ 12 w 119"/>
                <a:gd name="T47" fmla="*/ 52 h 74"/>
                <a:gd name="T48" fmla="*/ 12 w 119"/>
                <a:gd name="T49" fmla="*/ 44 h 74"/>
                <a:gd name="T50" fmla="*/ 8 w 119"/>
                <a:gd name="T51" fmla="*/ 44 h 74"/>
                <a:gd name="T52" fmla="*/ 6 w 119"/>
                <a:gd name="T53" fmla="*/ 43 h 74"/>
                <a:gd name="T54" fmla="*/ 6 w 119"/>
                <a:gd name="T55" fmla="*/ 7 h 74"/>
                <a:gd name="T56" fmla="*/ 8 w 119"/>
                <a:gd name="T57" fmla="*/ 6 h 74"/>
                <a:gd name="T58" fmla="*/ 53 w 119"/>
                <a:gd name="T59" fmla="*/ 6 h 74"/>
                <a:gd name="T60" fmla="*/ 55 w 119"/>
                <a:gd name="T61" fmla="*/ 7 h 74"/>
                <a:gd name="T62" fmla="*/ 55 w 119"/>
                <a:gd name="T63" fmla="*/ 9 h 74"/>
                <a:gd name="T64" fmla="*/ 52 w 119"/>
                <a:gd name="T65" fmla="*/ 15 h 74"/>
                <a:gd name="T66" fmla="*/ 52 w 119"/>
                <a:gd name="T67" fmla="*/ 44 h 74"/>
                <a:gd name="T68" fmla="*/ 23 w 119"/>
                <a:gd name="T69" fmla="*/ 44 h 74"/>
                <a:gd name="T70" fmla="*/ 113 w 119"/>
                <a:gd name="T71" fmla="*/ 55 h 74"/>
                <a:gd name="T72" fmla="*/ 111 w 119"/>
                <a:gd name="T73" fmla="*/ 57 h 74"/>
                <a:gd name="T74" fmla="*/ 107 w 119"/>
                <a:gd name="T75" fmla="*/ 57 h 74"/>
                <a:gd name="T76" fmla="*/ 107 w 119"/>
                <a:gd name="T77" fmla="*/ 66 h 74"/>
                <a:gd name="T78" fmla="*/ 93 w 119"/>
                <a:gd name="T79" fmla="*/ 57 h 74"/>
                <a:gd name="T80" fmla="*/ 93 w 119"/>
                <a:gd name="T81" fmla="*/ 57 h 74"/>
                <a:gd name="T82" fmla="*/ 60 w 119"/>
                <a:gd name="T83" fmla="*/ 57 h 74"/>
                <a:gd name="T84" fmla="*/ 58 w 119"/>
                <a:gd name="T85" fmla="*/ 55 h 74"/>
                <a:gd name="T86" fmla="*/ 58 w 119"/>
                <a:gd name="T87" fmla="*/ 15 h 74"/>
                <a:gd name="T88" fmla="*/ 60 w 119"/>
                <a:gd name="T89" fmla="*/ 13 h 74"/>
                <a:gd name="T90" fmla="*/ 111 w 119"/>
                <a:gd name="T91" fmla="*/ 13 h 74"/>
                <a:gd name="T92" fmla="*/ 113 w 119"/>
                <a:gd name="T93" fmla="*/ 15 h 74"/>
                <a:gd name="T94" fmla="*/ 113 w 119"/>
                <a:gd name="T95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9" h="74">
                  <a:moveTo>
                    <a:pt x="111" y="7"/>
                  </a:move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7" y="0"/>
                    <a:pt x="5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2" y="49"/>
                    <a:pt x="6" y="50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7" y="60"/>
                    <a:pt x="9" y="60"/>
                  </a:cubicBezTo>
                  <a:cubicBezTo>
                    <a:pt x="10" y="60"/>
                    <a:pt x="11" y="60"/>
                    <a:pt x="12" y="5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60"/>
                    <a:pt x="55" y="63"/>
                    <a:pt x="60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107" y="73"/>
                    <a:pt x="107" y="73"/>
                    <a:pt x="107" y="73"/>
                  </a:cubicBezTo>
                  <a:cubicBezTo>
                    <a:pt x="107" y="74"/>
                    <a:pt x="108" y="74"/>
                    <a:pt x="109" y="74"/>
                  </a:cubicBezTo>
                  <a:cubicBezTo>
                    <a:pt x="111" y="74"/>
                    <a:pt x="113" y="72"/>
                    <a:pt x="113" y="70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16" y="62"/>
                    <a:pt x="119" y="59"/>
                    <a:pt x="119" y="5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11"/>
                    <a:pt x="115" y="7"/>
                    <a:pt x="111" y="7"/>
                  </a:cubicBezTo>
                  <a:close/>
                  <a:moveTo>
                    <a:pt x="23" y="44"/>
                  </a:moveTo>
                  <a:cubicBezTo>
                    <a:pt x="12" y="52"/>
                    <a:pt x="12" y="52"/>
                    <a:pt x="12" y="5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4"/>
                    <a:pt x="6" y="44"/>
                    <a:pt x="6" y="4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6"/>
                    <a:pt x="8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4" y="6"/>
                    <a:pt x="55" y="7"/>
                    <a:pt x="55" y="7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3" y="11"/>
                    <a:pt x="52" y="13"/>
                    <a:pt x="52" y="15"/>
                  </a:cubicBezTo>
                  <a:cubicBezTo>
                    <a:pt x="52" y="44"/>
                    <a:pt x="52" y="44"/>
                    <a:pt x="52" y="44"/>
                  </a:cubicBezTo>
                  <a:lnTo>
                    <a:pt x="23" y="44"/>
                  </a:lnTo>
                  <a:close/>
                  <a:moveTo>
                    <a:pt x="113" y="55"/>
                  </a:moveTo>
                  <a:cubicBezTo>
                    <a:pt x="113" y="56"/>
                    <a:pt x="112" y="57"/>
                    <a:pt x="111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59" y="57"/>
                    <a:pt x="58" y="56"/>
                    <a:pt x="58" y="5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4"/>
                    <a:pt x="59" y="13"/>
                    <a:pt x="6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3" y="14"/>
                    <a:pt x="113" y="15"/>
                  </a:cubicBezTo>
                  <a:lnTo>
                    <a:pt x="11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5E8D877-B558-16EA-0DE3-02426AA9B2A6}"/>
              </a:ext>
            </a:extLst>
          </p:cNvPr>
          <p:cNvSpPr txBox="1"/>
          <p:nvPr/>
        </p:nvSpPr>
        <p:spPr>
          <a:xfrm>
            <a:off x="1500534" y="539203"/>
            <a:ext cx="939921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Raleway" pitchFamily="2" charset="0"/>
                <a:cs typeface="Poppins Light" panose="00000400000000000000" pitchFamily="2" charset="0"/>
              </a:rPr>
              <a:t>Global C-Suite Priorities: Attract Talent. Build Agility.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6F2249-9BEA-514C-E9ED-51951A688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3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51310-AEC0-E3A8-9FCF-9A1F4167E3B0}"/>
              </a:ext>
            </a:extLst>
          </p:cNvPr>
          <p:cNvSpPr txBox="1"/>
          <p:nvPr/>
        </p:nvSpPr>
        <p:spPr>
          <a:xfrm>
            <a:off x="8254220" y="4793564"/>
            <a:ext cx="341906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700" i="1" kern="0" dirty="0">
                <a:solidFill>
                  <a:schemeClr val="bg1"/>
                </a:solidFill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PwC Survey: </a:t>
            </a:r>
            <a:r>
              <a:rPr lang="en-US" sz="1700" kern="0" dirty="0">
                <a:solidFill>
                  <a:schemeClr val="bg1"/>
                </a:solidFill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CEOs report that </a:t>
            </a:r>
            <a:r>
              <a:rPr lang="en-US" sz="1700" b="1" kern="0" dirty="0">
                <a:solidFill>
                  <a:schemeClr val="bg1"/>
                </a:solidFill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hiring talent </a:t>
            </a:r>
            <a:r>
              <a:rPr lang="en-US" sz="1700" kern="0" dirty="0">
                <a:solidFill>
                  <a:schemeClr val="bg1"/>
                </a:solidFill>
                <a:latin typeface="Montserrat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and digital business transformation were tied as No. 1 priorities. Just behind is increasing agility.</a:t>
            </a:r>
            <a:endParaRPr lang="en-US" sz="1700" b="1" dirty="0">
              <a:solidFill>
                <a:schemeClr val="bg1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153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4" grpId="0"/>
      <p:bldP spid="15" grpId="0"/>
      <p:bldP spid="19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683C96-5327-C31F-7E4A-21AB89351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5A4AC4E-14FA-46BC-CBCF-93CAF69BFE4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335D20-3D34-C60E-4F60-801B39F17BD6}"/>
              </a:ext>
            </a:extLst>
          </p:cNvPr>
          <p:cNvSpPr txBox="1"/>
          <p:nvPr/>
        </p:nvSpPr>
        <p:spPr>
          <a:xfrm>
            <a:off x="128321" y="136525"/>
            <a:ext cx="9587179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00" b="1" dirty="0">
                <a:solidFill>
                  <a:srgbClr val="323F60"/>
                </a:solidFill>
                <a:latin typeface="Raleway" pitchFamily="2" charset="0"/>
              </a:rPr>
              <a:t>WHAT DOES ATTRACTIVENESS MEAN?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A9354-EDA0-E592-1A17-DE1600475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89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D3B2D-93C1-C617-B743-67406E8BF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row of light bulbs&#10;&#10;AI-generated content may be incorrect.">
            <a:extLst>
              <a:ext uri="{FF2B5EF4-FFF2-40B4-BE49-F238E27FC236}">
                <a16:creationId xmlns:a16="http://schemas.microsoft.com/office/drawing/2014/main" id="{2B7E2192-1754-A923-C101-19DD44417A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" t="170" b="-3862"/>
          <a:stretch>
            <a:fillRect/>
          </a:stretch>
        </p:blipFill>
        <p:spPr>
          <a:xfrm>
            <a:off x="-8" y="0"/>
            <a:ext cx="12192000" cy="81153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80429C3-AB3C-95DF-4C3B-3E4E31E664EB}"/>
              </a:ext>
            </a:extLst>
          </p:cNvPr>
          <p:cNvSpPr/>
          <p:nvPr/>
        </p:nvSpPr>
        <p:spPr>
          <a:xfrm>
            <a:off x="0" y="-1"/>
            <a:ext cx="12192000" cy="7815263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D167E8-7B81-7F08-6515-48657561E33C}"/>
              </a:ext>
            </a:extLst>
          </p:cNvPr>
          <p:cNvGrpSpPr/>
          <p:nvPr/>
        </p:nvGrpSpPr>
        <p:grpSpPr>
          <a:xfrm>
            <a:off x="300398" y="495225"/>
            <a:ext cx="9566392" cy="1941212"/>
            <a:chOff x="450279" y="1191085"/>
            <a:chExt cx="2797419" cy="242038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194F9A7-4B7A-7D24-0453-37C06B12EFFB}"/>
                </a:ext>
              </a:extLst>
            </p:cNvPr>
            <p:cNvSpPr/>
            <p:nvPr/>
          </p:nvSpPr>
          <p:spPr>
            <a:xfrm>
              <a:off x="450279" y="1191085"/>
              <a:ext cx="2762817" cy="2420385"/>
            </a:xfrm>
            <a:prstGeom prst="roundRect">
              <a:avLst>
                <a:gd name="adj" fmla="val 21097"/>
              </a:avLst>
            </a:prstGeom>
            <a:solidFill>
              <a:srgbClr val="323F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48DBA72-0D67-F3B3-7333-E31F7E43D4B7}"/>
                </a:ext>
              </a:extLst>
            </p:cNvPr>
            <p:cNvSpPr txBox="1"/>
            <p:nvPr/>
          </p:nvSpPr>
          <p:spPr>
            <a:xfrm>
              <a:off x="484881" y="1634139"/>
              <a:ext cx="2762817" cy="12855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  TRADITIONAL DEFINITION</a:t>
              </a:r>
              <a:endParaRPr lang="en-US" sz="10000" b="1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  <a:p>
              <a:pPr marL="239713" indent="-57150" algn="ctr"/>
              <a:r>
                <a:rPr lang="en-US" sz="26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Pay + Allowances + Pensions + Stability  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B3629D-24F4-B432-3DB3-287B6406E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: Rounded Corners 6">
            <a:extLst>
              <a:ext uri="{FF2B5EF4-FFF2-40B4-BE49-F238E27FC236}">
                <a16:creationId xmlns:a16="http://schemas.microsoft.com/office/drawing/2014/main" id="{EF7C2BAD-95E3-6A41-137B-2CF0F8E1D2D9}"/>
              </a:ext>
            </a:extLst>
          </p:cNvPr>
          <p:cNvSpPr/>
          <p:nvPr/>
        </p:nvSpPr>
        <p:spPr>
          <a:xfrm>
            <a:off x="2667365" y="3504367"/>
            <a:ext cx="9448063" cy="1941212"/>
          </a:xfrm>
          <a:prstGeom prst="roundRect">
            <a:avLst>
              <a:gd name="adj" fmla="val 21097"/>
            </a:avLst>
          </a:prstGeom>
          <a:solidFill>
            <a:srgbClr val="323F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1C3BDB-DE6B-3D84-4973-F0FE7E613117}"/>
              </a:ext>
            </a:extLst>
          </p:cNvPr>
          <p:cNvSpPr txBox="1"/>
          <p:nvPr/>
        </p:nvSpPr>
        <p:spPr>
          <a:xfrm>
            <a:off x="2514230" y="3851651"/>
            <a:ext cx="9448063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Montserrat" panose="00000500000000000000" pitchFamily="2" charset="0"/>
              </a:rPr>
              <a:t>  FUTURE DEFINITION</a:t>
            </a:r>
            <a:endParaRPr lang="en-US" sz="10000" b="1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r>
              <a:rPr lang="en-US" sz="26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 total value proposition that combines financial </a:t>
            </a:r>
          </a:p>
          <a:p>
            <a:pPr algn="ctr"/>
            <a:r>
              <a:rPr lang="en-US" sz="26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and non-financial elements</a:t>
            </a:r>
            <a:endParaRPr lang="en-US" sz="25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4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BB8F0CA-0035-46E9-9B79-A8EB41C0B6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</a:blip>
          <a:srcRect l="31647" r="15521" b="3368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3C0040C-4B2C-8E24-0B3F-184F2F4013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893689-CF5F-808D-892A-CE76C9E2C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6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EC1A63-A015-52DB-62BB-29A8F7D2A5A8}"/>
              </a:ext>
            </a:extLst>
          </p:cNvPr>
          <p:cNvSpPr txBox="1"/>
          <p:nvPr/>
        </p:nvSpPr>
        <p:spPr>
          <a:xfrm>
            <a:off x="1537571" y="696367"/>
            <a:ext cx="9568256" cy="1107996"/>
          </a:xfrm>
          <a:prstGeom prst="rect">
            <a:avLst/>
          </a:prstGeom>
          <a:solidFill>
            <a:srgbClr val="323F60"/>
          </a:solidFill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THE FUTURE WORKFORCE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5FEBDE-B965-3CE7-794F-57D2922A9DC7}"/>
              </a:ext>
            </a:extLst>
          </p:cNvPr>
          <p:cNvSpPr txBox="1"/>
          <p:nvPr/>
        </p:nvSpPr>
        <p:spPr>
          <a:xfrm>
            <a:off x="2556015" y="1758005"/>
            <a:ext cx="7531369" cy="1569660"/>
          </a:xfrm>
          <a:prstGeom prst="rect">
            <a:avLst/>
          </a:prstGeom>
          <a:solidFill>
            <a:srgbClr val="323F6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ontserrat" pitchFamily="2" charset="77"/>
              </a:rPr>
              <a:t> By 2030, Millennials and Generation Z will account for nearly </a:t>
            </a:r>
            <a:r>
              <a:rPr lang="en-US" sz="3200" b="1" dirty="0">
                <a:solidFill>
                  <a:schemeClr val="bg1"/>
                </a:solidFill>
                <a:latin typeface="Montserrat" pitchFamily="2" charset="77"/>
              </a:rPr>
              <a:t>70% of employees worldwide</a:t>
            </a:r>
            <a:endParaRPr lang="en-US" sz="30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603C3-8B94-FB30-0F0E-F9209C20B6EC}"/>
              </a:ext>
            </a:extLst>
          </p:cNvPr>
          <p:cNvSpPr txBox="1"/>
          <p:nvPr/>
        </p:nvSpPr>
        <p:spPr>
          <a:xfrm>
            <a:off x="338506" y="4228512"/>
            <a:ext cx="9448063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500" b="1" dirty="0">
                <a:solidFill>
                  <a:srgbClr val="002060"/>
                </a:solidFill>
                <a:latin typeface="Montserrat" pitchFamily="2" charset="77"/>
              </a:rPr>
              <a:t>DIFFERENT EXPECTATIONS</a:t>
            </a:r>
            <a:endParaRPr lang="en-US" sz="10000" b="1" dirty="0">
              <a:solidFill>
                <a:srgbClr val="002060"/>
              </a:solidFill>
              <a:latin typeface="Montserrat" pitchFamily="2" charset="77"/>
            </a:endParaRP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2060"/>
                </a:solidFill>
                <a:latin typeface="Montserrat" pitchFamily="2" charset="77"/>
              </a:rPr>
              <a:t>Flexibility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2060"/>
                </a:solidFill>
                <a:latin typeface="Montserrat" pitchFamily="2" charset="77"/>
              </a:rPr>
              <a:t>Mental health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2060"/>
                </a:solidFill>
                <a:latin typeface="Montserrat" pitchFamily="2" charset="77"/>
              </a:rPr>
              <a:t>Continuous growth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2060"/>
                </a:solidFill>
                <a:latin typeface="Montserrat" pitchFamily="2" charset="77"/>
              </a:rPr>
              <a:t>Regular feedback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2060"/>
                </a:solidFill>
                <a:latin typeface="Montserrat" pitchFamily="2" charset="77"/>
              </a:rPr>
              <a:t>Sense of purpose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2060"/>
                </a:solidFill>
                <a:latin typeface="Montserrat" pitchFamily="2" charset="77"/>
              </a:rPr>
              <a:t>Challenge hierarchy </a:t>
            </a:r>
          </a:p>
          <a:p>
            <a:pPr marL="285750" indent="-285750">
              <a:buFontTx/>
              <a:buChar char="-"/>
            </a:pPr>
            <a:r>
              <a:rPr lang="en-US" i="1" dirty="0">
                <a:solidFill>
                  <a:srgbClr val="002060"/>
                </a:solidFill>
                <a:latin typeface="Montserrat" pitchFamily="2" charset="77"/>
              </a:rPr>
              <a:t>Value authenticity from leaders</a:t>
            </a:r>
            <a:endParaRPr lang="en-US" sz="2500" dirty="0">
              <a:solidFill>
                <a:srgbClr val="00206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547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F6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22BC4F-A8D0-E17C-2482-F624901B1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F8C2DFE-5321-2EE4-CBF8-3E96D3E080EA}"/>
              </a:ext>
            </a:extLst>
          </p:cNvPr>
          <p:cNvSpPr txBox="1"/>
          <p:nvPr/>
        </p:nvSpPr>
        <p:spPr>
          <a:xfrm>
            <a:off x="1586259" y="414217"/>
            <a:ext cx="939921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Raleway" pitchFamily="2" charset="0"/>
                <a:cs typeface="Poppins Light" panose="00000400000000000000" pitchFamily="2" charset="0"/>
              </a:rPr>
              <a:t>WHAT THEY WANT MOST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F62B08-E3BE-68AF-B70C-187DF019B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id="{49796457-4535-AE8E-B1A6-87D6FB133509}"/>
              </a:ext>
            </a:extLst>
          </p:cNvPr>
          <p:cNvGrpSpPr>
            <a:grpSpLocks noChangeAspect="1"/>
          </p:cNvGrpSpPr>
          <p:nvPr/>
        </p:nvGrpSpPr>
        <p:grpSpPr>
          <a:xfrm>
            <a:off x="1652594" y="1614488"/>
            <a:ext cx="8857594" cy="5243512"/>
            <a:chOff x="0" y="0"/>
            <a:chExt cx="7981950" cy="4578350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E6166363-0FC8-270C-1331-65B7B4C3344C}"/>
                </a:ext>
              </a:extLst>
            </p:cNvPr>
            <p:cNvSpPr/>
            <p:nvPr/>
          </p:nvSpPr>
          <p:spPr>
            <a:xfrm>
              <a:off x="765810" y="21590"/>
              <a:ext cx="6451600" cy="4326890"/>
            </a:xfrm>
            <a:custGeom>
              <a:avLst/>
              <a:gdLst/>
              <a:ahLst/>
              <a:cxnLst/>
              <a:rect l="l" t="t" r="r" b="b"/>
              <a:pathLst>
                <a:path w="6451600" h="432689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ADF7EAA5-9B57-488A-5482-E0FFD67BEC7A}"/>
                </a:ext>
              </a:extLst>
            </p:cNvPr>
            <p:cNvSpPr/>
            <p:nvPr/>
          </p:nvSpPr>
          <p:spPr>
            <a:xfrm>
              <a:off x="0" y="0"/>
              <a:ext cx="7981950" cy="4542790"/>
            </a:xfrm>
            <a:custGeom>
              <a:avLst/>
              <a:gdLst/>
              <a:ahLst/>
              <a:cxnLst/>
              <a:rect l="l" t="t" r="r" b="b"/>
              <a:pathLst>
                <a:path w="7981950" h="454279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9DF9775A-5E43-B368-03FB-AEF9B328AB2C}"/>
                </a:ext>
              </a:extLst>
            </p:cNvPr>
            <p:cNvSpPr/>
            <p:nvPr/>
          </p:nvSpPr>
          <p:spPr>
            <a:xfrm>
              <a:off x="3460750" y="4349750"/>
              <a:ext cx="1059180" cy="96520"/>
            </a:xfrm>
            <a:custGeom>
              <a:avLst/>
              <a:gdLst/>
              <a:ahLst/>
              <a:cxnLst/>
              <a:rect l="l" t="t" r="r" b="b"/>
              <a:pathLst>
                <a:path w="1059180" h="9652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61771903-0915-1AB7-B85E-E82B35938DE7}"/>
                </a:ext>
              </a:extLst>
            </p:cNvPr>
            <p:cNvSpPr/>
            <p:nvPr/>
          </p:nvSpPr>
          <p:spPr>
            <a:xfrm>
              <a:off x="163830" y="4542790"/>
              <a:ext cx="7654290" cy="35560"/>
            </a:xfrm>
            <a:custGeom>
              <a:avLst/>
              <a:gdLst/>
              <a:ahLst/>
              <a:cxnLst/>
              <a:rect l="l" t="t" r="r" b="b"/>
              <a:pathLst>
                <a:path w="7654290" h="3556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683948B-0E39-C1BC-79B3-1D03DEDA9A3A}"/>
              </a:ext>
            </a:extLst>
          </p:cNvPr>
          <p:cNvSpPr txBox="1"/>
          <p:nvPr/>
        </p:nvSpPr>
        <p:spPr>
          <a:xfrm>
            <a:off x="2985480" y="1984359"/>
            <a:ext cx="6101379" cy="4249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lvl="1" algn="ctr">
              <a:lnSpc>
                <a:spcPts val="2333"/>
              </a:lnSpc>
            </a:pP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Montserrat Bold"/>
              </a:rPr>
              <a:t>Meaning &amp; Impact</a:t>
            </a: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Montserrat"/>
              </a:rPr>
              <a:t> </a:t>
            </a:r>
          </a:p>
          <a:p>
            <a:pPr marL="12700" lvl="1" algn="ctr">
              <a:lnSpc>
                <a:spcPts val="2333"/>
              </a:lnSpc>
            </a:pPr>
            <a:r>
              <a:rPr lang="en-US" dirty="0">
                <a:solidFill>
                  <a:schemeClr val="bg1">
                    <a:alpha val="64706"/>
                  </a:schemeClr>
                </a:solidFill>
                <a:latin typeface="Montserrat" pitchFamily="2" charset="77"/>
                <a:ea typeface="Montserrat"/>
                <a:cs typeface="Montserrat"/>
                <a:sym typeface="Montserrat"/>
              </a:rPr>
              <a:t>They want their daily work to align with a mission. </a:t>
            </a:r>
          </a:p>
          <a:p>
            <a:pPr marL="179925" lvl="1" algn="ctr">
              <a:lnSpc>
                <a:spcPts val="2333"/>
              </a:lnSpc>
            </a:pPr>
            <a:endParaRPr lang="en-US" sz="2000" b="1" dirty="0">
              <a:solidFill>
                <a:schemeClr val="bg1">
                  <a:alpha val="64706"/>
                </a:schemeClr>
              </a:solidFill>
              <a:latin typeface="Montserrat" pitchFamily="2" charset="77"/>
              <a:ea typeface="Montserrat Bold"/>
              <a:cs typeface="Montserrat Bold"/>
              <a:sym typeface="Montserrat"/>
            </a:endParaRPr>
          </a:p>
          <a:p>
            <a:pPr marL="12700" lvl="1" algn="ctr">
              <a:lnSpc>
                <a:spcPts val="2333"/>
              </a:lnSpc>
            </a:pP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Montserrat Bold"/>
              </a:rPr>
              <a:t>Growth &amp; Development</a:t>
            </a:r>
            <a:endParaRPr lang="en-US" sz="2000" b="1" dirty="0">
              <a:solidFill>
                <a:schemeClr val="bg1"/>
              </a:solidFill>
              <a:latin typeface="Montserrat" pitchFamily="2" charset="77"/>
              <a:sym typeface="Montserrat"/>
            </a:endParaRPr>
          </a:p>
          <a:p>
            <a:pPr marL="12700" lvl="1" algn="ctr">
              <a:lnSpc>
                <a:spcPts val="2333"/>
              </a:lnSpc>
            </a:pPr>
            <a:r>
              <a:rPr lang="en-US" dirty="0">
                <a:solidFill>
                  <a:schemeClr val="bg1">
                    <a:alpha val="64706"/>
                  </a:schemeClr>
                </a:solidFill>
                <a:latin typeface="Montserrat" pitchFamily="2" charset="77"/>
              </a:rPr>
              <a:t>They expect continuous learning, faster career progression, and mobility opportunities</a:t>
            </a:r>
            <a:r>
              <a:rPr lang="en-US" dirty="0">
                <a:solidFill>
                  <a:schemeClr val="bg1">
                    <a:alpha val="64706"/>
                  </a:schemeClr>
                </a:solidFill>
                <a:latin typeface="Montserrat" pitchFamily="2" charset="77"/>
                <a:sym typeface="Montserrat"/>
              </a:rPr>
              <a:t>.</a:t>
            </a:r>
          </a:p>
          <a:p>
            <a:pPr marL="179925" lvl="1" algn="ctr">
              <a:lnSpc>
                <a:spcPts val="2333"/>
              </a:lnSpc>
            </a:pPr>
            <a:endParaRPr lang="en-US" sz="2000" dirty="0">
              <a:solidFill>
                <a:schemeClr val="bg1">
                  <a:alpha val="64706"/>
                </a:schemeClr>
              </a:solidFill>
              <a:latin typeface="Montserrat" pitchFamily="2" charset="77"/>
              <a:sym typeface="Montserrat"/>
            </a:endParaRPr>
          </a:p>
          <a:p>
            <a:pPr marL="12700" marR="0" lvl="1" algn="ctr">
              <a:lnSpc>
                <a:spcPts val="2333"/>
              </a:lnSpc>
              <a:buSzPts val="1000"/>
              <a:tabLst>
                <a:tab pos="457200" algn="l"/>
              </a:tabLst>
            </a:pP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Montserrat Bold"/>
              </a:rPr>
              <a:t>Wellbeing</a:t>
            </a: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Montserrat"/>
              </a:rPr>
              <a:t> &amp; Belonging </a:t>
            </a:r>
          </a:p>
          <a:p>
            <a:pPr marR="0" lvl="0" algn="ctr">
              <a:buSzPts val="1000"/>
              <a:tabLst>
                <a:tab pos="457200" algn="l"/>
              </a:tabLst>
            </a:pPr>
            <a:r>
              <a:rPr lang="en-US" dirty="0">
                <a:solidFill>
                  <a:schemeClr val="bg1">
                    <a:alpha val="64706"/>
                  </a:schemeClr>
                </a:solidFill>
                <a:latin typeface="Montserrat" pitchFamily="2" charset="77"/>
              </a:rPr>
              <a:t>Mental health, diversity, and inclusion are not optional, they are essential.</a:t>
            </a:r>
          </a:p>
          <a:p>
            <a:pPr marR="0" lvl="0" algn="ctr">
              <a:buSzPts val="1000"/>
              <a:tabLst>
                <a:tab pos="457200" algn="l"/>
              </a:tabLst>
            </a:pPr>
            <a:endParaRPr lang="en-US" sz="2000" b="1" dirty="0">
              <a:solidFill>
                <a:schemeClr val="bg1">
                  <a:alpha val="64706"/>
                </a:schemeClr>
              </a:solidFill>
              <a:latin typeface="Montserrat" pitchFamily="2" charset="77"/>
              <a:ea typeface="Montserrat Bold"/>
              <a:cs typeface="Montserrat Bold"/>
              <a:sym typeface="Montserrat Bold"/>
            </a:endParaRPr>
          </a:p>
          <a:p>
            <a:pPr marL="12700" lvl="1" algn="ctr">
              <a:lnSpc>
                <a:spcPts val="2333"/>
              </a:lnSpc>
              <a:buSzPts val="1000"/>
              <a:tabLst>
                <a:tab pos="457200" algn="l"/>
              </a:tabLst>
            </a:pP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Montserrat Bold"/>
              </a:rPr>
              <a:t>Flexibility</a:t>
            </a:r>
            <a:r>
              <a:rPr lang="en-US" sz="2000" b="1" dirty="0">
                <a:solidFill>
                  <a:schemeClr val="bg1"/>
                </a:solidFill>
                <a:latin typeface="Montserrat" pitchFamily="2" charset="77"/>
                <a:sym typeface="Montserrat"/>
              </a:rPr>
              <a:t> </a:t>
            </a:r>
          </a:p>
          <a:p>
            <a:pPr marR="0" lvl="0" algn="ctr">
              <a:buSzPts val="1000"/>
              <a:tabLst>
                <a:tab pos="457200" algn="l"/>
              </a:tabLst>
            </a:pPr>
            <a:r>
              <a:rPr lang="en-US" dirty="0">
                <a:solidFill>
                  <a:srgbClr val="FFFFFF">
                    <a:alpha val="64706"/>
                  </a:srgbClr>
                </a:solidFill>
                <a:latin typeface="Montserrat" pitchFamily="2" charset="77"/>
                <a:ea typeface="Montserrat"/>
                <a:cs typeface="Montserrat"/>
                <a:sym typeface="Montserrat"/>
              </a:rPr>
              <a:t>Not just hours, but where and how they work (hybrid, digital).</a:t>
            </a:r>
          </a:p>
        </p:txBody>
      </p:sp>
      <p:grpSp>
        <p:nvGrpSpPr>
          <p:cNvPr id="18" name="Group 14">
            <a:extLst>
              <a:ext uri="{FF2B5EF4-FFF2-40B4-BE49-F238E27FC236}">
                <a16:creationId xmlns:a16="http://schemas.microsoft.com/office/drawing/2014/main" id="{BC15F24F-7E4C-A715-AF29-ECB36963DB56}"/>
              </a:ext>
            </a:extLst>
          </p:cNvPr>
          <p:cNvGrpSpPr>
            <a:grpSpLocks noChangeAspect="1"/>
          </p:cNvGrpSpPr>
          <p:nvPr/>
        </p:nvGrpSpPr>
        <p:grpSpPr>
          <a:xfrm>
            <a:off x="9661776" y="4376410"/>
            <a:ext cx="1121118" cy="2217781"/>
            <a:chOff x="0" y="0"/>
            <a:chExt cx="2620010" cy="5182870"/>
          </a:xfrm>
        </p:grpSpPr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4406BAFC-0B46-F2BE-CA7D-0349B93D5AF6}"/>
                </a:ext>
              </a:extLst>
            </p:cNvPr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FF81287E-02CC-3B52-0FD7-CBB829E178A1}"/>
                </a:ext>
              </a:extLst>
            </p:cNvPr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555555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059E13B0-F6BE-FEDC-6259-7B2E53C8440B}"/>
                </a:ext>
              </a:extLst>
            </p:cNvPr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555555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EE1AA837-87BB-1377-54FA-11002EF71DFB}"/>
                </a:ext>
              </a:extLst>
            </p:cNvPr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BCE7FA4C-9A01-05C9-A21D-DD361D1FD8CC}"/>
                </a:ext>
              </a:extLst>
            </p:cNvPr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2E2E2E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DE4D691A-7792-310B-95B6-09491315C104}"/>
                </a:ext>
              </a:extLst>
            </p:cNvPr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2E2E2E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E48F49BC-11ED-5A65-780F-56406A98BC68}"/>
                </a:ext>
              </a:extLst>
            </p:cNvPr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2E2E2E"/>
            </a:solidFill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3" name="Freeform 23">
              <a:extLst>
                <a:ext uri="{FF2B5EF4-FFF2-40B4-BE49-F238E27FC236}">
                  <a16:creationId xmlns:a16="http://schemas.microsoft.com/office/drawing/2014/main" id="{2E23F4E6-EDC4-D3EF-F7E9-82A81726B838}"/>
                </a:ext>
              </a:extLst>
            </p:cNvPr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555555"/>
            </a:solidFill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53" name="Freeform 16">
            <a:extLst>
              <a:ext uri="{FF2B5EF4-FFF2-40B4-BE49-F238E27FC236}">
                <a16:creationId xmlns:a16="http://schemas.microsoft.com/office/drawing/2014/main" id="{0BD44F35-0063-49C0-A789-5876A2511633}"/>
              </a:ext>
            </a:extLst>
          </p:cNvPr>
          <p:cNvSpPr/>
          <p:nvPr/>
        </p:nvSpPr>
        <p:spPr>
          <a:xfrm>
            <a:off x="9804642" y="4532254"/>
            <a:ext cx="805500" cy="1946524"/>
          </a:xfrm>
          <a:custGeom>
            <a:avLst/>
            <a:gdLst/>
            <a:ahLst/>
            <a:cxnLst/>
            <a:rect l="l" t="t" r="r" b="b"/>
            <a:pathLst>
              <a:path w="2251710" h="4876800">
                <a:moveTo>
                  <a:pt x="2040890" y="0"/>
                </a:moveTo>
                <a:lnTo>
                  <a:pt x="1769110" y="0"/>
                </a:lnTo>
                <a:lnTo>
                  <a:pt x="1769110" y="57150"/>
                </a:lnTo>
                <a:cubicBezTo>
                  <a:pt x="1769110" y="121920"/>
                  <a:pt x="1715770" y="175260"/>
                  <a:pt x="1651000" y="175260"/>
                </a:cubicBezTo>
                <a:lnTo>
                  <a:pt x="601980" y="175260"/>
                </a:lnTo>
                <a:cubicBezTo>
                  <a:pt x="537210" y="175260"/>
                  <a:pt x="483870" y="121920"/>
                  <a:pt x="483870" y="57150"/>
                </a:cubicBezTo>
                <a:lnTo>
                  <a:pt x="483870" y="0"/>
                </a:lnTo>
                <a:lnTo>
                  <a:pt x="209550" y="0"/>
                </a:lnTo>
                <a:cubicBezTo>
                  <a:pt x="93980" y="0"/>
                  <a:pt x="0" y="93980"/>
                  <a:pt x="0" y="209550"/>
                </a:cubicBezTo>
                <a:lnTo>
                  <a:pt x="0" y="4667250"/>
                </a:lnTo>
                <a:cubicBezTo>
                  <a:pt x="0" y="4782820"/>
                  <a:pt x="93980" y="4876800"/>
                  <a:pt x="209550" y="4876800"/>
                </a:cubicBezTo>
                <a:lnTo>
                  <a:pt x="2040890" y="4876800"/>
                </a:lnTo>
                <a:cubicBezTo>
                  <a:pt x="2156460" y="4876800"/>
                  <a:pt x="2250440" y="4782820"/>
                  <a:pt x="2250440" y="4667250"/>
                </a:cubicBezTo>
                <a:lnTo>
                  <a:pt x="2250440" y="209550"/>
                </a:lnTo>
                <a:cubicBezTo>
                  <a:pt x="2251710" y="93980"/>
                  <a:pt x="2157730" y="0"/>
                  <a:pt x="2040890" y="0"/>
                </a:cubicBezTo>
                <a:close/>
              </a:path>
            </a:pathLst>
          </a:custGeom>
          <a:blipFill>
            <a:blip r:embed="rId2"/>
            <a:stretch>
              <a:fillRect l="-15461" r="-43569"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34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air of pink boxing gloves&#10;&#10;AI-generated content may be incorrect.">
            <a:extLst>
              <a:ext uri="{FF2B5EF4-FFF2-40B4-BE49-F238E27FC236}">
                <a16:creationId xmlns:a16="http://schemas.microsoft.com/office/drawing/2014/main" id="{82ACE03F-3D54-A83A-3CA2-71909FBB62F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EF0E4CC-AF2B-2150-2870-D16EB70D542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323F60">
                  <a:alpha val="40000"/>
                </a:srgbClr>
              </a:gs>
              <a:gs pos="100000">
                <a:srgbClr val="E5E5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0" y="1690208"/>
            <a:ext cx="5130731" cy="2786063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txBody>
          <a:bodyPr lIns="33867" tIns="33867" rIns="33867" bIns="33867" rtlCol="0" anchor="ctr"/>
          <a:lstStyle/>
          <a:p>
            <a:pPr marL="179926" lvl="1"/>
            <a:endParaRPr lang="en-US" sz="2500" dirty="0">
              <a:solidFill>
                <a:srgbClr val="FFFFFF">
                  <a:alpha val="64706"/>
                </a:srgbClr>
              </a:solidFill>
              <a:latin typeface="Montserrat" pitchFamily="2" charset="77"/>
              <a:ea typeface="Montserrat"/>
              <a:cs typeface="Montserrat"/>
              <a:sym typeface="Montserrat"/>
            </a:endParaRPr>
          </a:p>
          <a:p>
            <a:pPr marL="179926" lvl="1"/>
            <a:r>
              <a:rPr lang="en-US" sz="2500" dirty="0">
                <a:solidFill>
                  <a:srgbClr val="FFFFFF">
                    <a:alpha val="64706"/>
                  </a:srgbClr>
                </a:solidFill>
                <a:latin typeface="Montserrat" pitchFamily="2" charset="77"/>
                <a:ea typeface="Montserrat"/>
                <a:cs typeface="Montserrat"/>
                <a:sym typeface="Montserrat"/>
              </a:rPr>
              <a:t>IOs traditionally attract through </a:t>
            </a:r>
            <a:r>
              <a:rPr lang="en-US" sz="2500" b="1" dirty="0">
                <a:solidFill>
                  <a:srgbClr val="FFFFFF">
                    <a:alpha val="64706"/>
                  </a:srgbClr>
                </a:solidFill>
                <a:latin typeface="Montserrat" pitchFamily="2" charset="77"/>
                <a:ea typeface="Montserrat"/>
                <a:cs typeface="Montserrat"/>
                <a:sym typeface="Montserrat"/>
              </a:rPr>
              <a:t>stability, pensions and allowances</a:t>
            </a:r>
          </a:p>
          <a:p>
            <a:pPr marL="179926" lvl="1"/>
            <a:endParaRPr lang="en-US" sz="2500" dirty="0">
              <a:solidFill>
                <a:srgbClr val="FFFFFF">
                  <a:alpha val="64706"/>
                </a:srgbClr>
              </a:solidFill>
              <a:latin typeface="Montserrat" pitchFamily="2" charset="77"/>
              <a:ea typeface="Montserrat"/>
              <a:cs typeface="Montserrat"/>
              <a:sym typeface="Montserrat"/>
            </a:endParaRPr>
          </a:p>
          <a:p>
            <a:pPr marL="179926" lvl="1"/>
            <a:r>
              <a:rPr lang="en-US" sz="2500" dirty="0">
                <a:solidFill>
                  <a:srgbClr val="FFFFFF">
                    <a:alpha val="64706"/>
                  </a:srgbClr>
                </a:solidFill>
                <a:latin typeface="Montserrat" pitchFamily="2" charset="77"/>
              </a:rPr>
              <a:t>New workforce values </a:t>
            </a:r>
            <a:r>
              <a:rPr lang="en-US" sz="2500" b="1" dirty="0">
                <a:solidFill>
                  <a:srgbClr val="FFFFFF">
                    <a:alpha val="64706"/>
                  </a:srgbClr>
                </a:solidFill>
                <a:latin typeface="Montserrat" pitchFamily="2" charset="77"/>
              </a:rPr>
              <a:t>impact and flexibility today</a:t>
            </a:r>
          </a:p>
          <a:p>
            <a:pPr marL="179926" lvl="1">
              <a:lnSpc>
                <a:spcPts val="2333"/>
              </a:lnSpc>
            </a:pPr>
            <a:endParaRPr lang="en-US" sz="2000" dirty="0">
              <a:solidFill>
                <a:srgbClr val="FFFFFF">
                  <a:alpha val="64706"/>
                </a:srgbClr>
              </a:solidFill>
              <a:latin typeface="Montserrat" pitchFamily="2" charset="77"/>
              <a:sym typeface="Montserrat Bold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2BD6C-D0AF-34B2-A8C2-8DA2C4C5A47D}"/>
              </a:ext>
            </a:extLst>
          </p:cNvPr>
          <p:cNvSpPr txBox="1"/>
          <p:nvPr/>
        </p:nvSpPr>
        <p:spPr>
          <a:xfrm>
            <a:off x="1586259" y="414217"/>
            <a:ext cx="939921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Raleway" pitchFamily="2" charset="0"/>
                <a:cs typeface="Poppins Light" panose="00000400000000000000" pitchFamily="2" charset="0"/>
              </a:rPr>
              <a:t>GENERATIONAL TENSION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7424EF8E-7430-BEAD-D8F7-A8D8CD417AFB}"/>
              </a:ext>
            </a:extLst>
          </p:cNvPr>
          <p:cNvSpPr txBox="1"/>
          <p:nvPr/>
        </p:nvSpPr>
        <p:spPr>
          <a:xfrm>
            <a:off x="6415191" y="4395787"/>
            <a:ext cx="5776809" cy="2462213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txBody>
          <a:bodyPr lIns="33867" tIns="33867" rIns="33867" bIns="33867" rtlCol="0" anchor="ctr"/>
          <a:lstStyle/>
          <a:p>
            <a:pPr marL="179926" lvl="1"/>
            <a:r>
              <a:rPr lang="en-US" sz="3600" b="1" dirty="0">
                <a:solidFill>
                  <a:schemeClr val="bg1"/>
                </a:solidFill>
                <a:latin typeface="Montserrat" pitchFamily="2" charset="77"/>
                <a:sym typeface="Montserrat Bold"/>
              </a:rPr>
              <a:t>THE DANGER: </a:t>
            </a:r>
          </a:p>
          <a:p>
            <a:pPr marL="179926" lvl="1"/>
            <a:r>
              <a:rPr lang="en-US" sz="2000" dirty="0">
                <a:solidFill>
                  <a:srgbClr val="FFFFFF">
                    <a:alpha val="64706"/>
                  </a:srgbClr>
                </a:solidFill>
                <a:latin typeface="Montserrat" pitchFamily="2" charset="77"/>
                <a:ea typeface="Montserrat Bold"/>
                <a:cs typeface="Montserrat Bold"/>
                <a:sym typeface="Montserrat Bold"/>
              </a:rPr>
              <a:t>If IOs don’t modernize policies, top talent may bypass them for organizations that better align with their lifestyle and  expectations</a:t>
            </a:r>
          </a:p>
          <a:p>
            <a:pPr>
              <a:lnSpc>
                <a:spcPts val="1960"/>
              </a:lnSpc>
            </a:pPr>
            <a:endParaRPr lang="en-US" sz="1667" b="1" dirty="0">
              <a:solidFill>
                <a:srgbClr val="FFFFFF">
                  <a:alpha val="64706"/>
                </a:srgbClr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05C8219-DC10-5568-5B38-C9807B543882}"/>
              </a:ext>
            </a:extLst>
          </p:cNvPr>
          <p:cNvGrpSpPr/>
          <p:nvPr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63FCBCC-CC45-128A-0DCF-A79B2EA68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953" r="42529" b="10174"/>
            <a:stretch>
              <a:fillRect/>
            </a:stretch>
          </p:blipFill>
          <p:spPr>
            <a:xfrm>
              <a:off x="1" y="0"/>
              <a:ext cx="6137626" cy="6858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AC7A0C-6B29-3FB5-D272-03B2AA594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7879" b="1502"/>
            <a:stretch>
              <a:fillRect/>
            </a:stretch>
          </p:blipFill>
          <p:spPr>
            <a:xfrm>
              <a:off x="6137626" y="0"/>
              <a:ext cx="6054374" cy="68580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FBCAB86-5B9B-1420-BB8F-1E05C41D948F}"/>
              </a:ext>
            </a:extLst>
          </p:cNvPr>
          <p:cNvGrpSpPr/>
          <p:nvPr/>
        </p:nvGrpSpPr>
        <p:grpSpPr>
          <a:xfrm>
            <a:off x="1829430" y="1969166"/>
            <a:ext cx="8943345" cy="2800767"/>
            <a:chOff x="1844034" y="2105561"/>
            <a:chExt cx="8943345" cy="2800767"/>
          </a:xfrm>
          <a:solidFill>
            <a:srgbClr val="323F60"/>
          </a:solidFill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4C88265-D0CA-AFAB-5F8C-2D14EA57F0B2}"/>
                </a:ext>
              </a:extLst>
            </p:cNvPr>
            <p:cNvSpPr txBox="1"/>
            <p:nvPr/>
          </p:nvSpPr>
          <p:spPr>
            <a:xfrm>
              <a:off x="1844034" y="3429000"/>
              <a:ext cx="8943345" cy="147732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>
                      <a:alpha val="64706"/>
                    </a:schemeClr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How to preserve the strengths of our system while adapting to the workforce’s demand </a:t>
              </a:r>
            </a:p>
            <a:p>
              <a:pPr algn="ctr"/>
              <a:r>
                <a:rPr lang="en-US" sz="3000" dirty="0">
                  <a:solidFill>
                    <a:schemeClr val="bg1">
                      <a:alpha val="64706"/>
                    </a:schemeClr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to ensure we attract top talent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A901757-9542-F320-3F24-F88FB213329F}"/>
                </a:ext>
              </a:extLst>
            </p:cNvPr>
            <p:cNvSpPr txBox="1"/>
            <p:nvPr/>
          </p:nvSpPr>
          <p:spPr>
            <a:xfrm>
              <a:off x="2421549" y="2105561"/>
              <a:ext cx="7955625" cy="132343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The Challenge for International Organizations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E75C23-5017-76B0-1C7E-E0758CCA7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9A78-20C6-42D6-B11D-0437C72636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02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740</Words>
  <Application>Microsoft Macintosh PowerPoint</Application>
  <PresentationFormat>Widescreen</PresentationFormat>
  <Paragraphs>168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Aptos</vt:lpstr>
      <vt:lpstr>Arial</vt:lpstr>
      <vt:lpstr>Anton</vt:lpstr>
      <vt:lpstr>Raleway</vt:lpstr>
      <vt:lpstr>Montserrat Bold</vt:lpstr>
      <vt:lpstr>Montserrat</vt:lpstr>
      <vt:lpstr>Poppins</vt:lpstr>
      <vt:lpstr>Calibri Light</vt:lpstr>
      <vt:lpstr>Horizon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Bipul Deb Nath</dc:creator>
  <cp:lastModifiedBy>NEHMEH Ranya</cp:lastModifiedBy>
  <cp:revision>133</cp:revision>
  <cp:lastPrinted>2025-10-03T17:26:38Z</cp:lastPrinted>
  <dcterms:created xsi:type="dcterms:W3CDTF">2025-09-23T12:48:46Z</dcterms:created>
  <dcterms:modified xsi:type="dcterms:W3CDTF">2025-10-07T12:29:44Z</dcterms:modified>
</cp:coreProperties>
</file>