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296" r:id="rId2"/>
    <p:sldId id="299" r:id="rId3"/>
    <p:sldId id="302" r:id="rId4"/>
    <p:sldId id="300" r:id="rId5"/>
    <p:sldId id="314" r:id="rId6"/>
    <p:sldId id="304" r:id="rId7"/>
    <p:sldId id="318" r:id="rId8"/>
    <p:sldId id="308" r:id="rId9"/>
    <p:sldId id="310" r:id="rId10"/>
    <p:sldId id="313" r:id="rId11"/>
    <p:sldId id="312" r:id="rId12"/>
    <p:sldId id="345" r:id="rId13"/>
    <p:sldId id="303" r:id="rId14"/>
    <p:sldId id="301" r:id="rId15"/>
    <p:sldId id="322" r:id="rId16"/>
    <p:sldId id="311" r:id="rId17"/>
    <p:sldId id="323" r:id="rId18"/>
    <p:sldId id="324" r:id="rId19"/>
    <p:sldId id="326" r:id="rId20"/>
    <p:sldId id="328" r:id="rId21"/>
    <p:sldId id="319" r:id="rId22"/>
    <p:sldId id="346" r:id="rId23"/>
    <p:sldId id="336" r:id="rId24"/>
    <p:sldId id="337" r:id="rId25"/>
    <p:sldId id="339" r:id="rId26"/>
    <p:sldId id="340" r:id="rId27"/>
    <p:sldId id="316" r:id="rId28"/>
    <p:sldId id="288" r:id="rId2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E39DA5B-BB19-42B9-8F0C-13EA7DDD7C52}">
          <p14:sldIdLst>
            <p14:sldId id="296"/>
            <p14:sldId id="299"/>
          </p14:sldIdLst>
        </p14:section>
        <p14:section name="Core MoU" id="{5262DBBA-A587-4894-87D8-AA4E35BD959D}">
          <p14:sldIdLst>
            <p14:sldId id="302"/>
            <p14:sldId id="300"/>
            <p14:sldId id="314"/>
            <p14:sldId id="304"/>
            <p14:sldId id="318"/>
            <p14:sldId id="308"/>
            <p14:sldId id="310"/>
            <p14:sldId id="313"/>
            <p14:sldId id="312"/>
            <p14:sldId id="345"/>
          </p14:sldIdLst>
        </p14:section>
        <p14:section name="Annexes" id="{0D7DFAA2-D1BD-4A43-BDED-B269D90E72F4}">
          <p14:sldIdLst>
            <p14:sldId id="303"/>
            <p14:sldId id="301"/>
            <p14:sldId id="322"/>
            <p14:sldId id="311"/>
            <p14:sldId id="323"/>
            <p14:sldId id="324"/>
            <p14:sldId id="326"/>
            <p14:sldId id="328"/>
            <p14:sldId id="319"/>
            <p14:sldId id="346"/>
            <p14:sldId id="336"/>
            <p14:sldId id="337"/>
            <p14:sldId id="339"/>
            <p14:sldId id="340"/>
            <p14:sldId id="316"/>
            <p14:sldId id="28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FFFF00"/>
    <a:srgbClr val="C0000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07"/>
    <p:restoredTop sz="94686"/>
  </p:normalViewPr>
  <p:slideViewPr>
    <p:cSldViewPr snapToGrid="0" snapToObjects="1">
      <p:cViewPr varScale="1">
        <p:scale>
          <a:sx n="85" d="100"/>
          <a:sy n="85" d="100"/>
        </p:scale>
        <p:origin x="97" y="13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1/16/2025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01T21:01:25.22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1,'66'0,"132"0,257 6,-350 1,-1 5,137 33,-105-14,1-5,1-7,0-5,176-6,458-15,-410 7,-340-2,0-1,-1-1,1-1,-1 0,0-2,-1 0,35-19,-47 23,1 1,-1 0,1 0,-1 1,1-1,0 2,0 0,10 0,-8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01T21:01:31.392"/>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71,'139'0,"617"-3,-514-11,-48 2,-36 3,122-1,-258 10,1-2,40-7,-39 4,0 2,33-1,236 8,-268-3,0 1,1 2,-1 0,38 13,29 16,-68-23,0 0,0-2,1-1,0-1,0-1,43 3,1526-10,-1338-6,-108 3,39 2,46 8,12 7,-20 2,-13 3,640 79,-713-84,196-7,-85-5,-193-2,0-2,90-18,-81 10,90-4,-139 15,-1-1,1-1,-1 0,0-1,0 0,0-2,-1 0,1 0,23-16,-5 3,0 2,60-22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1/16/2025</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Janaury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DRD8 Collaboration Board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Janaury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DRD8 Collaboration Board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Janaury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DRD8 Collaboration Board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 Janaury 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DRD8 Collaboration Board Meeting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Janaury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DRD8 Collaboration Board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Janaury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DRD8 Collaboration Board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Janaury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DRD8 Collaboration Board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Janaury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DRD8 Collaboration Board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 Janaury 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DRD8 Collaboration Board Meeting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 Janaury 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DRD8 Collaboration Board Meeting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 Janaury 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DRD8 Collaboration Board Meeting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 Janaury 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DRD8 Collaboration Board Meeting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Janaury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Janaury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Janaury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Janaury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 Janaury 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DRD8 Collaboration Board Meeting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 Janaury 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DRD8 Collaboration Board Meeting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20 Janaury 2025</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GB"/>
              <a:t>DRD8 Collaboration Board Meeting</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Burkhard.Schmidt@cern.ch"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cds.cern.ch/record/2728154/files/General-Conditions_CERN_experiments.pdf"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504002/contributions/6330343/attachments/2998879/5284098/DRDx-MoU-Draft6-full.pdf"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customXml" Target="../ink/ink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6" y="3254435"/>
            <a:ext cx="11376025" cy="1608510"/>
          </a:xfrm>
        </p:spPr>
        <p:txBody>
          <a:bodyPr/>
          <a:lstStyle/>
          <a:p>
            <a:pPr algn="ctr"/>
            <a:r>
              <a:rPr lang="en-US" dirty="0"/>
              <a:t>DRD8 </a:t>
            </a:r>
            <a:br>
              <a:rPr lang="en-US" dirty="0"/>
            </a:br>
            <a:r>
              <a:rPr lang="en-US" dirty="0"/>
              <a:t>Memorandum of Understanding</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6" y="5256239"/>
            <a:ext cx="11376026" cy="712299"/>
          </a:xfrm>
        </p:spPr>
        <p:txBody>
          <a:bodyPr/>
          <a:lstStyle/>
          <a:p>
            <a:pPr algn="ctr"/>
            <a:r>
              <a:rPr lang="en-GB" dirty="0"/>
              <a:t>Burkhard Schmidt</a:t>
            </a:r>
          </a:p>
          <a:p>
            <a:pPr algn="ctr"/>
            <a:r>
              <a:rPr lang="en-GB" b="0" dirty="0"/>
              <a:t>January 20,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AAB193-FFF0-62A3-FB93-9BF3AF64FCDC}"/>
              </a:ext>
            </a:extLst>
          </p:cNvPr>
          <p:cNvSpPr>
            <a:spLocks noGrp="1"/>
          </p:cNvSpPr>
          <p:nvPr>
            <p:ph idx="1"/>
          </p:nvPr>
        </p:nvSpPr>
        <p:spPr>
          <a:xfrm>
            <a:off x="412776" y="1303740"/>
            <a:ext cx="11376024" cy="1836737"/>
          </a:xfrm>
        </p:spPr>
        <p:txBody>
          <a:bodyPr/>
          <a:lstStyle/>
          <a:p>
            <a:r>
              <a:rPr lang="en-GB" dirty="0"/>
              <a:t>Intellectual Property</a:t>
            </a:r>
          </a:p>
          <a:p>
            <a:pPr marL="0" indent="0">
              <a:buNone/>
            </a:pPr>
            <a:endParaRPr lang="en-US" dirty="0"/>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r>
              <a:rPr lang="en-US" dirty="0"/>
              <a:t>Feedback on the Core part of MoU Draft 3.1(V)</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0" name="TextBox 9">
            <a:extLst>
              <a:ext uri="{FF2B5EF4-FFF2-40B4-BE49-F238E27FC236}">
                <a16:creationId xmlns:a16="http://schemas.microsoft.com/office/drawing/2014/main" id="{40C1FC34-2E26-7728-11C6-385AA72F5B53}"/>
              </a:ext>
            </a:extLst>
          </p:cNvPr>
          <p:cNvSpPr txBox="1"/>
          <p:nvPr/>
        </p:nvSpPr>
        <p:spPr>
          <a:xfrm>
            <a:off x="498765" y="3659118"/>
            <a:ext cx="3823854" cy="923330"/>
          </a:xfrm>
          <a:prstGeom prst="rect">
            <a:avLst/>
          </a:prstGeom>
          <a:noFill/>
        </p:spPr>
        <p:txBody>
          <a:bodyPr wrap="square">
            <a:spAutoFit/>
          </a:bodyPr>
          <a:lstStyle/>
          <a:p>
            <a:pPr algn="ctr"/>
            <a:r>
              <a:rPr lang="en-GB" dirty="0"/>
              <a:t>(*) Discussed at the Meeting (9 July 2024) on the draft MoU with the CERN Research Director.</a:t>
            </a:r>
          </a:p>
        </p:txBody>
      </p:sp>
      <p:pic>
        <p:nvPicPr>
          <p:cNvPr id="9" name="Picture 8">
            <a:extLst>
              <a:ext uri="{FF2B5EF4-FFF2-40B4-BE49-F238E27FC236}">
                <a16:creationId xmlns:a16="http://schemas.microsoft.com/office/drawing/2014/main" id="{1FDA2B36-CDCA-D573-DC0E-4697D52AF799}"/>
              </a:ext>
            </a:extLst>
          </p:cNvPr>
          <p:cNvPicPr>
            <a:picLocks noChangeAspect="1"/>
          </p:cNvPicPr>
          <p:nvPr/>
        </p:nvPicPr>
        <p:blipFill>
          <a:blip r:embed="rId2"/>
          <a:stretch>
            <a:fillRect/>
          </a:stretch>
        </p:blipFill>
        <p:spPr>
          <a:xfrm>
            <a:off x="4397436" y="1587335"/>
            <a:ext cx="7380406" cy="41514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00674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3" name="Picture 12">
            <a:extLst>
              <a:ext uri="{FF2B5EF4-FFF2-40B4-BE49-F238E27FC236}">
                <a16:creationId xmlns:a16="http://schemas.microsoft.com/office/drawing/2014/main" id="{27B32AB7-AC11-AB59-B84A-192AD1AF6304}"/>
              </a:ext>
            </a:extLst>
          </p:cNvPr>
          <p:cNvPicPr>
            <a:picLocks noChangeAspect="1"/>
          </p:cNvPicPr>
          <p:nvPr/>
        </p:nvPicPr>
        <p:blipFill rotWithShape="1">
          <a:blip r:embed="rId2"/>
          <a:srcRect b="24482"/>
          <a:stretch/>
        </p:blipFill>
        <p:spPr>
          <a:xfrm>
            <a:off x="616912" y="1053605"/>
            <a:ext cx="5359103" cy="5085143"/>
          </a:xfrm>
          <a:prstGeom prst="rect">
            <a:avLst/>
          </a:prstGeom>
        </p:spPr>
      </p:pic>
      <p:pic>
        <p:nvPicPr>
          <p:cNvPr id="15" name="Picture 14">
            <a:extLst>
              <a:ext uri="{FF2B5EF4-FFF2-40B4-BE49-F238E27FC236}">
                <a16:creationId xmlns:a16="http://schemas.microsoft.com/office/drawing/2014/main" id="{04FCE796-E98A-1DA3-2ACE-F2281919A9BB}"/>
              </a:ext>
            </a:extLst>
          </p:cNvPr>
          <p:cNvPicPr>
            <a:picLocks noChangeAspect="1"/>
          </p:cNvPicPr>
          <p:nvPr/>
        </p:nvPicPr>
        <p:blipFill>
          <a:blip r:embed="rId3"/>
          <a:stretch>
            <a:fillRect/>
          </a:stretch>
        </p:blipFill>
        <p:spPr>
          <a:xfrm>
            <a:off x="6096000" y="2577605"/>
            <a:ext cx="5248553" cy="3688638"/>
          </a:xfrm>
          <a:prstGeom prst="rect">
            <a:avLst/>
          </a:prstGeom>
        </p:spPr>
      </p:pic>
      <p:pic>
        <p:nvPicPr>
          <p:cNvPr id="20" name="Picture 19">
            <a:extLst>
              <a:ext uri="{FF2B5EF4-FFF2-40B4-BE49-F238E27FC236}">
                <a16:creationId xmlns:a16="http://schemas.microsoft.com/office/drawing/2014/main" id="{018B5788-1AE3-6B10-3AAD-379F7E06E007}"/>
              </a:ext>
            </a:extLst>
          </p:cNvPr>
          <p:cNvPicPr>
            <a:picLocks noChangeAspect="1"/>
          </p:cNvPicPr>
          <p:nvPr/>
        </p:nvPicPr>
        <p:blipFill rotWithShape="1">
          <a:blip r:embed="rId2"/>
          <a:srcRect t="75688"/>
          <a:stretch/>
        </p:blipFill>
        <p:spPr>
          <a:xfrm>
            <a:off x="6016010" y="1053605"/>
            <a:ext cx="5359103" cy="1637093"/>
          </a:xfrm>
          <a:prstGeom prst="rect">
            <a:avLst/>
          </a:prstGeom>
        </p:spPr>
      </p:pic>
      <p:sp>
        <p:nvSpPr>
          <p:cNvPr id="22" name="Title 2">
            <a:extLst>
              <a:ext uri="{FF2B5EF4-FFF2-40B4-BE49-F238E27FC236}">
                <a16:creationId xmlns:a16="http://schemas.microsoft.com/office/drawing/2014/main" id="{F4C6E2D6-449D-F854-0B4A-3A2C545A3416}"/>
              </a:ext>
            </a:extLst>
          </p:cNvPr>
          <p:cNvSpPr>
            <a:spLocks noGrp="1"/>
          </p:cNvSpPr>
          <p:nvPr>
            <p:ph type="title"/>
          </p:nvPr>
        </p:nvSpPr>
        <p:spPr>
          <a:xfrm>
            <a:off x="407988" y="373593"/>
            <a:ext cx="11376025" cy="1065742"/>
          </a:xfrm>
        </p:spPr>
        <p:txBody>
          <a:bodyPr/>
          <a:lstStyle/>
          <a:p>
            <a:r>
              <a:rPr lang="en-US" dirty="0"/>
              <a:t>Feedback on the Core part of MoU Draft 3.1(VI)</a:t>
            </a:r>
          </a:p>
        </p:txBody>
      </p:sp>
    </p:spTree>
    <p:extLst>
      <p:ext uri="{BB962C8B-B14F-4D97-AF65-F5344CB8AC3E}">
        <p14:creationId xmlns:p14="http://schemas.microsoft.com/office/powerpoint/2010/main" val="861721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7EFE49-01C4-2885-3332-1DAC7F76846D}"/>
              </a:ext>
            </a:extLst>
          </p:cNvPr>
          <p:cNvSpPr>
            <a:spLocks noGrp="1"/>
          </p:cNvSpPr>
          <p:nvPr>
            <p:ph idx="1"/>
          </p:nvPr>
        </p:nvSpPr>
        <p:spPr>
          <a:xfrm>
            <a:off x="496020" y="2820240"/>
            <a:ext cx="11292780" cy="1568187"/>
          </a:xfrm>
        </p:spPr>
        <p:txBody>
          <a:bodyPr>
            <a:normAutofit/>
          </a:bodyPr>
          <a:lstStyle/>
          <a:p>
            <a:pPr lvl="1"/>
            <a:r>
              <a:rPr lang="en-US" sz="2000" dirty="0"/>
              <a:t>CERN (Helge Meinhard) and ECFA Detector Panel are working on it</a:t>
            </a:r>
          </a:p>
          <a:p>
            <a:pPr lvl="1"/>
            <a:endParaRPr lang="en-US" sz="2000" dirty="0"/>
          </a:p>
          <a:p>
            <a:pPr lvl="1"/>
            <a:r>
              <a:rPr lang="en-US" sz="2000" dirty="0"/>
              <a:t>To be released soon… </a:t>
            </a:r>
          </a:p>
          <a:p>
            <a:pPr marL="0" lvl="1" indent="0">
              <a:buNone/>
            </a:pPr>
            <a:endParaRPr lang="en-US" sz="2000" dirty="0"/>
          </a:p>
          <a:p>
            <a:endParaRPr lang="en-US" sz="2400" dirty="0"/>
          </a:p>
        </p:txBody>
      </p:sp>
      <p:sp>
        <p:nvSpPr>
          <p:cNvPr id="3" name="Title 2">
            <a:extLst>
              <a:ext uri="{FF2B5EF4-FFF2-40B4-BE49-F238E27FC236}">
                <a16:creationId xmlns:a16="http://schemas.microsoft.com/office/drawing/2014/main" id="{414FA41A-DA86-81C3-0BEB-86327B0EF5E8}"/>
              </a:ext>
            </a:extLst>
          </p:cNvPr>
          <p:cNvSpPr>
            <a:spLocks noGrp="1"/>
          </p:cNvSpPr>
          <p:nvPr>
            <p:ph type="title"/>
          </p:nvPr>
        </p:nvSpPr>
        <p:spPr/>
        <p:txBody>
          <a:bodyPr/>
          <a:lstStyle/>
          <a:p>
            <a:r>
              <a:rPr lang="en-US" dirty="0"/>
              <a:t>Core MoU Status</a:t>
            </a:r>
          </a:p>
        </p:txBody>
      </p:sp>
      <p:sp>
        <p:nvSpPr>
          <p:cNvPr id="4" name="Date Placeholder 3">
            <a:extLst>
              <a:ext uri="{FF2B5EF4-FFF2-40B4-BE49-F238E27FC236}">
                <a16:creationId xmlns:a16="http://schemas.microsoft.com/office/drawing/2014/main" id="{E63CAC6C-BAB0-ED05-1A21-CE8C2A9D7FB2}"/>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E0C7A7D4-037C-54AD-7461-9A3F533FE162}"/>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A556112-6DAF-7639-F19A-F4AE788C18F1}"/>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24710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7B903B6-03F8-17DC-9586-C642B69DC8C2}"/>
              </a:ext>
            </a:extLst>
          </p:cNvPr>
          <p:cNvSpPr>
            <a:spLocks noGrp="1"/>
          </p:cNvSpPr>
          <p:nvPr>
            <p:ph type="title"/>
          </p:nvPr>
        </p:nvSpPr>
        <p:spPr/>
        <p:txBody>
          <a:bodyPr/>
          <a:lstStyle/>
          <a:p>
            <a:r>
              <a:rPr lang="en-US" dirty="0"/>
              <a:t>MoU Annexes (DRD8 specific)</a:t>
            </a:r>
          </a:p>
        </p:txBody>
      </p:sp>
      <p:sp>
        <p:nvSpPr>
          <p:cNvPr id="8" name="Text Placeholder 7">
            <a:extLst>
              <a:ext uri="{FF2B5EF4-FFF2-40B4-BE49-F238E27FC236}">
                <a16:creationId xmlns:a16="http://schemas.microsoft.com/office/drawing/2014/main" id="{ABED9AA7-C002-7703-FDFB-CF67FF872EAE}"/>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1904D8BE-0A2E-6BD7-A8F1-DF84B3B3BA83}"/>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7EC137EF-D100-6BEE-1BFA-B29C9BB62D7C}"/>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7F3BF0BD-769D-AE6A-2FA3-D992CD8FBC7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40742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0E973-9A10-A652-11C1-397CC6BF6334}"/>
              </a:ext>
            </a:extLst>
          </p:cNvPr>
          <p:cNvSpPr>
            <a:spLocks noGrp="1"/>
          </p:cNvSpPr>
          <p:nvPr>
            <p:ph idx="1"/>
          </p:nvPr>
        </p:nvSpPr>
        <p:spPr>
          <a:xfrm>
            <a:off x="407987" y="1254912"/>
            <a:ext cx="11376024" cy="5054448"/>
          </a:xfrm>
        </p:spPr>
        <p:txBody>
          <a:bodyPr>
            <a:normAutofit fontScale="85000" lnSpcReduction="20000"/>
          </a:bodyPr>
          <a:lstStyle/>
          <a:p>
            <a:pPr>
              <a:lnSpc>
                <a:spcPct val="150000"/>
              </a:lnSpc>
            </a:pPr>
            <a:r>
              <a:rPr lang="en-GB" sz="1800" dirty="0"/>
              <a:t>Annex 1 Collaborating Institutions and their Contact Persons</a:t>
            </a:r>
          </a:p>
          <a:p>
            <a:pPr>
              <a:lnSpc>
                <a:spcPct val="150000"/>
              </a:lnSpc>
            </a:pPr>
            <a:r>
              <a:rPr lang="en-GB" sz="1800" dirty="0"/>
              <a:t>Annex 2 Funding Agencies and their Representatives</a:t>
            </a:r>
          </a:p>
          <a:p>
            <a:pPr>
              <a:lnSpc>
                <a:spcPct val="150000"/>
              </a:lnSpc>
            </a:pPr>
            <a:r>
              <a:rPr lang="en-GB" sz="1800" dirty="0"/>
              <a:t>Annex 3 Sub-Detector Structure and Technical Participation of the Collaborating Institutions</a:t>
            </a:r>
          </a:p>
          <a:p>
            <a:pPr>
              <a:lnSpc>
                <a:spcPct val="150000"/>
              </a:lnSpc>
            </a:pPr>
            <a:r>
              <a:rPr lang="en-GB" sz="1800" dirty="0"/>
              <a:t>Annex 4 The Organisational Structure of the Collaboration</a:t>
            </a:r>
          </a:p>
          <a:p>
            <a:pPr>
              <a:lnSpc>
                <a:spcPct val="150000"/>
              </a:lnSpc>
            </a:pPr>
            <a:r>
              <a:rPr lang="en-GB" sz="1800" dirty="0"/>
              <a:t>Annex 5 Overview of the Financial Participation of the Funding Agencies</a:t>
            </a:r>
          </a:p>
          <a:p>
            <a:pPr>
              <a:lnSpc>
                <a:spcPct val="150000"/>
              </a:lnSpc>
            </a:pPr>
            <a:r>
              <a:rPr lang="en-GB" sz="1800" dirty="0"/>
              <a:t>Annex 6 Specific Obligations and Responsibilities of CERN as the Host Laboratory of the </a:t>
            </a:r>
            <a:r>
              <a:rPr lang="en-GB" sz="1800" dirty="0" err="1"/>
              <a:t>DRDn</a:t>
            </a:r>
            <a:r>
              <a:rPr lang="en-GB" sz="1800" dirty="0"/>
              <a:t> Collaboration</a:t>
            </a:r>
          </a:p>
          <a:p>
            <a:pPr>
              <a:lnSpc>
                <a:spcPct val="150000"/>
              </a:lnSpc>
            </a:pPr>
            <a:r>
              <a:rPr lang="en-GB" sz="1800" dirty="0"/>
              <a:t>Annex 7 Work Packages</a:t>
            </a:r>
          </a:p>
          <a:p>
            <a:pPr>
              <a:lnSpc>
                <a:spcPct val="150000"/>
              </a:lnSpc>
            </a:pPr>
            <a:r>
              <a:rPr lang="en-GB" sz="1800" dirty="0"/>
              <a:t>Annex 8 Working Groups</a:t>
            </a:r>
          </a:p>
          <a:p>
            <a:pPr>
              <a:lnSpc>
                <a:spcPct val="150000"/>
              </a:lnSpc>
            </a:pPr>
            <a:r>
              <a:rPr lang="en-GB" sz="1800" dirty="0"/>
              <a:t>Annex 9 Other Work Entities</a:t>
            </a:r>
          </a:p>
          <a:p>
            <a:pPr>
              <a:lnSpc>
                <a:spcPct val="150000"/>
              </a:lnSpc>
            </a:pPr>
            <a:r>
              <a:rPr lang="en-GB" sz="1800" dirty="0"/>
              <a:t>Annex 10 Included Background IP</a:t>
            </a:r>
          </a:p>
          <a:p>
            <a:pPr>
              <a:lnSpc>
                <a:spcPct val="150000"/>
              </a:lnSpc>
            </a:pPr>
            <a:r>
              <a:rPr lang="en-GB" sz="1800" dirty="0"/>
              <a:t>Annex 11 Conflict of Interest Disclosure Form</a:t>
            </a:r>
          </a:p>
          <a:p>
            <a:pPr>
              <a:lnSpc>
                <a:spcPct val="150000"/>
              </a:lnSpc>
            </a:pPr>
            <a:r>
              <a:rPr lang="en-GB" sz="1800" dirty="0"/>
              <a:t>Annex 12 CERN General Conditions Applicable to Experiments</a:t>
            </a:r>
          </a:p>
          <a:p>
            <a:pPr marL="0" indent="0">
              <a:lnSpc>
                <a:spcPct val="150000"/>
              </a:lnSpc>
              <a:buNone/>
            </a:pPr>
            <a:endParaRPr lang="en-US" sz="1800" dirty="0"/>
          </a:p>
        </p:txBody>
      </p:sp>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p:txBody>
          <a:bodyPr/>
          <a:lstStyle/>
          <a:p>
            <a:r>
              <a:rPr lang="en-US" dirty="0"/>
              <a:t>List of Annexes</a:t>
            </a: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2002296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1</a:t>
            </a:r>
            <a:br>
              <a:rPr lang="en-GB" sz="3600" dirty="0"/>
            </a:br>
            <a:r>
              <a:rPr lang="en-GB" sz="2800" dirty="0"/>
              <a:t>Collaborating Institutions </a:t>
            </a:r>
            <a:br>
              <a:rPr lang="en-GB" sz="2800" dirty="0"/>
            </a:br>
            <a:r>
              <a:rPr lang="en-GB" sz="2800" dirty="0"/>
              <a:t>and their Contact Persons</a:t>
            </a:r>
            <a:br>
              <a:rPr lang="en-GB" sz="2800" dirty="0"/>
            </a:br>
            <a:br>
              <a:rPr lang="en-GB" sz="2800" dirty="0"/>
            </a:br>
            <a:r>
              <a:rPr lang="en-GB" sz="2800" b="0" dirty="0">
                <a:solidFill>
                  <a:srgbClr val="303030"/>
                </a:solidFill>
              </a:rPr>
              <a:t>Table 11 from the Proposal</a:t>
            </a:r>
            <a:br>
              <a:rPr lang="en-GB" sz="2800" dirty="0"/>
            </a:br>
            <a:r>
              <a:rPr lang="en-GB" sz="2400" b="0" dirty="0">
                <a:solidFill>
                  <a:srgbClr val="303030"/>
                </a:solidFill>
              </a:rPr>
              <a:t>- needs some updates </a:t>
            </a:r>
            <a:br>
              <a:rPr lang="en-GB" sz="2400" b="0" dirty="0">
                <a:solidFill>
                  <a:srgbClr val="303030"/>
                </a:solidFill>
              </a:rPr>
            </a:br>
            <a:r>
              <a:rPr lang="en-GB" sz="2400" b="0" dirty="0">
                <a:solidFill>
                  <a:srgbClr val="303030"/>
                </a:solidFill>
              </a:rPr>
              <a:t>- kindly get in touch with me:</a:t>
            </a:r>
            <a:br>
              <a:rPr lang="en-GB" sz="2400" b="0" dirty="0">
                <a:solidFill>
                  <a:srgbClr val="303030"/>
                </a:solidFill>
              </a:rPr>
            </a:br>
            <a:r>
              <a:rPr lang="en-GB" sz="2400" b="0" dirty="0"/>
              <a:t>  </a:t>
            </a:r>
            <a:r>
              <a:rPr lang="en-GB" sz="2400" b="0" dirty="0">
                <a:hlinkClick r:id="rId2"/>
              </a:rPr>
              <a:t>Burkhard.Schmidt@cern.ch</a:t>
            </a:r>
            <a:br>
              <a:rPr lang="en-GB" sz="2400" b="0" dirty="0"/>
            </a:br>
            <a:r>
              <a:rPr lang="en-GB" sz="2400" b="0" dirty="0"/>
              <a:t>  </a:t>
            </a:r>
            <a:endParaRPr lang="en-GB" sz="3600" b="0" dirty="0"/>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7" name="Picture 6">
            <a:extLst>
              <a:ext uri="{FF2B5EF4-FFF2-40B4-BE49-F238E27FC236}">
                <a16:creationId xmlns:a16="http://schemas.microsoft.com/office/drawing/2014/main" id="{2B783963-C3CB-B0BE-139D-5583A7F1BE75}"/>
              </a:ext>
            </a:extLst>
          </p:cNvPr>
          <p:cNvPicPr>
            <a:picLocks noChangeAspect="1"/>
          </p:cNvPicPr>
          <p:nvPr/>
        </p:nvPicPr>
        <p:blipFill>
          <a:blip r:embed="rId3"/>
          <a:stretch>
            <a:fillRect/>
          </a:stretch>
        </p:blipFill>
        <p:spPr>
          <a:xfrm>
            <a:off x="4936783" y="20782"/>
            <a:ext cx="7372572" cy="6858000"/>
          </a:xfrm>
          <a:prstGeom prst="rect">
            <a:avLst/>
          </a:prstGeom>
        </p:spPr>
      </p:pic>
    </p:spTree>
    <p:extLst>
      <p:ext uri="{BB962C8B-B14F-4D97-AF65-F5344CB8AC3E}">
        <p14:creationId xmlns:p14="http://schemas.microsoft.com/office/powerpoint/2010/main" val="1508042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2 </a:t>
            </a:r>
            <a:br>
              <a:rPr lang="en-GB" sz="3600" dirty="0"/>
            </a:br>
            <a:r>
              <a:rPr lang="en-GB" sz="3600" dirty="0"/>
              <a:t>Funding Agencies and their Representatives</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0" name="TextBox 9">
            <a:extLst>
              <a:ext uri="{FF2B5EF4-FFF2-40B4-BE49-F238E27FC236}">
                <a16:creationId xmlns:a16="http://schemas.microsoft.com/office/drawing/2014/main" id="{40C1FC34-2E26-7728-11C6-385AA72F5B53}"/>
              </a:ext>
            </a:extLst>
          </p:cNvPr>
          <p:cNvSpPr txBox="1"/>
          <p:nvPr/>
        </p:nvSpPr>
        <p:spPr>
          <a:xfrm>
            <a:off x="403200" y="2278217"/>
            <a:ext cx="4284468" cy="1200329"/>
          </a:xfrm>
          <a:prstGeom prst="rect">
            <a:avLst/>
          </a:prstGeom>
          <a:noFill/>
        </p:spPr>
        <p:txBody>
          <a:bodyPr wrap="square">
            <a:spAutoFit/>
          </a:bodyPr>
          <a:lstStyle/>
          <a:p>
            <a:pPr algn="just"/>
            <a:r>
              <a:rPr lang="en-GB" dirty="0"/>
              <a:t>(*) Addressed at the Meeting (9 July 2024) on the draft MoU with the CERN Research Director to discuss the first draft and the comments received.</a:t>
            </a:r>
          </a:p>
        </p:txBody>
      </p:sp>
      <p:pic>
        <p:nvPicPr>
          <p:cNvPr id="9" name="Picture 8">
            <a:extLst>
              <a:ext uri="{FF2B5EF4-FFF2-40B4-BE49-F238E27FC236}">
                <a16:creationId xmlns:a16="http://schemas.microsoft.com/office/drawing/2014/main" id="{01FA1EAB-02DE-08F2-99F2-0BC77FE6F399}"/>
              </a:ext>
            </a:extLst>
          </p:cNvPr>
          <p:cNvPicPr>
            <a:picLocks noChangeAspect="1"/>
          </p:cNvPicPr>
          <p:nvPr/>
        </p:nvPicPr>
        <p:blipFill>
          <a:blip r:embed="rId2"/>
          <a:stretch>
            <a:fillRect/>
          </a:stretch>
        </p:blipFill>
        <p:spPr>
          <a:xfrm>
            <a:off x="5257400" y="2267174"/>
            <a:ext cx="6526613" cy="3685873"/>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9CEE938A-829B-BD96-086F-83239C8B5211}"/>
              </a:ext>
            </a:extLst>
          </p:cNvPr>
          <p:cNvSpPr txBox="1"/>
          <p:nvPr/>
        </p:nvSpPr>
        <p:spPr>
          <a:xfrm>
            <a:off x="463207" y="3995165"/>
            <a:ext cx="4164454"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Funding Agencies signing the MoU are not necessarily the same as the Funding Agencies listed in the Work Packages.</a:t>
            </a:r>
          </a:p>
          <a:p>
            <a:pPr marL="285750" indent="-285750" algn="l">
              <a:buFont typeface="Arial" panose="020B0604020202020204" pitchFamily="34" charset="0"/>
              <a:buChar char="•"/>
            </a:pPr>
            <a:r>
              <a:rPr lang="en-GB" dirty="0"/>
              <a:t>The list of those FAs signing the MoU needs to be established.</a:t>
            </a:r>
          </a:p>
          <a:p>
            <a:pPr algn="l"/>
            <a:endParaRPr lang="en-GB" b="1" dirty="0">
              <a:solidFill>
                <a:srgbClr val="C00000"/>
              </a:solidFill>
              <a:highlight>
                <a:srgbClr val="FFFF00"/>
              </a:highlight>
            </a:endParaRPr>
          </a:p>
        </p:txBody>
      </p:sp>
    </p:spTree>
    <p:extLst>
      <p:ext uri="{BB962C8B-B14F-4D97-AF65-F5344CB8AC3E}">
        <p14:creationId xmlns:p14="http://schemas.microsoft.com/office/powerpoint/2010/main" val="2484426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3: Sub-Detector Structure and Technical Participation of the Collaborating Institutions</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7" name="Picture 6">
            <a:extLst>
              <a:ext uri="{FF2B5EF4-FFF2-40B4-BE49-F238E27FC236}">
                <a16:creationId xmlns:a16="http://schemas.microsoft.com/office/drawing/2014/main" id="{4FFAE93B-4700-D5A8-23E9-BCFAABFC062C}"/>
              </a:ext>
            </a:extLst>
          </p:cNvPr>
          <p:cNvPicPr>
            <a:picLocks noChangeAspect="1"/>
          </p:cNvPicPr>
          <p:nvPr/>
        </p:nvPicPr>
        <p:blipFill>
          <a:blip r:embed="rId2"/>
          <a:stretch>
            <a:fillRect/>
          </a:stretch>
        </p:blipFill>
        <p:spPr>
          <a:xfrm>
            <a:off x="2370138" y="2375873"/>
            <a:ext cx="6573837" cy="2727865"/>
          </a:xfrm>
          <a:prstGeom prst="rect">
            <a:avLst/>
          </a:prstGeom>
        </p:spPr>
      </p:pic>
      <p:sp>
        <p:nvSpPr>
          <p:cNvPr id="8" name="TextBox 7">
            <a:extLst>
              <a:ext uri="{FF2B5EF4-FFF2-40B4-BE49-F238E27FC236}">
                <a16:creationId xmlns:a16="http://schemas.microsoft.com/office/drawing/2014/main" id="{FECF5482-FEE9-763D-7ACF-E4A7D42B0AFF}"/>
              </a:ext>
            </a:extLst>
          </p:cNvPr>
          <p:cNvSpPr txBox="1"/>
          <p:nvPr/>
        </p:nvSpPr>
        <p:spPr>
          <a:xfrm>
            <a:off x="407989" y="5487366"/>
            <a:ext cx="11380812" cy="553998"/>
          </a:xfrm>
          <a:prstGeom prst="rect">
            <a:avLst/>
          </a:prstGeom>
          <a:noFill/>
        </p:spPr>
        <p:txBody>
          <a:bodyPr wrap="square" lIns="0" tIns="0" rIns="0" bIns="0" rtlCol="0">
            <a:spAutoFit/>
          </a:bodyPr>
          <a:lstStyle/>
          <a:p>
            <a:pPr algn="l"/>
            <a:r>
              <a:rPr lang="en-GB" dirty="0"/>
              <a:t>Required for insurance and the removal of the equipment at the end of the collaboration. </a:t>
            </a:r>
          </a:p>
          <a:p>
            <a:pPr algn="l"/>
            <a:r>
              <a:rPr lang="en-GB" dirty="0"/>
              <a:t>It will be used also for  equipment owned by Work Packages.</a:t>
            </a:r>
            <a:endParaRPr lang="en-US" dirty="0"/>
          </a:p>
        </p:txBody>
      </p:sp>
      <p:pic>
        <p:nvPicPr>
          <p:cNvPr id="11" name="Picture 10">
            <a:extLst>
              <a:ext uri="{FF2B5EF4-FFF2-40B4-BE49-F238E27FC236}">
                <a16:creationId xmlns:a16="http://schemas.microsoft.com/office/drawing/2014/main" id="{0A13B98E-9FFB-35F1-5868-9400E963D6F8}"/>
              </a:ext>
            </a:extLst>
          </p:cNvPr>
          <p:cNvPicPr>
            <a:picLocks noChangeAspect="1"/>
          </p:cNvPicPr>
          <p:nvPr/>
        </p:nvPicPr>
        <p:blipFill>
          <a:blip r:embed="rId3"/>
          <a:stretch>
            <a:fillRect/>
          </a:stretch>
        </p:blipFill>
        <p:spPr>
          <a:xfrm>
            <a:off x="2714969" y="2400128"/>
            <a:ext cx="6046644" cy="336910"/>
          </a:xfrm>
          <a:prstGeom prst="rect">
            <a:avLst/>
          </a:prstGeom>
        </p:spPr>
      </p:pic>
    </p:spTree>
    <p:extLst>
      <p:ext uri="{BB962C8B-B14F-4D97-AF65-F5344CB8AC3E}">
        <p14:creationId xmlns:p14="http://schemas.microsoft.com/office/powerpoint/2010/main" val="4148125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DE19C0-12AC-D6D7-CE2C-44D362DAB2E7}"/>
              </a:ext>
            </a:extLst>
          </p:cNvPr>
          <p:cNvSpPr>
            <a:spLocks noGrp="1"/>
          </p:cNvSpPr>
          <p:nvPr>
            <p:ph type="title"/>
          </p:nvPr>
        </p:nvSpPr>
        <p:spPr>
          <a:xfrm>
            <a:off x="407988" y="187897"/>
            <a:ext cx="11376025" cy="1065742"/>
          </a:xfrm>
        </p:spPr>
        <p:txBody>
          <a:bodyPr/>
          <a:lstStyle/>
          <a:p>
            <a:r>
              <a:rPr lang="en-GB" sz="3200" dirty="0"/>
              <a:t>Annex 4 The Organisational Structure of the Collaboration</a:t>
            </a:r>
            <a:br>
              <a:rPr lang="en-GB" sz="3200" dirty="0"/>
            </a:br>
            <a:endParaRPr lang="en-US" sz="3200" dirty="0"/>
          </a:p>
        </p:txBody>
      </p:sp>
      <p:sp>
        <p:nvSpPr>
          <p:cNvPr id="4" name="Date Placeholder 3">
            <a:extLst>
              <a:ext uri="{FF2B5EF4-FFF2-40B4-BE49-F238E27FC236}">
                <a16:creationId xmlns:a16="http://schemas.microsoft.com/office/drawing/2014/main" id="{6E8CFFBA-15D0-519F-0F88-B0E64985D3F2}"/>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154B5A17-0162-DAE3-1AE1-9E18474CAACC}"/>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202D4A39-2F35-DBAD-E189-17125E75A442}"/>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1" name="TextBox 10">
            <a:extLst>
              <a:ext uri="{FF2B5EF4-FFF2-40B4-BE49-F238E27FC236}">
                <a16:creationId xmlns:a16="http://schemas.microsoft.com/office/drawing/2014/main" id="{E3F21635-5DAB-D982-5821-093602A66D0D}"/>
              </a:ext>
            </a:extLst>
          </p:cNvPr>
          <p:cNvSpPr txBox="1"/>
          <p:nvPr/>
        </p:nvSpPr>
        <p:spPr>
          <a:xfrm>
            <a:off x="860860" y="5562082"/>
            <a:ext cx="10436136" cy="615553"/>
          </a:xfrm>
          <a:prstGeom prst="rect">
            <a:avLst/>
          </a:prstGeom>
          <a:noFill/>
        </p:spPr>
        <p:txBody>
          <a:bodyPr wrap="square" lIns="0" tIns="0" rIns="0" bIns="0" rtlCol="0">
            <a:spAutoFit/>
          </a:bodyPr>
          <a:lstStyle/>
          <a:p>
            <a:pPr algn="l"/>
            <a:r>
              <a:rPr lang="en-US" sz="2000" dirty="0"/>
              <a:t>All DRD8 bodies (Collaboration Board, Resource Board, Steering Committee and Technical Committee) and positions (Spokespersons, Review Manager etc.) are described in Annex 4. </a:t>
            </a:r>
          </a:p>
        </p:txBody>
      </p:sp>
      <p:pic>
        <p:nvPicPr>
          <p:cNvPr id="12" name="Picture 11">
            <a:extLst>
              <a:ext uri="{FF2B5EF4-FFF2-40B4-BE49-F238E27FC236}">
                <a16:creationId xmlns:a16="http://schemas.microsoft.com/office/drawing/2014/main" id="{BC72020D-F9C9-8216-FE34-5FA75A30D718}"/>
              </a:ext>
            </a:extLst>
          </p:cNvPr>
          <p:cNvPicPr>
            <a:picLocks noChangeAspect="1"/>
          </p:cNvPicPr>
          <p:nvPr/>
        </p:nvPicPr>
        <p:blipFill>
          <a:blip r:embed="rId2"/>
          <a:stretch>
            <a:fillRect/>
          </a:stretch>
        </p:blipFill>
        <p:spPr>
          <a:xfrm>
            <a:off x="2862262" y="878308"/>
            <a:ext cx="6467475" cy="4638675"/>
          </a:xfrm>
          <a:prstGeom prst="rect">
            <a:avLst/>
          </a:prstGeom>
        </p:spPr>
      </p:pic>
    </p:spTree>
    <p:extLst>
      <p:ext uri="{BB962C8B-B14F-4D97-AF65-F5344CB8AC3E}">
        <p14:creationId xmlns:p14="http://schemas.microsoft.com/office/powerpoint/2010/main" val="4142209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BA0D63-BA18-76C3-2855-130096349F70}"/>
              </a:ext>
            </a:extLst>
          </p:cNvPr>
          <p:cNvSpPr>
            <a:spLocks noGrp="1"/>
          </p:cNvSpPr>
          <p:nvPr>
            <p:ph type="title"/>
          </p:nvPr>
        </p:nvSpPr>
        <p:spPr/>
        <p:txBody>
          <a:bodyPr/>
          <a:lstStyle/>
          <a:p>
            <a:r>
              <a:rPr lang="en-GB" sz="3600" dirty="0"/>
              <a:t>Annex 5 </a:t>
            </a:r>
            <a:br>
              <a:rPr lang="en-GB" sz="3600" dirty="0"/>
            </a:br>
            <a:r>
              <a:rPr lang="en-GB" sz="3600" dirty="0"/>
              <a:t>Overview of the Financial Participation of the FAs</a:t>
            </a:r>
            <a:br>
              <a:rPr lang="en-GB" sz="3600" dirty="0"/>
            </a:br>
            <a:endParaRPr lang="en-US" dirty="0"/>
          </a:p>
        </p:txBody>
      </p:sp>
      <p:sp>
        <p:nvSpPr>
          <p:cNvPr id="4" name="Date Placeholder 3">
            <a:extLst>
              <a:ext uri="{FF2B5EF4-FFF2-40B4-BE49-F238E27FC236}">
                <a16:creationId xmlns:a16="http://schemas.microsoft.com/office/drawing/2014/main" id="{EF4C6F56-3AAA-7C87-56D3-6363EA407C5F}"/>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DE29D3D9-2908-D1F3-BA6C-A374C3E62C48}"/>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9576270F-51F2-481F-5530-7F26AC86404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3" name="Content Placeholder 12">
            <a:extLst>
              <a:ext uri="{FF2B5EF4-FFF2-40B4-BE49-F238E27FC236}">
                <a16:creationId xmlns:a16="http://schemas.microsoft.com/office/drawing/2014/main" id="{85F60025-7D90-2D65-1646-51BAD960F8B2}"/>
              </a:ext>
            </a:extLst>
          </p:cNvPr>
          <p:cNvSpPr>
            <a:spLocks noGrp="1"/>
          </p:cNvSpPr>
          <p:nvPr>
            <p:ph idx="1"/>
          </p:nvPr>
        </p:nvSpPr>
        <p:spPr>
          <a:xfrm>
            <a:off x="403200" y="1668523"/>
            <a:ext cx="11376024" cy="4674087"/>
          </a:xfrm>
        </p:spPr>
        <p:txBody>
          <a:bodyPr>
            <a:normAutofit/>
          </a:bodyPr>
          <a:lstStyle/>
          <a:p>
            <a:r>
              <a:rPr lang="en-GB" b="1" dirty="0">
                <a:solidFill>
                  <a:schemeClr val="tx1"/>
                </a:solidFill>
              </a:rPr>
              <a:t>This Annex does not concern Work Package resources – only Common Fund</a:t>
            </a:r>
          </a:p>
          <a:p>
            <a:endParaRPr lang="en-GB" dirty="0">
              <a:solidFill>
                <a:schemeClr val="tx1"/>
              </a:solidFill>
            </a:endParaRPr>
          </a:p>
          <a:p>
            <a:endParaRPr lang="en-GB" dirty="0">
              <a:solidFill>
                <a:schemeClr val="tx1"/>
              </a:solidFill>
            </a:endParaRPr>
          </a:p>
          <a:p>
            <a:r>
              <a:rPr lang="en-GB" dirty="0">
                <a:solidFill>
                  <a:schemeClr val="tx1"/>
                </a:solidFill>
              </a:rPr>
              <a:t>At this stage, DRD8 doesn’t foresee to have a Common Fund. However, we are open for discussion on this point. </a:t>
            </a:r>
          </a:p>
          <a:p>
            <a:endParaRPr lang="en-GB" dirty="0">
              <a:solidFill>
                <a:schemeClr val="tx1"/>
              </a:solidFill>
            </a:endParaRPr>
          </a:p>
          <a:p>
            <a:r>
              <a:rPr lang="en-GB" dirty="0">
                <a:solidFill>
                  <a:schemeClr val="tx1"/>
                </a:solidFill>
              </a:rPr>
              <a:t>Examples for the use of Common Funds:</a:t>
            </a:r>
          </a:p>
          <a:p>
            <a:pPr marL="342900" indent="-342900">
              <a:buFont typeface="Arial" panose="020B0604020202020204" pitchFamily="34" charset="0"/>
              <a:buChar char="•"/>
            </a:pPr>
            <a:r>
              <a:rPr lang="en-GB" sz="2000" b="0" dirty="0"/>
              <a:t>Support for Collaboration Meetings</a:t>
            </a:r>
          </a:p>
          <a:p>
            <a:pPr marL="342900" indent="-342900">
              <a:buFont typeface="Arial" panose="020B0604020202020204" pitchFamily="34" charset="0"/>
              <a:buChar char="•"/>
            </a:pPr>
            <a:r>
              <a:rPr lang="en-GB" sz="2000" b="0" dirty="0"/>
              <a:t>Common Projects</a:t>
            </a:r>
          </a:p>
          <a:p>
            <a:pPr marL="342900" indent="-342900">
              <a:buFont typeface="Arial" panose="020B0604020202020204" pitchFamily="34" charset="0"/>
              <a:buChar char="•"/>
            </a:pPr>
            <a:r>
              <a:rPr lang="en-GB" sz="2000" b="0" dirty="0"/>
              <a:t>Investment in common activities </a:t>
            </a:r>
          </a:p>
          <a:p>
            <a:pPr marL="342900" indent="-342900">
              <a:buFont typeface="Arial" panose="020B0604020202020204" pitchFamily="34" charset="0"/>
              <a:buChar char="•"/>
            </a:pPr>
            <a:r>
              <a:rPr lang="en-GB" sz="2000" b="0" dirty="0"/>
              <a:t>Support for Common Facilities (Laboratories)</a:t>
            </a:r>
          </a:p>
          <a:p>
            <a:pPr marL="342900" indent="-342900">
              <a:buFont typeface="Arial" panose="020B0604020202020204" pitchFamily="34" charset="0"/>
              <a:buChar char="•"/>
            </a:pPr>
            <a:r>
              <a:rPr lang="en-GB" sz="2000" b="0" dirty="0"/>
              <a:t>…</a:t>
            </a:r>
            <a:endParaRPr lang="en-US" sz="2000" b="0" dirty="0"/>
          </a:p>
          <a:p>
            <a:endParaRPr lang="en-US" dirty="0">
              <a:solidFill>
                <a:schemeClr val="tx1"/>
              </a:solidFill>
            </a:endParaRPr>
          </a:p>
          <a:p>
            <a:endParaRPr lang="en-GB" dirty="0"/>
          </a:p>
          <a:p>
            <a:endParaRPr lang="en-GB" dirty="0"/>
          </a:p>
        </p:txBody>
      </p:sp>
      <p:pic>
        <p:nvPicPr>
          <p:cNvPr id="15" name="Picture 14">
            <a:extLst>
              <a:ext uri="{FF2B5EF4-FFF2-40B4-BE49-F238E27FC236}">
                <a16:creationId xmlns:a16="http://schemas.microsoft.com/office/drawing/2014/main" id="{52D3A494-FA5F-20EB-42AA-1A479E2B1BD1}"/>
              </a:ext>
            </a:extLst>
          </p:cNvPr>
          <p:cNvPicPr>
            <a:picLocks noChangeAspect="1"/>
          </p:cNvPicPr>
          <p:nvPr/>
        </p:nvPicPr>
        <p:blipFill>
          <a:blip r:embed="rId2"/>
          <a:stretch>
            <a:fillRect/>
          </a:stretch>
        </p:blipFill>
        <p:spPr>
          <a:xfrm>
            <a:off x="2429596" y="2048208"/>
            <a:ext cx="6457950" cy="752475"/>
          </a:xfrm>
          <a:prstGeom prst="rect">
            <a:avLst/>
          </a:prstGeom>
        </p:spPr>
      </p:pic>
    </p:spTree>
    <p:extLst>
      <p:ext uri="{BB962C8B-B14F-4D97-AF65-F5344CB8AC3E}">
        <p14:creationId xmlns:p14="http://schemas.microsoft.com/office/powerpoint/2010/main" val="162456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3BB38E-9AAC-66C6-882A-29B0A0617373}"/>
              </a:ext>
            </a:extLst>
          </p:cNvPr>
          <p:cNvSpPr>
            <a:spLocks noGrp="1"/>
          </p:cNvSpPr>
          <p:nvPr>
            <p:ph idx="1"/>
          </p:nvPr>
        </p:nvSpPr>
        <p:spPr>
          <a:xfrm>
            <a:off x="407988" y="2430463"/>
            <a:ext cx="11376024" cy="2970212"/>
          </a:xfrm>
        </p:spPr>
        <p:txBody>
          <a:bodyPr>
            <a:normAutofit/>
          </a:bodyPr>
          <a:lstStyle/>
          <a:p>
            <a:pPr marL="342900" indent="-342900">
              <a:buFont typeface="Arial" panose="020B0604020202020204" pitchFamily="34" charset="0"/>
              <a:buChar char="•"/>
            </a:pPr>
            <a:r>
              <a:rPr lang="en-US" dirty="0"/>
              <a:t>MoU Core Part  </a:t>
            </a:r>
            <a:r>
              <a:rPr lang="en-US" dirty="0">
                <a:sym typeface="Wingdings" panose="05000000000000000000" pitchFamily="2" charset="2"/>
              </a:rPr>
              <a:t> Common to all DRDs</a:t>
            </a:r>
          </a:p>
          <a:p>
            <a:pPr lvl="1" indent="-342900"/>
            <a:r>
              <a:rPr lang="en-GB" dirty="0">
                <a:sym typeface="Wingdings" panose="05000000000000000000" pitchFamily="2" charset="2"/>
              </a:rPr>
              <a:t>This part is (still) being finalized by Helge Meinhard from CERN, taking into account the feedback received from some of the large national Funding Agencies. It underwent several iterations since June 2024.  </a:t>
            </a:r>
          </a:p>
          <a:p>
            <a:pPr marL="285750" lvl="1" indent="0">
              <a:buNone/>
            </a:pPr>
            <a:endParaRPr lang="en-GB" dirty="0">
              <a:sym typeface="Wingdings" panose="05000000000000000000" pitchFamily="2" charset="2"/>
            </a:endParaRPr>
          </a:p>
          <a:p>
            <a:pPr marL="342900" indent="-342900">
              <a:buFont typeface="Arial" panose="020B0604020202020204" pitchFamily="34" charset="0"/>
              <a:buChar char="•"/>
            </a:pPr>
            <a:r>
              <a:rPr lang="en-US" dirty="0"/>
              <a:t>MoU Annexes </a:t>
            </a:r>
            <a:r>
              <a:rPr lang="en-US" dirty="0">
                <a:sym typeface="Wingdings" panose="05000000000000000000" pitchFamily="2" charset="2"/>
              </a:rPr>
              <a:t> Specific of each DRD</a:t>
            </a:r>
          </a:p>
          <a:p>
            <a:pPr lvl="1"/>
            <a:r>
              <a:rPr lang="en-GB" dirty="0"/>
              <a:t>This part should be prepared by us in the coming weeks, so that the approval process can be launched in the coming months.</a:t>
            </a:r>
            <a:endParaRPr lang="en-US" dirty="0"/>
          </a:p>
        </p:txBody>
      </p:sp>
      <p:sp>
        <p:nvSpPr>
          <p:cNvPr id="4" name="Title 3">
            <a:extLst>
              <a:ext uri="{FF2B5EF4-FFF2-40B4-BE49-F238E27FC236}">
                <a16:creationId xmlns:a16="http://schemas.microsoft.com/office/drawing/2014/main" id="{F7F749F9-86D7-AA58-D7BE-791C4DE4B3F9}"/>
              </a:ext>
            </a:extLst>
          </p:cNvPr>
          <p:cNvSpPr>
            <a:spLocks noGrp="1"/>
          </p:cNvSpPr>
          <p:nvPr>
            <p:ph type="title"/>
          </p:nvPr>
        </p:nvSpPr>
        <p:spPr/>
        <p:txBody>
          <a:bodyPr/>
          <a:lstStyle/>
          <a:p>
            <a:pPr algn="ctr"/>
            <a:r>
              <a:rPr lang="en-US" dirty="0"/>
              <a:t>Memorandum of Understanding (MoU) </a:t>
            </a:r>
            <a:br>
              <a:rPr lang="en-US" dirty="0"/>
            </a:br>
            <a:r>
              <a:rPr lang="en-US" dirty="0"/>
              <a:t>for the DRD collaborations</a:t>
            </a:r>
          </a:p>
        </p:txBody>
      </p:sp>
      <p:sp>
        <p:nvSpPr>
          <p:cNvPr id="2" name="Date Placeholder 1">
            <a:extLst>
              <a:ext uri="{FF2B5EF4-FFF2-40B4-BE49-F238E27FC236}">
                <a16:creationId xmlns:a16="http://schemas.microsoft.com/office/drawing/2014/main" id="{31169BCE-7126-0354-491C-10883CD28772}"/>
              </a:ext>
            </a:extLst>
          </p:cNvPr>
          <p:cNvSpPr>
            <a:spLocks noGrp="1"/>
          </p:cNvSpPr>
          <p:nvPr>
            <p:ph type="dt" sz="half" idx="10"/>
          </p:nvPr>
        </p:nvSpPr>
        <p:spPr/>
        <p:txBody>
          <a:bodyPr/>
          <a:lstStyle/>
          <a:p>
            <a:r>
              <a:rPr lang="en-US"/>
              <a:t>20 Janaury 2025</a:t>
            </a:r>
            <a:endParaRPr lang="en-US" dirty="0"/>
          </a:p>
        </p:txBody>
      </p:sp>
      <p:sp>
        <p:nvSpPr>
          <p:cNvPr id="3" name="Footer Placeholder 2">
            <a:extLst>
              <a:ext uri="{FF2B5EF4-FFF2-40B4-BE49-F238E27FC236}">
                <a16:creationId xmlns:a16="http://schemas.microsoft.com/office/drawing/2014/main" id="{ACDFE434-4CF4-8522-F2F1-EEC59976B340}"/>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59A2E598-9415-3F73-DFAD-AEC2D1BE90A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246618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9AC3B2-ABA3-2C6C-15F1-2B1C937C4B54}"/>
              </a:ext>
            </a:extLst>
          </p:cNvPr>
          <p:cNvSpPr>
            <a:spLocks noGrp="1"/>
          </p:cNvSpPr>
          <p:nvPr>
            <p:ph idx="1"/>
          </p:nvPr>
        </p:nvSpPr>
        <p:spPr>
          <a:xfrm>
            <a:off x="412776" y="2552007"/>
            <a:ext cx="11376024" cy="3566159"/>
          </a:xfrm>
        </p:spPr>
        <p:txBody>
          <a:bodyPr>
            <a:normAutofit fontScale="77500" lnSpcReduction="20000"/>
          </a:bodyPr>
          <a:lstStyle/>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6.1 Irradiation Facilities</a:t>
            </a:r>
          </a:p>
          <a:p>
            <a:pPr algn="just">
              <a:lnSpc>
                <a:spcPct val="115000"/>
              </a:lnSpc>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CERN irradiation facilities.</a:t>
            </a:r>
          </a:p>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6.2 Laboratories</a:t>
            </a:r>
          </a:p>
          <a:p>
            <a:pPr>
              <a:lnSpc>
                <a:spcPct val="115000"/>
              </a:lnSpc>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laboratories at CERN such as Metrology, 	Composite Lab when appropriate.</a:t>
            </a:r>
          </a:p>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6.3 Computing Resources</a:t>
            </a:r>
          </a:p>
          <a:p>
            <a:pPr>
              <a:lnSpc>
                <a:spcPct val="115000"/>
              </a:lnSpc>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CERN Computing resources in terms of 	processing, storage and software.</a:t>
            </a:r>
          </a:p>
          <a:p>
            <a:endParaRPr lang="en-GB" dirty="0"/>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00000"/>
              </a:lnSpc>
            </a:pPr>
            <a:r>
              <a:rPr lang="en-GB" sz="3600" dirty="0"/>
              <a:t>Annex 6 </a:t>
            </a:r>
            <a:br>
              <a:rPr lang="en-GB" sz="3600" dirty="0"/>
            </a:br>
            <a:r>
              <a:rPr lang="en-GB" sz="3600" dirty="0"/>
              <a:t>Specific Obligations and Responsibilities of CERN as the Host Laboratory of the </a:t>
            </a:r>
            <a:r>
              <a:rPr lang="en-GB" sz="3600" dirty="0" err="1"/>
              <a:t>DRDn</a:t>
            </a:r>
            <a:r>
              <a:rPr lang="en-GB" dirty="0"/>
              <a:t> </a:t>
            </a:r>
            <a:r>
              <a:rPr lang="en-GB" sz="3600" dirty="0"/>
              <a:t>Collaboration</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631993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xfrm>
            <a:off x="259398" y="101327"/>
            <a:ext cx="11376025" cy="1065742"/>
          </a:xfrm>
        </p:spPr>
        <p:txBody>
          <a:bodyPr/>
          <a:lstStyle/>
          <a:p>
            <a:pPr>
              <a:lnSpc>
                <a:spcPct val="150000"/>
              </a:lnSpc>
            </a:pPr>
            <a:r>
              <a:rPr lang="en-GB" sz="3600" dirty="0"/>
              <a:t>Annex </a:t>
            </a:r>
            <a:r>
              <a:rPr lang="en-GB" dirty="0"/>
              <a:t>7</a:t>
            </a:r>
            <a:r>
              <a:rPr lang="en-GB" sz="3600" dirty="0"/>
              <a:t> Work Packages </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7" name="Picture 6">
            <a:extLst>
              <a:ext uri="{FF2B5EF4-FFF2-40B4-BE49-F238E27FC236}">
                <a16:creationId xmlns:a16="http://schemas.microsoft.com/office/drawing/2014/main" id="{8E51B3FD-5422-CC05-AEA7-451D42DB7A43}"/>
              </a:ext>
            </a:extLst>
          </p:cNvPr>
          <p:cNvPicPr>
            <a:picLocks noChangeAspect="1"/>
          </p:cNvPicPr>
          <p:nvPr/>
        </p:nvPicPr>
        <p:blipFill>
          <a:blip r:embed="rId2"/>
          <a:stretch>
            <a:fillRect/>
          </a:stretch>
        </p:blipFill>
        <p:spPr>
          <a:xfrm>
            <a:off x="6549328" y="362852"/>
            <a:ext cx="4921705" cy="5843638"/>
          </a:xfrm>
          <a:prstGeom prst="rect">
            <a:avLst/>
          </a:prstGeom>
        </p:spPr>
      </p:pic>
      <p:sp>
        <p:nvSpPr>
          <p:cNvPr id="8" name="TextBox 7">
            <a:extLst>
              <a:ext uri="{FF2B5EF4-FFF2-40B4-BE49-F238E27FC236}">
                <a16:creationId xmlns:a16="http://schemas.microsoft.com/office/drawing/2014/main" id="{2FEBCD76-BA2D-78A3-D096-B9B45292F96F}"/>
              </a:ext>
            </a:extLst>
          </p:cNvPr>
          <p:cNvSpPr txBox="1"/>
          <p:nvPr/>
        </p:nvSpPr>
        <p:spPr>
          <a:xfrm>
            <a:off x="332090" y="1385572"/>
            <a:ext cx="5615320" cy="1477328"/>
          </a:xfrm>
          <a:prstGeom prst="rect">
            <a:avLst/>
          </a:prstGeom>
          <a:noFill/>
        </p:spPr>
        <p:txBody>
          <a:bodyPr wrap="none" lIns="0" tIns="0" rIns="0" bIns="0" rtlCol="0">
            <a:spAutoFit/>
          </a:bodyPr>
          <a:lstStyle/>
          <a:p>
            <a:pPr algn="l"/>
            <a:r>
              <a:rPr lang="en-US" sz="2400" dirty="0"/>
              <a:t>Annex 7 with the description of the DRD </a:t>
            </a:r>
          </a:p>
          <a:p>
            <a:pPr algn="l"/>
            <a:r>
              <a:rPr lang="en-US" sz="2400" dirty="0"/>
              <a:t>specific WPs and related Deliverables is </a:t>
            </a:r>
          </a:p>
          <a:p>
            <a:pPr algn="l"/>
            <a:r>
              <a:rPr lang="en-US" sz="2400" dirty="0"/>
              <a:t>the most important Annex of the MoU. </a:t>
            </a:r>
          </a:p>
          <a:p>
            <a:pPr algn="l"/>
            <a:endParaRPr lang="en-US" sz="2400" dirty="0"/>
          </a:p>
        </p:txBody>
      </p:sp>
    </p:spTree>
    <p:extLst>
      <p:ext uri="{BB962C8B-B14F-4D97-AF65-F5344CB8AC3E}">
        <p14:creationId xmlns:p14="http://schemas.microsoft.com/office/powerpoint/2010/main" val="15277812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5BE94-E6C5-DAB8-99DA-31AAE5464F2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771FFF1-29EA-6515-7A06-401E68E5011E}"/>
              </a:ext>
            </a:extLst>
          </p:cNvPr>
          <p:cNvSpPr>
            <a:spLocks noGrp="1"/>
          </p:cNvSpPr>
          <p:nvPr>
            <p:ph type="title"/>
          </p:nvPr>
        </p:nvSpPr>
        <p:spPr>
          <a:xfrm>
            <a:off x="259398" y="101327"/>
            <a:ext cx="11376025" cy="1065742"/>
          </a:xfrm>
        </p:spPr>
        <p:txBody>
          <a:bodyPr/>
          <a:lstStyle/>
          <a:p>
            <a:pPr>
              <a:lnSpc>
                <a:spcPct val="150000"/>
              </a:lnSpc>
            </a:pPr>
            <a:r>
              <a:rPr lang="en-GB" sz="3600" dirty="0"/>
              <a:t>Annex </a:t>
            </a:r>
            <a:r>
              <a:rPr lang="en-GB" dirty="0"/>
              <a:t>7</a:t>
            </a:r>
            <a:r>
              <a:rPr lang="en-GB" sz="3600" dirty="0"/>
              <a:t> Work Packages </a:t>
            </a:r>
          </a:p>
        </p:txBody>
      </p:sp>
      <p:sp>
        <p:nvSpPr>
          <p:cNvPr id="4" name="Date Placeholder 3">
            <a:extLst>
              <a:ext uri="{FF2B5EF4-FFF2-40B4-BE49-F238E27FC236}">
                <a16:creationId xmlns:a16="http://schemas.microsoft.com/office/drawing/2014/main" id="{50F128A6-94A4-DF46-00FD-D0EFCCE57842}"/>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04203AF5-89D6-980F-9E00-8D13CA615B7C}"/>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CA086A7A-42D6-7857-48E0-C134F032A67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9" name="Picture 8">
            <a:extLst>
              <a:ext uri="{FF2B5EF4-FFF2-40B4-BE49-F238E27FC236}">
                <a16:creationId xmlns:a16="http://schemas.microsoft.com/office/drawing/2014/main" id="{343151D2-0F17-22B7-D23D-930CB52C88F9}"/>
              </a:ext>
            </a:extLst>
          </p:cNvPr>
          <p:cNvPicPr>
            <a:picLocks noChangeAspect="1"/>
          </p:cNvPicPr>
          <p:nvPr/>
        </p:nvPicPr>
        <p:blipFill>
          <a:blip r:embed="rId2"/>
          <a:stretch>
            <a:fillRect/>
          </a:stretch>
        </p:blipFill>
        <p:spPr>
          <a:xfrm>
            <a:off x="6436023" y="136446"/>
            <a:ext cx="5496579" cy="6629400"/>
          </a:xfrm>
          <a:prstGeom prst="rect">
            <a:avLst/>
          </a:prstGeom>
        </p:spPr>
      </p:pic>
      <p:pic>
        <p:nvPicPr>
          <p:cNvPr id="11" name="Picture 10">
            <a:extLst>
              <a:ext uri="{FF2B5EF4-FFF2-40B4-BE49-F238E27FC236}">
                <a16:creationId xmlns:a16="http://schemas.microsoft.com/office/drawing/2014/main" id="{34A92AD8-DBD1-AB9E-902E-EEC81C1F4CE3}"/>
              </a:ext>
            </a:extLst>
          </p:cNvPr>
          <p:cNvPicPr>
            <a:picLocks noChangeAspect="1"/>
          </p:cNvPicPr>
          <p:nvPr/>
        </p:nvPicPr>
        <p:blipFill>
          <a:blip r:embed="rId3"/>
          <a:stretch>
            <a:fillRect/>
          </a:stretch>
        </p:blipFill>
        <p:spPr>
          <a:xfrm>
            <a:off x="423155" y="3136981"/>
            <a:ext cx="5836596" cy="3144793"/>
          </a:xfrm>
          <a:prstGeom prst="rect">
            <a:avLst/>
          </a:prstGeom>
        </p:spPr>
      </p:pic>
      <p:sp>
        <p:nvSpPr>
          <p:cNvPr id="12" name="TextBox 11">
            <a:extLst>
              <a:ext uri="{FF2B5EF4-FFF2-40B4-BE49-F238E27FC236}">
                <a16:creationId xmlns:a16="http://schemas.microsoft.com/office/drawing/2014/main" id="{01870C6D-61AD-31AE-7734-4A1670809DEB}"/>
              </a:ext>
            </a:extLst>
          </p:cNvPr>
          <p:cNvSpPr txBox="1"/>
          <p:nvPr/>
        </p:nvSpPr>
        <p:spPr>
          <a:xfrm rot="21212622">
            <a:off x="7947853" y="4235585"/>
            <a:ext cx="3385542" cy="553998"/>
          </a:xfrm>
          <a:prstGeom prst="rect">
            <a:avLst/>
          </a:prstGeom>
          <a:noFill/>
        </p:spPr>
        <p:txBody>
          <a:bodyPr wrap="none" lIns="0" tIns="0" rIns="0" bIns="0" rtlCol="0">
            <a:spAutoFit/>
          </a:bodyPr>
          <a:lstStyle/>
          <a:p>
            <a:pPr algn="l"/>
            <a:r>
              <a:rPr lang="en-US" sz="3600" dirty="0">
                <a:solidFill>
                  <a:srgbClr val="C00000"/>
                </a:solidFill>
              </a:rPr>
              <a:t>Can be changed</a:t>
            </a:r>
            <a:endParaRPr lang="en-GB" dirty="0"/>
          </a:p>
        </p:txBody>
      </p:sp>
      <p:sp>
        <p:nvSpPr>
          <p:cNvPr id="13" name="TextBox 12">
            <a:extLst>
              <a:ext uri="{FF2B5EF4-FFF2-40B4-BE49-F238E27FC236}">
                <a16:creationId xmlns:a16="http://schemas.microsoft.com/office/drawing/2014/main" id="{653009F6-921B-72D1-F203-B265AECEFEB9}"/>
              </a:ext>
            </a:extLst>
          </p:cNvPr>
          <p:cNvSpPr txBox="1"/>
          <p:nvPr/>
        </p:nvSpPr>
        <p:spPr>
          <a:xfrm>
            <a:off x="201974" y="1291487"/>
            <a:ext cx="6157262" cy="1754326"/>
          </a:xfrm>
          <a:prstGeom prst="rect">
            <a:avLst/>
          </a:prstGeom>
          <a:noFill/>
        </p:spPr>
        <p:txBody>
          <a:bodyPr wrap="square" lIns="0" tIns="0" rIns="0" bIns="0" rtlCol="0">
            <a:spAutoFit/>
          </a:bodyPr>
          <a:lstStyle/>
          <a:p>
            <a:pPr algn="l"/>
            <a:r>
              <a:rPr lang="en-US" sz="2400" dirty="0"/>
              <a:t>To some extent it is up to us to decide which</a:t>
            </a:r>
          </a:p>
          <a:p>
            <a:pPr algn="l"/>
            <a:r>
              <a:rPr lang="en-US" sz="2400" dirty="0"/>
              <a:t>level of information we include in Annex 7.</a:t>
            </a:r>
          </a:p>
          <a:p>
            <a:pPr algn="l"/>
            <a:r>
              <a:rPr lang="en-US" sz="2400" dirty="0"/>
              <a:t>We should avoid to complicate/delay the signature of the MoU.</a:t>
            </a:r>
            <a:endParaRPr lang="en-GB" sz="2400" dirty="0"/>
          </a:p>
          <a:p>
            <a:pPr algn="l"/>
            <a:endParaRPr lang="en-GB" dirty="0"/>
          </a:p>
        </p:txBody>
      </p:sp>
    </p:spTree>
    <p:extLst>
      <p:ext uri="{BB962C8B-B14F-4D97-AF65-F5344CB8AC3E}">
        <p14:creationId xmlns:p14="http://schemas.microsoft.com/office/powerpoint/2010/main" val="3090779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8 Working Groups</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2" name="TextBox 1">
            <a:extLst>
              <a:ext uri="{FF2B5EF4-FFF2-40B4-BE49-F238E27FC236}">
                <a16:creationId xmlns:a16="http://schemas.microsoft.com/office/drawing/2014/main" id="{5779FC08-6188-1C64-0DF1-B4325E8C2D49}"/>
              </a:ext>
            </a:extLst>
          </p:cNvPr>
          <p:cNvSpPr txBox="1"/>
          <p:nvPr/>
        </p:nvSpPr>
        <p:spPr>
          <a:xfrm>
            <a:off x="407988" y="1756064"/>
            <a:ext cx="10627268" cy="2000548"/>
          </a:xfrm>
          <a:prstGeom prst="rect">
            <a:avLst/>
          </a:prstGeom>
          <a:noFill/>
        </p:spPr>
        <p:txBody>
          <a:bodyPr wrap="none" lIns="0" tIns="0" rIns="0" bIns="0" rtlCol="0">
            <a:spAutoFit/>
          </a:bodyPr>
          <a:lstStyle/>
          <a:p>
            <a:pPr algn="l"/>
            <a:r>
              <a:rPr lang="en-US" sz="2800" dirty="0"/>
              <a:t>- DRD8 has a present no Working Groups</a:t>
            </a:r>
          </a:p>
          <a:p>
            <a:pPr algn="l"/>
            <a:r>
              <a:rPr lang="en-GB" sz="2800" dirty="0"/>
              <a:t>- However, should the resources to realize the Work Packages not </a:t>
            </a:r>
          </a:p>
          <a:p>
            <a:pPr algn="l"/>
            <a:r>
              <a:rPr lang="en-GB" sz="2800" dirty="0"/>
              <a:t>  become available at the required level, we might transform a </a:t>
            </a:r>
          </a:p>
          <a:p>
            <a:pPr algn="l"/>
            <a:r>
              <a:rPr lang="en-GB" sz="2800" dirty="0"/>
              <a:t>  Work Package into a Working Group</a:t>
            </a:r>
          </a:p>
          <a:p>
            <a:pPr algn="l"/>
            <a:endParaRPr lang="en-GB" dirty="0"/>
          </a:p>
        </p:txBody>
      </p:sp>
    </p:spTree>
    <p:extLst>
      <p:ext uri="{BB962C8B-B14F-4D97-AF65-F5344CB8AC3E}">
        <p14:creationId xmlns:p14="http://schemas.microsoft.com/office/powerpoint/2010/main" val="1010177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a:t>
            </a:r>
            <a:r>
              <a:rPr lang="en-GB" dirty="0"/>
              <a:t>9</a:t>
            </a:r>
            <a:r>
              <a:rPr lang="en-GB" sz="3600" dirty="0"/>
              <a:t> Other Work </a:t>
            </a:r>
            <a:r>
              <a:rPr lang="en-GB" dirty="0"/>
              <a:t>E</a:t>
            </a:r>
            <a:r>
              <a:rPr lang="en-GB" sz="3600" dirty="0"/>
              <a:t>ntities</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2" name="TextBox 1">
            <a:extLst>
              <a:ext uri="{FF2B5EF4-FFF2-40B4-BE49-F238E27FC236}">
                <a16:creationId xmlns:a16="http://schemas.microsoft.com/office/drawing/2014/main" id="{AE56790F-CE3D-27C8-F363-AB7B001BC1FC}"/>
              </a:ext>
            </a:extLst>
          </p:cNvPr>
          <p:cNvSpPr txBox="1"/>
          <p:nvPr/>
        </p:nvSpPr>
        <p:spPr>
          <a:xfrm>
            <a:off x="573578" y="1439335"/>
            <a:ext cx="8476679" cy="1229952"/>
          </a:xfrm>
          <a:prstGeom prst="rect">
            <a:avLst/>
          </a:prstGeom>
          <a:noFill/>
        </p:spPr>
        <p:txBody>
          <a:bodyPr wrap="none" lIns="0" tIns="0" rIns="0" bIns="0" rtlCol="0">
            <a:spAutoFit/>
          </a:bodyPr>
          <a:lstStyle/>
          <a:p>
            <a:pPr algn="l"/>
            <a:r>
              <a:rPr lang="en-US" dirty="0"/>
              <a:t>There are currently no Other Work Entities</a:t>
            </a:r>
          </a:p>
          <a:p>
            <a:pPr algn="l"/>
            <a:endParaRPr lang="en-US" dirty="0"/>
          </a:p>
          <a:p>
            <a:pPr marR="0" lvl="0" algn="just">
              <a:lnSpc>
                <a:spcPct val="107000"/>
              </a:lnSpc>
              <a:spcBef>
                <a:spcPts val="0"/>
              </a:spcBef>
              <a:spcAft>
                <a:spcPts val="800"/>
              </a:spcAft>
            </a:pPr>
            <a:r>
              <a:rPr lang="en-US" sz="1800" kern="100" dirty="0">
                <a:effectLst/>
                <a:ea typeface="Calibri" panose="020F0502020204030204" pitchFamily="34" charset="0"/>
                <a:cs typeface="Arial" panose="020B0604020202020204" pitchFamily="34" charset="0"/>
              </a:rPr>
              <a:t>Conceptually </a:t>
            </a:r>
            <a:r>
              <a:rPr lang="en-US" kern="100" dirty="0">
                <a:ea typeface="Calibri" panose="020F0502020204030204" pitchFamily="34" charset="0"/>
                <a:cs typeface="Arial" panose="020B0604020202020204" pitchFamily="34" charset="0"/>
              </a:rPr>
              <a:t>t</a:t>
            </a:r>
            <a:r>
              <a:rPr lang="en-US" sz="1800" kern="100" dirty="0">
                <a:effectLst/>
                <a:ea typeface="Calibri" panose="020F0502020204030204" pitchFamily="34" charset="0"/>
                <a:cs typeface="Arial" panose="020B0604020202020204" pitchFamily="34" charset="0"/>
              </a:rPr>
              <a:t>his allows us to </a:t>
            </a:r>
            <a:r>
              <a:rPr lang="en-US" kern="100" dirty="0">
                <a:ea typeface="Calibri" panose="020F0502020204030204" pitchFamily="34" charset="0"/>
                <a:cs typeface="Arial" panose="020B0604020202020204" pitchFamily="34" charset="0"/>
              </a:rPr>
              <a:t>introduce </a:t>
            </a:r>
            <a:r>
              <a:rPr lang="en-US" sz="1800" kern="100" dirty="0">
                <a:effectLst/>
                <a:ea typeface="Calibri" panose="020F0502020204030204" pitchFamily="34" charset="0"/>
                <a:cs typeface="Arial" panose="020B0604020202020204" pitchFamily="34" charset="0"/>
              </a:rPr>
              <a:t>Common Projects), should the need arise. </a:t>
            </a:r>
          </a:p>
          <a:p>
            <a:pPr algn="l"/>
            <a:endParaRPr lang="en-GB" dirty="0"/>
          </a:p>
        </p:txBody>
      </p:sp>
      <p:sp>
        <p:nvSpPr>
          <p:cNvPr id="7" name="Title 2">
            <a:extLst>
              <a:ext uri="{FF2B5EF4-FFF2-40B4-BE49-F238E27FC236}">
                <a16:creationId xmlns:a16="http://schemas.microsoft.com/office/drawing/2014/main" id="{1A33671E-42F0-3937-6943-84778149ED1D}"/>
              </a:ext>
            </a:extLst>
          </p:cNvPr>
          <p:cNvSpPr txBox="1">
            <a:spLocks/>
          </p:cNvSpPr>
          <p:nvPr/>
        </p:nvSpPr>
        <p:spPr>
          <a:xfrm>
            <a:off x="407987" y="2784317"/>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nSpc>
                <a:spcPct val="150000"/>
              </a:lnSpc>
            </a:pPr>
            <a:r>
              <a:rPr lang="en-GB"/>
              <a:t>Annex 10  Included Background IP</a:t>
            </a:r>
            <a:endParaRPr lang="en-GB" dirty="0"/>
          </a:p>
        </p:txBody>
      </p:sp>
      <p:pic>
        <p:nvPicPr>
          <p:cNvPr id="9" name="Picture 8">
            <a:extLst>
              <a:ext uri="{FF2B5EF4-FFF2-40B4-BE49-F238E27FC236}">
                <a16:creationId xmlns:a16="http://schemas.microsoft.com/office/drawing/2014/main" id="{CA9A648E-1DF5-AFCD-62B1-28F34CFB99FD}"/>
              </a:ext>
            </a:extLst>
          </p:cNvPr>
          <p:cNvPicPr>
            <a:picLocks noChangeAspect="1"/>
          </p:cNvPicPr>
          <p:nvPr/>
        </p:nvPicPr>
        <p:blipFill>
          <a:blip r:embed="rId2"/>
          <a:stretch>
            <a:fillRect/>
          </a:stretch>
        </p:blipFill>
        <p:spPr>
          <a:xfrm>
            <a:off x="663671" y="3730207"/>
            <a:ext cx="7665682" cy="1264558"/>
          </a:xfrm>
          <a:prstGeom prst="rect">
            <a:avLst/>
          </a:prstGeom>
        </p:spPr>
      </p:pic>
      <p:sp>
        <p:nvSpPr>
          <p:cNvPr id="11" name="TextBox 10">
            <a:extLst>
              <a:ext uri="{FF2B5EF4-FFF2-40B4-BE49-F238E27FC236}">
                <a16:creationId xmlns:a16="http://schemas.microsoft.com/office/drawing/2014/main" id="{C045F564-AB82-169D-F750-3A91786C5DE3}"/>
              </a:ext>
            </a:extLst>
          </p:cNvPr>
          <p:cNvSpPr txBox="1"/>
          <p:nvPr/>
        </p:nvSpPr>
        <p:spPr>
          <a:xfrm>
            <a:off x="663671" y="5465241"/>
            <a:ext cx="6658497" cy="276999"/>
          </a:xfrm>
          <a:prstGeom prst="rect">
            <a:avLst/>
          </a:prstGeom>
          <a:noFill/>
        </p:spPr>
        <p:txBody>
          <a:bodyPr wrap="square" lIns="0" tIns="0" rIns="0" bIns="0" rtlCol="0">
            <a:spAutoFit/>
          </a:bodyPr>
          <a:lstStyle/>
          <a:p>
            <a:pPr algn="l"/>
            <a:r>
              <a:rPr lang="en-US" dirty="0"/>
              <a:t>Probably not relevant at this stage</a:t>
            </a:r>
            <a:endParaRPr lang="en-GB" dirty="0"/>
          </a:p>
        </p:txBody>
      </p:sp>
    </p:spTree>
    <p:extLst>
      <p:ext uri="{BB962C8B-B14F-4D97-AF65-F5344CB8AC3E}">
        <p14:creationId xmlns:p14="http://schemas.microsoft.com/office/powerpoint/2010/main" val="11620189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11  Conflict of Interest Disclosure Form</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a:extLst>
              <a:ext uri="{FF2B5EF4-FFF2-40B4-BE49-F238E27FC236}">
                <a16:creationId xmlns:a16="http://schemas.microsoft.com/office/drawing/2014/main" id="{3FD0777C-AA9C-194F-9127-F612FBFFD6AF}"/>
              </a:ext>
            </a:extLst>
          </p:cNvPr>
          <p:cNvPicPr>
            <a:picLocks noChangeAspect="1"/>
          </p:cNvPicPr>
          <p:nvPr/>
        </p:nvPicPr>
        <p:blipFill>
          <a:blip r:embed="rId2"/>
          <a:stretch>
            <a:fillRect/>
          </a:stretch>
        </p:blipFill>
        <p:spPr>
          <a:xfrm>
            <a:off x="1045599" y="1407111"/>
            <a:ext cx="9613783" cy="4798749"/>
          </a:xfrm>
          <a:prstGeom prst="rect">
            <a:avLst/>
          </a:prstGeom>
        </p:spPr>
      </p:pic>
      <p:sp>
        <p:nvSpPr>
          <p:cNvPr id="2" name="TextBox 1">
            <a:extLst>
              <a:ext uri="{FF2B5EF4-FFF2-40B4-BE49-F238E27FC236}">
                <a16:creationId xmlns:a16="http://schemas.microsoft.com/office/drawing/2014/main" id="{13F366A0-7BB0-5D21-1E8A-FF87844BA5B7}"/>
              </a:ext>
            </a:extLst>
          </p:cNvPr>
          <p:cNvSpPr txBox="1"/>
          <p:nvPr/>
        </p:nvSpPr>
        <p:spPr>
          <a:xfrm>
            <a:off x="731519" y="1659869"/>
            <a:ext cx="3624349" cy="276999"/>
          </a:xfrm>
          <a:prstGeom prst="rect">
            <a:avLst/>
          </a:prstGeom>
          <a:solidFill>
            <a:schemeClr val="bg1"/>
          </a:solidFill>
        </p:spPr>
        <p:txBody>
          <a:bodyPr wrap="square" lIns="0" tIns="0" rIns="0" bIns="0" rtlCol="0">
            <a:spAutoFit/>
          </a:bodyPr>
          <a:lstStyle/>
          <a:p>
            <a:pPr algn="l"/>
            <a:endParaRPr lang="en-GB" dirty="0"/>
          </a:p>
        </p:txBody>
      </p:sp>
    </p:spTree>
    <p:extLst>
      <p:ext uri="{BB962C8B-B14F-4D97-AF65-F5344CB8AC3E}">
        <p14:creationId xmlns:p14="http://schemas.microsoft.com/office/powerpoint/2010/main" val="362877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pPr>
              <a:lnSpc>
                <a:spcPct val="150000"/>
              </a:lnSpc>
            </a:pPr>
            <a:r>
              <a:rPr lang="en-GB" sz="3600" dirty="0"/>
              <a:t>Annex 12 </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1" name="TextBox 10">
            <a:extLst>
              <a:ext uri="{FF2B5EF4-FFF2-40B4-BE49-F238E27FC236}">
                <a16:creationId xmlns:a16="http://schemas.microsoft.com/office/drawing/2014/main" id="{BE9FF67E-3991-9233-3066-2C8E8908FC9A}"/>
              </a:ext>
            </a:extLst>
          </p:cNvPr>
          <p:cNvSpPr txBox="1"/>
          <p:nvPr/>
        </p:nvSpPr>
        <p:spPr>
          <a:xfrm>
            <a:off x="1654900" y="5792409"/>
            <a:ext cx="10133900" cy="369332"/>
          </a:xfrm>
          <a:prstGeom prst="rect">
            <a:avLst/>
          </a:prstGeom>
          <a:noFill/>
        </p:spPr>
        <p:txBody>
          <a:bodyPr wrap="square">
            <a:spAutoFit/>
          </a:bodyPr>
          <a:lstStyle/>
          <a:p>
            <a:r>
              <a:rPr lang="en-US" dirty="0">
                <a:hlinkClick r:id="rId2"/>
              </a:rPr>
              <a:t>https://cds.cern.ch/record/2728154/files/General-Conditions_CERN_experiments.pdf</a:t>
            </a:r>
            <a:r>
              <a:rPr lang="en-US" dirty="0"/>
              <a:t> </a:t>
            </a:r>
          </a:p>
        </p:txBody>
      </p:sp>
      <p:pic>
        <p:nvPicPr>
          <p:cNvPr id="13" name="Picture 12">
            <a:extLst>
              <a:ext uri="{FF2B5EF4-FFF2-40B4-BE49-F238E27FC236}">
                <a16:creationId xmlns:a16="http://schemas.microsoft.com/office/drawing/2014/main" id="{96C15B06-844F-3737-BD7E-62CED1F76700}"/>
              </a:ext>
            </a:extLst>
          </p:cNvPr>
          <p:cNvPicPr>
            <a:picLocks noChangeAspect="1"/>
          </p:cNvPicPr>
          <p:nvPr/>
        </p:nvPicPr>
        <p:blipFill>
          <a:blip r:embed="rId3"/>
          <a:stretch>
            <a:fillRect/>
          </a:stretch>
        </p:blipFill>
        <p:spPr>
          <a:xfrm>
            <a:off x="3107291" y="696259"/>
            <a:ext cx="5312143" cy="4741178"/>
          </a:xfrm>
          <a:prstGeom prst="rect">
            <a:avLst/>
          </a:prstGeom>
        </p:spPr>
      </p:pic>
    </p:spTree>
    <p:extLst>
      <p:ext uri="{BB962C8B-B14F-4D97-AF65-F5344CB8AC3E}">
        <p14:creationId xmlns:p14="http://schemas.microsoft.com/office/powerpoint/2010/main" val="2307102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C888C45-21A6-DFFB-A316-DECE62ABEBDB}"/>
              </a:ext>
            </a:extLst>
          </p:cNvPr>
          <p:cNvSpPr>
            <a:spLocks noGrp="1"/>
          </p:cNvSpPr>
          <p:nvPr>
            <p:ph idx="1"/>
          </p:nvPr>
        </p:nvSpPr>
        <p:spPr>
          <a:xfrm>
            <a:off x="665067" y="1553592"/>
            <a:ext cx="10861865" cy="4172505"/>
          </a:xfrm>
        </p:spPr>
        <p:txBody>
          <a:bodyPr>
            <a:normAutofit/>
          </a:bodyPr>
          <a:lstStyle/>
          <a:p>
            <a:r>
              <a:rPr lang="en-US" dirty="0"/>
              <a:t>Core MoU: </a:t>
            </a:r>
          </a:p>
          <a:p>
            <a:pPr lvl="1"/>
            <a:r>
              <a:rPr lang="en-US" dirty="0"/>
              <a:t>To be released soon… </a:t>
            </a:r>
          </a:p>
          <a:p>
            <a:pPr lvl="1"/>
            <a:r>
              <a:rPr lang="en-US" dirty="0"/>
              <a:t>CERN (Helge Meinhard) and ECFA Detector Panel are working on it</a:t>
            </a:r>
          </a:p>
          <a:p>
            <a:pPr lvl="1"/>
            <a:r>
              <a:rPr lang="en-US" dirty="0"/>
              <a:t>It is not clear whether there will be another DRD Managers Forum (DRDs SPs, ECFA Detector Panel, CERN) before the Core MoU will be released.</a:t>
            </a:r>
          </a:p>
          <a:p>
            <a:pPr lvl="1"/>
            <a:endParaRPr lang="en-US" dirty="0"/>
          </a:p>
          <a:p>
            <a:pPr marL="366712" lvl="1" indent="0">
              <a:buNone/>
            </a:pPr>
            <a:endParaRPr lang="en-US" dirty="0"/>
          </a:p>
          <a:p>
            <a:r>
              <a:rPr lang="en-US" dirty="0"/>
              <a:t>Annexes: </a:t>
            </a:r>
          </a:p>
          <a:p>
            <a:pPr lvl="1"/>
            <a:r>
              <a:rPr lang="en-US" dirty="0"/>
              <a:t>A version of the DRD8 Annexes, in particular Annex 7, will be prepared in the coming weeks in order to be rediscussed in a CB meeting in a month from now. </a:t>
            </a:r>
          </a:p>
          <a:p>
            <a:pPr lvl="1"/>
            <a:endParaRPr lang="en-US" b="1" dirty="0">
              <a:solidFill>
                <a:srgbClr val="C00000"/>
              </a:solidFill>
              <a:highlight>
                <a:srgbClr val="FFFF00"/>
              </a:highlight>
            </a:endParaRPr>
          </a:p>
          <a:p>
            <a:pPr lvl="1"/>
            <a:endParaRPr lang="en-US" sz="2100" b="1" dirty="0"/>
          </a:p>
          <a:p>
            <a:pPr marL="366712" lvl="1" indent="0">
              <a:buNone/>
            </a:pPr>
            <a:endParaRPr lang="en-US" b="1" u="sng" dirty="0">
              <a:solidFill>
                <a:srgbClr val="C00000"/>
              </a:solidFill>
            </a:endParaRPr>
          </a:p>
        </p:txBody>
      </p:sp>
      <p:sp>
        <p:nvSpPr>
          <p:cNvPr id="7" name="Title 6">
            <a:extLst>
              <a:ext uri="{FF2B5EF4-FFF2-40B4-BE49-F238E27FC236}">
                <a16:creationId xmlns:a16="http://schemas.microsoft.com/office/drawing/2014/main" id="{C6E40A20-8F8C-6969-73F6-B889B3E6A066}"/>
              </a:ext>
            </a:extLst>
          </p:cNvPr>
          <p:cNvSpPr>
            <a:spLocks noGrp="1"/>
          </p:cNvSpPr>
          <p:nvPr>
            <p:ph type="title"/>
          </p:nvPr>
        </p:nvSpPr>
        <p:spPr/>
        <p:txBody>
          <a:bodyPr/>
          <a:lstStyle/>
          <a:p>
            <a:r>
              <a:rPr lang="en-US" dirty="0"/>
              <a:t>Summary and timeline</a:t>
            </a:r>
          </a:p>
        </p:txBody>
      </p:sp>
      <p:sp>
        <p:nvSpPr>
          <p:cNvPr id="4" name="Date Placeholder 3">
            <a:extLst>
              <a:ext uri="{FF2B5EF4-FFF2-40B4-BE49-F238E27FC236}">
                <a16:creationId xmlns:a16="http://schemas.microsoft.com/office/drawing/2014/main" id="{1709CC44-04C4-2ACF-FC0B-A7D81A840D4C}"/>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6B3ED363-C0D3-55D6-F789-4DD6EC2E8FD3}"/>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ACF5E16D-A691-50F4-917A-0763ACE789D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6979207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3404715-C84E-E668-5B07-905F960059DF}"/>
              </a:ext>
            </a:extLst>
          </p:cNvPr>
          <p:cNvSpPr>
            <a:spLocks noGrp="1"/>
          </p:cNvSpPr>
          <p:nvPr>
            <p:ph type="title"/>
          </p:nvPr>
        </p:nvSpPr>
        <p:spPr/>
        <p:txBody>
          <a:bodyPr/>
          <a:lstStyle/>
          <a:p>
            <a:r>
              <a:rPr lang="en-US" dirty="0"/>
              <a:t>Core MoU (all DRDs)</a:t>
            </a:r>
          </a:p>
        </p:txBody>
      </p:sp>
      <p:sp>
        <p:nvSpPr>
          <p:cNvPr id="8" name="Text Placeholder 7">
            <a:extLst>
              <a:ext uri="{FF2B5EF4-FFF2-40B4-BE49-F238E27FC236}">
                <a16:creationId xmlns:a16="http://schemas.microsoft.com/office/drawing/2014/main" id="{535A417F-846E-C468-77D4-A961B10F9424}"/>
              </a:ext>
            </a:extLst>
          </p:cNvPr>
          <p:cNvSpPr>
            <a:spLocks noGrp="1"/>
          </p:cNvSpPr>
          <p:nvPr>
            <p:ph type="body" idx="1"/>
          </p:nvPr>
        </p:nvSpPr>
        <p:spPr>
          <a:xfrm>
            <a:off x="412774" y="4875213"/>
            <a:ext cx="11376026" cy="935037"/>
          </a:xfrm>
        </p:spPr>
        <p:txBody>
          <a:bodyPr>
            <a:normAutofit lnSpcReduction="10000"/>
          </a:bodyPr>
          <a:lstStyle/>
          <a:p>
            <a:r>
              <a:rPr lang="en-US" sz="2000" b="0" dirty="0"/>
              <a:t>The following slides refer to the </a:t>
            </a:r>
            <a:r>
              <a:rPr lang="en-US" sz="2000" dirty="0"/>
              <a:t>draft version 6 </a:t>
            </a:r>
            <a:r>
              <a:rPr lang="en-US" sz="2000" b="0" dirty="0"/>
              <a:t>received from CERN on the 15</a:t>
            </a:r>
            <a:r>
              <a:rPr lang="en-US" sz="2000" b="0" baseline="30000" dirty="0"/>
              <a:t>th</a:t>
            </a:r>
            <a:r>
              <a:rPr lang="en-US" sz="2000" b="0" dirty="0"/>
              <a:t> of October 2024</a:t>
            </a:r>
          </a:p>
          <a:p>
            <a:r>
              <a:rPr lang="en-US" sz="2000" b="0" dirty="0">
                <a:hlinkClick r:id="rId2"/>
              </a:rPr>
              <a:t>https://indico.cern.ch/event/1504002/contributions/6330343/attachments/2998879/5284098/DRDx-MoU-Draft6-full.pdf</a:t>
            </a:r>
            <a:endParaRPr lang="en-US" sz="2000" b="0" dirty="0"/>
          </a:p>
          <a:p>
            <a:endParaRPr lang="en-US" sz="2000" b="0" dirty="0"/>
          </a:p>
        </p:txBody>
      </p:sp>
      <p:sp>
        <p:nvSpPr>
          <p:cNvPr id="4" name="Date Placeholder 3">
            <a:extLst>
              <a:ext uri="{FF2B5EF4-FFF2-40B4-BE49-F238E27FC236}">
                <a16:creationId xmlns:a16="http://schemas.microsoft.com/office/drawing/2014/main" id="{C1300881-C762-D242-3186-877A7E06C9BC}"/>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59B3B7C0-30F3-F087-1129-8DA4E4E5AEC0}"/>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0A8A7A10-BEBD-4627-9C19-92DEC739809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232370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0E973-9A10-A652-11C1-397CC6BF6334}"/>
              </a:ext>
            </a:extLst>
          </p:cNvPr>
          <p:cNvSpPr>
            <a:spLocks noGrp="1"/>
          </p:cNvSpPr>
          <p:nvPr>
            <p:ph idx="1"/>
          </p:nvPr>
        </p:nvSpPr>
        <p:spPr>
          <a:xfrm>
            <a:off x="407989" y="1003177"/>
            <a:ext cx="11376024" cy="5197598"/>
          </a:xfrm>
        </p:spPr>
        <p:txBody>
          <a:bodyPr>
            <a:normAutofit fontScale="70000" lnSpcReduction="20000"/>
          </a:bodyPr>
          <a:lstStyle/>
          <a:p>
            <a:r>
              <a:rPr lang="en-GB" dirty="0"/>
              <a:t>Article 1 Purpose of the MoU</a:t>
            </a:r>
          </a:p>
          <a:p>
            <a:r>
              <a:rPr lang="en-GB" dirty="0"/>
              <a:t>Article 2 Parties to the MoU</a:t>
            </a:r>
          </a:p>
          <a:p>
            <a:r>
              <a:rPr lang="en-GB" dirty="0"/>
              <a:t>Article 3 Obligations of CERN as Host Laboratory</a:t>
            </a:r>
          </a:p>
          <a:p>
            <a:r>
              <a:rPr lang="en-GB" dirty="0"/>
              <a:t>Article 4 Obligations of the Collaborating Institutions</a:t>
            </a:r>
          </a:p>
          <a:p>
            <a:r>
              <a:rPr lang="en-GB" dirty="0"/>
              <a:t>Article 5 Equipment</a:t>
            </a:r>
          </a:p>
          <a:p>
            <a:r>
              <a:rPr lang="en-GB" dirty="0"/>
              <a:t>Article 6 Structure of the Collaboration</a:t>
            </a:r>
          </a:p>
          <a:p>
            <a:r>
              <a:rPr lang="en-US" dirty="0"/>
              <a:t>Article 7 Collaboration Accounts</a:t>
            </a:r>
          </a:p>
          <a:p>
            <a:r>
              <a:rPr lang="en-GB" dirty="0"/>
              <a:t>Article 8 Work Packages, Working Groups and other Work Entities</a:t>
            </a:r>
            <a:endParaRPr lang="en-US" dirty="0"/>
          </a:p>
          <a:p>
            <a:r>
              <a:rPr lang="en-US" dirty="0"/>
              <a:t>Article 9 Theses, Publications and Conference Contributions</a:t>
            </a:r>
          </a:p>
          <a:p>
            <a:r>
              <a:rPr lang="en-US" dirty="0"/>
              <a:t>Article 10 Intellectual Property</a:t>
            </a:r>
          </a:p>
          <a:p>
            <a:r>
              <a:rPr lang="en-GB" dirty="0"/>
              <a:t>Article 11 Compliance with Export Control and Sanctions</a:t>
            </a:r>
            <a:endParaRPr lang="en-US" dirty="0"/>
          </a:p>
          <a:p>
            <a:r>
              <a:rPr lang="en-GB" dirty="0"/>
              <a:t>Article 12 Conflicts of Interest</a:t>
            </a:r>
          </a:p>
          <a:p>
            <a:r>
              <a:rPr lang="en-US" dirty="0"/>
              <a:t>Article 13 Industrial Partners</a:t>
            </a:r>
          </a:p>
          <a:p>
            <a:r>
              <a:rPr lang="en-GB" dirty="0"/>
              <a:t>Article 14 Observance of the MoU and the General Conditions</a:t>
            </a:r>
          </a:p>
          <a:p>
            <a:r>
              <a:rPr lang="en-GB" dirty="0"/>
              <a:t>Article 15 Duration of Validity of the MoU and its Extension</a:t>
            </a:r>
          </a:p>
          <a:p>
            <a:r>
              <a:rPr lang="en-GB" dirty="0"/>
              <a:t>Article 16 Withdrawal and Termination of Participation of Funding Agencies or Collaborating Institutions</a:t>
            </a:r>
          </a:p>
          <a:p>
            <a:r>
              <a:rPr lang="en-US" dirty="0"/>
              <a:t>Article 17 Participation of Additional Institutions</a:t>
            </a:r>
          </a:p>
          <a:p>
            <a:r>
              <a:rPr lang="en-US" dirty="0"/>
              <a:t>Article 18 Amendments and Annexes</a:t>
            </a:r>
          </a:p>
        </p:txBody>
      </p:sp>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p:txBody>
          <a:bodyPr/>
          <a:lstStyle/>
          <a:p>
            <a:r>
              <a:rPr lang="en-US" dirty="0"/>
              <a:t>List of Articles (core part)</a:t>
            </a: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8" name="TextBox 7">
            <a:extLst>
              <a:ext uri="{FF2B5EF4-FFF2-40B4-BE49-F238E27FC236}">
                <a16:creationId xmlns:a16="http://schemas.microsoft.com/office/drawing/2014/main" id="{105D1C5E-2E95-6818-4F59-A3D3707804BC}"/>
              </a:ext>
            </a:extLst>
          </p:cNvPr>
          <p:cNvSpPr txBox="1"/>
          <p:nvPr/>
        </p:nvSpPr>
        <p:spPr>
          <a:xfrm>
            <a:off x="7600950" y="4716018"/>
            <a:ext cx="3847223" cy="430887"/>
          </a:xfrm>
          <a:prstGeom prst="rect">
            <a:avLst/>
          </a:prstGeom>
          <a:noFill/>
        </p:spPr>
        <p:txBody>
          <a:bodyPr wrap="square">
            <a:spAutoFit/>
          </a:bodyPr>
          <a:lstStyle/>
          <a:p>
            <a:r>
              <a:rPr lang="en-US" sz="1100" b="0" dirty="0"/>
              <a:t>https://indico.cern.ch/event/1504002/contributions/6330343/attachments/2998879/5284098/DRDx-MoU-Draft6-full.pdf</a:t>
            </a:r>
            <a:endParaRPr lang="en-US" sz="1100" dirty="0"/>
          </a:p>
        </p:txBody>
      </p:sp>
      <p:pic>
        <p:nvPicPr>
          <p:cNvPr id="9" name="Picture 8">
            <a:extLst>
              <a:ext uri="{FF2B5EF4-FFF2-40B4-BE49-F238E27FC236}">
                <a16:creationId xmlns:a16="http://schemas.microsoft.com/office/drawing/2014/main" id="{7154B3C9-155C-4A8D-073F-828B807B0425}"/>
              </a:ext>
            </a:extLst>
          </p:cNvPr>
          <p:cNvPicPr>
            <a:picLocks noChangeAspect="1"/>
          </p:cNvPicPr>
          <p:nvPr/>
        </p:nvPicPr>
        <p:blipFill>
          <a:blip r:embed="rId2"/>
          <a:stretch>
            <a:fillRect/>
          </a:stretch>
        </p:blipFill>
        <p:spPr>
          <a:xfrm>
            <a:off x="8183678" y="726134"/>
            <a:ext cx="2681765" cy="3765666"/>
          </a:xfrm>
          <a:prstGeom prst="rect">
            <a:avLst/>
          </a:prstGeom>
        </p:spPr>
      </p:pic>
    </p:spTree>
    <p:extLst>
      <p:ext uri="{BB962C8B-B14F-4D97-AF65-F5344CB8AC3E}">
        <p14:creationId xmlns:p14="http://schemas.microsoft.com/office/powerpoint/2010/main" val="273749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A329FF9-3737-ABC3-1D27-03B2A857E947}"/>
              </a:ext>
            </a:extLst>
          </p:cNvPr>
          <p:cNvSpPr>
            <a:spLocks noGrp="1"/>
          </p:cNvSpPr>
          <p:nvPr>
            <p:ph type="title"/>
          </p:nvPr>
        </p:nvSpPr>
        <p:spPr/>
        <p:txBody>
          <a:bodyPr/>
          <a:lstStyle/>
          <a:p>
            <a:r>
              <a:rPr lang="en-US" dirty="0"/>
              <a:t>Feedback to the first MoU Drafts</a:t>
            </a:r>
          </a:p>
        </p:txBody>
      </p:sp>
      <p:sp>
        <p:nvSpPr>
          <p:cNvPr id="8" name="Text Placeholder 7">
            <a:extLst>
              <a:ext uri="{FF2B5EF4-FFF2-40B4-BE49-F238E27FC236}">
                <a16:creationId xmlns:a16="http://schemas.microsoft.com/office/drawing/2014/main" id="{7E841018-C55D-19D4-1ACB-50DD7F5352F7}"/>
              </a:ext>
            </a:extLst>
          </p:cNvPr>
          <p:cNvSpPr>
            <a:spLocks noGrp="1"/>
          </p:cNvSpPr>
          <p:nvPr>
            <p:ph type="body" idx="1"/>
          </p:nvPr>
        </p:nvSpPr>
        <p:spPr>
          <a:xfrm>
            <a:off x="407987" y="4627563"/>
            <a:ext cx="11376026" cy="365125"/>
          </a:xfrm>
        </p:spPr>
        <p:txBody>
          <a:bodyPr>
            <a:normAutofit/>
          </a:bodyPr>
          <a:lstStyle/>
          <a:p>
            <a:r>
              <a:rPr lang="en-GB" dirty="0"/>
              <a:t>In the next slides, only the major aspects will be discussed.</a:t>
            </a:r>
            <a:endParaRPr lang="en-US" dirty="0"/>
          </a:p>
        </p:txBody>
      </p:sp>
      <p:sp>
        <p:nvSpPr>
          <p:cNvPr id="4" name="Date Placeholder 3">
            <a:extLst>
              <a:ext uri="{FF2B5EF4-FFF2-40B4-BE49-F238E27FC236}">
                <a16:creationId xmlns:a16="http://schemas.microsoft.com/office/drawing/2014/main" id="{A1523FF2-C559-1918-E343-3EDEE71FC656}"/>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764D958F-E157-ADD6-C989-B765955A6196}"/>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EA1B25E-BE05-2CCC-0002-4B0D2A3D61E8}"/>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4218570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AAB193-FFF0-62A3-FB93-9BF3AF64FCDC}"/>
              </a:ext>
            </a:extLst>
          </p:cNvPr>
          <p:cNvSpPr>
            <a:spLocks noGrp="1"/>
          </p:cNvSpPr>
          <p:nvPr>
            <p:ph idx="1"/>
          </p:nvPr>
        </p:nvSpPr>
        <p:spPr>
          <a:xfrm>
            <a:off x="412776" y="2520837"/>
            <a:ext cx="10983973" cy="1994316"/>
          </a:xfrm>
        </p:spPr>
        <p:txBody>
          <a:bodyPr/>
          <a:lstStyle/>
          <a:p>
            <a:pPr marL="0" indent="0">
              <a:buNone/>
            </a:pPr>
            <a:r>
              <a:rPr lang="en-GB" dirty="0"/>
              <a:t>R&amp;D Collaboration (Rephrasing) </a:t>
            </a:r>
          </a:p>
          <a:p>
            <a:pPr marL="0" indent="0">
              <a:buNone/>
            </a:pPr>
            <a:r>
              <a:rPr lang="en-GB" b="0" dirty="0"/>
              <a:t>Part of the proposed MoU should be rephrased to better match with an R&amp;D Collaboration. As it is, it reflects well needs of an experiment, but it can create </a:t>
            </a:r>
            <a:r>
              <a:rPr lang="en-GB" b="0" u="sng" dirty="0"/>
              <a:t>confusion in institutes and funding agencies</a:t>
            </a:r>
            <a:r>
              <a:rPr lang="en-GB" b="0" dirty="0"/>
              <a:t> when applied to R&amp;D Collaborations as the DRDs. Examples are Article 5 (Equipment) and the corresponding Annex 3 (Sub-Detector Structure and Technical Participation of the Collaborating Institutions), Technical Coordinator duties, etc. </a:t>
            </a:r>
          </a:p>
          <a:p>
            <a:endParaRPr lang="en-US" dirty="0"/>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r>
              <a:rPr lang="en-US" dirty="0"/>
              <a:t>Feedback on the Core part of MoU Draft 3.1(I)</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857398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xfrm>
            <a:off x="923377" y="391479"/>
            <a:ext cx="11376025" cy="1065742"/>
          </a:xfrm>
        </p:spPr>
        <p:txBody>
          <a:bodyPr/>
          <a:lstStyle/>
          <a:p>
            <a:r>
              <a:rPr lang="en-US" dirty="0"/>
              <a:t>Feedback on the Core part of MoU Draft 3.1(II)</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8">
            <a:extLst>
              <a:ext uri="{FF2B5EF4-FFF2-40B4-BE49-F238E27FC236}">
                <a16:creationId xmlns:a16="http://schemas.microsoft.com/office/drawing/2014/main" id="{53ADE758-30EA-B58D-6584-E93BE9FFFD0E}"/>
              </a:ext>
            </a:extLst>
          </p:cNvPr>
          <p:cNvPicPr>
            <a:picLocks noChangeAspect="1"/>
          </p:cNvPicPr>
          <p:nvPr/>
        </p:nvPicPr>
        <p:blipFill>
          <a:blip r:embed="rId2"/>
          <a:stretch>
            <a:fillRect/>
          </a:stretch>
        </p:blipFill>
        <p:spPr>
          <a:xfrm>
            <a:off x="1527737" y="1747047"/>
            <a:ext cx="8040211" cy="4522618"/>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82E9C8B7-1B51-B472-13AD-E50184F4E277}"/>
              </a:ext>
            </a:extLst>
          </p:cNvPr>
          <p:cNvSpPr txBox="1"/>
          <p:nvPr/>
        </p:nvSpPr>
        <p:spPr>
          <a:xfrm>
            <a:off x="1145352" y="1149444"/>
            <a:ext cx="10123271" cy="461665"/>
          </a:xfrm>
          <a:prstGeom prst="rect">
            <a:avLst/>
          </a:prstGeom>
          <a:noFill/>
        </p:spPr>
        <p:txBody>
          <a:bodyPr wrap="square">
            <a:spAutoFit/>
          </a:bodyPr>
          <a:lstStyle/>
          <a:p>
            <a:r>
              <a:rPr lang="en-GB" sz="2400" dirty="0"/>
              <a:t>Meeting (9 July 2024) on the draft MoU with the CERN Research Director</a:t>
            </a:r>
            <a:endParaRPr lang="en-US" sz="2400" dirty="0"/>
          </a:p>
        </p:txBody>
      </p:sp>
    </p:spTree>
    <p:extLst>
      <p:ext uri="{BB962C8B-B14F-4D97-AF65-F5344CB8AC3E}">
        <p14:creationId xmlns:p14="http://schemas.microsoft.com/office/powerpoint/2010/main" val="1315643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AAB193-FFF0-62A3-FB93-9BF3AF64FCDC}"/>
              </a:ext>
            </a:extLst>
          </p:cNvPr>
          <p:cNvSpPr>
            <a:spLocks noGrp="1"/>
          </p:cNvSpPr>
          <p:nvPr>
            <p:ph idx="1"/>
          </p:nvPr>
        </p:nvSpPr>
        <p:spPr>
          <a:xfrm>
            <a:off x="403200" y="1364881"/>
            <a:ext cx="11376024" cy="923331"/>
          </a:xfrm>
        </p:spPr>
        <p:txBody>
          <a:bodyPr/>
          <a:lstStyle/>
          <a:p>
            <a:r>
              <a:rPr lang="en-GB" dirty="0"/>
              <a:t>Terminology Issue: Tasks and Work Packages (Article 8) </a:t>
            </a:r>
          </a:p>
          <a:p>
            <a:pPr marL="342900" indent="-342900">
              <a:buFont typeface="Arial" panose="020B0604020202020204" pitchFamily="34" charset="0"/>
              <a:buChar char="•"/>
            </a:pPr>
            <a:r>
              <a:rPr lang="en-GB" b="0" dirty="0"/>
              <a:t>Replace “Task” with “Work Package” in Article and Annex (*) </a:t>
            </a:r>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r>
              <a:rPr lang="en-US" dirty="0"/>
              <a:t>Feedback on the Core part of MoU Draft 3.1(III)</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B3270F35-E2DE-D3B2-69CC-F8AC5D16741C}"/>
              </a:ext>
            </a:extLst>
          </p:cNvPr>
          <p:cNvPicPr>
            <a:picLocks noChangeAspect="1"/>
          </p:cNvPicPr>
          <p:nvPr/>
        </p:nvPicPr>
        <p:blipFill rotWithShape="1">
          <a:blip r:embed="rId2"/>
          <a:srcRect t="53289" b="8567"/>
          <a:stretch/>
        </p:blipFill>
        <p:spPr>
          <a:xfrm>
            <a:off x="3046113" y="3124163"/>
            <a:ext cx="8237339" cy="1100832"/>
          </a:xfrm>
          <a:prstGeom prst="rect">
            <a:avLst/>
          </a:prstGeom>
        </p:spPr>
      </p:pic>
      <p:sp>
        <p:nvSpPr>
          <p:cNvPr id="10" name="TextBox 9">
            <a:extLst>
              <a:ext uri="{FF2B5EF4-FFF2-40B4-BE49-F238E27FC236}">
                <a16:creationId xmlns:a16="http://schemas.microsoft.com/office/drawing/2014/main" id="{8EFB0C94-1F2A-FF07-8F0D-877956681AEF}"/>
              </a:ext>
            </a:extLst>
          </p:cNvPr>
          <p:cNvSpPr txBox="1"/>
          <p:nvPr/>
        </p:nvSpPr>
        <p:spPr>
          <a:xfrm>
            <a:off x="676955" y="3212914"/>
            <a:ext cx="2690430" cy="923330"/>
          </a:xfrm>
          <a:prstGeom prst="rect">
            <a:avLst/>
          </a:prstGeom>
          <a:noFill/>
        </p:spPr>
        <p:txBody>
          <a:bodyPr wrap="square">
            <a:spAutoFit/>
          </a:bodyPr>
          <a:lstStyle/>
          <a:p>
            <a:pPr algn="ctr"/>
            <a:r>
              <a:rPr lang="en-GB" dirty="0"/>
              <a:t>(*) Agreed on the DRDs Manager Forum Meeting (18 July 2024)</a:t>
            </a:r>
            <a:endParaRPr lang="en-US" dirty="0"/>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E1FAF840-1CB0-AD7F-F0EF-905C045A29FD}"/>
                  </a:ext>
                </a:extLst>
              </p14:cNvPr>
              <p14:cNvContentPartPr/>
              <p14:nvPr/>
            </p14:nvContentPartPr>
            <p14:xfrm>
              <a:off x="9875878" y="3275902"/>
              <a:ext cx="1249200" cy="61200"/>
            </p14:xfrm>
          </p:contentPart>
        </mc:Choice>
        <mc:Fallback xmlns="">
          <p:pic>
            <p:nvPicPr>
              <p:cNvPr id="11" name="Ink 10">
                <a:extLst>
                  <a:ext uri="{FF2B5EF4-FFF2-40B4-BE49-F238E27FC236}">
                    <a16:creationId xmlns:a16="http://schemas.microsoft.com/office/drawing/2014/main" id="{E1FAF840-1CB0-AD7F-F0EF-905C045A29FD}"/>
                  </a:ext>
                </a:extLst>
              </p:cNvPr>
              <p:cNvPicPr/>
              <p:nvPr/>
            </p:nvPicPr>
            <p:blipFill>
              <a:blip r:embed="rId4"/>
              <a:stretch>
                <a:fillRect/>
              </a:stretch>
            </p:blipFill>
            <p:spPr>
              <a:xfrm>
                <a:off x="9821878" y="3168262"/>
                <a:ext cx="1356840" cy="276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9ED6FE7F-7AF3-22A8-6887-820C4158B1E2}"/>
                  </a:ext>
                </a:extLst>
              </p14:cNvPr>
              <p14:cNvContentPartPr/>
              <p14:nvPr/>
            </p14:nvContentPartPr>
            <p14:xfrm>
              <a:off x="4523758" y="3535462"/>
              <a:ext cx="2971080" cy="94680"/>
            </p14:xfrm>
          </p:contentPart>
        </mc:Choice>
        <mc:Fallback xmlns="">
          <p:pic>
            <p:nvPicPr>
              <p:cNvPr id="12" name="Ink 11">
                <a:extLst>
                  <a:ext uri="{FF2B5EF4-FFF2-40B4-BE49-F238E27FC236}">
                    <a16:creationId xmlns:a16="http://schemas.microsoft.com/office/drawing/2014/main" id="{9ED6FE7F-7AF3-22A8-6887-820C4158B1E2}"/>
                  </a:ext>
                </a:extLst>
              </p:cNvPr>
              <p:cNvPicPr/>
              <p:nvPr/>
            </p:nvPicPr>
            <p:blipFill>
              <a:blip r:embed="rId6"/>
              <a:stretch>
                <a:fillRect/>
              </a:stretch>
            </p:blipFill>
            <p:spPr>
              <a:xfrm>
                <a:off x="4470118" y="3427462"/>
                <a:ext cx="3078720" cy="310320"/>
              </a:xfrm>
              <a:prstGeom prst="rect">
                <a:avLst/>
              </a:prstGeom>
            </p:spPr>
          </p:pic>
        </mc:Fallback>
      </mc:AlternateContent>
    </p:spTree>
    <p:extLst>
      <p:ext uri="{BB962C8B-B14F-4D97-AF65-F5344CB8AC3E}">
        <p14:creationId xmlns:p14="http://schemas.microsoft.com/office/powerpoint/2010/main" val="2669482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AAB193-FFF0-62A3-FB93-9BF3AF64FCDC}"/>
              </a:ext>
            </a:extLst>
          </p:cNvPr>
          <p:cNvSpPr>
            <a:spLocks noGrp="1"/>
          </p:cNvSpPr>
          <p:nvPr>
            <p:ph idx="1"/>
          </p:nvPr>
        </p:nvSpPr>
        <p:spPr>
          <a:xfrm>
            <a:off x="412776" y="1303740"/>
            <a:ext cx="11376024" cy="1836737"/>
          </a:xfrm>
        </p:spPr>
        <p:txBody>
          <a:bodyPr/>
          <a:lstStyle/>
          <a:p>
            <a:r>
              <a:rPr lang="en-GB" dirty="0"/>
              <a:t>Industrial Partners (Article 13) </a:t>
            </a:r>
          </a:p>
          <a:p>
            <a:r>
              <a:rPr lang="en-GB" b="0" dirty="0"/>
              <a:t>Status of Semi-Industrial and Research Foundations to be clarified (*). </a:t>
            </a:r>
          </a:p>
          <a:p>
            <a:r>
              <a:rPr lang="en-GB" b="0" dirty="0"/>
              <a:t>Access to CERN for industrial partner signing an agreement with Collaborating Institution. </a:t>
            </a:r>
          </a:p>
          <a:p>
            <a:pPr marL="0" indent="0">
              <a:buNone/>
            </a:pPr>
            <a:endParaRPr lang="en-US" dirty="0"/>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p:txBody>
          <a:bodyPr/>
          <a:lstStyle/>
          <a:p>
            <a:r>
              <a:rPr lang="en-US" dirty="0"/>
              <a:t>Feedback on the Core part of MoU Draft 3.1(IV)</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20 Janaury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Collaboration Board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Picture 7">
            <a:extLst>
              <a:ext uri="{FF2B5EF4-FFF2-40B4-BE49-F238E27FC236}">
                <a16:creationId xmlns:a16="http://schemas.microsoft.com/office/drawing/2014/main" id="{46C877A7-62D2-F654-2F3B-C2CB93823A44}"/>
              </a:ext>
            </a:extLst>
          </p:cNvPr>
          <p:cNvPicPr>
            <a:picLocks noChangeAspect="1"/>
          </p:cNvPicPr>
          <p:nvPr/>
        </p:nvPicPr>
        <p:blipFill>
          <a:blip r:embed="rId2"/>
          <a:stretch>
            <a:fillRect/>
          </a:stretch>
        </p:blipFill>
        <p:spPr>
          <a:xfrm>
            <a:off x="5191598" y="2793605"/>
            <a:ext cx="6054277" cy="3432627"/>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40C1FC34-2E26-7728-11C6-385AA72F5B53}"/>
              </a:ext>
            </a:extLst>
          </p:cNvPr>
          <p:cNvSpPr txBox="1"/>
          <p:nvPr/>
        </p:nvSpPr>
        <p:spPr>
          <a:xfrm>
            <a:off x="612559" y="3659118"/>
            <a:ext cx="4284468" cy="1200329"/>
          </a:xfrm>
          <a:prstGeom prst="rect">
            <a:avLst/>
          </a:prstGeom>
          <a:noFill/>
        </p:spPr>
        <p:txBody>
          <a:bodyPr wrap="square">
            <a:spAutoFit/>
          </a:bodyPr>
          <a:lstStyle/>
          <a:p>
            <a:pPr algn="just"/>
            <a:r>
              <a:rPr lang="en-GB" dirty="0"/>
              <a:t>(*) Addressed at the Meeting (9 July 2024) on the draft MoU with the CERN Research Director to discuss the first draft and the comments received.</a:t>
            </a:r>
          </a:p>
        </p:txBody>
      </p:sp>
    </p:spTree>
    <p:extLst>
      <p:ext uri="{BB962C8B-B14F-4D97-AF65-F5344CB8AC3E}">
        <p14:creationId xmlns:p14="http://schemas.microsoft.com/office/powerpoint/2010/main" val="2010457163"/>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DRD1-ExtraordinaryCB-20241004.potx" id="{918BD01E-E55F-47DD-BCB9-C3DDB5F74E01}" vid="{6519546B-6ECB-4071-8B8F-85D3986DC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13890</TotalTime>
  <Words>1558</Words>
  <Application>Microsoft Office PowerPoint</Application>
  <PresentationFormat>Widescreen</PresentationFormat>
  <Paragraphs>211</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Wingdings</vt:lpstr>
      <vt:lpstr>Office Theme</vt:lpstr>
      <vt:lpstr>DRD8  Memorandum of Understanding</vt:lpstr>
      <vt:lpstr>Memorandum of Understanding (MoU)  for the DRD collaborations</vt:lpstr>
      <vt:lpstr>Core MoU (all DRDs)</vt:lpstr>
      <vt:lpstr>List of Articles (core part)</vt:lpstr>
      <vt:lpstr>Feedback to the first MoU Drafts</vt:lpstr>
      <vt:lpstr>Feedback on the Core part of MoU Draft 3.1(I)</vt:lpstr>
      <vt:lpstr>Feedback on the Core part of MoU Draft 3.1(II)</vt:lpstr>
      <vt:lpstr>Feedback on the Core part of MoU Draft 3.1(III)</vt:lpstr>
      <vt:lpstr>Feedback on the Core part of MoU Draft 3.1(IV)</vt:lpstr>
      <vt:lpstr>Feedback on the Core part of MoU Draft 3.1(V)</vt:lpstr>
      <vt:lpstr>Feedback on the Core part of MoU Draft 3.1(VI)</vt:lpstr>
      <vt:lpstr>Core MoU Status</vt:lpstr>
      <vt:lpstr>MoU Annexes (DRD8 specific)</vt:lpstr>
      <vt:lpstr>List of Annexes</vt:lpstr>
      <vt:lpstr>Annex 1 Collaborating Institutions  and their Contact Persons  Table 11 from the Proposal - needs some updates  - kindly get in touch with me:   Burkhard.Schmidt@cern.ch   </vt:lpstr>
      <vt:lpstr>Annex 2  Funding Agencies and their Representatives</vt:lpstr>
      <vt:lpstr>Annex 3: Sub-Detector Structure and Technical Participation of the Collaborating Institutions</vt:lpstr>
      <vt:lpstr>Annex 4 The Organisational Structure of the Collaboration </vt:lpstr>
      <vt:lpstr>Annex 5  Overview of the Financial Participation of the FAs </vt:lpstr>
      <vt:lpstr>Annex 6  Specific Obligations and Responsibilities of CERN as the Host Laboratory of the DRDn Collaboration</vt:lpstr>
      <vt:lpstr>Annex 7 Work Packages </vt:lpstr>
      <vt:lpstr>Annex 7 Work Packages </vt:lpstr>
      <vt:lpstr>Annex 8 Working Groups</vt:lpstr>
      <vt:lpstr>Annex 9 Other Work Entities</vt:lpstr>
      <vt:lpstr>Annex 11  Conflict of Interest Disclosure Form</vt:lpstr>
      <vt:lpstr>Annex 12 </vt:lpstr>
      <vt:lpstr>Summary and timeline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Microsoft Office User</dc:creator>
  <cp:lastModifiedBy>Burkhard Schmidt</cp:lastModifiedBy>
  <cp:revision>88</cp:revision>
  <cp:lastPrinted>2025-01-16T18:15:37Z</cp:lastPrinted>
  <dcterms:created xsi:type="dcterms:W3CDTF">2024-03-18T10:55:34Z</dcterms:created>
  <dcterms:modified xsi:type="dcterms:W3CDTF">2025-01-20T13:37:19Z</dcterms:modified>
</cp:coreProperties>
</file>