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74" r:id="rId5"/>
    <p:sldId id="258" r:id="rId6"/>
    <p:sldId id="276" r:id="rId7"/>
    <p:sldId id="270" r:id="rId8"/>
    <p:sldId id="271" r:id="rId9"/>
    <p:sldId id="272" r:id="rId10"/>
    <p:sldId id="260" r:id="rId11"/>
    <p:sldId id="273" r:id="rId12"/>
    <p:sldId id="263" r:id="rId13"/>
  </p:sldIdLst>
  <p:sldSz cx="9144000" cy="6858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27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66"/>
    <p:restoredTop sz="94660"/>
  </p:normalViewPr>
  <p:slideViewPr>
    <p:cSldViewPr snapToGrid="0">
      <p:cViewPr varScale="1">
        <p:scale>
          <a:sx n="104" d="100"/>
          <a:sy n="104" d="100"/>
        </p:scale>
        <p:origin x="15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9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"/>
          <p:cNvSpPr/>
          <p:nvPr/>
        </p:nvSpPr>
        <p:spPr>
          <a:xfrm>
            <a:off x="905400" y="4474440"/>
            <a:ext cx="7406640" cy="3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CustomShape 2"/>
          <p:cNvSpPr/>
          <p:nvPr/>
        </p:nvSpPr>
        <p:spPr>
          <a:xfrm>
            <a:off x="7822080" y="360720"/>
            <a:ext cx="774000" cy="1032840"/>
          </a:xfrm>
          <a:prstGeom prst="ellipse">
            <a:avLst/>
          </a:prstGeom>
          <a:noFill/>
          <a:ln w="38160">
            <a:solidFill>
              <a:schemeClr val="accent3"/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7753320" y="4398480"/>
            <a:ext cx="1272600" cy="1697760"/>
          </a:xfrm>
          <a:prstGeom prst="ellipse">
            <a:avLst/>
          </a:prstGeom>
          <a:noFill/>
          <a:ln w="38160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4248360" y="541080"/>
            <a:ext cx="209520" cy="280440"/>
          </a:xfrm>
          <a:prstGeom prst="ellipse">
            <a:avLst/>
          </a:prstGeom>
          <a:solidFill>
            <a:schemeClr val="accent6"/>
          </a:solidFill>
          <a:ln w="381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343440" y="5430600"/>
            <a:ext cx="71280" cy="96120"/>
          </a:xfrm>
          <a:prstGeom prst="ellipse">
            <a:avLst/>
          </a:prstGeom>
          <a:solidFill>
            <a:schemeClr val="accent4"/>
          </a:solidFill>
          <a:ln w="381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0" y="-2160"/>
            <a:ext cx="1272600" cy="1697760"/>
          </a:xfrm>
          <a:prstGeom prst="ellipse">
            <a:avLst/>
          </a:prstGeom>
          <a:noFill/>
          <a:ln w="38160">
            <a:solidFill>
              <a:schemeClr val="accent5"/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1"/>
          <p:cNvGrpSpPr/>
          <p:nvPr/>
        </p:nvGrpSpPr>
        <p:grpSpPr>
          <a:xfrm>
            <a:off x="290880" y="682200"/>
            <a:ext cx="71280" cy="907920"/>
            <a:chOff x="290880" y="682200"/>
            <a:chExt cx="71280" cy="907920"/>
          </a:xfrm>
        </p:grpSpPr>
        <p:sp>
          <p:nvSpPr>
            <p:cNvPr id="45" name="CustomShape 2"/>
            <p:cNvSpPr/>
            <p:nvPr/>
          </p:nvSpPr>
          <p:spPr>
            <a:xfrm rot="5400000">
              <a:off x="278280" y="856800"/>
              <a:ext cx="96120" cy="71280"/>
            </a:xfrm>
            <a:prstGeom prst="ellipse">
              <a:avLst/>
            </a:prstGeom>
            <a:solidFill>
              <a:schemeClr val="accent2"/>
            </a:solidFill>
            <a:ln w="3816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6" name="CustomShape 3"/>
            <p:cNvSpPr/>
            <p:nvPr/>
          </p:nvSpPr>
          <p:spPr>
            <a:xfrm rot="5400000">
              <a:off x="278280" y="1019520"/>
              <a:ext cx="96120" cy="71280"/>
            </a:xfrm>
            <a:prstGeom prst="ellipse">
              <a:avLst/>
            </a:prstGeom>
            <a:solidFill>
              <a:schemeClr val="accent3"/>
            </a:solidFill>
            <a:ln w="3816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7" name="CustomShape 4"/>
            <p:cNvSpPr/>
            <p:nvPr/>
          </p:nvSpPr>
          <p:spPr>
            <a:xfrm rot="5400000">
              <a:off x="278280" y="1181880"/>
              <a:ext cx="96120" cy="71280"/>
            </a:xfrm>
            <a:prstGeom prst="ellipse">
              <a:avLst/>
            </a:prstGeom>
            <a:solidFill>
              <a:schemeClr val="accent4"/>
            </a:solidFill>
            <a:ln w="3816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8" name="CustomShape 5"/>
            <p:cNvSpPr/>
            <p:nvPr/>
          </p:nvSpPr>
          <p:spPr>
            <a:xfrm rot="5400000">
              <a:off x="278280" y="1343880"/>
              <a:ext cx="96120" cy="71280"/>
            </a:xfrm>
            <a:prstGeom prst="ellipse">
              <a:avLst/>
            </a:prstGeom>
            <a:solidFill>
              <a:schemeClr val="accent5"/>
            </a:solidFill>
            <a:ln w="3816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9" name="CustomShape 6"/>
            <p:cNvSpPr/>
            <p:nvPr/>
          </p:nvSpPr>
          <p:spPr>
            <a:xfrm rot="5400000">
              <a:off x="278280" y="1506240"/>
              <a:ext cx="96120" cy="71280"/>
            </a:xfrm>
            <a:prstGeom prst="ellipse">
              <a:avLst/>
            </a:prstGeom>
            <a:solidFill>
              <a:schemeClr val="accent6"/>
            </a:solidFill>
            <a:ln w="3816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0" name="CustomShape 7"/>
            <p:cNvSpPr/>
            <p:nvPr/>
          </p:nvSpPr>
          <p:spPr>
            <a:xfrm rot="5400000">
              <a:off x="278280" y="694440"/>
              <a:ext cx="96120" cy="71280"/>
            </a:xfrm>
            <a:prstGeom prst="ellipse">
              <a:avLst/>
            </a:prstGeom>
            <a:solidFill>
              <a:schemeClr val="accent1"/>
            </a:solidFill>
            <a:ln w="3816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51" name="CustomShape 8"/>
          <p:cNvSpPr/>
          <p:nvPr/>
        </p:nvSpPr>
        <p:spPr>
          <a:xfrm>
            <a:off x="7822080" y="360720"/>
            <a:ext cx="774000" cy="1032840"/>
          </a:xfrm>
          <a:prstGeom prst="ellipse">
            <a:avLst/>
          </a:prstGeom>
          <a:noFill/>
          <a:ln w="38160">
            <a:solidFill>
              <a:schemeClr val="accent3"/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CustomShape 9"/>
          <p:cNvSpPr/>
          <p:nvPr/>
        </p:nvSpPr>
        <p:spPr>
          <a:xfrm>
            <a:off x="4248360" y="125280"/>
            <a:ext cx="129240" cy="173520"/>
          </a:xfrm>
          <a:prstGeom prst="ellipse">
            <a:avLst/>
          </a:prstGeom>
          <a:solidFill>
            <a:schemeClr val="accent6"/>
          </a:solidFill>
          <a:ln w="381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CustomShape 10"/>
          <p:cNvSpPr/>
          <p:nvPr/>
        </p:nvSpPr>
        <p:spPr>
          <a:xfrm>
            <a:off x="343440" y="5430600"/>
            <a:ext cx="71280" cy="96120"/>
          </a:xfrm>
          <a:prstGeom prst="ellipse">
            <a:avLst/>
          </a:prstGeom>
          <a:solidFill>
            <a:schemeClr val="accent4"/>
          </a:solidFill>
          <a:ln w="381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CustomShape 11"/>
          <p:cNvSpPr/>
          <p:nvPr/>
        </p:nvSpPr>
        <p:spPr>
          <a:xfrm>
            <a:off x="8537760" y="6035040"/>
            <a:ext cx="579960" cy="774000"/>
          </a:xfrm>
          <a:prstGeom prst="ellipse">
            <a:avLst/>
          </a:prstGeom>
          <a:noFill/>
          <a:ln w="38160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PlaceHolder 1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56" name="PlaceHolder 1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Line 1"/>
          <p:cNvSpPr/>
          <p:nvPr/>
        </p:nvSpPr>
        <p:spPr>
          <a:xfrm>
            <a:off x="868680" y="4484880"/>
            <a:ext cx="7406640" cy="360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CustomShape 2"/>
          <p:cNvSpPr/>
          <p:nvPr/>
        </p:nvSpPr>
        <p:spPr>
          <a:xfrm>
            <a:off x="7822080" y="360720"/>
            <a:ext cx="774000" cy="1032840"/>
          </a:xfrm>
          <a:prstGeom prst="ellipse">
            <a:avLst/>
          </a:prstGeom>
          <a:noFill/>
          <a:ln w="38160">
            <a:solidFill>
              <a:schemeClr val="accent3"/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3"/>
          <p:cNvSpPr/>
          <p:nvPr/>
        </p:nvSpPr>
        <p:spPr>
          <a:xfrm>
            <a:off x="7753320" y="4398480"/>
            <a:ext cx="1272600" cy="1697760"/>
          </a:xfrm>
          <a:prstGeom prst="ellipse">
            <a:avLst/>
          </a:prstGeom>
          <a:noFill/>
          <a:ln w="38160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CustomShape 4"/>
          <p:cNvSpPr/>
          <p:nvPr/>
        </p:nvSpPr>
        <p:spPr>
          <a:xfrm>
            <a:off x="8726040" y="2565720"/>
            <a:ext cx="209520" cy="280440"/>
          </a:xfrm>
          <a:prstGeom prst="ellipse">
            <a:avLst/>
          </a:prstGeom>
          <a:solidFill>
            <a:schemeClr val="accent2"/>
          </a:solidFill>
          <a:ln w="381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" name="CustomShape 5"/>
          <p:cNvSpPr/>
          <p:nvPr/>
        </p:nvSpPr>
        <p:spPr>
          <a:xfrm>
            <a:off x="343440" y="5430600"/>
            <a:ext cx="71280" cy="96120"/>
          </a:xfrm>
          <a:prstGeom prst="ellipse">
            <a:avLst/>
          </a:prstGeom>
          <a:solidFill>
            <a:schemeClr val="accent4"/>
          </a:solidFill>
          <a:ln w="381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" name="CustomShape 6"/>
          <p:cNvSpPr/>
          <p:nvPr/>
        </p:nvSpPr>
        <p:spPr>
          <a:xfrm>
            <a:off x="4680" y="0"/>
            <a:ext cx="1272600" cy="1697760"/>
          </a:xfrm>
          <a:prstGeom prst="ellipse">
            <a:avLst/>
          </a:prstGeom>
          <a:noFill/>
          <a:ln w="38160">
            <a:solidFill>
              <a:schemeClr val="accent5"/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99" name="Group 7"/>
          <p:cNvGrpSpPr/>
          <p:nvPr/>
        </p:nvGrpSpPr>
        <p:grpSpPr>
          <a:xfrm>
            <a:off x="371520" y="0"/>
            <a:ext cx="8398080" cy="6878160"/>
            <a:chOff x="371520" y="0"/>
            <a:chExt cx="8398080" cy="6878160"/>
          </a:xfrm>
        </p:grpSpPr>
        <p:sp>
          <p:nvSpPr>
            <p:cNvPr id="100" name="CustomShape 8"/>
            <p:cNvSpPr/>
            <p:nvPr/>
          </p:nvSpPr>
          <p:spPr>
            <a:xfrm>
              <a:off x="371520" y="0"/>
              <a:ext cx="1000080" cy="6878160"/>
            </a:xfrm>
            <a:custGeom>
              <a:avLst/>
              <a:gdLst/>
              <a:ahLst/>
              <a:cxnLst/>
              <a:rect l="l" t="t" r="r" b="b"/>
              <a:pathLst>
                <a:path w="1337265" h="6880860">
                  <a:moveTo>
                    <a:pt x="1173967" y="0"/>
                  </a:moveTo>
                  <a:lnTo>
                    <a:pt x="1319300" y="0"/>
                  </a:lnTo>
                  <a:lnTo>
                    <a:pt x="1204253" y="146399"/>
                  </a:lnTo>
                  <a:cubicBezTo>
                    <a:pt x="519693" y="1061765"/>
                    <a:pt x="114300" y="2198040"/>
                    <a:pt x="114300" y="3429000"/>
                  </a:cubicBezTo>
                  <a:cubicBezTo>
                    <a:pt x="114300" y="4659960"/>
                    <a:pt x="519693" y="5796235"/>
                    <a:pt x="1204253" y="6711601"/>
                  </a:cubicBezTo>
                  <a:lnTo>
                    <a:pt x="1337265" y="6880860"/>
                  </a:lnTo>
                  <a:lnTo>
                    <a:pt x="1191931" y="6880860"/>
                  </a:lnTo>
                  <a:lnTo>
                    <a:pt x="1112661" y="6779988"/>
                  </a:lnTo>
                  <a:cubicBezTo>
                    <a:pt x="413839" y="5845552"/>
                    <a:pt x="0" y="4685605"/>
                    <a:pt x="0" y="3429000"/>
                  </a:cubicBezTo>
                  <a:cubicBezTo>
                    <a:pt x="0" y="2172395"/>
                    <a:pt x="413839" y="1012448"/>
                    <a:pt x="1112661" y="78012"/>
                  </a:cubicBezTo>
                  <a:lnTo>
                    <a:pt x="117396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1" name="CustomShape 9"/>
            <p:cNvSpPr/>
            <p:nvPr/>
          </p:nvSpPr>
          <p:spPr>
            <a:xfrm>
              <a:off x="7769520" y="0"/>
              <a:ext cx="1000080" cy="6878160"/>
            </a:xfrm>
            <a:custGeom>
              <a:avLst/>
              <a:gdLst/>
              <a:ahLst/>
              <a:cxnLst/>
              <a:rect l="l" t="t" r="r" b="b"/>
              <a:pathLst>
                <a:path w="1337265" h="6880860">
                  <a:moveTo>
                    <a:pt x="17965" y="0"/>
                  </a:moveTo>
                  <a:lnTo>
                    <a:pt x="163299" y="0"/>
                  </a:lnTo>
                  <a:lnTo>
                    <a:pt x="224604" y="78012"/>
                  </a:lnTo>
                  <a:cubicBezTo>
                    <a:pt x="923426" y="1012448"/>
                    <a:pt x="1337265" y="2172395"/>
                    <a:pt x="1337265" y="3429000"/>
                  </a:cubicBezTo>
                  <a:cubicBezTo>
                    <a:pt x="1337265" y="4685605"/>
                    <a:pt x="923426" y="5845552"/>
                    <a:pt x="224604" y="6779988"/>
                  </a:cubicBezTo>
                  <a:lnTo>
                    <a:pt x="145334" y="6880860"/>
                  </a:lnTo>
                  <a:lnTo>
                    <a:pt x="0" y="6880860"/>
                  </a:lnTo>
                  <a:lnTo>
                    <a:pt x="133012" y="6711601"/>
                  </a:lnTo>
                  <a:cubicBezTo>
                    <a:pt x="817572" y="5796235"/>
                    <a:pt x="1222965" y="4659960"/>
                    <a:pt x="1222965" y="3429000"/>
                  </a:cubicBezTo>
                  <a:cubicBezTo>
                    <a:pt x="1222965" y="2198040"/>
                    <a:pt x="817572" y="1061765"/>
                    <a:pt x="133012" y="146399"/>
                  </a:cubicBezTo>
                  <a:lnTo>
                    <a:pt x="1796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02" name="PlaceHolder 10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103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Immagine 5"/>
          <p:cNvPicPr/>
          <p:nvPr/>
        </p:nvPicPr>
        <p:blipFill>
          <a:blip r:embed="rId2"/>
          <a:srcRect l="20796" t="21535" r="16177" b="22730"/>
          <a:stretch/>
        </p:blipFill>
        <p:spPr>
          <a:xfrm>
            <a:off x="87120" y="0"/>
            <a:ext cx="1460160" cy="897120"/>
          </a:xfrm>
          <a:prstGeom prst="rect">
            <a:avLst/>
          </a:prstGeom>
          <a:ln>
            <a:noFill/>
          </a:ln>
        </p:spPr>
      </p:pic>
      <p:sp>
        <p:nvSpPr>
          <p:cNvPr id="141" name="CustomShape 1"/>
          <p:cNvSpPr/>
          <p:nvPr/>
        </p:nvSpPr>
        <p:spPr>
          <a:xfrm>
            <a:off x="0" y="1360770"/>
            <a:ext cx="9144000" cy="1232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GB" sz="4000" b="0" strike="noStrike" spc="-15" dirty="0">
                <a:solidFill>
                  <a:srgbClr val="00206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Particle</a:t>
            </a:r>
            <a:r>
              <a:rPr lang="it-IT" sz="4000" b="0" strike="noStrike" spc="-15" dirty="0">
                <a:solidFill>
                  <a:srgbClr val="00206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therapy Masterclass </a:t>
            </a:r>
            <a:br>
              <a:rPr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4000" b="0" strike="noStrike" spc="-15" dirty="0">
                <a:solidFill>
                  <a:srgbClr val="00206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INFN-CS group report</a:t>
            </a:r>
            <a:endParaRPr lang="it-IT" sz="4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" name="Immagine 11"/>
          <p:cNvPicPr/>
          <p:nvPr/>
        </p:nvPicPr>
        <p:blipFill>
          <a:blip r:embed="rId3"/>
          <a:srcRect l="9711" t="33433" r="30169" b="34293"/>
          <a:stretch/>
        </p:blipFill>
        <p:spPr>
          <a:xfrm>
            <a:off x="1650951" y="37080"/>
            <a:ext cx="3685320" cy="897120"/>
          </a:xfrm>
          <a:prstGeom prst="rect">
            <a:avLst/>
          </a:prstGeom>
          <a:ln>
            <a:noFill/>
          </a:ln>
        </p:spPr>
      </p:pic>
      <p:pic>
        <p:nvPicPr>
          <p:cNvPr id="144" name="Immagine 13"/>
          <p:cNvPicPr/>
          <p:nvPr/>
        </p:nvPicPr>
        <p:blipFill>
          <a:blip r:embed="rId4"/>
          <a:stretch/>
        </p:blipFill>
        <p:spPr>
          <a:xfrm>
            <a:off x="8181132" y="0"/>
            <a:ext cx="934560" cy="897120"/>
          </a:xfrm>
          <a:prstGeom prst="rect">
            <a:avLst/>
          </a:prstGeom>
          <a:ln>
            <a:noFill/>
          </a:ln>
        </p:spPr>
      </p:pic>
      <p:pic>
        <p:nvPicPr>
          <p:cNvPr id="145" name="Immagine 15"/>
          <p:cNvPicPr/>
          <p:nvPr/>
        </p:nvPicPr>
        <p:blipFill>
          <a:blip r:embed="rId5"/>
          <a:stretch/>
        </p:blipFill>
        <p:spPr>
          <a:xfrm>
            <a:off x="5642640" y="24814"/>
            <a:ext cx="2252160" cy="897120"/>
          </a:xfrm>
          <a:prstGeom prst="rect">
            <a:avLst/>
          </a:prstGeom>
          <a:ln>
            <a:noFill/>
          </a:ln>
        </p:spPr>
      </p:pic>
      <p:sp>
        <p:nvSpPr>
          <p:cNvPr id="146" name="CustomShape 2"/>
          <p:cNvSpPr/>
          <p:nvPr/>
        </p:nvSpPr>
        <p:spPr>
          <a:xfrm>
            <a:off x="306073" y="2980440"/>
            <a:ext cx="8273520" cy="89711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GB" sz="2400" spc="-1" dirty="0">
                <a:solidFill>
                  <a:srgbClr val="FF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28 students </a:t>
            </a:r>
            <a:r>
              <a:rPr lang="en-GB" sz="2400" strike="noStrike" spc="-1" dirty="0">
                <a:solidFill>
                  <a:srgbClr val="FF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from Calabria</a:t>
            </a:r>
            <a:r>
              <a:rPr lang="en-GB" sz="2400" spc="-1" dirty="0">
                <a:solidFill>
                  <a:srgbClr val="FF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en-GB" sz="2400" strike="noStrike" spc="-1" dirty="0">
                <a:solidFill>
                  <a:srgbClr val="FF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high schools and</a:t>
            </a:r>
            <a:br>
              <a:rPr lang="en-GB" sz="2400" strike="noStrike" spc="-1" dirty="0">
                <a:solidFill>
                  <a:srgbClr val="FF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</a:br>
            <a:r>
              <a:rPr lang="en-GB" sz="2400" strike="noStrike" spc="-1" dirty="0">
                <a:solidFill>
                  <a:srgbClr val="FF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6 students from Ecuador:</a:t>
            </a:r>
            <a:endParaRPr lang="it-IT" sz="2400" strike="noStrike" spc="-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6AD083-8F16-5A0E-0AA5-7E5BB520D1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770374"/>
              </p:ext>
            </p:extLst>
          </p:nvPr>
        </p:nvGraphicFramePr>
        <p:xfrm>
          <a:off x="0" y="4400145"/>
          <a:ext cx="5385003" cy="146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85003">
                  <a:extLst>
                    <a:ext uri="{9D8B030D-6E8A-4147-A177-3AD203B41FA5}">
                      <a16:colId xmlns:a16="http://schemas.microsoft.com/office/drawing/2014/main" val="1791516577"/>
                    </a:ext>
                  </a:extLst>
                </a:gridCol>
              </a:tblGrid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Liceo Scientifico “Rita Levi Montalcini” - Filadelfia</a:t>
                      </a:r>
                      <a:endParaRPr lang="en-IT" sz="16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9657593"/>
                  </a:ext>
                </a:extLst>
              </a:tr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Liceo Scientifico Statale "G. Berto” - V.Valentia</a:t>
                      </a:r>
                      <a:endParaRPr lang="en-IT" sz="16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7601362"/>
                  </a:ext>
                </a:extLst>
              </a:tr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Liceo Scientifico "A. Volta" - R.Calabria</a:t>
                      </a:r>
                      <a:endParaRPr lang="en-IT" sz="16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319624"/>
                  </a:ext>
                </a:extLst>
              </a:tr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Polo Liceale Scalea Praia A Mare - Scalea</a:t>
                      </a:r>
                      <a:endParaRPr lang="en-IT" sz="16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567319"/>
                  </a:ext>
                </a:extLst>
              </a:tr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IIS Ferrari - Chiaravalle Centrale</a:t>
                      </a:r>
                      <a:endParaRPr lang="en-IT" sz="16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6443414"/>
                  </a:ext>
                </a:extLst>
              </a:tr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Liceo Scientifico "Stefano Patrizi"- Cariati</a:t>
                      </a:r>
                      <a:endParaRPr lang="en-IT" sz="16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8637350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0CD3927E-9F12-7F3B-2806-CBD92ECAE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800" y="18589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35BC17B-997B-EE24-5402-7905154922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541772"/>
              </p:ext>
            </p:extLst>
          </p:nvPr>
        </p:nvGraphicFramePr>
        <p:xfrm>
          <a:off x="4572000" y="4403388"/>
          <a:ext cx="5385003" cy="146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85003">
                  <a:extLst>
                    <a:ext uri="{9D8B030D-6E8A-4147-A177-3AD203B41FA5}">
                      <a16:colId xmlns:a16="http://schemas.microsoft.com/office/drawing/2014/main" val="3966631036"/>
                    </a:ext>
                  </a:extLst>
                </a:gridCol>
              </a:tblGrid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Liceo Scientifico "Leonardo Da Vinci" - R.Calabria</a:t>
                      </a:r>
                      <a:endParaRPr lang="en-IT" sz="12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578672"/>
                  </a:ext>
                </a:extLst>
              </a:tr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Liceo Scientifico “L. Costanzo” - Decollatura</a:t>
                      </a:r>
                      <a:endParaRPr lang="en-IT" sz="12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325177"/>
                  </a:ext>
                </a:extLst>
              </a:tr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Liceo Scientifico “Scorza” - Cosenza</a:t>
                      </a:r>
                      <a:endParaRPr lang="en-IT" sz="12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167366"/>
                  </a:ext>
                </a:extLst>
              </a:tr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IIS “Da Vinci - Nitti” - Cosenza</a:t>
                      </a:r>
                      <a:endParaRPr lang="en-IT" sz="12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047802"/>
                  </a:ext>
                </a:extLst>
              </a:tr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Liceo Scientifico “Fermi” - Cosenza</a:t>
                      </a:r>
                      <a:endParaRPr lang="en-IT" sz="12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3873"/>
                  </a:ext>
                </a:extLst>
              </a:tr>
              <a:tr h="193955">
                <a:tc>
                  <a:txBody>
                    <a:bodyPr/>
                    <a:lstStyle/>
                    <a:p>
                      <a:r>
                        <a:rPr lang="en-IT" sz="1600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Liceo Scientifico Statale Filolao - Crotone</a:t>
                      </a:r>
                      <a:endParaRPr lang="en-IT" sz="1200" kern="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846042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53000">
              <a:schemeClr val="accent5">
                <a:lumMod val="40000"/>
                <a:lumOff val="60000"/>
                <a:alpha val="59508"/>
              </a:schemeClr>
            </a:gs>
            <a:gs pos="0">
              <a:schemeClr val="accent1">
                <a:lumMod val="5000"/>
                <a:lumOff val="95000"/>
              </a:schemeClr>
            </a:gs>
            <a:gs pos="100000">
              <a:schemeClr val="accent2">
                <a:lumMod val="40000"/>
                <a:lumOff val="60000"/>
                <a:alpha val="65984"/>
              </a:schemeClr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144966" y="2465666"/>
            <a:ext cx="8999034" cy="96333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90000"/>
              </a:lnSpc>
            </a:pPr>
            <a:r>
              <a:rPr lang="en-US" sz="3200" b="0" i="1" strike="noStrike" spc="-15" dirty="0">
                <a:solidFill>
                  <a:schemeClr val="accent6">
                    <a:lumMod val="75000"/>
                  </a:schemeClr>
                </a:solidFill>
                <a:latin typeface="Consolas"/>
                <a:ea typeface="DejaVu Sans"/>
              </a:rPr>
              <a:t>A beautiful </a:t>
            </a:r>
            <a:r>
              <a:rPr lang="en-US" sz="3200" b="0" i="1" strike="noStrike" spc="-15" dirty="0" err="1">
                <a:solidFill>
                  <a:schemeClr val="accent6">
                    <a:lumMod val="75000"/>
                  </a:schemeClr>
                </a:solidFill>
                <a:latin typeface="Consolas"/>
                <a:ea typeface="DejaVu Sans"/>
              </a:rPr>
              <a:t>day,thanks</a:t>
            </a:r>
            <a:r>
              <a:rPr lang="en-US" sz="3200" b="0" i="1" strike="noStrike" spc="-15" dirty="0">
                <a:solidFill>
                  <a:schemeClr val="accent6">
                    <a:lumMod val="75000"/>
                  </a:schemeClr>
                </a:solidFill>
                <a:latin typeface="Consolas"/>
                <a:ea typeface="DejaVu Sans"/>
              </a:rPr>
              <a:t>!</a:t>
            </a:r>
            <a:endParaRPr lang="it-IT" sz="3200" b="0" strike="noStrike" spc="-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0BBD925C-E6A1-5296-775F-2AA5DF84DE39}"/>
              </a:ext>
            </a:extLst>
          </p:cNvPr>
          <p:cNvSpPr txBox="1"/>
          <p:nvPr/>
        </p:nvSpPr>
        <p:spPr>
          <a:xfrm>
            <a:off x="591014" y="680224"/>
            <a:ext cx="8408019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Hands-on session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groups of students to compare the different properties of the external particle beams </a:t>
            </a:r>
          </a:p>
          <a:p>
            <a:pPr algn="ctr"/>
            <a:r>
              <a:rPr lang="en-GB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(photons, protons and carbon ions) </a:t>
            </a:r>
          </a:p>
          <a:p>
            <a:pPr algn="ctr"/>
            <a:r>
              <a:rPr lang="en-GB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to evaluate how to optimize the maximum dose </a:t>
            </a:r>
          </a:p>
          <a:p>
            <a:pPr algn="ctr"/>
            <a:r>
              <a:rPr lang="en-GB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cancer by protecting organs at risk. </a:t>
            </a:r>
          </a:p>
          <a:p>
            <a:endParaRPr lang="en-GB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is the summary of our studies and observations.</a:t>
            </a:r>
          </a:p>
          <a:p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614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testo, schermata, Software multimediale, Software per la grafica&#10;&#10;Descrizione generata automaticamente">
            <a:extLst>
              <a:ext uri="{FF2B5EF4-FFF2-40B4-BE49-F238E27FC236}">
                <a16:creationId xmlns:a16="http://schemas.microsoft.com/office/drawing/2014/main" id="{A5B78ABE-11F2-1E17-FEF9-822042B74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" y="1807725"/>
            <a:ext cx="3026080" cy="2594573"/>
          </a:xfrm>
          <a:prstGeom prst="rect">
            <a:avLst/>
          </a:prstGeom>
        </p:spPr>
      </p:pic>
      <p:sp>
        <p:nvSpPr>
          <p:cNvPr id="152" name="CustomShape 1"/>
          <p:cNvSpPr/>
          <p:nvPr/>
        </p:nvSpPr>
        <p:spPr>
          <a:xfrm>
            <a:off x="253233" y="251810"/>
            <a:ext cx="8422920" cy="99598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90000"/>
              </a:lnSpc>
            </a:pP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Comparison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between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photon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Proton and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ion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beams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for prostate (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same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angle)</a:t>
            </a:r>
          </a:p>
          <a:p>
            <a:pPr>
              <a:lnSpc>
                <a:spcPct val="90000"/>
              </a:lnSpc>
            </a:pPr>
            <a:endParaRPr lang="it-IT" sz="2400" b="1" cap="all" spc="-15" dirty="0">
              <a:solidFill>
                <a:srgbClr val="3227B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116640" y="1161394"/>
            <a:ext cx="225720" cy="22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54" name="CustomShape 3"/>
          <p:cNvSpPr/>
          <p:nvPr/>
        </p:nvSpPr>
        <p:spPr>
          <a:xfrm>
            <a:off x="4595040" y="1324440"/>
            <a:ext cx="2790360" cy="281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D8986AC-163B-D17E-D065-36F1283E04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220" y="1760928"/>
            <a:ext cx="3056433" cy="2620597"/>
          </a:xfrm>
          <a:prstGeom prst="rect">
            <a:avLst/>
          </a:prstGeom>
        </p:spPr>
      </p:pic>
      <p:pic>
        <p:nvPicPr>
          <p:cNvPr id="8" name="Picture 7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D48D3CC6-CD37-8885-4430-C594BBE0C9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531" y="1763473"/>
            <a:ext cx="3056433" cy="26205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7B40B9-A9B9-87D0-1E7A-50CE1B430B5D}"/>
              </a:ext>
            </a:extLst>
          </p:cNvPr>
          <p:cNvSpPr txBox="1"/>
          <p:nvPr/>
        </p:nvSpPr>
        <p:spPr>
          <a:xfrm>
            <a:off x="238033" y="4425271"/>
            <a:ext cx="1244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Photons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019FB6-1122-ABEA-71AE-7B28D091F461}"/>
              </a:ext>
            </a:extLst>
          </p:cNvPr>
          <p:cNvSpPr txBox="1"/>
          <p:nvPr/>
        </p:nvSpPr>
        <p:spPr>
          <a:xfrm>
            <a:off x="3201220" y="4422148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Carbon 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31D6E8-74CA-DF45-33EF-C7D16DF32AE5}"/>
              </a:ext>
            </a:extLst>
          </p:cNvPr>
          <p:cNvSpPr txBox="1"/>
          <p:nvPr/>
        </p:nvSpPr>
        <p:spPr>
          <a:xfrm>
            <a:off x="6270673" y="4425271"/>
            <a:ext cx="1114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Protons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7" name="CasellaDiTesto 13">
            <a:extLst>
              <a:ext uri="{FF2B5EF4-FFF2-40B4-BE49-F238E27FC236}">
                <a16:creationId xmlns:a16="http://schemas.microsoft.com/office/drawing/2014/main" id="{6C551BE9-1D44-253A-3037-744C4D623AFA}"/>
              </a:ext>
            </a:extLst>
          </p:cNvPr>
          <p:cNvSpPr txBox="1"/>
          <p:nvPr/>
        </p:nvSpPr>
        <p:spPr>
          <a:xfrm>
            <a:off x="342359" y="5686838"/>
            <a:ext cx="855877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200" dirty="0" err="1">
                <a:solidFill>
                  <a:srgbClr val="FF0000"/>
                </a:solidFill>
              </a:rPr>
              <a:t>Observations</a:t>
            </a:r>
            <a:r>
              <a:rPr lang="it-IT" sz="2200" dirty="0">
                <a:solidFill>
                  <a:srgbClr val="FF0000"/>
                </a:solidFill>
              </a:rPr>
              <a:t>: </a:t>
            </a:r>
          </a:p>
          <a:p>
            <a:r>
              <a:rPr lang="it-IT" sz="2200" dirty="0">
                <a:solidFill>
                  <a:srgbClr val="FF0000"/>
                </a:solidFill>
              </a:rPr>
              <a:t>OAR are </a:t>
            </a:r>
            <a:r>
              <a:rPr lang="it-IT" sz="2200" dirty="0" err="1">
                <a:solidFill>
                  <a:srgbClr val="FF0000"/>
                </a:solidFill>
              </a:rPr>
              <a:t>better</a:t>
            </a:r>
            <a:r>
              <a:rPr lang="it-IT" sz="2200" dirty="0">
                <a:solidFill>
                  <a:srgbClr val="FF0000"/>
                </a:solidFill>
              </a:rPr>
              <a:t> </a:t>
            </a:r>
            <a:r>
              <a:rPr lang="it-IT" sz="2200" dirty="0" err="1">
                <a:solidFill>
                  <a:srgbClr val="FF0000"/>
                </a:solidFill>
              </a:rPr>
              <a:t>protected</a:t>
            </a:r>
            <a:r>
              <a:rPr lang="it-IT" sz="2200" dirty="0">
                <a:solidFill>
                  <a:srgbClr val="FF0000"/>
                </a:solidFill>
              </a:rPr>
              <a:t> with a </a:t>
            </a:r>
            <a:r>
              <a:rPr lang="it-IT" sz="2200" dirty="0" err="1">
                <a:solidFill>
                  <a:srgbClr val="FF0000"/>
                </a:solidFill>
              </a:rPr>
              <a:t>proton</a:t>
            </a:r>
            <a:r>
              <a:rPr lang="it-IT" sz="2200" dirty="0">
                <a:solidFill>
                  <a:srgbClr val="FF0000"/>
                </a:solidFill>
              </a:rPr>
              <a:t> </a:t>
            </a:r>
            <a:r>
              <a:rPr lang="it-IT" sz="2200" dirty="0" err="1">
                <a:solidFill>
                  <a:srgbClr val="FF0000"/>
                </a:solidFill>
              </a:rPr>
              <a:t>beam</a:t>
            </a:r>
            <a:endParaRPr lang="it-IT" sz="2200" dirty="0">
              <a:solidFill>
                <a:srgbClr val="FF0000"/>
              </a:solidFill>
            </a:endParaRPr>
          </a:p>
          <a:p>
            <a:r>
              <a:rPr lang="en-GB" sz="2200" dirty="0">
                <a:solidFill>
                  <a:srgbClr val="FF0000"/>
                </a:solidFill>
              </a:rPr>
              <a:t>It is important to clearly define an OAR</a:t>
            </a:r>
            <a:endParaRPr lang="it-IT" sz="2200" dirty="0">
              <a:solidFill>
                <a:srgbClr val="FF0000"/>
              </a:solidFill>
            </a:endParaRPr>
          </a:p>
        </p:txBody>
      </p:sp>
      <p:pic>
        <p:nvPicPr>
          <p:cNvPr id="23" name="Immagine 22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1072935F-E5D3-2C0C-05BB-EF203FF6AD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490" y="4241968"/>
            <a:ext cx="1412987" cy="1211502"/>
          </a:xfrm>
          <a:prstGeom prst="rect">
            <a:avLst/>
          </a:prstGeom>
        </p:spPr>
      </p:pic>
      <p:pic>
        <p:nvPicPr>
          <p:cNvPr id="25" name="Immagine 24" descr="Immagine che contiene diagramma, testo, linea, Diagramma&#10;&#10;Descrizione generata automaticamente">
            <a:extLst>
              <a:ext uri="{FF2B5EF4-FFF2-40B4-BE49-F238E27FC236}">
                <a16:creationId xmlns:a16="http://schemas.microsoft.com/office/drawing/2014/main" id="{4A754961-4399-7642-25F3-4BBB7AD27F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89" y="4247439"/>
            <a:ext cx="1412987" cy="1211502"/>
          </a:xfrm>
          <a:prstGeom prst="rect">
            <a:avLst/>
          </a:prstGeom>
        </p:spPr>
      </p:pic>
      <p:pic>
        <p:nvPicPr>
          <p:cNvPr id="27" name="Immagine 26" descr="Immagine che contiene diagramma, testo, linea, Diagramma&#10;&#10;Descrizione generata automaticamente">
            <a:extLst>
              <a:ext uri="{FF2B5EF4-FFF2-40B4-BE49-F238E27FC236}">
                <a16:creationId xmlns:a16="http://schemas.microsoft.com/office/drawing/2014/main" id="{D2C04D44-990F-385A-A5BB-339FC2961E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796" y="4247440"/>
            <a:ext cx="1412987" cy="12115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E34C74-FB87-7C34-36D9-F8B5617853F5}"/>
              </a:ext>
            </a:extLst>
          </p:cNvPr>
          <p:cNvSpPr txBox="1"/>
          <p:nvPr/>
        </p:nvSpPr>
        <p:spPr>
          <a:xfrm>
            <a:off x="253233" y="1073566"/>
            <a:ext cx="85595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000" strike="noStrike" spc="-1" dirty="0">
                <a:solidFill>
                  <a:srgbClr val="3227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Objective: compare the various interaction-matter effects </a:t>
            </a:r>
          </a:p>
          <a:p>
            <a:pPr algn="ctr">
              <a:lnSpc>
                <a:spcPct val="90000"/>
              </a:lnSpc>
            </a:pPr>
            <a:r>
              <a:rPr lang="en-GB" sz="2000" strike="noStrike" spc="-1" dirty="0">
                <a:solidFill>
                  <a:srgbClr val="3227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relation to beam quality</a:t>
            </a:r>
            <a:endParaRPr lang="it-IT" sz="2000" strike="noStrike" spc="-1" dirty="0">
              <a:solidFill>
                <a:srgbClr val="3227B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9B467A-CDFD-E48E-B237-6DFD140A21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 descr="Immagine che contiene testo, diagramma, schermata, linea&#10;&#10;Descrizione generata automaticamente">
            <a:extLst>
              <a:ext uri="{FF2B5EF4-FFF2-40B4-BE49-F238E27FC236}">
                <a16:creationId xmlns:a16="http://schemas.microsoft.com/office/drawing/2014/main" id="{8A9CE8D4-E58D-12B3-CA0D-C63061C86C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414"/>
          <a:stretch/>
        </p:blipFill>
        <p:spPr>
          <a:xfrm>
            <a:off x="6015553" y="1149658"/>
            <a:ext cx="3013700" cy="2377184"/>
          </a:xfrm>
          <a:prstGeom prst="rect">
            <a:avLst/>
          </a:prstGeom>
        </p:spPr>
      </p:pic>
      <p:pic>
        <p:nvPicPr>
          <p:cNvPr id="17" name="Immagine 16" descr="Immagine che contiene testo, diagramma, schermata, linea&#10;&#10;Descrizione generata automaticamente">
            <a:extLst>
              <a:ext uri="{FF2B5EF4-FFF2-40B4-BE49-F238E27FC236}">
                <a16:creationId xmlns:a16="http://schemas.microsoft.com/office/drawing/2014/main" id="{6BEA42C1-7EBC-E547-103B-9E2E13ACC4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42"/>
          <a:stretch/>
        </p:blipFill>
        <p:spPr>
          <a:xfrm>
            <a:off x="3160351" y="1149658"/>
            <a:ext cx="3037612" cy="2408427"/>
          </a:xfrm>
          <a:prstGeom prst="rect">
            <a:avLst/>
          </a:prstGeom>
        </p:spPr>
      </p:pic>
      <p:pic>
        <p:nvPicPr>
          <p:cNvPr id="13" name="Immagine 12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A12BA7CA-12C9-ABD0-03E2-B96B5EF426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2"/>
          <a:stretch/>
        </p:blipFill>
        <p:spPr>
          <a:xfrm>
            <a:off x="57169" y="1149658"/>
            <a:ext cx="3266820" cy="2321198"/>
          </a:xfrm>
          <a:prstGeom prst="rect">
            <a:avLst/>
          </a:prstGeom>
        </p:spPr>
      </p:pic>
      <p:sp>
        <p:nvSpPr>
          <p:cNvPr id="4" name="CustomShape 1">
            <a:extLst>
              <a:ext uri="{FF2B5EF4-FFF2-40B4-BE49-F238E27FC236}">
                <a16:creationId xmlns:a16="http://schemas.microsoft.com/office/drawing/2014/main" id="{61003A46-4EB1-BFC3-78B0-85E17CB14DC7}"/>
              </a:ext>
            </a:extLst>
          </p:cNvPr>
          <p:cNvSpPr/>
          <p:nvPr/>
        </p:nvSpPr>
        <p:spPr>
          <a:xfrm>
            <a:off x="57169" y="80670"/>
            <a:ext cx="9085994" cy="5653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90000"/>
              </a:lnSpc>
            </a:pPr>
            <a:r>
              <a:rPr lang="it-IT" sz="26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prostate DVH </a:t>
            </a:r>
            <a:r>
              <a:rPr lang="it-IT" sz="26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Comparison</a:t>
            </a:r>
            <a:r>
              <a:rPr lang="it-IT" sz="26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6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at</a:t>
            </a:r>
            <a:r>
              <a:rPr lang="it-IT" sz="26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0°</a:t>
            </a:r>
            <a:endParaRPr lang="it-IT" sz="2600" b="1" strike="noStrike" spc="-1" dirty="0">
              <a:solidFill>
                <a:srgbClr val="3227B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2F8C709-2438-AC3B-730A-CE42E3B40DD0}"/>
              </a:ext>
            </a:extLst>
          </p:cNvPr>
          <p:cNvSpPr txBox="1"/>
          <p:nvPr/>
        </p:nvSpPr>
        <p:spPr>
          <a:xfrm>
            <a:off x="-837" y="4685375"/>
            <a:ext cx="9144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dirty="0" err="1">
                <a:solidFill>
                  <a:srgbClr val="FF0000"/>
                </a:solidFill>
              </a:rPr>
              <a:t>It</a:t>
            </a:r>
            <a:r>
              <a:rPr lang="it-IT" sz="2200" dirty="0">
                <a:solidFill>
                  <a:srgbClr val="FF0000"/>
                </a:solidFill>
              </a:rPr>
              <a:t> </a:t>
            </a:r>
            <a:r>
              <a:rPr lang="it-IT" sz="2200" dirty="0" err="1">
                <a:solidFill>
                  <a:srgbClr val="FF0000"/>
                </a:solidFill>
              </a:rPr>
              <a:t>is</a:t>
            </a:r>
            <a:r>
              <a:rPr lang="it-IT" sz="2200" dirty="0">
                <a:solidFill>
                  <a:srgbClr val="FF0000"/>
                </a:solidFill>
              </a:rPr>
              <a:t> </a:t>
            </a:r>
            <a:r>
              <a:rPr lang="it-IT" sz="2200" dirty="0" err="1">
                <a:solidFill>
                  <a:srgbClr val="FF0000"/>
                </a:solidFill>
              </a:rPr>
              <a:t>clearly</a:t>
            </a:r>
            <a:r>
              <a:rPr lang="it-IT" sz="2200" dirty="0">
                <a:solidFill>
                  <a:srgbClr val="FF0000"/>
                </a:solidFill>
              </a:rPr>
              <a:t> </a:t>
            </a:r>
            <a:r>
              <a:rPr lang="it-IT" sz="2200" dirty="0" err="1">
                <a:solidFill>
                  <a:srgbClr val="FF0000"/>
                </a:solidFill>
              </a:rPr>
              <a:t>visible</a:t>
            </a:r>
            <a:r>
              <a:rPr lang="it-IT" sz="2200" dirty="0">
                <a:solidFill>
                  <a:srgbClr val="FF0000"/>
                </a:solidFill>
              </a:rPr>
              <a:t> from the DVH plots </a:t>
            </a:r>
            <a:r>
              <a:rPr lang="it-IT" sz="2200" dirty="0" err="1">
                <a:solidFill>
                  <a:srgbClr val="FF0000"/>
                </a:solidFill>
              </a:rPr>
              <a:t>that</a:t>
            </a:r>
            <a:r>
              <a:rPr lang="it-IT" sz="2200" dirty="0">
                <a:solidFill>
                  <a:srgbClr val="FF0000"/>
                </a:solidFill>
              </a:rPr>
              <a:t> </a:t>
            </a:r>
            <a:r>
              <a:rPr lang="it-IT" sz="2200" dirty="0" err="1">
                <a:solidFill>
                  <a:srgbClr val="FF0000"/>
                </a:solidFill>
              </a:rPr>
              <a:t>we</a:t>
            </a:r>
            <a:r>
              <a:rPr lang="it-IT" sz="2200" dirty="0">
                <a:solidFill>
                  <a:srgbClr val="FF0000"/>
                </a:solidFill>
              </a:rPr>
              <a:t> </a:t>
            </a:r>
            <a:r>
              <a:rPr lang="it-IT" sz="2200" dirty="0" err="1">
                <a:solidFill>
                  <a:srgbClr val="FF0000"/>
                </a:solidFill>
              </a:rPr>
              <a:t>have</a:t>
            </a:r>
            <a:r>
              <a:rPr lang="it-IT" sz="2200" dirty="0">
                <a:solidFill>
                  <a:srgbClr val="FF0000"/>
                </a:solidFill>
              </a:rPr>
              <a:t> a </a:t>
            </a:r>
            <a:r>
              <a:rPr lang="it-IT" sz="2200" dirty="0" err="1">
                <a:solidFill>
                  <a:srgbClr val="FF0000"/>
                </a:solidFill>
              </a:rPr>
              <a:t>better</a:t>
            </a:r>
            <a:r>
              <a:rPr lang="it-IT" sz="2200" dirty="0">
                <a:solidFill>
                  <a:srgbClr val="FF0000"/>
                </a:solidFill>
              </a:rPr>
              <a:t> treatment plan with </a:t>
            </a:r>
            <a:r>
              <a:rPr lang="it-IT" sz="2200" dirty="0" err="1">
                <a:solidFill>
                  <a:srgbClr val="FF0000"/>
                </a:solidFill>
              </a:rPr>
              <a:t>protons</a:t>
            </a:r>
            <a:r>
              <a:rPr lang="it-IT" sz="2200" dirty="0">
                <a:solidFill>
                  <a:srgbClr val="FF0000"/>
                </a:solidFill>
              </a:rPr>
              <a:t> or carbon </a:t>
            </a:r>
            <a:r>
              <a:rPr lang="it-IT" sz="2200" dirty="0" err="1">
                <a:solidFill>
                  <a:srgbClr val="FF0000"/>
                </a:solidFill>
              </a:rPr>
              <a:t>ions</a:t>
            </a:r>
            <a:r>
              <a:rPr lang="it-IT" sz="2200" dirty="0">
                <a:solidFill>
                  <a:srgbClr val="FF0000"/>
                </a:solidFill>
              </a:rPr>
              <a:t>. </a:t>
            </a:r>
          </a:p>
          <a:p>
            <a:pPr algn="ctr"/>
            <a:endParaRPr lang="en-GB" sz="2200" dirty="0">
              <a:solidFill>
                <a:srgbClr val="FF0000"/>
              </a:solidFill>
            </a:endParaRPr>
          </a:p>
          <a:p>
            <a:pPr algn="ctr"/>
            <a:r>
              <a:rPr lang="en-GB" sz="2200" dirty="0">
                <a:solidFill>
                  <a:srgbClr val="FF0000"/>
                </a:solidFill>
              </a:rPr>
              <a:t>Should we avoid photon treatment</a:t>
            </a:r>
            <a:r>
              <a:rPr lang="it-IT" sz="22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FABC1D-5012-E6B4-AC8D-A55CF6812EC0}"/>
              </a:ext>
            </a:extLst>
          </p:cNvPr>
          <p:cNvSpPr txBox="1"/>
          <p:nvPr/>
        </p:nvSpPr>
        <p:spPr>
          <a:xfrm>
            <a:off x="6994053" y="354781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Protons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668CF3-E702-D26C-B2A5-8585F687D6B7}"/>
              </a:ext>
            </a:extLst>
          </p:cNvPr>
          <p:cNvSpPr txBox="1"/>
          <p:nvPr/>
        </p:nvSpPr>
        <p:spPr>
          <a:xfrm>
            <a:off x="3913563" y="3547811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Carbon ions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6B1CA75-665E-87C2-90C5-5A78CFD2CC50}"/>
              </a:ext>
            </a:extLst>
          </p:cNvPr>
          <p:cNvSpPr txBox="1"/>
          <p:nvPr/>
        </p:nvSpPr>
        <p:spPr>
          <a:xfrm>
            <a:off x="95975" y="687918"/>
            <a:ext cx="89520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</a:rPr>
              <a:t>We focus on an important OAR: the rectum (dark green line)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C2BB12-5D4D-B9A8-3984-3A446F2992B4}"/>
              </a:ext>
            </a:extLst>
          </p:cNvPr>
          <p:cNvSpPr txBox="1"/>
          <p:nvPr/>
        </p:nvSpPr>
        <p:spPr>
          <a:xfrm>
            <a:off x="1136581" y="354781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Photons</a:t>
            </a:r>
          </a:p>
        </p:txBody>
      </p:sp>
    </p:spTree>
    <p:extLst>
      <p:ext uri="{BB962C8B-B14F-4D97-AF65-F5344CB8AC3E}">
        <p14:creationId xmlns:p14="http://schemas.microsoft.com/office/powerpoint/2010/main" val="1112821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2"/>
          <p:cNvSpPr/>
          <p:nvPr/>
        </p:nvSpPr>
        <p:spPr>
          <a:xfrm>
            <a:off x="0" y="55725"/>
            <a:ext cx="9144000" cy="11505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90000"/>
              </a:lnSpc>
            </a:pP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No, A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better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result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with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photons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can be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obtained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using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multiple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beams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and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choosing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the best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angular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distribution</a:t>
            </a:r>
            <a:endParaRPr lang="en-IT" sz="2400" b="1" dirty="0">
              <a:solidFill>
                <a:srgbClr val="3227B3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90000"/>
              </a:lnSpc>
            </a:pPr>
            <a:endParaRPr lang="it-IT" sz="2400" b="1" strike="noStrike" spc="-1" dirty="0">
              <a:solidFill>
                <a:srgbClr val="3227B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78E037F6-4D8E-7092-C86D-92FC25866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124" y="1284943"/>
            <a:ext cx="3400962" cy="2916000"/>
          </a:xfrm>
          <a:prstGeom prst="rect">
            <a:avLst/>
          </a:prstGeom>
        </p:spPr>
      </p:pic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EB42F2D-B5C0-3C4E-BA3E-7707057388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81" y="1206230"/>
            <a:ext cx="3400963" cy="2916000"/>
          </a:xfrm>
          <a:prstGeom prst="rect">
            <a:avLst/>
          </a:prstGeo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F836D8FB-E324-4471-4533-703935BF3EC2}"/>
              </a:ext>
            </a:extLst>
          </p:cNvPr>
          <p:cNvSpPr txBox="1"/>
          <p:nvPr/>
        </p:nvSpPr>
        <p:spPr>
          <a:xfrm>
            <a:off x="409747" y="4200943"/>
            <a:ext cx="1477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One </a:t>
            </a:r>
            <a:r>
              <a:rPr lang="it-IT" b="1" dirty="0" err="1">
                <a:solidFill>
                  <a:srgbClr val="FF0000"/>
                </a:solidFill>
              </a:rPr>
              <a:t>beam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A15A691A-158D-ED79-864D-B2A2983C2BC8}"/>
              </a:ext>
            </a:extLst>
          </p:cNvPr>
          <p:cNvSpPr txBox="1"/>
          <p:nvPr/>
        </p:nvSpPr>
        <p:spPr>
          <a:xfrm>
            <a:off x="7267376" y="4248748"/>
            <a:ext cx="1597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Three </a:t>
            </a:r>
            <a:r>
              <a:rPr lang="it-IT" b="1" dirty="0" err="1">
                <a:solidFill>
                  <a:srgbClr val="FF0000"/>
                </a:solidFill>
              </a:rPr>
              <a:t>beams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ED4296-D6F7-1A72-8DC8-94C3927AE7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4" y="3937492"/>
            <a:ext cx="3400963" cy="2916000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6CBA2C19-C909-FE83-5593-A54BABC8FFEC}"/>
              </a:ext>
            </a:extLst>
          </p:cNvPr>
          <p:cNvSpPr txBox="1"/>
          <p:nvPr/>
        </p:nvSpPr>
        <p:spPr>
          <a:xfrm>
            <a:off x="4069054" y="3568160"/>
            <a:ext cx="1597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Five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beams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5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2"/>
          <p:cNvSpPr/>
          <p:nvPr/>
        </p:nvSpPr>
        <p:spPr>
          <a:xfrm>
            <a:off x="145228" y="40250"/>
            <a:ext cx="8853544" cy="13095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90000"/>
              </a:lnSpc>
            </a:pPr>
            <a:r>
              <a:rPr lang="en-US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comparison photons-protons in the case of </a:t>
            </a:r>
          </a:p>
          <a:p>
            <a:pPr algn="ctr">
              <a:lnSpc>
                <a:spcPct val="90000"/>
              </a:lnSpc>
            </a:pPr>
            <a:r>
              <a:rPr lang="en-US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head cancer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3AD3091-8D03-4311-94CE-AB4A592DDC47}"/>
              </a:ext>
            </a:extLst>
          </p:cNvPr>
          <p:cNvSpPr txBox="1"/>
          <p:nvPr/>
        </p:nvSpPr>
        <p:spPr>
          <a:xfrm>
            <a:off x="672632" y="5999337"/>
            <a:ext cx="81989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In the head </a:t>
            </a:r>
            <a:r>
              <a:rPr lang="it-IT" sz="2000" dirty="0" err="1">
                <a:solidFill>
                  <a:srgbClr val="FF0000"/>
                </a:solidFill>
              </a:rPr>
              <a:t>there</a:t>
            </a:r>
            <a:r>
              <a:rPr lang="it-IT" sz="2000" dirty="0">
                <a:solidFill>
                  <a:srgbClr val="FF0000"/>
                </a:solidFill>
              </a:rPr>
              <a:t> are </a:t>
            </a:r>
            <a:r>
              <a:rPr lang="it-IT" sz="2000" dirty="0" err="1">
                <a:solidFill>
                  <a:srgbClr val="FF0000"/>
                </a:solidFill>
              </a:rPr>
              <a:t>various</a:t>
            </a:r>
            <a:r>
              <a:rPr lang="it-IT" sz="2000" dirty="0">
                <a:solidFill>
                  <a:srgbClr val="FF0000"/>
                </a:solidFill>
              </a:rPr>
              <a:t> OAR, </a:t>
            </a:r>
            <a:r>
              <a:rPr lang="it-IT" sz="2000" dirty="0" err="1">
                <a:solidFill>
                  <a:srgbClr val="FF0000"/>
                </a:solidFill>
              </a:rPr>
              <a:t>it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may</a:t>
            </a:r>
            <a:r>
              <a:rPr lang="it-IT" sz="2000" dirty="0">
                <a:solidFill>
                  <a:srgbClr val="FF0000"/>
                </a:solidFill>
              </a:rPr>
              <a:t> be </a:t>
            </a:r>
            <a:r>
              <a:rPr lang="it-IT" sz="2000" dirty="0" err="1">
                <a:solidFill>
                  <a:srgbClr val="FF0000"/>
                </a:solidFill>
              </a:rPr>
              <a:t>useful</a:t>
            </a:r>
            <a:r>
              <a:rPr lang="it-IT" sz="2000" dirty="0">
                <a:solidFill>
                  <a:srgbClr val="FF0000"/>
                </a:solidFill>
              </a:rPr>
              <a:t> to use multiple </a:t>
            </a:r>
            <a:r>
              <a:rPr lang="it-IT" sz="2000" dirty="0" err="1">
                <a:solidFill>
                  <a:srgbClr val="FF0000"/>
                </a:solidFill>
              </a:rPr>
              <a:t>beams</a:t>
            </a:r>
            <a:r>
              <a:rPr lang="it-IT" sz="2000" dirty="0">
                <a:solidFill>
                  <a:srgbClr val="FF0000"/>
                </a:solidFill>
              </a:rPr>
              <a:t> (</a:t>
            </a:r>
            <a:r>
              <a:rPr lang="it-IT" sz="2000" dirty="0" err="1">
                <a:solidFill>
                  <a:srgbClr val="FF0000"/>
                </a:solidFill>
              </a:rPr>
              <a:t>even</a:t>
            </a:r>
            <a:r>
              <a:rPr lang="it-IT" sz="2000" dirty="0">
                <a:solidFill>
                  <a:srgbClr val="FF0000"/>
                </a:solidFill>
              </a:rPr>
              <a:t> in the case of </a:t>
            </a:r>
            <a:r>
              <a:rPr lang="it-IT" sz="2000" dirty="0" err="1">
                <a:solidFill>
                  <a:srgbClr val="FF0000"/>
                </a:solidFill>
              </a:rPr>
              <a:t>protons</a:t>
            </a:r>
            <a:r>
              <a:rPr lang="it-IT" sz="2000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65F35A70-0D1E-F56B-605A-55689C2CA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5" y="1255468"/>
            <a:ext cx="2496562" cy="2140563"/>
          </a:xfrm>
          <a:prstGeom prst="rect">
            <a:avLst/>
          </a:prstGeom>
        </p:spPr>
      </p:pic>
      <p:pic>
        <p:nvPicPr>
          <p:cNvPr id="6" name="Picture 5" descr="Radar chart&#10;&#10;Description automatically generated with medium confidence">
            <a:extLst>
              <a:ext uri="{FF2B5EF4-FFF2-40B4-BE49-F238E27FC236}">
                <a16:creationId xmlns:a16="http://schemas.microsoft.com/office/drawing/2014/main" id="{DBC43A5D-CD4E-0638-C907-F06F11E684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304" y="1255469"/>
            <a:ext cx="2535014" cy="2173531"/>
          </a:xfrm>
          <a:prstGeom prst="rect">
            <a:avLst/>
          </a:prstGeom>
        </p:spPr>
      </p:pic>
      <p:pic>
        <p:nvPicPr>
          <p:cNvPr id="3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A54ABE01-DC7F-5094-6EAC-E3AD010ACD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568" y="3448248"/>
            <a:ext cx="2892057" cy="2479661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9FF693E-3285-F40E-2DE6-DB167EE483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372" y="3451788"/>
            <a:ext cx="2892057" cy="24989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2732F3-9409-5581-4065-DC9CA85A88A3}"/>
              </a:ext>
            </a:extLst>
          </p:cNvPr>
          <p:cNvSpPr txBox="1"/>
          <p:nvPr/>
        </p:nvSpPr>
        <p:spPr>
          <a:xfrm>
            <a:off x="311004" y="37649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Photons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B5D959-ABE4-2136-9ABC-3BE1BDA5ACF1}"/>
              </a:ext>
            </a:extLst>
          </p:cNvPr>
          <p:cNvSpPr txBox="1"/>
          <p:nvPr/>
        </p:nvSpPr>
        <p:spPr>
          <a:xfrm>
            <a:off x="6960846" y="2411728"/>
            <a:ext cx="1577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Protons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04558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194B6C9C-2097-5A32-2216-9ACD939E82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2" r="7957" b="24710"/>
          <a:stretch/>
        </p:blipFill>
        <p:spPr>
          <a:xfrm>
            <a:off x="130626" y="1108953"/>
            <a:ext cx="3011408" cy="3385226"/>
          </a:xfrm>
          <a:prstGeom prst="rect">
            <a:avLst/>
          </a:prstGeom>
        </p:spPr>
      </p:pic>
      <p:pic>
        <p:nvPicPr>
          <p:cNvPr id="5" name="Immagine 4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7C782A86-BBB9-4A56-5882-EA04C9207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5" r="7957" b="25417"/>
          <a:stretch/>
        </p:blipFill>
        <p:spPr>
          <a:xfrm>
            <a:off x="5872256" y="2559659"/>
            <a:ext cx="3011408" cy="3385226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419086A8-94B6-4932-8FB2-30C1BEFDD6B4}"/>
              </a:ext>
            </a:extLst>
          </p:cNvPr>
          <p:cNvSpPr txBox="1"/>
          <p:nvPr/>
        </p:nvSpPr>
        <p:spPr>
          <a:xfrm>
            <a:off x="1" y="6114231"/>
            <a:ext cx="9143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sz="1800" dirty="0">
                <a:solidFill>
                  <a:srgbClr val="FF0000"/>
                </a:solidFill>
              </a:rPr>
              <a:t>t is not easy to plan a treatment to the head,</a:t>
            </a:r>
          </a:p>
          <a:p>
            <a:pPr algn="ctr"/>
            <a:r>
              <a:rPr lang="en-US" sz="1800" dirty="0">
                <a:solidFill>
                  <a:srgbClr val="FF0000"/>
                </a:solidFill>
              </a:rPr>
              <a:t>despite the high symmetry among important organs 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" name="CustomShape 2">
            <a:extLst>
              <a:ext uri="{FF2B5EF4-FFF2-40B4-BE49-F238E27FC236}">
                <a16:creationId xmlns:a16="http://schemas.microsoft.com/office/drawing/2014/main" id="{01C3FD74-2050-7BB4-6726-9A6F0C81F161}"/>
              </a:ext>
            </a:extLst>
          </p:cNvPr>
          <p:cNvSpPr/>
          <p:nvPr/>
        </p:nvSpPr>
        <p:spPr>
          <a:xfrm>
            <a:off x="145228" y="118307"/>
            <a:ext cx="8853544" cy="99064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90000"/>
              </a:lnSpc>
            </a:pPr>
            <a:r>
              <a:rPr lang="en-US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comparison photons-protons in the case of </a:t>
            </a:r>
          </a:p>
          <a:p>
            <a:pPr algn="ctr">
              <a:lnSpc>
                <a:spcPct val="90000"/>
              </a:lnSpc>
            </a:pPr>
            <a:r>
              <a:rPr lang="en-US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head cancer</a:t>
            </a:r>
            <a:endParaRPr lang="it-IT" sz="2000" b="1" strike="noStrike" spc="-1" dirty="0">
              <a:solidFill>
                <a:srgbClr val="3227B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D87B5-385D-9049-54B3-4D4880FFAA61}"/>
              </a:ext>
            </a:extLst>
          </p:cNvPr>
          <p:cNvSpPr txBox="1"/>
          <p:nvPr/>
        </p:nvSpPr>
        <p:spPr>
          <a:xfrm>
            <a:off x="3273980" y="1373523"/>
            <a:ext cx="32239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Photons</a:t>
            </a:r>
            <a:endParaRPr lang="it-IT" b="1" dirty="0">
              <a:solidFill>
                <a:srgbClr val="FF0000"/>
              </a:solidFill>
            </a:endParaRPr>
          </a:p>
          <a:p>
            <a:r>
              <a:rPr lang="it-IT" b="1" dirty="0" err="1"/>
              <a:t>Spinal</a:t>
            </a:r>
            <a:r>
              <a:rPr lang="it-IT" b="1" dirty="0"/>
              <a:t> cord </a:t>
            </a:r>
            <a:r>
              <a:rPr lang="it-IT" b="1" dirty="0" err="1"/>
              <a:t>mean</a:t>
            </a:r>
            <a:r>
              <a:rPr lang="it-IT" b="1" dirty="0"/>
              <a:t> dose 1,16</a:t>
            </a:r>
          </a:p>
          <a:p>
            <a:r>
              <a:rPr lang="it-IT" b="1" dirty="0" err="1"/>
              <a:t>RBExGy</a:t>
            </a:r>
            <a:r>
              <a:rPr lang="it-IT" b="1" dirty="0"/>
              <a:t> and max 1,8</a:t>
            </a:r>
          </a:p>
          <a:p>
            <a:endParaRPr lang="it-IT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7365C3-1ED3-4BCF-B4FC-FB28E753AA2A}"/>
              </a:ext>
            </a:extLst>
          </p:cNvPr>
          <p:cNvSpPr txBox="1"/>
          <p:nvPr/>
        </p:nvSpPr>
        <p:spPr>
          <a:xfrm>
            <a:off x="2149811" y="4829229"/>
            <a:ext cx="3831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 dirty="0" err="1">
                <a:solidFill>
                  <a:srgbClr val="FF0000"/>
                </a:solidFill>
              </a:rPr>
              <a:t>Protons</a:t>
            </a:r>
            <a:endParaRPr lang="it-IT" b="1" dirty="0">
              <a:solidFill>
                <a:srgbClr val="FF0000"/>
              </a:solidFill>
            </a:endParaRPr>
          </a:p>
          <a:p>
            <a:pPr algn="r"/>
            <a:r>
              <a:rPr lang="it-IT" b="1" dirty="0" err="1"/>
              <a:t>Spinal</a:t>
            </a:r>
            <a:r>
              <a:rPr lang="it-IT" b="1" dirty="0"/>
              <a:t> cord </a:t>
            </a:r>
            <a:r>
              <a:rPr lang="it-IT" b="1" dirty="0" err="1"/>
              <a:t>mean</a:t>
            </a:r>
            <a:r>
              <a:rPr lang="it-IT" b="1" dirty="0"/>
              <a:t> dose 0,03</a:t>
            </a:r>
          </a:p>
          <a:p>
            <a:pPr algn="r"/>
            <a:r>
              <a:rPr lang="it-IT" b="1" dirty="0" err="1"/>
              <a:t>RBExGy</a:t>
            </a:r>
            <a:r>
              <a:rPr lang="it-IT" b="1" dirty="0"/>
              <a:t> and max 0,6</a:t>
            </a:r>
          </a:p>
          <a:p>
            <a:endParaRPr lang="it-IT" b="1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7045E48-467F-0706-89C0-5760EB3A5B00}"/>
              </a:ext>
            </a:extLst>
          </p:cNvPr>
          <p:cNvSpPr/>
          <p:nvPr/>
        </p:nvSpPr>
        <p:spPr>
          <a:xfrm>
            <a:off x="2752928" y="4124527"/>
            <a:ext cx="389106" cy="194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23A4B40-B3FC-ABFA-D7B0-189D6E3DC2B3}"/>
              </a:ext>
            </a:extLst>
          </p:cNvPr>
          <p:cNvSpPr/>
          <p:nvPr/>
        </p:nvSpPr>
        <p:spPr>
          <a:xfrm>
            <a:off x="1760705" y="4124528"/>
            <a:ext cx="389106" cy="194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53E7716-D00F-5EDC-0CC0-3352451B9962}"/>
              </a:ext>
            </a:extLst>
          </p:cNvPr>
          <p:cNvSpPr/>
          <p:nvPr/>
        </p:nvSpPr>
        <p:spPr>
          <a:xfrm>
            <a:off x="8494558" y="5609617"/>
            <a:ext cx="389106" cy="194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33AAB1A-7CE7-87DD-E46E-D0B3FC8E744B}"/>
              </a:ext>
            </a:extLst>
          </p:cNvPr>
          <p:cNvSpPr/>
          <p:nvPr/>
        </p:nvSpPr>
        <p:spPr>
          <a:xfrm>
            <a:off x="7479639" y="5609616"/>
            <a:ext cx="389106" cy="194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766684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456629" y="65700"/>
            <a:ext cx="8570731" cy="8285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>
              <a:lnSpc>
                <a:spcPct val="90000"/>
              </a:lnSpc>
            </a:pP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liver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TP: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Comparison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between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single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photon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beam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and multiple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photon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beams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(0,180,225,270,315) and (0,120,240)</a:t>
            </a:r>
            <a:endParaRPr lang="it-IT" sz="2400" b="1" strike="noStrike" spc="-1" dirty="0">
              <a:solidFill>
                <a:srgbClr val="3227B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116640" y="748800"/>
            <a:ext cx="225720" cy="22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68" name="CustomShape 3"/>
          <p:cNvSpPr/>
          <p:nvPr/>
        </p:nvSpPr>
        <p:spPr>
          <a:xfrm>
            <a:off x="4595040" y="1324440"/>
            <a:ext cx="2790360" cy="281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56729DD-1C3A-46E5-BB8E-D6DA072AC262}"/>
              </a:ext>
            </a:extLst>
          </p:cNvPr>
          <p:cNvSpPr txBox="1"/>
          <p:nvPr/>
        </p:nvSpPr>
        <p:spPr>
          <a:xfrm>
            <a:off x="1788830" y="5927271"/>
            <a:ext cx="5612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Unlike</a:t>
            </a:r>
            <a:r>
              <a:rPr lang="it-IT" dirty="0">
                <a:solidFill>
                  <a:srgbClr val="FF0000"/>
                </a:solidFill>
              </a:rPr>
              <a:t> the head, </a:t>
            </a:r>
            <a:r>
              <a:rPr lang="it-IT" dirty="0" err="1">
                <a:solidFill>
                  <a:srgbClr val="FF0000"/>
                </a:solidFill>
              </a:rPr>
              <a:t>here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there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is</a:t>
            </a:r>
            <a:r>
              <a:rPr lang="it-IT" dirty="0">
                <a:solidFill>
                  <a:srgbClr val="FF0000"/>
                </a:solidFill>
              </a:rPr>
              <a:t> no </a:t>
            </a:r>
            <a:r>
              <a:rPr lang="it-IT" dirty="0" err="1">
                <a:solidFill>
                  <a:srgbClr val="FF0000"/>
                </a:solidFill>
              </a:rPr>
              <a:t>particular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symmetry</a:t>
            </a:r>
            <a:r>
              <a:rPr lang="it-IT" dirty="0">
                <a:solidFill>
                  <a:srgbClr val="FF0000"/>
                </a:solidFill>
              </a:rPr>
              <a:t>.</a:t>
            </a:r>
          </a:p>
          <a:p>
            <a:r>
              <a:rPr lang="en-US" dirty="0">
                <a:solidFill>
                  <a:srgbClr val="FF0000"/>
                </a:solidFill>
              </a:rPr>
              <a:t>The choice of multiple beams is preferable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7658956-D620-0B05-4B1E-1CBB0D5A0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119" y="2947432"/>
            <a:ext cx="3119842" cy="2674965"/>
          </a:xfrm>
          <a:prstGeom prst="rect">
            <a:avLst/>
          </a:prstGeom>
        </p:spPr>
      </p:pic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C8978922-5AE5-F760-0E87-C05941A53B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639" y="1109368"/>
            <a:ext cx="3224579" cy="2764767"/>
          </a:xfrm>
          <a:prstGeom prst="rect">
            <a:avLst/>
          </a:prstGeom>
        </p:spPr>
      </p:pic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0FAC516-AD53-1F52-96D9-9F90BA5F1C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" y="1329105"/>
            <a:ext cx="3140686" cy="26928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2"/>
          <p:cNvSpPr/>
          <p:nvPr/>
        </p:nvSpPr>
        <p:spPr>
          <a:xfrm>
            <a:off x="116640" y="748800"/>
            <a:ext cx="225720" cy="22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68" name="CustomShape 3"/>
          <p:cNvSpPr/>
          <p:nvPr/>
        </p:nvSpPr>
        <p:spPr>
          <a:xfrm>
            <a:off x="4595040" y="1324440"/>
            <a:ext cx="2790360" cy="281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8D301C30-9BCF-9021-8161-2C0E9512F368}"/>
              </a:ext>
            </a:extLst>
          </p:cNvPr>
          <p:cNvSpPr/>
          <p:nvPr/>
        </p:nvSpPr>
        <p:spPr>
          <a:xfrm>
            <a:off x="229501" y="65700"/>
            <a:ext cx="8797860" cy="136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>
              <a:lnSpc>
                <a:spcPct val="90000"/>
              </a:lnSpc>
            </a:pP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liver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TP: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Comparison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between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single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photon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beam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and multiple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photon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it-IT" sz="2400" b="1" strike="noStrike" cap="all" spc="-15" dirty="0" err="1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beams</a:t>
            </a:r>
            <a:r>
              <a:rPr lang="it-IT" sz="2400" b="1" strike="noStrike" cap="all" spc="-15" dirty="0">
                <a:solidFill>
                  <a:srgbClr val="3227B3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(0,180,225,270,315) and (0,120,240)</a:t>
            </a:r>
            <a:endParaRPr lang="it-IT" sz="2400" b="1" strike="noStrike" spc="-1" dirty="0">
              <a:solidFill>
                <a:srgbClr val="3227B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BA9D78-5AF4-D262-0E85-492EBE22E5C4}"/>
              </a:ext>
            </a:extLst>
          </p:cNvPr>
          <p:cNvSpPr txBox="1"/>
          <p:nvPr/>
        </p:nvSpPr>
        <p:spPr>
          <a:xfrm>
            <a:off x="5386620" y="5222873"/>
            <a:ext cx="255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strike="noStrike" cap="all" spc="-15" dirty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0°,180°,225°,270°,315°</a:t>
            </a:r>
            <a:endParaRPr lang="it-IT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A66F04-E20E-CF75-E95E-B389A3F56435}"/>
              </a:ext>
            </a:extLst>
          </p:cNvPr>
          <p:cNvSpPr txBox="1"/>
          <p:nvPr/>
        </p:nvSpPr>
        <p:spPr>
          <a:xfrm>
            <a:off x="3021644" y="3608679"/>
            <a:ext cx="1493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strike="noStrike" cap="all" spc="-15" dirty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0°,120°,240°</a:t>
            </a:r>
            <a:endParaRPr lang="it-IT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BABD15-F8F0-A953-4266-34328BCE43E6}"/>
              </a:ext>
            </a:extLst>
          </p:cNvPr>
          <p:cNvSpPr txBox="1"/>
          <p:nvPr/>
        </p:nvSpPr>
        <p:spPr>
          <a:xfrm>
            <a:off x="4822919" y="1590927"/>
            <a:ext cx="432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strike="noStrike" cap="all" spc="-15" dirty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0°</a:t>
            </a:r>
            <a:endParaRPr lang="it-IT" dirty="0"/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6244ED4E-BFD2-6468-9E35-BB01F83D58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6" t="7148" r="8657" b="25651"/>
          <a:stretch/>
        </p:blipFill>
        <p:spPr>
          <a:xfrm>
            <a:off x="229500" y="4371141"/>
            <a:ext cx="5157120" cy="2059517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0A7C360-E559-C40E-00F9-FF5DC52C2D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9" t="3092" r="8935" b="25465"/>
          <a:stretch/>
        </p:blipFill>
        <p:spPr>
          <a:xfrm>
            <a:off x="229500" y="1342720"/>
            <a:ext cx="4473441" cy="1903872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B1633219-531F-AD3C-9BD9-EF3311062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2" t="4766" r="6437" b="24348"/>
          <a:stretch/>
        </p:blipFill>
        <p:spPr>
          <a:xfrm>
            <a:off x="4435606" y="2409425"/>
            <a:ext cx="4664620" cy="1891762"/>
          </a:xfrm>
          <a:prstGeom prst="rect">
            <a:avLst/>
          </a:prstGeom>
        </p:spPr>
      </p:pic>
      <p:sp>
        <p:nvSpPr>
          <p:cNvPr id="2" name="CasellaDiTesto 10">
            <a:extLst>
              <a:ext uri="{FF2B5EF4-FFF2-40B4-BE49-F238E27FC236}">
                <a16:creationId xmlns:a16="http://schemas.microsoft.com/office/drawing/2014/main" id="{2742FF43-504E-710E-F972-96D670F4CD1C}"/>
              </a:ext>
            </a:extLst>
          </p:cNvPr>
          <p:cNvSpPr txBox="1"/>
          <p:nvPr/>
        </p:nvSpPr>
        <p:spPr>
          <a:xfrm>
            <a:off x="2152995" y="6360040"/>
            <a:ext cx="69472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We</a:t>
            </a:r>
            <a:r>
              <a:rPr lang="it-IT" dirty="0">
                <a:solidFill>
                  <a:srgbClr val="FF0000"/>
                </a:solidFill>
              </a:rPr>
              <a:t> can </a:t>
            </a:r>
            <a:r>
              <a:rPr lang="it-IT" dirty="0" err="1">
                <a:solidFill>
                  <a:srgbClr val="FF0000"/>
                </a:solidFill>
              </a:rPr>
              <a:t>obtain</a:t>
            </a:r>
            <a:r>
              <a:rPr lang="it-IT" dirty="0">
                <a:solidFill>
                  <a:srgbClr val="FF0000"/>
                </a:solidFill>
              </a:rPr>
              <a:t> a </a:t>
            </a:r>
            <a:r>
              <a:rPr lang="it-IT" dirty="0" err="1">
                <a:solidFill>
                  <a:srgbClr val="FF0000"/>
                </a:solidFill>
              </a:rPr>
              <a:t>better</a:t>
            </a:r>
            <a:r>
              <a:rPr lang="it-IT" dirty="0">
                <a:solidFill>
                  <a:srgbClr val="FF0000"/>
                </a:solidFill>
              </a:rPr>
              <a:t> treatment plan by </a:t>
            </a:r>
            <a:r>
              <a:rPr lang="it-IT" dirty="0" err="1">
                <a:solidFill>
                  <a:srgbClr val="FF0000"/>
                </a:solidFill>
              </a:rPr>
              <a:t>choosing</a:t>
            </a:r>
            <a:r>
              <a:rPr lang="it-IT" dirty="0">
                <a:solidFill>
                  <a:srgbClr val="FF0000"/>
                </a:solidFill>
              </a:rPr>
              <a:t> multiple </a:t>
            </a:r>
            <a:r>
              <a:rPr lang="it-IT" dirty="0" err="1">
                <a:solidFill>
                  <a:srgbClr val="FF0000"/>
                </a:solidFill>
              </a:rPr>
              <a:t>beams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6632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Light sales pitch presentation</Template>
  <TotalTime>3261</TotalTime>
  <Words>468</Words>
  <Application>Microsoft Macintosh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Consolas</vt:lpstr>
      <vt:lpstr>Symbol</vt:lpstr>
      <vt:lpstr>Times New Roman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mcapua</dc:creator>
  <dc:description/>
  <cp:lastModifiedBy>Yiota Foka</cp:lastModifiedBy>
  <cp:revision>168</cp:revision>
  <dcterms:created xsi:type="dcterms:W3CDTF">2021-01-12T15:31:55Z</dcterms:created>
  <dcterms:modified xsi:type="dcterms:W3CDTF">2025-04-04T14:29:33Z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0x01010079F111ED35F8CC479449609E8A0923A6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Presentazione su schermo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11</vt:i4>
  </property>
</Properties>
</file>