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78" r:id="rId3"/>
    <p:sldId id="279" r:id="rId4"/>
    <p:sldId id="280" r:id="rId5"/>
    <p:sldId id="281" r:id="rId6"/>
    <p:sldId id="282" r:id="rId7"/>
    <p:sldId id="261" r:id="rId8"/>
    <p:sldId id="262" r:id="rId9"/>
    <p:sldId id="266" r:id="rId10"/>
    <p:sldId id="269" r:id="rId11"/>
    <p:sldId id="271" r:id="rId12"/>
    <p:sldId id="272" r:id="rId13"/>
    <p:sldId id="276" r:id="rId14"/>
    <p:sldId id="283" r:id="rId15"/>
    <p:sldId id="277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gner Henrique Marques" initials="" lastIdx="3" clrIdx="0"/>
  <p:cmAuthor id="1" name="Vitor Almeida Premer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/>
    <p:restoredTop sz="93735"/>
  </p:normalViewPr>
  <p:slideViewPr>
    <p:cSldViewPr snapToGrid="0">
      <p:cViewPr varScale="1">
        <p:scale>
          <a:sx n="68" d="100"/>
          <a:sy n="68" d="100"/>
        </p:scale>
        <p:origin x="216" y="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804b48b7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4804b48b7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475729b47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475729b47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47af36e30e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47af36e30e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47af36e30e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47af36e30e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47e16a39e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347e16a39e6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47cca584de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47cca584de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47cca584de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47cca584de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47cca584de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347cca584de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hyperlink" Target="https://kahoot.it/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18355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00" y="135800"/>
            <a:ext cx="1728824" cy="67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1850" y="135800"/>
            <a:ext cx="1455683" cy="7356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-975" y="4680325"/>
            <a:ext cx="9144000" cy="4770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>
            <a:off x="-975" y="4819225"/>
            <a:ext cx="9144000" cy="1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lt1"/>
                </a:solidFill>
              </a:rPr>
              <a:t>Vitor </a:t>
            </a:r>
            <a:r>
              <a:rPr lang="pt-BR" sz="1000" dirty="0" err="1">
                <a:solidFill>
                  <a:schemeClr val="lt1"/>
                </a:solidFill>
              </a:rPr>
              <a:t>Premero</a:t>
            </a:r>
            <a:r>
              <a:rPr lang="pt-BR" sz="1000" dirty="0">
                <a:solidFill>
                  <a:schemeClr val="lt1"/>
                </a:solidFill>
              </a:rPr>
              <a:t> / Wagner Marques                                                                                                                                                                            3 de abril de 2025</a:t>
            </a:r>
            <a:endParaRPr sz="1000" dirty="0">
              <a:solidFill>
                <a:schemeClr val="l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20617A-534E-7479-C2CD-77653A28F3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226" y="3008445"/>
            <a:ext cx="1253910" cy="16718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C95AE-D117-531C-DF03-856AC5CBA6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4127" y="3008444"/>
            <a:ext cx="1671881" cy="1671881"/>
          </a:xfrm>
          <a:prstGeom prst="rect">
            <a:avLst/>
          </a:prstGeom>
        </p:spPr>
      </p:pic>
      <p:pic>
        <p:nvPicPr>
          <p:cNvPr id="1026" name="Picture 2" descr="Grupo Fleury - noticia">
            <a:extLst>
              <a:ext uri="{FF2B5EF4-FFF2-40B4-BE49-F238E27FC236}">
                <a16:creationId xmlns:a16="http://schemas.microsoft.com/office/drawing/2014/main" id="{1BE06A16-E8FC-A474-7F1D-B05B3677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36" y="338555"/>
            <a:ext cx="2620885" cy="128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costa | Instituto de Física">
            <a:extLst>
              <a:ext uri="{FF2B5EF4-FFF2-40B4-BE49-F238E27FC236}">
                <a16:creationId xmlns:a16="http://schemas.microsoft.com/office/drawing/2014/main" id="{57B146D9-5897-73D2-6FCD-D6C51B937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769" y="362586"/>
            <a:ext cx="1071489" cy="125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6B66B2A6-AF4B-6494-D49C-101F6C1A98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1030" name="Picture 6" descr="Inrad – Residência Física Médica – InRad">
            <a:extLst>
              <a:ext uri="{FF2B5EF4-FFF2-40B4-BE49-F238E27FC236}">
                <a16:creationId xmlns:a16="http://schemas.microsoft.com/office/drawing/2014/main" id="{2D3F1797-F573-73AB-3DAD-5D5CB94AE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217" y="277983"/>
            <a:ext cx="1455683" cy="145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243" name="Google Shape;24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6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6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 dirty="0">
                <a:solidFill>
                  <a:schemeClr val="lt1"/>
                </a:solidFill>
              </a:rPr>
              <a:t>Case 1: </a:t>
            </a:r>
            <a:r>
              <a:rPr lang="pt-BR" sz="3000" dirty="0" err="1">
                <a:solidFill>
                  <a:schemeClr val="lt1"/>
                </a:solidFill>
              </a:rPr>
              <a:t>Liver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cancer</a:t>
            </a:r>
            <a:endParaRPr sz="3000" dirty="0">
              <a:solidFill>
                <a:schemeClr val="lt1"/>
              </a:solidFill>
            </a:endParaRPr>
          </a:p>
        </p:txBody>
      </p:sp>
      <p:pic>
        <p:nvPicPr>
          <p:cNvPr id="247" name="Google Shape;247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7066" y="1119763"/>
            <a:ext cx="3179974" cy="290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429375" y="1114410"/>
            <a:ext cx="2490425" cy="2920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82114" y="1114399"/>
            <a:ext cx="2490424" cy="2920126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6"/>
          <p:cNvSpPr/>
          <p:nvPr/>
        </p:nvSpPr>
        <p:spPr>
          <a:xfrm>
            <a:off x="5214150" y="2408312"/>
            <a:ext cx="93026" cy="96426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212121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Arial"/>
              </a:rPr>
              <a:t>X</a:t>
            </a:r>
          </a:p>
        </p:txBody>
      </p:sp>
      <p:sp>
        <p:nvSpPr>
          <p:cNvPr id="251" name="Google Shape;251;p26"/>
          <p:cNvSpPr/>
          <p:nvPr/>
        </p:nvSpPr>
        <p:spPr>
          <a:xfrm>
            <a:off x="8021225" y="2226138"/>
            <a:ext cx="135900" cy="1393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rgbClr val="212121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Arial"/>
              </a:rPr>
              <a:t>X</a:t>
            </a:r>
          </a:p>
        </p:txBody>
      </p:sp>
      <p:sp>
        <p:nvSpPr>
          <p:cNvPr id="252" name="Google Shape;252;p26"/>
          <p:cNvSpPr txBox="1"/>
          <p:nvPr/>
        </p:nvSpPr>
        <p:spPr>
          <a:xfrm>
            <a:off x="1380750" y="792600"/>
            <a:ext cx="7926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Axial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3" name="Google Shape;253;p26"/>
          <p:cNvSpPr txBox="1"/>
          <p:nvPr/>
        </p:nvSpPr>
        <p:spPr>
          <a:xfrm>
            <a:off x="4099404" y="792600"/>
            <a:ext cx="10146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Sagital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4" name="Google Shape;254;p26"/>
          <p:cNvSpPr txBox="1"/>
          <p:nvPr/>
        </p:nvSpPr>
        <p:spPr>
          <a:xfrm>
            <a:off x="6682838" y="792588"/>
            <a:ext cx="10890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Coronal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288" name="Google Shape;28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28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28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 dirty="0" err="1">
                <a:solidFill>
                  <a:schemeClr val="lt1"/>
                </a:solidFill>
              </a:rPr>
              <a:t>Suggested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solution</a:t>
            </a:r>
            <a:endParaRPr sz="3000" dirty="0">
              <a:solidFill>
                <a:schemeClr val="lt1"/>
              </a:solidFill>
            </a:endParaRPr>
          </a:p>
        </p:txBody>
      </p:sp>
      <p:pic>
        <p:nvPicPr>
          <p:cNvPr id="292" name="Google Shape;29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106" y="901625"/>
            <a:ext cx="3488611" cy="347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08100" y="901626"/>
            <a:ext cx="5087918" cy="150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16606" y="2404526"/>
            <a:ext cx="3077281" cy="18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16600" y="4266675"/>
            <a:ext cx="3077275" cy="26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9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301" name="Google Shape;3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29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9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 dirty="0">
                <a:solidFill>
                  <a:schemeClr val="lt1"/>
                </a:solidFill>
              </a:rPr>
              <a:t> Case 2: Head </a:t>
            </a:r>
            <a:r>
              <a:rPr lang="pt-BR" sz="3000" dirty="0" err="1">
                <a:solidFill>
                  <a:schemeClr val="lt1"/>
                </a:solidFill>
              </a:rPr>
              <a:t>and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neck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cancer</a:t>
            </a:r>
            <a:endParaRPr sz="3000" dirty="0">
              <a:solidFill>
                <a:schemeClr val="lt1"/>
              </a:solidFill>
            </a:endParaRPr>
          </a:p>
        </p:txBody>
      </p:sp>
      <p:sp>
        <p:nvSpPr>
          <p:cNvPr id="305" name="Google Shape;305;p29"/>
          <p:cNvSpPr txBox="1"/>
          <p:nvPr/>
        </p:nvSpPr>
        <p:spPr>
          <a:xfrm>
            <a:off x="1310975" y="792600"/>
            <a:ext cx="7926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Axial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4099404" y="792600"/>
            <a:ext cx="10146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Sagital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7" name="Google Shape;307;p29"/>
          <p:cNvSpPr txBox="1"/>
          <p:nvPr/>
        </p:nvSpPr>
        <p:spPr>
          <a:xfrm>
            <a:off x="6682838" y="792588"/>
            <a:ext cx="1089000" cy="39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Coronal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08" name="Google Shape;308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7910" y="1115588"/>
            <a:ext cx="3018727" cy="29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83601" y="1115600"/>
            <a:ext cx="2646201" cy="29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2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81000" y="1122525"/>
            <a:ext cx="2492700" cy="289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368" name="Google Shape;36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3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3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900" dirty="0" err="1">
                <a:solidFill>
                  <a:schemeClr val="lt1"/>
                </a:solidFill>
              </a:rPr>
              <a:t>Kahoot</a:t>
            </a:r>
            <a:r>
              <a:rPr lang="pt-BR" sz="2900" dirty="0">
                <a:solidFill>
                  <a:schemeClr val="lt1"/>
                </a:solidFill>
              </a:rPr>
              <a:t>!</a:t>
            </a:r>
            <a:endParaRPr sz="2900" dirty="0">
              <a:solidFill>
                <a:schemeClr val="lt1"/>
              </a:solidFill>
            </a:endParaRPr>
          </a:p>
        </p:txBody>
      </p:sp>
      <p:sp>
        <p:nvSpPr>
          <p:cNvPr id="372" name="Google Shape;372;p33"/>
          <p:cNvSpPr txBox="1"/>
          <p:nvPr/>
        </p:nvSpPr>
        <p:spPr>
          <a:xfrm>
            <a:off x="894825" y="1401900"/>
            <a:ext cx="73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3"/>
          <p:cNvSpPr txBox="1"/>
          <p:nvPr/>
        </p:nvSpPr>
        <p:spPr>
          <a:xfrm>
            <a:off x="2518125" y="102614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 dirty="0">
                <a:solidFill>
                  <a:schemeClr val="hlink"/>
                </a:solidFill>
                <a:hlinkClick r:id="rId5"/>
              </a:rPr>
              <a:t>https://kahoot.it/</a:t>
            </a:r>
            <a:endParaRPr dirty="0"/>
          </a:p>
        </p:txBody>
      </p:sp>
      <p:pic>
        <p:nvPicPr>
          <p:cNvPr id="375" name="Google Shape;375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78475" y="1545632"/>
            <a:ext cx="4592350" cy="257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B33E8-1274-C775-4356-44FF9CCC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BD5DAF-EE8F-5254-F8D3-9D072B552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02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4"/>
          <p:cNvSpPr txBox="1">
            <a:spLocks noGrp="1"/>
          </p:cNvSpPr>
          <p:nvPr>
            <p:ph type="ctrTitle"/>
          </p:nvPr>
        </p:nvSpPr>
        <p:spPr>
          <a:xfrm>
            <a:off x="311700" y="18355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sp>
        <p:nvSpPr>
          <p:cNvPr id="384" name="Google Shape;384;p34"/>
          <p:cNvSpPr txBox="1">
            <a:spLocks noGrp="1"/>
          </p:cNvSpPr>
          <p:nvPr>
            <p:ph type="subTitle" idx="1"/>
          </p:nvPr>
        </p:nvSpPr>
        <p:spPr>
          <a:xfrm>
            <a:off x="311700" y="251537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 err="1">
                <a:solidFill>
                  <a:schemeClr val="dk1"/>
                </a:solidFill>
              </a:rPr>
              <a:t>Thank</a:t>
            </a:r>
            <a:r>
              <a:rPr lang="pt-BR" sz="2100" dirty="0">
                <a:solidFill>
                  <a:schemeClr val="dk1"/>
                </a:solidFill>
              </a:rPr>
              <a:t> </a:t>
            </a:r>
            <a:r>
              <a:rPr lang="pt-BR" sz="2100" dirty="0" err="1">
                <a:solidFill>
                  <a:schemeClr val="dk1"/>
                </a:solidFill>
              </a:rPr>
              <a:t>you</a:t>
            </a:r>
            <a:r>
              <a:rPr lang="pt-BR" sz="2100" dirty="0">
                <a:solidFill>
                  <a:schemeClr val="dk1"/>
                </a:solidFill>
              </a:rPr>
              <a:t> for </a:t>
            </a:r>
            <a:r>
              <a:rPr lang="pt-BR" sz="2100" dirty="0" err="1">
                <a:solidFill>
                  <a:schemeClr val="dk1"/>
                </a:solidFill>
              </a:rPr>
              <a:t>the</a:t>
            </a:r>
            <a:r>
              <a:rPr lang="pt-BR" sz="2100" dirty="0">
                <a:solidFill>
                  <a:schemeClr val="dk1"/>
                </a:solidFill>
              </a:rPr>
              <a:t> </a:t>
            </a:r>
            <a:r>
              <a:rPr lang="pt-BR" sz="2100" dirty="0" err="1">
                <a:solidFill>
                  <a:schemeClr val="dk1"/>
                </a:solidFill>
              </a:rPr>
              <a:t>comitment</a:t>
            </a:r>
            <a:r>
              <a:rPr lang="pt-BR" sz="2100" dirty="0">
                <a:solidFill>
                  <a:schemeClr val="dk1"/>
                </a:solidFill>
              </a:rPr>
              <a:t>!!!</a:t>
            </a:r>
            <a:endParaRPr sz="2100" dirty="0">
              <a:solidFill>
                <a:schemeClr val="dk1"/>
              </a:solidFill>
            </a:endParaRPr>
          </a:p>
        </p:txBody>
      </p:sp>
      <p:pic>
        <p:nvPicPr>
          <p:cNvPr id="385" name="Google Shape;38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00" y="135800"/>
            <a:ext cx="1728824" cy="67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1850" y="135800"/>
            <a:ext cx="1455683" cy="73565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4"/>
          <p:cNvSpPr/>
          <p:nvPr/>
        </p:nvSpPr>
        <p:spPr>
          <a:xfrm>
            <a:off x="-975" y="4680325"/>
            <a:ext cx="9144000" cy="4770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8" name="Google Shape;388;p34"/>
          <p:cNvSpPr txBox="1"/>
          <p:nvPr/>
        </p:nvSpPr>
        <p:spPr>
          <a:xfrm>
            <a:off x="-975" y="4819225"/>
            <a:ext cx="9144000" cy="1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lt1"/>
                </a:solidFill>
              </a:rPr>
              <a:t>Vitor Premero / Wagner Marques                                                                                                                                                                            3 de abril de 2025</a:t>
            </a:r>
            <a:endParaRPr sz="10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CF7B7-5525-BBF8-8E5F-512618F40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162291-858F-A49C-BE33-491B147EA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6FD17-8180-0F8F-9CAE-77DC803D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45CFE3-BDF4-D039-6D6B-CEE2B102C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3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1555D-A56E-521F-2C8F-A96FAFA75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652FCF-8013-6FFC-3B37-77D4565DE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0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44621-4442-B021-B801-5A1A57AE4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9F4C2C-6149-3719-FFA7-A7C7D2207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14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0B870-63AD-4721-2727-FED5B3043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1B9ABF-A6AB-1D6D-171A-CFC332CA1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5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6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116" name="Google Shape;1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 dirty="0" err="1">
                <a:solidFill>
                  <a:schemeClr val="lt1"/>
                </a:solidFill>
              </a:rPr>
              <a:t>Basis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of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radiation</a:t>
            </a:r>
            <a:r>
              <a:rPr lang="pt-BR" sz="3000" dirty="0">
                <a:solidFill>
                  <a:schemeClr val="lt1"/>
                </a:solidFill>
              </a:rPr>
              <a:t> </a:t>
            </a:r>
            <a:r>
              <a:rPr lang="pt-BR" sz="3000" dirty="0" err="1">
                <a:solidFill>
                  <a:schemeClr val="lt1"/>
                </a:solidFill>
              </a:rPr>
              <a:t>physics</a:t>
            </a:r>
            <a:endParaRPr sz="3000" dirty="0">
              <a:solidFill>
                <a:schemeClr val="lt1"/>
              </a:solidFill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894825" y="1401900"/>
            <a:ext cx="73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8"/>
          <p:cNvSpPr txBox="1"/>
          <p:nvPr/>
        </p:nvSpPr>
        <p:spPr>
          <a:xfrm>
            <a:off x="81100" y="907025"/>
            <a:ext cx="8982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38838" y="1123950"/>
            <a:ext cx="4066325" cy="329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 txBox="1"/>
          <p:nvPr/>
        </p:nvSpPr>
        <p:spPr>
          <a:xfrm>
            <a:off x="81100" y="907025"/>
            <a:ext cx="8982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dirty="0">
                <a:solidFill>
                  <a:schemeClr val="dk1"/>
                </a:solidFill>
              </a:rPr>
              <a:t>Bragg </a:t>
            </a:r>
            <a:r>
              <a:rPr lang="pt-BR" sz="1800" dirty="0" err="1">
                <a:solidFill>
                  <a:schemeClr val="dk1"/>
                </a:solidFill>
              </a:rPr>
              <a:t>peak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9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>
                <a:solidFill>
                  <a:schemeClr val="lt1"/>
                </a:solidFill>
              </a:rPr>
              <a:t>O que é o matRad?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894825" y="1401900"/>
            <a:ext cx="735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00250" y="2059978"/>
            <a:ext cx="4588387" cy="138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/>
          <p:nvPr/>
        </p:nvSpPr>
        <p:spPr>
          <a:xfrm>
            <a:off x="346400" y="2224976"/>
            <a:ext cx="7937400" cy="136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/>
              <a:t>”</a:t>
            </a:r>
            <a:endParaRPr sz="2100" dirty="0"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959471">
            <a:off x="252291" y="1073232"/>
            <a:ext cx="1367712" cy="793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9"/>
          <p:cNvPicPr preferRelativeResize="0"/>
          <p:nvPr/>
        </p:nvPicPr>
        <p:blipFill rotWithShape="1">
          <a:blip r:embed="rId7">
            <a:alphaModFix/>
          </a:blip>
          <a:srcRect l="7510" t="14805" r="20406" b="15023"/>
          <a:stretch/>
        </p:blipFill>
        <p:spPr>
          <a:xfrm rot="973775">
            <a:off x="7320903" y="975329"/>
            <a:ext cx="1548369" cy="989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 txBox="1">
            <a:spLocks noGrp="1"/>
          </p:cNvSpPr>
          <p:nvPr>
            <p:ph type="ctrTitle"/>
          </p:nvPr>
        </p:nvSpPr>
        <p:spPr>
          <a:xfrm>
            <a:off x="346400" y="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700"/>
              <a:t>Particle Therapy Master Class</a:t>
            </a:r>
            <a:endParaRPr sz="4700"/>
          </a:p>
        </p:txBody>
      </p:sp>
      <p:pic>
        <p:nvPicPr>
          <p:cNvPr id="187" name="Google Shape;18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00" y="4571475"/>
            <a:ext cx="1291402" cy="50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4550" y="4571463"/>
            <a:ext cx="1089014" cy="5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3"/>
          <p:cNvSpPr/>
          <p:nvPr/>
        </p:nvSpPr>
        <p:spPr>
          <a:xfrm>
            <a:off x="0" y="0"/>
            <a:ext cx="9144000" cy="792600"/>
          </a:xfrm>
          <a:prstGeom prst="rect">
            <a:avLst/>
          </a:prstGeom>
          <a:solidFill>
            <a:srgbClr val="1C698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3"/>
          <p:cNvSpPr txBox="1">
            <a:spLocks noGrp="1"/>
          </p:cNvSpPr>
          <p:nvPr>
            <p:ph type="ctrTitle"/>
          </p:nvPr>
        </p:nvSpPr>
        <p:spPr>
          <a:xfrm>
            <a:off x="-75" y="0"/>
            <a:ext cx="91440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3000">
                <a:solidFill>
                  <a:schemeClr val="lt1"/>
                </a:solidFill>
              </a:rPr>
              <a:t>Análise das imagens formadas</a:t>
            </a:r>
            <a:endParaRPr sz="3000">
              <a:solidFill>
                <a:schemeClr val="lt1"/>
              </a:solidFill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104100" y="1046275"/>
            <a:ext cx="20100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dirty="0"/>
              <a:t>1 </a:t>
            </a:r>
            <a:r>
              <a:rPr lang="nl-NL" sz="2100" dirty="0" err="1"/>
              <a:t>photon</a:t>
            </a:r>
            <a:r>
              <a:rPr lang="nl-NL" sz="2100" dirty="0"/>
              <a:t> </a:t>
            </a:r>
            <a:r>
              <a:rPr lang="nl-NL" sz="2100" dirty="0" err="1"/>
              <a:t>beam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2" name="Google Shape;192;p23"/>
          <p:cNvSpPr txBox="1"/>
          <p:nvPr/>
        </p:nvSpPr>
        <p:spPr>
          <a:xfrm>
            <a:off x="2332250" y="1046275"/>
            <a:ext cx="20934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dirty="0"/>
              <a:t>3 </a:t>
            </a:r>
            <a:r>
              <a:rPr lang="nl-NL" sz="2100" dirty="0" err="1"/>
              <a:t>photon</a:t>
            </a:r>
            <a:r>
              <a:rPr lang="nl-NL" sz="2100" dirty="0"/>
              <a:t> </a:t>
            </a:r>
            <a:r>
              <a:rPr lang="nl-NL" sz="2100" dirty="0" err="1"/>
              <a:t>beams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3" name="Google Shape;193;p23"/>
          <p:cNvSpPr txBox="1"/>
          <p:nvPr/>
        </p:nvSpPr>
        <p:spPr>
          <a:xfrm>
            <a:off x="4602100" y="1046275"/>
            <a:ext cx="20934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 err="1"/>
              <a:t>Protons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4" name="Google Shape;194;p23"/>
          <p:cNvSpPr txBox="1"/>
          <p:nvPr/>
        </p:nvSpPr>
        <p:spPr>
          <a:xfrm>
            <a:off x="6587100" y="1046275"/>
            <a:ext cx="26355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100" dirty="0"/>
              <a:t>Carbon </a:t>
            </a:r>
            <a:r>
              <a:rPr lang="nl-NL" sz="2100" dirty="0" err="1"/>
              <a:t>ions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75" y="1539063"/>
            <a:ext cx="2188750" cy="216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35713" y="1539063"/>
            <a:ext cx="2216367" cy="216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19375" y="1527100"/>
            <a:ext cx="2188750" cy="218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75425" y="1531650"/>
            <a:ext cx="2188750" cy="217963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3"/>
          <p:cNvSpPr txBox="1"/>
          <p:nvPr/>
        </p:nvSpPr>
        <p:spPr>
          <a:xfrm>
            <a:off x="104100" y="3776038"/>
            <a:ext cx="201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CORE</a:t>
            </a:r>
            <a:r>
              <a:rPr lang="pt-BR"/>
              <a:t>               1.0615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OuterTarget</a:t>
            </a:r>
            <a:r>
              <a:rPr lang="pt-BR"/>
              <a:t>      1.5905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BODY </a:t>
            </a:r>
            <a:r>
              <a:rPr lang="pt-BR"/>
              <a:t>              0.1373</a:t>
            </a:r>
            <a:endParaRPr/>
          </a:p>
        </p:txBody>
      </p:sp>
      <p:sp>
        <p:nvSpPr>
          <p:cNvPr id="200" name="Google Shape;200;p23"/>
          <p:cNvSpPr txBox="1"/>
          <p:nvPr/>
        </p:nvSpPr>
        <p:spPr>
          <a:xfrm>
            <a:off x="2373950" y="3776038"/>
            <a:ext cx="201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CORE</a:t>
            </a:r>
            <a:r>
              <a:rPr lang="pt-BR"/>
              <a:t>               0.8567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OuterTarget</a:t>
            </a:r>
            <a:r>
              <a:rPr lang="pt-BR"/>
              <a:t>      1.6462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BODY </a:t>
            </a:r>
            <a:r>
              <a:rPr lang="pt-BR"/>
              <a:t>              0.1876</a:t>
            </a:r>
            <a:endParaRPr/>
          </a:p>
        </p:txBody>
      </p:sp>
      <p:sp>
        <p:nvSpPr>
          <p:cNvPr id="201" name="Google Shape;201;p23"/>
          <p:cNvSpPr txBox="1"/>
          <p:nvPr/>
        </p:nvSpPr>
        <p:spPr>
          <a:xfrm>
            <a:off x="4708750" y="3776038"/>
            <a:ext cx="201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CORE</a:t>
            </a:r>
            <a:r>
              <a:rPr lang="pt-BR"/>
              <a:t>               0.2259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OuterTarget</a:t>
            </a:r>
            <a:r>
              <a:rPr lang="pt-BR"/>
              <a:t>      1.6652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BODY </a:t>
            </a:r>
            <a:r>
              <a:rPr lang="pt-BR"/>
              <a:t>              0.0652</a:t>
            </a:r>
            <a:endParaRPr/>
          </a:p>
        </p:txBody>
      </p:sp>
      <p:sp>
        <p:nvSpPr>
          <p:cNvPr id="202" name="Google Shape;202;p23"/>
          <p:cNvSpPr txBox="1"/>
          <p:nvPr/>
        </p:nvSpPr>
        <p:spPr>
          <a:xfrm>
            <a:off x="6964800" y="3776038"/>
            <a:ext cx="201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CORE</a:t>
            </a:r>
            <a:r>
              <a:rPr lang="pt-BR"/>
              <a:t>               0.2975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OuterTarget</a:t>
            </a:r>
            <a:r>
              <a:rPr lang="pt-BR"/>
              <a:t>      1.6659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i="1"/>
              <a:t>BODY </a:t>
            </a:r>
            <a:r>
              <a:rPr lang="pt-BR"/>
              <a:t>              0.0582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143</Words>
  <Application>Microsoft Macintosh PowerPoint</Application>
  <PresentationFormat>On-screen Show (16:9)</PresentationFormat>
  <Paragraphs>49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Arial</vt:lpstr>
      <vt:lpstr>Simple Light</vt:lpstr>
      <vt:lpstr>Particle Therapy Master Class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Particle Therapy Master Class</vt:lpstr>
      <vt:lpstr>Particle Therapy Master Class</vt:lpstr>
      <vt:lpstr>Particle Therapy Master Class</vt:lpstr>
      <vt:lpstr>Particle Therapy Master Class</vt:lpstr>
      <vt:lpstr>Particle Therapy Master Class</vt:lpstr>
      <vt:lpstr>Particle Therapy Master Class</vt:lpstr>
      <vt:lpstr>Particle Therapy Master Class</vt:lpstr>
      <vt:lpstr>PowerPoint Presentation</vt:lpstr>
      <vt:lpstr>Particle Therapy Master Class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Paulo Costa</cp:lastModifiedBy>
  <cp:revision>9</cp:revision>
  <dcterms:modified xsi:type="dcterms:W3CDTF">2025-04-04T12:38:39Z</dcterms:modified>
</cp:coreProperties>
</file>