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317" r:id="rId3"/>
    <p:sldId id="344" r:id="rId4"/>
    <p:sldId id="345" r:id="rId5"/>
    <p:sldId id="346" r:id="rId6"/>
    <p:sldId id="347" r:id="rId7"/>
    <p:sldId id="353" r:id="rId8"/>
    <p:sldId id="348" r:id="rId9"/>
    <p:sldId id="349" r:id="rId10"/>
    <p:sldId id="350" r:id="rId11"/>
    <p:sldId id="351" r:id="rId12"/>
    <p:sldId id="352" r:id="rId13"/>
    <p:sldId id="354" r:id="rId14"/>
    <p:sldId id="355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4FFF"/>
    <a:srgbClr val="E7AC0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8" d="100"/>
          <a:sy n="78" d="100"/>
        </p:scale>
        <p:origin x="850" y="6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rvalente\Documents\20250109%20-%20FalconD%20-%20winding%20trial%20ASG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rvalente\Documents\20250109%20-%20FalconD%20-%20winding%20trial%20ASG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rvalente\Documents\20250109%20-%20FalconD%20-%20winding%20trial%20ASG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rvalente\Documents\20250109%20-%20FalconD%20-%20winding%20trial%20ASG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C:\Users\rvalente\Documents\20250109%20-%20FalconD%20-%20winding%20trial%20ASG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C:\Users\rvalente\Documents\20250109%20-%20FalconD%20-%20winding%20trial%20AS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Return</a:t>
            </a:r>
            <a:r>
              <a:rPr lang="it-IT" baseline="0"/>
              <a:t> Ends</a:t>
            </a:r>
            <a:endParaRPr lang="it-IT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'inner layer'!$P$2</c:f>
              <c:strCache>
                <c:ptCount val="1"/>
                <c:pt idx="0">
                  <c:v>theoretical beta [°]</c:v>
                </c:pt>
              </c:strCache>
            </c:strRef>
          </c:tx>
          <c:spPr>
            <a:solidFill>
              <a:schemeClr val="accent1"/>
            </a:solidFill>
            <a:ln w="38100">
              <a:noFill/>
            </a:ln>
            <a:effectLst/>
          </c:spPr>
          <c:invertIfNegative val="0"/>
          <c:cat>
            <c:strRef>
              <c:f>'inner layer'!$B$3:$B$19</c:f>
              <c:strCache>
                <c:ptCount val="17"/>
                <c:pt idx="0">
                  <c:v>ILR1</c:v>
                </c:pt>
                <c:pt idx="1">
                  <c:v>1</c:v>
                </c:pt>
                <c:pt idx="2">
                  <c:v>ILR2</c:v>
                </c:pt>
                <c:pt idx="3">
                  <c:v>2</c:v>
                </c:pt>
                <c:pt idx="4">
                  <c:v>ILR3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  <c:pt idx="9">
                  <c:v>7</c:v>
                </c:pt>
                <c:pt idx="10">
                  <c:v>ILR4</c:v>
                </c:pt>
                <c:pt idx="11">
                  <c:v>8</c:v>
                </c:pt>
                <c:pt idx="12">
                  <c:v>9</c:v>
                </c:pt>
                <c:pt idx="13">
                  <c:v>10</c:v>
                </c:pt>
                <c:pt idx="14">
                  <c:v>11</c:v>
                </c:pt>
                <c:pt idx="15">
                  <c:v>12</c:v>
                </c:pt>
                <c:pt idx="16">
                  <c:v>ILR5</c:v>
                </c:pt>
              </c:strCache>
            </c:strRef>
          </c:cat>
          <c:val>
            <c:numRef>
              <c:f>'inner layer'!$P$3:$P$19</c:f>
              <c:numCache>
                <c:formatCode>General</c:formatCode>
                <c:ptCount val="17"/>
                <c:pt idx="0">
                  <c:v>75.362300000000005</c:v>
                </c:pt>
                <c:pt idx="1">
                  <c:v>75.862399999999994</c:v>
                </c:pt>
                <c:pt idx="2">
                  <c:v>75.360200000000006</c:v>
                </c:pt>
                <c:pt idx="3">
                  <c:v>75.860299999999995</c:v>
                </c:pt>
                <c:pt idx="4">
                  <c:v>79.573700000000002</c:v>
                </c:pt>
                <c:pt idx="5">
                  <c:v>80.073800000000006</c:v>
                </c:pt>
                <c:pt idx="6">
                  <c:v>80.092399999999998</c:v>
                </c:pt>
                <c:pt idx="7">
                  <c:v>80.111099999999993</c:v>
                </c:pt>
                <c:pt idx="8">
                  <c:v>80.1297</c:v>
                </c:pt>
                <c:pt idx="9">
                  <c:v>80.148300000000006</c:v>
                </c:pt>
                <c:pt idx="10">
                  <c:v>72.832400000000007</c:v>
                </c:pt>
                <c:pt idx="11">
                  <c:v>73.332499999999996</c:v>
                </c:pt>
                <c:pt idx="12">
                  <c:v>73.351100000000002</c:v>
                </c:pt>
                <c:pt idx="13">
                  <c:v>73.369799999999998</c:v>
                </c:pt>
                <c:pt idx="14">
                  <c:v>73.388400000000004</c:v>
                </c:pt>
                <c:pt idx="15">
                  <c:v>73.406999999999996</c:v>
                </c:pt>
                <c:pt idx="16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F8-4F32-B839-D5CC865088F2}"/>
            </c:ext>
          </c:extLst>
        </c:ser>
        <c:ser>
          <c:idx val="1"/>
          <c:order val="1"/>
          <c:tx>
            <c:strRef>
              <c:f>'inner layer'!$O$2</c:f>
              <c:strCache>
                <c:ptCount val="1"/>
                <c:pt idx="0">
                  <c:v>measured beta [°]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invertIfNegative val="0"/>
          <c:errBars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'inner layer'!$B$3:$B$19</c:f>
              <c:strCache>
                <c:ptCount val="17"/>
                <c:pt idx="0">
                  <c:v>ILR1</c:v>
                </c:pt>
                <c:pt idx="1">
                  <c:v>1</c:v>
                </c:pt>
                <c:pt idx="2">
                  <c:v>ILR2</c:v>
                </c:pt>
                <c:pt idx="3">
                  <c:v>2</c:v>
                </c:pt>
                <c:pt idx="4">
                  <c:v>ILR3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  <c:pt idx="9">
                  <c:v>7</c:v>
                </c:pt>
                <c:pt idx="10">
                  <c:v>ILR4</c:v>
                </c:pt>
                <c:pt idx="11">
                  <c:v>8</c:v>
                </c:pt>
                <c:pt idx="12">
                  <c:v>9</c:v>
                </c:pt>
                <c:pt idx="13">
                  <c:v>10</c:v>
                </c:pt>
                <c:pt idx="14">
                  <c:v>11</c:v>
                </c:pt>
                <c:pt idx="15">
                  <c:v>12</c:v>
                </c:pt>
                <c:pt idx="16">
                  <c:v>ILR5</c:v>
                </c:pt>
              </c:strCache>
            </c:strRef>
          </c:cat>
          <c:val>
            <c:numRef>
              <c:f>'inner layer'!$O$3:$O$19</c:f>
              <c:numCache>
                <c:formatCode>0.0000</c:formatCode>
                <c:ptCount val="17"/>
                <c:pt idx="0">
                  <c:v>75.869488737241412</c:v>
                </c:pt>
                <c:pt idx="1">
                  <c:v>81.767375833900189</c:v>
                </c:pt>
                <c:pt idx="2">
                  <c:v>75.035770038021042</c:v>
                </c:pt>
                <c:pt idx="3">
                  <c:v>79.996466001613413</c:v>
                </c:pt>
                <c:pt idx="4">
                  <c:v>79.723203111020453</c:v>
                </c:pt>
                <c:pt idx="5">
                  <c:v>77.252359043229063</c:v>
                </c:pt>
                <c:pt idx="6">
                  <c:v>74.757151037643112</c:v>
                </c:pt>
                <c:pt idx="7">
                  <c:v>78.078416980794898</c:v>
                </c:pt>
                <c:pt idx="8">
                  <c:v>66.480507776967869</c:v>
                </c:pt>
                <c:pt idx="9">
                  <c:v>69.09573666703406</c:v>
                </c:pt>
                <c:pt idx="10">
                  <c:v>72.514196431169125</c:v>
                </c:pt>
                <c:pt idx="11">
                  <c:v>67.648867718429514</c:v>
                </c:pt>
                <c:pt idx="12">
                  <c:v>61.081300883821186</c:v>
                </c:pt>
                <c:pt idx="13">
                  <c:v>58.592137242906645</c:v>
                </c:pt>
                <c:pt idx="14">
                  <c:v>55.056390239908865</c:v>
                </c:pt>
                <c:pt idx="15">
                  <c:v>55.383893382038494</c:v>
                </c:pt>
                <c:pt idx="16">
                  <c:v>88.385820858496217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8F8-4F32-B839-D5CC865088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74736159"/>
        <c:axId val="1774737599"/>
      </c:barChart>
      <c:catAx>
        <c:axId val="1774736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turn</a:t>
                </a:r>
                <a:r>
                  <a:rPr lang="it-IT" baseline="0"/>
                  <a:t> number</a:t>
                </a: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74737599"/>
        <c:crosses val="autoZero"/>
        <c:auto val="1"/>
        <c:lblAlgn val="ctr"/>
        <c:lblOffset val="100"/>
        <c:noMultiLvlLbl val="0"/>
      </c:catAx>
      <c:valAx>
        <c:axId val="1774737599"/>
        <c:scaling>
          <c:orientation val="minMax"/>
          <c:max val="95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beta [°]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747361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Exit</a:t>
            </a:r>
            <a:r>
              <a:rPr lang="it-IT" baseline="0"/>
              <a:t> Ends</a:t>
            </a:r>
            <a:endParaRPr lang="it-IT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'inner layer'!$P$2</c:f>
              <c:strCache>
                <c:ptCount val="1"/>
                <c:pt idx="0">
                  <c:v>theoretical beta [°]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'inner layer'!$B$23:$B$39</c:f>
              <c:strCache>
                <c:ptCount val="17"/>
                <c:pt idx="0">
                  <c:v>ILE1</c:v>
                </c:pt>
                <c:pt idx="1">
                  <c:v>1</c:v>
                </c:pt>
                <c:pt idx="2">
                  <c:v>ILE2</c:v>
                </c:pt>
                <c:pt idx="3">
                  <c:v>2</c:v>
                </c:pt>
                <c:pt idx="4">
                  <c:v>ILE3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  <c:pt idx="9">
                  <c:v>ILE4</c:v>
                </c:pt>
                <c:pt idx="10">
                  <c:v>7</c:v>
                </c:pt>
                <c:pt idx="11">
                  <c:v>ILE5</c:v>
                </c:pt>
                <c:pt idx="12">
                  <c:v>8</c:v>
                </c:pt>
                <c:pt idx="13">
                  <c:v>9</c:v>
                </c:pt>
                <c:pt idx="14">
                  <c:v>10</c:v>
                </c:pt>
                <c:pt idx="15">
                  <c:v>11</c:v>
                </c:pt>
                <c:pt idx="16">
                  <c:v>ILE6</c:v>
                </c:pt>
              </c:strCache>
            </c:strRef>
          </c:cat>
          <c:val>
            <c:numRef>
              <c:f>'inner layer'!$P$23:$P$39</c:f>
              <c:numCache>
                <c:formatCode>General</c:formatCode>
                <c:ptCount val="17"/>
                <c:pt idx="0">
                  <c:v>75.676400000000001</c:v>
                </c:pt>
                <c:pt idx="1">
                  <c:v>76.176500000000004</c:v>
                </c:pt>
                <c:pt idx="2">
                  <c:v>76.465999999999994</c:v>
                </c:pt>
                <c:pt idx="3">
                  <c:v>76.966099999999997</c:v>
                </c:pt>
                <c:pt idx="4">
                  <c:v>79.741100000000003</c:v>
                </c:pt>
                <c:pt idx="5">
                  <c:v>80.241200000000006</c:v>
                </c:pt>
                <c:pt idx="6">
                  <c:v>80.259799999999998</c:v>
                </c:pt>
                <c:pt idx="7">
                  <c:v>80.278499999999994</c:v>
                </c:pt>
                <c:pt idx="8">
                  <c:v>80.2971</c:v>
                </c:pt>
                <c:pt idx="9">
                  <c:v>61.033000000000001</c:v>
                </c:pt>
                <c:pt idx="10">
                  <c:v>61.533099999999997</c:v>
                </c:pt>
                <c:pt idx="11">
                  <c:v>51.668999999999997</c:v>
                </c:pt>
                <c:pt idx="12">
                  <c:v>52.17</c:v>
                </c:pt>
                <c:pt idx="13">
                  <c:v>52.188600000000001</c:v>
                </c:pt>
                <c:pt idx="14">
                  <c:v>52.207299999999996</c:v>
                </c:pt>
                <c:pt idx="15">
                  <c:v>52.225900000000003</c:v>
                </c:pt>
                <c:pt idx="16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AA-43C7-ABAB-01838352C167}"/>
            </c:ext>
          </c:extLst>
        </c:ser>
        <c:ser>
          <c:idx val="1"/>
          <c:order val="1"/>
          <c:tx>
            <c:strRef>
              <c:f>'inner layer'!$O$2</c:f>
              <c:strCache>
                <c:ptCount val="1"/>
                <c:pt idx="0">
                  <c:v>measured beta [°]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'inner layer'!$B$23:$B$39</c:f>
              <c:strCache>
                <c:ptCount val="17"/>
                <c:pt idx="0">
                  <c:v>ILE1</c:v>
                </c:pt>
                <c:pt idx="1">
                  <c:v>1</c:v>
                </c:pt>
                <c:pt idx="2">
                  <c:v>ILE2</c:v>
                </c:pt>
                <c:pt idx="3">
                  <c:v>2</c:v>
                </c:pt>
                <c:pt idx="4">
                  <c:v>ILE3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  <c:pt idx="9">
                  <c:v>ILE4</c:v>
                </c:pt>
                <c:pt idx="10">
                  <c:v>7</c:v>
                </c:pt>
                <c:pt idx="11">
                  <c:v>ILE5</c:v>
                </c:pt>
                <c:pt idx="12">
                  <c:v>8</c:v>
                </c:pt>
                <c:pt idx="13">
                  <c:v>9</c:v>
                </c:pt>
                <c:pt idx="14">
                  <c:v>10</c:v>
                </c:pt>
                <c:pt idx="15">
                  <c:v>11</c:v>
                </c:pt>
                <c:pt idx="16">
                  <c:v>ILE6</c:v>
                </c:pt>
              </c:strCache>
            </c:strRef>
          </c:cat>
          <c:val>
            <c:numRef>
              <c:f>'inner layer'!$O$23:$O$39</c:f>
              <c:numCache>
                <c:formatCode>0.0000</c:formatCode>
                <c:ptCount val="17"/>
                <c:pt idx="0">
                  <c:v>75.647469956206407</c:v>
                </c:pt>
                <c:pt idx="1">
                  <c:v>76.976415488151417</c:v>
                </c:pt>
                <c:pt idx="2">
                  <c:v>76.976415488151275</c:v>
                </c:pt>
                <c:pt idx="3">
                  <c:v>74.198795840352091</c:v>
                </c:pt>
                <c:pt idx="4">
                  <c:v>79.996466001613413</c:v>
                </c:pt>
                <c:pt idx="5">
                  <c:v>69.95713866848115</c:v>
                </c:pt>
                <c:pt idx="6">
                  <c:v>72.796005544903849</c:v>
                </c:pt>
                <c:pt idx="7">
                  <c:v>68.229359091731013</c:v>
                </c:pt>
                <c:pt idx="8">
                  <c:v>64.410219812133974</c:v>
                </c:pt>
                <c:pt idx="9">
                  <c:v>59.532984213225873</c:v>
                </c:pt>
                <c:pt idx="10">
                  <c:v>63.211124701134793</c:v>
                </c:pt>
                <c:pt idx="11">
                  <c:v>47.463765266478021</c:v>
                </c:pt>
                <c:pt idx="12">
                  <c:v>57.95964530520132</c:v>
                </c:pt>
                <c:pt idx="13">
                  <c:v>57.002602583959842</c:v>
                </c:pt>
                <c:pt idx="14">
                  <c:v>56.358781361399551</c:v>
                </c:pt>
                <c:pt idx="15">
                  <c:v>56.358781361399636</c:v>
                </c:pt>
                <c:pt idx="16">
                  <c:v>85.692033814885619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AA-43C7-ABAB-01838352C1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74736159"/>
        <c:axId val="1774737599"/>
      </c:barChart>
      <c:catAx>
        <c:axId val="1774736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turn</a:t>
                </a:r>
                <a:r>
                  <a:rPr lang="it-IT" baseline="0"/>
                  <a:t> number</a:t>
                </a: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74737599"/>
        <c:crosses val="autoZero"/>
        <c:auto val="1"/>
        <c:lblAlgn val="ctr"/>
        <c:lblOffset val="100"/>
        <c:noMultiLvlLbl val="0"/>
      </c:catAx>
      <c:valAx>
        <c:axId val="1774737599"/>
        <c:scaling>
          <c:orientation val="minMax"/>
          <c:max val="95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beta [°]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747361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Return</a:t>
            </a:r>
            <a:r>
              <a:rPr lang="it-IT" baseline="0"/>
              <a:t> Ends</a:t>
            </a:r>
            <a:endParaRPr lang="it-IT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'inner layer'!$P$2</c:f>
              <c:strCache>
                <c:ptCount val="1"/>
                <c:pt idx="0">
                  <c:v>theoretical beta [°]</c:v>
                </c:pt>
              </c:strCache>
            </c:strRef>
          </c:tx>
          <c:spPr>
            <a:solidFill>
              <a:schemeClr val="accent1"/>
            </a:solidFill>
            <a:ln w="38100">
              <a:noFill/>
            </a:ln>
            <a:effectLst/>
          </c:spPr>
          <c:invertIfNegative val="0"/>
          <c:cat>
            <c:strRef>
              <c:f>'inner layer'!$B$3:$B$19</c:f>
              <c:strCache>
                <c:ptCount val="17"/>
                <c:pt idx="0">
                  <c:v>ILR1</c:v>
                </c:pt>
                <c:pt idx="1">
                  <c:v>1</c:v>
                </c:pt>
                <c:pt idx="2">
                  <c:v>ILR2</c:v>
                </c:pt>
                <c:pt idx="3">
                  <c:v>2</c:v>
                </c:pt>
                <c:pt idx="4">
                  <c:v>ILR3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  <c:pt idx="9">
                  <c:v>7</c:v>
                </c:pt>
                <c:pt idx="10">
                  <c:v>ILR4</c:v>
                </c:pt>
                <c:pt idx="11">
                  <c:v>8</c:v>
                </c:pt>
                <c:pt idx="12">
                  <c:v>9</c:v>
                </c:pt>
                <c:pt idx="13">
                  <c:v>10</c:v>
                </c:pt>
                <c:pt idx="14">
                  <c:v>11</c:v>
                </c:pt>
                <c:pt idx="15">
                  <c:v>12</c:v>
                </c:pt>
                <c:pt idx="16">
                  <c:v>ILR5</c:v>
                </c:pt>
              </c:strCache>
            </c:strRef>
          </c:cat>
          <c:val>
            <c:numRef>
              <c:f>'inner layer'!$P$3:$P$19</c:f>
              <c:numCache>
                <c:formatCode>General</c:formatCode>
                <c:ptCount val="17"/>
                <c:pt idx="0">
                  <c:v>75.362300000000005</c:v>
                </c:pt>
                <c:pt idx="1">
                  <c:v>75.862399999999994</c:v>
                </c:pt>
                <c:pt idx="2">
                  <c:v>75.360200000000006</c:v>
                </c:pt>
                <c:pt idx="3">
                  <c:v>75.860299999999995</c:v>
                </c:pt>
                <c:pt idx="4">
                  <c:v>79.573700000000002</c:v>
                </c:pt>
                <c:pt idx="5">
                  <c:v>80.073800000000006</c:v>
                </c:pt>
                <c:pt idx="6">
                  <c:v>80.092399999999998</c:v>
                </c:pt>
                <c:pt idx="7">
                  <c:v>80.111099999999993</c:v>
                </c:pt>
                <c:pt idx="8">
                  <c:v>80.1297</c:v>
                </c:pt>
                <c:pt idx="9">
                  <c:v>80.148300000000006</c:v>
                </c:pt>
                <c:pt idx="10">
                  <c:v>72.832400000000007</c:v>
                </c:pt>
                <c:pt idx="11">
                  <c:v>73.332499999999996</c:v>
                </c:pt>
                <c:pt idx="12">
                  <c:v>73.351100000000002</c:v>
                </c:pt>
                <c:pt idx="13">
                  <c:v>73.369799999999998</c:v>
                </c:pt>
                <c:pt idx="14">
                  <c:v>73.388400000000004</c:v>
                </c:pt>
                <c:pt idx="15">
                  <c:v>73.406999999999996</c:v>
                </c:pt>
                <c:pt idx="16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F8-4F32-B839-D5CC865088F2}"/>
            </c:ext>
          </c:extLst>
        </c:ser>
        <c:ser>
          <c:idx val="1"/>
          <c:order val="1"/>
          <c:tx>
            <c:strRef>
              <c:f>'inner layer'!$O$2</c:f>
              <c:strCache>
                <c:ptCount val="1"/>
                <c:pt idx="0">
                  <c:v>measured beta [°]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invertIfNegative val="0"/>
          <c:errBars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'inner layer'!$B$3:$B$19</c:f>
              <c:strCache>
                <c:ptCount val="17"/>
                <c:pt idx="0">
                  <c:v>ILR1</c:v>
                </c:pt>
                <c:pt idx="1">
                  <c:v>1</c:v>
                </c:pt>
                <c:pt idx="2">
                  <c:v>ILR2</c:v>
                </c:pt>
                <c:pt idx="3">
                  <c:v>2</c:v>
                </c:pt>
                <c:pt idx="4">
                  <c:v>ILR3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  <c:pt idx="9">
                  <c:v>7</c:v>
                </c:pt>
                <c:pt idx="10">
                  <c:v>ILR4</c:v>
                </c:pt>
                <c:pt idx="11">
                  <c:v>8</c:v>
                </c:pt>
                <c:pt idx="12">
                  <c:v>9</c:v>
                </c:pt>
                <c:pt idx="13">
                  <c:v>10</c:v>
                </c:pt>
                <c:pt idx="14">
                  <c:v>11</c:v>
                </c:pt>
                <c:pt idx="15">
                  <c:v>12</c:v>
                </c:pt>
                <c:pt idx="16">
                  <c:v>ILR5</c:v>
                </c:pt>
              </c:strCache>
            </c:strRef>
          </c:cat>
          <c:val>
            <c:numRef>
              <c:f>'inner layer'!$O$3:$O$19</c:f>
              <c:numCache>
                <c:formatCode>0.0000</c:formatCode>
                <c:ptCount val="17"/>
                <c:pt idx="0">
                  <c:v>75.869488737241412</c:v>
                </c:pt>
                <c:pt idx="1">
                  <c:v>81.767375833900189</c:v>
                </c:pt>
                <c:pt idx="2">
                  <c:v>75.035770038021042</c:v>
                </c:pt>
                <c:pt idx="3">
                  <c:v>79.996466001613413</c:v>
                </c:pt>
                <c:pt idx="4">
                  <c:v>79.723203111020453</c:v>
                </c:pt>
                <c:pt idx="5">
                  <c:v>77.252359043229063</c:v>
                </c:pt>
                <c:pt idx="6">
                  <c:v>74.757151037643112</c:v>
                </c:pt>
                <c:pt idx="7">
                  <c:v>78.078416980794898</c:v>
                </c:pt>
                <c:pt idx="8">
                  <c:v>66.480507776967869</c:v>
                </c:pt>
                <c:pt idx="9">
                  <c:v>69.09573666703406</c:v>
                </c:pt>
                <c:pt idx="10">
                  <c:v>72.514196431169125</c:v>
                </c:pt>
                <c:pt idx="11">
                  <c:v>67.648867718429514</c:v>
                </c:pt>
                <c:pt idx="12">
                  <c:v>61.081300883821186</c:v>
                </c:pt>
                <c:pt idx="13">
                  <c:v>58.592137242906645</c:v>
                </c:pt>
                <c:pt idx="14">
                  <c:v>55.056390239908865</c:v>
                </c:pt>
                <c:pt idx="15">
                  <c:v>55.383893382038494</c:v>
                </c:pt>
                <c:pt idx="16">
                  <c:v>88.385820858496217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8F8-4F32-B839-D5CC865088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74736159"/>
        <c:axId val="1774737599"/>
      </c:barChart>
      <c:catAx>
        <c:axId val="1774736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turn</a:t>
                </a:r>
                <a:r>
                  <a:rPr lang="it-IT" baseline="0"/>
                  <a:t> number</a:t>
                </a: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74737599"/>
        <c:crosses val="autoZero"/>
        <c:auto val="1"/>
        <c:lblAlgn val="ctr"/>
        <c:lblOffset val="100"/>
        <c:noMultiLvlLbl val="0"/>
      </c:catAx>
      <c:valAx>
        <c:axId val="1774737599"/>
        <c:scaling>
          <c:orientation val="minMax"/>
          <c:max val="95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beta [°]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747361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Exit</a:t>
            </a:r>
            <a:r>
              <a:rPr lang="it-IT" baseline="0"/>
              <a:t> Ends</a:t>
            </a:r>
            <a:endParaRPr lang="it-IT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'inner layer'!$P$2</c:f>
              <c:strCache>
                <c:ptCount val="1"/>
                <c:pt idx="0">
                  <c:v>theoretical beta [°]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'inner layer'!$B$23:$B$39</c:f>
              <c:strCache>
                <c:ptCount val="17"/>
                <c:pt idx="0">
                  <c:v>ILE1</c:v>
                </c:pt>
                <c:pt idx="1">
                  <c:v>1</c:v>
                </c:pt>
                <c:pt idx="2">
                  <c:v>ILE2</c:v>
                </c:pt>
                <c:pt idx="3">
                  <c:v>2</c:v>
                </c:pt>
                <c:pt idx="4">
                  <c:v>ILE3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  <c:pt idx="9">
                  <c:v>ILE4</c:v>
                </c:pt>
                <c:pt idx="10">
                  <c:v>7</c:v>
                </c:pt>
                <c:pt idx="11">
                  <c:v>ILE5</c:v>
                </c:pt>
                <c:pt idx="12">
                  <c:v>8</c:v>
                </c:pt>
                <c:pt idx="13">
                  <c:v>9</c:v>
                </c:pt>
                <c:pt idx="14">
                  <c:v>10</c:v>
                </c:pt>
                <c:pt idx="15">
                  <c:v>11</c:v>
                </c:pt>
                <c:pt idx="16">
                  <c:v>ILE6</c:v>
                </c:pt>
              </c:strCache>
            </c:strRef>
          </c:cat>
          <c:val>
            <c:numRef>
              <c:f>'inner layer'!$P$23:$P$39</c:f>
              <c:numCache>
                <c:formatCode>General</c:formatCode>
                <c:ptCount val="17"/>
                <c:pt idx="0">
                  <c:v>75.676400000000001</c:v>
                </c:pt>
                <c:pt idx="1">
                  <c:v>76.176500000000004</c:v>
                </c:pt>
                <c:pt idx="2">
                  <c:v>76.465999999999994</c:v>
                </c:pt>
                <c:pt idx="3">
                  <c:v>76.966099999999997</c:v>
                </c:pt>
                <c:pt idx="4">
                  <c:v>79.741100000000003</c:v>
                </c:pt>
                <c:pt idx="5">
                  <c:v>80.241200000000006</c:v>
                </c:pt>
                <c:pt idx="6">
                  <c:v>80.259799999999998</c:v>
                </c:pt>
                <c:pt idx="7">
                  <c:v>80.278499999999994</c:v>
                </c:pt>
                <c:pt idx="8">
                  <c:v>80.2971</c:v>
                </c:pt>
                <c:pt idx="9">
                  <c:v>61.033000000000001</c:v>
                </c:pt>
                <c:pt idx="10">
                  <c:v>61.533099999999997</c:v>
                </c:pt>
                <c:pt idx="11">
                  <c:v>51.668999999999997</c:v>
                </c:pt>
                <c:pt idx="12">
                  <c:v>52.17</c:v>
                </c:pt>
                <c:pt idx="13">
                  <c:v>52.188600000000001</c:v>
                </c:pt>
                <c:pt idx="14">
                  <c:v>52.207299999999996</c:v>
                </c:pt>
                <c:pt idx="15">
                  <c:v>52.225900000000003</c:v>
                </c:pt>
                <c:pt idx="16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AA-43C7-ABAB-01838352C167}"/>
            </c:ext>
          </c:extLst>
        </c:ser>
        <c:ser>
          <c:idx val="1"/>
          <c:order val="1"/>
          <c:tx>
            <c:strRef>
              <c:f>'inner layer'!$O$2</c:f>
              <c:strCache>
                <c:ptCount val="1"/>
                <c:pt idx="0">
                  <c:v>measured beta [°]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'inner layer'!$B$23:$B$39</c:f>
              <c:strCache>
                <c:ptCount val="17"/>
                <c:pt idx="0">
                  <c:v>ILE1</c:v>
                </c:pt>
                <c:pt idx="1">
                  <c:v>1</c:v>
                </c:pt>
                <c:pt idx="2">
                  <c:v>ILE2</c:v>
                </c:pt>
                <c:pt idx="3">
                  <c:v>2</c:v>
                </c:pt>
                <c:pt idx="4">
                  <c:v>ILE3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  <c:pt idx="9">
                  <c:v>ILE4</c:v>
                </c:pt>
                <c:pt idx="10">
                  <c:v>7</c:v>
                </c:pt>
                <c:pt idx="11">
                  <c:v>ILE5</c:v>
                </c:pt>
                <c:pt idx="12">
                  <c:v>8</c:v>
                </c:pt>
                <c:pt idx="13">
                  <c:v>9</c:v>
                </c:pt>
                <c:pt idx="14">
                  <c:v>10</c:v>
                </c:pt>
                <c:pt idx="15">
                  <c:v>11</c:v>
                </c:pt>
                <c:pt idx="16">
                  <c:v>ILE6</c:v>
                </c:pt>
              </c:strCache>
            </c:strRef>
          </c:cat>
          <c:val>
            <c:numRef>
              <c:f>'inner layer'!$O$23:$O$39</c:f>
              <c:numCache>
                <c:formatCode>0.0000</c:formatCode>
                <c:ptCount val="17"/>
                <c:pt idx="0">
                  <c:v>75.647469956206407</c:v>
                </c:pt>
                <c:pt idx="1">
                  <c:v>76.976415488151417</c:v>
                </c:pt>
                <c:pt idx="2">
                  <c:v>76.976415488151275</c:v>
                </c:pt>
                <c:pt idx="3">
                  <c:v>74.198795840352091</c:v>
                </c:pt>
                <c:pt idx="4">
                  <c:v>79.996466001613413</c:v>
                </c:pt>
                <c:pt idx="5">
                  <c:v>69.95713866848115</c:v>
                </c:pt>
                <c:pt idx="6">
                  <c:v>72.796005544903849</c:v>
                </c:pt>
                <c:pt idx="7">
                  <c:v>68.229359091731013</c:v>
                </c:pt>
                <c:pt idx="8">
                  <c:v>64.410219812133974</c:v>
                </c:pt>
                <c:pt idx="9">
                  <c:v>59.532984213225873</c:v>
                </c:pt>
                <c:pt idx="10">
                  <c:v>63.211124701134793</c:v>
                </c:pt>
                <c:pt idx="11">
                  <c:v>47.463765266478021</c:v>
                </c:pt>
                <c:pt idx="12">
                  <c:v>57.95964530520132</c:v>
                </c:pt>
                <c:pt idx="13">
                  <c:v>57.002602583959842</c:v>
                </c:pt>
                <c:pt idx="14">
                  <c:v>56.358781361399551</c:v>
                </c:pt>
                <c:pt idx="15">
                  <c:v>56.358781361399636</c:v>
                </c:pt>
                <c:pt idx="16">
                  <c:v>85.692033814885619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AA-43C7-ABAB-01838352C1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74736159"/>
        <c:axId val="1774737599"/>
      </c:barChart>
      <c:catAx>
        <c:axId val="1774736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turn</a:t>
                </a:r>
                <a:r>
                  <a:rPr lang="it-IT" baseline="0"/>
                  <a:t> number</a:t>
                </a: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74737599"/>
        <c:crosses val="autoZero"/>
        <c:auto val="1"/>
        <c:lblAlgn val="ctr"/>
        <c:lblOffset val="100"/>
        <c:noMultiLvlLbl val="0"/>
      </c:catAx>
      <c:valAx>
        <c:axId val="1774737599"/>
        <c:scaling>
          <c:orientation val="minMax"/>
          <c:max val="95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beta [°]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747361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Protrusion Return 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'inner layer'!$A$1:$V$1</c:f>
              <c:strCache>
                <c:ptCount val="1"/>
                <c:pt idx="0">
                  <c:v>Return Ends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fixedVal"/>
            <c:noEndCap val="0"/>
            <c:val val="0.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'inner layer'!$B$3:$B$19</c:f>
              <c:strCache>
                <c:ptCount val="17"/>
                <c:pt idx="0">
                  <c:v>ILR1</c:v>
                </c:pt>
                <c:pt idx="1">
                  <c:v>1</c:v>
                </c:pt>
                <c:pt idx="2">
                  <c:v>ILR2</c:v>
                </c:pt>
                <c:pt idx="3">
                  <c:v>2</c:v>
                </c:pt>
                <c:pt idx="4">
                  <c:v>ILR3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  <c:pt idx="9">
                  <c:v>7</c:v>
                </c:pt>
                <c:pt idx="10">
                  <c:v>ILR4</c:v>
                </c:pt>
                <c:pt idx="11">
                  <c:v>8</c:v>
                </c:pt>
                <c:pt idx="12">
                  <c:v>9</c:v>
                </c:pt>
                <c:pt idx="13">
                  <c:v>10</c:v>
                </c:pt>
                <c:pt idx="14">
                  <c:v>11</c:v>
                </c:pt>
                <c:pt idx="15">
                  <c:v>12</c:v>
                </c:pt>
                <c:pt idx="16">
                  <c:v>ILR5</c:v>
                </c:pt>
              </c:strCache>
            </c:strRef>
          </c:cat>
          <c:val>
            <c:numRef>
              <c:f>'inner layer'!$J$3:$J$19</c:f>
              <c:numCache>
                <c:formatCode>General</c:formatCode>
                <c:ptCount val="17"/>
                <c:pt idx="0">
                  <c:v>0</c:v>
                </c:pt>
                <c:pt idx="1">
                  <c:v>1.65</c:v>
                </c:pt>
                <c:pt idx="2">
                  <c:v>0</c:v>
                </c:pt>
                <c:pt idx="3">
                  <c:v>1.8</c:v>
                </c:pt>
                <c:pt idx="4">
                  <c:v>0</c:v>
                </c:pt>
                <c:pt idx="5">
                  <c:v>0.8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0</c:v>
                </c:pt>
                <c:pt idx="11">
                  <c:v>0.9</c:v>
                </c:pt>
                <c:pt idx="12">
                  <c:v>1</c:v>
                </c:pt>
                <c:pt idx="13">
                  <c:v>3</c:v>
                </c:pt>
                <c:pt idx="14">
                  <c:v>4</c:v>
                </c:pt>
                <c:pt idx="15">
                  <c:v>4.5</c:v>
                </c:pt>
                <c:pt idx="16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8CE-4DAA-81CC-F6AA08E40B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57143551"/>
        <c:axId val="1157145471"/>
      </c:lineChart>
      <c:catAx>
        <c:axId val="115714355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turn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57145471"/>
        <c:crosses val="autoZero"/>
        <c:auto val="1"/>
        <c:lblAlgn val="ctr"/>
        <c:lblOffset val="100"/>
        <c:noMultiLvlLbl val="0"/>
      </c:catAx>
      <c:valAx>
        <c:axId val="11571454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Protrusion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571435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Protrusion Exit 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'inner layer'!$A$21:$V$21</c:f>
              <c:strCache>
                <c:ptCount val="1"/>
                <c:pt idx="0">
                  <c:v>Exit Ends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'inner layer'!$B$23:$B$39</c:f>
              <c:strCache>
                <c:ptCount val="17"/>
                <c:pt idx="0">
                  <c:v>ILE1</c:v>
                </c:pt>
                <c:pt idx="1">
                  <c:v>1</c:v>
                </c:pt>
                <c:pt idx="2">
                  <c:v>ILE2</c:v>
                </c:pt>
                <c:pt idx="3">
                  <c:v>2</c:v>
                </c:pt>
                <c:pt idx="4">
                  <c:v>ILE3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  <c:pt idx="9">
                  <c:v>ILE4</c:v>
                </c:pt>
                <c:pt idx="10">
                  <c:v>7</c:v>
                </c:pt>
                <c:pt idx="11">
                  <c:v>ILE5</c:v>
                </c:pt>
                <c:pt idx="12">
                  <c:v>8</c:v>
                </c:pt>
                <c:pt idx="13">
                  <c:v>9</c:v>
                </c:pt>
                <c:pt idx="14">
                  <c:v>10</c:v>
                </c:pt>
                <c:pt idx="15">
                  <c:v>11</c:v>
                </c:pt>
                <c:pt idx="16">
                  <c:v>ILE6</c:v>
                </c:pt>
              </c:strCache>
            </c:strRef>
          </c:cat>
          <c:val>
            <c:numRef>
              <c:f>'inner layer'!$J$23:$J$39</c:f>
              <c:numCache>
                <c:formatCode>General</c:formatCode>
                <c:ptCount val="17"/>
                <c:pt idx="0">
                  <c:v>0</c:v>
                </c:pt>
                <c:pt idx="1">
                  <c:v>0.6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0.6</c:v>
                </c:pt>
                <c:pt idx="6">
                  <c:v>1</c:v>
                </c:pt>
                <c:pt idx="7">
                  <c:v>2</c:v>
                </c:pt>
                <c:pt idx="8">
                  <c:v>2.5</c:v>
                </c:pt>
                <c:pt idx="9">
                  <c:v>0</c:v>
                </c:pt>
                <c:pt idx="10">
                  <c:v>1.5</c:v>
                </c:pt>
                <c:pt idx="11">
                  <c:v>0</c:v>
                </c:pt>
                <c:pt idx="12">
                  <c:v>1.5</c:v>
                </c:pt>
                <c:pt idx="13">
                  <c:v>2</c:v>
                </c:pt>
                <c:pt idx="14">
                  <c:v>4.5</c:v>
                </c:pt>
                <c:pt idx="15">
                  <c:v>5.5</c:v>
                </c:pt>
                <c:pt idx="16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DF6-4160-8140-4DC0C310F7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57143551"/>
        <c:axId val="1157145471"/>
      </c:lineChart>
      <c:catAx>
        <c:axId val="115714355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turn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57145471"/>
        <c:crosses val="autoZero"/>
        <c:auto val="1"/>
        <c:lblAlgn val="ctr"/>
        <c:lblOffset val="100"/>
        <c:noMultiLvlLbl val="0"/>
      </c:catAx>
      <c:valAx>
        <c:axId val="11571454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Protrusion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571435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6F31F-6C96-4417-BE45-CBAE1682AC99}" type="datetimeFigureOut">
              <a:rPr lang="it-IT" smtClean="0"/>
              <a:t>19/01/2025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1BF0B-C272-483C-96EE-2D135B01B71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5734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DE437-3B88-4E30-9DA1-AE3CE56E9E41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0886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D1BF0B-C272-483C-96EE-2D135B01B713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99235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D1BF0B-C272-483C-96EE-2D135B01B713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1786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D1BF0B-C272-483C-96EE-2D135B01B713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927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D1BF0B-C272-483C-96EE-2D135B01B713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9001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D1BF0B-C272-483C-96EE-2D135B01B713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9940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D1BF0B-C272-483C-96EE-2D135B01B713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9416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D1BF0B-C272-483C-96EE-2D135B01B713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2391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D1BF0B-C272-483C-96EE-2D135B01B713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3300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D1BF0B-C272-483C-96EE-2D135B01B713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3862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D1BF0B-C272-483C-96EE-2D135B01B713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3789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01E3A0-78A1-49A7-A405-A0D17A72D9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ECC9F38-D350-45D1-AED7-1C975A014C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4789DD5-A4E5-4538-9C0B-15F05B0C6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4E2EACB-E4CB-47DB-A662-C39780D74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62D4DF7-17E1-488C-A835-3559A5790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1911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CD14AE-E0D9-4122-9C2B-954B3C722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2A7C17A-150B-4374-9571-F93D09CE6E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13B1AB0-3688-42C4-9007-167D42572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E9ABFBC-9EBA-4B21-B482-D07141D26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725A4F-D2AF-44E5-890C-04691A604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6365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3593526-14BF-4BC3-9F19-E4262E9711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6C821DD-6BCF-49A3-AC6F-84B85CABDE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348985B-CB50-4039-AD81-5A0A05CE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A62FFCD-7FBB-44EF-BEA8-F23C6A7E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66BBD01-CFCD-4315-9A4D-2D971D566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1923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6EE33E-40BA-46D2-AEEC-72DEB4FE2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4EE7815-4204-4FD6-AF2F-EE9DEA718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18C96B-B98D-4C0A-889D-E8141300B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0CAE71A-2AB4-411B-BBF4-6E6DE8292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CA2CAE-9ABC-44F1-96D0-0AD29CBB9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5655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AA1CE9-BFEB-490A-B56F-62519A1FB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0C704EA-F7E2-4819-96B7-C1563DCF5A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73BDD1B-7837-4C63-A793-E6DB9DB19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982B82-5E25-41BB-A49A-6DF2E2033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AD26E85-EF02-47EF-9B03-46D61EE2D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0100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DAFFDF-FEF5-44F5-BBB4-1E4D6E470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22E8EC-A1F9-42B6-A028-3E3E0EB427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1579076-02BE-4520-878E-96070C3075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2139FFB-A036-4C61-8F6C-E2E761613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EB428CA-9048-4806-BFD9-CB36CEC7A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55E67B3-80EC-4406-AE4B-C2805ECAE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59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310332-3530-40C1-80E0-F3C9505A8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351EE1C-728A-402B-9A0C-8F3E33086C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ED0F2AC-2AF8-429E-BC53-7C6993314E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46C319D-F8D0-40C2-9CBE-C8E7780B80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0B0F455-8631-4AEB-88AE-2796679ACE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2EEA422-5B01-4794-B0E6-37B69B491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74698DE-3189-4B92-8613-DE03DAB7F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918634F-6167-40FA-80D1-99F133A8F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3588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0B38BD-3A75-4E81-840E-575EDC94B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374DE40-FA17-423C-AD35-3DD6547C8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6D2C4EA-9567-455A-B5D9-03C330D97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533EC9F-20E8-4BEE-9401-FD6C60F2C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9837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C6834B9-7E4C-45D0-A84D-38266AAD6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486AAC1-ABB0-4D9B-80C6-242807885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2134DAD-07E5-4061-A535-DD5F35ED4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9216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0076C9-120E-4460-A403-6E04A986C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B207D60-0C3F-4AB1-B44C-09B291C2AB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21393AC-6CBA-4DE5-8476-54B2D160C1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79AAF5B-F036-4259-9072-D1079AFB1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8E7060-F842-4C7C-90A0-F689E7062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E057328-80E9-4307-9DAC-EB1C8DD25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5128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EC74AC-F062-42BA-8ECA-86517D1A2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FF89B05-2FB0-4609-9B1E-9247782F9F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045240A-50D2-47A6-A039-60393886B2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599E0E9-6852-44CD-9A5A-CA1D772E4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729B21A-2240-4CC3-805C-A07E0BB2D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7166C42-291A-41E7-B20D-F361AB57C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784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A1B0F54-DC57-4AAC-A4B1-305937B31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2E9FA4D-FED0-4665-995C-5716CB9A7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5ABC2B2-EC8A-4149-8045-9B25902FED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16 Jan 2025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A584C32-BA0B-426D-B027-964D203C99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FalconD - inner layer winding test at ASG</a:t>
            </a: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212832E-26AD-482E-BB8F-AE01513CE6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5E42C-E14A-4308-ADC9-CDFDA61DB6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3720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asellaDiTesto 98">
            <a:extLst>
              <a:ext uri="{FF2B5EF4-FFF2-40B4-BE49-F238E27FC236}">
                <a16:creationId xmlns:a16="http://schemas.microsoft.com/office/drawing/2014/main" id="{B831E008-7A45-4BBF-A85D-358568FE8AA7}"/>
              </a:ext>
            </a:extLst>
          </p:cNvPr>
          <p:cNvSpPr txBox="1"/>
          <p:nvPr/>
        </p:nvSpPr>
        <p:spPr>
          <a:xfrm>
            <a:off x="893805" y="2704435"/>
            <a:ext cx="1040439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accent1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sz="4400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alcon </a:t>
            </a:r>
            <a:r>
              <a:rPr lang="en-US" sz="4400" dirty="0">
                <a:solidFill>
                  <a:schemeClr val="accent1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sz="4400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ipole</a:t>
            </a:r>
          </a:p>
          <a:p>
            <a:pPr algn="ctr"/>
            <a:r>
              <a:rPr lang="en-US" sz="2400" dirty="0">
                <a:solidFill>
                  <a:schemeClr val="accent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Inner layer winding test ASG</a:t>
            </a:r>
            <a:endParaRPr lang="it-CH" sz="2400" dirty="0">
              <a:solidFill>
                <a:schemeClr val="accent1"/>
              </a:solidFill>
              <a:latin typeface="Georgia" panose="02040502050405020303" pitchFamily="18" charset="0"/>
            </a:endParaRPr>
          </a:p>
        </p:txBody>
      </p:sp>
      <p:sp>
        <p:nvSpPr>
          <p:cNvPr id="100" name="Rettangolo 99">
            <a:extLst>
              <a:ext uri="{FF2B5EF4-FFF2-40B4-BE49-F238E27FC236}">
                <a16:creationId xmlns:a16="http://schemas.microsoft.com/office/drawing/2014/main" id="{35A41E96-2943-4F20-8B3F-4E776DCC4CAF}"/>
              </a:ext>
            </a:extLst>
          </p:cNvPr>
          <p:cNvSpPr/>
          <p:nvPr/>
        </p:nvSpPr>
        <p:spPr>
          <a:xfrm>
            <a:off x="5505138" y="4468013"/>
            <a:ext cx="118173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200" b="1" dirty="0">
                <a:latin typeface="Georgia" panose="02040502050405020303" pitchFamily="18" charset="0"/>
              </a:rPr>
              <a:t>R.U. Valente</a:t>
            </a:r>
            <a:endParaRPr lang="it-IT" sz="2400" dirty="0">
              <a:latin typeface="Georgia" panose="02040502050405020303" pitchFamily="18" charset="0"/>
            </a:endParaRPr>
          </a:p>
          <a:p>
            <a:pPr algn="ctr"/>
            <a:endParaRPr lang="it-IT" sz="1000" dirty="0">
              <a:latin typeface="Georgia" panose="02040502050405020303" pitchFamily="18" charset="0"/>
            </a:endParaRPr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3865E38-57EC-7EBD-BCDA-B174E1E07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16 </a:t>
            </a:r>
            <a:r>
              <a:rPr lang="it-IT" dirty="0" err="1"/>
              <a:t>Jan</a:t>
            </a:r>
            <a:r>
              <a:rPr lang="it-IT" dirty="0"/>
              <a:t> 2025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1457403-3894-0728-7BA1-8C8D30CE2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1</a:t>
            </a:fld>
            <a:endParaRPr lang="it-IT"/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03F734A7-8A46-8648-AACF-B03D1D0E9EA7}"/>
              </a:ext>
            </a:extLst>
          </p:cNvPr>
          <p:cNvGrpSpPr/>
          <p:nvPr/>
        </p:nvGrpSpPr>
        <p:grpSpPr>
          <a:xfrm>
            <a:off x="3678474" y="4975844"/>
            <a:ext cx="4835051" cy="648000"/>
            <a:chOff x="3639565" y="5019765"/>
            <a:chExt cx="4835051" cy="648000"/>
          </a:xfrm>
        </p:grpSpPr>
        <p:pic>
          <p:nvPicPr>
            <p:cNvPr id="6" name="Elemento grafico 5">
              <a:extLst>
                <a:ext uri="{FF2B5EF4-FFF2-40B4-BE49-F238E27FC236}">
                  <a16:creationId xmlns:a16="http://schemas.microsoft.com/office/drawing/2014/main" id="{EF9ED60A-D17C-8B43-8B93-ECA555958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639565" y="5019765"/>
              <a:ext cx="1029979" cy="648000"/>
            </a:xfrm>
            <a:prstGeom prst="rect">
              <a:avLst/>
            </a:prstGeom>
          </p:spPr>
        </p:pic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74867D71-3CCF-6308-7F25-A694042BB59C}"/>
                </a:ext>
              </a:extLst>
            </p:cNvPr>
            <p:cNvSpPr txBox="1"/>
            <p:nvPr/>
          </p:nvSpPr>
          <p:spPr>
            <a:xfrm>
              <a:off x="4842956" y="5019765"/>
              <a:ext cx="363166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dirty="0">
                  <a:latin typeface="Georgia" panose="02040502050405020303" pitchFamily="18" charset="0"/>
                </a:rPr>
                <a:t>INFN LASA and Genova </a:t>
              </a:r>
            </a:p>
            <a:p>
              <a:r>
                <a:rPr lang="it-IT" dirty="0" err="1">
                  <a:latin typeface="Georgia" panose="02040502050405020303" pitchFamily="18" charset="0"/>
                </a:rPr>
                <a:t>Superconducting</a:t>
              </a:r>
              <a:r>
                <a:rPr lang="it-IT" dirty="0">
                  <a:latin typeface="Georgia" panose="02040502050405020303" pitchFamily="18" charset="0"/>
                </a:rPr>
                <a:t> </a:t>
              </a:r>
              <a:r>
                <a:rPr lang="it-IT" dirty="0" err="1">
                  <a:latin typeface="Georgia" panose="02040502050405020303" pitchFamily="18" charset="0"/>
                </a:rPr>
                <a:t>Magnet</a:t>
              </a:r>
              <a:r>
                <a:rPr lang="it-IT" dirty="0">
                  <a:latin typeface="Georgia" panose="02040502050405020303" pitchFamily="18" charset="0"/>
                </a:rPr>
                <a:t> Group</a:t>
              </a:r>
            </a:p>
          </p:txBody>
        </p:sp>
      </p:grp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78AF6A8-0737-565D-7BFB-1933CAFCE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274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8D814-D9BF-D90F-9285-BE435C6804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1915513-9E1D-4414-02CF-170FBAA80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384F355-B482-0D05-619F-02F0051D6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10</a:t>
            </a:fld>
            <a:endParaRPr lang="it-IT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61A471D8-4196-2D29-139A-5D3A7E6AF0B5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400" dirty="0" err="1">
                <a:latin typeface="Georgia" panose="02040502050405020303" pitchFamily="18" charset="0"/>
              </a:rPr>
              <a:t>Tooling</a:t>
            </a:r>
            <a:r>
              <a:rPr lang="it-IT" sz="4400" dirty="0">
                <a:latin typeface="Georgia" panose="02040502050405020303" pitchFamily="18" charset="0"/>
              </a:rPr>
              <a:t> </a:t>
            </a:r>
            <a:r>
              <a:rPr lang="it-IT" sz="4400" dirty="0" err="1">
                <a:latin typeface="Georgia" panose="02040502050405020303" pitchFamily="18" charset="0"/>
              </a:rPr>
              <a:t>issues</a:t>
            </a:r>
            <a:r>
              <a:rPr lang="it-IT" sz="4400" dirty="0">
                <a:latin typeface="Georgia" panose="02040502050405020303" pitchFamily="18" charset="0"/>
              </a:rPr>
              <a:t> – </a:t>
            </a:r>
            <a:r>
              <a:rPr lang="it-IT" sz="4400" dirty="0" err="1">
                <a:latin typeface="Georgia" panose="02040502050405020303" pitchFamily="18" charset="0"/>
              </a:rPr>
              <a:t>radial</a:t>
            </a:r>
            <a:r>
              <a:rPr lang="it-IT" sz="4400" dirty="0">
                <a:latin typeface="Georgia" panose="02040502050405020303" pitchFamily="18" charset="0"/>
              </a:rPr>
              <a:t> </a:t>
            </a:r>
            <a:r>
              <a:rPr lang="it-IT" sz="4400" dirty="0" err="1">
                <a:latin typeface="Georgia" panose="02040502050405020303" pitchFamily="18" charset="0"/>
              </a:rPr>
              <a:t>clamp</a:t>
            </a:r>
            <a:endParaRPr lang="it-IT" sz="4400" dirty="0">
              <a:latin typeface="Georgia" panose="02040502050405020303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802E2FC-2082-51D7-98CC-BDDAA230ADA5}"/>
              </a:ext>
            </a:extLst>
          </p:cNvPr>
          <p:cNvSpPr txBox="1"/>
          <p:nvPr/>
        </p:nvSpPr>
        <p:spPr>
          <a:xfrm>
            <a:off x="1037617" y="1498060"/>
            <a:ext cx="53093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latin typeface="Georgia" panose="02040502050405020303" pitchFamily="18" charset="0"/>
              </a:rPr>
              <a:t>The un-</a:t>
            </a:r>
            <a:r>
              <a:rPr lang="it-IT" dirty="0" err="1">
                <a:latin typeface="Georgia" panose="02040502050405020303" pitchFamily="18" charset="0"/>
              </a:rPr>
              <a:t>reacted</a:t>
            </a:r>
            <a:r>
              <a:rPr lang="it-IT" dirty="0">
                <a:latin typeface="Georgia" panose="02040502050405020303" pitchFamily="18" charset="0"/>
              </a:rPr>
              <a:t> cable </a:t>
            </a:r>
            <a:r>
              <a:rPr lang="it-IT" dirty="0" err="1">
                <a:latin typeface="Georgia" panose="02040502050405020303" pitchFamily="18" charset="0"/>
              </a:rPr>
              <a:t>width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is</a:t>
            </a:r>
            <a:r>
              <a:rPr lang="it-IT" dirty="0">
                <a:latin typeface="Georgia" panose="02040502050405020303" pitchFamily="18" charset="0"/>
              </a:rPr>
              <a:t> 21 mm, </a:t>
            </a:r>
            <a:r>
              <a:rPr lang="it-IT" dirty="0" err="1">
                <a:latin typeface="Georgia" panose="02040502050405020303" pitchFamily="18" charset="0"/>
              </a:rPr>
              <a:t>while</a:t>
            </a:r>
            <a:r>
              <a:rPr lang="it-IT" dirty="0">
                <a:latin typeface="Georgia" panose="02040502050405020303" pitchFamily="18" charset="0"/>
              </a:rPr>
              <a:t> the </a:t>
            </a:r>
            <a:r>
              <a:rPr lang="it-IT" dirty="0" err="1">
                <a:latin typeface="Georgia" panose="02040502050405020303" pitchFamily="18" charset="0"/>
              </a:rPr>
              <a:t>spacer</a:t>
            </a:r>
            <a:r>
              <a:rPr lang="it-IT" dirty="0">
                <a:latin typeface="Georgia" panose="02040502050405020303" pitchFamily="18" charset="0"/>
              </a:rPr>
              <a:t> and wedge </a:t>
            </a:r>
            <a:r>
              <a:rPr lang="it-IT" dirty="0" err="1">
                <a:latin typeface="Georgia" panose="02040502050405020303" pitchFamily="18" charset="0"/>
              </a:rPr>
              <a:t>width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is</a:t>
            </a:r>
            <a:r>
              <a:rPr lang="it-IT" dirty="0">
                <a:latin typeface="Georgia" panose="02040502050405020303" pitchFamily="18" charset="0"/>
              </a:rPr>
              <a:t> 21.4 mm to </a:t>
            </a:r>
            <a:r>
              <a:rPr lang="it-IT" dirty="0" err="1">
                <a:latin typeface="Georgia" panose="02040502050405020303" pitchFamily="18" charset="0"/>
              </a:rPr>
              <a:t>leave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space</a:t>
            </a:r>
            <a:r>
              <a:rPr lang="it-IT" dirty="0">
                <a:latin typeface="Georgia" panose="02040502050405020303" pitchFamily="18" charset="0"/>
              </a:rPr>
              <a:t> for the cable </a:t>
            </a:r>
            <a:r>
              <a:rPr lang="it-IT" dirty="0" err="1">
                <a:latin typeface="Georgia" panose="02040502050405020303" pitchFamily="18" charset="0"/>
              </a:rPr>
              <a:t>expansion</a:t>
            </a:r>
            <a:r>
              <a:rPr lang="it-IT" dirty="0">
                <a:latin typeface="Georgia" panose="02040502050405020303" pitchFamily="18" charset="0"/>
              </a:rPr>
              <a:t> after reaction </a:t>
            </a:r>
            <a:br>
              <a:rPr lang="it-IT" dirty="0">
                <a:latin typeface="Georgia" panose="02040502050405020303" pitchFamily="18" charset="0"/>
              </a:rPr>
            </a:br>
            <a:r>
              <a:rPr lang="it-IT" dirty="0">
                <a:latin typeface="Georgia" panose="02040502050405020303" pitchFamily="18" charset="0"/>
                <a:sym typeface="Wingdings" panose="05000000000000000000" pitchFamily="2" charset="2"/>
              </a:rPr>
              <a:t> 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the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clamp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cannot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push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 the cable</a:t>
            </a:r>
            <a:endParaRPr lang="it-IT" dirty="0">
              <a:highlight>
                <a:srgbClr val="FFFF00"/>
              </a:highlight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err="1">
                <a:latin typeface="Georgia" panose="02040502050405020303" pitchFamily="18" charset="0"/>
              </a:rPr>
              <a:t>There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is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space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also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between</a:t>
            </a:r>
            <a:r>
              <a:rPr lang="it-IT" dirty="0">
                <a:latin typeface="Georgia" panose="02040502050405020303" pitchFamily="18" charset="0"/>
              </a:rPr>
              <a:t> the </a:t>
            </a:r>
            <a:r>
              <a:rPr lang="it-IT" dirty="0" err="1">
                <a:latin typeface="Georgia" panose="02040502050405020303" pitchFamily="18" charset="0"/>
              </a:rPr>
              <a:t>clamp</a:t>
            </a:r>
            <a:r>
              <a:rPr lang="it-IT" dirty="0">
                <a:latin typeface="Georgia" panose="02040502050405020303" pitchFamily="18" charset="0"/>
              </a:rPr>
              <a:t> and the wedges </a:t>
            </a:r>
            <a:br>
              <a:rPr lang="it-IT" dirty="0">
                <a:latin typeface="Georgia" panose="02040502050405020303" pitchFamily="18" charset="0"/>
              </a:rPr>
            </a:br>
            <a:r>
              <a:rPr lang="it-IT" dirty="0">
                <a:latin typeface="Georgia" panose="02040502050405020303" pitchFamily="18" charset="0"/>
                <a:sym typeface="Wingdings" panose="05000000000000000000" pitchFamily="2" charset="2"/>
              </a:rPr>
              <a:t> 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the coil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is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radially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 free to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move</a:t>
            </a:r>
            <a:endParaRPr lang="it-IT" dirty="0">
              <a:highlight>
                <a:srgbClr val="FFFF00"/>
              </a:highlight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latin typeface="Georgia" panose="02040502050405020303" pitchFamily="18" charset="0"/>
              </a:rPr>
              <a:t>The </a:t>
            </a:r>
            <a:r>
              <a:rPr lang="it-IT" dirty="0" err="1">
                <a:latin typeface="Georgia" panose="02040502050405020303" pitchFamily="18" charset="0"/>
              </a:rPr>
              <a:t>insertion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direction</a:t>
            </a:r>
            <a:r>
              <a:rPr lang="it-IT" dirty="0">
                <a:latin typeface="Georgia" panose="02040502050405020303" pitchFamily="18" charset="0"/>
              </a:rPr>
              <a:t> of the </a:t>
            </a:r>
            <a:r>
              <a:rPr lang="it-IT" dirty="0" err="1">
                <a:latin typeface="Georgia" panose="02040502050405020303" pitchFamily="18" charset="0"/>
              </a:rPr>
              <a:t>clamp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pieces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is</a:t>
            </a:r>
            <a:r>
              <a:rPr lang="it-IT" dirty="0">
                <a:latin typeface="Georgia" panose="02040502050405020303" pitchFamily="18" charset="0"/>
              </a:rPr>
              <a:t> from the exit to the center </a:t>
            </a:r>
            <a:br>
              <a:rPr lang="it-IT" dirty="0">
                <a:latin typeface="Georgia" panose="02040502050405020303" pitchFamily="18" charset="0"/>
              </a:rPr>
            </a:br>
            <a:r>
              <a:rPr lang="it-IT" dirty="0">
                <a:latin typeface="Georgia" panose="02040502050405020303" pitchFamily="18" charset="0"/>
                <a:sym typeface="Wingdings" panose="05000000000000000000" pitchFamily="2" charset="2"/>
              </a:rPr>
              <a:t> </a:t>
            </a:r>
            <a:r>
              <a:rPr lang="it-IT" dirty="0" err="1">
                <a:latin typeface="Georgia" panose="02040502050405020303" pitchFamily="18" charset="0"/>
                <a:sym typeface="Wingdings" panose="05000000000000000000" pitchFamily="2" charset="2"/>
              </a:rPr>
              <a:t>interference</a:t>
            </a:r>
            <a:r>
              <a:rPr lang="it-IT" dirty="0">
                <a:latin typeface="Georgia" panose="02040502050405020303" pitchFamily="18" charset="0"/>
                <a:sym typeface="Wingdings" panose="05000000000000000000" pitchFamily="2" charset="2"/>
              </a:rPr>
              <a:t> with the cable and </a:t>
            </a:r>
            <a:r>
              <a:rPr lang="it-IT" dirty="0" err="1">
                <a:latin typeface="Georgia" panose="02040502050405020303" pitchFamily="18" charset="0"/>
                <a:sym typeface="Wingdings" panose="05000000000000000000" pitchFamily="2" charset="2"/>
              </a:rPr>
              <a:t>insulation</a:t>
            </a:r>
            <a:r>
              <a:rPr lang="it-IT" dirty="0">
                <a:latin typeface="Georgia" panose="02040502050405020303" pitchFamily="18" charset="0"/>
                <a:sym typeface="Wingdings" panose="05000000000000000000" pitchFamily="2" charset="2"/>
              </a:rPr>
              <a:t> </a:t>
            </a:r>
            <a:r>
              <a:rPr lang="it-IT" dirty="0" err="1">
                <a:latin typeface="Georgia" panose="02040502050405020303" pitchFamily="18" charset="0"/>
                <a:sym typeface="Wingdings" panose="05000000000000000000" pitchFamily="2" charset="2"/>
              </a:rPr>
              <a:t>damaging</a:t>
            </a:r>
            <a:endParaRPr lang="it-IT" dirty="0">
              <a:latin typeface="Georgia" panose="02040502050405020303" pitchFamily="18" charset="0"/>
            </a:endParaRPr>
          </a:p>
          <a:p>
            <a:endParaRPr lang="it-IT" dirty="0">
              <a:latin typeface="Georgia" panose="02040502050405020303" pitchFamily="18" charset="0"/>
            </a:endParaRP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234BF5EE-F48E-D8B6-B433-8A34CB0E5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pic>
        <p:nvPicPr>
          <p:cNvPr id="3073" name="Picture 1">
            <a:extLst>
              <a:ext uri="{FF2B5EF4-FFF2-40B4-BE49-F238E27FC236}">
                <a16:creationId xmlns:a16="http://schemas.microsoft.com/office/drawing/2014/main" id="{797C79AD-B873-2257-A933-C4A5B84069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3739" y="1207735"/>
            <a:ext cx="2465231" cy="295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magine 7" descr="Immagine che contiene interno, macchina, acciaio&#10;&#10;Descrizione generata automaticamente">
            <a:extLst>
              <a:ext uri="{FF2B5EF4-FFF2-40B4-BE49-F238E27FC236}">
                <a16:creationId xmlns:a16="http://schemas.microsoft.com/office/drawing/2014/main" id="{69B87B31-049B-527C-3428-101267BC6D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274" y="1216013"/>
            <a:ext cx="2465230" cy="2947319"/>
          </a:xfrm>
          <a:prstGeom prst="rect">
            <a:avLst/>
          </a:prstGeom>
        </p:spPr>
      </p:pic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90CB85CD-38B7-66A4-80B0-5FD96589CEA6}"/>
              </a:ext>
            </a:extLst>
          </p:cNvPr>
          <p:cNvCxnSpPr>
            <a:cxnSpLocks/>
          </p:cNvCxnSpPr>
          <p:nvPr/>
        </p:nvCxnSpPr>
        <p:spPr>
          <a:xfrm flipH="1" flipV="1">
            <a:off x="10787743" y="3276600"/>
            <a:ext cx="283669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9D77F64-874C-82AD-7A7E-8820EC5C001C}"/>
              </a:ext>
            </a:extLst>
          </p:cNvPr>
          <p:cNvSpPr txBox="1"/>
          <p:nvPr/>
        </p:nvSpPr>
        <p:spPr>
          <a:xfrm>
            <a:off x="10517889" y="3786000"/>
            <a:ext cx="127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Free </a:t>
            </a:r>
            <a:r>
              <a:rPr lang="it-IT" dirty="0" err="1"/>
              <a:t>space</a:t>
            </a:r>
            <a:endParaRPr lang="it-IT" dirty="0"/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A8570FB7-B349-D566-E0C6-239C530F815F}"/>
              </a:ext>
            </a:extLst>
          </p:cNvPr>
          <p:cNvCxnSpPr>
            <a:cxnSpLocks/>
            <a:stCxn id="14" idx="0"/>
          </p:cNvCxnSpPr>
          <p:nvPr/>
        </p:nvCxnSpPr>
        <p:spPr>
          <a:xfrm flipH="1" flipV="1">
            <a:off x="8305678" y="2931268"/>
            <a:ext cx="225083" cy="53825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5A388C4-5E88-218B-82F0-0AB83E1A2340}"/>
              </a:ext>
            </a:extLst>
          </p:cNvPr>
          <p:cNvSpPr txBox="1"/>
          <p:nvPr/>
        </p:nvSpPr>
        <p:spPr>
          <a:xfrm>
            <a:off x="7811018" y="3469521"/>
            <a:ext cx="143948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Radial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clamp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18" name="Immagine 17" descr="Immagine che contiene persona, strumento, macchina, interno&#10;&#10;Descrizione generata automaticamente">
            <a:extLst>
              <a:ext uri="{FF2B5EF4-FFF2-40B4-BE49-F238E27FC236}">
                <a16:creationId xmlns:a16="http://schemas.microsoft.com/office/drawing/2014/main" id="{2749CA0F-AE49-D777-C15F-B13CBEE208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78" b="21844"/>
          <a:stretch/>
        </p:blipFill>
        <p:spPr>
          <a:xfrm>
            <a:off x="6761636" y="4256549"/>
            <a:ext cx="2783527" cy="2303929"/>
          </a:xfrm>
          <a:prstGeom prst="rect">
            <a:avLst/>
          </a:prstGeom>
        </p:spPr>
      </p:pic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C63E99E7-9A62-8A2A-061C-E2BABB6FDC95}"/>
              </a:ext>
            </a:extLst>
          </p:cNvPr>
          <p:cNvCxnSpPr>
            <a:cxnSpLocks/>
          </p:cNvCxnSpPr>
          <p:nvPr/>
        </p:nvCxnSpPr>
        <p:spPr>
          <a:xfrm>
            <a:off x="7958814" y="5145085"/>
            <a:ext cx="60720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FCCB2B4-C974-287E-8870-FB92B1365C9B}"/>
              </a:ext>
            </a:extLst>
          </p:cNvPr>
          <p:cNvSpPr txBox="1"/>
          <p:nvPr/>
        </p:nvSpPr>
        <p:spPr>
          <a:xfrm>
            <a:off x="7790044" y="4644888"/>
            <a:ext cx="143948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insertion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167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4F465E-3FC6-8614-ADC7-FA84D05C7D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E67EEB7-9EB7-D520-8B80-3DA9E10FD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D84F264-9041-5179-7360-44D601C29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11</a:t>
            </a:fld>
            <a:endParaRPr lang="it-IT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C792B5E6-3153-7F1A-69EA-9FBB9D7983E1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400" dirty="0" err="1">
                <a:latin typeface="Georgia" panose="02040502050405020303" pitchFamily="18" charset="0"/>
              </a:rPr>
              <a:t>Tooling</a:t>
            </a:r>
            <a:r>
              <a:rPr lang="it-IT" sz="4400" dirty="0">
                <a:latin typeface="Georgia" panose="02040502050405020303" pitchFamily="18" charset="0"/>
              </a:rPr>
              <a:t> </a:t>
            </a:r>
            <a:r>
              <a:rPr lang="it-IT" sz="4400" dirty="0" err="1">
                <a:latin typeface="Georgia" panose="02040502050405020303" pitchFamily="18" charset="0"/>
              </a:rPr>
              <a:t>issues</a:t>
            </a:r>
            <a:r>
              <a:rPr lang="it-IT" sz="4400" dirty="0">
                <a:latin typeface="Georgia" panose="02040502050405020303" pitchFamily="18" charset="0"/>
              </a:rPr>
              <a:t> – </a:t>
            </a:r>
            <a:r>
              <a:rPr lang="it-IT" sz="4400" dirty="0" err="1">
                <a:latin typeface="Georgia" panose="02040502050405020303" pitchFamily="18" charset="0"/>
              </a:rPr>
              <a:t>lateral</a:t>
            </a:r>
            <a:r>
              <a:rPr lang="it-IT" sz="4400" dirty="0">
                <a:latin typeface="Georgia" panose="02040502050405020303" pitchFamily="18" charset="0"/>
              </a:rPr>
              <a:t> </a:t>
            </a:r>
            <a:r>
              <a:rPr lang="it-IT" sz="4400" dirty="0" err="1">
                <a:latin typeface="Georgia" panose="02040502050405020303" pitchFamily="18" charset="0"/>
              </a:rPr>
              <a:t>pressors</a:t>
            </a:r>
            <a:endParaRPr lang="it-IT" sz="4400" dirty="0">
              <a:latin typeface="Georgia" panose="02040502050405020303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5EBF07A-5D21-6BC8-C2AE-57014BB2E9DB}"/>
              </a:ext>
            </a:extLst>
          </p:cNvPr>
          <p:cNvSpPr txBox="1"/>
          <p:nvPr/>
        </p:nvSpPr>
        <p:spPr>
          <a:xfrm>
            <a:off x="939006" y="1351880"/>
            <a:ext cx="58954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The </a:t>
            </a:r>
            <a:r>
              <a:rPr lang="en-US" dirty="0">
                <a:highlight>
                  <a:srgbClr val="FFFF00"/>
                </a:highlight>
                <a:latin typeface="Georgia" panose="02040502050405020303" pitchFamily="18" charset="0"/>
              </a:rPr>
              <a:t>Teflon bar is flexible </a:t>
            </a:r>
            <a:r>
              <a:rPr lang="en-US" dirty="0">
                <a:latin typeface="Georgia" panose="02040502050405020303" pitchFamily="18" charset="0"/>
              </a:rPr>
              <a:t>and cannot apply force uniformly along the straight part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FF00"/>
                </a:highlight>
                <a:latin typeface="Georgia" panose="02040502050405020303" pitchFamily="18" charset="0"/>
              </a:rPr>
              <a:t>The thickness of the Teflon bar should match the cable thickness </a:t>
            </a:r>
            <a:r>
              <a:rPr lang="en-US" dirty="0">
                <a:latin typeface="Georgia" panose="02040502050405020303" pitchFamily="18" charset="0"/>
              </a:rPr>
              <a:t>to properly push the cable azimuthally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The length of the flexible plate should be corrected (shortened to follow the turns toward the midplane)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FF00"/>
                </a:highlight>
                <a:latin typeface="Georgia" panose="02040502050405020303" pitchFamily="18" charset="0"/>
              </a:rPr>
              <a:t>The force of the pressors cannot be adjusted</a:t>
            </a:r>
            <a:r>
              <a:rPr lang="en-US" dirty="0">
                <a:latin typeface="Georgia" panose="02040502050405020303" pitchFamily="18" charset="0"/>
              </a:rPr>
              <a:t> because it is an on/off system with a max pressure of 7 bars (that are not sufficient for the midplane block)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Georgia" panose="02040502050405020303" pitchFamily="18" charset="0"/>
              </a:rPr>
              <a:t>The cable touches the pressors during the winding of the midplane block turns</a:t>
            </a:r>
            <a:endParaRPr lang="it-IT" dirty="0">
              <a:latin typeface="Georgia" panose="02040502050405020303" pitchFamily="18" charset="0"/>
            </a:endParaRP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7B4DD14A-FE59-CABE-BA6C-45E12499D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pic>
        <p:nvPicPr>
          <p:cNvPr id="9" name="Immagine 8" descr="Immagine che contiene treno, interno, argento, acciaio&#10;&#10;Descrizione generata automaticamente">
            <a:extLst>
              <a:ext uri="{FF2B5EF4-FFF2-40B4-BE49-F238E27FC236}">
                <a16:creationId xmlns:a16="http://schemas.microsoft.com/office/drawing/2014/main" id="{9EC4D7DE-9535-782B-A78B-DCE22FC15C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31"/>
          <a:stretch/>
        </p:blipFill>
        <p:spPr>
          <a:xfrm>
            <a:off x="6937103" y="1358389"/>
            <a:ext cx="2058263" cy="2282457"/>
          </a:xfrm>
          <a:prstGeom prst="rect">
            <a:avLst/>
          </a:prstGeom>
        </p:spPr>
      </p:pic>
      <p:pic>
        <p:nvPicPr>
          <p:cNvPr id="15" name="Immagine 14" descr="Immagine che contiene interno&#10;&#10;Descrizione generata automaticamente">
            <a:extLst>
              <a:ext uri="{FF2B5EF4-FFF2-40B4-BE49-F238E27FC236}">
                <a16:creationId xmlns:a16="http://schemas.microsoft.com/office/drawing/2014/main" id="{3C314FE3-CCAC-F44E-A11D-190C11E604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714"/>
          <a:stretch/>
        </p:blipFill>
        <p:spPr>
          <a:xfrm>
            <a:off x="6937103" y="3730425"/>
            <a:ext cx="2057338" cy="2077120"/>
          </a:xfrm>
          <a:prstGeom prst="rect">
            <a:avLst/>
          </a:prstGeom>
        </p:spPr>
      </p:pic>
      <p:pic>
        <p:nvPicPr>
          <p:cNvPr id="17" name="Immagine 16" descr="Immagine che contiene vestiti, persona, ingegneria, Tecnico&#10;&#10;Descrizione generata automaticamente">
            <a:extLst>
              <a:ext uri="{FF2B5EF4-FFF2-40B4-BE49-F238E27FC236}">
                <a16:creationId xmlns:a16="http://schemas.microsoft.com/office/drawing/2014/main" id="{1C958DCE-3F60-BBB2-3570-FC577466C8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8" t="4633" r="14232" b="1991"/>
          <a:stretch/>
        </p:blipFill>
        <p:spPr>
          <a:xfrm>
            <a:off x="9210904" y="1358389"/>
            <a:ext cx="2858857" cy="4449156"/>
          </a:xfrm>
          <a:prstGeom prst="rect">
            <a:avLst/>
          </a:prstGeom>
        </p:spPr>
      </p:pic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5E7DC078-47D9-4E7E-86DE-24D9F28CA15E}"/>
              </a:ext>
            </a:extLst>
          </p:cNvPr>
          <p:cNvCxnSpPr>
            <a:cxnSpLocks/>
          </p:cNvCxnSpPr>
          <p:nvPr/>
        </p:nvCxnSpPr>
        <p:spPr>
          <a:xfrm flipH="1">
            <a:off x="7965772" y="1837179"/>
            <a:ext cx="106460" cy="36327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B8642B48-1153-DC2F-C385-C14045FB367A}"/>
              </a:ext>
            </a:extLst>
          </p:cNvPr>
          <p:cNvSpPr txBox="1"/>
          <p:nvPr/>
        </p:nvSpPr>
        <p:spPr>
          <a:xfrm>
            <a:off x="7352489" y="1513584"/>
            <a:ext cx="143948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deformation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0DCE8483-44EF-DA37-781C-3B1764D2388B}"/>
              </a:ext>
            </a:extLst>
          </p:cNvPr>
          <p:cNvCxnSpPr>
            <a:cxnSpLocks/>
          </p:cNvCxnSpPr>
          <p:nvPr/>
        </p:nvCxnSpPr>
        <p:spPr>
          <a:xfrm flipH="1" flipV="1">
            <a:off x="7554955" y="5230484"/>
            <a:ext cx="168812" cy="26912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79DFB5F8-639E-6F31-8248-A6461F962ABD}"/>
              </a:ext>
            </a:extLst>
          </p:cNvPr>
          <p:cNvSpPr txBox="1"/>
          <p:nvPr/>
        </p:nvSpPr>
        <p:spPr>
          <a:xfrm>
            <a:off x="7554955" y="5385481"/>
            <a:ext cx="143948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Flexible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plate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F2038007-1AEE-F132-6437-878B5F6C19B6}"/>
              </a:ext>
            </a:extLst>
          </p:cNvPr>
          <p:cNvCxnSpPr>
            <a:cxnSpLocks/>
          </p:cNvCxnSpPr>
          <p:nvPr/>
        </p:nvCxnSpPr>
        <p:spPr>
          <a:xfrm flipH="1">
            <a:off x="10148766" y="1837179"/>
            <a:ext cx="491566" cy="22871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46A439C4-2EDC-7E17-6E20-B9A021A50D50}"/>
              </a:ext>
            </a:extLst>
          </p:cNvPr>
          <p:cNvSpPr txBox="1"/>
          <p:nvPr/>
        </p:nvSpPr>
        <p:spPr>
          <a:xfrm>
            <a:off x="10527597" y="1533382"/>
            <a:ext cx="143948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interference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554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BC587B-43EE-333E-3902-DFF0220AAE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D9245CA-BE2F-3CFC-46B6-99407A26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AD2B195-C415-53E3-00D1-C8B47181E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12</a:t>
            </a:fld>
            <a:endParaRPr lang="it-IT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9E0156E3-F5FE-82E4-D537-06465AC3DB6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400" dirty="0" err="1">
                <a:latin typeface="Georgia" panose="02040502050405020303" pitchFamily="18" charset="0"/>
              </a:rPr>
              <a:t>Conclusions</a:t>
            </a:r>
            <a:endParaRPr lang="it-IT" sz="4400" dirty="0">
              <a:latin typeface="Georgia" panose="02040502050405020303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D1109FC-76F1-A8D2-C851-93CE7EACE00C}"/>
              </a:ext>
            </a:extLst>
          </p:cNvPr>
          <p:cNvSpPr txBox="1"/>
          <p:nvPr/>
        </p:nvSpPr>
        <p:spPr>
          <a:xfrm>
            <a:off x="1037617" y="1498060"/>
            <a:ext cx="94690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Georgia" panose="02040502050405020303" pitchFamily="18" charset="0"/>
              </a:rPr>
              <a:t>ASG actions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atin typeface="Georgia" panose="02040502050405020303" pitchFamily="18" charset="0"/>
              </a:rPr>
              <a:t>Check the </a:t>
            </a:r>
            <a:r>
              <a:rPr lang="it-IT" sz="2400" dirty="0" err="1">
                <a:latin typeface="Georgia" panose="02040502050405020303" pitchFamily="18" charset="0"/>
              </a:rPr>
              <a:t>radial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 err="1">
                <a:latin typeface="Georgia" panose="02040502050405020303" pitchFamily="18" charset="0"/>
              </a:rPr>
              <a:t>clamp</a:t>
            </a:r>
            <a:r>
              <a:rPr lang="it-IT" sz="2400" dirty="0">
                <a:latin typeface="Georgia" panose="02040502050405020303" pitchFamily="18" charset="0"/>
              </a:rPr>
              <a:t> gap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atin typeface="Georgia" panose="02040502050405020303" pitchFamily="18" charset="0"/>
              </a:rPr>
              <a:t>Solve the </a:t>
            </a:r>
            <a:r>
              <a:rPr lang="it-IT" sz="2400" dirty="0" err="1">
                <a:latin typeface="Georgia" panose="02040502050405020303" pitchFamily="18" charset="0"/>
              </a:rPr>
              <a:t>pressors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 err="1">
                <a:latin typeface="Georgia" panose="02040502050405020303" pitchFamily="18" charset="0"/>
              </a:rPr>
              <a:t>issues</a:t>
            </a:r>
            <a:r>
              <a:rPr lang="it-IT" sz="2400" dirty="0">
                <a:latin typeface="Georgia" panose="02040502050405020303" pitchFamily="18" charset="0"/>
              </a:rPr>
              <a:t> (teflon bar, </a:t>
            </a:r>
            <a:r>
              <a:rPr lang="it-IT" sz="2400" dirty="0" err="1">
                <a:latin typeface="Georgia" panose="02040502050405020303" pitchFamily="18" charset="0"/>
              </a:rPr>
              <a:t>plate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 err="1">
                <a:latin typeface="Georgia" panose="02040502050405020303" pitchFamily="18" charset="0"/>
              </a:rPr>
              <a:t>length</a:t>
            </a:r>
            <a:r>
              <a:rPr lang="it-IT" sz="2400" dirty="0">
                <a:latin typeface="Georgia" panose="02040502050405020303" pitchFamily="18" charset="0"/>
              </a:rPr>
              <a:t>, max force)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atin typeface="Georgia" panose="02040502050405020303" pitchFamily="18" charset="0"/>
              </a:rPr>
              <a:t>Think </a:t>
            </a:r>
            <a:r>
              <a:rPr lang="it-IT" sz="2400" dirty="0" err="1">
                <a:latin typeface="Georgia" panose="02040502050405020303" pitchFamily="18" charset="0"/>
              </a:rPr>
              <a:t>about</a:t>
            </a:r>
            <a:r>
              <a:rPr lang="it-IT" sz="2400" dirty="0">
                <a:latin typeface="Georgia" panose="02040502050405020303" pitchFamily="18" charset="0"/>
              </a:rPr>
              <a:t> a </a:t>
            </a:r>
            <a:r>
              <a:rPr lang="it-IT" sz="2400" dirty="0" err="1">
                <a:latin typeface="Georgia" panose="02040502050405020303" pitchFamily="18" charset="0"/>
              </a:rPr>
              <a:t>different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 err="1">
                <a:latin typeface="Georgia" panose="02040502050405020303" pitchFamily="18" charset="0"/>
              </a:rPr>
              <a:t>clamp</a:t>
            </a:r>
            <a:r>
              <a:rPr lang="it-IT" sz="2400" dirty="0">
                <a:latin typeface="Georgia" panose="02040502050405020303" pitchFamily="18" charset="0"/>
              </a:rPr>
              <a:t> system for the </a:t>
            </a:r>
            <a:r>
              <a:rPr lang="it-IT" sz="2400" dirty="0" err="1">
                <a:latin typeface="Georgia" panose="02040502050405020303" pitchFamily="18" charset="0"/>
              </a:rPr>
              <a:t>ends</a:t>
            </a:r>
            <a:endParaRPr lang="it-IT" sz="2400" dirty="0"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latin typeface="Georgia" panose="02040502050405020303" pitchFamily="18" charset="0"/>
            </a:endParaRPr>
          </a:p>
          <a:p>
            <a:r>
              <a:rPr lang="it-IT" sz="2400" dirty="0">
                <a:latin typeface="Georgia" panose="02040502050405020303" pitchFamily="18" charset="0"/>
              </a:rPr>
              <a:t>INFN actions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atin typeface="Georgia" panose="02040502050405020303" pitchFamily="18" charset="0"/>
              </a:rPr>
              <a:t>Re-design the beta </a:t>
            </a:r>
            <a:r>
              <a:rPr lang="it-IT" sz="2400" dirty="0" err="1">
                <a:latin typeface="Georgia" panose="02040502050405020303" pitchFamily="18" charset="0"/>
              </a:rPr>
              <a:t>angles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 err="1">
                <a:latin typeface="Georgia" panose="02040502050405020303" pitchFamily="18" charset="0"/>
              </a:rPr>
              <a:t>using</a:t>
            </a:r>
            <a:r>
              <a:rPr lang="it-IT" sz="2400" dirty="0">
                <a:latin typeface="Georgia" panose="02040502050405020303" pitchFamily="18" charset="0"/>
              </a:rPr>
              <a:t> the </a:t>
            </a:r>
            <a:r>
              <a:rPr lang="it-IT" sz="2400" dirty="0" err="1">
                <a:latin typeface="Georgia" panose="02040502050405020303" pitchFamily="18" charset="0"/>
              </a:rPr>
              <a:t>experimental</a:t>
            </a:r>
            <a:r>
              <a:rPr lang="it-IT" sz="2400" dirty="0">
                <a:latin typeface="Georgia" panose="02040502050405020303" pitchFamily="18" charset="0"/>
              </a:rPr>
              <a:t>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atin typeface="Georgia" panose="02040502050405020303" pitchFamily="18" charset="0"/>
              </a:rPr>
              <a:t>Think </a:t>
            </a:r>
            <a:r>
              <a:rPr lang="it-IT" sz="2400" dirty="0" err="1">
                <a:latin typeface="Georgia" panose="02040502050405020303" pitchFamily="18" charset="0"/>
              </a:rPr>
              <a:t>about</a:t>
            </a:r>
            <a:r>
              <a:rPr lang="it-IT" sz="2400" dirty="0">
                <a:latin typeface="Georgia" panose="02040502050405020303" pitchFamily="18" charset="0"/>
              </a:rPr>
              <a:t> the cable and wedge </a:t>
            </a:r>
            <a:r>
              <a:rPr lang="it-IT" sz="2400" dirty="0" err="1">
                <a:latin typeface="Georgia" panose="02040502050405020303" pitchFamily="18" charset="0"/>
              </a:rPr>
              <a:t>width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 err="1">
                <a:latin typeface="Georgia" panose="02040502050405020303" pitchFamily="18" charset="0"/>
              </a:rPr>
              <a:t>difference</a:t>
            </a:r>
            <a:r>
              <a:rPr lang="it-IT" sz="2400" dirty="0">
                <a:latin typeface="Georgia" panose="02040502050405020303" pitchFamily="18" charset="0"/>
              </a:rPr>
              <a:t> (</a:t>
            </a:r>
            <a:r>
              <a:rPr lang="it-IT" sz="2400" dirty="0" err="1">
                <a:latin typeface="Georgia" panose="02040502050405020303" pitchFamily="18" charset="0"/>
              </a:rPr>
              <a:t>too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 err="1">
                <a:latin typeface="Georgia" panose="02040502050405020303" pitchFamily="18" charset="0"/>
              </a:rPr>
              <a:t>much</a:t>
            </a:r>
            <a:r>
              <a:rPr lang="it-IT" sz="2400" dirty="0">
                <a:latin typeface="Georgia" panose="02040502050405020303" pitchFamily="18" charset="0"/>
              </a:rPr>
              <a:t> extra </a:t>
            </a:r>
            <a:r>
              <a:rPr lang="it-IT" sz="2400" dirty="0" err="1">
                <a:latin typeface="Georgia" panose="02040502050405020303" pitchFamily="18" charset="0"/>
              </a:rPr>
              <a:t>space</a:t>
            </a:r>
            <a:r>
              <a:rPr lang="it-IT" sz="2400" dirty="0">
                <a:latin typeface="Georgia" panose="02040502050405020303" pitchFamily="18" charset="0"/>
              </a:rPr>
              <a:t> for </a:t>
            </a:r>
            <a:r>
              <a:rPr lang="it-IT" sz="2400" dirty="0" err="1">
                <a:latin typeface="Georgia" panose="02040502050405020303" pitchFamily="18" charset="0"/>
              </a:rPr>
              <a:t>expansion</a:t>
            </a:r>
            <a:r>
              <a:rPr lang="it-IT" sz="2400" dirty="0">
                <a:latin typeface="Georgia" panose="02040502050405020303" pitchFamily="18" charset="0"/>
              </a:rPr>
              <a:t> after </a:t>
            </a:r>
            <a:r>
              <a:rPr lang="it-IT" sz="2400" dirty="0" err="1">
                <a:latin typeface="Georgia" panose="02040502050405020303" pitchFamily="18" charset="0"/>
              </a:rPr>
              <a:t>heat</a:t>
            </a:r>
            <a:r>
              <a:rPr lang="it-IT" sz="2400" dirty="0">
                <a:latin typeface="Georgia" panose="02040502050405020303" pitchFamily="18" charset="0"/>
              </a:rPr>
              <a:t> treatment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latin typeface="Georgia" panose="02040502050405020303" pitchFamily="18" charset="0"/>
            </a:endParaRPr>
          </a:p>
          <a:p>
            <a:endParaRPr lang="it-IT" sz="2400" dirty="0">
              <a:latin typeface="Georgia" panose="02040502050405020303" pitchFamily="18" charset="0"/>
            </a:endParaRP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DFE6F05E-0EDE-5B14-5A5D-D1FC019D7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9364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F50CA-B937-A93C-5C3E-67129F870F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AFDD1D1-2283-B402-AD40-E9B10A4A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F0E20CF-4C97-BFD8-BE4D-A5D60107C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13</a:t>
            </a:fld>
            <a:endParaRPr lang="it-IT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B2B482D8-7E40-3AC5-8FA1-CE32F94C0CC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400" dirty="0" err="1">
                <a:latin typeface="Georgia" panose="02040502050405020303" pitchFamily="18" charset="0"/>
              </a:rPr>
              <a:t>P</a:t>
            </a:r>
            <a:r>
              <a:rPr lang="it-IT" dirty="0" err="1">
                <a:latin typeface="Georgia" panose="02040502050405020303" pitchFamily="18" charset="0"/>
              </a:rPr>
              <a:t>rotrusion</a:t>
            </a:r>
            <a:r>
              <a:rPr lang="it-IT" dirty="0">
                <a:latin typeface="Georgia" panose="02040502050405020303" pitchFamily="18" charset="0"/>
              </a:rPr>
              <a:t> on </a:t>
            </a:r>
            <a:r>
              <a:rPr lang="it-IT" dirty="0" err="1">
                <a:latin typeface="Georgia" panose="02040502050405020303" pitchFamily="18" charset="0"/>
              </a:rPr>
              <a:t>Midplane</a:t>
            </a:r>
            <a:endParaRPr lang="it-IT" sz="4400" dirty="0">
              <a:latin typeface="Georgia" panose="02040502050405020303" pitchFamily="18" charset="0"/>
            </a:endParaRP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69C322CD-5579-17BF-D61B-DC2E0639E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F8B91E-19C4-D989-57DB-DD910B93C38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7733" b="22138"/>
          <a:stretch/>
        </p:blipFill>
        <p:spPr>
          <a:xfrm>
            <a:off x="686414" y="1702073"/>
            <a:ext cx="6338269" cy="28955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B79BE5-A5B1-D5E3-CAE4-0FFC4A7E83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3807" y="1690688"/>
            <a:ext cx="4056337" cy="2906967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7837D2E-4A54-E3B7-AD1B-EB257BED0DB4}"/>
              </a:ext>
            </a:extLst>
          </p:cNvPr>
          <p:cNvCxnSpPr/>
          <p:nvPr/>
        </p:nvCxnSpPr>
        <p:spPr>
          <a:xfrm flipH="1">
            <a:off x="3826973" y="3953470"/>
            <a:ext cx="355116" cy="140017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FBE345C-D76C-2E22-0A1C-3A1055922A38}"/>
              </a:ext>
            </a:extLst>
          </p:cNvPr>
          <p:cNvCxnSpPr>
            <a:cxnSpLocks/>
          </p:cNvCxnSpPr>
          <p:nvPr/>
        </p:nvCxnSpPr>
        <p:spPr>
          <a:xfrm flipH="1">
            <a:off x="8855077" y="3233722"/>
            <a:ext cx="355116" cy="218659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2">
            <a:extLst>
              <a:ext uri="{FF2B5EF4-FFF2-40B4-BE49-F238E27FC236}">
                <a16:creationId xmlns:a16="http://schemas.microsoft.com/office/drawing/2014/main" id="{C75B1736-E00A-DFBB-8FF8-C6ADD359E63A}"/>
              </a:ext>
            </a:extLst>
          </p:cNvPr>
          <p:cNvSpPr txBox="1"/>
          <p:nvPr/>
        </p:nvSpPr>
        <p:spPr>
          <a:xfrm>
            <a:off x="1587982" y="5420319"/>
            <a:ext cx="4227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Georgia" panose="02040502050405020303" pitchFamily="18" charset="0"/>
              </a:rPr>
              <a:t>Relevant protrusion of the coil end.</a:t>
            </a:r>
            <a:endParaRPr lang="it-IT" sz="2000" dirty="0">
              <a:latin typeface="Georgia" panose="02040502050405020303" pitchFamily="18" charset="0"/>
            </a:endParaRPr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0C67467A-692A-B281-0998-C4D9A5FFE6FB}"/>
              </a:ext>
            </a:extLst>
          </p:cNvPr>
          <p:cNvSpPr txBox="1"/>
          <p:nvPr/>
        </p:nvSpPr>
        <p:spPr>
          <a:xfrm>
            <a:off x="6592228" y="5420319"/>
            <a:ext cx="4525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Georgia" panose="02040502050405020303" pitchFamily="18" charset="0"/>
              </a:rPr>
              <a:t>The final spacer tends to tilt upward.</a:t>
            </a:r>
            <a:endParaRPr lang="it-IT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081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3F2E5B-5EEB-6A74-DBB1-0C88B1426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FF333EF1-CAA8-D416-4A78-0CE0F9952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37D3B7A-2E3A-F366-116D-C4CB56121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14</a:t>
            </a:fld>
            <a:endParaRPr lang="it-IT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0D68279C-BB60-93E1-CB8A-84EE597E4E5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400" dirty="0" err="1">
                <a:latin typeface="Georgia" panose="02040502050405020303" pitchFamily="18" charset="0"/>
              </a:rPr>
              <a:t>P</a:t>
            </a:r>
            <a:r>
              <a:rPr lang="it-IT" dirty="0" err="1">
                <a:latin typeface="Georgia" panose="02040502050405020303" pitchFamily="18" charset="0"/>
              </a:rPr>
              <a:t>roposal</a:t>
            </a:r>
            <a:r>
              <a:rPr lang="it-IT" dirty="0">
                <a:latin typeface="Georgia" panose="02040502050405020303" pitchFamily="18" charset="0"/>
              </a:rPr>
              <a:t> for </a:t>
            </a:r>
            <a:r>
              <a:rPr lang="it-IT" dirty="0" err="1">
                <a:latin typeface="Georgia" panose="02040502050405020303" pitchFamily="18" charset="0"/>
              </a:rPr>
              <a:t>next</a:t>
            </a:r>
            <a:r>
              <a:rPr lang="it-IT" dirty="0">
                <a:latin typeface="Georgia" panose="02040502050405020303" pitchFamily="18" charset="0"/>
              </a:rPr>
              <a:t> step</a:t>
            </a:r>
            <a:endParaRPr lang="it-IT" sz="4400" dirty="0">
              <a:latin typeface="Georgia" panose="02040502050405020303" pitchFamily="18" charset="0"/>
            </a:endParaRP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826E95B6-1CFC-1E2E-12B4-5C2693D57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sp>
        <p:nvSpPr>
          <p:cNvPr id="6" name="CasellaDiTesto 14">
            <a:extLst>
              <a:ext uri="{FF2B5EF4-FFF2-40B4-BE49-F238E27FC236}">
                <a16:creationId xmlns:a16="http://schemas.microsoft.com/office/drawing/2014/main" id="{C578D298-77AD-E09F-392C-972D7162EAC2}"/>
              </a:ext>
            </a:extLst>
          </p:cNvPr>
          <p:cNvSpPr txBox="1"/>
          <p:nvPr/>
        </p:nvSpPr>
        <p:spPr>
          <a:xfrm>
            <a:off x="838199" y="1690688"/>
            <a:ext cx="6270523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30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latin typeface="Georgia" panose="02040502050405020303" pitchFamily="18" charset="0"/>
              </a:rPr>
              <a:t>ASG</a:t>
            </a:r>
            <a:r>
              <a:rPr lang="en-US" sz="1600" dirty="0">
                <a:latin typeface="Georgia" panose="02040502050405020303" pitchFamily="18" charset="0"/>
              </a:rPr>
              <a:t>, </a:t>
            </a:r>
            <a:r>
              <a:rPr lang="en-US" sz="1600" b="1" dirty="0">
                <a:latin typeface="Georgia" panose="02040502050405020303" pitchFamily="18" charset="0"/>
              </a:rPr>
              <a:t>INFN-GE</a:t>
            </a:r>
            <a:r>
              <a:rPr lang="en-US" sz="1600" dirty="0">
                <a:latin typeface="Georgia" panose="02040502050405020303" pitchFamily="18" charset="0"/>
              </a:rPr>
              <a:t> and </a:t>
            </a:r>
            <a:r>
              <a:rPr lang="en-US" sz="1600" b="1" dirty="0">
                <a:latin typeface="Georgia" panose="02040502050405020303" pitchFamily="18" charset="0"/>
              </a:rPr>
              <a:t>INFN-MI</a:t>
            </a:r>
            <a:r>
              <a:rPr lang="en-US" sz="1600" dirty="0">
                <a:latin typeface="Georgia" panose="02040502050405020303" pitchFamily="18" charset="0"/>
              </a:rPr>
              <a:t> will perform studies focused on finding the </a:t>
            </a:r>
            <a:r>
              <a:rPr lang="en-US" sz="1600" b="1" dirty="0">
                <a:latin typeface="Georgia" panose="02040502050405020303" pitchFamily="18" charset="0"/>
              </a:rPr>
              <a:t>natural curvature </a:t>
            </a:r>
            <a:r>
              <a:rPr lang="en-US" sz="1600" dirty="0">
                <a:latin typeface="Georgia" panose="02040502050405020303" pitchFamily="18" charset="0"/>
              </a:rPr>
              <a:t>of the cable with the </a:t>
            </a:r>
            <a:r>
              <a:rPr lang="en-US" sz="1600" b="1" dirty="0">
                <a:latin typeface="Georgia" panose="02040502050405020303" pitchFamily="18" charset="0"/>
              </a:rPr>
              <a:t>50 mm mandrel </a:t>
            </a:r>
            <a:r>
              <a:rPr lang="en-US" sz="1600" dirty="0">
                <a:latin typeface="Georgia" panose="02040502050405020303" pitchFamily="18" charset="0"/>
              </a:rPr>
              <a:t>by extending the length of the head.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atin typeface="Georgia" panose="02040502050405020303" pitchFamily="18" charset="0"/>
            </a:endParaRPr>
          </a:p>
          <a:p>
            <a:pPr marL="285750" indent="-285750" algn="just">
              <a:spcBef>
                <a:spcPts val="30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latin typeface="Georgia" panose="02040502050405020303" pitchFamily="18" charset="0"/>
              </a:rPr>
              <a:t>INFN-MI</a:t>
            </a:r>
            <a:r>
              <a:rPr lang="en-US" sz="1600" dirty="0">
                <a:latin typeface="Georgia" panose="02040502050405020303" pitchFamily="18" charset="0"/>
              </a:rPr>
              <a:t> will implement the measured </a:t>
            </a:r>
            <a:r>
              <a:rPr lang="en-US" sz="1600" b="1" dirty="0">
                <a:latin typeface="Georgia" panose="02040502050405020303" pitchFamily="18" charset="0"/>
              </a:rPr>
              <a:t>beta angles </a:t>
            </a:r>
            <a:r>
              <a:rPr lang="en-US" sz="1600" dirty="0">
                <a:latin typeface="Georgia" panose="02040502050405020303" pitchFamily="18" charset="0"/>
              </a:rPr>
              <a:t>in </a:t>
            </a:r>
            <a:r>
              <a:rPr lang="en-US" sz="1600" b="1" dirty="0">
                <a:latin typeface="Georgia" panose="02040502050405020303" pitchFamily="18" charset="0"/>
              </a:rPr>
              <a:t>Roxie</a:t>
            </a:r>
            <a:r>
              <a:rPr lang="en-US" sz="1600" dirty="0">
                <a:latin typeface="Georgia" panose="02040502050405020303" pitchFamily="18" charset="0"/>
              </a:rPr>
              <a:t> and will produce a </a:t>
            </a:r>
            <a:r>
              <a:rPr lang="en-US" sz="1600" b="1" dirty="0">
                <a:latin typeface="Georgia" panose="02040502050405020303" pitchFamily="18" charset="0"/>
              </a:rPr>
              <a:t>new set of plastic </a:t>
            </a:r>
            <a:r>
              <a:rPr lang="en-US" sz="1600" b="1" dirty="0" err="1">
                <a:latin typeface="Georgia" panose="02040502050405020303" pitchFamily="18" charset="0"/>
              </a:rPr>
              <a:t>endspacers</a:t>
            </a:r>
            <a:r>
              <a:rPr lang="en-US" sz="1600" dirty="0">
                <a:latin typeface="Georgia" panose="02040502050405020303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latin typeface="Georgia" panose="02040502050405020303" pitchFamily="18" charset="0"/>
            </a:endParaRPr>
          </a:p>
          <a:p>
            <a:pPr marL="285750" indent="-285750" algn="just">
              <a:spcBef>
                <a:spcPts val="30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latin typeface="Georgia" panose="02040502050405020303" pitchFamily="18" charset="0"/>
              </a:rPr>
              <a:t>ASG</a:t>
            </a:r>
            <a:r>
              <a:rPr lang="en-US" sz="1600" dirty="0">
                <a:latin typeface="Georgia" panose="02040502050405020303" pitchFamily="18" charset="0"/>
              </a:rPr>
              <a:t> will explore the possibility of </a:t>
            </a:r>
            <a:r>
              <a:rPr lang="en-US" sz="1600" b="1" dirty="0">
                <a:latin typeface="Georgia" panose="02040502050405020303" pitchFamily="18" charset="0"/>
              </a:rPr>
              <a:t>improving the tooling </a:t>
            </a:r>
            <a:r>
              <a:rPr lang="en-US" sz="1600" dirty="0">
                <a:latin typeface="Georgia" panose="02040502050405020303" pitchFamily="18" charset="0"/>
              </a:rPr>
              <a:t>by using </a:t>
            </a:r>
            <a:r>
              <a:rPr lang="en-US" sz="1600" b="1" dirty="0">
                <a:latin typeface="Georgia" panose="02040502050405020303" pitchFamily="18" charset="0"/>
              </a:rPr>
              <a:t>clamps </a:t>
            </a:r>
            <a:r>
              <a:rPr lang="en-US" sz="1600" dirty="0">
                <a:latin typeface="Georgia" panose="02040502050405020303" pitchFamily="18" charset="0"/>
              </a:rPr>
              <a:t>that try to provide better support for the turn ends.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70130109-986B-335B-8CA3-00CE7D6AA13C}"/>
              </a:ext>
            </a:extLst>
          </p:cNvPr>
          <p:cNvSpPr/>
          <p:nvPr/>
        </p:nvSpPr>
        <p:spPr>
          <a:xfrm>
            <a:off x="7402930" y="1702506"/>
            <a:ext cx="772245" cy="3733800"/>
          </a:xfrm>
          <a:prstGeom prst="rightBrace">
            <a:avLst/>
          </a:prstGeom>
          <a:ln w="38100"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DE5422-D9C1-8D41-26A5-AEEE82D78B21}"/>
              </a:ext>
            </a:extLst>
          </p:cNvPr>
          <p:cNvSpPr txBox="1"/>
          <p:nvPr/>
        </p:nvSpPr>
        <p:spPr>
          <a:xfrm>
            <a:off x="8194087" y="2721739"/>
            <a:ext cx="280035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3000"/>
              </a:spcBef>
            </a:pPr>
            <a:r>
              <a:rPr lang="en-US" sz="1800" b="1" dirty="0">
                <a:latin typeface="Goudy Old Style" panose="02020502050305020303" pitchFamily="18" charset="0"/>
              </a:rPr>
              <a:t> </a:t>
            </a:r>
            <a:r>
              <a:rPr lang="en-US" sz="3600" dirty="0">
                <a:latin typeface="Georgia" panose="02040502050405020303" pitchFamily="18" charset="0"/>
              </a:rPr>
              <a:t>Final Winding Test </a:t>
            </a:r>
            <a:endParaRPr lang="en-US" sz="1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191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4003C78-671E-E949-5ECA-88695957B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822F1875-94C2-1EDC-6755-BA7D043A3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2</a:t>
            </a:fld>
            <a:endParaRPr lang="it-IT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7A41D3D5-1119-0D22-AC78-E24255EA64A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O</a:t>
            </a:r>
            <a:r>
              <a:rPr lang="it-IT" dirty="0" err="1">
                <a:latin typeface="Georgia" panose="02040502050405020303" pitchFamily="18" charset="0"/>
              </a:rPr>
              <a:t>utline</a:t>
            </a:r>
            <a:endParaRPr lang="it-IT" dirty="0">
              <a:latin typeface="Georgia" panose="02040502050405020303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FDB52F7-16D3-3833-4C71-AB1C27B81E71}"/>
              </a:ext>
            </a:extLst>
          </p:cNvPr>
          <p:cNvSpPr txBox="1"/>
          <p:nvPr/>
        </p:nvSpPr>
        <p:spPr>
          <a:xfrm>
            <a:off x="1037617" y="1498060"/>
            <a:ext cx="68780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err="1">
                <a:latin typeface="Georgia" panose="02040502050405020303" pitchFamily="18" charset="0"/>
              </a:rPr>
              <a:t>Winding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 err="1">
                <a:latin typeface="Georgia" panose="02040502050405020303" pitchFamily="18" charset="0"/>
              </a:rPr>
              <a:t>parameters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err="1">
                <a:latin typeface="Georgia" panose="02040502050405020303" pitchFamily="18" charset="0"/>
              </a:rPr>
              <a:t>Measurement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 err="1">
                <a:latin typeface="Georgia" panose="02040502050405020303" pitchFamily="18" charset="0"/>
              </a:rPr>
              <a:t>method</a:t>
            </a:r>
            <a:endParaRPr lang="it-IT" sz="2400" dirty="0"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atin typeface="Georgia" panose="02040502050405020303" pitchFamily="18" charset="0"/>
              </a:rPr>
              <a:t>Visual </a:t>
            </a:r>
            <a:r>
              <a:rPr lang="it-IT" sz="2400" dirty="0" err="1">
                <a:latin typeface="Georgia" panose="02040502050405020303" pitchFamily="18" charset="0"/>
              </a:rPr>
              <a:t>inspection</a:t>
            </a:r>
            <a:endParaRPr lang="it-IT" sz="2400" dirty="0"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atin typeface="Georgia" panose="02040502050405020303" pitchFamily="18" charset="0"/>
              </a:rPr>
              <a:t>Data </a:t>
            </a:r>
            <a:r>
              <a:rPr lang="it-IT" sz="2400" dirty="0" err="1">
                <a:latin typeface="Georgia" panose="02040502050405020303" pitchFamily="18" charset="0"/>
              </a:rPr>
              <a:t>analysis</a:t>
            </a:r>
            <a:endParaRPr lang="it-IT" sz="2400" dirty="0"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err="1">
                <a:latin typeface="Georgia" panose="02040502050405020303" pitchFamily="18" charset="0"/>
              </a:rPr>
              <a:t>Tooling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 err="1">
                <a:latin typeface="Georgia" panose="02040502050405020303" pitchFamily="18" charset="0"/>
              </a:rPr>
              <a:t>issues</a:t>
            </a:r>
            <a:endParaRPr lang="it-IT" sz="2400" dirty="0"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err="1">
                <a:latin typeface="Georgia" panose="02040502050405020303" pitchFamily="18" charset="0"/>
              </a:rPr>
              <a:t>Conclusions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30DD57D4-E165-1D7C-6CAA-9986EA6F1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2278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6140A3-9EAF-E9C9-CC36-F49C3EBBF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01DB828-7D23-418E-E3CC-96A5BD2DD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6365563-1A29-A9C6-BAE1-F08D62D86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3</a:t>
            </a:fld>
            <a:endParaRPr lang="it-IT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D8F64B33-BEA0-079F-F34F-892E2F210AE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400" dirty="0" err="1">
                <a:latin typeface="Georgia" panose="02040502050405020303" pitchFamily="18" charset="0"/>
              </a:rPr>
              <a:t>Winding</a:t>
            </a:r>
            <a:r>
              <a:rPr lang="it-IT" sz="4400" dirty="0">
                <a:latin typeface="Georgia" panose="02040502050405020303" pitchFamily="18" charset="0"/>
              </a:rPr>
              <a:t> </a:t>
            </a:r>
            <a:r>
              <a:rPr lang="it-IT" sz="4400" dirty="0" err="1">
                <a:latin typeface="Georgia" panose="02040502050405020303" pitchFamily="18" charset="0"/>
              </a:rPr>
              <a:t>parameters</a:t>
            </a:r>
            <a:r>
              <a:rPr lang="it-IT" sz="4400" dirty="0"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6E78C05-25F8-0940-8919-F79BECEDBB0A}"/>
              </a:ext>
            </a:extLst>
          </p:cNvPr>
          <p:cNvSpPr txBox="1"/>
          <p:nvPr/>
        </p:nvSpPr>
        <p:spPr>
          <a:xfrm>
            <a:off x="1037617" y="1498060"/>
            <a:ext cx="94690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err="1">
                <a:latin typeface="Georgia" panose="02040502050405020303" pitchFamily="18" charset="0"/>
              </a:rPr>
              <a:t>Winding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 err="1">
                <a:latin typeface="Georgia" panose="02040502050405020303" pitchFamily="18" charset="0"/>
              </a:rPr>
              <a:t>tension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>
                <a:highlight>
                  <a:srgbClr val="FFFF00"/>
                </a:highlight>
                <a:latin typeface="Georgia" panose="02040502050405020303" pitchFamily="18" charset="0"/>
              </a:rPr>
              <a:t>20 </a:t>
            </a:r>
            <a:r>
              <a:rPr lang="it-IT" sz="2400" dirty="0" err="1">
                <a:highlight>
                  <a:srgbClr val="FFFF00"/>
                </a:highlight>
                <a:latin typeface="Georgia" panose="02040502050405020303" pitchFamily="18" charset="0"/>
              </a:rPr>
              <a:t>kgf</a:t>
            </a:r>
            <a:r>
              <a:rPr lang="it-IT" sz="2400" dirty="0">
                <a:highlight>
                  <a:srgbClr val="FFFF00"/>
                </a:highlight>
                <a:latin typeface="Georgia" panose="02040502050405020303" pitchFamily="18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atin typeface="Georgia" panose="02040502050405020303" pitchFamily="18" charset="0"/>
              </a:rPr>
              <a:t>Nb3Sn Rutherford Cable </a:t>
            </a:r>
            <a:r>
              <a:rPr lang="it-IT" sz="2400" dirty="0" err="1">
                <a:latin typeface="Georgia" panose="02040502050405020303" pitchFamily="18" charset="0"/>
              </a:rPr>
              <a:t>insulated</a:t>
            </a:r>
            <a:r>
              <a:rPr lang="it-IT" sz="2400" dirty="0">
                <a:latin typeface="Georgia" panose="02040502050405020303" pitchFamily="18" charset="0"/>
              </a:rPr>
              <a:t> (fiberglass) – </a:t>
            </a:r>
            <a:r>
              <a:rPr lang="it-IT" sz="2400" dirty="0" err="1">
                <a:latin typeface="Georgia" panose="02040502050405020303" pitchFamily="18" charset="0"/>
              </a:rPr>
              <a:t>spool</a:t>
            </a:r>
            <a:r>
              <a:rPr lang="it-IT" sz="2400" dirty="0">
                <a:latin typeface="Georgia" panose="02040502050405020303" pitchFamily="18" charset="0"/>
              </a:rPr>
              <a:t> 3 (50 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err="1">
                <a:latin typeface="Georgia" panose="02040502050405020303" pitchFamily="18" charset="0"/>
              </a:rPr>
              <a:t>Winding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 err="1">
                <a:latin typeface="Georgia" panose="02040502050405020303" pitchFamily="18" charset="0"/>
              </a:rPr>
              <a:t>direction</a:t>
            </a:r>
            <a:r>
              <a:rPr lang="it-IT" sz="2400" dirty="0">
                <a:latin typeface="Georgia" panose="02040502050405020303" pitchFamily="18" charset="0"/>
              </a:rPr>
              <a:t>: </a:t>
            </a:r>
            <a:r>
              <a:rPr lang="it-IT" sz="2400" dirty="0" err="1">
                <a:latin typeface="Georgia" panose="02040502050405020303" pitchFamily="18" charset="0"/>
              </a:rPr>
              <a:t>favorable</a:t>
            </a:r>
            <a:r>
              <a:rPr lang="it-IT" sz="2400" dirty="0">
                <a:latin typeface="Georgia" panose="02040502050405020303" pitchFamily="18" charset="0"/>
              </a:rPr>
              <a:t> w.r.t. cable twist</a:t>
            </a:r>
          </a:p>
          <a:p>
            <a:endParaRPr lang="it-IT" sz="2400" dirty="0">
              <a:latin typeface="Georgia" panose="02040502050405020303" pitchFamily="18" charset="0"/>
            </a:endParaRP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D45A955D-9257-FB23-ADB3-319F3E0D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5644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378697-0C00-C8BB-27C0-D0A8FC99E5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99DD2D8-58EF-B579-A2CE-5F14D2B2A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C4FA76A-1B96-22F9-C8D6-F8799E36B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4</a:t>
            </a:fld>
            <a:endParaRPr lang="it-IT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A9F84B5C-73CF-23ED-9ED2-2C554AB888F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400" dirty="0" err="1">
                <a:latin typeface="Georgia" panose="02040502050405020303" pitchFamily="18" charset="0"/>
              </a:rPr>
              <a:t>Measurement</a:t>
            </a:r>
            <a:r>
              <a:rPr lang="it-IT" sz="4400" dirty="0">
                <a:latin typeface="Georgia" panose="02040502050405020303" pitchFamily="18" charset="0"/>
              </a:rPr>
              <a:t> </a:t>
            </a:r>
            <a:r>
              <a:rPr lang="it-IT" sz="4400" dirty="0" err="1">
                <a:latin typeface="Georgia" panose="02040502050405020303" pitchFamily="18" charset="0"/>
              </a:rPr>
              <a:t>method</a:t>
            </a:r>
            <a:endParaRPr lang="it-IT" sz="4400" dirty="0">
              <a:latin typeface="Georgia" panose="02040502050405020303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38B8FB7-4A1D-8DB1-6F81-706249970938}"/>
              </a:ext>
            </a:extLst>
          </p:cNvPr>
          <p:cNvSpPr txBox="1"/>
          <p:nvPr/>
        </p:nvSpPr>
        <p:spPr>
          <a:xfrm>
            <a:off x="1037616" y="1498060"/>
            <a:ext cx="103161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latin typeface="Georgia" panose="02040502050405020303" pitchFamily="18" charset="0"/>
              </a:rPr>
              <a:t>The </a:t>
            </a:r>
            <a:r>
              <a:rPr lang="it-IT" sz="2000" dirty="0" err="1">
                <a:latin typeface="Georgia" panose="02040502050405020303" pitchFamily="18" charset="0"/>
              </a:rPr>
              <a:t>distance</a:t>
            </a:r>
            <a:r>
              <a:rPr lang="it-IT" sz="2000" dirty="0">
                <a:latin typeface="Georgia" panose="02040502050405020303" pitchFamily="18" charset="0"/>
              </a:rPr>
              <a:t> </a:t>
            </a:r>
            <a:r>
              <a:rPr lang="it-IT" sz="2000" dirty="0" err="1">
                <a:latin typeface="Georgia" panose="02040502050405020303" pitchFamily="18" charset="0"/>
              </a:rPr>
              <a:t>between</a:t>
            </a:r>
            <a:r>
              <a:rPr lang="it-IT" sz="2000" dirty="0">
                <a:latin typeface="Georgia" panose="02040502050405020303" pitchFamily="18" charset="0"/>
              </a:rPr>
              <a:t> the </a:t>
            </a:r>
            <a:r>
              <a:rPr lang="it-IT" sz="2000" dirty="0" err="1">
                <a:latin typeface="Georgia" panose="02040502050405020303" pitchFamily="18" charset="0"/>
              </a:rPr>
              <a:t>mandrel</a:t>
            </a:r>
            <a:r>
              <a:rPr lang="it-IT" sz="2000" dirty="0">
                <a:latin typeface="Georgia" panose="02040502050405020303" pitchFamily="18" charset="0"/>
              </a:rPr>
              <a:t> corner of the cable and the </a:t>
            </a:r>
            <a:r>
              <a:rPr lang="it-IT" sz="2000" dirty="0" err="1">
                <a:latin typeface="Georgia" panose="02040502050405020303" pitchFamily="18" charset="0"/>
              </a:rPr>
              <a:t>reference</a:t>
            </a:r>
            <a:r>
              <a:rPr lang="it-IT" sz="2000" dirty="0">
                <a:latin typeface="Georgia" panose="02040502050405020303" pitchFamily="18" charset="0"/>
              </a:rPr>
              <a:t> </a:t>
            </a:r>
            <a:r>
              <a:rPr lang="it-IT" sz="2000" dirty="0" err="1">
                <a:latin typeface="Georgia" panose="02040502050405020303" pitchFamily="18" charset="0"/>
              </a:rPr>
              <a:t>surface</a:t>
            </a:r>
            <a:r>
              <a:rPr lang="it-IT" sz="2000" dirty="0">
                <a:latin typeface="Georgia" panose="02040502050405020303" pitchFamily="18" charset="0"/>
              </a:rPr>
              <a:t> </a:t>
            </a:r>
            <a:r>
              <a:rPr lang="it-IT" sz="2000" dirty="0" err="1">
                <a:latin typeface="Georgia" panose="02040502050405020303" pitchFamily="18" charset="0"/>
              </a:rPr>
              <a:t>is</a:t>
            </a:r>
            <a:r>
              <a:rPr lang="it-IT" sz="2000" dirty="0">
                <a:latin typeface="Georgia" panose="02040502050405020303" pitchFamily="18" charset="0"/>
              </a:rPr>
              <a:t> </a:t>
            </a:r>
            <a:r>
              <a:rPr lang="it-IT" sz="2000" dirty="0" err="1">
                <a:latin typeface="Georgia" panose="02040502050405020303" pitchFamily="18" charset="0"/>
              </a:rPr>
              <a:t>measured</a:t>
            </a:r>
            <a:endParaRPr lang="it-IT" sz="2000" dirty="0"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latin typeface="Georgia" panose="02040502050405020303" pitchFamily="18" charset="0"/>
              </a:rPr>
              <a:t>The </a:t>
            </a:r>
            <a:r>
              <a:rPr lang="it-IT" sz="2000" dirty="0" err="1">
                <a:latin typeface="Georgia" panose="02040502050405020303" pitchFamily="18" charset="0"/>
              </a:rPr>
              <a:t>distance</a:t>
            </a:r>
            <a:r>
              <a:rPr lang="it-IT" sz="2000" dirty="0">
                <a:latin typeface="Georgia" panose="02040502050405020303" pitchFamily="18" charset="0"/>
              </a:rPr>
              <a:t> </a:t>
            </a:r>
            <a:r>
              <a:rPr lang="it-IT" sz="2000" dirty="0" err="1">
                <a:latin typeface="Georgia" panose="02040502050405020303" pitchFamily="18" charset="0"/>
              </a:rPr>
              <a:t>between</a:t>
            </a:r>
            <a:r>
              <a:rPr lang="it-IT" sz="2000" dirty="0">
                <a:latin typeface="Georgia" panose="02040502050405020303" pitchFamily="18" charset="0"/>
              </a:rPr>
              <a:t> the top corner of the cable and the </a:t>
            </a:r>
            <a:r>
              <a:rPr lang="it-IT" sz="2000" dirty="0" err="1">
                <a:latin typeface="Georgia" panose="02040502050405020303" pitchFamily="18" charset="0"/>
              </a:rPr>
              <a:t>reference</a:t>
            </a:r>
            <a:r>
              <a:rPr lang="it-IT" sz="2000" dirty="0">
                <a:latin typeface="Georgia" panose="02040502050405020303" pitchFamily="18" charset="0"/>
              </a:rPr>
              <a:t> </a:t>
            </a:r>
            <a:r>
              <a:rPr lang="it-IT" sz="2000" dirty="0" err="1">
                <a:latin typeface="Georgia" panose="02040502050405020303" pitchFamily="18" charset="0"/>
              </a:rPr>
              <a:t>surface</a:t>
            </a:r>
            <a:r>
              <a:rPr lang="it-IT" sz="2000" dirty="0">
                <a:latin typeface="Georgia" panose="02040502050405020303" pitchFamily="18" charset="0"/>
              </a:rPr>
              <a:t> </a:t>
            </a:r>
            <a:r>
              <a:rPr lang="it-IT" sz="2000" dirty="0" err="1">
                <a:latin typeface="Georgia" panose="02040502050405020303" pitchFamily="18" charset="0"/>
              </a:rPr>
              <a:t>is</a:t>
            </a:r>
            <a:r>
              <a:rPr lang="it-IT" sz="2000" dirty="0">
                <a:latin typeface="Georgia" panose="02040502050405020303" pitchFamily="18" charset="0"/>
              </a:rPr>
              <a:t> </a:t>
            </a:r>
            <a:r>
              <a:rPr lang="it-IT" sz="2000" dirty="0" err="1">
                <a:latin typeface="Georgia" panose="02040502050405020303" pitchFamily="18" charset="0"/>
              </a:rPr>
              <a:t>measured</a:t>
            </a:r>
            <a:endParaRPr lang="it-IT" sz="2000" dirty="0"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latin typeface="Georgia" panose="02040502050405020303" pitchFamily="18" charset="0"/>
              </a:rPr>
              <a:t>The beta angle </a:t>
            </a:r>
            <a:r>
              <a:rPr lang="it-IT" sz="2000" dirty="0" err="1">
                <a:latin typeface="Georgia" panose="02040502050405020303" pitchFamily="18" charset="0"/>
              </a:rPr>
              <a:t>is</a:t>
            </a:r>
            <a:r>
              <a:rPr lang="it-IT" sz="2000" dirty="0">
                <a:latin typeface="Georgia" panose="02040502050405020303" pitchFamily="18" charset="0"/>
              </a:rPr>
              <a:t> </a:t>
            </a:r>
            <a:r>
              <a:rPr lang="it-IT" sz="2000" dirty="0" err="1">
                <a:latin typeface="Georgia" panose="02040502050405020303" pitchFamily="18" charset="0"/>
              </a:rPr>
              <a:t>computed</a:t>
            </a:r>
            <a:r>
              <a:rPr lang="it-IT" sz="2000" dirty="0">
                <a:latin typeface="Georgia" panose="02040502050405020303" pitchFamily="18" charset="0"/>
              </a:rPr>
              <a:t> </a:t>
            </a:r>
            <a:r>
              <a:rPr lang="it-IT" sz="2000" dirty="0" err="1">
                <a:latin typeface="Georgia" panose="02040502050405020303" pitchFamily="18" charset="0"/>
              </a:rPr>
              <a:t>using</a:t>
            </a:r>
            <a:r>
              <a:rPr lang="it-IT" sz="2000" dirty="0">
                <a:latin typeface="Georgia" panose="02040502050405020303" pitchFamily="18" charset="0"/>
              </a:rPr>
              <a:t> </a:t>
            </a:r>
            <a:r>
              <a:rPr lang="it-IT" sz="2000" dirty="0" err="1">
                <a:latin typeface="Georgia" panose="02040502050405020303" pitchFamily="18" charset="0"/>
              </a:rPr>
              <a:t>those</a:t>
            </a:r>
            <a:r>
              <a:rPr lang="it-IT" sz="2000" dirty="0">
                <a:latin typeface="Georgia" panose="02040502050405020303" pitchFamily="18" charset="0"/>
              </a:rPr>
              <a:t> </a:t>
            </a:r>
            <a:r>
              <a:rPr lang="it-IT" sz="2000" dirty="0" err="1">
                <a:latin typeface="Georgia" panose="02040502050405020303" pitchFamily="18" charset="0"/>
              </a:rPr>
              <a:t>distances</a:t>
            </a:r>
            <a:r>
              <a:rPr lang="it-IT" sz="2000" dirty="0">
                <a:latin typeface="Georgia" panose="02040502050405020303" pitchFamily="18" charset="0"/>
              </a:rPr>
              <a:t> and </a:t>
            </a:r>
            <a:r>
              <a:rPr lang="it-IT" sz="2000" dirty="0" err="1">
                <a:latin typeface="Georgia" panose="02040502050405020303" pitchFamily="18" charset="0"/>
              </a:rPr>
              <a:t>compared</a:t>
            </a:r>
            <a:r>
              <a:rPr lang="it-IT" sz="2000" dirty="0">
                <a:latin typeface="Georgia" panose="02040502050405020303" pitchFamily="18" charset="0"/>
              </a:rPr>
              <a:t> with the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latin typeface="Georgia" panose="02040502050405020303" pitchFamily="18" charset="0"/>
            </a:endParaRPr>
          </a:p>
          <a:p>
            <a:endParaRPr lang="it-IT" sz="2400" dirty="0">
              <a:latin typeface="Georgia" panose="02040502050405020303" pitchFamily="18" charset="0"/>
            </a:endParaRP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B05A2F7A-FB12-F0D4-B234-ABDFF25F1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pic>
        <p:nvPicPr>
          <p:cNvPr id="8" name="Immagine 7" descr="Immagine che contiene persona, macchina, Metallurgia, Tecnico&#10;&#10;Descrizione generata automaticamente">
            <a:extLst>
              <a:ext uri="{FF2B5EF4-FFF2-40B4-BE49-F238E27FC236}">
                <a16:creationId xmlns:a16="http://schemas.microsoft.com/office/drawing/2014/main" id="{6952CC2F-02A3-8C86-8DA2-D05E3B28AB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769" y="3199939"/>
            <a:ext cx="3131278" cy="2349213"/>
          </a:xfrm>
          <a:prstGeom prst="rect">
            <a:avLst/>
          </a:prstGeom>
        </p:spPr>
      </p:pic>
      <p:pic>
        <p:nvPicPr>
          <p:cNvPr id="10" name="Immagine 9" descr="Immagine che contiene persona, macchina, ingegneria, vestiti&#10;&#10;Descrizione generata automaticamente">
            <a:extLst>
              <a:ext uri="{FF2B5EF4-FFF2-40B4-BE49-F238E27FC236}">
                <a16:creationId xmlns:a16="http://schemas.microsoft.com/office/drawing/2014/main" id="{D56F2A3F-DCC8-3E31-6C31-5B02E306C0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95" y="3199939"/>
            <a:ext cx="3132284" cy="2349213"/>
          </a:xfrm>
          <a:prstGeom prst="rect">
            <a:avLst/>
          </a:prstGeom>
        </p:spPr>
      </p:pic>
      <p:pic>
        <p:nvPicPr>
          <p:cNvPr id="12" name="Immagine 11" descr="Immagine che contiene persona, interno, tagliare, coltello&#10;&#10;Descrizione generata automaticamente">
            <a:extLst>
              <a:ext uri="{FF2B5EF4-FFF2-40B4-BE49-F238E27FC236}">
                <a16:creationId xmlns:a16="http://schemas.microsoft.com/office/drawing/2014/main" id="{7BFFFB25-B991-F0D4-5BBE-588CEA6481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924" y="3199939"/>
            <a:ext cx="3458814" cy="234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735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DAAFD-54B2-B711-1E5C-18ACA279C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7849E66-F545-4D2D-BB3D-75A1D2201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61FCF9F-C915-9654-4377-DFB9B963E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5</a:t>
            </a:fld>
            <a:endParaRPr lang="it-IT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E07FFB19-E013-D298-8EE8-10961D19ABA7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400" dirty="0">
                <a:latin typeface="Georgia" panose="02040502050405020303" pitchFamily="18" charset="0"/>
              </a:rPr>
              <a:t>Visual </a:t>
            </a:r>
            <a:r>
              <a:rPr lang="it-IT" sz="4400" dirty="0" err="1">
                <a:latin typeface="Georgia" panose="02040502050405020303" pitchFamily="18" charset="0"/>
              </a:rPr>
              <a:t>inspection</a:t>
            </a:r>
            <a:endParaRPr lang="it-IT" sz="4400" dirty="0">
              <a:latin typeface="Georgia" panose="02040502050405020303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E9AC608-EBE3-6F2B-8A70-F5FD16556BB4}"/>
              </a:ext>
            </a:extLst>
          </p:cNvPr>
          <p:cNvSpPr txBox="1"/>
          <p:nvPr/>
        </p:nvSpPr>
        <p:spPr>
          <a:xfrm>
            <a:off x="1037617" y="1498060"/>
            <a:ext cx="505838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Georgia" panose="02040502050405020303" pitchFamily="18" charset="0"/>
              </a:rPr>
              <a:t>By visual </a:t>
            </a:r>
            <a:r>
              <a:rPr lang="it-IT" sz="2400" dirty="0" err="1">
                <a:latin typeface="Georgia" panose="02040502050405020303" pitchFamily="18" charset="0"/>
              </a:rPr>
              <a:t>inspection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 err="1">
                <a:latin typeface="Georgia" panose="02040502050405020303" pitchFamily="18" charset="0"/>
              </a:rPr>
              <a:t>we</a:t>
            </a:r>
            <a:r>
              <a:rPr lang="it-IT" sz="2400" dirty="0">
                <a:latin typeface="Georgia" panose="02040502050405020303" pitchFamily="18" charset="0"/>
              </a:rPr>
              <a:t> determine the cable </a:t>
            </a:r>
            <a:r>
              <a:rPr lang="it-IT" sz="2400" dirty="0" err="1">
                <a:latin typeface="Georgia" panose="02040502050405020303" pitchFamily="18" charset="0"/>
              </a:rPr>
              <a:t>instability</a:t>
            </a:r>
            <a:r>
              <a:rPr lang="it-IT" sz="2400" dirty="0">
                <a:latin typeface="Georgia" panose="02040502050405020303" pitchFamily="18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atin typeface="Georgia" panose="02040502050405020303" pitchFamily="18" charset="0"/>
              </a:rPr>
              <a:t>Opening and </a:t>
            </a:r>
            <a:r>
              <a:rPr lang="it-IT" sz="2400" dirty="0" err="1">
                <a:latin typeface="Georgia" panose="02040502050405020303" pitchFamily="18" charset="0"/>
              </a:rPr>
              <a:t>decabling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 err="1">
                <a:latin typeface="Georgia" panose="02040502050405020303" pitchFamily="18" charset="0"/>
              </a:rPr>
              <a:t>never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 err="1">
                <a:latin typeface="Georgia" panose="02040502050405020303" pitchFamily="18" charset="0"/>
              </a:rPr>
              <a:t>observed</a:t>
            </a:r>
            <a:endParaRPr lang="it-IT" sz="2400" dirty="0"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err="1">
                <a:latin typeface="Georgia" panose="02040502050405020303" pitchFamily="18" charset="0"/>
              </a:rPr>
              <a:t>Tightening</a:t>
            </a:r>
            <a:r>
              <a:rPr lang="it-IT" sz="2400" dirty="0">
                <a:latin typeface="Georgia" panose="02040502050405020303" pitchFamily="18" charset="0"/>
              </a:rPr>
              <a:t> and pop out the </a:t>
            </a:r>
            <a:r>
              <a:rPr lang="it-IT" sz="2400" dirty="0" err="1">
                <a:latin typeface="Georgia" panose="02040502050405020303" pitchFamily="18" charset="0"/>
              </a:rPr>
              <a:t>most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 err="1">
                <a:latin typeface="Georgia" panose="02040502050405020303" pitchFamily="18" charset="0"/>
              </a:rPr>
              <a:t>instabilities</a:t>
            </a:r>
            <a:r>
              <a:rPr lang="it-IT" sz="2400" dirty="0">
                <a:latin typeface="Georgia" panose="02040502050405020303" pitchFamily="18" charset="0"/>
              </a:rPr>
              <a:t> </a:t>
            </a:r>
            <a:r>
              <a:rPr lang="it-IT" sz="2400" dirty="0" err="1">
                <a:latin typeface="Georgia" panose="02040502050405020303" pitchFamily="18" charset="0"/>
              </a:rPr>
              <a:t>observed</a:t>
            </a:r>
            <a:endParaRPr lang="it-IT" sz="2400" dirty="0"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atin typeface="Georgia" panose="02040502050405020303" pitchFamily="18" charset="0"/>
              </a:rPr>
              <a:t>The </a:t>
            </a:r>
            <a:r>
              <a:rPr lang="it-IT" sz="2400" dirty="0" err="1">
                <a:latin typeface="Georgia" panose="02040502050405020303" pitchFamily="18" charset="0"/>
              </a:rPr>
              <a:t>protrusion</a:t>
            </a:r>
            <a:r>
              <a:rPr lang="it-IT" sz="2400" dirty="0">
                <a:latin typeface="Georgia" panose="02040502050405020303" pitchFamily="18" charset="0"/>
              </a:rPr>
              <a:t>, i.e. gap </a:t>
            </a:r>
            <a:r>
              <a:rPr lang="it-IT" sz="2400" dirty="0" err="1">
                <a:latin typeface="Georgia" panose="02040502050405020303" pitchFamily="18" charset="0"/>
              </a:rPr>
              <a:t>between</a:t>
            </a:r>
            <a:r>
              <a:rPr lang="it-IT" sz="2400" dirty="0">
                <a:latin typeface="Georgia" panose="02040502050405020303" pitchFamily="18" charset="0"/>
              </a:rPr>
              <a:t> cable and </a:t>
            </a:r>
            <a:r>
              <a:rPr lang="it-IT" sz="2400" dirty="0" err="1">
                <a:latin typeface="Georgia" panose="02040502050405020303" pitchFamily="18" charset="0"/>
              </a:rPr>
              <a:t>mandrel</a:t>
            </a:r>
            <a:r>
              <a:rPr lang="it-IT" sz="2400" dirty="0">
                <a:latin typeface="Georgia" panose="02040502050405020303" pitchFamily="18" charset="0"/>
              </a:rPr>
              <a:t>, </a:t>
            </a:r>
            <a:r>
              <a:rPr lang="it-IT" sz="2400" dirty="0" err="1">
                <a:latin typeface="Georgia" panose="02040502050405020303" pitchFamily="18" charset="0"/>
              </a:rPr>
              <a:t>measured</a:t>
            </a:r>
            <a:r>
              <a:rPr lang="it-IT" sz="2400" dirty="0">
                <a:latin typeface="Georgia" panose="02040502050405020303" pitchFamily="18" charset="0"/>
              </a:rPr>
              <a:t> with a </a:t>
            </a:r>
            <a:r>
              <a:rPr lang="it-IT" sz="2400" dirty="0" err="1">
                <a:latin typeface="Georgia" panose="02040502050405020303" pitchFamily="18" charset="0"/>
              </a:rPr>
              <a:t>caliper</a:t>
            </a:r>
            <a:r>
              <a:rPr lang="it-IT" sz="2400" dirty="0">
                <a:latin typeface="Georgia" panose="02040502050405020303" pitchFamily="18" charset="0"/>
              </a:rPr>
              <a:t> and </a:t>
            </a:r>
            <a:r>
              <a:rPr lang="it-IT" sz="2400" dirty="0" err="1">
                <a:latin typeface="Georgia" panose="02040502050405020303" pitchFamily="18" charset="0"/>
              </a:rPr>
              <a:t>feeler</a:t>
            </a:r>
            <a:r>
              <a:rPr lang="it-IT" sz="2400" dirty="0">
                <a:latin typeface="Georgia" panose="02040502050405020303" pitchFamily="18" charset="0"/>
              </a:rPr>
              <a:t> gauge </a:t>
            </a:r>
            <a:br>
              <a:rPr lang="it-IT" sz="2400" dirty="0">
                <a:latin typeface="Georgia" panose="02040502050405020303" pitchFamily="18" charset="0"/>
              </a:rPr>
            </a:br>
            <a:r>
              <a:rPr lang="it-IT" sz="2400" dirty="0">
                <a:latin typeface="Georgia" panose="02040502050405020303" pitchFamily="18" charset="0"/>
                <a:sym typeface="Wingdings" panose="05000000000000000000" pitchFamily="2" charset="2"/>
              </a:rPr>
              <a:t> 0.5 mm of </a:t>
            </a:r>
            <a:r>
              <a:rPr lang="it-IT" sz="2400" dirty="0" err="1">
                <a:latin typeface="Georgia" panose="02040502050405020303" pitchFamily="18" charset="0"/>
                <a:sym typeface="Wingdings" panose="05000000000000000000" pitchFamily="2" charset="2"/>
              </a:rPr>
              <a:t>error</a:t>
            </a:r>
            <a:endParaRPr lang="it-IT" sz="2400" dirty="0"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latin typeface="Georgia" panose="02040502050405020303" pitchFamily="18" charset="0"/>
            </a:endParaRP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926ACD34-E47D-CA30-FB01-5E211442F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7A7503CA-73DC-48B9-9923-E677A091D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80886"/>
            <a:ext cx="5525316" cy="2153557"/>
          </a:xfrm>
          <a:prstGeom prst="rect">
            <a:avLst/>
          </a:prstGeom>
        </p:spPr>
      </p:pic>
      <p:grpSp>
        <p:nvGrpSpPr>
          <p:cNvPr id="9" name="Group 24">
            <a:extLst>
              <a:ext uri="{FF2B5EF4-FFF2-40B4-BE49-F238E27FC236}">
                <a16:creationId xmlns:a16="http://schemas.microsoft.com/office/drawing/2014/main" id="{B0FF208A-D7C7-4B5D-907B-6447B2BD3176}"/>
              </a:ext>
            </a:extLst>
          </p:cNvPr>
          <p:cNvGrpSpPr/>
          <p:nvPr/>
        </p:nvGrpSpPr>
        <p:grpSpPr>
          <a:xfrm>
            <a:off x="8083460" y="3860801"/>
            <a:ext cx="3537856" cy="1716313"/>
            <a:chOff x="0" y="2579914"/>
            <a:chExt cx="2755977" cy="1391920"/>
          </a:xfrm>
        </p:grpSpPr>
        <p:pic>
          <p:nvPicPr>
            <p:cNvPr id="10" name="Picture 13" descr="Text, letter&#10;&#10;Description automatically generated">
              <a:extLst>
                <a:ext uri="{FF2B5EF4-FFF2-40B4-BE49-F238E27FC236}">
                  <a16:creationId xmlns:a16="http://schemas.microsoft.com/office/drawing/2014/main" id="{9EB3D194-078F-4190-AE26-9BCF664353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148" r="5044"/>
            <a:stretch/>
          </p:blipFill>
          <p:spPr>
            <a:xfrm>
              <a:off x="0" y="2579914"/>
              <a:ext cx="2755977" cy="1391920"/>
            </a:xfrm>
            <a:prstGeom prst="rect">
              <a:avLst/>
            </a:prstGeom>
          </p:spPr>
        </p:pic>
        <p:sp>
          <p:nvSpPr>
            <p:cNvPr id="11" name="Rectangle 20">
              <a:extLst>
                <a:ext uri="{FF2B5EF4-FFF2-40B4-BE49-F238E27FC236}">
                  <a16:creationId xmlns:a16="http://schemas.microsoft.com/office/drawing/2014/main" id="{A4423653-7293-4202-A6C7-5292E0517063}"/>
                </a:ext>
              </a:extLst>
            </p:cNvPr>
            <p:cNvSpPr/>
            <p:nvPr/>
          </p:nvSpPr>
          <p:spPr>
            <a:xfrm>
              <a:off x="768315" y="3582420"/>
              <a:ext cx="222250" cy="27384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/>
            <a:lstStyle>
              <a:defPPr>
                <a:defRPr lang="en-US"/>
              </a:defPPr>
              <a:lvl1pPr marL="0" indent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>
                  <a:solidFill>
                    <a:schemeClr val="bg2">
                      <a:lumMod val="10000"/>
                    </a:schemeClr>
                  </a:solidFill>
                </a:rPr>
                <a:t>d</a:t>
              </a:r>
              <a:endParaRPr lang="en-GB" sz="120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142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48373-36C8-45F5-68D2-6245C6ED9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872DD46-BA73-32D8-9E02-7574DDC28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D831C41-13D3-3047-A4DC-395ECE0D7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6</a:t>
            </a:fld>
            <a:endParaRPr lang="it-IT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4EDE7A7D-D4AA-CD93-4D3B-7F303F60DB2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400" dirty="0">
                <a:latin typeface="Georgia" panose="02040502050405020303" pitchFamily="18" charset="0"/>
              </a:rPr>
              <a:t>Data </a:t>
            </a:r>
            <a:r>
              <a:rPr lang="it-IT" sz="4400" dirty="0" err="1">
                <a:latin typeface="Georgia" panose="02040502050405020303" pitchFamily="18" charset="0"/>
              </a:rPr>
              <a:t>analysis</a:t>
            </a:r>
            <a:r>
              <a:rPr lang="it-IT" sz="4400" dirty="0">
                <a:latin typeface="Georgia" panose="02040502050405020303" pitchFamily="18" charset="0"/>
              </a:rPr>
              <a:t> – beta angle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E445DFF-629C-1A66-3C76-3758C134BD05}"/>
              </a:ext>
            </a:extLst>
          </p:cNvPr>
          <p:cNvSpPr txBox="1"/>
          <p:nvPr/>
        </p:nvSpPr>
        <p:spPr>
          <a:xfrm>
            <a:off x="379389" y="3837411"/>
            <a:ext cx="94690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err="1">
                <a:latin typeface="Georgia" panose="02040502050405020303" pitchFamily="18" charset="0"/>
              </a:rPr>
              <a:t>We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evaluate</a:t>
            </a:r>
            <a:r>
              <a:rPr lang="it-IT" dirty="0">
                <a:latin typeface="Georgia" panose="02040502050405020303" pitchFamily="18" charset="0"/>
              </a:rPr>
              <a:t> a </a:t>
            </a:r>
            <a:r>
              <a:rPr lang="it-IT" dirty="0" err="1">
                <a:latin typeface="Georgia" panose="02040502050405020303" pitchFamily="18" charset="0"/>
              </a:rPr>
              <a:t>measurement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</a:rPr>
              <a:t>error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 of ±1°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latin typeface="Georgia" panose="02040502050405020303" pitchFamily="18" charset="0"/>
              </a:rPr>
              <a:t>The </a:t>
            </a:r>
            <a:r>
              <a:rPr lang="it-IT" dirty="0" err="1">
                <a:latin typeface="Georgia" panose="02040502050405020303" pitchFamily="18" charset="0"/>
              </a:rPr>
              <a:t>spacer</a:t>
            </a:r>
            <a:r>
              <a:rPr lang="it-IT" dirty="0">
                <a:latin typeface="Georgia" panose="02040502050405020303" pitchFamily="18" charset="0"/>
              </a:rPr>
              <a:t> beta angle </a:t>
            </a:r>
            <a:r>
              <a:rPr lang="it-IT" dirty="0" err="1">
                <a:latin typeface="Georgia" panose="02040502050405020303" pitchFamily="18" charset="0"/>
              </a:rPr>
              <a:t>is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well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measured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>
                <a:latin typeface="Georgia" panose="02040502050405020303" pitchFamily="18" charset="0"/>
                <a:sym typeface="Wingdings" panose="05000000000000000000" pitchFamily="2" charset="2"/>
              </a:rPr>
              <a:t></a:t>
            </a:r>
            <a:r>
              <a:rPr lang="it-IT" dirty="0">
                <a:latin typeface="Georgia" panose="02040502050405020303" pitchFamily="18" charset="0"/>
              </a:rPr>
              <a:t>  </a:t>
            </a:r>
            <a:r>
              <a:rPr lang="it-IT" dirty="0" err="1">
                <a:latin typeface="Georgia" panose="02040502050405020303" pitchFamily="18" charset="0"/>
              </a:rPr>
              <a:t>measurement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method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is</a:t>
            </a:r>
            <a:r>
              <a:rPr lang="it-IT" dirty="0">
                <a:latin typeface="Georgia" panose="02040502050405020303" pitchFamily="18" charset="0"/>
              </a:rPr>
              <a:t> accurate </a:t>
            </a:r>
            <a:r>
              <a:rPr lang="it-IT" dirty="0" err="1">
                <a:latin typeface="Georgia" panose="02040502050405020303" pitchFamily="18" charset="0"/>
              </a:rPr>
              <a:t>enough</a:t>
            </a:r>
            <a:endParaRPr lang="it-IT" dirty="0"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latin typeface="Georgia" panose="02040502050405020303" pitchFamily="18" charset="0"/>
              </a:rPr>
              <a:t>The beta angle of the </a:t>
            </a:r>
            <a:r>
              <a:rPr lang="it-IT" dirty="0" err="1">
                <a:latin typeface="Georgia" panose="02040502050405020303" pitchFamily="18" charset="0"/>
              </a:rPr>
              <a:t>midplane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block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decreases</a:t>
            </a:r>
            <a:r>
              <a:rPr lang="it-IT" dirty="0">
                <a:latin typeface="Georgia" panose="02040502050405020303" pitchFamily="18" charset="0"/>
              </a:rPr>
              <a:t> fast in the </a:t>
            </a:r>
            <a:r>
              <a:rPr lang="it-IT" dirty="0" err="1">
                <a:latin typeface="Georgia" panose="02040502050405020303" pitchFamily="18" charset="0"/>
              </a:rPr>
              <a:t>return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ends</a:t>
            </a:r>
            <a:r>
              <a:rPr lang="it-IT" dirty="0">
                <a:latin typeface="Georgia" panose="02040502050405020303" pitchFamily="18" charset="0"/>
              </a:rPr>
              <a:t>, </a:t>
            </a:r>
            <a:r>
              <a:rPr lang="it-IT" dirty="0" err="1">
                <a:latin typeface="Georgia" panose="02040502050405020303" pitchFamily="18" charset="0"/>
              </a:rPr>
              <a:t>while</a:t>
            </a:r>
            <a:r>
              <a:rPr lang="it-IT" dirty="0">
                <a:latin typeface="Georgia" panose="02040502050405020303" pitchFamily="18" charset="0"/>
              </a:rPr>
              <a:t> in the exit </a:t>
            </a:r>
            <a:r>
              <a:rPr lang="it-IT" dirty="0" err="1">
                <a:latin typeface="Georgia" panose="02040502050405020303" pitchFamily="18" charset="0"/>
              </a:rPr>
              <a:t>ends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is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stable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around</a:t>
            </a:r>
            <a:r>
              <a:rPr lang="it-IT" dirty="0">
                <a:latin typeface="Georgia" panose="02040502050405020303" pitchFamily="18" charset="0"/>
              </a:rPr>
              <a:t> 57°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latin typeface="Georgia" panose="02040502050405020303" pitchFamily="18" charset="0"/>
              </a:rPr>
              <a:t>The beta angle in the second </a:t>
            </a:r>
            <a:r>
              <a:rPr lang="it-IT" dirty="0" err="1">
                <a:latin typeface="Georgia" panose="02040502050405020303" pitchFamily="18" charset="0"/>
              </a:rPr>
              <a:t>block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decreases</a:t>
            </a:r>
            <a:endParaRPr lang="it-IT" dirty="0"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latin typeface="Georgia" panose="02040502050405020303" pitchFamily="18" charset="0"/>
              </a:rPr>
              <a:t>The beta angle </a:t>
            </a:r>
            <a:r>
              <a:rPr lang="it-IT" dirty="0" err="1">
                <a:latin typeface="Georgia" panose="02040502050405020303" pitchFamily="18" charset="0"/>
              </a:rPr>
              <a:t>discrepancy</a:t>
            </a:r>
            <a:r>
              <a:rPr lang="it-IT" dirty="0">
                <a:latin typeface="Georgia" panose="02040502050405020303" pitchFamily="18" charset="0"/>
              </a:rPr>
              <a:t> in the pole turns of the </a:t>
            </a:r>
            <a:r>
              <a:rPr lang="it-IT" dirty="0" err="1">
                <a:latin typeface="Georgia" panose="02040502050405020303" pitchFamily="18" charset="0"/>
              </a:rPr>
              <a:t>return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is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worse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than</a:t>
            </a:r>
            <a:r>
              <a:rPr lang="it-IT" dirty="0">
                <a:latin typeface="Georgia" panose="02040502050405020303" pitchFamily="18" charset="0"/>
              </a:rPr>
              <a:t> in the exit </a:t>
            </a:r>
            <a:r>
              <a:rPr lang="it-IT" dirty="0" err="1">
                <a:latin typeface="Georgia" panose="02040502050405020303" pitchFamily="18" charset="0"/>
              </a:rPr>
              <a:t>ends</a:t>
            </a:r>
            <a:r>
              <a:rPr lang="it-IT" dirty="0">
                <a:latin typeface="Georgia" panose="02040502050405020303" pitchFamily="18" charset="0"/>
              </a:rPr>
              <a:t>, </a:t>
            </a:r>
            <a:r>
              <a:rPr lang="it-IT" dirty="0" err="1">
                <a:latin typeface="Georgia" panose="02040502050405020303" pitchFamily="18" charset="0"/>
              </a:rPr>
              <a:t>even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if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they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have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similar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inclination</a:t>
            </a:r>
            <a:endParaRPr lang="it-IT" dirty="0"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latin typeface="Georgia" panose="02040502050405020303" pitchFamily="18" charset="0"/>
            </a:endParaRPr>
          </a:p>
          <a:p>
            <a:endParaRPr lang="it-IT" sz="2400" dirty="0">
              <a:latin typeface="Georgia" panose="02040502050405020303" pitchFamily="18" charset="0"/>
            </a:endParaRP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6E68CD32-B998-BB63-664C-AB724E295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6FB2A984-BC3F-AC16-AD42-D576092FEC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6677020"/>
              </p:ext>
            </p:extLst>
          </p:nvPr>
        </p:nvGraphicFramePr>
        <p:xfrm>
          <a:off x="1116809" y="1116354"/>
          <a:ext cx="5400000" cy="2688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73EB1FD2-DF0F-4A06-8259-4715A0B6C2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7117152"/>
              </p:ext>
            </p:extLst>
          </p:nvPr>
        </p:nvGraphicFramePr>
        <p:xfrm>
          <a:off x="6516809" y="1259310"/>
          <a:ext cx="5400000" cy="269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4DB1128-0666-C1FD-0320-8D989ECFA08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2714" r="13394"/>
          <a:stretch/>
        </p:blipFill>
        <p:spPr>
          <a:xfrm>
            <a:off x="9984593" y="3951710"/>
            <a:ext cx="1747684" cy="2296276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5DD80E1-6E4F-1B9C-D52A-145C36A71373}"/>
              </a:ext>
            </a:extLst>
          </p:cNvPr>
          <p:cNvCxnSpPr/>
          <p:nvPr/>
        </p:nvCxnSpPr>
        <p:spPr>
          <a:xfrm>
            <a:off x="11645373" y="5276646"/>
            <a:ext cx="363794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C8438F9-865C-1CA7-57BE-04C1850A62CD}"/>
              </a:ext>
            </a:extLst>
          </p:cNvPr>
          <p:cNvCxnSpPr>
            <a:cxnSpLocks/>
          </p:cNvCxnSpPr>
          <p:nvPr/>
        </p:nvCxnSpPr>
        <p:spPr>
          <a:xfrm flipH="1">
            <a:off x="11399567" y="4629307"/>
            <a:ext cx="381056" cy="21658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775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8F134-6BC6-65BE-8C1D-CD6C93AC72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B111C09-9468-BD78-FF62-3DEF28550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90CE4C91-4B02-4D5C-AE74-CF27088A4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494C39EA-3356-BEB6-BF23-CA2098959C3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400" dirty="0">
                <a:latin typeface="Georgia" panose="02040502050405020303" pitchFamily="18" charset="0"/>
              </a:rPr>
              <a:t>Data </a:t>
            </a:r>
            <a:r>
              <a:rPr lang="it-IT" sz="4400" dirty="0" err="1">
                <a:latin typeface="Georgia" panose="02040502050405020303" pitchFamily="18" charset="0"/>
              </a:rPr>
              <a:t>analysis</a:t>
            </a:r>
            <a:r>
              <a:rPr lang="it-IT" sz="4400" dirty="0">
                <a:latin typeface="Georgia" panose="02040502050405020303" pitchFamily="18" charset="0"/>
              </a:rPr>
              <a:t> – end </a:t>
            </a:r>
            <a:r>
              <a:rPr lang="it-IT" sz="4400" dirty="0" err="1">
                <a:latin typeface="Georgia" panose="02040502050405020303" pitchFamily="18" charset="0"/>
              </a:rPr>
              <a:t>shoes</a:t>
            </a:r>
            <a:endParaRPr lang="it-IT" sz="4400" dirty="0">
              <a:latin typeface="Georgia" panose="02040502050405020303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035FC25-D5E0-6E22-C661-EE8005671BE1}"/>
              </a:ext>
            </a:extLst>
          </p:cNvPr>
          <p:cNvSpPr txBox="1"/>
          <p:nvPr/>
        </p:nvSpPr>
        <p:spPr>
          <a:xfrm>
            <a:off x="1116809" y="3807568"/>
            <a:ext cx="946901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Georgia" panose="02040502050405020303" pitchFamily="18" charset="0"/>
              </a:rPr>
              <a:t>The end-</a:t>
            </a:r>
            <a:r>
              <a:rPr lang="it-IT" dirty="0" err="1">
                <a:latin typeface="Georgia" panose="02040502050405020303" pitchFamily="18" charset="0"/>
              </a:rPr>
              <a:t>shoes</a:t>
            </a:r>
            <a:r>
              <a:rPr lang="it-IT" dirty="0">
                <a:latin typeface="Georgia" panose="02040502050405020303" pitchFamily="18" charset="0"/>
              </a:rPr>
              <a:t> are </a:t>
            </a:r>
            <a:r>
              <a:rPr lang="it-IT" dirty="0" err="1">
                <a:latin typeface="Georgia" panose="02040502050405020303" pitchFamily="18" charset="0"/>
              </a:rPr>
              <a:t>not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well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positioned</a:t>
            </a:r>
            <a:r>
              <a:rPr lang="it-IT" dirty="0">
                <a:latin typeface="Georgia" panose="02040502050405020303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Georgia" panose="02040502050405020303" pitchFamily="18" charset="0"/>
              </a:rPr>
              <a:t>The </a:t>
            </a:r>
            <a:r>
              <a:rPr lang="it-IT" dirty="0" err="1">
                <a:latin typeface="Georgia" panose="02040502050405020303" pitchFamily="18" charset="0"/>
              </a:rPr>
              <a:t>shoes</a:t>
            </a:r>
            <a:r>
              <a:rPr lang="it-IT" dirty="0">
                <a:latin typeface="Georgia" panose="02040502050405020303" pitchFamily="18" charset="0"/>
              </a:rPr>
              <a:t> are </a:t>
            </a:r>
            <a:r>
              <a:rPr lang="it-IT" dirty="0" err="1">
                <a:latin typeface="Georgia" panose="02040502050405020303" pitchFamily="18" charset="0"/>
              </a:rPr>
              <a:t>not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perpendicular</a:t>
            </a:r>
            <a:r>
              <a:rPr lang="it-IT" dirty="0">
                <a:latin typeface="Georgia" panose="02040502050405020303" pitchFamily="18" charset="0"/>
              </a:rPr>
              <a:t> w.r.t. the </a:t>
            </a:r>
            <a:r>
              <a:rPr lang="it-IT" dirty="0" err="1">
                <a:latin typeface="Georgia" panose="02040502050405020303" pitchFamily="18" charset="0"/>
              </a:rPr>
              <a:t>mandrel</a:t>
            </a:r>
            <a:endParaRPr lang="it-IT" dirty="0"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Gap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</a:rPr>
              <a:t>between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 the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</a:rPr>
              <a:t>mandrel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 and end-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</a:rPr>
              <a:t>shoe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 </a:t>
            </a:r>
            <a:b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</a:b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 0.8 mm exit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ends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, 0.7 mm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return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  <a:sym typeface="Wingdings" panose="05000000000000000000" pitchFamily="2" charset="2"/>
              </a:rPr>
              <a:t>ends</a:t>
            </a:r>
            <a:endParaRPr lang="it-IT" dirty="0">
              <a:highlight>
                <a:srgbClr val="FFFF00"/>
              </a:highlight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latin typeface="Georgia" panose="02040502050405020303" pitchFamily="18" charset="0"/>
            </a:endParaRPr>
          </a:p>
          <a:p>
            <a:endParaRPr lang="it-IT" sz="2400" dirty="0">
              <a:latin typeface="Georgia" panose="02040502050405020303" pitchFamily="18" charset="0"/>
            </a:endParaRP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A6A4CF34-7418-4903-6B89-0FED31215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FBB6E907-98A7-6241-F587-AD08490681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7461262"/>
              </p:ext>
            </p:extLst>
          </p:nvPr>
        </p:nvGraphicFramePr>
        <p:xfrm>
          <a:off x="1143041" y="1062968"/>
          <a:ext cx="5400000" cy="2688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38FFC398-B904-7B83-D15F-3501A264A0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0029352"/>
              </p:ext>
            </p:extLst>
          </p:nvPr>
        </p:nvGraphicFramePr>
        <p:xfrm>
          <a:off x="6516809" y="1027906"/>
          <a:ext cx="5400000" cy="269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049" name="Picture 1">
            <a:extLst>
              <a:ext uri="{FF2B5EF4-FFF2-40B4-BE49-F238E27FC236}">
                <a16:creationId xmlns:a16="http://schemas.microsoft.com/office/drawing/2014/main" id="{894B7E03-F2AF-D16F-68B2-ACD4F5444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882" y="3692265"/>
            <a:ext cx="1934633" cy="257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BCE87FCF-6CDF-145F-F826-CE53342C1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7898" y="3739382"/>
            <a:ext cx="1948604" cy="259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e 10">
            <a:extLst>
              <a:ext uri="{FF2B5EF4-FFF2-40B4-BE49-F238E27FC236}">
                <a16:creationId xmlns:a16="http://schemas.microsoft.com/office/drawing/2014/main" id="{0753BF3D-3DDA-658C-B9EF-30134AB1D880}"/>
              </a:ext>
            </a:extLst>
          </p:cNvPr>
          <p:cNvSpPr/>
          <p:nvPr/>
        </p:nvSpPr>
        <p:spPr>
          <a:xfrm>
            <a:off x="4957227" y="1529030"/>
            <a:ext cx="457200" cy="4978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25BDBE79-FB18-E5C8-783B-D31AA3D0F724}"/>
              </a:ext>
            </a:extLst>
          </p:cNvPr>
          <p:cNvSpPr/>
          <p:nvPr/>
        </p:nvSpPr>
        <p:spPr>
          <a:xfrm>
            <a:off x="10316587" y="1511931"/>
            <a:ext cx="457200" cy="4978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6554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00B04E-0D99-45A2-AAD7-E5308446C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770E03D-E26C-6CF8-4B4B-E751E8765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77D0CD7-5793-97CB-8BCE-D5E919B92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8</a:t>
            </a:fld>
            <a:endParaRPr lang="it-IT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896DF1FF-6A3E-E9F1-0DD7-84AC313D2B1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400" dirty="0">
                <a:latin typeface="Georgia" panose="02040502050405020303" pitchFamily="18" charset="0"/>
              </a:rPr>
              <a:t>Data </a:t>
            </a:r>
            <a:r>
              <a:rPr lang="it-IT" sz="4400" dirty="0" err="1">
                <a:latin typeface="Georgia" panose="02040502050405020303" pitchFamily="18" charset="0"/>
              </a:rPr>
              <a:t>analysis</a:t>
            </a:r>
            <a:r>
              <a:rPr lang="it-IT" sz="4400" dirty="0">
                <a:latin typeface="Georgia" panose="02040502050405020303" pitchFamily="18" charset="0"/>
              </a:rPr>
              <a:t> – </a:t>
            </a:r>
            <a:r>
              <a:rPr lang="it-IT" sz="4400" dirty="0" err="1">
                <a:latin typeface="Georgia" panose="02040502050405020303" pitchFamily="18" charset="0"/>
              </a:rPr>
              <a:t>protrusion</a:t>
            </a:r>
            <a:endParaRPr lang="it-IT" sz="4400" dirty="0">
              <a:latin typeface="Georgia" panose="02040502050405020303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E249D00-DAFB-AAD7-8FFF-77798399AB08}"/>
              </a:ext>
            </a:extLst>
          </p:cNvPr>
          <p:cNvSpPr txBox="1"/>
          <p:nvPr/>
        </p:nvSpPr>
        <p:spPr>
          <a:xfrm>
            <a:off x="1116809" y="5071593"/>
            <a:ext cx="946901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latin typeface="Georgia" panose="02040502050405020303" pitchFamily="18" charset="0"/>
              </a:rPr>
              <a:t>There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is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always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protrusion</a:t>
            </a:r>
            <a:r>
              <a:rPr lang="it-IT" dirty="0">
                <a:latin typeface="Georgia" panose="02040502050405020303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Georgia" panose="02040502050405020303" pitchFamily="18" charset="0"/>
              </a:rPr>
              <a:t>Return </a:t>
            </a:r>
            <a:r>
              <a:rPr lang="it-IT" dirty="0" err="1">
                <a:latin typeface="Georgia" panose="02040502050405020303" pitchFamily="18" charset="0"/>
              </a:rPr>
              <a:t>ends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>
                <a:latin typeface="Georgia" panose="02040502050405020303" pitchFamily="18" charset="0"/>
                <a:sym typeface="Wingdings" panose="05000000000000000000" pitchFamily="2" charset="2"/>
              </a:rPr>
              <a:t> 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0.5 mm/turn </a:t>
            </a:r>
            <a:r>
              <a:rPr lang="it-IT" dirty="0">
                <a:latin typeface="Georgia" panose="02040502050405020303" pitchFamily="18" charset="0"/>
              </a:rPr>
              <a:t>in the second </a:t>
            </a:r>
            <a:r>
              <a:rPr lang="it-IT" dirty="0" err="1">
                <a:latin typeface="Georgia" panose="02040502050405020303" pitchFamily="18" charset="0"/>
              </a:rPr>
              <a:t>block</a:t>
            </a:r>
            <a:r>
              <a:rPr lang="it-IT" dirty="0">
                <a:latin typeface="Georgia" panose="02040502050405020303" pitchFamily="18" charset="0"/>
              </a:rPr>
              <a:t>, 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1 mm/turn </a:t>
            </a:r>
            <a:r>
              <a:rPr lang="it-IT" dirty="0">
                <a:latin typeface="Georgia" panose="02040502050405020303" pitchFamily="18" charset="0"/>
              </a:rPr>
              <a:t>in the </a:t>
            </a:r>
            <a:r>
              <a:rPr lang="it-IT" dirty="0" err="1">
                <a:latin typeface="Georgia" panose="02040502050405020303" pitchFamily="18" charset="0"/>
              </a:rPr>
              <a:t>midplane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block</a:t>
            </a:r>
            <a:endParaRPr lang="it-IT" dirty="0"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Georgia" panose="02040502050405020303" pitchFamily="18" charset="0"/>
              </a:rPr>
              <a:t>Exit </a:t>
            </a:r>
            <a:r>
              <a:rPr lang="it-IT" dirty="0" err="1">
                <a:latin typeface="Georgia" panose="02040502050405020303" pitchFamily="18" charset="0"/>
              </a:rPr>
              <a:t>ends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>
                <a:latin typeface="Georgia" panose="02040502050405020303" pitchFamily="18" charset="0"/>
                <a:sym typeface="Wingdings" panose="05000000000000000000" pitchFamily="2" charset="2"/>
              </a:rPr>
              <a:t> 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0.7 mm/turn </a:t>
            </a:r>
            <a:r>
              <a:rPr lang="it-IT" dirty="0">
                <a:latin typeface="Georgia" panose="02040502050405020303" pitchFamily="18" charset="0"/>
              </a:rPr>
              <a:t>in the second </a:t>
            </a:r>
            <a:r>
              <a:rPr lang="it-IT" dirty="0" err="1">
                <a:latin typeface="Georgia" panose="02040502050405020303" pitchFamily="18" charset="0"/>
              </a:rPr>
              <a:t>block</a:t>
            </a:r>
            <a:r>
              <a:rPr lang="it-IT" dirty="0">
                <a:latin typeface="Georgia" panose="02040502050405020303" pitchFamily="18" charset="0"/>
              </a:rPr>
              <a:t>, 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1.5 mm/turn </a:t>
            </a:r>
            <a:r>
              <a:rPr lang="it-IT" dirty="0">
                <a:latin typeface="Georgia" panose="02040502050405020303" pitchFamily="18" charset="0"/>
              </a:rPr>
              <a:t>in the </a:t>
            </a:r>
            <a:r>
              <a:rPr lang="it-IT" dirty="0" err="1">
                <a:latin typeface="Georgia" panose="02040502050405020303" pitchFamily="18" charset="0"/>
              </a:rPr>
              <a:t>midplane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block</a:t>
            </a:r>
            <a:endParaRPr lang="it-IT" dirty="0"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latin typeface="Georgia" panose="02040502050405020303" pitchFamily="18" charset="0"/>
            </a:endParaRPr>
          </a:p>
          <a:p>
            <a:endParaRPr lang="it-IT" sz="2400" dirty="0">
              <a:latin typeface="Georgia" panose="02040502050405020303" pitchFamily="18" charset="0"/>
            </a:endParaRP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FA6147A3-219B-73E6-9B97-54E8BA7D5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3423A8EB-263E-E79B-F811-7E504A29A8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0903911"/>
              </p:ext>
            </p:extLst>
          </p:nvPr>
        </p:nvGraphicFramePr>
        <p:xfrm>
          <a:off x="881400" y="2312361"/>
          <a:ext cx="5400000" cy="2759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id="{D0CCB140-2898-4965-AD23-982691643E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7696817"/>
              </p:ext>
            </p:extLst>
          </p:nvPr>
        </p:nvGraphicFramePr>
        <p:xfrm>
          <a:off x="6337787" y="2312361"/>
          <a:ext cx="5400000" cy="2762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9BF31E6A-295F-C8BB-0C62-4D19C7C236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276746"/>
            <a:ext cx="3445800" cy="198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61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AF0F7A-53A4-4A48-3D10-44A415AB1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078B6D9-F700-0053-E169-CB9EFEE1A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Jan 2025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01FF089-BAD8-A201-AD9F-3F2136118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9</a:t>
            </a:fld>
            <a:endParaRPr lang="it-IT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EE1511F6-F419-139D-F657-7F572D867E9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400" dirty="0">
                <a:latin typeface="Georgia" panose="02040502050405020303" pitchFamily="18" charset="0"/>
              </a:rPr>
              <a:t>Data </a:t>
            </a:r>
            <a:r>
              <a:rPr lang="it-IT" sz="4400" dirty="0" err="1">
                <a:latin typeface="Georgia" panose="02040502050405020303" pitchFamily="18" charset="0"/>
              </a:rPr>
              <a:t>analysis</a:t>
            </a:r>
            <a:r>
              <a:rPr lang="it-IT" sz="4400" dirty="0">
                <a:latin typeface="Georgia" panose="02040502050405020303" pitchFamily="18" charset="0"/>
              </a:rPr>
              <a:t> – visual </a:t>
            </a:r>
            <a:r>
              <a:rPr lang="it-IT" sz="4400" dirty="0" err="1">
                <a:latin typeface="Georgia" panose="02040502050405020303" pitchFamily="18" charset="0"/>
              </a:rPr>
              <a:t>inspection</a:t>
            </a:r>
            <a:endParaRPr lang="it-IT" sz="4400" dirty="0">
              <a:latin typeface="Georgia" panose="02040502050405020303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5C8D808-7FD5-430C-9096-6B09686BAA95}"/>
              </a:ext>
            </a:extLst>
          </p:cNvPr>
          <p:cNvSpPr txBox="1"/>
          <p:nvPr/>
        </p:nvSpPr>
        <p:spPr>
          <a:xfrm>
            <a:off x="1107820" y="4874816"/>
            <a:ext cx="946901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Georgia" panose="02040502050405020303" pitchFamily="18" charset="0"/>
              </a:rPr>
              <a:t>The pop </a:t>
            </a:r>
            <a:r>
              <a:rPr lang="it-IT" dirty="0" err="1">
                <a:latin typeface="Georgia" panose="02040502050405020303" pitchFamily="18" charset="0"/>
              </a:rPr>
              <a:t>outs</a:t>
            </a:r>
            <a:r>
              <a:rPr lang="it-IT" dirty="0">
                <a:latin typeface="Georgia" panose="02040502050405020303" pitchFamily="18" charset="0"/>
              </a:rPr>
              <a:t> are more </a:t>
            </a:r>
            <a:r>
              <a:rPr lang="it-IT" dirty="0" err="1">
                <a:latin typeface="Georgia" panose="02040502050405020303" pitchFamily="18" charset="0"/>
              </a:rPr>
              <a:t>present</a:t>
            </a:r>
            <a:r>
              <a:rPr lang="it-IT" dirty="0">
                <a:latin typeface="Georgia" panose="02040502050405020303" pitchFamily="18" charset="0"/>
              </a:rPr>
              <a:t> in the second </a:t>
            </a:r>
            <a:r>
              <a:rPr lang="it-IT" dirty="0" err="1">
                <a:latin typeface="Georgia" panose="02040502050405020303" pitchFamily="18" charset="0"/>
              </a:rPr>
              <a:t>block</a:t>
            </a:r>
            <a:r>
              <a:rPr lang="it-IT" dirty="0">
                <a:latin typeface="Georgia" panose="02040502050405020303" pitchFamily="18" charset="0"/>
              </a:rPr>
              <a:t> of the </a:t>
            </a:r>
            <a:r>
              <a:rPr lang="it-IT" dirty="0" err="1">
                <a:latin typeface="Georgia" panose="02040502050405020303" pitchFamily="18" charset="0"/>
              </a:rPr>
              <a:t>return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ends</a:t>
            </a:r>
            <a:endParaRPr lang="it-IT" dirty="0"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Georgia" panose="02040502050405020303" pitchFamily="18" charset="0"/>
              </a:rPr>
              <a:t>The </a:t>
            </a:r>
            <a:r>
              <a:rPr lang="it-IT" dirty="0" err="1">
                <a:latin typeface="Georgia" panose="02040502050405020303" pitchFamily="18" charset="0"/>
              </a:rPr>
              <a:t>tightening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is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always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present</a:t>
            </a:r>
            <a:r>
              <a:rPr lang="it-IT" dirty="0">
                <a:latin typeface="Georgia" panose="02040502050405020303" pitchFamily="18" charset="0"/>
              </a:rPr>
              <a:t>, </a:t>
            </a:r>
            <a:r>
              <a:rPr lang="it-IT" dirty="0" err="1">
                <a:latin typeface="Georgia" panose="02040502050405020303" pitchFamily="18" charset="0"/>
              </a:rPr>
              <a:t>even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if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there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is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protrusion</a:t>
            </a:r>
            <a:endParaRPr lang="it-IT" dirty="0"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</a:rPr>
              <a:t>Hammering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 the cable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</a:rPr>
              <a:t>is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</a:rPr>
              <a:t>not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</a:rPr>
              <a:t>sufficient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 to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</a:rPr>
              <a:t>keep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 the cable in contact with the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</a:rPr>
              <a:t>mandrel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,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</a:rPr>
              <a:t>moreover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</a:rPr>
              <a:t>there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 </a:t>
            </a:r>
            <a:r>
              <a:rPr lang="it-IT" dirty="0" err="1">
                <a:highlight>
                  <a:srgbClr val="FFFF00"/>
                </a:highlight>
                <a:latin typeface="Georgia" panose="02040502050405020303" pitchFamily="18" charset="0"/>
              </a:rPr>
              <a:t>is</a:t>
            </a:r>
            <a:r>
              <a:rPr lang="it-IT" dirty="0">
                <a:highlight>
                  <a:srgbClr val="FFFF00"/>
                </a:highlight>
                <a:latin typeface="Georgia" panose="02040502050405020303" pitchFamily="18" charset="0"/>
              </a:rPr>
              <a:t> the risk of generate pop out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latin typeface="Georgia" panose="02040502050405020303" pitchFamily="18" charset="0"/>
            </a:endParaRPr>
          </a:p>
          <a:p>
            <a:endParaRPr lang="it-IT" sz="2400" dirty="0">
              <a:latin typeface="Georgia" panose="02040502050405020303" pitchFamily="18" charset="0"/>
            </a:endParaRP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E1C20FAF-6E6D-EC21-74AB-5219221D7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FalconD - inner layer winding test at ASG</a:t>
            </a:r>
            <a:endParaRPr lang="it-IT"/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46F388BF-12EB-1C2C-818C-E1B1C19BAF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288808"/>
              </p:ext>
            </p:extLst>
          </p:nvPr>
        </p:nvGraphicFramePr>
        <p:xfrm>
          <a:off x="838200" y="1111036"/>
          <a:ext cx="5004129" cy="3629433"/>
        </p:xfrm>
        <a:graphic>
          <a:graphicData uri="http://schemas.openxmlformats.org/drawingml/2006/table">
            <a:tbl>
              <a:tblPr/>
              <a:tblGrid>
                <a:gridCol w="972671">
                  <a:extLst>
                    <a:ext uri="{9D8B030D-6E8A-4147-A177-3AD203B41FA5}">
                      <a16:colId xmlns:a16="http://schemas.microsoft.com/office/drawing/2014/main" val="3575480759"/>
                    </a:ext>
                  </a:extLst>
                </a:gridCol>
                <a:gridCol w="923310">
                  <a:extLst>
                    <a:ext uri="{9D8B030D-6E8A-4147-A177-3AD203B41FA5}">
                      <a16:colId xmlns:a16="http://schemas.microsoft.com/office/drawing/2014/main" val="168700332"/>
                    </a:ext>
                  </a:extLst>
                </a:gridCol>
                <a:gridCol w="623786">
                  <a:extLst>
                    <a:ext uri="{9D8B030D-6E8A-4147-A177-3AD203B41FA5}">
                      <a16:colId xmlns:a16="http://schemas.microsoft.com/office/drawing/2014/main" val="1554315294"/>
                    </a:ext>
                  </a:extLst>
                </a:gridCol>
                <a:gridCol w="649635">
                  <a:extLst>
                    <a:ext uri="{9D8B030D-6E8A-4147-A177-3AD203B41FA5}">
                      <a16:colId xmlns:a16="http://schemas.microsoft.com/office/drawing/2014/main" val="4277740403"/>
                    </a:ext>
                  </a:extLst>
                </a:gridCol>
                <a:gridCol w="792798">
                  <a:extLst>
                    <a:ext uri="{9D8B030D-6E8A-4147-A177-3AD203B41FA5}">
                      <a16:colId xmlns:a16="http://schemas.microsoft.com/office/drawing/2014/main" val="2662569264"/>
                    </a:ext>
                  </a:extLst>
                </a:gridCol>
                <a:gridCol w="1041929">
                  <a:extLst>
                    <a:ext uri="{9D8B030D-6E8A-4147-A177-3AD203B41FA5}">
                      <a16:colId xmlns:a16="http://schemas.microsoft.com/office/drawing/2014/main" val="2027306913"/>
                    </a:ext>
                  </a:extLst>
                </a:gridCol>
              </a:tblGrid>
              <a:tr h="251257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Return </a:t>
                      </a:r>
                      <a:r>
                        <a:rPr lang="it-IT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Ends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2078915"/>
                  </a:ext>
                </a:extLst>
              </a:tr>
              <a:tr h="34977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Turn </a:t>
                      </a:r>
                      <a:r>
                        <a:rPr lang="it-IT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number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Manual torque </a:t>
                      </a:r>
                    </a:p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(Y/N)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pop out </a:t>
                      </a:r>
                    </a:p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(Y/N)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Opening</a:t>
                      </a:r>
                    </a:p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(Y/N)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Tightening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(Y/N)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decabling (Y/N)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2363827"/>
                  </a:ext>
                </a:extLst>
              </a:tr>
              <a:tr h="178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ILR1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634298"/>
                  </a:ext>
                </a:extLst>
              </a:tr>
              <a:tr h="178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43184"/>
                  </a:ext>
                </a:extLst>
              </a:tr>
              <a:tr h="178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ILR2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384932"/>
                  </a:ext>
                </a:extLst>
              </a:tr>
              <a:tr h="178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51694"/>
                  </a:ext>
                </a:extLst>
              </a:tr>
              <a:tr h="178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ILR3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443909"/>
                  </a:ext>
                </a:extLst>
              </a:tr>
              <a:tr h="178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8069632"/>
                  </a:ext>
                </a:extLst>
              </a:tr>
              <a:tr h="178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9986971"/>
                  </a:ext>
                </a:extLst>
              </a:tr>
              <a:tr h="178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3583"/>
                  </a:ext>
                </a:extLst>
              </a:tr>
              <a:tr h="178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0463345"/>
                  </a:ext>
                </a:extLst>
              </a:tr>
              <a:tr h="178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4516445"/>
                  </a:ext>
                </a:extLst>
              </a:tr>
              <a:tr h="178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ILR4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443510"/>
                  </a:ext>
                </a:extLst>
              </a:tr>
              <a:tr h="178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274714"/>
                  </a:ext>
                </a:extLst>
              </a:tr>
              <a:tr h="178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522496"/>
                  </a:ext>
                </a:extLst>
              </a:tr>
              <a:tr h="178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8620935"/>
                  </a:ext>
                </a:extLst>
              </a:tr>
              <a:tr h="178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103464"/>
                  </a:ext>
                </a:extLst>
              </a:tr>
              <a:tr h="178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1744391"/>
                  </a:ext>
                </a:extLst>
              </a:tr>
              <a:tr h="178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ILR5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5133532"/>
                  </a:ext>
                </a:extLst>
              </a:tr>
            </a:tbl>
          </a:graphicData>
        </a:graphic>
      </p:graphicFrame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246F1D23-5ECB-DC53-0578-EEF944BF41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749667"/>
              </p:ext>
            </p:extLst>
          </p:nvPr>
        </p:nvGraphicFramePr>
        <p:xfrm>
          <a:off x="6508378" y="1111036"/>
          <a:ext cx="5124031" cy="3629427"/>
        </p:xfrm>
        <a:graphic>
          <a:graphicData uri="http://schemas.openxmlformats.org/drawingml/2006/table">
            <a:tbl>
              <a:tblPr/>
              <a:tblGrid>
                <a:gridCol w="980270">
                  <a:extLst>
                    <a:ext uri="{9D8B030D-6E8A-4147-A177-3AD203B41FA5}">
                      <a16:colId xmlns:a16="http://schemas.microsoft.com/office/drawing/2014/main" val="2125633234"/>
                    </a:ext>
                  </a:extLst>
                </a:gridCol>
                <a:gridCol w="1165417">
                  <a:extLst>
                    <a:ext uri="{9D8B030D-6E8A-4147-A177-3AD203B41FA5}">
                      <a16:colId xmlns:a16="http://schemas.microsoft.com/office/drawing/2014/main" val="2267296331"/>
                    </a:ext>
                  </a:extLst>
                </a:gridCol>
                <a:gridCol w="680443">
                  <a:extLst>
                    <a:ext uri="{9D8B030D-6E8A-4147-A177-3AD203B41FA5}">
                      <a16:colId xmlns:a16="http://schemas.microsoft.com/office/drawing/2014/main" val="437374962"/>
                    </a:ext>
                  </a:extLst>
                </a:gridCol>
                <a:gridCol w="682507">
                  <a:extLst>
                    <a:ext uri="{9D8B030D-6E8A-4147-A177-3AD203B41FA5}">
                      <a16:colId xmlns:a16="http://schemas.microsoft.com/office/drawing/2014/main" val="1752255582"/>
                    </a:ext>
                  </a:extLst>
                </a:gridCol>
                <a:gridCol w="831095">
                  <a:extLst>
                    <a:ext uri="{9D8B030D-6E8A-4147-A177-3AD203B41FA5}">
                      <a16:colId xmlns:a16="http://schemas.microsoft.com/office/drawing/2014/main" val="1456009943"/>
                    </a:ext>
                  </a:extLst>
                </a:gridCol>
                <a:gridCol w="784299">
                  <a:extLst>
                    <a:ext uri="{9D8B030D-6E8A-4147-A177-3AD203B41FA5}">
                      <a16:colId xmlns:a16="http://schemas.microsoft.com/office/drawing/2014/main" val="913612492"/>
                    </a:ext>
                  </a:extLst>
                </a:gridCol>
              </a:tblGrid>
              <a:tr h="240244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Exit </a:t>
                      </a:r>
                      <a:r>
                        <a:rPr lang="it-IT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Ends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7697870"/>
                  </a:ext>
                </a:extLst>
              </a:tr>
              <a:tr h="16899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Turn </a:t>
                      </a:r>
                      <a:r>
                        <a:rPr lang="it-IT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number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Manual torque </a:t>
                      </a:r>
                    </a:p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(Y/N)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pop out  </a:t>
                      </a:r>
                    </a:p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(Y/N)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opening </a:t>
                      </a:r>
                    </a:p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(Y/N)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tightening</a:t>
                      </a:r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</a:t>
                      </a:r>
                    </a:p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(Y/N)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decabling</a:t>
                      </a:r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(Y/N)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373897"/>
                  </a:ext>
                </a:extLst>
              </a:tr>
              <a:tr h="1308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ILE1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2927073"/>
                  </a:ext>
                </a:extLst>
              </a:tr>
              <a:tr h="1308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2946"/>
                  </a:ext>
                </a:extLst>
              </a:tr>
              <a:tr h="8562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ILE2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9316963"/>
                  </a:ext>
                </a:extLst>
              </a:tr>
              <a:tr h="8562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652899"/>
                  </a:ext>
                </a:extLst>
              </a:tr>
              <a:tr h="8562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ILE3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977055"/>
                  </a:ext>
                </a:extLst>
              </a:tr>
              <a:tr h="19631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6321996"/>
                  </a:ext>
                </a:extLst>
              </a:tr>
              <a:tr h="19631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776505"/>
                  </a:ext>
                </a:extLst>
              </a:tr>
              <a:tr h="1308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069785"/>
                  </a:ext>
                </a:extLst>
              </a:tr>
              <a:tr h="1308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6778771"/>
                  </a:ext>
                </a:extLst>
              </a:tr>
              <a:tr h="19631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ILE4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806658"/>
                  </a:ext>
                </a:extLst>
              </a:tr>
              <a:tr h="8562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906362"/>
                  </a:ext>
                </a:extLst>
              </a:tr>
              <a:tr h="1308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ILE5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86890"/>
                  </a:ext>
                </a:extLst>
              </a:tr>
              <a:tr h="1308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6893351"/>
                  </a:ext>
                </a:extLst>
              </a:tr>
              <a:tr h="8562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6639290"/>
                  </a:ext>
                </a:extLst>
              </a:tr>
              <a:tr h="1308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037891"/>
                  </a:ext>
                </a:extLst>
              </a:tr>
              <a:tr h="8562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713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4344884"/>
                  </a:ext>
                </a:extLst>
              </a:tr>
              <a:tr h="19856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ILE6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</a:t>
                      </a:r>
                    </a:p>
                  </a:txBody>
                  <a:tcPr marL="4537" marR="4537" marT="45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9945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88369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5365</TotalTime>
  <Words>1234</Words>
  <Application>Microsoft Office PowerPoint</Application>
  <PresentationFormat>Widescreen</PresentationFormat>
  <Paragraphs>382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Aptos Narrow</vt:lpstr>
      <vt:lpstr>Arial</vt:lpstr>
      <vt:lpstr>Calibri</vt:lpstr>
      <vt:lpstr>Calibri Light</vt:lpstr>
      <vt:lpstr>Georgia</vt:lpstr>
      <vt:lpstr>Goudy Old Style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Riccardo Umberto Valente</dc:creator>
  <cp:lastModifiedBy>Andrea Gagno</cp:lastModifiedBy>
  <cp:revision>155</cp:revision>
  <dcterms:created xsi:type="dcterms:W3CDTF">2022-03-07T09:15:35Z</dcterms:created>
  <dcterms:modified xsi:type="dcterms:W3CDTF">2025-01-19T17:34:16Z</dcterms:modified>
</cp:coreProperties>
</file>