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4"/>
  </p:notesMasterIdLst>
  <p:sldIdLst>
    <p:sldId id="281" r:id="rId4"/>
    <p:sldId id="275" r:id="rId5"/>
    <p:sldId id="276" r:id="rId6"/>
    <p:sldId id="277" r:id="rId7"/>
    <p:sldId id="274" r:id="rId8"/>
    <p:sldId id="278" r:id="rId9"/>
    <p:sldId id="279" r:id="rId10"/>
    <p:sldId id="280" r:id="rId11"/>
    <p:sldId id="260" r:id="rId12"/>
    <p:sldId id="266" r:id="rId1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81"/>
            <p14:sldId id="275"/>
            <p14:sldId id="276"/>
            <p14:sldId id="277"/>
            <p14:sldId id="274"/>
            <p14:sldId id="278"/>
            <p14:sldId id="279"/>
            <p14:sldId id="280"/>
          </p14:sldIdLst>
        </p14:section>
        <p14:section name="Toolbox Slides" id="{878827CB-F001-431E-8642-0DF02B629B71}">
          <p14:sldIdLst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327" autoAdjust="0"/>
  </p:normalViewPr>
  <p:slideViewPr>
    <p:cSldViewPr>
      <p:cViewPr varScale="1">
        <p:scale>
          <a:sx n="141" d="100"/>
          <a:sy n="141" d="100"/>
        </p:scale>
        <p:origin x="702" y="13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24.03.2025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100814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187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74222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79098"/>
            <a:ext cx="324000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74133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3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7423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450" y="0"/>
            <a:ext cx="914355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299" y="94965"/>
            <a:ext cx="324000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Injection Background </a:t>
            </a:r>
            <a:br>
              <a:rPr lang="en-US" dirty="0"/>
            </a:br>
            <a:r>
              <a:rPr lang="en-US" dirty="0"/>
              <a:t>STATUS</a:t>
            </a:r>
            <a:endParaRPr lang="en-US" b="1" dirty="0"/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600" b="1" i="1" dirty="0"/>
              <a:t>G. Nigrelli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M. Boscolo</a:t>
            </a:r>
            <a:r>
              <a:rPr lang="en-US" sz="1600" b="1" i="1" baseline="30000" dirty="0"/>
              <a:t>2</a:t>
            </a:r>
            <a:r>
              <a:rPr lang="en-US" sz="1600" b="1" i="1" dirty="0"/>
              <a:t>, G. Broggi</a:t>
            </a:r>
            <a:r>
              <a:rPr lang="en-US" sz="1600" b="1" i="1" baseline="30000" dirty="0"/>
              <a:t>1,2,3</a:t>
            </a:r>
            <a:r>
              <a:rPr lang="en-US" sz="1600" b="1" i="1" dirty="0"/>
              <a:t>, R. Bruce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S. Redaelli</a:t>
            </a:r>
            <a:r>
              <a:rPr lang="en-US" sz="1600" b="1" i="1" baseline="30000" dirty="0"/>
              <a:t>1</a:t>
            </a:r>
            <a:r>
              <a:rPr lang="en-US" sz="1600" b="1" i="1" dirty="0"/>
              <a:t>, K. </a:t>
            </a:r>
            <a:r>
              <a:rPr lang="en-US" sz="1600" b="1" i="1" dirty="0">
                <a:effectLst/>
                <a:cs typeface="Segoe UI" panose="020B0502040204020203" pitchFamily="34" charset="0"/>
              </a:rPr>
              <a:t>Skoufaris</a:t>
            </a:r>
            <a:r>
              <a:rPr lang="en-US" sz="1600" b="1" i="1" baseline="30000" dirty="0"/>
              <a:t>1</a:t>
            </a:r>
          </a:p>
          <a:p>
            <a:endParaRPr lang="en-US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1 </a:t>
            </a:r>
            <a:r>
              <a:rPr lang="en-US" sz="1600" b="1" i="1" dirty="0"/>
              <a:t>CERN, Geneva, Switzerland,</a:t>
            </a:r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2  </a:t>
            </a:r>
            <a:r>
              <a:rPr lang="en-US" sz="1600" b="1" i="1" dirty="0"/>
              <a:t>INFN-LNF, Frascati, Italy, </a:t>
            </a:r>
            <a:endParaRPr lang="de-AT" sz="1600" b="1" i="1" dirty="0"/>
          </a:p>
          <a:p>
            <a:pPr>
              <a:lnSpc>
                <a:spcPct val="100000"/>
              </a:lnSpc>
            </a:pPr>
            <a:r>
              <a:rPr lang="en-US" sz="1600" b="1" i="1" baseline="30000" dirty="0"/>
              <a:t>3 </a:t>
            </a:r>
            <a:r>
              <a:rPr lang="en-US" sz="1600" b="1" i="1" dirty="0"/>
              <a:t>Sapienza Università di Roma, Roma, Italy</a:t>
            </a:r>
            <a:endParaRPr lang="de-AT" sz="1600" b="1" i="1" dirty="0"/>
          </a:p>
          <a:p>
            <a:endParaRPr lang="de-AT" sz="16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24/03/2025  	FCC-ee Collimation meeting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C80D029-2104-4318-B440-2F5B3EC0DEE2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27144663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C9591405-AFEF-4DB2-B53C-B4F3BE0D2B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1DC7241-6C7F-4396-BBE0-E713DD0D0EBD}"/>
              </a:ext>
            </a:extLst>
          </p:cNvPr>
          <p:cNvSpPr txBox="1"/>
          <p:nvPr/>
        </p:nvSpPr>
        <p:spPr>
          <a:xfrm>
            <a:off x="535052" y="845184"/>
            <a:ext cx="1835759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Graphical Elements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73B63A09-AFCE-4666-A5E2-D1B48108B62E}"/>
              </a:ext>
            </a:extLst>
          </p:cNvPr>
          <p:cNvSpPr txBox="1"/>
          <p:nvPr/>
        </p:nvSpPr>
        <p:spPr>
          <a:xfrm>
            <a:off x="6070667" y="845184"/>
            <a:ext cx="78579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Badges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8213BA7-6BBA-4808-B967-EA3E3560253E}"/>
              </a:ext>
            </a:extLst>
          </p:cNvPr>
          <p:cNvSpPr txBox="1"/>
          <p:nvPr/>
        </p:nvSpPr>
        <p:spPr>
          <a:xfrm>
            <a:off x="535052" y="2735394"/>
            <a:ext cx="1282723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Infographics</a:t>
            </a:r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5B431EC-EB71-4137-AF73-FD6748E8E0B6}"/>
              </a:ext>
            </a:extLst>
          </p:cNvPr>
          <p:cNvCxnSpPr/>
          <p:nvPr/>
        </p:nvCxnSpPr>
        <p:spPr>
          <a:xfrm>
            <a:off x="572400" y="1520100"/>
            <a:ext cx="2705400" cy="0"/>
          </a:xfrm>
          <a:prstGeom prst="line">
            <a:avLst/>
          </a:prstGeom>
          <a:ln w="19050">
            <a:solidFill>
              <a:srgbClr val="0F12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636F0B9A-306C-4260-8B9A-2A44A3387FD2}"/>
              </a:ext>
            </a:extLst>
          </p:cNvPr>
          <p:cNvCxnSpPr/>
          <p:nvPr/>
        </p:nvCxnSpPr>
        <p:spPr>
          <a:xfrm>
            <a:off x="572400" y="1625400"/>
            <a:ext cx="2705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Grafik 12" descr="Ein Bild, das Gebäude, Fenster, Zeichnung enthält.&#10;&#10;Automatisch generierte Beschreibung">
            <a:extLst>
              <a:ext uri="{FF2B5EF4-FFF2-40B4-BE49-F238E27FC236}">
                <a16:creationId xmlns:a16="http://schemas.microsoft.com/office/drawing/2014/main" id="{6262F2A8-08D8-40E1-B2D0-6BA64D1B0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150" y="3273750"/>
            <a:ext cx="4206600" cy="1206544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8A81B1E8-81E1-4DB3-8939-0AE9AB984F74}"/>
              </a:ext>
            </a:extLst>
          </p:cNvPr>
          <p:cNvSpPr txBox="1"/>
          <p:nvPr/>
        </p:nvSpPr>
        <p:spPr>
          <a:xfrm>
            <a:off x="535051" y="1785287"/>
            <a:ext cx="1326052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Separation lines 1.5 </a:t>
            </a:r>
            <a:r>
              <a:rPr lang="en-US" sz="938" dirty="0" err="1"/>
              <a:t>pt</a:t>
            </a:r>
            <a:endParaRPr lang="en-US" sz="938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4AE9B2C-233E-4886-AAC4-504E0D58E9DC}"/>
              </a:ext>
            </a:extLst>
          </p:cNvPr>
          <p:cNvSpPr txBox="1"/>
          <p:nvPr/>
        </p:nvSpPr>
        <p:spPr>
          <a:xfrm>
            <a:off x="3626895" y="198781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Arrows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7B6243C-3307-4FD5-9EA7-D0761C420828}"/>
              </a:ext>
            </a:extLst>
          </p:cNvPr>
          <p:cNvSpPr txBox="1"/>
          <p:nvPr/>
        </p:nvSpPr>
        <p:spPr>
          <a:xfrm>
            <a:off x="5938519" y="4002909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light badges on dark backgrounds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1E0DF808-1074-406B-AE56-AF1E710042F5}"/>
              </a:ext>
            </a:extLst>
          </p:cNvPr>
          <p:cNvSpPr txBox="1"/>
          <p:nvPr/>
        </p:nvSpPr>
        <p:spPr>
          <a:xfrm>
            <a:off x="5938519" y="2571750"/>
            <a:ext cx="1198766" cy="16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50" dirty="0"/>
              <a:t>Use blue badges on light backgrounds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B093AFF-5829-4E6A-AB6D-039E164C4D97}"/>
              </a:ext>
            </a:extLst>
          </p:cNvPr>
          <p:cNvSpPr/>
          <p:nvPr/>
        </p:nvSpPr>
        <p:spPr>
          <a:xfrm>
            <a:off x="6022350" y="1371600"/>
            <a:ext cx="1119150" cy="11191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68B3CFDE-37A7-4FCF-9FCF-9B9E0F6A48E0}"/>
              </a:ext>
            </a:extLst>
          </p:cNvPr>
          <p:cNvSpPr/>
          <p:nvPr/>
        </p:nvSpPr>
        <p:spPr>
          <a:xfrm>
            <a:off x="7422300" y="1530900"/>
            <a:ext cx="1119150" cy="799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/>
              <a:t>This information is a badge because it is important!</a:t>
            </a:r>
          </a:p>
        </p:txBody>
      </p:sp>
      <p:sp>
        <p:nvSpPr>
          <p:cNvPr id="29" name="Rechteck 28">
            <a:extLst>
              <a:ext uri="{FF2B5EF4-FFF2-40B4-BE49-F238E27FC236}">
                <a16:creationId xmlns:a16="http://schemas.microsoft.com/office/drawing/2014/main" id="{302B2413-6C41-4949-9AD9-AA125F9AD9F9}"/>
              </a:ext>
            </a:extLst>
          </p:cNvPr>
          <p:cNvSpPr/>
          <p:nvPr/>
        </p:nvSpPr>
        <p:spPr>
          <a:xfrm>
            <a:off x="6022350" y="2921400"/>
            <a:ext cx="1119150" cy="79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1B911DDA-BBDF-46D9-BEF0-D2E7AA764E87}"/>
              </a:ext>
            </a:extLst>
          </p:cNvPr>
          <p:cNvSpPr/>
          <p:nvPr/>
        </p:nvSpPr>
        <p:spPr>
          <a:xfrm>
            <a:off x="7422300" y="2762100"/>
            <a:ext cx="1119150" cy="11191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88" dirty="0">
                <a:solidFill>
                  <a:schemeClr val="tx1"/>
                </a:solidFill>
              </a:rPr>
              <a:t>This information is a badge because it is important!</a:t>
            </a: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EA274DA9-BF72-4E87-AAF1-348A0FD64D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475452"/>
            <a:ext cx="175022" cy="89297"/>
          </a:xfrm>
          <a:prstGeom prst="rect">
            <a:avLst/>
          </a:prstGeom>
        </p:spPr>
      </p:pic>
      <p:pic>
        <p:nvPicPr>
          <p:cNvPr id="35" name="Grafik 34">
            <a:extLst>
              <a:ext uri="{FF2B5EF4-FFF2-40B4-BE49-F238E27FC236}">
                <a16:creationId xmlns:a16="http://schemas.microsoft.com/office/drawing/2014/main" id="{A69AE9C4-7541-4473-A517-50D6B0C787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400" y="1734657"/>
            <a:ext cx="175022" cy="89297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EAD51DBA-A8C5-4963-80E3-59B84FAB9DE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475452"/>
            <a:ext cx="175022" cy="89297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27AD9C89-C4D2-4449-882E-8AF41EE050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5610" y="1734658"/>
            <a:ext cx="175022" cy="89297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1995F2DC-7DF1-421B-B385-005863FC2D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475452"/>
            <a:ext cx="317897" cy="89297"/>
          </a:xfrm>
          <a:prstGeom prst="rect">
            <a:avLst/>
          </a:prstGeom>
        </p:spPr>
      </p:pic>
      <p:pic>
        <p:nvPicPr>
          <p:cNvPr id="43" name="Grafik 42">
            <a:extLst>
              <a:ext uri="{FF2B5EF4-FFF2-40B4-BE49-F238E27FC236}">
                <a16:creationId xmlns:a16="http://schemas.microsoft.com/office/drawing/2014/main" id="{9078D2F1-A3A5-481F-BC8A-56A7B25A9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821" y="1734658"/>
            <a:ext cx="317897" cy="8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213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E64B74-1632-D4F9-CB78-CCB870416D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On-axis &amp; Off-Energy: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625950" lvl="1" indent="-285750"/>
                <a:r>
                  <a:rPr lang="en-US" dirty="0"/>
                  <a:t>Beam extracted from the booster is injected with an energy offset of </a:t>
                </a:r>
                <a:r>
                  <a:rPr lang="en-US" b="1" dirty="0"/>
                  <a:t>0.95%</a:t>
                </a:r>
              </a:p>
              <a:p>
                <a:pPr marL="625950" lvl="1" indent="-285750"/>
                <a:r>
                  <a:rPr lang="en-US" dirty="0"/>
                  <a:t>Injected bunch is </a:t>
                </a:r>
                <a:r>
                  <a:rPr lang="en-US" b="1" dirty="0"/>
                  <a:t>10% of 1 bunch </a:t>
                </a:r>
                <a:r>
                  <a:rPr lang="en-US" dirty="0"/>
                  <a:t>→ 1% of the total beam energy</a:t>
                </a:r>
              </a:p>
              <a:p>
                <a:pPr marL="625950" lvl="1" indent="-285750"/>
                <a:r>
                  <a:rPr lang="en-US" dirty="0"/>
                  <a:t>Injection point with high dispersion (-1.5 m) → beam injected in the chromatic orbit</a:t>
                </a:r>
              </a:p>
              <a:p>
                <a:pPr marL="625950" lvl="1" indent="-285750"/>
                <a:r>
                  <a:rPr lang="en-US" dirty="0"/>
                  <a:t>Circulating beam brought closer to the injected one: a bump ( 2 kickers 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dirty="0"/>
                  <a:t>-phase advance), bump height is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10 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𝑖𝑛𝑗</m:t>
                        </m:r>
                      </m:sub>
                    </m:sSub>
                    <m:r>
                      <a:rPr lang="it-IT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𝑠𝑒𝑝𝑡𝑢𝑚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_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𝑡h𝑖𝑐𝑘𝑛𝑒𝑠</m:t>
                    </m:r>
                  </m:oMath>
                </a14:m>
                <a:r>
                  <a:rPr lang="en-US" dirty="0"/>
                  <a:t> where the septum is 2.8 mm thick (so far). The beam is at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𝑐𝑖𝑟𝑐</m:t>
                        </m:r>
                      </m:sub>
                    </m:sSub>
                  </m:oMath>
                </a14:m>
                <a:r>
                  <a:rPr lang="en-US" dirty="0"/>
                  <a:t> from the septum → septum at </a:t>
                </a:r>
                <a14:m>
                  <m:oMath xmlns:m="http://schemas.openxmlformats.org/officeDocument/2006/math">
                    <m:r>
                      <a:rPr lang="it-IT" i="1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12.4 </m:t>
                    </m:r>
                    <m:sSub>
                      <m:sSubPr>
                        <m:ctrlPr>
                          <a:rPr lang="it-IT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it-IT" b="0" i="1" smtClean="0">
                            <a:latin typeface="Cambria Math" panose="02040503050406030204" pitchFamily="18" charset="0"/>
                          </a:rPr>
                          <m:t>𝑐𝑖𝑟𝑐</m:t>
                        </m:r>
                      </m:sub>
                    </m:sSub>
                  </m:oMath>
                </a14:m>
                <a:endParaRPr lang="en-US" dirty="0"/>
              </a:p>
              <a:p>
                <a:pPr marL="625950" lvl="1" indent="-285750"/>
                <a:r>
                  <a:rPr lang="en-US" dirty="0"/>
                  <a:t>Beam halo will be scraped → absorber before the septum needed</a:t>
                </a:r>
              </a:p>
              <a:p>
                <a:pPr marL="625950" lvl="1" indent="-285750"/>
                <a:r>
                  <a:rPr lang="en-US" dirty="0"/>
                  <a:t>Leakage could reach experiments generating backgrounds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Alternatives:</a:t>
                </a:r>
              </a:p>
              <a:p>
                <a:pPr marL="625950" lvl="1" indent="-285750"/>
                <a:r>
                  <a:rPr lang="en-US" dirty="0"/>
                  <a:t>Hybrid mode: Off-axis and off-energy (NB: Current baseline for W mode)</a:t>
                </a:r>
              </a:p>
              <a:p>
                <a:pPr marL="625950" lvl="1" indent="-285750"/>
                <a:r>
                  <a:rPr lang="en-US" dirty="0"/>
                  <a:t>MKI – Multipolar Kickers </a:t>
                </a:r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E948518-0D4E-42B4-F7D5-769859954C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 r="-369" b="-7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6FDBA227-1E4E-11F4-CE39-216DB4941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Baseline injection scheme</a:t>
            </a:r>
          </a:p>
        </p:txBody>
      </p:sp>
    </p:spTree>
    <p:extLst>
      <p:ext uri="{BB962C8B-B14F-4D97-AF65-F5344CB8AC3E}">
        <p14:creationId xmlns:p14="http://schemas.microsoft.com/office/powerpoint/2010/main" val="420817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876277-B1CB-DC97-B5CB-D3498423A0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27FC4F3-DAD6-0527-53FC-5A508CD534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5390FE-E11A-117D-3C80-AD0FACDAB4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42800" y="1047750"/>
            <a:ext cx="8263350" cy="344505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Usual collimation studies tools: Xsuite + BDSIM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framework under optimization, in collaboration with Kyriacos, to make the simulation more accessible and more universal. Specially for the implementation of the bump which is now ‘lattice independent’.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Simulated injected beam: </a:t>
            </a:r>
          </a:p>
          <a:p>
            <a:pPr marL="625950" lvl="1" indent="-285750"/>
            <a:r>
              <a:rPr lang="en-US" dirty="0"/>
              <a:t>Beam distribution is generated at the injection point with injection parameters</a:t>
            </a:r>
          </a:p>
          <a:p>
            <a:pPr marL="625950" lvl="1" indent="-285750"/>
            <a:r>
              <a:rPr lang="en-US" dirty="0"/>
              <a:t>Efficiency can be studied (currently assessed between 80-75% for V24.4-GHC)</a:t>
            </a:r>
          </a:p>
          <a:p>
            <a:pPr marL="625950" lvl="1" indent="-285750"/>
            <a:r>
              <a:rPr lang="en-US" dirty="0"/>
              <a:t>Losses are expected along the whole ring with a peak at off-momentum collimator (preliminary results show higher losses in the vertical tertiaries due to particles reaching the DA)</a:t>
            </a:r>
          </a:p>
          <a:p>
            <a:pPr marL="625950" lvl="1" indent="-285750"/>
            <a:r>
              <a:rPr lang="en-US" dirty="0"/>
              <a:t>An emittance blow up, in all planes have been observed from different studies. Probably due to the mismatch of the initial distribution ( beam not matched to the chromatic </a:t>
            </a:r>
            <a:r>
              <a:rPr lang="en-US" dirty="0" err="1"/>
              <a:t>twiss</a:t>
            </a:r>
            <a:r>
              <a:rPr lang="en-US" dirty="0"/>
              <a:t> parameters but to the on momentum once, under investigation!)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878E6AA-A53F-D9D4-A99F-24F8193E8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2471907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1E7285-409A-D10A-B8ED-C7EC8DE8D6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AA4D5C7-4757-861B-C5AC-32CFB6C7F5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</p:spPr>
            <p:txBody>
              <a:bodyPr/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Simulated circulating beam, 2 case studies under investigation, for both a collimator is introduced before the septum to simulate the losses in either septum and protection absorber:</a:t>
                </a:r>
              </a:p>
              <a:p>
                <a:pPr marL="625950" lvl="1" indent="-285750"/>
                <a:r>
                  <a:rPr lang="en-US" dirty="0"/>
                  <a:t>Core beam </a:t>
                </a:r>
              </a:p>
              <a:p>
                <a:pPr marL="966150" lvl="2" indent="-285750"/>
                <a:r>
                  <a:rPr lang="en-US" dirty="0"/>
                  <a:t>Generated in zero-dispersion region (RF-cavities)</a:t>
                </a:r>
              </a:p>
              <a:p>
                <a:pPr marL="966150" lvl="2" indent="-285750"/>
                <a:r>
                  <a:rPr lang="en-US" dirty="0"/>
                  <a:t>Losses are expected to be focused in the collimator before the septum</a:t>
                </a:r>
              </a:p>
              <a:p>
                <a:pPr marL="966150" lvl="2" indent="-285750"/>
                <a:r>
                  <a:rPr lang="en-US" dirty="0"/>
                  <a:t>The leakage to the experiment must be evaluated to ensure is small</a:t>
                </a:r>
              </a:p>
              <a:p>
                <a:endParaRPr lang="en-US" dirty="0"/>
              </a:p>
              <a:p>
                <a:pPr marL="625950" lvl="1" indent="-285750"/>
                <a:r>
                  <a:rPr lang="en-US" dirty="0"/>
                  <a:t>Halo beam</a:t>
                </a:r>
              </a:p>
              <a:p>
                <a:pPr marL="1306350" lvl="3" indent="-285750"/>
                <a:r>
                  <a:rPr lang="en-US" dirty="0"/>
                  <a:t>Circular sector between </a:t>
                </a:r>
                <a14:m>
                  <m:oMath xmlns:m="http://schemas.openxmlformats.org/officeDocument/2006/math">
                    <m:r>
                      <a:rPr lang="it-IT" b="0" i="1" smtClean="0">
                        <a:latin typeface="Cambria Math" panose="02040503050406030204" pitchFamily="18" charset="0"/>
                      </a:rPr>
                      <m:t>5 </m:t>
                    </m:r>
                    <m:r>
                      <a:rPr lang="it-IT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it-IT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it-IT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in zero dispersion region</a:t>
                </a:r>
              </a:p>
              <a:p>
                <a:pPr marL="1306350" lvl="3" indent="-285750"/>
                <a:r>
                  <a:rPr lang="en-US" dirty="0"/>
                  <a:t>To be optimize with a more realistic description of the halo (studies undergoing)</a:t>
                </a:r>
              </a:p>
              <a:p>
                <a:pPr marL="1306350" lvl="3" indent="-285750"/>
                <a:r>
                  <a:rPr lang="en-US" dirty="0"/>
                  <a:t>Will be mostly scraped at the septum → primary source of losses at the injection point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95A772FB-3673-9B57-9A70-B965312897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442800" y="1047750"/>
                <a:ext cx="8263350" cy="3445050"/>
              </a:xfrm>
              <a:blipFill>
                <a:blip r:embed="rId2"/>
                <a:stretch>
                  <a:fillRect l="-295" t="-708" r="-148" b="-77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5717EFBE-6F8C-332D-65FB-AEC0C3EC2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348624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8735D142-6BA2-C345-B6B9-41EE415B0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299" y="61740"/>
            <a:ext cx="324000" cy="170071"/>
          </a:xfrm>
        </p:spPr>
        <p:txBody>
          <a:bodyPr lIns="90000"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59B92E6A-3E03-0795-0F29-E7F36522C6B3}"/>
              </a:ext>
            </a:extLst>
          </p:cNvPr>
          <p:cNvSpPr txBox="1"/>
          <p:nvPr/>
        </p:nvSpPr>
        <p:spPr>
          <a:xfrm>
            <a:off x="1007830" y="57150"/>
            <a:ext cx="503087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24/03/2025  	FCC-ee Collimation meeting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6163D3E8-2CB8-5227-503B-B19B65CACEE3}"/>
              </a:ext>
            </a:extLst>
          </p:cNvPr>
          <p:cNvSpPr txBox="1"/>
          <p:nvPr/>
        </p:nvSpPr>
        <p:spPr>
          <a:xfrm>
            <a:off x="5410200" y="52418"/>
            <a:ext cx="2038500" cy="1887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Giulia Nigrelli </a:t>
            </a:r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8893F8-372A-15D5-8E29-7EC516CAB5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FF3D56D-D095-E148-EAB2-E54E49BFEDB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4523" t="7032" r="4523"/>
          <a:stretch/>
        </p:blipFill>
        <p:spPr>
          <a:xfrm>
            <a:off x="152400" y="1352550"/>
            <a:ext cx="4421469" cy="3386421"/>
          </a:xfr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84F78250-08D9-5661-DEF1-EF1FB92D0A3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98" r="575"/>
          <a:stretch/>
        </p:blipFill>
        <p:spPr>
          <a:xfrm>
            <a:off x="4419600" y="1311802"/>
            <a:ext cx="4572000" cy="3452503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1E6867A-A499-2911-F161-AC64C86FB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– Injected beam</a:t>
            </a:r>
          </a:p>
        </p:txBody>
      </p:sp>
    </p:spTree>
    <p:extLst>
      <p:ext uri="{BB962C8B-B14F-4D97-AF65-F5344CB8AC3E}">
        <p14:creationId xmlns:p14="http://schemas.microsoft.com/office/powerpoint/2010/main" val="3908548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10CDEF-67C6-562E-94AB-0F117B0F08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207388-C472-E5DC-CA35-3106F60F37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F0767E1-3132-8076-6715-AB674530B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– Circulating core beam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55121D6-110E-5AA4-5EA3-97EB9479E40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126" r="5"/>
          <a:stretch/>
        </p:blipFill>
        <p:spPr>
          <a:xfrm>
            <a:off x="2458" y="1090182"/>
            <a:ext cx="7379110" cy="2963135"/>
          </a:xfrm>
        </p:spPr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4EE2660-DBEF-3152-9414-A23415D9EC9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424" r="-142"/>
          <a:stretch/>
        </p:blipFill>
        <p:spPr>
          <a:xfrm>
            <a:off x="4419600" y="1676400"/>
            <a:ext cx="4572000" cy="3257550"/>
          </a:xfrm>
        </p:spPr>
      </p:pic>
    </p:spTree>
    <p:extLst>
      <p:ext uri="{BB962C8B-B14F-4D97-AF65-F5344CB8AC3E}">
        <p14:creationId xmlns:p14="http://schemas.microsoft.com/office/powerpoint/2010/main" val="27879393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8AB70B-A2B8-51E7-D2BE-19F589BE15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1EBD7A-7F45-FF72-462D-FEA53E566B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2B4411-CE14-5D5B-96CF-409BBCE99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– Circulating halo beam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2A6693B-2A75-53D5-B57B-3B2F6E21919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-1" t="-14" r="-334" b="14"/>
          <a:stretch/>
        </p:blipFill>
        <p:spPr>
          <a:xfrm>
            <a:off x="460006" y="1504950"/>
            <a:ext cx="8304692" cy="2952299"/>
          </a:xfrm>
        </p:spPr>
      </p:pic>
    </p:spTree>
    <p:extLst>
      <p:ext uri="{BB962C8B-B14F-4D97-AF65-F5344CB8AC3E}">
        <p14:creationId xmlns:p14="http://schemas.microsoft.com/office/powerpoint/2010/main" val="3747078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2537144-C76D-41C8-ACC5-BA411A9586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6D5DA51-3330-4566-B80C-F288DCB86C18}"/>
              </a:ext>
            </a:extLst>
          </p:cNvPr>
          <p:cNvSpPr txBox="1"/>
          <p:nvPr/>
        </p:nvSpPr>
        <p:spPr>
          <a:xfrm>
            <a:off x="616061" y="1223226"/>
            <a:ext cx="793807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 dirty="0"/>
              <a:t>Colors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7F50DB79-DFD0-4C2D-BC16-796F596C5D45}"/>
              </a:ext>
            </a:extLst>
          </p:cNvPr>
          <p:cNvSpPr txBox="1"/>
          <p:nvPr/>
        </p:nvSpPr>
        <p:spPr>
          <a:xfrm>
            <a:off x="5584613" y="1223226"/>
            <a:ext cx="1314784" cy="259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388"/>
              </a:lnSpc>
            </a:pPr>
            <a:r>
              <a:rPr lang="en-US" sz="1125" cap="all"/>
              <a:t>Backgrounds</a:t>
            </a: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F1CB30B2-1956-4E04-A9C9-3D842944693F}"/>
              </a:ext>
            </a:extLst>
          </p:cNvPr>
          <p:cNvSpPr/>
          <p:nvPr/>
        </p:nvSpPr>
        <p:spPr>
          <a:xfrm>
            <a:off x="6250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5CDAE17F-2564-49A5-8D3F-B1CF9DB1E0A5}"/>
              </a:ext>
            </a:extLst>
          </p:cNvPr>
          <p:cNvSpPr/>
          <p:nvPr/>
        </p:nvSpPr>
        <p:spPr>
          <a:xfrm>
            <a:off x="13459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3031C471-F307-4224-A1EE-D0BBCB0D3406}"/>
              </a:ext>
            </a:extLst>
          </p:cNvPr>
          <p:cNvSpPr/>
          <p:nvPr/>
        </p:nvSpPr>
        <p:spPr>
          <a:xfrm>
            <a:off x="20668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1073872C-3B69-4EEC-BEA8-1FA590348838}"/>
              </a:ext>
            </a:extLst>
          </p:cNvPr>
          <p:cNvSpPr/>
          <p:nvPr/>
        </p:nvSpPr>
        <p:spPr>
          <a:xfrm>
            <a:off x="278775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CA9EFB5A-2738-4869-9E82-C1CC65620E70}"/>
              </a:ext>
            </a:extLst>
          </p:cNvPr>
          <p:cNvSpPr/>
          <p:nvPr/>
        </p:nvSpPr>
        <p:spPr>
          <a:xfrm>
            <a:off x="35100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232CC29E-8085-4203-A5D6-91A976A2086E}"/>
              </a:ext>
            </a:extLst>
          </p:cNvPr>
          <p:cNvSpPr/>
          <p:nvPr/>
        </p:nvSpPr>
        <p:spPr>
          <a:xfrm>
            <a:off x="4230900" y="1880550"/>
            <a:ext cx="433350" cy="433350"/>
          </a:xfrm>
          <a:prstGeom prst="ellipse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B604B5B2-2159-4A22-9803-4EA9A2686865}"/>
              </a:ext>
            </a:extLst>
          </p:cNvPr>
          <p:cNvSpPr/>
          <p:nvPr/>
        </p:nvSpPr>
        <p:spPr>
          <a:xfrm>
            <a:off x="625050" y="2465100"/>
            <a:ext cx="433350" cy="433350"/>
          </a:xfrm>
          <a:prstGeom prst="ellipse">
            <a:avLst/>
          </a:prstGeom>
          <a:solidFill>
            <a:srgbClr val="66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33B7F7C5-425C-443D-8EF5-0F75A0D7867A}"/>
              </a:ext>
            </a:extLst>
          </p:cNvPr>
          <p:cNvSpPr/>
          <p:nvPr/>
        </p:nvSpPr>
        <p:spPr>
          <a:xfrm>
            <a:off x="1345950" y="2465100"/>
            <a:ext cx="433350" cy="433350"/>
          </a:xfrm>
          <a:prstGeom prst="ellipse">
            <a:avLst/>
          </a:prstGeom>
          <a:solidFill>
            <a:srgbClr val="F2F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B77E620B-934E-48D4-9826-D2D244F2F335}"/>
              </a:ext>
            </a:extLst>
          </p:cNvPr>
          <p:cNvSpPr/>
          <p:nvPr/>
        </p:nvSpPr>
        <p:spPr>
          <a:xfrm>
            <a:off x="2066850" y="2465100"/>
            <a:ext cx="433350" cy="433350"/>
          </a:xfrm>
          <a:prstGeom prst="ellipse">
            <a:avLst/>
          </a:prstGeom>
          <a:solidFill>
            <a:srgbClr val="BC8B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A1E3F34-B0A2-4F28-9505-C3E3AB4FFD59}"/>
              </a:ext>
            </a:extLst>
          </p:cNvPr>
          <p:cNvSpPr/>
          <p:nvPr/>
        </p:nvSpPr>
        <p:spPr>
          <a:xfrm>
            <a:off x="2787750" y="2465100"/>
            <a:ext cx="433350" cy="433350"/>
          </a:xfrm>
          <a:prstGeom prst="ellipse">
            <a:avLst/>
          </a:prstGeom>
          <a:solidFill>
            <a:srgbClr val="8CD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0BBD4064-2DDE-4C96-9AE6-D9DAF9DB8E52}"/>
              </a:ext>
            </a:extLst>
          </p:cNvPr>
          <p:cNvSpPr/>
          <p:nvPr/>
        </p:nvSpPr>
        <p:spPr>
          <a:xfrm>
            <a:off x="3510000" y="2465100"/>
            <a:ext cx="433350" cy="433350"/>
          </a:xfrm>
          <a:prstGeom prst="ellipse">
            <a:avLst/>
          </a:prstGeom>
          <a:solidFill>
            <a:srgbClr val="FF92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A954EF93-4511-4C6D-A0D9-8A2D5549B79D}"/>
              </a:ext>
            </a:extLst>
          </p:cNvPr>
          <p:cNvSpPr/>
          <p:nvPr/>
        </p:nvSpPr>
        <p:spPr>
          <a:xfrm>
            <a:off x="4230900" y="2465100"/>
            <a:ext cx="433350" cy="433350"/>
          </a:xfrm>
          <a:prstGeom prst="ellipse">
            <a:avLst/>
          </a:prstGeom>
          <a:solidFill>
            <a:srgbClr val="6F71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6" name="Ellipse 45">
            <a:extLst>
              <a:ext uri="{FF2B5EF4-FFF2-40B4-BE49-F238E27FC236}">
                <a16:creationId xmlns:a16="http://schemas.microsoft.com/office/drawing/2014/main" id="{B41BFE32-31AA-4EBF-A3B8-D7B23B53689B}"/>
              </a:ext>
            </a:extLst>
          </p:cNvPr>
          <p:cNvSpPr/>
          <p:nvPr/>
        </p:nvSpPr>
        <p:spPr>
          <a:xfrm>
            <a:off x="625050" y="3049650"/>
            <a:ext cx="433350" cy="433350"/>
          </a:xfrm>
          <a:prstGeom prst="ellipse">
            <a:avLst/>
          </a:prstGeom>
          <a:solidFill>
            <a:srgbClr val="D9D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48" name="Ellipse 47">
            <a:extLst>
              <a:ext uri="{FF2B5EF4-FFF2-40B4-BE49-F238E27FC236}">
                <a16:creationId xmlns:a16="http://schemas.microsoft.com/office/drawing/2014/main" id="{01666D38-4C6B-455A-93DE-D216B947C6E1}"/>
              </a:ext>
            </a:extLst>
          </p:cNvPr>
          <p:cNvSpPr/>
          <p:nvPr/>
        </p:nvSpPr>
        <p:spPr>
          <a:xfrm>
            <a:off x="1345950" y="3049650"/>
            <a:ext cx="433350" cy="433350"/>
          </a:xfrm>
          <a:prstGeom prst="ellipse">
            <a:avLst/>
          </a:prstGeom>
          <a:solidFill>
            <a:srgbClr val="F9FD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37A1D7C0-77C1-41B9-832C-032EB6CF56E0}"/>
              </a:ext>
            </a:extLst>
          </p:cNvPr>
          <p:cNvSpPr/>
          <p:nvPr/>
        </p:nvSpPr>
        <p:spPr>
          <a:xfrm>
            <a:off x="2066850" y="3049650"/>
            <a:ext cx="433350" cy="433350"/>
          </a:xfrm>
          <a:prstGeom prst="ellipse">
            <a:avLst/>
          </a:prstGeom>
          <a:solidFill>
            <a:srgbClr val="EEE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85BF160-493F-4394-8A1E-50869775F419}"/>
              </a:ext>
            </a:extLst>
          </p:cNvPr>
          <p:cNvSpPr/>
          <p:nvPr/>
        </p:nvSpPr>
        <p:spPr>
          <a:xfrm>
            <a:off x="2787750" y="3049650"/>
            <a:ext cx="433350" cy="433350"/>
          </a:xfrm>
          <a:prstGeom prst="ellipse">
            <a:avLst/>
          </a:prstGeom>
          <a:solidFill>
            <a:srgbClr val="DAEE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992DA950-A8C6-4869-AED4-4F2B903827F4}"/>
              </a:ext>
            </a:extLst>
          </p:cNvPr>
          <p:cNvSpPr/>
          <p:nvPr/>
        </p:nvSpPr>
        <p:spPr>
          <a:xfrm>
            <a:off x="3510000" y="3049650"/>
            <a:ext cx="433350" cy="433350"/>
          </a:xfrm>
          <a:prstGeom prst="ellipse">
            <a:avLst/>
          </a:prstGeom>
          <a:solidFill>
            <a:srgbClr val="FFE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1D533092-F3C7-4E15-9CE8-1A075E524356}"/>
              </a:ext>
            </a:extLst>
          </p:cNvPr>
          <p:cNvSpPr/>
          <p:nvPr/>
        </p:nvSpPr>
        <p:spPr>
          <a:xfrm>
            <a:off x="4230900" y="3049650"/>
            <a:ext cx="433350" cy="433350"/>
          </a:xfrm>
          <a:prstGeom prst="ellipse">
            <a:avLst/>
          </a:prstGeom>
          <a:solidFill>
            <a:srgbClr val="DBDB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84389DBE-6F06-4309-A8E0-A1C043F2F5E6}"/>
              </a:ext>
            </a:extLst>
          </p:cNvPr>
          <p:cNvSpPr txBox="1"/>
          <p:nvPr/>
        </p:nvSpPr>
        <p:spPr>
          <a:xfrm>
            <a:off x="55124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Radiant Blue</a:t>
            </a:r>
          </a:p>
        </p:txBody>
      </p:sp>
      <p:sp>
        <p:nvSpPr>
          <p:cNvPr id="64" name="Textfeld 63">
            <a:extLst>
              <a:ext uri="{FF2B5EF4-FFF2-40B4-BE49-F238E27FC236}">
                <a16:creationId xmlns:a16="http://schemas.microsoft.com/office/drawing/2014/main" id="{1D4EE240-5F29-4E8E-984E-B58835093A6F}"/>
              </a:ext>
            </a:extLst>
          </p:cNvPr>
          <p:cNvSpPr txBox="1"/>
          <p:nvPr/>
        </p:nvSpPr>
        <p:spPr>
          <a:xfrm>
            <a:off x="12721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 dirty="0"/>
              <a:t>Flash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44E6D80-4FB6-46ED-804B-DB8C3F433B2F}"/>
              </a:ext>
            </a:extLst>
          </p:cNvPr>
          <p:cNvSpPr txBox="1"/>
          <p:nvPr/>
        </p:nvSpPr>
        <p:spPr>
          <a:xfrm>
            <a:off x="19930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Energy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F375A5C9-D1A1-46BA-9E46-80EBB893A07F}"/>
              </a:ext>
            </a:extLst>
          </p:cNvPr>
          <p:cNvSpPr txBox="1"/>
          <p:nvPr/>
        </p:nvSpPr>
        <p:spPr>
          <a:xfrm>
            <a:off x="271394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Green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533FE36A-B45F-44B8-BBCA-56A40DEC8D08}"/>
              </a:ext>
            </a:extLst>
          </p:cNvPr>
          <p:cNvSpPr txBox="1"/>
          <p:nvPr/>
        </p:nvSpPr>
        <p:spPr>
          <a:xfrm>
            <a:off x="3436190" y="3895768"/>
            <a:ext cx="580970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Red</a:t>
            </a:r>
          </a:p>
        </p:txBody>
      </p:sp>
      <p:sp>
        <p:nvSpPr>
          <p:cNvPr id="72" name="Textfeld 71">
            <a:extLst>
              <a:ext uri="{FF2B5EF4-FFF2-40B4-BE49-F238E27FC236}">
                <a16:creationId xmlns:a16="http://schemas.microsoft.com/office/drawing/2014/main" id="{831DAFEC-B480-44C2-BDC8-AB17F4B41518}"/>
              </a:ext>
            </a:extLst>
          </p:cNvPr>
          <p:cNvSpPr txBox="1"/>
          <p:nvPr/>
        </p:nvSpPr>
        <p:spPr>
          <a:xfrm>
            <a:off x="4157090" y="3895768"/>
            <a:ext cx="580970" cy="381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38"/>
              <a:t>Deep</a:t>
            </a:r>
            <a:br>
              <a:rPr lang="en-US" sz="938"/>
            </a:br>
            <a:r>
              <a:rPr lang="en-US" sz="938"/>
              <a:t>Blue</a:t>
            </a:r>
          </a:p>
        </p:txBody>
      </p:sp>
      <p:sp>
        <p:nvSpPr>
          <p:cNvPr id="74" name="Textfeld 73">
            <a:extLst>
              <a:ext uri="{FF2B5EF4-FFF2-40B4-BE49-F238E27FC236}">
                <a16:creationId xmlns:a16="http://schemas.microsoft.com/office/drawing/2014/main" id="{D67998D2-8B49-440A-B50A-A1A4B98E2F50}"/>
              </a:ext>
            </a:extLst>
          </p:cNvPr>
          <p:cNvSpPr txBox="1"/>
          <p:nvPr/>
        </p:nvSpPr>
        <p:spPr>
          <a:xfrm>
            <a:off x="5589240" y="3629930"/>
            <a:ext cx="1198766" cy="236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8" dirty="0"/>
              <a:t>Use for Layout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962AFC47-C193-4846-9CBB-CDFE98D370AE}"/>
              </a:ext>
            </a:extLst>
          </p:cNvPr>
          <p:cNvSpPr/>
          <p:nvPr/>
        </p:nvSpPr>
        <p:spPr>
          <a:xfrm>
            <a:off x="5602500" y="1880550"/>
            <a:ext cx="1409400" cy="799200"/>
          </a:xfrm>
          <a:prstGeom prst="rect">
            <a:avLst/>
          </a:prstGeom>
          <a:solidFill>
            <a:srgbClr val="B8BA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Blue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BF4F6612-8A4C-48C3-91AD-15D72BC70B28}"/>
              </a:ext>
            </a:extLst>
          </p:cNvPr>
          <p:cNvSpPr/>
          <p:nvPr/>
        </p:nvSpPr>
        <p:spPr>
          <a:xfrm>
            <a:off x="7044300" y="1880550"/>
            <a:ext cx="1409400" cy="799200"/>
          </a:xfrm>
          <a:prstGeom prst="rect">
            <a:avLst/>
          </a:prstGeom>
          <a:solidFill>
            <a:srgbClr val="D4BE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Purple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102D2A20-0442-4696-911A-7D77C23A3B34}"/>
              </a:ext>
            </a:extLst>
          </p:cNvPr>
          <p:cNvSpPr/>
          <p:nvPr/>
        </p:nvSpPr>
        <p:spPr>
          <a:xfrm>
            <a:off x="5604244" y="2704050"/>
            <a:ext cx="1409400" cy="799200"/>
          </a:xfrm>
          <a:prstGeom prst="rect">
            <a:avLst/>
          </a:prstGeom>
          <a:solidFill>
            <a:srgbClr val="F6FD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Yellow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2C10CD40-4FD5-42C1-9F2D-5FA356A4CA38}"/>
              </a:ext>
            </a:extLst>
          </p:cNvPr>
          <p:cNvSpPr/>
          <p:nvPr/>
        </p:nvSpPr>
        <p:spPr>
          <a:xfrm>
            <a:off x="7044300" y="2704050"/>
            <a:ext cx="1409400" cy="799200"/>
          </a:xfrm>
          <a:prstGeom prst="rect">
            <a:avLst/>
          </a:prstGeom>
          <a:solidFill>
            <a:srgbClr val="DFDF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638">
                <a:solidFill>
                  <a:schemeClr val="tx1"/>
                </a:solidFill>
              </a:rPr>
              <a:t>Background Grey</a:t>
            </a:r>
          </a:p>
        </p:txBody>
      </p:sp>
    </p:spTree>
    <p:extLst>
      <p:ext uri="{BB962C8B-B14F-4D97-AF65-F5344CB8AC3E}">
        <p14:creationId xmlns:p14="http://schemas.microsoft.com/office/powerpoint/2010/main" val="3534796052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4B4FCAA3-11E4-AB45-B52B-DF74168EF75C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InjectionBkg_update</Template>
  <TotalTime>137</TotalTime>
  <Words>584</Words>
  <Application>Microsoft Office PowerPoint</Application>
  <PresentationFormat>On-screen Show (16:9)</PresentationFormat>
  <Paragraphs>81</Paragraphs>
  <Slides>10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Cambria Math</vt:lpstr>
      <vt:lpstr>Segoe UI</vt:lpstr>
      <vt:lpstr>Introslides</vt:lpstr>
      <vt:lpstr>Titleslides, Conclusion</vt:lpstr>
      <vt:lpstr>Content Slides - Deep Blue</vt:lpstr>
      <vt:lpstr>Injection Background  STATUS</vt:lpstr>
      <vt:lpstr>Baseline injection scheme</vt:lpstr>
      <vt:lpstr>Simulation framework</vt:lpstr>
      <vt:lpstr>Simulation framework</vt:lpstr>
      <vt:lpstr>Thank you  for your attention.</vt:lpstr>
      <vt:lpstr>Preliminary results – Injected beam</vt:lpstr>
      <vt:lpstr>Preliminary results – Circulating core beam</vt:lpstr>
      <vt:lpstr>Preliminary results – Circulating halo beam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Giulia Nigrelli</dc:creator>
  <cp:lastModifiedBy>Giulia Nigrelli</cp:lastModifiedBy>
  <cp:revision>4</cp:revision>
  <dcterms:created xsi:type="dcterms:W3CDTF">2025-03-21T14:38:46Z</dcterms:created>
  <dcterms:modified xsi:type="dcterms:W3CDTF">2025-03-24T08:26:47Z</dcterms:modified>
</cp:coreProperties>
</file>