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6"/>
  </p:notesMasterIdLst>
  <p:sldIdLst>
    <p:sldId id="257" r:id="rId5"/>
    <p:sldId id="1267" r:id="rId6"/>
    <p:sldId id="504" r:id="rId7"/>
    <p:sldId id="1266" r:id="rId8"/>
    <p:sldId id="1128" r:id="rId9"/>
    <p:sldId id="1127" r:id="rId10"/>
    <p:sldId id="1131" r:id="rId11"/>
    <p:sldId id="1129" r:id="rId12"/>
    <p:sldId id="1130" r:id="rId13"/>
    <p:sldId id="1132" r:id="rId14"/>
    <p:sldId id="1124" r:id="rId15"/>
    <p:sldId id="1133" r:id="rId16"/>
    <p:sldId id="1134" r:id="rId17"/>
    <p:sldId id="1135" r:id="rId18"/>
    <p:sldId id="1136" r:id="rId19"/>
    <p:sldId id="1263" r:id="rId20"/>
    <p:sldId id="1264" r:id="rId21"/>
    <p:sldId id="316" r:id="rId22"/>
    <p:sldId id="508" r:id="rId23"/>
    <p:sldId id="341" r:id="rId24"/>
    <p:sldId id="307" r:id="rId25"/>
    <p:sldId id="541" r:id="rId26"/>
    <p:sldId id="485" r:id="rId27"/>
    <p:sldId id="510" r:id="rId28"/>
    <p:sldId id="511" r:id="rId29"/>
    <p:sldId id="512" r:id="rId30"/>
    <p:sldId id="514" r:id="rId31"/>
    <p:sldId id="259" r:id="rId32"/>
    <p:sldId id="515" r:id="rId33"/>
    <p:sldId id="516" r:id="rId34"/>
    <p:sldId id="519" r:id="rId35"/>
    <p:sldId id="543" r:id="rId36"/>
    <p:sldId id="1139" r:id="rId37"/>
    <p:sldId id="523" r:id="rId38"/>
    <p:sldId id="524" r:id="rId39"/>
    <p:sldId id="525" r:id="rId40"/>
    <p:sldId id="526" r:id="rId41"/>
    <p:sldId id="270" r:id="rId42"/>
    <p:sldId id="1265" r:id="rId43"/>
    <p:sldId id="272" r:id="rId44"/>
    <p:sldId id="527" r:id="rId45"/>
    <p:sldId id="268" r:id="rId46"/>
    <p:sldId id="533" r:id="rId47"/>
    <p:sldId id="1140" r:id="rId48"/>
    <p:sldId id="1141" r:id="rId49"/>
    <p:sldId id="1142" r:id="rId50"/>
    <p:sldId id="1143" r:id="rId51"/>
    <p:sldId id="1144" r:id="rId52"/>
    <p:sldId id="532" r:id="rId53"/>
    <p:sldId id="1145" r:id="rId54"/>
    <p:sldId id="1146" r:id="rId55"/>
    <p:sldId id="1147" r:id="rId56"/>
    <p:sldId id="274" r:id="rId57"/>
    <p:sldId id="1148" r:id="rId58"/>
    <p:sldId id="275" r:id="rId59"/>
    <p:sldId id="280" r:id="rId60"/>
    <p:sldId id="881" r:id="rId61"/>
    <p:sldId id="888" r:id="rId62"/>
    <p:sldId id="883" r:id="rId63"/>
    <p:sldId id="1137" r:id="rId64"/>
    <p:sldId id="1149" r:id="rId65"/>
    <p:sldId id="1150" r:id="rId66"/>
    <p:sldId id="334" r:id="rId67"/>
    <p:sldId id="264" r:id="rId68"/>
    <p:sldId id="263" r:id="rId69"/>
    <p:sldId id="279" r:id="rId70"/>
    <p:sldId id="282" r:id="rId71"/>
    <p:sldId id="349" r:id="rId72"/>
    <p:sldId id="309" r:id="rId73"/>
    <p:sldId id="319" r:id="rId74"/>
    <p:sldId id="1151" r:id="rId75"/>
    <p:sldId id="328" r:id="rId76"/>
    <p:sldId id="339" r:id="rId77"/>
    <p:sldId id="1152" r:id="rId78"/>
    <p:sldId id="297" r:id="rId79"/>
    <p:sldId id="260" r:id="rId80"/>
    <p:sldId id="291" r:id="rId81"/>
    <p:sldId id="294" r:id="rId82"/>
    <p:sldId id="571" r:id="rId83"/>
    <p:sldId id="1246" r:id="rId84"/>
    <p:sldId id="1247" r:id="rId85"/>
    <p:sldId id="1138" r:id="rId86"/>
    <p:sldId id="1249" r:id="rId87"/>
    <p:sldId id="1248" r:id="rId88"/>
    <p:sldId id="1252" r:id="rId89"/>
    <p:sldId id="1253" r:id="rId90"/>
    <p:sldId id="890" r:id="rId91"/>
    <p:sldId id="891" r:id="rId92"/>
    <p:sldId id="317" r:id="rId93"/>
    <p:sldId id="1250" r:id="rId94"/>
    <p:sldId id="1251" r:id="rId95"/>
    <p:sldId id="1254" r:id="rId96"/>
    <p:sldId id="1255" r:id="rId97"/>
    <p:sldId id="1256" r:id="rId98"/>
    <p:sldId id="1257" r:id="rId99"/>
    <p:sldId id="1258" r:id="rId100"/>
    <p:sldId id="265" r:id="rId101"/>
    <p:sldId id="1259" r:id="rId102"/>
    <p:sldId id="288" r:id="rId103"/>
    <p:sldId id="289" r:id="rId104"/>
    <p:sldId id="290" r:id="rId105"/>
    <p:sldId id="1260" r:id="rId106"/>
    <p:sldId id="292" r:id="rId107"/>
    <p:sldId id="293" r:id="rId108"/>
    <p:sldId id="273" r:id="rId109"/>
    <p:sldId id="1261" r:id="rId110"/>
    <p:sldId id="296" r:id="rId111"/>
    <p:sldId id="302" r:id="rId112"/>
    <p:sldId id="301" r:id="rId113"/>
    <p:sldId id="1262" r:id="rId114"/>
    <p:sldId id="314" r:id="rId1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D634"/>
    <a:srgbClr val="C5D3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E55CD1-47BB-374E-C19F-5F7C312D5278}" v="72" dt="2025-08-18T16:27:25.0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6611" autoAdjust="0"/>
  </p:normalViewPr>
  <p:slideViewPr>
    <p:cSldViewPr snapToGrid="0">
      <p:cViewPr varScale="1">
        <p:scale>
          <a:sx n="63" d="100"/>
          <a:sy n="63" d="100"/>
        </p:scale>
        <p:origin x="966"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presProps" Target="presProps.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slide" Target="slides/slide109.xml"/><Relationship Id="rId118"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12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slide" Target="slides/slide10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d Marshall" userId="S::jmarshall62.309@alexandrapark.school::e619c22b-be94-49db-ab62-c6e3551e9c66" providerId="AD" clId="Web-{6CE55CD1-47BB-374E-C19F-5F7C312D5278}"/>
    <pc:docChg chg="addSld modSld">
      <pc:chgData name="Jed Marshall" userId="S::jmarshall62.309@alexandrapark.school::e619c22b-be94-49db-ab62-c6e3551e9c66" providerId="AD" clId="Web-{6CE55CD1-47BB-374E-C19F-5F7C312D5278}" dt="2025-08-18T16:27:25.071" v="69" actId="20577"/>
      <pc:docMkLst>
        <pc:docMk/>
      </pc:docMkLst>
      <pc:sldChg chg="modSp">
        <pc:chgData name="Jed Marshall" userId="S::jmarshall62.309@alexandrapark.school::e619c22b-be94-49db-ab62-c6e3551e9c66" providerId="AD" clId="Web-{6CE55CD1-47BB-374E-C19F-5F7C312D5278}" dt="2025-08-18T16:27:25.071" v="69" actId="20577"/>
        <pc:sldMkLst>
          <pc:docMk/>
          <pc:sldMk cId="3035011493" sldId="1148"/>
        </pc:sldMkLst>
        <pc:spChg chg="mod">
          <ac:chgData name="Jed Marshall" userId="S::jmarshall62.309@alexandrapark.school::e619c22b-be94-49db-ab62-c6e3551e9c66" providerId="AD" clId="Web-{6CE55CD1-47BB-374E-C19F-5F7C312D5278}" dt="2025-08-18T16:27:25.071" v="69" actId="20577"/>
          <ac:spMkLst>
            <pc:docMk/>
            <pc:sldMk cId="3035011493" sldId="1148"/>
            <ac:spMk id="5" creationId="{42C3E077-4EF4-0075-4813-94EB36FE67B4}"/>
          </ac:spMkLst>
        </pc:spChg>
      </pc:sldChg>
      <pc:sldChg chg="addSp delSp modSp new">
        <pc:chgData name="Jed Marshall" userId="S::jmarshall62.309@alexandrapark.school::e619c22b-be94-49db-ab62-c6e3551e9c66" providerId="AD" clId="Web-{6CE55CD1-47BB-374E-C19F-5F7C312D5278}" dt="2025-08-18T16:17:46.488" v="13" actId="20577"/>
        <pc:sldMkLst>
          <pc:docMk/>
          <pc:sldMk cId="2647108672" sldId="1263"/>
        </pc:sldMkLst>
        <pc:spChg chg="mod">
          <ac:chgData name="Jed Marshall" userId="S::jmarshall62.309@alexandrapark.school::e619c22b-be94-49db-ab62-c6e3551e9c66" providerId="AD" clId="Web-{6CE55CD1-47BB-374E-C19F-5F7C312D5278}" dt="2025-08-18T16:17:46.488" v="13" actId="20577"/>
          <ac:spMkLst>
            <pc:docMk/>
            <pc:sldMk cId="2647108672" sldId="1263"/>
            <ac:spMk id="2" creationId="{A90A0F3F-A4E0-C0BE-F2A7-4C119DFA7F85}"/>
          </ac:spMkLst>
        </pc:spChg>
        <pc:spChg chg="del">
          <ac:chgData name="Jed Marshall" userId="S::jmarshall62.309@alexandrapark.school::e619c22b-be94-49db-ab62-c6e3551e9c66" providerId="AD" clId="Web-{6CE55CD1-47BB-374E-C19F-5F7C312D5278}" dt="2025-08-18T16:17:33.738" v="1"/>
          <ac:spMkLst>
            <pc:docMk/>
            <pc:sldMk cId="2647108672" sldId="1263"/>
            <ac:spMk id="3" creationId="{B81C3A75-2B33-5050-90E1-EAB6B39868D1}"/>
          </ac:spMkLst>
        </pc:spChg>
        <pc:picChg chg="add mod ord">
          <ac:chgData name="Jed Marshall" userId="S::jmarshall62.309@alexandrapark.school::e619c22b-be94-49db-ab62-c6e3551e9c66" providerId="AD" clId="Web-{6CE55CD1-47BB-374E-C19F-5F7C312D5278}" dt="2025-08-18T16:17:33.738" v="1"/>
          <ac:picMkLst>
            <pc:docMk/>
            <pc:sldMk cId="2647108672" sldId="1263"/>
            <ac:picMk id="4" creationId="{0693AF76-E47A-1BBF-E6A6-ACEE871E8EEE}"/>
          </ac:picMkLst>
        </pc:picChg>
      </pc:sldChg>
      <pc:sldChg chg="addSp delSp modSp new">
        <pc:chgData name="Jed Marshall" userId="S::jmarshall62.309@alexandrapark.school::e619c22b-be94-49db-ab62-c6e3551e9c66" providerId="AD" clId="Web-{6CE55CD1-47BB-374E-C19F-5F7C312D5278}" dt="2025-08-18T16:18:56.459" v="19" actId="1076"/>
        <pc:sldMkLst>
          <pc:docMk/>
          <pc:sldMk cId="165239130" sldId="1264"/>
        </pc:sldMkLst>
        <pc:spChg chg="add del">
          <ac:chgData name="Jed Marshall" userId="S::jmarshall62.309@alexandrapark.school::e619c22b-be94-49db-ab62-c6e3551e9c66" providerId="AD" clId="Web-{6CE55CD1-47BB-374E-C19F-5F7C312D5278}" dt="2025-08-18T16:18:44.303" v="17"/>
          <ac:spMkLst>
            <pc:docMk/>
            <pc:sldMk cId="165239130" sldId="1264"/>
            <ac:spMk id="3" creationId="{2654278D-AC0A-EA2F-CC54-F6A7336EDB66}"/>
          </ac:spMkLst>
        </pc:spChg>
        <pc:picChg chg="add del mod ord">
          <ac:chgData name="Jed Marshall" userId="S::jmarshall62.309@alexandrapark.school::e619c22b-be94-49db-ab62-c6e3551e9c66" providerId="AD" clId="Web-{6CE55CD1-47BB-374E-C19F-5F7C312D5278}" dt="2025-08-18T16:18:40.646" v="16"/>
          <ac:picMkLst>
            <pc:docMk/>
            <pc:sldMk cId="165239130" sldId="1264"/>
            <ac:picMk id="4" creationId="{5951B512-379F-D38B-42BC-447CD8EFACFE}"/>
          </ac:picMkLst>
        </pc:picChg>
        <pc:picChg chg="add mod ord">
          <ac:chgData name="Jed Marshall" userId="S::jmarshall62.309@alexandrapark.school::e619c22b-be94-49db-ab62-c6e3551e9c66" providerId="AD" clId="Web-{6CE55CD1-47BB-374E-C19F-5F7C312D5278}" dt="2025-08-18T16:18:56.459" v="19" actId="1076"/>
          <ac:picMkLst>
            <pc:docMk/>
            <pc:sldMk cId="165239130" sldId="1264"/>
            <ac:picMk id="5" creationId="{68C05C1D-B2A9-FC64-74E2-F35FD38F3CF2}"/>
          </ac:picMkLst>
        </pc:picChg>
      </pc:sldChg>
      <pc:sldChg chg="modSp new">
        <pc:chgData name="Jed Marshall" userId="S::jmarshall62.309@alexandrapark.school::e619c22b-be94-49db-ab62-c6e3551e9c66" providerId="AD" clId="Web-{6CE55CD1-47BB-374E-C19F-5F7C312D5278}" dt="2025-08-18T16:21:27.684" v="58" actId="20577"/>
        <pc:sldMkLst>
          <pc:docMk/>
          <pc:sldMk cId="3830335995" sldId="1265"/>
        </pc:sldMkLst>
        <pc:spChg chg="mod">
          <ac:chgData name="Jed Marshall" userId="S::jmarshall62.309@alexandrapark.school::e619c22b-be94-49db-ab62-c6e3551e9c66" providerId="AD" clId="Web-{6CE55CD1-47BB-374E-C19F-5F7C312D5278}" dt="2025-08-18T16:21:20.465" v="44" actId="20577"/>
          <ac:spMkLst>
            <pc:docMk/>
            <pc:sldMk cId="3830335995" sldId="1265"/>
            <ac:spMk id="2" creationId="{16494837-B1CD-B5C2-345D-0F0D0CE553A7}"/>
          </ac:spMkLst>
        </pc:spChg>
        <pc:spChg chg="mod">
          <ac:chgData name="Jed Marshall" userId="S::jmarshall62.309@alexandrapark.school::e619c22b-be94-49db-ab62-c6e3551e9c66" providerId="AD" clId="Web-{6CE55CD1-47BB-374E-C19F-5F7C312D5278}" dt="2025-08-18T16:21:27.684" v="58" actId="20577"/>
          <ac:spMkLst>
            <pc:docMk/>
            <pc:sldMk cId="3830335995" sldId="1265"/>
            <ac:spMk id="3" creationId="{B6881C1E-6C3B-10AC-36F3-4FB3C419A8B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08246B-F953-49E1-88C5-AC71AFFF9B6D}" type="datetimeFigureOut">
              <a:rPr lang="en-GB" smtClean="0"/>
              <a:t>19/08/2025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48DBD-1287-4E7F-B6F6-4FCF07954B94}" type="slidenum">
              <a:rPr lang="en-GB" smtClean="0"/>
              <a:t>‹#›</a:t>
            </a:fld>
            <a:endParaRPr lang="en-GB"/>
          </a:p>
        </p:txBody>
      </p:sp>
    </p:spTree>
    <p:extLst>
      <p:ext uri="{BB962C8B-B14F-4D97-AF65-F5344CB8AC3E}">
        <p14:creationId xmlns:p14="http://schemas.microsoft.com/office/powerpoint/2010/main" val="24895078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resources adapted from </a:t>
            </a:r>
            <a:r>
              <a:rPr lang="en-GB" dirty="0" err="1"/>
              <a:t>Perimiter</a:t>
            </a:r>
            <a:r>
              <a:rPr lang="en-GB" dirty="0"/>
              <a:t> Institute and TALC with permissions.</a:t>
            </a:r>
          </a:p>
        </p:txBody>
      </p:sp>
      <p:sp>
        <p:nvSpPr>
          <p:cNvPr id="4" name="Slide Number Placeholder 3"/>
          <p:cNvSpPr>
            <a:spLocks noGrp="1"/>
          </p:cNvSpPr>
          <p:nvPr>
            <p:ph type="sldNum" sz="quarter" idx="5"/>
          </p:nvPr>
        </p:nvSpPr>
        <p:spPr/>
        <p:txBody>
          <a:bodyPr/>
          <a:lstStyle/>
          <a:p>
            <a:fld id="{00648DBD-1287-4E7F-B6F6-4FCF07954B94}" type="slidenum">
              <a:rPr lang="en-GB" smtClean="0"/>
              <a:t>1</a:t>
            </a:fld>
            <a:endParaRPr lang="en-GB"/>
          </a:p>
        </p:txBody>
      </p:sp>
    </p:spTree>
    <p:extLst>
      <p:ext uri="{BB962C8B-B14F-4D97-AF65-F5344CB8AC3E}">
        <p14:creationId xmlns:p14="http://schemas.microsoft.com/office/powerpoint/2010/main" val="3076775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BD85CD-C876-D57E-32F4-7E0DBC012A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686361-F050-EE72-8FC7-68E567788C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B459A7F-43A0-89E7-8E14-CBAD1DC49F70}"/>
              </a:ext>
            </a:extLst>
          </p:cNvPr>
          <p:cNvSpPr>
            <a:spLocks noGrp="1"/>
          </p:cNvSpPr>
          <p:nvPr>
            <p:ph type="body" idx="1"/>
          </p:nvPr>
        </p:nvSpPr>
        <p:spPr/>
        <p:txBody>
          <a:bodyPr>
            <a:normAutofit/>
          </a:bodyPr>
          <a:lstStyle/>
          <a:p>
            <a:endParaRPr lang="en-US" dirty="0"/>
          </a:p>
        </p:txBody>
      </p:sp>
      <p:sp>
        <p:nvSpPr>
          <p:cNvPr id="4" name="Slide Number Placeholder 3">
            <a:extLst>
              <a:ext uri="{FF2B5EF4-FFF2-40B4-BE49-F238E27FC236}">
                <a16:creationId xmlns:a16="http://schemas.microsoft.com/office/drawing/2014/main" id="{B109DA9A-6879-E2AF-683D-D0DF23DC8716}"/>
              </a:ext>
            </a:extLst>
          </p:cNvPr>
          <p:cNvSpPr>
            <a:spLocks noGrp="1"/>
          </p:cNvSpPr>
          <p:nvPr>
            <p:ph type="sldNum" sz="quarter" idx="10"/>
          </p:nvPr>
        </p:nvSpPr>
        <p:spPr/>
        <p:txBody>
          <a:bodyPr/>
          <a:lstStyle/>
          <a:p>
            <a:fld id="{F2BDDB06-A603-4A2C-B289-80A665B21148}"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667738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608BA-C318-C764-08F0-18E4E5E0A6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1CB6AB-3A01-4E53-9D5C-F70C68ABDF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347154-B033-BD1A-E980-33F503600769}"/>
              </a:ext>
            </a:extLst>
          </p:cNvPr>
          <p:cNvSpPr>
            <a:spLocks noGrp="1"/>
          </p:cNvSpPr>
          <p:nvPr>
            <p:ph type="body" idx="1"/>
          </p:nvPr>
        </p:nvSpPr>
        <p:spPr/>
        <p:txBody>
          <a:bodyPr>
            <a:normAutofit/>
          </a:bodyPr>
          <a:lstStyle/>
          <a:p>
            <a:endParaRPr lang="en-US" dirty="0"/>
          </a:p>
        </p:txBody>
      </p:sp>
      <p:sp>
        <p:nvSpPr>
          <p:cNvPr id="4" name="Slide Number Placeholder 3">
            <a:extLst>
              <a:ext uri="{FF2B5EF4-FFF2-40B4-BE49-F238E27FC236}">
                <a16:creationId xmlns:a16="http://schemas.microsoft.com/office/drawing/2014/main" id="{93AF1890-8BF3-7857-1A2C-582BA5DAA330}"/>
              </a:ext>
            </a:extLst>
          </p:cNvPr>
          <p:cNvSpPr>
            <a:spLocks noGrp="1"/>
          </p:cNvSpPr>
          <p:nvPr>
            <p:ph type="sldNum" sz="quarter" idx="10"/>
          </p:nvPr>
        </p:nvSpPr>
        <p:spPr/>
        <p:txBody>
          <a:bodyPr/>
          <a:lstStyle/>
          <a:p>
            <a:fld id="{F2BDDB06-A603-4A2C-B289-80A665B21148}"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583262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Encourage more detail – such as what do the lines being close represent, what does an arrow mean, why can’t lines cross?</a:t>
            </a:r>
          </a:p>
        </p:txBody>
      </p:sp>
      <p:sp>
        <p:nvSpPr>
          <p:cNvPr id="4" name="Slide Number Placeholder 3"/>
          <p:cNvSpPr>
            <a:spLocks noGrp="1"/>
          </p:cNvSpPr>
          <p:nvPr>
            <p:ph type="sldNum" sz="quarter" idx="5"/>
          </p:nvPr>
        </p:nvSpPr>
        <p:spPr/>
        <p:txBody>
          <a:bodyPr/>
          <a:lstStyle/>
          <a:p>
            <a:fld id="{5954A827-540E-C54E-AA91-0DC632B9705A}" type="slidenum">
              <a:rPr lang="en-US" smtClean="0"/>
              <a:t>19</a:t>
            </a:fld>
            <a:endParaRPr lang="en-US"/>
          </a:p>
        </p:txBody>
      </p:sp>
    </p:spTree>
    <p:extLst>
      <p:ext uri="{BB962C8B-B14F-4D97-AF65-F5344CB8AC3E}">
        <p14:creationId xmlns:p14="http://schemas.microsoft.com/office/powerpoint/2010/main" val="11553954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54A827-540E-C54E-AA91-0DC632B9705A}" type="slidenum">
              <a:rPr lang="en-US" smtClean="0"/>
              <a:t>20</a:t>
            </a:fld>
            <a:endParaRPr lang="en-US"/>
          </a:p>
        </p:txBody>
      </p:sp>
    </p:spTree>
    <p:extLst>
      <p:ext uri="{BB962C8B-B14F-4D97-AF65-F5344CB8AC3E}">
        <p14:creationId xmlns:p14="http://schemas.microsoft.com/office/powerpoint/2010/main" val="7285360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A0F9247-2F20-284E-BB43-BFF4C56D5C95}" type="slidenum">
              <a:rPr lang="en-US" smtClean="0"/>
              <a:pPr/>
              <a:t>21</a:t>
            </a:fld>
            <a:endParaRPr lang="en-US"/>
          </a:p>
        </p:txBody>
      </p:sp>
    </p:spTree>
    <p:extLst>
      <p:ext uri="{BB962C8B-B14F-4D97-AF65-F5344CB8AC3E}">
        <p14:creationId xmlns:p14="http://schemas.microsoft.com/office/powerpoint/2010/main" val="4041350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people to unmute and explain their ideas before revealing the next slide.</a:t>
            </a:r>
          </a:p>
        </p:txBody>
      </p:sp>
      <p:sp>
        <p:nvSpPr>
          <p:cNvPr id="4" name="Slide Number Placeholder 3"/>
          <p:cNvSpPr>
            <a:spLocks noGrp="1"/>
          </p:cNvSpPr>
          <p:nvPr>
            <p:ph type="sldNum" sz="quarter" idx="5"/>
          </p:nvPr>
        </p:nvSpPr>
        <p:spPr/>
        <p:txBody>
          <a:bodyPr/>
          <a:lstStyle/>
          <a:p>
            <a:fld id="{4A0F9247-2F20-284E-BB43-BFF4C56D5C95}" type="slidenum">
              <a:rPr lang="en-US" smtClean="0"/>
              <a:pPr/>
              <a:t>22</a:t>
            </a:fld>
            <a:endParaRPr lang="en-US"/>
          </a:p>
        </p:txBody>
      </p:sp>
    </p:spTree>
    <p:extLst>
      <p:ext uri="{BB962C8B-B14F-4D97-AF65-F5344CB8AC3E}">
        <p14:creationId xmlns:p14="http://schemas.microsoft.com/office/powerpoint/2010/main" val="18079960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A0F9247-2F20-284E-BB43-BFF4C56D5C95}" type="slidenum">
              <a:rPr lang="en-US" smtClean="0"/>
              <a:pPr/>
              <a:t>23</a:t>
            </a:fld>
            <a:endParaRPr lang="en-US"/>
          </a:p>
        </p:txBody>
      </p:sp>
    </p:spTree>
    <p:extLst>
      <p:ext uri="{BB962C8B-B14F-4D97-AF65-F5344CB8AC3E}">
        <p14:creationId xmlns:p14="http://schemas.microsoft.com/office/powerpoint/2010/main" val="3168328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best done with a helper, and you may need two pieces of </a:t>
            </a:r>
            <a:r>
              <a:rPr lang="en-GB" dirty="0" err="1"/>
              <a:t>stetchy</a:t>
            </a:r>
            <a:r>
              <a:rPr lang="en-GB" dirty="0"/>
              <a:t> fabric (</a:t>
            </a:r>
            <a:r>
              <a:rPr lang="en-GB" dirty="0" err="1"/>
              <a:t>lycra</a:t>
            </a:r>
            <a:r>
              <a:rPr lang="en-GB" dirty="0"/>
              <a:t>).  Start with the first one – the second will be used later.</a:t>
            </a:r>
          </a:p>
          <a:p>
            <a:endParaRPr lang="en-GB" dirty="0"/>
          </a:p>
          <a:p>
            <a:r>
              <a:rPr lang="en-GB" dirty="0"/>
              <a:t>One piece of fabric is attached (perhaps by clamps) to the edges of a large rigid hoop.  This represents a neutral field. You can then pull up, or pull down the fabric to create a radial field (tip – place a marble in the fabric, then from the other side grab the marble – it makes it easier to hold). If you then place a marble on top of the fabric you can see the direction that it will feel a force.</a:t>
            </a:r>
          </a:p>
          <a:p>
            <a:endParaRPr lang="en-GB" dirty="0"/>
          </a:p>
          <a:p>
            <a:r>
              <a:rPr lang="en-GB" dirty="0"/>
              <a:t>One piece of fabric is wrapped around two parallel metre rulers about 50 cm apart.  If you place this at an angle you can represent a constant field – for example with </a:t>
            </a:r>
            <a:r>
              <a:rPr lang="en-GB" dirty="0" err="1"/>
              <a:t>gravitiational</a:t>
            </a:r>
            <a:r>
              <a:rPr lang="en-GB" dirty="0"/>
              <a:t> fields being close to the surface of the Earth, or with electric fields between parallel plates.</a:t>
            </a:r>
          </a:p>
        </p:txBody>
      </p:sp>
      <p:sp>
        <p:nvSpPr>
          <p:cNvPr id="4" name="Slide Number Placeholder 3"/>
          <p:cNvSpPr>
            <a:spLocks noGrp="1"/>
          </p:cNvSpPr>
          <p:nvPr>
            <p:ph type="sldNum" sz="quarter" idx="5"/>
          </p:nvPr>
        </p:nvSpPr>
        <p:spPr/>
        <p:txBody>
          <a:bodyPr/>
          <a:lstStyle/>
          <a:p>
            <a:fld id="{4A0F9247-2F20-284E-BB43-BFF4C56D5C95}" type="slidenum">
              <a:rPr lang="en-US" smtClean="0"/>
              <a:pPr/>
              <a:t>24</a:t>
            </a:fld>
            <a:endParaRPr lang="en-US"/>
          </a:p>
        </p:txBody>
      </p:sp>
    </p:spTree>
    <p:extLst>
      <p:ext uri="{BB962C8B-B14F-4D97-AF65-F5344CB8AC3E}">
        <p14:creationId xmlns:p14="http://schemas.microsoft.com/office/powerpoint/2010/main" val="26648631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the questions and wait for responses via chat before revealing the answers.</a:t>
            </a:r>
          </a:p>
          <a:p>
            <a:endParaRPr lang="en-GB" dirty="0"/>
          </a:p>
          <a:p>
            <a:r>
              <a:rPr lang="en-GB" dirty="0"/>
              <a:t>What do the blue lines represent? – field lines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What do the red circles represent? - equipotential</a:t>
            </a:r>
          </a:p>
          <a:p>
            <a:r>
              <a:rPr lang="en-GB" dirty="0">
                <a:solidFill>
                  <a:schemeClr val="bg1"/>
                </a:solidFill>
                <a:latin typeface="+mn-lt"/>
              </a:rPr>
              <a:t>How are the circles spaced? – closer when you are close the planet</a:t>
            </a:r>
          </a:p>
          <a:p>
            <a:r>
              <a:rPr lang="en-GB" dirty="0">
                <a:solidFill>
                  <a:schemeClr val="bg1"/>
                </a:solidFill>
                <a:latin typeface="+mn-lt"/>
              </a:rPr>
              <a:t>What is the relationship between the lines and circles? - at right angles.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4A0F9247-2F20-284E-BB43-BFF4C56D5C95}" type="slidenum">
              <a:rPr lang="en-US" smtClean="0"/>
              <a:pPr/>
              <a:t>28</a:t>
            </a:fld>
            <a:endParaRPr lang="en-US"/>
          </a:p>
        </p:txBody>
      </p:sp>
    </p:spTree>
    <p:extLst>
      <p:ext uri="{BB962C8B-B14F-4D97-AF65-F5344CB8AC3E}">
        <p14:creationId xmlns:p14="http://schemas.microsoft.com/office/powerpoint/2010/main" val="19507889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A0F9247-2F20-284E-BB43-BFF4C56D5C95}" type="slidenum">
              <a:rPr lang="en-US" smtClean="0"/>
              <a:pPr/>
              <a:t>29</a:t>
            </a:fld>
            <a:endParaRPr lang="en-US"/>
          </a:p>
        </p:txBody>
      </p:sp>
    </p:spTree>
    <p:extLst>
      <p:ext uri="{BB962C8B-B14F-4D97-AF65-F5344CB8AC3E}">
        <p14:creationId xmlns:p14="http://schemas.microsoft.com/office/powerpoint/2010/main" val="4222688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https://undraw.co/license</a:t>
            </a:r>
          </a:p>
        </p:txBody>
      </p:sp>
    </p:spTree>
    <p:extLst>
      <p:ext uri="{BB962C8B-B14F-4D97-AF65-F5344CB8AC3E}">
        <p14:creationId xmlns:p14="http://schemas.microsoft.com/office/powerpoint/2010/main" val="20754193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one (fairly confident) participant to explain it unmuted.</a:t>
            </a:r>
          </a:p>
        </p:txBody>
      </p:sp>
      <p:sp>
        <p:nvSpPr>
          <p:cNvPr id="4" name="Slide Number Placeholder 3"/>
          <p:cNvSpPr>
            <a:spLocks noGrp="1"/>
          </p:cNvSpPr>
          <p:nvPr>
            <p:ph type="sldNum" sz="quarter" idx="5"/>
          </p:nvPr>
        </p:nvSpPr>
        <p:spPr/>
        <p:txBody>
          <a:bodyPr/>
          <a:lstStyle/>
          <a:p>
            <a:fld id="{4A0F9247-2F20-284E-BB43-BFF4C56D5C95}" type="slidenum">
              <a:rPr lang="en-US" smtClean="0"/>
              <a:pPr/>
              <a:t>31</a:t>
            </a:fld>
            <a:endParaRPr lang="en-US"/>
          </a:p>
        </p:txBody>
      </p:sp>
    </p:spTree>
    <p:extLst>
      <p:ext uri="{BB962C8B-B14F-4D97-AF65-F5344CB8AC3E}">
        <p14:creationId xmlns:p14="http://schemas.microsoft.com/office/powerpoint/2010/main" val="1699387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participants to calculate some of these before revealing the answers.</a:t>
            </a:r>
          </a:p>
        </p:txBody>
      </p:sp>
      <p:sp>
        <p:nvSpPr>
          <p:cNvPr id="4" name="Slide Number Placeholder 3"/>
          <p:cNvSpPr>
            <a:spLocks noGrp="1"/>
          </p:cNvSpPr>
          <p:nvPr>
            <p:ph type="sldNum" sz="quarter" idx="5"/>
          </p:nvPr>
        </p:nvSpPr>
        <p:spPr/>
        <p:txBody>
          <a:bodyPr/>
          <a:lstStyle/>
          <a:p>
            <a:fld id="{4A0F9247-2F20-284E-BB43-BFF4C56D5C95}" type="slidenum">
              <a:rPr lang="en-US" smtClean="0"/>
              <a:pPr/>
              <a:t>32</a:t>
            </a:fld>
            <a:endParaRPr lang="en-US"/>
          </a:p>
        </p:txBody>
      </p:sp>
    </p:spTree>
    <p:extLst>
      <p:ext uri="{BB962C8B-B14F-4D97-AF65-F5344CB8AC3E}">
        <p14:creationId xmlns:p14="http://schemas.microsoft.com/office/powerpoint/2010/main" val="259745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DD7B61-1FD3-1E85-2D75-4F33A6B2B4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6B1F75-2714-AA47-D19C-BAA310BB3A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529329-643A-AE74-565D-ED4050859809}"/>
              </a:ext>
            </a:extLst>
          </p:cNvPr>
          <p:cNvSpPr>
            <a:spLocks noGrp="1"/>
          </p:cNvSpPr>
          <p:nvPr>
            <p:ph type="body" idx="1"/>
          </p:nvPr>
        </p:nvSpPr>
        <p:spPr/>
        <p:txBody>
          <a:bodyPr/>
          <a:lstStyle/>
          <a:p>
            <a:r>
              <a:rPr lang="en-GB" dirty="0"/>
              <a:t>Ask participants to calculate some of these before revealing the answers.</a:t>
            </a:r>
          </a:p>
        </p:txBody>
      </p:sp>
      <p:sp>
        <p:nvSpPr>
          <p:cNvPr id="4" name="Slide Number Placeholder 3">
            <a:extLst>
              <a:ext uri="{FF2B5EF4-FFF2-40B4-BE49-F238E27FC236}">
                <a16:creationId xmlns:a16="http://schemas.microsoft.com/office/drawing/2014/main" id="{290A504C-678A-4D4F-0ADF-FB5E110F5CD6}"/>
              </a:ext>
            </a:extLst>
          </p:cNvPr>
          <p:cNvSpPr>
            <a:spLocks noGrp="1"/>
          </p:cNvSpPr>
          <p:nvPr>
            <p:ph type="sldNum" sz="quarter" idx="5"/>
          </p:nvPr>
        </p:nvSpPr>
        <p:spPr/>
        <p:txBody>
          <a:bodyPr/>
          <a:lstStyle/>
          <a:p>
            <a:fld id="{4A0F9247-2F20-284E-BB43-BFF4C56D5C95}" type="slidenum">
              <a:rPr lang="en-US" smtClean="0"/>
              <a:pPr/>
              <a:t>33</a:t>
            </a:fld>
            <a:endParaRPr lang="en-US"/>
          </a:p>
        </p:txBody>
      </p:sp>
    </p:spTree>
    <p:extLst>
      <p:ext uri="{BB962C8B-B14F-4D97-AF65-F5344CB8AC3E}">
        <p14:creationId xmlns:p14="http://schemas.microsoft.com/office/powerpoint/2010/main" val="33273025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should be familiar from the gravitational slides. You can ask again what the blue and red lines represent, and what the similarities/differences are from electric field diagrams to gravitational field ones (the primary difference being that the field lines can go in multiple directions).</a:t>
            </a:r>
          </a:p>
        </p:txBody>
      </p:sp>
      <p:sp>
        <p:nvSpPr>
          <p:cNvPr id="4" name="Slide Number Placeholder 3"/>
          <p:cNvSpPr>
            <a:spLocks noGrp="1"/>
          </p:cNvSpPr>
          <p:nvPr>
            <p:ph type="sldNum" sz="quarter" idx="5"/>
          </p:nvPr>
        </p:nvSpPr>
        <p:spPr/>
        <p:txBody>
          <a:bodyPr/>
          <a:lstStyle/>
          <a:p>
            <a:fld id="{4A0F9247-2F20-284E-BB43-BFF4C56D5C95}" type="slidenum">
              <a:rPr lang="en-US" smtClean="0"/>
              <a:pPr/>
              <a:t>35</a:t>
            </a:fld>
            <a:endParaRPr lang="en-US"/>
          </a:p>
        </p:txBody>
      </p:sp>
    </p:spTree>
    <p:extLst>
      <p:ext uri="{BB962C8B-B14F-4D97-AF65-F5344CB8AC3E}">
        <p14:creationId xmlns:p14="http://schemas.microsoft.com/office/powerpoint/2010/main" val="28038127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participants to sketch for themselves and hold up the answer.</a:t>
            </a:r>
          </a:p>
        </p:txBody>
      </p:sp>
      <p:sp>
        <p:nvSpPr>
          <p:cNvPr id="4" name="Slide Number Placeholder 3"/>
          <p:cNvSpPr>
            <a:spLocks noGrp="1"/>
          </p:cNvSpPr>
          <p:nvPr>
            <p:ph type="sldNum" sz="quarter" idx="5"/>
          </p:nvPr>
        </p:nvSpPr>
        <p:spPr/>
        <p:txBody>
          <a:bodyPr/>
          <a:lstStyle/>
          <a:p>
            <a:fld id="{4A0F9247-2F20-284E-BB43-BFF4C56D5C95}" type="slidenum">
              <a:rPr lang="en-US" smtClean="0"/>
              <a:pPr/>
              <a:t>38</a:t>
            </a:fld>
            <a:endParaRPr lang="en-US"/>
          </a:p>
        </p:txBody>
      </p:sp>
    </p:spTree>
    <p:extLst>
      <p:ext uri="{BB962C8B-B14F-4D97-AF65-F5344CB8AC3E}">
        <p14:creationId xmlns:p14="http://schemas.microsoft.com/office/powerpoint/2010/main" val="31488868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various field </a:t>
            </a:r>
            <a:r>
              <a:rPr lang="en-GB" dirty="0" err="1"/>
              <a:t>simluators</a:t>
            </a:r>
            <a:r>
              <a:rPr lang="en-GB" dirty="0"/>
              <a:t> that you can use to demonstrate this.</a:t>
            </a:r>
          </a:p>
        </p:txBody>
      </p:sp>
      <p:sp>
        <p:nvSpPr>
          <p:cNvPr id="4" name="Slide Number Placeholder 3"/>
          <p:cNvSpPr>
            <a:spLocks noGrp="1"/>
          </p:cNvSpPr>
          <p:nvPr>
            <p:ph type="sldNum" sz="quarter" idx="5"/>
          </p:nvPr>
        </p:nvSpPr>
        <p:spPr/>
        <p:txBody>
          <a:bodyPr/>
          <a:lstStyle/>
          <a:p>
            <a:fld id="{4A0F9247-2F20-284E-BB43-BFF4C56D5C95}" type="slidenum">
              <a:rPr lang="en-US" smtClean="0"/>
              <a:pPr/>
              <a:t>40</a:t>
            </a:fld>
            <a:endParaRPr lang="en-US"/>
          </a:p>
        </p:txBody>
      </p:sp>
    </p:spTree>
    <p:extLst>
      <p:ext uri="{BB962C8B-B14F-4D97-AF65-F5344CB8AC3E}">
        <p14:creationId xmlns:p14="http://schemas.microsoft.com/office/powerpoint/2010/main" val="36812832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worth spending the time to ask participants to do, it checks:</a:t>
            </a:r>
          </a:p>
          <a:p>
            <a:pPr marL="171450" indent="-171450">
              <a:buFontTx/>
              <a:buChar char="-"/>
            </a:pPr>
            <a:r>
              <a:rPr lang="en-GB" dirty="0"/>
              <a:t>they are using both equations correctly;</a:t>
            </a:r>
          </a:p>
          <a:p>
            <a:pPr marL="171450" indent="-171450">
              <a:buFontTx/>
              <a:buChar char="-"/>
            </a:pPr>
            <a:r>
              <a:rPr lang="en-GB" dirty="0"/>
              <a:t>they know how to use their calculator with large powers.</a:t>
            </a:r>
          </a:p>
          <a:p>
            <a:pPr marL="171450" indent="-171450">
              <a:buFontTx/>
              <a:buChar char="-"/>
            </a:pPr>
            <a:endParaRPr lang="en-GB" dirty="0"/>
          </a:p>
          <a:p>
            <a:pPr marL="0" indent="0">
              <a:buFontTx/>
              <a:buNone/>
            </a:pPr>
            <a:r>
              <a:rPr lang="en-GB" dirty="0"/>
              <a:t>It is also perhaps a surprising result – with a difference of 10^42.  </a:t>
            </a:r>
          </a:p>
          <a:p>
            <a:pPr marL="0" indent="0">
              <a:buFontTx/>
              <a:buNone/>
            </a:pPr>
            <a:endParaRPr lang="en-GB" dirty="0"/>
          </a:p>
          <a:p>
            <a:pPr marL="0" indent="0">
              <a:buFontTx/>
              <a:buNone/>
            </a:pPr>
            <a:r>
              <a:rPr lang="en-GB" dirty="0"/>
              <a:t>Demonstrate how to calculate this easily on the calculator yourself, under the visualiser.</a:t>
            </a:r>
          </a:p>
          <a:p>
            <a:pPr marL="171450" indent="-171450">
              <a:buFontTx/>
              <a:buChar char="-"/>
            </a:pPr>
            <a:endParaRPr lang="en-GB" dirty="0"/>
          </a:p>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4A0F9247-2F20-284E-BB43-BFF4C56D5C95}" type="slidenum">
              <a:rPr lang="en-US" smtClean="0"/>
              <a:pPr/>
              <a:t>42</a:t>
            </a:fld>
            <a:endParaRPr lang="en-US"/>
          </a:p>
        </p:txBody>
      </p:sp>
    </p:spTree>
    <p:extLst>
      <p:ext uri="{BB962C8B-B14F-4D97-AF65-F5344CB8AC3E}">
        <p14:creationId xmlns:p14="http://schemas.microsoft.com/office/powerpoint/2010/main" val="22633166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now show the field between parallel plates using the fabric wrapped over metre rulers.</a:t>
            </a:r>
          </a:p>
        </p:txBody>
      </p:sp>
      <p:sp>
        <p:nvSpPr>
          <p:cNvPr id="4" name="Slide Number Placeholder 3"/>
          <p:cNvSpPr>
            <a:spLocks noGrp="1"/>
          </p:cNvSpPr>
          <p:nvPr>
            <p:ph type="sldNum" sz="quarter" idx="5"/>
          </p:nvPr>
        </p:nvSpPr>
        <p:spPr/>
        <p:txBody>
          <a:bodyPr/>
          <a:lstStyle/>
          <a:p>
            <a:fld id="{4A0F9247-2F20-284E-BB43-BFF4C56D5C95}" type="slidenum">
              <a:rPr lang="en-US" smtClean="0"/>
              <a:pPr/>
              <a:t>43</a:t>
            </a:fld>
            <a:endParaRPr lang="en-US"/>
          </a:p>
        </p:txBody>
      </p:sp>
    </p:spTree>
    <p:extLst>
      <p:ext uri="{BB962C8B-B14F-4D97-AF65-F5344CB8AC3E}">
        <p14:creationId xmlns:p14="http://schemas.microsoft.com/office/powerpoint/2010/main" val="20060634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Imag</a:t>
            </a:r>
            <a:endParaRPr lang="en-GB" dirty="0"/>
          </a:p>
        </p:txBody>
      </p:sp>
      <p:sp>
        <p:nvSpPr>
          <p:cNvPr id="4" name="Slide Number Placeholder 3"/>
          <p:cNvSpPr>
            <a:spLocks noGrp="1"/>
          </p:cNvSpPr>
          <p:nvPr>
            <p:ph type="sldNum" sz="quarter" idx="5"/>
          </p:nvPr>
        </p:nvSpPr>
        <p:spPr/>
        <p:txBody>
          <a:bodyPr/>
          <a:lstStyle/>
          <a:p>
            <a:fld id="{00648DBD-1287-4E7F-B6F6-4FCF07954B94}" type="slidenum">
              <a:rPr lang="en-GB" smtClean="0"/>
              <a:t>53</a:t>
            </a:fld>
            <a:endParaRPr lang="en-GB"/>
          </a:p>
        </p:txBody>
      </p:sp>
    </p:spTree>
    <p:extLst>
      <p:ext uri="{BB962C8B-B14F-4D97-AF65-F5344CB8AC3E}">
        <p14:creationId xmlns:p14="http://schemas.microsoft.com/office/powerpoint/2010/main" val="16730113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we can ask students to do a little bit of assessment for learning on each other, by setting up the apparatus in three different ways.</a:t>
            </a:r>
          </a:p>
          <a:p>
            <a:endParaRPr lang="en-GB" dirty="0"/>
          </a:p>
          <a:p>
            <a:pPr marL="171450" indent="-171450">
              <a:buFont typeface="Arial" panose="020B0604020202020204" pitchFamily="34" charset="0"/>
              <a:buChar char="•"/>
            </a:pPr>
            <a:r>
              <a:rPr lang="en-GB" dirty="0"/>
              <a:t>Firstly, you can show the directions of the magnetic field, and the direction of the current, and ask each other to determine the direction it will move.</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Or, you can show the direction it moves, and the direction of the current, and ask each other to infer the direction of the magnetic field.</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Finally, you can hide the wires, so it’s not obvious which direction the current is flowing, and ask each other to work that out.</a:t>
            </a:r>
          </a:p>
        </p:txBody>
      </p:sp>
      <p:sp>
        <p:nvSpPr>
          <p:cNvPr id="4" name="Slide Number Placeholder 3"/>
          <p:cNvSpPr>
            <a:spLocks noGrp="1"/>
          </p:cNvSpPr>
          <p:nvPr>
            <p:ph type="sldNum" sz="quarter" idx="5"/>
          </p:nvPr>
        </p:nvSpPr>
        <p:spPr/>
        <p:txBody>
          <a:bodyPr/>
          <a:lstStyle/>
          <a:p>
            <a:fld id="{4A0F9247-2F20-284E-BB43-BFF4C56D5C95}" type="slidenum">
              <a:rPr lang="en-US" smtClean="0"/>
              <a:pPr/>
              <a:t>55</a:t>
            </a:fld>
            <a:endParaRPr lang="en-US"/>
          </a:p>
        </p:txBody>
      </p:sp>
    </p:spTree>
    <p:extLst>
      <p:ext uri="{BB962C8B-B14F-4D97-AF65-F5344CB8AC3E}">
        <p14:creationId xmlns:p14="http://schemas.microsoft.com/office/powerpoint/2010/main" val="1144057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(About 10-15 min) Using the</a:t>
            </a:r>
            <a:r>
              <a:rPr lang="en-CA" baseline="0" dirty="0"/>
              <a:t> Wooden Blocks:</a:t>
            </a:r>
          </a:p>
          <a:p>
            <a:r>
              <a:rPr lang="en-CA" baseline="0" dirty="0"/>
              <a:t>-Put one block on the table between four people (blank side down)</a:t>
            </a:r>
          </a:p>
          <a:p>
            <a:r>
              <a:rPr lang="en-CA" baseline="0" dirty="0"/>
              <a:t>-Ask the participants to observe the vertical face closest to them, without touching the blocks</a:t>
            </a:r>
          </a:p>
          <a:p>
            <a:r>
              <a:rPr lang="en-US" baseline="0" dirty="0"/>
              <a:t>-</a:t>
            </a:r>
            <a:r>
              <a:rPr lang="en-CA" baseline="0" dirty="0"/>
              <a:t>Discuss observations and look for patterns.</a:t>
            </a:r>
          </a:p>
          <a:p>
            <a:r>
              <a:rPr lang="en-US" baseline="0" dirty="0"/>
              <a:t>-</a:t>
            </a:r>
            <a:r>
              <a:rPr lang="en-CA" baseline="0" dirty="0"/>
              <a:t>Test your pattern on the top face</a:t>
            </a:r>
          </a:p>
          <a:p>
            <a:r>
              <a:rPr lang="en-CA" baseline="0" dirty="0"/>
              <a:t>-After a few minutes ask them to create a model to predict what the hidden face will say</a:t>
            </a:r>
          </a:p>
          <a:p>
            <a:r>
              <a:rPr lang="en-CA" baseline="0" dirty="0"/>
              <a:t>-Explain how nature can be described using models.  We test these model/theories until they are proven wrong. At that point, they need to be thrown out or revised. Several, different models are capable of describing the same thing. </a:t>
            </a:r>
          </a:p>
          <a:p>
            <a:r>
              <a:rPr lang="en-CA" baseline="0" dirty="0"/>
              <a:t>-Discuss the various answers.</a:t>
            </a:r>
          </a:p>
          <a:p>
            <a:endParaRPr lang="en-CA" baseline="0" dirty="0"/>
          </a:p>
          <a:p>
            <a:r>
              <a:rPr lang="en-CA" baseline="0" dirty="0"/>
              <a:t>-It is important to build vocabulary such as “predict, observe, model, etc.”</a:t>
            </a:r>
            <a:endParaRPr lang="en-CA" dirty="0"/>
          </a:p>
        </p:txBody>
      </p:sp>
    </p:spTree>
    <p:extLst>
      <p:ext uri="{BB962C8B-B14F-4D97-AF65-F5344CB8AC3E}">
        <p14:creationId xmlns:p14="http://schemas.microsoft.com/office/powerpoint/2010/main" val="10070092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A0F9247-2F20-284E-BB43-BFF4C56D5C95}" type="slidenum">
              <a:rPr lang="en-US" smtClean="0"/>
              <a:pPr/>
              <a:t>57</a:t>
            </a:fld>
            <a:endParaRPr lang="en-US"/>
          </a:p>
        </p:txBody>
      </p:sp>
    </p:spTree>
    <p:extLst>
      <p:ext uri="{BB962C8B-B14F-4D97-AF65-F5344CB8AC3E}">
        <p14:creationId xmlns:p14="http://schemas.microsoft.com/office/powerpoint/2010/main" val="3345947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badly drawn diagram on purpose. It gives participants a chance to interpret the corkscrew rules before revealing a good example of the diagram.</a:t>
            </a:r>
          </a:p>
          <a:p>
            <a:endParaRPr lang="en-GB" dirty="0"/>
          </a:p>
          <a:p>
            <a:endParaRPr lang="en-GB" dirty="0"/>
          </a:p>
        </p:txBody>
      </p:sp>
      <p:sp>
        <p:nvSpPr>
          <p:cNvPr id="4" name="Slide Number Placeholder 3"/>
          <p:cNvSpPr>
            <a:spLocks noGrp="1"/>
          </p:cNvSpPr>
          <p:nvPr>
            <p:ph type="sldNum" sz="quarter" idx="5"/>
          </p:nvPr>
        </p:nvSpPr>
        <p:spPr/>
        <p:txBody>
          <a:bodyPr/>
          <a:lstStyle/>
          <a:p>
            <a:fld id="{4A0F9247-2F20-284E-BB43-BFF4C56D5C95}" type="slidenum">
              <a:rPr lang="en-US" smtClean="0"/>
              <a:pPr/>
              <a:t>58</a:t>
            </a:fld>
            <a:endParaRPr lang="en-US"/>
          </a:p>
        </p:txBody>
      </p:sp>
    </p:spTree>
    <p:extLst>
      <p:ext uri="{BB962C8B-B14F-4D97-AF65-F5344CB8AC3E}">
        <p14:creationId xmlns:p14="http://schemas.microsoft.com/office/powerpoint/2010/main" val="39253778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Expected types of motion for different scenarios.</a:t>
            </a:r>
          </a:p>
        </p:txBody>
      </p:sp>
      <p:sp>
        <p:nvSpPr>
          <p:cNvPr id="4" name="Slide Number Placeholder 3"/>
          <p:cNvSpPr>
            <a:spLocks noGrp="1"/>
          </p:cNvSpPr>
          <p:nvPr>
            <p:ph type="sldNum" sz="quarter" idx="5"/>
          </p:nvPr>
        </p:nvSpPr>
        <p:spPr/>
        <p:txBody>
          <a:bodyPr/>
          <a:lstStyle/>
          <a:p>
            <a:fld id="{00648DBD-1287-4E7F-B6F6-4FCF07954B94}" type="slidenum">
              <a:rPr lang="en-GB" smtClean="0"/>
              <a:t>61</a:t>
            </a:fld>
            <a:endParaRPr lang="en-GB"/>
          </a:p>
        </p:txBody>
      </p:sp>
    </p:spTree>
    <p:extLst>
      <p:ext uri="{BB962C8B-B14F-4D97-AF65-F5344CB8AC3E}">
        <p14:creationId xmlns:p14="http://schemas.microsoft.com/office/powerpoint/2010/main" val="31531599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A0F9247-2F20-284E-BB43-BFF4C56D5C95}" type="slidenum">
              <a:rPr lang="en-US" smtClean="0"/>
              <a:pPr/>
              <a:t>63</a:t>
            </a:fld>
            <a:endParaRPr lang="en-US"/>
          </a:p>
        </p:txBody>
      </p:sp>
    </p:spTree>
    <p:extLst>
      <p:ext uri="{BB962C8B-B14F-4D97-AF65-F5344CB8AC3E}">
        <p14:creationId xmlns:p14="http://schemas.microsoft.com/office/powerpoint/2010/main" val="24693384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8017B71-D4BC-45C3-B0C0-1DA9EFC74279}" type="slidenum">
              <a:rPr lang="en-GB" smtClean="0"/>
              <a:t>65</a:t>
            </a:fld>
            <a:endParaRPr lang="en-GB"/>
          </a:p>
        </p:txBody>
      </p:sp>
    </p:spTree>
    <p:extLst>
      <p:ext uri="{BB962C8B-B14F-4D97-AF65-F5344CB8AC3E}">
        <p14:creationId xmlns:p14="http://schemas.microsoft.com/office/powerpoint/2010/main" val="35763909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017B71-D4BC-45C3-B0C0-1DA9EFC74279}" type="slidenum">
              <a:rPr lang="en-GB" smtClean="0"/>
              <a:t>68</a:t>
            </a:fld>
            <a:endParaRPr lang="en-GB"/>
          </a:p>
        </p:txBody>
      </p:sp>
    </p:spTree>
    <p:extLst>
      <p:ext uri="{BB962C8B-B14F-4D97-AF65-F5344CB8AC3E}">
        <p14:creationId xmlns:p14="http://schemas.microsoft.com/office/powerpoint/2010/main" val="24462131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Using two colours to show clearly that horizontal and vertical are being considered completely separately.</a:t>
            </a:r>
          </a:p>
          <a:p>
            <a:endParaRPr lang="en-GB" dirty="0"/>
          </a:p>
          <a:p>
            <a:r>
              <a:rPr lang="en-GB" dirty="0"/>
              <a:t>Horizontal does not change because no horizontal resultant force.</a:t>
            </a:r>
          </a:p>
          <a:p>
            <a:endParaRPr lang="en-GB" dirty="0"/>
          </a:p>
          <a:p>
            <a:r>
              <a:rPr lang="en-GB" dirty="0"/>
              <a:t>Vertical does change due to force due to gravity.</a:t>
            </a:r>
          </a:p>
        </p:txBody>
      </p:sp>
      <p:sp>
        <p:nvSpPr>
          <p:cNvPr id="4" name="Slide Number Placeholder 3"/>
          <p:cNvSpPr>
            <a:spLocks noGrp="1"/>
          </p:cNvSpPr>
          <p:nvPr>
            <p:ph type="sldNum" sz="quarter" idx="5"/>
          </p:nvPr>
        </p:nvSpPr>
        <p:spPr/>
        <p:txBody>
          <a:bodyPr/>
          <a:lstStyle/>
          <a:p>
            <a:fld id="{4A0F9247-2F20-284E-BB43-BFF4C56D5C95}" type="slidenum">
              <a:rPr lang="en-US" smtClean="0"/>
              <a:pPr/>
              <a:t>70</a:t>
            </a:fld>
            <a:endParaRPr lang="en-US"/>
          </a:p>
        </p:txBody>
      </p:sp>
    </p:spTree>
    <p:extLst>
      <p:ext uri="{BB962C8B-B14F-4D97-AF65-F5344CB8AC3E}">
        <p14:creationId xmlns:p14="http://schemas.microsoft.com/office/powerpoint/2010/main" val="8563263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have time it is worth asking students to calculate their answers first before you reveal the answers/method.</a:t>
            </a:r>
          </a:p>
          <a:p>
            <a:endParaRPr lang="en-GB" dirty="0"/>
          </a:p>
          <a:p>
            <a:r>
              <a:rPr lang="en-GB" dirty="0"/>
              <a:t>The first one is the classic projectile motion question.</a:t>
            </a:r>
          </a:p>
        </p:txBody>
      </p:sp>
      <p:sp>
        <p:nvSpPr>
          <p:cNvPr id="4" name="Slide Number Placeholder 3"/>
          <p:cNvSpPr>
            <a:spLocks noGrp="1"/>
          </p:cNvSpPr>
          <p:nvPr>
            <p:ph type="sldNum" sz="quarter" idx="5"/>
          </p:nvPr>
        </p:nvSpPr>
        <p:spPr/>
        <p:txBody>
          <a:bodyPr/>
          <a:lstStyle/>
          <a:p>
            <a:fld id="{4A0F9247-2F20-284E-BB43-BFF4C56D5C95}" type="slidenum">
              <a:rPr lang="en-US" smtClean="0"/>
              <a:pPr/>
              <a:t>72</a:t>
            </a:fld>
            <a:endParaRPr lang="en-US"/>
          </a:p>
        </p:txBody>
      </p:sp>
    </p:spTree>
    <p:extLst>
      <p:ext uri="{BB962C8B-B14F-4D97-AF65-F5344CB8AC3E}">
        <p14:creationId xmlns:p14="http://schemas.microsoft.com/office/powerpoint/2010/main" val="10175229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 have demonstrated just one way that we can do investigations using the spinner, but there are others listed here.
</a:t>
            </a:r>
          </a:p>
        </p:txBody>
      </p:sp>
      <p:sp>
        <p:nvSpPr>
          <p:cNvPr id="4" name="Slide Number Placeholder 3"/>
          <p:cNvSpPr>
            <a:spLocks noGrp="1"/>
          </p:cNvSpPr>
          <p:nvPr>
            <p:ph type="sldNum" sz="quarter" idx="5"/>
          </p:nvPr>
        </p:nvSpPr>
        <p:spPr/>
        <p:txBody>
          <a:bodyPr/>
          <a:lstStyle/>
          <a:p>
            <a:fld id="{4A0F9247-2F20-284E-BB43-BFF4C56D5C95}" type="slidenum">
              <a:rPr lang="en-US" smtClean="0"/>
              <a:pPr/>
              <a:t>75</a:t>
            </a:fld>
            <a:endParaRPr lang="en-US"/>
          </a:p>
        </p:txBody>
      </p:sp>
    </p:spTree>
    <p:extLst>
      <p:ext uri="{BB962C8B-B14F-4D97-AF65-F5344CB8AC3E}">
        <p14:creationId xmlns:p14="http://schemas.microsoft.com/office/powerpoint/2010/main" val="23657018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Many students believe that centripetal force is a new force, just like attention, or reflection.
It’s not, it’s a mathematical description of the size of force needed to move something in a circle. That force however, will be provided by some other real force.</a:t>
            </a:r>
          </a:p>
        </p:txBody>
      </p:sp>
      <p:sp>
        <p:nvSpPr>
          <p:cNvPr id="4" name="Slide Number Placeholder 3"/>
          <p:cNvSpPr>
            <a:spLocks noGrp="1"/>
          </p:cNvSpPr>
          <p:nvPr>
            <p:ph type="sldNum" sz="quarter" idx="5"/>
          </p:nvPr>
        </p:nvSpPr>
        <p:spPr/>
        <p:txBody>
          <a:bodyPr/>
          <a:lstStyle/>
          <a:p>
            <a:fld id="{4A0F9247-2F20-284E-BB43-BFF4C56D5C95}" type="slidenum">
              <a:rPr lang="en-US" smtClean="0"/>
              <a:pPr/>
              <a:t>76</a:t>
            </a:fld>
            <a:endParaRPr lang="en-US"/>
          </a:p>
        </p:txBody>
      </p:sp>
    </p:spTree>
    <p:extLst>
      <p:ext uri="{BB962C8B-B14F-4D97-AF65-F5344CB8AC3E}">
        <p14:creationId xmlns:p14="http://schemas.microsoft.com/office/powerpoint/2010/main" val="3738631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69B22E-65F8-D540-B376-58CBBAC5C0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43B230-F9DD-9733-038C-E7A62FC5D2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A42532-57CC-0919-7074-1BABF1B58398}"/>
              </a:ext>
            </a:extLst>
          </p:cNvPr>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14021448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Here are some of the examples of forces that can actually cause something to move in a circle:</a:t>
            </a:r>
          </a:p>
          <a:p>
            <a:endParaRPr lang="en-GB"/>
          </a:p>
          <a:p>
            <a:r>
              <a:rPr lang="en-GB"/>
              <a:t>Tension		Electrostatic</a:t>
            </a:r>
          </a:p>
          <a:p>
            <a:endParaRPr lang="en-GB"/>
          </a:p>
          <a:p>
            <a:r>
              <a:rPr lang="en-GB"/>
              <a:t>Gravitational	Friction</a:t>
            </a:r>
          </a:p>
        </p:txBody>
      </p:sp>
      <p:sp>
        <p:nvSpPr>
          <p:cNvPr id="4" name="Slide Number Placeholder 3"/>
          <p:cNvSpPr>
            <a:spLocks noGrp="1"/>
          </p:cNvSpPr>
          <p:nvPr>
            <p:ph type="sldNum" sz="quarter" idx="5"/>
          </p:nvPr>
        </p:nvSpPr>
        <p:spPr/>
        <p:txBody>
          <a:bodyPr/>
          <a:lstStyle/>
          <a:p>
            <a:fld id="{4A0F9247-2F20-284E-BB43-BFF4C56D5C95}" type="slidenum">
              <a:rPr lang="en-US" smtClean="0"/>
              <a:pPr/>
              <a:t>77</a:t>
            </a:fld>
            <a:endParaRPr lang="en-US"/>
          </a:p>
        </p:txBody>
      </p:sp>
    </p:spTree>
    <p:extLst>
      <p:ext uri="{BB962C8B-B14F-4D97-AF65-F5344CB8AC3E}">
        <p14:creationId xmlns:p14="http://schemas.microsoft.com/office/powerpoint/2010/main" val="29604275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A0F9247-2F20-284E-BB43-BFF4C56D5C95}" type="slidenum">
              <a:rPr lang="en-US" smtClean="0"/>
              <a:pPr/>
              <a:t>81</a:t>
            </a:fld>
            <a:endParaRPr lang="en-US"/>
          </a:p>
        </p:txBody>
      </p:sp>
    </p:spTree>
    <p:extLst>
      <p:ext uri="{BB962C8B-B14F-4D97-AF65-F5344CB8AC3E}">
        <p14:creationId xmlns:p14="http://schemas.microsoft.com/office/powerpoint/2010/main" val="66224992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dirty="0"/>
                  <a:t>Animated</a:t>
                </a:r>
              </a:p>
              <a:p>
                <a:endParaRPr lang="en-GB" dirty="0"/>
              </a:p>
              <a:p>
                <a:r>
                  <a:rPr lang="en-GB" dirty="0"/>
                  <a:t>We are not doing this in detail. As it stands, we don’t even mention the equation </a:t>
                </a:r>
                <a14:m>
                  <m:oMath xmlns:m="http://schemas.openxmlformats.org/officeDocument/2006/math">
                    <m:r>
                      <a:rPr lang="en-GB" b="0" i="1" smtClean="0">
                        <a:latin typeface="Cambria Math" panose="02040503050406030204" pitchFamily="18" charset="0"/>
                      </a:rPr>
                      <m:t>𝐹</m:t>
                    </m:r>
                    <m:r>
                      <a:rPr lang="en-GB" b="0" i="1" smtClean="0">
                        <a:latin typeface="Cambria Math" panose="02040503050406030204" pitchFamily="18" charset="0"/>
                      </a:rPr>
                      <m:t>=</m:t>
                    </m:r>
                    <m:r>
                      <a:rPr lang="en-GB" b="0" i="1" smtClean="0">
                        <a:latin typeface="Cambria Math" panose="02040503050406030204" pitchFamily="18" charset="0"/>
                      </a:rPr>
                      <m:t>𝐵𝑞𝑣</m:t>
                    </m:r>
                  </m:oMath>
                </a14:m>
                <a:r>
                  <a:rPr lang="en-GB" dirty="0"/>
                  <a:t>, but</a:t>
                </a:r>
                <a:r>
                  <a:rPr lang="en-GB" baseline="0" dirty="0"/>
                  <a:t> it could be added if you have time.</a:t>
                </a:r>
                <a:endParaRPr lang="en-GB" dirty="0"/>
              </a:p>
            </p:txBody>
          </p:sp>
        </mc:Choice>
        <mc:Fallback xmlns="">
          <p:sp>
            <p:nvSpPr>
              <p:cNvPr id="3" name="Notes Placeholder 2"/>
              <p:cNvSpPr>
                <a:spLocks noGrp="1"/>
              </p:cNvSpPr>
              <p:nvPr>
                <p:ph type="body" idx="1"/>
              </p:nvPr>
            </p:nvSpPr>
            <p:spPr/>
            <p:txBody>
              <a:bodyPr/>
              <a:lstStyle/>
              <a:p>
                <a:r>
                  <a:rPr lang="en-GB" dirty="0"/>
                  <a:t>Animated</a:t>
                </a:r>
              </a:p>
              <a:p>
                <a:endParaRPr lang="en-GB" dirty="0"/>
              </a:p>
              <a:p>
                <a:r>
                  <a:rPr lang="en-GB" dirty="0"/>
                  <a:t>We are not doing this in detail. As it stands, we don’t even mention the equation </a:t>
                </a:r>
                <a:r>
                  <a:rPr lang="en-GB" b="0" i="0">
                    <a:latin typeface="Cambria Math" panose="02040503050406030204" pitchFamily="18" charset="0"/>
                  </a:rPr>
                  <a:t>𝐹=𝐵𝑞𝑣</a:t>
                </a:r>
                <a:r>
                  <a:rPr lang="en-GB" dirty="0"/>
                  <a:t>, but</a:t>
                </a:r>
                <a:r>
                  <a:rPr lang="en-GB" baseline="0" dirty="0"/>
                  <a:t> it could be added if you have time.</a:t>
                </a:r>
                <a:endParaRPr lang="en-GB" dirty="0"/>
              </a:p>
            </p:txBody>
          </p:sp>
        </mc:Fallback>
      </mc:AlternateContent>
      <p:sp>
        <p:nvSpPr>
          <p:cNvPr id="4" name="Slide Number Placeholder 3"/>
          <p:cNvSpPr>
            <a:spLocks noGrp="1"/>
          </p:cNvSpPr>
          <p:nvPr>
            <p:ph type="sldNum" sz="quarter" idx="5"/>
          </p:nvPr>
        </p:nvSpPr>
        <p:spPr/>
        <p:txBody>
          <a:bodyPr/>
          <a:lstStyle/>
          <a:p>
            <a:fld id="{4A0F9247-2F20-284E-BB43-BFF4C56D5C95}" type="slidenum">
              <a:rPr lang="en-US" smtClean="0"/>
              <a:pPr/>
              <a:t>87</a:t>
            </a:fld>
            <a:endParaRPr lang="en-US"/>
          </a:p>
        </p:txBody>
      </p:sp>
    </p:spTree>
    <p:extLst>
      <p:ext uri="{BB962C8B-B14F-4D97-AF65-F5344CB8AC3E}">
        <p14:creationId xmlns:p14="http://schemas.microsoft.com/office/powerpoint/2010/main" val="29016297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Small gap – quick acceleration.</a:t>
            </a:r>
          </a:p>
          <a:p>
            <a:r>
              <a:rPr lang="en-GB" dirty="0"/>
              <a:t>Zero field in cylinder.</a:t>
            </a:r>
          </a:p>
          <a:p>
            <a:r>
              <a:rPr lang="en-GB" dirty="0"/>
              <a:t>Use velocity</a:t>
            </a:r>
          </a:p>
        </p:txBody>
      </p:sp>
      <p:sp>
        <p:nvSpPr>
          <p:cNvPr id="4" name="Slide Number Placeholder 3"/>
          <p:cNvSpPr>
            <a:spLocks noGrp="1"/>
          </p:cNvSpPr>
          <p:nvPr>
            <p:ph type="sldNum" sz="quarter" idx="5"/>
          </p:nvPr>
        </p:nvSpPr>
        <p:spPr/>
        <p:txBody>
          <a:bodyPr/>
          <a:lstStyle/>
          <a:p>
            <a:fld id="{00648DBD-1287-4E7F-B6F6-4FCF07954B94}" type="slidenum">
              <a:rPr lang="en-GB" smtClean="0"/>
              <a:t>92</a:t>
            </a:fld>
            <a:endParaRPr lang="en-GB"/>
          </a:p>
        </p:txBody>
      </p:sp>
    </p:spTree>
    <p:extLst>
      <p:ext uri="{BB962C8B-B14F-4D97-AF65-F5344CB8AC3E}">
        <p14:creationId xmlns:p14="http://schemas.microsoft.com/office/powerpoint/2010/main" val="39392685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10"/>
          </p:nvPr>
        </p:nvSpPr>
        <p:spPr/>
        <p:txBody>
          <a:bodyPr/>
          <a:lstStyle/>
          <a:p>
            <a:fld id="{7A5A59F4-8259-4ECD-B662-4763715325FC}" type="slidenum">
              <a:rPr lang="fr-CA" smtClean="0"/>
              <a:pPr/>
              <a:t>108</a:t>
            </a:fld>
            <a:endParaRPr lang="fr-CA"/>
          </a:p>
        </p:txBody>
      </p:sp>
    </p:spTree>
    <p:extLst>
      <p:ext uri="{BB962C8B-B14F-4D97-AF65-F5344CB8AC3E}">
        <p14:creationId xmlns:p14="http://schemas.microsoft.com/office/powerpoint/2010/main" val="16713716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10"/>
          </p:nvPr>
        </p:nvSpPr>
        <p:spPr/>
        <p:txBody>
          <a:bodyPr/>
          <a:lstStyle/>
          <a:p>
            <a:fld id="{7A5A59F4-8259-4ECD-B662-4763715325FC}" type="slidenum">
              <a:rPr lang="fr-CA" smtClean="0"/>
              <a:pPr/>
              <a:t>109</a:t>
            </a:fld>
            <a:endParaRPr lang="fr-CA"/>
          </a:p>
        </p:txBody>
      </p:sp>
    </p:spTree>
    <p:extLst>
      <p:ext uri="{BB962C8B-B14F-4D97-AF65-F5344CB8AC3E}">
        <p14:creationId xmlns:p14="http://schemas.microsoft.com/office/powerpoint/2010/main" val="1671371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23794E-F5ED-C695-F883-14CCBE5896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3AF4B8-7F38-C4E7-09A0-A9843BECB8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A553A71-72F2-AAFF-6BAE-65FE447B9A76}"/>
              </a:ext>
            </a:extLst>
          </p:cNvPr>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809631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4D0EDC-F11C-8AA2-83E8-8B99664F78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6D29E5-2C78-CB6A-22E3-E5D954C891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943C83-1150-6CC4-0359-4A4DAB8FE6DC}"/>
              </a:ext>
            </a:extLst>
          </p:cNvPr>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2224818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41B82-09D7-2610-F40C-75EE4766B9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B96A29-2187-16A9-8C1C-26D1DED7D9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0CBC49-AAD0-71E3-6822-D8A8149885F9}"/>
              </a:ext>
            </a:extLst>
          </p:cNvPr>
          <p:cNvSpPr>
            <a:spLocks noGrp="1"/>
          </p:cNvSpPr>
          <p:nvPr>
            <p:ph type="body" idx="1"/>
          </p:nvPr>
        </p:nvSpPr>
        <p:spPr/>
        <p:txBody>
          <a:bodyPr/>
          <a:lstStyle/>
          <a:p>
            <a:r>
              <a:rPr lang="en-CA" dirty="0"/>
              <a:t>https://undraw.co/license</a:t>
            </a:r>
          </a:p>
        </p:txBody>
      </p:sp>
    </p:spTree>
    <p:extLst>
      <p:ext uri="{BB962C8B-B14F-4D97-AF65-F5344CB8AC3E}">
        <p14:creationId xmlns:p14="http://schemas.microsoft.com/office/powerpoint/2010/main" val="1008578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4619666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29FED7-DC08-F061-6924-447B75B0D5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FC08B0-75AF-C1E3-B24A-5FBC09AAA8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1389E8-C239-DC90-AE27-14432127224A}"/>
              </a:ext>
            </a:extLst>
          </p:cNvPr>
          <p:cNvSpPr>
            <a:spLocks noGrp="1"/>
          </p:cNvSpPr>
          <p:nvPr>
            <p:ph type="body" idx="1"/>
          </p:nvPr>
        </p:nvSpPr>
        <p:spPr/>
        <p:txBody>
          <a:bodyPr>
            <a:normAutofit/>
          </a:bodyPr>
          <a:lstStyle/>
          <a:p>
            <a:endParaRPr lang="en-US" dirty="0"/>
          </a:p>
        </p:txBody>
      </p:sp>
      <p:sp>
        <p:nvSpPr>
          <p:cNvPr id="4" name="Slide Number Placeholder 3">
            <a:extLst>
              <a:ext uri="{FF2B5EF4-FFF2-40B4-BE49-F238E27FC236}">
                <a16:creationId xmlns:a16="http://schemas.microsoft.com/office/drawing/2014/main" id="{AB257628-2CD7-429F-4BC9-0570299555ED}"/>
              </a:ext>
            </a:extLst>
          </p:cNvPr>
          <p:cNvSpPr>
            <a:spLocks noGrp="1"/>
          </p:cNvSpPr>
          <p:nvPr>
            <p:ph type="sldNum" sz="quarter" idx="10"/>
          </p:nvPr>
        </p:nvSpPr>
        <p:spPr/>
        <p:txBody>
          <a:bodyPr/>
          <a:lstStyle/>
          <a:p>
            <a:fld id="{F2BDDB06-A603-4A2C-B289-80A665B21148}"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7208821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D53CC-1907-E746-033A-F7A7FED8DD26}"/>
              </a:ext>
            </a:extLst>
          </p:cNvPr>
          <p:cNvSpPr>
            <a:spLocks noGrp="1"/>
          </p:cNvSpPr>
          <p:nvPr>
            <p:ph type="ctrTitle" hasCustomPrompt="1"/>
          </p:nvPr>
        </p:nvSpPr>
        <p:spPr>
          <a:xfrm>
            <a:off x="615821" y="1897165"/>
            <a:ext cx="8109435" cy="1868593"/>
          </a:xfrm>
        </p:spPr>
        <p:txBody>
          <a:bodyPr anchor="b"/>
          <a:lstStyle>
            <a:lvl1pPr algn="l">
              <a:defRPr sz="6000"/>
            </a:lvl1pPr>
          </a:lstStyle>
          <a:p>
            <a:r>
              <a:rPr lang="en-US" dirty="0"/>
              <a:t>Presentation title</a:t>
            </a:r>
            <a:endParaRPr lang="en-GB" dirty="0"/>
          </a:p>
        </p:txBody>
      </p:sp>
      <p:sp>
        <p:nvSpPr>
          <p:cNvPr id="3" name="Subtitle 2">
            <a:extLst>
              <a:ext uri="{FF2B5EF4-FFF2-40B4-BE49-F238E27FC236}">
                <a16:creationId xmlns:a16="http://schemas.microsoft.com/office/drawing/2014/main" id="{EC3E5432-FDDC-BDE5-1E5D-6C6F784B00FC}"/>
              </a:ext>
            </a:extLst>
          </p:cNvPr>
          <p:cNvSpPr>
            <a:spLocks noGrp="1"/>
          </p:cNvSpPr>
          <p:nvPr>
            <p:ph type="subTitle" idx="1" hasCustomPrompt="1"/>
          </p:nvPr>
        </p:nvSpPr>
        <p:spPr>
          <a:xfrm>
            <a:off x="615822" y="4105466"/>
            <a:ext cx="10052178" cy="1219886"/>
          </a:xfrm>
        </p:spPr>
        <p:txBody>
          <a:bodyPr>
            <a:normAutofit/>
          </a:bodyPr>
          <a:lstStyle>
            <a:lvl1pPr marL="0" indent="0" algn="l">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a:t>
            </a:r>
            <a:br>
              <a:rPr lang="en-US" dirty="0"/>
            </a:br>
            <a:r>
              <a:rPr lang="en-US" dirty="0"/>
              <a:t>Title</a:t>
            </a:r>
            <a:endParaRPr lang="en-GB" dirty="0"/>
          </a:p>
        </p:txBody>
      </p:sp>
      <p:sp>
        <p:nvSpPr>
          <p:cNvPr id="4" name="Date Placeholder 3">
            <a:extLst>
              <a:ext uri="{FF2B5EF4-FFF2-40B4-BE49-F238E27FC236}">
                <a16:creationId xmlns:a16="http://schemas.microsoft.com/office/drawing/2014/main" id="{FFE8960A-A076-4A5A-8BF8-5DC9910168A8}"/>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16A5EA39-E42E-4367-874A-92CB63EEC308}" type="datetimeFigureOut">
              <a:rPr lang="en-GB" smtClean="0"/>
              <a:pPr/>
              <a:t>19/08/2025</a:t>
            </a:fld>
            <a:endParaRPr lang="en-GB" dirty="0"/>
          </a:p>
        </p:txBody>
      </p:sp>
      <p:sp>
        <p:nvSpPr>
          <p:cNvPr id="5" name="Footer Placeholder 4">
            <a:extLst>
              <a:ext uri="{FF2B5EF4-FFF2-40B4-BE49-F238E27FC236}">
                <a16:creationId xmlns:a16="http://schemas.microsoft.com/office/drawing/2014/main" id="{A00CD6AE-8985-3E0D-975D-187C3741C846}"/>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GB" dirty="0"/>
          </a:p>
        </p:txBody>
      </p:sp>
      <p:sp>
        <p:nvSpPr>
          <p:cNvPr id="6" name="Slide Number Placeholder 5">
            <a:extLst>
              <a:ext uri="{FF2B5EF4-FFF2-40B4-BE49-F238E27FC236}">
                <a16:creationId xmlns:a16="http://schemas.microsoft.com/office/drawing/2014/main" id="{FF0B9AF2-A203-7A0E-579D-BD484C4A7E0E}"/>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47F771A2-DF17-409D-8F84-3C93A8F9859C}" type="slidenum">
              <a:rPr lang="en-GB" smtClean="0"/>
              <a:pPr/>
              <a:t>‹#›</a:t>
            </a:fld>
            <a:endParaRPr lang="en-GB"/>
          </a:p>
        </p:txBody>
      </p:sp>
    </p:spTree>
    <p:extLst>
      <p:ext uri="{BB962C8B-B14F-4D97-AF65-F5344CB8AC3E}">
        <p14:creationId xmlns:p14="http://schemas.microsoft.com/office/powerpoint/2010/main" val="2171524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clusion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04F41F-E761-ED99-35A7-F73D04D5EA4D}"/>
              </a:ext>
            </a:extLst>
          </p:cNvPr>
          <p:cNvSpPr>
            <a:spLocks noGrp="1"/>
          </p:cNvSpPr>
          <p:nvPr>
            <p:ph idx="1" hasCustomPrompt="1"/>
          </p:nvPr>
        </p:nvSpPr>
        <p:spPr>
          <a:xfrm>
            <a:off x="838199" y="3047999"/>
            <a:ext cx="8481291" cy="701965"/>
          </a:xfrm>
        </p:spPr>
        <p:txBody>
          <a:bodyPr anchor="ctr"/>
          <a:lstStyle>
            <a:lvl1pPr>
              <a:defRPr b="1"/>
            </a:lvl1pPr>
          </a:lstStyle>
          <a:p>
            <a:pPr lvl="0"/>
            <a:r>
              <a:rPr lang="en-US" dirty="0"/>
              <a:t>Name</a:t>
            </a:r>
          </a:p>
        </p:txBody>
      </p:sp>
      <p:sp>
        <p:nvSpPr>
          <p:cNvPr id="4" name="Date Placeholder 3">
            <a:extLst>
              <a:ext uri="{FF2B5EF4-FFF2-40B4-BE49-F238E27FC236}">
                <a16:creationId xmlns:a16="http://schemas.microsoft.com/office/drawing/2014/main" id="{0952C828-756D-E3E8-1802-E263644DFF99}"/>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5" name="Footer Placeholder 4">
            <a:extLst>
              <a:ext uri="{FF2B5EF4-FFF2-40B4-BE49-F238E27FC236}">
                <a16:creationId xmlns:a16="http://schemas.microsoft.com/office/drawing/2014/main" id="{F51F1975-A9B7-C619-82AA-C94BE0B8C1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C5BBCD-D98C-AB8D-5B76-A12971D70435}"/>
              </a:ext>
            </a:extLst>
          </p:cNvPr>
          <p:cNvSpPr>
            <a:spLocks noGrp="1"/>
          </p:cNvSpPr>
          <p:nvPr>
            <p:ph type="sldNum" sz="quarter" idx="12"/>
          </p:nvPr>
        </p:nvSpPr>
        <p:spPr/>
        <p:txBody>
          <a:bodyPr/>
          <a:lstStyle/>
          <a:p>
            <a:fld id="{47F771A2-DF17-409D-8F84-3C93A8F9859C}" type="slidenum">
              <a:rPr lang="en-GB" smtClean="0"/>
              <a:t>‹#›</a:t>
            </a:fld>
            <a:endParaRPr lang="en-GB"/>
          </a:p>
        </p:txBody>
      </p:sp>
      <p:sp>
        <p:nvSpPr>
          <p:cNvPr id="8" name="Content Placeholder 2">
            <a:extLst>
              <a:ext uri="{FF2B5EF4-FFF2-40B4-BE49-F238E27FC236}">
                <a16:creationId xmlns:a16="http://schemas.microsoft.com/office/drawing/2014/main" id="{F7A697AF-092F-E610-AE7E-65FDCF1EC94A}"/>
              </a:ext>
            </a:extLst>
          </p:cNvPr>
          <p:cNvSpPr>
            <a:spLocks noGrp="1"/>
          </p:cNvSpPr>
          <p:nvPr>
            <p:ph idx="13" hasCustomPrompt="1"/>
          </p:nvPr>
        </p:nvSpPr>
        <p:spPr>
          <a:xfrm>
            <a:off x="838199" y="3832802"/>
            <a:ext cx="8481291" cy="701965"/>
          </a:xfrm>
        </p:spPr>
        <p:txBody>
          <a:bodyPr anchor="ctr"/>
          <a:lstStyle>
            <a:lvl1pPr>
              <a:defRPr b="0"/>
            </a:lvl1pPr>
          </a:lstStyle>
          <a:p>
            <a:pPr lvl="0"/>
            <a:r>
              <a:rPr lang="en-US" dirty="0"/>
              <a:t>Email</a:t>
            </a:r>
          </a:p>
        </p:txBody>
      </p:sp>
      <p:sp>
        <p:nvSpPr>
          <p:cNvPr id="9" name="TextBox 8">
            <a:extLst>
              <a:ext uri="{FF2B5EF4-FFF2-40B4-BE49-F238E27FC236}">
                <a16:creationId xmlns:a16="http://schemas.microsoft.com/office/drawing/2014/main" id="{2714CBDC-0B49-B621-96E6-F42F1152102E}"/>
              </a:ext>
            </a:extLst>
          </p:cNvPr>
          <p:cNvSpPr txBox="1"/>
          <p:nvPr userDrawn="1"/>
        </p:nvSpPr>
        <p:spPr>
          <a:xfrm>
            <a:off x="838199" y="4534767"/>
            <a:ext cx="3974678" cy="1077218"/>
          </a:xfrm>
          <a:prstGeom prst="rect">
            <a:avLst/>
          </a:prstGeom>
          <a:noFill/>
        </p:spPr>
        <p:txBody>
          <a:bodyPr wrap="none" rtlCol="0">
            <a:spAutoFit/>
          </a:bodyPr>
          <a:lstStyle/>
          <a:p>
            <a:r>
              <a:rPr lang="en-US" sz="3200" dirty="0"/>
              <a:t>www.ogdentrust.com</a:t>
            </a:r>
          </a:p>
          <a:p>
            <a:r>
              <a:rPr lang="en-US" sz="3200" dirty="0"/>
              <a:t>@ogdentrust</a:t>
            </a:r>
            <a:endParaRPr lang="en-GB" sz="3200" dirty="0"/>
          </a:p>
        </p:txBody>
      </p:sp>
    </p:spTree>
    <p:extLst>
      <p:ext uri="{BB962C8B-B14F-4D97-AF65-F5344CB8AC3E}">
        <p14:creationId xmlns:p14="http://schemas.microsoft.com/office/powerpoint/2010/main" val="3687998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clusion Slide 2 - no O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04F41F-E761-ED99-35A7-F73D04D5EA4D}"/>
              </a:ext>
            </a:extLst>
          </p:cNvPr>
          <p:cNvSpPr>
            <a:spLocks noGrp="1"/>
          </p:cNvSpPr>
          <p:nvPr>
            <p:ph idx="1" hasCustomPrompt="1"/>
          </p:nvPr>
        </p:nvSpPr>
        <p:spPr>
          <a:xfrm>
            <a:off x="838199" y="3047999"/>
            <a:ext cx="8481291" cy="701965"/>
          </a:xfrm>
        </p:spPr>
        <p:txBody>
          <a:bodyPr anchor="ctr"/>
          <a:lstStyle>
            <a:lvl1pPr>
              <a:defRPr b="1"/>
            </a:lvl1pPr>
          </a:lstStyle>
          <a:p>
            <a:pPr lvl="0"/>
            <a:r>
              <a:rPr lang="en-US" dirty="0"/>
              <a:t>Name</a:t>
            </a:r>
          </a:p>
        </p:txBody>
      </p:sp>
      <p:sp>
        <p:nvSpPr>
          <p:cNvPr id="4" name="Date Placeholder 3">
            <a:extLst>
              <a:ext uri="{FF2B5EF4-FFF2-40B4-BE49-F238E27FC236}">
                <a16:creationId xmlns:a16="http://schemas.microsoft.com/office/drawing/2014/main" id="{0952C828-756D-E3E8-1802-E263644DFF99}"/>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5" name="Footer Placeholder 4">
            <a:extLst>
              <a:ext uri="{FF2B5EF4-FFF2-40B4-BE49-F238E27FC236}">
                <a16:creationId xmlns:a16="http://schemas.microsoft.com/office/drawing/2014/main" id="{F51F1975-A9B7-C619-82AA-C94BE0B8C1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C5BBCD-D98C-AB8D-5B76-A12971D70435}"/>
              </a:ext>
            </a:extLst>
          </p:cNvPr>
          <p:cNvSpPr>
            <a:spLocks noGrp="1"/>
          </p:cNvSpPr>
          <p:nvPr>
            <p:ph type="sldNum" sz="quarter" idx="12"/>
          </p:nvPr>
        </p:nvSpPr>
        <p:spPr/>
        <p:txBody>
          <a:bodyPr/>
          <a:lstStyle/>
          <a:p>
            <a:fld id="{47F771A2-DF17-409D-8F84-3C93A8F9859C}" type="slidenum">
              <a:rPr lang="en-GB" smtClean="0"/>
              <a:t>‹#›</a:t>
            </a:fld>
            <a:endParaRPr lang="en-GB"/>
          </a:p>
        </p:txBody>
      </p:sp>
      <p:sp>
        <p:nvSpPr>
          <p:cNvPr id="8" name="Content Placeholder 2">
            <a:extLst>
              <a:ext uri="{FF2B5EF4-FFF2-40B4-BE49-F238E27FC236}">
                <a16:creationId xmlns:a16="http://schemas.microsoft.com/office/drawing/2014/main" id="{F7A697AF-092F-E610-AE7E-65FDCF1EC94A}"/>
              </a:ext>
            </a:extLst>
          </p:cNvPr>
          <p:cNvSpPr>
            <a:spLocks noGrp="1"/>
          </p:cNvSpPr>
          <p:nvPr>
            <p:ph idx="13" hasCustomPrompt="1"/>
          </p:nvPr>
        </p:nvSpPr>
        <p:spPr>
          <a:xfrm>
            <a:off x="838199" y="3832802"/>
            <a:ext cx="8481291" cy="701965"/>
          </a:xfrm>
        </p:spPr>
        <p:txBody>
          <a:bodyPr anchor="ctr"/>
          <a:lstStyle>
            <a:lvl1pPr>
              <a:defRPr b="0"/>
            </a:lvl1pPr>
          </a:lstStyle>
          <a:p>
            <a:pPr lvl="0"/>
            <a:r>
              <a:rPr lang="en-US" dirty="0"/>
              <a:t>Email</a:t>
            </a:r>
          </a:p>
        </p:txBody>
      </p:sp>
    </p:spTree>
    <p:extLst>
      <p:ext uri="{BB962C8B-B14F-4D97-AF65-F5344CB8AC3E}">
        <p14:creationId xmlns:p14="http://schemas.microsoft.com/office/powerpoint/2010/main" val="2594574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55FEB-3F2F-571D-82E9-A18660FF551B}"/>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69699B4D-DF9F-3268-74D3-0EAD4720F36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C685F129-CA64-4B56-2B18-51CD98790355}"/>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5" name="Footer Placeholder 4">
            <a:extLst>
              <a:ext uri="{FF2B5EF4-FFF2-40B4-BE49-F238E27FC236}">
                <a16:creationId xmlns:a16="http://schemas.microsoft.com/office/drawing/2014/main" id="{9C4B91A1-2A3D-FC1F-717C-B68B8A3BF3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E85BAC6-377B-5739-E826-9F5999CFF372}"/>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31242826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 Blank">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55FEB-3F2F-571D-82E9-A18660FF551B}"/>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69699B4D-DF9F-3268-74D3-0EAD4720F36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C685F129-CA64-4B56-2B18-51CD98790355}"/>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5" name="Footer Placeholder 4">
            <a:extLst>
              <a:ext uri="{FF2B5EF4-FFF2-40B4-BE49-F238E27FC236}">
                <a16:creationId xmlns:a16="http://schemas.microsoft.com/office/drawing/2014/main" id="{9C4B91A1-2A3D-FC1F-717C-B68B8A3BF3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E85BAC6-377B-5739-E826-9F5999CFF372}"/>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26195442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C46CA-3168-A58A-4990-3AC2AFAC568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BFD4F0B-9179-3CCB-4997-B36EF491281B}"/>
              </a:ext>
            </a:extLst>
          </p:cNvPr>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1BCCD0B9-FF57-664B-5854-7F149F55C4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3C46860-5456-2488-490A-366BEA666C32}"/>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6" name="Footer Placeholder 5">
            <a:extLst>
              <a:ext uri="{FF2B5EF4-FFF2-40B4-BE49-F238E27FC236}">
                <a16:creationId xmlns:a16="http://schemas.microsoft.com/office/drawing/2014/main" id="{468281B8-F179-EB01-CE81-56835F4999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571365-EE0A-D2FB-DA83-6A30271F3624}"/>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13730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 Filled lozen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C46CA-3168-A58A-4990-3AC2AFAC568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BFD4F0B-9179-3CCB-4997-B36EF491281B}"/>
              </a:ext>
            </a:extLst>
          </p:cNvPr>
          <p:cNvSpPr>
            <a:spLocks noGrp="1"/>
          </p:cNvSpPr>
          <p:nvPr>
            <p:ph sz="half" idx="1"/>
          </p:nvPr>
        </p:nvSpPr>
        <p:spPr>
          <a:xfrm>
            <a:off x="838200" y="1825625"/>
            <a:ext cx="5181600" cy="3960000"/>
          </a:xfrm>
          <a:prstGeom prst="roundRect">
            <a:avLst/>
          </a:prstGeom>
          <a:solidFill>
            <a:srgbClr val="C5D302">
              <a:alpha val="30196"/>
            </a:srgbClr>
          </a:solidFill>
          <a:ln w="12700">
            <a:solidFill>
              <a:srgbClr val="C5D302">
                <a:alpha val="30196"/>
              </a:srgbClr>
            </a:solidFill>
            <a:prstDash val="solid"/>
          </a:ln>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1BCCD0B9-FF57-664B-5854-7F149F55C40A}"/>
              </a:ext>
            </a:extLst>
          </p:cNvPr>
          <p:cNvSpPr>
            <a:spLocks noGrp="1"/>
          </p:cNvSpPr>
          <p:nvPr>
            <p:ph sz="half" idx="2"/>
          </p:nvPr>
        </p:nvSpPr>
        <p:spPr>
          <a:xfrm>
            <a:off x="6172200" y="1825625"/>
            <a:ext cx="5181600" cy="3960000"/>
          </a:xfrm>
          <a:prstGeom prst="roundRect">
            <a:avLst/>
          </a:prstGeom>
          <a:solidFill>
            <a:srgbClr val="C5D302">
              <a:alpha val="30196"/>
            </a:srgbClr>
          </a:solidFill>
          <a:ln w="12700">
            <a:solidFill>
              <a:srgbClr val="C5D302">
                <a:alpha val="30196"/>
              </a:srgbClr>
            </a:solidFill>
            <a:prstDash val="solid"/>
          </a:ln>
        </p:spPr>
        <p:txBody>
          <a:bodyPr vert="horz" lIns="91440" tIns="45720" rIns="91440" bIns="45720" rtlCol="0">
            <a:normAutofit/>
          </a:bodyPr>
          <a:lstStyle>
            <a:lvl1pPr>
              <a:defRPr lang="en-US"/>
            </a:lvl1pPr>
            <a:lvl2pPr>
              <a:defRPr lang="en-US"/>
            </a:lvl2pPr>
            <a:lvl3pPr>
              <a:defRPr lang="en-US"/>
            </a:lvl3pPr>
            <a:lvl4pPr>
              <a:defRPr lang="en-US"/>
            </a:lvl4pPr>
            <a:lvl5pPr>
              <a:defRPr lang="en-GB"/>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63C46860-5456-2488-490A-366BEA666C32}"/>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6" name="Footer Placeholder 5">
            <a:extLst>
              <a:ext uri="{FF2B5EF4-FFF2-40B4-BE49-F238E27FC236}">
                <a16:creationId xmlns:a16="http://schemas.microsoft.com/office/drawing/2014/main" id="{468281B8-F179-EB01-CE81-56835F4999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571365-EE0A-D2FB-DA83-6A30271F3624}"/>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8554171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 Outline lozen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C46CA-3168-A58A-4990-3AC2AFAC568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BFD4F0B-9179-3CCB-4997-B36EF491281B}"/>
              </a:ext>
            </a:extLst>
          </p:cNvPr>
          <p:cNvSpPr>
            <a:spLocks noGrp="1"/>
          </p:cNvSpPr>
          <p:nvPr>
            <p:ph sz="half" idx="1"/>
          </p:nvPr>
        </p:nvSpPr>
        <p:spPr>
          <a:xfrm>
            <a:off x="838200" y="1825625"/>
            <a:ext cx="5181600" cy="3960000"/>
          </a:xfrm>
          <a:prstGeom prst="roundRect">
            <a:avLst/>
          </a:prstGeom>
          <a:noFill/>
          <a:ln w="57150">
            <a:solidFill>
              <a:srgbClr val="C5D302">
                <a:alpha val="30196"/>
              </a:srgbClr>
            </a:solidFill>
            <a:prstDash val="solid"/>
          </a:ln>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1BCCD0B9-FF57-664B-5854-7F149F55C40A}"/>
              </a:ext>
            </a:extLst>
          </p:cNvPr>
          <p:cNvSpPr>
            <a:spLocks noGrp="1"/>
          </p:cNvSpPr>
          <p:nvPr>
            <p:ph sz="half" idx="2"/>
          </p:nvPr>
        </p:nvSpPr>
        <p:spPr>
          <a:xfrm>
            <a:off x="6172200" y="1825625"/>
            <a:ext cx="5181600" cy="3960000"/>
          </a:xfrm>
          <a:prstGeom prst="roundRect">
            <a:avLst/>
          </a:prstGeom>
          <a:noFill/>
          <a:ln w="57150">
            <a:solidFill>
              <a:srgbClr val="C5D302">
                <a:alpha val="30196"/>
              </a:srgbClr>
            </a:solidFill>
            <a:prstDash val="solid"/>
          </a:ln>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63C46860-5456-2488-490A-366BEA666C32}"/>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6" name="Footer Placeholder 5">
            <a:extLst>
              <a:ext uri="{FF2B5EF4-FFF2-40B4-BE49-F238E27FC236}">
                <a16:creationId xmlns:a16="http://schemas.microsoft.com/office/drawing/2014/main" id="{468281B8-F179-EB01-CE81-56835F4999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571365-EE0A-D2FB-DA83-6A30271F3624}"/>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1704629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 Mixed lozeng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C46CA-3168-A58A-4990-3AC2AFAC568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BFD4F0B-9179-3CCB-4997-B36EF491281B}"/>
              </a:ext>
            </a:extLst>
          </p:cNvPr>
          <p:cNvSpPr>
            <a:spLocks noGrp="1"/>
          </p:cNvSpPr>
          <p:nvPr>
            <p:ph sz="half" idx="1"/>
          </p:nvPr>
        </p:nvSpPr>
        <p:spPr>
          <a:xfrm>
            <a:off x="838200" y="1825625"/>
            <a:ext cx="5181600" cy="3960000"/>
          </a:xfrm>
          <a:prstGeom prst="roundRect">
            <a:avLst/>
          </a:prstGeom>
          <a:solidFill>
            <a:srgbClr val="C5D302">
              <a:alpha val="30196"/>
            </a:srgbClr>
          </a:solidFill>
          <a:ln w="12700">
            <a:solidFill>
              <a:srgbClr val="C5D302">
                <a:alpha val="30196"/>
              </a:srgbClr>
            </a:solidFill>
            <a:prstDash val="solid"/>
          </a:ln>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1BCCD0B9-FF57-664B-5854-7F149F55C40A}"/>
              </a:ext>
            </a:extLst>
          </p:cNvPr>
          <p:cNvSpPr>
            <a:spLocks noGrp="1"/>
          </p:cNvSpPr>
          <p:nvPr>
            <p:ph sz="half" idx="2"/>
          </p:nvPr>
        </p:nvSpPr>
        <p:spPr>
          <a:xfrm>
            <a:off x="6172200" y="1825625"/>
            <a:ext cx="5181600" cy="3960000"/>
          </a:xfrm>
          <a:prstGeom prst="roundRect">
            <a:avLst/>
          </a:prstGeom>
          <a:noFill/>
          <a:ln w="57150">
            <a:solidFill>
              <a:srgbClr val="C5D302">
                <a:alpha val="30196"/>
              </a:srgbClr>
            </a:solidFill>
            <a:prstDash val="solid"/>
          </a:ln>
        </p:spPr>
        <p:txBody>
          <a:bodyPr vert="horz" lIns="91440" tIns="45720" rIns="91440" bIns="45720" rtlCol="0">
            <a:normAutofit/>
          </a:bodyPr>
          <a:lstStyle>
            <a:lvl1pPr>
              <a:defRPr lang="en-US"/>
            </a:lvl1pPr>
            <a:lvl2pPr>
              <a:defRPr lang="en-US"/>
            </a:lvl2pPr>
            <a:lvl3pPr>
              <a:defRPr lang="en-US"/>
            </a:lvl3pPr>
            <a:lvl4pPr>
              <a:defRPr lang="en-US"/>
            </a:lvl4pPr>
            <a:lvl5pPr>
              <a:defRPr lang="en-GB"/>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63C46860-5456-2488-490A-366BEA666C32}"/>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6" name="Footer Placeholder 5">
            <a:extLst>
              <a:ext uri="{FF2B5EF4-FFF2-40B4-BE49-F238E27FC236}">
                <a16:creationId xmlns:a16="http://schemas.microsoft.com/office/drawing/2014/main" id="{468281B8-F179-EB01-CE81-56835F4999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571365-EE0A-D2FB-DA83-6A30271F3624}"/>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31720550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 Mixed lozeng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C46CA-3168-A58A-4990-3AC2AFAC568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BFD4F0B-9179-3CCB-4997-B36EF491281B}"/>
              </a:ext>
            </a:extLst>
          </p:cNvPr>
          <p:cNvSpPr>
            <a:spLocks noGrp="1"/>
          </p:cNvSpPr>
          <p:nvPr>
            <p:ph sz="half" idx="1"/>
          </p:nvPr>
        </p:nvSpPr>
        <p:spPr>
          <a:xfrm>
            <a:off x="838200" y="1825625"/>
            <a:ext cx="5181600" cy="3960000"/>
          </a:xfrm>
          <a:prstGeom prst="roundRect">
            <a:avLst/>
          </a:prstGeom>
          <a:noFill/>
          <a:ln w="57150">
            <a:solidFill>
              <a:srgbClr val="C5D302">
                <a:alpha val="30196"/>
              </a:srgbClr>
            </a:solidFill>
            <a:prstDash val="solid"/>
          </a:ln>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1BCCD0B9-FF57-664B-5854-7F149F55C40A}"/>
              </a:ext>
            </a:extLst>
          </p:cNvPr>
          <p:cNvSpPr>
            <a:spLocks noGrp="1"/>
          </p:cNvSpPr>
          <p:nvPr>
            <p:ph sz="half" idx="2"/>
          </p:nvPr>
        </p:nvSpPr>
        <p:spPr>
          <a:xfrm>
            <a:off x="6172200" y="1825625"/>
            <a:ext cx="5181600" cy="3960000"/>
          </a:xfrm>
          <a:prstGeom prst="roundRect">
            <a:avLst/>
          </a:prstGeom>
          <a:solidFill>
            <a:srgbClr val="C5D302">
              <a:alpha val="30196"/>
            </a:srgbClr>
          </a:solidFill>
          <a:ln w="12700">
            <a:solidFill>
              <a:srgbClr val="C5D302">
                <a:alpha val="30196"/>
              </a:srgbClr>
            </a:solidFill>
            <a:prstDash val="solid"/>
          </a:ln>
        </p:spPr>
        <p:txBody>
          <a:bodyPr vert="horz" lIns="91440" tIns="45720" rIns="91440" bIns="45720" rtlCol="0">
            <a:normAutofit/>
          </a:bodyPr>
          <a:lstStyle>
            <a:lvl1pPr>
              <a:defRPr lang="en-US"/>
            </a:lvl1pPr>
            <a:lvl2pPr>
              <a:defRPr lang="en-US"/>
            </a:lvl2pPr>
            <a:lvl3pPr>
              <a:defRPr lang="en-US"/>
            </a:lvl3pPr>
            <a:lvl4pPr>
              <a:defRPr lang="en-US"/>
            </a:lvl4pPr>
            <a:lvl5pPr>
              <a:defRPr lang="en-GB"/>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63C46860-5456-2488-490A-366BEA666C32}"/>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6" name="Footer Placeholder 5">
            <a:extLst>
              <a:ext uri="{FF2B5EF4-FFF2-40B4-BE49-F238E27FC236}">
                <a16:creationId xmlns:a16="http://schemas.microsoft.com/office/drawing/2014/main" id="{468281B8-F179-EB01-CE81-56835F4999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571365-EE0A-D2FB-DA83-6A30271F3624}"/>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42431219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13F40-2784-BACE-F173-82CE53D6D1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D97563B-4991-3E55-BB51-8FF6415F19B3}"/>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4" name="Footer Placeholder 3">
            <a:extLst>
              <a:ext uri="{FF2B5EF4-FFF2-40B4-BE49-F238E27FC236}">
                <a16:creationId xmlns:a16="http://schemas.microsoft.com/office/drawing/2014/main" id="{3B23C681-33E2-4C04-96AF-27B563AFC26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F089C9C-1875-C171-6926-6A69833105DD}"/>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683223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74F55-018D-BD88-3C77-8F2EFC4344C1}"/>
              </a:ext>
            </a:extLst>
          </p:cNvPr>
          <p:cNvSpPr>
            <a:spLocks noGrp="1"/>
          </p:cNvSpPr>
          <p:nvPr>
            <p:ph type="title" hasCustomPrompt="1"/>
          </p:nvPr>
        </p:nvSpPr>
        <p:spPr>
          <a:xfrm>
            <a:off x="838200" y="365125"/>
            <a:ext cx="10515600" cy="1325563"/>
          </a:xfrm>
        </p:spPr>
        <p:txBody>
          <a:bodyPr/>
          <a:lstStyle>
            <a:lvl1pPr>
              <a:defRPr/>
            </a:lvl1pPr>
          </a:lstStyle>
          <a:p>
            <a:r>
              <a:rPr lang="en-US" dirty="0"/>
              <a:t>Slide Title</a:t>
            </a:r>
            <a:endParaRPr lang="en-GB" dirty="0"/>
          </a:p>
        </p:txBody>
      </p:sp>
      <p:sp>
        <p:nvSpPr>
          <p:cNvPr id="3" name="Content Placeholder 2">
            <a:extLst>
              <a:ext uri="{FF2B5EF4-FFF2-40B4-BE49-F238E27FC236}">
                <a16:creationId xmlns:a16="http://schemas.microsoft.com/office/drawing/2014/main" id="{CC04F41F-E761-ED99-35A7-F73D04D5EA4D}"/>
              </a:ext>
            </a:extLst>
          </p:cNvPr>
          <p:cNvSpPr>
            <a:spLocks noGrp="1"/>
          </p:cNvSpPr>
          <p:nvPr>
            <p:ph idx="1"/>
          </p:nvPr>
        </p:nvSpPr>
        <p:spPr>
          <a:xfrm>
            <a:off x="838200" y="1825625"/>
            <a:ext cx="10515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0952C828-756D-E3E8-1802-E263644DFF99}"/>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5" name="Footer Placeholder 4">
            <a:extLst>
              <a:ext uri="{FF2B5EF4-FFF2-40B4-BE49-F238E27FC236}">
                <a16:creationId xmlns:a16="http://schemas.microsoft.com/office/drawing/2014/main" id="{F51F1975-A9B7-C619-82AA-C94BE0B8C1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C5BBCD-D98C-AB8D-5B76-A12971D70435}"/>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37702683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13F40-2784-BACE-F173-82CE53D6D1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D97563B-4991-3E55-BB51-8FF6415F19B3}"/>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4" name="Footer Placeholder 3">
            <a:extLst>
              <a:ext uri="{FF2B5EF4-FFF2-40B4-BE49-F238E27FC236}">
                <a16:creationId xmlns:a16="http://schemas.microsoft.com/office/drawing/2014/main" id="{3B23C681-33E2-4C04-96AF-27B563AFC26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F089C9C-1875-C171-6926-6A69833105DD}"/>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12695699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BBB204B-DA67-AA4F-F4FC-0EFC2AD8D55D}"/>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3" name="Footer Placeholder 2">
            <a:extLst>
              <a:ext uri="{FF2B5EF4-FFF2-40B4-BE49-F238E27FC236}">
                <a16:creationId xmlns:a16="http://schemas.microsoft.com/office/drawing/2014/main" id="{D192DFC0-4BD5-875C-3DA4-F87A287AED0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92B1F11-BF99-878F-64D9-E3EDD0CFAE0D}"/>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30580013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B026B-BC84-8EE7-12A9-17AE0F1C6BA7}"/>
              </a:ext>
            </a:extLst>
          </p:cNvPr>
          <p:cNvSpPr>
            <a:spLocks noGrp="1"/>
          </p:cNvSpPr>
          <p:nvPr>
            <p:ph type="title"/>
          </p:nvPr>
        </p:nvSpPr>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E8F17E4-5989-AD22-ED4D-3CA3E1E80209}"/>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C76EF4-5B6F-9B79-6FCD-1D722AB46030}"/>
              </a:ext>
            </a:extLst>
          </p:cNvPr>
          <p:cNvSpPr>
            <a:spLocks noGrp="1"/>
          </p:cNvSpPr>
          <p:nvPr>
            <p:ph type="dt" sz="half" idx="10"/>
          </p:nvPr>
        </p:nvSpPr>
        <p:spPr/>
        <p:txBody>
          <a:bodyPr/>
          <a:lstStyle/>
          <a:p>
            <a:fld id="{3B413651-3D05-4EC6-8CFC-7015893C3CFF}" type="datetimeFigureOut">
              <a:rPr lang="en-GB" smtClean="0"/>
              <a:t>19/08/2025</a:t>
            </a:fld>
            <a:endParaRPr lang="en-GB"/>
          </a:p>
        </p:txBody>
      </p:sp>
      <p:sp>
        <p:nvSpPr>
          <p:cNvPr id="5" name="Footer Placeholder 4">
            <a:extLst>
              <a:ext uri="{FF2B5EF4-FFF2-40B4-BE49-F238E27FC236}">
                <a16:creationId xmlns:a16="http://schemas.microsoft.com/office/drawing/2014/main" id="{B240FA2C-A000-0390-8657-C7BBF936D94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2DE248-DFC0-792D-5214-7DF564D0C169}"/>
              </a:ext>
            </a:extLst>
          </p:cNvPr>
          <p:cNvSpPr>
            <a:spLocks noGrp="1"/>
          </p:cNvSpPr>
          <p:nvPr>
            <p:ph type="sldNum" sz="quarter" idx="12"/>
          </p:nvPr>
        </p:nvSpPr>
        <p:spPr/>
        <p:txBody>
          <a:bodyPr/>
          <a:lstStyle/>
          <a:p>
            <a:fld id="{E3A4CECF-FE32-46E3-95C9-9ACF7474B2A2}" type="slidenum">
              <a:rPr lang="en-GB" smtClean="0"/>
              <a:t>‹#›</a:t>
            </a:fld>
            <a:endParaRPr lang="en-GB"/>
          </a:p>
        </p:txBody>
      </p:sp>
    </p:spTree>
    <p:extLst>
      <p:ext uri="{BB962C8B-B14F-4D97-AF65-F5344CB8AC3E}">
        <p14:creationId xmlns:p14="http://schemas.microsoft.com/office/powerpoint/2010/main" val="31954656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0"/>
            <a:ext cx="10972800" cy="579438"/>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839010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0"/>
            <a:ext cx="10972800" cy="579438"/>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741571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0"/>
            <a:ext cx="10972800" cy="579438"/>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732112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7384" y="332656"/>
            <a:ext cx="11122421" cy="792088"/>
          </a:xfrm>
          <a:prstGeom prst="rect">
            <a:avLst/>
          </a:prstGeom>
        </p:spPr>
        <p:txBody>
          <a:bodyPr/>
          <a:lstStyle>
            <a:lvl1pPr>
              <a:defRPr baseline="0"/>
            </a:lvl1pPr>
          </a:lstStyle>
          <a:p>
            <a:r>
              <a:rPr lang="en-US"/>
              <a:t>Click to edit Master title style</a:t>
            </a:r>
            <a:endParaRPr lang="en-GB" dirty="0"/>
          </a:p>
        </p:txBody>
      </p:sp>
      <p:sp>
        <p:nvSpPr>
          <p:cNvPr id="15" name="Text Placeholder 14"/>
          <p:cNvSpPr>
            <a:spLocks noGrp="1"/>
          </p:cNvSpPr>
          <p:nvPr>
            <p:ph type="body" sz="quarter" idx="10"/>
          </p:nvPr>
        </p:nvSpPr>
        <p:spPr>
          <a:xfrm>
            <a:off x="527051" y="1268417"/>
            <a:ext cx="11122752" cy="4104803"/>
          </a:xfrm>
          <a:prstGeom prst="rect">
            <a:avLst/>
          </a:prstGeom>
        </p:spPr>
        <p:txBody>
          <a:bodyPr/>
          <a:lstStyle>
            <a:lvl1pPr marL="0" indent="0">
              <a:buNone/>
              <a:defRPr lang="en-US" sz="2400" b="0" dirty="0" err="1" smtClean="0"/>
            </a:lvl1pPr>
            <a:lvl2pPr marL="0" indent="0">
              <a:buFontTx/>
              <a:buNone/>
              <a:defRPr sz="2400" b="0"/>
            </a:lvl2pPr>
            <a:lvl3pPr marL="719138" indent="-363538">
              <a:tabLst>
                <a:tab pos="719138" algn="l"/>
              </a:tabLst>
              <a:defRPr baseline="0"/>
            </a:lvl3pPr>
            <a:lvl4pPr marL="1074738" indent="-355600">
              <a:buFont typeface="Arial" panose="020B0604020202020204" pitchFamily="34" charset="0"/>
              <a:buChar char="•"/>
              <a:tabLst>
                <a:tab pos="1074738" algn="l"/>
              </a:tabLst>
              <a:defRPr sz="2400"/>
            </a:lvl4pPr>
            <a:lvl5pPr marL="1438275" indent="-363538">
              <a:buFont typeface="Arial" panose="020B0604020202020204" pitchFamily="34" charset="0"/>
              <a:buChar char="•"/>
              <a:tabLst>
                <a:tab pos="1438275" algn="l"/>
              </a:tabLst>
              <a:defRPr sz="240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156456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7384" y="332656"/>
            <a:ext cx="11122421" cy="792088"/>
          </a:xfrm>
          <a:prstGeom prst="rect">
            <a:avLst/>
          </a:prstGeom>
        </p:spPr>
        <p:txBody>
          <a:bodyPr/>
          <a:lstStyle>
            <a:lvl1pPr>
              <a:defRPr baseline="0"/>
            </a:lvl1pPr>
          </a:lstStyle>
          <a:p>
            <a:r>
              <a:rPr lang="en-US"/>
              <a:t>Click to edit Master title style</a:t>
            </a:r>
            <a:endParaRPr lang="en-GB" dirty="0"/>
          </a:p>
        </p:txBody>
      </p:sp>
      <p:sp>
        <p:nvSpPr>
          <p:cNvPr id="15" name="Text Placeholder 14"/>
          <p:cNvSpPr>
            <a:spLocks noGrp="1"/>
          </p:cNvSpPr>
          <p:nvPr>
            <p:ph type="body" sz="quarter" idx="10"/>
          </p:nvPr>
        </p:nvSpPr>
        <p:spPr>
          <a:xfrm>
            <a:off x="527051" y="1268417"/>
            <a:ext cx="5496941" cy="4104803"/>
          </a:xfrm>
          <a:prstGeom prst="rect">
            <a:avLst/>
          </a:prstGeom>
        </p:spPr>
        <p:txBody>
          <a:bodyPr/>
          <a:lstStyle>
            <a:lvl1pPr marL="0" indent="0">
              <a:buNone/>
              <a:defRPr lang="en-US" sz="2400" b="0" dirty="0" err="1" smtClean="0"/>
            </a:lvl1pPr>
            <a:lvl2pPr marL="0" indent="0">
              <a:buFontTx/>
              <a:buNone/>
              <a:defRPr sz="2400" b="0"/>
            </a:lvl2pPr>
            <a:lvl3pPr marL="719138" indent="-363538">
              <a:tabLst>
                <a:tab pos="719138" algn="l"/>
              </a:tabLst>
              <a:defRPr baseline="0"/>
            </a:lvl3pPr>
            <a:lvl4pPr marL="1074738" indent="-355600">
              <a:buFont typeface="Arial" panose="020B0604020202020204" pitchFamily="34" charset="0"/>
              <a:buChar char="•"/>
              <a:tabLst>
                <a:tab pos="1074738" algn="l"/>
              </a:tabLst>
              <a:defRPr sz="2400"/>
            </a:lvl4pPr>
            <a:lvl5pPr marL="1438275" indent="-363538">
              <a:buFont typeface="Arial" panose="020B0604020202020204" pitchFamily="34" charset="0"/>
              <a:buChar char="•"/>
              <a:tabLst>
                <a:tab pos="1438275" algn="l"/>
              </a:tabLst>
              <a:defRPr sz="240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ext Placeholder 14">
            <a:extLst>
              <a:ext uri="{FF2B5EF4-FFF2-40B4-BE49-F238E27FC236}">
                <a16:creationId xmlns:a16="http://schemas.microsoft.com/office/drawing/2014/main" id="{F6A6472F-6351-68C5-7298-F3E7F07645C6}"/>
              </a:ext>
            </a:extLst>
          </p:cNvPr>
          <p:cNvSpPr>
            <a:spLocks noGrp="1"/>
          </p:cNvSpPr>
          <p:nvPr>
            <p:ph type="body" sz="quarter" idx="11"/>
          </p:nvPr>
        </p:nvSpPr>
        <p:spPr>
          <a:xfrm>
            <a:off x="6168010" y="1268417"/>
            <a:ext cx="5496941" cy="4104803"/>
          </a:xfrm>
          <a:prstGeom prst="rect">
            <a:avLst/>
          </a:prstGeom>
        </p:spPr>
        <p:txBody>
          <a:bodyPr/>
          <a:lstStyle>
            <a:lvl1pPr marL="0" indent="0">
              <a:buNone/>
              <a:defRPr lang="en-US" sz="2400" b="0" dirty="0" err="1" smtClean="0"/>
            </a:lvl1pPr>
            <a:lvl2pPr marL="0" indent="0">
              <a:buFontTx/>
              <a:buNone/>
              <a:defRPr sz="2400" b="0"/>
            </a:lvl2pPr>
            <a:lvl3pPr marL="719138" indent="-363538">
              <a:tabLst>
                <a:tab pos="719138" algn="l"/>
              </a:tabLst>
              <a:defRPr baseline="0"/>
            </a:lvl3pPr>
            <a:lvl4pPr marL="1074738" indent="-355600">
              <a:buFont typeface="Arial" panose="020B0604020202020204" pitchFamily="34" charset="0"/>
              <a:buChar char="•"/>
              <a:tabLst>
                <a:tab pos="1074738" algn="l"/>
              </a:tabLst>
              <a:defRPr sz="2400"/>
            </a:lvl4pPr>
            <a:lvl5pPr marL="1438275" indent="-363538">
              <a:buFont typeface="Arial" panose="020B0604020202020204" pitchFamily="34" charset="0"/>
              <a:buChar char="•"/>
              <a:tabLst>
                <a:tab pos="1438275" algn="l"/>
              </a:tabLst>
              <a:defRPr sz="240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62750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 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74F55-018D-BD88-3C77-8F2EFC4344C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C04F41F-E761-ED99-35A7-F73D04D5EA4D}"/>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0952C828-756D-E3E8-1802-E263644DFF99}"/>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5" name="Footer Placeholder 4">
            <a:extLst>
              <a:ext uri="{FF2B5EF4-FFF2-40B4-BE49-F238E27FC236}">
                <a16:creationId xmlns:a16="http://schemas.microsoft.com/office/drawing/2014/main" id="{F51F1975-A9B7-C619-82AA-C94BE0B8C1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C5BBCD-D98C-AB8D-5B76-A12971D70435}"/>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3529378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 Filled Lozen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74F55-018D-BD88-3C77-8F2EFC4344C1}"/>
              </a:ext>
            </a:extLst>
          </p:cNvPr>
          <p:cNvSpPr>
            <a:spLocks noGrp="1"/>
          </p:cNvSpPr>
          <p:nvPr>
            <p:ph type="title" hasCustomPrompt="1"/>
          </p:nvPr>
        </p:nvSpPr>
        <p:spPr>
          <a:xfrm>
            <a:off x="838200" y="365125"/>
            <a:ext cx="10515600" cy="1325563"/>
          </a:xfrm>
        </p:spPr>
        <p:txBody>
          <a:bodyPr/>
          <a:lstStyle>
            <a:lvl1pPr>
              <a:defRPr/>
            </a:lvl1pPr>
          </a:lstStyle>
          <a:p>
            <a:r>
              <a:rPr lang="en-US" dirty="0"/>
              <a:t>Slide Title</a:t>
            </a:r>
            <a:endParaRPr lang="en-GB" dirty="0"/>
          </a:p>
        </p:txBody>
      </p:sp>
      <p:sp>
        <p:nvSpPr>
          <p:cNvPr id="3" name="Content Placeholder 2">
            <a:extLst>
              <a:ext uri="{FF2B5EF4-FFF2-40B4-BE49-F238E27FC236}">
                <a16:creationId xmlns:a16="http://schemas.microsoft.com/office/drawing/2014/main" id="{CC04F41F-E761-ED99-35A7-F73D04D5EA4D}"/>
              </a:ext>
            </a:extLst>
          </p:cNvPr>
          <p:cNvSpPr>
            <a:spLocks noGrp="1"/>
          </p:cNvSpPr>
          <p:nvPr>
            <p:ph idx="1"/>
          </p:nvPr>
        </p:nvSpPr>
        <p:spPr>
          <a:xfrm>
            <a:off x="838200" y="1825625"/>
            <a:ext cx="10515600" cy="3960000"/>
          </a:xfrm>
          <a:prstGeom prst="roundRect">
            <a:avLst/>
          </a:prstGeom>
          <a:solidFill>
            <a:srgbClr val="C5D302">
              <a:alpha val="30196"/>
            </a:srgbClr>
          </a:solidFill>
          <a:ln w="12700">
            <a:solidFill>
              <a:srgbClr val="C5D302">
                <a:alpha val="30196"/>
              </a:srgbClr>
            </a:solidFill>
            <a:prstDash val="solid"/>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0952C828-756D-E3E8-1802-E263644DFF99}"/>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5" name="Footer Placeholder 4">
            <a:extLst>
              <a:ext uri="{FF2B5EF4-FFF2-40B4-BE49-F238E27FC236}">
                <a16:creationId xmlns:a16="http://schemas.microsoft.com/office/drawing/2014/main" id="{F51F1975-A9B7-C619-82AA-C94BE0B8C1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C5BBCD-D98C-AB8D-5B76-A12971D70435}"/>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430830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 Outline Lozen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74F55-018D-BD88-3C77-8F2EFC4344C1}"/>
              </a:ext>
            </a:extLst>
          </p:cNvPr>
          <p:cNvSpPr>
            <a:spLocks noGrp="1"/>
          </p:cNvSpPr>
          <p:nvPr>
            <p:ph type="title" hasCustomPrompt="1"/>
          </p:nvPr>
        </p:nvSpPr>
        <p:spPr>
          <a:xfrm>
            <a:off x="838200" y="365125"/>
            <a:ext cx="10515600" cy="1325563"/>
          </a:xfrm>
        </p:spPr>
        <p:txBody>
          <a:bodyPr/>
          <a:lstStyle>
            <a:lvl1pPr>
              <a:defRPr/>
            </a:lvl1pPr>
          </a:lstStyle>
          <a:p>
            <a:r>
              <a:rPr lang="en-US" dirty="0"/>
              <a:t>Slide Title</a:t>
            </a:r>
            <a:endParaRPr lang="en-GB" dirty="0"/>
          </a:p>
        </p:txBody>
      </p:sp>
      <p:sp>
        <p:nvSpPr>
          <p:cNvPr id="3" name="Content Placeholder 2">
            <a:extLst>
              <a:ext uri="{FF2B5EF4-FFF2-40B4-BE49-F238E27FC236}">
                <a16:creationId xmlns:a16="http://schemas.microsoft.com/office/drawing/2014/main" id="{CC04F41F-E761-ED99-35A7-F73D04D5EA4D}"/>
              </a:ext>
            </a:extLst>
          </p:cNvPr>
          <p:cNvSpPr>
            <a:spLocks noGrp="1"/>
          </p:cNvSpPr>
          <p:nvPr>
            <p:ph idx="1"/>
          </p:nvPr>
        </p:nvSpPr>
        <p:spPr>
          <a:xfrm>
            <a:off x="838200" y="1825625"/>
            <a:ext cx="10515600" cy="3960000"/>
          </a:xfrm>
          <a:prstGeom prst="roundRect">
            <a:avLst/>
          </a:prstGeom>
          <a:noFill/>
          <a:ln w="57150">
            <a:solidFill>
              <a:srgbClr val="C5D302">
                <a:alpha val="29804"/>
              </a:srgbClr>
            </a:solidFill>
            <a:prstDash val="solid"/>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0952C828-756D-E3E8-1802-E263644DFF99}"/>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5" name="Footer Placeholder 4">
            <a:extLst>
              <a:ext uri="{FF2B5EF4-FFF2-40B4-BE49-F238E27FC236}">
                <a16:creationId xmlns:a16="http://schemas.microsoft.com/office/drawing/2014/main" id="{F51F1975-A9B7-C619-82AA-C94BE0B8C1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C5BBCD-D98C-AB8D-5B76-A12971D70435}"/>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3019817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Content - Single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74F55-018D-BD88-3C77-8F2EFC4344C1}"/>
              </a:ext>
            </a:extLst>
          </p:cNvPr>
          <p:cNvSpPr>
            <a:spLocks noGrp="1"/>
          </p:cNvSpPr>
          <p:nvPr>
            <p:ph type="title" hasCustomPrompt="1"/>
          </p:nvPr>
        </p:nvSpPr>
        <p:spPr>
          <a:xfrm>
            <a:off x="838200" y="365125"/>
            <a:ext cx="7640782" cy="1325563"/>
          </a:xfrm>
        </p:spPr>
        <p:txBody>
          <a:bodyPr/>
          <a:lstStyle>
            <a:lvl1pPr>
              <a:defRPr/>
            </a:lvl1pPr>
          </a:lstStyle>
          <a:p>
            <a:r>
              <a:rPr lang="en-US" dirty="0"/>
              <a:t>Slide Title</a:t>
            </a:r>
            <a:endParaRPr lang="en-GB" dirty="0"/>
          </a:p>
        </p:txBody>
      </p:sp>
      <p:sp>
        <p:nvSpPr>
          <p:cNvPr id="3" name="Content Placeholder 2">
            <a:extLst>
              <a:ext uri="{FF2B5EF4-FFF2-40B4-BE49-F238E27FC236}">
                <a16:creationId xmlns:a16="http://schemas.microsoft.com/office/drawing/2014/main" id="{CC04F41F-E761-ED99-35A7-F73D04D5EA4D}"/>
              </a:ext>
            </a:extLst>
          </p:cNvPr>
          <p:cNvSpPr>
            <a:spLocks noGrp="1"/>
          </p:cNvSpPr>
          <p:nvPr>
            <p:ph idx="1"/>
          </p:nvPr>
        </p:nvSpPr>
        <p:spPr>
          <a:xfrm>
            <a:off x="838200" y="1825625"/>
            <a:ext cx="7640782"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0952C828-756D-E3E8-1802-E263644DFF99}"/>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5" name="Footer Placeholder 4">
            <a:extLst>
              <a:ext uri="{FF2B5EF4-FFF2-40B4-BE49-F238E27FC236}">
                <a16:creationId xmlns:a16="http://schemas.microsoft.com/office/drawing/2014/main" id="{F51F1975-A9B7-C619-82AA-C94BE0B8C1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C5BBCD-D98C-AB8D-5B76-A12971D70435}"/>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3429920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Content - Double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74F55-018D-BD88-3C77-8F2EFC4344C1}"/>
              </a:ext>
            </a:extLst>
          </p:cNvPr>
          <p:cNvSpPr>
            <a:spLocks noGrp="1"/>
          </p:cNvSpPr>
          <p:nvPr>
            <p:ph type="title" hasCustomPrompt="1"/>
          </p:nvPr>
        </p:nvSpPr>
        <p:spPr>
          <a:xfrm>
            <a:off x="838199" y="365125"/>
            <a:ext cx="8084127" cy="1325563"/>
          </a:xfrm>
        </p:spPr>
        <p:txBody>
          <a:bodyPr/>
          <a:lstStyle>
            <a:lvl1pPr>
              <a:defRPr/>
            </a:lvl1pPr>
          </a:lstStyle>
          <a:p>
            <a:r>
              <a:rPr lang="en-US" dirty="0"/>
              <a:t>Slide Title</a:t>
            </a:r>
            <a:endParaRPr lang="en-GB" dirty="0"/>
          </a:p>
        </p:txBody>
      </p:sp>
      <p:sp>
        <p:nvSpPr>
          <p:cNvPr id="3" name="Content Placeholder 2">
            <a:extLst>
              <a:ext uri="{FF2B5EF4-FFF2-40B4-BE49-F238E27FC236}">
                <a16:creationId xmlns:a16="http://schemas.microsoft.com/office/drawing/2014/main" id="{CC04F41F-E761-ED99-35A7-F73D04D5EA4D}"/>
              </a:ext>
            </a:extLst>
          </p:cNvPr>
          <p:cNvSpPr>
            <a:spLocks noGrp="1"/>
          </p:cNvSpPr>
          <p:nvPr>
            <p:ph idx="1"/>
          </p:nvPr>
        </p:nvSpPr>
        <p:spPr>
          <a:xfrm>
            <a:off x="838200" y="1825625"/>
            <a:ext cx="8084126"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0952C828-756D-E3E8-1802-E263644DFF99}"/>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5" name="Footer Placeholder 4">
            <a:extLst>
              <a:ext uri="{FF2B5EF4-FFF2-40B4-BE49-F238E27FC236}">
                <a16:creationId xmlns:a16="http://schemas.microsoft.com/office/drawing/2014/main" id="{F51F1975-A9B7-C619-82AA-C94BE0B8C1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C5BBCD-D98C-AB8D-5B76-A12971D70435}"/>
              </a:ext>
            </a:extLst>
          </p:cNvPr>
          <p:cNvSpPr>
            <a:spLocks noGrp="1"/>
          </p:cNvSpPr>
          <p:nvPr>
            <p:ph type="sldNum" sz="quarter" idx="12"/>
          </p:nvPr>
        </p:nvSpPr>
        <p:spPr/>
        <p:txBody>
          <a:bodyPr/>
          <a:lstStyle/>
          <a:p>
            <a:fld id="{47F771A2-DF17-409D-8F84-3C93A8F9859C}" type="slidenum">
              <a:rPr lang="en-GB" smtClean="0"/>
              <a:t>‹#›</a:t>
            </a:fld>
            <a:endParaRPr lang="en-GB"/>
          </a:p>
        </p:txBody>
      </p:sp>
    </p:spTree>
    <p:extLst>
      <p:ext uri="{BB962C8B-B14F-4D97-AF65-F5344CB8AC3E}">
        <p14:creationId xmlns:p14="http://schemas.microsoft.com/office/powerpoint/2010/main" val="2033889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clusion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04F41F-E761-ED99-35A7-F73D04D5EA4D}"/>
              </a:ext>
            </a:extLst>
          </p:cNvPr>
          <p:cNvSpPr>
            <a:spLocks noGrp="1"/>
          </p:cNvSpPr>
          <p:nvPr>
            <p:ph idx="1" hasCustomPrompt="1"/>
          </p:nvPr>
        </p:nvSpPr>
        <p:spPr>
          <a:xfrm>
            <a:off x="838199" y="3047999"/>
            <a:ext cx="8481291" cy="701965"/>
          </a:xfrm>
        </p:spPr>
        <p:txBody>
          <a:bodyPr anchor="ctr"/>
          <a:lstStyle>
            <a:lvl1pPr>
              <a:defRPr b="1"/>
            </a:lvl1pPr>
          </a:lstStyle>
          <a:p>
            <a:pPr lvl="0"/>
            <a:r>
              <a:rPr lang="en-US" dirty="0"/>
              <a:t>Name</a:t>
            </a:r>
          </a:p>
        </p:txBody>
      </p:sp>
      <p:sp>
        <p:nvSpPr>
          <p:cNvPr id="4" name="Date Placeholder 3">
            <a:extLst>
              <a:ext uri="{FF2B5EF4-FFF2-40B4-BE49-F238E27FC236}">
                <a16:creationId xmlns:a16="http://schemas.microsoft.com/office/drawing/2014/main" id="{0952C828-756D-E3E8-1802-E263644DFF99}"/>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5" name="Footer Placeholder 4">
            <a:extLst>
              <a:ext uri="{FF2B5EF4-FFF2-40B4-BE49-F238E27FC236}">
                <a16:creationId xmlns:a16="http://schemas.microsoft.com/office/drawing/2014/main" id="{F51F1975-A9B7-C619-82AA-C94BE0B8C1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C5BBCD-D98C-AB8D-5B76-A12971D70435}"/>
              </a:ext>
            </a:extLst>
          </p:cNvPr>
          <p:cNvSpPr>
            <a:spLocks noGrp="1"/>
          </p:cNvSpPr>
          <p:nvPr>
            <p:ph type="sldNum" sz="quarter" idx="12"/>
          </p:nvPr>
        </p:nvSpPr>
        <p:spPr/>
        <p:txBody>
          <a:bodyPr/>
          <a:lstStyle/>
          <a:p>
            <a:fld id="{47F771A2-DF17-409D-8F84-3C93A8F9859C}" type="slidenum">
              <a:rPr lang="en-GB" smtClean="0"/>
              <a:t>‹#›</a:t>
            </a:fld>
            <a:endParaRPr lang="en-GB"/>
          </a:p>
        </p:txBody>
      </p:sp>
      <p:sp>
        <p:nvSpPr>
          <p:cNvPr id="8" name="Content Placeholder 2">
            <a:extLst>
              <a:ext uri="{FF2B5EF4-FFF2-40B4-BE49-F238E27FC236}">
                <a16:creationId xmlns:a16="http://schemas.microsoft.com/office/drawing/2014/main" id="{F7A697AF-092F-E610-AE7E-65FDCF1EC94A}"/>
              </a:ext>
            </a:extLst>
          </p:cNvPr>
          <p:cNvSpPr>
            <a:spLocks noGrp="1"/>
          </p:cNvSpPr>
          <p:nvPr>
            <p:ph idx="13" hasCustomPrompt="1"/>
          </p:nvPr>
        </p:nvSpPr>
        <p:spPr>
          <a:xfrm>
            <a:off x="838199" y="3832802"/>
            <a:ext cx="8481291" cy="701965"/>
          </a:xfrm>
        </p:spPr>
        <p:txBody>
          <a:bodyPr anchor="ctr"/>
          <a:lstStyle>
            <a:lvl1pPr>
              <a:defRPr b="0"/>
            </a:lvl1pPr>
          </a:lstStyle>
          <a:p>
            <a:pPr lvl="0"/>
            <a:r>
              <a:rPr lang="en-US" dirty="0"/>
              <a:t>Email</a:t>
            </a:r>
          </a:p>
        </p:txBody>
      </p:sp>
      <p:sp>
        <p:nvSpPr>
          <p:cNvPr id="9" name="TextBox 8">
            <a:extLst>
              <a:ext uri="{FF2B5EF4-FFF2-40B4-BE49-F238E27FC236}">
                <a16:creationId xmlns:a16="http://schemas.microsoft.com/office/drawing/2014/main" id="{2714CBDC-0B49-B621-96E6-F42F1152102E}"/>
              </a:ext>
            </a:extLst>
          </p:cNvPr>
          <p:cNvSpPr txBox="1"/>
          <p:nvPr userDrawn="1"/>
        </p:nvSpPr>
        <p:spPr>
          <a:xfrm>
            <a:off x="838199" y="4534767"/>
            <a:ext cx="3974678" cy="1077218"/>
          </a:xfrm>
          <a:prstGeom prst="rect">
            <a:avLst/>
          </a:prstGeom>
          <a:noFill/>
        </p:spPr>
        <p:txBody>
          <a:bodyPr wrap="none" rtlCol="0">
            <a:spAutoFit/>
          </a:bodyPr>
          <a:lstStyle/>
          <a:p>
            <a:r>
              <a:rPr lang="en-US" sz="3200" dirty="0"/>
              <a:t>www.ogdentrust.com</a:t>
            </a:r>
          </a:p>
          <a:p>
            <a:r>
              <a:rPr lang="en-US" sz="3200" dirty="0"/>
              <a:t>@ogdentrust</a:t>
            </a:r>
            <a:endParaRPr lang="en-GB" sz="3200" dirty="0"/>
          </a:p>
        </p:txBody>
      </p:sp>
    </p:spTree>
    <p:extLst>
      <p:ext uri="{BB962C8B-B14F-4D97-AF65-F5344CB8AC3E}">
        <p14:creationId xmlns:p14="http://schemas.microsoft.com/office/powerpoint/2010/main" val="760702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clusion Slide 1 - No O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04F41F-E761-ED99-35A7-F73D04D5EA4D}"/>
              </a:ext>
            </a:extLst>
          </p:cNvPr>
          <p:cNvSpPr>
            <a:spLocks noGrp="1"/>
          </p:cNvSpPr>
          <p:nvPr>
            <p:ph idx="1" hasCustomPrompt="1"/>
          </p:nvPr>
        </p:nvSpPr>
        <p:spPr>
          <a:xfrm>
            <a:off x="838199" y="3047999"/>
            <a:ext cx="8481291" cy="701965"/>
          </a:xfrm>
        </p:spPr>
        <p:txBody>
          <a:bodyPr anchor="ctr"/>
          <a:lstStyle>
            <a:lvl1pPr>
              <a:defRPr b="1"/>
            </a:lvl1pPr>
          </a:lstStyle>
          <a:p>
            <a:pPr lvl="0"/>
            <a:r>
              <a:rPr lang="en-US" dirty="0"/>
              <a:t>Name</a:t>
            </a:r>
          </a:p>
        </p:txBody>
      </p:sp>
      <p:sp>
        <p:nvSpPr>
          <p:cNvPr id="4" name="Date Placeholder 3">
            <a:extLst>
              <a:ext uri="{FF2B5EF4-FFF2-40B4-BE49-F238E27FC236}">
                <a16:creationId xmlns:a16="http://schemas.microsoft.com/office/drawing/2014/main" id="{0952C828-756D-E3E8-1802-E263644DFF99}"/>
              </a:ext>
            </a:extLst>
          </p:cNvPr>
          <p:cNvSpPr>
            <a:spLocks noGrp="1"/>
          </p:cNvSpPr>
          <p:nvPr>
            <p:ph type="dt" sz="half" idx="10"/>
          </p:nvPr>
        </p:nvSpPr>
        <p:spPr/>
        <p:txBody>
          <a:bodyPr/>
          <a:lstStyle/>
          <a:p>
            <a:fld id="{16A5EA39-E42E-4367-874A-92CB63EEC308}" type="datetimeFigureOut">
              <a:rPr lang="en-GB" smtClean="0"/>
              <a:t>19/08/2025</a:t>
            </a:fld>
            <a:endParaRPr lang="en-GB"/>
          </a:p>
        </p:txBody>
      </p:sp>
      <p:sp>
        <p:nvSpPr>
          <p:cNvPr id="5" name="Footer Placeholder 4">
            <a:extLst>
              <a:ext uri="{FF2B5EF4-FFF2-40B4-BE49-F238E27FC236}">
                <a16:creationId xmlns:a16="http://schemas.microsoft.com/office/drawing/2014/main" id="{F51F1975-A9B7-C619-82AA-C94BE0B8C1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C5BBCD-D98C-AB8D-5B76-A12971D70435}"/>
              </a:ext>
            </a:extLst>
          </p:cNvPr>
          <p:cNvSpPr>
            <a:spLocks noGrp="1"/>
          </p:cNvSpPr>
          <p:nvPr>
            <p:ph type="sldNum" sz="quarter" idx="12"/>
          </p:nvPr>
        </p:nvSpPr>
        <p:spPr/>
        <p:txBody>
          <a:bodyPr/>
          <a:lstStyle/>
          <a:p>
            <a:fld id="{47F771A2-DF17-409D-8F84-3C93A8F9859C}" type="slidenum">
              <a:rPr lang="en-GB" smtClean="0"/>
              <a:t>‹#›</a:t>
            </a:fld>
            <a:endParaRPr lang="en-GB"/>
          </a:p>
        </p:txBody>
      </p:sp>
      <p:sp>
        <p:nvSpPr>
          <p:cNvPr id="8" name="Content Placeholder 2">
            <a:extLst>
              <a:ext uri="{FF2B5EF4-FFF2-40B4-BE49-F238E27FC236}">
                <a16:creationId xmlns:a16="http://schemas.microsoft.com/office/drawing/2014/main" id="{F7A697AF-092F-E610-AE7E-65FDCF1EC94A}"/>
              </a:ext>
            </a:extLst>
          </p:cNvPr>
          <p:cNvSpPr>
            <a:spLocks noGrp="1"/>
          </p:cNvSpPr>
          <p:nvPr>
            <p:ph idx="13" hasCustomPrompt="1"/>
          </p:nvPr>
        </p:nvSpPr>
        <p:spPr>
          <a:xfrm>
            <a:off x="838199" y="3832802"/>
            <a:ext cx="8481291" cy="701965"/>
          </a:xfrm>
        </p:spPr>
        <p:txBody>
          <a:bodyPr anchor="ctr"/>
          <a:lstStyle>
            <a:lvl1pPr>
              <a:defRPr b="0"/>
            </a:lvl1pPr>
          </a:lstStyle>
          <a:p>
            <a:pPr lvl="0"/>
            <a:r>
              <a:rPr lang="en-US" dirty="0"/>
              <a:t>Email</a:t>
            </a:r>
          </a:p>
        </p:txBody>
      </p:sp>
    </p:spTree>
    <p:extLst>
      <p:ext uri="{BB962C8B-B14F-4D97-AF65-F5344CB8AC3E}">
        <p14:creationId xmlns:p14="http://schemas.microsoft.com/office/powerpoint/2010/main" val="2873527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68F8FE-B2D9-AE10-235C-3F1D8E86D6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91A7ED0-CBC3-4FE2-7953-E8760B87F8F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C410B8C-BA25-B06D-F463-DE4BB0672B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lnSpc>
                <a:spcPct val="100000"/>
              </a:lnSpc>
              <a:defRPr sz="1200">
                <a:solidFill>
                  <a:schemeClr val="tx1">
                    <a:tint val="82000"/>
                  </a:schemeClr>
                </a:solidFill>
              </a:defRPr>
            </a:lvl1pPr>
          </a:lstStyle>
          <a:p>
            <a:fld id="{16A5EA39-E42E-4367-874A-92CB63EEC308}" type="datetimeFigureOut">
              <a:rPr lang="en-GB" smtClean="0"/>
              <a:pPr/>
              <a:t>19/08/2025</a:t>
            </a:fld>
            <a:endParaRPr lang="en-GB"/>
          </a:p>
        </p:txBody>
      </p:sp>
      <p:sp>
        <p:nvSpPr>
          <p:cNvPr id="5" name="Footer Placeholder 4">
            <a:extLst>
              <a:ext uri="{FF2B5EF4-FFF2-40B4-BE49-F238E27FC236}">
                <a16:creationId xmlns:a16="http://schemas.microsoft.com/office/drawing/2014/main" id="{07296866-1444-77C6-8F59-00C2BCD4D5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lnSpc>
                <a:spcPct val="100000"/>
              </a:lnSpc>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31926B74-0278-325A-F16D-743CE4F656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lnSpc>
                <a:spcPct val="100000"/>
              </a:lnSpc>
              <a:defRPr sz="1200">
                <a:solidFill>
                  <a:schemeClr val="tx1">
                    <a:tint val="82000"/>
                  </a:schemeClr>
                </a:solidFill>
              </a:defRPr>
            </a:lvl1pPr>
          </a:lstStyle>
          <a:p>
            <a:fld id="{47F771A2-DF17-409D-8F84-3C93A8F9859C}" type="slidenum">
              <a:rPr lang="en-GB" smtClean="0"/>
              <a:pPr/>
              <a:t>‹#›</a:t>
            </a:fld>
            <a:endParaRPr lang="en-GB"/>
          </a:p>
        </p:txBody>
      </p:sp>
    </p:spTree>
    <p:extLst>
      <p:ext uri="{BB962C8B-B14F-4D97-AF65-F5344CB8AC3E}">
        <p14:creationId xmlns:p14="http://schemas.microsoft.com/office/powerpoint/2010/main" val="3634179201"/>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0" r:id="rId3"/>
    <p:sldLayoutId id="2147483663" r:id="rId4"/>
    <p:sldLayoutId id="2147483664" r:id="rId5"/>
    <p:sldLayoutId id="2147483650" r:id="rId6"/>
    <p:sldLayoutId id="2147483661" r:id="rId7"/>
    <p:sldLayoutId id="2147483666" r:id="rId8"/>
    <p:sldLayoutId id="2147483669" r:id="rId9"/>
    <p:sldLayoutId id="2147483667" r:id="rId10"/>
    <p:sldLayoutId id="2147483668" r:id="rId11"/>
    <p:sldLayoutId id="2147483651" r:id="rId12"/>
    <p:sldLayoutId id="2147483670" r:id="rId13"/>
    <p:sldLayoutId id="2147483652" r:id="rId14"/>
    <p:sldLayoutId id="2147483671" r:id="rId15"/>
    <p:sldLayoutId id="2147483672" r:id="rId16"/>
    <p:sldLayoutId id="2147483673" r:id="rId17"/>
    <p:sldLayoutId id="2147483674" r:id="rId18"/>
    <p:sldLayoutId id="2147483654" r:id="rId19"/>
    <p:sldLayoutId id="2147483675" r:id="rId20"/>
    <p:sldLayoutId id="2147483655" r:id="rId21"/>
    <p:sldLayoutId id="2147483676" r:id="rId22"/>
    <p:sldLayoutId id="2147483677" r:id="rId23"/>
    <p:sldLayoutId id="2147483678" r:id="rId24"/>
    <p:sldLayoutId id="2147483679" r:id="rId25"/>
    <p:sldLayoutId id="2147483680" r:id="rId26"/>
    <p:sldLayoutId id="2147483681" r:id="rId27"/>
  </p:sldLayoutIdLst>
  <p:txStyles>
    <p:titleStyle>
      <a:lvl1pPr algn="l" defTabSz="914400" rtl="0" eaLnBrk="1" latinLnBrk="0" hangingPunct="1">
        <a:lnSpc>
          <a:spcPct val="100000"/>
        </a:lnSpc>
        <a:spcBef>
          <a:spcPct val="0"/>
        </a:spcBef>
        <a:buNone/>
        <a:defRPr sz="4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4.xml"/></Relationships>
</file>

<file path=ppt/slides/_rels/slide10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4.xml"/></Relationships>
</file>

<file path=ppt/slides/_rels/slide102.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4.xml"/></Relationships>
</file>

<file path=ppt/slides/_rels/slide10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4.xml"/></Relationships>
</file>

<file path=ppt/slides/_rels/slide10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4.xml"/></Relationships>
</file>

<file path=ppt/slides/_rels/slide10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4.xml"/></Relationships>
</file>

<file path=ppt/slides/_rels/slide10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jpeg"/><Relationship Id="rId11" Type="http://schemas.openxmlformats.org/officeDocument/2006/relationships/image" Target="../media/image24.jpeg"/><Relationship Id="rId5" Type="http://schemas.openxmlformats.org/officeDocument/2006/relationships/image" Target="../media/image18.jpe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jpeg"/></Relationships>
</file>

<file path=ppt/slides/_rels/slide13.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8.jpeg"/><Relationship Id="rId11" Type="http://schemas.openxmlformats.org/officeDocument/2006/relationships/image" Target="../media/image33.jpeg"/><Relationship Id="rId5" Type="http://schemas.openxmlformats.org/officeDocument/2006/relationships/image" Target="../media/image27.jpeg"/><Relationship Id="rId10" Type="http://schemas.openxmlformats.org/officeDocument/2006/relationships/image" Target="../media/image32.jpeg"/><Relationship Id="rId4" Type="http://schemas.openxmlformats.org/officeDocument/2006/relationships/image" Target="../media/image26.jpeg"/><Relationship Id="rId9"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cTWwFX5hwfo"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1.png"/><Relationship Id="rId2" Type="http://schemas.openxmlformats.org/officeDocument/2006/relationships/image" Target="../media/image38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0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160.png"/></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phet.colorado.edu/en/simulations/charges-and-fields"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phet.colorado.edu/en/simulation/electric-hockey"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hyperlink" Target="http://demonstrations.wolfram.com/ElectricFieldsForThreePointCharges/" TargetMode="External"/><Relationship Id="rId2" Type="http://schemas.openxmlformats.org/officeDocument/2006/relationships/notesSlide" Target="../notesSlides/notesSlide25.xml"/><Relationship Id="rId1" Type="http://schemas.openxmlformats.org/officeDocument/2006/relationships/slideLayout" Target="../slideLayouts/slideLayout19.xml"/><Relationship Id="rId6" Type="http://schemas.openxmlformats.org/officeDocument/2006/relationships/hyperlink" Target="http://www.wolfram.com/legal/terms/wolfram-demonstrations-project.html" TargetMode="External"/><Relationship Id="rId5" Type="http://schemas.openxmlformats.org/officeDocument/2006/relationships/hyperlink" Target="http://demonstrations.wolfram.com/author.html?author=S.+M.+Blinder" TargetMode="External"/><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350.png"/><Relationship Id="rId3" Type="http://schemas.openxmlformats.org/officeDocument/2006/relationships/image" Target="../media/image30.png"/><Relationship Id="rId7" Type="http://schemas.openxmlformats.org/officeDocument/2006/relationships/image" Target="../media/image47.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60.png"/></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png"/><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image" Target="../media/image390.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www.youtube.com/watch?v=1TKSfAkWWN0"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0.xml"/><Relationship Id="rId1" Type="http://schemas.openxmlformats.org/officeDocument/2006/relationships/slideLayout" Target="../slideLayouts/slideLayout26.xml"/><Relationship Id="rId4" Type="http://schemas.openxmlformats.org/officeDocument/2006/relationships/image" Target="../media/image58.sv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NULL"/></Relationships>
</file>

<file path=ppt/slides/_rels/slide6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6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6.xml"/><Relationship Id="rId1" Type="http://schemas.openxmlformats.org/officeDocument/2006/relationships/slideLayout" Target="../slideLayouts/slideLayout26.xml"/><Relationship Id="rId4" Type="http://schemas.openxmlformats.org/officeDocument/2006/relationships/image" Target="../media/image66.png"/></Relationships>
</file>

<file path=ppt/slides/_rels/slide7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6.xml"/></Relationships>
</file>

<file path=ppt/slides/_rels/slide7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media/image66.png"/></Relationships>
</file>

<file path=ppt/slides/_rels/slide7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NULL"/><Relationship Id="rId7" Type="http://schemas.openxmlformats.org/officeDocument/2006/relationships/image" Target="NULL"/><Relationship Id="rId12" Type="http://schemas.openxmlformats.org/officeDocument/2006/relationships/image" Target="NULL"/><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NULL"/><Relationship Id="rId10"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70.png"/></Relationships>
</file>

<file path=ppt/slides/_rels/slide7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78.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73.png"/><Relationship Id="rId7" Type="http://schemas.openxmlformats.org/officeDocument/2006/relationships/image" Target="NULL"/><Relationship Id="rId2"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NULL"/><Relationship Id="rId5" Type="http://schemas.openxmlformats.org/officeDocument/2006/relationships/image" Target="../media/image75.png"/><Relationship Id="rId4" Type="http://schemas.openxmlformats.org/officeDocument/2006/relationships/image" Target="../media/image74.png"/><Relationship Id="rId9" Type="http://schemas.openxmlformats.org/officeDocument/2006/relationships/image" Target="NULL"/></Relationships>
</file>

<file path=ppt/slides/_rels/slide7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76.gif"/><Relationship Id="rId1" Type="http://schemas.openxmlformats.org/officeDocument/2006/relationships/slideLayout" Target="../slideLayouts/slideLayout26.xml"/></Relationships>
</file>

<file path=ppt/slides/_rels/slide81.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41.xml"/><Relationship Id="rId1" Type="http://schemas.openxmlformats.org/officeDocument/2006/relationships/slideLayout" Target="../slideLayouts/slideLayout2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hyperlink" Target="https://ophysics.com/em7.html" TargetMode="External"/><Relationship Id="rId2" Type="http://schemas.openxmlformats.org/officeDocument/2006/relationships/hyperlink" Target="https://ophysics.com/em6.html"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4.xml"/></Relationships>
</file>

<file path=ppt/slides/_rels/slide9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4.xml"/></Relationships>
</file>

<file path=ppt/slides/_rels/slide9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C39DA-31D7-256C-F6B4-B7200C6D076F}"/>
              </a:ext>
            </a:extLst>
          </p:cNvPr>
          <p:cNvSpPr>
            <a:spLocks noGrp="1"/>
          </p:cNvSpPr>
          <p:nvPr>
            <p:ph type="ctrTitle"/>
          </p:nvPr>
        </p:nvSpPr>
        <p:spPr/>
        <p:txBody>
          <a:bodyPr>
            <a:normAutofit fontScale="90000"/>
          </a:bodyPr>
          <a:lstStyle/>
          <a:p>
            <a:r>
              <a:rPr lang="en-US" dirty="0"/>
              <a:t>Processes of science and the standard model</a:t>
            </a:r>
          </a:p>
        </p:txBody>
      </p:sp>
      <p:sp>
        <p:nvSpPr>
          <p:cNvPr id="5" name="Subtitle 4">
            <a:extLst>
              <a:ext uri="{FF2B5EF4-FFF2-40B4-BE49-F238E27FC236}">
                <a16:creationId xmlns:a16="http://schemas.microsoft.com/office/drawing/2014/main" id="{E01B2872-5DE5-F435-DF1D-A0C16C3B6078}"/>
              </a:ext>
            </a:extLst>
          </p:cNvPr>
          <p:cNvSpPr>
            <a:spLocks noGrp="1"/>
          </p:cNvSpPr>
          <p:nvPr>
            <p:ph type="subTitle" idx="1"/>
          </p:nvPr>
        </p:nvSpPr>
        <p:spPr/>
        <p:txBody>
          <a:bodyPr/>
          <a:lstStyle/>
          <a:p>
            <a:r>
              <a:rPr lang="en-US" dirty="0"/>
              <a:t>Jackie Flaherty </a:t>
            </a:r>
          </a:p>
          <a:p>
            <a:r>
              <a:rPr lang="en-US" dirty="0"/>
              <a:t>Jed Marshall</a:t>
            </a:r>
            <a:endParaRPr lang="en-GB" dirty="0"/>
          </a:p>
        </p:txBody>
      </p:sp>
    </p:spTree>
    <p:extLst>
      <p:ext uri="{BB962C8B-B14F-4D97-AF65-F5344CB8AC3E}">
        <p14:creationId xmlns:p14="http://schemas.microsoft.com/office/powerpoint/2010/main" val="2101087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ACE1BE-3D3B-85D7-511D-CC62F174EA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2ED4F7-7549-1657-2C4A-5C3D696176FB}"/>
              </a:ext>
            </a:extLst>
          </p:cNvPr>
          <p:cNvSpPr>
            <a:spLocks noGrp="1"/>
          </p:cNvSpPr>
          <p:nvPr>
            <p:ph type="title"/>
          </p:nvPr>
        </p:nvSpPr>
        <p:spPr/>
        <p:txBody>
          <a:bodyPr>
            <a:normAutofit fontScale="90000"/>
          </a:bodyPr>
          <a:lstStyle/>
          <a:p>
            <a:r>
              <a:rPr lang="en-CA" dirty="0"/>
              <a:t>How Do Scientists Think?</a:t>
            </a:r>
            <a:br>
              <a:rPr lang="en-CA" dirty="0"/>
            </a:br>
            <a:endParaRPr lang="en-GB" dirty="0"/>
          </a:p>
        </p:txBody>
      </p:sp>
      <p:sp>
        <p:nvSpPr>
          <p:cNvPr id="8" name="Content Placeholder 2">
            <a:extLst>
              <a:ext uri="{FF2B5EF4-FFF2-40B4-BE49-F238E27FC236}">
                <a16:creationId xmlns:a16="http://schemas.microsoft.com/office/drawing/2014/main" id="{5992E9FD-1165-1998-A0EF-7348386EA30F}"/>
              </a:ext>
            </a:extLst>
          </p:cNvPr>
          <p:cNvSpPr>
            <a:spLocks noGrp="1"/>
          </p:cNvSpPr>
          <p:nvPr>
            <p:ph idx="1"/>
          </p:nvPr>
        </p:nvSpPr>
        <p:spPr/>
        <p:txBody>
          <a:bodyPr>
            <a:normAutofit/>
          </a:bodyPr>
          <a:lstStyle/>
          <a:p>
            <a:r>
              <a:rPr lang="en-CA" dirty="0"/>
              <a:t>Scientists look for patterns</a:t>
            </a:r>
          </a:p>
        </p:txBody>
      </p:sp>
      <p:sp>
        <p:nvSpPr>
          <p:cNvPr id="10" name="Title 1">
            <a:extLst>
              <a:ext uri="{FF2B5EF4-FFF2-40B4-BE49-F238E27FC236}">
                <a16:creationId xmlns:a16="http://schemas.microsoft.com/office/drawing/2014/main" id="{1839303D-D8C8-470A-ADED-CD8943769A1B}"/>
              </a:ext>
            </a:extLst>
          </p:cNvPr>
          <p:cNvSpPr txBox="1">
            <a:spLocks/>
          </p:cNvSpPr>
          <p:nvPr/>
        </p:nvSpPr>
        <p:spPr>
          <a:xfrm>
            <a:off x="1981200" y="764704"/>
            <a:ext cx="7710736" cy="85725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endParaRPr lang="en-CA" sz="3600" dirty="0">
              <a:latin typeface="Century Gothic" pitchFamily="34" charset="0"/>
              <a:cs typeface="Arial" pitchFamily="34" charset="0"/>
            </a:endParaRPr>
          </a:p>
        </p:txBody>
      </p:sp>
      <p:pic>
        <p:nvPicPr>
          <p:cNvPr id="6" name="Picture 5">
            <a:extLst>
              <a:ext uri="{FF2B5EF4-FFF2-40B4-BE49-F238E27FC236}">
                <a16:creationId xmlns:a16="http://schemas.microsoft.com/office/drawing/2014/main" id="{403ACD61-2D27-88C3-EE0D-95282619C05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836568" y="1737538"/>
            <a:ext cx="5941170" cy="3626613"/>
          </a:xfrm>
          <a:prstGeom prst="rect">
            <a:avLst/>
          </a:prstGeom>
        </p:spPr>
      </p:pic>
    </p:spTree>
    <p:extLst>
      <p:ext uri="{BB962C8B-B14F-4D97-AF65-F5344CB8AC3E}">
        <p14:creationId xmlns:p14="http://schemas.microsoft.com/office/powerpoint/2010/main" val="80227527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5436096" cy="6574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Content Placeholder 5"/>
          <p:cNvSpPr>
            <a:spLocks noGrp="1"/>
          </p:cNvSpPr>
          <p:nvPr>
            <p:ph sz="half" idx="2"/>
          </p:nvPr>
        </p:nvSpPr>
        <p:spPr>
          <a:xfrm>
            <a:off x="6890698" y="776096"/>
            <a:ext cx="3669798" cy="5389208"/>
          </a:xfrm>
        </p:spPr>
        <p:txBody>
          <a:bodyPr>
            <a:normAutofit fontScale="85000" lnSpcReduction="10000"/>
          </a:bodyPr>
          <a:lstStyle/>
          <a:p>
            <a:pPr fontAlgn="ctr"/>
            <a:r>
              <a:rPr lang="en-US" sz="2400" dirty="0"/>
              <a:t>*03. Compare the total charge going into point </a:t>
            </a:r>
            <a:r>
              <a:rPr lang="en-US" sz="2400" b="1" dirty="0">
                <a:solidFill>
                  <a:srgbClr val="00B050"/>
                </a:solidFill>
              </a:rPr>
              <a:t>P</a:t>
            </a:r>
            <a:r>
              <a:rPr lang="en-US" sz="2400" dirty="0"/>
              <a:t> with the total charge going out. The single charged </a:t>
            </a:r>
            <a:r>
              <a:rPr lang="en-US" sz="2400" dirty="0" err="1"/>
              <a:t>kaon</a:t>
            </a:r>
            <a:r>
              <a:rPr lang="en-US" sz="2400" dirty="0"/>
              <a:t>… [hint]</a:t>
            </a:r>
            <a:endParaRPr lang="en-CA" sz="2400" dirty="0"/>
          </a:p>
          <a:p>
            <a:pPr fontAlgn="ctr"/>
            <a:r>
              <a:rPr lang="en-US" sz="2400" dirty="0"/>
              <a:t>a) has decayed into two oppositely charged  particles.</a:t>
            </a:r>
            <a:endParaRPr lang="en-CA" sz="2400" dirty="0"/>
          </a:p>
          <a:p>
            <a:pPr fontAlgn="ctr"/>
            <a:r>
              <a:rPr lang="en-US" sz="2400" dirty="0"/>
              <a:t>b) has decayed into two identically charged particles.</a:t>
            </a:r>
            <a:endParaRPr lang="en-CA" sz="2400" dirty="0"/>
          </a:p>
          <a:p>
            <a:pPr fontAlgn="ctr"/>
            <a:r>
              <a:rPr lang="en-US" sz="2400" dirty="0"/>
              <a:t>c) has interacted with a proton and produced two oppositely charged particles.</a:t>
            </a:r>
            <a:endParaRPr lang="en-CA" sz="2400" dirty="0"/>
          </a:p>
          <a:p>
            <a:pPr fontAlgn="ctr"/>
            <a:r>
              <a:rPr lang="en-US" sz="2400" dirty="0"/>
              <a:t>d) has interacted with a proton and produced two identically </a:t>
            </a:r>
            <a:r>
              <a:rPr lang="en-US" sz="2400"/>
              <a:t>charged particles.</a:t>
            </a:r>
            <a:endParaRPr lang="fr-CA" sz="2400" dirty="0"/>
          </a:p>
          <a:p>
            <a:endParaRPr lang="fr-CA" sz="2400" dirty="0"/>
          </a:p>
        </p:txBody>
      </p:sp>
    </p:spTree>
    <p:extLst>
      <p:ext uri="{BB962C8B-B14F-4D97-AF65-F5344CB8AC3E}">
        <p14:creationId xmlns:p14="http://schemas.microsoft.com/office/powerpoint/2010/main" val="255098478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5436096" cy="6574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Content Placeholder 5"/>
          <p:cNvSpPr>
            <a:spLocks noGrp="1"/>
          </p:cNvSpPr>
          <p:nvPr>
            <p:ph sz="half" idx="2"/>
          </p:nvPr>
        </p:nvSpPr>
        <p:spPr>
          <a:xfrm>
            <a:off x="6890698" y="764704"/>
            <a:ext cx="3669798" cy="5389208"/>
          </a:xfrm>
        </p:spPr>
        <p:txBody>
          <a:bodyPr>
            <a:normAutofit fontScale="92500" lnSpcReduction="20000"/>
          </a:bodyPr>
          <a:lstStyle/>
          <a:p>
            <a:pPr fontAlgn="ctr"/>
            <a:r>
              <a:rPr lang="en-US" sz="2400" dirty="0"/>
              <a:t>*04. Compare the tracks going into point </a:t>
            </a:r>
            <a:r>
              <a:rPr lang="en-US" sz="2400" b="1" dirty="0">
                <a:solidFill>
                  <a:srgbClr val="00B050"/>
                </a:solidFill>
              </a:rPr>
              <a:t>P</a:t>
            </a:r>
            <a:r>
              <a:rPr lang="en-US" sz="2400" dirty="0"/>
              <a:t> with the tracks going out. What can you infer? </a:t>
            </a:r>
            <a:endParaRPr lang="en-CA" sz="2400" dirty="0"/>
          </a:p>
          <a:p>
            <a:pPr fontAlgn="ctr"/>
            <a:r>
              <a:rPr lang="en-US" sz="2400" dirty="0"/>
              <a:t>a) A charged particle has been produced that moves up and to the left.</a:t>
            </a:r>
            <a:endParaRPr lang="en-CA" sz="2400" dirty="0"/>
          </a:p>
          <a:p>
            <a:pPr fontAlgn="ctr"/>
            <a:r>
              <a:rPr lang="en-US" sz="2400" dirty="0"/>
              <a:t>b) A charged particle has been produced that moves up and to the right.</a:t>
            </a:r>
            <a:endParaRPr lang="en-CA" sz="2400" dirty="0"/>
          </a:p>
          <a:p>
            <a:pPr fontAlgn="ctr"/>
            <a:r>
              <a:rPr lang="en-US" sz="2400" dirty="0"/>
              <a:t>c) A neutral particle has been produced that moves up and to the left.</a:t>
            </a:r>
            <a:endParaRPr lang="en-CA" sz="2400" dirty="0"/>
          </a:p>
          <a:p>
            <a:pPr fontAlgn="ctr"/>
            <a:r>
              <a:rPr lang="en-US" sz="2400" dirty="0"/>
              <a:t>d) A neutral particle has been produced that moves up and to the right.</a:t>
            </a:r>
            <a:endParaRPr lang="en-CA" sz="2400" dirty="0"/>
          </a:p>
          <a:p>
            <a:endParaRPr lang="fr-CA" sz="2400" dirty="0"/>
          </a:p>
        </p:txBody>
      </p:sp>
    </p:spTree>
    <p:extLst>
      <p:ext uri="{BB962C8B-B14F-4D97-AF65-F5344CB8AC3E}">
        <p14:creationId xmlns:p14="http://schemas.microsoft.com/office/powerpoint/2010/main" val="350343921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5436096" cy="6574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Content Placeholder 5"/>
          <p:cNvSpPr>
            <a:spLocks noGrp="1"/>
          </p:cNvSpPr>
          <p:nvPr>
            <p:ph sz="half" idx="2"/>
          </p:nvPr>
        </p:nvSpPr>
        <p:spPr>
          <a:xfrm>
            <a:off x="6890698" y="764704"/>
            <a:ext cx="3669798" cy="5389208"/>
          </a:xfrm>
        </p:spPr>
        <p:txBody>
          <a:bodyPr>
            <a:normAutofit fontScale="92500"/>
          </a:bodyPr>
          <a:lstStyle/>
          <a:p>
            <a:pPr fontAlgn="ctr"/>
            <a:r>
              <a:rPr lang="en-US" sz="2400" dirty="0"/>
              <a:t>*05. There is a kink in the track at point </a:t>
            </a:r>
            <a:r>
              <a:rPr lang="en-US" sz="2400" b="1" dirty="0">
                <a:solidFill>
                  <a:srgbClr val="00B050"/>
                </a:solidFill>
              </a:rPr>
              <a:t>T</a:t>
            </a:r>
            <a:r>
              <a:rPr lang="en-US" sz="2400" dirty="0"/>
              <a:t>. The particle making the track has</a:t>
            </a:r>
            <a:endParaRPr lang="en-CA" sz="2400" dirty="0"/>
          </a:p>
          <a:p>
            <a:pPr fontAlgn="ctr"/>
            <a:r>
              <a:rPr lang="en-US" sz="2400" dirty="0"/>
              <a:t>a) interacted with a neutral particle.</a:t>
            </a:r>
            <a:endParaRPr lang="en-CA" sz="2400" dirty="0"/>
          </a:p>
          <a:p>
            <a:pPr fontAlgn="ctr"/>
            <a:r>
              <a:rPr lang="en-US" sz="2400" dirty="0"/>
              <a:t>b) interacted with a positively charged particle.</a:t>
            </a:r>
            <a:endParaRPr lang="en-CA" sz="2400" dirty="0"/>
          </a:p>
          <a:p>
            <a:pPr fontAlgn="ctr"/>
            <a:r>
              <a:rPr lang="en-US" sz="2400" dirty="0"/>
              <a:t>c) decayed into a positively charged particle and a neutral particle.</a:t>
            </a:r>
            <a:endParaRPr lang="en-CA" sz="2400" dirty="0"/>
          </a:p>
          <a:p>
            <a:pPr fontAlgn="ctr"/>
            <a:r>
              <a:rPr lang="en-US" sz="2400" dirty="0"/>
              <a:t>d) decayed into a negatively charged particle and a neutral particle.</a:t>
            </a:r>
            <a:endParaRPr lang="en-CA" sz="2400" dirty="0"/>
          </a:p>
          <a:p>
            <a:endParaRPr lang="fr-CA" sz="2400" dirty="0"/>
          </a:p>
        </p:txBody>
      </p:sp>
    </p:spTree>
    <p:extLst>
      <p:ext uri="{BB962C8B-B14F-4D97-AF65-F5344CB8AC3E}">
        <p14:creationId xmlns:p14="http://schemas.microsoft.com/office/powerpoint/2010/main" val="362202977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5436096" cy="6574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Content Placeholder 5"/>
          <p:cNvSpPr>
            <a:spLocks noGrp="1"/>
          </p:cNvSpPr>
          <p:nvPr>
            <p:ph sz="half" idx="2"/>
          </p:nvPr>
        </p:nvSpPr>
        <p:spPr>
          <a:xfrm>
            <a:off x="6890698" y="764704"/>
            <a:ext cx="3669798" cy="5389208"/>
          </a:xfrm>
        </p:spPr>
        <p:txBody>
          <a:bodyPr>
            <a:normAutofit fontScale="92500" lnSpcReduction="10000"/>
          </a:bodyPr>
          <a:lstStyle/>
          <a:p>
            <a:pPr fontAlgn="ctr"/>
            <a:r>
              <a:rPr lang="en-US" sz="2400" dirty="0"/>
              <a:t>06. There is a very slight kink in the track at point </a:t>
            </a:r>
            <a:r>
              <a:rPr lang="en-US" sz="2400" b="1" dirty="0">
                <a:solidFill>
                  <a:srgbClr val="00B050"/>
                </a:solidFill>
              </a:rPr>
              <a:t>R</a:t>
            </a:r>
            <a:r>
              <a:rPr lang="en-US" sz="2400" dirty="0"/>
              <a:t> as the curvature increases. The particle making the track has</a:t>
            </a:r>
            <a:endParaRPr lang="en-CA" sz="2400" dirty="0"/>
          </a:p>
          <a:p>
            <a:pPr fontAlgn="ctr"/>
            <a:r>
              <a:rPr lang="en-US" sz="2400" dirty="0"/>
              <a:t>a) interacted with a neutral particle.</a:t>
            </a:r>
            <a:endParaRPr lang="en-CA" sz="2400" dirty="0"/>
          </a:p>
          <a:p>
            <a:pPr fontAlgn="ctr"/>
            <a:r>
              <a:rPr lang="en-US" sz="2400" dirty="0"/>
              <a:t>b) interacted with a positively charged particle.</a:t>
            </a:r>
            <a:endParaRPr lang="en-CA" sz="2400" dirty="0"/>
          </a:p>
          <a:p>
            <a:pPr fontAlgn="ctr"/>
            <a:r>
              <a:rPr lang="en-US" sz="2400" dirty="0"/>
              <a:t>c) decayed into a positively charged particle and a neutral particle.</a:t>
            </a:r>
            <a:endParaRPr lang="en-CA" sz="2400" dirty="0"/>
          </a:p>
          <a:p>
            <a:pPr fontAlgn="ctr"/>
            <a:r>
              <a:rPr lang="en-US" sz="2400" dirty="0"/>
              <a:t>d) decayed into a negatively charged particle and a neutral. </a:t>
            </a:r>
            <a:endParaRPr lang="fr-CA" sz="2400" dirty="0"/>
          </a:p>
          <a:p>
            <a:endParaRPr lang="fr-CA" sz="2400" dirty="0"/>
          </a:p>
        </p:txBody>
      </p:sp>
    </p:spTree>
    <p:extLst>
      <p:ext uri="{BB962C8B-B14F-4D97-AF65-F5344CB8AC3E}">
        <p14:creationId xmlns:p14="http://schemas.microsoft.com/office/powerpoint/2010/main" val="168329996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5436096" cy="6574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Content Placeholder 5"/>
          <p:cNvSpPr>
            <a:spLocks noGrp="1"/>
          </p:cNvSpPr>
          <p:nvPr>
            <p:ph sz="half" idx="2"/>
          </p:nvPr>
        </p:nvSpPr>
        <p:spPr>
          <a:xfrm>
            <a:off x="6890698" y="764704"/>
            <a:ext cx="3669798" cy="5389208"/>
          </a:xfrm>
        </p:spPr>
        <p:txBody>
          <a:bodyPr>
            <a:normAutofit fontScale="92500" lnSpcReduction="20000"/>
          </a:bodyPr>
          <a:lstStyle/>
          <a:p>
            <a:pPr fontAlgn="ctr"/>
            <a:r>
              <a:rPr lang="en-US" sz="2400" dirty="0"/>
              <a:t>*07. The two charged particles that appear at point </a:t>
            </a:r>
            <a:r>
              <a:rPr lang="en-US" sz="2400" b="1" dirty="0">
                <a:solidFill>
                  <a:srgbClr val="00B050"/>
                </a:solidFill>
              </a:rPr>
              <a:t>S</a:t>
            </a:r>
            <a:r>
              <a:rPr lang="en-US" sz="2400" dirty="0"/>
              <a:t> pass by each other at point </a:t>
            </a:r>
            <a:r>
              <a:rPr lang="en-US" sz="2400" b="1" dirty="0">
                <a:solidFill>
                  <a:srgbClr val="00B050"/>
                </a:solidFill>
              </a:rPr>
              <a:t>U</a:t>
            </a:r>
            <a:r>
              <a:rPr lang="en-US" sz="2400" dirty="0"/>
              <a:t>. Draw a straight line from this intersection to point </a:t>
            </a:r>
            <a:r>
              <a:rPr lang="en-US" sz="2400" b="1" dirty="0">
                <a:solidFill>
                  <a:srgbClr val="00B050"/>
                </a:solidFill>
              </a:rPr>
              <a:t>S</a:t>
            </a:r>
            <a:r>
              <a:rPr lang="en-US" sz="2400" dirty="0"/>
              <a:t>, where the particles were created from a neutral particle. This line gives the direction of the original neutral particle. Extend the line back down the page. Where did the neutral particle originate?</a:t>
            </a:r>
            <a:endParaRPr lang="en-CA" sz="2400" dirty="0"/>
          </a:p>
          <a:p>
            <a:pPr fontAlgn="ctr"/>
            <a:r>
              <a:rPr lang="en-US" sz="2400" dirty="0"/>
              <a:t>a) at point</a:t>
            </a:r>
            <a:r>
              <a:rPr lang="en-US" sz="2400" b="1" dirty="0">
                <a:solidFill>
                  <a:srgbClr val="00B050"/>
                </a:solidFill>
              </a:rPr>
              <a:t> P</a:t>
            </a:r>
            <a:endParaRPr lang="en-CA" sz="2400" b="1" dirty="0">
              <a:solidFill>
                <a:srgbClr val="00B050"/>
              </a:solidFill>
            </a:endParaRPr>
          </a:p>
          <a:p>
            <a:pPr fontAlgn="ctr"/>
            <a:r>
              <a:rPr lang="en-US" sz="2400" dirty="0"/>
              <a:t>b) at point </a:t>
            </a:r>
            <a:r>
              <a:rPr lang="en-US" sz="2400" b="1" dirty="0">
                <a:solidFill>
                  <a:srgbClr val="00B050"/>
                </a:solidFill>
              </a:rPr>
              <a:t>Q</a:t>
            </a:r>
            <a:endParaRPr lang="en-CA" sz="2400" b="1" dirty="0">
              <a:solidFill>
                <a:srgbClr val="00B050"/>
              </a:solidFill>
            </a:endParaRPr>
          </a:p>
          <a:p>
            <a:pPr fontAlgn="ctr"/>
            <a:r>
              <a:rPr lang="en-US" sz="2400" dirty="0"/>
              <a:t>c) at point </a:t>
            </a:r>
            <a:r>
              <a:rPr lang="en-US" sz="2400" b="1" dirty="0">
                <a:solidFill>
                  <a:srgbClr val="00B050"/>
                </a:solidFill>
              </a:rPr>
              <a:t>R</a:t>
            </a:r>
          </a:p>
          <a:p>
            <a:pPr fontAlgn="ctr"/>
            <a:r>
              <a:rPr lang="en-US" sz="2400" dirty="0"/>
              <a:t>d) Not enough information</a:t>
            </a:r>
            <a:endParaRPr lang="en-CA" sz="2400" dirty="0"/>
          </a:p>
          <a:p>
            <a:endParaRPr lang="fr-CA" sz="2400" dirty="0"/>
          </a:p>
        </p:txBody>
      </p:sp>
    </p:spTree>
    <p:extLst>
      <p:ext uri="{BB962C8B-B14F-4D97-AF65-F5344CB8AC3E}">
        <p14:creationId xmlns:p14="http://schemas.microsoft.com/office/powerpoint/2010/main" val="263848283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88640"/>
            <a:ext cx="5001242" cy="60486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Content Placeholder 5"/>
          <p:cNvSpPr>
            <a:spLocks noGrp="1"/>
          </p:cNvSpPr>
          <p:nvPr>
            <p:ph sz="half" idx="2"/>
          </p:nvPr>
        </p:nvSpPr>
        <p:spPr>
          <a:xfrm>
            <a:off x="6384032" y="260648"/>
            <a:ext cx="4176464" cy="4824536"/>
          </a:xfrm>
        </p:spPr>
        <p:txBody>
          <a:bodyPr>
            <a:noAutofit/>
          </a:bodyPr>
          <a:lstStyle/>
          <a:p>
            <a:pPr fontAlgn="ctr"/>
            <a:r>
              <a:rPr lang="en-US" sz="2400" dirty="0"/>
              <a:t>08. Two new particles appear at point </a:t>
            </a:r>
            <a:r>
              <a:rPr lang="en-US" sz="2400" b="1" dirty="0">
                <a:solidFill>
                  <a:srgbClr val="00B050"/>
                </a:solidFill>
              </a:rPr>
              <a:t>Q</a:t>
            </a:r>
            <a:r>
              <a:rPr lang="en-US" sz="2400" dirty="0"/>
              <a:t>. What can we infer about the event happening at point </a:t>
            </a:r>
            <a:r>
              <a:rPr lang="en-US" sz="2400" b="1" dirty="0">
                <a:solidFill>
                  <a:srgbClr val="00B050"/>
                </a:solidFill>
              </a:rPr>
              <a:t>Q</a:t>
            </a:r>
            <a:r>
              <a:rPr lang="en-US" sz="2400" dirty="0"/>
              <a:t>? </a:t>
            </a:r>
            <a:endParaRPr lang="en-CA" sz="2400" dirty="0"/>
          </a:p>
          <a:p>
            <a:pPr fontAlgn="ctr"/>
            <a:r>
              <a:rPr lang="en-US" sz="2400" dirty="0"/>
              <a:t>a) A stationary charged particle has decayed into two new particles.</a:t>
            </a:r>
            <a:endParaRPr lang="en-CA" sz="2400" dirty="0"/>
          </a:p>
          <a:p>
            <a:pPr fontAlgn="ctr"/>
            <a:r>
              <a:rPr lang="en-US" sz="2400" dirty="0"/>
              <a:t>b) A stationary neutral particle has decayed into two new particles.</a:t>
            </a:r>
            <a:endParaRPr lang="en-CA" sz="2400" dirty="0"/>
          </a:p>
          <a:p>
            <a:pPr fontAlgn="ctr"/>
            <a:r>
              <a:rPr lang="en-US" sz="2400" dirty="0"/>
              <a:t>c) A charged particle moving up and to the left has decayed into two new particles.</a:t>
            </a:r>
            <a:endParaRPr lang="en-CA" sz="2400" dirty="0"/>
          </a:p>
          <a:p>
            <a:pPr fontAlgn="ctr"/>
            <a:r>
              <a:rPr lang="en-US" sz="2400" dirty="0"/>
              <a:t>d) A neutral particle moving up and to the left has decayed into two new particles.</a:t>
            </a:r>
            <a:endParaRPr lang="en-CA" sz="2400" dirty="0"/>
          </a:p>
          <a:p>
            <a:endParaRPr lang="fr-CA" sz="2400" dirty="0"/>
          </a:p>
        </p:txBody>
      </p:sp>
    </p:spTree>
    <p:extLst>
      <p:ext uri="{BB962C8B-B14F-4D97-AF65-F5344CB8AC3E}">
        <p14:creationId xmlns:p14="http://schemas.microsoft.com/office/powerpoint/2010/main" val="194092189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88640"/>
            <a:ext cx="5001242" cy="60486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Content Placeholder 5"/>
          <p:cNvSpPr>
            <a:spLocks noGrp="1"/>
          </p:cNvSpPr>
          <p:nvPr>
            <p:ph sz="half" idx="2"/>
          </p:nvPr>
        </p:nvSpPr>
        <p:spPr>
          <a:xfrm>
            <a:off x="6384032" y="1196752"/>
            <a:ext cx="4176464" cy="4824536"/>
          </a:xfrm>
        </p:spPr>
        <p:txBody>
          <a:bodyPr>
            <a:noAutofit/>
          </a:bodyPr>
          <a:lstStyle/>
          <a:p>
            <a:pPr fontAlgn="ctr"/>
            <a:r>
              <a:rPr lang="en-US" sz="2400" dirty="0"/>
              <a:t>09. Extend the curved trails from point </a:t>
            </a:r>
            <a:r>
              <a:rPr lang="en-US" sz="2400" b="1" dirty="0">
                <a:solidFill>
                  <a:srgbClr val="00B050"/>
                </a:solidFill>
              </a:rPr>
              <a:t>Q</a:t>
            </a:r>
            <a:r>
              <a:rPr lang="en-US" sz="2400" dirty="0"/>
              <a:t> to find their intersection point by tracing the existing curve onto another piece of paper and using this to extend the path. Where did the neutral particle that decayed to form these particles originate? </a:t>
            </a:r>
            <a:endParaRPr lang="en-CA" sz="2400" dirty="0"/>
          </a:p>
          <a:p>
            <a:pPr fontAlgn="ctr"/>
            <a:r>
              <a:rPr lang="en-US" sz="2400" dirty="0"/>
              <a:t>a) at point </a:t>
            </a:r>
            <a:r>
              <a:rPr lang="en-US" sz="2400" b="1" dirty="0">
                <a:solidFill>
                  <a:srgbClr val="00B050"/>
                </a:solidFill>
              </a:rPr>
              <a:t>P</a:t>
            </a:r>
            <a:r>
              <a:rPr lang="en-US" sz="2400" dirty="0"/>
              <a:t> </a:t>
            </a:r>
            <a:endParaRPr lang="en-CA" sz="2400" dirty="0"/>
          </a:p>
          <a:p>
            <a:pPr fontAlgn="ctr"/>
            <a:r>
              <a:rPr lang="en-US" sz="2400" dirty="0"/>
              <a:t>b) at point </a:t>
            </a:r>
            <a:r>
              <a:rPr lang="en-US" sz="2400" b="1" dirty="0">
                <a:solidFill>
                  <a:srgbClr val="00B050"/>
                </a:solidFill>
              </a:rPr>
              <a:t>Q</a:t>
            </a:r>
            <a:r>
              <a:rPr lang="en-US" sz="2400" dirty="0"/>
              <a:t> </a:t>
            </a:r>
            <a:endParaRPr lang="en-CA" sz="2400" dirty="0"/>
          </a:p>
          <a:p>
            <a:pPr fontAlgn="ctr"/>
            <a:r>
              <a:rPr lang="en-US" sz="2400" dirty="0"/>
              <a:t>c) at point </a:t>
            </a:r>
            <a:r>
              <a:rPr lang="en-US" sz="2400" b="1" dirty="0">
                <a:solidFill>
                  <a:srgbClr val="00B050"/>
                </a:solidFill>
              </a:rPr>
              <a:t>R</a:t>
            </a:r>
            <a:endParaRPr lang="en-CA" sz="2400" b="1" dirty="0">
              <a:solidFill>
                <a:srgbClr val="00B050"/>
              </a:solidFill>
            </a:endParaRPr>
          </a:p>
          <a:p>
            <a:pPr fontAlgn="ctr"/>
            <a:r>
              <a:rPr lang="en-US" sz="2400" dirty="0"/>
              <a:t>d) not enough information </a:t>
            </a:r>
            <a:endParaRPr lang="en-CA" sz="2400" dirty="0"/>
          </a:p>
          <a:p>
            <a:endParaRPr lang="fr-CA" sz="2400" dirty="0"/>
          </a:p>
        </p:txBody>
      </p:sp>
    </p:spTree>
    <p:extLst>
      <p:ext uri="{BB962C8B-B14F-4D97-AF65-F5344CB8AC3E}">
        <p14:creationId xmlns:p14="http://schemas.microsoft.com/office/powerpoint/2010/main" val="304660169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00B050"/>
                </a:solidFill>
              </a:rPr>
              <a:t>Summarize the whole picture!</a:t>
            </a:r>
            <a:endParaRPr lang="fr-CA" dirty="0">
              <a:solidFill>
                <a:srgbClr val="00B050"/>
              </a:solidFill>
            </a:endParaRPr>
          </a:p>
        </p:txBody>
      </p:sp>
      <p:sp>
        <p:nvSpPr>
          <p:cNvPr id="3" name="Content Placeholder 2"/>
          <p:cNvSpPr>
            <a:spLocks noGrp="1"/>
          </p:cNvSpPr>
          <p:nvPr>
            <p:ph sz="half" idx="1"/>
          </p:nvPr>
        </p:nvSpPr>
        <p:spPr>
          <a:xfrm>
            <a:off x="1981200" y="1600201"/>
            <a:ext cx="8003232" cy="4525963"/>
          </a:xfrm>
        </p:spPr>
        <p:txBody>
          <a:bodyPr/>
          <a:lstStyle/>
          <a:p>
            <a:r>
              <a:rPr lang="en-CA" dirty="0"/>
              <a:t>… 7 </a:t>
            </a:r>
            <a:r>
              <a:rPr lang="en-CA" dirty="0" err="1"/>
              <a:t>kaons</a:t>
            </a:r>
            <a:r>
              <a:rPr lang="en-CA" dirty="0"/>
              <a:t> (K</a:t>
            </a:r>
            <a:r>
              <a:rPr lang="en-CA" baseline="30000" dirty="0"/>
              <a:t>-</a:t>
            </a:r>
            <a:r>
              <a:rPr lang="en-CA" dirty="0"/>
              <a:t>)entering a magnetic field directed into the page…</a:t>
            </a:r>
          </a:p>
          <a:p>
            <a:endParaRPr lang="en-CA" dirty="0"/>
          </a:p>
          <a:p>
            <a:r>
              <a:rPr lang="en-CA" dirty="0"/>
              <a:t>        </a:t>
            </a:r>
            <a:r>
              <a:rPr lang="en-CA" b="1" dirty="0"/>
              <a:t> </a:t>
            </a:r>
            <a:r>
              <a:rPr lang="en-CA" b="1" dirty="0">
                <a:solidFill>
                  <a:srgbClr val="00B050"/>
                </a:solidFill>
              </a:rPr>
              <a:t>K</a:t>
            </a:r>
            <a:r>
              <a:rPr lang="en-CA" b="1" baseline="30000" dirty="0">
                <a:solidFill>
                  <a:srgbClr val="00B050"/>
                </a:solidFill>
              </a:rPr>
              <a:t>-</a:t>
            </a:r>
            <a:r>
              <a:rPr lang="en-CA" b="1" dirty="0"/>
              <a:t>  </a:t>
            </a:r>
            <a:r>
              <a:rPr lang="en-CA" dirty="0"/>
              <a:t>interacted with   </a:t>
            </a:r>
            <a:r>
              <a:rPr lang="en-CA" b="1" dirty="0">
                <a:solidFill>
                  <a:srgbClr val="00B050"/>
                </a:solidFill>
              </a:rPr>
              <a:t>p </a:t>
            </a:r>
            <a:r>
              <a:rPr lang="en-CA" dirty="0"/>
              <a:t>   </a:t>
            </a:r>
            <a:r>
              <a:rPr lang="en-CA" dirty="0">
                <a:latin typeface="Wingdings"/>
                <a:ea typeface="Wingdings"/>
                <a:cs typeface="Wingdings"/>
                <a:sym typeface="Wingdings"/>
              </a:rPr>
              <a:t></a:t>
            </a:r>
            <a:r>
              <a:rPr lang="en-CA" dirty="0"/>
              <a:t> </a:t>
            </a:r>
            <a:endParaRPr lang="fr-CA" dirty="0"/>
          </a:p>
        </p:txBody>
      </p:sp>
    </p:spTree>
    <p:extLst>
      <p:ext uri="{BB962C8B-B14F-4D97-AF65-F5344CB8AC3E}">
        <p14:creationId xmlns:p14="http://schemas.microsoft.com/office/powerpoint/2010/main" val="63330981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09936" y="96284"/>
            <a:ext cx="5494376" cy="66450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nvGrpSpPr>
          <p:cNvPr id="2" name="Group 6"/>
          <p:cNvGrpSpPr/>
          <p:nvPr/>
        </p:nvGrpSpPr>
        <p:grpSpPr>
          <a:xfrm>
            <a:off x="6023992" y="5661248"/>
            <a:ext cx="338920" cy="369332"/>
            <a:chOff x="1640792" y="5579948"/>
            <a:chExt cx="338920" cy="369332"/>
          </a:xfrm>
        </p:grpSpPr>
        <p:sp>
          <p:nvSpPr>
            <p:cNvPr id="4" name="Oval 3"/>
            <p:cNvSpPr/>
            <p:nvPr/>
          </p:nvSpPr>
          <p:spPr>
            <a:xfrm>
              <a:off x="1653792" y="5631161"/>
              <a:ext cx="288032" cy="288032"/>
            </a:xfrm>
            <a:prstGeom prst="ellipse">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TextBox 4"/>
            <p:cNvSpPr txBox="1"/>
            <p:nvPr/>
          </p:nvSpPr>
          <p:spPr>
            <a:xfrm>
              <a:off x="1640792" y="5579948"/>
              <a:ext cx="338920" cy="369332"/>
            </a:xfrm>
            <a:prstGeom prst="rect">
              <a:avLst/>
            </a:prstGeom>
            <a:noFill/>
          </p:spPr>
          <p:txBody>
            <a:bodyPr wrap="square" rtlCol="0">
              <a:spAutoFit/>
            </a:bodyPr>
            <a:lstStyle/>
            <a:p>
              <a:r>
                <a:rPr lang="en-CA" dirty="0"/>
                <a:t>p</a:t>
              </a:r>
              <a:endParaRPr lang="fr-CA" dirty="0"/>
            </a:p>
          </p:txBody>
        </p:sp>
      </p:grpSp>
      <p:grpSp>
        <p:nvGrpSpPr>
          <p:cNvPr id="3" name="Group 7"/>
          <p:cNvGrpSpPr/>
          <p:nvPr/>
        </p:nvGrpSpPr>
        <p:grpSpPr>
          <a:xfrm>
            <a:off x="6008609" y="5723964"/>
            <a:ext cx="386003" cy="369332"/>
            <a:chOff x="6325473" y="5357207"/>
            <a:chExt cx="386003" cy="369332"/>
          </a:xfrm>
        </p:grpSpPr>
        <p:sp>
          <p:nvSpPr>
            <p:cNvPr id="9" name="Oval 8"/>
            <p:cNvSpPr/>
            <p:nvPr/>
          </p:nvSpPr>
          <p:spPr>
            <a:xfrm>
              <a:off x="6372200" y="5373216"/>
              <a:ext cx="288032" cy="288032"/>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0" name="TextBox 9"/>
            <p:cNvSpPr txBox="1"/>
            <p:nvPr/>
          </p:nvSpPr>
          <p:spPr>
            <a:xfrm>
              <a:off x="6325473" y="5357207"/>
              <a:ext cx="386003" cy="369332"/>
            </a:xfrm>
            <a:prstGeom prst="rect">
              <a:avLst/>
            </a:prstGeom>
            <a:noFill/>
          </p:spPr>
          <p:txBody>
            <a:bodyPr wrap="none" rtlCol="0">
              <a:spAutoFit/>
            </a:bodyPr>
            <a:lstStyle/>
            <a:p>
              <a:r>
                <a:rPr lang="en-CA" dirty="0"/>
                <a:t>K-</a:t>
              </a:r>
              <a:endParaRPr lang="fr-CA" dirty="0"/>
            </a:p>
          </p:txBody>
        </p:sp>
      </p:grpSp>
      <p:grpSp>
        <p:nvGrpSpPr>
          <p:cNvPr id="7" name="Group 42"/>
          <p:cNvGrpSpPr/>
          <p:nvPr/>
        </p:nvGrpSpPr>
        <p:grpSpPr>
          <a:xfrm>
            <a:off x="6023992" y="5661248"/>
            <a:ext cx="432048" cy="369332"/>
            <a:chOff x="979984" y="5605753"/>
            <a:chExt cx="432048" cy="369332"/>
          </a:xfrm>
        </p:grpSpPr>
        <p:sp>
          <p:nvSpPr>
            <p:cNvPr id="47" name="Oval 46"/>
            <p:cNvSpPr/>
            <p:nvPr/>
          </p:nvSpPr>
          <p:spPr>
            <a:xfrm>
              <a:off x="1043608" y="5646403"/>
              <a:ext cx="288032" cy="288032"/>
            </a:xfrm>
            <a:prstGeom prst="ellipse">
              <a:avLst/>
            </a:prstGeom>
            <a:solidFill>
              <a:srgbClr val="FFC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0" name="TextBox 49"/>
            <p:cNvSpPr txBox="1"/>
            <p:nvPr/>
          </p:nvSpPr>
          <p:spPr>
            <a:xfrm>
              <a:off x="979984" y="5605753"/>
              <a:ext cx="432048" cy="369332"/>
            </a:xfrm>
            <a:prstGeom prst="rect">
              <a:avLst/>
            </a:prstGeom>
            <a:noFill/>
          </p:spPr>
          <p:txBody>
            <a:bodyPr wrap="square" rtlCol="0">
              <a:spAutoFit/>
            </a:bodyPr>
            <a:lstStyle/>
            <a:p>
              <a:r>
                <a:rPr lang="en-CA" dirty="0"/>
                <a:t>K</a:t>
              </a:r>
              <a:r>
                <a:rPr lang="en-CA" baseline="30000" dirty="0"/>
                <a:t>0</a:t>
              </a:r>
              <a:endParaRPr lang="fr-CA" dirty="0"/>
            </a:p>
          </p:txBody>
        </p:sp>
      </p:grpSp>
      <p:grpSp>
        <p:nvGrpSpPr>
          <p:cNvPr id="8" name="Group 53"/>
          <p:cNvGrpSpPr/>
          <p:nvPr/>
        </p:nvGrpSpPr>
        <p:grpSpPr>
          <a:xfrm>
            <a:off x="6096000" y="5661248"/>
            <a:ext cx="432048" cy="369332"/>
            <a:chOff x="2483768" y="5631631"/>
            <a:chExt cx="432048" cy="369332"/>
          </a:xfrm>
        </p:grpSpPr>
        <p:sp>
          <p:nvSpPr>
            <p:cNvPr id="55" name="Oval 54"/>
            <p:cNvSpPr/>
            <p:nvPr/>
          </p:nvSpPr>
          <p:spPr>
            <a:xfrm>
              <a:off x="2483768" y="5703639"/>
              <a:ext cx="288032" cy="288032"/>
            </a:xfrm>
            <a:prstGeom prst="ellipse">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6" name="TextBox 55"/>
            <p:cNvSpPr txBox="1"/>
            <p:nvPr/>
          </p:nvSpPr>
          <p:spPr>
            <a:xfrm>
              <a:off x="2483768" y="5631631"/>
              <a:ext cx="432048" cy="369332"/>
            </a:xfrm>
            <a:prstGeom prst="rect">
              <a:avLst/>
            </a:prstGeom>
            <a:noFill/>
          </p:spPr>
          <p:txBody>
            <a:bodyPr wrap="square" rtlCol="0">
              <a:spAutoFit/>
            </a:bodyPr>
            <a:lstStyle/>
            <a:p>
              <a:r>
                <a:rPr lang="en-CA" dirty="0"/>
                <a:t>K</a:t>
              </a:r>
              <a:r>
                <a:rPr lang="en-CA" baseline="30000" dirty="0"/>
                <a:t>+</a:t>
              </a:r>
              <a:endParaRPr lang="fr-CA" dirty="0"/>
            </a:p>
          </p:txBody>
        </p:sp>
      </p:grpSp>
      <p:grpSp>
        <p:nvGrpSpPr>
          <p:cNvPr id="11" name="Group 56"/>
          <p:cNvGrpSpPr/>
          <p:nvPr/>
        </p:nvGrpSpPr>
        <p:grpSpPr>
          <a:xfrm>
            <a:off x="5591944" y="5013176"/>
            <a:ext cx="504056" cy="369332"/>
            <a:chOff x="3203848" y="6065995"/>
            <a:chExt cx="504056" cy="369332"/>
          </a:xfrm>
        </p:grpSpPr>
        <p:sp>
          <p:nvSpPr>
            <p:cNvPr id="58" name="Oval 57"/>
            <p:cNvSpPr/>
            <p:nvPr/>
          </p:nvSpPr>
          <p:spPr>
            <a:xfrm>
              <a:off x="3203848" y="6093296"/>
              <a:ext cx="288032" cy="288032"/>
            </a:xfrm>
            <a:prstGeom prst="ellipse">
              <a:avLst/>
            </a:prstGeom>
            <a:solidFill>
              <a:srgbClr val="FFFF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chemeClr val="tx1"/>
                </a:solidFill>
              </a:endParaRPr>
            </a:p>
          </p:txBody>
        </p:sp>
        <p:sp>
          <p:nvSpPr>
            <p:cNvPr id="59" name="TextBox 58"/>
            <p:cNvSpPr txBox="1"/>
            <p:nvPr/>
          </p:nvSpPr>
          <p:spPr>
            <a:xfrm>
              <a:off x="3203848" y="6065995"/>
              <a:ext cx="504056" cy="369332"/>
            </a:xfrm>
            <a:prstGeom prst="rect">
              <a:avLst/>
            </a:prstGeom>
            <a:noFill/>
          </p:spPr>
          <p:txBody>
            <a:bodyPr wrap="square" rtlCol="0">
              <a:spAutoFit/>
            </a:bodyPr>
            <a:lstStyle/>
            <a:p>
              <a:r>
                <a:rPr lang="fr-CA" dirty="0">
                  <a:sym typeface="Symbol"/>
                </a:rPr>
                <a:t>π</a:t>
              </a:r>
              <a:r>
                <a:rPr lang="fr-CA" baseline="30000" dirty="0">
                  <a:sym typeface="Symbol"/>
                </a:rPr>
                <a:t>-</a:t>
              </a:r>
              <a:endParaRPr lang="fr-CA" dirty="0"/>
            </a:p>
          </p:txBody>
        </p:sp>
      </p:grpSp>
      <p:sp>
        <p:nvSpPr>
          <p:cNvPr id="60" name="Oval 59"/>
          <p:cNvSpPr/>
          <p:nvPr/>
        </p:nvSpPr>
        <p:spPr>
          <a:xfrm>
            <a:off x="5591944" y="5013176"/>
            <a:ext cx="288032" cy="288032"/>
          </a:xfrm>
          <a:prstGeom prst="ellipse">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p</a:t>
            </a:r>
            <a:endParaRPr lang="fr-CA" dirty="0">
              <a:solidFill>
                <a:schemeClr val="tx1"/>
              </a:solidFill>
            </a:endParaRPr>
          </a:p>
        </p:txBody>
      </p:sp>
      <p:grpSp>
        <p:nvGrpSpPr>
          <p:cNvPr id="12" name="Group 60"/>
          <p:cNvGrpSpPr/>
          <p:nvPr/>
        </p:nvGrpSpPr>
        <p:grpSpPr>
          <a:xfrm>
            <a:off x="6120966" y="4787860"/>
            <a:ext cx="623107" cy="369332"/>
            <a:chOff x="3657556" y="5939988"/>
            <a:chExt cx="623107" cy="369332"/>
          </a:xfrm>
        </p:grpSpPr>
        <p:sp>
          <p:nvSpPr>
            <p:cNvPr id="62" name="Oval 61"/>
            <p:cNvSpPr/>
            <p:nvPr/>
          </p:nvSpPr>
          <p:spPr>
            <a:xfrm>
              <a:off x="3707904" y="5969775"/>
              <a:ext cx="288032" cy="288032"/>
            </a:xfrm>
            <a:prstGeom prst="ellipse">
              <a:avLst/>
            </a:prstGeom>
            <a:solidFill>
              <a:schemeClr val="bg1">
                <a:lumMod val="8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chemeClr val="tx1"/>
                </a:solidFill>
              </a:endParaRPr>
            </a:p>
          </p:txBody>
        </p:sp>
        <p:sp>
          <p:nvSpPr>
            <p:cNvPr id="63" name="TextBox 62"/>
            <p:cNvSpPr txBox="1"/>
            <p:nvPr/>
          </p:nvSpPr>
          <p:spPr>
            <a:xfrm>
              <a:off x="3657556" y="5939988"/>
              <a:ext cx="623107" cy="369332"/>
            </a:xfrm>
            <a:prstGeom prst="rect">
              <a:avLst/>
            </a:prstGeom>
            <a:noFill/>
          </p:spPr>
          <p:txBody>
            <a:bodyPr wrap="square" rtlCol="0">
              <a:spAutoFit/>
            </a:bodyPr>
            <a:lstStyle/>
            <a:p>
              <a:r>
                <a:rPr lang="fr-CA" dirty="0">
                  <a:sym typeface="Symbol"/>
                </a:rPr>
                <a:t>Λ</a:t>
              </a:r>
              <a:r>
                <a:rPr lang="fr-CA" baseline="30000" dirty="0">
                  <a:sym typeface="Symbol"/>
                </a:rPr>
                <a:t>0</a:t>
              </a:r>
              <a:endParaRPr lang="fr-CA" dirty="0"/>
            </a:p>
          </p:txBody>
        </p:sp>
      </p:grpSp>
      <p:grpSp>
        <p:nvGrpSpPr>
          <p:cNvPr id="13" name="Group 63"/>
          <p:cNvGrpSpPr/>
          <p:nvPr/>
        </p:nvGrpSpPr>
        <p:grpSpPr>
          <a:xfrm>
            <a:off x="6168009" y="4797152"/>
            <a:ext cx="386003" cy="369332"/>
            <a:chOff x="6338080" y="5357207"/>
            <a:chExt cx="386003" cy="369332"/>
          </a:xfrm>
        </p:grpSpPr>
        <p:sp>
          <p:nvSpPr>
            <p:cNvPr id="65" name="Oval 64"/>
            <p:cNvSpPr/>
            <p:nvPr/>
          </p:nvSpPr>
          <p:spPr>
            <a:xfrm>
              <a:off x="6372200" y="5373216"/>
              <a:ext cx="288032" cy="288032"/>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6" name="TextBox 65"/>
            <p:cNvSpPr txBox="1"/>
            <p:nvPr/>
          </p:nvSpPr>
          <p:spPr>
            <a:xfrm>
              <a:off x="6338080" y="5357207"/>
              <a:ext cx="386003" cy="369332"/>
            </a:xfrm>
            <a:prstGeom prst="rect">
              <a:avLst/>
            </a:prstGeom>
            <a:noFill/>
          </p:spPr>
          <p:txBody>
            <a:bodyPr wrap="none" rtlCol="0">
              <a:spAutoFit/>
            </a:bodyPr>
            <a:lstStyle/>
            <a:p>
              <a:r>
                <a:rPr lang="en-CA" dirty="0"/>
                <a:t>K-</a:t>
              </a:r>
              <a:endParaRPr lang="fr-CA" dirty="0"/>
            </a:p>
          </p:txBody>
        </p:sp>
      </p:grpSp>
      <p:grpSp>
        <p:nvGrpSpPr>
          <p:cNvPr id="14" name="Group 66"/>
          <p:cNvGrpSpPr/>
          <p:nvPr/>
        </p:nvGrpSpPr>
        <p:grpSpPr>
          <a:xfrm>
            <a:off x="6240016" y="3920397"/>
            <a:ext cx="504056" cy="369332"/>
            <a:chOff x="3203848" y="6065995"/>
            <a:chExt cx="504056" cy="369332"/>
          </a:xfrm>
        </p:grpSpPr>
        <p:sp>
          <p:nvSpPr>
            <p:cNvPr id="68" name="Oval 67"/>
            <p:cNvSpPr/>
            <p:nvPr/>
          </p:nvSpPr>
          <p:spPr>
            <a:xfrm>
              <a:off x="3203848" y="6093296"/>
              <a:ext cx="288032" cy="288032"/>
            </a:xfrm>
            <a:prstGeom prst="ellipse">
              <a:avLst/>
            </a:prstGeom>
            <a:solidFill>
              <a:srgbClr val="FFFF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chemeClr val="tx1"/>
                </a:solidFill>
              </a:endParaRPr>
            </a:p>
          </p:txBody>
        </p:sp>
        <p:sp>
          <p:nvSpPr>
            <p:cNvPr id="69" name="TextBox 68"/>
            <p:cNvSpPr txBox="1"/>
            <p:nvPr/>
          </p:nvSpPr>
          <p:spPr>
            <a:xfrm>
              <a:off x="3203848" y="6065995"/>
              <a:ext cx="504056" cy="369332"/>
            </a:xfrm>
            <a:prstGeom prst="rect">
              <a:avLst/>
            </a:prstGeom>
            <a:noFill/>
          </p:spPr>
          <p:txBody>
            <a:bodyPr wrap="square" rtlCol="0">
              <a:spAutoFit/>
            </a:bodyPr>
            <a:lstStyle/>
            <a:p>
              <a:r>
                <a:rPr lang="fr-CA" dirty="0">
                  <a:sym typeface="Symbol"/>
                </a:rPr>
                <a:t>π</a:t>
              </a:r>
              <a:r>
                <a:rPr lang="fr-CA" baseline="30000" dirty="0">
                  <a:sym typeface="Symbol"/>
                </a:rPr>
                <a:t>-</a:t>
              </a:r>
              <a:endParaRPr lang="fr-CA" dirty="0"/>
            </a:p>
          </p:txBody>
        </p:sp>
      </p:grpSp>
      <p:sp>
        <p:nvSpPr>
          <p:cNvPr id="70" name="Oval 69"/>
          <p:cNvSpPr/>
          <p:nvPr/>
        </p:nvSpPr>
        <p:spPr>
          <a:xfrm>
            <a:off x="6240016" y="4005064"/>
            <a:ext cx="288032" cy="288032"/>
          </a:xfrm>
          <a:prstGeom prst="ellipse">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p</a:t>
            </a:r>
            <a:endParaRPr lang="fr-CA" dirty="0">
              <a:solidFill>
                <a:schemeClr val="tx1"/>
              </a:solidFill>
            </a:endParaRPr>
          </a:p>
        </p:txBody>
      </p:sp>
      <p:grpSp>
        <p:nvGrpSpPr>
          <p:cNvPr id="15" name="Group 70"/>
          <p:cNvGrpSpPr/>
          <p:nvPr/>
        </p:nvGrpSpPr>
        <p:grpSpPr>
          <a:xfrm>
            <a:off x="7608168" y="1556792"/>
            <a:ext cx="393056" cy="369332"/>
            <a:chOff x="5220072" y="6228020"/>
            <a:chExt cx="393056" cy="369332"/>
          </a:xfrm>
        </p:grpSpPr>
        <p:sp>
          <p:nvSpPr>
            <p:cNvPr id="72" name="Oval 71"/>
            <p:cNvSpPr/>
            <p:nvPr/>
          </p:nvSpPr>
          <p:spPr>
            <a:xfrm>
              <a:off x="5254192" y="6259190"/>
              <a:ext cx="288032" cy="288032"/>
            </a:xfrm>
            <a:prstGeom prst="ellipse">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3" name="TextBox 72"/>
            <p:cNvSpPr txBox="1"/>
            <p:nvPr/>
          </p:nvSpPr>
          <p:spPr>
            <a:xfrm>
              <a:off x="5220072" y="6228020"/>
              <a:ext cx="393056" cy="369332"/>
            </a:xfrm>
            <a:prstGeom prst="rect">
              <a:avLst/>
            </a:prstGeom>
            <a:noFill/>
          </p:spPr>
          <p:txBody>
            <a:bodyPr wrap="none" rtlCol="0">
              <a:spAutoFit/>
            </a:bodyPr>
            <a:lstStyle/>
            <a:p>
              <a:r>
                <a:rPr lang="en-CA" dirty="0">
                  <a:sym typeface="Symbol"/>
                </a:rPr>
                <a:t>μ</a:t>
              </a:r>
              <a:r>
                <a:rPr lang="en-CA" dirty="0"/>
                <a:t>-</a:t>
              </a:r>
              <a:endParaRPr lang="fr-CA" dirty="0"/>
            </a:p>
          </p:txBody>
        </p:sp>
      </p:grpSp>
      <p:grpSp>
        <p:nvGrpSpPr>
          <p:cNvPr id="16" name="Group 73"/>
          <p:cNvGrpSpPr/>
          <p:nvPr/>
        </p:nvGrpSpPr>
        <p:grpSpPr>
          <a:xfrm>
            <a:off x="7608168" y="1556792"/>
            <a:ext cx="504056" cy="369332"/>
            <a:chOff x="5220072" y="6042790"/>
            <a:chExt cx="504056" cy="369332"/>
          </a:xfrm>
        </p:grpSpPr>
        <p:sp>
          <p:nvSpPr>
            <p:cNvPr id="75" name="Oval 74"/>
            <p:cNvSpPr/>
            <p:nvPr/>
          </p:nvSpPr>
          <p:spPr>
            <a:xfrm>
              <a:off x="5256076" y="6070091"/>
              <a:ext cx="288032" cy="288032"/>
            </a:xfrm>
            <a:prstGeom prst="ellipse">
              <a:avLst/>
            </a:prstGeom>
            <a:solidFill>
              <a:srgbClr val="FF00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chemeClr val="tx1"/>
                </a:solidFill>
              </a:endParaRPr>
            </a:p>
          </p:txBody>
        </p:sp>
        <p:sp>
          <p:nvSpPr>
            <p:cNvPr id="76" name="TextBox 75"/>
            <p:cNvSpPr txBox="1"/>
            <p:nvPr/>
          </p:nvSpPr>
          <p:spPr>
            <a:xfrm>
              <a:off x="5220072" y="6042790"/>
              <a:ext cx="504056" cy="369332"/>
            </a:xfrm>
            <a:prstGeom prst="rect">
              <a:avLst/>
            </a:prstGeom>
            <a:noFill/>
          </p:spPr>
          <p:txBody>
            <a:bodyPr wrap="square" rtlCol="0">
              <a:spAutoFit/>
            </a:bodyPr>
            <a:lstStyle/>
            <a:p>
              <a:r>
                <a:rPr lang="fr-CA" dirty="0">
                  <a:sym typeface="Symbol"/>
                </a:rPr>
                <a:t>υ</a:t>
              </a:r>
              <a:r>
                <a:rPr lang="fr-CA" baseline="30000" dirty="0">
                  <a:sym typeface="Symbol"/>
                </a:rPr>
                <a:t>0</a:t>
              </a:r>
              <a:endParaRPr lang="fr-CA" baseline="30000" dirty="0"/>
            </a:p>
          </p:txBody>
        </p:sp>
      </p:grpSp>
      <p:grpSp>
        <p:nvGrpSpPr>
          <p:cNvPr id="17" name="Group 12"/>
          <p:cNvGrpSpPr/>
          <p:nvPr/>
        </p:nvGrpSpPr>
        <p:grpSpPr>
          <a:xfrm>
            <a:off x="6023992" y="5661249"/>
            <a:ext cx="432048" cy="389657"/>
            <a:chOff x="1043608" y="5301208"/>
            <a:chExt cx="432048" cy="389657"/>
          </a:xfrm>
        </p:grpSpPr>
        <p:sp>
          <p:nvSpPr>
            <p:cNvPr id="52" name="Oval 51"/>
            <p:cNvSpPr/>
            <p:nvPr/>
          </p:nvSpPr>
          <p:spPr>
            <a:xfrm>
              <a:off x="1115616" y="5402833"/>
              <a:ext cx="288032" cy="288032"/>
            </a:xfrm>
            <a:prstGeom prst="ellipse">
              <a:avLst/>
            </a:prstGeom>
            <a:solidFill>
              <a:srgbClr val="92D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 name="TextBox 5"/>
            <p:cNvSpPr txBox="1"/>
            <p:nvPr/>
          </p:nvSpPr>
          <p:spPr>
            <a:xfrm>
              <a:off x="1043608" y="5301208"/>
              <a:ext cx="432048" cy="369332"/>
            </a:xfrm>
            <a:prstGeom prst="rect">
              <a:avLst/>
            </a:prstGeom>
            <a:noFill/>
          </p:spPr>
          <p:txBody>
            <a:bodyPr wrap="square" rtlCol="0">
              <a:spAutoFit/>
            </a:bodyPr>
            <a:lstStyle/>
            <a:p>
              <a:r>
                <a:rPr lang="en-US" dirty="0" err="1"/>
                <a:t>Ω</a:t>
              </a:r>
              <a:r>
                <a:rPr lang="en-US" sz="2000" baseline="30000" dirty="0"/>
                <a:t>-</a:t>
              </a:r>
            </a:p>
          </p:txBody>
        </p:sp>
      </p:grpSp>
    </p:spTree>
    <p:extLst>
      <p:ext uri="{BB962C8B-B14F-4D97-AF65-F5344CB8AC3E}">
        <p14:creationId xmlns:p14="http://schemas.microsoft.com/office/powerpoint/2010/main" val="2921147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accel="50000" decel="5000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000" fill="hold"/>
                                        <p:tgtEl>
                                          <p:spTgt spid="3"/>
                                        </p:tgtEl>
                                        <p:attrNameLst>
                                          <p:attrName>ppt_x</p:attrName>
                                        </p:attrNameLst>
                                      </p:cBhvr>
                                      <p:tavLst>
                                        <p:tav tm="0">
                                          <p:val>
                                            <p:strVal val="#ppt_x"/>
                                          </p:val>
                                        </p:tav>
                                        <p:tav tm="100000">
                                          <p:val>
                                            <p:strVal val="#ppt_x"/>
                                          </p:val>
                                        </p:tav>
                                      </p:tavLst>
                                    </p:anim>
                                    <p:anim calcmode="lin" valueType="num">
                                      <p:cBhvr additive="base">
                                        <p:cTn id="12" dur="20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9" presetClass="exit" presetSubtype="0" fill="hold" nodeType="afterEffect">
                                  <p:stCondLst>
                                    <p:cond delay="0"/>
                                  </p:stCondLst>
                                  <p:childTnLst>
                                    <p:animEffect transition="out" filter="dissolve">
                                      <p:cBhvr>
                                        <p:cTn id="15" dur="2000"/>
                                        <p:tgtEl>
                                          <p:spTgt spid="3"/>
                                        </p:tgtEl>
                                      </p:cBhvr>
                                    </p:animEffect>
                                    <p:set>
                                      <p:cBhvr>
                                        <p:cTn id="16" dur="1" fill="hold">
                                          <p:stCondLst>
                                            <p:cond delay="1999"/>
                                          </p:stCondLst>
                                        </p:cTn>
                                        <p:tgtEl>
                                          <p:spTgt spid="3"/>
                                        </p:tgtEl>
                                        <p:attrNameLst>
                                          <p:attrName>style.visibility</p:attrName>
                                        </p:attrNameLst>
                                      </p:cBhvr>
                                      <p:to>
                                        <p:strVal val="hidden"/>
                                      </p:to>
                                    </p:set>
                                  </p:childTnLst>
                                </p:cTn>
                              </p:par>
                              <p:par>
                                <p:cTn id="17" presetID="9" presetClass="exit" presetSubtype="0" fill="hold" nodeType="withEffect">
                                  <p:stCondLst>
                                    <p:cond delay="0"/>
                                  </p:stCondLst>
                                  <p:childTnLst>
                                    <p:animEffect transition="out" filter="dissolve">
                                      <p:cBhvr>
                                        <p:cTn id="18" dur="1000"/>
                                        <p:tgtEl>
                                          <p:spTgt spid="2"/>
                                        </p:tgtEl>
                                      </p:cBhvr>
                                    </p:animEffect>
                                    <p:set>
                                      <p:cBhvr>
                                        <p:cTn id="19" dur="1" fill="hold">
                                          <p:stCondLst>
                                            <p:cond delay="999"/>
                                          </p:stCondLst>
                                        </p:cTn>
                                        <p:tgtEl>
                                          <p:spTgt spid="2"/>
                                        </p:tgtEl>
                                        <p:attrNameLst>
                                          <p:attrName>style.visibility</p:attrName>
                                        </p:attrNameLst>
                                      </p:cBhvr>
                                      <p:to>
                                        <p:strVal val="hidden"/>
                                      </p:to>
                                    </p:set>
                                  </p:childTnLst>
                                </p:cTn>
                              </p:par>
                            </p:childTnLst>
                          </p:cTn>
                        </p:par>
                        <p:par>
                          <p:cTn id="20" fill="hold">
                            <p:stCondLst>
                              <p:cond delay="4000"/>
                            </p:stCondLst>
                            <p:childTnLst>
                              <p:par>
                                <p:cTn id="21" presetID="1"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42" presetClass="path" presetSubtype="0" accel="50000" decel="50000" fill="hold" nodeType="withEffect">
                                  <p:stCondLst>
                                    <p:cond delay="0"/>
                                  </p:stCondLst>
                                  <p:childTnLst>
                                    <p:animMotion origin="layout" path="M 1.38889E-6 2.22222E-6 L -0.05521 -0.09445 " pathEditMode="relative" rAng="0" ptsTypes="AA">
                                      <p:cBhvr>
                                        <p:cTn id="28" dur="2000" fill="hold"/>
                                        <p:tgtEl>
                                          <p:spTgt spid="7"/>
                                        </p:tgtEl>
                                        <p:attrNameLst>
                                          <p:attrName>ppt_x</p:attrName>
                                          <p:attrName>ppt_y</p:attrName>
                                        </p:attrNameLst>
                                      </p:cBhvr>
                                      <p:rCtr x="-2760" y="-4722"/>
                                    </p:animMotion>
                                  </p:childTnLst>
                                </p:cTn>
                              </p:par>
                              <p:par>
                                <p:cTn id="29" presetID="0" presetClass="path" presetSubtype="0" accel="50000" decel="50000" fill="hold" nodeType="withEffect">
                                  <p:stCondLst>
                                    <p:cond delay="0"/>
                                  </p:stCondLst>
                                  <p:childTnLst>
                                    <p:animMotion origin="layout" path="M -0.00781 -4.07407E-6 C 0.01354 -0.05115 0.03507 -0.10208 0.06024 -0.17338 C 0.08542 -0.24467 0.12136 -0.35509 0.14323 -0.42801 C 0.16511 -0.50092 0.18333 -0.58009 0.19132 -0.61064 " pathEditMode="relative" rAng="0" ptsTypes="aaaA">
                                      <p:cBhvr>
                                        <p:cTn id="30" dur="2000" fill="hold"/>
                                        <p:tgtEl>
                                          <p:spTgt spid="8"/>
                                        </p:tgtEl>
                                        <p:attrNameLst>
                                          <p:attrName>ppt_x</p:attrName>
                                          <p:attrName>ppt_y</p:attrName>
                                        </p:attrNameLst>
                                      </p:cBhvr>
                                      <p:rCtr x="9948" y="-30532"/>
                                    </p:animMotion>
                                  </p:childTnLst>
                                </p:cTn>
                              </p:par>
                              <p:par>
                                <p:cTn id="31" presetID="0" presetClass="path" presetSubtype="0" accel="50000" decel="50000" fill="hold" nodeType="withEffect">
                                  <p:stCondLst>
                                    <p:cond delay="0"/>
                                  </p:stCondLst>
                                  <p:childTnLst>
                                    <p:animMotion origin="layout" path="M -0.00364 0.01342 C -0.00312 -0.01643 -0.00243 -0.04558 -0.00104 -0.06733 C 0.00018 -0.08908 0.00295 -0.10875 0.004 -0.11685 " pathEditMode="relative" rAng="0" ptsTypes="aaA">
                                      <p:cBhvr>
                                        <p:cTn id="32" dur="2000" fill="hold"/>
                                        <p:tgtEl>
                                          <p:spTgt spid="17"/>
                                        </p:tgtEl>
                                        <p:attrNameLst>
                                          <p:attrName>ppt_x</p:attrName>
                                          <p:attrName>ppt_y</p:attrName>
                                        </p:attrNameLst>
                                      </p:cBhvr>
                                      <p:rCtr x="382" y="-6525"/>
                                    </p:animMotion>
                                  </p:childTnLst>
                                </p:cTn>
                              </p:par>
                            </p:childTnLst>
                          </p:cTn>
                        </p:par>
                        <p:par>
                          <p:cTn id="33" fill="hold">
                            <p:stCondLst>
                              <p:cond delay="6000"/>
                            </p:stCondLst>
                            <p:childTnLst>
                              <p:par>
                                <p:cTn id="34" presetID="9" presetClass="exit" presetSubtype="0" fill="hold" nodeType="afterEffect">
                                  <p:stCondLst>
                                    <p:cond delay="0"/>
                                  </p:stCondLst>
                                  <p:childTnLst>
                                    <p:animEffect transition="out" filter="dissolve">
                                      <p:cBhvr>
                                        <p:cTn id="35" dur="500"/>
                                        <p:tgtEl>
                                          <p:spTgt spid="7"/>
                                        </p:tgtEl>
                                      </p:cBhvr>
                                    </p:animEffect>
                                    <p:set>
                                      <p:cBhvr>
                                        <p:cTn id="36" dur="1" fill="hold">
                                          <p:stCondLst>
                                            <p:cond delay="499"/>
                                          </p:stCondLst>
                                        </p:cTn>
                                        <p:tgtEl>
                                          <p:spTgt spid="7"/>
                                        </p:tgtEl>
                                        <p:attrNameLst>
                                          <p:attrName>style.visibility</p:attrName>
                                        </p:attrNameLst>
                                      </p:cBhvr>
                                      <p:to>
                                        <p:strVal val="hidden"/>
                                      </p:to>
                                    </p:set>
                                  </p:childTnLst>
                                </p:cTn>
                              </p:par>
                            </p:childTnLst>
                          </p:cTn>
                        </p:par>
                        <p:par>
                          <p:cTn id="37" fill="hold">
                            <p:stCondLst>
                              <p:cond delay="6500"/>
                            </p:stCondLst>
                            <p:childTnLst>
                              <p:par>
                                <p:cTn id="38" presetID="1"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60"/>
                                        </p:tgtEl>
                                        <p:attrNameLst>
                                          <p:attrName>style.visibility</p:attrName>
                                        </p:attrNameLst>
                                      </p:cBhvr>
                                      <p:to>
                                        <p:strVal val="visible"/>
                                      </p:to>
                                    </p:set>
                                  </p:childTnLst>
                                </p:cTn>
                              </p:par>
                            </p:childTnLst>
                          </p:cTn>
                        </p:par>
                        <p:par>
                          <p:cTn id="42" fill="hold">
                            <p:stCondLst>
                              <p:cond delay="6500"/>
                            </p:stCondLst>
                            <p:childTnLst>
                              <p:par>
                                <p:cTn id="43" presetID="0" presetClass="path" presetSubtype="0" accel="50000" decel="50000" fill="hold" nodeType="afterEffect">
                                  <p:stCondLst>
                                    <p:cond delay="0"/>
                                  </p:stCondLst>
                                  <p:childTnLst>
                                    <p:animMotion origin="layout" path="M -0.0118 -0.0044 C -0.0526 -0.02338 -0.09323 -0.04236 -0.11719 -0.05556 C -0.14114 -0.06875 -0.1342 -0.06319 -0.15521 -0.0838 C -0.17639 -0.1044 -0.22934 -0.16296 -0.2441 -0.17847 " pathEditMode="relative" rAng="0" ptsTypes="aaaA">
                                      <p:cBhvr>
                                        <p:cTn id="44" dur="2000" fill="hold"/>
                                        <p:tgtEl>
                                          <p:spTgt spid="11"/>
                                        </p:tgtEl>
                                        <p:attrNameLst>
                                          <p:attrName>ppt_x</p:attrName>
                                          <p:attrName>ppt_y</p:attrName>
                                        </p:attrNameLst>
                                      </p:cBhvr>
                                      <p:rCtr x="-11615" y="-8704"/>
                                    </p:animMotion>
                                  </p:childTnLst>
                                </p:cTn>
                              </p:par>
                              <p:par>
                                <p:cTn id="45" presetID="0" presetClass="path" presetSubtype="0" accel="50000" decel="50000" fill="hold" grpId="1" nodeType="withEffect">
                                  <p:stCondLst>
                                    <p:cond delay="0"/>
                                  </p:stCondLst>
                                  <p:childTnLst>
                                    <p:animMotion origin="layout" path="M 2.5E-6 4.44444E-6 C -0.00712 -0.01389 -0.00625 -0.03311 -0.01354 -0.04653 C -0.0191 -0.07153 -0.03056 -0.09375 -0.03629 -0.11852 C -0.0382 -0.12616 -0.0408 -0.14121 -0.04688 -0.14399 C -0.04775 -0.14977 -0.04913 -0.15602 -0.05087 -0.16135 C -0.05261 -0.16598 -0.05625 -0.17454 -0.05625 -0.17431 C -0.05799 -0.18496 -0.06094 -0.19237 -0.06441 -0.20139 C -0.06563 -0.20787 -0.06684 -0.21204 -0.06979 -0.21737 C -0.07205 -0.23102 -0.06875 -0.21528 -0.07275 -0.22662 C -0.07483 -0.23195 -0.07431 -0.23843 -0.07587 -0.24399 C -0.08021 -0.25811 -0.08611 -0.272 -0.08941 -0.28658 C -0.09306 -0.30301 -0.09531 -0.32477 -0.10295 -0.33866 C -0.104 -0.34422 -0.10591 -0.34815 -0.10816 -0.35325 C -0.11042 -0.3713 -0.11962 -0.38588 -0.12466 -0.40255 C -0.12934 -0.41783 -0.13455 -0.43311 -0.14028 -0.44792 C -0.14271 -0.45463 -0.14323 -0.46158 -0.14653 -0.46806 C -0.14931 -0.48125 -0.154 -0.49676 -0.16007 -0.50787 C -0.16268 -0.51945 -0.1691 -0.52894 -0.17448 -0.53866 C -0.17604 -0.54121 -0.17674 -0.54468 -0.17865 -0.54653 C -0.18004 -0.54792 -0.18177 -0.54908 -0.18281 -0.5507 C -0.18611 -0.55556 -0.18802 -0.56181 -0.19115 -0.56667 C -0.19202 -0.56806 -0.19341 -0.56922 -0.19427 -0.57061 C -0.19601 -0.57315 -0.19705 -0.57593 -0.19844 -0.57871 C -0.20209 -0.58588 -0.20851 -0.59005 -0.21285 -0.59584 " pathEditMode="relative" rAng="0" ptsTypes="fffffffffffffffffffffffA">
                                      <p:cBhvr>
                                        <p:cTn id="46" dur="2000" fill="hold"/>
                                        <p:tgtEl>
                                          <p:spTgt spid="60"/>
                                        </p:tgtEl>
                                        <p:attrNameLst>
                                          <p:attrName>ppt_x</p:attrName>
                                          <p:attrName>ppt_y</p:attrName>
                                        </p:attrNameLst>
                                      </p:cBhvr>
                                      <p:rCtr x="-10642" y="-29792"/>
                                    </p:animMotion>
                                  </p:childTnLst>
                                </p:cTn>
                              </p:par>
                            </p:childTnLst>
                          </p:cTn>
                        </p:par>
                        <p:par>
                          <p:cTn id="47" fill="hold">
                            <p:stCondLst>
                              <p:cond delay="8500"/>
                            </p:stCondLst>
                            <p:childTnLst>
                              <p:par>
                                <p:cTn id="48" presetID="9" presetClass="exit" presetSubtype="0" fill="hold" nodeType="afterEffect">
                                  <p:stCondLst>
                                    <p:cond delay="0"/>
                                  </p:stCondLst>
                                  <p:childTnLst>
                                    <p:animEffect transition="out" filter="dissolve">
                                      <p:cBhvr>
                                        <p:cTn id="49" dur="500"/>
                                        <p:tgtEl>
                                          <p:spTgt spid="17"/>
                                        </p:tgtEl>
                                      </p:cBhvr>
                                    </p:animEffect>
                                    <p:set>
                                      <p:cBhvr>
                                        <p:cTn id="50" dur="1" fill="hold">
                                          <p:stCondLst>
                                            <p:cond delay="499"/>
                                          </p:stCondLst>
                                        </p:cTn>
                                        <p:tgtEl>
                                          <p:spTgt spid="17"/>
                                        </p:tgtEl>
                                        <p:attrNameLst>
                                          <p:attrName>style.visibility</p:attrName>
                                        </p:attrNameLst>
                                      </p:cBhvr>
                                      <p:to>
                                        <p:strVal val="hidden"/>
                                      </p:to>
                                    </p:set>
                                  </p:childTnLst>
                                </p:cTn>
                              </p:par>
                            </p:childTnLst>
                          </p:cTn>
                        </p:par>
                        <p:par>
                          <p:cTn id="51" fill="hold">
                            <p:stCondLst>
                              <p:cond delay="9000"/>
                            </p:stCondLst>
                            <p:childTnLst>
                              <p:par>
                                <p:cTn id="52" presetID="1" presetClass="entr" presetSubtype="0"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13"/>
                                        </p:tgtEl>
                                        <p:attrNameLst>
                                          <p:attrName>style.visibility</p:attrName>
                                        </p:attrNameLst>
                                      </p:cBhvr>
                                      <p:to>
                                        <p:strVal val="visible"/>
                                      </p:to>
                                    </p:set>
                                  </p:childTnLst>
                                </p:cTn>
                              </p:par>
                            </p:childTnLst>
                          </p:cTn>
                        </p:par>
                        <p:par>
                          <p:cTn id="56" fill="hold">
                            <p:stCondLst>
                              <p:cond delay="9000"/>
                            </p:stCondLst>
                            <p:childTnLst>
                              <p:par>
                                <p:cTn id="57" presetID="0" presetClass="path" presetSubtype="0" accel="50000" decel="50000" fill="hold" nodeType="afterEffect">
                                  <p:stCondLst>
                                    <p:cond delay="0"/>
                                  </p:stCondLst>
                                  <p:childTnLst>
                                    <p:animMotion origin="layout" path="M -0.0007 1.11022E-16 C 0.00833 -0.04699 0.01753 -0.09375 0.03715 -0.15671 C 0.05677 -0.21944 0.09757 -0.32639 0.11684 -0.37778 C 0.13611 -0.42917 0.14687 -0.45023 0.15278 -0.46458 " pathEditMode="relative" rAng="0" ptsTypes="aaaA">
                                      <p:cBhvr>
                                        <p:cTn id="58" dur="2000" fill="hold"/>
                                        <p:tgtEl>
                                          <p:spTgt spid="13"/>
                                        </p:tgtEl>
                                        <p:attrNameLst>
                                          <p:attrName>ppt_x</p:attrName>
                                          <p:attrName>ppt_y</p:attrName>
                                        </p:attrNameLst>
                                      </p:cBhvr>
                                      <p:rCtr x="7674" y="-23241"/>
                                    </p:animMotion>
                                  </p:childTnLst>
                                </p:cTn>
                              </p:par>
                              <p:par>
                                <p:cTn id="59" presetID="42" presetClass="path" presetSubtype="0" accel="50000" decel="50000" fill="hold" nodeType="withEffect">
                                  <p:stCondLst>
                                    <p:cond delay="0"/>
                                  </p:stCondLst>
                                  <p:childTnLst>
                                    <p:animMotion origin="layout" path="M -0.00539 3.12283E-6 L 0.00243 -0.13047 " pathEditMode="relative" rAng="0" ptsTypes="AA">
                                      <p:cBhvr>
                                        <p:cTn id="60" dur="2000" fill="hold"/>
                                        <p:tgtEl>
                                          <p:spTgt spid="12"/>
                                        </p:tgtEl>
                                        <p:attrNameLst>
                                          <p:attrName>ppt_x</p:attrName>
                                          <p:attrName>ppt_y</p:attrName>
                                        </p:attrNameLst>
                                      </p:cBhvr>
                                      <p:rCtr x="382" y="-6523"/>
                                    </p:animMotion>
                                  </p:childTnLst>
                                </p:cTn>
                              </p:par>
                            </p:childTnLst>
                          </p:cTn>
                        </p:par>
                        <p:par>
                          <p:cTn id="61" fill="hold">
                            <p:stCondLst>
                              <p:cond delay="11000"/>
                            </p:stCondLst>
                            <p:childTnLst>
                              <p:par>
                                <p:cTn id="62" presetID="9" presetClass="exit" presetSubtype="0" fill="hold" nodeType="afterEffect">
                                  <p:stCondLst>
                                    <p:cond delay="0"/>
                                  </p:stCondLst>
                                  <p:childTnLst>
                                    <p:animEffect transition="out" filter="dissolve">
                                      <p:cBhvr>
                                        <p:cTn id="63" dur="500"/>
                                        <p:tgtEl>
                                          <p:spTgt spid="12"/>
                                        </p:tgtEl>
                                      </p:cBhvr>
                                    </p:animEffect>
                                    <p:set>
                                      <p:cBhvr>
                                        <p:cTn id="64" dur="1" fill="hold">
                                          <p:stCondLst>
                                            <p:cond delay="499"/>
                                          </p:stCondLst>
                                        </p:cTn>
                                        <p:tgtEl>
                                          <p:spTgt spid="12"/>
                                        </p:tgtEl>
                                        <p:attrNameLst>
                                          <p:attrName>style.visibility</p:attrName>
                                        </p:attrNameLst>
                                      </p:cBhvr>
                                      <p:to>
                                        <p:strVal val="hidden"/>
                                      </p:to>
                                    </p:set>
                                  </p:childTnLst>
                                </p:cTn>
                              </p:par>
                            </p:childTnLst>
                          </p:cTn>
                        </p:par>
                        <p:par>
                          <p:cTn id="65" fill="hold">
                            <p:stCondLst>
                              <p:cond delay="11500"/>
                            </p:stCondLst>
                            <p:childTnLst>
                              <p:par>
                                <p:cTn id="66" presetID="1" presetClass="entr" presetSubtype="0" fill="hold" nodeType="afterEffect">
                                  <p:stCondLst>
                                    <p:cond delay="0"/>
                                  </p:stCondLst>
                                  <p:childTnLst>
                                    <p:set>
                                      <p:cBhvr>
                                        <p:cTn id="67" dur="1" fill="hold">
                                          <p:stCondLst>
                                            <p:cond delay="0"/>
                                          </p:stCondLst>
                                        </p:cTn>
                                        <p:tgtEl>
                                          <p:spTgt spid="14"/>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childTnLst>
                                </p:cTn>
                              </p:par>
                            </p:childTnLst>
                          </p:cTn>
                        </p:par>
                        <p:par>
                          <p:cTn id="70" fill="hold">
                            <p:stCondLst>
                              <p:cond delay="11500"/>
                            </p:stCondLst>
                            <p:childTnLst>
                              <p:par>
                                <p:cTn id="71" presetID="0" presetClass="path" presetSubtype="0" accel="50000" decel="50000" fill="hold" nodeType="afterEffect">
                                  <p:stCondLst>
                                    <p:cond delay="0"/>
                                  </p:stCondLst>
                                  <p:childTnLst>
                                    <p:animMotion origin="layout" path="M -0.01441 -2.59259E-6 C -0.02101 -0.07731 -0.02743 -0.15463 -0.02101 -0.24074 C -0.01441 -0.32708 0.01771 -0.47222 0.02569 -0.51828 " pathEditMode="relative" rAng="0" ptsTypes="aaA">
                                      <p:cBhvr>
                                        <p:cTn id="72" dur="2000" fill="hold"/>
                                        <p:tgtEl>
                                          <p:spTgt spid="14"/>
                                        </p:tgtEl>
                                        <p:attrNameLst>
                                          <p:attrName>ppt_x</p:attrName>
                                          <p:attrName>ppt_y</p:attrName>
                                        </p:attrNameLst>
                                      </p:cBhvr>
                                      <p:rCtr x="1354" y="-25926"/>
                                    </p:animMotion>
                                  </p:childTnLst>
                                </p:cTn>
                              </p:par>
                              <p:par>
                                <p:cTn id="73" presetID="0" presetClass="path" presetSubtype="0" accel="50000" decel="50000" fill="hold" grpId="1" nodeType="withEffect">
                                  <p:stCondLst>
                                    <p:cond delay="0"/>
                                  </p:stCondLst>
                                  <p:childTnLst>
                                    <p:animMotion origin="layout" path="M 0 0 L 0.0243 -0.25862 L 0.03211 -0.50058 " pathEditMode="relative" ptsTypes="AAA">
                                      <p:cBhvr>
                                        <p:cTn id="74" dur="2000" fill="hold"/>
                                        <p:tgtEl>
                                          <p:spTgt spid="70"/>
                                        </p:tgtEl>
                                        <p:attrNameLst>
                                          <p:attrName>ppt_x</p:attrName>
                                          <p:attrName>ppt_y</p:attrName>
                                        </p:attrNameLst>
                                      </p:cBhvr>
                                    </p:animMotion>
                                  </p:childTnLst>
                                </p:cTn>
                              </p:par>
                            </p:childTnLst>
                          </p:cTn>
                        </p:par>
                        <p:par>
                          <p:cTn id="75" fill="hold">
                            <p:stCondLst>
                              <p:cond delay="13500"/>
                            </p:stCondLst>
                            <p:childTnLst>
                              <p:par>
                                <p:cTn id="76" presetID="9" presetClass="exit" presetSubtype="0" fill="hold" nodeType="afterEffect">
                                  <p:stCondLst>
                                    <p:cond delay="0"/>
                                  </p:stCondLst>
                                  <p:childTnLst>
                                    <p:animEffect transition="out" filter="dissolve">
                                      <p:cBhvr>
                                        <p:cTn id="77" dur="500"/>
                                        <p:tgtEl>
                                          <p:spTgt spid="13"/>
                                        </p:tgtEl>
                                      </p:cBhvr>
                                    </p:animEffect>
                                    <p:set>
                                      <p:cBhvr>
                                        <p:cTn id="78" dur="1" fill="hold">
                                          <p:stCondLst>
                                            <p:cond delay="499"/>
                                          </p:stCondLst>
                                        </p:cTn>
                                        <p:tgtEl>
                                          <p:spTgt spid="13"/>
                                        </p:tgtEl>
                                        <p:attrNameLst>
                                          <p:attrName>style.visibility</p:attrName>
                                        </p:attrNameLst>
                                      </p:cBhvr>
                                      <p:to>
                                        <p:strVal val="hidden"/>
                                      </p:to>
                                    </p:set>
                                  </p:childTnLst>
                                </p:cTn>
                              </p:par>
                            </p:childTnLst>
                          </p:cTn>
                        </p:par>
                        <p:par>
                          <p:cTn id="79" fill="hold">
                            <p:stCondLst>
                              <p:cond delay="14000"/>
                            </p:stCondLst>
                            <p:childTnLst>
                              <p:par>
                                <p:cTn id="80" presetID="1" presetClass="entr" presetSubtype="0" fill="hold" nodeType="afterEffect">
                                  <p:stCondLst>
                                    <p:cond delay="0"/>
                                  </p:stCondLst>
                                  <p:childTnLst>
                                    <p:set>
                                      <p:cBhvr>
                                        <p:cTn id="81" dur="1" fill="hold">
                                          <p:stCondLst>
                                            <p:cond delay="0"/>
                                          </p:stCondLst>
                                        </p:cTn>
                                        <p:tgtEl>
                                          <p:spTgt spid="15"/>
                                        </p:tgtEl>
                                        <p:attrNameLst>
                                          <p:attrName>style.visibility</p:attrName>
                                        </p:attrNameLst>
                                      </p:cBhvr>
                                      <p:to>
                                        <p:strVal val="visible"/>
                                      </p:to>
                                    </p:set>
                                  </p:childTnLst>
                                </p:cTn>
                              </p:par>
                              <p:par>
                                <p:cTn id="82" presetID="1" presetClass="entr" presetSubtype="0" fill="hold" nodeType="withEffect">
                                  <p:stCondLst>
                                    <p:cond delay="0"/>
                                  </p:stCondLst>
                                  <p:childTnLst>
                                    <p:set>
                                      <p:cBhvr>
                                        <p:cTn id="83" dur="1" fill="hold">
                                          <p:stCondLst>
                                            <p:cond delay="0"/>
                                          </p:stCondLst>
                                        </p:cTn>
                                        <p:tgtEl>
                                          <p:spTgt spid="16"/>
                                        </p:tgtEl>
                                        <p:attrNameLst>
                                          <p:attrName>style.visibility</p:attrName>
                                        </p:attrNameLst>
                                      </p:cBhvr>
                                      <p:to>
                                        <p:strVal val="visible"/>
                                      </p:to>
                                    </p:set>
                                  </p:childTnLst>
                                </p:cTn>
                              </p:par>
                            </p:childTnLst>
                          </p:cTn>
                        </p:par>
                        <p:par>
                          <p:cTn id="84" fill="hold">
                            <p:stCondLst>
                              <p:cond delay="14000"/>
                            </p:stCondLst>
                            <p:childTnLst>
                              <p:par>
                                <p:cTn id="85" presetID="0" presetClass="path" presetSubtype="0" accel="50000" decel="50000" fill="hold" nodeType="afterEffect">
                                  <p:stCondLst>
                                    <p:cond delay="0"/>
                                  </p:stCondLst>
                                  <p:childTnLst>
                                    <p:animMotion origin="layout" path="M 5E-6 -4.1499E-6 C -0.00365 -0.03446 -0.00729 -0.06893 -0.00295 -0.0997 C 0.0014 -0.13046 0.02136 -0.17094 0.02622 -0.18505 " pathEditMode="relative" ptsTypes="aaA">
                                      <p:cBhvr>
                                        <p:cTn id="86" dur="2000" fill="hold"/>
                                        <p:tgtEl>
                                          <p:spTgt spid="15"/>
                                        </p:tgtEl>
                                        <p:attrNameLst>
                                          <p:attrName>ppt_x</p:attrName>
                                          <p:attrName>ppt_y</p:attrName>
                                        </p:attrNameLst>
                                      </p:cBhvr>
                                    </p:animMotion>
                                  </p:childTnLst>
                                </p:cTn>
                              </p:par>
                              <p:par>
                                <p:cTn id="87" presetID="0" presetClass="path" presetSubtype="0" accel="50000" decel="50000" fill="hold" nodeType="withEffect">
                                  <p:stCondLst>
                                    <p:cond delay="0"/>
                                  </p:stCondLst>
                                  <p:childTnLst>
                                    <p:animMotion origin="layout" path="M 2.22222E-6 -2.82905E-6 C 0.01232 -0.01087 0.02482 -0.02151 0.03507 -0.03493 C 0.04531 -0.04835 0.05694 -0.07263 0.06128 -0.08027 " pathEditMode="relative" ptsTypes="aaA">
                                      <p:cBhvr>
                                        <p:cTn id="88" dur="2000" fill="hold"/>
                                        <p:tgtEl>
                                          <p:spTgt spid="1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0" grpId="1" animBg="1"/>
      <p:bldP spid="70" grpId="0" animBg="1"/>
      <p:bldP spid="70" grpId="1"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09936" y="96284"/>
            <a:ext cx="5494376" cy="66450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2" name="Group 6"/>
          <p:cNvGrpSpPr/>
          <p:nvPr/>
        </p:nvGrpSpPr>
        <p:grpSpPr>
          <a:xfrm>
            <a:off x="6023992" y="5661248"/>
            <a:ext cx="338920" cy="369332"/>
            <a:chOff x="1640792" y="5579948"/>
            <a:chExt cx="338920" cy="369332"/>
          </a:xfrm>
        </p:grpSpPr>
        <p:sp>
          <p:nvSpPr>
            <p:cNvPr id="4" name="Oval 3"/>
            <p:cNvSpPr/>
            <p:nvPr/>
          </p:nvSpPr>
          <p:spPr>
            <a:xfrm>
              <a:off x="1653792" y="5631161"/>
              <a:ext cx="288032" cy="288032"/>
            </a:xfrm>
            <a:prstGeom prst="ellipse">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TextBox 4"/>
            <p:cNvSpPr txBox="1"/>
            <p:nvPr/>
          </p:nvSpPr>
          <p:spPr>
            <a:xfrm>
              <a:off x="1640792" y="5579948"/>
              <a:ext cx="338920" cy="369332"/>
            </a:xfrm>
            <a:prstGeom prst="rect">
              <a:avLst/>
            </a:prstGeom>
            <a:noFill/>
          </p:spPr>
          <p:txBody>
            <a:bodyPr wrap="square" rtlCol="0">
              <a:spAutoFit/>
            </a:bodyPr>
            <a:lstStyle/>
            <a:p>
              <a:r>
                <a:rPr lang="en-CA" dirty="0"/>
                <a:t>p</a:t>
              </a:r>
              <a:endParaRPr lang="fr-CA" dirty="0"/>
            </a:p>
          </p:txBody>
        </p:sp>
      </p:grpSp>
      <p:grpSp>
        <p:nvGrpSpPr>
          <p:cNvPr id="3" name="Group 7"/>
          <p:cNvGrpSpPr/>
          <p:nvPr/>
        </p:nvGrpSpPr>
        <p:grpSpPr>
          <a:xfrm>
            <a:off x="6008609" y="5723964"/>
            <a:ext cx="386003" cy="369332"/>
            <a:chOff x="6325473" y="5357207"/>
            <a:chExt cx="386003" cy="369332"/>
          </a:xfrm>
        </p:grpSpPr>
        <p:sp>
          <p:nvSpPr>
            <p:cNvPr id="9" name="Oval 8"/>
            <p:cNvSpPr/>
            <p:nvPr/>
          </p:nvSpPr>
          <p:spPr>
            <a:xfrm>
              <a:off x="6372200" y="5373216"/>
              <a:ext cx="288032" cy="288032"/>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0" name="TextBox 9"/>
            <p:cNvSpPr txBox="1"/>
            <p:nvPr/>
          </p:nvSpPr>
          <p:spPr>
            <a:xfrm>
              <a:off x="6325473" y="5357207"/>
              <a:ext cx="386003" cy="369332"/>
            </a:xfrm>
            <a:prstGeom prst="rect">
              <a:avLst/>
            </a:prstGeom>
            <a:noFill/>
          </p:spPr>
          <p:txBody>
            <a:bodyPr wrap="none" rtlCol="0">
              <a:spAutoFit/>
            </a:bodyPr>
            <a:lstStyle/>
            <a:p>
              <a:r>
                <a:rPr lang="en-CA" dirty="0"/>
                <a:t>K-</a:t>
              </a:r>
              <a:endParaRPr lang="fr-CA" dirty="0"/>
            </a:p>
          </p:txBody>
        </p:sp>
      </p:grpSp>
      <p:grpSp>
        <p:nvGrpSpPr>
          <p:cNvPr id="7" name="Group 42"/>
          <p:cNvGrpSpPr/>
          <p:nvPr/>
        </p:nvGrpSpPr>
        <p:grpSpPr>
          <a:xfrm>
            <a:off x="6023992" y="5661248"/>
            <a:ext cx="432048" cy="369332"/>
            <a:chOff x="979984" y="5605753"/>
            <a:chExt cx="432048" cy="369332"/>
          </a:xfrm>
        </p:grpSpPr>
        <p:sp>
          <p:nvSpPr>
            <p:cNvPr id="47" name="Oval 46"/>
            <p:cNvSpPr/>
            <p:nvPr/>
          </p:nvSpPr>
          <p:spPr>
            <a:xfrm>
              <a:off x="1043608" y="5646403"/>
              <a:ext cx="288032" cy="288032"/>
            </a:xfrm>
            <a:prstGeom prst="ellipse">
              <a:avLst/>
            </a:prstGeom>
            <a:solidFill>
              <a:srgbClr val="FFC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0" name="TextBox 49"/>
            <p:cNvSpPr txBox="1"/>
            <p:nvPr/>
          </p:nvSpPr>
          <p:spPr>
            <a:xfrm>
              <a:off x="979984" y="5605753"/>
              <a:ext cx="432048" cy="369332"/>
            </a:xfrm>
            <a:prstGeom prst="rect">
              <a:avLst/>
            </a:prstGeom>
            <a:noFill/>
          </p:spPr>
          <p:txBody>
            <a:bodyPr wrap="square" rtlCol="0">
              <a:spAutoFit/>
            </a:bodyPr>
            <a:lstStyle/>
            <a:p>
              <a:r>
                <a:rPr lang="en-CA" dirty="0"/>
                <a:t>K</a:t>
              </a:r>
              <a:r>
                <a:rPr lang="en-CA" baseline="30000" dirty="0"/>
                <a:t>0</a:t>
              </a:r>
              <a:endParaRPr lang="fr-CA" dirty="0"/>
            </a:p>
          </p:txBody>
        </p:sp>
      </p:grpSp>
      <p:grpSp>
        <p:nvGrpSpPr>
          <p:cNvPr id="8" name="Group 53"/>
          <p:cNvGrpSpPr/>
          <p:nvPr/>
        </p:nvGrpSpPr>
        <p:grpSpPr>
          <a:xfrm>
            <a:off x="6096000" y="5661248"/>
            <a:ext cx="432048" cy="369332"/>
            <a:chOff x="2483768" y="5631631"/>
            <a:chExt cx="432048" cy="369332"/>
          </a:xfrm>
        </p:grpSpPr>
        <p:sp>
          <p:nvSpPr>
            <p:cNvPr id="55" name="Oval 54"/>
            <p:cNvSpPr/>
            <p:nvPr/>
          </p:nvSpPr>
          <p:spPr>
            <a:xfrm>
              <a:off x="2483768" y="5703639"/>
              <a:ext cx="288032" cy="288032"/>
            </a:xfrm>
            <a:prstGeom prst="ellipse">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6" name="TextBox 55"/>
            <p:cNvSpPr txBox="1"/>
            <p:nvPr/>
          </p:nvSpPr>
          <p:spPr>
            <a:xfrm>
              <a:off x="2483768" y="5631631"/>
              <a:ext cx="432048" cy="369332"/>
            </a:xfrm>
            <a:prstGeom prst="rect">
              <a:avLst/>
            </a:prstGeom>
            <a:noFill/>
          </p:spPr>
          <p:txBody>
            <a:bodyPr wrap="square" rtlCol="0">
              <a:spAutoFit/>
            </a:bodyPr>
            <a:lstStyle/>
            <a:p>
              <a:r>
                <a:rPr lang="en-CA" dirty="0"/>
                <a:t>K</a:t>
              </a:r>
              <a:r>
                <a:rPr lang="en-CA" baseline="30000" dirty="0"/>
                <a:t>+</a:t>
              </a:r>
              <a:endParaRPr lang="fr-CA" dirty="0"/>
            </a:p>
          </p:txBody>
        </p:sp>
      </p:grpSp>
      <p:grpSp>
        <p:nvGrpSpPr>
          <p:cNvPr id="11" name="Group 56"/>
          <p:cNvGrpSpPr/>
          <p:nvPr/>
        </p:nvGrpSpPr>
        <p:grpSpPr>
          <a:xfrm>
            <a:off x="5591944" y="5013176"/>
            <a:ext cx="504056" cy="369332"/>
            <a:chOff x="3203848" y="6065995"/>
            <a:chExt cx="504056" cy="369332"/>
          </a:xfrm>
        </p:grpSpPr>
        <p:sp>
          <p:nvSpPr>
            <p:cNvPr id="58" name="Oval 57"/>
            <p:cNvSpPr/>
            <p:nvPr/>
          </p:nvSpPr>
          <p:spPr>
            <a:xfrm>
              <a:off x="3203848" y="6093296"/>
              <a:ext cx="288032" cy="288032"/>
            </a:xfrm>
            <a:prstGeom prst="ellipse">
              <a:avLst/>
            </a:prstGeom>
            <a:solidFill>
              <a:srgbClr val="FFFF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chemeClr val="tx1"/>
                </a:solidFill>
              </a:endParaRPr>
            </a:p>
          </p:txBody>
        </p:sp>
        <p:sp>
          <p:nvSpPr>
            <p:cNvPr id="59" name="TextBox 58"/>
            <p:cNvSpPr txBox="1"/>
            <p:nvPr/>
          </p:nvSpPr>
          <p:spPr>
            <a:xfrm>
              <a:off x="3203848" y="6065995"/>
              <a:ext cx="504056" cy="369332"/>
            </a:xfrm>
            <a:prstGeom prst="rect">
              <a:avLst/>
            </a:prstGeom>
            <a:noFill/>
          </p:spPr>
          <p:txBody>
            <a:bodyPr wrap="square" rtlCol="0">
              <a:spAutoFit/>
            </a:bodyPr>
            <a:lstStyle/>
            <a:p>
              <a:r>
                <a:rPr lang="fr-CA" dirty="0">
                  <a:sym typeface="Symbol"/>
                </a:rPr>
                <a:t>π</a:t>
              </a:r>
              <a:r>
                <a:rPr lang="fr-CA" baseline="30000" dirty="0">
                  <a:sym typeface="Symbol"/>
                </a:rPr>
                <a:t>-</a:t>
              </a:r>
              <a:endParaRPr lang="fr-CA" dirty="0"/>
            </a:p>
          </p:txBody>
        </p:sp>
      </p:grpSp>
      <p:sp>
        <p:nvSpPr>
          <p:cNvPr id="60" name="Oval 59"/>
          <p:cNvSpPr/>
          <p:nvPr/>
        </p:nvSpPr>
        <p:spPr>
          <a:xfrm>
            <a:off x="5591944" y="5013176"/>
            <a:ext cx="288032" cy="288032"/>
          </a:xfrm>
          <a:prstGeom prst="ellipse">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p</a:t>
            </a:r>
            <a:endParaRPr lang="fr-CA" dirty="0">
              <a:solidFill>
                <a:schemeClr val="tx1"/>
              </a:solidFill>
            </a:endParaRPr>
          </a:p>
        </p:txBody>
      </p:sp>
      <p:grpSp>
        <p:nvGrpSpPr>
          <p:cNvPr id="12" name="Group 60"/>
          <p:cNvGrpSpPr/>
          <p:nvPr/>
        </p:nvGrpSpPr>
        <p:grpSpPr>
          <a:xfrm>
            <a:off x="6120966" y="4787860"/>
            <a:ext cx="623107" cy="369332"/>
            <a:chOff x="3657556" y="5939988"/>
            <a:chExt cx="623107" cy="369332"/>
          </a:xfrm>
        </p:grpSpPr>
        <p:sp>
          <p:nvSpPr>
            <p:cNvPr id="62" name="Oval 61"/>
            <p:cNvSpPr/>
            <p:nvPr/>
          </p:nvSpPr>
          <p:spPr>
            <a:xfrm>
              <a:off x="3707904" y="5969775"/>
              <a:ext cx="288032" cy="288032"/>
            </a:xfrm>
            <a:prstGeom prst="ellipse">
              <a:avLst/>
            </a:prstGeom>
            <a:solidFill>
              <a:schemeClr val="bg1">
                <a:lumMod val="8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chemeClr val="tx1"/>
                </a:solidFill>
              </a:endParaRPr>
            </a:p>
          </p:txBody>
        </p:sp>
        <p:sp>
          <p:nvSpPr>
            <p:cNvPr id="63" name="TextBox 62"/>
            <p:cNvSpPr txBox="1"/>
            <p:nvPr/>
          </p:nvSpPr>
          <p:spPr>
            <a:xfrm>
              <a:off x="3657556" y="5939988"/>
              <a:ext cx="623107" cy="369332"/>
            </a:xfrm>
            <a:prstGeom prst="rect">
              <a:avLst/>
            </a:prstGeom>
            <a:noFill/>
          </p:spPr>
          <p:txBody>
            <a:bodyPr wrap="square" rtlCol="0">
              <a:spAutoFit/>
            </a:bodyPr>
            <a:lstStyle/>
            <a:p>
              <a:r>
                <a:rPr lang="fr-CA" dirty="0">
                  <a:sym typeface="Symbol"/>
                </a:rPr>
                <a:t>Λ</a:t>
              </a:r>
              <a:r>
                <a:rPr lang="fr-CA" baseline="30000" dirty="0">
                  <a:sym typeface="Symbol"/>
                </a:rPr>
                <a:t>0</a:t>
              </a:r>
              <a:endParaRPr lang="fr-CA" dirty="0"/>
            </a:p>
          </p:txBody>
        </p:sp>
      </p:grpSp>
      <p:grpSp>
        <p:nvGrpSpPr>
          <p:cNvPr id="13" name="Group 63"/>
          <p:cNvGrpSpPr/>
          <p:nvPr/>
        </p:nvGrpSpPr>
        <p:grpSpPr>
          <a:xfrm>
            <a:off x="6168009" y="4797152"/>
            <a:ext cx="386003" cy="369332"/>
            <a:chOff x="6338080" y="5357207"/>
            <a:chExt cx="386003" cy="369332"/>
          </a:xfrm>
        </p:grpSpPr>
        <p:sp>
          <p:nvSpPr>
            <p:cNvPr id="65" name="Oval 64"/>
            <p:cNvSpPr/>
            <p:nvPr/>
          </p:nvSpPr>
          <p:spPr>
            <a:xfrm>
              <a:off x="6372200" y="5373216"/>
              <a:ext cx="288032" cy="288032"/>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6" name="TextBox 65"/>
            <p:cNvSpPr txBox="1"/>
            <p:nvPr/>
          </p:nvSpPr>
          <p:spPr>
            <a:xfrm>
              <a:off x="6338080" y="5357207"/>
              <a:ext cx="386003" cy="369332"/>
            </a:xfrm>
            <a:prstGeom prst="rect">
              <a:avLst/>
            </a:prstGeom>
            <a:noFill/>
          </p:spPr>
          <p:txBody>
            <a:bodyPr wrap="none" rtlCol="0">
              <a:spAutoFit/>
            </a:bodyPr>
            <a:lstStyle/>
            <a:p>
              <a:r>
                <a:rPr lang="en-CA" dirty="0"/>
                <a:t>K-</a:t>
              </a:r>
              <a:endParaRPr lang="fr-CA" dirty="0"/>
            </a:p>
          </p:txBody>
        </p:sp>
      </p:grpSp>
      <p:grpSp>
        <p:nvGrpSpPr>
          <p:cNvPr id="14" name="Group 66"/>
          <p:cNvGrpSpPr/>
          <p:nvPr/>
        </p:nvGrpSpPr>
        <p:grpSpPr>
          <a:xfrm>
            <a:off x="6240016" y="3920397"/>
            <a:ext cx="504056" cy="369332"/>
            <a:chOff x="3203848" y="6065995"/>
            <a:chExt cx="504056" cy="369332"/>
          </a:xfrm>
        </p:grpSpPr>
        <p:sp>
          <p:nvSpPr>
            <p:cNvPr id="68" name="Oval 67"/>
            <p:cNvSpPr/>
            <p:nvPr/>
          </p:nvSpPr>
          <p:spPr>
            <a:xfrm>
              <a:off x="3203848" y="6093296"/>
              <a:ext cx="288032" cy="288032"/>
            </a:xfrm>
            <a:prstGeom prst="ellipse">
              <a:avLst/>
            </a:prstGeom>
            <a:solidFill>
              <a:srgbClr val="FFFF0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chemeClr val="tx1"/>
                </a:solidFill>
              </a:endParaRPr>
            </a:p>
          </p:txBody>
        </p:sp>
        <p:sp>
          <p:nvSpPr>
            <p:cNvPr id="69" name="TextBox 68"/>
            <p:cNvSpPr txBox="1"/>
            <p:nvPr/>
          </p:nvSpPr>
          <p:spPr>
            <a:xfrm>
              <a:off x="3203848" y="6065995"/>
              <a:ext cx="504056" cy="369332"/>
            </a:xfrm>
            <a:prstGeom prst="rect">
              <a:avLst/>
            </a:prstGeom>
            <a:noFill/>
          </p:spPr>
          <p:txBody>
            <a:bodyPr wrap="square" rtlCol="0">
              <a:spAutoFit/>
            </a:bodyPr>
            <a:lstStyle/>
            <a:p>
              <a:r>
                <a:rPr lang="fr-CA" dirty="0">
                  <a:sym typeface="Symbol"/>
                </a:rPr>
                <a:t>π</a:t>
              </a:r>
              <a:r>
                <a:rPr lang="fr-CA" baseline="30000" dirty="0">
                  <a:sym typeface="Symbol"/>
                </a:rPr>
                <a:t>-</a:t>
              </a:r>
              <a:endParaRPr lang="fr-CA" dirty="0"/>
            </a:p>
          </p:txBody>
        </p:sp>
      </p:grpSp>
      <p:sp>
        <p:nvSpPr>
          <p:cNvPr id="70" name="Oval 69"/>
          <p:cNvSpPr/>
          <p:nvPr/>
        </p:nvSpPr>
        <p:spPr>
          <a:xfrm>
            <a:off x="6240016" y="4005064"/>
            <a:ext cx="288032" cy="288032"/>
          </a:xfrm>
          <a:prstGeom prst="ellipse">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p</a:t>
            </a:r>
            <a:endParaRPr lang="fr-CA" dirty="0">
              <a:solidFill>
                <a:schemeClr val="tx1"/>
              </a:solidFill>
            </a:endParaRPr>
          </a:p>
        </p:txBody>
      </p:sp>
      <p:grpSp>
        <p:nvGrpSpPr>
          <p:cNvPr id="15" name="Group 70"/>
          <p:cNvGrpSpPr/>
          <p:nvPr/>
        </p:nvGrpSpPr>
        <p:grpSpPr>
          <a:xfrm>
            <a:off x="7608168" y="1556792"/>
            <a:ext cx="393056" cy="369332"/>
            <a:chOff x="5220072" y="6228020"/>
            <a:chExt cx="393056" cy="369332"/>
          </a:xfrm>
        </p:grpSpPr>
        <p:sp>
          <p:nvSpPr>
            <p:cNvPr id="72" name="Oval 71"/>
            <p:cNvSpPr/>
            <p:nvPr/>
          </p:nvSpPr>
          <p:spPr>
            <a:xfrm>
              <a:off x="5254192" y="6259190"/>
              <a:ext cx="288032" cy="288032"/>
            </a:xfrm>
            <a:prstGeom prst="ellipse">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3" name="TextBox 72"/>
            <p:cNvSpPr txBox="1"/>
            <p:nvPr/>
          </p:nvSpPr>
          <p:spPr>
            <a:xfrm>
              <a:off x="5220072" y="6228020"/>
              <a:ext cx="393056" cy="369332"/>
            </a:xfrm>
            <a:prstGeom prst="rect">
              <a:avLst/>
            </a:prstGeom>
            <a:noFill/>
          </p:spPr>
          <p:txBody>
            <a:bodyPr wrap="none" rtlCol="0">
              <a:spAutoFit/>
            </a:bodyPr>
            <a:lstStyle/>
            <a:p>
              <a:r>
                <a:rPr lang="en-CA" dirty="0">
                  <a:sym typeface="Symbol"/>
                </a:rPr>
                <a:t>μ</a:t>
              </a:r>
              <a:r>
                <a:rPr lang="en-CA" dirty="0"/>
                <a:t>-</a:t>
              </a:r>
              <a:endParaRPr lang="fr-CA" dirty="0"/>
            </a:p>
          </p:txBody>
        </p:sp>
      </p:grpSp>
      <p:grpSp>
        <p:nvGrpSpPr>
          <p:cNvPr id="16" name="Group 73"/>
          <p:cNvGrpSpPr/>
          <p:nvPr/>
        </p:nvGrpSpPr>
        <p:grpSpPr>
          <a:xfrm>
            <a:off x="7608168" y="1556792"/>
            <a:ext cx="504056" cy="369332"/>
            <a:chOff x="5220072" y="6042790"/>
            <a:chExt cx="504056" cy="369332"/>
          </a:xfrm>
        </p:grpSpPr>
        <p:sp>
          <p:nvSpPr>
            <p:cNvPr id="75" name="Oval 74"/>
            <p:cNvSpPr/>
            <p:nvPr/>
          </p:nvSpPr>
          <p:spPr>
            <a:xfrm>
              <a:off x="5256076" y="6070091"/>
              <a:ext cx="288032" cy="288032"/>
            </a:xfrm>
            <a:prstGeom prst="ellipse">
              <a:avLst/>
            </a:prstGeom>
            <a:solidFill>
              <a:srgbClr val="FF00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chemeClr val="tx1"/>
                </a:solidFill>
              </a:endParaRPr>
            </a:p>
          </p:txBody>
        </p:sp>
        <p:sp>
          <p:nvSpPr>
            <p:cNvPr id="76" name="TextBox 75"/>
            <p:cNvSpPr txBox="1"/>
            <p:nvPr/>
          </p:nvSpPr>
          <p:spPr>
            <a:xfrm>
              <a:off x="5220072" y="6042790"/>
              <a:ext cx="504056" cy="369332"/>
            </a:xfrm>
            <a:prstGeom prst="rect">
              <a:avLst/>
            </a:prstGeom>
            <a:noFill/>
          </p:spPr>
          <p:txBody>
            <a:bodyPr wrap="square" rtlCol="0">
              <a:spAutoFit/>
            </a:bodyPr>
            <a:lstStyle/>
            <a:p>
              <a:r>
                <a:rPr lang="fr-CA" dirty="0">
                  <a:sym typeface="Symbol"/>
                </a:rPr>
                <a:t>υ</a:t>
              </a:r>
              <a:r>
                <a:rPr lang="fr-CA" baseline="30000" dirty="0">
                  <a:sym typeface="Symbol"/>
                </a:rPr>
                <a:t>0</a:t>
              </a:r>
              <a:endParaRPr lang="fr-CA" baseline="30000" dirty="0"/>
            </a:p>
          </p:txBody>
        </p:sp>
      </p:grpSp>
      <p:grpSp>
        <p:nvGrpSpPr>
          <p:cNvPr id="17" name="Group 12"/>
          <p:cNvGrpSpPr/>
          <p:nvPr/>
        </p:nvGrpSpPr>
        <p:grpSpPr>
          <a:xfrm>
            <a:off x="6023992" y="5661249"/>
            <a:ext cx="432048" cy="389657"/>
            <a:chOff x="1043608" y="5301208"/>
            <a:chExt cx="432048" cy="389657"/>
          </a:xfrm>
        </p:grpSpPr>
        <p:sp>
          <p:nvSpPr>
            <p:cNvPr id="52" name="Oval 51"/>
            <p:cNvSpPr/>
            <p:nvPr/>
          </p:nvSpPr>
          <p:spPr>
            <a:xfrm>
              <a:off x="1115616" y="5402833"/>
              <a:ext cx="288032" cy="288032"/>
            </a:xfrm>
            <a:prstGeom prst="ellipse">
              <a:avLst/>
            </a:prstGeom>
            <a:solidFill>
              <a:srgbClr val="92D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 name="TextBox 5"/>
            <p:cNvSpPr txBox="1"/>
            <p:nvPr/>
          </p:nvSpPr>
          <p:spPr>
            <a:xfrm>
              <a:off x="1043608" y="5301208"/>
              <a:ext cx="432048" cy="369332"/>
            </a:xfrm>
            <a:prstGeom prst="rect">
              <a:avLst/>
            </a:prstGeom>
            <a:noFill/>
          </p:spPr>
          <p:txBody>
            <a:bodyPr wrap="square" rtlCol="0">
              <a:spAutoFit/>
            </a:bodyPr>
            <a:lstStyle/>
            <a:p>
              <a:r>
                <a:rPr lang="en-US" dirty="0" err="1"/>
                <a:t>Ω</a:t>
              </a:r>
              <a:r>
                <a:rPr lang="en-US" sz="2000" baseline="30000" dirty="0"/>
                <a:t>-</a:t>
              </a:r>
            </a:p>
          </p:txBody>
        </p:sp>
      </p:grpSp>
    </p:spTree>
    <p:extLst>
      <p:ext uri="{BB962C8B-B14F-4D97-AF65-F5344CB8AC3E}">
        <p14:creationId xmlns:p14="http://schemas.microsoft.com/office/powerpoint/2010/main" val="247433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accel="50000" decel="5000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000" fill="hold"/>
                                        <p:tgtEl>
                                          <p:spTgt spid="3"/>
                                        </p:tgtEl>
                                        <p:attrNameLst>
                                          <p:attrName>ppt_x</p:attrName>
                                        </p:attrNameLst>
                                      </p:cBhvr>
                                      <p:tavLst>
                                        <p:tav tm="0">
                                          <p:val>
                                            <p:strVal val="#ppt_x"/>
                                          </p:val>
                                        </p:tav>
                                        <p:tav tm="100000">
                                          <p:val>
                                            <p:strVal val="#ppt_x"/>
                                          </p:val>
                                        </p:tav>
                                      </p:tavLst>
                                    </p:anim>
                                    <p:anim calcmode="lin" valueType="num">
                                      <p:cBhvr additive="base">
                                        <p:cTn id="12"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nodeType="clickEffect">
                                  <p:stCondLst>
                                    <p:cond delay="0"/>
                                  </p:stCondLst>
                                  <p:childTnLst>
                                    <p:animEffect transition="out" filter="dissolve">
                                      <p:cBhvr>
                                        <p:cTn id="16" dur="2000"/>
                                        <p:tgtEl>
                                          <p:spTgt spid="3"/>
                                        </p:tgtEl>
                                      </p:cBhvr>
                                    </p:animEffect>
                                    <p:set>
                                      <p:cBhvr>
                                        <p:cTn id="17" dur="1" fill="hold">
                                          <p:stCondLst>
                                            <p:cond delay="1999"/>
                                          </p:stCondLst>
                                        </p:cTn>
                                        <p:tgtEl>
                                          <p:spTgt spid="3"/>
                                        </p:tgtEl>
                                        <p:attrNameLst>
                                          <p:attrName>style.visibility</p:attrName>
                                        </p:attrNameLst>
                                      </p:cBhvr>
                                      <p:to>
                                        <p:strVal val="hidden"/>
                                      </p:to>
                                    </p:set>
                                  </p:childTnLst>
                                </p:cTn>
                              </p:par>
                              <p:par>
                                <p:cTn id="18" presetID="9" presetClass="exit" presetSubtype="0" fill="hold" nodeType="withEffect">
                                  <p:stCondLst>
                                    <p:cond delay="0"/>
                                  </p:stCondLst>
                                  <p:childTnLst>
                                    <p:animEffect transition="out" filter="dissolve">
                                      <p:cBhvr>
                                        <p:cTn id="19" dur="1000"/>
                                        <p:tgtEl>
                                          <p:spTgt spid="2"/>
                                        </p:tgtEl>
                                      </p:cBhvr>
                                    </p:animEffect>
                                    <p:set>
                                      <p:cBhvr>
                                        <p:cTn id="20" dur="1" fill="hold">
                                          <p:stCondLst>
                                            <p:cond delay="999"/>
                                          </p:stCondLst>
                                        </p:cTn>
                                        <p:tgtEl>
                                          <p:spTgt spid="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42" presetClass="path" presetSubtype="0" accel="50000" decel="50000" fill="hold" nodeType="withEffect">
                                  <p:stCondLst>
                                    <p:cond delay="0"/>
                                  </p:stCondLst>
                                  <p:childTnLst>
                                    <p:animMotion origin="layout" path="M 1.38889E-6 2.22222E-6 L -0.05521 -0.09445 " pathEditMode="relative" rAng="0" ptsTypes="AA">
                                      <p:cBhvr>
                                        <p:cTn id="30" dur="2000" fill="hold"/>
                                        <p:tgtEl>
                                          <p:spTgt spid="7"/>
                                        </p:tgtEl>
                                        <p:attrNameLst>
                                          <p:attrName>ppt_x</p:attrName>
                                          <p:attrName>ppt_y</p:attrName>
                                        </p:attrNameLst>
                                      </p:cBhvr>
                                      <p:rCtr x="-2760" y="-4722"/>
                                    </p:animMotion>
                                  </p:childTnLst>
                                </p:cTn>
                              </p:par>
                              <p:par>
                                <p:cTn id="31" presetID="0" presetClass="path" presetSubtype="0" accel="50000" decel="50000" fill="hold" nodeType="withEffect">
                                  <p:stCondLst>
                                    <p:cond delay="0"/>
                                  </p:stCondLst>
                                  <p:childTnLst>
                                    <p:animMotion origin="layout" path="M -0.00781 -4.07407E-6 C 0.01354 -0.05115 0.03507 -0.10208 0.06024 -0.17338 C 0.08542 -0.24467 0.12136 -0.35509 0.14323 -0.42801 C 0.16511 -0.50092 0.18333 -0.58009 0.19132 -0.61064 " pathEditMode="relative" rAng="0" ptsTypes="aaaA">
                                      <p:cBhvr>
                                        <p:cTn id="32" dur="2000" fill="hold"/>
                                        <p:tgtEl>
                                          <p:spTgt spid="8"/>
                                        </p:tgtEl>
                                        <p:attrNameLst>
                                          <p:attrName>ppt_x</p:attrName>
                                          <p:attrName>ppt_y</p:attrName>
                                        </p:attrNameLst>
                                      </p:cBhvr>
                                      <p:rCtr x="9948" y="-30532"/>
                                    </p:animMotion>
                                  </p:childTnLst>
                                </p:cTn>
                              </p:par>
                              <p:par>
                                <p:cTn id="33" presetID="0" presetClass="path" presetSubtype="0" accel="50000" decel="50000" fill="hold" nodeType="withEffect">
                                  <p:stCondLst>
                                    <p:cond delay="0"/>
                                  </p:stCondLst>
                                  <p:childTnLst>
                                    <p:animMotion origin="layout" path="M -0.00364 0.01342 C -0.00312 -0.01643 -0.00243 -0.04558 -0.00104 -0.06733 C 0.00018 -0.08908 0.00295 -0.10875 0.004 -0.11685 " pathEditMode="relative" rAng="0" ptsTypes="aaA">
                                      <p:cBhvr>
                                        <p:cTn id="34" dur="2000" fill="hold"/>
                                        <p:tgtEl>
                                          <p:spTgt spid="17"/>
                                        </p:tgtEl>
                                        <p:attrNameLst>
                                          <p:attrName>ppt_x</p:attrName>
                                          <p:attrName>ppt_y</p:attrName>
                                        </p:attrNameLst>
                                      </p:cBhvr>
                                      <p:rCtr x="382" y="-6525"/>
                                    </p:animMotion>
                                  </p:childTnLst>
                                </p:cTn>
                              </p:par>
                            </p:childTnLst>
                          </p:cTn>
                        </p:par>
                      </p:childTnLst>
                    </p:cTn>
                  </p:par>
                  <p:par>
                    <p:cTn id="35" fill="hold">
                      <p:stCondLst>
                        <p:cond delay="indefinite"/>
                      </p:stCondLst>
                      <p:childTnLst>
                        <p:par>
                          <p:cTn id="36" fill="hold">
                            <p:stCondLst>
                              <p:cond delay="0"/>
                            </p:stCondLst>
                            <p:childTnLst>
                              <p:par>
                                <p:cTn id="37" presetID="9" presetClass="exit" presetSubtype="0" fill="hold" nodeType="clickEffect">
                                  <p:stCondLst>
                                    <p:cond delay="0"/>
                                  </p:stCondLst>
                                  <p:childTnLst>
                                    <p:animEffect transition="out" filter="dissolve">
                                      <p:cBhvr>
                                        <p:cTn id="38" dur="500"/>
                                        <p:tgtEl>
                                          <p:spTgt spid="7"/>
                                        </p:tgtEl>
                                      </p:cBhvr>
                                    </p:animEffect>
                                    <p:set>
                                      <p:cBhvr>
                                        <p:cTn id="39" dur="1" fill="hold">
                                          <p:stCondLst>
                                            <p:cond delay="499"/>
                                          </p:stCondLst>
                                        </p:cTn>
                                        <p:tgtEl>
                                          <p:spTgt spid="7"/>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1"/>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60"/>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0" presetClass="path" presetSubtype="0" accel="50000" decel="50000" fill="hold" nodeType="clickEffect">
                                  <p:stCondLst>
                                    <p:cond delay="0"/>
                                  </p:stCondLst>
                                  <p:childTnLst>
                                    <p:animMotion origin="layout" path="M -0.0118 -0.0044 C -0.0526 -0.02338 -0.09323 -0.04236 -0.11719 -0.05556 C -0.14114 -0.06875 -0.1342 -0.06319 -0.15521 -0.0838 C -0.17639 -0.1044 -0.22934 -0.16296 -0.2441 -0.17847 " pathEditMode="relative" rAng="0" ptsTypes="aaaA">
                                      <p:cBhvr>
                                        <p:cTn id="49" dur="2000" fill="hold"/>
                                        <p:tgtEl>
                                          <p:spTgt spid="11"/>
                                        </p:tgtEl>
                                        <p:attrNameLst>
                                          <p:attrName>ppt_x</p:attrName>
                                          <p:attrName>ppt_y</p:attrName>
                                        </p:attrNameLst>
                                      </p:cBhvr>
                                      <p:rCtr x="-11615" y="-8704"/>
                                    </p:animMotion>
                                  </p:childTnLst>
                                </p:cTn>
                              </p:par>
                              <p:par>
                                <p:cTn id="50" presetID="0" presetClass="path" presetSubtype="0" accel="50000" decel="50000" fill="hold" grpId="1" nodeType="withEffect">
                                  <p:stCondLst>
                                    <p:cond delay="0"/>
                                  </p:stCondLst>
                                  <p:childTnLst>
                                    <p:animMotion origin="layout" path="M 2.5E-6 4.44444E-6 C -0.00712 -0.01389 -0.00625 -0.03311 -0.01354 -0.04653 C -0.0191 -0.07153 -0.03056 -0.09375 -0.03629 -0.11852 C -0.0382 -0.12616 -0.0408 -0.14121 -0.04688 -0.14399 C -0.04775 -0.14977 -0.04913 -0.15602 -0.05087 -0.16135 C -0.05261 -0.16598 -0.05625 -0.17454 -0.05625 -0.17431 C -0.05799 -0.18496 -0.06094 -0.19237 -0.06441 -0.20139 C -0.06563 -0.20787 -0.06684 -0.21204 -0.06979 -0.21737 C -0.07205 -0.23102 -0.06875 -0.21528 -0.07275 -0.22662 C -0.07483 -0.23195 -0.07431 -0.23843 -0.07587 -0.24399 C -0.08021 -0.25811 -0.08611 -0.272 -0.08941 -0.28658 C -0.09306 -0.30301 -0.09531 -0.32477 -0.10295 -0.33866 C -0.104 -0.34422 -0.10591 -0.34815 -0.10816 -0.35325 C -0.11042 -0.3713 -0.11962 -0.38588 -0.12466 -0.40255 C -0.12934 -0.41783 -0.13455 -0.43311 -0.14028 -0.44792 C -0.14271 -0.45463 -0.14323 -0.46158 -0.14653 -0.46806 C -0.14931 -0.48125 -0.154 -0.49676 -0.16007 -0.50787 C -0.16268 -0.51945 -0.1691 -0.52894 -0.17448 -0.53866 C -0.17604 -0.54121 -0.17674 -0.54468 -0.17865 -0.54653 C -0.18004 -0.54792 -0.18177 -0.54908 -0.18281 -0.5507 C -0.18611 -0.55556 -0.18802 -0.56181 -0.19115 -0.56667 C -0.19202 -0.56806 -0.19341 -0.56922 -0.19427 -0.57061 C -0.19601 -0.57315 -0.19705 -0.57593 -0.19844 -0.57871 C -0.20209 -0.58588 -0.20851 -0.59005 -0.21285 -0.59584 " pathEditMode="relative" rAng="0" ptsTypes="fffffffffffffffffffffffA">
                                      <p:cBhvr>
                                        <p:cTn id="51" dur="2000" fill="hold"/>
                                        <p:tgtEl>
                                          <p:spTgt spid="60"/>
                                        </p:tgtEl>
                                        <p:attrNameLst>
                                          <p:attrName>ppt_x</p:attrName>
                                          <p:attrName>ppt_y</p:attrName>
                                        </p:attrNameLst>
                                      </p:cBhvr>
                                      <p:rCtr x="-10642" y="-29792"/>
                                    </p:animMotion>
                                  </p:childTnLst>
                                </p:cTn>
                              </p:par>
                            </p:childTnLst>
                          </p:cTn>
                        </p:par>
                      </p:childTnLst>
                    </p:cTn>
                  </p:par>
                  <p:par>
                    <p:cTn id="52" fill="hold">
                      <p:stCondLst>
                        <p:cond delay="indefinite"/>
                      </p:stCondLst>
                      <p:childTnLst>
                        <p:par>
                          <p:cTn id="53" fill="hold">
                            <p:stCondLst>
                              <p:cond delay="0"/>
                            </p:stCondLst>
                            <p:childTnLst>
                              <p:par>
                                <p:cTn id="54" presetID="9" presetClass="exit" presetSubtype="0" fill="hold" nodeType="clickEffect">
                                  <p:stCondLst>
                                    <p:cond delay="0"/>
                                  </p:stCondLst>
                                  <p:childTnLst>
                                    <p:animEffect transition="out" filter="dissolve">
                                      <p:cBhvr>
                                        <p:cTn id="55" dur="500"/>
                                        <p:tgtEl>
                                          <p:spTgt spid="17"/>
                                        </p:tgtEl>
                                      </p:cBhvr>
                                    </p:animEffect>
                                    <p:set>
                                      <p:cBhvr>
                                        <p:cTn id="56" dur="1" fill="hold">
                                          <p:stCondLst>
                                            <p:cond delay="499"/>
                                          </p:stCondLst>
                                        </p:cTn>
                                        <p:tgtEl>
                                          <p:spTgt spid="17"/>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0" presetClass="path" presetSubtype="0" accel="50000" decel="50000" fill="hold" nodeType="clickEffect">
                                  <p:stCondLst>
                                    <p:cond delay="0"/>
                                  </p:stCondLst>
                                  <p:childTnLst>
                                    <p:animMotion origin="layout" path="M -0.0007 1.11022E-16 C 0.00833 -0.04699 0.01753 -0.09375 0.03715 -0.15671 C 0.05677 -0.21944 0.09757 -0.32639 0.11684 -0.37778 C 0.13611 -0.42917 0.14687 -0.45023 0.15278 -0.46458 " pathEditMode="relative" rAng="0" ptsTypes="aaaA">
                                      <p:cBhvr>
                                        <p:cTn id="66" dur="2000" fill="hold"/>
                                        <p:tgtEl>
                                          <p:spTgt spid="13"/>
                                        </p:tgtEl>
                                        <p:attrNameLst>
                                          <p:attrName>ppt_x</p:attrName>
                                          <p:attrName>ppt_y</p:attrName>
                                        </p:attrNameLst>
                                      </p:cBhvr>
                                      <p:rCtr x="7674" y="-23241"/>
                                    </p:animMotion>
                                  </p:childTnLst>
                                </p:cTn>
                              </p:par>
                              <p:par>
                                <p:cTn id="67" presetID="42" presetClass="path" presetSubtype="0" accel="50000" decel="50000" fill="hold" nodeType="withEffect">
                                  <p:stCondLst>
                                    <p:cond delay="0"/>
                                  </p:stCondLst>
                                  <p:childTnLst>
                                    <p:animMotion origin="layout" path="M -0.00539 3.12283E-6 L 0.00243 -0.13047 " pathEditMode="relative" rAng="0" ptsTypes="AA">
                                      <p:cBhvr>
                                        <p:cTn id="68" dur="2000" fill="hold"/>
                                        <p:tgtEl>
                                          <p:spTgt spid="12"/>
                                        </p:tgtEl>
                                        <p:attrNameLst>
                                          <p:attrName>ppt_x</p:attrName>
                                          <p:attrName>ppt_y</p:attrName>
                                        </p:attrNameLst>
                                      </p:cBhvr>
                                      <p:rCtr x="382" y="-6523"/>
                                    </p:animMotion>
                                  </p:childTnLst>
                                </p:cTn>
                              </p:par>
                            </p:childTnLst>
                          </p:cTn>
                        </p:par>
                      </p:childTnLst>
                    </p:cTn>
                  </p:par>
                  <p:par>
                    <p:cTn id="69" fill="hold">
                      <p:stCondLst>
                        <p:cond delay="indefinite"/>
                      </p:stCondLst>
                      <p:childTnLst>
                        <p:par>
                          <p:cTn id="70" fill="hold">
                            <p:stCondLst>
                              <p:cond delay="0"/>
                            </p:stCondLst>
                            <p:childTnLst>
                              <p:par>
                                <p:cTn id="71" presetID="9" presetClass="exit" presetSubtype="0" fill="hold" nodeType="clickEffect">
                                  <p:stCondLst>
                                    <p:cond delay="0"/>
                                  </p:stCondLst>
                                  <p:childTnLst>
                                    <p:animEffect transition="out" filter="dissolve">
                                      <p:cBhvr>
                                        <p:cTn id="72" dur="500"/>
                                        <p:tgtEl>
                                          <p:spTgt spid="12"/>
                                        </p:tgtEl>
                                      </p:cBhvr>
                                    </p:animEffect>
                                    <p:set>
                                      <p:cBhvr>
                                        <p:cTn id="73" dur="1" fill="hold">
                                          <p:stCondLst>
                                            <p:cond delay="499"/>
                                          </p:stCondLst>
                                        </p:cTn>
                                        <p:tgtEl>
                                          <p:spTgt spid="12"/>
                                        </p:tgtEl>
                                        <p:attrNameLst>
                                          <p:attrName>style.visibility</p:attrName>
                                        </p:attrNameLst>
                                      </p:cBhvr>
                                      <p:to>
                                        <p:strVal val="hidden"/>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14"/>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70"/>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0" presetClass="path" presetSubtype="0" accel="50000" decel="50000" fill="hold" nodeType="clickEffect">
                                  <p:stCondLst>
                                    <p:cond delay="0"/>
                                  </p:stCondLst>
                                  <p:childTnLst>
                                    <p:animMotion origin="layout" path="M -0.01441 -2.59259E-6 C -0.02101 -0.07731 -0.02743 -0.15463 -0.02101 -0.24074 C -0.01441 -0.32708 0.01771 -0.47222 0.02569 -0.51828 " pathEditMode="relative" rAng="0" ptsTypes="aaA">
                                      <p:cBhvr>
                                        <p:cTn id="83" dur="2000" fill="hold"/>
                                        <p:tgtEl>
                                          <p:spTgt spid="14"/>
                                        </p:tgtEl>
                                        <p:attrNameLst>
                                          <p:attrName>ppt_x</p:attrName>
                                          <p:attrName>ppt_y</p:attrName>
                                        </p:attrNameLst>
                                      </p:cBhvr>
                                      <p:rCtr x="1354" y="-25926"/>
                                    </p:animMotion>
                                  </p:childTnLst>
                                </p:cTn>
                              </p:par>
                              <p:par>
                                <p:cTn id="84" presetID="0" presetClass="path" presetSubtype="0" accel="50000" decel="50000" fill="hold" grpId="1" nodeType="withEffect">
                                  <p:stCondLst>
                                    <p:cond delay="0"/>
                                  </p:stCondLst>
                                  <p:childTnLst>
                                    <p:animMotion origin="layout" path="M 0 0 L 0.0243 -0.25862 L 0.03211 -0.50058 " pathEditMode="relative" ptsTypes="AAA">
                                      <p:cBhvr>
                                        <p:cTn id="85" dur="2000" fill="hold"/>
                                        <p:tgtEl>
                                          <p:spTgt spid="70"/>
                                        </p:tgtEl>
                                        <p:attrNameLst>
                                          <p:attrName>ppt_x</p:attrName>
                                          <p:attrName>ppt_y</p:attrName>
                                        </p:attrNameLst>
                                      </p:cBhvr>
                                    </p:animMotion>
                                  </p:childTnLst>
                                </p:cTn>
                              </p:par>
                            </p:childTnLst>
                          </p:cTn>
                        </p:par>
                      </p:childTnLst>
                    </p:cTn>
                  </p:par>
                  <p:par>
                    <p:cTn id="86" fill="hold">
                      <p:stCondLst>
                        <p:cond delay="indefinite"/>
                      </p:stCondLst>
                      <p:childTnLst>
                        <p:par>
                          <p:cTn id="87" fill="hold">
                            <p:stCondLst>
                              <p:cond delay="0"/>
                            </p:stCondLst>
                            <p:childTnLst>
                              <p:par>
                                <p:cTn id="88" presetID="9" presetClass="exit" presetSubtype="0" fill="hold" nodeType="clickEffect">
                                  <p:stCondLst>
                                    <p:cond delay="0"/>
                                  </p:stCondLst>
                                  <p:childTnLst>
                                    <p:animEffect transition="out" filter="dissolve">
                                      <p:cBhvr>
                                        <p:cTn id="89" dur="500"/>
                                        <p:tgtEl>
                                          <p:spTgt spid="13"/>
                                        </p:tgtEl>
                                      </p:cBhvr>
                                    </p:animEffect>
                                    <p:set>
                                      <p:cBhvr>
                                        <p:cTn id="90" dur="1" fill="hold">
                                          <p:stCondLst>
                                            <p:cond delay="499"/>
                                          </p:stCondLst>
                                        </p:cTn>
                                        <p:tgtEl>
                                          <p:spTgt spid="13"/>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15"/>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16"/>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0" presetClass="path" presetSubtype="0" accel="50000" decel="50000" fill="hold" nodeType="clickEffect">
                                  <p:stCondLst>
                                    <p:cond delay="0"/>
                                  </p:stCondLst>
                                  <p:childTnLst>
                                    <p:animMotion origin="layout" path="M 5E-6 -4.1499E-6 C -0.00365 -0.03446 -0.00729 -0.06893 -0.00295 -0.0997 C 0.0014 -0.13046 0.02136 -0.17094 0.02622 -0.18505 " pathEditMode="relative" ptsTypes="aaA">
                                      <p:cBhvr>
                                        <p:cTn id="100" dur="2000" fill="hold"/>
                                        <p:tgtEl>
                                          <p:spTgt spid="15"/>
                                        </p:tgtEl>
                                        <p:attrNameLst>
                                          <p:attrName>ppt_x</p:attrName>
                                          <p:attrName>ppt_y</p:attrName>
                                        </p:attrNameLst>
                                      </p:cBhvr>
                                    </p:animMotion>
                                  </p:childTnLst>
                                </p:cTn>
                              </p:par>
                              <p:par>
                                <p:cTn id="101" presetID="0" presetClass="path" presetSubtype="0" accel="50000" decel="50000" fill="hold" nodeType="withEffect">
                                  <p:stCondLst>
                                    <p:cond delay="0"/>
                                  </p:stCondLst>
                                  <p:childTnLst>
                                    <p:animMotion origin="layout" path="M 2.22222E-6 -2.82905E-6 C 0.01232 -0.01087 0.02482 -0.02151 0.03507 -0.03493 C 0.04531 -0.04835 0.05694 -0.07263 0.06128 -0.08027 " pathEditMode="relative" ptsTypes="aaA">
                                      <p:cBhvr>
                                        <p:cTn id="102" dur="2000" fill="hold"/>
                                        <p:tgtEl>
                                          <p:spTgt spid="1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0" grpId="1" animBg="1"/>
      <p:bldP spid="70" grpId="0" animBg="1"/>
      <p:bldP spid="70"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35560" y="1916832"/>
            <a:ext cx="5040560" cy="3721968"/>
          </a:xfrm>
          <a:prstGeom prst="rect">
            <a:avLst/>
          </a:prstGeom>
        </p:spPr>
        <p:txBody>
          <a:bodyPr vert="horz" lIns="91440" tIns="45720" rIns="91440" bIns="45720" rtlCol="0" anchor="ctr">
            <a:noAutofit/>
          </a:bodyPr>
          <a:lstStyle/>
          <a:p>
            <a:pPr marL="457200" indent="-457200">
              <a:buFont typeface="Arial" pitchFamily="34" charset="0"/>
              <a:buChar char="•"/>
              <a:defRPr/>
            </a:pPr>
            <a:endParaRPr lang="en-CA" sz="2800" dirty="0">
              <a:solidFill>
                <a:schemeClr val="tx2">
                  <a:lumMod val="50000"/>
                </a:schemeClr>
              </a:solidFill>
              <a:latin typeface="Century Gothic" pitchFamily="34" charset="0"/>
              <a:ea typeface="+mj-ea"/>
              <a:cs typeface="+mj-cs"/>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38272" t="34859" r="38721" b="34600"/>
          <a:stretch/>
        </p:blipFill>
        <p:spPr>
          <a:xfrm rot="5400000">
            <a:off x="7323739" y="1809848"/>
            <a:ext cx="2358752" cy="4052230"/>
          </a:xfrm>
          <a:prstGeom prst="rect">
            <a:avLst/>
          </a:prstGeom>
        </p:spPr>
      </p:pic>
      <p:sp>
        <p:nvSpPr>
          <p:cNvPr id="11" name="Title 10">
            <a:extLst>
              <a:ext uri="{FF2B5EF4-FFF2-40B4-BE49-F238E27FC236}">
                <a16:creationId xmlns:a16="http://schemas.microsoft.com/office/drawing/2014/main" id="{C62A50D6-EBEE-0274-12FB-7AC018B5CE5C}"/>
              </a:ext>
            </a:extLst>
          </p:cNvPr>
          <p:cNvSpPr>
            <a:spLocks noGrp="1"/>
          </p:cNvSpPr>
          <p:nvPr>
            <p:ph type="title"/>
          </p:nvPr>
        </p:nvSpPr>
        <p:spPr>
          <a:xfrm>
            <a:off x="838200" y="365125"/>
            <a:ext cx="10515600" cy="1325563"/>
          </a:xfrm>
        </p:spPr>
        <p:txBody>
          <a:bodyPr>
            <a:normAutofit/>
          </a:bodyPr>
          <a:lstStyle/>
          <a:p>
            <a:r>
              <a:rPr lang="en-CA" dirty="0"/>
              <a:t>Scientists look for patterns</a:t>
            </a:r>
            <a:endParaRPr lang="en-GB" dirty="0"/>
          </a:p>
        </p:txBody>
      </p:sp>
      <p:sp>
        <p:nvSpPr>
          <p:cNvPr id="12" name="Content Placeholder 11">
            <a:extLst>
              <a:ext uri="{FF2B5EF4-FFF2-40B4-BE49-F238E27FC236}">
                <a16:creationId xmlns:a16="http://schemas.microsoft.com/office/drawing/2014/main" id="{D0194E13-0AF9-1FC9-974E-195862104607}"/>
              </a:ext>
            </a:extLst>
          </p:cNvPr>
          <p:cNvSpPr>
            <a:spLocks noGrp="1"/>
          </p:cNvSpPr>
          <p:nvPr>
            <p:ph idx="1"/>
          </p:nvPr>
        </p:nvSpPr>
        <p:spPr>
          <a:xfrm>
            <a:off x="838200" y="1825625"/>
            <a:ext cx="10515600" cy="4351338"/>
          </a:xfrm>
        </p:spPr>
        <p:txBody>
          <a:bodyPr>
            <a:normAutofit/>
          </a:bodyPr>
          <a:lstStyle/>
          <a:p>
            <a:pPr marL="457200" indent="-457200">
              <a:buFont typeface="Arial" panose="020B0604020202020204" pitchFamily="34" charset="0"/>
              <a:buChar char="•"/>
            </a:pPr>
            <a:r>
              <a:rPr lang="en-CA" dirty="0"/>
              <a:t>name</a:t>
            </a:r>
          </a:p>
          <a:p>
            <a:pPr marL="457200" indent="-457200">
              <a:buFont typeface="Arial" panose="020B0604020202020204" pitchFamily="34" charset="0"/>
              <a:buChar char="•"/>
            </a:pPr>
            <a:r>
              <a:rPr lang="en-CA" dirty="0"/>
              <a:t>mass</a:t>
            </a:r>
          </a:p>
          <a:p>
            <a:pPr marL="457200" indent="-457200">
              <a:buFont typeface="Arial" panose="020B0604020202020204" pitchFamily="34" charset="0"/>
              <a:buChar char="•"/>
            </a:pPr>
            <a:r>
              <a:rPr lang="en-CA" dirty="0"/>
              <a:t>spin</a:t>
            </a:r>
          </a:p>
          <a:p>
            <a:pPr marL="457200" indent="-457200">
              <a:buFont typeface="Arial" panose="020B0604020202020204" pitchFamily="34" charset="0"/>
              <a:buChar char="•"/>
            </a:pPr>
            <a:r>
              <a:rPr lang="en-CA" dirty="0"/>
              <a:t>electric charge (Q)</a:t>
            </a:r>
          </a:p>
          <a:p>
            <a:pPr marL="457200" indent="-457200">
              <a:buFont typeface="Arial" panose="020B0604020202020204" pitchFamily="34" charset="0"/>
              <a:buChar char="•"/>
            </a:pPr>
            <a:r>
              <a:rPr lang="en-CA" dirty="0">
                <a:sym typeface="Wingdings" pitchFamily="2" charset="2"/>
              </a:rPr>
              <a:t>strangeness (S)</a:t>
            </a:r>
          </a:p>
          <a:p>
            <a:pPr marL="457200" indent="-457200">
              <a:buFont typeface="Arial" panose="020B0604020202020204" pitchFamily="34" charset="0"/>
              <a:buChar char="•"/>
            </a:pPr>
            <a:r>
              <a:rPr lang="en-CA" dirty="0">
                <a:sym typeface="Wingdings" pitchFamily="2" charset="2"/>
              </a:rPr>
              <a:t>date</a:t>
            </a:r>
          </a:p>
          <a:p>
            <a:pPr marL="457200" indent="-457200">
              <a:buFont typeface="Arial" panose="020B0604020202020204" pitchFamily="34" charset="0"/>
              <a:buChar char="•"/>
            </a:pPr>
            <a:r>
              <a:rPr lang="en-CA" dirty="0">
                <a:sym typeface="Wingdings" pitchFamily="2" charset="2"/>
              </a:rPr>
              <a:t>symbol</a:t>
            </a:r>
            <a:endParaRPr lang="en-CA" dirty="0"/>
          </a:p>
          <a:p>
            <a:pPr marL="457200" indent="-457200">
              <a:buFont typeface="Arial" panose="020B0604020202020204" pitchFamily="34" charset="0"/>
              <a:buChar char="•"/>
            </a:pPr>
            <a:endParaRPr lang="en-GB" dirty="0"/>
          </a:p>
        </p:txBody>
      </p:sp>
    </p:spTree>
    <p:extLst>
      <p:ext uri="{BB962C8B-B14F-4D97-AF65-F5344CB8AC3E}">
        <p14:creationId xmlns:p14="http://schemas.microsoft.com/office/powerpoint/2010/main" val="1654361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A13D5-BF75-F0F3-767A-AD4B8FFEED7F}"/>
              </a:ext>
            </a:extLst>
          </p:cNvPr>
          <p:cNvSpPr>
            <a:spLocks noGrp="1"/>
          </p:cNvSpPr>
          <p:nvPr>
            <p:ph type="title"/>
          </p:nvPr>
        </p:nvSpPr>
        <p:spPr/>
        <p:txBody>
          <a:bodyPr/>
          <a:lstStyle/>
          <a:p>
            <a:r>
              <a:rPr lang="en-GB" dirty="0"/>
              <a:t>Design Challenge</a:t>
            </a:r>
          </a:p>
        </p:txBody>
      </p:sp>
      <p:sp>
        <p:nvSpPr>
          <p:cNvPr id="3" name="Content Placeholder 2">
            <a:extLst>
              <a:ext uri="{FF2B5EF4-FFF2-40B4-BE49-F238E27FC236}">
                <a16:creationId xmlns:a16="http://schemas.microsoft.com/office/drawing/2014/main" id="{2132D0BF-64DE-1CA2-C693-D5EADFF58460}"/>
              </a:ext>
            </a:extLst>
          </p:cNvPr>
          <p:cNvSpPr>
            <a:spLocks noGrp="1"/>
          </p:cNvSpPr>
          <p:nvPr>
            <p:ph idx="1"/>
          </p:nvPr>
        </p:nvSpPr>
        <p:spPr/>
        <p:txBody>
          <a:bodyPr/>
          <a:lstStyle/>
          <a:p>
            <a:r>
              <a:rPr lang="en-GB" dirty="0"/>
              <a:t>Magento Hydro Dynamic Drive</a:t>
            </a:r>
          </a:p>
        </p:txBody>
      </p:sp>
    </p:spTree>
    <p:extLst>
      <p:ext uri="{BB962C8B-B14F-4D97-AF65-F5344CB8AC3E}">
        <p14:creationId xmlns:p14="http://schemas.microsoft.com/office/powerpoint/2010/main" val="225356616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F1A9ED4-223C-212F-ED40-459B50FCFAC5}"/>
              </a:ext>
            </a:extLst>
          </p:cNvPr>
          <p:cNvSpPr>
            <a:spLocks noGrp="1"/>
          </p:cNvSpPr>
          <p:nvPr>
            <p:ph idx="1"/>
          </p:nvPr>
        </p:nvSpPr>
        <p:spPr/>
        <p:txBody>
          <a:bodyPr/>
          <a:lstStyle/>
          <a:p>
            <a:r>
              <a:rPr lang="en-GB" dirty="0"/>
              <a:t>Jed Marshall</a:t>
            </a:r>
          </a:p>
        </p:txBody>
      </p:sp>
      <p:sp>
        <p:nvSpPr>
          <p:cNvPr id="5" name="Content Placeholder 4">
            <a:extLst>
              <a:ext uri="{FF2B5EF4-FFF2-40B4-BE49-F238E27FC236}">
                <a16:creationId xmlns:a16="http://schemas.microsoft.com/office/drawing/2014/main" id="{DC397158-8024-07C1-BAD5-89F9D2D7D730}"/>
              </a:ext>
            </a:extLst>
          </p:cNvPr>
          <p:cNvSpPr>
            <a:spLocks noGrp="1"/>
          </p:cNvSpPr>
          <p:nvPr>
            <p:ph idx="13"/>
          </p:nvPr>
        </p:nvSpPr>
        <p:spPr/>
        <p:txBody>
          <a:bodyPr/>
          <a:lstStyle/>
          <a:p>
            <a:r>
              <a:rPr lang="en-GB" dirty="0" err="1"/>
              <a:t>jmarshall@alexandrapark.school</a:t>
            </a:r>
            <a:endParaRPr lang="en-GB" dirty="0"/>
          </a:p>
        </p:txBody>
      </p:sp>
    </p:spTree>
    <p:extLst>
      <p:ext uri="{BB962C8B-B14F-4D97-AF65-F5344CB8AC3E}">
        <p14:creationId xmlns:p14="http://schemas.microsoft.com/office/powerpoint/2010/main" val="2939126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22630-256A-8FEC-10E1-CD5D5E016A2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F85FDD7A-6804-85D3-B764-8168CA322D10}"/>
              </a:ext>
            </a:extLst>
          </p:cNvPr>
          <p:cNvSpPr txBox="1">
            <a:spLocks/>
          </p:cNvSpPr>
          <p:nvPr/>
        </p:nvSpPr>
        <p:spPr>
          <a:xfrm>
            <a:off x="2135560" y="1916832"/>
            <a:ext cx="5040560" cy="3721968"/>
          </a:xfrm>
          <a:prstGeom prst="rect">
            <a:avLst/>
          </a:prstGeom>
        </p:spPr>
        <p:txBody>
          <a:bodyPr vert="horz" lIns="91440" tIns="45720" rIns="91440" bIns="45720" rtlCol="0" anchor="ctr">
            <a:noAutofit/>
          </a:bodyPr>
          <a:lstStyle/>
          <a:p>
            <a:pPr marL="457200" indent="-457200">
              <a:buFont typeface="Arial" pitchFamily="34" charset="0"/>
              <a:buChar char="•"/>
              <a:defRPr/>
            </a:pPr>
            <a:endParaRPr lang="en-CA" sz="2800" dirty="0">
              <a:solidFill>
                <a:schemeClr val="tx2">
                  <a:lumMod val="50000"/>
                </a:schemeClr>
              </a:solidFill>
              <a:latin typeface="Century Gothic" pitchFamily="34" charset="0"/>
              <a:ea typeface="+mj-ea"/>
              <a:cs typeface="+mj-cs"/>
            </a:endParaRPr>
          </a:p>
        </p:txBody>
      </p:sp>
      <p:sp>
        <p:nvSpPr>
          <p:cNvPr id="11" name="Title 10">
            <a:extLst>
              <a:ext uri="{FF2B5EF4-FFF2-40B4-BE49-F238E27FC236}">
                <a16:creationId xmlns:a16="http://schemas.microsoft.com/office/drawing/2014/main" id="{652D9D49-8EAF-2EB5-1A05-CE5485030553}"/>
              </a:ext>
            </a:extLst>
          </p:cNvPr>
          <p:cNvSpPr>
            <a:spLocks noGrp="1"/>
          </p:cNvSpPr>
          <p:nvPr>
            <p:ph type="title"/>
          </p:nvPr>
        </p:nvSpPr>
        <p:spPr>
          <a:xfrm>
            <a:off x="838200" y="365125"/>
            <a:ext cx="10515600" cy="1325563"/>
          </a:xfrm>
        </p:spPr>
        <p:txBody>
          <a:bodyPr>
            <a:normAutofit/>
          </a:bodyPr>
          <a:lstStyle/>
          <a:p>
            <a:r>
              <a:rPr lang="en-CA" dirty="0"/>
              <a:t>Scientists look for patterns</a:t>
            </a:r>
            <a:endParaRPr lang="en-GB" dirty="0"/>
          </a:p>
        </p:txBody>
      </p:sp>
      <p:pic>
        <p:nvPicPr>
          <p:cNvPr id="6" name="Picture 5">
            <a:extLst>
              <a:ext uri="{FF2B5EF4-FFF2-40B4-BE49-F238E27FC236}">
                <a16:creationId xmlns:a16="http://schemas.microsoft.com/office/drawing/2014/main" id="{62D8ADD7-FB97-C42B-8050-D45A104B384F}"/>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38272" t="34859" r="38721" b="34600"/>
          <a:stretch/>
        </p:blipFill>
        <p:spPr>
          <a:xfrm rot="5400000">
            <a:off x="5543260" y="4171660"/>
            <a:ext cx="1191735" cy="2047347"/>
          </a:xfrm>
          <a:prstGeom prst="rect">
            <a:avLst/>
          </a:prstGeom>
        </p:spPr>
      </p:pic>
      <p:pic>
        <p:nvPicPr>
          <p:cNvPr id="7" name="Picture 6">
            <a:extLst>
              <a:ext uri="{FF2B5EF4-FFF2-40B4-BE49-F238E27FC236}">
                <a16:creationId xmlns:a16="http://schemas.microsoft.com/office/drawing/2014/main" id="{7DA48B6A-FBA0-779E-E52D-9A86E18E807C}"/>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517432" y="1565495"/>
            <a:ext cx="2044118" cy="1185469"/>
          </a:xfrm>
          <a:prstGeom prst="rect">
            <a:avLst/>
          </a:prstGeom>
        </p:spPr>
      </p:pic>
      <p:pic>
        <p:nvPicPr>
          <p:cNvPr id="8" name="Picture 7">
            <a:extLst>
              <a:ext uri="{FF2B5EF4-FFF2-40B4-BE49-F238E27FC236}">
                <a16:creationId xmlns:a16="http://schemas.microsoft.com/office/drawing/2014/main" id="{CBAC4767-EEEC-8302-0F11-4B431587556B}"/>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828800" y="1794089"/>
            <a:ext cx="2044118" cy="1216235"/>
          </a:xfrm>
          <a:prstGeom prst="rect">
            <a:avLst/>
          </a:prstGeom>
        </p:spPr>
      </p:pic>
      <p:pic>
        <p:nvPicPr>
          <p:cNvPr id="9" name="Picture 8">
            <a:extLst>
              <a:ext uri="{FF2B5EF4-FFF2-40B4-BE49-F238E27FC236}">
                <a16:creationId xmlns:a16="http://schemas.microsoft.com/office/drawing/2014/main" id="{822A09BD-3A8E-44D9-2805-293D45AA0D71}"/>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728727" y="4981447"/>
            <a:ext cx="2045415" cy="1207179"/>
          </a:xfrm>
          <a:prstGeom prst="rect">
            <a:avLst/>
          </a:prstGeom>
        </p:spPr>
      </p:pic>
      <p:pic>
        <p:nvPicPr>
          <p:cNvPr id="10" name="Picture 9">
            <a:extLst>
              <a:ext uri="{FF2B5EF4-FFF2-40B4-BE49-F238E27FC236}">
                <a16:creationId xmlns:a16="http://schemas.microsoft.com/office/drawing/2014/main" id="{BD95B2B7-3206-ED65-5D82-E4424A192D96}"/>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362201" y="3560150"/>
            <a:ext cx="2045463" cy="1164251"/>
          </a:xfrm>
          <a:prstGeom prst="rect">
            <a:avLst/>
          </a:prstGeom>
        </p:spPr>
      </p:pic>
      <p:pic>
        <p:nvPicPr>
          <p:cNvPr id="13" name="Picture 12">
            <a:extLst>
              <a:ext uri="{FF2B5EF4-FFF2-40B4-BE49-F238E27FC236}">
                <a16:creationId xmlns:a16="http://schemas.microsoft.com/office/drawing/2014/main" id="{18D1D464-37A2-1629-3407-58D6C892C246}"/>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562600" y="3279780"/>
            <a:ext cx="2044118" cy="1139820"/>
          </a:xfrm>
          <a:prstGeom prst="rect">
            <a:avLst/>
          </a:prstGeom>
        </p:spPr>
      </p:pic>
      <p:pic>
        <p:nvPicPr>
          <p:cNvPr id="14" name="Picture 13">
            <a:extLst>
              <a:ext uri="{FF2B5EF4-FFF2-40B4-BE49-F238E27FC236}">
                <a16:creationId xmlns:a16="http://schemas.microsoft.com/office/drawing/2014/main" id="{CFBE77CE-42A5-5A29-590B-F25E58CF522E}"/>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7633282" y="4490890"/>
            <a:ext cx="2044118" cy="1224111"/>
          </a:xfrm>
          <a:prstGeom prst="rect">
            <a:avLst/>
          </a:prstGeom>
        </p:spPr>
      </p:pic>
      <p:pic>
        <p:nvPicPr>
          <p:cNvPr id="15" name="Picture 14">
            <a:extLst>
              <a:ext uri="{FF2B5EF4-FFF2-40B4-BE49-F238E27FC236}">
                <a16:creationId xmlns:a16="http://schemas.microsoft.com/office/drawing/2014/main" id="{69E4AD48-6213-4A9F-FA26-B4B704F0E94A}"/>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7949480" y="2986102"/>
            <a:ext cx="2044118" cy="1191665"/>
          </a:xfrm>
          <a:prstGeom prst="rect">
            <a:avLst/>
          </a:prstGeom>
        </p:spPr>
      </p:pic>
      <p:pic>
        <p:nvPicPr>
          <p:cNvPr id="16" name="Picture 15">
            <a:extLst>
              <a:ext uri="{FF2B5EF4-FFF2-40B4-BE49-F238E27FC236}">
                <a16:creationId xmlns:a16="http://schemas.microsoft.com/office/drawing/2014/main" id="{2532ADAF-2C25-C68A-B49F-4FD147D8A3B1}"/>
              </a:ext>
            </a:extLst>
          </p:cNvPr>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4280482" y="1905001"/>
            <a:ext cx="2044118" cy="1155499"/>
          </a:xfrm>
          <a:prstGeom prst="rect">
            <a:avLst/>
          </a:prstGeom>
        </p:spPr>
      </p:pic>
    </p:spTree>
    <p:extLst>
      <p:ext uri="{BB962C8B-B14F-4D97-AF65-F5344CB8AC3E}">
        <p14:creationId xmlns:p14="http://schemas.microsoft.com/office/powerpoint/2010/main" val="777318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559 -0.00463 C -0.05625 0.03056 -0.05434 0.08704 -0.06024 0.12153 C -0.06007 0.2081 -0.0691 0.29746 -0.05799 0.38079 C -0.05729 0.39445 -0.05608 0.40208 -0.05417 0.41528 C -0.05365 0.4206 -0.05382 0.42662 -0.05208 0.43079 C -0.05122 0.43287 -0.05 0.4338 -0.04896 0.43542 C -0.04531 0.45116 -0.05 0.43588 -0.04514 0.44329 C -0.04462 0.44421 -0.04445 0.44676 -0.04375 0.44792 C -0.03976 0.45533 -0.03472 0.46366 -0.02951 0.46667 C -0.02743 0.4706 -0.02813 0.46968 -0.02552 0.4713 C -0.02396 0.47269 -0.02049 0.47454 -0.02049 0.47477 C -0.01701 0.48079 -0.01424 0.48403 -0.00972 0.48681 C -0.00695 0.49259 1.11111E-6 0.50232 0.00382 0.50394 C 0.00555 0.50903 0.00625 0.51134 0.0092 0.51343 C 0.0158 0.52292 0.02726 0.52199 0.03472 0.52269 C 0.05 0.52708 0.06493 0.53449 0.08003 0.53866 C 0.09705 0.5375 0.10694 0.53704 0.1217 0.5338 C 0.12639 0.53033 0.13055 0.52408 0.13524 0.5213 C 0.13837 0.51482 0.14253 0.50648 0.14653 0.50255 C 0.14948 0.5 0.15347 0.50023 0.15642 0.49792 C 0.16788 0.48982 0.15989 0.49259 0.16858 0.49005 C 0.17257 0.4875 0.17639 0.48611 0.18055 0.4838 C 0.18229 0.48009 0.18385 0.47732 0.18576 0.47454 C 0.18785 0.46806 0.18976 0.45695 0.19271 0.45255 C 0.1941 0.45023 0.19583 0.44861 0.19722 0.4463 C 0.19809 0.44491 0.19948 0.44329 0.19948 0.44352 C 0.19983 0.44144 0.19965 0.43958 0.20017 0.43843 C 0.20087 0.4375 0.20174 0.43796 0.2026 0.43704 C 0.20451 0.43449 0.20642 0.43079 0.20851 0.42755 C 0.21319 0.4206 0.21597 0.41736 0.22135 0.41366 C 0.24566 0.41412 0.26962 0.41296 0.29392 0.41528 C 0.30694 0.41621 0.26771 0.41574 0.25469 0.41667 C 0.2493 0.4169 0.24392 0.41759 0.23871 0.41829 C 0.23559 0.41759 0.23212 0.41783 0.22899 0.41667 C 0.22743 0.41597 0.22639 0.41273 0.22517 0.41204 C 0.22448 0.41134 0.22292 0.41042 0.22292 0.41065 " pathEditMode="relative" rAng="0" ptsTypes="AAAAAAAAAAAAAAAAAAAAAAAAAAAAAAAAAAAA">
                                      <p:cBhvr>
                                        <p:cTn id="6" dur="2000" fill="hold"/>
                                        <p:tgtEl>
                                          <p:spTgt spid="8"/>
                                        </p:tgtEl>
                                        <p:attrNameLst>
                                          <p:attrName>ppt_x</p:attrName>
                                          <p:attrName>ppt_y</p:attrName>
                                        </p:attrNameLst>
                                      </p:cBhvr>
                                      <p:rCtr x="17240" y="27153"/>
                                    </p:animMotion>
                                  </p:childTnLst>
                                </p:cTn>
                              </p:par>
                              <p:par>
                                <p:cTn id="7" presetID="0" presetClass="path" presetSubtype="0" accel="50000" decel="50000" fill="hold" nodeType="withEffect">
                                  <p:stCondLst>
                                    <p:cond delay="0"/>
                                  </p:stCondLst>
                                  <p:childTnLst>
                                    <p:animMotion origin="layout" path="M -8.33333E-7 -0.09329 C 0.00122 -0.11134 0.00191 -0.13796 0.01684 -0.14954 C 0.02188 -0.16574 0.0316 -0.1787 0.04063 -0.19236 C 0.04479 -0.19861 0.04844 -0.20579 0.05451 -0.20995 C 0.05695 -0.2169 0.05712 -0.22037 0.06233 -0.22431 C 0.06667 -0.23148 0.07413 -0.23218 0.08038 -0.23657 C 0.08681 -0.24074 0.08958 -0.24375 0.09618 -0.2463 C 0.09983 -0.24792 0.1033 -0.24907 0.10695 -0.2507 C 0.10886 -0.25139 0.11302 -0.25278 0.11302 -0.25255 C 0.13108 -0.25255 0.14931 -0.25232 0.16736 -0.25185 C 0.17882 -0.25139 0.18976 -0.24745 0.20104 -0.2463 C 0.2066 -0.24421 0.21146 -0.24144 0.21701 -0.23982 C 0.21997 -0.23634 0.22431 -0.23519 0.22795 -0.2331 C 0.23264 -0.23056 0.23438 -0.22685 0.23993 -0.22523 C 0.2467 -0.2206 0.24358 -0.22176 0.24879 -0.21991 C 0.25226 -0.21574 0.25399 -0.21111 0.25677 -0.20648 C 0.25747 -0.20532 0.25868 -0.20347 0.25868 -0.20324 C 0.26111 -0.19329 0.25764 -0.2037 0.26267 -0.19676 C 0.26615 -0.19236 0.26563 -0.19051 0.27066 -0.18704 C 0.27361 -0.18171 0.27483 -0.17315 0.28038 -0.17153 C 0.28195 -0.16574 0.28264 -0.16042 0.28646 -0.15625 C 0.28889 -0.14838 0.29271 -0.14676 0.29844 -0.14306 C 0.3007 -0.13565 0.29757 -0.14306 0.3033 -0.13843 C 0.30434 -0.13773 0.30434 -0.13611 0.30521 -0.13519 C 0.30851 -0.13125 0.31389 -0.12546 0.31823 -0.12431 C 0.3191 -0.12107 0.32656 -0.10995 0.32917 -0.10764 C 0.3309 -0.10579 0.33507 -0.10347 0.33507 -0.10324 C 0.33785 -0.09838 0.34288 -0.09815 0.34792 -0.09676 C 0.35122 -0.09306 0.35417 -0.09167 0.35868 -0.09005 C 0.35903 -0.08843 0.3599 -0.08472 0.3599 -0.08426 " pathEditMode="relative" rAng="0" ptsTypes="AAAAAAAAAAAAAAAAAAAAAAAAAAAAAA">
                                      <p:cBhvr>
                                        <p:cTn id="8" dur="2000" fill="hold"/>
                                        <p:tgtEl>
                                          <p:spTgt spid="9"/>
                                        </p:tgtEl>
                                        <p:attrNameLst>
                                          <p:attrName>ppt_x</p:attrName>
                                          <p:attrName>ppt_y</p:attrName>
                                        </p:attrNameLst>
                                      </p:cBhvr>
                                      <p:rCtr x="17986" y="-7523"/>
                                    </p:animMotion>
                                  </p:childTnLst>
                                </p:cTn>
                              </p:par>
                              <p:par>
                                <p:cTn id="9" presetID="0" presetClass="path" presetSubtype="0" accel="50000" decel="50000" fill="hold" nodeType="withEffect">
                                  <p:stCondLst>
                                    <p:cond delay="0"/>
                                  </p:stCondLst>
                                  <p:childTnLst>
                                    <p:animMotion origin="layout" path="M 0.01441 -0.10973 C 0.01667 -0.1132 0.02101 -0.11505 0.02379 -0.11852 C 0.02552 -0.12061 0.029 -0.12755 0.03195 -0.12917 C 0.03802 -0.13311 0.04393 -0.13866 0.05139 -0.14075 C 0.05816 -0.14676 0.04931 -0.1382 0.05452 -0.14514 C 0.05764 -0.14931 0.06476 -0.15255 0.07031 -0.15325 C 0.07292 -0.15579 0.07587 -0.15602 0.07934 -0.15788 C 0.08212 -0.15926 0.08455 -0.16181 0.08802 -0.16297 C 0.10486 -0.16644 0.12084 -0.17107 0.13837 -0.17292 C 0.15278 -0.17732 0.16511 -0.18125 0.18056 -0.18241 C 0.21216 -0.19098 0.25382 -0.18959 0.28438 -0.19005 C 0.30938 -0.19005 0.33403 -0.19075 0.35903 -0.18959 C 0.36163 -0.18959 0.36302 -0.18727 0.36511 -0.18704 C 0.38438 -0.18218 0.40556 -0.17871 0.42552 -0.17639 C 0.43229 -0.17315 0.43976 -0.172 0.44705 -0.17038 C 0.44983 -0.16713 0.45261 -0.16528 0.45677 -0.16389 C 0.45834 -0.16274 0.45938 -0.16065 0.46077 -0.15926 C 0.46337 -0.15764 0.46788 -0.15672 0.47049 -0.1551 C 0.47466 -0.15255 0.47639 -0.15 0.4816 -0.14885 C 0.48542 -0.14352 0.48924 -0.13843 0.49549 -0.13542 C 0.49584 -0.13426 0.49566 -0.13334 0.49636 -0.13264 C 0.49688 -0.13218 0.49827 -0.13241 0.49913 -0.13172 C 0.50625 -0.12825 0.49636 -0.13125 0.504 -0.12917 C 0.50729 -0.12732 0.51111 -0.12593 0.51389 -0.12385 C 0.52136 -0.11852 0.529 -0.11158 0.53768 -0.10857 C 0.54184 -0.10487 0.54497 -0.10255 0.55052 -0.10139 C 0.56302 -0.08936 0.58993 -0.08866 0.60591 -0.0882 C 0.60764 -0.0875 0.6099 -0.0875 0.61163 -0.08658 C 0.61841 -0.08288 0.60851 -0.08588 0.61632 -0.08357 C 0.61893 -0.08195 0.62136 -0.08102 0.62361 -0.07963 C 0.62396 -0.07801 0.62361 -0.07686 0.62448 -0.0757 C 0.62639 -0.07315 0.62986 -0.07547 0.62986 -0.07084 " pathEditMode="relative" rAng="0" ptsTypes="AAAAAAAAAAAAAAAAAAAAAAAAAAAAAAAA">
                                      <p:cBhvr>
                                        <p:cTn id="10" dur="2000" fill="hold"/>
                                        <p:tgtEl>
                                          <p:spTgt spid="10"/>
                                        </p:tgtEl>
                                        <p:attrNameLst>
                                          <p:attrName>ppt_x</p:attrName>
                                          <p:attrName>ppt_y</p:attrName>
                                        </p:attrNameLst>
                                      </p:cBhvr>
                                      <p:rCtr x="30764" y="-2083"/>
                                    </p:animMotion>
                                  </p:childTnLst>
                                </p:cTn>
                              </p:par>
                              <p:par>
                                <p:cTn id="11" presetID="0" presetClass="path" presetSubtype="0" accel="50000" decel="50000" fill="hold" nodeType="withEffect">
                                  <p:stCondLst>
                                    <p:cond delay="0"/>
                                  </p:stCondLst>
                                  <p:childTnLst>
                                    <p:animMotion origin="layout" path="M -0.08108 -2.22222E-6 C -0.06806 -0.00833 -0.06528 -0.01759 -0.0526 -0.02616 C -0.03507 -0.05254 -0.04948 -0.02778 -0.03837 -0.06412 C -0.03507 -0.07477 -0.02101 -0.08449 -0.01493 -0.09421 C -0.00573 -0.11041 0.00017 -0.12708 0.01372 -0.14259 C 0.01528 -0.1544 0.01892 -0.17847 0.01892 -0.17847 " pathEditMode="relative" rAng="0" ptsTypes="AAAAAA">
                                      <p:cBhvr>
                                        <p:cTn id="12" dur="2000" fill="hold"/>
                                        <p:tgtEl>
                                          <p:spTgt spid="15"/>
                                        </p:tgtEl>
                                        <p:attrNameLst>
                                          <p:attrName>ppt_x</p:attrName>
                                          <p:attrName>ppt_y</p:attrName>
                                        </p:attrNameLst>
                                      </p:cBhvr>
                                      <p:rCtr x="5000" y="-8935"/>
                                    </p:animMotion>
                                  </p:childTnLst>
                                </p:cTn>
                              </p:par>
                              <p:par>
                                <p:cTn id="13" presetID="0" presetClass="path" presetSubtype="0" accel="50000" decel="50000" fill="hold" nodeType="withEffect">
                                  <p:stCondLst>
                                    <p:cond delay="0"/>
                                  </p:stCondLst>
                                  <p:childTnLst>
                                    <p:animMotion origin="layout" path="M 4.72222E-6 1.85185E-6 C 4.72222E-6 0.00046 0.00104 0.00972 0.00173 0.01065 C 0.00312 0.01389 0.00642 0.01875 0.00642 0.01898 C 0.00746 0.0331 0.00954 0.04676 0.01163 0.06088 C 0.01371 0.07454 0.01423 0.08819 0.01631 0.10162 C 0.01666 0.11204 0.01701 0.12222 0.01718 0.13287 C 0.01753 0.13912 0.02013 0.14699 0.02083 0.15301 C 0.02222 0.16528 0.02395 0.17708 0.02552 0.18912 C 0.02691 0.2037 0.02847 0.21852 0.03107 0.2331 C 0.03229 0.24954 0.03159 0.26643 0.0375 0.28032 C 0.03871 0.29954 0.04045 0.32083 0.04566 0.33819 C 0.04635 0.34653 0.04843 0.36666 0.05104 0.37407 C 0.05277 0.3787 0.05486 0.38217 0.05659 0.38657 L 0.05659 0.3868 C 0.05781 0.39305 0.05989 0.39954 0.06215 0.40532 C 0.06284 0.4162 0.06093 0.43264 0.06857 0.43634 C 0.07013 0.44467 0.06961 0.43958 0.06961 0.45254 " pathEditMode="relative" rAng="0" ptsTypes="AAAAAAAAAAAAAAAAA">
                                      <p:cBhvr>
                                        <p:cTn id="14" dur="2000" fill="hold"/>
                                        <p:tgtEl>
                                          <p:spTgt spid="7"/>
                                        </p:tgtEl>
                                        <p:attrNameLst>
                                          <p:attrName>ppt_x</p:attrName>
                                          <p:attrName>ppt_y</p:attrName>
                                        </p:attrNameLst>
                                      </p:cBhvr>
                                      <p:rCtr x="3472" y="22616"/>
                                    </p:animMotion>
                                  </p:childTnLst>
                                </p:cTn>
                              </p:par>
                              <p:par>
                                <p:cTn id="15" presetID="0" presetClass="path" presetSubtype="0" accel="50000" decel="50000" fill="hold" nodeType="withEffect">
                                  <p:stCondLst>
                                    <p:cond delay="0"/>
                                  </p:stCondLst>
                                  <p:childTnLst>
                                    <p:animMotion origin="layout" path="M -1.11111E-6 -1.48148E-6 C -0.0066 -0.01991 -0.01962 -0.03704 -0.03073 -0.05648 C -0.03264 -0.07199 -0.02326 -0.0993 -0.05764 -0.11296 C -0.06771 -0.12754 -0.09844 -0.14167 -0.12517 -0.15231 C -0.13923 -0.16829 -0.12066 -0.14861 -0.14097 -0.16481 C -0.15399 -0.17477 -0.15868 -0.1875 -0.16701 -0.19815 C -0.17257 -0.20532 -0.18819 -0.20671 -0.18819 -0.21065 " pathEditMode="relative" rAng="0" ptsTypes="AAAAAAA">
                                      <p:cBhvr>
                                        <p:cTn id="16" dur="2000" fill="hold"/>
                                        <p:tgtEl>
                                          <p:spTgt spid="14"/>
                                        </p:tgtEl>
                                        <p:attrNameLst>
                                          <p:attrName>ppt_x</p:attrName>
                                          <p:attrName>ppt_y</p:attrName>
                                        </p:attrNameLst>
                                      </p:cBhvr>
                                      <p:rCtr x="-9410" y="-10532"/>
                                    </p:animMotion>
                                  </p:childTnLst>
                                </p:cTn>
                              </p:par>
                              <p:par>
                                <p:cTn id="17" presetID="0" presetClass="path" presetSubtype="0" accel="50000" decel="50000" fill="hold" nodeType="withEffect">
                                  <p:stCondLst>
                                    <p:cond delay="0"/>
                                  </p:stCondLst>
                                  <p:childTnLst>
                                    <p:animMotion origin="layout" path="M -2.22222E-6 -3.7037E-6 C -0.02778 -0.00069 -0.02517 -0.00231 -0.05156 -0.00301 C -0.06059 -0.00347 -0.06198 -0.00416 -0.07083 -0.00439 C -0.08281 -0.00555 -0.10087 -0.00578 -0.1158 -0.00648 C -0.12569 -0.00671 -0.13507 -0.0074 -0.14462 -0.00764 C -0.15764 -0.00833 -0.17587 -0.00926 -0.19514 -0.00926 " pathEditMode="relative" rAng="0" ptsTypes="AAAAAA">
                                      <p:cBhvr>
                                        <p:cTn id="18" dur="2000" fill="hold"/>
                                        <p:tgtEl>
                                          <p:spTgt spid="13"/>
                                        </p:tgtEl>
                                        <p:attrNameLst>
                                          <p:attrName>ppt_x</p:attrName>
                                          <p:attrName>ppt_y</p:attrName>
                                        </p:attrNameLst>
                                      </p:cBhvr>
                                      <p:rCtr x="-9757" y="-463"/>
                                    </p:animMotion>
                                  </p:childTnLst>
                                </p:cTn>
                              </p:par>
                              <p:par>
                                <p:cTn id="19" presetID="0" presetClass="path" presetSubtype="0" accel="50000" decel="50000" fill="hold" nodeType="withEffect">
                                  <p:stCondLst>
                                    <p:cond delay="0"/>
                                  </p:stCondLst>
                                  <p:childTnLst>
                                    <p:animMotion origin="layout" path="M -4.44444E-6 4.81481E-6 C 0.00209 0.00069 0.00504 0.00069 0.00782 0.00138 C 0.01181 0.00347 0.00799 0.00138 0.01355 0.00347 C 0.02014 0.00486 0.02674 0.00625 0.03316 0.00833 C 0.03577 0.00925 0.0415 0.00925 0.0415 0.00833 C 0.06355 0.00925 0.08212 0.00833 0.10313 0.00763 C 0.10903 0.00486 0.12101 0.00347 0.1283 0.00138 C 0.13091 0.00069 0.13316 -0.0007 0.13525 -0.00301 C 0.1375 -0.00371 0.14063 -0.00371 0.14323 -0.0044 C 0.14393 -0.00788 0.14619 -0.00718 0.14879 -0.00788 C 0.15226 -0.00996 0.15747 -0.01204 0.16181 -0.01204 " pathEditMode="relative" rAng="0" ptsTypes="AAAAAAAAAAA">
                                      <p:cBhvr>
                                        <p:cTn id="20" dur="2000" fill="hold"/>
                                        <p:tgtEl>
                                          <p:spTgt spid="16"/>
                                        </p:tgtEl>
                                        <p:attrNameLst>
                                          <p:attrName>ppt_x</p:attrName>
                                          <p:attrName>ppt_y</p:attrName>
                                        </p:attrNameLst>
                                      </p:cBhvr>
                                      <p:rCtr x="8090" y="-139"/>
                                    </p:animMotion>
                                  </p:childTnLst>
                                </p:cTn>
                              </p:par>
                              <p:par>
                                <p:cTn id="21" presetID="0" presetClass="path" presetSubtype="0" accel="50000" decel="50000" fill="hold" nodeType="withEffect">
                                  <p:stCondLst>
                                    <p:cond delay="0"/>
                                  </p:stCondLst>
                                  <p:childTnLst>
                                    <p:animMotion origin="layout" path="M 2.5E-6 2.59259E-6 C -0.02743 0.00023 -0.05313 0.00069 -0.08125 0.00115 C -0.1007 0.00185 -0.12778 0.00208 -0.1507 0.00231 C -0.16545 0.00278 -0.18108 0.00301 -0.19827 0.00301 C -0.20591 0.00324 -0.21406 0.00347 -0.22188 0.00347 C -0.22813 0.0037 -0.24063 0.0037 -0.24063 0.00393 C -0.24618 0.00393 -0.25243 0.00416 -0.25747 0.0044 C -0.26788 0.00463 -0.26111 0.00463 -0.27448 0.00486 C -0.28403 0.00509 -0.2941 0.00509 -0.30278 0.00532 C -0.32118 0.00602 -0.31181 0.00578 -0.33125 0.00602 C -0.33403 0.00625 -0.33802 0.00625 -0.33802 0.00671 " pathEditMode="relative" rAng="0" ptsTypes="AAAAAAAAAAA">
                                      <p:cBhvr>
                                        <p:cTn id="22" dur="2000" fill="hold"/>
                                        <p:tgtEl>
                                          <p:spTgt spid="6"/>
                                        </p:tgtEl>
                                        <p:attrNameLst>
                                          <p:attrName>ppt_x</p:attrName>
                                          <p:attrName>ppt_y</p:attrName>
                                        </p:attrNameLst>
                                      </p:cBhvr>
                                      <p:rCtr x="-16910" y="32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6F576-B765-86E7-03F5-FFEAA7E4ADBB}"/>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2F4F6AD8-8904-4492-4A34-34FE482A20D1}"/>
              </a:ext>
            </a:extLst>
          </p:cNvPr>
          <p:cNvSpPr>
            <a:spLocks noGrp="1"/>
          </p:cNvSpPr>
          <p:nvPr>
            <p:ph type="title"/>
          </p:nvPr>
        </p:nvSpPr>
        <p:spPr>
          <a:xfrm>
            <a:off x="838200" y="365125"/>
            <a:ext cx="10515600" cy="1325563"/>
          </a:xfrm>
        </p:spPr>
        <p:txBody>
          <a:bodyPr>
            <a:normAutofit/>
          </a:bodyPr>
          <a:lstStyle/>
          <a:p>
            <a:r>
              <a:rPr lang="en-CA" dirty="0"/>
              <a:t>Scientists look for patterns</a:t>
            </a:r>
            <a:endParaRPr lang="en-GB" dirty="0"/>
          </a:p>
        </p:txBody>
      </p:sp>
      <p:grpSp>
        <p:nvGrpSpPr>
          <p:cNvPr id="2" name="Group 1">
            <a:extLst>
              <a:ext uri="{FF2B5EF4-FFF2-40B4-BE49-F238E27FC236}">
                <a16:creationId xmlns:a16="http://schemas.microsoft.com/office/drawing/2014/main" id="{879B520C-1FA6-5339-12E8-353EBC733936}"/>
              </a:ext>
            </a:extLst>
          </p:cNvPr>
          <p:cNvGrpSpPr/>
          <p:nvPr/>
        </p:nvGrpSpPr>
        <p:grpSpPr>
          <a:xfrm>
            <a:off x="2438400" y="2181347"/>
            <a:ext cx="7354610" cy="3819403"/>
            <a:chOff x="2771800" y="1324097"/>
            <a:chExt cx="5954409" cy="2780042"/>
          </a:xfrm>
        </p:grpSpPr>
        <p:pic>
          <p:nvPicPr>
            <p:cNvPr id="3" name="Picture 2">
              <a:extLst>
                <a:ext uri="{FF2B5EF4-FFF2-40B4-BE49-F238E27FC236}">
                  <a16:creationId xmlns:a16="http://schemas.microsoft.com/office/drawing/2014/main" id="{B68299D3-1C61-AD0A-F8DB-6FEF0DE5BD3B}"/>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38272" t="34859" r="38721" b="34600"/>
            <a:stretch/>
          </p:blipFill>
          <p:spPr>
            <a:xfrm rot="5400000">
              <a:off x="3060054" y="3012899"/>
              <a:ext cx="802986" cy="1379494"/>
            </a:xfrm>
            <a:prstGeom prst="rect">
              <a:avLst/>
            </a:prstGeom>
          </p:spPr>
        </p:pic>
        <p:pic>
          <p:nvPicPr>
            <p:cNvPr id="5" name="Picture 4">
              <a:extLst>
                <a:ext uri="{FF2B5EF4-FFF2-40B4-BE49-F238E27FC236}">
                  <a16:creationId xmlns:a16="http://schemas.microsoft.com/office/drawing/2014/main" id="{A0863E1E-74A6-2434-FB12-12F739C9E8D4}"/>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348891" y="3284645"/>
              <a:ext cx="1377318" cy="798764"/>
            </a:xfrm>
            <a:prstGeom prst="rect">
              <a:avLst/>
            </a:prstGeom>
          </p:spPr>
        </p:pic>
        <p:pic>
          <p:nvPicPr>
            <p:cNvPr id="12" name="Picture 11">
              <a:extLst>
                <a:ext uri="{FF2B5EF4-FFF2-40B4-BE49-F238E27FC236}">
                  <a16:creationId xmlns:a16="http://schemas.microsoft.com/office/drawing/2014/main" id="{08158191-1DE2-FF6A-83BB-C1F2B58A2750}"/>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283968" y="3284645"/>
              <a:ext cx="1377318" cy="819494"/>
            </a:xfrm>
            <a:prstGeom prst="rect">
              <a:avLst/>
            </a:prstGeom>
          </p:spPr>
        </p:pic>
        <p:pic>
          <p:nvPicPr>
            <p:cNvPr id="17" name="Picture 16">
              <a:extLst>
                <a:ext uri="{FF2B5EF4-FFF2-40B4-BE49-F238E27FC236}">
                  <a16:creationId xmlns:a16="http://schemas.microsoft.com/office/drawing/2014/main" id="{12486F43-C9D5-176B-D339-C13B0C99BF58}"/>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796136" y="3284645"/>
              <a:ext cx="1378192" cy="813392"/>
            </a:xfrm>
            <a:prstGeom prst="rect">
              <a:avLst/>
            </a:prstGeom>
          </p:spPr>
        </p:pic>
        <p:pic>
          <p:nvPicPr>
            <p:cNvPr id="18" name="Picture 17">
              <a:extLst>
                <a:ext uri="{FF2B5EF4-FFF2-40B4-BE49-F238E27FC236}">
                  <a16:creationId xmlns:a16="http://schemas.microsoft.com/office/drawing/2014/main" id="{6243EAC4-08C1-1C80-3F3C-93F2BCE06B2E}"/>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329010" y="2335209"/>
              <a:ext cx="1378224" cy="784467"/>
            </a:xfrm>
            <a:prstGeom prst="rect">
              <a:avLst/>
            </a:prstGeom>
          </p:spPr>
        </p:pic>
        <p:pic>
          <p:nvPicPr>
            <p:cNvPr id="19" name="Picture 18">
              <a:extLst>
                <a:ext uri="{FF2B5EF4-FFF2-40B4-BE49-F238E27FC236}">
                  <a16:creationId xmlns:a16="http://schemas.microsoft.com/office/drawing/2014/main" id="{532ECE38-1339-5ABE-41C2-39CFE9D7DB10}"/>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283968" y="2394405"/>
              <a:ext cx="1377318" cy="768006"/>
            </a:xfrm>
            <a:prstGeom prst="rect">
              <a:avLst/>
            </a:prstGeom>
          </p:spPr>
        </p:pic>
        <p:pic>
          <p:nvPicPr>
            <p:cNvPr id="20" name="Picture 19">
              <a:extLst>
                <a:ext uri="{FF2B5EF4-FFF2-40B4-BE49-F238E27FC236}">
                  <a16:creationId xmlns:a16="http://schemas.microsoft.com/office/drawing/2014/main" id="{FD40175D-72A8-0690-9E0A-7D3F2E1207B4}"/>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5796136" y="2335209"/>
              <a:ext cx="1377318" cy="824801"/>
            </a:xfrm>
            <a:prstGeom prst="rect">
              <a:avLst/>
            </a:prstGeom>
          </p:spPr>
        </p:pic>
        <p:pic>
          <p:nvPicPr>
            <p:cNvPr id="21" name="Picture 20">
              <a:extLst>
                <a:ext uri="{FF2B5EF4-FFF2-40B4-BE49-F238E27FC236}">
                  <a16:creationId xmlns:a16="http://schemas.microsoft.com/office/drawing/2014/main" id="{8DD82FBF-B56C-8195-F46B-8D93E4598555}"/>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7288068" y="1324097"/>
              <a:ext cx="1377318" cy="802939"/>
            </a:xfrm>
            <a:prstGeom prst="rect">
              <a:avLst/>
            </a:prstGeom>
          </p:spPr>
        </p:pic>
        <p:pic>
          <p:nvPicPr>
            <p:cNvPr id="22" name="Picture 21">
              <a:extLst>
                <a:ext uri="{FF2B5EF4-FFF2-40B4-BE49-F238E27FC236}">
                  <a16:creationId xmlns:a16="http://schemas.microsoft.com/office/drawing/2014/main" id="{B0491883-5CA8-9E29-4D9C-FD840E413DB6}"/>
                </a:ext>
              </a:extLst>
            </p:cNvPr>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5796136" y="1348466"/>
              <a:ext cx="1377318" cy="778570"/>
            </a:xfrm>
            <a:prstGeom prst="rect">
              <a:avLst/>
            </a:prstGeom>
          </p:spPr>
        </p:pic>
      </p:grpSp>
      <p:grpSp>
        <p:nvGrpSpPr>
          <p:cNvPr id="26" name="Group 25">
            <a:extLst>
              <a:ext uri="{FF2B5EF4-FFF2-40B4-BE49-F238E27FC236}">
                <a16:creationId xmlns:a16="http://schemas.microsoft.com/office/drawing/2014/main" id="{80353248-ADB5-F9B0-7796-AEDB39A0CF42}"/>
              </a:ext>
            </a:extLst>
          </p:cNvPr>
          <p:cNvGrpSpPr/>
          <p:nvPr/>
        </p:nvGrpSpPr>
        <p:grpSpPr>
          <a:xfrm>
            <a:off x="9829801" y="2619277"/>
            <a:ext cx="688659" cy="2785635"/>
            <a:chOff x="8455341" y="1614915"/>
            <a:chExt cx="688659" cy="2468494"/>
          </a:xfrm>
        </p:grpSpPr>
        <p:sp>
          <p:nvSpPr>
            <p:cNvPr id="27" name="Up Arrow 16">
              <a:extLst>
                <a:ext uri="{FF2B5EF4-FFF2-40B4-BE49-F238E27FC236}">
                  <a16:creationId xmlns:a16="http://schemas.microsoft.com/office/drawing/2014/main" id="{D73581CC-A4C7-D1BE-0257-45DD833167FB}"/>
                </a:ext>
              </a:extLst>
            </p:cNvPr>
            <p:cNvSpPr/>
            <p:nvPr/>
          </p:nvSpPr>
          <p:spPr>
            <a:xfrm>
              <a:off x="8455341" y="1614915"/>
              <a:ext cx="688659" cy="24684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bg1"/>
                </a:solidFill>
              </a:endParaRPr>
            </a:p>
          </p:txBody>
        </p:sp>
        <p:sp>
          <p:nvSpPr>
            <p:cNvPr id="28" name="TextBox 27">
              <a:extLst>
                <a:ext uri="{FF2B5EF4-FFF2-40B4-BE49-F238E27FC236}">
                  <a16:creationId xmlns:a16="http://schemas.microsoft.com/office/drawing/2014/main" id="{C215539D-769E-4773-2AE0-A8EEE80E3ED9}"/>
                </a:ext>
              </a:extLst>
            </p:cNvPr>
            <p:cNvSpPr txBox="1"/>
            <p:nvPr/>
          </p:nvSpPr>
          <p:spPr>
            <a:xfrm>
              <a:off x="8532440" y="1635646"/>
              <a:ext cx="492443" cy="2304255"/>
            </a:xfrm>
            <a:prstGeom prst="rect">
              <a:avLst/>
            </a:prstGeom>
            <a:noFill/>
          </p:spPr>
          <p:txBody>
            <a:bodyPr vert="vert270" wrap="square" rtlCol="0">
              <a:spAutoFit/>
            </a:bodyPr>
            <a:lstStyle/>
            <a:p>
              <a:r>
                <a:rPr lang="en-CA" sz="2000" dirty="0">
                  <a:solidFill>
                    <a:schemeClr val="bg1"/>
                  </a:solidFill>
                  <a:latin typeface="Century Gothic" pitchFamily="34" charset="0"/>
                </a:rPr>
                <a:t>Increasing Mass</a:t>
              </a:r>
            </a:p>
          </p:txBody>
        </p:sp>
      </p:grpSp>
      <p:grpSp>
        <p:nvGrpSpPr>
          <p:cNvPr id="29" name="Group 28">
            <a:extLst>
              <a:ext uri="{FF2B5EF4-FFF2-40B4-BE49-F238E27FC236}">
                <a16:creationId xmlns:a16="http://schemas.microsoft.com/office/drawing/2014/main" id="{33E0E461-D545-5A1B-F932-0A4F29FF87E5}"/>
              </a:ext>
            </a:extLst>
          </p:cNvPr>
          <p:cNvGrpSpPr/>
          <p:nvPr/>
        </p:nvGrpSpPr>
        <p:grpSpPr>
          <a:xfrm>
            <a:off x="1524000" y="3397569"/>
            <a:ext cx="8364504" cy="1402718"/>
            <a:chOff x="0" y="3397569"/>
            <a:chExt cx="8364504" cy="1402718"/>
          </a:xfrm>
        </p:grpSpPr>
        <p:sp>
          <p:nvSpPr>
            <p:cNvPr id="30" name="Rounded Rectangular Callout 14">
              <a:extLst>
                <a:ext uri="{FF2B5EF4-FFF2-40B4-BE49-F238E27FC236}">
                  <a16:creationId xmlns:a16="http://schemas.microsoft.com/office/drawing/2014/main" id="{07271538-A285-71D8-3AD3-4422BFD555F2}"/>
                </a:ext>
              </a:extLst>
            </p:cNvPr>
            <p:cNvSpPr/>
            <p:nvPr/>
          </p:nvSpPr>
          <p:spPr>
            <a:xfrm>
              <a:off x="0" y="3570478"/>
              <a:ext cx="1864441" cy="1019047"/>
            </a:xfrm>
            <a:prstGeom prst="wedgeRoundRectCallout">
              <a:avLst>
                <a:gd name="adj1" fmla="val 82151"/>
                <a:gd name="adj2" fmla="val 5799"/>
                <a:gd name="adj3" fmla="val 16667"/>
              </a:avLst>
            </a:prstGeom>
            <a:solidFill>
              <a:srgbClr val="FFCCC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latin typeface="Century Gothic" pitchFamily="34" charset="0"/>
                </a:rPr>
                <a:t>Row:</a:t>
              </a:r>
            </a:p>
            <a:p>
              <a:pPr algn="ctr"/>
              <a:r>
                <a:rPr lang="en-CA" sz="2000" dirty="0">
                  <a:latin typeface="Century Gothic" pitchFamily="34" charset="0"/>
                </a:rPr>
                <a:t>Same Strangeness</a:t>
              </a:r>
            </a:p>
          </p:txBody>
        </p:sp>
        <p:sp>
          <p:nvSpPr>
            <p:cNvPr id="31" name="Rectangle: Rounded Corners 30">
              <a:extLst>
                <a:ext uri="{FF2B5EF4-FFF2-40B4-BE49-F238E27FC236}">
                  <a16:creationId xmlns:a16="http://schemas.microsoft.com/office/drawing/2014/main" id="{DC3A9564-C9E5-ECC7-8429-740973E08C6E}"/>
                </a:ext>
              </a:extLst>
            </p:cNvPr>
            <p:cNvSpPr/>
            <p:nvPr/>
          </p:nvSpPr>
          <p:spPr bwMode="auto">
            <a:xfrm>
              <a:off x="2438399" y="3397569"/>
              <a:ext cx="5926105" cy="1402718"/>
            </a:xfrm>
            <a:prstGeom prst="roundRect">
              <a:avLst/>
            </a:prstGeom>
            <a:noFill/>
            <a:ln w="28575" cap="flat" cmpd="sng" algn="ctr">
              <a:solidFill>
                <a:srgbClr val="C0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4400">
                <a:solidFill>
                  <a:schemeClr val="bg1"/>
                </a:solidFill>
                <a:latin typeface="Arial" charset="0"/>
              </a:endParaRPr>
            </a:p>
          </p:txBody>
        </p:sp>
      </p:grpSp>
      <p:grpSp>
        <p:nvGrpSpPr>
          <p:cNvPr id="32" name="Group 31">
            <a:extLst>
              <a:ext uri="{FF2B5EF4-FFF2-40B4-BE49-F238E27FC236}">
                <a16:creationId xmlns:a16="http://schemas.microsoft.com/office/drawing/2014/main" id="{6B756478-973C-C466-E22A-09A9D922C16D}"/>
              </a:ext>
            </a:extLst>
          </p:cNvPr>
          <p:cNvGrpSpPr/>
          <p:nvPr/>
        </p:nvGrpSpPr>
        <p:grpSpPr>
          <a:xfrm>
            <a:off x="4218463" y="1622175"/>
            <a:ext cx="3774857" cy="4370192"/>
            <a:chOff x="2694462" y="1622175"/>
            <a:chExt cx="3774857" cy="4787486"/>
          </a:xfrm>
        </p:grpSpPr>
        <p:sp>
          <p:nvSpPr>
            <p:cNvPr id="33" name="Rounded Rectangular Callout 15">
              <a:extLst>
                <a:ext uri="{FF2B5EF4-FFF2-40B4-BE49-F238E27FC236}">
                  <a16:creationId xmlns:a16="http://schemas.microsoft.com/office/drawing/2014/main" id="{6DD027FE-0E1A-CC93-DFD8-42B5309CF8D1}"/>
                </a:ext>
              </a:extLst>
            </p:cNvPr>
            <p:cNvSpPr/>
            <p:nvPr/>
          </p:nvSpPr>
          <p:spPr>
            <a:xfrm>
              <a:off x="2694462" y="1622175"/>
              <a:ext cx="1464223" cy="1020495"/>
            </a:xfrm>
            <a:prstGeom prst="wedgeRoundRectCallout">
              <a:avLst>
                <a:gd name="adj1" fmla="val 80357"/>
                <a:gd name="adj2" fmla="val -6650"/>
                <a:gd name="adj3" fmla="val 16667"/>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latin typeface="Century Gothic" pitchFamily="34" charset="0"/>
                </a:rPr>
                <a:t>Column:</a:t>
              </a:r>
            </a:p>
            <a:p>
              <a:pPr algn="ctr"/>
              <a:r>
                <a:rPr lang="en-CA" sz="2000" dirty="0">
                  <a:latin typeface="Century Gothic" pitchFamily="34" charset="0"/>
                </a:rPr>
                <a:t>Same Charge</a:t>
              </a:r>
            </a:p>
          </p:txBody>
        </p:sp>
        <p:sp>
          <p:nvSpPr>
            <p:cNvPr id="34" name="Rectangle: Rounded Corners 33">
              <a:extLst>
                <a:ext uri="{FF2B5EF4-FFF2-40B4-BE49-F238E27FC236}">
                  <a16:creationId xmlns:a16="http://schemas.microsoft.com/office/drawing/2014/main" id="{C6CB782C-6503-7035-8C95-E338CC594335}"/>
                </a:ext>
              </a:extLst>
            </p:cNvPr>
            <p:cNvSpPr/>
            <p:nvPr/>
          </p:nvSpPr>
          <p:spPr bwMode="auto">
            <a:xfrm flipH="1" flipV="1">
              <a:off x="4530943" y="1975349"/>
              <a:ext cx="1938376" cy="4434312"/>
            </a:xfrm>
            <a:prstGeom prst="roundRect">
              <a:avLst/>
            </a:prstGeom>
            <a:noFill/>
            <a:ln w="28575" cap="flat" cmpd="sng" algn="ctr">
              <a:solidFill>
                <a:srgbClr val="00B05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4400">
                <a:solidFill>
                  <a:schemeClr val="bg1"/>
                </a:solidFill>
                <a:latin typeface="Arial" charset="0"/>
              </a:endParaRPr>
            </a:p>
          </p:txBody>
        </p:sp>
      </p:grpSp>
    </p:spTree>
    <p:extLst>
      <p:ext uri="{BB962C8B-B14F-4D97-AF65-F5344CB8AC3E}">
        <p14:creationId xmlns:p14="http://schemas.microsoft.com/office/powerpoint/2010/main" val="2238601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1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down)">
                                      <p:cBhvr>
                                        <p:cTn id="12" dur="10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64BCC-BA50-8F4C-3A36-1ECF4C0EEE8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D906D50E-99B9-7AC5-0555-1F52D6FF8DB5}"/>
              </a:ext>
            </a:extLst>
          </p:cNvPr>
          <p:cNvSpPr txBox="1">
            <a:spLocks/>
          </p:cNvSpPr>
          <p:nvPr/>
        </p:nvSpPr>
        <p:spPr>
          <a:xfrm>
            <a:off x="2135560" y="1916832"/>
            <a:ext cx="5040560" cy="3721968"/>
          </a:xfrm>
          <a:prstGeom prst="rect">
            <a:avLst/>
          </a:prstGeom>
        </p:spPr>
        <p:txBody>
          <a:bodyPr vert="horz" lIns="91440" tIns="45720" rIns="91440" bIns="45720" rtlCol="0" anchor="ctr">
            <a:noAutofit/>
          </a:bodyPr>
          <a:lstStyle/>
          <a:p>
            <a:pPr marL="457200" indent="-457200">
              <a:buFont typeface="Arial" pitchFamily="34" charset="0"/>
              <a:buChar char="•"/>
              <a:defRPr/>
            </a:pPr>
            <a:endParaRPr lang="en-CA" sz="2800" dirty="0">
              <a:solidFill>
                <a:schemeClr val="tx2">
                  <a:lumMod val="50000"/>
                </a:schemeClr>
              </a:solidFill>
              <a:latin typeface="Century Gothic" pitchFamily="34" charset="0"/>
              <a:ea typeface="+mj-ea"/>
              <a:cs typeface="+mj-cs"/>
            </a:endParaRPr>
          </a:p>
        </p:txBody>
      </p:sp>
      <p:sp>
        <p:nvSpPr>
          <p:cNvPr id="11" name="Title 10">
            <a:extLst>
              <a:ext uri="{FF2B5EF4-FFF2-40B4-BE49-F238E27FC236}">
                <a16:creationId xmlns:a16="http://schemas.microsoft.com/office/drawing/2014/main" id="{AA675915-9440-FFFC-ED61-108FDBAD541D}"/>
              </a:ext>
            </a:extLst>
          </p:cNvPr>
          <p:cNvSpPr>
            <a:spLocks noGrp="1"/>
          </p:cNvSpPr>
          <p:nvPr>
            <p:ph type="title"/>
          </p:nvPr>
        </p:nvSpPr>
        <p:spPr>
          <a:xfrm>
            <a:off x="838200" y="365125"/>
            <a:ext cx="10515600" cy="1325563"/>
          </a:xfrm>
        </p:spPr>
        <p:txBody>
          <a:bodyPr>
            <a:normAutofit/>
          </a:bodyPr>
          <a:lstStyle/>
          <a:p>
            <a:r>
              <a:rPr lang="en-CA" dirty="0"/>
              <a:t>Scientists look for patterns</a:t>
            </a:r>
            <a:endParaRPr lang="en-GB" dirty="0"/>
          </a:p>
        </p:txBody>
      </p:sp>
      <p:sp>
        <p:nvSpPr>
          <p:cNvPr id="12" name="Content Placeholder 11">
            <a:extLst>
              <a:ext uri="{FF2B5EF4-FFF2-40B4-BE49-F238E27FC236}">
                <a16:creationId xmlns:a16="http://schemas.microsoft.com/office/drawing/2014/main" id="{FA30F868-FA26-D684-4BC0-41800796089A}"/>
              </a:ext>
            </a:extLst>
          </p:cNvPr>
          <p:cNvSpPr>
            <a:spLocks noGrp="1"/>
          </p:cNvSpPr>
          <p:nvPr>
            <p:ph idx="1"/>
          </p:nvPr>
        </p:nvSpPr>
        <p:spPr>
          <a:xfrm>
            <a:off x="838200" y="1825625"/>
            <a:ext cx="10515600" cy="4351338"/>
          </a:xfrm>
        </p:spPr>
        <p:txBody>
          <a:bodyPr>
            <a:normAutofit/>
          </a:bodyPr>
          <a:lstStyle/>
          <a:p>
            <a:r>
              <a:rPr lang="en-CA" dirty="0"/>
              <a:t>Missing particle?</a:t>
            </a:r>
          </a:p>
          <a:p>
            <a:pPr marL="457200" indent="-457200">
              <a:buFont typeface="Arial" panose="020B0604020202020204" pitchFamily="34" charset="0"/>
              <a:buChar char="•"/>
            </a:pPr>
            <a:r>
              <a:rPr lang="en-CA" dirty="0"/>
              <a:t>spin 3/2</a:t>
            </a:r>
          </a:p>
          <a:p>
            <a:pPr marL="457200" indent="-457200">
              <a:buFont typeface="Arial" panose="020B0604020202020204" pitchFamily="34" charset="0"/>
              <a:buChar char="•"/>
            </a:pPr>
            <a:r>
              <a:rPr lang="en-CA" dirty="0"/>
              <a:t>charge = -1</a:t>
            </a:r>
          </a:p>
          <a:p>
            <a:pPr marL="457200" indent="-457200">
              <a:buFont typeface="Arial" panose="020B0604020202020204" pitchFamily="34" charset="0"/>
              <a:buChar char="•"/>
            </a:pPr>
            <a:r>
              <a:rPr lang="en-CA" dirty="0"/>
              <a:t>strangeness = -3</a:t>
            </a:r>
          </a:p>
          <a:p>
            <a:pPr marL="457200" indent="-457200">
              <a:buFont typeface="Arial" panose="020B0604020202020204" pitchFamily="34" charset="0"/>
              <a:buChar char="•"/>
            </a:pPr>
            <a:r>
              <a:rPr lang="en-CA" dirty="0"/>
              <a:t>mass ≈ 1680 MeV</a:t>
            </a:r>
          </a:p>
          <a:p>
            <a:pPr marL="457200" indent="-457200">
              <a:buFont typeface="Arial" panose="020B0604020202020204" pitchFamily="34" charset="0"/>
              <a:buChar char="•"/>
            </a:pPr>
            <a:endParaRPr lang="en-CA" dirty="0"/>
          </a:p>
        </p:txBody>
      </p:sp>
      <p:pic>
        <p:nvPicPr>
          <p:cNvPr id="6" name="Picture 5">
            <a:extLst>
              <a:ext uri="{FF2B5EF4-FFF2-40B4-BE49-F238E27FC236}">
                <a16:creationId xmlns:a16="http://schemas.microsoft.com/office/drawing/2014/main" id="{25549212-3CBD-8032-00E7-1F8277604E8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532572" y="1916832"/>
            <a:ext cx="3829040" cy="2201698"/>
          </a:xfrm>
          <a:prstGeom prst="rect">
            <a:avLst/>
          </a:prstGeom>
        </p:spPr>
      </p:pic>
      <p:pic>
        <p:nvPicPr>
          <p:cNvPr id="7" name="Picture 6">
            <a:extLst>
              <a:ext uri="{FF2B5EF4-FFF2-40B4-BE49-F238E27FC236}">
                <a16:creationId xmlns:a16="http://schemas.microsoft.com/office/drawing/2014/main" id="{760813FB-28A4-8245-A882-D95DECE7EA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0073" y="1572160"/>
            <a:ext cx="6497586" cy="3713679"/>
          </a:xfrm>
          <a:prstGeom prst="rect">
            <a:avLst/>
          </a:prstGeom>
        </p:spPr>
      </p:pic>
    </p:spTree>
    <p:extLst>
      <p:ext uri="{BB962C8B-B14F-4D97-AF65-F5344CB8AC3E}">
        <p14:creationId xmlns:p14="http://schemas.microsoft.com/office/powerpoint/2010/main" val="4225778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49BEE-9DE7-F55B-4839-8801C175E902}"/>
              </a:ext>
            </a:extLst>
          </p:cNvPr>
          <p:cNvSpPr>
            <a:spLocks noGrp="1"/>
          </p:cNvSpPr>
          <p:nvPr>
            <p:ph type="title"/>
          </p:nvPr>
        </p:nvSpPr>
        <p:spPr/>
        <p:txBody>
          <a:bodyPr/>
          <a:lstStyle/>
          <a:p>
            <a:r>
              <a:rPr lang="en-GB" dirty="0"/>
              <a:t>Reflections</a:t>
            </a:r>
          </a:p>
        </p:txBody>
      </p:sp>
      <p:sp>
        <p:nvSpPr>
          <p:cNvPr id="3" name="Content Placeholder 2">
            <a:extLst>
              <a:ext uri="{FF2B5EF4-FFF2-40B4-BE49-F238E27FC236}">
                <a16:creationId xmlns:a16="http://schemas.microsoft.com/office/drawing/2014/main" id="{A30FB51A-6EA0-D060-3CA3-17B51C5FDFB8}"/>
              </a:ext>
            </a:extLst>
          </p:cNvPr>
          <p:cNvSpPr>
            <a:spLocks noGrp="1"/>
          </p:cNvSpPr>
          <p:nvPr>
            <p:ph idx="1"/>
          </p:nvPr>
        </p:nvSpPr>
        <p:spPr/>
        <p:txBody>
          <a:bodyPr/>
          <a:lstStyle/>
          <a:p>
            <a:r>
              <a:rPr lang="en-GB" dirty="0"/>
              <a:t>What expertise/processes can you bring from your area of scientific expertise?</a:t>
            </a:r>
          </a:p>
          <a:p>
            <a:r>
              <a:rPr lang="en-GB" dirty="0"/>
              <a:t>When are these resources appropriate to use?</a:t>
            </a:r>
          </a:p>
          <a:p>
            <a:endParaRPr lang="en-GB" dirty="0"/>
          </a:p>
        </p:txBody>
      </p:sp>
    </p:spTree>
    <p:extLst>
      <p:ext uri="{BB962C8B-B14F-4D97-AF65-F5344CB8AC3E}">
        <p14:creationId xmlns:p14="http://schemas.microsoft.com/office/powerpoint/2010/main" val="4270473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A0F3F-A4E0-C0BE-F2A7-4C119DFA7F85}"/>
              </a:ext>
            </a:extLst>
          </p:cNvPr>
          <p:cNvSpPr>
            <a:spLocks noGrp="1"/>
          </p:cNvSpPr>
          <p:nvPr>
            <p:ph type="title"/>
          </p:nvPr>
        </p:nvSpPr>
        <p:spPr/>
        <p:txBody>
          <a:bodyPr/>
          <a:lstStyle/>
          <a:p>
            <a:r>
              <a:rPr lang="en-GB" dirty="0">
                <a:latin typeface="Arial"/>
                <a:cs typeface="Arial"/>
              </a:rPr>
              <a:t>Building blocks</a:t>
            </a:r>
            <a:endParaRPr lang="en-GB" dirty="0"/>
          </a:p>
        </p:txBody>
      </p:sp>
      <p:pic>
        <p:nvPicPr>
          <p:cNvPr id="4" name="Content Placeholder 3" descr="File:Bosons-Hadrons-Fermions.png - Wikipedia">
            <a:extLst>
              <a:ext uri="{FF2B5EF4-FFF2-40B4-BE49-F238E27FC236}">
                <a16:creationId xmlns:a16="http://schemas.microsoft.com/office/drawing/2014/main" id="{0693AF76-E47A-1BBF-E6A6-ACEE871E8EEE}"/>
              </a:ext>
            </a:extLst>
          </p:cNvPr>
          <p:cNvPicPr>
            <a:picLocks noGrp="1" noChangeAspect="1"/>
          </p:cNvPicPr>
          <p:nvPr>
            <p:ph idx="1"/>
          </p:nvPr>
        </p:nvPicPr>
        <p:blipFill>
          <a:blip r:embed="rId2"/>
          <a:stretch>
            <a:fillRect/>
          </a:stretch>
        </p:blipFill>
        <p:spPr>
          <a:xfrm>
            <a:off x="2181225" y="2658269"/>
            <a:ext cx="7829550" cy="2686050"/>
          </a:xfrm>
          <a:prstGeom prst="rect">
            <a:avLst/>
          </a:prstGeom>
        </p:spPr>
      </p:pic>
    </p:spTree>
    <p:extLst>
      <p:ext uri="{BB962C8B-B14F-4D97-AF65-F5344CB8AC3E}">
        <p14:creationId xmlns:p14="http://schemas.microsoft.com/office/powerpoint/2010/main" val="2647108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9CF27-A3BC-11C8-2750-CEF9A5D58321}"/>
              </a:ext>
            </a:extLst>
          </p:cNvPr>
          <p:cNvSpPr>
            <a:spLocks noGrp="1"/>
          </p:cNvSpPr>
          <p:nvPr>
            <p:ph type="title"/>
          </p:nvPr>
        </p:nvSpPr>
        <p:spPr/>
        <p:txBody>
          <a:bodyPr/>
          <a:lstStyle/>
          <a:p>
            <a:endParaRPr lang="en-GB"/>
          </a:p>
        </p:txBody>
      </p:sp>
      <p:pic>
        <p:nvPicPr>
          <p:cNvPr id="5" name="Content Placeholder 4" descr="Standard Model - Wikipedia">
            <a:extLst>
              <a:ext uri="{FF2B5EF4-FFF2-40B4-BE49-F238E27FC236}">
                <a16:creationId xmlns:a16="http://schemas.microsoft.com/office/drawing/2014/main" id="{68C05C1D-B2A9-FC64-74E2-F35FD38F3CF2}"/>
              </a:ext>
            </a:extLst>
          </p:cNvPr>
          <p:cNvPicPr>
            <a:picLocks noGrp="1" noChangeAspect="1"/>
          </p:cNvPicPr>
          <p:nvPr>
            <p:ph idx="1"/>
          </p:nvPr>
        </p:nvPicPr>
        <p:blipFill>
          <a:blip r:embed="rId2"/>
          <a:stretch>
            <a:fillRect/>
          </a:stretch>
        </p:blipFill>
        <p:spPr>
          <a:xfrm>
            <a:off x="2635761" y="607625"/>
            <a:ext cx="5900478" cy="5647338"/>
          </a:xfrm>
          <a:prstGeom prst="rect">
            <a:avLst/>
          </a:prstGeom>
        </p:spPr>
      </p:pic>
    </p:spTree>
    <p:extLst>
      <p:ext uri="{BB962C8B-B14F-4D97-AF65-F5344CB8AC3E}">
        <p14:creationId xmlns:p14="http://schemas.microsoft.com/office/powerpoint/2010/main" val="1652391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F25EAC-CC38-27A8-488C-CEB4F83F0A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709F2B-D51E-B41E-2EAF-D657DA104228}"/>
              </a:ext>
            </a:extLst>
          </p:cNvPr>
          <p:cNvSpPr>
            <a:spLocks noGrp="1"/>
          </p:cNvSpPr>
          <p:nvPr>
            <p:ph type="ctrTitle"/>
          </p:nvPr>
        </p:nvSpPr>
        <p:spPr/>
        <p:txBody>
          <a:bodyPr>
            <a:normAutofit/>
          </a:bodyPr>
          <a:lstStyle/>
          <a:p>
            <a:r>
              <a:rPr lang="en-US" dirty="0"/>
              <a:t>Fields</a:t>
            </a:r>
          </a:p>
        </p:txBody>
      </p:sp>
      <p:sp>
        <p:nvSpPr>
          <p:cNvPr id="5" name="Subtitle 4">
            <a:extLst>
              <a:ext uri="{FF2B5EF4-FFF2-40B4-BE49-F238E27FC236}">
                <a16:creationId xmlns:a16="http://schemas.microsoft.com/office/drawing/2014/main" id="{5F5CA593-EB73-0042-69DA-D347E8D416F9}"/>
              </a:ext>
            </a:extLst>
          </p:cNvPr>
          <p:cNvSpPr>
            <a:spLocks noGrp="1"/>
          </p:cNvSpPr>
          <p:nvPr>
            <p:ph type="subTitle" idx="1"/>
          </p:nvPr>
        </p:nvSpPr>
        <p:spPr/>
        <p:txBody>
          <a:bodyPr/>
          <a:lstStyle/>
          <a:p>
            <a:r>
              <a:rPr lang="en-US" dirty="0"/>
              <a:t>Jackie Flaherty </a:t>
            </a:r>
          </a:p>
          <a:p>
            <a:r>
              <a:rPr lang="en-US" dirty="0"/>
              <a:t>Jed Marshall</a:t>
            </a:r>
            <a:endParaRPr lang="en-GB" dirty="0"/>
          </a:p>
        </p:txBody>
      </p:sp>
    </p:spTree>
    <p:extLst>
      <p:ext uri="{BB962C8B-B14F-4D97-AF65-F5344CB8AC3E}">
        <p14:creationId xmlns:p14="http://schemas.microsoft.com/office/powerpoint/2010/main" val="881259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843E3-1626-8224-4235-95C281986670}"/>
              </a:ext>
            </a:extLst>
          </p:cNvPr>
          <p:cNvSpPr>
            <a:spLocks noGrp="1"/>
          </p:cNvSpPr>
          <p:nvPr>
            <p:ph type="title"/>
          </p:nvPr>
        </p:nvSpPr>
        <p:spPr/>
        <p:txBody>
          <a:bodyPr/>
          <a:lstStyle/>
          <a:p>
            <a:r>
              <a:rPr lang="en-US" sz="4000" dirty="0"/>
              <a:t>Fields</a:t>
            </a:r>
          </a:p>
        </p:txBody>
      </p:sp>
      <p:sp>
        <p:nvSpPr>
          <p:cNvPr id="3" name="Content Placeholder 2">
            <a:extLst>
              <a:ext uri="{FF2B5EF4-FFF2-40B4-BE49-F238E27FC236}">
                <a16:creationId xmlns:a16="http://schemas.microsoft.com/office/drawing/2014/main" id="{D0BAA20D-2EBF-5C7F-C448-186C2F6EB776}"/>
              </a:ext>
            </a:extLst>
          </p:cNvPr>
          <p:cNvSpPr>
            <a:spLocks noGrp="1"/>
          </p:cNvSpPr>
          <p:nvPr>
            <p:ph idx="1"/>
          </p:nvPr>
        </p:nvSpPr>
        <p:spPr>
          <a:xfrm>
            <a:off x="838200" y="1825625"/>
            <a:ext cx="5577590" cy="4351338"/>
          </a:xfrm>
        </p:spPr>
        <p:txBody>
          <a:bodyPr lIns="91440" tIns="45720" rIns="91440" bIns="45720" anchor="t"/>
          <a:lstStyle/>
          <a:p>
            <a:pPr marL="0" indent="0">
              <a:buNone/>
            </a:pPr>
            <a:r>
              <a:rPr lang="en-GB" dirty="0">
                <a:latin typeface="Arial"/>
                <a:cs typeface="Arial"/>
              </a:rPr>
              <a:t>What do you see?</a:t>
            </a:r>
          </a:p>
          <a:p>
            <a:pPr marL="0" indent="0">
              <a:buNone/>
            </a:pPr>
            <a:endParaRPr lang="en-GB" dirty="0">
              <a:latin typeface="Arial"/>
              <a:cs typeface="Arial"/>
            </a:endParaRPr>
          </a:p>
          <a:p>
            <a:pPr marL="0" indent="0">
              <a:buNone/>
            </a:pPr>
            <a:r>
              <a:rPr lang="en-GB" dirty="0">
                <a:latin typeface="Arial"/>
                <a:cs typeface="Arial"/>
              </a:rPr>
              <a:t>Potential? Energy? Strength? Flux? Density? Line? Direction?</a:t>
            </a:r>
          </a:p>
          <a:p>
            <a:pPr marL="0" indent="0">
              <a:buNone/>
            </a:pPr>
            <a:endParaRPr lang="en-GB" dirty="0">
              <a:latin typeface="Arial"/>
              <a:cs typeface="Arial"/>
            </a:endParaRPr>
          </a:p>
          <a:p>
            <a:pPr marL="0" indent="0">
              <a:buNone/>
            </a:pPr>
            <a:r>
              <a:rPr lang="en-GB" dirty="0">
                <a:latin typeface="Arial"/>
                <a:cs typeface="Arial"/>
              </a:rPr>
              <a:t>Additional: Sequencing</a:t>
            </a:r>
            <a:endParaRPr lang="en-US" dirty="0"/>
          </a:p>
        </p:txBody>
      </p:sp>
      <p:pic>
        <p:nvPicPr>
          <p:cNvPr id="1026" name="Picture 2">
            <a:extLst>
              <a:ext uri="{FF2B5EF4-FFF2-40B4-BE49-F238E27FC236}">
                <a16:creationId xmlns:a16="http://schemas.microsoft.com/office/drawing/2014/main" id="{E3359EE4-8EA2-A6AB-DEFB-A9450A270F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2878" y="548680"/>
            <a:ext cx="5013176" cy="5013176"/>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6">
            <a:extLst>
              <a:ext uri="{FF2B5EF4-FFF2-40B4-BE49-F238E27FC236}">
                <a16:creationId xmlns:a16="http://schemas.microsoft.com/office/drawing/2014/main" id="{5F647459-6BF5-BE8A-F7B8-2CE44515D265}"/>
              </a:ext>
            </a:extLst>
          </p:cNvPr>
          <p:cNvSpPr txBox="1">
            <a:spLocks/>
          </p:cNvSpPr>
          <p:nvPr/>
        </p:nvSpPr>
        <p:spPr>
          <a:xfrm>
            <a:off x="1676400" y="6492875"/>
            <a:ext cx="10515600" cy="263343"/>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GB" sz="1200" dirty="0"/>
              <a:t>CC4.0 https://en.wikipedia.org/wiki/Dipole_magnet</a:t>
            </a:r>
          </a:p>
        </p:txBody>
      </p:sp>
    </p:spTree>
    <p:extLst>
      <p:ext uri="{BB962C8B-B14F-4D97-AF65-F5344CB8AC3E}">
        <p14:creationId xmlns:p14="http://schemas.microsoft.com/office/powerpoint/2010/main" val="3596944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3ECDA-6642-35C4-59BA-6242641B697B}"/>
              </a:ext>
            </a:extLst>
          </p:cNvPr>
          <p:cNvSpPr>
            <a:spLocks noGrp="1"/>
          </p:cNvSpPr>
          <p:nvPr>
            <p:ph type="title"/>
          </p:nvPr>
        </p:nvSpPr>
        <p:spPr/>
        <p:txBody>
          <a:bodyPr/>
          <a:lstStyle/>
          <a:p>
            <a:r>
              <a:rPr lang="en-GB" dirty="0"/>
              <a:t>SPEED DATE</a:t>
            </a:r>
          </a:p>
        </p:txBody>
      </p:sp>
      <p:sp>
        <p:nvSpPr>
          <p:cNvPr id="3" name="Content Placeholder 2">
            <a:extLst>
              <a:ext uri="{FF2B5EF4-FFF2-40B4-BE49-F238E27FC236}">
                <a16:creationId xmlns:a16="http://schemas.microsoft.com/office/drawing/2014/main" id="{28FAF35B-132C-F893-BEE1-5B2F0CA9C515}"/>
              </a:ext>
            </a:extLst>
          </p:cNvPr>
          <p:cNvSpPr>
            <a:spLocks noGrp="1"/>
          </p:cNvSpPr>
          <p:nvPr>
            <p:ph idx="1"/>
          </p:nvPr>
        </p:nvSpPr>
        <p:spPr/>
        <p:txBody>
          <a:bodyPr/>
          <a:lstStyle/>
          <a:p>
            <a:r>
              <a:rPr lang="en-GB" dirty="0"/>
              <a:t>Who?</a:t>
            </a:r>
            <a:br>
              <a:rPr lang="en-GB" dirty="0"/>
            </a:br>
            <a:r>
              <a:rPr lang="en-GB" dirty="0"/>
              <a:t>What?</a:t>
            </a:r>
          </a:p>
          <a:p>
            <a:r>
              <a:rPr lang="en-GB" dirty="0"/>
              <a:t>Where?</a:t>
            </a:r>
          </a:p>
          <a:p>
            <a:r>
              <a:rPr lang="en-GB" dirty="0"/>
              <a:t>Why?</a:t>
            </a:r>
          </a:p>
        </p:txBody>
      </p:sp>
    </p:spTree>
    <p:extLst>
      <p:ext uri="{BB962C8B-B14F-4D97-AF65-F5344CB8AC3E}">
        <p14:creationId xmlns:p14="http://schemas.microsoft.com/office/powerpoint/2010/main" val="3713207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843E3-1626-8224-4235-95C281986670}"/>
              </a:ext>
            </a:extLst>
          </p:cNvPr>
          <p:cNvSpPr>
            <a:spLocks noGrp="1"/>
          </p:cNvSpPr>
          <p:nvPr>
            <p:ph type="title"/>
          </p:nvPr>
        </p:nvSpPr>
        <p:spPr>
          <a:xfrm>
            <a:off x="838200" y="365125"/>
            <a:ext cx="10515600" cy="1325563"/>
          </a:xfrm>
        </p:spPr>
        <p:txBody>
          <a:bodyPr/>
          <a:lstStyle/>
          <a:p>
            <a:r>
              <a:rPr lang="en-US" dirty="0"/>
              <a:t>Fields</a:t>
            </a:r>
          </a:p>
        </p:txBody>
      </p:sp>
      <p:sp>
        <p:nvSpPr>
          <p:cNvPr id="3" name="Content Placeholder 2">
            <a:extLst>
              <a:ext uri="{FF2B5EF4-FFF2-40B4-BE49-F238E27FC236}">
                <a16:creationId xmlns:a16="http://schemas.microsoft.com/office/drawing/2014/main" id="{D0BAA20D-2EBF-5C7F-C448-186C2F6EB776}"/>
              </a:ext>
            </a:extLst>
          </p:cNvPr>
          <p:cNvSpPr>
            <a:spLocks noGrp="1"/>
          </p:cNvSpPr>
          <p:nvPr>
            <p:ph idx="1"/>
          </p:nvPr>
        </p:nvSpPr>
        <p:spPr>
          <a:xfrm>
            <a:off x="838200" y="1825625"/>
            <a:ext cx="10515600" cy="4351338"/>
          </a:xfrm>
        </p:spPr>
        <p:txBody>
          <a:bodyPr>
            <a:normAutofit/>
          </a:bodyPr>
          <a:lstStyle/>
          <a:p>
            <a:r>
              <a:rPr lang="en-GB" dirty="0">
                <a:hlinkClick r:id="rId3"/>
              </a:rPr>
              <a:t>https://www.youtube.com/watch?v=cTWwFX5hwfo</a:t>
            </a:r>
            <a:r>
              <a:rPr lang="en-GB" dirty="0"/>
              <a:t> </a:t>
            </a:r>
          </a:p>
          <a:p>
            <a:endParaRPr lang="en-US" dirty="0"/>
          </a:p>
        </p:txBody>
      </p:sp>
      <p:pic>
        <p:nvPicPr>
          <p:cNvPr id="4" name="Picture 3">
            <a:extLst>
              <a:ext uri="{FF2B5EF4-FFF2-40B4-BE49-F238E27FC236}">
                <a16:creationId xmlns:a16="http://schemas.microsoft.com/office/drawing/2014/main" id="{003781AD-6BF9-FD0E-CDD6-4095CC3E00BD}"/>
              </a:ext>
            </a:extLst>
          </p:cNvPr>
          <p:cNvPicPr>
            <a:picLocks noChangeAspect="1"/>
          </p:cNvPicPr>
          <p:nvPr/>
        </p:nvPicPr>
        <p:blipFill>
          <a:blip r:embed="rId4"/>
          <a:stretch>
            <a:fillRect/>
          </a:stretch>
        </p:blipFill>
        <p:spPr>
          <a:xfrm>
            <a:off x="3028012" y="2582788"/>
            <a:ext cx="5936307" cy="3341236"/>
          </a:xfrm>
          <a:prstGeom prst="rect">
            <a:avLst/>
          </a:prstGeom>
        </p:spPr>
      </p:pic>
    </p:spTree>
    <p:extLst>
      <p:ext uri="{BB962C8B-B14F-4D97-AF65-F5344CB8AC3E}">
        <p14:creationId xmlns:p14="http://schemas.microsoft.com/office/powerpoint/2010/main" val="6377396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2903C-16CD-4C54-50CB-2CCE8C716FCF}"/>
              </a:ext>
            </a:extLst>
          </p:cNvPr>
          <p:cNvSpPr>
            <a:spLocks noGrp="1"/>
          </p:cNvSpPr>
          <p:nvPr>
            <p:ph type="title"/>
          </p:nvPr>
        </p:nvSpPr>
        <p:spPr>
          <a:xfrm>
            <a:off x="838200" y="365125"/>
            <a:ext cx="10515600" cy="1325563"/>
          </a:xfrm>
        </p:spPr>
        <p:txBody>
          <a:bodyPr>
            <a:normAutofit/>
          </a:bodyPr>
          <a:lstStyle/>
          <a:p>
            <a:r>
              <a:rPr lang="en-GB" dirty="0"/>
              <a:t>Prior knowledge</a:t>
            </a:r>
          </a:p>
        </p:txBody>
      </p:sp>
      <p:sp>
        <p:nvSpPr>
          <p:cNvPr id="3" name="Content Placeholder 2">
            <a:extLst>
              <a:ext uri="{FF2B5EF4-FFF2-40B4-BE49-F238E27FC236}">
                <a16:creationId xmlns:a16="http://schemas.microsoft.com/office/drawing/2014/main" id="{076EFEEB-2E29-7F06-1DE4-25F45F560AFE}"/>
              </a:ext>
            </a:extLst>
          </p:cNvPr>
          <p:cNvSpPr>
            <a:spLocks noGrp="1"/>
          </p:cNvSpPr>
          <p:nvPr>
            <p:ph idx="1"/>
          </p:nvPr>
        </p:nvSpPr>
        <p:spPr>
          <a:xfrm>
            <a:off x="838200" y="1825625"/>
            <a:ext cx="10515600" cy="4351338"/>
          </a:xfrm>
        </p:spPr>
        <p:txBody>
          <a:bodyPr/>
          <a:lstStyle/>
          <a:p>
            <a:pPr marL="457200" indent="-457200">
              <a:buFont typeface="Arial" panose="020B0604020202020204" pitchFamily="34" charset="0"/>
              <a:buChar char="•"/>
            </a:pPr>
            <a:r>
              <a:rPr lang="en-GB" dirty="0"/>
              <a:t>field lines can stretch into empty space beyond an object, and will indicate the direction</a:t>
            </a:r>
          </a:p>
          <a:p>
            <a:pPr marL="457200" indent="-457200">
              <a:buFont typeface="Arial" panose="020B0604020202020204" pitchFamily="34" charset="0"/>
              <a:buChar char="•"/>
            </a:pPr>
            <a:r>
              <a:rPr lang="en-GB" dirty="0"/>
              <a:t>field lines closer together represent a stronger field</a:t>
            </a:r>
          </a:p>
          <a:p>
            <a:pPr marL="457200" indent="-457200">
              <a:buFont typeface="Arial" panose="020B0604020202020204" pitchFamily="34" charset="0"/>
              <a:buChar char="•"/>
            </a:pPr>
            <a:r>
              <a:rPr lang="en-GB" dirty="0"/>
              <a:t>like charges or magnetic poles repel, but opposites attract</a:t>
            </a:r>
          </a:p>
          <a:p>
            <a:endParaRPr lang="en-GB" dirty="0"/>
          </a:p>
        </p:txBody>
      </p:sp>
    </p:spTree>
    <p:extLst>
      <p:ext uri="{BB962C8B-B14F-4D97-AF65-F5344CB8AC3E}">
        <p14:creationId xmlns:p14="http://schemas.microsoft.com/office/powerpoint/2010/main" val="25708921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57BDE-8D64-901A-2A9C-1AF3E0C6B769}"/>
              </a:ext>
            </a:extLst>
          </p:cNvPr>
          <p:cNvSpPr>
            <a:spLocks noGrp="1"/>
          </p:cNvSpPr>
          <p:nvPr>
            <p:ph type="title"/>
          </p:nvPr>
        </p:nvSpPr>
        <p:spPr>
          <a:xfrm>
            <a:off x="838200" y="365125"/>
            <a:ext cx="10515600" cy="1325563"/>
          </a:xfrm>
        </p:spPr>
        <p:txBody>
          <a:bodyPr>
            <a:normAutofit/>
          </a:bodyPr>
          <a:lstStyle/>
          <a:p>
            <a:r>
              <a:rPr lang="en-GB" dirty="0"/>
              <a:t>Similarities and differences?</a:t>
            </a:r>
          </a:p>
        </p:txBody>
      </p:sp>
      <p:sp>
        <p:nvSpPr>
          <p:cNvPr id="9" name="Content Placeholder 8">
            <a:extLst>
              <a:ext uri="{FF2B5EF4-FFF2-40B4-BE49-F238E27FC236}">
                <a16:creationId xmlns:a16="http://schemas.microsoft.com/office/drawing/2014/main" id="{6B83B202-5192-CE8A-AD47-02ECD5B44C96}"/>
              </a:ext>
            </a:extLst>
          </p:cNvPr>
          <p:cNvSpPr>
            <a:spLocks noGrp="1"/>
          </p:cNvSpPr>
          <p:nvPr>
            <p:ph idx="1"/>
          </p:nvPr>
        </p:nvSpPr>
        <p:spPr/>
        <p:txBody>
          <a:bodyPr/>
          <a:lstStyle/>
          <a:p>
            <a:r>
              <a:rPr lang="en-GB" dirty="0"/>
              <a:t>Electric</a:t>
            </a:r>
          </a:p>
          <a:p>
            <a:endParaRPr lang="en-GB" dirty="0"/>
          </a:p>
          <a:p>
            <a:r>
              <a:rPr lang="en-GB" dirty="0"/>
              <a:t>Magnetic</a:t>
            </a:r>
          </a:p>
          <a:p>
            <a:endParaRPr lang="en-GB" dirty="0"/>
          </a:p>
          <a:p>
            <a:r>
              <a:rPr lang="en-GB" dirty="0"/>
              <a:t>Gravitational</a:t>
            </a:r>
          </a:p>
        </p:txBody>
      </p:sp>
    </p:spTree>
    <p:extLst>
      <p:ext uri="{BB962C8B-B14F-4D97-AF65-F5344CB8AC3E}">
        <p14:creationId xmlns:p14="http://schemas.microsoft.com/office/powerpoint/2010/main" val="27491293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57BDE-8D64-901A-2A9C-1AF3E0C6B769}"/>
              </a:ext>
            </a:extLst>
          </p:cNvPr>
          <p:cNvSpPr>
            <a:spLocks noGrp="1"/>
          </p:cNvSpPr>
          <p:nvPr>
            <p:ph type="title"/>
          </p:nvPr>
        </p:nvSpPr>
        <p:spPr/>
        <p:txBody>
          <a:bodyPr>
            <a:normAutofit/>
          </a:bodyPr>
          <a:lstStyle/>
          <a:p>
            <a:r>
              <a:rPr lang="en-GB" dirty="0"/>
              <a:t>Similarities and differences?</a:t>
            </a:r>
          </a:p>
        </p:txBody>
      </p:sp>
      <p:sp>
        <p:nvSpPr>
          <p:cNvPr id="4" name="Content Placeholder 3">
            <a:extLst>
              <a:ext uri="{FF2B5EF4-FFF2-40B4-BE49-F238E27FC236}">
                <a16:creationId xmlns:a16="http://schemas.microsoft.com/office/drawing/2014/main" id="{324A2D02-7BD2-4B34-1F6A-0BE136EF2B58}"/>
              </a:ext>
            </a:extLst>
          </p:cNvPr>
          <p:cNvSpPr>
            <a:spLocks noGrp="1"/>
          </p:cNvSpPr>
          <p:nvPr>
            <p:ph idx="1"/>
          </p:nvPr>
        </p:nvSpPr>
        <p:spPr/>
        <p:txBody>
          <a:bodyPr/>
          <a:lstStyle/>
          <a:p>
            <a:endParaRPr lang="en-GB"/>
          </a:p>
        </p:txBody>
      </p:sp>
      <p:graphicFrame>
        <p:nvGraphicFramePr>
          <p:cNvPr id="5" name="Table 4">
            <a:extLst>
              <a:ext uri="{FF2B5EF4-FFF2-40B4-BE49-F238E27FC236}">
                <a16:creationId xmlns:a16="http://schemas.microsoft.com/office/drawing/2014/main" id="{4C51028C-8C40-67E2-864A-9A66485F2631}"/>
              </a:ext>
            </a:extLst>
          </p:cNvPr>
          <p:cNvGraphicFramePr>
            <a:graphicFrameLocks noGrp="1"/>
          </p:cNvGraphicFramePr>
          <p:nvPr>
            <p:extLst>
              <p:ext uri="{D42A27DB-BD31-4B8C-83A1-F6EECF244321}">
                <p14:modId xmlns:p14="http://schemas.microsoft.com/office/powerpoint/2010/main" val="1812772142"/>
              </p:ext>
            </p:extLst>
          </p:nvPr>
        </p:nvGraphicFramePr>
        <p:xfrm>
          <a:off x="352269" y="1445355"/>
          <a:ext cx="11609882" cy="5322702"/>
        </p:xfrm>
        <a:graphic>
          <a:graphicData uri="http://schemas.openxmlformats.org/drawingml/2006/table">
            <a:tbl>
              <a:tblPr firstRow="1" bandRow="1">
                <a:tableStyleId>{21E4AEA4-8DFA-4A89-87EB-49C32662AFE0}</a:tableStyleId>
              </a:tblPr>
              <a:tblGrid>
                <a:gridCol w="3869531">
                  <a:extLst>
                    <a:ext uri="{9D8B030D-6E8A-4147-A177-3AD203B41FA5}">
                      <a16:colId xmlns:a16="http://schemas.microsoft.com/office/drawing/2014/main" val="2580646659"/>
                    </a:ext>
                  </a:extLst>
                </a:gridCol>
                <a:gridCol w="3869531">
                  <a:extLst>
                    <a:ext uri="{9D8B030D-6E8A-4147-A177-3AD203B41FA5}">
                      <a16:colId xmlns:a16="http://schemas.microsoft.com/office/drawing/2014/main" val="384505022"/>
                    </a:ext>
                  </a:extLst>
                </a:gridCol>
                <a:gridCol w="3870820">
                  <a:extLst>
                    <a:ext uri="{9D8B030D-6E8A-4147-A177-3AD203B41FA5}">
                      <a16:colId xmlns:a16="http://schemas.microsoft.com/office/drawing/2014/main" val="2002147560"/>
                    </a:ext>
                  </a:extLst>
                </a:gridCol>
              </a:tblGrid>
              <a:tr h="396610">
                <a:tc>
                  <a:txBody>
                    <a:bodyPr/>
                    <a:lstStyle/>
                    <a:p>
                      <a:pPr algn="ctr"/>
                      <a:r>
                        <a:rPr lang="en-GB" sz="2300" b="1" kern="100" dirty="0">
                          <a:effectLst/>
                        </a:rPr>
                        <a:t>Electric fields</a:t>
                      </a:r>
                      <a:endParaRPr lang="en-GB" sz="23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306" marR="65306" marT="0" marB="0" anchor="ctr">
                    <a:lnB w="12700" cap="flat" cmpd="sng" algn="ctr">
                      <a:solidFill>
                        <a:schemeClr val="tx1"/>
                      </a:solidFill>
                      <a:prstDash val="solid"/>
                      <a:round/>
                      <a:headEnd type="none" w="med" len="med"/>
                      <a:tailEnd type="none" w="med" len="med"/>
                    </a:lnB>
                  </a:tcPr>
                </a:tc>
                <a:tc>
                  <a:txBody>
                    <a:bodyPr/>
                    <a:lstStyle/>
                    <a:p>
                      <a:pPr algn="ctr"/>
                      <a:r>
                        <a:rPr lang="en-GB" sz="2300" b="1" kern="100" dirty="0">
                          <a:effectLst/>
                        </a:rPr>
                        <a:t>Magnetic fields</a:t>
                      </a:r>
                      <a:endParaRPr lang="en-GB" sz="23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306" marR="65306" marT="0" marB="0" anchor="ctr">
                    <a:lnB w="12700" cap="flat" cmpd="sng" algn="ctr">
                      <a:solidFill>
                        <a:schemeClr val="tx1"/>
                      </a:solidFill>
                      <a:prstDash val="solid"/>
                      <a:round/>
                      <a:headEnd type="none" w="med" len="med"/>
                      <a:tailEnd type="none" w="med" len="med"/>
                    </a:lnB>
                  </a:tcPr>
                </a:tc>
                <a:tc>
                  <a:txBody>
                    <a:bodyPr/>
                    <a:lstStyle/>
                    <a:p>
                      <a:pPr algn="ctr"/>
                      <a:r>
                        <a:rPr lang="en-GB" sz="2300" b="1" kern="100" dirty="0">
                          <a:effectLst/>
                        </a:rPr>
                        <a:t>Gravitational fields</a:t>
                      </a:r>
                      <a:endParaRPr lang="en-GB" sz="23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306" marR="65306"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3716188"/>
                  </a:ext>
                </a:extLst>
              </a:tr>
              <a:tr h="793219">
                <a:tc gridSpan="3">
                  <a:txBody>
                    <a:bodyPr/>
                    <a:lstStyle/>
                    <a:p>
                      <a:pPr algn="ctr"/>
                      <a:r>
                        <a:rPr lang="en-GB" sz="2300" kern="100" dirty="0">
                          <a:effectLst/>
                        </a:rPr>
                        <a:t>They tell you how big the force will be on object due to some property of that object.</a:t>
                      </a:r>
                      <a:endParaRPr lang="en-GB" sz="23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87074" marR="87074" marT="43537" marB="435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6427365"/>
                  </a:ext>
                </a:extLst>
              </a:tr>
              <a:tr h="678303">
                <a:tc>
                  <a:txBody>
                    <a:bodyPr/>
                    <a:lstStyle/>
                    <a:p>
                      <a:pPr algn="ctr"/>
                      <a:r>
                        <a:rPr lang="en-GB" sz="2300" kern="100" dirty="0">
                          <a:effectLst/>
                        </a:rPr>
                        <a:t>Affects charged particles</a:t>
                      </a:r>
                      <a:endParaRPr lang="en-GB" sz="23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306" marR="6530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300" kern="100" dirty="0">
                          <a:effectLst/>
                        </a:rPr>
                        <a:t>Affects moving charges.</a:t>
                      </a:r>
                      <a:endParaRPr lang="en-GB" sz="23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306" marR="6530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300" kern="100" dirty="0">
                          <a:effectLst/>
                        </a:rPr>
                        <a:t>Affects mass</a:t>
                      </a:r>
                      <a:endParaRPr lang="en-GB" sz="23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306" marR="6530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2946619"/>
                  </a:ext>
                </a:extLst>
              </a:tr>
              <a:tr h="1189829">
                <a:tc gridSpan="3">
                  <a:txBody>
                    <a:bodyPr/>
                    <a:lstStyle/>
                    <a:p>
                      <a:pPr algn="ctr"/>
                      <a:r>
                        <a:rPr lang="en-GB" sz="2300" kern="100" dirty="0">
                          <a:effectLst/>
                        </a:rPr>
                        <a:t>Can draw with field lines</a:t>
                      </a:r>
                    </a:p>
                    <a:p>
                      <a:pPr algn="ctr"/>
                      <a:r>
                        <a:rPr lang="en-GB" sz="2300" kern="100" dirty="0">
                          <a:effectLst/>
                        </a:rPr>
                        <a:t>closer field lines = higher field strength</a:t>
                      </a:r>
                    </a:p>
                    <a:p>
                      <a:pPr algn="ctr"/>
                      <a:r>
                        <a:rPr lang="en-GB" sz="2300" kern="100" dirty="0">
                          <a:effectLst/>
                        </a:rPr>
                        <a:t>parallel field lines = constant field strength</a:t>
                      </a:r>
                      <a:endParaRPr lang="en-GB" sz="23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87074" marR="87074" marT="43537" marB="435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760885433"/>
                  </a:ext>
                </a:extLst>
              </a:tr>
              <a:tr h="793219">
                <a:tc gridSpan="2">
                  <a:txBody>
                    <a:bodyPr/>
                    <a:lstStyle/>
                    <a:p>
                      <a:pPr algn="ctr"/>
                      <a:r>
                        <a:rPr lang="en-GB" sz="2300" kern="100" dirty="0">
                          <a:effectLst/>
                        </a:rPr>
                        <a:t>Mediated by photons</a:t>
                      </a:r>
                      <a:endParaRPr lang="en-GB" sz="23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87074" marR="87074" marT="43537" marB="435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algn="ctr"/>
                      <a:r>
                        <a:rPr lang="en-GB" sz="2300" kern="100" dirty="0">
                          <a:effectLst/>
                          <a:latin typeface="Calibri" panose="020F0502020204030204" pitchFamily="34" charset="0"/>
                          <a:ea typeface="Calibri" panose="020F0502020204030204" pitchFamily="34" charset="0"/>
                          <a:cs typeface="Times New Roman" panose="02020603050405020304" pitchFamily="18" charset="0"/>
                        </a:rPr>
                        <a:t>?</a:t>
                      </a:r>
                    </a:p>
                  </a:txBody>
                  <a:tcPr marL="65306" marR="6530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5960825"/>
                  </a:ext>
                </a:extLst>
              </a:tr>
              <a:tr h="793219">
                <a:tc gridSpan="2">
                  <a:txBody>
                    <a:bodyPr/>
                    <a:lstStyle/>
                    <a:p>
                      <a:pPr algn="ctr"/>
                      <a:r>
                        <a:rPr lang="en-GB" sz="2300" kern="100" dirty="0">
                          <a:effectLst/>
                        </a:rPr>
                        <a:t>Can attract or repel</a:t>
                      </a:r>
                      <a:endParaRPr lang="en-GB" sz="23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87074" marR="87074" marT="43537" marB="4353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algn="ctr"/>
                      <a:r>
                        <a:rPr lang="en-GB" sz="2300" kern="100" dirty="0">
                          <a:effectLst/>
                        </a:rPr>
                        <a:t>Can only attract</a:t>
                      </a:r>
                      <a:endParaRPr lang="en-GB" sz="23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306" marR="6530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7181535"/>
                  </a:ext>
                </a:extLst>
              </a:tr>
              <a:tr h="678303">
                <a:tc>
                  <a:txBody>
                    <a:bodyPr/>
                    <a:lstStyle/>
                    <a:p>
                      <a:pPr algn="ctr"/>
                      <a:r>
                        <a:rPr lang="en-GB" sz="2300" kern="100">
                          <a:effectLst/>
                        </a:rPr>
                        <a:t>Pole can exist individually</a:t>
                      </a:r>
                      <a:endParaRPr lang="en-GB" sz="2300" kern="100">
                        <a:effectLst/>
                        <a:latin typeface="Calibri" panose="020F0502020204030204" pitchFamily="34" charset="0"/>
                        <a:ea typeface="Calibri" panose="020F0502020204030204" pitchFamily="34" charset="0"/>
                        <a:cs typeface="Times New Roman" panose="02020603050405020304" pitchFamily="18" charset="0"/>
                      </a:endParaRPr>
                    </a:p>
                  </a:txBody>
                  <a:tcPr marL="65306" marR="6530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300" kern="100" dirty="0">
                          <a:effectLst/>
                        </a:rPr>
                        <a:t>Poles always are together</a:t>
                      </a:r>
                      <a:endParaRPr lang="en-GB" sz="23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306" marR="6530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300" kern="100" dirty="0">
                          <a:effectLst/>
                        </a:rPr>
                        <a:t>Only one pole</a:t>
                      </a:r>
                      <a:endParaRPr lang="en-GB" sz="23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306" marR="6530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110833"/>
                  </a:ext>
                </a:extLst>
              </a:tr>
            </a:tbl>
          </a:graphicData>
        </a:graphic>
      </p:graphicFrame>
    </p:spTree>
    <p:extLst>
      <p:ext uri="{BB962C8B-B14F-4D97-AF65-F5344CB8AC3E}">
        <p14:creationId xmlns:p14="http://schemas.microsoft.com/office/powerpoint/2010/main" val="25843145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BECC7-67A3-FA63-40D0-953470363B8D}"/>
              </a:ext>
            </a:extLst>
          </p:cNvPr>
          <p:cNvSpPr>
            <a:spLocks noGrp="1"/>
          </p:cNvSpPr>
          <p:nvPr>
            <p:ph type="title"/>
          </p:nvPr>
        </p:nvSpPr>
        <p:spPr/>
        <p:txBody>
          <a:bodyPr>
            <a:normAutofit/>
          </a:bodyPr>
          <a:lstStyle/>
          <a:p>
            <a:r>
              <a:rPr lang="en-GB" dirty="0"/>
              <a:t>What is a field?</a:t>
            </a:r>
          </a:p>
        </p:txBody>
      </p:sp>
      <p:sp>
        <p:nvSpPr>
          <p:cNvPr id="3" name="Text Placeholder 2">
            <a:extLst>
              <a:ext uri="{FF2B5EF4-FFF2-40B4-BE49-F238E27FC236}">
                <a16:creationId xmlns:a16="http://schemas.microsoft.com/office/drawing/2014/main" id="{DFF257F5-19AF-B602-EF65-C1C716EF3EBB}"/>
              </a:ext>
            </a:extLst>
          </p:cNvPr>
          <p:cNvSpPr>
            <a:spLocks noGrp="1"/>
          </p:cNvSpPr>
          <p:nvPr>
            <p:ph idx="1"/>
          </p:nvPr>
        </p:nvSpPr>
        <p:spPr/>
        <p:txBody>
          <a:bodyPr/>
          <a:lstStyle/>
          <a:p>
            <a:r>
              <a:rPr lang="en-GB" kern="100" dirty="0">
                <a:effectLst/>
                <a:latin typeface="+mn-lt"/>
                <a:ea typeface="Calibri" panose="020F0502020204030204" pitchFamily="34" charset="0"/>
                <a:cs typeface="Times New Roman" panose="02020603050405020304" pitchFamily="18" charset="0"/>
              </a:rPr>
              <a:t>Let’s model a field using a stretchy material</a:t>
            </a:r>
          </a:p>
          <a:p>
            <a:pPr marL="457200" lvl="0" indent="-457200">
              <a:buFont typeface="+mj-lt"/>
              <a:buAutoNum type="alphaUcPeriod"/>
              <a:tabLst>
                <a:tab pos="457200" algn="l"/>
              </a:tabLst>
            </a:pPr>
            <a:endParaRPr lang="en-GB" kern="100" dirty="0">
              <a:latin typeface="+mn-lt"/>
              <a:ea typeface="Calibri" panose="020F0502020204030204" pitchFamily="34" charset="0"/>
              <a:cs typeface="Times New Roman" panose="02020603050405020304" pitchFamily="18" charset="0"/>
            </a:endParaRPr>
          </a:p>
          <a:p>
            <a:pPr marL="457200" lvl="0" indent="-457200">
              <a:buFont typeface="+mj-lt"/>
              <a:buAutoNum type="alphaUcPeriod"/>
              <a:tabLst>
                <a:tab pos="457200" algn="l"/>
              </a:tabLst>
            </a:pPr>
            <a:r>
              <a:rPr lang="en-GB" kern="100" dirty="0">
                <a:effectLst/>
                <a:latin typeface="+mn-lt"/>
                <a:ea typeface="Calibri" panose="020F0502020204030204" pitchFamily="34" charset="0"/>
                <a:cs typeface="Times New Roman" panose="02020603050405020304" pitchFamily="18" charset="0"/>
              </a:rPr>
              <a:t>What does the fabric represent?</a:t>
            </a:r>
          </a:p>
          <a:p>
            <a:pPr marL="457200" lvl="0" indent="-457200">
              <a:buFont typeface="+mj-lt"/>
              <a:buAutoNum type="alphaUcPeriod"/>
              <a:tabLst>
                <a:tab pos="457200" algn="l"/>
              </a:tabLst>
            </a:pPr>
            <a:r>
              <a:rPr lang="en-GB" kern="100" dirty="0">
                <a:effectLst/>
                <a:latin typeface="+mn-lt"/>
                <a:ea typeface="Calibri" panose="020F0502020204030204" pitchFamily="34" charset="0"/>
                <a:cs typeface="Times New Roman" panose="02020603050405020304" pitchFamily="18" charset="0"/>
              </a:rPr>
              <a:t>What does the marble represent?</a:t>
            </a:r>
          </a:p>
          <a:p>
            <a:pPr marL="457200" lvl="0" indent="-457200">
              <a:buFont typeface="+mj-lt"/>
              <a:buAutoNum type="alphaUcPeriod"/>
              <a:tabLst>
                <a:tab pos="457200" algn="l"/>
              </a:tabLst>
            </a:pPr>
            <a:r>
              <a:rPr lang="en-GB" kern="100" dirty="0">
                <a:effectLst/>
                <a:latin typeface="+mn-lt"/>
                <a:ea typeface="Calibri" panose="020F0502020204030204" pitchFamily="34" charset="0"/>
                <a:cs typeface="Times New Roman" panose="02020603050405020304" pitchFamily="18" charset="0"/>
              </a:rPr>
              <a:t>How could we use this model to investigate different types of charges and charge interactions?</a:t>
            </a:r>
          </a:p>
        </p:txBody>
      </p:sp>
    </p:spTree>
    <p:extLst>
      <p:ext uri="{BB962C8B-B14F-4D97-AF65-F5344CB8AC3E}">
        <p14:creationId xmlns:p14="http://schemas.microsoft.com/office/powerpoint/2010/main" val="31306026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BECC7-67A3-FA63-40D0-953470363B8D}"/>
              </a:ext>
            </a:extLst>
          </p:cNvPr>
          <p:cNvSpPr>
            <a:spLocks noGrp="1"/>
          </p:cNvSpPr>
          <p:nvPr>
            <p:ph type="title"/>
          </p:nvPr>
        </p:nvSpPr>
        <p:spPr/>
        <p:txBody>
          <a:bodyPr>
            <a:normAutofit/>
          </a:bodyPr>
          <a:lstStyle/>
          <a:p>
            <a:r>
              <a:rPr lang="en-GB" dirty="0"/>
              <a:t>What is a field?</a:t>
            </a:r>
          </a:p>
        </p:txBody>
      </p:sp>
      <p:sp>
        <p:nvSpPr>
          <p:cNvPr id="3" name="Text Placeholder 2">
            <a:extLst>
              <a:ext uri="{FF2B5EF4-FFF2-40B4-BE49-F238E27FC236}">
                <a16:creationId xmlns:a16="http://schemas.microsoft.com/office/drawing/2014/main" id="{DFF257F5-19AF-B602-EF65-C1C716EF3EBB}"/>
              </a:ext>
            </a:extLst>
          </p:cNvPr>
          <p:cNvSpPr>
            <a:spLocks noGrp="1"/>
          </p:cNvSpPr>
          <p:nvPr>
            <p:ph idx="1"/>
          </p:nvPr>
        </p:nvSpPr>
        <p:spPr/>
        <p:txBody>
          <a:bodyPr>
            <a:normAutofit lnSpcReduction="10000"/>
          </a:bodyPr>
          <a:lstStyle/>
          <a:p>
            <a:r>
              <a:rPr lang="en-GB" kern="100" dirty="0">
                <a:effectLst/>
                <a:latin typeface="+mn-lt"/>
                <a:ea typeface="Calibri" panose="020F0502020204030204" pitchFamily="34" charset="0"/>
                <a:cs typeface="Times New Roman" panose="02020603050405020304" pitchFamily="18" charset="0"/>
              </a:rPr>
              <a:t>How can we model the following five configurations of charges?</a:t>
            </a:r>
          </a:p>
          <a:p>
            <a:pPr marL="457200" indent="-457200">
              <a:buFont typeface="+mj-lt"/>
              <a:buAutoNum type="arabicPeriod"/>
            </a:pPr>
            <a:r>
              <a:rPr lang="en-GB" kern="100" dirty="0">
                <a:effectLst/>
                <a:latin typeface="+mn-lt"/>
                <a:ea typeface="Calibri" panose="020F0502020204030204" pitchFamily="34" charset="0"/>
                <a:cs typeface="Times New Roman" panose="02020603050405020304" pitchFamily="18" charset="0"/>
              </a:rPr>
              <a:t>A positive charge.</a:t>
            </a:r>
          </a:p>
          <a:p>
            <a:pPr marL="457200" indent="-457200">
              <a:buFont typeface="+mj-lt"/>
              <a:buAutoNum type="arabicPeriod"/>
            </a:pPr>
            <a:r>
              <a:rPr lang="en-GB" kern="100" dirty="0">
                <a:effectLst/>
                <a:latin typeface="+mn-lt"/>
                <a:ea typeface="Calibri" panose="020F0502020204030204" pitchFamily="34" charset="0"/>
                <a:cs typeface="Times New Roman" panose="02020603050405020304" pitchFamily="18" charset="0"/>
              </a:rPr>
              <a:t>A negative charge.</a:t>
            </a:r>
          </a:p>
          <a:p>
            <a:pPr marL="457200" indent="-457200">
              <a:buFont typeface="+mj-lt"/>
              <a:buAutoNum type="arabicPeriod"/>
            </a:pPr>
            <a:r>
              <a:rPr lang="en-GB" kern="100" dirty="0">
                <a:effectLst/>
                <a:latin typeface="+mn-lt"/>
                <a:ea typeface="Calibri" panose="020F0502020204030204" pitchFamily="34" charset="0"/>
                <a:cs typeface="Times New Roman" panose="02020603050405020304" pitchFamily="18" charset="0"/>
              </a:rPr>
              <a:t>A positive charge and a negative charge separated by approximately 15cm.</a:t>
            </a:r>
          </a:p>
          <a:p>
            <a:pPr marL="457200" indent="-457200">
              <a:buFont typeface="+mj-lt"/>
              <a:buAutoNum type="arabicPeriod"/>
            </a:pPr>
            <a:r>
              <a:rPr lang="en-GB" kern="100" dirty="0">
                <a:effectLst/>
                <a:latin typeface="+mn-lt"/>
                <a:ea typeface="Calibri" panose="020F0502020204030204" pitchFamily="34" charset="0"/>
                <a:cs typeface="Times New Roman" panose="02020603050405020304" pitchFamily="18" charset="0"/>
              </a:rPr>
              <a:t>Two positive charges separated by approximately 15cm.</a:t>
            </a:r>
          </a:p>
          <a:p>
            <a:pPr marL="457200" indent="-457200">
              <a:buFont typeface="+mj-lt"/>
              <a:buAutoNum type="arabicPeriod"/>
            </a:pPr>
            <a:r>
              <a:rPr lang="en-GB" kern="100" dirty="0">
                <a:effectLst/>
                <a:latin typeface="+mn-lt"/>
                <a:ea typeface="Calibri" panose="020F0502020204030204" pitchFamily="34" charset="0"/>
                <a:cs typeface="Times New Roman" panose="02020603050405020304" pitchFamily="18" charset="0"/>
              </a:rPr>
              <a:t>Two negative charges separated by approximately 15cm.</a:t>
            </a:r>
          </a:p>
          <a:p>
            <a:endParaRPr lang="en-GB" kern="1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689951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0B870-15BF-0FCD-0AC5-FEFEA9DCF9DA}"/>
              </a:ext>
            </a:extLst>
          </p:cNvPr>
          <p:cNvSpPr>
            <a:spLocks noGrp="1"/>
          </p:cNvSpPr>
          <p:nvPr>
            <p:ph type="title"/>
          </p:nvPr>
        </p:nvSpPr>
        <p:spPr/>
        <p:txBody>
          <a:bodyPr>
            <a:normAutofit/>
          </a:bodyPr>
          <a:lstStyle/>
          <a:p>
            <a:r>
              <a:rPr lang="en-GB" dirty="0"/>
              <a:t>How do we draw fields?</a:t>
            </a:r>
          </a:p>
        </p:txBody>
      </p:sp>
      <p:sp>
        <p:nvSpPr>
          <p:cNvPr id="3" name="Text Placeholder 2">
            <a:extLst>
              <a:ext uri="{FF2B5EF4-FFF2-40B4-BE49-F238E27FC236}">
                <a16:creationId xmlns:a16="http://schemas.microsoft.com/office/drawing/2014/main" id="{8BA90CD7-C531-325E-930F-59234117C129}"/>
              </a:ext>
            </a:extLst>
          </p:cNvPr>
          <p:cNvSpPr>
            <a:spLocks noGrp="1"/>
          </p:cNvSpPr>
          <p:nvPr>
            <p:ph idx="1"/>
          </p:nvPr>
        </p:nvSpPr>
        <p:spPr/>
        <p:txBody>
          <a:bodyPr/>
          <a:lstStyle/>
          <a:p>
            <a:r>
              <a:rPr lang="en-GB" dirty="0"/>
              <a:t>Let’s add to our fabric model.</a:t>
            </a:r>
          </a:p>
          <a:p>
            <a:endParaRPr lang="en-GB" dirty="0"/>
          </a:p>
          <a:p>
            <a:r>
              <a:rPr lang="en-GB" dirty="0"/>
              <a:t>Note – the same misconception exists with Newton’s first law.  The direction of the arrow tells us the direction that it will feel a force/acceleration not necessarily the direction of movement.</a:t>
            </a:r>
          </a:p>
        </p:txBody>
      </p:sp>
    </p:spTree>
    <p:extLst>
      <p:ext uri="{BB962C8B-B14F-4D97-AF65-F5344CB8AC3E}">
        <p14:creationId xmlns:p14="http://schemas.microsoft.com/office/powerpoint/2010/main" val="36111631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B0ED91-4358-DC2A-F42F-941E5F20DEC6}"/>
              </a:ext>
            </a:extLst>
          </p:cNvPr>
          <p:cNvSpPr>
            <a:spLocks noGrp="1"/>
          </p:cNvSpPr>
          <p:nvPr>
            <p:ph type="title"/>
          </p:nvPr>
        </p:nvSpPr>
        <p:spPr/>
        <p:txBody>
          <a:bodyPr/>
          <a:lstStyle/>
          <a:p>
            <a:r>
              <a:rPr lang="en-GB" dirty="0"/>
              <a:t>Gravitational fields</a:t>
            </a:r>
          </a:p>
        </p:txBody>
      </p:sp>
      <p:sp>
        <p:nvSpPr>
          <p:cNvPr id="2" name="Content Placeholder 1">
            <a:extLst>
              <a:ext uri="{FF2B5EF4-FFF2-40B4-BE49-F238E27FC236}">
                <a16:creationId xmlns:a16="http://schemas.microsoft.com/office/drawing/2014/main" id="{0A809A5E-3EB4-1ADF-AA92-098688B7FE41}"/>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4467200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8EAFFFE-D65C-CA5B-E283-C0977596F6E6}"/>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t="45421" b="1"/>
          <a:stretch/>
        </p:blipFill>
        <p:spPr bwMode="auto">
          <a:xfrm>
            <a:off x="-100229" y="0"/>
            <a:ext cx="12317444" cy="6859163"/>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0C3A65D2-ADA2-19D8-0C96-BF243BB1C972}"/>
              </a:ext>
            </a:extLst>
          </p:cNvPr>
          <p:cNvGrpSpPr/>
          <p:nvPr/>
        </p:nvGrpSpPr>
        <p:grpSpPr>
          <a:xfrm>
            <a:off x="-1384976" y="-4051976"/>
            <a:ext cx="14961952" cy="14961952"/>
            <a:chOff x="-1233104" y="-3900104"/>
            <a:chExt cx="14961952" cy="14961952"/>
          </a:xfrm>
        </p:grpSpPr>
        <p:sp>
          <p:nvSpPr>
            <p:cNvPr id="58" name="Oval 57"/>
            <p:cNvSpPr/>
            <p:nvPr/>
          </p:nvSpPr>
          <p:spPr>
            <a:xfrm>
              <a:off x="5308352" y="2641352"/>
              <a:ext cx="1879041" cy="1879041"/>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59" name="Oval 58"/>
            <p:cNvSpPr/>
            <p:nvPr/>
          </p:nvSpPr>
          <p:spPr>
            <a:xfrm>
              <a:off x="4725928" y="2058928"/>
              <a:ext cx="3043890" cy="3043890"/>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60" name="Oval 59"/>
            <p:cNvSpPr/>
            <p:nvPr/>
          </p:nvSpPr>
          <p:spPr>
            <a:xfrm>
              <a:off x="3862500" y="1195500"/>
              <a:ext cx="4770745" cy="4770745"/>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a:lstStyle/>
            <a:p>
              <a:endParaRPr lang="en-GB"/>
            </a:p>
          </p:txBody>
        </p:sp>
        <p:grpSp>
          <p:nvGrpSpPr>
            <p:cNvPr id="6" name="Group 5">
              <a:extLst>
                <a:ext uri="{FF2B5EF4-FFF2-40B4-BE49-F238E27FC236}">
                  <a16:creationId xmlns:a16="http://schemas.microsoft.com/office/drawing/2014/main" id="{2D2334DC-CB84-79E0-4D99-6047F2EEC198}"/>
                </a:ext>
              </a:extLst>
            </p:cNvPr>
            <p:cNvGrpSpPr/>
            <p:nvPr/>
          </p:nvGrpSpPr>
          <p:grpSpPr>
            <a:xfrm>
              <a:off x="-1233104" y="-3900104"/>
              <a:ext cx="14961952" cy="14961952"/>
              <a:chOff x="-1233104" y="-3900104"/>
              <a:chExt cx="14961952" cy="14961952"/>
            </a:xfrm>
          </p:grpSpPr>
          <p:grpSp>
            <p:nvGrpSpPr>
              <p:cNvPr id="56" name="Group 55"/>
              <p:cNvGrpSpPr/>
              <p:nvPr/>
            </p:nvGrpSpPr>
            <p:grpSpPr>
              <a:xfrm>
                <a:off x="-1233104" y="-3900104"/>
                <a:ext cx="14961952" cy="14961952"/>
                <a:chOff x="-1921296" y="-3064296"/>
                <a:chExt cx="12986592" cy="12986592"/>
              </a:xfrm>
            </p:grpSpPr>
            <p:grpSp>
              <p:nvGrpSpPr>
                <p:cNvPr id="54" name="Group 53"/>
                <p:cNvGrpSpPr/>
                <p:nvPr/>
              </p:nvGrpSpPr>
              <p:grpSpPr>
                <a:xfrm>
                  <a:off x="-1921296" y="-3064296"/>
                  <a:ext cx="12986592" cy="12986592"/>
                  <a:chOff x="2026568" y="883568"/>
                  <a:chExt cx="5090864" cy="5090864"/>
                </a:xfrm>
              </p:grpSpPr>
              <p:sp>
                <p:nvSpPr>
                  <p:cNvPr id="53" name="32-Point Star 52"/>
                  <p:cNvSpPr/>
                  <p:nvPr/>
                </p:nvSpPr>
                <p:spPr>
                  <a:xfrm rot="342038">
                    <a:off x="2026568" y="883568"/>
                    <a:ext cx="5090864" cy="5090864"/>
                  </a:xfrm>
                  <a:prstGeom prst="star32">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32-Point Star 51"/>
                  <p:cNvSpPr/>
                  <p:nvPr/>
                </p:nvSpPr>
                <p:spPr>
                  <a:xfrm>
                    <a:off x="2026568" y="883568"/>
                    <a:ext cx="5090864" cy="5090864"/>
                  </a:xfrm>
                  <a:prstGeom prst="star32">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5" name="Oval 54"/>
                <p:cNvSpPr/>
                <p:nvPr/>
              </p:nvSpPr>
              <p:spPr>
                <a:xfrm>
                  <a:off x="3995936" y="2852936"/>
                  <a:ext cx="1152128" cy="1152128"/>
                </a:xfrm>
                <a:prstGeom prst="ellipse">
                  <a:avLst/>
                </a:prstGeom>
                <a:solidFill>
                  <a:srgbClr val="00B050"/>
                </a:solidFill>
                <a:ln w="28575"/>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dirty="0"/>
                </a:p>
              </p:txBody>
            </p:sp>
          </p:grpSp>
          <p:sp>
            <p:nvSpPr>
              <p:cNvPr id="2" name="Oval 1">
                <a:extLst>
                  <a:ext uri="{FF2B5EF4-FFF2-40B4-BE49-F238E27FC236}">
                    <a16:creationId xmlns:a16="http://schemas.microsoft.com/office/drawing/2014/main" id="{E400B7B9-EB58-4AF6-08AE-E869D4641746}"/>
                  </a:ext>
                </a:extLst>
              </p:cNvPr>
              <p:cNvSpPr/>
              <p:nvPr/>
            </p:nvSpPr>
            <p:spPr>
              <a:xfrm>
                <a:off x="2001072" y="-659747"/>
                <a:ext cx="8481236" cy="8481236"/>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3" name="Oval 2">
                <a:extLst>
                  <a:ext uri="{FF2B5EF4-FFF2-40B4-BE49-F238E27FC236}">
                    <a16:creationId xmlns:a16="http://schemas.microsoft.com/office/drawing/2014/main" id="{E0257E39-D069-0393-8EC3-DE3B7E4ECA6C}"/>
                  </a:ext>
                </a:extLst>
              </p:cNvPr>
              <p:cNvSpPr/>
              <p:nvPr/>
            </p:nvSpPr>
            <p:spPr>
              <a:xfrm>
                <a:off x="-403477" y="-3064296"/>
                <a:ext cx="13290334" cy="13290334"/>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a:lstStyle/>
              <a:p>
                <a:endParaRPr lang="en-GB"/>
              </a:p>
            </p:txBody>
          </p:sp>
        </p:grpSp>
      </p:grpSp>
      <p:sp>
        <p:nvSpPr>
          <p:cNvPr id="5" name="TextBox 4">
            <a:extLst>
              <a:ext uri="{FF2B5EF4-FFF2-40B4-BE49-F238E27FC236}">
                <a16:creationId xmlns:a16="http://schemas.microsoft.com/office/drawing/2014/main" id="{25F4878E-1199-9AF2-5DD5-3ADFD0C0FCC1}"/>
              </a:ext>
            </a:extLst>
          </p:cNvPr>
          <p:cNvSpPr txBox="1"/>
          <p:nvPr/>
        </p:nvSpPr>
        <p:spPr>
          <a:xfrm>
            <a:off x="8441852" y="6364562"/>
            <a:ext cx="7550726" cy="307777"/>
          </a:xfrm>
          <a:prstGeom prst="rect">
            <a:avLst/>
          </a:prstGeom>
          <a:noFill/>
        </p:spPr>
        <p:txBody>
          <a:bodyPr wrap="square">
            <a:spAutoFit/>
          </a:bodyPr>
          <a:lstStyle/>
          <a:p>
            <a:r>
              <a:rPr lang="en-GB" sz="1400" dirty="0">
                <a:solidFill>
                  <a:schemeClr val="bg1"/>
                </a:solidFill>
                <a:latin typeface="+mn-lt"/>
              </a:rPr>
              <a:t>Image credit: NASA, ESA, CSA, and </a:t>
            </a:r>
            <a:r>
              <a:rPr lang="en-GB" sz="1400" dirty="0" err="1">
                <a:solidFill>
                  <a:schemeClr val="bg1"/>
                </a:solidFill>
                <a:latin typeface="+mn-lt"/>
              </a:rPr>
              <a:t>STScI</a:t>
            </a:r>
            <a:endParaRPr lang="en-GB" sz="1400" dirty="0">
              <a:solidFill>
                <a:schemeClr val="bg1"/>
              </a:solidFill>
              <a:latin typeface="+mn-lt"/>
            </a:endParaRPr>
          </a:p>
        </p:txBody>
      </p:sp>
      <p:sp>
        <p:nvSpPr>
          <p:cNvPr id="9" name="TextBox 8">
            <a:extLst>
              <a:ext uri="{FF2B5EF4-FFF2-40B4-BE49-F238E27FC236}">
                <a16:creationId xmlns:a16="http://schemas.microsoft.com/office/drawing/2014/main" id="{1DB536D1-E0E0-60B4-EBFE-83629E88D924}"/>
              </a:ext>
            </a:extLst>
          </p:cNvPr>
          <p:cNvSpPr txBox="1"/>
          <p:nvPr/>
        </p:nvSpPr>
        <p:spPr>
          <a:xfrm>
            <a:off x="7190734" y="193798"/>
            <a:ext cx="7550726" cy="1938992"/>
          </a:xfrm>
          <a:prstGeom prst="rect">
            <a:avLst/>
          </a:prstGeom>
          <a:noFill/>
        </p:spPr>
        <p:txBody>
          <a:bodyPr wrap="square">
            <a:spAutoFit/>
          </a:bodyPr>
          <a:lstStyle/>
          <a:p>
            <a:r>
              <a:rPr lang="en-GB" dirty="0">
                <a:solidFill>
                  <a:schemeClr val="bg1"/>
                </a:solidFill>
                <a:latin typeface="+mn-lt"/>
              </a:rPr>
              <a:t>What do the blue lines represent?</a:t>
            </a:r>
          </a:p>
          <a:p>
            <a:r>
              <a:rPr lang="en-GB" dirty="0">
                <a:solidFill>
                  <a:schemeClr val="bg1"/>
                </a:solidFill>
                <a:latin typeface="+mn-lt"/>
              </a:rPr>
              <a:t>What do the red circles represent?</a:t>
            </a:r>
          </a:p>
          <a:p>
            <a:r>
              <a:rPr lang="en-GB" dirty="0">
                <a:solidFill>
                  <a:schemeClr val="bg1"/>
                </a:solidFill>
                <a:latin typeface="+mn-lt"/>
              </a:rPr>
              <a:t>How are the circles spaced?</a:t>
            </a:r>
          </a:p>
          <a:p>
            <a:r>
              <a:rPr lang="en-GB" dirty="0">
                <a:solidFill>
                  <a:schemeClr val="bg1"/>
                </a:solidFill>
                <a:latin typeface="+mn-lt"/>
              </a:rPr>
              <a:t>What is the relationship between</a:t>
            </a:r>
          </a:p>
          <a:p>
            <a:r>
              <a:rPr lang="en-GB" dirty="0">
                <a:solidFill>
                  <a:schemeClr val="bg1"/>
                </a:solidFill>
                <a:latin typeface="+mn-lt"/>
              </a:rPr>
              <a:t>the lines and circles?</a:t>
            </a:r>
          </a:p>
        </p:txBody>
      </p:sp>
      <p:sp>
        <p:nvSpPr>
          <p:cNvPr id="4" name="Title 3">
            <a:extLst>
              <a:ext uri="{FF2B5EF4-FFF2-40B4-BE49-F238E27FC236}">
                <a16:creationId xmlns:a16="http://schemas.microsoft.com/office/drawing/2014/main" id="{88EB8963-C763-77B1-8568-7292321FAD0E}"/>
              </a:ext>
            </a:extLst>
          </p:cNvPr>
          <p:cNvSpPr>
            <a:spLocks noGrp="1"/>
          </p:cNvSpPr>
          <p:nvPr>
            <p:ph type="title"/>
          </p:nvPr>
        </p:nvSpPr>
        <p:spPr/>
        <p:txBody>
          <a:bodyPr/>
          <a:lstStyle/>
          <a:p>
            <a:endParaRPr lang="en-GB"/>
          </a:p>
        </p:txBody>
      </p:sp>
      <p:sp>
        <p:nvSpPr>
          <p:cNvPr id="7" name="Content Placeholder 6">
            <a:extLst>
              <a:ext uri="{FF2B5EF4-FFF2-40B4-BE49-F238E27FC236}">
                <a16:creationId xmlns:a16="http://schemas.microsoft.com/office/drawing/2014/main" id="{DC5FCA21-C3B5-10F0-6DEB-6071EBF904D7}"/>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130332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fill="hold" nodeType="clickEffect">
                                  <p:stCondLst>
                                    <p:cond delay="0"/>
                                  </p:stCondLst>
                                  <p:childTnLst>
                                    <p:animMotion origin="layout" path="M 0 0 L 0 1.12338 " pathEditMode="fixed" rAng="0" ptsTypes="AA">
                                      <p:cBhvr>
                                        <p:cTn id="6" dur="3000" fill="hold"/>
                                        <p:tgtEl>
                                          <p:spTgt spid="8"/>
                                        </p:tgtEl>
                                        <p:attrNameLst>
                                          <p:attrName>ppt_x</p:attrName>
                                          <p:attrName>ppt_y</p:attrName>
                                        </p:attrNameLst>
                                      </p:cBhvr>
                                      <p:rCtr x="0" y="56157"/>
                                    </p:animMotion>
                                  </p:childTnLst>
                                </p:cTn>
                              </p:par>
                              <p:par>
                                <p:cTn id="7" presetID="6" presetClass="emph" presetSubtype="0" fill="hold" nodeType="withEffect">
                                  <p:stCondLst>
                                    <p:cond delay="0"/>
                                  </p:stCondLst>
                                  <p:childTnLst>
                                    <p:animScale>
                                      <p:cBhvr>
                                        <p:cTn id="8" dur="3000" fill="hold"/>
                                        <p:tgtEl>
                                          <p:spTgt spid="8"/>
                                        </p:tgtEl>
                                      </p:cBhvr>
                                      <p:by x="800000" y="8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97CDA-4A46-B2CD-5FB8-E6C31BD5F8FA}"/>
              </a:ext>
            </a:extLst>
          </p:cNvPr>
          <p:cNvSpPr>
            <a:spLocks noGrp="1"/>
          </p:cNvSpPr>
          <p:nvPr>
            <p:ph type="title"/>
          </p:nvPr>
        </p:nvSpPr>
        <p:spPr>
          <a:xfrm>
            <a:off x="838200" y="365125"/>
            <a:ext cx="10515600" cy="1325563"/>
          </a:xfrm>
        </p:spPr>
        <p:txBody>
          <a:bodyPr>
            <a:normAutofit fontScale="90000"/>
          </a:bodyPr>
          <a:lstStyle/>
          <a:p>
            <a:r>
              <a:rPr lang="en-GB" dirty="0"/>
              <a:t>What physical property causes this field?</a:t>
            </a:r>
          </a:p>
        </p:txBody>
      </p:sp>
      <p:sp>
        <p:nvSpPr>
          <p:cNvPr id="3" name="Text Placeholder 2">
            <a:extLst>
              <a:ext uri="{FF2B5EF4-FFF2-40B4-BE49-F238E27FC236}">
                <a16:creationId xmlns:a16="http://schemas.microsoft.com/office/drawing/2014/main" id="{87B415CD-0461-0DD0-1506-0523182EF5E6}"/>
              </a:ext>
            </a:extLst>
          </p:cNvPr>
          <p:cNvSpPr>
            <a:spLocks noGrp="1"/>
          </p:cNvSpPr>
          <p:nvPr>
            <p:ph idx="1"/>
          </p:nvPr>
        </p:nvSpPr>
        <p:spPr>
          <a:xfrm>
            <a:off x="838200" y="1825625"/>
            <a:ext cx="10515600" cy="4351338"/>
          </a:xfrm>
        </p:spPr>
        <p:txBody>
          <a:bodyPr/>
          <a:lstStyle/>
          <a:p>
            <a:r>
              <a:rPr lang="en-GB" dirty="0"/>
              <a:t>Mass</a:t>
            </a:r>
          </a:p>
          <a:p>
            <a:endParaRPr lang="en-GB" dirty="0"/>
          </a:p>
        </p:txBody>
      </p:sp>
    </p:spTree>
    <p:extLst>
      <p:ext uri="{BB962C8B-B14F-4D97-AF65-F5344CB8AC3E}">
        <p14:creationId xmlns:p14="http://schemas.microsoft.com/office/powerpoint/2010/main" val="2787470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83740-245D-058C-E217-E108A6EF231B}"/>
              </a:ext>
            </a:extLst>
          </p:cNvPr>
          <p:cNvSpPr>
            <a:spLocks noGrp="1"/>
          </p:cNvSpPr>
          <p:nvPr>
            <p:ph type="title"/>
          </p:nvPr>
        </p:nvSpPr>
        <p:spPr/>
        <p:txBody>
          <a:bodyPr>
            <a:normAutofit fontScale="90000"/>
          </a:bodyPr>
          <a:lstStyle/>
          <a:p>
            <a:r>
              <a:rPr lang="en-CA" dirty="0"/>
              <a:t>How Do Scientists Think?</a:t>
            </a:r>
            <a:br>
              <a:rPr lang="en-CA" dirty="0"/>
            </a:br>
            <a:endParaRPr lang="en-GB" dirty="0"/>
          </a:p>
        </p:txBody>
      </p:sp>
      <p:sp>
        <p:nvSpPr>
          <p:cNvPr id="8" name="Content Placeholder 2"/>
          <p:cNvSpPr>
            <a:spLocks noGrp="1"/>
          </p:cNvSpPr>
          <p:nvPr>
            <p:ph idx="1"/>
          </p:nvPr>
        </p:nvSpPr>
        <p:spPr/>
        <p:txBody>
          <a:bodyPr>
            <a:normAutofit/>
          </a:bodyPr>
          <a:lstStyle/>
          <a:p>
            <a:r>
              <a:rPr lang="en-CA" dirty="0"/>
              <a:t>Scientists Ask Questions</a:t>
            </a:r>
          </a:p>
        </p:txBody>
      </p:sp>
      <p:sp>
        <p:nvSpPr>
          <p:cNvPr id="10" name="Title 1">
            <a:extLst>
              <a:ext uri="{FF2B5EF4-FFF2-40B4-BE49-F238E27FC236}">
                <a16:creationId xmlns:a16="http://schemas.microsoft.com/office/drawing/2014/main" id="{171E6CBB-29EF-4255-9634-93C9DB682266}"/>
              </a:ext>
            </a:extLst>
          </p:cNvPr>
          <p:cNvSpPr txBox="1">
            <a:spLocks/>
          </p:cNvSpPr>
          <p:nvPr/>
        </p:nvSpPr>
        <p:spPr>
          <a:xfrm>
            <a:off x="1981200" y="764704"/>
            <a:ext cx="7710736" cy="85725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endParaRPr lang="en-CA" sz="3600" dirty="0">
              <a:latin typeface="Century Gothic" pitchFamily="34" charset="0"/>
              <a:cs typeface="Arial" pitchFamily="34" charset="0"/>
            </a:endParaRPr>
          </a:p>
        </p:txBody>
      </p:sp>
      <p:pic>
        <p:nvPicPr>
          <p:cNvPr id="6" name="Picture 5" descr="A person and person standing next to a question mark&#10;&#10;AI-generated content may be incorrect.">
            <a:extLst>
              <a:ext uri="{FF2B5EF4-FFF2-40B4-BE49-F238E27FC236}">
                <a16:creationId xmlns:a16="http://schemas.microsoft.com/office/drawing/2014/main" id="{26CA597F-1B01-15F6-BFAE-5ADC3DF6B5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6568" y="1457893"/>
            <a:ext cx="5941170" cy="4185904"/>
          </a:xfrm>
          <a:prstGeom prst="rect">
            <a:avLst/>
          </a:prstGeom>
        </p:spPr>
      </p:pic>
    </p:spTree>
    <p:extLst>
      <p:ext uri="{BB962C8B-B14F-4D97-AF65-F5344CB8AC3E}">
        <p14:creationId xmlns:p14="http://schemas.microsoft.com/office/powerpoint/2010/main" val="36444747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A402C-1D31-4740-B52B-72AA45408493}"/>
              </a:ext>
            </a:extLst>
          </p:cNvPr>
          <p:cNvSpPr>
            <a:spLocks noGrp="1"/>
          </p:cNvSpPr>
          <p:nvPr>
            <p:ph type="title"/>
          </p:nvPr>
        </p:nvSpPr>
        <p:spPr>
          <a:xfrm>
            <a:off x="838200" y="365125"/>
            <a:ext cx="10515600" cy="1325563"/>
          </a:xfrm>
        </p:spPr>
        <p:txBody>
          <a:bodyPr>
            <a:normAutofit/>
          </a:bodyPr>
          <a:lstStyle/>
          <a:p>
            <a:r>
              <a:rPr lang="en-GB" dirty="0"/>
              <a:t>What are the equations?</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E9D374B-F61D-ABF1-26BB-B79961758074}"/>
                  </a:ext>
                </a:extLst>
              </p:cNvPr>
              <p:cNvSpPr>
                <a:spLocks noGrp="1"/>
              </p:cNvSpPr>
              <p:nvPr>
                <p:ph idx="1"/>
              </p:nvPr>
            </p:nvSpPr>
            <p:spPr>
              <a:xfrm>
                <a:off x="838200" y="1825625"/>
                <a:ext cx="10515600" cy="4351338"/>
              </a:xfrm>
            </p:spPr>
            <p:txBody>
              <a:bodyPr>
                <a:normAutofit fontScale="62500" lnSpcReduction="20000"/>
              </a:bodyPr>
              <a:lstStyle/>
              <a:p>
                <a:endParaRPr lang="en-GB" dirty="0"/>
              </a:p>
              <a:p>
                <a:endParaRPr lang="en-GB" dirty="0"/>
              </a:p>
              <a:p>
                <a:endParaRPr lang="en-GB" dirty="0"/>
              </a:p>
              <a:p>
                <a:endParaRPr lang="en-GB" dirty="0"/>
              </a:p>
              <a:p>
                <a:endParaRPr lang="en-GB" dirty="0"/>
              </a:p>
              <a:p>
                <a:r>
                  <a:rPr lang="en-GB" dirty="0"/>
                  <a:t>The gravitational field strength is the force that would be exerted on a unit mass.</a:t>
                </a:r>
              </a:p>
              <a:p>
                <a:endParaRPr lang="en-GB" dirty="0"/>
              </a:p>
              <a:p>
                <a:r>
                  <a:rPr lang="en-GB" dirty="0"/>
                  <a:t>Note – The lines are parallel close to the surface of a planet. So, gravitational field strength does not change much when we change altitude on Earth. Hence, we say </a:t>
                </a:r>
                <a14:m>
                  <m:oMath xmlns:m="http://schemas.openxmlformats.org/officeDocument/2006/math">
                    <m:r>
                      <a:rPr lang="en-GB" dirty="0" smtClean="0">
                        <a:latin typeface="Cambria Math" panose="02040503050406030204" pitchFamily="18" charset="0"/>
                      </a:rPr>
                      <m:t>𝑔</m:t>
                    </m:r>
                    <m:r>
                      <a:rPr lang="en-GB" dirty="0" smtClean="0">
                        <a:latin typeface="Cambria Math" panose="02040503050406030204" pitchFamily="18" charset="0"/>
                      </a:rPr>
                      <m:t> </m:t>
                    </m:r>
                  </m:oMath>
                </a14:m>
                <a:r>
                  <a:rPr lang="en-GB" dirty="0"/>
                  <a:t>is constant.</a:t>
                </a:r>
              </a:p>
              <a:p>
                <a:endParaRPr lang="en-GB" dirty="0"/>
              </a:p>
              <a:p>
                <a:r>
                  <a:rPr lang="en-GB" dirty="0"/>
                  <a:t>.</a:t>
                </a:r>
              </a:p>
              <a:p>
                <a:endParaRPr lang="en-GB" dirty="0"/>
              </a:p>
              <a:p>
                <a:endParaRPr lang="en-GB" dirty="0"/>
              </a:p>
              <a:p>
                <a:endParaRPr lang="en-GB" dirty="0"/>
              </a:p>
            </p:txBody>
          </p:sp>
        </mc:Choice>
        <mc:Fallback xmlns="">
          <p:sp>
            <p:nvSpPr>
              <p:cNvPr id="3" name="Text Placeholder 2">
                <a:extLst>
                  <a:ext uri="{FF2B5EF4-FFF2-40B4-BE49-F238E27FC236}">
                    <a16:creationId xmlns:a16="http://schemas.microsoft.com/office/drawing/2014/main" id="{0E9D374B-F61D-ABF1-26BB-B79961758074}"/>
                  </a:ext>
                </a:extLst>
              </p:cNvPr>
              <p:cNvSpPr>
                <a:spLocks noGrp="1" noRot="1" noChangeAspect="1" noMove="1" noResize="1" noEditPoints="1" noAdjustHandles="1" noChangeArrowheads="1" noChangeShapeType="1" noTextEdit="1"/>
              </p:cNvSpPr>
              <p:nvPr>
                <p:ph idx="1"/>
              </p:nvPr>
            </p:nvSpPr>
            <p:spPr>
              <a:xfrm>
                <a:off x="838200" y="1825625"/>
                <a:ext cx="10515600" cy="4351338"/>
              </a:xfrm>
              <a:blipFill>
                <a:blip r:embed="rId2"/>
                <a:stretch>
                  <a:fillRect l="-63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BD56CA7B-4238-D174-C1BC-DA904AE9A3E0}"/>
                  </a:ext>
                </a:extLst>
              </p:cNvPr>
              <p:cNvGraphicFramePr>
                <a:graphicFrameLocks noGrp="1"/>
              </p:cNvGraphicFramePr>
              <p:nvPr>
                <p:extLst>
                  <p:ext uri="{D42A27DB-BD31-4B8C-83A1-F6EECF244321}">
                    <p14:modId xmlns:p14="http://schemas.microsoft.com/office/powerpoint/2010/main" val="3103208247"/>
                  </p:ext>
                </p:extLst>
              </p:nvPr>
            </p:nvGraphicFramePr>
            <p:xfrm>
              <a:off x="736928" y="1512257"/>
              <a:ext cx="10897542" cy="1860360"/>
            </p:xfrm>
            <a:graphic>
              <a:graphicData uri="http://schemas.openxmlformats.org/drawingml/2006/table">
                <a:tbl>
                  <a:tblPr firstRow="1" bandRow="1">
                    <a:tableStyleId>{21E4AEA4-8DFA-4A89-87EB-49C32662AFE0}</a:tableStyleId>
                  </a:tblPr>
                  <a:tblGrid>
                    <a:gridCol w="5448771">
                      <a:extLst>
                        <a:ext uri="{9D8B030D-6E8A-4147-A177-3AD203B41FA5}">
                          <a16:colId xmlns:a16="http://schemas.microsoft.com/office/drawing/2014/main" val="1384708677"/>
                        </a:ext>
                      </a:extLst>
                    </a:gridCol>
                    <a:gridCol w="5448771">
                      <a:extLst>
                        <a:ext uri="{9D8B030D-6E8A-4147-A177-3AD203B41FA5}">
                          <a16:colId xmlns:a16="http://schemas.microsoft.com/office/drawing/2014/main" val="1151610528"/>
                        </a:ext>
                      </a:extLst>
                    </a:gridCol>
                  </a:tblGrid>
                  <a:tr h="549653">
                    <a:tc>
                      <a:txBody>
                        <a:bodyPr/>
                        <a:lstStyle/>
                        <a:p>
                          <a:r>
                            <a:rPr lang="en-GB" sz="2400" b="1" kern="100" dirty="0">
                              <a:effectLst/>
                              <a:latin typeface="+mn-lt"/>
                              <a:ea typeface="Calibri" panose="020F0502020204030204" pitchFamily="34" charset="0"/>
                              <a:cs typeface="Times New Roman" panose="02020603050405020304" pitchFamily="18" charset="0"/>
                            </a:rPr>
                            <a:t>Gravitational field strength</a:t>
                          </a:r>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r>
                            <a:rPr lang="en-GB" sz="2400" kern="100" dirty="0">
                              <a:effectLst/>
                            </a:rPr>
                            <a:t>Energy to move through the field (assuming </a:t>
                          </a:r>
                          <a14:m>
                            <m:oMath xmlns:m="http://schemas.openxmlformats.org/officeDocument/2006/math">
                              <m:r>
                                <a:rPr lang="en-GB" sz="2400" i="1" kern="100" dirty="0" smtClean="0">
                                  <a:effectLst/>
                                  <a:latin typeface="Cambria Math" panose="02040503050406030204" pitchFamily="18" charset="0"/>
                                </a:rPr>
                                <m:t>𝑔</m:t>
                              </m:r>
                            </m:oMath>
                          </a14:m>
                          <a:r>
                            <a:rPr lang="en-GB" sz="2400" kern="100" dirty="0">
                              <a:effectLst/>
                            </a:rPr>
                            <a:t> constant)</a:t>
                          </a:r>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31938035"/>
                      </a:ext>
                    </a:extLst>
                  </a:tr>
                  <a:tr h="526184">
                    <a:tc>
                      <a:txBody>
                        <a:bodyPr/>
                        <a:lstStyle/>
                        <a:p>
                          <a:pPr/>
                          <a14:m>
                            <m:oMathPara xmlns:m="http://schemas.openxmlformats.org/officeDocument/2006/math">
                              <m:oMathParaPr>
                                <m:jc m:val="centerGroup"/>
                              </m:oMathParaPr>
                              <m:oMath xmlns:m="http://schemas.openxmlformats.org/officeDocument/2006/math">
                                <m: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t>𝑔</m:t>
                                </m:r>
                                <m: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t>=</m:t>
                                </m:r>
                                <m: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t>𝐹</m:t>
                                </m:r>
                                <m: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t>/</m:t>
                                </m:r>
                                <m: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t>𝑚</m:t>
                                </m:r>
                              </m:oMath>
                            </m:oMathPara>
                          </a14:m>
                          <a:endParaRPr lang="en-GB" sz="2400" kern="100" dirty="0">
                            <a:effectLst/>
                            <a:latin typeface="+mn-lt"/>
                            <a:ea typeface="Calibri" panose="020F0502020204030204" pitchFamily="34"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d>
                                  <m:dPr>
                                    <m:begChr m:val="["/>
                                    <m:endChr m:val="]"/>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Nk</m:t>
                                    </m:r>
                                    <m:sSup>
                                      <m:sSupPr>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g</m:t>
                                        </m:r>
                                      </m:e>
                                      <m:sup>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−1</m:t>
                                        </m:r>
                                      </m:sup>
                                    </m:sSup>
                                  </m:e>
                                </m:d>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N</m:t>
                                    </m:r>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num>
                                  <m:den>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kg</m:t>
                                    </m:r>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den>
                                </m:f>
                              </m:oMath>
                            </m:oMathPara>
                          </a14:m>
                          <a:endParaRPr lang="en-GB" sz="2400" i="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14:m>
                            <m:oMathPara xmlns:m="http://schemas.openxmlformats.org/officeDocument/2006/math">
                              <m:oMathParaPr>
                                <m:jc m:val="centerGroup"/>
                              </m:oMathParaPr>
                              <m:oMath xmlns:m="http://schemas.openxmlformats.org/officeDocument/2006/math">
                                <m:sSub>
                                  <m:sSubPr>
                                    <m:ctrlPr>
                                      <a:rPr lang="en-GB" sz="2400" i="1" kern="100" smtClean="0">
                                        <a:effectLst/>
                                        <a:latin typeface="Cambria Math" panose="02040503050406030204" pitchFamily="18" charset="0"/>
                                      </a:rPr>
                                    </m:ctrlPr>
                                  </m:sSubPr>
                                  <m:e>
                                    <m:r>
                                      <a:rPr lang="en-GB" sz="2400" kern="100">
                                        <a:effectLst/>
                                        <a:latin typeface="Cambria Math" panose="02040503050406030204" pitchFamily="18" charset="0"/>
                                      </a:rPr>
                                      <m:t>𝐸</m:t>
                                    </m:r>
                                  </m:e>
                                  <m:sub>
                                    <m:r>
                                      <a:rPr lang="en-GB" sz="2400" kern="100">
                                        <a:effectLst/>
                                        <a:latin typeface="Cambria Math" panose="02040503050406030204" pitchFamily="18" charset="0"/>
                                      </a:rPr>
                                      <m:t>𝑔</m:t>
                                    </m:r>
                                  </m:sub>
                                </m:sSub>
                                <m:r>
                                  <a:rPr lang="en-GB" sz="2400" kern="100">
                                    <a:effectLst/>
                                    <a:latin typeface="Cambria Math" panose="02040503050406030204" pitchFamily="18" charset="0"/>
                                  </a:rPr>
                                  <m:t>=</m:t>
                                </m:r>
                                <m:r>
                                  <a:rPr lang="en-GB" sz="2400" kern="100">
                                    <a:effectLst/>
                                    <a:latin typeface="Cambria Math" panose="02040503050406030204" pitchFamily="18" charset="0"/>
                                  </a:rPr>
                                  <m:t>𝑚𝑔h</m:t>
                                </m:r>
                              </m:oMath>
                            </m:oMathPara>
                          </a14:m>
                          <a:endParaRPr lang="en-GB" sz="2400" kern="100" dirty="0">
                            <a:effectLst/>
                            <a:latin typeface="+mn-lt"/>
                            <a:ea typeface="Calibri" panose="020F0502020204030204" pitchFamily="34" charset="0"/>
                            <a:cs typeface="Times New Roman" panose="02020603050405020304" pitchFamily="18" charset="0"/>
                          </a:endParaRPr>
                        </a:p>
                        <a:p>
                          <a:endParaRPr lang="en-GB" sz="2400" kern="100" dirty="0">
                            <a:effectLst/>
                            <a:latin typeface="+mn-lt"/>
                            <a:ea typeface="Calibri" panose="020F0502020204030204" pitchFamily="34"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d>
                                  <m:dPr>
                                    <m:begChr m:val="["/>
                                    <m:endChr m:val="]"/>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J</m:t>
                                    </m:r>
                                  </m:e>
                                </m:d>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d>
                                  <m:dPr>
                                    <m:begChr m:val="["/>
                                    <m:endChr m:val="]"/>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kg</m:t>
                                    </m:r>
                                  </m:e>
                                </m:d>
                                <m:d>
                                  <m:dPr>
                                    <m:begChr m:val="["/>
                                    <m:endChr m:val="]"/>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Nk</m:t>
                                    </m:r>
                                    <m:sSup>
                                      <m:sSupPr>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g</m:t>
                                        </m:r>
                                      </m:e>
                                      <m:sup>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−1</m:t>
                                        </m:r>
                                      </m:sup>
                                    </m:sSup>
                                  </m:e>
                                </m:d>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m:t>
                                </m:r>
                                <m: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t>]</m:t>
                                </m:r>
                              </m:oMath>
                            </m:oMathPara>
                          </a14:m>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89919863"/>
                      </a:ext>
                    </a:extLst>
                  </a:tr>
                </a:tbl>
              </a:graphicData>
            </a:graphic>
          </p:graphicFrame>
        </mc:Choice>
        <mc:Fallback xmlns="">
          <p:graphicFrame>
            <p:nvGraphicFramePr>
              <p:cNvPr id="10" name="Table 9">
                <a:extLst>
                  <a:ext uri="{FF2B5EF4-FFF2-40B4-BE49-F238E27FC236}">
                    <a16:creationId xmlns:a16="http://schemas.microsoft.com/office/drawing/2014/main" id="{BD56CA7B-4238-D174-C1BC-DA904AE9A3E0}"/>
                  </a:ext>
                </a:extLst>
              </p:cNvPr>
              <p:cNvGraphicFramePr>
                <a:graphicFrameLocks noGrp="1"/>
              </p:cNvGraphicFramePr>
              <p:nvPr>
                <p:extLst>
                  <p:ext uri="{D42A27DB-BD31-4B8C-83A1-F6EECF244321}">
                    <p14:modId xmlns:p14="http://schemas.microsoft.com/office/powerpoint/2010/main" val="3103208247"/>
                  </p:ext>
                </p:extLst>
              </p:nvPr>
            </p:nvGraphicFramePr>
            <p:xfrm>
              <a:off x="736928" y="1512257"/>
              <a:ext cx="10897542" cy="1860360"/>
            </p:xfrm>
            <a:graphic>
              <a:graphicData uri="http://schemas.openxmlformats.org/drawingml/2006/table">
                <a:tbl>
                  <a:tblPr firstRow="1" bandRow="1">
                    <a:tableStyleId>{21E4AEA4-8DFA-4A89-87EB-49C32662AFE0}</a:tableStyleId>
                  </a:tblPr>
                  <a:tblGrid>
                    <a:gridCol w="5448771">
                      <a:extLst>
                        <a:ext uri="{9D8B030D-6E8A-4147-A177-3AD203B41FA5}">
                          <a16:colId xmlns:a16="http://schemas.microsoft.com/office/drawing/2014/main" val="1384708677"/>
                        </a:ext>
                      </a:extLst>
                    </a:gridCol>
                    <a:gridCol w="5448771">
                      <a:extLst>
                        <a:ext uri="{9D8B030D-6E8A-4147-A177-3AD203B41FA5}">
                          <a16:colId xmlns:a16="http://schemas.microsoft.com/office/drawing/2014/main" val="1151610528"/>
                        </a:ext>
                      </a:extLst>
                    </a:gridCol>
                  </a:tblGrid>
                  <a:tr h="731520">
                    <a:tc>
                      <a:txBody>
                        <a:bodyPr/>
                        <a:lstStyle/>
                        <a:p>
                          <a:r>
                            <a:rPr lang="en-GB" sz="2400" b="1" kern="100" dirty="0">
                              <a:effectLst/>
                              <a:latin typeface="+mn-lt"/>
                              <a:ea typeface="Calibri" panose="020F0502020204030204" pitchFamily="34" charset="0"/>
                              <a:cs typeface="Times New Roman" panose="02020603050405020304" pitchFamily="18" charset="0"/>
                            </a:rPr>
                            <a:t>Gravitational field strength</a:t>
                          </a:r>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endParaRPr lang="en-US"/>
                        </a:p>
                      </a:txBody>
                      <a:tcPr marL="68580" marR="68580" marT="0" marB="0">
                        <a:blipFill>
                          <a:blip r:embed="rId3"/>
                          <a:stretch>
                            <a:fillRect l="-100224" t="-12500" r="-447" b="-172500"/>
                          </a:stretch>
                        </a:blipFill>
                      </a:tcPr>
                    </a:tc>
                    <a:extLst>
                      <a:ext uri="{0D108BD9-81ED-4DB2-BD59-A6C34878D82A}">
                        <a16:rowId xmlns:a16="http://schemas.microsoft.com/office/drawing/2014/main" val="2931938035"/>
                      </a:ext>
                    </a:extLst>
                  </a:tr>
                  <a:tr h="1128840">
                    <a:tc>
                      <a:txBody>
                        <a:bodyPr/>
                        <a:lstStyle/>
                        <a:p>
                          <a:endParaRPr lang="en-US"/>
                        </a:p>
                      </a:txBody>
                      <a:tcPr marL="68580" marR="68580" marT="0" marB="0">
                        <a:blipFill>
                          <a:blip r:embed="rId3"/>
                          <a:stretch>
                            <a:fillRect l="-112" t="-72581" r="-100335" b="-11290"/>
                          </a:stretch>
                        </a:blipFill>
                      </a:tcPr>
                    </a:tc>
                    <a:tc>
                      <a:txBody>
                        <a:bodyPr/>
                        <a:lstStyle/>
                        <a:p>
                          <a:endParaRPr lang="en-US"/>
                        </a:p>
                      </a:txBody>
                      <a:tcPr marL="68580" marR="68580" marT="0" marB="0">
                        <a:blipFill>
                          <a:blip r:embed="rId3"/>
                          <a:stretch>
                            <a:fillRect l="-100224" t="-72581" r="-447" b="-11290"/>
                          </a:stretch>
                        </a:blipFill>
                      </a:tcPr>
                    </a:tc>
                    <a:extLst>
                      <a:ext uri="{0D108BD9-81ED-4DB2-BD59-A6C34878D82A}">
                        <a16:rowId xmlns:a16="http://schemas.microsoft.com/office/drawing/2014/main" val="3589919863"/>
                      </a:ext>
                    </a:extLst>
                  </a:tr>
                </a:tbl>
              </a:graphicData>
            </a:graphic>
          </p:graphicFrame>
        </mc:Fallback>
      </mc:AlternateContent>
      <p:sp>
        <p:nvSpPr>
          <p:cNvPr id="11" name="Rectangle 4">
            <a:extLst>
              <a:ext uri="{FF2B5EF4-FFF2-40B4-BE49-F238E27FC236}">
                <a16:creationId xmlns:a16="http://schemas.microsoft.com/office/drawing/2014/main" id="{B5195AB7-0AED-998B-FD83-2D7D25ACBBC3}"/>
              </a:ext>
            </a:extLst>
          </p:cNvPr>
          <p:cNvSpPr>
            <a:spLocks noChangeArrowheads="1"/>
          </p:cNvSpPr>
          <p:nvPr/>
        </p:nvSpPr>
        <p:spPr bwMode="auto">
          <a:xfrm>
            <a:off x="4886325" y="37195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29947597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45E43-3292-C731-E488-1F1E2D2BA7DB}"/>
              </a:ext>
            </a:extLst>
          </p:cNvPr>
          <p:cNvSpPr>
            <a:spLocks noGrp="1"/>
          </p:cNvSpPr>
          <p:nvPr>
            <p:ph type="title"/>
          </p:nvPr>
        </p:nvSpPr>
        <p:spPr>
          <a:xfrm>
            <a:off x="838200" y="365125"/>
            <a:ext cx="10515600" cy="1325563"/>
          </a:xfrm>
        </p:spPr>
        <p:txBody>
          <a:bodyPr>
            <a:normAutofit/>
          </a:bodyPr>
          <a:lstStyle/>
          <a:p>
            <a:r>
              <a:rPr lang="en-GB" dirty="0"/>
              <a:t>What are the equations?</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E640AFE-570C-6728-A07D-3F4538249746}"/>
                  </a:ext>
                </a:extLst>
              </p:cNvPr>
              <p:cNvSpPr>
                <a:spLocks noGrp="1"/>
              </p:cNvSpPr>
              <p:nvPr>
                <p:ph idx="1"/>
              </p:nvPr>
            </p:nvSpPr>
            <p:spPr>
              <a:xfrm>
                <a:off x="838200" y="1825625"/>
                <a:ext cx="10515600" cy="4351338"/>
              </a:xfrm>
            </p:spPr>
            <p:txBody>
              <a:bodyPr/>
              <a:lstStyle/>
              <a:p>
                <a:r>
                  <a:rPr lang="en-GB" dirty="0"/>
                  <a:t>Force between two masses</a:t>
                </a:r>
              </a:p>
              <a:p>
                <a:endParaRPr lang="en-GB" dirty="0"/>
              </a:p>
              <a:p>
                <a14:m>
                  <m:oMath xmlns:m="http://schemas.openxmlformats.org/officeDocument/2006/math">
                    <m:sSub>
                      <m:sSubPr>
                        <m:ctrlPr>
                          <a:rPr lang="en-GB" i="1">
                            <a:latin typeface="Cambria Math" panose="02040503050406030204" pitchFamily="18" charset="0"/>
                          </a:rPr>
                        </m:ctrlPr>
                      </m:sSubPr>
                      <m:e>
                        <m:r>
                          <a:rPr lang="en-GB">
                            <a:latin typeface="Cambria Math" panose="02040503050406030204" pitchFamily="18" charset="0"/>
                          </a:rPr>
                          <m:t>𝐹</m:t>
                        </m:r>
                      </m:e>
                      <m:sub>
                        <m:r>
                          <a:rPr lang="en-GB">
                            <a:latin typeface="Cambria Math" panose="02040503050406030204" pitchFamily="18" charset="0"/>
                          </a:rPr>
                          <m:t>𝑔𝑟𝑎𝑣</m:t>
                        </m:r>
                      </m:sub>
                    </m:sSub>
                    <m:r>
                      <a:rPr lang="en-GB">
                        <a:latin typeface="Cambria Math" panose="02040503050406030204" pitchFamily="18" charset="0"/>
                      </a:rPr>
                      <m:t>=−</m:t>
                    </m:r>
                    <m:f>
                      <m:fPr>
                        <m:ctrlPr>
                          <a:rPr lang="en-GB" i="1">
                            <a:latin typeface="Cambria Math" panose="02040503050406030204" pitchFamily="18" charset="0"/>
                          </a:rPr>
                        </m:ctrlPr>
                      </m:fPr>
                      <m:num>
                        <m:r>
                          <a:rPr lang="en-GB">
                            <a:latin typeface="Cambria Math" panose="02040503050406030204" pitchFamily="18" charset="0"/>
                          </a:rPr>
                          <m:t>𝐺𝑀𝑚</m:t>
                        </m:r>
                      </m:num>
                      <m:den>
                        <m:sSup>
                          <m:sSupPr>
                            <m:ctrlPr>
                              <a:rPr lang="en-GB" i="1">
                                <a:latin typeface="Cambria Math" panose="02040503050406030204" pitchFamily="18" charset="0"/>
                              </a:rPr>
                            </m:ctrlPr>
                          </m:sSupPr>
                          <m:e>
                            <m:r>
                              <a:rPr lang="en-GB">
                                <a:latin typeface="Cambria Math" panose="02040503050406030204" pitchFamily="18" charset="0"/>
                              </a:rPr>
                              <m:t>𝑟</m:t>
                            </m:r>
                          </m:e>
                          <m:sup>
                            <m:r>
                              <a:rPr lang="en-GB">
                                <a:latin typeface="Cambria Math" panose="02040503050406030204" pitchFamily="18" charset="0"/>
                              </a:rPr>
                              <m:t>2</m:t>
                            </m:r>
                          </m:sup>
                        </m:sSup>
                      </m:den>
                    </m:f>
                  </m:oMath>
                </a14:m>
                <a:r>
                  <a:rPr lang="en-GB" dirty="0"/>
                  <a:t> </a:t>
                </a:r>
              </a:p>
              <a:p>
                <a:endParaRPr lang="en-GB" dirty="0"/>
              </a:p>
              <a:p>
                <a:r>
                  <a:rPr lang="en-GB" dirty="0"/>
                  <a:t>Can you explain this in words?</a:t>
                </a:r>
              </a:p>
              <a:p>
                <a:endParaRPr lang="en-GB" dirty="0"/>
              </a:p>
            </p:txBody>
          </p:sp>
        </mc:Choice>
        <mc:Fallback xmlns="">
          <p:sp>
            <p:nvSpPr>
              <p:cNvPr id="3" name="Text Placeholder 2">
                <a:extLst>
                  <a:ext uri="{FF2B5EF4-FFF2-40B4-BE49-F238E27FC236}">
                    <a16:creationId xmlns:a16="http://schemas.microsoft.com/office/drawing/2014/main" id="{3E640AFE-570C-6728-A07D-3F4538249746}"/>
                  </a:ext>
                </a:extLst>
              </p:cNvPr>
              <p:cNvSpPr>
                <a:spLocks noGrp="1" noRot="1" noChangeAspect="1" noMove="1" noResize="1" noEditPoints="1" noAdjustHandles="1" noChangeArrowheads="1" noChangeShapeType="1" noTextEdit="1"/>
              </p:cNvSpPr>
              <p:nvPr>
                <p:ph idx="1"/>
              </p:nvPr>
            </p:nvSpPr>
            <p:spPr>
              <a:xfrm>
                <a:off x="838200" y="1825625"/>
                <a:ext cx="10515600" cy="4351338"/>
              </a:xfrm>
              <a:blipFill>
                <a:blip r:embed="rId3"/>
                <a:stretch>
                  <a:fillRect l="-1507" t="-1821"/>
                </a:stretch>
              </a:blipFill>
            </p:spPr>
            <p:txBody>
              <a:bodyPr/>
              <a:lstStyle/>
              <a:p>
                <a:r>
                  <a:rPr lang="en-GB">
                    <a:noFill/>
                  </a:rPr>
                  <a:t> </a:t>
                </a:r>
              </a:p>
            </p:txBody>
          </p:sp>
        </mc:Fallback>
      </mc:AlternateContent>
    </p:spTree>
    <p:extLst>
      <p:ext uri="{BB962C8B-B14F-4D97-AF65-F5344CB8AC3E}">
        <p14:creationId xmlns:p14="http://schemas.microsoft.com/office/powerpoint/2010/main" val="9919470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45E43-3292-C731-E488-1F1E2D2BA7DB}"/>
              </a:ext>
            </a:extLst>
          </p:cNvPr>
          <p:cNvSpPr>
            <a:spLocks noGrp="1"/>
          </p:cNvSpPr>
          <p:nvPr>
            <p:ph type="title"/>
          </p:nvPr>
        </p:nvSpPr>
        <p:spPr>
          <a:xfrm>
            <a:off x="838200" y="365125"/>
            <a:ext cx="10515600" cy="1325563"/>
          </a:xfrm>
        </p:spPr>
        <p:txBody>
          <a:bodyPr>
            <a:normAutofit/>
          </a:bodyPr>
          <a:lstStyle/>
          <a:p>
            <a:r>
              <a:rPr lang="en-GB" dirty="0"/>
              <a:t>Force due to </a:t>
            </a:r>
            <a:r>
              <a:rPr lang="en-GB"/>
              <a:t>Earth’s mass</a:t>
            </a:r>
            <a:endParaRPr lang="en-GB"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E640AFE-570C-6728-A07D-3F4538249746}"/>
                  </a:ext>
                </a:extLst>
              </p:cNvPr>
              <p:cNvSpPr>
                <a:spLocks noGrp="1"/>
              </p:cNvSpPr>
              <p:nvPr>
                <p:ph idx="1"/>
              </p:nvPr>
            </p:nvSpPr>
            <p:spPr>
              <a:xfrm>
                <a:off x="838200" y="1825625"/>
                <a:ext cx="10515600" cy="4351338"/>
              </a:xfrm>
            </p:spPr>
            <p:txBody>
              <a:bodyPr/>
              <a:lstStyle/>
              <a:p>
                <a:endParaRPr lang="en-GB" dirty="0"/>
              </a:p>
              <a:p>
                <a14:m>
                  <m:oMath xmlns:m="http://schemas.openxmlformats.org/officeDocument/2006/math">
                    <m:sSub>
                      <m:sSubPr>
                        <m:ctrlPr>
                          <a:rPr lang="en-GB" i="1">
                            <a:latin typeface="Cambria Math" panose="02040503050406030204" pitchFamily="18" charset="0"/>
                          </a:rPr>
                        </m:ctrlPr>
                      </m:sSubPr>
                      <m:e>
                        <m:r>
                          <a:rPr lang="en-GB">
                            <a:latin typeface="Cambria Math" panose="02040503050406030204" pitchFamily="18" charset="0"/>
                          </a:rPr>
                          <m:t>𝐹</m:t>
                        </m:r>
                      </m:e>
                      <m:sub>
                        <m:r>
                          <a:rPr lang="en-GB">
                            <a:latin typeface="Cambria Math" panose="02040503050406030204" pitchFamily="18" charset="0"/>
                          </a:rPr>
                          <m:t>𝑔𝑟𝑎𝑣</m:t>
                        </m:r>
                      </m:sub>
                    </m:sSub>
                    <m:r>
                      <a:rPr lang="en-GB">
                        <a:latin typeface="Cambria Math" panose="02040503050406030204" pitchFamily="18" charset="0"/>
                      </a:rPr>
                      <m:t>=−</m:t>
                    </m:r>
                    <m:f>
                      <m:fPr>
                        <m:ctrlPr>
                          <a:rPr lang="en-GB" i="1">
                            <a:latin typeface="Cambria Math" panose="02040503050406030204" pitchFamily="18" charset="0"/>
                          </a:rPr>
                        </m:ctrlPr>
                      </m:fPr>
                      <m:num>
                        <m:r>
                          <a:rPr lang="en-GB">
                            <a:latin typeface="Cambria Math" panose="02040503050406030204" pitchFamily="18" charset="0"/>
                          </a:rPr>
                          <m:t>𝐺𝑀𝑚</m:t>
                        </m:r>
                      </m:num>
                      <m:den>
                        <m:sSup>
                          <m:sSupPr>
                            <m:ctrlPr>
                              <a:rPr lang="en-GB" i="1">
                                <a:latin typeface="Cambria Math" panose="02040503050406030204" pitchFamily="18" charset="0"/>
                              </a:rPr>
                            </m:ctrlPr>
                          </m:sSupPr>
                          <m:e>
                            <m:r>
                              <a:rPr lang="en-GB">
                                <a:latin typeface="Cambria Math" panose="02040503050406030204" pitchFamily="18" charset="0"/>
                              </a:rPr>
                              <m:t>𝑟</m:t>
                            </m:r>
                          </m:e>
                          <m:sup>
                            <m:r>
                              <a:rPr lang="en-GB">
                                <a:latin typeface="Cambria Math" panose="02040503050406030204" pitchFamily="18" charset="0"/>
                              </a:rPr>
                              <m:t>2</m:t>
                            </m:r>
                          </m:sup>
                        </m:sSup>
                      </m:den>
                    </m:f>
                  </m:oMath>
                </a14:m>
                <a:r>
                  <a:rPr lang="en-GB" dirty="0"/>
                  <a:t> </a:t>
                </a:r>
              </a:p>
            </p:txBody>
          </p:sp>
        </mc:Choice>
        <mc:Fallback xmlns="">
          <p:sp>
            <p:nvSpPr>
              <p:cNvPr id="3" name="Text Placeholder 2">
                <a:extLst>
                  <a:ext uri="{FF2B5EF4-FFF2-40B4-BE49-F238E27FC236}">
                    <a16:creationId xmlns:a16="http://schemas.microsoft.com/office/drawing/2014/main" id="{3E640AFE-570C-6728-A07D-3F4538249746}"/>
                  </a:ext>
                </a:extLst>
              </p:cNvPr>
              <p:cNvSpPr>
                <a:spLocks noGrp="1" noRot="1" noChangeAspect="1" noMove="1" noResize="1" noEditPoints="1" noAdjustHandles="1" noChangeArrowheads="1" noChangeShapeType="1" noTextEdit="1"/>
              </p:cNvSpPr>
              <p:nvPr>
                <p:ph idx="1"/>
              </p:nvPr>
            </p:nvSpPr>
            <p:spPr>
              <a:xfrm>
                <a:off x="838200" y="1825625"/>
                <a:ext cx="10515600" cy="4351338"/>
              </a:xfr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6" name="Table 6">
                <a:extLst>
                  <a:ext uri="{FF2B5EF4-FFF2-40B4-BE49-F238E27FC236}">
                    <a16:creationId xmlns:a16="http://schemas.microsoft.com/office/drawing/2014/main" id="{1A2CBEE6-153E-41C4-20A9-F9FDC50BAFE0}"/>
                  </a:ext>
                </a:extLst>
              </p:cNvPr>
              <p:cNvGraphicFramePr>
                <a:graphicFrameLocks noGrp="1"/>
              </p:cNvGraphicFramePr>
              <p:nvPr/>
            </p:nvGraphicFramePr>
            <p:xfrm>
              <a:off x="0" y="3536422"/>
              <a:ext cx="12192000" cy="3370960"/>
            </p:xfrm>
            <a:graphic>
              <a:graphicData uri="http://schemas.openxmlformats.org/drawingml/2006/table">
                <a:tbl>
                  <a:tblPr firstRow="1" bandRow="1">
                    <a:tableStyleId>{21E4AEA4-8DFA-4A89-87EB-49C32662AFE0}</a:tableStyleId>
                  </a:tblPr>
                  <a:tblGrid>
                    <a:gridCol w="813664">
                      <a:extLst>
                        <a:ext uri="{9D8B030D-6E8A-4147-A177-3AD203B41FA5}">
                          <a16:colId xmlns:a16="http://schemas.microsoft.com/office/drawing/2014/main" val="2613546519"/>
                        </a:ext>
                      </a:extLst>
                    </a:gridCol>
                    <a:gridCol w="5626798">
                      <a:extLst>
                        <a:ext uri="{9D8B030D-6E8A-4147-A177-3AD203B41FA5}">
                          <a16:colId xmlns:a16="http://schemas.microsoft.com/office/drawing/2014/main" val="1968807496"/>
                        </a:ext>
                      </a:extLst>
                    </a:gridCol>
                    <a:gridCol w="1815778">
                      <a:extLst>
                        <a:ext uri="{9D8B030D-6E8A-4147-A177-3AD203B41FA5}">
                          <a16:colId xmlns:a16="http://schemas.microsoft.com/office/drawing/2014/main" val="1988085752"/>
                        </a:ext>
                      </a:extLst>
                    </a:gridCol>
                    <a:gridCol w="1928677">
                      <a:extLst>
                        <a:ext uri="{9D8B030D-6E8A-4147-A177-3AD203B41FA5}">
                          <a16:colId xmlns:a16="http://schemas.microsoft.com/office/drawing/2014/main" val="856723115"/>
                        </a:ext>
                      </a:extLst>
                    </a:gridCol>
                    <a:gridCol w="2007083">
                      <a:extLst>
                        <a:ext uri="{9D8B030D-6E8A-4147-A177-3AD203B41FA5}">
                          <a16:colId xmlns:a16="http://schemas.microsoft.com/office/drawing/2014/main" val="1531430994"/>
                        </a:ext>
                      </a:extLst>
                    </a:gridCol>
                  </a:tblGrid>
                  <a:tr h="793504">
                    <a:tc>
                      <a:txBody>
                        <a:bodyPr/>
                        <a:lstStyle/>
                        <a:p>
                          <a:endParaRPr lang="en-GB" sz="2400" dirty="0">
                            <a:latin typeface="+mn-lt"/>
                          </a:endParaRPr>
                        </a:p>
                      </a:txBody>
                      <a:tcPr/>
                    </a:tc>
                    <a:tc>
                      <a:txBody>
                        <a:bodyPr/>
                        <a:lstStyle/>
                        <a:p>
                          <a:endParaRPr lang="en-GB" sz="2400" dirty="0">
                            <a:latin typeface="+mn-lt"/>
                          </a:endParaRPr>
                        </a:p>
                      </a:txBody>
                      <a:tcPr/>
                    </a:tc>
                    <a:tc>
                      <a:txBody>
                        <a:bodyPr/>
                        <a:lstStyle/>
                        <a:p>
                          <a:r>
                            <a:rPr lang="en-GB" sz="2400" b="0" dirty="0"/>
                            <a:t>Force on </a:t>
                          </a:r>
                          <a14:m>
                            <m:oMath xmlns:m="http://schemas.openxmlformats.org/officeDocument/2006/math">
                              <m:r>
                                <a:rPr lang="en-GB" sz="2400" b="0" dirty="0" smtClean="0">
                                  <a:latin typeface="Cambria Math" panose="02040503050406030204" pitchFamily="18" charset="0"/>
                                </a:rPr>
                                <m:t>100 </m:t>
                              </m:r>
                              <m:r>
                                <m:rPr>
                                  <m:sty m:val="p"/>
                                </m:rPr>
                                <a:rPr lang="en-GB" sz="2400" b="0" dirty="0" smtClean="0">
                                  <a:latin typeface="Cambria Math" panose="02040503050406030204" pitchFamily="18" charset="0"/>
                                </a:rPr>
                                <m:t>kg</m:t>
                              </m:r>
                              <m:r>
                                <a:rPr lang="en-GB" sz="2400" b="0" dirty="0" smtClean="0">
                                  <a:latin typeface="Cambria Math" panose="02040503050406030204" pitchFamily="18" charset="0"/>
                                </a:rPr>
                                <m:t> </m:t>
                              </m:r>
                            </m:oMath>
                          </a14:m>
                          <a:r>
                            <a:rPr lang="en-GB" sz="2400" b="0" dirty="0"/>
                            <a:t>/ </a:t>
                          </a:r>
                          <a14:m>
                            <m:oMath xmlns:m="http://schemas.openxmlformats.org/officeDocument/2006/math">
                              <m:r>
                                <m:rPr>
                                  <m:sty m:val="p"/>
                                </m:rPr>
                                <a:rPr lang="en-GB" sz="2400" b="0" smtClean="0">
                                  <a:latin typeface="Cambria Math" panose="02040503050406030204" pitchFamily="18" charset="0"/>
                                </a:rPr>
                                <m:t>N</m:t>
                              </m:r>
                            </m:oMath>
                          </a14:m>
                          <a:endParaRPr lang="en-GB" sz="2400" b="0" dirty="0">
                            <a:latin typeface="+mn-lt"/>
                          </a:endParaRPr>
                        </a:p>
                      </a:txBody>
                      <a:tcPr/>
                    </a:tc>
                    <a:tc>
                      <a:txBody>
                        <a:bodyPr/>
                        <a:lstStyle/>
                        <a:p>
                          <a:r>
                            <a:rPr lang="en-GB" sz="2400" b="0" dirty="0"/>
                            <a:t>Force on </a:t>
                          </a:r>
                          <a14:m>
                            <m:oMath xmlns:m="http://schemas.openxmlformats.org/officeDocument/2006/math">
                              <m:r>
                                <a:rPr lang="en-GB" sz="2400" b="0" dirty="0" smtClean="0">
                                  <a:latin typeface="Cambria Math" panose="02040503050406030204" pitchFamily="18" charset="0"/>
                                </a:rPr>
                                <m:t>1 </m:t>
                              </m:r>
                              <m:r>
                                <m:rPr>
                                  <m:sty m:val="p"/>
                                </m:rPr>
                                <a:rPr lang="en-GB" sz="2400" b="0" dirty="0" smtClean="0">
                                  <a:latin typeface="Cambria Math" panose="02040503050406030204" pitchFamily="18" charset="0"/>
                                </a:rPr>
                                <m:t>kg</m:t>
                              </m:r>
                            </m:oMath>
                          </a14:m>
                          <a:r>
                            <a:rPr lang="en-GB" sz="2400" b="0" dirty="0"/>
                            <a:t> / </a:t>
                          </a:r>
                          <a14:m>
                            <m:oMath xmlns:m="http://schemas.openxmlformats.org/officeDocument/2006/math">
                              <m:r>
                                <m:rPr>
                                  <m:sty m:val="p"/>
                                </m:rPr>
                                <a:rPr lang="en-GB" sz="2400" b="0" smtClean="0">
                                  <a:latin typeface="Cambria Math" panose="02040503050406030204" pitchFamily="18" charset="0"/>
                                </a:rPr>
                                <m:t>N</m:t>
                              </m:r>
                            </m:oMath>
                          </a14:m>
                          <a:endParaRPr lang="en-GB" sz="2400" b="0" dirty="0">
                            <a:latin typeface="+mn-lt"/>
                          </a:endParaRPr>
                        </a:p>
                      </a:txBody>
                      <a:tcPr/>
                    </a:tc>
                    <a:tc>
                      <a:txBody>
                        <a:bodyPr/>
                        <a:lstStyle/>
                        <a:p>
                          <a:r>
                            <a:rPr lang="en-GB" sz="2400" b="0" dirty="0"/>
                            <a:t>Gravitational field strength / </a:t>
                          </a:r>
                          <a14:m>
                            <m:oMath xmlns:m="http://schemas.openxmlformats.org/officeDocument/2006/math">
                              <m:r>
                                <m:rPr>
                                  <m:sty m:val="p"/>
                                </m:rPr>
                                <a:rPr lang="en-GB" sz="2400" b="0" smtClean="0">
                                  <a:latin typeface="Cambria Math" panose="02040503050406030204" pitchFamily="18" charset="0"/>
                                </a:rPr>
                                <m:t>Nk</m:t>
                              </m:r>
                              <m:sSup>
                                <m:sSupPr>
                                  <m:ctrlPr>
                                    <a:rPr lang="en-GB" sz="2400" b="0" i="1" smtClean="0">
                                      <a:latin typeface="Cambria Math" panose="02040503050406030204" pitchFamily="18" charset="0"/>
                                    </a:rPr>
                                  </m:ctrlPr>
                                </m:sSupPr>
                                <m:e>
                                  <m:r>
                                    <m:rPr>
                                      <m:sty m:val="p"/>
                                    </m:rPr>
                                    <a:rPr lang="en-GB" sz="2400" b="0" smtClean="0">
                                      <a:latin typeface="Cambria Math" panose="02040503050406030204" pitchFamily="18" charset="0"/>
                                    </a:rPr>
                                    <m:t>g</m:t>
                                  </m:r>
                                </m:e>
                                <m:sup>
                                  <m:r>
                                    <a:rPr lang="en-GB" sz="2400" b="0" smtClean="0">
                                      <a:latin typeface="Cambria Math" panose="02040503050406030204" pitchFamily="18" charset="0"/>
                                    </a:rPr>
                                    <m:t>−1</m:t>
                                  </m:r>
                                </m:sup>
                              </m:sSup>
                            </m:oMath>
                          </a14:m>
                          <a:endParaRPr lang="en-GB" sz="2400" b="0" i="0" dirty="0">
                            <a:latin typeface="+mn-lt"/>
                          </a:endParaRPr>
                        </a:p>
                      </a:txBody>
                      <a:tcPr/>
                    </a:tc>
                    <a:extLst>
                      <a:ext uri="{0D108BD9-81ED-4DB2-BD59-A6C34878D82A}">
                        <a16:rowId xmlns:a16="http://schemas.microsoft.com/office/drawing/2014/main" val="725040183"/>
                      </a:ext>
                    </a:extLst>
                  </a:tr>
                  <a:tr h="545560">
                    <a:tc>
                      <a:txBody>
                        <a:bodyPr/>
                        <a:lstStyle/>
                        <a:p>
                          <a:r>
                            <a:rPr lang="en-GB" sz="2400" dirty="0"/>
                            <a:t>A</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On the surface of the Earth?</a:t>
                          </a:r>
                        </a:p>
                      </a:txBody>
                      <a:tcPr/>
                    </a:tc>
                    <a:tc>
                      <a:txBody>
                        <a:bodyPr/>
                        <a:lstStyle/>
                        <a:p>
                          <a:endParaRPr lang="en-GB" sz="2400" dirty="0">
                            <a:latin typeface="+mn-lt"/>
                          </a:endParaRPr>
                        </a:p>
                      </a:txBody>
                      <a:tcPr/>
                    </a:tc>
                    <a:tc>
                      <a:txBody>
                        <a:bodyPr/>
                        <a:lstStyle/>
                        <a:p>
                          <a:endParaRPr lang="en-GB" sz="2400" dirty="0">
                            <a:latin typeface="+mn-lt"/>
                          </a:endParaRPr>
                        </a:p>
                      </a:txBody>
                      <a:tcPr/>
                    </a:tc>
                    <a:tc>
                      <a:txBody>
                        <a:bodyPr/>
                        <a:lstStyle/>
                        <a:p>
                          <a:endParaRPr lang="en-GB" sz="2400">
                            <a:latin typeface="+mn-lt"/>
                          </a:endParaRPr>
                        </a:p>
                      </a:txBody>
                      <a:tcPr/>
                    </a:tc>
                    <a:extLst>
                      <a:ext uri="{0D108BD9-81ED-4DB2-BD59-A6C34878D82A}">
                        <a16:rowId xmlns:a16="http://schemas.microsoft.com/office/drawing/2014/main" val="1808570720"/>
                      </a:ext>
                    </a:extLst>
                  </a:tr>
                  <a:tr h="545560">
                    <a:tc>
                      <a:txBody>
                        <a:bodyPr/>
                        <a:lstStyle/>
                        <a:p>
                          <a:r>
                            <a:rPr lang="en-GB" sz="2400" dirty="0"/>
                            <a:t>B</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At the top of Mount Everest?  </a:t>
                          </a:r>
                        </a:p>
                      </a:txBody>
                      <a:tcPr/>
                    </a:tc>
                    <a:tc>
                      <a:txBody>
                        <a:bodyPr/>
                        <a:lstStyle/>
                        <a:p>
                          <a:endParaRPr lang="en-GB" sz="2400" dirty="0">
                            <a:latin typeface="+mn-lt"/>
                          </a:endParaRPr>
                        </a:p>
                      </a:txBody>
                      <a:tcPr/>
                    </a:tc>
                    <a:tc>
                      <a:txBody>
                        <a:bodyPr/>
                        <a:lstStyle/>
                        <a:p>
                          <a:endParaRPr lang="en-GB" sz="2400">
                            <a:latin typeface="+mn-lt"/>
                          </a:endParaRPr>
                        </a:p>
                      </a:txBody>
                      <a:tcPr/>
                    </a:tc>
                    <a:tc>
                      <a:txBody>
                        <a:bodyPr/>
                        <a:lstStyle/>
                        <a:p>
                          <a:endParaRPr lang="en-GB" sz="2400">
                            <a:latin typeface="+mn-lt"/>
                          </a:endParaRPr>
                        </a:p>
                      </a:txBody>
                      <a:tcPr/>
                    </a:tc>
                    <a:extLst>
                      <a:ext uri="{0D108BD9-81ED-4DB2-BD59-A6C34878D82A}">
                        <a16:rowId xmlns:a16="http://schemas.microsoft.com/office/drawing/2014/main" val="192901157"/>
                      </a:ext>
                    </a:extLst>
                  </a:tr>
                  <a:tr h="545560">
                    <a:tc>
                      <a:txBody>
                        <a:bodyPr/>
                        <a:lstStyle/>
                        <a:p>
                          <a:r>
                            <a:rPr lang="en-GB" sz="2400" dirty="0"/>
                            <a:t>C</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On the International Space Station?  </a:t>
                          </a:r>
                        </a:p>
                      </a:txBody>
                      <a:tcPr/>
                    </a:tc>
                    <a:tc>
                      <a:txBody>
                        <a:bodyPr/>
                        <a:lstStyle/>
                        <a:p>
                          <a:endParaRPr lang="en-GB" sz="2400" dirty="0">
                            <a:latin typeface="+mn-lt"/>
                          </a:endParaRPr>
                        </a:p>
                      </a:txBody>
                      <a:tcPr/>
                    </a:tc>
                    <a:tc>
                      <a:txBody>
                        <a:bodyPr/>
                        <a:lstStyle/>
                        <a:p>
                          <a:endParaRPr lang="en-GB" sz="2400" dirty="0">
                            <a:latin typeface="+mn-lt"/>
                          </a:endParaRPr>
                        </a:p>
                      </a:txBody>
                      <a:tcPr/>
                    </a:tc>
                    <a:tc>
                      <a:txBody>
                        <a:bodyPr/>
                        <a:lstStyle/>
                        <a:p>
                          <a:endParaRPr lang="en-GB" sz="2400">
                            <a:latin typeface="+mn-lt"/>
                          </a:endParaRPr>
                        </a:p>
                      </a:txBody>
                      <a:tcPr/>
                    </a:tc>
                    <a:extLst>
                      <a:ext uri="{0D108BD9-81ED-4DB2-BD59-A6C34878D82A}">
                        <a16:rowId xmlns:a16="http://schemas.microsoft.com/office/drawing/2014/main" val="4156119983"/>
                      </a:ext>
                    </a:extLst>
                  </a:tr>
                  <a:tr h="545560">
                    <a:tc>
                      <a:txBody>
                        <a:bodyPr/>
                        <a:lstStyle/>
                        <a:p>
                          <a:r>
                            <a:rPr lang="en-GB" sz="2400" dirty="0"/>
                            <a:t>D</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Near James Webb Space Telescope?</a:t>
                          </a:r>
                        </a:p>
                      </a:txBody>
                      <a:tcPr/>
                    </a:tc>
                    <a:tc>
                      <a:txBody>
                        <a:bodyPr/>
                        <a:lstStyle/>
                        <a:p>
                          <a:endParaRPr lang="en-GB" sz="2400" dirty="0">
                            <a:latin typeface="+mn-lt"/>
                          </a:endParaRPr>
                        </a:p>
                      </a:txBody>
                      <a:tcPr/>
                    </a:tc>
                    <a:tc>
                      <a:txBody>
                        <a:bodyPr/>
                        <a:lstStyle/>
                        <a:p>
                          <a:endParaRPr lang="en-GB" sz="2400">
                            <a:latin typeface="+mn-lt"/>
                          </a:endParaRPr>
                        </a:p>
                      </a:txBody>
                      <a:tcPr/>
                    </a:tc>
                    <a:tc>
                      <a:txBody>
                        <a:bodyPr/>
                        <a:lstStyle/>
                        <a:p>
                          <a:endParaRPr lang="en-GB" sz="2400" dirty="0">
                            <a:latin typeface="+mn-lt"/>
                          </a:endParaRPr>
                        </a:p>
                      </a:txBody>
                      <a:tcPr/>
                    </a:tc>
                    <a:extLst>
                      <a:ext uri="{0D108BD9-81ED-4DB2-BD59-A6C34878D82A}">
                        <a16:rowId xmlns:a16="http://schemas.microsoft.com/office/drawing/2014/main" val="2340766141"/>
                      </a:ext>
                    </a:extLst>
                  </a:tr>
                </a:tbl>
              </a:graphicData>
            </a:graphic>
          </p:graphicFrame>
        </mc:Choice>
        <mc:Fallback xmlns="">
          <p:graphicFrame>
            <p:nvGraphicFramePr>
              <p:cNvPr id="6" name="Table 6">
                <a:extLst>
                  <a:ext uri="{FF2B5EF4-FFF2-40B4-BE49-F238E27FC236}">
                    <a16:creationId xmlns:a16="http://schemas.microsoft.com/office/drawing/2014/main" id="{1A2CBEE6-153E-41C4-20A9-F9FDC50BAFE0}"/>
                  </a:ext>
                </a:extLst>
              </p:cNvPr>
              <p:cNvGraphicFramePr>
                <a:graphicFrameLocks noGrp="1"/>
              </p:cNvGraphicFramePr>
              <p:nvPr>
                <p:extLst>
                  <p:ext uri="{D42A27DB-BD31-4B8C-83A1-F6EECF244321}">
                    <p14:modId xmlns:p14="http://schemas.microsoft.com/office/powerpoint/2010/main" val="3599678293"/>
                  </p:ext>
                </p:extLst>
              </p:nvPr>
            </p:nvGraphicFramePr>
            <p:xfrm>
              <a:off x="0" y="3536422"/>
              <a:ext cx="12192000" cy="3370960"/>
            </p:xfrm>
            <a:graphic>
              <a:graphicData uri="http://schemas.openxmlformats.org/drawingml/2006/table">
                <a:tbl>
                  <a:tblPr firstRow="1" bandRow="1">
                    <a:tableStyleId>{21E4AEA4-8DFA-4A89-87EB-49C32662AFE0}</a:tableStyleId>
                  </a:tblPr>
                  <a:tblGrid>
                    <a:gridCol w="813664">
                      <a:extLst>
                        <a:ext uri="{9D8B030D-6E8A-4147-A177-3AD203B41FA5}">
                          <a16:colId xmlns:a16="http://schemas.microsoft.com/office/drawing/2014/main" val="2613546519"/>
                        </a:ext>
                      </a:extLst>
                    </a:gridCol>
                    <a:gridCol w="5626798">
                      <a:extLst>
                        <a:ext uri="{9D8B030D-6E8A-4147-A177-3AD203B41FA5}">
                          <a16:colId xmlns:a16="http://schemas.microsoft.com/office/drawing/2014/main" val="1968807496"/>
                        </a:ext>
                      </a:extLst>
                    </a:gridCol>
                    <a:gridCol w="1815778">
                      <a:extLst>
                        <a:ext uri="{9D8B030D-6E8A-4147-A177-3AD203B41FA5}">
                          <a16:colId xmlns:a16="http://schemas.microsoft.com/office/drawing/2014/main" val="1988085752"/>
                        </a:ext>
                      </a:extLst>
                    </a:gridCol>
                    <a:gridCol w="1928677">
                      <a:extLst>
                        <a:ext uri="{9D8B030D-6E8A-4147-A177-3AD203B41FA5}">
                          <a16:colId xmlns:a16="http://schemas.microsoft.com/office/drawing/2014/main" val="856723115"/>
                        </a:ext>
                      </a:extLst>
                    </a:gridCol>
                    <a:gridCol w="2007083">
                      <a:extLst>
                        <a:ext uri="{9D8B030D-6E8A-4147-A177-3AD203B41FA5}">
                          <a16:colId xmlns:a16="http://schemas.microsoft.com/office/drawing/2014/main" val="1531430994"/>
                        </a:ext>
                      </a:extLst>
                    </a:gridCol>
                  </a:tblGrid>
                  <a:tr h="1188720">
                    <a:tc>
                      <a:txBody>
                        <a:bodyPr/>
                        <a:lstStyle/>
                        <a:p>
                          <a:endParaRPr lang="en-GB" sz="2400" dirty="0">
                            <a:latin typeface="+mn-lt"/>
                          </a:endParaRPr>
                        </a:p>
                      </a:txBody>
                      <a:tcPr/>
                    </a:tc>
                    <a:tc>
                      <a:txBody>
                        <a:bodyPr/>
                        <a:lstStyle/>
                        <a:p>
                          <a:endParaRPr lang="en-GB" sz="2400" dirty="0">
                            <a:latin typeface="+mn-lt"/>
                          </a:endParaRPr>
                        </a:p>
                      </a:txBody>
                      <a:tcPr/>
                    </a:tc>
                    <a:tc>
                      <a:txBody>
                        <a:bodyPr/>
                        <a:lstStyle/>
                        <a:p>
                          <a:endParaRPr lang="en-US"/>
                        </a:p>
                      </a:txBody>
                      <a:tcPr>
                        <a:blipFill>
                          <a:blip r:embed="rId4"/>
                          <a:stretch>
                            <a:fillRect l="-355245" t="-4255" r="-218881" b="-187234"/>
                          </a:stretch>
                        </a:blipFill>
                      </a:tcPr>
                    </a:tc>
                    <a:tc>
                      <a:txBody>
                        <a:bodyPr/>
                        <a:lstStyle/>
                        <a:p>
                          <a:endParaRPr lang="en-US"/>
                        </a:p>
                      </a:txBody>
                      <a:tcPr>
                        <a:blipFill>
                          <a:blip r:embed="rId4"/>
                          <a:stretch>
                            <a:fillRect l="-428289" t="-4255" r="-105921" b="-187234"/>
                          </a:stretch>
                        </a:blipFill>
                      </a:tcPr>
                    </a:tc>
                    <a:tc>
                      <a:txBody>
                        <a:bodyPr/>
                        <a:lstStyle/>
                        <a:p>
                          <a:endParaRPr lang="en-US"/>
                        </a:p>
                      </a:txBody>
                      <a:tcPr>
                        <a:blipFill>
                          <a:blip r:embed="rId4"/>
                          <a:stretch>
                            <a:fillRect l="-508228" t="-4255" r="-1899" b="-187234"/>
                          </a:stretch>
                        </a:blipFill>
                      </a:tcPr>
                    </a:tc>
                    <a:extLst>
                      <a:ext uri="{0D108BD9-81ED-4DB2-BD59-A6C34878D82A}">
                        <a16:rowId xmlns:a16="http://schemas.microsoft.com/office/drawing/2014/main" val="725040183"/>
                      </a:ext>
                    </a:extLst>
                  </a:tr>
                  <a:tr h="545560">
                    <a:tc>
                      <a:txBody>
                        <a:bodyPr/>
                        <a:lstStyle/>
                        <a:p>
                          <a:r>
                            <a:rPr lang="en-GB" sz="2400" dirty="0"/>
                            <a:t>A</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On the surface of the Earth?</a:t>
                          </a:r>
                        </a:p>
                      </a:txBody>
                      <a:tcPr/>
                    </a:tc>
                    <a:tc>
                      <a:txBody>
                        <a:bodyPr/>
                        <a:lstStyle/>
                        <a:p>
                          <a:endParaRPr lang="en-GB" sz="2400" dirty="0">
                            <a:latin typeface="+mn-lt"/>
                          </a:endParaRPr>
                        </a:p>
                      </a:txBody>
                      <a:tcPr/>
                    </a:tc>
                    <a:tc>
                      <a:txBody>
                        <a:bodyPr/>
                        <a:lstStyle/>
                        <a:p>
                          <a:endParaRPr lang="en-GB" sz="2400" dirty="0">
                            <a:latin typeface="+mn-lt"/>
                          </a:endParaRPr>
                        </a:p>
                      </a:txBody>
                      <a:tcPr/>
                    </a:tc>
                    <a:tc>
                      <a:txBody>
                        <a:bodyPr/>
                        <a:lstStyle/>
                        <a:p>
                          <a:endParaRPr lang="en-GB" sz="2400">
                            <a:latin typeface="+mn-lt"/>
                          </a:endParaRPr>
                        </a:p>
                      </a:txBody>
                      <a:tcPr/>
                    </a:tc>
                    <a:extLst>
                      <a:ext uri="{0D108BD9-81ED-4DB2-BD59-A6C34878D82A}">
                        <a16:rowId xmlns:a16="http://schemas.microsoft.com/office/drawing/2014/main" val="1808570720"/>
                      </a:ext>
                    </a:extLst>
                  </a:tr>
                  <a:tr h="545560">
                    <a:tc>
                      <a:txBody>
                        <a:bodyPr/>
                        <a:lstStyle/>
                        <a:p>
                          <a:r>
                            <a:rPr lang="en-GB" sz="2400" dirty="0"/>
                            <a:t>B</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At the top of Mount Everest?  </a:t>
                          </a:r>
                        </a:p>
                      </a:txBody>
                      <a:tcPr/>
                    </a:tc>
                    <a:tc>
                      <a:txBody>
                        <a:bodyPr/>
                        <a:lstStyle/>
                        <a:p>
                          <a:endParaRPr lang="en-GB" sz="2400" dirty="0">
                            <a:latin typeface="+mn-lt"/>
                          </a:endParaRPr>
                        </a:p>
                      </a:txBody>
                      <a:tcPr/>
                    </a:tc>
                    <a:tc>
                      <a:txBody>
                        <a:bodyPr/>
                        <a:lstStyle/>
                        <a:p>
                          <a:endParaRPr lang="en-GB" sz="2400">
                            <a:latin typeface="+mn-lt"/>
                          </a:endParaRPr>
                        </a:p>
                      </a:txBody>
                      <a:tcPr/>
                    </a:tc>
                    <a:tc>
                      <a:txBody>
                        <a:bodyPr/>
                        <a:lstStyle/>
                        <a:p>
                          <a:endParaRPr lang="en-GB" sz="2400">
                            <a:latin typeface="+mn-lt"/>
                          </a:endParaRPr>
                        </a:p>
                      </a:txBody>
                      <a:tcPr/>
                    </a:tc>
                    <a:extLst>
                      <a:ext uri="{0D108BD9-81ED-4DB2-BD59-A6C34878D82A}">
                        <a16:rowId xmlns:a16="http://schemas.microsoft.com/office/drawing/2014/main" val="192901157"/>
                      </a:ext>
                    </a:extLst>
                  </a:tr>
                  <a:tr h="545560">
                    <a:tc>
                      <a:txBody>
                        <a:bodyPr/>
                        <a:lstStyle/>
                        <a:p>
                          <a:r>
                            <a:rPr lang="en-GB" sz="2400" dirty="0"/>
                            <a:t>C</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On the International Space Station?  </a:t>
                          </a:r>
                        </a:p>
                      </a:txBody>
                      <a:tcPr/>
                    </a:tc>
                    <a:tc>
                      <a:txBody>
                        <a:bodyPr/>
                        <a:lstStyle/>
                        <a:p>
                          <a:endParaRPr lang="en-GB" sz="2400" dirty="0">
                            <a:latin typeface="+mn-lt"/>
                          </a:endParaRPr>
                        </a:p>
                      </a:txBody>
                      <a:tcPr/>
                    </a:tc>
                    <a:tc>
                      <a:txBody>
                        <a:bodyPr/>
                        <a:lstStyle/>
                        <a:p>
                          <a:endParaRPr lang="en-GB" sz="2400" dirty="0">
                            <a:latin typeface="+mn-lt"/>
                          </a:endParaRPr>
                        </a:p>
                      </a:txBody>
                      <a:tcPr/>
                    </a:tc>
                    <a:tc>
                      <a:txBody>
                        <a:bodyPr/>
                        <a:lstStyle/>
                        <a:p>
                          <a:endParaRPr lang="en-GB" sz="2400">
                            <a:latin typeface="+mn-lt"/>
                          </a:endParaRPr>
                        </a:p>
                      </a:txBody>
                      <a:tcPr/>
                    </a:tc>
                    <a:extLst>
                      <a:ext uri="{0D108BD9-81ED-4DB2-BD59-A6C34878D82A}">
                        <a16:rowId xmlns:a16="http://schemas.microsoft.com/office/drawing/2014/main" val="4156119983"/>
                      </a:ext>
                    </a:extLst>
                  </a:tr>
                  <a:tr h="545560">
                    <a:tc>
                      <a:txBody>
                        <a:bodyPr/>
                        <a:lstStyle/>
                        <a:p>
                          <a:r>
                            <a:rPr lang="en-GB" sz="2400" dirty="0"/>
                            <a:t>D</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Near James Webb Space Telescope?</a:t>
                          </a:r>
                        </a:p>
                      </a:txBody>
                      <a:tcPr/>
                    </a:tc>
                    <a:tc>
                      <a:txBody>
                        <a:bodyPr/>
                        <a:lstStyle/>
                        <a:p>
                          <a:endParaRPr lang="en-GB" sz="2400" dirty="0">
                            <a:latin typeface="+mn-lt"/>
                          </a:endParaRPr>
                        </a:p>
                      </a:txBody>
                      <a:tcPr/>
                    </a:tc>
                    <a:tc>
                      <a:txBody>
                        <a:bodyPr/>
                        <a:lstStyle/>
                        <a:p>
                          <a:endParaRPr lang="en-GB" sz="2400">
                            <a:latin typeface="+mn-lt"/>
                          </a:endParaRPr>
                        </a:p>
                      </a:txBody>
                      <a:tcPr/>
                    </a:tc>
                    <a:tc>
                      <a:txBody>
                        <a:bodyPr/>
                        <a:lstStyle/>
                        <a:p>
                          <a:endParaRPr lang="en-GB" sz="2400" dirty="0">
                            <a:latin typeface="+mn-lt"/>
                          </a:endParaRPr>
                        </a:p>
                      </a:txBody>
                      <a:tcPr/>
                    </a:tc>
                    <a:extLst>
                      <a:ext uri="{0D108BD9-81ED-4DB2-BD59-A6C34878D82A}">
                        <a16:rowId xmlns:a16="http://schemas.microsoft.com/office/drawing/2014/main" val="2340766141"/>
                      </a:ext>
                    </a:extLst>
                  </a:tr>
                </a:tbl>
              </a:graphicData>
            </a:graphic>
          </p:graphicFrame>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F8D28C1-8D71-4FBD-CAAB-7F25F19773B4}"/>
                  </a:ext>
                </a:extLst>
              </p:cNvPr>
              <p:cNvSpPr txBox="1"/>
              <p:nvPr/>
            </p:nvSpPr>
            <p:spPr>
              <a:xfrm>
                <a:off x="7917182" y="1437788"/>
                <a:ext cx="4522156" cy="1754326"/>
              </a:xfrm>
              <a:prstGeom prst="rect">
                <a:avLst/>
              </a:prstGeom>
              <a:noFill/>
            </p:spPr>
            <p:txBody>
              <a:bodyPr wrap="square">
                <a:spAutoFit/>
              </a:bodyPr>
              <a:lstStyle/>
              <a:p>
                <a:pPr algn="r"/>
                <a14:m>
                  <m:oMathPara xmlns:m="http://schemas.openxmlformats.org/officeDocument/2006/math">
                    <m:oMathParaPr>
                      <m:jc m:val="centerGroup"/>
                    </m:oMathParaPr>
                    <m:oMath xmlns:m="http://schemas.openxmlformats.org/officeDocument/2006/math">
                      <m:r>
                        <a:rPr lang="en-GB" i="1" kern="100"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𝐺</m:t>
                      </m:r>
                      <m:r>
                        <a:rPr lang="en-GB" i="1" kern="100"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=6.67 × </m:t>
                      </m:r>
                      <m:sSup>
                        <m:sSupPr>
                          <m:ctrlPr>
                            <a:rPr lang="en-GB" b="0" i="1" kern="1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GB" b="0" i="1" kern="1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10</m:t>
                          </m:r>
                        </m:e>
                        <m:sup>
                          <m:r>
                            <a:rPr lang="en-GB" b="0" i="1" kern="1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−11</m:t>
                          </m:r>
                        </m:sup>
                      </m:sSup>
                      <m:r>
                        <a:rPr lang="en-GB" b="0" i="0" kern="1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 </m:t>
                      </m:r>
                      <m:sSup>
                        <m:sSupPr>
                          <m:ctrlPr>
                            <a:rPr lang="en-GB" i="1"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GB"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m:t>
                          </m:r>
                        </m:e>
                        <m:sup>
                          <m:r>
                            <a:rPr lang="en-GB"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3</m:t>
                          </m:r>
                        </m:sup>
                      </m:sSup>
                      <m:sSup>
                        <m:sSupPr>
                          <m:ctrlPr>
                            <a:rPr lang="en-GB" i="1"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GB"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kg</m:t>
                          </m:r>
                        </m:e>
                        <m:sup>
                          <m:r>
                            <a:rPr lang="en-GB"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–1</m:t>
                          </m:r>
                        </m:sup>
                      </m:sSup>
                      <m:sSup>
                        <m:sSupPr>
                          <m:ctrlPr>
                            <a:rPr lang="en-GB" i="1"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GB"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s</m:t>
                          </m:r>
                        </m:e>
                        <m:sup>
                          <m:r>
                            <a:rPr lang="en-GB"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–2</m:t>
                          </m:r>
                        </m:sup>
                      </m:sSup>
                    </m:oMath>
                  </m:oMathPara>
                </a14:m>
                <a:endParaRPr lang="en-GB" kern="100" dirty="0">
                  <a:solidFill>
                    <a:schemeClr val="tx1"/>
                  </a:solidFill>
                  <a:latin typeface="Arial" panose="020B0604020202020204" pitchFamily="34" charset="0"/>
                  <a:ea typeface="Cambria Math" panose="02040503050406030204" pitchFamily="18" charset="0"/>
                  <a:cs typeface="Arial" panose="020B0604020202020204" pitchFamily="34" charset="0"/>
                </a:endParaRPr>
              </a:p>
              <a:p>
                <a:pPr algn="r"/>
                <a14:m>
                  <m:oMathPara xmlns:m="http://schemas.openxmlformats.org/officeDocument/2006/math">
                    <m:oMathParaPr>
                      <m:jc m:val="centerGroup"/>
                    </m:oMathParaPr>
                    <m:oMath xmlns:m="http://schemas.openxmlformats.org/officeDocument/2006/math">
                      <m:r>
                        <a:rPr lang="en-GB" i="1" dirty="0" smtClean="0">
                          <a:solidFill>
                            <a:schemeClr val="tx1"/>
                          </a:solidFill>
                          <a:latin typeface="Cambria Math" panose="02040503050406030204" pitchFamily="18" charset="0"/>
                        </a:rPr>
                        <m:t>𝐼𝑆𝑆</m:t>
                      </m:r>
                      <m:r>
                        <a:rPr lang="en-GB" i="1" dirty="0" smtClean="0">
                          <a:solidFill>
                            <a:schemeClr val="tx1"/>
                          </a:solidFill>
                          <a:latin typeface="Cambria Math" panose="02040503050406030204" pitchFamily="18" charset="0"/>
                        </a:rPr>
                        <m:t> </m:t>
                      </m:r>
                      <m:r>
                        <a:rPr lang="en-GB" i="1" dirty="0" smtClean="0">
                          <a:solidFill>
                            <a:schemeClr val="tx1"/>
                          </a:solidFill>
                          <a:latin typeface="Cambria Math" panose="02040503050406030204" pitchFamily="18" charset="0"/>
                        </a:rPr>
                        <m:t>𝑜𝑟𝑏𝑖𝑡</m:t>
                      </m:r>
                      <m:r>
                        <a:rPr lang="en-GB" i="1" dirty="0" smtClean="0">
                          <a:solidFill>
                            <a:schemeClr val="tx1"/>
                          </a:solidFill>
                          <a:latin typeface="Cambria Math" panose="02040503050406030204" pitchFamily="18" charset="0"/>
                        </a:rPr>
                        <m:t> </m:t>
                      </m:r>
                      <m:r>
                        <a:rPr lang="en-GB" i="1" dirty="0" smtClean="0">
                          <a:solidFill>
                            <a:schemeClr val="tx1"/>
                          </a:solidFill>
                          <a:latin typeface="Cambria Math" panose="02040503050406030204" pitchFamily="18" charset="0"/>
                        </a:rPr>
                        <m:t>h𝑒𝑖𝑔h𝑡</m:t>
                      </m:r>
                      <m:r>
                        <a:rPr lang="en-GB" i="1" dirty="0" smtClean="0">
                          <a:solidFill>
                            <a:schemeClr val="tx1"/>
                          </a:solidFill>
                          <a:latin typeface="Cambria Math" panose="02040503050406030204" pitchFamily="18" charset="0"/>
                        </a:rPr>
                        <m:t> = 408 </m:t>
                      </m:r>
                      <m:r>
                        <m:rPr>
                          <m:sty m:val="p"/>
                        </m:rPr>
                        <a:rPr lang="en-GB" i="0" dirty="0" smtClean="0">
                          <a:solidFill>
                            <a:schemeClr val="tx1"/>
                          </a:solidFill>
                          <a:latin typeface="Cambria Math" panose="02040503050406030204" pitchFamily="18" charset="0"/>
                        </a:rPr>
                        <m:t>km</m:t>
                      </m:r>
                    </m:oMath>
                  </m:oMathPara>
                </a14:m>
                <a:endParaRPr lang="en-GB" dirty="0">
                  <a:solidFill>
                    <a:schemeClr val="tx1"/>
                  </a:solidFill>
                  <a:latin typeface="Arial" panose="020B0604020202020204" pitchFamily="34" charset="0"/>
                  <a:cs typeface="Arial" panose="020B0604020202020204" pitchFamily="34" charset="0"/>
                </a:endParaRPr>
              </a:p>
              <a:p>
                <a:pPr algn="r"/>
                <a14:m>
                  <m:oMathPara xmlns:m="http://schemas.openxmlformats.org/officeDocument/2006/math">
                    <m:oMathParaPr>
                      <m:jc m:val="centerGroup"/>
                    </m:oMathParaPr>
                    <m:oMath xmlns:m="http://schemas.openxmlformats.org/officeDocument/2006/math">
                      <m:r>
                        <a:rPr lang="en-GB" i="1" dirty="0" smtClean="0">
                          <a:solidFill>
                            <a:schemeClr val="tx1"/>
                          </a:solidFill>
                          <a:latin typeface="Cambria Math" panose="02040503050406030204" pitchFamily="18" charset="0"/>
                        </a:rPr>
                        <m:t>𝐽𝑊𝑆𝑇</m:t>
                      </m:r>
                      <m:r>
                        <a:rPr lang="en-GB" i="1" dirty="0" smtClean="0">
                          <a:solidFill>
                            <a:schemeClr val="tx1"/>
                          </a:solidFill>
                          <a:latin typeface="Cambria Math" panose="02040503050406030204" pitchFamily="18" charset="0"/>
                        </a:rPr>
                        <m:t> </m:t>
                      </m:r>
                      <m:r>
                        <a:rPr lang="en-GB" i="1" dirty="0" smtClean="0">
                          <a:solidFill>
                            <a:schemeClr val="tx1"/>
                          </a:solidFill>
                          <a:latin typeface="Cambria Math" panose="02040503050406030204" pitchFamily="18" charset="0"/>
                        </a:rPr>
                        <m:t>𝑑𝑖𝑠𝑡𝑎𝑛𝑐𝑒</m:t>
                      </m:r>
                      <m:r>
                        <a:rPr lang="en-GB" i="1" dirty="0" smtClean="0">
                          <a:solidFill>
                            <a:schemeClr val="tx1"/>
                          </a:solidFill>
                          <a:latin typeface="Cambria Math" panose="02040503050406030204" pitchFamily="18" charset="0"/>
                        </a:rPr>
                        <m:t> = 1.5 ×</m:t>
                      </m:r>
                      <m:r>
                        <a:rPr lang="en-GB" b="0" i="0" dirty="0" smtClean="0">
                          <a:solidFill>
                            <a:schemeClr val="tx1"/>
                          </a:solidFill>
                          <a:latin typeface="Cambria Math" panose="02040503050406030204" pitchFamily="18" charset="0"/>
                          <a:ea typeface="Cambria Math" panose="02040503050406030204" pitchFamily="18" charset="0"/>
                        </a:rPr>
                        <m:t> </m:t>
                      </m:r>
                      <m:sSup>
                        <m:sSupPr>
                          <m:ctrlPr>
                            <a:rPr lang="en-GB" b="0" i="1" dirty="0" smtClean="0">
                              <a:solidFill>
                                <a:schemeClr val="tx1"/>
                              </a:solidFill>
                              <a:latin typeface="Cambria Math" panose="02040503050406030204" pitchFamily="18" charset="0"/>
                              <a:ea typeface="Cambria Math" panose="02040503050406030204" pitchFamily="18" charset="0"/>
                            </a:rPr>
                          </m:ctrlPr>
                        </m:sSupPr>
                        <m:e>
                          <m:r>
                            <a:rPr lang="en-GB" b="0" i="0" dirty="0" smtClean="0">
                              <a:solidFill>
                                <a:schemeClr val="tx1"/>
                              </a:solidFill>
                              <a:latin typeface="Cambria Math" panose="02040503050406030204" pitchFamily="18" charset="0"/>
                              <a:ea typeface="Cambria Math" panose="02040503050406030204" pitchFamily="18" charset="0"/>
                            </a:rPr>
                            <m:t>10</m:t>
                          </m:r>
                        </m:e>
                        <m:sup>
                          <m:r>
                            <a:rPr lang="en-GB" b="0" i="0" dirty="0" smtClean="0">
                              <a:solidFill>
                                <a:schemeClr val="tx1"/>
                              </a:solidFill>
                              <a:latin typeface="Cambria Math" panose="02040503050406030204" pitchFamily="18" charset="0"/>
                              <a:ea typeface="Cambria Math" panose="02040503050406030204" pitchFamily="18" charset="0"/>
                            </a:rPr>
                            <m:t>6</m:t>
                          </m:r>
                        </m:sup>
                      </m:sSup>
                      <m:r>
                        <a:rPr lang="en-GB" b="0" i="0" dirty="0" smtClean="0">
                          <a:solidFill>
                            <a:schemeClr val="tx1"/>
                          </a:solidFill>
                          <a:latin typeface="Cambria Math" panose="02040503050406030204" pitchFamily="18" charset="0"/>
                          <a:ea typeface="Cambria Math" panose="02040503050406030204" pitchFamily="18" charset="0"/>
                        </a:rPr>
                        <m:t> </m:t>
                      </m:r>
                      <m:r>
                        <m:rPr>
                          <m:sty m:val="p"/>
                        </m:rPr>
                        <a:rPr lang="en-GB" i="0" dirty="0" smtClean="0">
                          <a:solidFill>
                            <a:schemeClr val="tx1"/>
                          </a:solidFill>
                          <a:latin typeface="Cambria Math" panose="02040503050406030204" pitchFamily="18" charset="0"/>
                        </a:rPr>
                        <m:t>km</m:t>
                      </m:r>
                    </m:oMath>
                  </m:oMathPara>
                </a14:m>
                <a:endParaRPr lang="en-GB" dirty="0">
                  <a:solidFill>
                    <a:schemeClr val="tx1"/>
                  </a:solidFill>
                  <a:latin typeface="Arial" panose="020B0604020202020204" pitchFamily="34" charset="0"/>
                  <a:cs typeface="Arial" panose="020B0604020202020204" pitchFamily="34" charset="0"/>
                </a:endParaRPr>
              </a:p>
              <a:p>
                <a:pPr algn="r"/>
                <a14:m>
                  <m:oMathPara xmlns:m="http://schemas.openxmlformats.org/officeDocument/2006/math">
                    <m:oMathParaPr>
                      <m:jc m:val="centerGroup"/>
                    </m:oMathParaPr>
                    <m:oMath xmlns:m="http://schemas.openxmlformats.org/officeDocument/2006/math">
                      <m:r>
                        <a:rPr lang="en-GB" i="1" dirty="0" smtClean="0">
                          <a:solidFill>
                            <a:schemeClr val="tx1"/>
                          </a:solidFill>
                          <a:latin typeface="Cambria Math" panose="02040503050406030204" pitchFamily="18" charset="0"/>
                        </a:rPr>
                        <m:t>𝐸𝑣𝑒𝑟𝑒𝑠𝑡</m:t>
                      </m:r>
                      <m:r>
                        <a:rPr lang="en-GB" i="1" dirty="0" smtClean="0">
                          <a:solidFill>
                            <a:schemeClr val="tx1"/>
                          </a:solidFill>
                          <a:latin typeface="Cambria Math" panose="02040503050406030204" pitchFamily="18" charset="0"/>
                        </a:rPr>
                        <m:t> </m:t>
                      </m:r>
                      <m:r>
                        <a:rPr lang="en-GB" b="0" i="1" dirty="0" smtClean="0">
                          <a:solidFill>
                            <a:schemeClr val="tx1"/>
                          </a:solidFill>
                          <a:latin typeface="Cambria Math" panose="02040503050406030204" pitchFamily="18" charset="0"/>
                        </a:rPr>
                        <m:t>h𝑒𝑖𝑔h𝑡</m:t>
                      </m:r>
                      <m:r>
                        <a:rPr lang="en-GB" b="0" i="1" dirty="0" smtClean="0">
                          <a:solidFill>
                            <a:schemeClr val="tx1"/>
                          </a:solidFill>
                          <a:latin typeface="Cambria Math" panose="02040503050406030204" pitchFamily="18" charset="0"/>
                        </a:rPr>
                        <m:t> = 8 849 </m:t>
                      </m:r>
                      <m:r>
                        <m:rPr>
                          <m:sty m:val="p"/>
                        </m:rPr>
                        <a:rPr lang="en-GB" i="0" dirty="0" smtClean="0">
                          <a:solidFill>
                            <a:schemeClr val="tx1"/>
                          </a:solidFill>
                          <a:latin typeface="Cambria Math" panose="02040503050406030204" pitchFamily="18" charset="0"/>
                        </a:rPr>
                        <m:t>m</m:t>
                      </m:r>
                    </m:oMath>
                  </m:oMathPara>
                </a14:m>
                <a:endParaRPr lang="en-GB" dirty="0">
                  <a:solidFill>
                    <a:schemeClr val="tx1"/>
                  </a:solidFill>
                  <a:latin typeface="Arial" panose="020B0604020202020204" pitchFamily="34" charset="0"/>
                  <a:cs typeface="Arial" panose="020B0604020202020204" pitchFamily="34" charset="0"/>
                </a:endParaRPr>
              </a:p>
              <a:p>
                <a:pPr algn="r"/>
                <a14:m>
                  <m:oMathPara xmlns:m="http://schemas.openxmlformats.org/officeDocument/2006/math">
                    <m:oMathParaPr>
                      <m:jc m:val="centerGroup"/>
                    </m:oMathParaPr>
                    <m:oMath xmlns:m="http://schemas.openxmlformats.org/officeDocument/2006/math">
                      <m:r>
                        <a:rPr lang="en-GB" i="1" dirty="0" smtClean="0">
                          <a:solidFill>
                            <a:schemeClr val="tx1"/>
                          </a:solidFill>
                          <a:latin typeface="Cambria Math" panose="02040503050406030204" pitchFamily="18" charset="0"/>
                        </a:rPr>
                        <m:t>𝐸𝑎𝑟𝑡h</m:t>
                      </m:r>
                      <m:r>
                        <a:rPr lang="en-GB" i="1" dirty="0" smtClean="0">
                          <a:solidFill>
                            <a:schemeClr val="tx1"/>
                          </a:solidFill>
                          <a:latin typeface="Cambria Math" panose="02040503050406030204" pitchFamily="18" charset="0"/>
                        </a:rPr>
                        <m:t> </m:t>
                      </m:r>
                      <m:r>
                        <a:rPr lang="en-GB" b="0" i="1" dirty="0" smtClean="0">
                          <a:solidFill>
                            <a:schemeClr val="tx1"/>
                          </a:solidFill>
                          <a:latin typeface="Cambria Math" panose="02040503050406030204" pitchFamily="18" charset="0"/>
                        </a:rPr>
                        <m:t>𝑟𝑎𝑑𝑖𝑢𝑠</m:t>
                      </m:r>
                      <m:r>
                        <a:rPr lang="en-GB" i="1" dirty="0" smtClean="0">
                          <a:solidFill>
                            <a:schemeClr val="tx1"/>
                          </a:solidFill>
                          <a:latin typeface="Cambria Math" panose="02040503050406030204" pitchFamily="18" charset="0"/>
                        </a:rPr>
                        <m:t>= 6</m:t>
                      </m:r>
                      <m:r>
                        <a:rPr lang="en-GB" b="0" i="1" dirty="0" smtClean="0">
                          <a:solidFill>
                            <a:schemeClr val="tx1"/>
                          </a:solidFill>
                          <a:latin typeface="Cambria Math" panose="02040503050406030204" pitchFamily="18" charset="0"/>
                        </a:rPr>
                        <m:t> </m:t>
                      </m:r>
                      <m:r>
                        <a:rPr lang="en-GB" i="1" dirty="0" smtClean="0">
                          <a:solidFill>
                            <a:schemeClr val="tx1"/>
                          </a:solidFill>
                          <a:latin typeface="Cambria Math" panose="02040503050406030204" pitchFamily="18" charset="0"/>
                        </a:rPr>
                        <m:t>371 </m:t>
                      </m:r>
                      <m:r>
                        <m:rPr>
                          <m:sty m:val="p"/>
                        </m:rPr>
                        <a:rPr lang="en-GB" i="0" dirty="0" smtClean="0">
                          <a:solidFill>
                            <a:schemeClr val="tx1"/>
                          </a:solidFill>
                          <a:latin typeface="Cambria Math" panose="02040503050406030204" pitchFamily="18" charset="0"/>
                        </a:rPr>
                        <m:t>km</m:t>
                      </m:r>
                    </m:oMath>
                  </m:oMathPara>
                </a14:m>
                <a:endParaRPr lang="en-GB" dirty="0">
                  <a:solidFill>
                    <a:schemeClr val="tx1"/>
                  </a:solidFill>
                  <a:latin typeface="Arial" panose="020B0604020202020204" pitchFamily="34" charset="0"/>
                  <a:cs typeface="Arial" panose="020B0604020202020204" pitchFamily="34" charset="0"/>
                </a:endParaRPr>
              </a:p>
              <a:p>
                <a:pPr algn="r"/>
                <a14:m>
                  <m:oMathPara xmlns:m="http://schemas.openxmlformats.org/officeDocument/2006/math">
                    <m:oMathParaPr>
                      <m:jc m:val="centerGroup"/>
                    </m:oMathParaPr>
                    <m:oMath xmlns:m="http://schemas.openxmlformats.org/officeDocument/2006/math">
                      <m:sSub>
                        <m:sSubPr>
                          <m:ctrlPr>
                            <a:rPr lang="en-GB" b="0" i="1" kern="100"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GB" b="0" i="1" kern="100"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𝑚</m:t>
                          </m:r>
                        </m:e>
                        <m:sub>
                          <m:r>
                            <a:rPr lang="en-GB" b="0" i="1" kern="100"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𝐸𝑎𝑟𝑡h</m:t>
                          </m:r>
                        </m:sub>
                      </m:sSub>
                      <m:r>
                        <a:rPr lang="en-GB" b="0" i="1" kern="100"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=5.97</m:t>
                      </m:r>
                      <m:r>
                        <a:rPr lang="en-GB" i="1" kern="100"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 × </m:t>
                      </m:r>
                      <m:sSup>
                        <m:sSupPr>
                          <m:ctrlPr>
                            <a:rPr lang="en-GB" i="1"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GB" i="1"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10</m:t>
                          </m:r>
                        </m:e>
                        <m:sup>
                          <m:r>
                            <a:rPr lang="en-GB" b="0" i="1" kern="10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24</m:t>
                          </m:r>
                        </m:sup>
                      </m:sSup>
                      <m:r>
                        <a:rPr lang="en-GB" b="0" i="1" kern="10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 </m:t>
                      </m:r>
                      <m:r>
                        <m:rPr>
                          <m:sty m:val="p"/>
                        </m:rPr>
                        <a:rPr lang="en-GB" b="0" i="0" kern="10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kg</m:t>
                      </m:r>
                    </m:oMath>
                  </m:oMathPara>
                </a14:m>
                <a:endParaRPr lang="en-GB" dirty="0">
                  <a:solidFill>
                    <a:schemeClr val="tx1"/>
                  </a:solidFill>
                  <a:latin typeface="Arial" panose="020B060402020202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8F8D28C1-8D71-4FBD-CAAB-7F25F19773B4}"/>
                  </a:ext>
                </a:extLst>
              </p:cNvPr>
              <p:cNvSpPr txBox="1">
                <a:spLocks noRot="1" noChangeAspect="1" noMove="1" noResize="1" noEditPoints="1" noAdjustHandles="1" noChangeArrowheads="1" noChangeShapeType="1" noTextEdit="1"/>
              </p:cNvSpPr>
              <p:nvPr/>
            </p:nvSpPr>
            <p:spPr>
              <a:xfrm>
                <a:off x="7917182" y="1437788"/>
                <a:ext cx="4522156" cy="1754326"/>
              </a:xfrm>
              <a:prstGeom prst="rect">
                <a:avLst/>
              </a:prstGeom>
              <a:blipFill>
                <a:blip r:embed="rId5"/>
                <a:stretch>
                  <a:fillRect b="-2083"/>
                </a:stretch>
              </a:blipFill>
            </p:spPr>
            <p:txBody>
              <a:bodyPr/>
              <a:lstStyle/>
              <a:p>
                <a:r>
                  <a:rPr lang="en-GB">
                    <a:noFill/>
                  </a:rPr>
                  <a:t> </a:t>
                </a:r>
              </a:p>
            </p:txBody>
          </p:sp>
        </mc:Fallback>
      </mc:AlternateContent>
    </p:spTree>
    <p:extLst>
      <p:ext uri="{BB962C8B-B14F-4D97-AF65-F5344CB8AC3E}">
        <p14:creationId xmlns:p14="http://schemas.microsoft.com/office/powerpoint/2010/main" val="5350100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39272-63C1-EE5A-31E3-FA3A0FB9C3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DA4EF0-FBEE-DD95-584A-82F41C8851FC}"/>
              </a:ext>
            </a:extLst>
          </p:cNvPr>
          <p:cNvSpPr>
            <a:spLocks noGrp="1"/>
          </p:cNvSpPr>
          <p:nvPr>
            <p:ph type="title"/>
          </p:nvPr>
        </p:nvSpPr>
        <p:spPr>
          <a:xfrm>
            <a:off x="838200" y="365125"/>
            <a:ext cx="10515600" cy="1325563"/>
          </a:xfrm>
        </p:spPr>
        <p:txBody>
          <a:bodyPr>
            <a:normAutofit/>
          </a:bodyPr>
          <a:lstStyle/>
          <a:p>
            <a:r>
              <a:rPr lang="en-GB" u="sng" dirty="0"/>
              <a:t>Force between two masses</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EEA5109-24BF-7AE6-106D-2A8238F4FFC2}"/>
                  </a:ext>
                </a:extLst>
              </p:cNvPr>
              <p:cNvSpPr>
                <a:spLocks noGrp="1"/>
              </p:cNvSpPr>
              <p:nvPr>
                <p:ph idx="1"/>
              </p:nvPr>
            </p:nvSpPr>
            <p:spPr>
              <a:xfrm>
                <a:off x="838200" y="1825625"/>
                <a:ext cx="10515600" cy="4351338"/>
              </a:xfrm>
            </p:spPr>
            <p:txBody>
              <a:bodyPr/>
              <a:lstStyle/>
              <a:p>
                <a:endParaRPr lang="en-GB" dirty="0"/>
              </a:p>
              <a:p>
                <a14:m>
                  <m:oMath xmlns:m="http://schemas.openxmlformats.org/officeDocument/2006/math">
                    <m:sSub>
                      <m:sSubPr>
                        <m:ctrlPr>
                          <a:rPr lang="en-GB" i="1">
                            <a:latin typeface="Cambria Math" panose="02040503050406030204" pitchFamily="18" charset="0"/>
                          </a:rPr>
                        </m:ctrlPr>
                      </m:sSubPr>
                      <m:e>
                        <m:r>
                          <a:rPr lang="en-GB">
                            <a:latin typeface="Cambria Math" panose="02040503050406030204" pitchFamily="18" charset="0"/>
                          </a:rPr>
                          <m:t>𝐹</m:t>
                        </m:r>
                      </m:e>
                      <m:sub>
                        <m:r>
                          <a:rPr lang="en-GB">
                            <a:latin typeface="Cambria Math" panose="02040503050406030204" pitchFamily="18" charset="0"/>
                          </a:rPr>
                          <m:t>𝑔𝑟𝑎𝑣</m:t>
                        </m:r>
                      </m:sub>
                    </m:sSub>
                    <m:r>
                      <a:rPr lang="en-GB">
                        <a:latin typeface="Cambria Math" panose="02040503050406030204" pitchFamily="18" charset="0"/>
                      </a:rPr>
                      <m:t>=−</m:t>
                    </m:r>
                    <m:f>
                      <m:fPr>
                        <m:ctrlPr>
                          <a:rPr lang="en-GB" i="1">
                            <a:latin typeface="Cambria Math" panose="02040503050406030204" pitchFamily="18" charset="0"/>
                          </a:rPr>
                        </m:ctrlPr>
                      </m:fPr>
                      <m:num>
                        <m:r>
                          <a:rPr lang="en-GB">
                            <a:latin typeface="Cambria Math" panose="02040503050406030204" pitchFamily="18" charset="0"/>
                          </a:rPr>
                          <m:t>𝐺𝑀𝑚</m:t>
                        </m:r>
                      </m:num>
                      <m:den>
                        <m:sSup>
                          <m:sSupPr>
                            <m:ctrlPr>
                              <a:rPr lang="en-GB" i="1">
                                <a:latin typeface="Cambria Math" panose="02040503050406030204" pitchFamily="18" charset="0"/>
                              </a:rPr>
                            </m:ctrlPr>
                          </m:sSupPr>
                          <m:e>
                            <m:r>
                              <a:rPr lang="en-GB">
                                <a:latin typeface="Cambria Math" panose="02040503050406030204" pitchFamily="18" charset="0"/>
                              </a:rPr>
                              <m:t>𝑟</m:t>
                            </m:r>
                          </m:e>
                          <m:sup>
                            <m:r>
                              <a:rPr lang="en-GB">
                                <a:latin typeface="Cambria Math" panose="02040503050406030204" pitchFamily="18" charset="0"/>
                              </a:rPr>
                              <m:t>2</m:t>
                            </m:r>
                          </m:sup>
                        </m:sSup>
                      </m:den>
                    </m:f>
                  </m:oMath>
                </a14:m>
                <a:r>
                  <a:rPr lang="en-GB" dirty="0"/>
                  <a:t> </a:t>
                </a:r>
              </a:p>
            </p:txBody>
          </p:sp>
        </mc:Choice>
        <mc:Fallback xmlns="">
          <p:sp>
            <p:nvSpPr>
              <p:cNvPr id="3" name="Text Placeholder 2">
                <a:extLst>
                  <a:ext uri="{FF2B5EF4-FFF2-40B4-BE49-F238E27FC236}">
                    <a16:creationId xmlns:a16="http://schemas.microsoft.com/office/drawing/2014/main" id="{4EEA5109-24BF-7AE6-106D-2A8238F4FFC2}"/>
                  </a:ext>
                </a:extLst>
              </p:cNvPr>
              <p:cNvSpPr>
                <a:spLocks noGrp="1" noRot="1" noChangeAspect="1" noMove="1" noResize="1" noEditPoints="1" noAdjustHandles="1" noChangeArrowheads="1" noChangeShapeType="1" noTextEdit="1"/>
              </p:cNvSpPr>
              <p:nvPr>
                <p:ph idx="1"/>
              </p:nvPr>
            </p:nvSpPr>
            <p:spPr>
              <a:xfrm>
                <a:off x="838200" y="1825625"/>
                <a:ext cx="10515600" cy="4351338"/>
              </a:xfr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B6AE1CB-63AD-C5D1-BFD5-D4A4D62558EE}"/>
                  </a:ext>
                </a:extLst>
              </p:cNvPr>
              <p:cNvSpPr txBox="1"/>
              <p:nvPr/>
            </p:nvSpPr>
            <p:spPr>
              <a:xfrm>
                <a:off x="7917182" y="1437788"/>
                <a:ext cx="4522156" cy="1754326"/>
              </a:xfrm>
              <a:prstGeom prst="rect">
                <a:avLst/>
              </a:prstGeom>
              <a:noFill/>
            </p:spPr>
            <p:txBody>
              <a:bodyPr wrap="square">
                <a:spAutoFit/>
              </a:bodyPr>
              <a:lstStyle/>
              <a:p>
                <a:pPr algn="r"/>
                <a14:m>
                  <m:oMathPara xmlns:m="http://schemas.openxmlformats.org/officeDocument/2006/math">
                    <m:oMathParaPr>
                      <m:jc m:val="centerGroup"/>
                    </m:oMathParaPr>
                    <m:oMath xmlns:m="http://schemas.openxmlformats.org/officeDocument/2006/math">
                      <m:r>
                        <a:rPr lang="en-GB" i="1" kern="100"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𝐺</m:t>
                      </m:r>
                      <m:r>
                        <a:rPr lang="en-GB" i="1" kern="100" smtClean="0">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m:t>=6.67 × </m:t>
                      </m:r>
                      <m:sSup>
                        <m:sSupPr>
                          <m:ctrlPr>
                            <a:rPr lang="en-GB" b="0" i="1" kern="1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GB" b="0" i="1" kern="1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10</m:t>
                          </m:r>
                        </m:e>
                        <m:sup>
                          <m:r>
                            <a:rPr lang="en-GB" b="0" i="1" kern="1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−11</m:t>
                          </m:r>
                        </m:sup>
                      </m:sSup>
                      <m:r>
                        <a:rPr lang="en-GB" b="0" i="0" kern="1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 </m:t>
                      </m:r>
                      <m:sSup>
                        <m:sSupPr>
                          <m:ctrlPr>
                            <a:rPr lang="en-GB" i="1"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GB"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m</m:t>
                          </m:r>
                        </m:e>
                        <m:sup>
                          <m:r>
                            <a:rPr lang="en-GB"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3</m:t>
                          </m:r>
                        </m:sup>
                      </m:sSup>
                      <m:sSup>
                        <m:sSupPr>
                          <m:ctrlPr>
                            <a:rPr lang="en-GB" i="1"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GB"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kg</m:t>
                          </m:r>
                        </m:e>
                        <m:sup>
                          <m:r>
                            <a:rPr lang="en-GB"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–1</m:t>
                          </m:r>
                        </m:sup>
                      </m:sSup>
                      <m:sSup>
                        <m:sSupPr>
                          <m:ctrlPr>
                            <a:rPr lang="en-GB" i="1"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GB"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s</m:t>
                          </m:r>
                        </m:e>
                        <m:sup>
                          <m:r>
                            <a:rPr lang="en-GB"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–2</m:t>
                          </m:r>
                        </m:sup>
                      </m:sSup>
                    </m:oMath>
                  </m:oMathPara>
                </a14:m>
                <a:endParaRPr lang="en-GB" kern="100" dirty="0">
                  <a:solidFill>
                    <a:schemeClr val="tx1"/>
                  </a:solidFill>
                  <a:latin typeface="Arial" panose="020B0604020202020204" pitchFamily="34" charset="0"/>
                  <a:ea typeface="Cambria Math" panose="02040503050406030204" pitchFamily="18" charset="0"/>
                  <a:cs typeface="Arial" panose="020B0604020202020204" pitchFamily="34" charset="0"/>
                </a:endParaRPr>
              </a:p>
              <a:p>
                <a:pPr algn="r"/>
                <a14:m>
                  <m:oMathPara xmlns:m="http://schemas.openxmlformats.org/officeDocument/2006/math">
                    <m:oMathParaPr>
                      <m:jc m:val="centerGroup"/>
                    </m:oMathParaPr>
                    <m:oMath xmlns:m="http://schemas.openxmlformats.org/officeDocument/2006/math">
                      <m:r>
                        <a:rPr lang="en-GB" i="1" dirty="0" smtClean="0">
                          <a:solidFill>
                            <a:schemeClr val="tx1"/>
                          </a:solidFill>
                          <a:latin typeface="Cambria Math" panose="02040503050406030204" pitchFamily="18" charset="0"/>
                        </a:rPr>
                        <m:t>𝐼𝑆𝑆</m:t>
                      </m:r>
                      <m:r>
                        <a:rPr lang="en-GB" i="1" dirty="0" smtClean="0">
                          <a:solidFill>
                            <a:schemeClr val="tx1"/>
                          </a:solidFill>
                          <a:latin typeface="Cambria Math" panose="02040503050406030204" pitchFamily="18" charset="0"/>
                        </a:rPr>
                        <m:t> </m:t>
                      </m:r>
                      <m:r>
                        <a:rPr lang="en-GB" i="1" dirty="0" smtClean="0">
                          <a:solidFill>
                            <a:schemeClr val="tx1"/>
                          </a:solidFill>
                          <a:latin typeface="Cambria Math" panose="02040503050406030204" pitchFamily="18" charset="0"/>
                        </a:rPr>
                        <m:t>𝑜𝑟𝑏𝑖𝑡</m:t>
                      </m:r>
                      <m:r>
                        <a:rPr lang="en-GB" i="1" dirty="0" smtClean="0">
                          <a:solidFill>
                            <a:schemeClr val="tx1"/>
                          </a:solidFill>
                          <a:latin typeface="Cambria Math" panose="02040503050406030204" pitchFamily="18" charset="0"/>
                        </a:rPr>
                        <m:t> </m:t>
                      </m:r>
                      <m:r>
                        <a:rPr lang="en-GB" i="1" dirty="0" smtClean="0">
                          <a:solidFill>
                            <a:schemeClr val="tx1"/>
                          </a:solidFill>
                          <a:latin typeface="Cambria Math" panose="02040503050406030204" pitchFamily="18" charset="0"/>
                        </a:rPr>
                        <m:t>h𝑒𝑖𝑔h𝑡</m:t>
                      </m:r>
                      <m:r>
                        <a:rPr lang="en-GB" i="1" dirty="0" smtClean="0">
                          <a:solidFill>
                            <a:schemeClr val="tx1"/>
                          </a:solidFill>
                          <a:latin typeface="Cambria Math" panose="02040503050406030204" pitchFamily="18" charset="0"/>
                        </a:rPr>
                        <m:t> = 408 </m:t>
                      </m:r>
                      <m:r>
                        <m:rPr>
                          <m:sty m:val="p"/>
                        </m:rPr>
                        <a:rPr lang="en-GB" i="0" dirty="0" smtClean="0">
                          <a:solidFill>
                            <a:schemeClr val="tx1"/>
                          </a:solidFill>
                          <a:latin typeface="Cambria Math" panose="02040503050406030204" pitchFamily="18" charset="0"/>
                        </a:rPr>
                        <m:t>km</m:t>
                      </m:r>
                    </m:oMath>
                  </m:oMathPara>
                </a14:m>
                <a:endParaRPr lang="en-GB" dirty="0">
                  <a:solidFill>
                    <a:schemeClr val="tx1"/>
                  </a:solidFill>
                  <a:latin typeface="Arial" panose="020B0604020202020204" pitchFamily="34" charset="0"/>
                  <a:cs typeface="Arial" panose="020B0604020202020204" pitchFamily="34" charset="0"/>
                </a:endParaRPr>
              </a:p>
              <a:p>
                <a:pPr algn="r"/>
                <a14:m>
                  <m:oMathPara xmlns:m="http://schemas.openxmlformats.org/officeDocument/2006/math">
                    <m:oMathParaPr>
                      <m:jc m:val="centerGroup"/>
                    </m:oMathParaPr>
                    <m:oMath xmlns:m="http://schemas.openxmlformats.org/officeDocument/2006/math">
                      <m:r>
                        <a:rPr lang="en-GB" i="1" dirty="0" smtClean="0">
                          <a:solidFill>
                            <a:schemeClr val="tx1"/>
                          </a:solidFill>
                          <a:latin typeface="Cambria Math" panose="02040503050406030204" pitchFamily="18" charset="0"/>
                        </a:rPr>
                        <m:t>𝐽𝑊𝑆𝑇</m:t>
                      </m:r>
                      <m:r>
                        <a:rPr lang="en-GB" i="1" dirty="0" smtClean="0">
                          <a:solidFill>
                            <a:schemeClr val="tx1"/>
                          </a:solidFill>
                          <a:latin typeface="Cambria Math" panose="02040503050406030204" pitchFamily="18" charset="0"/>
                        </a:rPr>
                        <m:t> </m:t>
                      </m:r>
                      <m:r>
                        <a:rPr lang="en-GB" i="1" dirty="0" smtClean="0">
                          <a:solidFill>
                            <a:schemeClr val="tx1"/>
                          </a:solidFill>
                          <a:latin typeface="Cambria Math" panose="02040503050406030204" pitchFamily="18" charset="0"/>
                        </a:rPr>
                        <m:t>𝑑𝑖𝑠𝑡𝑎𝑛𝑐𝑒</m:t>
                      </m:r>
                      <m:r>
                        <a:rPr lang="en-GB" i="1" dirty="0" smtClean="0">
                          <a:solidFill>
                            <a:schemeClr val="tx1"/>
                          </a:solidFill>
                          <a:latin typeface="Cambria Math" panose="02040503050406030204" pitchFamily="18" charset="0"/>
                        </a:rPr>
                        <m:t> = 1.5 ×</m:t>
                      </m:r>
                      <m:r>
                        <a:rPr lang="en-GB" b="0" i="0" dirty="0" smtClean="0">
                          <a:solidFill>
                            <a:schemeClr val="tx1"/>
                          </a:solidFill>
                          <a:latin typeface="Cambria Math" panose="02040503050406030204" pitchFamily="18" charset="0"/>
                          <a:ea typeface="Cambria Math" panose="02040503050406030204" pitchFamily="18" charset="0"/>
                        </a:rPr>
                        <m:t> </m:t>
                      </m:r>
                      <m:sSup>
                        <m:sSupPr>
                          <m:ctrlPr>
                            <a:rPr lang="en-GB" b="0" i="1" dirty="0" smtClean="0">
                              <a:solidFill>
                                <a:schemeClr val="tx1"/>
                              </a:solidFill>
                              <a:latin typeface="Cambria Math" panose="02040503050406030204" pitchFamily="18" charset="0"/>
                              <a:ea typeface="Cambria Math" panose="02040503050406030204" pitchFamily="18" charset="0"/>
                            </a:rPr>
                          </m:ctrlPr>
                        </m:sSupPr>
                        <m:e>
                          <m:r>
                            <a:rPr lang="en-GB" b="0" i="0" dirty="0" smtClean="0">
                              <a:solidFill>
                                <a:schemeClr val="tx1"/>
                              </a:solidFill>
                              <a:latin typeface="Cambria Math" panose="02040503050406030204" pitchFamily="18" charset="0"/>
                              <a:ea typeface="Cambria Math" panose="02040503050406030204" pitchFamily="18" charset="0"/>
                            </a:rPr>
                            <m:t>10</m:t>
                          </m:r>
                        </m:e>
                        <m:sup>
                          <m:r>
                            <a:rPr lang="en-GB" b="0" i="0" dirty="0" smtClean="0">
                              <a:solidFill>
                                <a:schemeClr val="tx1"/>
                              </a:solidFill>
                              <a:latin typeface="Cambria Math" panose="02040503050406030204" pitchFamily="18" charset="0"/>
                              <a:ea typeface="Cambria Math" panose="02040503050406030204" pitchFamily="18" charset="0"/>
                            </a:rPr>
                            <m:t>6</m:t>
                          </m:r>
                        </m:sup>
                      </m:sSup>
                      <m:r>
                        <a:rPr lang="en-GB" b="0" i="0" dirty="0" smtClean="0">
                          <a:solidFill>
                            <a:schemeClr val="tx1"/>
                          </a:solidFill>
                          <a:latin typeface="Cambria Math" panose="02040503050406030204" pitchFamily="18" charset="0"/>
                          <a:ea typeface="Cambria Math" panose="02040503050406030204" pitchFamily="18" charset="0"/>
                        </a:rPr>
                        <m:t> </m:t>
                      </m:r>
                      <m:r>
                        <m:rPr>
                          <m:sty m:val="p"/>
                        </m:rPr>
                        <a:rPr lang="en-GB" i="0" dirty="0" smtClean="0">
                          <a:solidFill>
                            <a:schemeClr val="tx1"/>
                          </a:solidFill>
                          <a:latin typeface="Cambria Math" panose="02040503050406030204" pitchFamily="18" charset="0"/>
                        </a:rPr>
                        <m:t>km</m:t>
                      </m:r>
                    </m:oMath>
                  </m:oMathPara>
                </a14:m>
                <a:endParaRPr lang="en-GB" dirty="0">
                  <a:solidFill>
                    <a:schemeClr val="tx1"/>
                  </a:solidFill>
                  <a:latin typeface="Arial" panose="020B0604020202020204" pitchFamily="34" charset="0"/>
                  <a:cs typeface="Arial" panose="020B0604020202020204" pitchFamily="34" charset="0"/>
                </a:endParaRPr>
              </a:p>
              <a:p>
                <a:pPr algn="r"/>
                <a14:m>
                  <m:oMathPara xmlns:m="http://schemas.openxmlformats.org/officeDocument/2006/math">
                    <m:oMathParaPr>
                      <m:jc m:val="centerGroup"/>
                    </m:oMathParaPr>
                    <m:oMath xmlns:m="http://schemas.openxmlformats.org/officeDocument/2006/math">
                      <m:r>
                        <a:rPr lang="en-GB" i="1" dirty="0" smtClean="0">
                          <a:solidFill>
                            <a:schemeClr val="tx1"/>
                          </a:solidFill>
                          <a:latin typeface="Cambria Math" panose="02040503050406030204" pitchFamily="18" charset="0"/>
                        </a:rPr>
                        <m:t>𝐸𝑣𝑒𝑟𝑒𝑠𝑡</m:t>
                      </m:r>
                      <m:r>
                        <a:rPr lang="en-GB" i="1" dirty="0" smtClean="0">
                          <a:solidFill>
                            <a:schemeClr val="tx1"/>
                          </a:solidFill>
                          <a:latin typeface="Cambria Math" panose="02040503050406030204" pitchFamily="18" charset="0"/>
                        </a:rPr>
                        <m:t> </m:t>
                      </m:r>
                      <m:r>
                        <a:rPr lang="en-GB" b="0" i="1" dirty="0" smtClean="0">
                          <a:solidFill>
                            <a:schemeClr val="tx1"/>
                          </a:solidFill>
                          <a:latin typeface="Cambria Math" panose="02040503050406030204" pitchFamily="18" charset="0"/>
                        </a:rPr>
                        <m:t>h𝑒𝑖𝑔h𝑡</m:t>
                      </m:r>
                      <m:r>
                        <a:rPr lang="en-GB" b="0" i="1" dirty="0" smtClean="0">
                          <a:solidFill>
                            <a:schemeClr val="tx1"/>
                          </a:solidFill>
                          <a:latin typeface="Cambria Math" panose="02040503050406030204" pitchFamily="18" charset="0"/>
                        </a:rPr>
                        <m:t> = 8 849 </m:t>
                      </m:r>
                      <m:r>
                        <m:rPr>
                          <m:sty m:val="p"/>
                        </m:rPr>
                        <a:rPr lang="en-GB" i="0" dirty="0" smtClean="0">
                          <a:solidFill>
                            <a:schemeClr val="tx1"/>
                          </a:solidFill>
                          <a:latin typeface="Cambria Math" panose="02040503050406030204" pitchFamily="18" charset="0"/>
                        </a:rPr>
                        <m:t>m</m:t>
                      </m:r>
                    </m:oMath>
                  </m:oMathPara>
                </a14:m>
                <a:endParaRPr lang="en-GB" dirty="0">
                  <a:solidFill>
                    <a:schemeClr val="tx1"/>
                  </a:solidFill>
                  <a:latin typeface="Arial" panose="020B0604020202020204" pitchFamily="34" charset="0"/>
                  <a:cs typeface="Arial" panose="020B0604020202020204" pitchFamily="34" charset="0"/>
                </a:endParaRPr>
              </a:p>
              <a:p>
                <a:pPr algn="r"/>
                <a14:m>
                  <m:oMathPara xmlns:m="http://schemas.openxmlformats.org/officeDocument/2006/math">
                    <m:oMathParaPr>
                      <m:jc m:val="centerGroup"/>
                    </m:oMathParaPr>
                    <m:oMath xmlns:m="http://schemas.openxmlformats.org/officeDocument/2006/math">
                      <m:r>
                        <a:rPr lang="en-GB" i="1" dirty="0" smtClean="0">
                          <a:solidFill>
                            <a:schemeClr val="tx1"/>
                          </a:solidFill>
                          <a:latin typeface="Cambria Math" panose="02040503050406030204" pitchFamily="18" charset="0"/>
                        </a:rPr>
                        <m:t>𝐸𝑎𝑟𝑡h</m:t>
                      </m:r>
                      <m:r>
                        <a:rPr lang="en-GB" i="1" dirty="0" smtClean="0">
                          <a:solidFill>
                            <a:schemeClr val="tx1"/>
                          </a:solidFill>
                          <a:latin typeface="Cambria Math" panose="02040503050406030204" pitchFamily="18" charset="0"/>
                        </a:rPr>
                        <m:t> </m:t>
                      </m:r>
                      <m:r>
                        <a:rPr lang="en-GB" b="0" i="1" dirty="0" smtClean="0">
                          <a:solidFill>
                            <a:schemeClr val="tx1"/>
                          </a:solidFill>
                          <a:latin typeface="Cambria Math" panose="02040503050406030204" pitchFamily="18" charset="0"/>
                        </a:rPr>
                        <m:t>𝑟𝑎𝑑𝑖𝑢𝑠</m:t>
                      </m:r>
                      <m:r>
                        <a:rPr lang="en-GB" i="1" dirty="0" smtClean="0">
                          <a:solidFill>
                            <a:schemeClr val="tx1"/>
                          </a:solidFill>
                          <a:latin typeface="Cambria Math" panose="02040503050406030204" pitchFamily="18" charset="0"/>
                        </a:rPr>
                        <m:t>= 6</m:t>
                      </m:r>
                      <m:r>
                        <a:rPr lang="en-GB" b="0" i="1" dirty="0" smtClean="0">
                          <a:solidFill>
                            <a:schemeClr val="tx1"/>
                          </a:solidFill>
                          <a:latin typeface="Cambria Math" panose="02040503050406030204" pitchFamily="18" charset="0"/>
                        </a:rPr>
                        <m:t> </m:t>
                      </m:r>
                      <m:r>
                        <a:rPr lang="en-GB" i="1" dirty="0" smtClean="0">
                          <a:solidFill>
                            <a:schemeClr val="tx1"/>
                          </a:solidFill>
                          <a:latin typeface="Cambria Math" panose="02040503050406030204" pitchFamily="18" charset="0"/>
                        </a:rPr>
                        <m:t>371 </m:t>
                      </m:r>
                      <m:r>
                        <m:rPr>
                          <m:sty m:val="p"/>
                        </m:rPr>
                        <a:rPr lang="en-GB" i="0" dirty="0" smtClean="0">
                          <a:solidFill>
                            <a:schemeClr val="tx1"/>
                          </a:solidFill>
                          <a:latin typeface="Cambria Math" panose="02040503050406030204" pitchFamily="18" charset="0"/>
                        </a:rPr>
                        <m:t>km</m:t>
                      </m:r>
                    </m:oMath>
                  </m:oMathPara>
                </a14:m>
                <a:endParaRPr lang="en-GB" dirty="0">
                  <a:solidFill>
                    <a:schemeClr val="tx1"/>
                  </a:solidFill>
                  <a:latin typeface="Arial" panose="020B0604020202020204" pitchFamily="34" charset="0"/>
                  <a:cs typeface="Arial" panose="020B0604020202020204" pitchFamily="34" charset="0"/>
                </a:endParaRPr>
              </a:p>
              <a:p>
                <a:pPr algn="r"/>
                <a14:m>
                  <m:oMathPara xmlns:m="http://schemas.openxmlformats.org/officeDocument/2006/math">
                    <m:oMathParaPr>
                      <m:jc m:val="centerGroup"/>
                    </m:oMathParaPr>
                    <m:oMath xmlns:m="http://schemas.openxmlformats.org/officeDocument/2006/math">
                      <m:sSub>
                        <m:sSubPr>
                          <m:ctrlPr>
                            <a:rPr lang="en-GB" b="0" i="1" kern="100"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GB" b="0" i="1" kern="100"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𝑚</m:t>
                          </m:r>
                        </m:e>
                        <m:sub>
                          <m:r>
                            <a:rPr lang="en-GB" b="0" i="1" kern="100"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𝐸𝑎𝑟𝑡h</m:t>
                          </m:r>
                        </m:sub>
                      </m:sSub>
                      <m:r>
                        <a:rPr lang="en-GB" b="0" i="1" kern="100"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=5.97</m:t>
                      </m:r>
                      <m:r>
                        <a:rPr lang="en-GB" i="1" kern="100"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 × </m:t>
                      </m:r>
                      <m:sSup>
                        <m:sSupPr>
                          <m:ctrlPr>
                            <a:rPr lang="en-GB" i="1"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GB" i="1" kern="10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10</m:t>
                          </m:r>
                        </m:e>
                        <m:sup>
                          <m:r>
                            <a:rPr lang="en-GB" b="0" i="1" kern="10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24</m:t>
                          </m:r>
                        </m:sup>
                      </m:sSup>
                      <m:r>
                        <a:rPr lang="en-GB" b="0" i="1" kern="10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 </m:t>
                      </m:r>
                      <m:r>
                        <m:rPr>
                          <m:sty m:val="p"/>
                        </m:rPr>
                        <a:rPr lang="en-GB" b="0" i="0" kern="100"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t>kg</m:t>
                      </m:r>
                    </m:oMath>
                  </m:oMathPara>
                </a14:m>
                <a:endParaRPr lang="en-GB" dirty="0">
                  <a:solidFill>
                    <a:schemeClr val="tx1"/>
                  </a:solidFill>
                  <a:latin typeface="Arial" panose="020B060402020202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5B6AE1CB-63AD-C5D1-BFD5-D4A4D62558EE}"/>
                  </a:ext>
                </a:extLst>
              </p:cNvPr>
              <p:cNvSpPr txBox="1">
                <a:spLocks noRot="1" noChangeAspect="1" noMove="1" noResize="1" noEditPoints="1" noAdjustHandles="1" noChangeArrowheads="1" noChangeShapeType="1" noTextEdit="1"/>
              </p:cNvSpPr>
              <p:nvPr/>
            </p:nvSpPr>
            <p:spPr>
              <a:xfrm>
                <a:off x="7917182" y="1437788"/>
                <a:ext cx="4522156" cy="1754326"/>
              </a:xfrm>
              <a:prstGeom prst="rect">
                <a:avLst/>
              </a:prstGeom>
              <a:blipFill>
                <a:blip r:embed="rId4"/>
                <a:stretch>
                  <a:fillRect b="-208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5" name="Table 6">
                <a:extLst>
                  <a:ext uri="{FF2B5EF4-FFF2-40B4-BE49-F238E27FC236}">
                    <a16:creationId xmlns:a16="http://schemas.microsoft.com/office/drawing/2014/main" id="{2C8BB193-2B10-21F8-2C78-19208C2B81AC}"/>
                  </a:ext>
                </a:extLst>
              </p:cNvPr>
              <p:cNvGraphicFramePr>
                <a:graphicFrameLocks noGrp="1"/>
              </p:cNvGraphicFramePr>
              <p:nvPr/>
            </p:nvGraphicFramePr>
            <p:xfrm>
              <a:off x="0" y="3536422"/>
              <a:ext cx="12192000" cy="3370960"/>
            </p:xfrm>
            <a:graphic>
              <a:graphicData uri="http://schemas.openxmlformats.org/drawingml/2006/table">
                <a:tbl>
                  <a:tblPr firstRow="1" bandRow="1">
                    <a:tableStyleId>{21E4AEA4-8DFA-4A89-87EB-49C32662AFE0}</a:tableStyleId>
                  </a:tblPr>
                  <a:tblGrid>
                    <a:gridCol w="813664">
                      <a:extLst>
                        <a:ext uri="{9D8B030D-6E8A-4147-A177-3AD203B41FA5}">
                          <a16:colId xmlns:a16="http://schemas.microsoft.com/office/drawing/2014/main" val="2613546519"/>
                        </a:ext>
                      </a:extLst>
                    </a:gridCol>
                    <a:gridCol w="5626798">
                      <a:extLst>
                        <a:ext uri="{9D8B030D-6E8A-4147-A177-3AD203B41FA5}">
                          <a16:colId xmlns:a16="http://schemas.microsoft.com/office/drawing/2014/main" val="1968807496"/>
                        </a:ext>
                      </a:extLst>
                    </a:gridCol>
                    <a:gridCol w="1815778">
                      <a:extLst>
                        <a:ext uri="{9D8B030D-6E8A-4147-A177-3AD203B41FA5}">
                          <a16:colId xmlns:a16="http://schemas.microsoft.com/office/drawing/2014/main" val="1988085752"/>
                        </a:ext>
                      </a:extLst>
                    </a:gridCol>
                    <a:gridCol w="1928677">
                      <a:extLst>
                        <a:ext uri="{9D8B030D-6E8A-4147-A177-3AD203B41FA5}">
                          <a16:colId xmlns:a16="http://schemas.microsoft.com/office/drawing/2014/main" val="856723115"/>
                        </a:ext>
                      </a:extLst>
                    </a:gridCol>
                    <a:gridCol w="2007083">
                      <a:extLst>
                        <a:ext uri="{9D8B030D-6E8A-4147-A177-3AD203B41FA5}">
                          <a16:colId xmlns:a16="http://schemas.microsoft.com/office/drawing/2014/main" val="1531430994"/>
                        </a:ext>
                      </a:extLst>
                    </a:gridCol>
                  </a:tblGrid>
                  <a:tr h="793504">
                    <a:tc>
                      <a:txBody>
                        <a:bodyPr/>
                        <a:lstStyle/>
                        <a:p>
                          <a:endParaRPr lang="en-GB" sz="2400" dirty="0">
                            <a:latin typeface="+mn-lt"/>
                          </a:endParaRPr>
                        </a:p>
                      </a:txBody>
                      <a:tcPr/>
                    </a:tc>
                    <a:tc>
                      <a:txBody>
                        <a:bodyPr/>
                        <a:lstStyle/>
                        <a:p>
                          <a:endParaRPr lang="en-GB" sz="2400" dirty="0">
                            <a:latin typeface="+mn-lt"/>
                          </a:endParaRPr>
                        </a:p>
                      </a:txBody>
                      <a:tcPr/>
                    </a:tc>
                    <a:tc>
                      <a:txBody>
                        <a:bodyPr/>
                        <a:lstStyle/>
                        <a:p>
                          <a:r>
                            <a:rPr lang="en-GB" sz="2400" b="0" dirty="0"/>
                            <a:t>Force on </a:t>
                          </a:r>
                          <a14:m>
                            <m:oMath xmlns:m="http://schemas.openxmlformats.org/officeDocument/2006/math">
                              <m:r>
                                <a:rPr lang="en-GB" sz="2400" b="0" dirty="0" smtClean="0">
                                  <a:latin typeface="Cambria Math" panose="02040503050406030204" pitchFamily="18" charset="0"/>
                                </a:rPr>
                                <m:t>100 </m:t>
                              </m:r>
                              <m:r>
                                <m:rPr>
                                  <m:sty m:val="p"/>
                                </m:rPr>
                                <a:rPr lang="en-GB" sz="2400" b="0" dirty="0" smtClean="0">
                                  <a:latin typeface="Cambria Math" panose="02040503050406030204" pitchFamily="18" charset="0"/>
                                </a:rPr>
                                <m:t>kg</m:t>
                              </m:r>
                              <m:r>
                                <a:rPr lang="en-GB" sz="2400" b="0" dirty="0" smtClean="0">
                                  <a:latin typeface="Cambria Math" panose="02040503050406030204" pitchFamily="18" charset="0"/>
                                </a:rPr>
                                <m:t> </m:t>
                              </m:r>
                            </m:oMath>
                          </a14:m>
                          <a:r>
                            <a:rPr lang="en-GB" sz="2400" b="0" dirty="0"/>
                            <a:t>/ </a:t>
                          </a:r>
                          <a14:m>
                            <m:oMath xmlns:m="http://schemas.openxmlformats.org/officeDocument/2006/math">
                              <m:r>
                                <m:rPr>
                                  <m:sty m:val="p"/>
                                </m:rPr>
                                <a:rPr lang="en-GB" sz="2400" b="0" smtClean="0">
                                  <a:latin typeface="Cambria Math" panose="02040503050406030204" pitchFamily="18" charset="0"/>
                                </a:rPr>
                                <m:t>N</m:t>
                              </m:r>
                            </m:oMath>
                          </a14:m>
                          <a:endParaRPr lang="en-GB" sz="2400" b="0" dirty="0">
                            <a:latin typeface="+mn-lt"/>
                          </a:endParaRPr>
                        </a:p>
                      </a:txBody>
                      <a:tcPr/>
                    </a:tc>
                    <a:tc>
                      <a:txBody>
                        <a:bodyPr/>
                        <a:lstStyle/>
                        <a:p>
                          <a:r>
                            <a:rPr lang="en-GB" sz="2400" b="0" dirty="0"/>
                            <a:t>Force on </a:t>
                          </a:r>
                          <a14:m>
                            <m:oMath xmlns:m="http://schemas.openxmlformats.org/officeDocument/2006/math">
                              <m:r>
                                <a:rPr lang="en-GB" sz="2400" b="0" dirty="0" smtClean="0">
                                  <a:latin typeface="Cambria Math" panose="02040503050406030204" pitchFamily="18" charset="0"/>
                                </a:rPr>
                                <m:t>1 </m:t>
                              </m:r>
                              <m:r>
                                <m:rPr>
                                  <m:sty m:val="p"/>
                                </m:rPr>
                                <a:rPr lang="en-GB" sz="2400" b="0" dirty="0" smtClean="0">
                                  <a:latin typeface="Cambria Math" panose="02040503050406030204" pitchFamily="18" charset="0"/>
                                </a:rPr>
                                <m:t>kg</m:t>
                              </m:r>
                            </m:oMath>
                          </a14:m>
                          <a:r>
                            <a:rPr lang="en-GB" sz="2400" b="0" dirty="0"/>
                            <a:t> / </a:t>
                          </a:r>
                          <a14:m>
                            <m:oMath xmlns:m="http://schemas.openxmlformats.org/officeDocument/2006/math">
                              <m:r>
                                <m:rPr>
                                  <m:sty m:val="p"/>
                                </m:rPr>
                                <a:rPr lang="en-GB" sz="2400" b="0" smtClean="0">
                                  <a:latin typeface="Cambria Math" panose="02040503050406030204" pitchFamily="18" charset="0"/>
                                </a:rPr>
                                <m:t>N</m:t>
                              </m:r>
                            </m:oMath>
                          </a14:m>
                          <a:endParaRPr lang="en-GB" sz="2400" b="0" dirty="0">
                            <a:latin typeface="+mn-lt"/>
                          </a:endParaRPr>
                        </a:p>
                      </a:txBody>
                      <a:tcPr/>
                    </a:tc>
                    <a:tc>
                      <a:txBody>
                        <a:bodyPr/>
                        <a:lstStyle/>
                        <a:p>
                          <a:r>
                            <a:rPr lang="en-GB" sz="2400" b="0" dirty="0"/>
                            <a:t>Gravitational field strength / </a:t>
                          </a:r>
                          <a14:m>
                            <m:oMath xmlns:m="http://schemas.openxmlformats.org/officeDocument/2006/math">
                              <m:r>
                                <m:rPr>
                                  <m:sty m:val="p"/>
                                </m:rPr>
                                <a:rPr lang="en-GB" sz="2400" b="0" smtClean="0">
                                  <a:latin typeface="Cambria Math" panose="02040503050406030204" pitchFamily="18" charset="0"/>
                                </a:rPr>
                                <m:t>Nk</m:t>
                              </m:r>
                              <m:sSup>
                                <m:sSupPr>
                                  <m:ctrlPr>
                                    <a:rPr lang="en-GB" sz="2400" b="0" i="1" smtClean="0">
                                      <a:latin typeface="Cambria Math" panose="02040503050406030204" pitchFamily="18" charset="0"/>
                                    </a:rPr>
                                  </m:ctrlPr>
                                </m:sSupPr>
                                <m:e>
                                  <m:r>
                                    <m:rPr>
                                      <m:sty m:val="p"/>
                                    </m:rPr>
                                    <a:rPr lang="en-GB" sz="2400" b="0" smtClean="0">
                                      <a:latin typeface="Cambria Math" panose="02040503050406030204" pitchFamily="18" charset="0"/>
                                    </a:rPr>
                                    <m:t>g</m:t>
                                  </m:r>
                                </m:e>
                                <m:sup>
                                  <m:r>
                                    <a:rPr lang="en-GB" sz="2400" b="0" smtClean="0">
                                      <a:latin typeface="Cambria Math" panose="02040503050406030204" pitchFamily="18" charset="0"/>
                                    </a:rPr>
                                    <m:t>−1</m:t>
                                  </m:r>
                                </m:sup>
                              </m:sSup>
                            </m:oMath>
                          </a14:m>
                          <a:endParaRPr lang="en-GB" sz="2400" b="0" i="0" dirty="0">
                            <a:latin typeface="+mn-lt"/>
                          </a:endParaRPr>
                        </a:p>
                      </a:txBody>
                      <a:tcPr/>
                    </a:tc>
                    <a:extLst>
                      <a:ext uri="{0D108BD9-81ED-4DB2-BD59-A6C34878D82A}">
                        <a16:rowId xmlns:a16="http://schemas.microsoft.com/office/drawing/2014/main" val="725040183"/>
                      </a:ext>
                    </a:extLst>
                  </a:tr>
                  <a:tr h="545560">
                    <a:tc>
                      <a:txBody>
                        <a:bodyPr/>
                        <a:lstStyle/>
                        <a:p>
                          <a:r>
                            <a:rPr lang="en-GB" sz="2400" dirty="0"/>
                            <a:t>A</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On the surface of the Earth?</a:t>
                          </a:r>
                        </a:p>
                      </a:txBody>
                      <a:tcPr/>
                    </a:tc>
                    <a:tc>
                      <a:txBody>
                        <a:bodyPr/>
                        <a:lstStyle/>
                        <a:p>
                          <a:r>
                            <a:rPr lang="en-GB" sz="2400" dirty="0">
                              <a:latin typeface="+mn-lt"/>
                            </a:rPr>
                            <a:t>981</a:t>
                          </a:r>
                        </a:p>
                      </a:txBody>
                      <a:tcPr/>
                    </a:tc>
                    <a:tc>
                      <a:txBody>
                        <a:bodyPr/>
                        <a:lstStyle/>
                        <a:p>
                          <a:r>
                            <a:rPr lang="en-GB" sz="2400" dirty="0">
                              <a:latin typeface="+mn-lt"/>
                            </a:rPr>
                            <a:t>9.81</a:t>
                          </a:r>
                        </a:p>
                      </a:txBody>
                      <a:tcPr/>
                    </a:tc>
                    <a:tc>
                      <a:txBody>
                        <a:bodyPr/>
                        <a:lstStyle/>
                        <a:p>
                          <a:r>
                            <a:rPr lang="en-GB" sz="2400" dirty="0">
                              <a:latin typeface="+mn-lt"/>
                            </a:rPr>
                            <a:t>9.81</a:t>
                          </a:r>
                        </a:p>
                      </a:txBody>
                      <a:tcPr/>
                    </a:tc>
                    <a:extLst>
                      <a:ext uri="{0D108BD9-81ED-4DB2-BD59-A6C34878D82A}">
                        <a16:rowId xmlns:a16="http://schemas.microsoft.com/office/drawing/2014/main" val="1808570720"/>
                      </a:ext>
                    </a:extLst>
                  </a:tr>
                  <a:tr h="545560">
                    <a:tc>
                      <a:txBody>
                        <a:bodyPr/>
                        <a:lstStyle/>
                        <a:p>
                          <a:r>
                            <a:rPr lang="en-GB" sz="2400" dirty="0"/>
                            <a:t>B</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At the top of Mount Everest?  </a:t>
                          </a:r>
                        </a:p>
                      </a:txBody>
                      <a:tcPr/>
                    </a:tc>
                    <a:tc>
                      <a:txBody>
                        <a:bodyPr/>
                        <a:lstStyle/>
                        <a:p>
                          <a:r>
                            <a:rPr lang="en-GB" sz="2400" dirty="0">
                              <a:latin typeface="+mn-lt"/>
                            </a:rPr>
                            <a:t>978</a:t>
                          </a:r>
                        </a:p>
                      </a:txBody>
                      <a:tcPr/>
                    </a:tc>
                    <a:tc>
                      <a:txBody>
                        <a:bodyPr/>
                        <a:lstStyle/>
                        <a:p>
                          <a:r>
                            <a:rPr lang="en-GB" sz="2400" dirty="0">
                              <a:latin typeface="+mn-lt"/>
                            </a:rPr>
                            <a:t>9.78</a:t>
                          </a:r>
                        </a:p>
                      </a:txBody>
                      <a:tcPr/>
                    </a:tc>
                    <a:tc>
                      <a:txBody>
                        <a:bodyPr/>
                        <a:lstStyle/>
                        <a:p>
                          <a:r>
                            <a:rPr lang="en-GB" sz="2400" dirty="0">
                              <a:latin typeface="+mn-lt"/>
                            </a:rPr>
                            <a:t>9.78</a:t>
                          </a:r>
                        </a:p>
                      </a:txBody>
                      <a:tcPr/>
                    </a:tc>
                    <a:extLst>
                      <a:ext uri="{0D108BD9-81ED-4DB2-BD59-A6C34878D82A}">
                        <a16:rowId xmlns:a16="http://schemas.microsoft.com/office/drawing/2014/main" val="192901157"/>
                      </a:ext>
                    </a:extLst>
                  </a:tr>
                  <a:tr h="545560">
                    <a:tc>
                      <a:txBody>
                        <a:bodyPr/>
                        <a:lstStyle/>
                        <a:p>
                          <a:r>
                            <a:rPr lang="en-GB" sz="2400" dirty="0"/>
                            <a:t>C</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On the International Space Station?  </a:t>
                          </a:r>
                        </a:p>
                      </a:txBody>
                      <a:tcPr/>
                    </a:tc>
                    <a:tc>
                      <a:txBody>
                        <a:bodyPr/>
                        <a:lstStyle/>
                        <a:p>
                          <a:r>
                            <a:rPr lang="en-GB" sz="2400" dirty="0">
                              <a:latin typeface="+mn-lt"/>
                            </a:rPr>
                            <a:t>867</a:t>
                          </a:r>
                        </a:p>
                      </a:txBody>
                      <a:tcPr/>
                    </a:tc>
                    <a:tc>
                      <a:txBody>
                        <a:bodyPr/>
                        <a:lstStyle/>
                        <a:p>
                          <a:r>
                            <a:rPr lang="en-GB" sz="2400" dirty="0">
                              <a:latin typeface="+mn-lt"/>
                            </a:rPr>
                            <a:t>8.67</a:t>
                          </a:r>
                        </a:p>
                      </a:txBody>
                      <a:tcPr/>
                    </a:tc>
                    <a:tc>
                      <a:txBody>
                        <a:bodyPr/>
                        <a:lstStyle/>
                        <a:p>
                          <a:r>
                            <a:rPr lang="en-GB" sz="2400" dirty="0">
                              <a:latin typeface="+mn-lt"/>
                            </a:rPr>
                            <a:t>8.67</a:t>
                          </a:r>
                        </a:p>
                      </a:txBody>
                      <a:tcPr/>
                    </a:tc>
                    <a:extLst>
                      <a:ext uri="{0D108BD9-81ED-4DB2-BD59-A6C34878D82A}">
                        <a16:rowId xmlns:a16="http://schemas.microsoft.com/office/drawing/2014/main" val="4156119983"/>
                      </a:ext>
                    </a:extLst>
                  </a:tr>
                  <a:tr h="545560">
                    <a:tc>
                      <a:txBody>
                        <a:bodyPr/>
                        <a:lstStyle/>
                        <a:p>
                          <a:r>
                            <a:rPr lang="en-GB" sz="2400" dirty="0"/>
                            <a:t>D</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Near James Webb Space Telescope?</a:t>
                          </a:r>
                        </a:p>
                      </a:txBody>
                      <a:tcPr/>
                    </a:tc>
                    <a:tc>
                      <a:txBody>
                        <a:bodyPr/>
                        <a:lstStyle/>
                        <a:p>
                          <a:r>
                            <a:rPr lang="en-GB" sz="2400" dirty="0">
                              <a:latin typeface="+mn-lt"/>
                            </a:rPr>
                            <a:t>0.017</a:t>
                          </a:r>
                        </a:p>
                      </a:txBody>
                      <a:tcPr/>
                    </a:tc>
                    <a:tc>
                      <a:txBody>
                        <a:bodyPr/>
                        <a:lstStyle/>
                        <a:p>
                          <a:r>
                            <a:rPr lang="en-GB" sz="2400" dirty="0">
                              <a:latin typeface="+mn-lt"/>
                            </a:rPr>
                            <a:t>0.00017</a:t>
                          </a:r>
                        </a:p>
                      </a:txBody>
                      <a:tcPr/>
                    </a:tc>
                    <a:tc>
                      <a:txBody>
                        <a:bodyPr/>
                        <a:lstStyle/>
                        <a:p>
                          <a:r>
                            <a:rPr lang="en-GB" sz="2400" dirty="0">
                              <a:latin typeface="+mn-lt"/>
                            </a:rPr>
                            <a:t>0.00017</a:t>
                          </a:r>
                        </a:p>
                      </a:txBody>
                      <a:tcPr/>
                    </a:tc>
                    <a:extLst>
                      <a:ext uri="{0D108BD9-81ED-4DB2-BD59-A6C34878D82A}">
                        <a16:rowId xmlns:a16="http://schemas.microsoft.com/office/drawing/2014/main" val="2340766141"/>
                      </a:ext>
                    </a:extLst>
                  </a:tr>
                </a:tbl>
              </a:graphicData>
            </a:graphic>
          </p:graphicFrame>
        </mc:Choice>
        <mc:Fallback xmlns="">
          <p:graphicFrame>
            <p:nvGraphicFramePr>
              <p:cNvPr id="5" name="Table 6">
                <a:extLst>
                  <a:ext uri="{FF2B5EF4-FFF2-40B4-BE49-F238E27FC236}">
                    <a16:creationId xmlns:a16="http://schemas.microsoft.com/office/drawing/2014/main" id="{2C8BB193-2B10-21F8-2C78-19208C2B81AC}"/>
                  </a:ext>
                </a:extLst>
              </p:cNvPr>
              <p:cNvGraphicFramePr>
                <a:graphicFrameLocks noGrp="1"/>
              </p:cNvGraphicFramePr>
              <p:nvPr/>
            </p:nvGraphicFramePr>
            <p:xfrm>
              <a:off x="0" y="3536422"/>
              <a:ext cx="12192000" cy="3370960"/>
            </p:xfrm>
            <a:graphic>
              <a:graphicData uri="http://schemas.openxmlformats.org/drawingml/2006/table">
                <a:tbl>
                  <a:tblPr firstRow="1" bandRow="1">
                    <a:tableStyleId>{21E4AEA4-8DFA-4A89-87EB-49C32662AFE0}</a:tableStyleId>
                  </a:tblPr>
                  <a:tblGrid>
                    <a:gridCol w="813664">
                      <a:extLst>
                        <a:ext uri="{9D8B030D-6E8A-4147-A177-3AD203B41FA5}">
                          <a16:colId xmlns:a16="http://schemas.microsoft.com/office/drawing/2014/main" val="2613546519"/>
                        </a:ext>
                      </a:extLst>
                    </a:gridCol>
                    <a:gridCol w="5626798">
                      <a:extLst>
                        <a:ext uri="{9D8B030D-6E8A-4147-A177-3AD203B41FA5}">
                          <a16:colId xmlns:a16="http://schemas.microsoft.com/office/drawing/2014/main" val="1968807496"/>
                        </a:ext>
                      </a:extLst>
                    </a:gridCol>
                    <a:gridCol w="1815778">
                      <a:extLst>
                        <a:ext uri="{9D8B030D-6E8A-4147-A177-3AD203B41FA5}">
                          <a16:colId xmlns:a16="http://schemas.microsoft.com/office/drawing/2014/main" val="1988085752"/>
                        </a:ext>
                      </a:extLst>
                    </a:gridCol>
                    <a:gridCol w="1928677">
                      <a:extLst>
                        <a:ext uri="{9D8B030D-6E8A-4147-A177-3AD203B41FA5}">
                          <a16:colId xmlns:a16="http://schemas.microsoft.com/office/drawing/2014/main" val="856723115"/>
                        </a:ext>
                      </a:extLst>
                    </a:gridCol>
                    <a:gridCol w="2007083">
                      <a:extLst>
                        <a:ext uri="{9D8B030D-6E8A-4147-A177-3AD203B41FA5}">
                          <a16:colId xmlns:a16="http://schemas.microsoft.com/office/drawing/2014/main" val="1531430994"/>
                        </a:ext>
                      </a:extLst>
                    </a:gridCol>
                  </a:tblGrid>
                  <a:tr h="1188720">
                    <a:tc>
                      <a:txBody>
                        <a:bodyPr/>
                        <a:lstStyle/>
                        <a:p>
                          <a:endParaRPr lang="en-GB" sz="2400" dirty="0">
                            <a:latin typeface="+mn-lt"/>
                          </a:endParaRPr>
                        </a:p>
                      </a:txBody>
                      <a:tcPr/>
                    </a:tc>
                    <a:tc>
                      <a:txBody>
                        <a:bodyPr/>
                        <a:lstStyle/>
                        <a:p>
                          <a:endParaRPr lang="en-GB" sz="2400" dirty="0">
                            <a:latin typeface="+mn-lt"/>
                          </a:endParaRPr>
                        </a:p>
                      </a:txBody>
                      <a:tcPr/>
                    </a:tc>
                    <a:tc>
                      <a:txBody>
                        <a:bodyPr/>
                        <a:lstStyle/>
                        <a:p>
                          <a:endParaRPr lang="en-US"/>
                        </a:p>
                      </a:txBody>
                      <a:tcPr>
                        <a:blipFill>
                          <a:blip r:embed="rId5"/>
                          <a:stretch>
                            <a:fillRect l="-356566" t="-4103" r="-219192" b="-188205"/>
                          </a:stretch>
                        </a:blipFill>
                      </a:tcPr>
                    </a:tc>
                    <a:tc>
                      <a:txBody>
                        <a:bodyPr/>
                        <a:lstStyle/>
                        <a:p>
                          <a:endParaRPr lang="en-US"/>
                        </a:p>
                      </a:txBody>
                      <a:tcPr>
                        <a:blipFill>
                          <a:blip r:embed="rId5"/>
                          <a:stretch>
                            <a:fillRect l="-427760" t="-4103" r="-105363" b="-188205"/>
                          </a:stretch>
                        </a:blipFill>
                      </a:tcPr>
                    </a:tc>
                    <a:tc>
                      <a:txBody>
                        <a:bodyPr/>
                        <a:lstStyle/>
                        <a:p>
                          <a:endParaRPr lang="en-US"/>
                        </a:p>
                      </a:txBody>
                      <a:tcPr>
                        <a:blipFill>
                          <a:blip r:embed="rId5"/>
                          <a:stretch>
                            <a:fillRect l="-508511" t="-4103" r="-1520" b="-188205"/>
                          </a:stretch>
                        </a:blipFill>
                      </a:tcPr>
                    </a:tc>
                    <a:extLst>
                      <a:ext uri="{0D108BD9-81ED-4DB2-BD59-A6C34878D82A}">
                        <a16:rowId xmlns:a16="http://schemas.microsoft.com/office/drawing/2014/main" val="725040183"/>
                      </a:ext>
                    </a:extLst>
                  </a:tr>
                  <a:tr h="545560">
                    <a:tc>
                      <a:txBody>
                        <a:bodyPr/>
                        <a:lstStyle/>
                        <a:p>
                          <a:r>
                            <a:rPr lang="en-GB" sz="2400" dirty="0"/>
                            <a:t>A</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On the surface of the Earth?</a:t>
                          </a:r>
                        </a:p>
                      </a:txBody>
                      <a:tcPr/>
                    </a:tc>
                    <a:tc>
                      <a:txBody>
                        <a:bodyPr/>
                        <a:lstStyle/>
                        <a:p>
                          <a:r>
                            <a:rPr lang="en-GB" sz="2400" dirty="0">
                              <a:latin typeface="+mn-lt"/>
                            </a:rPr>
                            <a:t>981</a:t>
                          </a:r>
                        </a:p>
                      </a:txBody>
                      <a:tcPr/>
                    </a:tc>
                    <a:tc>
                      <a:txBody>
                        <a:bodyPr/>
                        <a:lstStyle/>
                        <a:p>
                          <a:r>
                            <a:rPr lang="en-GB" sz="2400" dirty="0">
                              <a:latin typeface="+mn-lt"/>
                            </a:rPr>
                            <a:t>9.81</a:t>
                          </a:r>
                        </a:p>
                      </a:txBody>
                      <a:tcPr/>
                    </a:tc>
                    <a:tc>
                      <a:txBody>
                        <a:bodyPr/>
                        <a:lstStyle/>
                        <a:p>
                          <a:r>
                            <a:rPr lang="en-GB" sz="2400" dirty="0">
                              <a:latin typeface="+mn-lt"/>
                            </a:rPr>
                            <a:t>9.81</a:t>
                          </a:r>
                        </a:p>
                      </a:txBody>
                      <a:tcPr/>
                    </a:tc>
                    <a:extLst>
                      <a:ext uri="{0D108BD9-81ED-4DB2-BD59-A6C34878D82A}">
                        <a16:rowId xmlns:a16="http://schemas.microsoft.com/office/drawing/2014/main" val="1808570720"/>
                      </a:ext>
                    </a:extLst>
                  </a:tr>
                  <a:tr h="545560">
                    <a:tc>
                      <a:txBody>
                        <a:bodyPr/>
                        <a:lstStyle/>
                        <a:p>
                          <a:r>
                            <a:rPr lang="en-GB" sz="2400" dirty="0"/>
                            <a:t>B</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At the top of Mount Everest?  </a:t>
                          </a:r>
                        </a:p>
                      </a:txBody>
                      <a:tcPr/>
                    </a:tc>
                    <a:tc>
                      <a:txBody>
                        <a:bodyPr/>
                        <a:lstStyle/>
                        <a:p>
                          <a:r>
                            <a:rPr lang="en-GB" sz="2400" dirty="0">
                              <a:latin typeface="+mn-lt"/>
                            </a:rPr>
                            <a:t>978</a:t>
                          </a:r>
                        </a:p>
                      </a:txBody>
                      <a:tcPr/>
                    </a:tc>
                    <a:tc>
                      <a:txBody>
                        <a:bodyPr/>
                        <a:lstStyle/>
                        <a:p>
                          <a:r>
                            <a:rPr lang="en-GB" sz="2400" dirty="0">
                              <a:latin typeface="+mn-lt"/>
                            </a:rPr>
                            <a:t>9.78</a:t>
                          </a:r>
                        </a:p>
                      </a:txBody>
                      <a:tcPr/>
                    </a:tc>
                    <a:tc>
                      <a:txBody>
                        <a:bodyPr/>
                        <a:lstStyle/>
                        <a:p>
                          <a:r>
                            <a:rPr lang="en-GB" sz="2400" dirty="0">
                              <a:latin typeface="+mn-lt"/>
                            </a:rPr>
                            <a:t>9.78</a:t>
                          </a:r>
                        </a:p>
                      </a:txBody>
                      <a:tcPr/>
                    </a:tc>
                    <a:extLst>
                      <a:ext uri="{0D108BD9-81ED-4DB2-BD59-A6C34878D82A}">
                        <a16:rowId xmlns:a16="http://schemas.microsoft.com/office/drawing/2014/main" val="192901157"/>
                      </a:ext>
                    </a:extLst>
                  </a:tr>
                  <a:tr h="545560">
                    <a:tc>
                      <a:txBody>
                        <a:bodyPr/>
                        <a:lstStyle/>
                        <a:p>
                          <a:r>
                            <a:rPr lang="en-GB" sz="2400" dirty="0"/>
                            <a:t>C</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On the International Space Station?  </a:t>
                          </a:r>
                        </a:p>
                      </a:txBody>
                      <a:tcPr/>
                    </a:tc>
                    <a:tc>
                      <a:txBody>
                        <a:bodyPr/>
                        <a:lstStyle/>
                        <a:p>
                          <a:r>
                            <a:rPr lang="en-GB" sz="2400" dirty="0">
                              <a:latin typeface="+mn-lt"/>
                            </a:rPr>
                            <a:t>867</a:t>
                          </a:r>
                        </a:p>
                      </a:txBody>
                      <a:tcPr/>
                    </a:tc>
                    <a:tc>
                      <a:txBody>
                        <a:bodyPr/>
                        <a:lstStyle/>
                        <a:p>
                          <a:r>
                            <a:rPr lang="en-GB" sz="2400" dirty="0">
                              <a:latin typeface="+mn-lt"/>
                            </a:rPr>
                            <a:t>8.67</a:t>
                          </a:r>
                        </a:p>
                      </a:txBody>
                      <a:tcPr/>
                    </a:tc>
                    <a:tc>
                      <a:txBody>
                        <a:bodyPr/>
                        <a:lstStyle/>
                        <a:p>
                          <a:r>
                            <a:rPr lang="en-GB" sz="2400" dirty="0">
                              <a:latin typeface="+mn-lt"/>
                            </a:rPr>
                            <a:t>8.67</a:t>
                          </a:r>
                        </a:p>
                      </a:txBody>
                      <a:tcPr/>
                    </a:tc>
                    <a:extLst>
                      <a:ext uri="{0D108BD9-81ED-4DB2-BD59-A6C34878D82A}">
                        <a16:rowId xmlns:a16="http://schemas.microsoft.com/office/drawing/2014/main" val="4156119983"/>
                      </a:ext>
                    </a:extLst>
                  </a:tr>
                  <a:tr h="545560">
                    <a:tc>
                      <a:txBody>
                        <a:bodyPr/>
                        <a:lstStyle/>
                        <a:p>
                          <a:r>
                            <a:rPr lang="en-GB" sz="2400" dirty="0"/>
                            <a:t>D</a:t>
                          </a:r>
                          <a:endParaRPr lang="en-GB" sz="2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00" dirty="0">
                              <a:effectLst/>
                            </a:rPr>
                            <a:t>Near James Webb Space Telescope?</a:t>
                          </a:r>
                        </a:p>
                      </a:txBody>
                      <a:tcPr/>
                    </a:tc>
                    <a:tc>
                      <a:txBody>
                        <a:bodyPr/>
                        <a:lstStyle/>
                        <a:p>
                          <a:r>
                            <a:rPr lang="en-GB" sz="2400" dirty="0">
                              <a:latin typeface="+mn-lt"/>
                            </a:rPr>
                            <a:t>0.017</a:t>
                          </a:r>
                        </a:p>
                      </a:txBody>
                      <a:tcPr/>
                    </a:tc>
                    <a:tc>
                      <a:txBody>
                        <a:bodyPr/>
                        <a:lstStyle/>
                        <a:p>
                          <a:r>
                            <a:rPr lang="en-GB" sz="2400" dirty="0">
                              <a:latin typeface="+mn-lt"/>
                            </a:rPr>
                            <a:t>0.00017</a:t>
                          </a:r>
                        </a:p>
                      </a:txBody>
                      <a:tcPr/>
                    </a:tc>
                    <a:tc>
                      <a:txBody>
                        <a:bodyPr/>
                        <a:lstStyle/>
                        <a:p>
                          <a:r>
                            <a:rPr lang="en-GB" sz="2400" dirty="0">
                              <a:latin typeface="+mn-lt"/>
                            </a:rPr>
                            <a:t>0.00017</a:t>
                          </a:r>
                        </a:p>
                      </a:txBody>
                      <a:tcPr/>
                    </a:tc>
                    <a:extLst>
                      <a:ext uri="{0D108BD9-81ED-4DB2-BD59-A6C34878D82A}">
                        <a16:rowId xmlns:a16="http://schemas.microsoft.com/office/drawing/2014/main" val="2340766141"/>
                      </a:ext>
                    </a:extLst>
                  </a:tr>
                </a:tbl>
              </a:graphicData>
            </a:graphic>
          </p:graphicFrame>
        </mc:Fallback>
      </mc:AlternateContent>
    </p:spTree>
    <p:extLst>
      <p:ext uri="{BB962C8B-B14F-4D97-AF65-F5344CB8AC3E}">
        <p14:creationId xmlns:p14="http://schemas.microsoft.com/office/powerpoint/2010/main" val="34971964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778C88B-1635-4369-8B2B-BDBF4BE86D1A}"/>
              </a:ext>
            </a:extLst>
          </p:cNvPr>
          <p:cNvSpPr>
            <a:spLocks noGrp="1"/>
          </p:cNvSpPr>
          <p:nvPr>
            <p:ph type="title"/>
          </p:nvPr>
        </p:nvSpPr>
        <p:spPr/>
        <p:txBody>
          <a:bodyPr/>
          <a:lstStyle/>
          <a:p>
            <a:r>
              <a:rPr lang="en-GB" dirty="0"/>
              <a:t>Electric fields</a:t>
            </a:r>
          </a:p>
        </p:txBody>
      </p:sp>
      <p:sp>
        <p:nvSpPr>
          <p:cNvPr id="3" name="Content Placeholder 2">
            <a:extLst>
              <a:ext uri="{FF2B5EF4-FFF2-40B4-BE49-F238E27FC236}">
                <a16:creationId xmlns:a16="http://schemas.microsoft.com/office/drawing/2014/main" id="{B30BA751-BE4A-4C54-592A-48DC99AAF582}"/>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3790667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3B5E95-DF04-B02E-89B7-037C0787301D}"/>
              </a:ext>
            </a:extLst>
          </p:cNvPr>
          <p:cNvGrpSpPr/>
          <p:nvPr/>
        </p:nvGrpSpPr>
        <p:grpSpPr>
          <a:xfrm>
            <a:off x="-1384976" y="-4051976"/>
            <a:ext cx="14961952" cy="14961952"/>
            <a:chOff x="-1233104" y="-3900104"/>
            <a:chExt cx="14961952" cy="14961952"/>
          </a:xfrm>
        </p:grpSpPr>
        <p:sp>
          <p:nvSpPr>
            <p:cNvPr id="4" name="Oval 3">
              <a:extLst>
                <a:ext uri="{FF2B5EF4-FFF2-40B4-BE49-F238E27FC236}">
                  <a16:creationId xmlns:a16="http://schemas.microsoft.com/office/drawing/2014/main" id="{2E21E865-D8A4-C726-155B-BED1E1C32812}"/>
                </a:ext>
              </a:extLst>
            </p:cNvPr>
            <p:cNvSpPr/>
            <p:nvPr/>
          </p:nvSpPr>
          <p:spPr>
            <a:xfrm>
              <a:off x="5308352" y="2641352"/>
              <a:ext cx="1879041" cy="1879041"/>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5" name="Oval 4">
              <a:extLst>
                <a:ext uri="{FF2B5EF4-FFF2-40B4-BE49-F238E27FC236}">
                  <a16:creationId xmlns:a16="http://schemas.microsoft.com/office/drawing/2014/main" id="{B0085229-99B5-D78F-EA39-944F719B615A}"/>
                </a:ext>
              </a:extLst>
            </p:cNvPr>
            <p:cNvSpPr/>
            <p:nvPr/>
          </p:nvSpPr>
          <p:spPr>
            <a:xfrm>
              <a:off x="4725928" y="2058928"/>
              <a:ext cx="3043890" cy="3043890"/>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6" name="Oval 5">
              <a:extLst>
                <a:ext uri="{FF2B5EF4-FFF2-40B4-BE49-F238E27FC236}">
                  <a16:creationId xmlns:a16="http://schemas.microsoft.com/office/drawing/2014/main" id="{E49CED79-32B8-3540-BC70-61DBC55BE2CF}"/>
                </a:ext>
              </a:extLst>
            </p:cNvPr>
            <p:cNvSpPr/>
            <p:nvPr/>
          </p:nvSpPr>
          <p:spPr>
            <a:xfrm>
              <a:off x="3862500" y="1195500"/>
              <a:ext cx="4770745" cy="4770745"/>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a:lstStyle/>
            <a:p>
              <a:endParaRPr lang="en-GB"/>
            </a:p>
          </p:txBody>
        </p:sp>
        <p:grpSp>
          <p:nvGrpSpPr>
            <p:cNvPr id="7" name="Group 6">
              <a:extLst>
                <a:ext uri="{FF2B5EF4-FFF2-40B4-BE49-F238E27FC236}">
                  <a16:creationId xmlns:a16="http://schemas.microsoft.com/office/drawing/2014/main" id="{A5DC5326-7C57-E3AB-F469-57020C4548A8}"/>
                </a:ext>
              </a:extLst>
            </p:cNvPr>
            <p:cNvGrpSpPr/>
            <p:nvPr/>
          </p:nvGrpSpPr>
          <p:grpSpPr>
            <a:xfrm>
              <a:off x="-1233104" y="-3900104"/>
              <a:ext cx="14961952" cy="14961952"/>
              <a:chOff x="-1233104" y="-3900104"/>
              <a:chExt cx="14961952" cy="14961952"/>
            </a:xfrm>
          </p:grpSpPr>
          <p:grpSp>
            <p:nvGrpSpPr>
              <p:cNvPr id="8" name="Group 7">
                <a:extLst>
                  <a:ext uri="{FF2B5EF4-FFF2-40B4-BE49-F238E27FC236}">
                    <a16:creationId xmlns:a16="http://schemas.microsoft.com/office/drawing/2014/main" id="{86E14686-54CC-7602-3C9E-8B479BADCEED}"/>
                  </a:ext>
                </a:extLst>
              </p:cNvPr>
              <p:cNvGrpSpPr/>
              <p:nvPr/>
            </p:nvGrpSpPr>
            <p:grpSpPr>
              <a:xfrm>
                <a:off x="-1233104" y="-3900104"/>
                <a:ext cx="14961952" cy="14961952"/>
                <a:chOff x="-1921296" y="-3064296"/>
                <a:chExt cx="12986592" cy="12986592"/>
              </a:xfrm>
            </p:grpSpPr>
            <p:grpSp>
              <p:nvGrpSpPr>
                <p:cNvPr id="11" name="Group 10">
                  <a:extLst>
                    <a:ext uri="{FF2B5EF4-FFF2-40B4-BE49-F238E27FC236}">
                      <a16:creationId xmlns:a16="http://schemas.microsoft.com/office/drawing/2014/main" id="{C9F971EA-C2EC-C926-6DA9-F8BBE9D511D3}"/>
                    </a:ext>
                  </a:extLst>
                </p:cNvPr>
                <p:cNvGrpSpPr/>
                <p:nvPr/>
              </p:nvGrpSpPr>
              <p:grpSpPr>
                <a:xfrm>
                  <a:off x="-1921296" y="-3064296"/>
                  <a:ext cx="12986592" cy="12986592"/>
                  <a:chOff x="2026568" y="883568"/>
                  <a:chExt cx="5090864" cy="5090864"/>
                </a:xfrm>
              </p:grpSpPr>
              <p:sp>
                <p:nvSpPr>
                  <p:cNvPr id="13" name="32-Point Star 52">
                    <a:extLst>
                      <a:ext uri="{FF2B5EF4-FFF2-40B4-BE49-F238E27FC236}">
                        <a16:creationId xmlns:a16="http://schemas.microsoft.com/office/drawing/2014/main" id="{5539DF62-7E3D-9DFA-EFD8-8F750178BC4B}"/>
                      </a:ext>
                    </a:extLst>
                  </p:cNvPr>
                  <p:cNvSpPr/>
                  <p:nvPr/>
                </p:nvSpPr>
                <p:spPr>
                  <a:xfrm rot="342038">
                    <a:off x="2026568" y="883568"/>
                    <a:ext cx="5090864" cy="5090864"/>
                  </a:xfrm>
                  <a:prstGeom prst="star32">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32-Point Star 51">
                    <a:extLst>
                      <a:ext uri="{FF2B5EF4-FFF2-40B4-BE49-F238E27FC236}">
                        <a16:creationId xmlns:a16="http://schemas.microsoft.com/office/drawing/2014/main" id="{82DD16D2-E493-FE4F-1D7B-3026C2572715}"/>
                      </a:ext>
                    </a:extLst>
                  </p:cNvPr>
                  <p:cNvSpPr/>
                  <p:nvPr/>
                </p:nvSpPr>
                <p:spPr>
                  <a:xfrm>
                    <a:off x="2026568" y="883568"/>
                    <a:ext cx="5090864" cy="5090864"/>
                  </a:xfrm>
                  <a:prstGeom prst="star32">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2" name="Oval 11">
                  <a:extLst>
                    <a:ext uri="{FF2B5EF4-FFF2-40B4-BE49-F238E27FC236}">
                      <a16:creationId xmlns:a16="http://schemas.microsoft.com/office/drawing/2014/main" id="{B031FF59-856F-B5AE-2B11-0605335F80A1}"/>
                    </a:ext>
                  </a:extLst>
                </p:cNvPr>
                <p:cNvSpPr/>
                <p:nvPr/>
              </p:nvSpPr>
              <p:spPr>
                <a:xfrm>
                  <a:off x="3995936" y="2852936"/>
                  <a:ext cx="1152128" cy="1152128"/>
                </a:xfrm>
                <a:prstGeom prst="ellipse">
                  <a:avLst/>
                </a:prstGeom>
                <a:solidFill>
                  <a:srgbClr val="00B050"/>
                </a:solidFill>
                <a:ln w="28575"/>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4800" dirty="0"/>
                    <a:t>+</a:t>
                  </a:r>
                </a:p>
              </p:txBody>
            </p:sp>
          </p:grpSp>
          <p:sp>
            <p:nvSpPr>
              <p:cNvPr id="9" name="Oval 8">
                <a:extLst>
                  <a:ext uri="{FF2B5EF4-FFF2-40B4-BE49-F238E27FC236}">
                    <a16:creationId xmlns:a16="http://schemas.microsoft.com/office/drawing/2014/main" id="{97E7601D-1D7F-DAF0-1E42-63D90A7173E2}"/>
                  </a:ext>
                </a:extLst>
              </p:cNvPr>
              <p:cNvSpPr/>
              <p:nvPr/>
            </p:nvSpPr>
            <p:spPr>
              <a:xfrm>
                <a:off x="2001072" y="-659747"/>
                <a:ext cx="8481236" cy="8481236"/>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0" name="Oval 9">
                <a:extLst>
                  <a:ext uri="{FF2B5EF4-FFF2-40B4-BE49-F238E27FC236}">
                    <a16:creationId xmlns:a16="http://schemas.microsoft.com/office/drawing/2014/main" id="{4D3B0296-DC66-63A9-CCE2-BC8FBE76126E}"/>
                  </a:ext>
                </a:extLst>
              </p:cNvPr>
              <p:cNvSpPr/>
              <p:nvPr/>
            </p:nvSpPr>
            <p:spPr>
              <a:xfrm>
                <a:off x="-403477" y="-3064296"/>
                <a:ext cx="13290334" cy="13290334"/>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a:lstStyle/>
              <a:p>
                <a:endParaRPr lang="en-GB"/>
              </a:p>
            </p:txBody>
          </p:sp>
        </p:grpSp>
      </p:grpSp>
      <p:sp>
        <p:nvSpPr>
          <p:cNvPr id="2" name="Title 1">
            <a:extLst>
              <a:ext uri="{FF2B5EF4-FFF2-40B4-BE49-F238E27FC236}">
                <a16:creationId xmlns:a16="http://schemas.microsoft.com/office/drawing/2014/main" id="{6F4F90DE-9B8D-475A-C12E-173A0A8580BF}"/>
              </a:ext>
            </a:extLst>
          </p:cNvPr>
          <p:cNvSpPr>
            <a:spLocks noGrp="1"/>
          </p:cNvSpPr>
          <p:nvPr>
            <p:ph type="title"/>
          </p:nvPr>
        </p:nvSpPr>
        <p:spPr/>
        <p:txBody>
          <a:bodyPr/>
          <a:lstStyle/>
          <a:p>
            <a:endParaRPr lang="en-GB"/>
          </a:p>
        </p:txBody>
      </p:sp>
      <p:sp>
        <p:nvSpPr>
          <p:cNvPr id="15" name="Content Placeholder 14">
            <a:extLst>
              <a:ext uri="{FF2B5EF4-FFF2-40B4-BE49-F238E27FC236}">
                <a16:creationId xmlns:a16="http://schemas.microsoft.com/office/drawing/2014/main" id="{E4F4E4ED-1A25-6983-77AE-866F419B3853}"/>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1221356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97CDA-4A46-B2CD-5FB8-E6C31BD5F8FA}"/>
              </a:ext>
            </a:extLst>
          </p:cNvPr>
          <p:cNvSpPr>
            <a:spLocks noGrp="1"/>
          </p:cNvSpPr>
          <p:nvPr>
            <p:ph type="title"/>
          </p:nvPr>
        </p:nvSpPr>
        <p:spPr/>
        <p:txBody>
          <a:bodyPr>
            <a:normAutofit fontScale="90000"/>
          </a:bodyPr>
          <a:lstStyle/>
          <a:p>
            <a:r>
              <a:rPr lang="en-GB" dirty="0"/>
              <a:t>What physical property causes this field?</a:t>
            </a:r>
          </a:p>
        </p:txBody>
      </p:sp>
      <p:sp>
        <p:nvSpPr>
          <p:cNvPr id="3" name="Text Placeholder 2">
            <a:extLst>
              <a:ext uri="{FF2B5EF4-FFF2-40B4-BE49-F238E27FC236}">
                <a16:creationId xmlns:a16="http://schemas.microsoft.com/office/drawing/2014/main" id="{87B415CD-0461-0DD0-1506-0523182EF5E6}"/>
              </a:ext>
            </a:extLst>
          </p:cNvPr>
          <p:cNvSpPr>
            <a:spLocks noGrp="1"/>
          </p:cNvSpPr>
          <p:nvPr>
            <p:ph idx="1"/>
          </p:nvPr>
        </p:nvSpPr>
        <p:spPr/>
        <p:txBody>
          <a:bodyPr/>
          <a:lstStyle/>
          <a:p>
            <a:r>
              <a:rPr lang="en-GB" dirty="0"/>
              <a:t>Charge</a:t>
            </a:r>
          </a:p>
          <a:p>
            <a:endParaRPr lang="en-GB" dirty="0"/>
          </a:p>
          <a:p>
            <a:r>
              <a:rPr lang="en-GB" dirty="0"/>
              <a:t>It is mediated through photons.</a:t>
            </a:r>
          </a:p>
        </p:txBody>
      </p:sp>
    </p:spTree>
    <p:extLst>
      <p:ext uri="{BB962C8B-B14F-4D97-AF65-F5344CB8AC3E}">
        <p14:creationId xmlns:p14="http://schemas.microsoft.com/office/powerpoint/2010/main" val="28131945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A402C-1D31-4740-B52B-72AA45408493}"/>
              </a:ext>
            </a:extLst>
          </p:cNvPr>
          <p:cNvSpPr>
            <a:spLocks noGrp="1"/>
          </p:cNvSpPr>
          <p:nvPr>
            <p:ph type="title"/>
          </p:nvPr>
        </p:nvSpPr>
        <p:spPr/>
        <p:txBody>
          <a:bodyPr>
            <a:normAutofit/>
          </a:bodyPr>
          <a:lstStyle/>
          <a:p>
            <a:r>
              <a:rPr lang="en-GB" dirty="0"/>
              <a:t>Electric field</a:t>
            </a:r>
          </a:p>
        </p:txBody>
      </p:sp>
      <p:sp>
        <p:nvSpPr>
          <p:cNvPr id="3" name="Text Placeholder 2">
            <a:extLst>
              <a:ext uri="{FF2B5EF4-FFF2-40B4-BE49-F238E27FC236}">
                <a16:creationId xmlns:a16="http://schemas.microsoft.com/office/drawing/2014/main" id="{0E9D374B-F61D-ABF1-26BB-B79961758074}"/>
              </a:ext>
            </a:extLst>
          </p:cNvPr>
          <p:cNvSpPr>
            <a:spLocks noGrp="1"/>
          </p:cNvSpPr>
          <p:nvPr>
            <p:ph idx="1"/>
          </p:nvPr>
        </p:nvSpPr>
        <p:spPr/>
        <p:txBody>
          <a:bodyPr>
            <a:normAutofit fontScale="92500" lnSpcReduction="10000"/>
          </a:bodyPr>
          <a:lstStyle/>
          <a:p>
            <a:endParaRPr lang="en-GB" dirty="0"/>
          </a:p>
          <a:p>
            <a:endParaRPr lang="en-GB" dirty="0"/>
          </a:p>
          <a:p>
            <a:endParaRPr lang="en-GB" dirty="0"/>
          </a:p>
          <a:p>
            <a:endParaRPr lang="en-GB" dirty="0"/>
          </a:p>
          <a:p>
            <a:endParaRPr lang="en-GB" dirty="0"/>
          </a:p>
          <a:p>
            <a:endParaRPr lang="en-GB" dirty="0"/>
          </a:p>
          <a:p>
            <a:r>
              <a:rPr lang="en-GB" dirty="0"/>
              <a:t>The electric field strength is the force that would be exerted on a unit charge.</a:t>
            </a:r>
          </a:p>
          <a:p>
            <a:endParaRPr lang="en-GB" dirty="0"/>
          </a:p>
          <a:p>
            <a:endParaRPr lang="en-GB" dirty="0"/>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1A9F01D7-6126-5AF6-7087-04024B1DA1B9}"/>
                  </a:ext>
                </a:extLst>
              </p:cNvPr>
              <p:cNvGraphicFramePr>
                <a:graphicFrameLocks noGrp="1"/>
              </p:cNvGraphicFramePr>
              <p:nvPr/>
            </p:nvGraphicFramePr>
            <p:xfrm>
              <a:off x="1415480" y="1516068"/>
              <a:ext cx="10009112" cy="2093540"/>
            </p:xfrm>
            <a:graphic>
              <a:graphicData uri="http://schemas.openxmlformats.org/drawingml/2006/table">
                <a:tbl>
                  <a:tblPr firstRow="1" bandRow="1">
                    <a:tableStyleId>{5C22544A-7EE6-4342-B048-85BDC9FD1C3A}</a:tableStyleId>
                  </a:tblPr>
                  <a:tblGrid>
                    <a:gridCol w="4752528">
                      <a:extLst>
                        <a:ext uri="{9D8B030D-6E8A-4147-A177-3AD203B41FA5}">
                          <a16:colId xmlns:a16="http://schemas.microsoft.com/office/drawing/2014/main" val="709420403"/>
                        </a:ext>
                      </a:extLst>
                    </a:gridCol>
                    <a:gridCol w="5256584">
                      <a:extLst>
                        <a:ext uri="{9D8B030D-6E8A-4147-A177-3AD203B41FA5}">
                          <a16:colId xmlns:a16="http://schemas.microsoft.com/office/drawing/2014/main" val="1071304718"/>
                        </a:ext>
                      </a:extLst>
                    </a:gridCol>
                  </a:tblGrid>
                  <a:tr h="591257">
                    <a:tc>
                      <a:txBody>
                        <a:bodyPr/>
                        <a:lstStyle/>
                        <a:p>
                          <a:r>
                            <a:rPr lang="en-GB" sz="2400" kern="100" dirty="0">
                              <a:effectLst/>
                              <a:latin typeface="+mn-lt"/>
                            </a:rPr>
                            <a:t>Electric</a:t>
                          </a:r>
                          <a:r>
                            <a:rPr lang="en-GB" sz="2400" kern="100" baseline="0" dirty="0">
                              <a:effectLst/>
                              <a:latin typeface="+mn-lt"/>
                            </a:rPr>
                            <a:t> field strength, </a:t>
                          </a:r>
                          <a14:m>
                            <m:oMath xmlns:m="http://schemas.openxmlformats.org/officeDocument/2006/math">
                              <m:r>
                                <a:rPr lang="en-GB" sz="2400" kern="100">
                                  <a:effectLst/>
                                  <a:latin typeface="Cambria Math" panose="02040503050406030204" pitchFamily="18" charset="0"/>
                                </a:rPr>
                                <m:t>𝐸</m:t>
                              </m:r>
                            </m:oMath>
                          </a14:m>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r>
                            <a:rPr lang="en-GB" sz="2400" kern="100" dirty="0">
                              <a:effectLst/>
                              <a:latin typeface="+mn-lt"/>
                            </a:rPr>
                            <a:t>Energy to move through the field</a:t>
                          </a:r>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10902733"/>
                      </a:ext>
                    </a:extLst>
                  </a:tr>
                  <a:tr h="1276367">
                    <a:tc>
                      <a:txBody>
                        <a:bodyPr/>
                        <a:lstStyle/>
                        <a:p>
                          <a:pPr/>
                          <a14:m>
                            <m:oMathPara xmlns:m="http://schemas.openxmlformats.org/officeDocument/2006/math">
                              <m:oMathParaPr>
                                <m:jc m:val="centerGroup"/>
                              </m:oMathParaPr>
                              <m:oMath xmlns:m="http://schemas.openxmlformats.org/officeDocument/2006/math">
                                <m:r>
                                  <m:rPr>
                                    <m:sty m:val="p"/>
                                  </m:rPr>
                                  <a:rPr lang="en-GB" sz="2400" b="0" i="0" kern="100" smtClean="0">
                                    <a:effectLst/>
                                    <a:latin typeface="Cambria Math" panose="02040503050406030204" pitchFamily="18" charset="0"/>
                                  </a:rPr>
                                  <m:t>E</m:t>
                                </m:r>
                                <m:r>
                                  <a:rPr lang="en-GB" sz="2400" b="0" i="0" kern="100" smtClean="0">
                                    <a:effectLst/>
                                    <a:latin typeface="Cambria Math" panose="02040503050406030204" pitchFamily="18" charset="0"/>
                                  </a:rPr>
                                  <m:t>=</m:t>
                                </m:r>
                                <m:f>
                                  <m:fPr>
                                    <m:ctrlPr>
                                      <a:rPr lang="en-GB" sz="2400" b="0" i="1" kern="100" smtClean="0">
                                        <a:effectLst/>
                                        <a:latin typeface="Cambria Math" panose="02040503050406030204" pitchFamily="18" charset="0"/>
                                      </a:rPr>
                                    </m:ctrlPr>
                                  </m:fPr>
                                  <m:num>
                                    <m:r>
                                      <m:rPr>
                                        <m:sty m:val="p"/>
                                      </m:rPr>
                                      <a:rPr lang="en-GB" sz="2400" b="0" i="0" kern="100" smtClean="0">
                                        <a:effectLst/>
                                        <a:latin typeface="Cambria Math" panose="02040503050406030204" pitchFamily="18" charset="0"/>
                                      </a:rPr>
                                      <m:t>F</m:t>
                                    </m:r>
                                  </m:num>
                                  <m:den>
                                    <m:r>
                                      <m:rPr>
                                        <m:sty m:val="p"/>
                                      </m:rPr>
                                      <a:rPr lang="en-GB" sz="2400" b="0" i="0" kern="100" smtClean="0">
                                        <a:effectLst/>
                                        <a:latin typeface="Cambria Math" panose="02040503050406030204" pitchFamily="18" charset="0"/>
                                      </a:rPr>
                                      <m:t>Q</m:t>
                                    </m:r>
                                  </m:den>
                                </m:f>
                              </m:oMath>
                            </m:oMathPara>
                          </a14:m>
                          <a:endParaRPr lang="en-GB" sz="2400" b="0" kern="100" dirty="0">
                            <a:effectLst/>
                            <a:latin typeface="+mn-lt"/>
                            <a:ea typeface="Calibri" panose="020F0502020204030204" pitchFamily="34"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d>
                                  <m:dPr>
                                    <m:begChr m:val="["/>
                                    <m:endChr m:val="]"/>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N</m:t>
                                    </m:r>
                                    <m:sSup>
                                      <m:sSupPr>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sSupPr>
                                      <m:e>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C</m:t>
                                        </m:r>
                                      </m:e>
                                      <m:sup>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−1</m:t>
                                        </m:r>
                                      </m:sup>
                                    </m:sSup>
                                  </m:e>
                                </m:d>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N</m:t>
                                    </m:r>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num>
                                  <m:den>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C</m:t>
                                    </m:r>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den>
                                </m:f>
                              </m:oMath>
                            </m:oMathPara>
                          </a14:m>
                          <a:endParaRPr lang="en-GB" sz="2400" b="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14:m>
                            <m:oMathPara xmlns:m="http://schemas.openxmlformats.org/officeDocument/2006/math">
                              <m:oMathParaPr>
                                <m:jc m:val="centerGroup"/>
                              </m:oMathParaPr>
                              <m:oMath xmlns:m="http://schemas.openxmlformats.org/officeDocument/2006/math">
                                <m:r>
                                  <a:rPr lang="en-GB" sz="2400" b="0" i="1" kern="100" smtClean="0">
                                    <a:effectLst/>
                                    <a:latin typeface="Cambria Math" panose="02040503050406030204" pitchFamily="18" charset="0"/>
                                  </a:rPr>
                                  <m:t>𝑤𝑜𝑟𝑘</m:t>
                                </m:r>
                                <m:r>
                                  <a:rPr lang="en-GB" sz="2400" b="0" kern="100" smtClean="0">
                                    <a:effectLst/>
                                    <a:latin typeface="Cambria Math" panose="02040503050406030204" pitchFamily="18" charset="0"/>
                                  </a:rPr>
                                  <m:t> </m:t>
                                </m:r>
                                <m:r>
                                  <a:rPr lang="en-GB" sz="2400" b="0" i="1" kern="100" smtClean="0">
                                    <a:effectLst/>
                                    <a:latin typeface="Cambria Math" panose="02040503050406030204" pitchFamily="18" charset="0"/>
                                  </a:rPr>
                                  <m:t>𝑑𝑜𝑛𝑒</m:t>
                                </m:r>
                                <m:r>
                                  <a:rPr lang="en-GB" sz="2400" b="0" kern="100" smtClean="0">
                                    <a:effectLst/>
                                    <a:latin typeface="Cambria Math" panose="02040503050406030204" pitchFamily="18" charset="0"/>
                                  </a:rPr>
                                  <m:t>=</m:t>
                                </m:r>
                                <m:r>
                                  <a:rPr lang="en-GB" sz="2400" b="0" i="1" kern="100" smtClean="0">
                                    <a:effectLst/>
                                    <a:latin typeface="Cambria Math" panose="02040503050406030204" pitchFamily="18" charset="0"/>
                                  </a:rPr>
                                  <m:t>𝑉𝑄</m:t>
                                </m:r>
                              </m:oMath>
                            </m:oMathPara>
                          </a14:m>
                          <a:endParaRPr lang="en-GB" sz="2400" b="0" kern="100" dirty="0">
                            <a:effectLst/>
                            <a:latin typeface="+mn-lt"/>
                            <a:ea typeface="Calibri" panose="020F0502020204030204" pitchFamily="34" charset="0"/>
                            <a:cs typeface="Times New Roman" panose="02020603050405020304" pitchFamily="18" charset="0"/>
                          </a:endParaRPr>
                        </a:p>
                        <a:p>
                          <a:endParaRPr lang="en-GB" sz="2400" b="0" kern="100" dirty="0">
                            <a:effectLst/>
                            <a:latin typeface="+mn-lt"/>
                            <a:ea typeface="Calibri" panose="020F0502020204030204" pitchFamily="34"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d>
                                  <m:dPr>
                                    <m:begChr m:val="["/>
                                    <m:endChr m:val="]"/>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J</m:t>
                                    </m:r>
                                  </m:e>
                                </m:d>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d>
                                  <m:dPr>
                                    <m:begChr m:val="["/>
                                    <m:endChr m:val="]"/>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V</m:t>
                                    </m:r>
                                  </m:e>
                                </m:d>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C</m:t>
                                </m:r>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oMath>
                            </m:oMathPara>
                          </a14:m>
                          <a:endParaRPr lang="en-GB" sz="2400" b="0" i="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9301009"/>
                      </a:ext>
                    </a:extLst>
                  </a:tr>
                </a:tbl>
              </a:graphicData>
            </a:graphic>
          </p:graphicFrame>
        </mc:Choice>
        <mc:Fallback xmlns="">
          <p:graphicFrame>
            <p:nvGraphicFramePr>
              <p:cNvPr id="4" name="Table 3">
                <a:extLst>
                  <a:ext uri="{FF2B5EF4-FFF2-40B4-BE49-F238E27FC236}">
                    <a16:creationId xmlns:a16="http://schemas.microsoft.com/office/drawing/2014/main" id="{1A9F01D7-6126-5AF6-7087-04024B1DA1B9}"/>
                  </a:ext>
                </a:extLst>
              </p:cNvPr>
              <p:cNvGraphicFramePr>
                <a:graphicFrameLocks noGrp="1"/>
              </p:cNvGraphicFramePr>
              <p:nvPr>
                <p:extLst>
                  <p:ext uri="{D42A27DB-BD31-4B8C-83A1-F6EECF244321}">
                    <p14:modId xmlns:p14="http://schemas.microsoft.com/office/powerpoint/2010/main" val="2929156811"/>
                  </p:ext>
                </p:extLst>
              </p:nvPr>
            </p:nvGraphicFramePr>
            <p:xfrm>
              <a:off x="1415480" y="1516068"/>
              <a:ext cx="10009112" cy="2093540"/>
            </p:xfrm>
            <a:graphic>
              <a:graphicData uri="http://schemas.openxmlformats.org/drawingml/2006/table">
                <a:tbl>
                  <a:tblPr firstRow="1" bandRow="1">
                    <a:tableStyleId>{5C22544A-7EE6-4342-B048-85BDC9FD1C3A}</a:tableStyleId>
                  </a:tblPr>
                  <a:tblGrid>
                    <a:gridCol w="4752528">
                      <a:extLst>
                        <a:ext uri="{9D8B030D-6E8A-4147-A177-3AD203B41FA5}">
                          <a16:colId xmlns:a16="http://schemas.microsoft.com/office/drawing/2014/main" val="709420403"/>
                        </a:ext>
                      </a:extLst>
                    </a:gridCol>
                    <a:gridCol w="5256584">
                      <a:extLst>
                        <a:ext uri="{9D8B030D-6E8A-4147-A177-3AD203B41FA5}">
                          <a16:colId xmlns:a16="http://schemas.microsoft.com/office/drawing/2014/main" val="1071304718"/>
                        </a:ext>
                      </a:extLst>
                    </a:gridCol>
                  </a:tblGrid>
                  <a:tr h="591257">
                    <a:tc>
                      <a:txBody>
                        <a:bodyPr/>
                        <a:lstStyle/>
                        <a:p>
                          <a:endParaRPr lang="en-US"/>
                        </a:p>
                      </a:txBody>
                      <a:tcPr marL="68580" marR="68580" marT="0" marB="0">
                        <a:blipFill>
                          <a:blip r:embed="rId2"/>
                          <a:stretch>
                            <a:fillRect l="-267" t="-17021" r="-110933" b="-276596"/>
                          </a:stretch>
                        </a:blipFill>
                      </a:tcPr>
                    </a:tc>
                    <a:tc>
                      <a:txBody>
                        <a:bodyPr/>
                        <a:lstStyle/>
                        <a:p>
                          <a:r>
                            <a:rPr lang="en-GB" sz="2400" kern="100" dirty="0">
                              <a:effectLst/>
                              <a:latin typeface="+mn-lt"/>
                            </a:rPr>
                            <a:t>Energy to move through the field</a:t>
                          </a:r>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10902733"/>
                      </a:ext>
                    </a:extLst>
                  </a:tr>
                  <a:tr h="1502283">
                    <a:tc>
                      <a:txBody>
                        <a:bodyPr/>
                        <a:lstStyle/>
                        <a:p>
                          <a:endParaRPr lang="en-US"/>
                        </a:p>
                      </a:txBody>
                      <a:tcPr marL="68580" marR="68580" marT="0" marB="0">
                        <a:blipFill>
                          <a:blip r:embed="rId2"/>
                          <a:stretch>
                            <a:fillRect l="-267" t="-46218" r="-110933" b="-9244"/>
                          </a:stretch>
                        </a:blipFill>
                      </a:tcPr>
                    </a:tc>
                    <a:tc>
                      <a:txBody>
                        <a:bodyPr/>
                        <a:lstStyle/>
                        <a:p>
                          <a:endParaRPr lang="en-US"/>
                        </a:p>
                      </a:txBody>
                      <a:tcPr marL="68580" marR="68580" marT="0" marB="0">
                        <a:blipFill>
                          <a:blip r:embed="rId2"/>
                          <a:stretch>
                            <a:fillRect l="-90821" t="-46218" r="-483" b="-9244"/>
                          </a:stretch>
                        </a:blipFill>
                      </a:tcPr>
                    </a:tc>
                    <a:extLst>
                      <a:ext uri="{0D108BD9-81ED-4DB2-BD59-A6C34878D82A}">
                        <a16:rowId xmlns:a16="http://schemas.microsoft.com/office/drawing/2014/main" val="2169301009"/>
                      </a:ext>
                    </a:extLst>
                  </a:tr>
                </a:tbl>
              </a:graphicData>
            </a:graphic>
          </p:graphicFrame>
        </mc:Fallback>
      </mc:AlternateContent>
    </p:spTree>
    <p:extLst>
      <p:ext uri="{BB962C8B-B14F-4D97-AF65-F5344CB8AC3E}">
        <p14:creationId xmlns:p14="http://schemas.microsoft.com/office/powerpoint/2010/main" val="25453432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does the electric field look like between two charges?</a:t>
            </a:r>
          </a:p>
        </p:txBody>
      </p:sp>
      <p:sp>
        <p:nvSpPr>
          <p:cNvPr id="4" name="Oval 3"/>
          <p:cNvSpPr/>
          <p:nvPr/>
        </p:nvSpPr>
        <p:spPr>
          <a:xfrm>
            <a:off x="2351584" y="2276872"/>
            <a:ext cx="720080" cy="64807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4800" dirty="0"/>
              <a:t>+</a:t>
            </a:r>
          </a:p>
        </p:txBody>
      </p:sp>
      <p:sp>
        <p:nvSpPr>
          <p:cNvPr id="8" name="Oval 7"/>
          <p:cNvSpPr/>
          <p:nvPr/>
        </p:nvSpPr>
        <p:spPr>
          <a:xfrm>
            <a:off x="5015879" y="2229034"/>
            <a:ext cx="720080" cy="648073"/>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4800" dirty="0"/>
              <a:t>-</a:t>
            </a:r>
          </a:p>
        </p:txBody>
      </p:sp>
      <p:cxnSp>
        <p:nvCxnSpPr>
          <p:cNvPr id="17" name="Straight Connector 16"/>
          <p:cNvCxnSpPr/>
          <p:nvPr/>
        </p:nvCxnSpPr>
        <p:spPr>
          <a:xfrm flipV="1">
            <a:off x="2552446" y="1748051"/>
            <a:ext cx="7056784" cy="3959372"/>
          </a:xfrm>
          <a:prstGeom prst="line">
            <a:avLst/>
          </a:prstGeom>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38EBEE37-259B-989A-B644-9071404C02D4}"/>
              </a:ext>
            </a:extLst>
          </p:cNvPr>
          <p:cNvSpPr txBox="1"/>
          <p:nvPr/>
        </p:nvSpPr>
        <p:spPr>
          <a:xfrm>
            <a:off x="394721" y="5892442"/>
            <a:ext cx="10682475" cy="646331"/>
          </a:xfrm>
          <a:prstGeom prst="rect">
            <a:avLst/>
          </a:prstGeom>
          <a:noFill/>
        </p:spPr>
        <p:txBody>
          <a:bodyPr wrap="square">
            <a:spAutoFit/>
          </a:bodyPr>
          <a:lstStyle/>
          <a:p>
            <a:pPr algn="r"/>
            <a:r>
              <a:rPr lang="en-GB" sz="1800" dirty="0">
                <a:latin typeface="+mn-lt"/>
                <a:hlinkClick r:id="rId3"/>
              </a:rPr>
              <a:t>https://phet.colorado.edu/en/simulations/charges-and-fields</a:t>
            </a:r>
            <a:r>
              <a:rPr lang="en-GB" sz="1800" dirty="0">
                <a:latin typeface="+mn-lt"/>
              </a:rPr>
              <a:t> </a:t>
            </a:r>
          </a:p>
          <a:p>
            <a:pPr algn="r"/>
            <a:r>
              <a:rPr lang="en-GB" sz="1800" dirty="0">
                <a:latin typeface="+mn-lt"/>
                <a:hlinkClick r:id="rId4"/>
              </a:rPr>
              <a:t>https://phet.colorado.edu/en/simulation/electric-hockey</a:t>
            </a:r>
            <a:r>
              <a:rPr lang="en-GB" sz="1800" dirty="0">
                <a:latin typeface="+mn-lt"/>
              </a:rPr>
              <a:t> </a:t>
            </a:r>
          </a:p>
        </p:txBody>
      </p:sp>
      <p:sp>
        <p:nvSpPr>
          <p:cNvPr id="15" name="Oval 14">
            <a:extLst>
              <a:ext uri="{FF2B5EF4-FFF2-40B4-BE49-F238E27FC236}">
                <a16:creationId xmlns:a16="http://schemas.microsoft.com/office/drawing/2014/main" id="{1AD075C3-5C65-E176-6CEC-241B771EE39C}"/>
              </a:ext>
            </a:extLst>
          </p:cNvPr>
          <p:cNvSpPr/>
          <p:nvPr/>
        </p:nvSpPr>
        <p:spPr>
          <a:xfrm>
            <a:off x="6941513" y="4553907"/>
            <a:ext cx="720080" cy="64807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4800" dirty="0"/>
              <a:t>+</a:t>
            </a:r>
          </a:p>
        </p:txBody>
      </p:sp>
      <p:sp>
        <p:nvSpPr>
          <p:cNvPr id="16" name="Oval 15">
            <a:extLst>
              <a:ext uri="{FF2B5EF4-FFF2-40B4-BE49-F238E27FC236}">
                <a16:creationId xmlns:a16="http://schemas.microsoft.com/office/drawing/2014/main" id="{34BC3AB3-8EDA-F06D-4AFB-69AA7FAC7ABB}"/>
              </a:ext>
            </a:extLst>
          </p:cNvPr>
          <p:cNvSpPr/>
          <p:nvPr/>
        </p:nvSpPr>
        <p:spPr>
          <a:xfrm>
            <a:off x="9756430" y="4553907"/>
            <a:ext cx="720080" cy="64807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4800" dirty="0"/>
              <a:t>+</a:t>
            </a:r>
          </a:p>
        </p:txBody>
      </p:sp>
    </p:spTree>
    <p:extLst>
      <p:ext uri="{BB962C8B-B14F-4D97-AF65-F5344CB8AC3E}">
        <p14:creationId xmlns:p14="http://schemas.microsoft.com/office/powerpoint/2010/main" val="2640254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94837-B1CD-B5C2-345D-0F0D0CE553A7}"/>
              </a:ext>
            </a:extLst>
          </p:cNvPr>
          <p:cNvSpPr>
            <a:spLocks noGrp="1"/>
          </p:cNvSpPr>
          <p:nvPr>
            <p:ph type="title"/>
          </p:nvPr>
        </p:nvSpPr>
        <p:spPr/>
        <p:txBody>
          <a:bodyPr>
            <a:normAutofit fontScale="90000"/>
          </a:bodyPr>
          <a:lstStyle/>
          <a:p>
            <a:r>
              <a:rPr lang="en-GB" dirty="0">
                <a:latin typeface="Arial"/>
                <a:cs typeface="Arial"/>
              </a:rPr>
              <a:t>Has anyone made a website which helps teachers use </a:t>
            </a:r>
            <a:r>
              <a:rPr lang="en-GB" dirty="0" err="1">
                <a:latin typeface="Arial"/>
                <a:cs typeface="Arial"/>
              </a:rPr>
              <a:t>PhET</a:t>
            </a:r>
            <a:r>
              <a:rPr lang="en-GB" dirty="0">
                <a:latin typeface="Arial"/>
                <a:cs typeface="Arial"/>
              </a:rPr>
              <a:t>?</a:t>
            </a:r>
            <a:endParaRPr lang="en-GB" dirty="0"/>
          </a:p>
        </p:txBody>
      </p:sp>
      <p:sp>
        <p:nvSpPr>
          <p:cNvPr id="3" name="Content Placeholder 2">
            <a:extLst>
              <a:ext uri="{FF2B5EF4-FFF2-40B4-BE49-F238E27FC236}">
                <a16:creationId xmlns:a16="http://schemas.microsoft.com/office/drawing/2014/main" id="{B6881C1E-6C3B-10AC-36F3-4FB3C419A8B3}"/>
              </a:ext>
            </a:extLst>
          </p:cNvPr>
          <p:cNvSpPr>
            <a:spLocks noGrp="1"/>
          </p:cNvSpPr>
          <p:nvPr>
            <p:ph idx="1"/>
          </p:nvPr>
        </p:nvSpPr>
        <p:spPr/>
        <p:txBody>
          <a:bodyPr vert="horz" lIns="91440" tIns="45720" rIns="91440" bIns="45720" rtlCol="0" anchor="t">
            <a:normAutofit/>
          </a:bodyPr>
          <a:lstStyle/>
          <a:p>
            <a:r>
              <a:rPr lang="en-GB" dirty="0">
                <a:latin typeface="Arial"/>
                <a:cs typeface="Arial"/>
              </a:rPr>
              <a:t>Anyone?</a:t>
            </a:r>
          </a:p>
          <a:p>
            <a:endParaRPr lang="en-GB" dirty="0"/>
          </a:p>
          <a:p>
            <a:r>
              <a:rPr lang="en-GB" dirty="0">
                <a:latin typeface="Arial"/>
                <a:cs typeface="Arial"/>
              </a:rPr>
              <a:t>Here?</a:t>
            </a:r>
          </a:p>
          <a:p>
            <a:br>
              <a:rPr lang="en-GB" dirty="0">
                <a:latin typeface="Arial"/>
                <a:cs typeface="Arial"/>
              </a:rPr>
            </a:br>
            <a:br>
              <a:rPr lang="en-GB" dirty="0">
                <a:latin typeface="Arial"/>
                <a:cs typeface="Arial"/>
              </a:rPr>
            </a:br>
            <a:r>
              <a:rPr lang="en-GB" dirty="0">
                <a:latin typeface="Arial"/>
                <a:cs typeface="Arial"/>
              </a:rPr>
              <a:t>Anyone?</a:t>
            </a:r>
          </a:p>
        </p:txBody>
      </p:sp>
    </p:spTree>
    <p:extLst>
      <p:ext uri="{BB962C8B-B14F-4D97-AF65-F5344CB8AC3E}">
        <p14:creationId xmlns:p14="http://schemas.microsoft.com/office/powerpoint/2010/main" val="3830335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71866-0BE1-B7E2-A6A9-C2C52663A7BF}"/>
              </a:ext>
            </a:extLst>
          </p:cNvPr>
          <p:cNvSpPr>
            <a:spLocks noGrp="1"/>
          </p:cNvSpPr>
          <p:nvPr>
            <p:ph type="title"/>
          </p:nvPr>
        </p:nvSpPr>
        <p:spPr/>
        <p:txBody>
          <a:bodyPr/>
          <a:lstStyle/>
          <a:p>
            <a:r>
              <a:rPr lang="en-GB"/>
              <a:t>Reflections</a:t>
            </a:r>
            <a:endParaRPr lang="en-GB" dirty="0"/>
          </a:p>
        </p:txBody>
      </p:sp>
      <p:sp>
        <p:nvSpPr>
          <p:cNvPr id="3" name="Content Placeholder 2">
            <a:extLst>
              <a:ext uri="{FF2B5EF4-FFF2-40B4-BE49-F238E27FC236}">
                <a16:creationId xmlns:a16="http://schemas.microsoft.com/office/drawing/2014/main" id="{361AAFF3-CC30-1586-00B6-9F60A3A9B0C2}"/>
              </a:ext>
            </a:extLst>
          </p:cNvPr>
          <p:cNvSpPr>
            <a:spLocks noGrp="1"/>
          </p:cNvSpPr>
          <p:nvPr>
            <p:ph idx="1"/>
          </p:nvPr>
        </p:nvSpPr>
        <p:spPr/>
        <p:txBody>
          <a:bodyPr>
            <a:normAutofit fontScale="92500" lnSpcReduction="20000"/>
          </a:bodyPr>
          <a:lstStyle/>
          <a:p>
            <a:r>
              <a:rPr lang="en-GB"/>
              <a:t>How are observations &amp; inferences different?</a:t>
            </a:r>
          </a:p>
          <a:p>
            <a:r>
              <a:rPr lang="en-GB"/>
              <a:t>Are all predictions equally valid?</a:t>
            </a:r>
          </a:p>
          <a:p>
            <a:r>
              <a:rPr lang="en-GB"/>
              <a:t>Can scientists draw different inferences based on the same observations?</a:t>
            </a:r>
          </a:p>
          <a:p>
            <a:r>
              <a:rPr lang="en-GB"/>
              <a:t>How does it feel when someone disagrees with your prediction?</a:t>
            </a:r>
          </a:p>
          <a:p>
            <a:r>
              <a:rPr lang="en-GB"/>
              <a:t>What role does experiment play in developing good models?</a:t>
            </a:r>
            <a:endParaRPr lang="en-GB" dirty="0"/>
          </a:p>
        </p:txBody>
      </p:sp>
    </p:spTree>
    <p:extLst>
      <p:ext uri="{BB962C8B-B14F-4D97-AF65-F5344CB8AC3E}">
        <p14:creationId xmlns:p14="http://schemas.microsoft.com/office/powerpoint/2010/main" val="38981967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15457" t="39028" r="17432" b="3916"/>
          <a:stretch/>
        </p:blipFill>
        <p:spPr>
          <a:xfrm>
            <a:off x="6535670" y="1916832"/>
            <a:ext cx="4896544" cy="3744416"/>
          </a:xfrm>
          <a:prstGeom prst="rect">
            <a:avLst/>
          </a:prstGeom>
        </p:spPr>
      </p:pic>
      <p:pic>
        <p:nvPicPr>
          <p:cNvPr id="6" name="Picture 5"/>
          <p:cNvPicPr>
            <a:picLocks noChangeAspect="1"/>
          </p:cNvPicPr>
          <p:nvPr/>
        </p:nvPicPr>
        <p:blipFill rotWithShape="1">
          <a:blip r:embed="rId4"/>
          <a:srcRect l="14804" t="40597" r="16111" b="4542"/>
          <a:stretch/>
        </p:blipFill>
        <p:spPr>
          <a:xfrm>
            <a:off x="1524000" y="116632"/>
            <a:ext cx="5040560" cy="3600400"/>
          </a:xfrm>
          <a:prstGeom prst="rect">
            <a:avLst/>
          </a:prstGeom>
        </p:spPr>
      </p:pic>
      <p:sp>
        <p:nvSpPr>
          <p:cNvPr id="3" name="TextBox 2">
            <a:extLst>
              <a:ext uri="{FF2B5EF4-FFF2-40B4-BE49-F238E27FC236}">
                <a16:creationId xmlns:a16="http://schemas.microsoft.com/office/drawing/2014/main" id="{2D2CDC48-F804-CB51-AD73-D8D4C8C96FA4}"/>
              </a:ext>
            </a:extLst>
          </p:cNvPr>
          <p:cNvSpPr txBox="1"/>
          <p:nvPr/>
        </p:nvSpPr>
        <p:spPr>
          <a:xfrm>
            <a:off x="7824192" y="6218148"/>
            <a:ext cx="3944834" cy="523220"/>
          </a:xfrm>
          <a:prstGeom prst="rect">
            <a:avLst/>
          </a:prstGeom>
          <a:noFill/>
        </p:spPr>
        <p:txBody>
          <a:bodyPr wrap="square">
            <a:spAutoFit/>
          </a:bodyPr>
          <a:lstStyle/>
          <a:p>
            <a:pPr algn="r"/>
            <a:r>
              <a:rPr lang="en-GB" sz="1400" b="0" i="0" u="none" strike="noStrike" dirty="0">
                <a:solidFill>
                  <a:srgbClr val="494949"/>
                </a:solidFill>
                <a:effectLst/>
                <a:latin typeface="Source Sans Pro" panose="020B0503030403020204" pitchFamily="34" charset="0"/>
              </a:rPr>
              <a:t>Contributed by: </a:t>
            </a:r>
            <a:r>
              <a:rPr lang="en-GB" sz="1400" b="0" i="0" u="none" strike="noStrike" dirty="0">
                <a:solidFill>
                  <a:srgbClr val="F77700"/>
                </a:solidFill>
                <a:effectLst/>
                <a:latin typeface="Source Sans Pro" panose="020B0503030403020204" pitchFamily="34" charset="0"/>
                <a:hlinkClick r:id="rId5"/>
              </a:rPr>
              <a:t>S. M. Blinder</a:t>
            </a:r>
            <a:r>
              <a:rPr lang="en-GB" sz="1400" b="0" i="0" u="none" strike="noStrike" dirty="0">
                <a:solidFill>
                  <a:srgbClr val="494949"/>
                </a:solidFill>
                <a:effectLst/>
                <a:latin typeface="Source Sans Pro" panose="020B0503030403020204" pitchFamily="34" charset="0"/>
              </a:rPr>
              <a:t> </a:t>
            </a:r>
            <a:r>
              <a:rPr lang="en-GB" sz="1400" b="0" i="0" u="none" strike="noStrike" dirty="0">
                <a:solidFill>
                  <a:srgbClr val="7F7F7F"/>
                </a:solidFill>
                <a:effectLst/>
                <a:latin typeface="Source Sans Pro" panose="020B0503030403020204" pitchFamily="34" charset="0"/>
              </a:rPr>
              <a:t>(March 2011)</a:t>
            </a:r>
            <a:r>
              <a:rPr lang="en-GB" sz="1400" b="0" i="0" u="none" strike="noStrike" dirty="0">
                <a:solidFill>
                  <a:srgbClr val="494949"/>
                </a:solidFill>
                <a:effectLst/>
                <a:latin typeface="Source Sans Pro" panose="020B0503030403020204" pitchFamily="34" charset="0"/>
              </a:rPr>
              <a:t> </a:t>
            </a:r>
            <a:br>
              <a:rPr lang="en-GB" sz="1400" b="0" i="0" u="none" strike="noStrike" dirty="0">
                <a:solidFill>
                  <a:srgbClr val="7F7F7F"/>
                </a:solidFill>
                <a:effectLst/>
                <a:latin typeface="Source Sans Pro" panose="020B0503030403020204" pitchFamily="34" charset="0"/>
              </a:rPr>
            </a:br>
            <a:r>
              <a:rPr lang="en-GB" sz="1400" b="0" i="0" u="none" strike="noStrike" dirty="0">
                <a:solidFill>
                  <a:srgbClr val="7F7F7F"/>
                </a:solidFill>
                <a:effectLst/>
                <a:latin typeface="Source Sans Pro" panose="020B0503030403020204" pitchFamily="34" charset="0"/>
              </a:rPr>
              <a:t>Open content licensed under </a:t>
            </a:r>
            <a:r>
              <a:rPr lang="en-GB" sz="1400" b="0" i="0" u="none" strike="noStrike" dirty="0">
                <a:solidFill>
                  <a:srgbClr val="F77700"/>
                </a:solidFill>
                <a:effectLst/>
                <a:latin typeface="Source Sans Pro" panose="020B0503030403020204" pitchFamily="34" charset="0"/>
                <a:hlinkClick r:id="rId6"/>
              </a:rPr>
              <a:t>CC BY-NC-SA</a:t>
            </a:r>
            <a:endParaRPr lang="en-GB" sz="1400" dirty="0"/>
          </a:p>
        </p:txBody>
      </p:sp>
      <p:sp>
        <p:nvSpPr>
          <p:cNvPr id="7" name="TextBox 6">
            <a:extLst>
              <a:ext uri="{FF2B5EF4-FFF2-40B4-BE49-F238E27FC236}">
                <a16:creationId xmlns:a16="http://schemas.microsoft.com/office/drawing/2014/main" id="{27D4B9E8-E6A0-701D-094A-9601727DDA80}"/>
              </a:ext>
            </a:extLst>
          </p:cNvPr>
          <p:cNvSpPr txBox="1"/>
          <p:nvPr/>
        </p:nvSpPr>
        <p:spPr>
          <a:xfrm>
            <a:off x="3149842" y="5910371"/>
            <a:ext cx="8576574" cy="307777"/>
          </a:xfrm>
          <a:prstGeom prst="rect">
            <a:avLst/>
          </a:prstGeom>
          <a:noFill/>
        </p:spPr>
        <p:txBody>
          <a:bodyPr wrap="square">
            <a:spAutoFit/>
          </a:bodyPr>
          <a:lstStyle/>
          <a:p>
            <a:pPr algn="r"/>
            <a:r>
              <a:rPr lang="en-GB" sz="1400" dirty="0">
                <a:latin typeface="+mn-lt"/>
                <a:hlinkClick r:id="rId7"/>
              </a:rPr>
              <a:t>http://demonstrations.wolfram.com/ElectricFieldsForThreePointCharges/</a:t>
            </a:r>
            <a:endParaRPr lang="en-GB" sz="1400" dirty="0">
              <a:latin typeface="+mn-lt"/>
            </a:endParaRPr>
          </a:p>
        </p:txBody>
      </p:sp>
      <p:sp>
        <p:nvSpPr>
          <p:cNvPr id="12" name="Title 11">
            <a:extLst>
              <a:ext uri="{FF2B5EF4-FFF2-40B4-BE49-F238E27FC236}">
                <a16:creationId xmlns:a16="http://schemas.microsoft.com/office/drawing/2014/main" id="{4D443BC5-0F6A-7D3E-B784-9F69B6207D55}"/>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469912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45E43-3292-C731-E488-1F1E2D2BA7DB}"/>
              </a:ext>
            </a:extLst>
          </p:cNvPr>
          <p:cNvSpPr>
            <a:spLocks noGrp="1"/>
          </p:cNvSpPr>
          <p:nvPr>
            <p:ph type="title"/>
          </p:nvPr>
        </p:nvSpPr>
        <p:spPr/>
        <p:txBody>
          <a:bodyPr>
            <a:normAutofit/>
          </a:bodyPr>
          <a:lstStyle/>
          <a:p>
            <a:r>
              <a:rPr lang="en-GB" dirty="0"/>
              <a:t>In a radial field</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3E640AFE-570C-6728-A07D-3F4538249746}"/>
                  </a:ext>
                </a:extLst>
              </p:cNvPr>
              <p:cNvSpPr>
                <a:spLocks noGrp="1"/>
              </p:cNvSpPr>
              <p:nvPr>
                <p:ph idx="1"/>
              </p:nvPr>
            </p:nvSpPr>
            <p:spPr/>
            <p:txBody>
              <a:bodyPr/>
              <a:lstStyle/>
              <a:p>
                <a:r>
                  <a:rPr lang="en-GB" kern="100" dirty="0">
                    <a:effectLst/>
                    <a:latin typeface="+mn-lt"/>
                    <a:ea typeface="Calibri" panose="020F0502020204030204" pitchFamily="34" charset="0"/>
                    <a:cs typeface="Times New Roman" panose="02020603050405020304" pitchFamily="18" charset="0"/>
                  </a:rPr>
                  <a:t>Force between two charges</a:t>
                </a:r>
              </a:p>
              <a:p>
                <a:r>
                  <a:rPr lang="en-GB" kern="100" dirty="0">
                    <a:effectLst/>
                    <a:latin typeface="+mn-lt"/>
                    <a:ea typeface="Calibri" panose="020F0502020204030204" pitchFamily="34" charset="0"/>
                    <a:cs typeface="Times New Roman" panose="02020603050405020304" pitchFamily="18" charset="0"/>
                  </a:rPr>
                  <a:t> </a:t>
                </a:r>
              </a:p>
              <a:p>
                <a:pPr algn="ctr"/>
                <a14:m>
                  <m:oMath xmlns:m="http://schemas.openxmlformats.org/officeDocument/2006/math">
                    <m:sSub>
                      <m:sSubPr>
                        <m:ctrlPr>
                          <a:rPr lang="en-GB" sz="2800" b="0" i="1" smtClean="0">
                            <a:effectLst/>
                            <a:latin typeface="Cambria Math" panose="02040503050406030204" pitchFamily="18" charset="0"/>
                            <a:ea typeface="Calibri" panose="020F0502020204030204" pitchFamily="34" charset="0"/>
                            <a:cs typeface="Times New Roman" panose="02020603050405020304" pitchFamily="18" charset="0"/>
                          </a:rPr>
                        </m:ctrlPr>
                      </m:sSubPr>
                      <m:e>
                        <m:r>
                          <a:rPr lang="en-GB" sz="2800" b="0" i="1" smtClean="0">
                            <a:effectLst/>
                            <a:latin typeface="Cambria Math" panose="02040503050406030204" pitchFamily="18" charset="0"/>
                            <a:ea typeface="Calibri" panose="020F0502020204030204" pitchFamily="34" charset="0"/>
                            <a:cs typeface="Times New Roman" panose="02020603050405020304" pitchFamily="18" charset="0"/>
                          </a:rPr>
                          <m:t>𝐹</m:t>
                        </m:r>
                      </m:e>
                      <m:sub>
                        <m:r>
                          <a:rPr lang="en-GB" sz="2800" b="0" i="1" smtClean="0">
                            <a:effectLst/>
                            <a:latin typeface="Cambria Math" panose="02040503050406030204" pitchFamily="18" charset="0"/>
                            <a:ea typeface="Calibri" panose="020F0502020204030204" pitchFamily="34" charset="0"/>
                            <a:cs typeface="Times New Roman" panose="02020603050405020304" pitchFamily="18" charset="0"/>
                          </a:rPr>
                          <m:t>𝑒𝑙𝑒𝑐𝑡𝑟𝑖𝑐</m:t>
                        </m:r>
                      </m:sub>
                    </m:sSub>
                    <m:r>
                      <a:rPr lang="en-GB" sz="28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GB" sz="2800" i="1">
                            <a:effectLst/>
                            <a:latin typeface="Cambria Math" panose="02040503050406030204" pitchFamily="18" charset="0"/>
                          </a:rPr>
                        </m:ctrlPr>
                      </m:fPr>
                      <m:num>
                        <m:r>
                          <a:rPr lang="en-GB" sz="2800" i="1">
                            <a:effectLst/>
                            <a:latin typeface="Cambria Math" panose="02040503050406030204" pitchFamily="18" charset="0"/>
                            <a:ea typeface="Calibri" panose="020F0502020204030204" pitchFamily="34" charset="0"/>
                            <a:cs typeface="Times New Roman" panose="02020603050405020304" pitchFamily="18" charset="0"/>
                          </a:rPr>
                          <m:t>1</m:t>
                        </m:r>
                      </m:num>
                      <m:den>
                        <m:r>
                          <a:rPr lang="en-GB" sz="2800" i="1">
                            <a:effectLst/>
                            <a:latin typeface="Cambria Math" panose="02040503050406030204" pitchFamily="18" charset="0"/>
                            <a:ea typeface="Calibri" panose="020F0502020204030204" pitchFamily="34" charset="0"/>
                            <a:cs typeface="Times New Roman" panose="02020603050405020304" pitchFamily="18" charset="0"/>
                          </a:rPr>
                          <m:t>4</m:t>
                        </m:r>
                        <m:r>
                          <a:rPr lang="en-GB" sz="2800" i="1">
                            <a:effectLst/>
                            <a:latin typeface="Cambria Math" panose="02040503050406030204" pitchFamily="18" charset="0"/>
                            <a:ea typeface="Calibri" panose="020F0502020204030204" pitchFamily="34" charset="0"/>
                            <a:cs typeface="Times New Roman" panose="02020603050405020304" pitchFamily="18" charset="0"/>
                          </a:rPr>
                          <m:t>𝜋</m:t>
                        </m:r>
                        <m:sSub>
                          <m:sSubPr>
                            <m:ctrlPr>
                              <a:rPr lang="en-GB" sz="2800" i="1">
                                <a:effectLst/>
                                <a:latin typeface="Cambria Math" panose="02040503050406030204" pitchFamily="18" charset="0"/>
                              </a:rPr>
                            </m:ctrlPr>
                          </m:sSubPr>
                          <m:e>
                            <m:r>
                              <a:rPr lang="en-GB" sz="2800" i="1">
                                <a:effectLst/>
                                <a:latin typeface="Cambria Math" panose="02040503050406030204" pitchFamily="18" charset="0"/>
                                <a:ea typeface="Calibri" panose="020F0502020204030204" pitchFamily="34" charset="0"/>
                                <a:cs typeface="Times New Roman" panose="02020603050405020304" pitchFamily="18" charset="0"/>
                              </a:rPr>
                              <m:t>𝜖</m:t>
                            </m:r>
                          </m:e>
                          <m:sub>
                            <m:r>
                              <a:rPr lang="en-GB" sz="2800" i="1">
                                <a:effectLst/>
                                <a:latin typeface="Cambria Math" panose="02040503050406030204" pitchFamily="18" charset="0"/>
                                <a:ea typeface="Calibri" panose="020F0502020204030204" pitchFamily="34" charset="0"/>
                                <a:cs typeface="Times New Roman" panose="02020603050405020304" pitchFamily="18" charset="0"/>
                              </a:rPr>
                              <m:t>0</m:t>
                            </m:r>
                          </m:sub>
                        </m:sSub>
                      </m:den>
                    </m:f>
                    <m:f>
                      <m:fPr>
                        <m:ctrlPr>
                          <a:rPr lang="en-GB" sz="2800" i="1">
                            <a:effectLst/>
                            <a:latin typeface="Cambria Math" panose="02040503050406030204" pitchFamily="18" charset="0"/>
                          </a:rPr>
                        </m:ctrlPr>
                      </m:fPr>
                      <m:num>
                        <m:r>
                          <a:rPr lang="en-GB" sz="2800" i="1">
                            <a:effectLst/>
                            <a:latin typeface="Cambria Math" panose="02040503050406030204" pitchFamily="18" charset="0"/>
                            <a:ea typeface="Calibri" panose="020F0502020204030204" pitchFamily="34" charset="0"/>
                            <a:cs typeface="Times New Roman" panose="02020603050405020304" pitchFamily="18" charset="0"/>
                          </a:rPr>
                          <m:t>𝑄</m:t>
                        </m:r>
                        <m:r>
                          <a:rPr lang="en-GB" sz="2800" b="0" i="1" smtClean="0">
                            <a:effectLst/>
                            <a:latin typeface="Cambria Math" panose="02040503050406030204" pitchFamily="18" charset="0"/>
                            <a:ea typeface="Calibri" panose="020F0502020204030204" pitchFamily="34" charset="0"/>
                            <a:cs typeface="Times New Roman" panose="02020603050405020304" pitchFamily="18" charset="0"/>
                          </a:rPr>
                          <m:t>𝑞</m:t>
                        </m:r>
                      </m:num>
                      <m:den>
                        <m:sSup>
                          <m:sSupPr>
                            <m:ctrlPr>
                              <a:rPr lang="en-GB" sz="2800" i="1">
                                <a:effectLst/>
                                <a:latin typeface="Cambria Math" panose="02040503050406030204" pitchFamily="18" charset="0"/>
                              </a:rPr>
                            </m:ctrlPr>
                          </m:sSupPr>
                          <m:e>
                            <m:r>
                              <a:rPr lang="en-GB" sz="2800" i="1">
                                <a:effectLst/>
                                <a:latin typeface="Cambria Math" panose="02040503050406030204" pitchFamily="18" charset="0"/>
                                <a:ea typeface="Calibri" panose="020F0502020204030204" pitchFamily="34" charset="0"/>
                                <a:cs typeface="Times New Roman" panose="02020603050405020304" pitchFamily="18" charset="0"/>
                              </a:rPr>
                              <m:t>𝑟</m:t>
                            </m:r>
                          </m:e>
                          <m:sup>
                            <m:r>
                              <a:rPr lang="en-GB" sz="2800" i="1">
                                <a:effectLst/>
                                <a:latin typeface="Cambria Math" panose="02040503050406030204" pitchFamily="18" charset="0"/>
                                <a:ea typeface="Calibri" panose="020F0502020204030204" pitchFamily="34" charset="0"/>
                                <a:cs typeface="Times New Roman" panose="02020603050405020304" pitchFamily="18" charset="0"/>
                              </a:rPr>
                              <m:t>2</m:t>
                            </m:r>
                          </m:sup>
                        </m:sSup>
                      </m:den>
                    </m:f>
                  </m:oMath>
                </a14:m>
                <a:r>
                  <a:rPr lang="en-GB" sz="2800" dirty="0">
                    <a:effectLst/>
                    <a:latin typeface="+mn-lt"/>
                  </a:rPr>
                  <a:t> </a:t>
                </a:r>
              </a:p>
              <a:p>
                <a:pPr algn="ctr"/>
                <a:endParaRPr lang="en-GB" dirty="0">
                  <a:latin typeface="+mn-lt"/>
                </a:endParaRPr>
              </a:p>
              <a:p>
                <a:pPr/>
                <a14:m>
                  <m:oMathPara xmlns:m="http://schemas.openxmlformats.org/officeDocument/2006/math">
                    <m:oMathParaPr>
                      <m:jc m:val="centerGroup"/>
                    </m:oMathParaPr>
                    <m:oMath xmlns:m="http://schemas.openxmlformats.org/officeDocument/2006/math">
                      <m:r>
                        <a:rPr lang="en-GB" sz="1800" i="1" kern="100" smtClean="0">
                          <a:effectLst/>
                          <a:latin typeface="Cambria Math" panose="02040503050406030204" pitchFamily="18" charset="0"/>
                          <a:ea typeface="Calibri" panose="020F0502020204030204" pitchFamily="34" charset="0"/>
                          <a:cs typeface="Times New Roman" panose="02020603050405020304" pitchFamily="18" charset="0"/>
                        </a:rPr>
                        <m:t>𝑟</m:t>
                      </m:r>
                      <m:r>
                        <a:rPr lang="en-GB" sz="1800" i="1" kern="100" smtClean="0">
                          <a:effectLst/>
                          <a:latin typeface="Cambria Math" panose="02040503050406030204" pitchFamily="18" charset="0"/>
                          <a:ea typeface="Calibri" panose="020F0502020204030204" pitchFamily="34" charset="0"/>
                          <a:cs typeface="Times New Roman" panose="02020603050405020304" pitchFamily="18" charset="0"/>
                        </a:rPr>
                        <m:t> = </m:t>
                      </m:r>
                      <m:r>
                        <a:rPr lang="en-GB" sz="1800" i="1" kern="100" smtClean="0">
                          <a:effectLst/>
                          <a:latin typeface="Cambria Math" panose="02040503050406030204" pitchFamily="18" charset="0"/>
                          <a:ea typeface="Calibri" panose="020F0502020204030204" pitchFamily="34" charset="0"/>
                          <a:cs typeface="Times New Roman" panose="02020603050405020304" pitchFamily="18" charset="0"/>
                        </a:rPr>
                        <m:t>𝑑𝑖𝑠𝑡𝑎𝑛𝑐𝑒</m:t>
                      </m:r>
                      <m:r>
                        <a:rPr lang="en-GB" sz="1800" i="1" kern="100" smtClean="0">
                          <a:effectLst/>
                          <a:latin typeface="Cambria Math" panose="02040503050406030204" pitchFamily="18" charset="0"/>
                          <a:ea typeface="Calibri" panose="020F0502020204030204" pitchFamily="34" charset="0"/>
                          <a:cs typeface="Times New Roman" panose="02020603050405020304" pitchFamily="18" charset="0"/>
                        </a:rPr>
                        <m:t> </m:t>
                      </m:r>
                      <m:r>
                        <a:rPr lang="en-GB" sz="1800" i="1" kern="100" smtClean="0">
                          <a:effectLst/>
                          <a:latin typeface="Cambria Math" panose="02040503050406030204" pitchFamily="18" charset="0"/>
                          <a:ea typeface="Calibri" panose="020F0502020204030204" pitchFamily="34" charset="0"/>
                          <a:cs typeface="Times New Roman" panose="02020603050405020304" pitchFamily="18" charset="0"/>
                        </a:rPr>
                        <m:t>𝑏𝑒𝑡𝑤𝑒𝑒𝑛</m:t>
                      </m:r>
                      <m:r>
                        <a:rPr lang="en-GB" sz="1800" i="1" kern="100" smtClean="0">
                          <a:effectLst/>
                          <a:latin typeface="Cambria Math" panose="02040503050406030204" pitchFamily="18" charset="0"/>
                          <a:ea typeface="Calibri" panose="020F0502020204030204" pitchFamily="34" charset="0"/>
                          <a:cs typeface="Times New Roman" panose="02020603050405020304" pitchFamily="18" charset="0"/>
                        </a:rPr>
                        <m:t> </m:t>
                      </m:r>
                      <m:r>
                        <a:rPr lang="en-GB" sz="1800" i="1" kern="100" smtClean="0">
                          <a:effectLst/>
                          <a:latin typeface="Cambria Math" panose="02040503050406030204" pitchFamily="18" charset="0"/>
                          <a:ea typeface="Calibri" panose="020F0502020204030204" pitchFamily="34" charset="0"/>
                          <a:cs typeface="Times New Roman" panose="02020603050405020304" pitchFamily="18" charset="0"/>
                        </a:rPr>
                        <m:t>𝑐𝑒𝑛𝑡𝑟𝑒𝑠</m:t>
                      </m:r>
                      <m:r>
                        <a:rPr lang="en-GB" sz="1800" i="1" kern="100" smtClean="0">
                          <a:effectLst/>
                          <a:latin typeface="Cambria Math" panose="02040503050406030204" pitchFamily="18" charset="0"/>
                          <a:ea typeface="Calibri" panose="020F0502020204030204" pitchFamily="34" charset="0"/>
                          <a:cs typeface="Times New Roman" panose="02020603050405020304" pitchFamily="18" charset="0"/>
                        </a:rPr>
                        <m:t> </m:t>
                      </m:r>
                      <m:r>
                        <a:rPr lang="en-GB" sz="1800" i="1" kern="100" smtClean="0">
                          <a:effectLst/>
                          <a:latin typeface="Cambria Math" panose="02040503050406030204" pitchFamily="18" charset="0"/>
                          <a:ea typeface="Calibri" panose="020F0502020204030204" pitchFamily="34" charset="0"/>
                          <a:cs typeface="Times New Roman" panose="02020603050405020304" pitchFamily="18" charset="0"/>
                        </a:rPr>
                        <m:t>𝑜𝑓</m:t>
                      </m:r>
                      <m:r>
                        <a:rPr lang="en-GB" sz="1800" i="1" kern="100" smtClean="0">
                          <a:effectLst/>
                          <a:latin typeface="Cambria Math" panose="02040503050406030204" pitchFamily="18" charset="0"/>
                          <a:ea typeface="Calibri" panose="020F0502020204030204" pitchFamily="34" charset="0"/>
                          <a:cs typeface="Times New Roman" panose="02020603050405020304" pitchFamily="18" charset="0"/>
                        </a:rPr>
                        <m:t> </m:t>
                      </m:r>
                      <m:r>
                        <a:rPr lang="en-GB" sz="1800" b="0" i="1" kern="100" smtClean="0">
                          <a:effectLst/>
                          <a:latin typeface="Cambria Math" panose="02040503050406030204" pitchFamily="18" charset="0"/>
                          <a:ea typeface="Calibri" panose="020F0502020204030204" pitchFamily="34" charset="0"/>
                          <a:cs typeface="Times New Roman" panose="02020603050405020304" pitchFamily="18" charset="0"/>
                        </a:rPr>
                        <m:t>𝑐h𝑎𝑟𝑔𝑒</m:t>
                      </m:r>
                    </m:oMath>
                  </m:oMathPara>
                </a14:m>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GB" sz="1800" b="0" i="1" kern="100" smtClean="0">
                          <a:effectLst/>
                          <a:latin typeface="Cambria Math" panose="02040503050406030204" pitchFamily="18" charset="0"/>
                          <a:ea typeface="Calibri" panose="020F0502020204030204" pitchFamily="34" charset="0"/>
                          <a:cs typeface="Times New Roman" panose="02020603050405020304" pitchFamily="18" charset="0"/>
                        </a:rPr>
                        <m:t>𝑄</m:t>
                      </m:r>
                      <m:r>
                        <a:rPr lang="en-GB" sz="1800" b="0" i="1" kern="100" smtClean="0">
                          <a:effectLst/>
                          <a:latin typeface="Cambria Math" panose="02040503050406030204" pitchFamily="18" charset="0"/>
                          <a:ea typeface="Calibri" panose="020F0502020204030204" pitchFamily="34" charset="0"/>
                          <a:cs typeface="Times New Roman" panose="02020603050405020304" pitchFamily="18" charset="0"/>
                        </a:rPr>
                        <m:t>,</m:t>
                      </m:r>
                      <m:r>
                        <a:rPr lang="en-GB" sz="1800" b="0" i="1" kern="100" smtClean="0">
                          <a:effectLst/>
                          <a:latin typeface="Cambria Math" panose="02040503050406030204" pitchFamily="18" charset="0"/>
                          <a:ea typeface="Calibri" panose="020F0502020204030204" pitchFamily="34" charset="0"/>
                          <a:cs typeface="Times New Roman" panose="02020603050405020304" pitchFamily="18" charset="0"/>
                        </a:rPr>
                        <m:t>𝑞</m:t>
                      </m:r>
                      <m:r>
                        <a:rPr lang="en-GB" sz="1800" i="1" kern="100">
                          <a:effectLst/>
                          <a:latin typeface="Cambria Math" panose="02040503050406030204" pitchFamily="18" charset="0"/>
                          <a:ea typeface="Calibri" panose="020F0502020204030204" pitchFamily="34" charset="0"/>
                          <a:cs typeface="Times New Roman" panose="02020603050405020304" pitchFamily="18" charset="0"/>
                        </a:rPr>
                        <m:t>=</m:t>
                      </m:r>
                      <m:r>
                        <a:rPr lang="en-GB" sz="1800" b="0" i="1" kern="100" smtClean="0">
                          <a:effectLst/>
                          <a:latin typeface="Cambria Math" panose="02040503050406030204" pitchFamily="18" charset="0"/>
                          <a:ea typeface="Calibri" panose="020F0502020204030204" pitchFamily="34" charset="0"/>
                          <a:cs typeface="Times New Roman" panose="02020603050405020304" pitchFamily="18" charset="0"/>
                        </a:rPr>
                        <m:t>𝑐h𝑎𝑟𝑔𝑒𝑠</m:t>
                      </m:r>
                    </m:oMath>
                  </m:oMathPara>
                </a14:m>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n-GB" sz="1800" i="1">
                              <a:latin typeface="Cambria Math" panose="02040503050406030204" pitchFamily="18" charset="0"/>
                            </a:rPr>
                          </m:ctrlPr>
                        </m:sSubPr>
                        <m:e>
                          <m:r>
                            <a:rPr lang="en-GB" sz="1800" i="1">
                              <a:latin typeface="Cambria Math" panose="02040503050406030204" pitchFamily="18" charset="0"/>
                              <a:ea typeface="Calibri" panose="020F0502020204030204" pitchFamily="34" charset="0"/>
                              <a:cs typeface="Times New Roman" panose="02020603050405020304" pitchFamily="18" charset="0"/>
                            </a:rPr>
                            <m:t>𝜖</m:t>
                          </m:r>
                        </m:e>
                        <m:sub>
                          <m:r>
                            <a:rPr lang="en-GB" sz="1800" i="1">
                              <a:latin typeface="Cambria Math" panose="02040503050406030204" pitchFamily="18" charset="0"/>
                              <a:ea typeface="Calibri" panose="020F0502020204030204" pitchFamily="34" charset="0"/>
                              <a:cs typeface="Times New Roman" panose="02020603050405020304" pitchFamily="18" charset="0"/>
                            </a:rPr>
                            <m:t>0</m:t>
                          </m:r>
                        </m:sub>
                      </m:sSub>
                      <m:r>
                        <a:rPr lang="en-GB" sz="1800" i="1" kern="100">
                          <a:effectLst/>
                          <a:latin typeface="Cambria Math" panose="02040503050406030204" pitchFamily="18" charset="0"/>
                          <a:ea typeface="Times New Roman" panose="02020603050405020304" pitchFamily="18" charset="0"/>
                          <a:cs typeface="Times New Roman" panose="02020603050405020304" pitchFamily="18" charset="0"/>
                        </a:rPr>
                        <m:t>=</m:t>
                      </m:r>
                      <m:r>
                        <a:rPr lang="en-GB"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𝑝𝑒𝑟𝑚𝑖𝑡𝑡𝑖𝑣𝑖𝑡𝑦</m:t>
                      </m:r>
                      <m:r>
                        <a:rPr lang="en-GB"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en-GB"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𝑜𝑓</m:t>
                      </m:r>
                      <m:r>
                        <a:rPr lang="en-GB"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en-GB"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𝑓𝑟𝑒𝑒</m:t>
                      </m:r>
                      <m:r>
                        <a:rPr lang="en-GB"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en-GB"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𝑠𝑝𝑎𝑐𝑒</m:t>
                      </m:r>
                    </m:oMath>
                  </m:oMathPara>
                </a14:m>
                <a:endParaRPr lang="en-GB" dirty="0"/>
              </a:p>
            </p:txBody>
          </p:sp>
        </mc:Choice>
        <mc:Fallback xmlns="">
          <p:sp>
            <p:nvSpPr>
              <p:cNvPr id="3" name="Text Placeholder 2">
                <a:extLst>
                  <a:ext uri="{FF2B5EF4-FFF2-40B4-BE49-F238E27FC236}">
                    <a16:creationId xmlns:a16="http://schemas.microsoft.com/office/drawing/2014/main" id="{3E640AFE-570C-6728-A07D-3F4538249746}"/>
                  </a:ext>
                </a:extLst>
              </p:cNvPr>
              <p:cNvSpPr>
                <a:spLocks noGrp="1" noRot="1" noChangeAspect="1" noMove="1" noResize="1" noEditPoints="1" noAdjustHandles="1" noChangeArrowheads="1" noChangeShapeType="1" noTextEdit="1"/>
              </p:cNvSpPr>
              <p:nvPr>
                <p:ph idx="1"/>
              </p:nvPr>
            </p:nvSpPr>
            <p:spPr>
              <a:blipFill>
                <a:blip r:embed="rId2"/>
                <a:stretch>
                  <a:fillRect l="-1507" t="-1681"/>
                </a:stretch>
              </a:blipFill>
            </p:spPr>
            <p:txBody>
              <a:bodyPr/>
              <a:lstStyle/>
              <a:p>
                <a:r>
                  <a:rPr lang="en-GB">
                    <a:noFill/>
                  </a:rPr>
                  <a:t> </a:t>
                </a:r>
              </a:p>
            </p:txBody>
          </p:sp>
        </mc:Fallback>
      </mc:AlternateContent>
    </p:spTree>
    <p:extLst>
      <p:ext uri="{BB962C8B-B14F-4D97-AF65-F5344CB8AC3E}">
        <p14:creationId xmlns:p14="http://schemas.microsoft.com/office/powerpoint/2010/main" val="20999084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TextBox 5"/>
              <p:cNvSpPr txBox="1"/>
              <p:nvPr/>
            </p:nvSpPr>
            <p:spPr>
              <a:xfrm>
                <a:off x="1523999" y="2288002"/>
                <a:ext cx="4320480" cy="13828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4800" b="0" i="1" smtClean="0">
                          <a:solidFill>
                            <a:srgbClr val="747678"/>
                          </a:solidFill>
                          <a:latin typeface="Cambria Math" panose="02040503050406030204" pitchFamily="18" charset="0"/>
                        </a:rPr>
                        <m:t>𝐹</m:t>
                      </m:r>
                      <m:r>
                        <a:rPr lang="en-GB" sz="4800" b="0" i="1" smtClean="0">
                          <a:solidFill>
                            <a:srgbClr val="747678"/>
                          </a:solidFill>
                          <a:latin typeface="Cambria Math" panose="02040503050406030204" pitchFamily="18" charset="0"/>
                        </a:rPr>
                        <m:t>=</m:t>
                      </m:r>
                      <m:f>
                        <m:fPr>
                          <m:ctrlPr>
                            <a:rPr lang="en-GB" sz="4800" i="1">
                              <a:solidFill>
                                <a:srgbClr val="747678"/>
                              </a:solidFill>
                              <a:latin typeface="Cambria Math" panose="02040503050406030204" pitchFamily="18" charset="0"/>
                            </a:rPr>
                          </m:ctrlPr>
                        </m:fPr>
                        <m:num>
                          <m:r>
                            <a:rPr lang="en-GB" sz="4800" b="0" i="1">
                              <a:solidFill>
                                <a:srgbClr val="747678"/>
                              </a:solidFill>
                              <a:latin typeface="Cambria Math" panose="02040503050406030204" pitchFamily="18" charset="0"/>
                            </a:rPr>
                            <m:t>𝐺𝑀𝑚</m:t>
                          </m:r>
                        </m:num>
                        <m:den>
                          <m:sSup>
                            <m:sSupPr>
                              <m:ctrlPr>
                                <a:rPr lang="en-GB" sz="4800" i="1">
                                  <a:solidFill>
                                    <a:srgbClr val="747678"/>
                                  </a:solidFill>
                                  <a:latin typeface="Cambria Math" panose="02040503050406030204" pitchFamily="18" charset="0"/>
                                </a:rPr>
                              </m:ctrlPr>
                            </m:sSupPr>
                            <m:e>
                              <m:r>
                                <a:rPr lang="en-GB" sz="4800" b="0" i="1">
                                  <a:solidFill>
                                    <a:srgbClr val="747678"/>
                                  </a:solidFill>
                                  <a:latin typeface="Cambria Math" panose="02040503050406030204" pitchFamily="18" charset="0"/>
                                </a:rPr>
                                <m:t>𝑟</m:t>
                              </m:r>
                            </m:e>
                            <m:sup>
                              <m:r>
                                <a:rPr lang="en-GB" sz="4800" b="0" i="1">
                                  <a:solidFill>
                                    <a:srgbClr val="747678"/>
                                  </a:solidFill>
                                  <a:latin typeface="Cambria Math" panose="02040503050406030204" pitchFamily="18" charset="0"/>
                                </a:rPr>
                                <m:t>2</m:t>
                              </m:r>
                            </m:sup>
                          </m:sSup>
                        </m:den>
                      </m:f>
                    </m:oMath>
                  </m:oMathPara>
                </a14:m>
                <a:endParaRPr lang="en-GB" sz="4800" dirty="0">
                  <a:solidFill>
                    <a:srgbClr val="747678"/>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523999" y="2288002"/>
                <a:ext cx="4320480" cy="1382879"/>
              </a:xfrm>
              <a:prstGeom prst="rect">
                <a:avLst/>
              </a:prstGeom>
              <a:blipFill>
                <a:blip r:embed="rId3"/>
                <a:stretch>
                  <a:fillRect t="-917" b="-100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6235076" y="2252708"/>
                <a:ext cx="4320480" cy="139826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4800" b="0" i="1" smtClean="0">
                          <a:solidFill>
                            <a:srgbClr val="747678"/>
                          </a:solidFill>
                          <a:latin typeface="Cambria Math" panose="02040503050406030204" pitchFamily="18" charset="0"/>
                        </a:rPr>
                        <m:t>𝐹</m:t>
                      </m:r>
                      <m:r>
                        <a:rPr lang="en-GB" sz="4800" b="0" i="1" smtClean="0">
                          <a:solidFill>
                            <a:srgbClr val="747678"/>
                          </a:solidFill>
                          <a:latin typeface="Cambria Math" panose="02040503050406030204" pitchFamily="18" charset="0"/>
                        </a:rPr>
                        <m:t>=</m:t>
                      </m:r>
                      <m:f>
                        <m:fPr>
                          <m:ctrlPr>
                            <a:rPr lang="en-GB" sz="4800" i="1">
                              <a:solidFill>
                                <a:srgbClr val="747678"/>
                              </a:solidFill>
                              <a:latin typeface="Cambria Math" panose="02040503050406030204" pitchFamily="18" charset="0"/>
                            </a:rPr>
                          </m:ctrlPr>
                        </m:fPr>
                        <m:num>
                          <m:r>
                            <a:rPr lang="en-GB" sz="4800" b="0" i="1">
                              <a:solidFill>
                                <a:srgbClr val="747678"/>
                              </a:solidFill>
                              <a:latin typeface="Cambria Math" panose="02040503050406030204" pitchFamily="18" charset="0"/>
                            </a:rPr>
                            <m:t>𝑘𝑄𝑞</m:t>
                          </m:r>
                        </m:num>
                        <m:den>
                          <m:sSup>
                            <m:sSupPr>
                              <m:ctrlPr>
                                <a:rPr lang="en-GB" sz="4800" i="1">
                                  <a:solidFill>
                                    <a:srgbClr val="747678"/>
                                  </a:solidFill>
                                  <a:latin typeface="Cambria Math" panose="02040503050406030204" pitchFamily="18" charset="0"/>
                                </a:rPr>
                              </m:ctrlPr>
                            </m:sSupPr>
                            <m:e>
                              <m:r>
                                <a:rPr lang="en-GB" sz="4800" b="0" i="1">
                                  <a:solidFill>
                                    <a:srgbClr val="747678"/>
                                  </a:solidFill>
                                  <a:latin typeface="Cambria Math" panose="02040503050406030204" pitchFamily="18" charset="0"/>
                                </a:rPr>
                                <m:t>𝑟</m:t>
                              </m:r>
                            </m:e>
                            <m:sup>
                              <m:r>
                                <a:rPr lang="en-GB" sz="4800" b="0" i="1">
                                  <a:solidFill>
                                    <a:srgbClr val="747678"/>
                                  </a:solidFill>
                                  <a:latin typeface="Cambria Math" panose="02040503050406030204" pitchFamily="18" charset="0"/>
                                </a:rPr>
                                <m:t>2</m:t>
                              </m:r>
                            </m:sup>
                          </m:sSup>
                        </m:den>
                      </m:f>
                    </m:oMath>
                  </m:oMathPara>
                </a14:m>
                <a:endParaRPr lang="en-GB" sz="4800" dirty="0">
                  <a:solidFill>
                    <a:srgbClr val="747678"/>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6235076" y="2252708"/>
                <a:ext cx="4320480" cy="1398268"/>
              </a:xfrm>
              <a:prstGeom prst="rect">
                <a:avLst/>
              </a:prstGeom>
              <a:blipFill>
                <a:blip r:embed="rId4"/>
                <a:stretch>
                  <a:fillRect t="-2703" b="-991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623392" y="5180334"/>
                <a:ext cx="545337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dirty="0" smtClean="0">
                          <a:solidFill>
                            <a:srgbClr val="747678"/>
                          </a:solidFill>
                          <a:latin typeface="Cambria Math" charset="0"/>
                        </a:rPr>
                        <m:t>𝑚𝑎𝑠𝑠</m:t>
                      </m:r>
                      <m:r>
                        <a:rPr lang="en-GB" i="1" dirty="0" smtClean="0">
                          <a:solidFill>
                            <a:srgbClr val="747678"/>
                          </a:solidFill>
                          <a:latin typeface="Cambria Math" charset="0"/>
                        </a:rPr>
                        <m:t> </m:t>
                      </m:r>
                      <m:r>
                        <a:rPr lang="en-GB" i="1" dirty="0" smtClean="0">
                          <a:solidFill>
                            <a:srgbClr val="747678"/>
                          </a:solidFill>
                          <a:latin typeface="Cambria Math" charset="0"/>
                        </a:rPr>
                        <m:t>𝑜𝑓</m:t>
                      </m:r>
                      <m:r>
                        <a:rPr lang="en-GB" i="1" dirty="0" smtClean="0">
                          <a:solidFill>
                            <a:srgbClr val="747678"/>
                          </a:solidFill>
                          <a:latin typeface="Cambria Math" charset="0"/>
                        </a:rPr>
                        <m:t> </m:t>
                      </m:r>
                      <m:r>
                        <a:rPr lang="en-GB" i="1" dirty="0" smtClean="0">
                          <a:solidFill>
                            <a:srgbClr val="747678"/>
                          </a:solidFill>
                          <a:latin typeface="Cambria Math" charset="0"/>
                        </a:rPr>
                        <m:t>𝑒𝑙𝑒𝑐𝑡𝑟𝑜𝑛</m:t>
                      </m:r>
                      <m:r>
                        <a:rPr lang="en-GB" i="1" dirty="0" smtClean="0">
                          <a:solidFill>
                            <a:srgbClr val="747678"/>
                          </a:solidFill>
                          <a:latin typeface="Cambria Math" charset="0"/>
                        </a:rPr>
                        <m:t> = 9.11 × </m:t>
                      </m:r>
                      <m:sSup>
                        <m:sSupPr>
                          <m:ctrlPr>
                            <a:rPr lang="en-GB" i="1" dirty="0">
                              <a:solidFill>
                                <a:srgbClr val="747678"/>
                              </a:solidFill>
                              <a:latin typeface="Cambria Math" panose="02040503050406030204" pitchFamily="18" charset="0"/>
                            </a:rPr>
                          </m:ctrlPr>
                        </m:sSupPr>
                        <m:e>
                          <m:r>
                            <a:rPr lang="en-GB" i="1" dirty="0">
                              <a:solidFill>
                                <a:srgbClr val="747678"/>
                              </a:solidFill>
                              <a:latin typeface="Cambria Math" charset="0"/>
                            </a:rPr>
                            <m:t>10</m:t>
                          </m:r>
                        </m:e>
                        <m:sup>
                          <m:r>
                            <a:rPr lang="en-GB" i="1" dirty="0">
                              <a:solidFill>
                                <a:srgbClr val="747678"/>
                              </a:solidFill>
                              <a:latin typeface="Cambria Math" charset="0"/>
                            </a:rPr>
                            <m:t>−31</m:t>
                          </m:r>
                        </m:sup>
                      </m:sSup>
                      <m:r>
                        <a:rPr lang="en-GB" b="0" i="1" dirty="0" smtClean="0">
                          <a:solidFill>
                            <a:srgbClr val="747678"/>
                          </a:solidFill>
                          <a:latin typeface="Cambria Math" panose="02040503050406030204" pitchFamily="18" charset="0"/>
                        </a:rPr>
                        <m:t> </m:t>
                      </m:r>
                      <m:r>
                        <m:rPr>
                          <m:sty m:val="p"/>
                        </m:rPr>
                        <a:rPr lang="en-GB" i="0" dirty="0">
                          <a:solidFill>
                            <a:srgbClr val="747678"/>
                          </a:solidFill>
                          <a:latin typeface="Cambria Math" charset="0"/>
                        </a:rPr>
                        <m:t>kg</m:t>
                      </m:r>
                    </m:oMath>
                  </m:oMathPara>
                </a14:m>
                <a:endParaRPr lang="en-GB" dirty="0">
                  <a:solidFill>
                    <a:srgbClr val="747678"/>
                  </a:solidFill>
                  <a:latin typeface="Cambria Math" panose="02040503050406030204" pitchFamily="18"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623392" y="5180334"/>
                <a:ext cx="5453376" cy="461665"/>
              </a:xfrm>
              <a:prstGeom prst="rect">
                <a:avLst/>
              </a:prstGeom>
              <a:blipFill>
                <a:blip r:embed="rId5"/>
                <a:stretch>
                  <a:fillRect b="-216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6456040" y="5163525"/>
                <a:ext cx="5517278"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dirty="0" smtClean="0">
                          <a:solidFill>
                            <a:srgbClr val="747678"/>
                          </a:solidFill>
                          <a:latin typeface="Cambria Math" charset="0"/>
                          <a:ea typeface="Cambria Math" panose="02040503050406030204" pitchFamily="18" charset="0"/>
                        </a:rPr>
                        <m:t>𝑐h𝑎𝑟𝑔𝑒</m:t>
                      </m:r>
                      <m:r>
                        <a:rPr lang="en-GB" i="1" dirty="0" smtClean="0">
                          <a:solidFill>
                            <a:srgbClr val="747678"/>
                          </a:solidFill>
                          <a:latin typeface="Cambria Math" charset="0"/>
                          <a:ea typeface="Cambria Math" panose="02040503050406030204" pitchFamily="18" charset="0"/>
                        </a:rPr>
                        <m:t> </m:t>
                      </m:r>
                      <m:r>
                        <a:rPr lang="en-GB" i="1" dirty="0" smtClean="0">
                          <a:solidFill>
                            <a:srgbClr val="747678"/>
                          </a:solidFill>
                          <a:latin typeface="Cambria Math" charset="0"/>
                          <a:ea typeface="Cambria Math" panose="02040503050406030204" pitchFamily="18" charset="0"/>
                        </a:rPr>
                        <m:t>𝑜𝑓</m:t>
                      </m:r>
                      <m:r>
                        <a:rPr lang="en-GB" i="1" dirty="0" smtClean="0">
                          <a:solidFill>
                            <a:srgbClr val="747678"/>
                          </a:solidFill>
                          <a:latin typeface="Cambria Math" charset="0"/>
                          <a:ea typeface="Cambria Math" panose="02040503050406030204" pitchFamily="18" charset="0"/>
                        </a:rPr>
                        <m:t> </m:t>
                      </m:r>
                      <m:r>
                        <a:rPr lang="en-GB" i="1" dirty="0" smtClean="0">
                          <a:solidFill>
                            <a:srgbClr val="747678"/>
                          </a:solidFill>
                          <a:latin typeface="Cambria Math" charset="0"/>
                          <a:ea typeface="Cambria Math" panose="02040503050406030204" pitchFamily="18" charset="0"/>
                        </a:rPr>
                        <m:t>𝑒𝑙𝑒𝑐𝑡𝑟𝑜𝑛</m:t>
                      </m:r>
                      <m:r>
                        <a:rPr lang="en-GB" i="1" dirty="0" smtClean="0">
                          <a:solidFill>
                            <a:srgbClr val="747678"/>
                          </a:solidFill>
                          <a:latin typeface="Cambria Math" charset="0"/>
                          <a:ea typeface="Cambria Math" panose="02040503050406030204" pitchFamily="18" charset="0"/>
                        </a:rPr>
                        <m:t> = 1.6 × </m:t>
                      </m:r>
                      <m:sSup>
                        <m:sSupPr>
                          <m:ctrlPr>
                            <a:rPr lang="en-GB" i="1" dirty="0">
                              <a:solidFill>
                                <a:srgbClr val="747678"/>
                              </a:solidFill>
                              <a:latin typeface="Cambria Math" panose="02040503050406030204" pitchFamily="18" charset="0"/>
                              <a:ea typeface="Cambria Math" panose="02040503050406030204" pitchFamily="18" charset="0"/>
                            </a:rPr>
                          </m:ctrlPr>
                        </m:sSupPr>
                        <m:e>
                          <m:r>
                            <a:rPr lang="en-GB" i="1" dirty="0">
                              <a:solidFill>
                                <a:srgbClr val="747678"/>
                              </a:solidFill>
                              <a:latin typeface="Cambria Math" charset="0"/>
                              <a:ea typeface="Cambria Math" panose="02040503050406030204" pitchFamily="18" charset="0"/>
                            </a:rPr>
                            <m:t>10</m:t>
                          </m:r>
                        </m:e>
                        <m:sup>
                          <m:r>
                            <a:rPr lang="en-GB" i="1" dirty="0">
                              <a:solidFill>
                                <a:srgbClr val="747678"/>
                              </a:solidFill>
                              <a:latin typeface="Cambria Math" charset="0"/>
                              <a:ea typeface="Cambria Math" panose="02040503050406030204" pitchFamily="18" charset="0"/>
                            </a:rPr>
                            <m:t>−19</m:t>
                          </m:r>
                        </m:sup>
                      </m:sSup>
                      <m:r>
                        <a:rPr lang="en-GB" b="0" i="1" dirty="0" smtClean="0">
                          <a:solidFill>
                            <a:srgbClr val="747678"/>
                          </a:solidFill>
                          <a:latin typeface="Cambria Math" panose="02040503050406030204" pitchFamily="18" charset="0"/>
                          <a:ea typeface="Cambria Math" panose="02040503050406030204" pitchFamily="18" charset="0"/>
                        </a:rPr>
                        <m:t> </m:t>
                      </m:r>
                      <m:r>
                        <m:rPr>
                          <m:sty m:val="p"/>
                        </m:rPr>
                        <a:rPr lang="en-GB" i="0" dirty="0">
                          <a:solidFill>
                            <a:srgbClr val="747678"/>
                          </a:solidFill>
                          <a:latin typeface="Cambria Math" charset="0"/>
                          <a:ea typeface="Cambria Math" panose="02040503050406030204" pitchFamily="18" charset="0"/>
                        </a:rPr>
                        <m:t>C</m:t>
                      </m:r>
                    </m:oMath>
                  </m:oMathPara>
                </a14:m>
                <a:endParaRPr lang="en-GB" dirty="0">
                  <a:solidFill>
                    <a:srgbClr val="747678"/>
                  </a:solidFill>
                  <a:latin typeface="Cambria Math" panose="02040503050406030204" pitchFamily="18" charset="0"/>
                  <a:ea typeface="Cambria Math" panose="02040503050406030204"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6456040" y="5163525"/>
                <a:ext cx="5517278" cy="461665"/>
              </a:xfrm>
              <a:prstGeom prst="rect">
                <a:avLst/>
              </a:prstGeom>
              <a:blipFill>
                <a:blip r:embed="rId6"/>
                <a:stretch>
                  <a:fillRect b="-1842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95334BAE-949F-3DA7-E569-F273765B21E4}"/>
                  </a:ext>
                </a:extLst>
              </p:cNvPr>
              <p:cNvSpPr>
                <a:spLocks noGrp="1"/>
              </p:cNvSpPr>
              <p:nvPr>
                <p:ph type="title"/>
              </p:nvPr>
            </p:nvSpPr>
            <p:spPr/>
            <p:txBody>
              <a:bodyPr>
                <a:normAutofit fontScale="90000"/>
              </a:bodyPr>
              <a:lstStyle/>
              <a:p>
                <a:r>
                  <a:rPr lang="en-GB" dirty="0"/>
                  <a:t>Compare the two forces acting between two electrons </a:t>
                </a:r>
                <a14:m>
                  <m:oMath xmlns:m="http://schemas.openxmlformats.org/officeDocument/2006/math">
                    <m:sSup>
                      <m:sSupPr>
                        <m:ctrlPr>
                          <a:rPr lang="en-GB" i="1" dirty="0" smtClean="0">
                            <a:latin typeface="Cambria Math" panose="02040503050406030204" pitchFamily="18" charset="0"/>
                          </a:rPr>
                        </m:ctrlPr>
                      </m:sSupPr>
                      <m:e>
                        <m:r>
                          <a:rPr lang="en-GB" i="1" dirty="0" smtClean="0">
                            <a:latin typeface="Cambria Math" panose="02040503050406030204" pitchFamily="18" charset="0"/>
                          </a:rPr>
                          <m:t>10</m:t>
                        </m:r>
                      </m:e>
                      <m:sup>
                        <m:r>
                          <a:rPr lang="en-GB" i="1" dirty="0" smtClean="0">
                            <a:latin typeface="Cambria Math" panose="02040503050406030204" pitchFamily="18" charset="0"/>
                          </a:rPr>
                          <m:t>−10</m:t>
                        </m:r>
                      </m:sup>
                    </m:sSup>
                    <m:r>
                      <a:rPr lang="en-GB" b="0" i="1" dirty="0" smtClean="0">
                        <a:latin typeface="Cambria Math" panose="02040503050406030204" pitchFamily="18" charset="0"/>
                      </a:rPr>
                      <m:t> </m:t>
                    </m:r>
                    <m:r>
                      <m:rPr>
                        <m:sty m:val="p"/>
                      </m:rPr>
                      <a:rPr lang="en-GB" b="0" i="0" dirty="0" smtClean="0">
                        <a:latin typeface="Cambria Math" panose="02040503050406030204" pitchFamily="18" charset="0"/>
                      </a:rPr>
                      <m:t>m</m:t>
                    </m:r>
                    <m:r>
                      <a:rPr lang="en-GB" i="1" dirty="0" smtClean="0">
                        <a:latin typeface="Cambria Math" panose="02040503050406030204" pitchFamily="18" charset="0"/>
                      </a:rPr>
                      <m:t> </m:t>
                    </m:r>
                  </m:oMath>
                </a14:m>
                <a:r>
                  <a:rPr lang="en-GB" dirty="0"/>
                  <a:t> apart</a:t>
                </a:r>
              </a:p>
            </p:txBody>
          </p:sp>
        </mc:Choice>
        <mc:Fallback xmlns="">
          <p:sp>
            <p:nvSpPr>
              <p:cNvPr id="2" name="Title 1">
                <a:extLst>
                  <a:ext uri="{FF2B5EF4-FFF2-40B4-BE49-F238E27FC236}">
                    <a16:creationId xmlns:a16="http://schemas.microsoft.com/office/drawing/2014/main" id="{95334BAE-949F-3DA7-E569-F273765B21E4}"/>
                  </a:ext>
                </a:extLst>
              </p:cNvPr>
              <p:cNvSpPr>
                <a:spLocks noGrp="1" noRot="1" noChangeAspect="1" noMove="1" noResize="1" noEditPoints="1" noAdjustHandles="1" noChangeArrowheads="1" noChangeShapeType="1" noTextEdit="1"/>
              </p:cNvSpPr>
              <p:nvPr>
                <p:ph type="title"/>
              </p:nvPr>
            </p:nvSpPr>
            <p:spPr>
              <a:blipFill>
                <a:blip r:embed="rId7"/>
                <a:stretch>
                  <a:fillRect l="-2319" t="-11982" r="-3536" b="-25346"/>
                </a:stretch>
              </a:blipFill>
            </p:spPr>
            <p:txBody>
              <a:bodyPr/>
              <a:lstStyle/>
              <a:p>
                <a:r>
                  <a:rPr lang="en-GB">
                    <a:noFill/>
                  </a:rPr>
                  <a:t> </a:t>
                </a:r>
              </a:p>
            </p:txBody>
          </p:sp>
        </mc:Fallback>
      </mc:AlternateContent>
      <p:sp>
        <p:nvSpPr>
          <p:cNvPr id="3" name="Content Placeholder 2">
            <a:extLst>
              <a:ext uri="{FF2B5EF4-FFF2-40B4-BE49-F238E27FC236}">
                <a16:creationId xmlns:a16="http://schemas.microsoft.com/office/drawing/2014/main" id="{73E1D66F-EBE7-2D76-2017-5E6E1387C55F}"/>
              </a:ext>
            </a:extLst>
          </p:cNvPr>
          <p:cNvSpPr>
            <a:spLocks noGrp="1"/>
          </p:cNvSpPr>
          <p:nvPr>
            <p:ph idx="1"/>
          </p:nvPr>
        </p:nvSpPr>
        <p:spPr/>
        <p:txBody>
          <a:bodyPr/>
          <a:lstStyle/>
          <a:p>
            <a:endParaRPr lang="en-GB"/>
          </a:p>
        </p:txBody>
      </p:sp>
      <mc:AlternateContent xmlns:mc="http://schemas.openxmlformats.org/markup-compatibility/2006" xmlns:a14="http://schemas.microsoft.com/office/drawing/2010/main">
        <mc:Choice Requires="a14">
          <p:sp>
            <p:nvSpPr>
              <p:cNvPr id="11" name="Content Placeholder 2"/>
              <p:cNvSpPr txBox="1">
                <a:spLocks/>
              </p:cNvSpPr>
              <p:nvPr/>
            </p:nvSpPr>
            <p:spPr>
              <a:xfrm>
                <a:off x="8112224" y="4341000"/>
                <a:ext cx="5357910" cy="96828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14:m>
                  <m:oMath xmlns:m="http://schemas.openxmlformats.org/officeDocument/2006/math">
                    <m:r>
                      <a:rPr lang="en-GB" sz="2400" i="1" dirty="0" smtClean="0">
                        <a:solidFill>
                          <a:srgbClr val="747678"/>
                        </a:solidFill>
                        <a:latin typeface="Cambria Math" panose="02040503050406030204" pitchFamily="18" charset="0"/>
                      </a:rPr>
                      <m:t>𝑘</m:t>
                    </m:r>
                    <m:r>
                      <a:rPr lang="en-GB" sz="2400" i="1" dirty="0" smtClean="0">
                        <a:solidFill>
                          <a:srgbClr val="747678"/>
                        </a:solidFill>
                        <a:latin typeface="Cambria Math" panose="02040503050406030204" pitchFamily="18" charset="0"/>
                      </a:rPr>
                      <m:t> =</m:t>
                    </m:r>
                    <m:f>
                      <m:fPr>
                        <m:ctrlPr>
                          <a:rPr lang="en-GB" sz="2400" i="1" dirty="0">
                            <a:solidFill>
                              <a:srgbClr val="747678"/>
                            </a:solidFill>
                            <a:latin typeface="Cambria Math" panose="02040503050406030204" pitchFamily="18" charset="0"/>
                          </a:rPr>
                        </m:ctrlPr>
                      </m:fPr>
                      <m:num>
                        <m:r>
                          <a:rPr lang="en-GB" sz="2400" i="1" dirty="0">
                            <a:solidFill>
                              <a:srgbClr val="747678"/>
                            </a:solidFill>
                            <a:latin typeface="Cambria Math" panose="02040503050406030204" pitchFamily="18" charset="0"/>
                          </a:rPr>
                          <m:t>1</m:t>
                        </m:r>
                      </m:num>
                      <m:den>
                        <m:r>
                          <a:rPr lang="en-GB" sz="2400" i="1" dirty="0">
                            <a:solidFill>
                              <a:srgbClr val="747678"/>
                            </a:solidFill>
                            <a:latin typeface="Cambria Math" panose="02040503050406030204" pitchFamily="18" charset="0"/>
                          </a:rPr>
                          <m:t>4</m:t>
                        </m:r>
                        <m:r>
                          <a:rPr lang="en-GB" sz="2400" i="1" dirty="0">
                            <a:solidFill>
                              <a:srgbClr val="747678"/>
                            </a:solidFill>
                            <a:latin typeface="Cambria Math" panose="02040503050406030204" pitchFamily="18" charset="0"/>
                          </a:rPr>
                          <m:t>𝜋</m:t>
                        </m:r>
                        <m:sSub>
                          <m:sSubPr>
                            <m:ctrlPr>
                              <a:rPr lang="en-GB" sz="2400" i="1" dirty="0">
                                <a:solidFill>
                                  <a:srgbClr val="747678"/>
                                </a:solidFill>
                                <a:latin typeface="Cambria Math" panose="02040503050406030204" pitchFamily="18" charset="0"/>
                              </a:rPr>
                            </m:ctrlPr>
                          </m:sSubPr>
                          <m:e>
                            <m:r>
                              <a:rPr lang="en-GB" sz="2400" i="1" dirty="0">
                                <a:solidFill>
                                  <a:srgbClr val="747678"/>
                                </a:solidFill>
                                <a:latin typeface="Cambria Math" panose="02040503050406030204" pitchFamily="18" charset="0"/>
                              </a:rPr>
                              <m:t>𝜖</m:t>
                            </m:r>
                          </m:e>
                          <m:sub>
                            <m:r>
                              <a:rPr lang="en-GB" sz="2400" i="1" dirty="0">
                                <a:solidFill>
                                  <a:srgbClr val="747678"/>
                                </a:solidFill>
                                <a:latin typeface="Cambria Math" panose="02040503050406030204" pitchFamily="18" charset="0"/>
                              </a:rPr>
                              <m:t>0</m:t>
                            </m:r>
                          </m:sub>
                        </m:sSub>
                      </m:den>
                    </m:f>
                    <m:r>
                      <a:rPr lang="en-GB" sz="2400" i="1" dirty="0">
                        <a:solidFill>
                          <a:srgbClr val="747678"/>
                        </a:solidFill>
                        <a:latin typeface="Cambria Math" panose="02040503050406030204" pitchFamily="18" charset="0"/>
                      </a:rPr>
                      <m:t>=9.0</m:t>
                    </m:r>
                    <m:r>
                      <a:rPr lang="en-GB" sz="2400" i="1" dirty="0">
                        <a:solidFill>
                          <a:srgbClr val="747678"/>
                        </a:solidFill>
                        <a:latin typeface="Cambria Math" panose="02040503050406030204" pitchFamily="18" charset="0"/>
                        <a:ea typeface="Cambria Math" panose="02040503050406030204" pitchFamily="18" charset="0"/>
                      </a:rPr>
                      <m:t>×</m:t>
                    </m:r>
                    <m:sSup>
                      <m:sSupPr>
                        <m:ctrlPr>
                          <a:rPr lang="en-GB" sz="2400" i="1" dirty="0">
                            <a:solidFill>
                              <a:srgbClr val="747678"/>
                            </a:solidFill>
                            <a:latin typeface="Cambria Math" panose="02040503050406030204" pitchFamily="18" charset="0"/>
                            <a:ea typeface="Cambria Math" panose="02040503050406030204" pitchFamily="18" charset="0"/>
                          </a:rPr>
                        </m:ctrlPr>
                      </m:sSupPr>
                      <m:e>
                        <m:r>
                          <a:rPr lang="en-GB" sz="2400" i="1" dirty="0">
                            <a:solidFill>
                              <a:srgbClr val="747678"/>
                            </a:solidFill>
                            <a:latin typeface="Cambria Math" panose="02040503050406030204" pitchFamily="18" charset="0"/>
                            <a:ea typeface="Cambria Math" panose="02040503050406030204" pitchFamily="18" charset="0"/>
                          </a:rPr>
                          <m:t>10</m:t>
                        </m:r>
                      </m:e>
                      <m:sup>
                        <m:r>
                          <a:rPr lang="en-GB" sz="2400" i="1" dirty="0">
                            <a:solidFill>
                              <a:srgbClr val="747678"/>
                            </a:solidFill>
                            <a:latin typeface="Cambria Math" panose="02040503050406030204" pitchFamily="18" charset="0"/>
                            <a:ea typeface="Cambria Math" panose="02040503050406030204" pitchFamily="18" charset="0"/>
                          </a:rPr>
                          <m:t>9</m:t>
                        </m:r>
                      </m:sup>
                    </m:sSup>
                  </m:oMath>
                </a14:m>
                <a:r>
                  <a:rPr lang="en-GB" sz="2400" dirty="0">
                    <a:solidFill>
                      <a:srgbClr val="747678"/>
                    </a:solidFill>
                  </a:rPr>
                  <a:t> </a:t>
                </a:r>
                <a14:m>
                  <m:oMath xmlns:m="http://schemas.openxmlformats.org/officeDocument/2006/math">
                    <m:r>
                      <m:rPr>
                        <m:sty m:val="p"/>
                      </m:rPr>
                      <a:rPr lang="en-GB" sz="2400" i="0">
                        <a:solidFill>
                          <a:srgbClr val="747678"/>
                        </a:solidFill>
                        <a:latin typeface="Cambria Math" charset="0"/>
                      </a:rPr>
                      <m:t>N</m:t>
                    </m:r>
                    <m:sSup>
                      <m:sSupPr>
                        <m:ctrlPr>
                          <a:rPr lang="en-GB" sz="2400" i="1">
                            <a:solidFill>
                              <a:srgbClr val="747678"/>
                            </a:solidFill>
                            <a:latin typeface="Cambria Math" panose="02040503050406030204" pitchFamily="18" charset="0"/>
                          </a:rPr>
                        </m:ctrlPr>
                      </m:sSupPr>
                      <m:e>
                        <m:r>
                          <m:rPr>
                            <m:sty m:val="p"/>
                          </m:rPr>
                          <a:rPr lang="en-GB" sz="2400" i="0">
                            <a:solidFill>
                              <a:srgbClr val="747678"/>
                            </a:solidFill>
                            <a:latin typeface="Cambria Math" charset="0"/>
                          </a:rPr>
                          <m:t>m</m:t>
                        </m:r>
                      </m:e>
                      <m:sup>
                        <m:r>
                          <a:rPr lang="en-GB" sz="2400" i="0">
                            <a:solidFill>
                              <a:srgbClr val="747678"/>
                            </a:solidFill>
                            <a:latin typeface="Cambria Math" charset="0"/>
                          </a:rPr>
                          <m:t>2</m:t>
                        </m:r>
                      </m:sup>
                    </m:sSup>
                    <m:sSup>
                      <m:sSupPr>
                        <m:ctrlPr>
                          <a:rPr lang="en-GB" sz="2400" i="1">
                            <a:solidFill>
                              <a:srgbClr val="747678"/>
                            </a:solidFill>
                            <a:latin typeface="Cambria Math" panose="02040503050406030204" pitchFamily="18" charset="0"/>
                          </a:rPr>
                        </m:ctrlPr>
                      </m:sSupPr>
                      <m:e>
                        <m:r>
                          <m:rPr>
                            <m:sty m:val="p"/>
                          </m:rPr>
                          <a:rPr lang="en-GB" sz="2400" i="0">
                            <a:solidFill>
                              <a:srgbClr val="747678"/>
                            </a:solidFill>
                            <a:latin typeface="Cambria Math" charset="0"/>
                          </a:rPr>
                          <m:t>C</m:t>
                        </m:r>
                      </m:e>
                      <m:sup>
                        <m:r>
                          <a:rPr lang="en-GB" sz="2400" i="0">
                            <a:solidFill>
                              <a:srgbClr val="747678"/>
                            </a:solidFill>
                            <a:latin typeface="Cambria Math" charset="0"/>
                          </a:rPr>
                          <m:t>−2</m:t>
                        </m:r>
                      </m:sup>
                    </m:sSup>
                  </m:oMath>
                </a14:m>
                <a:endParaRPr lang="en-GB" sz="2400" baseline="30000" dirty="0">
                  <a:solidFill>
                    <a:srgbClr val="747678"/>
                  </a:solidFill>
                </a:endParaRPr>
              </a:p>
            </p:txBody>
          </p:sp>
        </mc:Choice>
        <mc:Fallback xmlns="">
          <p:sp>
            <p:nvSpPr>
              <p:cNvPr id="11" name="Content Placeholder 2"/>
              <p:cNvSpPr txBox="1">
                <a:spLocks noRot="1" noChangeAspect="1" noMove="1" noResize="1" noEditPoints="1" noAdjustHandles="1" noChangeArrowheads="1" noChangeShapeType="1" noTextEdit="1"/>
              </p:cNvSpPr>
              <p:nvPr/>
            </p:nvSpPr>
            <p:spPr>
              <a:xfrm>
                <a:off x="8112224" y="4341000"/>
                <a:ext cx="5357910" cy="968283"/>
              </a:xfrm>
              <a:prstGeom prst="rect">
                <a:avLst/>
              </a:prstGeom>
              <a:blipFill>
                <a:blip r:embed="rId8"/>
                <a:stretch>
                  <a:fillRect l="-2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35FE052-21CA-1569-3EFB-41D5CFAF82E9}"/>
                  </a:ext>
                </a:extLst>
              </p:cNvPr>
              <p:cNvSpPr txBox="1"/>
              <p:nvPr/>
            </p:nvSpPr>
            <p:spPr>
              <a:xfrm>
                <a:off x="1055440" y="4594855"/>
                <a:ext cx="7740306" cy="460575"/>
              </a:xfrm>
              <a:prstGeom prst="rect">
                <a:avLst/>
              </a:prstGeom>
              <a:noFill/>
            </p:spPr>
            <p:txBody>
              <a:bodyPr wrap="square">
                <a:spAutoFit/>
              </a:bodyPr>
              <a:lstStyle/>
              <a:p>
                <a:pPr marL="0" indent="0">
                  <a:buNone/>
                </a:pPr>
                <a14:m>
                  <m:oMathPara xmlns:m="http://schemas.openxmlformats.org/officeDocument/2006/math">
                    <m:oMathParaPr>
                      <m:jc m:val="centerGroup"/>
                    </m:oMathParaPr>
                    <m:oMath xmlns:m="http://schemas.openxmlformats.org/officeDocument/2006/math">
                      <m:r>
                        <a:rPr lang="en-GB" i="1" dirty="0" smtClean="0">
                          <a:solidFill>
                            <a:srgbClr val="747678"/>
                          </a:solidFill>
                          <a:latin typeface="Cambria Math" panose="02040503050406030204" pitchFamily="18" charset="0"/>
                        </a:rPr>
                        <m:t>𝐺</m:t>
                      </m:r>
                      <m:r>
                        <a:rPr lang="en-GB" i="1" dirty="0" smtClean="0">
                          <a:solidFill>
                            <a:srgbClr val="747678"/>
                          </a:solidFill>
                          <a:latin typeface="Cambria Math" panose="02040503050406030204" pitchFamily="18" charset="0"/>
                        </a:rPr>
                        <m:t> = 6.67 ×</m:t>
                      </m:r>
                      <m:sSup>
                        <m:sSupPr>
                          <m:ctrlPr>
                            <a:rPr lang="en-GB" b="0" i="1" dirty="0" smtClean="0">
                              <a:solidFill>
                                <a:srgbClr val="747678"/>
                              </a:solidFill>
                              <a:latin typeface="Cambria Math" panose="02040503050406030204" pitchFamily="18" charset="0"/>
                            </a:rPr>
                          </m:ctrlPr>
                        </m:sSupPr>
                        <m:e>
                          <m:r>
                            <a:rPr lang="en-GB" b="0" i="1" dirty="0" smtClean="0">
                              <a:solidFill>
                                <a:srgbClr val="747678"/>
                              </a:solidFill>
                              <a:latin typeface="Cambria Math" panose="02040503050406030204" pitchFamily="18" charset="0"/>
                            </a:rPr>
                            <m:t> </m:t>
                          </m:r>
                          <m:r>
                            <a:rPr lang="en-GB" i="1" dirty="0" smtClean="0">
                              <a:solidFill>
                                <a:srgbClr val="747678"/>
                              </a:solidFill>
                              <a:latin typeface="Cambria Math" panose="02040503050406030204" pitchFamily="18" charset="0"/>
                            </a:rPr>
                            <m:t>10</m:t>
                          </m:r>
                        </m:e>
                        <m:sup>
                          <m:r>
                            <a:rPr lang="en-GB" b="0" i="1" dirty="0" smtClean="0">
                              <a:solidFill>
                                <a:srgbClr val="747678"/>
                              </a:solidFill>
                              <a:latin typeface="Cambria Math" panose="02040503050406030204" pitchFamily="18" charset="0"/>
                            </a:rPr>
                            <m:t>−11</m:t>
                          </m:r>
                        </m:sup>
                      </m:sSup>
                      <m:sSup>
                        <m:sSupPr>
                          <m:ctrlPr>
                            <a:rPr lang="en-GB" i="1" dirty="0">
                              <a:solidFill>
                                <a:srgbClr val="747678"/>
                              </a:solidFill>
                              <a:latin typeface="Cambria Math" panose="02040503050406030204" pitchFamily="18" charset="0"/>
                            </a:rPr>
                          </m:ctrlPr>
                        </m:sSupPr>
                        <m:e>
                          <m:r>
                            <a:rPr lang="en-GB" b="0" i="0" dirty="0" smtClean="0">
                              <a:solidFill>
                                <a:srgbClr val="747678"/>
                              </a:solidFill>
                              <a:latin typeface="Cambria Math" panose="02040503050406030204" pitchFamily="18" charset="0"/>
                            </a:rPr>
                            <m:t> </m:t>
                          </m:r>
                          <m:r>
                            <m:rPr>
                              <m:sty m:val="p"/>
                            </m:rPr>
                            <a:rPr lang="en-GB" i="0" dirty="0">
                              <a:solidFill>
                                <a:srgbClr val="747678"/>
                              </a:solidFill>
                              <a:latin typeface="Cambria Math" charset="0"/>
                            </a:rPr>
                            <m:t>m</m:t>
                          </m:r>
                        </m:e>
                        <m:sup>
                          <m:r>
                            <a:rPr lang="en-GB" i="0" dirty="0">
                              <a:solidFill>
                                <a:srgbClr val="747678"/>
                              </a:solidFill>
                              <a:latin typeface="Cambria Math" charset="0"/>
                            </a:rPr>
                            <m:t>3</m:t>
                          </m:r>
                        </m:sup>
                      </m:sSup>
                      <m:sSup>
                        <m:sSupPr>
                          <m:ctrlPr>
                            <a:rPr lang="en-GB" b="0" i="1" dirty="0" smtClean="0">
                              <a:solidFill>
                                <a:srgbClr val="747678"/>
                              </a:solidFill>
                              <a:latin typeface="Cambria Math" panose="02040503050406030204" pitchFamily="18" charset="0"/>
                            </a:rPr>
                          </m:ctrlPr>
                        </m:sSupPr>
                        <m:e>
                          <m:r>
                            <m:rPr>
                              <m:sty m:val="p"/>
                            </m:rPr>
                            <a:rPr lang="en-GB" i="0" dirty="0">
                              <a:solidFill>
                                <a:srgbClr val="747678"/>
                              </a:solidFill>
                              <a:latin typeface="Cambria Math" charset="0"/>
                            </a:rPr>
                            <m:t>kg</m:t>
                          </m:r>
                        </m:e>
                        <m:sup>
                          <m:r>
                            <a:rPr lang="en-GB" b="0" i="0" dirty="0" smtClean="0">
                              <a:solidFill>
                                <a:srgbClr val="747678"/>
                              </a:solidFill>
                              <a:latin typeface="Cambria Math" panose="02040503050406030204" pitchFamily="18" charset="0"/>
                            </a:rPr>
                            <m:t>−1</m:t>
                          </m:r>
                        </m:sup>
                      </m:sSup>
                      <m:sSup>
                        <m:sSupPr>
                          <m:ctrlPr>
                            <a:rPr lang="en-GB" b="0" i="1" dirty="0" smtClean="0">
                              <a:solidFill>
                                <a:srgbClr val="747678"/>
                              </a:solidFill>
                              <a:latin typeface="Cambria Math" panose="02040503050406030204" pitchFamily="18" charset="0"/>
                            </a:rPr>
                          </m:ctrlPr>
                        </m:sSupPr>
                        <m:e>
                          <m:r>
                            <m:rPr>
                              <m:sty m:val="p"/>
                            </m:rPr>
                            <a:rPr lang="en-GB" b="0" i="0" dirty="0" smtClean="0">
                              <a:solidFill>
                                <a:srgbClr val="747678"/>
                              </a:solidFill>
                              <a:latin typeface="Cambria Math" panose="02040503050406030204" pitchFamily="18" charset="0"/>
                            </a:rPr>
                            <m:t>s</m:t>
                          </m:r>
                        </m:e>
                        <m:sup>
                          <m:r>
                            <a:rPr lang="en-GB" b="0" i="0" dirty="0" smtClean="0">
                              <a:solidFill>
                                <a:srgbClr val="747678"/>
                              </a:solidFill>
                              <a:latin typeface="Cambria Math" panose="02040503050406030204" pitchFamily="18" charset="0"/>
                            </a:rPr>
                            <m:t>−2</m:t>
                          </m:r>
                        </m:sup>
                      </m:sSup>
                    </m:oMath>
                  </m:oMathPara>
                </a14:m>
                <a:endParaRPr lang="en-GB" baseline="30000" dirty="0">
                  <a:solidFill>
                    <a:srgbClr val="747678"/>
                  </a:solidFill>
                </a:endParaRPr>
              </a:p>
            </p:txBody>
          </p:sp>
        </mc:Choice>
        <mc:Fallback xmlns="">
          <p:sp>
            <p:nvSpPr>
              <p:cNvPr id="5" name="TextBox 4">
                <a:extLst>
                  <a:ext uri="{FF2B5EF4-FFF2-40B4-BE49-F238E27FC236}">
                    <a16:creationId xmlns:a16="http://schemas.microsoft.com/office/drawing/2014/main" id="{135FE052-21CA-1569-3EFB-41D5CFAF82E9}"/>
                  </a:ext>
                </a:extLst>
              </p:cNvPr>
              <p:cNvSpPr txBox="1">
                <a:spLocks noRot="1" noChangeAspect="1" noMove="1" noResize="1" noEditPoints="1" noAdjustHandles="1" noChangeArrowheads="1" noChangeShapeType="1" noTextEdit="1"/>
              </p:cNvSpPr>
              <p:nvPr/>
            </p:nvSpPr>
            <p:spPr>
              <a:xfrm>
                <a:off x="1055440" y="4594855"/>
                <a:ext cx="7740306" cy="460575"/>
              </a:xfrm>
              <a:prstGeom prst="rect">
                <a:avLst/>
              </a:prstGeom>
              <a:blipFill>
                <a:blip r:embed="rId9"/>
                <a:stretch>
                  <a:fillRect b="-24324"/>
                </a:stretch>
              </a:blipFill>
            </p:spPr>
            <p:txBody>
              <a:bodyPr/>
              <a:lstStyle/>
              <a:p>
                <a:r>
                  <a:rPr lang="en-GB">
                    <a:noFill/>
                  </a:rPr>
                  <a:t> </a:t>
                </a:r>
              </a:p>
            </p:txBody>
          </p:sp>
        </mc:Fallback>
      </mc:AlternateContent>
    </p:spTree>
    <p:extLst>
      <p:ext uri="{BB962C8B-B14F-4D97-AF65-F5344CB8AC3E}">
        <p14:creationId xmlns:p14="http://schemas.microsoft.com/office/powerpoint/2010/main" val="18760533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A402C-1D31-4740-B52B-72AA45408493}"/>
              </a:ext>
            </a:extLst>
          </p:cNvPr>
          <p:cNvSpPr>
            <a:spLocks noGrp="1"/>
          </p:cNvSpPr>
          <p:nvPr>
            <p:ph type="title"/>
          </p:nvPr>
        </p:nvSpPr>
        <p:spPr/>
        <p:txBody>
          <a:bodyPr>
            <a:normAutofit/>
          </a:bodyPr>
          <a:lstStyle/>
          <a:p>
            <a:r>
              <a:rPr lang="en-GB" dirty="0"/>
              <a:t>Field between parallel plates</a:t>
            </a:r>
          </a:p>
        </p:txBody>
      </p:sp>
      <p:sp>
        <p:nvSpPr>
          <p:cNvPr id="3" name="Text Placeholder 2">
            <a:extLst>
              <a:ext uri="{FF2B5EF4-FFF2-40B4-BE49-F238E27FC236}">
                <a16:creationId xmlns:a16="http://schemas.microsoft.com/office/drawing/2014/main" id="{0E9D374B-F61D-ABF1-26BB-B79961758074}"/>
              </a:ext>
            </a:extLst>
          </p:cNvPr>
          <p:cNvSpPr>
            <a:spLocks noGrp="1"/>
          </p:cNvSpPr>
          <p:nvPr>
            <p:ph idx="1"/>
          </p:nvPr>
        </p:nvSpPr>
        <p:spPr/>
        <p:txBody>
          <a:bodyPr/>
          <a:lstStyle/>
          <a:p>
            <a:r>
              <a:rPr lang="en-GB" dirty="0">
                <a:latin typeface="+mn-lt"/>
              </a:rPr>
              <a:t>We can model this using</a:t>
            </a:r>
          </a:p>
          <a:p>
            <a:pPr marL="342900" indent="-342900">
              <a:buFont typeface="Arial" panose="020B0604020202020204" pitchFamily="34" charset="0"/>
              <a:buChar char="•"/>
            </a:pPr>
            <a:r>
              <a:rPr lang="en-GB" kern="100" dirty="0">
                <a:effectLst/>
                <a:latin typeface="+mn-lt"/>
                <a:ea typeface="Calibri" panose="020F0502020204030204" pitchFamily="34" charset="0"/>
                <a:cs typeface="Times New Roman" panose="02020603050405020304" pitchFamily="18" charset="0"/>
              </a:rPr>
              <a:t>charge simulation</a:t>
            </a:r>
          </a:p>
          <a:p>
            <a:pPr marL="342900" indent="-342900">
              <a:buFont typeface="Arial" panose="020B0604020202020204" pitchFamily="34" charset="0"/>
              <a:buChar char="•"/>
            </a:pPr>
            <a:r>
              <a:rPr lang="en-GB" kern="100" dirty="0">
                <a:effectLst/>
                <a:latin typeface="+mn-lt"/>
                <a:ea typeface="Calibri" panose="020F0502020204030204" pitchFamily="34" charset="0"/>
                <a:cs typeface="Times New Roman" panose="02020603050405020304" pitchFamily="18" charset="0"/>
              </a:rPr>
              <a:t>fabric sheet</a:t>
            </a:r>
          </a:p>
          <a:p>
            <a:endParaRPr lang="en-GB" dirty="0"/>
          </a:p>
          <a:p>
            <a:r>
              <a:rPr lang="en-GB" dirty="0"/>
              <a:t>Between parallel plates</a:t>
            </a:r>
          </a:p>
          <a:p>
            <a:endParaRPr lang="en-GB" dirty="0"/>
          </a:p>
          <a:p>
            <a:endParaRPr lang="en-GB"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4BAB83C-B32F-2994-11D9-5498E9716B08}"/>
                  </a:ext>
                </a:extLst>
              </p:cNvPr>
              <p:cNvSpPr txBox="1"/>
              <p:nvPr/>
            </p:nvSpPr>
            <p:spPr>
              <a:xfrm>
                <a:off x="4866154" y="4454151"/>
                <a:ext cx="8541834" cy="120032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2400" i="1" kern="100" smtClean="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𝑑</m:t>
                      </m:r>
                      <m:r>
                        <a:rPr lang="en-GB" sz="2400" i="1" kern="100" smtClean="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m:t>
                      </m:r>
                      <m:r>
                        <a:rPr lang="en-GB" sz="2400" i="1" kern="100" smtClean="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𝑑𝑖𝑠𝑡𝑎𝑛𝑐𝑒</m:t>
                      </m:r>
                      <m:r>
                        <a:rPr lang="en-GB" sz="2400" i="1" kern="100" smtClean="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 </m:t>
                      </m:r>
                      <m:r>
                        <a:rPr lang="en-GB" sz="2400" i="1" kern="100" smtClean="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𝑏𝑒𝑡𝑤𝑒𝑒𝑛</m:t>
                      </m:r>
                      <m:r>
                        <a:rPr lang="en-GB" sz="2400" i="1" kern="100" smtClean="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 </m:t>
                      </m:r>
                      <m:r>
                        <a:rPr lang="en-GB" sz="2400" i="1" kern="100" smtClean="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𝑝𝑙𝑎𝑡𝑒𝑠</m:t>
                      </m:r>
                    </m:oMath>
                  </m:oMathPara>
                </a14:m>
                <a:endParaRPr lang="en-GB" sz="2400" kern="100" dirty="0">
                  <a:solidFill>
                    <a:srgbClr val="747678"/>
                  </a:solidFill>
                  <a:effectLst/>
                  <a:latin typeface="Calibri" panose="020F0502020204030204" pitchFamily="34" charset="0"/>
                  <a:ea typeface="Calibri" panose="020F0502020204030204" pitchFamily="34"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GB" sz="2400" i="1" kern="10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𝑉</m:t>
                      </m:r>
                      <m:r>
                        <a:rPr lang="en-GB" sz="2400" i="1" kern="10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m:t>
                      </m:r>
                      <m:r>
                        <a:rPr lang="en-GB" sz="2400" i="1" kern="10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𝑝𝑜𝑡𝑒𝑛𝑡𝑖𝑎𝑙</m:t>
                      </m:r>
                      <m:r>
                        <a:rPr lang="en-GB" sz="2400" i="1" kern="10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 </m:t>
                      </m:r>
                      <m:r>
                        <a:rPr lang="en-GB" sz="2400" i="1" kern="10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𝑑𝑖𝑓𝑓𝑒𝑟𝑒𝑛𝑐𝑒</m:t>
                      </m:r>
                      <m:r>
                        <a:rPr lang="en-GB" sz="2400" i="1" kern="10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 </m:t>
                      </m:r>
                      <m:r>
                        <a:rPr lang="en-GB" sz="2400" i="1" kern="10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𝑏𝑒𝑡𝑤𝑒𝑒𝑛</m:t>
                      </m:r>
                      <m:r>
                        <a:rPr lang="en-GB" sz="2400" i="1" kern="10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 </m:t>
                      </m:r>
                      <m:r>
                        <a:rPr lang="en-GB" sz="2400" i="1" kern="100">
                          <a:solidFill>
                            <a:srgbClr val="747678"/>
                          </a:solidFill>
                          <a:effectLst/>
                          <a:latin typeface="Cambria Math" panose="02040503050406030204" pitchFamily="18" charset="0"/>
                          <a:ea typeface="Calibri" panose="020F0502020204030204" pitchFamily="34" charset="0"/>
                          <a:cs typeface="Times New Roman" panose="02020603050405020304" pitchFamily="18" charset="0"/>
                        </a:rPr>
                        <m:t>𝑝𝑙𝑎𝑡𝑒𝑠</m:t>
                      </m:r>
                    </m:oMath>
                  </m:oMathPara>
                </a14:m>
                <a:endParaRPr lang="en-GB" sz="2400" kern="100" dirty="0">
                  <a:solidFill>
                    <a:srgbClr val="747678"/>
                  </a:solidFill>
                  <a:effectLst/>
                  <a:latin typeface="Calibri" panose="020F0502020204030204" pitchFamily="34" charset="0"/>
                  <a:ea typeface="Calibri" panose="020F0502020204030204" pitchFamily="34" charset="0"/>
                  <a:cs typeface="Times New Roman" panose="02020603050405020304" pitchFamily="18" charset="0"/>
                </a:endParaRPr>
              </a:p>
              <a:p>
                <a:r>
                  <a:rPr lang="en-GB" sz="2400" kern="100" dirty="0">
                    <a:solidFill>
                      <a:srgbClr val="747678"/>
                    </a:solidFill>
                    <a:effectLst/>
                    <a:latin typeface="Calibri" panose="020F0502020204030204" pitchFamily="34" charset="0"/>
                    <a:ea typeface="Calibri" panose="020F0502020204030204" pitchFamily="34" charset="0"/>
                    <a:cs typeface="Times New Roman" panose="02020603050405020304" pitchFamily="18" charset="0"/>
                  </a:rPr>
                  <a:t> </a:t>
                </a:r>
              </a:p>
            </p:txBody>
          </p:sp>
        </mc:Choice>
        <mc:Fallback xmlns="">
          <p:sp>
            <p:nvSpPr>
              <p:cNvPr id="7" name="TextBox 6">
                <a:extLst>
                  <a:ext uri="{FF2B5EF4-FFF2-40B4-BE49-F238E27FC236}">
                    <a16:creationId xmlns:a16="http://schemas.microsoft.com/office/drawing/2014/main" id="{14BAB83C-B32F-2994-11D9-5498E9716B08}"/>
                  </a:ext>
                </a:extLst>
              </p:cNvPr>
              <p:cNvSpPr txBox="1">
                <a:spLocks noRot="1" noChangeAspect="1" noMove="1" noResize="1" noEditPoints="1" noAdjustHandles="1" noChangeArrowheads="1" noChangeShapeType="1" noTextEdit="1"/>
              </p:cNvSpPr>
              <p:nvPr/>
            </p:nvSpPr>
            <p:spPr>
              <a:xfrm>
                <a:off x="4866154" y="4454151"/>
                <a:ext cx="8541834" cy="1200329"/>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43D5EA9E-48D1-D23A-CD9A-5D035F914F8D}"/>
                  </a:ext>
                </a:extLst>
              </p:cNvPr>
              <p:cNvGraphicFramePr>
                <a:graphicFrameLocks noGrp="1"/>
              </p:cNvGraphicFramePr>
              <p:nvPr>
                <p:extLst>
                  <p:ext uri="{D42A27DB-BD31-4B8C-83A1-F6EECF244321}">
                    <p14:modId xmlns:p14="http://schemas.microsoft.com/office/powerpoint/2010/main" val="3258834364"/>
                  </p:ext>
                </p:extLst>
              </p:nvPr>
            </p:nvGraphicFramePr>
            <p:xfrm>
              <a:off x="6601272" y="1962237"/>
              <a:ext cx="4752528" cy="2039057"/>
            </p:xfrm>
            <a:graphic>
              <a:graphicData uri="http://schemas.openxmlformats.org/drawingml/2006/table">
                <a:tbl>
                  <a:tblPr firstRow="1" bandRow="1">
                    <a:tableStyleId>{5C22544A-7EE6-4342-B048-85BDC9FD1C3A}</a:tableStyleId>
                  </a:tblPr>
                  <a:tblGrid>
                    <a:gridCol w="4752528">
                      <a:extLst>
                        <a:ext uri="{9D8B030D-6E8A-4147-A177-3AD203B41FA5}">
                          <a16:colId xmlns:a16="http://schemas.microsoft.com/office/drawing/2014/main" val="3304476693"/>
                        </a:ext>
                      </a:extLst>
                    </a:gridCol>
                  </a:tblGrid>
                  <a:tr h="591257">
                    <a:tc>
                      <a:txBody>
                        <a:bodyPr/>
                        <a:lstStyle/>
                        <a:p>
                          <a:r>
                            <a:rPr lang="en-GB" sz="2400" kern="100" dirty="0">
                              <a:effectLst/>
                              <a:latin typeface="+mn-lt"/>
                            </a:rPr>
                            <a:t>Electric</a:t>
                          </a:r>
                          <a:r>
                            <a:rPr lang="en-GB" sz="2400" kern="100" baseline="0" dirty="0">
                              <a:effectLst/>
                              <a:latin typeface="+mn-lt"/>
                            </a:rPr>
                            <a:t> field strength, </a:t>
                          </a:r>
                          <a14:m>
                            <m:oMath xmlns:m="http://schemas.openxmlformats.org/officeDocument/2006/math">
                              <m:r>
                                <a:rPr lang="en-GB" sz="2400" kern="100">
                                  <a:effectLst/>
                                  <a:latin typeface="Cambria Math" panose="02040503050406030204" pitchFamily="18" charset="0"/>
                                </a:rPr>
                                <m:t>𝐸</m:t>
                              </m:r>
                            </m:oMath>
                          </a14:m>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9800481"/>
                      </a:ext>
                    </a:extLst>
                  </a:tr>
                  <a:tr h="1276367">
                    <a:tc>
                      <a:txBody>
                        <a:bodyPr/>
                        <a:lstStyle/>
                        <a:p>
                          <a:pPr/>
                          <a14:m>
                            <m:oMathPara xmlns:m="http://schemas.openxmlformats.org/officeDocument/2006/math">
                              <m:oMathParaPr>
                                <m:jc m:val="centerGroup"/>
                              </m:oMathParaPr>
                              <m:oMath xmlns:m="http://schemas.openxmlformats.org/officeDocument/2006/math">
                                <m:r>
                                  <m:rPr>
                                    <m:sty m:val="p"/>
                                  </m:rPr>
                                  <a:rPr lang="en-GB" sz="2400" b="0" i="0" kern="100" smtClean="0">
                                    <a:effectLst/>
                                    <a:latin typeface="Cambria Math" panose="02040503050406030204" pitchFamily="18" charset="0"/>
                                  </a:rPr>
                                  <m:t>E</m:t>
                                </m:r>
                                <m:r>
                                  <a:rPr lang="en-GB" sz="2400" b="0" i="0" kern="100" smtClean="0">
                                    <a:effectLst/>
                                    <a:latin typeface="Cambria Math" panose="02040503050406030204" pitchFamily="18" charset="0"/>
                                  </a:rPr>
                                  <m:t>=</m:t>
                                </m:r>
                                <m:f>
                                  <m:fPr>
                                    <m:ctrlPr>
                                      <a:rPr lang="en-GB" sz="2400" b="0" i="1" kern="100" smtClean="0">
                                        <a:effectLst/>
                                        <a:latin typeface="Cambria Math" panose="02040503050406030204" pitchFamily="18" charset="0"/>
                                      </a:rPr>
                                    </m:ctrlPr>
                                  </m:fPr>
                                  <m:num>
                                    <m:r>
                                      <a:rPr lang="en-GB" sz="2400" b="0" i="1" kern="100" smtClean="0">
                                        <a:effectLst/>
                                        <a:latin typeface="Cambria Math" panose="02040503050406030204" pitchFamily="18" charset="0"/>
                                      </a:rPr>
                                      <m:t>𝑉</m:t>
                                    </m:r>
                                  </m:num>
                                  <m:den>
                                    <m:r>
                                      <a:rPr lang="en-GB" sz="2400" b="0" i="1" kern="100" smtClean="0">
                                        <a:effectLst/>
                                        <a:latin typeface="Cambria Math" panose="02040503050406030204" pitchFamily="18" charset="0"/>
                                      </a:rPr>
                                      <m:t>𝑑</m:t>
                                    </m:r>
                                  </m:den>
                                </m:f>
                              </m:oMath>
                            </m:oMathPara>
                          </a14:m>
                          <a:endParaRPr lang="en-GB" sz="2400" b="0" kern="100" dirty="0">
                            <a:effectLst/>
                            <a:latin typeface="+mn-lt"/>
                            <a:ea typeface="Calibri" panose="020F0502020204030204" pitchFamily="34"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d>
                                  <m:dPr>
                                    <m:begChr m:val="["/>
                                    <m:endChr m:val="]"/>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dPr>
                                  <m:e>
                                    <m: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t>𝑉</m:t>
                                    </m:r>
                                    <m:sSup>
                                      <m:sSupPr>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sSupPr>
                                      <m:e>
                                        <m: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t>𝑚</m:t>
                                        </m:r>
                                      </m:e>
                                      <m:sup>
                                        <m: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t>−1</m:t>
                                        </m:r>
                                      </m:sup>
                                    </m:sSup>
                                  </m:e>
                                </m:d>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GB" sz="2400" b="0" i="1" kern="100"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V</m:t>
                                    </m:r>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num>
                                  <m:den>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m:t>
                                    </m:r>
                                    <m:r>
                                      <a:rPr lang="en-GB" sz="2400" b="0" i="0" kern="100" smtClean="0">
                                        <a:effectLst/>
                                        <a:latin typeface="Cambria Math" panose="02040503050406030204" pitchFamily="18" charset="0"/>
                                        <a:ea typeface="Calibri" panose="020F0502020204030204" pitchFamily="34" charset="0"/>
                                        <a:cs typeface="Times New Roman" panose="02020603050405020304" pitchFamily="18" charset="0"/>
                                      </a:rPr>
                                      <m:t>]</m:t>
                                    </m:r>
                                  </m:den>
                                </m:f>
                              </m:oMath>
                            </m:oMathPara>
                          </a14:m>
                          <a:endParaRPr lang="en-GB" sz="2400" b="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09282741"/>
                      </a:ext>
                    </a:extLst>
                  </a:tr>
                </a:tbl>
              </a:graphicData>
            </a:graphic>
          </p:graphicFrame>
        </mc:Choice>
        <mc:Fallback xmlns="">
          <p:graphicFrame>
            <p:nvGraphicFramePr>
              <p:cNvPr id="4" name="Table 3">
                <a:extLst>
                  <a:ext uri="{FF2B5EF4-FFF2-40B4-BE49-F238E27FC236}">
                    <a16:creationId xmlns:a16="http://schemas.microsoft.com/office/drawing/2014/main" id="{43D5EA9E-48D1-D23A-CD9A-5D035F914F8D}"/>
                  </a:ext>
                </a:extLst>
              </p:cNvPr>
              <p:cNvGraphicFramePr>
                <a:graphicFrameLocks noGrp="1"/>
              </p:cNvGraphicFramePr>
              <p:nvPr>
                <p:extLst>
                  <p:ext uri="{D42A27DB-BD31-4B8C-83A1-F6EECF244321}">
                    <p14:modId xmlns:p14="http://schemas.microsoft.com/office/powerpoint/2010/main" val="3258834364"/>
                  </p:ext>
                </p:extLst>
              </p:nvPr>
            </p:nvGraphicFramePr>
            <p:xfrm>
              <a:off x="6601272" y="1962237"/>
              <a:ext cx="4752528" cy="2039057"/>
            </p:xfrm>
            <a:graphic>
              <a:graphicData uri="http://schemas.openxmlformats.org/drawingml/2006/table">
                <a:tbl>
                  <a:tblPr firstRow="1" bandRow="1">
                    <a:tableStyleId>{5C22544A-7EE6-4342-B048-85BDC9FD1C3A}</a:tableStyleId>
                  </a:tblPr>
                  <a:tblGrid>
                    <a:gridCol w="4752528">
                      <a:extLst>
                        <a:ext uri="{9D8B030D-6E8A-4147-A177-3AD203B41FA5}">
                          <a16:colId xmlns:a16="http://schemas.microsoft.com/office/drawing/2014/main" val="3304476693"/>
                        </a:ext>
                      </a:extLst>
                    </a:gridCol>
                  </a:tblGrid>
                  <a:tr h="591257">
                    <a:tc>
                      <a:txBody>
                        <a:bodyPr/>
                        <a:lstStyle/>
                        <a:p>
                          <a:endParaRPr lang="en-US"/>
                        </a:p>
                      </a:txBody>
                      <a:tcPr marL="68580" marR="68580" marT="0" marB="0">
                        <a:blipFill>
                          <a:blip r:embed="rId4"/>
                          <a:stretch>
                            <a:fillRect l="-128" t="-15464" r="-512" b="-248454"/>
                          </a:stretch>
                        </a:blipFill>
                      </a:tcPr>
                    </a:tc>
                    <a:extLst>
                      <a:ext uri="{0D108BD9-81ED-4DB2-BD59-A6C34878D82A}">
                        <a16:rowId xmlns:a16="http://schemas.microsoft.com/office/drawing/2014/main" val="219800481"/>
                      </a:ext>
                    </a:extLst>
                  </a:tr>
                  <a:tr h="1447800">
                    <a:tc>
                      <a:txBody>
                        <a:bodyPr/>
                        <a:lstStyle/>
                        <a:p>
                          <a:endParaRPr lang="en-US"/>
                        </a:p>
                      </a:txBody>
                      <a:tcPr marL="68580" marR="68580" marT="0" marB="0">
                        <a:blipFill>
                          <a:blip r:embed="rId4"/>
                          <a:stretch>
                            <a:fillRect l="-128" t="-46862" r="-512" b="-837"/>
                          </a:stretch>
                        </a:blipFill>
                      </a:tcPr>
                    </a:tc>
                    <a:extLst>
                      <a:ext uri="{0D108BD9-81ED-4DB2-BD59-A6C34878D82A}">
                        <a16:rowId xmlns:a16="http://schemas.microsoft.com/office/drawing/2014/main" val="509282741"/>
                      </a:ext>
                    </a:extLst>
                  </a:tr>
                </a:tbl>
              </a:graphicData>
            </a:graphic>
          </p:graphicFrame>
        </mc:Fallback>
      </mc:AlternateContent>
    </p:spTree>
    <p:extLst>
      <p:ext uri="{BB962C8B-B14F-4D97-AF65-F5344CB8AC3E}">
        <p14:creationId xmlns:p14="http://schemas.microsoft.com/office/powerpoint/2010/main" val="2470297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2C7D7-8EEC-4219-0798-4DE705293C48}"/>
              </a:ext>
            </a:extLst>
          </p:cNvPr>
          <p:cNvSpPr>
            <a:spLocks noGrp="1"/>
          </p:cNvSpPr>
          <p:nvPr>
            <p:ph type="title"/>
          </p:nvPr>
        </p:nvSpPr>
        <p:spPr/>
        <p:txBody>
          <a:bodyPr/>
          <a:lstStyle/>
          <a:p>
            <a:r>
              <a:rPr lang="en-GB" dirty="0"/>
              <a:t>Returning to our model</a:t>
            </a:r>
          </a:p>
        </p:txBody>
      </p:sp>
      <p:sp>
        <p:nvSpPr>
          <p:cNvPr id="3" name="Content Placeholder 2">
            <a:extLst>
              <a:ext uri="{FF2B5EF4-FFF2-40B4-BE49-F238E27FC236}">
                <a16:creationId xmlns:a16="http://schemas.microsoft.com/office/drawing/2014/main" id="{E633DA2A-78EE-B55C-4005-D1FD30B3D0D8}"/>
              </a:ext>
            </a:extLst>
          </p:cNvPr>
          <p:cNvSpPr>
            <a:spLocks noGrp="1"/>
          </p:cNvSpPr>
          <p:nvPr>
            <p:ph idx="1"/>
          </p:nvPr>
        </p:nvSpPr>
        <p:spPr/>
        <p:txBody>
          <a:bodyPr/>
          <a:lstStyle/>
          <a:p>
            <a:r>
              <a:rPr lang="en-GB" dirty="0"/>
              <a:t>Positively Charged Plate</a:t>
            </a:r>
          </a:p>
          <a:p>
            <a:endParaRPr lang="en-GB" dirty="0"/>
          </a:p>
          <a:p>
            <a:endParaRPr lang="en-GB" dirty="0"/>
          </a:p>
          <a:p>
            <a:r>
              <a:rPr lang="en-GB" dirty="0"/>
              <a:t>Negatively Charged Plate</a:t>
            </a:r>
          </a:p>
        </p:txBody>
      </p:sp>
    </p:spTree>
    <p:extLst>
      <p:ext uri="{BB962C8B-B14F-4D97-AF65-F5344CB8AC3E}">
        <p14:creationId xmlns:p14="http://schemas.microsoft.com/office/powerpoint/2010/main" val="34612689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0652E-E05F-8359-2A00-C87F7CA3718A}"/>
              </a:ext>
            </a:extLst>
          </p:cNvPr>
          <p:cNvSpPr>
            <a:spLocks noGrp="1"/>
          </p:cNvSpPr>
          <p:nvPr>
            <p:ph type="title"/>
          </p:nvPr>
        </p:nvSpPr>
        <p:spPr/>
        <p:txBody>
          <a:bodyPr/>
          <a:lstStyle/>
          <a:p>
            <a:r>
              <a:rPr lang="en-GB" dirty="0"/>
              <a:t>An LED</a:t>
            </a:r>
          </a:p>
        </p:txBody>
      </p:sp>
      <p:sp>
        <p:nvSpPr>
          <p:cNvPr id="3" name="Content Placeholder 2">
            <a:extLst>
              <a:ext uri="{FF2B5EF4-FFF2-40B4-BE49-F238E27FC236}">
                <a16:creationId xmlns:a16="http://schemas.microsoft.com/office/drawing/2014/main" id="{A968CAF4-04AC-4B25-F93D-80C9C828E799}"/>
              </a:ext>
            </a:extLst>
          </p:cNvPr>
          <p:cNvSpPr>
            <a:spLocks noGrp="1"/>
          </p:cNvSpPr>
          <p:nvPr>
            <p:ph idx="1"/>
          </p:nvPr>
        </p:nvSpPr>
        <p:spPr>
          <a:xfrm>
            <a:off x="838200" y="1825625"/>
            <a:ext cx="6156960" cy="4351338"/>
          </a:xfrm>
        </p:spPr>
        <p:txBody>
          <a:bodyPr/>
          <a:lstStyle/>
          <a:p>
            <a:r>
              <a:rPr lang="en-GB" dirty="0"/>
              <a:t>Current can only flow one way (orientation matters)</a:t>
            </a:r>
          </a:p>
          <a:p>
            <a:endParaRPr lang="en-GB" dirty="0"/>
          </a:p>
          <a:p>
            <a:r>
              <a:rPr lang="en-GB" dirty="0"/>
              <a:t>Requires a minimum potential difference ∆V across the leads before lighting up</a:t>
            </a:r>
          </a:p>
        </p:txBody>
      </p:sp>
      <p:sp>
        <p:nvSpPr>
          <p:cNvPr id="4" name="Content Placeholder 6">
            <a:extLst>
              <a:ext uri="{FF2B5EF4-FFF2-40B4-BE49-F238E27FC236}">
                <a16:creationId xmlns:a16="http://schemas.microsoft.com/office/drawing/2014/main" id="{06EBD45D-CD7A-0980-C1B6-85F6D19ED0CD}"/>
              </a:ext>
            </a:extLst>
          </p:cNvPr>
          <p:cNvSpPr txBox="1">
            <a:spLocks/>
          </p:cNvSpPr>
          <p:nvPr/>
        </p:nvSpPr>
        <p:spPr>
          <a:xfrm>
            <a:off x="1676400" y="6492875"/>
            <a:ext cx="10515600" cy="263343"/>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GB" sz="1200" dirty="0"/>
              <a:t>CC3.0 https://commons.wikimedia.org/wiki/File:Witte_led_close_up.jpg</a:t>
            </a:r>
          </a:p>
        </p:txBody>
      </p:sp>
      <p:pic>
        <p:nvPicPr>
          <p:cNvPr id="2050" name="Picture 2">
            <a:extLst>
              <a:ext uri="{FF2B5EF4-FFF2-40B4-BE49-F238E27FC236}">
                <a16:creationId xmlns:a16="http://schemas.microsoft.com/office/drawing/2014/main" id="{72D45527-C5FE-17F9-7E6A-C79F98D32B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5160" y="765175"/>
            <a:ext cx="4567204" cy="4652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38160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3D7426D-C223-D428-F1E8-DEBE0CBC94DC}"/>
              </a:ext>
            </a:extLst>
          </p:cNvPr>
          <p:cNvSpPr>
            <a:spLocks noGrp="1"/>
          </p:cNvSpPr>
          <p:nvPr>
            <p:ph type="title"/>
          </p:nvPr>
        </p:nvSpPr>
        <p:spPr/>
        <p:txBody>
          <a:bodyPr/>
          <a:lstStyle/>
          <a:p>
            <a:r>
              <a:rPr lang="en-GB" dirty="0"/>
              <a:t>Mapping Electric Fields</a:t>
            </a:r>
          </a:p>
        </p:txBody>
      </p:sp>
      <p:pic>
        <p:nvPicPr>
          <p:cNvPr id="5" name="Picture 4">
            <a:extLst>
              <a:ext uri="{FF2B5EF4-FFF2-40B4-BE49-F238E27FC236}">
                <a16:creationId xmlns:a16="http://schemas.microsoft.com/office/drawing/2014/main" id="{EAAC933B-25EC-A88A-4C26-909BBF905FC5}"/>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3771900" y="1844139"/>
            <a:ext cx="3752605" cy="1877182"/>
          </a:xfrm>
          <a:prstGeom prst="rect">
            <a:avLst/>
          </a:prstGeom>
        </p:spPr>
      </p:pic>
      <p:pic>
        <p:nvPicPr>
          <p:cNvPr id="6" name="Picture 5" descr="A close up of a device&#10;&#10;Description automatically generated">
            <a:extLst>
              <a:ext uri="{FF2B5EF4-FFF2-40B4-BE49-F238E27FC236}">
                <a16:creationId xmlns:a16="http://schemas.microsoft.com/office/drawing/2014/main" id="{19F9C50A-1B8F-C6A3-7985-9763105B57CB}"/>
              </a:ext>
            </a:extLst>
          </p:cNvPr>
          <p:cNvPicPr/>
          <p:nvPr/>
        </p:nvPicPr>
        <p:blipFill>
          <a:blip r:embed="rId3">
            <a:extLst>
              <a:ext uri="{28A0092B-C50C-407E-A947-70E740481C1C}">
                <a14:useLocalDpi xmlns:a14="http://schemas.microsoft.com/office/drawing/2010/main" val="0"/>
              </a:ext>
            </a:extLst>
          </a:blip>
          <a:stretch>
            <a:fillRect/>
          </a:stretch>
        </p:blipFill>
        <p:spPr>
          <a:xfrm>
            <a:off x="3771900" y="3840480"/>
            <a:ext cx="3752605" cy="1828800"/>
          </a:xfrm>
          <a:prstGeom prst="rect">
            <a:avLst/>
          </a:prstGeom>
        </p:spPr>
      </p:pic>
      <p:sp>
        <p:nvSpPr>
          <p:cNvPr id="7" name="Content Placeholder 6">
            <a:extLst>
              <a:ext uri="{FF2B5EF4-FFF2-40B4-BE49-F238E27FC236}">
                <a16:creationId xmlns:a16="http://schemas.microsoft.com/office/drawing/2014/main" id="{D6C59823-C571-DA09-C535-7D2A61F571AC}"/>
              </a:ext>
            </a:extLst>
          </p:cNvPr>
          <p:cNvSpPr txBox="1">
            <a:spLocks/>
          </p:cNvSpPr>
          <p:nvPr/>
        </p:nvSpPr>
        <p:spPr>
          <a:xfrm>
            <a:off x="1676400" y="6492875"/>
            <a:ext cx="10515600" cy="263343"/>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GB" sz="1200" dirty="0" err="1"/>
              <a:t>Perimiter</a:t>
            </a:r>
            <a:r>
              <a:rPr lang="en-GB" sz="1200" dirty="0"/>
              <a:t> Institute</a:t>
            </a:r>
          </a:p>
        </p:txBody>
      </p:sp>
    </p:spTree>
    <p:extLst>
      <p:ext uri="{BB962C8B-B14F-4D97-AF65-F5344CB8AC3E}">
        <p14:creationId xmlns:p14="http://schemas.microsoft.com/office/powerpoint/2010/main" val="3524112093"/>
      </p:ext>
    </p:extLst>
  </p:cSld>
  <p:clrMapOvr>
    <a:masterClrMapping/>
  </p:clrMapOvr>
  <p:transition spd="slow">
    <p:push di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D9BFD1-8CE2-C8DF-1D81-8D76F2AB1CBA}"/>
              </a:ext>
            </a:extLst>
          </p:cNvPr>
          <p:cNvSpPr>
            <a:spLocks noGrp="1"/>
          </p:cNvSpPr>
          <p:nvPr>
            <p:ph type="title"/>
          </p:nvPr>
        </p:nvSpPr>
        <p:spPr/>
        <p:txBody>
          <a:bodyPr/>
          <a:lstStyle/>
          <a:p>
            <a:r>
              <a:rPr lang="en-GB" dirty="0"/>
              <a:t>Mapping Electric Fields</a:t>
            </a:r>
          </a:p>
        </p:txBody>
      </p:sp>
      <p:sp>
        <p:nvSpPr>
          <p:cNvPr id="4" name="Content Placeholder 3">
            <a:extLst>
              <a:ext uri="{FF2B5EF4-FFF2-40B4-BE49-F238E27FC236}">
                <a16:creationId xmlns:a16="http://schemas.microsoft.com/office/drawing/2014/main" id="{AF5072C6-4657-F933-4F01-CD3F973012FA}"/>
              </a:ext>
            </a:extLst>
          </p:cNvPr>
          <p:cNvSpPr>
            <a:spLocks noGrp="1"/>
          </p:cNvSpPr>
          <p:nvPr>
            <p:ph idx="1"/>
          </p:nvPr>
        </p:nvSpPr>
        <p:spPr/>
        <p:txBody>
          <a:bodyPr>
            <a:normAutofit fontScale="92500" lnSpcReduction="20000"/>
          </a:bodyPr>
          <a:lstStyle/>
          <a:p>
            <a:pPr marL="514350" indent="-514350">
              <a:buFont typeface="+mj-lt"/>
              <a:buAutoNum type="arabicPeriod"/>
            </a:pPr>
            <a:r>
              <a:rPr lang="en-GB" dirty="0"/>
              <a:t>Gently bend your LED leads so that their ends are more than 3 cm apart.</a:t>
            </a:r>
          </a:p>
          <a:p>
            <a:pPr marL="514350" indent="-514350">
              <a:buFont typeface="+mj-lt"/>
              <a:buAutoNum type="arabicPeriod"/>
            </a:pPr>
            <a:r>
              <a:rPr lang="en-GB" dirty="0"/>
              <a:t>Position the LED so that the longer lead is toward the plate connected to the </a:t>
            </a:r>
          </a:p>
          <a:p>
            <a:pPr marL="514350" indent="-514350">
              <a:buFont typeface="+mj-lt"/>
              <a:buAutoNum type="arabicPeriod"/>
            </a:pPr>
            <a:r>
              <a:rPr lang="en-GB" dirty="0"/>
              <a:t>+ terminal, and place both leads in the water between the parallel plates.</a:t>
            </a:r>
          </a:p>
          <a:p>
            <a:pPr marL="514350" indent="-514350">
              <a:buFont typeface="+mj-lt"/>
              <a:buAutoNum type="arabicPeriod"/>
            </a:pPr>
            <a:r>
              <a:rPr lang="en-GB" dirty="0"/>
              <a:t>Gently bend the leads closer together until the LED just lights up.</a:t>
            </a:r>
          </a:p>
          <a:p>
            <a:pPr marL="514350" indent="-514350">
              <a:buFont typeface="+mj-lt"/>
              <a:buAutoNum type="arabicPeriod"/>
            </a:pPr>
            <a:r>
              <a:rPr lang="en-GB" dirty="0"/>
              <a:t>Move the LED around, keeping the same orientation. What do you observe? Why? </a:t>
            </a:r>
          </a:p>
          <a:p>
            <a:endParaRPr lang="en-GB" dirty="0"/>
          </a:p>
        </p:txBody>
      </p:sp>
    </p:spTree>
    <p:extLst>
      <p:ext uri="{BB962C8B-B14F-4D97-AF65-F5344CB8AC3E}">
        <p14:creationId xmlns:p14="http://schemas.microsoft.com/office/powerpoint/2010/main" val="17088358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B8A37-9D65-DC89-B858-01FEB616A434}"/>
              </a:ext>
            </a:extLst>
          </p:cNvPr>
          <p:cNvSpPr>
            <a:spLocks noGrp="1"/>
          </p:cNvSpPr>
          <p:nvPr>
            <p:ph type="title"/>
          </p:nvPr>
        </p:nvSpPr>
        <p:spPr/>
        <p:txBody>
          <a:bodyPr/>
          <a:lstStyle/>
          <a:p>
            <a:r>
              <a:rPr lang="en-GB" dirty="0"/>
              <a:t>Reflection</a:t>
            </a:r>
          </a:p>
        </p:txBody>
      </p:sp>
      <p:sp>
        <p:nvSpPr>
          <p:cNvPr id="3" name="Content Placeholder 2">
            <a:extLst>
              <a:ext uri="{FF2B5EF4-FFF2-40B4-BE49-F238E27FC236}">
                <a16:creationId xmlns:a16="http://schemas.microsoft.com/office/drawing/2014/main" id="{65091551-4E14-224A-A3B8-BE4DC03D5DA1}"/>
              </a:ext>
            </a:extLst>
          </p:cNvPr>
          <p:cNvSpPr>
            <a:spLocks noGrp="1"/>
          </p:cNvSpPr>
          <p:nvPr>
            <p:ph idx="1"/>
          </p:nvPr>
        </p:nvSpPr>
        <p:spPr/>
        <p:txBody>
          <a:bodyPr/>
          <a:lstStyle/>
          <a:p>
            <a:r>
              <a:rPr lang="en-GB" dirty="0"/>
              <a:t>Mapping Electric Fields</a:t>
            </a:r>
          </a:p>
          <a:p>
            <a:endParaRPr lang="en-GB" dirty="0"/>
          </a:p>
          <a:p>
            <a:r>
              <a:rPr lang="en-GB" dirty="0"/>
              <a:t>LED, Fabric, Simulations</a:t>
            </a:r>
          </a:p>
        </p:txBody>
      </p:sp>
    </p:spTree>
    <p:extLst>
      <p:ext uri="{BB962C8B-B14F-4D97-AF65-F5344CB8AC3E}">
        <p14:creationId xmlns:p14="http://schemas.microsoft.com/office/powerpoint/2010/main" val="34887582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BBFF6-7F1E-2AFD-734E-6D79DDA0DDA7}"/>
              </a:ext>
            </a:extLst>
          </p:cNvPr>
          <p:cNvSpPr>
            <a:spLocks noGrp="1"/>
          </p:cNvSpPr>
          <p:nvPr>
            <p:ph type="title"/>
          </p:nvPr>
        </p:nvSpPr>
        <p:spPr/>
        <p:txBody>
          <a:bodyPr>
            <a:normAutofit/>
          </a:bodyPr>
          <a:lstStyle/>
          <a:p>
            <a:r>
              <a:rPr lang="en-GB" dirty="0"/>
              <a:t>All equations</a:t>
            </a:r>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0783A36C-6560-8136-6F3B-5EEF7BD9814B}"/>
                  </a:ext>
                </a:extLst>
              </p:cNvPr>
              <p:cNvGraphicFramePr>
                <a:graphicFrameLocks noGrp="1"/>
              </p:cNvGraphicFramePr>
              <p:nvPr/>
            </p:nvGraphicFramePr>
            <p:xfrm>
              <a:off x="-24679" y="4229185"/>
              <a:ext cx="12216679" cy="2720796"/>
            </p:xfrm>
            <a:graphic>
              <a:graphicData uri="http://schemas.openxmlformats.org/drawingml/2006/table">
                <a:tbl>
                  <a:tblPr firstRow="1" firstCol="1" bandRow="1">
                    <a:tableStyleId>{5C22544A-7EE6-4342-B048-85BDC9FD1C3A}</a:tableStyleId>
                  </a:tblPr>
                  <a:tblGrid>
                    <a:gridCol w="2853447">
                      <a:extLst>
                        <a:ext uri="{9D8B030D-6E8A-4147-A177-3AD203B41FA5}">
                          <a16:colId xmlns:a16="http://schemas.microsoft.com/office/drawing/2014/main" val="479576478"/>
                        </a:ext>
                      </a:extLst>
                    </a:gridCol>
                    <a:gridCol w="4669277">
                      <a:extLst>
                        <a:ext uri="{9D8B030D-6E8A-4147-A177-3AD203B41FA5}">
                          <a16:colId xmlns:a16="http://schemas.microsoft.com/office/drawing/2014/main" val="3964591719"/>
                        </a:ext>
                      </a:extLst>
                    </a:gridCol>
                    <a:gridCol w="4693955">
                      <a:extLst>
                        <a:ext uri="{9D8B030D-6E8A-4147-A177-3AD203B41FA5}">
                          <a16:colId xmlns:a16="http://schemas.microsoft.com/office/drawing/2014/main" val="1962242768"/>
                        </a:ext>
                      </a:extLst>
                    </a:gridCol>
                  </a:tblGrid>
                  <a:tr h="290957">
                    <a:tc>
                      <a:txBody>
                        <a:bodyPr/>
                        <a:lstStyle/>
                        <a:p>
                          <a:r>
                            <a:rPr lang="en-GB" sz="2400" kern="100">
                              <a:effectLst/>
                              <a:latin typeface="+mn-lt"/>
                            </a:rPr>
                            <a:t> </a:t>
                          </a:r>
                          <a:endParaRPr lang="en-GB" sz="2400" kern="1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r>
                            <a:rPr lang="en-GB" sz="2400" kern="100" dirty="0">
                              <a:effectLst/>
                              <a:latin typeface="+mn-lt"/>
                            </a:rPr>
                            <a:t>For a unit charge</a:t>
                          </a:r>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r>
                            <a:rPr lang="en-GB" sz="2400" kern="100">
                              <a:effectLst/>
                              <a:latin typeface="+mn-lt"/>
                            </a:rPr>
                            <a:t>For a known charge</a:t>
                          </a:r>
                          <a:endParaRPr lang="en-GB" sz="2400" kern="1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90953489"/>
                      </a:ext>
                    </a:extLst>
                  </a:tr>
                  <a:tr h="1177518">
                    <a:tc>
                      <a:txBody>
                        <a:bodyPr/>
                        <a:lstStyle/>
                        <a:p>
                          <a:r>
                            <a:rPr lang="en-GB" sz="2400" kern="100">
                              <a:effectLst/>
                              <a:latin typeface="+mn-lt"/>
                            </a:rPr>
                            <a:t>Strength of attraction</a:t>
                          </a:r>
                          <a:endParaRPr lang="en-GB" sz="2400" kern="1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r>
                            <a:rPr lang="en-GB" sz="2400" kern="100" dirty="0">
                              <a:effectLst/>
                              <a:latin typeface="+mn-lt"/>
                            </a:rPr>
                            <a:t>Field strength </a:t>
                          </a:r>
                        </a:p>
                        <a:p>
                          <a:pPr/>
                          <a14:m>
                            <m:oMathPara xmlns:m="http://schemas.openxmlformats.org/officeDocument/2006/math">
                              <m:oMathParaPr>
                                <m:jc m:val="centerGroup"/>
                              </m:oMathParaPr>
                              <m:oMath xmlns:m="http://schemas.openxmlformats.org/officeDocument/2006/math">
                                <m:r>
                                  <a:rPr lang="en-GB" sz="2400" kern="100">
                                    <a:effectLst/>
                                    <a:latin typeface="Cambria Math" panose="02040503050406030204" pitchFamily="18" charset="0"/>
                                  </a:rPr>
                                  <m:t>𝐸</m:t>
                                </m:r>
                                <m:r>
                                  <a:rPr lang="en-GB" sz="2400" kern="100">
                                    <a:effectLst/>
                                    <a:latin typeface="Cambria Math" panose="02040503050406030204" pitchFamily="18" charset="0"/>
                                  </a:rPr>
                                  <m:t>=</m:t>
                                </m:r>
                                <m:f>
                                  <m:fPr>
                                    <m:ctrlPr>
                                      <a:rPr lang="en-GB" sz="2400" i="1" kern="100">
                                        <a:effectLst/>
                                        <a:latin typeface="Cambria Math" panose="02040503050406030204" pitchFamily="18" charset="0"/>
                                      </a:rPr>
                                    </m:ctrlPr>
                                  </m:fPr>
                                  <m:num>
                                    <m:r>
                                      <a:rPr lang="en-GB" sz="2400" kern="100">
                                        <a:effectLst/>
                                        <a:latin typeface="Cambria Math" panose="02040503050406030204" pitchFamily="18" charset="0"/>
                                      </a:rPr>
                                      <m:t>1</m:t>
                                    </m:r>
                                  </m:num>
                                  <m:den>
                                    <m:r>
                                      <a:rPr lang="en-GB" sz="2400" kern="100">
                                        <a:effectLst/>
                                        <a:latin typeface="Cambria Math" panose="02040503050406030204" pitchFamily="18" charset="0"/>
                                      </a:rPr>
                                      <m:t>4</m:t>
                                    </m:r>
                                    <m:r>
                                      <a:rPr lang="en-GB" sz="2400" kern="100">
                                        <a:effectLst/>
                                        <a:latin typeface="Cambria Math" panose="02040503050406030204" pitchFamily="18" charset="0"/>
                                      </a:rPr>
                                      <m:t>𝜋</m:t>
                                    </m:r>
                                    <m:sSub>
                                      <m:sSubPr>
                                        <m:ctrlPr>
                                          <a:rPr lang="en-GB" sz="2400" i="1" kern="100">
                                            <a:effectLst/>
                                            <a:latin typeface="Cambria Math" panose="02040503050406030204" pitchFamily="18" charset="0"/>
                                          </a:rPr>
                                        </m:ctrlPr>
                                      </m:sSubPr>
                                      <m:e>
                                        <m:r>
                                          <a:rPr lang="en-GB" sz="2400" kern="100">
                                            <a:effectLst/>
                                            <a:latin typeface="Cambria Math" panose="02040503050406030204" pitchFamily="18" charset="0"/>
                                          </a:rPr>
                                          <m:t>𝜖</m:t>
                                        </m:r>
                                      </m:e>
                                      <m:sub>
                                        <m:r>
                                          <a:rPr lang="en-GB" sz="2400" kern="100">
                                            <a:effectLst/>
                                            <a:latin typeface="Cambria Math" panose="02040503050406030204" pitchFamily="18" charset="0"/>
                                          </a:rPr>
                                          <m:t>0</m:t>
                                        </m:r>
                                      </m:sub>
                                    </m:sSub>
                                  </m:den>
                                </m:f>
                                <m:f>
                                  <m:fPr>
                                    <m:ctrlPr>
                                      <a:rPr lang="en-GB" sz="2400" i="1" kern="100">
                                        <a:effectLst/>
                                        <a:latin typeface="Cambria Math" panose="02040503050406030204" pitchFamily="18" charset="0"/>
                                      </a:rPr>
                                    </m:ctrlPr>
                                  </m:fPr>
                                  <m:num>
                                    <m:r>
                                      <a:rPr lang="en-GB" sz="2400" kern="100">
                                        <a:effectLst/>
                                        <a:latin typeface="Cambria Math" panose="02040503050406030204" pitchFamily="18" charset="0"/>
                                      </a:rPr>
                                      <m:t>𝑄</m:t>
                                    </m:r>
                                  </m:num>
                                  <m:den>
                                    <m:sSup>
                                      <m:sSupPr>
                                        <m:ctrlPr>
                                          <a:rPr lang="en-GB" sz="2400" i="1" kern="100">
                                            <a:effectLst/>
                                            <a:latin typeface="Cambria Math" panose="02040503050406030204" pitchFamily="18" charset="0"/>
                                          </a:rPr>
                                        </m:ctrlPr>
                                      </m:sSupPr>
                                      <m:e>
                                        <m:r>
                                          <a:rPr lang="en-GB" sz="2400" kern="100">
                                            <a:effectLst/>
                                            <a:latin typeface="Cambria Math" panose="02040503050406030204" pitchFamily="18" charset="0"/>
                                          </a:rPr>
                                          <m:t>𝑟</m:t>
                                        </m:r>
                                      </m:e>
                                      <m:sup>
                                        <m:r>
                                          <a:rPr lang="en-GB" sz="2400" kern="100">
                                            <a:effectLst/>
                                            <a:latin typeface="Cambria Math" panose="02040503050406030204" pitchFamily="18" charset="0"/>
                                          </a:rPr>
                                          <m:t>2</m:t>
                                        </m:r>
                                      </m:sup>
                                    </m:sSup>
                                  </m:den>
                                </m:f>
                              </m:oMath>
                            </m:oMathPara>
                          </a14:m>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r>
                            <a:rPr lang="en-GB" sz="2400" kern="100" dirty="0">
                              <a:effectLst/>
                              <a:latin typeface="+mn-lt"/>
                            </a:rPr>
                            <a:t>Force between two charges</a:t>
                          </a:r>
                        </a:p>
                        <a:p>
                          <a:pPr/>
                          <a14:m>
                            <m:oMathPara xmlns:m="http://schemas.openxmlformats.org/officeDocument/2006/math">
                              <m:oMathParaPr>
                                <m:jc m:val="centerGroup"/>
                              </m:oMathParaPr>
                              <m:oMath xmlns:m="http://schemas.openxmlformats.org/officeDocument/2006/math">
                                <m:sSub>
                                  <m:sSubPr>
                                    <m:ctrlPr>
                                      <a:rPr lang="en-GB" sz="2400" i="1" kern="100">
                                        <a:effectLst/>
                                        <a:latin typeface="Cambria Math" panose="02040503050406030204" pitchFamily="18" charset="0"/>
                                      </a:rPr>
                                    </m:ctrlPr>
                                  </m:sSubPr>
                                  <m:e>
                                    <m:r>
                                      <a:rPr lang="en-GB" sz="2400" kern="100">
                                        <a:effectLst/>
                                        <a:latin typeface="Cambria Math" panose="02040503050406030204" pitchFamily="18" charset="0"/>
                                      </a:rPr>
                                      <m:t>𝐹</m:t>
                                    </m:r>
                                  </m:e>
                                  <m:sub>
                                    <m:r>
                                      <a:rPr lang="en-GB" sz="2400" kern="100">
                                        <a:effectLst/>
                                        <a:latin typeface="Cambria Math" panose="02040503050406030204" pitchFamily="18" charset="0"/>
                                      </a:rPr>
                                      <m:t>𝑒𝑙𝑒𝑐</m:t>
                                    </m:r>
                                  </m:sub>
                                </m:sSub>
                                <m:r>
                                  <a:rPr lang="en-GB" sz="2400" kern="100">
                                    <a:effectLst/>
                                    <a:latin typeface="Cambria Math" panose="02040503050406030204" pitchFamily="18" charset="0"/>
                                  </a:rPr>
                                  <m:t>=</m:t>
                                </m:r>
                                <m:f>
                                  <m:fPr>
                                    <m:ctrlPr>
                                      <a:rPr lang="en-GB" sz="2400" i="1" kern="100">
                                        <a:effectLst/>
                                        <a:latin typeface="Cambria Math" panose="02040503050406030204" pitchFamily="18" charset="0"/>
                                      </a:rPr>
                                    </m:ctrlPr>
                                  </m:fPr>
                                  <m:num>
                                    <m:r>
                                      <a:rPr lang="en-GB" sz="2400" kern="100">
                                        <a:effectLst/>
                                        <a:latin typeface="Cambria Math" panose="02040503050406030204" pitchFamily="18" charset="0"/>
                                      </a:rPr>
                                      <m:t>1</m:t>
                                    </m:r>
                                  </m:num>
                                  <m:den>
                                    <m:r>
                                      <a:rPr lang="en-GB" sz="2400" kern="100">
                                        <a:effectLst/>
                                        <a:latin typeface="Cambria Math" panose="02040503050406030204" pitchFamily="18" charset="0"/>
                                      </a:rPr>
                                      <m:t>4</m:t>
                                    </m:r>
                                    <m:r>
                                      <a:rPr lang="en-GB" sz="2400" kern="100">
                                        <a:effectLst/>
                                        <a:latin typeface="Cambria Math" panose="02040503050406030204" pitchFamily="18" charset="0"/>
                                      </a:rPr>
                                      <m:t>𝜋</m:t>
                                    </m:r>
                                    <m:sSub>
                                      <m:sSubPr>
                                        <m:ctrlPr>
                                          <a:rPr lang="en-GB" sz="2400" i="1" kern="100">
                                            <a:effectLst/>
                                            <a:latin typeface="Cambria Math" panose="02040503050406030204" pitchFamily="18" charset="0"/>
                                          </a:rPr>
                                        </m:ctrlPr>
                                      </m:sSubPr>
                                      <m:e>
                                        <m:r>
                                          <a:rPr lang="en-GB" sz="2400" kern="100">
                                            <a:effectLst/>
                                            <a:latin typeface="Cambria Math" panose="02040503050406030204" pitchFamily="18" charset="0"/>
                                          </a:rPr>
                                          <m:t>𝜖</m:t>
                                        </m:r>
                                      </m:e>
                                      <m:sub>
                                        <m:r>
                                          <a:rPr lang="en-GB" sz="2400" kern="100">
                                            <a:effectLst/>
                                            <a:latin typeface="Cambria Math" panose="02040503050406030204" pitchFamily="18" charset="0"/>
                                          </a:rPr>
                                          <m:t>0</m:t>
                                        </m:r>
                                      </m:sub>
                                    </m:sSub>
                                  </m:den>
                                </m:f>
                                <m:f>
                                  <m:fPr>
                                    <m:ctrlPr>
                                      <a:rPr lang="en-GB" sz="2400" i="1" kern="100">
                                        <a:effectLst/>
                                        <a:latin typeface="Cambria Math" panose="02040503050406030204" pitchFamily="18" charset="0"/>
                                      </a:rPr>
                                    </m:ctrlPr>
                                  </m:fPr>
                                  <m:num>
                                    <m:r>
                                      <a:rPr lang="en-GB" sz="2400" kern="100">
                                        <a:effectLst/>
                                        <a:latin typeface="Cambria Math" panose="02040503050406030204" pitchFamily="18" charset="0"/>
                                      </a:rPr>
                                      <m:t>𝑄𝑞</m:t>
                                    </m:r>
                                  </m:num>
                                  <m:den>
                                    <m:sSup>
                                      <m:sSupPr>
                                        <m:ctrlPr>
                                          <a:rPr lang="en-GB" sz="2400" i="1" kern="100">
                                            <a:effectLst/>
                                            <a:latin typeface="Cambria Math" panose="02040503050406030204" pitchFamily="18" charset="0"/>
                                          </a:rPr>
                                        </m:ctrlPr>
                                      </m:sSupPr>
                                      <m:e>
                                        <m:r>
                                          <a:rPr lang="en-GB" sz="2400" kern="100">
                                            <a:effectLst/>
                                            <a:latin typeface="Cambria Math" panose="02040503050406030204" pitchFamily="18" charset="0"/>
                                          </a:rPr>
                                          <m:t>𝑟</m:t>
                                        </m:r>
                                      </m:e>
                                      <m:sup>
                                        <m:r>
                                          <a:rPr lang="en-GB" sz="2400" kern="100">
                                            <a:effectLst/>
                                            <a:latin typeface="Cambria Math" panose="02040503050406030204" pitchFamily="18" charset="0"/>
                                          </a:rPr>
                                          <m:t>2</m:t>
                                        </m:r>
                                      </m:sup>
                                    </m:sSup>
                                  </m:den>
                                </m:f>
                              </m:oMath>
                            </m:oMathPara>
                          </a14:m>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22270686"/>
                      </a:ext>
                    </a:extLst>
                  </a:tr>
                  <a:tr h="1177518">
                    <a:tc>
                      <a:txBody>
                        <a:bodyPr/>
                        <a:lstStyle/>
                        <a:p>
                          <a:r>
                            <a:rPr lang="en-GB" sz="2400" kern="100" dirty="0">
                              <a:effectLst/>
                              <a:latin typeface="+mn-lt"/>
                            </a:rPr>
                            <a:t>Energy needed</a:t>
                          </a:r>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r>
                            <a:rPr lang="en-GB" sz="2400" kern="100" dirty="0">
                              <a:effectLst/>
                              <a:latin typeface="+mn-lt"/>
                            </a:rPr>
                            <a:t>Electrical potential</a:t>
                          </a:r>
                        </a:p>
                        <a:p>
                          <a:pPr/>
                          <a14:m>
                            <m:oMathPara xmlns:m="http://schemas.openxmlformats.org/officeDocument/2006/math">
                              <m:oMathParaPr>
                                <m:jc m:val="centerGroup"/>
                              </m:oMathParaPr>
                              <m:oMath xmlns:m="http://schemas.openxmlformats.org/officeDocument/2006/math">
                                <m:r>
                                  <a:rPr lang="en-GB" sz="2400" b="0" i="1" kern="100" smtClean="0">
                                    <a:effectLst/>
                                    <a:latin typeface="Cambria Math" panose="02040503050406030204" pitchFamily="18" charset="0"/>
                                  </a:rPr>
                                  <m:t>𝑉</m:t>
                                </m:r>
                                <m:r>
                                  <a:rPr lang="en-GB" sz="2400" kern="100">
                                    <a:effectLst/>
                                    <a:latin typeface="Cambria Math" panose="02040503050406030204" pitchFamily="18" charset="0"/>
                                  </a:rPr>
                                  <m:t>=</m:t>
                                </m:r>
                                <m:f>
                                  <m:fPr>
                                    <m:ctrlPr>
                                      <a:rPr lang="en-GB" sz="2400" i="1" kern="100">
                                        <a:effectLst/>
                                        <a:latin typeface="Cambria Math" panose="02040503050406030204" pitchFamily="18" charset="0"/>
                                      </a:rPr>
                                    </m:ctrlPr>
                                  </m:fPr>
                                  <m:num>
                                    <m:r>
                                      <a:rPr lang="en-GB" sz="2400" kern="100">
                                        <a:effectLst/>
                                        <a:latin typeface="Cambria Math" panose="02040503050406030204" pitchFamily="18" charset="0"/>
                                      </a:rPr>
                                      <m:t>1</m:t>
                                    </m:r>
                                  </m:num>
                                  <m:den>
                                    <m:r>
                                      <a:rPr lang="en-GB" sz="2400" kern="100">
                                        <a:effectLst/>
                                        <a:latin typeface="Cambria Math" panose="02040503050406030204" pitchFamily="18" charset="0"/>
                                      </a:rPr>
                                      <m:t>4</m:t>
                                    </m:r>
                                    <m:r>
                                      <a:rPr lang="en-GB" sz="2400" kern="100">
                                        <a:effectLst/>
                                        <a:latin typeface="Cambria Math" panose="02040503050406030204" pitchFamily="18" charset="0"/>
                                      </a:rPr>
                                      <m:t>𝜋</m:t>
                                    </m:r>
                                    <m:sSub>
                                      <m:sSubPr>
                                        <m:ctrlPr>
                                          <a:rPr lang="en-GB" sz="2400" i="1" kern="100">
                                            <a:effectLst/>
                                            <a:latin typeface="Cambria Math" panose="02040503050406030204" pitchFamily="18" charset="0"/>
                                          </a:rPr>
                                        </m:ctrlPr>
                                      </m:sSubPr>
                                      <m:e>
                                        <m:r>
                                          <a:rPr lang="en-GB" sz="2400" kern="100">
                                            <a:effectLst/>
                                            <a:latin typeface="Cambria Math" panose="02040503050406030204" pitchFamily="18" charset="0"/>
                                          </a:rPr>
                                          <m:t>𝜖</m:t>
                                        </m:r>
                                      </m:e>
                                      <m:sub>
                                        <m:r>
                                          <a:rPr lang="en-GB" sz="2400" kern="100">
                                            <a:effectLst/>
                                            <a:latin typeface="Cambria Math" panose="02040503050406030204" pitchFamily="18" charset="0"/>
                                          </a:rPr>
                                          <m:t>0</m:t>
                                        </m:r>
                                      </m:sub>
                                    </m:sSub>
                                  </m:den>
                                </m:f>
                                <m:f>
                                  <m:fPr>
                                    <m:ctrlPr>
                                      <a:rPr lang="en-GB" sz="2400" i="1" kern="100">
                                        <a:effectLst/>
                                        <a:latin typeface="Cambria Math" panose="02040503050406030204" pitchFamily="18" charset="0"/>
                                      </a:rPr>
                                    </m:ctrlPr>
                                  </m:fPr>
                                  <m:num>
                                    <m:r>
                                      <a:rPr lang="en-GB" sz="2400" kern="100">
                                        <a:effectLst/>
                                        <a:latin typeface="Cambria Math" panose="02040503050406030204" pitchFamily="18" charset="0"/>
                                      </a:rPr>
                                      <m:t>𝑄</m:t>
                                    </m:r>
                                  </m:num>
                                  <m:den>
                                    <m:r>
                                      <a:rPr lang="en-GB" sz="2400" kern="100">
                                        <a:effectLst/>
                                        <a:latin typeface="Cambria Math" panose="02040503050406030204" pitchFamily="18" charset="0"/>
                                      </a:rPr>
                                      <m:t>𝑟</m:t>
                                    </m:r>
                                  </m:den>
                                </m:f>
                              </m:oMath>
                            </m:oMathPara>
                          </a14:m>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r>
                            <a:rPr lang="en-GB" sz="2400" kern="100" dirty="0">
                              <a:effectLst/>
                              <a:latin typeface="+mn-lt"/>
                            </a:rPr>
                            <a:t>Potential energy</a:t>
                          </a:r>
                        </a:p>
                        <a:p>
                          <a:pPr/>
                          <a14:m>
                            <m:oMathPara xmlns:m="http://schemas.openxmlformats.org/officeDocument/2006/math">
                              <m:oMathParaPr>
                                <m:jc m:val="centerGroup"/>
                              </m:oMathParaPr>
                              <m:oMath xmlns:m="http://schemas.openxmlformats.org/officeDocument/2006/math">
                                <m:r>
                                  <m:rPr>
                                    <m:sty m:val="p"/>
                                  </m:rPr>
                                  <a:rPr lang="en-GB" sz="2400" b="0" i="0" kern="100" smtClean="0">
                                    <a:effectLst/>
                                    <a:latin typeface="Cambria Math" panose="02040503050406030204" pitchFamily="18" charset="0"/>
                                  </a:rPr>
                                  <m:t>energy</m:t>
                                </m:r>
                                <m:r>
                                  <a:rPr lang="en-GB" sz="2400" kern="100">
                                    <a:effectLst/>
                                    <a:latin typeface="Cambria Math" panose="02040503050406030204" pitchFamily="18" charset="0"/>
                                  </a:rPr>
                                  <m:t>=</m:t>
                                </m:r>
                                <m:f>
                                  <m:fPr>
                                    <m:ctrlPr>
                                      <a:rPr lang="en-GB" sz="2400" i="1" kern="100">
                                        <a:effectLst/>
                                        <a:latin typeface="Cambria Math" panose="02040503050406030204" pitchFamily="18" charset="0"/>
                                      </a:rPr>
                                    </m:ctrlPr>
                                  </m:fPr>
                                  <m:num>
                                    <m:r>
                                      <a:rPr lang="en-GB" sz="2400" kern="100">
                                        <a:effectLst/>
                                        <a:latin typeface="Cambria Math" panose="02040503050406030204" pitchFamily="18" charset="0"/>
                                      </a:rPr>
                                      <m:t>1</m:t>
                                    </m:r>
                                  </m:num>
                                  <m:den>
                                    <m:r>
                                      <a:rPr lang="en-GB" sz="2400" kern="100">
                                        <a:effectLst/>
                                        <a:latin typeface="Cambria Math" panose="02040503050406030204" pitchFamily="18" charset="0"/>
                                      </a:rPr>
                                      <m:t>4</m:t>
                                    </m:r>
                                    <m:r>
                                      <a:rPr lang="en-GB" sz="2400" kern="100">
                                        <a:effectLst/>
                                        <a:latin typeface="Cambria Math" panose="02040503050406030204" pitchFamily="18" charset="0"/>
                                      </a:rPr>
                                      <m:t>𝜋</m:t>
                                    </m:r>
                                    <m:sSub>
                                      <m:sSubPr>
                                        <m:ctrlPr>
                                          <a:rPr lang="en-GB" sz="2400" i="1" kern="100">
                                            <a:effectLst/>
                                            <a:latin typeface="Cambria Math" panose="02040503050406030204" pitchFamily="18" charset="0"/>
                                          </a:rPr>
                                        </m:ctrlPr>
                                      </m:sSubPr>
                                      <m:e>
                                        <m:r>
                                          <a:rPr lang="en-GB" sz="2400" kern="100">
                                            <a:effectLst/>
                                            <a:latin typeface="Cambria Math" panose="02040503050406030204" pitchFamily="18" charset="0"/>
                                          </a:rPr>
                                          <m:t>𝜖</m:t>
                                        </m:r>
                                      </m:e>
                                      <m:sub>
                                        <m:r>
                                          <a:rPr lang="en-GB" sz="2400" kern="100">
                                            <a:effectLst/>
                                            <a:latin typeface="Cambria Math" panose="02040503050406030204" pitchFamily="18" charset="0"/>
                                          </a:rPr>
                                          <m:t>0</m:t>
                                        </m:r>
                                      </m:sub>
                                    </m:sSub>
                                  </m:den>
                                </m:f>
                                <m:f>
                                  <m:fPr>
                                    <m:ctrlPr>
                                      <a:rPr lang="en-GB" sz="2400" i="1" kern="100">
                                        <a:effectLst/>
                                        <a:latin typeface="Cambria Math" panose="02040503050406030204" pitchFamily="18" charset="0"/>
                                      </a:rPr>
                                    </m:ctrlPr>
                                  </m:fPr>
                                  <m:num>
                                    <m:r>
                                      <a:rPr lang="en-GB" sz="2400" kern="100">
                                        <a:effectLst/>
                                        <a:latin typeface="Cambria Math" panose="02040503050406030204" pitchFamily="18" charset="0"/>
                                      </a:rPr>
                                      <m:t>𝑄</m:t>
                                    </m:r>
                                    <m:r>
                                      <m:rPr>
                                        <m:sty m:val="p"/>
                                      </m:rPr>
                                      <a:rPr lang="en-GB" sz="2400" b="0" i="0" kern="100" smtClean="0">
                                        <a:effectLst/>
                                        <a:latin typeface="Cambria Math" panose="02040503050406030204" pitchFamily="18" charset="0"/>
                                      </a:rPr>
                                      <m:t>q</m:t>
                                    </m:r>
                                  </m:num>
                                  <m:den>
                                    <m:r>
                                      <a:rPr lang="en-GB" sz="2400" kern="100">
                                        <a:effectLst/>
                                        <a:latin typeface="Cambria Math" panose="02040503050406030204" pitchFamily="18" charset="0"/>
                                      </a:rPr>
                                      <m:t>𝑟</m:t>
                                    </m:r>
                                  </m:den>
                                </m:f>
                              </m:oMath>
                            </m:oMathPara>
                          </a14:m>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52863781"/>
                      </a:ext>
                    </a:extLst>
                  </a:tr>
                </a:tbl>
              </a:graphicData>
            </a:graphic>
          </p:graphicFrame>
        </mc:Choice>
        <mc:Fallback xmlns="">
          <p:graphicFrame>
            <p:nvGraphicFramePr>
              <p:cNvPr id="4" name="Table 3">
                <a:extLst>
                  <a:ext uri="{FF2B5EF4-FFF2-40B4-BE49-F238E27FC236}">
                    <a16:creationId xmlns:a16="http://schemas.microsoft.com/office/drawing/2014/main" id="{0783A36C-6560-8136-6F3B-5EEF7BD9814B}"/>
                  </a:ext>
                </a:extLst>
              </p:cNvPr>
              <p:cNvGraphicFramePr>
                <a:graphicFrameLocks noGrp="1"/>
              </p:cNvGraphicFramePr>
              <p:nvPr>
                <p:extLst>
                  <p:ext uri="{D42A27DB-BD31-4B8C-83A1-F6EECF244321}">
                    <p14:modId xmlns:p14="http://schemas.microsoft.com/office/powerpoint/2010/main" val="1669160580"/>
                  </p:ext>
                </p:extLst>
              </p:nvPr>
            </p:nvGraphicFramePr>
            <p:xfrm>
              <a:off x="-24679" y="4229185"/>
              <a:ext cx="12216679" cy="2720796"/>
            </p:xfrm>
            <a:graphic>
              <a:graphicData uri="http://schemas.openxmlformats.org/drawingml/2006/table">
                <a:tbl>
                  <a:tblPr firstRow="1" firstCol="1" bandRow="1">
                    <a:tableStyleId>{5C22544A-7EE6-4342-B048-85BDC9FD1C3A}</a:tableStyleId>
                  </a:tblPr>
                  <a:tblGrid>
                    <a:gridCol w="2853447">
                      <a:extLst>
                        <a:ext uri="{9D8B030D-6E8A-4147-A177-3AD203B41FA5}">
                          <a16:colId xmlns:a16="http://schemas.microsoft.com/office/drawing/2014/main" val="479576478"/>
                        </a:ext>
                      </a:extLst>
                    </a:gridCol>
                    <a:gridCol w="4669277">
                      <a:extLst>
                        <a:ext uri="{9D8B030D-6E8A-4147-A177-3AD203B41FA5}">
                          <a16:colId xmlns:a16="http://schemas.microsoft.com/office/drawing/2014/main" val="3964591719"/>
                        </a:ext>
                      </a:extLst>
                    </a:gridCol>
                    <a:gridCol w="4693955">
                      <a:extLst>
                        <a:ext uri="{9D8B030D-6E8A-4147-A177-3AD203B41FA5}">
                          <a16:colId xmlns:a16="http://schemas.microsoft.com/office/drawing/2014/main" val="1962242768"/>
                        </a:ext>
                      </a:extLst>
                    </a:gridCol>
                  </a:tblGrid>
                  <a:tr h="365760">
                    <a:tc>
                      <a:txBody>
                        <a:bodyPr/>
                        <a:lstStyle/>
                        <a:p>
                          <a:r>
                            <a:rPr lang="en-GB" sz="2400" kern="100">
                              <a:effectLst/>
                              <a:latin typeface="+mn-lt"/>
                            </a:rPr>
                            <a:t> </a:t>
                          </a:r>
                          <a:endParaRPr lang="en-GB" sz="2400" kern="1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r>
                            <a:rPr lang="en-GB" sz="2400" kern="100" dirty="0">
                              <a:effectLst/>
                              <a:latin typeface="+mn-lt"/>
                            </a:rPr>
                            <a:t>For a unit charge</a:t>
                          </a:r>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r>
                            <a:rPr lang="en-GB" sz="2400" kern="100">
                              <a:effectLst/>
                              <a:latin typeface="+mn-lt"/>
                            </a:rPr>
                            <a:t>For a known charge</a:t>
                          </a:r>
                          <a:endParaRPr lang="en-GB" sz="2400" kern="1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90953489"/>
                      </a:ext>
                    </a:extLst>
                  </a:tr>
                  <a:tr h="1177518">
                    <a:tc>
                      <a:txBody>
                        <a:bodyPr/>
                        <a:lstStyle/>
                        <a:p>
                          <a:r>
                            <a:rPr lang="en-GB" sz="2400" kern="100">
                              <a:effectLst/>
                              <a:latin typeface="+mn-lt"/>
                            </a:rPr>
                            <a:t>Strength of attraction</a:t>
                          </a:r>
                          <a:endParaRPr lang="en-GB" sz="2400" kern="1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endParaRPr lang="en-US"/>
                        </a:p>
                      </a:txBody>
                      <a:tcPr marL="68580" marR="68580" marT="0" marB="0">
                        <a:blipFill>
                          <a:blip r:embed="rId2"/>
                          <a:stretch>
                            <a:fillRect l="-61580" t="-39785" r="-101635" b="-101075"/>
                          </a:stretch>
                        </a:blipFill>
                      </a:tcPr>
                    </a:tc>
                    <a:tc>
                      <a:txBody>
                        <a:bodyPr/>
                        <a:lstStyle/>
                        <a:p>
                          <a:endParaRPr lang="en-US"/>
                        </a:p>
                      </a:txBody>
                      <a:tcPr marL="68580" marR="68580" marT="0" marB="0">
                        <a:blipFill>
                          <a:blip r:embed="rId2"/>
                          <a:stretch>
                            <a:fillRect l="-160270" t="-39785" r="-811" b="-101075"/>
                          </a:stretch>
                        </a:blipFill>
                      </a:tcPr>
                    </a:tc>
                    <a:extLst>
                      <a:ext uri="{0D108BD9-81ED-4DB2-BD59-A6C34878D82A}">
                        <a16:rowId xmlns:a16="http://schemas.microsoft.com/office/drawing/2014/main" val="1122270686"/>
                      </a:ext>
                    </a:extLst>
                  </a:tr>
                  <a:tr h="1177518">
                    <a:tc>
                      <a:txBody>
                        <a:bodyPr/>
                        <a:lstStyle/>
                        <a:p>
                          <a:r>
                            <a:rPr lang="en-GB" sz="2400" kern="100" dirty="0">
                              <a:effectLst/>
                              <a:latin typeface="+mn-lt"/>
                            </a:rPr>
                            <a:t>Energy needed</a:t>
                          </a:r>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endParaRPr lang="en-US"/>
                        </a:p>
                      </a:txBody>
                      <a:tcPr marL="68580" marR="68580" marT="0" marB="0">
                        <a:blipFill>
                          <a:blip r:embed="rId2"/>
                          <a:stretch>
                            <a:fillRect l="-61580" t="-139785" r="-101635" b="-1075"/>
                          </a:stretch>
                        </a:blipFill>
                      </a:tcPr>
                    </a:tc>
                    <a:tc>
                      <a:txBody>
                        <a:bodyPr/>
                        <a:lstStyle/>
                        <a:p>
                          <a:endParaRPr lang="en-US"/>
                        </a:p>
                      </a:txBody>
                      <a:tcPr marL="68580" marR="68580" marT="0" marB="0">
                        <a:blipFill>
                          <a:blip r:embed="rId2"/>
                          <a:stretch>
                            <a:fillRect l="-160270" t="-139785" r="-811" b="-1075"/>
                          </a:stretch>
                        </a:blipFill>
                      </a:tcPr>
                    </a:tc>
                    <a:extLst>
                      <a:ext uri="{0D108BD9-81ED-4DB2-BD59-A6C34878D82A}">
                        <a16:rowId xmlns:a16="http://schemas.microsoft.com/office/drawing/2014/main" val="265286378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8B7F9C9B-5F9B-B4E4-90B4-B472D31CC0EA}"/>
                  </a:ext>
                </a:extLst>
              </p:cNvPr>
              <p:cNvGraphicFramePr>
                <a:graphicFrameLocks noGrp="1"/>
              </p:cNvGraphicFramePr>
              <p:nvPr/>
            </p:nvGraphicFramePr>
            <p:xfrm>
              <a:off x="7340226" y="2373935"/>
              <a:ext cx="4752528" cy="1050481"/>
            </p:xfrm>
            <a:graphic>
              <a:graphicData uri="http://schemas.openxmlformats.org/drawingml/2006/table">
                <a:tbl>
                  <a:tblPr firstRow="1" bandRow="1">
                    <a:tableStyleId>{5C22544A-7EE6-4342-B048-85BDC9FD1C3A}</a:tableStyleId>
                  </a:tblPr>
                  <a:tblGrid>
                    <a:gridCol w="4752528">
                      <a:extLst>
                        <a:ext uri="{9D8B030D-6E8A-4147-A177-3AD203B41FA5}">
                          <a16:colId xmlns:a16="http://schemas.microsoft.com/office/drawing/2014/main" val="1974005744"/>
                        </a:ext>
                      </a:extLst>
                    </a:gridCol>
                  </a:tblGrid>
                  <a:tr h="234092">
                    <a:tc>
                      <a:txBody>
                        <a:bodyPr/>
                        <a:lstStyle/>
                        <a:p>
                          <a:r>
                            <a:rPr lang="en-GB" sz="2400" kern="100" dirty="0">
                              <a:effectLst/>
                              <a:latin typeface="+mn-lt"/>
                            </a:rPr>
                            <a:t>Electric</a:t>
                          </a:r>
                          <a:r>
                            <a:rPr lang="en-GB" sz="2400" kern="100" baseline="0" dirty="0">
                              <a:effectLst/>
                              <a:latin typeface="+mn-lt"/>
                            </a:rPr>
                            <a:t> field strength, </a:t>
                          </a:r>
                          <a14:m>
                            <m:oMath xmlns:m="http://schemas.openxmlformats.org/officeDocument/2006/math">
                              <m:r>
                                <a:rPr lang="en-GB" sz="2400" kern="100">
                                  <a:effectLst/>
                                  <a:latin typeface="Cambria Math" panose="02040503050406030204" pitchFamily="18" charset="0"/>
                                </a:rPr>
                                <m:t>𝐸</m:t>
                              </m:r>
                            </m:oMath>
                          </a14:m>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7951426"/>
                      </a:ext>
                    </a:extLst>
                  </a:tr>
                  <a:tr h="588129">
                    <a:tc>
                      <a:txBody>
                        <a:bodyPr/>
                        <a:lstStyle/>
                        <a:p>
                          <a:pPr/>
                          <a14:m>
                            <m:oMathPara xmlns:m="http://schemas.openxmlformats.org/officeDocument/2006/math">
                              <m:oMathParaPr>
                                <m:jc m:val="centerGroup"/>
                              </m:oMathParaPr>
                              <m:oMath xmlns:m="http://schemas.openxmlformats.org/officeDocument/2006/math">
                                <m:r>
                                  <m:rPr>
                                    <m:sty m:val="p"/>
                                  </m:rPr>
                                  <a:rPr lang="en-GB" sz="2400" b="0" i="0" kern="100" smtClean="0">
                                    <a:effectLst/>
                                    <a:latin typeface="Cambria Math" panose="02040503050406030204" pitchFamily="18" charset="0"/>
                                  </a:rPr>
                                  <m:t>E</m:t>
                                </m:r>
                                <m:r>
                                  <a:rPr lang="en-GB" sz="2400" b="0" i="0" kern="100" smtClean="0">
                                    <a:effectLst/>
                                    <a:latin typeface="Cambria Math" panose="02040503050406030204" pitchFamily="18" charset="0"/>
                                  </a:rPr>
                                  <m:t>=</m:t>
                                </m:r>
                                <m:f>
                                  <m:fPr>
                                    <m:ctrlPr>
                                      <a:rPr lang="en-GB" sz="2400" b="0" i="1" kern="100" smtClean="0">
                                        <a:effectLst/>
                                        <a:latin typeface="Cambria Math" panose="02040503050406030204" pitchFamily="18" charset="0"/>
                                      </a:rPr>
                                    </m:ctrlPr>
                                  </m:fPr>
                                  <m:num>
                                    <m:r>
                                      <a:rPr lang="en-GB" sz="2400" b="0" i="1" kern="100" smtClean="0">
                                        <a:effectLst/>
                                        <a:latin typeface="Cambria Math" panose="02040503050406030204" pitchFamily="18" charset="0"/>
                                      </a:rPr>
                                      <m:t>𝑉</m:t>
                                    </m:r>
                                  </m:num>
                                  <m:den>
                                    <m:r>
                                      <a:rPr lang="en-GB" sz="2400" b="0" i="1" kern="100" smtClean="0">
                                        <a:effectLst/>
                                        <a:latin typeface="Cambria Math" panose="02040503050406030204" pitchFamily="18" charset="0"/>
                                      </a:rPr>
                                      <m:t>𝑑</m:t>
                                    </m:r>
                                  </m:den>
                                </m:f>
                              </m:oMath>
                            </m:oMathPara>
                          </a14:m>
                          <a:endParaRPr lang="en-GB" sz="2400" b="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12069275"/>
                      </a:ext>
                    </a:extLst>
                  </a:tr>
                </a:tbl>
              </a:graphicData>
            </a:graphic>
          </p:graphicFrame>
        </mc:Choice>
        <mc:Fallback xmlns="">
          <p:graphicFrame>
            <p:nvGraphicFramePr>
              <p:cNvPr id="6" name="Table 5">
                <a:extLst>
                  <a:ext uri="{FF2B5EF4-FFF2-40B4-BE49-F238E27FC236}">
                    <a16:creationId xmlns:a16="http://schemas.microsoft.com/office/drawing/2014/main" id="{8B7F9C9B-5F9B-B4E4-90B4-B472D31CC0EA}"/>
                  </a:ext>
                </a:extLst>
              </p:cNvPr>
              <p:cNvGraphicFramePr>
                <a:graphicFrameLocks noGrp="1"/>
              </p:cNvGraphicFramePr>
              <p:nvPr>
                <p:extLst>
                  <p:ext uri="{D42A27DB-BD31-4B8C-83A1-F6EECF244321}">
                    <p14:modId xmlns:p14="http://schemas.microsoft.com/office/powerpoint/2010/main" val="52003538"/>
                  </p:ext>
                </p:extLst>
              </p:nvPr>
            </p:nvGraphicFramePr>
            <p:xfrm>
              <a:off x="7340226" y="2373935"/>
              <a:ext cx="4752528" cy="1050481"/>
            </p:xfrm>
            <a:graphic>
              <a:graphicData uri="http://schemas.openxmlformats.org/drawingml/2006/table">
                <a:tbl>
                  <a:tblPr firstRow="1" bandRow="1">
                    <a:tableStyleId>{5C22544A-7EE6-4342-B048-85BDC9FD1C3A}</a:tableStyleId>
                  </a:tblPr>
                  <a:tblGrid>
                    <a:gridCol w="4752528">
                      <a:extLst>
                        <a:ext uri="{9D8B030D-6E8A-4147-A177-3AD203B41FA5}">
                          <a16:colId xmlns:a16="http://schemas.microsoft.com/office/drawing/2014/main" val="1974005744"/>
                        </a:ext>
                      </a:extLst>
                    </a:gridCol>
                  </a:tblGrid>
                  <a:tr h="365760">
                    <a:tc>
                      <a:txBody>
                        <a:bodyPr/>
                        <a:lstStyle/>
                        <a:p>
                          <a:endParaRPr lang="en-US"/>
                        </a:p>
                      </a:txBody>
                      <a:tcPr marL="68580" marR="68580" marT="0" marB="0">
                        <a:blipFill>
                          <a:blip r:embed="rId3"/>
                          <a:stretch>
                            <a:fillRect t="-24138" r="-532" b="-220690"/>
                          </a:stretch>
                        </a:blipFill>
                      </a:tcPr>
                    </a:tc>
                    <a:extLst>
                      <a:ext uri="{0D108BD9-81ED-4DB2-BD59-A6C34878D82A}">
                        <a16:rowId xmlns:a16="http://schemas.microsoft.com/office/drawing/2014/main" val="337951426"/>
                      </a:ext>
                    </a:extLst>
                  </a:tr>
                  <a:tr h="684721">
                    <a:tc>
                      <a:txBody>
                        <a:bodyPr/>
                        <a:lstStyle/>
                        <a:p>
                          <a:endParaRPr lang="en-US"/>
                        </a:p>
                      </a:txBody>
                      <a:tcPr marL="68580" marR="68580" marT="0" marB="0">
                        <a:blipFill>
                          <a:blip r:embed="rId3"/>
                          <a:stretch>
                            <a:fillRect t="-65455" r="-532" b="-16364"/>
                          </a:stretch>
                        </a:blipFill>
                      </a:tcPr>
                    </a:tc>
                    <a:extLst>
                      <a:ext uri="{0D108BD9-81ED-4DB2-BD59-A6C34878D82A}">
                        <a16:rowId xmlns:a16="http://schemas.microsoft.com/office/drawing/2014/main" val="271206927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135A8C62-CDD4-48CD-BED9-F7BF9E5A59ED}"/>
                  </a:ext>
                </a:extLst>
              </p:cNvPr>
              <p:cNvGraphicFramePr>
                <a:graphicFrameLocks noGrp="1"/>
              </p:cNvGraphicFramePr>
              <p:nvPr>
                <p:extLst>
                  <p:ext uri="{D42A27DB-BD31-4B8C-83A1-F6EECF244321}">
                    <p14:modId xmlns:p14="http://schemas.microsoft.com/office/powerpoint/2010/main" val="2601071304"/>
                  </p:ext>
                </p:extLst>
              </p:nvPr>
            </p:nvGraphicFramePr>
            <p:xfrm>
              <a:off x="5262785" y="336576"/>
              <a:ext cx="6612985" cy="1495995"/>
            </p:xfrm>
            <a:graphic>
              <a:graphicData uri="http://schemas.openxmlformats.org/drawingml/2006/table">
                <a:tbl>
                  <a:tblPr firstRow="1" bandRow="1">
                    <a:tableStyleId>{5C22544A-7EE6-4342-B048-85BDC9FD1C3A}</a:tableStyleId>
                  </a:tblPr>
                  <a:tblGrid>
                    <a:gridCol w="3014201">
                      <a:extLst>
                        <a:ext uri="{9D8B030D-6E8A-4147-A177-3AD203B41FA5}">
                          <a16:colId xmlns:a16="http://schemas.microsoft.com/office/drawing/2014/main" val="709420403"/>
                        </a:ext>
                      </a:extLst>
                    </a:gridCol>
                    <a:gridCol w="3598784">
                      <a:extLst>
                        <a:ext uri="{9D8B030D-6E8A-4147-A177-3AD203B41FA5}">
                          <a16:colId xmlns:a16="http://schemas.microsoft.com/office/drawing/2014/main" val="1071304718"/>
                        </a:ext>
                      </a:extLst>
                    </a:gridCol>
                  </a:tblGrid>
                  <a:tr h="354131">
                    <a:tc>
                      <a:txBody>
                        <a:bodyPr/>
                        <a:lstStyle/>
                        <a:p>
                          <a:r>
                            <a:rPr lang="en-GB" sz="2400" kern="100" dirty="0">
                              <a:effectLst/>
                              <a:latin typeface="+mn-lt"/>
                            </a:rPr>
                            <a:t>Electric</a:t>
                          </a:r>
                          <a:r>
                            <a:rPr lang="en-GB" sz="2400" kern="100" baseline="0" dirty="0">
                              <a:effectLst/>
                              <a:latin typeface="+mn-lt"/>
                            </a:rPr>
                            <a:t> field strength, </a:t>
                          </a:r>
                          <a14:m>
                            <m:oMath xmlns:m="http://schemas.openxmlformats.org/officeDocument/2006/math">
                              <m:r>
                                <a:rPr lang="en-GB" sz="2400" kern="100">
                                  <a:effectLst/>
                                  <a:latin typeface="Cambria Math" panose="02040503050406030204" pitchFamily="18" charset="0"/>
                                </a:rPr>
                                <m:t>𝐸</m:t>
                              </m:r>
                            </m:oMath>
                          </a14:m>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r>
                            <a:rPr lang="en-GB" sz="2400" kern="100" dirty="0">
                              <a:effectLst/>
                              <a:latin typeface="+mn-lt"/>
                            </a:rPr>
                            <a:t>Energy to move through the field</a:t>
                          </a:r>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10902733"/>
                      </a:ext>
                    </a:extLst>
                  </a:tr>
                  <a:tr h="764475">
                    <a:tc>
                      <a:txBody>
                        <a:bodyPr/>
                        <a:lstStyle/>
                        <a:p>
                          <a:pPr/>
                          <a14:m>
                            <m:oMathPara xmlns:m="http://schemas.openxmlformats.org/officeDocument/2006/math">
                              <m:oMathParaPr>
                                <m:jc m:val="centerGroup"/>
                              </m:oMathParaPr>
                              <m:oMath xmlns:m="http://schemas.openxmlformats.org/officeDocument/2006/math">
                                <m:r>
                                  <m:rPr>
                                    <m:sty m:val="p"/>
                                  </m:rPr>
                                  <a:rPr lang="en-GB" sz="2400" b="0" i="0" kern="100" smtClean="0">
                                    <a:effectLst/>
                                    <a:latin typeface="Cambria Math" panose="02040503050406030204" pitchFamily="18" charset="0"/>
                                  </a:rPr>
                                  <m:t>E</m:t>
                                </m:r>
                                <m:r>
                                  <a:rPr lang="en-GB" sz="2400" b="0" i="0" kern="100" smtClean="0">
                                    <a:effectLst/>
                                    <a:latin typeface="Cambria Math" panose="02040503050406030204" pitchFamily="18" charset="0"/>
                                  </a:rPr>
                                  <m:t>=</m:t>
                                </m:r>
                                <m:f>
                                  <m:fPr>
                                    <m:ctrlPr>
                                      <a:rPr lang="en-GB" sz="2400" b="0" i="1" kern="100" smtClean="0">
                                        <a:effectLst/>
                                        <a:latin typeface="Cambria Math" panose="02040503050406030204" pitchFamily="18" charset="0"/>
                                      </a:rPr>
                                    </m:ctrlPr>
                                  </m:fPr>
                                  <m:num>
                                    <m:r>
                                      <m:rPr>
                                        <m:sty m:val="p"/>
                                      </m:rPr>
                                      <a:rPr lang="en-GB" sz="2400" b="0" i="0" kern="100" smtClean="0">
                                        <a:effectLst/>
                                        <a:latin typeface="Cambria Math" panose="02040503050406030204" pitchFamily="18" charset="0"/>
                                      </a:rPr>
                                      <m:t>F</m:t>
                                    </m:r>
                                  </m:num>
                                  <m:den>
                                    <m:r>
                                      <m:rPr>
                                        <m:sty m:val="p"/>
                                      </m:rPr>
                                      <a:rPr lang="en-GB" sz="2400" b="0" i="0" kern="100" smtClean="0">
                                        <a:effectLst/>
                                        <a:latin typeface="Cambria Math" panose="02040503050406030204" pitchFamily="18" charset="0"/>
                                      </a:rPr>
                                      <m:t>Q</m:t>
                                    </m:r>
                                  </m:den>
                                </m:f>
                              </m:oMath>
                            </m:oMathPara>
                          </a14:m>
                          <a:endParaRPr lang="en-GB" sz="2400" b="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14:m>
                            <m:oMathPara xmlns:m="http://schemas.openxmlformats.org/officeDocument/2006/math">
                              <m:oMathParaPr>
                                <m:jc m:val="centerGroup"/>
                              </m:oMathParaPr>
                              <m:oMath xmlns:m="http://schemas.openxmlformats.org/officeDocument/2006/math">
                                <m:r>
                                  <a:rPr lang="en-GB" sz="2400" b="0" i="1" kern="100" smtClean="0">
                                    <a:effectLst/>
                                    <a:latin typeface="Cambria Math" panose="02040503050406030204" pitchFamily="18" charset="0"/>
                                  </a:rPr>
                                  <m:t>𝑤𝑜𝑟𝑘</m:t>
                                </m:r>
                                <m:r>
                                  <a:rPr lang="en-GB" sz="2400" b="0" kern="100" smtClean="0">
                                    <a:effectLst/>
                                    <a:latin typeface="Cambria Math" panose="02040503050406030204" pitchFamily="18" charset="0"/>
                                  </a:rPr>
                                  <m:t> </m:t>
                                </m:r>
                                <m:r>
                                  <a:rPr lang="en-GB" sz="2400" b="0" i="1" kern="100" smtClean="0">
                                    <a:effectLst/>
                                    <a:latin typeface="Cambria Math" panose="02040503050406030204" pitchFamily="18" charset="0"/>
                                  </a:rPr>
                                  <m:t>𝑑𝑜𝑛𝑒</m:t>
                                </m:r>
                                <m:r>
                                  <a:rPr lang="en-GB" sz="2400" b="0" kern="100" smtClean="0">
                                    <a:effectLst/>
                                    <a:latin typeface="Cambria Math" panose="02040503050406030204" pitchFamily="18" charset="0"/>
                                  </a:rPr>
                                  <m:t>=</m:t>
                                </m:r>
                                <m:r>
                                  <a:rPr lang="en-GB" sz="2400" b="0" i="1" kern="100" smtClean="0">
                                    <a:effectLst/>
                                    <a:latin typeface="Cambria Math" panose="02040503050406030204" pitchFamily="18" charset="0"/>
                                  </a:rPr>
                                  <m:t>𝑉𝑄</m:t>
                                </m:r>
                              </m:oMath>
                            </m:oMathPara>
                          </a14:m>
                          <a:endParaRPr lang="en-GB" sz="2400" b="0" i="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69301009"/>
                      </a:ext>
                    </a:extLst>
                  </a:tr>
                </a:tbl>
              </a:graphicData>
            </a:graphic>
          </p:graphicFrame>
        </mc:Choice>
        <mc:Fallback xmlns="">
          <p:graphicFrame>
            <p:nvGraphicFramePr>
              <p:cNvPr id="7" name="Table 6">
                <a:extLst>
                  <a:ext uri="{FF2B5EF4-FFF2-40B4-BE49-F238E27FC236}">
                    <a16:creationId xmlns:a16="http://schemas.microsoft.com/office/drawing/2014/main" id="{135A8C62-CDD4-48CD-BED9-F7BF9E5A59ED}"/>
                  </a:ext>
                </a:extLst>
              </p:cNvPr>
              <p:cNvGraphicFramePr>
                <a:graphicFrameLocks noGrp="1"/>
              </p:cNvGraphicFramePr>
              <p:nvPr>
                <p:extLst>
                  <p:ext uri="{D42A27DB-BD31-4B8C-83A1-F6EECF244321}">
                    <p14:modId xmlns:p14="http://schemas.microsoft.com/office/powerpoint/2010/main" val="2601071304"/>
                  </p:ext>
                </p:extLst>
              </p:nvPr>
            </p:nvGraphicFramePr>
            <p:xfrm>
              <a:off x="5262785" y="336576"/>
              <a:ext cx="6612985" cy="1495995"/>
            </p:xfrm>
            <a:graphic>
              <a:graphicData uri="http://schemas.openxmlformats.org/drawingml/2006/table">
                <a:tbl>
                  <a:tblPr firstRow="1" bandRow="1">
                    <a:tableStyleId>{5C22544A-7EE6-4342-B048-85BDC9FD1C3A}</a:tableStyleId>
                  </a:tblPr>
                  <a:tblGrid>
                    <a:gridCol w="3014201">
                      <a:extLst>
                        <a:ext uri="{9D8B030D-6E8A-4147-A177-3AD203B41FA5}">
                          <a16:colId xmlns:a16="http://schemas.microsoft.com/office/drawing/2014/main" val="709420403"/>
                        </a:ext>
                      </a:extLst>
                    </a:gridCol>
                    <a:gridCol w="3598784">
                      <a:extLst>
                        <a:ext uri="{9D8B030D-6E8A-4147-A177-3AD203B41FA5}">
                          <a16:colId xmlns:a16="http://schemas.microsoft.com/office/drawing/2014/main" val="1071304718"/>
                        </a:ext>
                      </a:extLst>
                    </a:gridCol>
                  </a:tblGrid>
                  <a:tr h="731520">
                    <a:tc>
                      <a:txBody>
                        <a:bodyPr/>
                        <a:lstStyle/>
                        <a:p>
                          <a:endParaRPr lang="en-US"/>
                        </a:p>
                      </a:txBody>
                      <a:tcPr marL="68580" marR="68580" marT="0" marB="0">
                        <a:blipFill>
                          <a:blip r:embed="rId4"/>
                          <a:stretch>
                            <a:fillRect l="-202" t="-12500" r="-120202" b="-106667"/>
                          </a:stretch>
                        </a:blipFill>
                      </a:tcPr>
                    </a:tc>
                    <a:tc>
                      <a:txBody>
                        <a:bodyPr/>
                        <a:lstStyle/>
                        <a:p>
                          <a:r>
                            <a:rPr lang="en-GB" sz="2400" kern="100" dirty="0">
                              <a:effectLst/>
                              <a:latin typeface="+mn-lt"/>
                            </a:rPr>
                            <a:t>Energy to move through the field</a:t>
                          </a:r>
                          <a:endParaRPr lang="en-GB" sz="240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10902733"/>
                      </a:ext>
                    </a:extLst>
                  </a:tr>
                  <a:tr h="764475">
                    <a:tc>
                      <a:txBody>
                        <a:bodyPr/>
                        <a:lstStyle/>
                        <a:p>
                          <a:endParaRPr lang="en-US"/>
                        </a:p>
                      </a:txBody>
                      <a:tcPr marL="68580" marR="68580" marT="0" marB="0">
                        <a:blipFill>
                          <a:blip r:embed="rId4"/>
                          <a:stretch>
                            <a:fillRect l="-202" t="-107143" r="-120202" b="-1587"/>
                          </a:stretch>
                        </a:blipFill>
                      </a:tcPr>
                    </a:tc>
                    <a:tc>
                      <a:txBody>
                        <a:bodyPr/>
                        <a:lstStyle/>
                        <a:p>
                          <a:endParaRPr lang="en-US"/>
                        </a:p>
                      </a:txBody>
                      <a:tcPr marL="68580" marR="68580" marT="0" marB="0">
                        <a:blipFill>
                          <a:blip r:embed="rId4"/>
                          <a:stretch>
                            <a:fillRect l="-83926" t="-107143" r="-677" b="-1587"/>
                          </a:stretch>
                        </a:blipFill>
                      </a:tcPr>
                    </a:tc>
                    <a:extLst>
                      <a:ext uri="{0D108BD9-81ED-4DB2-BD59-A6C34878D82A}">
                        <a16:rowId xmlns:a16="http://schemas.microsoft.com/office/drawing/2014/main" val="2169301009"/>
                      </a:ext>
                    </a:extLst>
                  </a:tr>
                </a:tbl>
              </a:graphicData>
            </a:graphic>
          </p:graphicFrame>
        </mc:Fallback>
      </mc:AlternateContent>
      <p:sp>
        <p:nvSpPr>
          <p:cNvPr id="5" name="Text Placeholder 2">
            <a:extLst>
              <a:ext uri="{FF2B5EF4-FFF2-40B4-BE49-F238E27FC236}">
                <a16:creationId xmlns:a16="http://schemas.microsoft.com/office/drawing/2014/main" id="{324448B7-D537-9DC2-2C39-C85AE06C615A}"/>
              </a:ext>
            </a:extLst>
          </p:cNvPr>
          <p:cNvSpPr txBox="1">
            <a:spLocks/>
          </p:cNvSpPr>
          <p:nvPr/>
        </p:nvSpPr>
        <p:spPr>
          <a:xfrm>
            <a:off x="3720448" y="2625396"/>
            <a:ext cx="3743419" cy="521062"/>
          </a:xfrm>
          <a:prstGeom prst="rect">
            <a:avLst/>
          </a:prstGeom>
        </p:spPr>
        <p:txBody>
          <a:bodyPr/>
          <a:lstStyle>
            <a:lvl1pPr marL="0" indent="0" algn="l" rtl="0" eaLnBrk="1" fontAlgn="base" hangingPunct="1">
              <a:spcBef>
                <a:spcPct val="20000"/>
              </a:spcBef>
              <a:spcAft>
                <a:spcPct val="0"/>
              </a:spcAft>
              <a:buFont typeface="Arial" panose="020B0604020202020204" pitchFamily="34" charset="0"/>
              <a:buNone/>
              <a:defRPr lang="en-US" sz="2400" b="0" kern="1200" dirty="0" err="1" smtClean="0">
                <a:solidFill>
                  <a:srgbClr val="747678"/>
                </a:solidFill>
                <a:latin typeface="Arial" pitchFamily="34" charset="0"/>
                <a:ea typeface="+mn-ea"/>
                <a:cs typeface="+mn-cs"/>
              </a:defRPr>
            </a:lvl1pPr>
            <a:lvl2pPr marL="0" indent="0" algn="l" rtl="0" eaLnBrk="1" fontAlgn="base" hangingPunct="1">
              <a:spcBef>
                <a:spcPct val="20000"/>
              </a:spcBef>
              <a:spcAft>
                <a:spcPct val="0"/>
              </a:spcAft>
              <a:buFontTx/>
              <a:buNone/>
              <a:defRPr sz="2400" b="0" kern="1200">
                <a:solidFill>
                  <a:srgbClr val="747678"/>
                </a:solidFill>
                <a:latin typeface="Arial" pitchFamily="34" charset="0"/>
                <a:ea typeface="+mn-ea"/>
                <a:cs typeface="+mn-cs"/>
              </a:defRPr>
            </a:lvl2pPr>
            <a:lvl3pPr marL="719138" indent="-363538" algn="l" rtl="0" eaLnBrk="1" fontAlgn="base" hangingPunct="1">
              <a:spcBef>
                <a:spcPct val="20000"/>
              </a:spcBef>
              <a:spcAft>
                <a:spcPct val="0"/>
              </a:spcAft>
              <a:buFont typeface="Arial" panose="020B0604020202020204" pitchFamily="34" charset="0"/>
              <a:buChar char="•"/>
              <a:tabLst>
                <a:tab pos="719138" algn="l"/>
              </a:tabLst>
              <a:defRPr sz="2400" kern="1200" baseline="0">
                <a:solidFill>
                  <a:srgbClr val="747678"/>
                </a:solidFill>
                <a:latin typeface="Arial" pitchFamily="34" charset="0"/>
                <a:ea typeface="+mn-ea"/>
                <a:cs typeface="+mn-cs"/>
              </a:defRPr>
            </a:lvl3pPr>
            <a:lvl4pPr marL="1074738" indent="-355600" algn="l" rtl="0" eaLnBrk="1" fontAlgn="base" hangingPunct="1">
              <a:spcBef>
                <a:spcPct val="20000"/>
              </a:spcBef>
              <a:spcAft>
                <a:spcPct val="0"/>
              </a:spcAft>
              <a:buFont typeface="Arial" panose="020B0604020202020204" pitchFamily="34" charset="0"/>
              <a:buChar char="•"/>
              <a:tabLst>
                <a:tab pos="1074738" algn="l"/>
              </a:tabLst>
              <a:defRPr sz="2400" kern="1200">
                <a:solidFill>
                  <a:srgbClr val="747678"/>
                </a:solidFill>
                <a:latin typeface="Arial" pitchFamily="34" charset="0"/>
                <a:ea typeface="+mn-ea"/>
                <a:cs typeface="+mn-cs"/>
              </a:defRPr>
            </a:lvl4pPr>
            <a:lvl5pPr marL="1438275" indent="-363538" algn="l" rtl="0" eaLnBrk="1" fontAlgn="base" hangingPunct="1">
              <a:spcBef>
                <a:spcPct val="20000"/>
              </a:spcBef>
              <a:spcAft>
                <a:spcPct val="0"/>
              </a:spcAft>
              <a:buFont typeface="Arial" panose="020B0604020202020204" pitchFamily="34" charset="0"/>
              <a:buChar char="•"/>
              <a:tabLst>
                <a:tab pos="1438275" algn="l"/>
              </a:tabLst>
              <a:defRPr sz="2400" kern="1200" baseline="0">
                <a:solidFill>
                  <a:srgbClr val="747678"/>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Between parallel plates:</a:t>
            </a:r>
          </a:p>
        </p:txBody>
      </p:sp>
    </p:spTree>
    <p:extLst>
      <p:ext uri="{BB962C8B-B14F-4D97-AF65-F5344CB8AC3E}">
        <p14:creationId xmlns:p14="http://schemas.microsoft.com/office/powerpoint/2010/main" val="37290355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C84EB-8576-2053-92F5-86F84ACC7D7B}"/>
              </a:ext>
            </a:extLst>
          </p:cNvPr>
          <p:cNvSpPr>
            <a:spLocks noGrp="1"/>
          </p:cNvSpPr>
          <p:nvPr>
            <p:ph type="title"/>
          </p:nvPr>
        </p:nvSpPr>
        <p:spPr/>
        <p:txBody>
          <a:bodyPr/>
          <a:lstStyle/>
          <a:p>
            <a:r>
              <a:rPr lang="en-GB" dirty="0"/>
              <a:t>What makes a scientist?</a:t>
            </a:r>
          </a:p>
        </p:txBody>
      </p:sp>
      <p:sp>
        <p:nvSpPr>
          <p:cNvPr id="3" name="Content Placeholder 2">
            <a:extLst>
              <a:ext uri="{FF2B5EF4-FFF2-40B4-BE49-F238E27FC236}">
                <a16:creationId xmlns:a16="http://schemas.microsoft.com/office/drawing/2014/main" id="{C4B97487-DDF1-6935-9202-B0AE9203D4CF}"/>
              </a:ext>
            </a:extLst>
          </p:cNvPr>
          <p:cNvSpPr>
            <a:spLocks noGrp="1"/>
          </p:cNvSpPr>
          <p:nvPr>
            <p:ph idx="1"/>
          </p:nvPr>
        </p:nvSpPr>
        <p:spPr/>
        <p:txBody>
          <a:bodyPr/>
          <a:lstStyle/>
          <a:p>
            <a:r>
              <a:rPr lang="en-GB" dirty="0"/>
              <a:t>The Goiânia Mystery </a:t>
            </a:r>
          </a:p>
          <a:p>
            <a:endParaRPr lang="en-GB" dirty="0"/>
          </a:p>
          <a:p>
            <a:pPr marL="457200" indent="-457200">
              <a:buFont typeface="Arial" panose="020B0604020202020204" pitchFamily="34" charset="0"/>
              <a:buChar char="•"/>
            </a:pPr>
            <a:r>
              <a:rPr lang="en-GB" dirty="0"/>
              <a:t>Listen, reflect.</a:t>
            </a:r>
          </a:p>
          <a:p>
            <a:pPr marL="457200" indent="-457200">
              <a:buFont typeface="Arial" panose="020B0604020202020204" pitchFamily="34" charset="0"/>
              <a:buChar char="•"/>
            </a:pPr>
            <a:r>
              <a:rPr lang="en-GB" dirty="0"/>
              <a:t>How do scientists think?</a:t>
            </a:r>
          </a:p>
        </p:txBody>
      </p:sp>
      <p:pic>
        <p:nvPicPr>
          <p:cNvPr id="1026" name="Picture 2" descr="undefined">
            <a:extLst>
              <a:ext uri="{FF2B5EF4-FFF2-40B4-BE49-F238E27FC236}">
                <a16:creationId xmlns:a16="http://schemas.microsoft.com/office/drawing/2014/main" id="{5861F1F9-B0D5-CE4E-E537-C7DB55EBC9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7960" y="1597025"/>
            <a:ext cx="4912678" cy="4110550"/>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6">
            <a:extLst>
              <a:ext uri="{FF2B5EF4-FFF2-40B4-BE49-F238E27FC236}">
                <a16:creationId xmlns:a16="http://schemas.microsoft.com/office/drawing/2014/main" id="{FB20D186-B8C9-F903-6B05-9D2A927827F2}"/>
              </a:ext>
            </a:extLst>
          </p:cNvPr>
          <p:cNvSpPr txBox="1">
            <a:spLocks/>
          </p:cNvSpPr>
          <p:nvPr/>
        </p:nvSpPr>
        <p:spPr>
          <a:xfrm>
            <a:off x="1676400" y="6492875"/>
            <a:ext cx="10515600" cy="263343"/>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GB" sz="1200" dirty="0"/>
              <a:t>CC2.0 https://commons.wikimedia.org/wiki/File:02010019_radioactive_cesium_source_Goi%C3%A2nia_accident.jpg</a:t>
            </a:r>
          </a:p>
        </p:txBody>
      </p:sp>
    </p:spTree>
    <p:extLst>
      <p:ext uri="{BB962C8B-B14F-4D97-AF65-F5344CB8AC3E}">
        <p14:creationId xmlns:p14="http://schemas.microsoft.com/office/powerpoint/2010/main" val="438444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0D9505-8A0F-FEFD-32AE-F7249C56836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2A55ACE-D336-C3DD-671D-0EAC31DC2438}"/>
              </a:ext>
            </a:extLst>
          </p:cNvPr>
          <p:cNvSpPr>
            <a:spLocks noGrp="1"/>
          </p:cNvSpPr>
          <p:nvPr>
            <p:ph type="title"/>
          </p:nvPr>
        </p:nvSpPr>
        <p:spPr/>
        <p:txBody>
          <a:bodyPr/>
          <a:lstStyle/>
          <a:p>
            <a:r>
              <a:rPr lang="en-GB" dirty="0"/>
              <a:t>Magnetic fields</a:t>
            </a:r>
          </a:p>
        </p:txBody>
      </p:sp>
      <p:sp>
        <p:nvSpPr>
          <p:cNvPr id="3" name="Content Placeholder 2">
            <a:extLst>
              <a:ext uri="{FF2B5EF4-FFF2-40B4-BE49-F238E27FC236}">
                <a16:creationId xmlns:a16="http://schemas.microsoft.com/office/drawing/2014/main" id="{3A0A5B02-DB83-CF04-A686-9A9486ED9943}"/>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36159115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409887-47E8-BCB0-7BA8-F5DB75A316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770FF7-C9ED-B73A-97D3-DE919CDC93E7}"/>
              </a:ext>
            </a:extLst>
          </p:cNvPr>
          <p:cNvSpPr>
            <a:spLocks noGrp="1"/>
          </p:cNvSpPr>
          <p:nvPr>
            <p:ph type="title"/>
          </p:nvPr>
        </p:nvSpPr>
        <p:spPr/>
        <p:txBody>
          <a:bodyPr>
            <a:normAutofit fontScale="90000"/>
          </a:bodyPr>
          <a:lstStyle/>
          <a:p>
            <a:r>
              <a:rPr lang="en-GB" dirty="0"/>
              <a:t>What physical property causes this field?</a:t>
            </a:r>
          </a:p>
        </p:txBody>
      </p:sp>
      <p:sp>
        <p:nvSpPr>
          <p:cNvPr id="3" name="Text Placeholder 2">
            <a:extLst>
              <a:ext uri="{FF2B5EF4-FFF2-40B4-BE49-F238E27FC236}">
                <a16:creationId xmlns:a16="http://schemas.microsoft.com/office/drawing/2014/main" id="{F039702E-AD4D-3614-89A8-E2F1EB441998}"/>
              </a:ext>
            </a:extLst>
          </p:cNvPr>
          <p:cNvSpPr>
            <a:spLocks noGrp="1"/>
          </p:cNvSpPr>
          <p:nvPr>
            <p:ph idx="1"/>
          </p:nvPr>
        </p:nvSpPr>
        <p:spPr/>
        <p:txBody>
          <a:bodyPr/>
          <a:lstStyle/>
          <a:p>
            <a:r>
              <a:rPr lang="en-GB" dirty="0"/>
              <a:t>Charge?</a:t>
            </a:r>
          </a:p>
          <a:p>
            <a:endParaRPr lang="en-GB" dirty="0"/>
          </a:p>
          <a:p>
            <a:r>
              <a:rPr lang="en-GB" dirty="0"/>
              <a:t>Intrinsic Magnetic Moment</a:t>
            </a:r>
          </a:p>
          <a:p>
            <a:endParaRPr lang="en-GB" dirty="0"/>
          </a:p>
          <a:p>
            <a:r>
              <a:rPr lang="en-GB" dirty="0"/>
              <a:t>It is mediated through photons.</a:t>
            </a:r>
          </a:p>
        </p:txBody>
      </p:sp>
    </p:spTree>
    <p:extLst>
      <p:ext uri="{BB962C8B-B14F-4D97-AF65-F5344CB8AC3E}">
        <p14:creationId xmlns:p14="http://schemas.microsoft.com/office/powerpoint/2010/main" val="4569479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74E6C-7F13-A3A2-9D6A-EF4B45FB2F1A}"/>
              </a:ext>
            </a:extLst>
          </p:cNvPr>
          <p:cNvSpPr>
            <a:spLocks noGrp="1"/>
          </p:cNvSpPr>
          <p:nvPr>
            <p:ph type="title"/>
          </p:nvPr>
        </p:nvSpPr>
        <p:spPr/>
        <p:txBody>
          <a:bodyPr/>
          <a:lstStyle/>
          <a:p>
            <a:r>
              <a:rPr lang="en-GB" dirty="0"/>
              <a:t>Resource design challenge</a:t>
            </a:r>
          </a:p>
        </p:txBody>
      </p:sp>
      <p:sp>
        <p:nvSpPr>
          <p:cNvPr id="3" name="Content Placeholder 2">
            <a:extLst>
              <a:ext uri="{FF2B5EF4-FFF2-40B4-BE49-F238E27FC236}">
                <a16:creationId xmlns:a16="http://schemas.microsoft.com/office/drawing/2014/main" id="{9FAFFFFE-4F10-DECA-2FF9-1D6212F527E9}"/>
              </a:ext>
            </a:extLst>
          </p:cNvPr>
          <p:cNvSpPr>
            <a:spLocks noGrp="1"/>
          </p:cNvSpPr>
          <p:nvPr>
            <p:ph idx="1"/>
          </p:nvPr>
        </p:nvSpPr>
        <p:spPr/>
        <p:txBody>
          <a:bodyPr/>
          <a:lstStyle/>
          <a:p>
            <a:r>
              <a:rPr lang="en-GB" dirty="0"/>
              <a:t>“Edutainment” videos are popular, common, and used by students.</a:t>
            </a:r>
          </a:p>
          <a:p>
            <a:br>
              <a:rPr lang="en-GB" dirty="0"/>
            </a:br>
            <a:r>
              <a:rPr lang="en-GB" dirty="0"/>
              <a:t>Resource design challenge: </a:t>
            </a:r>
            <a:r>
              <a:rPr lang="en-GB" dirty="0">
                <a:hlinkClick r:id="rId2"/>
              </a:rPr>
              <a:t>https://www.youtube.com/watch?v=1TKSfAkWWN0</a:t>
            </a:r>
            <a:r>
              <a:rPr lang="en-GB" dirty="0"/>
              <a:t>  </a:t>
            </a:r>
          </a:p>
          <a:p>
            <a:endParaRPr lang="en-GB" dirty="0"/>
          </a:p>
          <a:p>
            <a:r>
              <a:rPr lang="en-GB" dirty="0"/>
              <a:t>For either: Y10 taste of A Level, or Y13 Electromagnetism</a:t>
            </a:r>
          </a:p>
        </p:txBody>
      </p:sp>
    </p:spTree>
    <p:extLst>
      <p:ext uri="{BB962C8B-B14F-4D97-AF65-F5344CB8AC3E}">
        <p14:creationId xmlns:p14="http://schemas.microsoft.com/office/powerpoint/2010/main" val="11869533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Fleming’s Left-Hand Rule</a:t>
            </a:r>
          </a:p>
        </p:txBody>
      </p:sp>
      <p:sp>
        <p:nvSpPr>
          <p:cNvPr id="4" name="Content Placeholder 3">
            <a:extLst>
              <a:ext uri="{FF2B5EF4-FFF2-40B4-BE49-F238E27FC236}">
                <a16:creationId xmlns:a16="http://schemas.microsoft.com/office/drawing/2014/main" id="{198663AF-D7E9-9CEC-0873-AC37B9B25AA2}"/>
              </a:ext>
            </a:extLst>
          </p:cNvPr>
          <p:cNvSpPr>
            <a:spLocks noGrp="1"/>
          </p:cNvSpPr>
          <p:nvPr>
            <p:ph idx="1"/>
          </p:nvPr>
        </p:nvSpPr>
        <p:spPr/>
        <p:txBody>
          <a:bodyPr/>
          <a:lstStyle/>
          <a:p>
            <a:endParaRPr lang="en-GB"/>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983432" y="2098308"/>
            <a:ext cx="5508861" cy="3651176"/>
          </a:xfrm>
          <a:prstGeom prst="rect">
            <a:avLst/>
          </a:prstGeom>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7181911" y="2220239"/>
            <a:ext cx="3772617" cy="3407314"/>
          </a:xfrm>
          <a:prstGeom prst="rect">
            <a:avLst/>
          </a:prstGeom>
        </p:spPr>
      </p:pic>
      <p:sp>
        <p:nvSpPr>
          <p:cNvPr id="5" name="Content Placeholder 6">
            <a:extLst>
              <a:ext uri="{FF2B5EF4-FFF2-40B4-BE49-F238E27FC236}">
                <a16:creationId xmlns:a16="http://schemas.microsoft.com/office/drawing/2014/main" id="{C37EF5BE-207F-9C4E-1702-AF386B56B366}"/>
              </a:ext>
            </a:extLst>
          </p:cNvPr>
          <p:cNvSpPr txBox="1">
            <a:spLocks/>
          </p:cNvSpPr>
          <p:nvPr/>
        </p:nvSpPr>
        <p:spPr>
          <a:xfrm>
            <a:off x="1767840" y="6492875"/>
            <a:ext cx="10515600" cy="263343"/>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GB" sz="1200" dirty="0"/>
              <a:t>Images created by Alan Denton</a:t>
            </a:r>
          </a:p>
        </p:txBody>
      </p:sp>
    </p:spTree>
    <p:extLst>
      <p:ext uri="{BB962C8B-B14F-4D97-AF65-F5344CB8AC3E}">
        <p14:creationId xmlns:p14="http://schemas.microsoft.com/office/powerpoint/2010/main" val="17408837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F09F3B-05CE-B274-80E3-7DE67A574FB0}"/>
              </a:ext>
            </a:extLst>
          </p:cNvPr>
          <p:cNvSpPr>
            <a:spLocks noGrp="1"/>
          </p:cNvSpPr>
          <p:nvPr>
            <p:ph type="title"/>
          </p:nvPr>
        </p:nvSpPr>
        <p:spPr/>
        <p:txBody>
          <a:bodyPr/>
          <a:lstStyle/>
          <a:p>
            <a:r>
              <a:rPr lang="en-GB" dirty="0"/>
              <a:t>Lorentz Force</a:t>
            </a:r>
          </a:p>
        </p:txBody>
      </p:sp>
      <p:sp>
        <p:nvSpPr>
          <p:cNvPr id="5" name="Content Placeholder 4">
            <a:extLst>
              <a:ext uri="{FF2B5EF4-FFF2-40B4-BE49-F238E27FC236}">
                <a16:creationId xmlns:a16="http://schemas.microsoft.com/office/drawing/2014/main" id="{42C3E077-4EF4-0075-4813-94EB36FE67B4}"/>
              </a:ext>
            </a:extLst>
          </p:cNvPr>
          <p:cNvSpPr>
            <a:spLocks noGrp="1"/>
          </p:cNvSpPr>
          <p:nvPr>
            <p:ph sz="half" idx="1"/>
          </p:nvPr>
        </p:nvSpPr>
        <p:spPr/>
        <p:txBody>
          <a:bodyPr vert="horz" lIns="91440" tIns="45720" rIns="91440" bIns="45720" rtlCol="0" anchor="t">
            <a:normAutofit/>
          </a:bodyPr>
          <a:lstStyle/>
          <a:p>
            <a:r>
              <a:rPr lang="en-GB" sz="5400" dirty="0"/>
              <a:t>F  =  </a:t>
            </a:r>
            <a:r>
              <a:rPr lang="en-GB" sz="5400" dirty="0" err="1"/>
              <a:t>BILsin</a:t>
            </a:r>
            <a:r>
              <a:rPr lang="el-GR" sz="5400" dirty="0"/>
              <a:t>θ</a:t>
            </a:r>
          </a:p>
          <a:p>
            <a:endParaRPr lang="el-GR" sz="5400" dirty="0"/>
          </a:p>
          <a:p>
            <a:r>
              <a:rPr lang="el-GR" sz="5400" dirty="0">
                <a:latin typeface="Arial"/>
                <a:cs typeface="Arial"/>
              </a:rPr>
              <a:t>BIL and  </a:t>
            </a:r>
            <a:r>
              <a:rPr lang="el-GR" sz="5400" dirty="0" err="1">
                <a:latin typeface="Arial"/>
                <a:cs typeface="Arial"/>
              </a:rPr>
              <a:t>BeV</a:t>
            </a:r>
            <a:r>
              <a:rPr lang="el-GR" sz="5400" dirty="0">
                <a:latin typeface="Arial"/>
                <a:cs typeface="Arial"/>
              </a:rPr>
              <a:t>?</a:t>
            </a:r>
            <a:endParaRPr lang="el-GR" sz="5400" dirty="0"/>
          </a:p>
          <a:p>
            <a:endParaRPr lang="en-GB" sz="5400" dirty="0"/>
          </a:p>
        </p:txBody>
      </p:sp>
      <p:sp>
        <p:nvSpPr>
          <p:cNvPr id="8" name="TextBox 7">
            <a:extLst>
              <a:ext uri="{FF2B5EF4-FFF2-40B4-BE49-F238E27FC236}">
                <a16:creationId xmlns:a16="http://schemas.microsoft.com/office/drawing/2014/main" id="{6466E307-37AD-85C7-5592-9A982B58FFFF}"/>
              </a:ext>
            </a:extLst>
          </p:cNvPr>
          <p:cNvSpPr txBox="1"/>
          <p:nvPr/>
        </p:nvSpPr>
        <p:spPr>
          <a:xfrm>
            <a:off x="3566160" y="5288965"/>
            <a:ext cx="8095297" cy="369332"/>
          </a:xfrm>
          <a:prstGeom prst="rect">
            <a:avLst/>
          </a:prstGeom>
          <a:noFill/>
        </p:spPr>
        <p:txBody>
          <a:bodyPr wrap="square">
            <a:spAutoFit/>
          </a:bodyPr>
          <a:lstStyle/>
          <a:p>
            <a:r>
              <a:rPr lang="en-GB" dirty="0"/>
              <a:t>https://www.walter-fendt.de/html5/phen/lorentzforce_en.htm</a:t>
            </a:r>
          </a:p>
        </p:txBody>
      </p:sp>
    </p:spTree>
    <p:extLst>
      <p:ext uri="{BB962C8B-B14F-4D97-AF65-F5344CB8AC3E}">
        <p14:creationId xmlns:p14="http://schemas.microsoft.com/office/powerpoint/2010/main" val="30350114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GB" dirty="0"/>
              <a:t>Wire moving in a magnetic field</a:t>
            </a:r>
          </a:p>
        </p:txBody>
      </p:sp>
      <p:sp>
        <p:nvSpPr>
          <p:cNvPr id="10" name="Content Placeholder 9">
            <a:extLst>
              <a:ext uri="{FF2B5EF4-FFF2-40B4-BE49-F238E27FC236}">
                <a16:creationId xmlns:a16="http://schemas.microsoft.com/office/drawing/2014/main" id="{640958FC-8493-CF62-BF5D-BA520A629AA9}"/>
              </a:ext>
            </a:extLst>
          </p:cNvPr>
          <p:cNvSpPr>
            <a:spLocks noGrp="1"/>
          </p:cNvSpPr>
          <p:nvPr>
            <p:ph idx="1"/>
          </p:nvPr>
        </p:nvSpPr>
        <p:spPr/>
        <p:txBody>
          <a:bodyPr/>
          <a:lstStyle/>
          <a:p>
            <a:endParaRPr lang="en-GB"/>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407367" y="2708920"/>
            <a:ext cx="11745421" cy="2966976"/>
          </a:xfrm>
          <a:prstGeom prst="rect">
            <a:avLst/>
          </a:prstGeom>
        </p:spPr>
      </p:pic>
      <p:sp>
        <p:nvSpPr>
          <p:cNvPr id="4" name="Content Placeholder 6">
            <a:extLst>
              <a:ext uri="{FF2B5EF4-FFF2-40B4-BE49-F238E27FC236}">
                <a16:creationId xmlns:a16="http://schemas.microsoft.com/office/drawing/2014/main" id="{E2B83BA6-02AD-425D-4F98-E8C1D802C64B}"/>
              </a:ext>
            </a:extLst>
          </p:cNvPr>
          <p:cNvSpPr txBox="1">
            <a:spLocks/>
          </p:cNvSpPr>
          <p:nvPr/>
        </p:nvSpPr>
        <p:spPr>
          <a:xfrm>
            <a:off x="1767840" y="6492875"/>
            <a:ext cx="10515600" cy="263343"/>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GB" sz="1200" dirty="0"/>
              <a:t>Images created by Alan Denton</a:t>
            </a:r>
          </a:p>
        </p:txBody>
      </p:sp>
    </p:spTree>
    <p:extLst>
      <p:ext uri="{BB962C8B-B14F-4D97-AF65-F5344CB8AC3E}">
        <p14:creationId xmlns:p14="http://schemas.microsoft.com/office/powerpoint/2010/main" val="18554509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Inducing a current</a:t>
            </a:r>
          </a:p>
        </p:txBody>
      </p:sp>
      <p:pic>
        <p:nvPicPr>
          <p:cNvPr id="8" name="Content Placeholder 7"/>
          <p:cNvPicPr>
            <a:picLocks noGrp="1"/>
          </p:cNvPicPr>
          <p:nvPr>
            <p:ph sz="half" idx="1"/>
          </p:nvPr>
        </p:nvPicPr>
        <p:blipFill>
          <a:blip r:embed="rId2">
            <a:extLst>
              <a:ext uri="{28A0092B-C50C-407E-A947-70E740481C1C}">
                <a14:useLocalDpi xmlns:a14="http://schemas.microsoft.com/office/drawing/2010/main" val="0"/>
              </a:ext>
            </a:extLst>
          </a:blip>
          <a:stretch>
            <a:fillRect/>
          </a:stretch>
        </p:blipFill>
        <p:spPr>
          <a:xfrm>
            <a:off x="1178164" y="1825625"/>
            <a:ext cx="4501672" cy="4351338"/>
          </a:xfrm>
        </p:spPr>
      </p:pic>
      <p:sp>
        <p:nvSpPr>
          <p:cNvPr id="12" name="Content Placeholder 11">
            <a:extLst>
              <a:ext uri="{FF2B5EF4-FFF2-40B4-BE49-F238E27FC236}">
                <a16:creationId xmlns:a16="http://schemas.microsoft.com/office/drawing/2014/main" id="{398E3E3F-D98B-57A1-F4B9-F674B9D7D0FC}"/>
              </a:ext>
            </a:extLst>
          </p:cNvPr>
          <p:cNvSpPr>
            <a:spLocks noGrp="1"/>
          </p:cNvSpPr>
          <p:nvPr>
            <p:ph sz="half" idx="2"/>
          </p:nvPr>
        </p:nvSpPr>
        <p:spPr/>
        <p:txBody>
          <a:bodyPr/>
          <a:lstStyle/>
          <a:p>
            <a:r>
              <a:rPr lang="en-GB" dirty="0"/>
              <a:t>How can we generate more current?</a:t>
            </a:r>
          </a:p>
          <a:p>
            <a:pPr marL="342900" lvl="1" indent="-342900">
              <a:buFont typeface="Arial" panose="020B0604020202020204" pitchFamily="34" charset="0"/>
              <a:buChar char="•"/>
            </a:pPr>
            <a:r>
              <a:rPr lang="en-GB" dirty="0"/>
              <a:t>Faster</a:t>
            </a:r>
          </a:p>
          <a:p>
            <a:pPr marL="342900" lvl="1" indent="-342900">
              <a:buFont typeface="Arial" panose="020B0604020202020204" pitchFamily="34" charset="0"/>
              <a:buChar char="•"/>
            </a:pPr>
            <a:r>
              <a:rPr lang="en-GB" dirty="0"/>
              <a:t>More loops</a:t>
            </a:r>
          </a:p>
          <a:p>
            <a:pPr marL="342900" lvl="1" indent="-342900">
              <a:buFont typeface="Arial" panose="020B0604020202020204" pitchFamily="34" charset="0"/>
              <a:buChar char="•"/>
            </a:pPr>
            <a:r>
              <a:rPr lang="en-GB" dirty="0"/>
              <a:t>Bigger magnet</a:t>
            </a:r>
          </a:p>
          <a:p>
            <a:endParaRPr lang="en-GB" dirty="0"/>
          </a:p>
        </p:txBody>
      </p:sp>
      <p:sp>
        <p:nvSpPr>
          <p:cNvPr id="3" name="Content Placeholder 6">
            <a:extLst>
              <a:ext uri="{FF2B5EF4-FFF2-40B4-BE49-F238E27FC236}">
                <a16:creationId xmlns:a16="http://schemas.microsoft.com/office/drawing/2014/main" id="{41ECB429-C2C7-B050-4733-797A56C7C2B7}"/>
              </a:ext>
            </a:extLst>
          </p:cNvPr>
          <p:cNvSpPr txBox="1">
            <a:spLocks/>
          </p:cNvSpPr>
          <p:nvPr/>
        </p:nvSpPr>
        <p:spPr>
          <a:xfrm>
            <a:off x="1767840" y="6492875"/>
            <a:ext cx="10515600" cy="263343"/>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GB" sz="1200" dirty="0"/>
              <a:t>Images created by Alan Denton</a:t>
            </a:r>
          </a:p>
        </p:txBody>
      </p:sp>
    </p:spTree>
    <p:extLst>
      <p:ext uri="{BB962C8B-B14F-4D97-AF65-F5344CB8AC3E}">
        <p14:creationId xmlns:p14="http://schemas.microsoft.com/office/powerpoint/2010/main" val="6283305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32C8D-4398-0037-1FC1-8B349A39607A}"/>
              </a:ext>
            </a:extLst>
          </p:cNvPr>
          <p:cNvSpPr>
            <a:spLocks noGrp="1"/>
          </p:cNvSpPr>
          <p:nvPr>
            <p:ph type="title"/>
          </p:nvPr>
        </p:nvSpPr>
        <p:spPr/>
        <p:txBody>
          <a:bodyPr>
            <a:normAutofit fontScale="90000"/>
          </a:bodyPr>
          <a:lstStyle/>
          <a:p>
            <a:r>
              <a:rPr lang="en-US" dirty="0"/>
              <a:t>Magnetic field around a wire</a:t>
            </a:r>
          </a:p>
        </p:txBody>
      </p:sp>
      <p:pic>
        <p:nvPicPr>
          <p:cNvPr id="5" name="Graphic 4" descr="Bow And Arrow outline">
            <a:extLst>
              <a:ext uri="{FF2B5EF4-FFF2-40B4-BE49-F238E27FC236}">
                <a16:creationId xmlns:a16="http://schemas.microsoft.com/office/drawing/2014/main" id="{A7502DB4-BBF7-BFFF-8B80-A9F3C164D5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2197" y="968152"/>
            <a:ext cx="4921696" cy="4921696"/>
          </a:xfrm>
          <a:prstGeom prst="rect">
            <a:avLst/>
          </a:prstGeom>
        </p:spPr>
      </p:pic>
      <p:sp>
        <p:nvSpPr>
          <p:cNvPr id="6" name="Oval 5">
            <a:extLst>
              <a:ext uri="{FF2B5EF4-FFF2-40B4-BE49-F238E27FC236}">
                <a16:creationId xmlns:a16="http://schemas.microsoft.com/office/drawing/2014/main" id="{6953ADAF-C6C4-ED3C-302D-CC82796CFD6F}"/>
              </a:ext>
            </a:extLst>
          </p:cNvPr>
          <p:cNvSpPr/>
          <p:nvPr/>
        </p:nvSpPr>
        <p:spPr>
          <a:xfrm>
            <a:off x="7248128" y="1340768"/>
            <a:ext cx="1382916" cy="1382916"/>
          </a:xfrm>
          <a:prstGeom prst="ellipse">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90567F79-4744-CB81-9A91-15EF051A13C7}"/>
              </a:ext>
            </a:extLst>
          </p:cNvPr>
          <p:cNvSpPr/>
          <p:nvPr/>
        </p:nvSpPr>
        <p:spPr>
          <a:xfrm flipV="1">
            <a:off x="7872596" y="1965236"/>
            <a:ext cx="133980" cy="133980"/>
          </a:xfrm>
          <a:prstGeom prst="ellipse">
            <a:avLst/>
          </a:prstGeom>
          <a:solidFill>
            <a:schemeClr val="tx1"/>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65727309-C99E-0C27-459A-002F6FE978D0}"/>
              </a:ext>
            </a:extLst>
          </p:cNvPr>
          <p:cNvSpPr/>
          <p:nvPr/>
        </p:nvSpPr>
        <p:spPr>
          <a:xfrm>
            <a:off x="9277649" y="3704827"/>
            <a:ext cx="1382916" cy="1382916"/>
          </a:xfrm>
          <a:prstGeom prst="ellipse">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A236B84B-820F-E5FA-019D-918FD41BAE24}"/>
              </a:ext>
            </a:extLst>
          </p:cNvPr>
          <p:cNvCxnSpPr>
            <a:stCxn id="8" idx="3"/>
            <a:endCxn id="8" idx="7"/>
          </p:cNvCxnSpPr>
          <p:nvPr/>
        </p:nvCxnSpPr>
        <p:spPr>
          <a:xfrm flipV="1">
            <a:off x="9480172" y="3907350"/>
            <a:ext cx="977870" cy="97787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86B7F0D-A9E6-18E9-1855-CE01001896E8}"/>
              </a:ext>
            </a:extLst>
          </p:cNvPr>
          <p:cNvCxnSpPr>
            <a:stCxn id="8" idx="1"/>
            <a:endCxn id="8" idx="5"/>
          </p:cNvCxnSpPr>
          <p:nvPr/>
        </p:nvCxnSpPr>
        <p:spPr>
          <a:xfrm>
            <a:off x="9480172" y="3907350"/>
            <a:ext cx="977870" cy="97787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F4609AD-F662-595E-9BFF-2AF7069556FC}"/>
              </a:ext>
            </a:extLst>
          </p:cNvPr>
          <p:cNvSpPr txBox="1"/>
          <p:nvPr/>
        </p:nvSpPr>
        <p:spPr>
          <a:xfrm>
            <a:off x="6376032" y="2814798"/>
            <a:ext cx="2993127" cy="461665"/>
          </a:xfrm>
          <a:prstGeom prst="rect">
            <a:avLst/>
          </a:prstGeom>
          <a:noFill/>
        </p:spPr>
        <p:txBody>
          <a:bodyPr wrap="none" rtlCol="0">
            <a:spAutoFit/>
          </a:bodyPr>
          <a:lstStyle/>
          <a:p>
            <a:r>
              <a:rPr lang="en-US" dirty="0">
                <a:solidFill>
                  <a:srgbClr val="747678"/>
                </a:solidFill>
                <a:latin typeface="+mn-lt"/>
              </a:rPr>
              <a:t>Coming towards you</a:t>
            </a:r>
          </a:p>
        </p:txBody>
      </p:sp>
      <p:sp>
        <p:nvSpPr>
          <p:cNvPr id="14" name="TextBox 13">
            <a:extLst>
              <a:ext uri="{FF2B5EF4-FFF2-40B4-BE49-F238E27FC236}">
                <a16:creationId xmlns:a16="http://schemas.microsoft.com/office/drawing/2014/main" id="{F045659E-489C-A73B-83BD-AB4C908C5613}"/>
              </a:ext>
            </a:extLst>
          </p:cNvPr>
          <p:cNvSpPr txBox="1"/>
          <p:nvPr/>
        </p:nvSpPr>
        <p:spPr>
          <a:xfrm>
            <a:off x="8258542" y="5112466"/>
            <a:ext cx="3421129" cy="461665"/>
          </a:xfrm>
          <a:prstGeom prst="rect">
            <a:avLst/>
          </a:prstGeom>
          <a:noFill/>
        </p:spPr>
        <p:txBody>
          <a:bodyPr wrap="none" rtlCol="0">
            <a:spAutoFit/>
          </a:bodyPr>
          <a:lstStyle/>
          <a:p>
            <a:r>
              <a:rPr lang="en-US" dirty="0">
                <a:solidFill>
                  <a:srgbClr val="747678"/>
                </a:solidFill>
                <a:latin typeface="+mn-lt"/>
              </a:rPr>
              <a:t>Heading away from you</a:t>
            </a:r>
          </a:p>
        </p:txBody>
      </p:sp>
      <p:sp>
        <p:nvSpPr>
          <p:cNvPr id="3" name="TextBox 2">
            <a:extLst>
              <a:ext uri="{FF2B5EF4-FFF2-40B4-BE49-F238E27FC236}">
                <a16:creationId xmlns:a16="http://schemas.microsoft.com/office/drawing/2014/main" id="{8FA88BCD-7F4B-C50C-FBDB-CB196A707190}"/>
              </a:ext>
            </a:extLst>
          </p:cNvPr>
          <p:cNvSpPr txBox="1"/>
          <p:nvPr/>
        </p:nvSpPr>
        <p:spPr>
          <a:xfrm>
            <a:off x="354894" y="5334071"/>
            <a:ext cx="6893234" cy="461665"/>
          </a:xfrm>
          <a:prstGeom prst="rect">
            <a:avLst/>
          </a:prstGeom>
          <a:noFill/>
        </p:spPr>
        <p:txBody>
          <a:bodyPr wrap="none" rtlCol="0">
            <a:spAutoFit/>
          </a:bodyPr>
          <a:lstStyle/>
          <a:p>
            <a:r>
              <a:rPr lang="en-US" dirty="0">
                <a:solidFill>
                  <a:srgbClr val="747678"/>
                </a:solidFill>
                <a:latin typeface="+mn-lt"/>
              </a:rPr>
              <a:t>Can represent field lines, direction of current, etc.</a:t>
            </a:r>
          </a:p>
        </p:txBody>
      </p:sp>
    </p:spTree>
    <p:extLst>
      <p:ext uri="{BB962C8B-B14F-4D97-AF65-F5344CB8AC3E}">
        <p14:creationId xmlns:p14="http://schemas.microsoft.com/office/powerpoint/2010/main" val="3977352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B5168CC-1E80-3142-FB66-DB7B286BEC0E}"/>
              </a:ext>
            </a:extLst>
          </p:cNvPr>
          <p:cNvSpPr>
            <a:spLocks noGrp="1"/>
          </p:cNvSpPr>
          <p:nvPr>
            <p:ph type="body" sz="quarter" idx="10"/>
          </p:nvPr>
        </p:nvSpPr>
        <p:spPr>
          <a:xfrm>
            <a:off x="7345599" y="1268417"/>
            <a:ext cx="4304203" cy="4104803"/>
          </a:xfrm>
        </p:spPr>
        <p:txBody>
          <a:bodyPr/>
          <a:lstStyle/>
          <a:p>
            <a:r>
              <a:rPr lang="en-US" dirty="0"/>
              <a:t>Put your right thumb in the direction the current is flowing.</a:t>
            </a:r>
          </a:p>
          <a:p>
            <a:endParaRPr lang="en-US" dirty="0"/>
          </a:p>
          <a:p>
            <a:r>
              <a:rPr lang="en-US" dirty="0"/>
              <a:t>Your fingers ‘wrap’ in the direction of the magnetic field.</a:t>
            </a:r>
          </a:p>
          <a:p>
            <a:endParaRPr lang="en-US" dirty="0"/>
          </a:p>
          <a:p>
            <a:r>
              <a:rPr lang="en-US" dirty="0"/>
              <a:t>The magnetic field is stronger close to the wire (so the rings are closer).</a:t>
            </a:r>
          </a:p>
          <a:p>
            <a:endParaRPr lang="en-US" dirty="0"/>
          </a:p>
        </p:txBody>
      </p:sp>
      <p:sp>
        <p:nvSpPr>
          <p:cNvPr id="8" name="Oval 7">
            <a:extLst>
              <a:ext uri="{FF2B5EF4-FFF2-40B4-BE49-F238E27FC236}">
                <a16:creationId xmlns:a16="http://schemas.microsoft.com/office/drawing/2014/main" id="{65727309-C99E-0C27-459A-002F6FE978D0}"/>
              </a:ext>
            </a:extLst>
          </p:cNvPr>
          <p:cNvSpPr/>
          <p:nvPr/>
        </p:nvSpPr>
        <p:spPr>
          <a:xfrm>
            <a:off x="1751091"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A236B84B-820F-E5FA-019D-918FD41BAE24}"/>
              </a:ext>
            </a:extLst>
          </p:cNvPr>
          <p:cNvCxnSpPr>
            <a:stCxn id="8" idx="3"/>
            <a:endCxn id="8" idx="7"/>
          </p:cNvCxnSpPr>
          <p:nvPr/>
        </p:nvCxnSpPr>
        <p:spPr>
          <a:xfrm flipV="1">
            <a:off x="1889127"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86B7F0D-A9E6-18E9-1855-CE01001896E8}"/>
              </a:ext>
            </a:extLst>
          </p:cNvPr>
          <p:cNvCxnSpPr>
            <a:stCxn id="8" idx="1"/>
            <a:endCxn id="8" idx="5"/>
          </p:cNvCxnSpPr>
          <p:nvPr/>
        </p:nvCxnSpPr>
        <p:spPr>
          <a:xfrm>
            <a:off x="1889127"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Oval 2">
            <a:extLst>
              <a:ext uri="{FF2B5EF4-FFF2-40B4-BE49-F238E27FC236}">
                <a16:creationId xmlns:a16="http://schemas.microsoft.com/office/drawing/2014/main" id="{EEA82FEC-A444-727C-5ECB-6D61C76ACE20}"/>
              </a:ext>
            </a:extLst>
          </p:cNvPr>
          <p:cNvSpPr/>
          <p:nvPr/>
        </p:nvSpPr>
        <p:spPr>
          <a:xfrm>
            <a:off x="129871" y="1173093"/>
            <a:ext cx="4170200" cy="4170200"/>
          </a:xfrm>
          <a:prstGeom prst="ellipse">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CBEBAF99-BF3B-4A44-C7AD-1135E9F61531}"/>
              </a:ext>
            </a:extLst>
          </p:cNvPr>
          <p:cNvSpPr/>
          <p:nvPr/>
        </p:nvSpPr>
        <p:spPr>
          <a:xfrm>
            <a:off x="755425" y="1791242"/>
            <a:ext cx="2933902" cy="2933902"/>
          </a:xfrm>
          <a:prstGeom prst="ellipse">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80FCA64-BFD7-41E7-6516-180CAD231573}"/>
              </a:ext>
            </a:extLst>
          </p:cNvPr>
          <p:cNvSpPr/>
          <p:nvPr/>
        </p:nvSpPr>
        <p:spPr>
          <a:xfrm>
            <a:off x="-1371561" y="-343149"/>
            <a:ext cx="7202684" cy="7202684"/>
          </a:xfrm>
          <a:prstGeom prst="ellipse">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770DA40-6E09-1CC9-4678-EA1D938C5459}"/>
              </a:ext>
            </a:extLst>
          </p:cNvPr>
          <p:cNvSpPr/>
          <p:nvPr/>
        </p:nvSpPr>
        <p:spPr>
          <a:xfrm>
            <a:off x="-2472952" y="-1425154"/>
            <a:ext cx="9390658" cy="9390658"/>
          </a:xfrm>
          <a:prstGeom prst="ellipse">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3FEC8323-4997-EE63-6F15-499446D0C4F3}"/>
              </a:ext>
            </a:extLst>
          </p:cNvPr>
          <p:cNvGrpSpPr/>
          <p:nvPr/>
        </p:nvGrpSpPr>
        <p:grpSpPr>
          <a:xfrm>
            <a:off x="4062975" y="3119769"/>
            <a:ext cx="453111" cy="259831"/>
            <a:chOff x="6801544" y="3119769"/>
            <a:chExt cx="453111" cy="259831"/>
          </a:xfrm>
        </p:grpSpPr>
        <p:cxnSp>
          <p:nvCxnSpPr>
            <p:cNvPr id="16" name="Straight Connector 15">
              <a:extLst>
                <a:ext uri="{FF2B5EF4-FFF2-40B4-BE49-F238E27FC236}">
                  <a16:creationId xmlns:a16="http://schemas.microsoft.com/office/drawing/2014/main" id="{7B9330D2-9CF4-CD28-E656-46124FBFC86D}"/>
                </a:ext>
              </a:extLst>
            </p:cNvPr>
            <p:cNvCxnSpPr>
              <a:cxnSpLocks/>
            </p:cNvCxnSpPr>
            <p:nvPr/>
          </p:nvCxnSpPr>
          <p:spPr>
            <a:xfrm flipV="1">
              <a:off x="6801544" y="3136785"/>
              <a:ext cx="216025"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DCA6B31-E401-681D-42DC-E66D72749D5D}"/>
                </a:ext>
              </a:extLst>
            </p:cNvPr>
            <p:cNvCxnSpPr>
              <a:cxnSpLocks/>
            </p:cNvCxnSpPr>
            <p:nvPr/>
          </p:nvCxnSpPr>
          <p:spPr>
            <a:xfrm>
              <a:off x="7025659" y="3119769"/>
              <a:ext cx="228996"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8A9CED16-2F8E-C0EF-C0E9-4B33D16A3E9C}"/>
              </a:ext>
            </a:extLst>
          </p:cNvPr>
          <p:cNvGrpSpPr/>
          <p:nvPr/>
        </p:nvGrpSpPr>
        <p:grpSpPr>
          <a:xfrm>
            <a:off x="3449159" y="3119769"/>
            <a:ext cx="453111" cy="259831"/>
            <a:chOff x="6801544" y="3119769"/>
            <a:chExt cx="453111" cy="259831"/>
          </a:xfrm>
        </p:grpSpPr>
        <p:cxnSp>
          <p:nvCxnSpPr>
            <p:cNvPr id="24" name="Straight Connector 23">
              <a:extLst>
                <a:ext uri="{FF2B5EF4-FFF2-40B4-BE49-F238E27FC236}">
                  <a16:creationId xmlns:a16="http://schemas.microsoft.com/office/drawing/2014/main" id="{F9AA96AE-7E50-F785-CDE9-65F388A13C54}"/>
                </a:ext>
              </a:extLst>
            </p:cNvPr>
            <p:cNvCxnSpPr>
              <a:cxnSpLocks/>
            </p:cNvCxnSpPr>
            <p:nvPr/>
          </p:nvCxnSpPr>
          <p:spPr>
            <a:xfrm flipV="1">
              <a:off x="6801544" y="3136785"/>
              <a:ext cx="216025"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0302723-0E9C-5E43-FDA0-2E7AF97083E9}"/>
                </a:ext>
              </a:extLst>
            </p:cNvPr>
            <p:cNvCxnSpPr>
              <a:cxnSpLocks/>
            </p:cNvCxnSpPr>
            <p:nvPr/>
          </p:nvCxnSpPr>
          <p:spPr>
            <a:xfrm>
              <a:off x="7025659" y="3119769"/>
              <a:ext cx="228996"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918B68AE-EFC1-3634-78F0-305F819CE3C6}"/>
              </a:ext>
            </a:extLst>
          </p:cNvPr>
          <p:cNvGrpSpPr/>
          <p:nvPr/>
        </p:nvGrpSpPr>
        <p:grpSpPr>
          <a:xfrm>
            <a:off x="6689599" y="3119769"/>
            <a:ext cx="453111" cy="259831"/>
            <a:chOff x="6801544" y="3119769"/>
            <a:chExt cx="453111" cy="259831"/>
          </a:xfrm>
        </p:grpSpPr>
        <p:cxnSp>
          <p:nvCxnSpPr>
            <p:cNvPr id="30" name="Straight Connector 29">
              <a:extLst>
                <a:ext uri="{FF2B5EF4-FFF2-40B4-BE49-F238E27FC236}">
                  <a16:creationId xmlns:a16="http://schemas.microsoft.com/office/drawing/2014/main" id="{413F8F3A-4FDA-101B-3C49-245500E179B0}"/>
                </a:ext>
              </a:extLst>
            </p:cNvPr>
            <p:cNvCxnSpPr>
              <a:cxnSpLocks/>
            </p:cNvCxnSpPr>
            <p:nvPr/>
          </p:nvCxnSpPr>
          <p:spPr>
            <a:xfrm flipV="1">
              <a:off x="6801544" y="3136785"/>
              <a:ext cx="216025"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25EA21F-70DB-82CA-C01C-133135A038E0}"/>
                </a:ext>
              </a:extLst>
            </p:cNvPr>
            <p:cNvCxnSpPr>
              <a:cxnSpLocks/>
            </p:cNvCxnSpPr>
            <p:nvPr/>
          </p:nvCxnSpPr>
          <p:spPr>
            <a:xfrm>
              <a:off x="7025659" y="3119769"/>
              <a:ext cx="228996"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48145412-5D0C-FB11-7019-DFF3C97A22F1}"/>
              </a:ext>
            </a:extLst>
          </p:cNvPr>
          <p:cNvGrpSpPr/>
          <p:nvPr/>
        </p:nvGrpSpPr>
        <p:grpSpPr>
          <a:xfrm>
            <a:off x="5592230" y="3119769"/>
            <a:ext cx="453111" cy="259831"/>
            <a:chOff x="6801544" y="3119769"/>
            <a:chExt cx="453111" cy="259831"/>
          </a:xfrm>
        </p:grpSpPr>
        <p:cxnSp>
          <p:nvCxnSpPr>
            <p:cNvPr id="33" name="Straight Connector 32">
              <a:extLst>
                <a:ext uri="{FF2B5EF4-FFF2-40B4-BE49-F238E27FC236}">
                  <a16:creationId xmlns:a16="http://schemas.microsoft.com/office/drawing/2014/main" id="{E90AE150-5F63-F4D2-A84B-994A8F457043}"/>
                </a:ext>
              </a:extLst>
            </p:cNvPr>
            <p:cNvCxnSpPr>
              <a:cxnSpLocks/>
            </p:cNvCxnSpPr>
            <p:nvPr/>
          </p:nvCxnSpPr>
          <p:spPr>
            <a:xfrm flipV="1">
              <a:off x="6801544" y="3136785"/>
              <a:ext cx="216025"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45001A2-1942-173F-80C0-8ACCF8F90045}"/>
                </a:ext>
              </a:extLst>
            </p:cNvPr>
            <p:cNvCxnSpPr>
              <a:cxnSpLocks/>
            </p:cNvCxnSpPr>
            <p:nvPr/>
          </p:nvCxnSpPr>
          <p:spPr>
            <a:xfrm>
              <a:off x="7025659" y="3119769"/>
              <a:ext cx="228996"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 name="TextBox 4">
            <a:extLst>
              <a:ext uri="{FF2B5EF4-FFF2-40B4-BE49-F238E27FC236}">
                <a16:creationId xmlns:a16="http://schemas.microsoft.com/office/drawing/2014/main" id="{7C30329F-0670-D114-4A56-408DD1CF5A7E}"/>
              </a:ext>
            </a:extLst>
          </p:cNvPr>
          <p:cNvSpPr txBox="1"/>
          <p:nvPr/>
        </p:nvSpPr>
        <p:spPr>
          <a:xfrm>
            <a:off x="6528049" y="5877272"/>
            <a:ext cx="5100050" cy="830997"/>
          </a:xfrm>
          <a:prstGeom prst="rect">
            <a:avLst/>
          </a:prstGeom>
          <a:noFill/>
        </p:spPr>
        <p:txBody>
          <a:bodyPr wrap="square" rtlCol="0">
            <a:spAutoFit/>
          </a:bodyPr>
          <a:lstStyle/>
          <a:p>
            <a:r>
              <a:rPr lang="en-US" dirty="0">
                <a:solidFill>
                  <a:srgbClr val="D02353"/>
                </a:solidFill>
                <a:latin typeface="+mn-lt"/>
              </a:rPr>
              <a:t>Current carrying wire </a:t>
            </a:r>
          </a:p>
          <a:p>
            <a:r>
              <a:rPr lang="en-US" dirty="0">
                <a:solidFill>
                  <a:srgbClr val="D02353"/>
                </a:solidFill>
                <a:latin typeface="+mn-lt"/>
              </a:rPr>
              <a:t>going into page</a:t>
            </a:r>
          </a:p>
        </p:txBody>
      </p:sp>
      <p:sp>
        <p:nvSpPr>
          <p:cNvPr id="6" name="Rectangle 5">
            <a:extLst>
              <a:ext uri="{FF2B5EF4-FFF2-40B4-BE49-F238E27FC236}">
                <a16:creationId xmlns:a16="http://schemas.microsoft.com/office/drawing/2014/main" id="{0C7D351C-8CEF-6C74-A490-AF51E2857970}"/>
              </a:ext>
            </a:extLst>
          </p:cNvPr>
          <p:cNvSpPr/>
          <p:nvPr/>
        </p:nvSpPr>
        <p:spPr>
          <a:xfrm>
            <a:off x="1127448" y="332656"/>
            <a:ext cx="8289267" cy="7920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BF32C8D-4398-0037-1FC1-8B349A39607A}"/>
              </a:ext>
            </a:extLst>
          </p:cNvPr>
          <p:cNvSpPr>
            <a:spLocks noGrp="1"/>
          </p:cNvSpPr>
          <p:nvPr>
            <p:ph type="title"/>
          </p:nvPr>
        </p:nvSpPr>
        <p:spPr>
          <a:xfrm>
            <a:off x="1127448" y="332656"/>
            <a:ext cx="10522357" cy="792088"/>
          </a:xfrm>
          <a:solidFill>
            <a:schemeClr val="bg1"/>
          </a:solidFill>
        </p:spPr>
        <p:txBody>
          <a:bodyPr>
            <a:normAutofit fontScale="90000"/>
          </a:bodyPr>
          <a:lstStyle/>
          <a:p>
            <a:pPr algn="r"/>
            <a:r>
              <a:rPr lang="en-US" dirty="0"/>
              <a:t>What’s wrong with this diagram?</a:t>
            </a:r>
          </a:p>
        </p:txBody>
      </p:sp>
    </p:spTree>
    <p:extLst>
      <p:ext uri="{BB962C8B-B14F-4D97-AF65-F5344CB8AC3E}">
        <p14:creationId xmlns:p14="http://schemas.microsoft.com/office/powerpoint/2010/main" val="9890578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32C8D-4398-0037-1FC1-8B349A39607A}"/>
              </a:ext>
            </a:extLst>
          </p:cNvPr>
          <p:cNvSpPr>
            <a:spLocks noGrp="1"/>
          </p:cNvSpPr>
          <p:nvPr>
            <p:ph type="title"/>
          </p:nvPr>
        </p:nvSpPr>
        <p:spPr/>
        <p:txBody>
          <a:bodyPr>
            <a:normAutofit fontScale="90000"/>
          </a:bodyPr>
          <a:lstStyle/>
          <a:p>
            <a:r>
              <a:rPr lang="en-US" dirty="0"/>
              <a:t>Corkscrew rule</a:t>
            </a:r>
          </a:p>
        </p:txBody>
      </p:sp>
      <p:sp>
        <p:nvSpPr>
          <p:cNvPr id="13" name="Text Placeholder 12">
            <a:extLst>
              <a:ext uri="{FF2B5EF4-FFF2-40B4-BE49-F238E27FC236}">
                <a16:creationId xmlns:a16="http://schemas.microsoft.com/office/drawing/2014/main" id="{4951E384-1FE1-7BE3-4E35-5FCD0D207091}"/>
              </a:ext>
            </a:extLst>
          </p:cNvPr>
          <p:cNvSpPr>
            <a:spLocks noGrp="1"/>
          </p:cNvSpPr>
          <p:nvPr>
            <p:ph type="body" sz="quarter" idx="10"/>
          </p:nvPr>
        </p:nvSpPr>
        <p:spPr>
          <a:xfrm>
            <a:off x="527051" y="1268417"/>
            <a:ext cx="4492600" cy="4104803"/>
          </a:xfrm>
        </p:spPr>
        <p:txBody>
          <a:bodyPr/>
          <a:lstStyle/>
          <a:p>
            <a:r>
              <a:rPr lang="en-US" dirty="0"/>
              <a:t>Put your right thumb in the direction the current is flowing.</a:t>
            </a:r>
          </a:p>
          <a:p>
            <a:endParaRPr lang="en-US" dirty="0"/>
          </a:p>
          <a:p>
            <a:r>
              <a:rPr lang="en-US" dirty="0"/>
              <a:t>Your fingers ‘wrap’ in the direction of the magnetic field.</a:t>
            </a:r>
          </a:p>
          <a:p>
            <a:endParaRPr lang="en-US" dirty="0"/>
          </a:p>
          <a:p>
            <a:r>
              <a:rPr lang="en-US" dirty="0"/>
              <a:t>The magnetic field is stronger close to the wire (so the rings are closer).</a:t>
            </a:r>
          </a:p>
          <a:p>
            <a:endParaRPr lang="en-US" dirty="0"/>
          </a:p>
          <a:p>
            <a:endParaRPr lang="en-US" dirty="0"/>
          </a:p>
        </p:txBody>
      </p:sp>
      <p:grpSp>
        <p:nvGrpSpPr>
          <p:cNvPr id="17" name="Group 16">
            <a:extLst>
              <a:ext uri="{FF2B5EF4-FFF2-40B4-BE49-F238E27FC236}">
                <a16:creationId xmlns:a16="http://schemas.microsoft.com/office/drawing/2014/main" id="{E37CD044-7045-E7A4-935C-C1B8A27F5EDC}"/>
              </a:ext>
            </a:extLst>
          </p:cNvPr>
          <p:cNvGrpSpPr/>
          <p:nvPr/>
        </p:nvGrpSpPr>
        <p:grpSpPr>
          <a:xfrm>
            <a:off x="9599963" y="2786908"/>
            <a:ext cx="942571" cy="942571"/>
            <a:chOff x="9599963" y="2786908"/>
            <a:chExt cx="942571" cy="942571"/>
          </a:xfrm>
        </p:grpSpPr>
        <p:sp>
          <p:nvSpPr>
            <p:cNvPr id="8" name="Oval 7">
              <a:extLst>
                <a:ext uri="{FF2B5EF4-FFF2-40B4-BE49-F238E27FC236}">
                  <a16:creationId xmlns:a16="http://schemas.microsoft.com/office/drawing/2014/main" id="{65727309-C99E-0C27-459A-002F6FE978D0}"/>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A236B84B-820F-E5FA-019D-918FD41BAE24}"/>
                </a:ext>
              </a:extLst>
            </p:cNvPr>
            <p:cNvCxnSpPr>
              <a:stCxn id="8" idx="3"/>
              <a:endCxn id="8"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86B7F0D-A9E6-18E9-1855-CE01001896E8}"/>
                </a:ext>
              </a:extLst>
            </p:cNvPr>
            <p:cNvCxnSpPr>
              <a:stCxn id="8" idx="1"/>
              <a:endCxn id="8"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 name="Oval 2">
            <a:extLst>
              <a:ext uri="{FF2B5EF4-FFF2-40B4-BE49-F238E27FC236}">
                <a16:creationId xmlns:a16="http://schemas.microsoft.com/office/drawing/2014/main" id="{EEA82FEC-A444-727C-5ECB-6D61C76ACE20}"/>
              </a:ext>
            </a:extLst>
          </p:cNvPr>
          <p:cNvSpPr/>
          <p:nvPr/>
        </p:nvSpPr>
        <p:spPr>
          <a:xfrm>
            <a:off x="9120332" y="2314682"/>
            <a:ext cx="1887022" cy="1887022"/>
          </a:xfrm>
          <a:prstGeom prst="ellipse">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CBEBAF99-BF3B-4A44-C7AD-1135E9F61531}"/>
              </a:ext>
            </a:extLst>
          </p:cNvPr>
          <p:cNvSpPr/>
          <p:nvPr/>
        </p:nvSpPr>
        <p:spPr>
          <a:xfrm>
            <a:off x="8415063" y="1590025"/>
            <a:ext cx="3312370" cy="3312370"/>
          </a:xfrm>
          <a:prstGeom prst="ellipse">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80FCA64-BFD7-41E7-6516-180CAD231573}"/>
              </a:ext>
            </a:extLst>
          </p:cNvPr>
          <p:cNvSpPr/>
          <p:nvPr/>
        </p:nvSpPr>
        <p:spPr>
          <a:xfrm>
            <a:off x="7349753" y="517310"/>
            <a:ext cx="5457800" cy="5457800"/>
          </a:xfrm>
          <a:prstGeom prst="ellipse">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770DA40-6E09-1CC9-4678-EA1D938C5459}"/>
              </a:ext>
            </a:extLst>
          </p:cNvPr>
          <p:cNvSpPr/>
          <p:nvPr/>
        </p:nvSpPr>
        <p:spPr>
          <a:xfrm>
            <a:off x="5375920" y="-1437137"/>
            <a:ext cx="9390658" cy="9390658"/>
          </a:xfrm>
          <a:prstGeom prst="ellipse">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8A9CED16-2F8E-C0EF-C0E9-4B33D16A3E9C}"/>
              </a:ext>
            </a:extLst>
          </p:cNvPr>
          <p:cNvGrpSpPr/>
          <p:nvPr/>
        </p:nvGrpSpPr>
        <p:grpSpPr>
          <a:xfrm>
            <a:off x="8188507" y="3107786"/>
            <a:ext cx="453111" cy="259831"/>
            <a:chOff x="6801544" y="3119769"/>
            <a:chExt cx="453111" cy="259831"/>
          </a:xfrm>
        </p:grpSpPr>
        <p:cxnSp>
          <p:nvCxnSpPr>
            <p:cNvPr id="24" name="Straight Connector 23">
              <a:extLst>
                <a:ext uri="{FF2B5EF4-FFF2-40B4-BE49-F238E27FC236}">
                  <a16:creationId xmlns:a16="http://schemas.microsoft.com/office/drawing/2014/main" id="{F9AA96AE-7E50-F785-CDE9-65F388A13C54}"/>
                </a:ext>
              </a:extLst>
            </p:cNvPr>
            <p:cNvCxnSpPr>
              <a:cxnSpLocks/>
            </p:cNvCxnSpPr>
            <p:nvPr/>
          </p:nvCxnSpPr>
          <p:spPr>
            <a:xfrm flipV="1">
              <a:off x="6801544" y="3136785"/>
              <a:ext cx="216025"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0302723-0E9C-5E43-FDA0-2E7AF97083E9}"/>
                </a:ext>
              </a:extLst>
            </p:cNvPr>
            <p:cNvCxnSpPr>
              <a:cxnSpLocks/>
            </p:cNvCxnSpPr>
            <p:nvPr/>
          </p:nvCxnSpPr>
          <p:spPr>
            <a:xfrm>
              <a:off x="7025659" y="3119769"/>
              <a:ext cx="228996"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C0847158-10FD-0180-45F5-B395192BA094}"/>
              </a:ext>
            </a:extLst>
          </p:cNvPr>
          <p:cNvGrpSpPr/>
          <p:nvPr/>
        </p:nvGrpSpPr>
        <p:grpSpPr>
          <a:xfrm>
            <a:off x="7119153" y="3107786"/>
            <a:ext cx="453111" cy="259831"/>
            <a:chOff x="6801544" y="3119769"/>
            <a:chExt cx="453111" cy="259831"/>
          </a:xfrm>
        </p:grpSpPr>
        <p:cxnSp>
          <p:nvCxnSpPr>
            <p:cNvPr id="27" name="Straight Connector 26">
              <a:extLst>
                <a:ext uri="{FF2B5EF4-FFF2-40B4-BE49-F238E27FC236}">
                  <a16:creationId xmlns:a16="http://schemas.microsoft.com/office/drawing/2014/main" id="{031A43CE-0769-4537-0006-0755E786F61C}"/>
                </a:ext>
              </a:extLst>
            </p:cNvPr>
            <p:cNvCxnSpPr>
              <a:cxnSpLocks/>
            </p:cNvCxnSpPr>
            <p:nvPr/>
          </p:nvCxnSpPr>
          <p:spPr>
            <a:xfrm flipV="1">
              <a:off x="6801544" y="3136785"/>
              <a:ext cx="216025"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387D659-369F-413F-C2E8-495694B5ED57}"/>
                </a:ext>
              </a:extLst>
            </p:cNvPr>
            <p:cNvCxnSpPr>
              <a:cxnSpLocks/>
            </p:cNvCxnSpPr>
            <p:nvPr/>
          </p:nvCxnSpPr>
          <p:spPr>
            <a:xfrm>
              <a:off x="7025659" y="3119769"/>
              <a:ext cx="228996"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918B68AE-EFC1-3634-78F0-305F819CE3C6}"/>
              </a:ext>
            </a:extLst>
          </p:cNvPr>
          <p:cNvGrpSpPr/>
          <p:nvPr/>
        </p:nvGrpSpPr>
        <p:grpSpPr>
          <a:xfrm>
            <a:off x="5157687" y="3119769"/>
            <a:ext cx="453111" cy="259831"/>
            <a:chOff x="6801544" y="3119769"/>
            <a:chExt cx="453111" cy="259831"/>
          </a:xfrm>
        </p:grpSpPr>
        <p:cxnSp>
          <p:nvCxnSpPr>
            <p:cNvPr id="30" name="Straight Connector 29">
              <a:extLst>
                <a:ext uri="{FF2B5EF4-FFF2-40B4-BE49-F238E27FC236}">
                  <a16:creationId xmlns:a16="http://schemas.microsoft.com/office/drawing/2014/main" id="{413F8F3A-4FDA-101B-3C49-245500E179B0}"/>
                </a:ext>
              </a:extLst>
            </p:cNvPr>
            <p:cNvCxnSpPr>
              <a:cxnSpLocks/>
            </p:cNvCxnSpPr>
            <p:nvPr/>
          </p:nvCxnSpPr>
          <p:spPr>
            <a:xfrm flipV="1">
              <a:off x="6801544" y="3136785"/>
              <a:ext cx="216025"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25EA21F-70DB-82CA-C01C-133135A038E0}"/>
                </a:ext>
              </a:extLst>
            </p:cNvPr>
            <p:cNvCxnSpPr>
              <a:cxnSpLocks/>
            </p:cNvCxnSpPr>
            <p:nvPr/>
          </p:nvCxnSpPr>
          <p:spPr>
            <a:xfrm>
              <a:off x="7025659" y="3119769"/>
              <a:ext cx="228996"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31A3AF0E-7FE5-B059-54F3-7B764198B7E9}"/>
              </a:ext>
            </a:extLst>
          </p:cNvPr>
          <p:cNvGrpSpPr/>
          <p:nvPr/>
        </p:nvGrpSpPr>
        <p:grpSpPr>
          <a:xfrm>
            <a:off x="8900696" y="3119769"/>
            <a:ext cx="453111" cy="259831"/>
            <a:chOff x="6801544" y="3119769"/>
            <a:chExt cx="453111" cy="259831"/>
          </a:xfrm>
        </p:grpSpPr>
        <p:cxnSp>
          <p:nvCxnSpPr>
            <p:cNvPr id="6" name="Straight Connector 5">
              <a:extLst>
                <a:ext uri="{FF2B5EF4-FFF2-40B4-BE49-F238E27FC236}">
                  <a16:creationId xmlns:a16="http://schemas.microsoft.com/office/drawing/2014/main" id="{18ABD447-9A04-BDB5-0641-32FB5EB97E63}"/>
                </a:ext>
              </a:extLst>
            </p:cNvPr>
            <p:cNvCxnSpPr>
              <a:cxnSpLocks/>
            </p:cNvCxnSpPr>
            <p:nvPr/>
          </p:nvCxnSpPr>
          <p:spPr>
            <a:xfrm flipV="1">
              <a:off x="6801544" y="3136785"/>
              <a:ext cx="216025"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AC01191-74CA-5992-3FAB-E7A08BBB4C01}"/>
                </a:ext>
              </a:extLst>
            </p:cNvPr>
            <p:cNvCxnSpPr>
              <a:cxnSpLocks/>
            </p:cNvCxnSpPr>
            <p:nvPr/>
          </p:nvCxnSpPr>
          <p:spPr>
            <a:xfrm>
              <a:off x="7025659" y="3119769"/>
              <a:ext cx="228996" cy="24281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65401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500"/>
                                        <p:tgtEl>
                                          <p:spTgt spid="4"/>
                                        </p:tgtEl>
                                      </p:cBhvr>
                                    </p:animEffect>
                                  </p:childTnLst>
                                </p:cTn>
                              </p:par>
                              <p:par>
                                <p:cTn id="16" presetID="9"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dissolve">
                                      <p:cBhvr>
                                        <p:cTn id="18" dur="500"/>
                                        <p:tgtEl>
                                          <p:spTgt spid="23"/>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dissolve">
                                      <p:cBhvr>
                                        <p:cTn id="21" dur="500"/>
                                        <p:tgtEl>
                                          <p:spTgt spid="9"/>
                                        </p:tgtEl>
                                      </p:cBhvr>
                                    </p:animEffect>
                                  </p:childTnLst>
                                </p:cTn>
                              </p:par>
                              <p:par>
                                <p:cTn id="22" presetID="9" presetClass="entr" presetSubtype="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dissolve">
                                      <p:cBhvr>
                                        <p:cTn id="24" dur="500"/>
                                        <p:tgtEl>
                                          <p:spTgt spid="26"/>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par>
                                <p:cTn id="28" presetID="9" presetClass="entr" presetSubtype="0" fill="hold"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dissolve">
                                      <p:cBhvr>
                                        <p:cTn id="3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B2EFD4-8D24-5F66-2688-39828991E0CE}"/>
              </a:ext>
            </a:extLst>
          </p:cNvPr>
          <p:cNvSpPr>
            <a:spLocks noGrp="1"/>
          </p:cNvSpPr>
          <p:nvPr>
            <p:ph type="title"/>
          </p:nvPr>
        </p:nvSpPr>
        <p:spPr/>
        <p:txBody>
          <a:bodyPr>
            <a:normAutofit fontScale="90000"/>
          </a:bodyPr>
          <a:lstStyle/>
          <a:p>
            <a:r>
              <a:rPr lang="en-CA" dirty="0"/>
              <a:t>How Do Scientists Think?</a:t>
            </a:r>
            <a:br>
              <a:rPr lang="en-CA" dirty="0"/>
            </a:br>
            <a:endParaRPr lang="en-GB" dirty="0"/>
          </a:p>
        </p:txBody>
      </p:sp>
      <p:sp>
        <p:nvSpPr>
          <p:cNvPr id="6" name="Content Placeholder 2"/>
          <p:cNvSpPr>
            <a:spLocks noGrp="1"/>
          </p:cNvSpPr>
          <p:nvPr>
            <p:ph idx="1"/>
          </p:nvPr>
        </p:nvSpPr>
        <p:spPr/>
        <p:txBody>
          <a:bodyPr>
            <a:normAutofit/>
          </a:bodyPr>
          <a:lstStyle/>
          <a:p>
            <a:r>
              <a:rPr lang="en-CA" dirty="0"/>
              <a:t>Scientists Build and Revise Models</a:t>
            </a:r>
          </a:p>
        </p:txBody>
      </p:sp>
      <p:grpSp>
        <p:nvGrpSpPr>
          <p:cNvPr id="10" name="Group 9">
            <a:extLst>
              <a:ext uri="{FF2B5EF4-FFF2-40B4-BE49-F238E27FC236}">
                <a16:creationId xmlns:a16="http://schemas.microsoft.com/office/drawing/2014/main" id="{D4D2E7B3-25F1-42CD-AAE3-28ADA46671B6}"/>
              </a:ext>
            </a:extLst>
          </p:cNvPr>
          <p:cNvGrpSpPr/>
          <p:nvPr/>
        </p:nvGrpSpPr>
        <p:grpSpPr>
          <a:xfrm>
            <a:off x="7442450" y="1983021"/>
            <a:ext cx="3614233" cy="3559101"/>
            <a:chOff x="5004048" y="2534195"/>
            <a:chExt cx="3614233" cy="3559101"/>
          </a:xfrm>
        </p:grpSpPr>
        <p:pic>
          <p:nvPicPr>
            <p:cNvPr id="1034" name="Picture 10" descr="Image result for wooden cube png">
              <a:extLst>
                <a:ext uri="{FF2B5EF4-FFF2-40B4-BE49-F238E27FC236}">
                  <a16:creationId xmlns:a16="http://schemas.microsoft.com/office/drawing/2014/main" id="{C6E05C49-4C84-43FC-B4D2-23A69B88287C}"/>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04048" y="2534195"/>
              <a:ext cx="3614233" cy="35591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08A585A4-2A36-40B8-B8AB-6DCDAF515E4D}"/>
                </a:ext>
              </a:extLst>
            </p:cNvPr>
            <p:cNvPicPr>
              <a:picLocks noChangeAspect="1"/>
            </p:cNvPicPr>
            <p:nvPr/>
          </p:nvPicPr>
          <p:blipFill>
            <a:blip r:embed="rId4"/>
            <a:stretch>
              <a:fillRect/>
            </a:stretch>
          </p:blipFill>
          <p:spPr>
            <a:xfrm rot="19875334">
              <a:off x="6325153" y="3136411"/>
              <a:ext cx="1970835" cy="1921784"/>
            </a:xfrm>
            <a:prstGeom prst="parallelogram">
              <a:avLst>
                <a:gd name="adj" fmla="val 10392"/>
              </a:avLst>
            </a:prstGeom>
            <a:effectLst>
              <a:softEdge rad="12700"/>
            </a:effectLst>
          </p:spPr>
        </p:pic>
      </p:grpSp>
    </p:spTree>
    <p:extLst>
      <p:ext uri="{BB962C8B-B14F-4D97-AF65-F5344CB8AC3E}">
        <p14:creationId xmlns:p14="http://schemas.microsoft.com/office/powerpoint/2010/main" val="155721770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5E8D86-8CA8-2D8F-8431-857DA6619A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38E4E0-099A-21B9-0A27-6E1F2B0E454C}"/>
              </a:ext>
            </a:extLst>
          </p:cNvPr>
          <p:cNvSpPr>
            <a:spLocks noGrp="1"/>
          </p:cNvSpPr>
          <p:nvPr>
            <p:ph type="ctrTitle"/>
          </p:nvPr>
        </p:nvSpPr>
        <p:spPr/>
        <p:txBody>
          <a:bodyPr>
            <a:normAutofit/>
          </a:bodyPr>
          <a:lstStyle/>
          <a:p>
            <a:r>
              <a:rPr lang="en-US" dirty="0"/>
              <a:t>Motion</a:t>
            </a:r>
          </a:p>
        </p:txBody>
      </p:sp>
      <p:sp>
        <p:nvSpPr>
          <p:cNvPr id="5" name="Subtitle 4">
            <a:extLst>
              <a:ext uri="{FF2B5EF4-FFF2-40B4-BE49-F238E27FC236}">
                <a16:creationId xmlns:a16="http://schemas.microsoft.com/office/drawing/2014/main" id="{4EC4C770-7239-AB3E-E1C2-0B0DE701500F}"/>
              </a:ext>
            </a:extLst>
          </p:cNvPr>
          <p:cNvSpPr>
            <a:spLocks noGrp="1"/>
          </p:cNvSpPr>
          <p:nvPr>
            <p:ph type="subTitle" idx="1"/>
          </p:nvPr>
        </p:nvSpPr>
        <p:spPr/>
        <p:txBody>
          <a:bodyPr/>
          <a:lstStyle/>
          <a:p>
            <a:r>
              <a:rPr lang="en-US" dirty="0"/>
              <a:t>Jackie Flaherty </a:t>
            </a:r>
          </a:p>
          <a:p>
            <a:r>
              <a:rPr lang="en-US" dirty="0"/>
              <a:t>Jed Marshall</a:t>
            </a:r>
            <a:endParaRPr lang="en-GB" dirty="0"/>
          </a:p>
        </p:txBody>
      </p:sp>
    </p:spTree>
    <p:extLst>
      <p:ext uri="{BB962C8B-B14F-4D97-AF65-F5344CB8AC3E}">
        <p14:creationId xmlns:p14="http://schemas.microsoft.com/office/powerpoint/2010/main" val="70508521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FBFC0-BBCD-FD17-0F67-10FDAAF79D16}"/>
              </a:ext>
            </a:extLst>
          </p:cNvPr>
          <p:cNvSpPr>
            <a:spLocks noGrp="1"/>
          </p:cNvSpPr>
          <p:nvPr>
            <p:ph type="title"/>
          </p:nvPr>
        </p:nvSpPr>
        <p:spPr/>
        <p:txBody>
          <a:bodyPr/>
          <a:lstStyle/>
          <a:p>
            <a:r>
              <a:rPr lang="en-GB" dirty="0"/>
              <a:t>Motion</a:t>
            </a:r>
          </a:p>
        </p:txBody>
      </p:sp>
      <p:sp>
        <p:nvSpPr>
          <p:cNvPr id="3" name="Content Placeholder 2">
            <a:extLst>
              <a:ext uri="{FF2B5EF4-FFF2-40B4-BE49-F238E27FC236}">
                <a16:creationId xmlns:a16="http://schemas.microsoft.com/office/drawing/2014/main" id="{5C1E7AE5-C5E7-5924-2C8E-A683B2CE649C}"/>
              </a:ext>
            </a:extLst>
          </p:cNvPr>
          <p:cNvSpPr>
            <a:spLocks noGrp="1"/>
          </p:cNvSpPr>
          <p:nvPr>
            <p:ph idx="1"/>
          </p:nvPr>
        </p:nvSpPr>
        <p:spPr/>
        <p:txBody>
          <a:bodyPr/>
          <a:lstStyle/>
          <a:p>
            <a:r>
              <a:rPr lang="en-GB" dirty="0"/>
              <a:t>Building links</a:t>
            </a:r>
          </a:p>
          <a:p>
            <a:endParaRPr lang="en-GB" dirty="0"/>
          </a:p>
          <a:p>
            <a:r>
              <a:rPr lang="en-GB" dirty="0"/>
              <a:t>Types of motion?</a:t>
            </a:r>
          </a:p>
          <a:p>
            <a:br>
              <a:rPr lang="en-GB" dirty="0"/>
            </a:br>
            <a:r>
              <a:rPr lang="en-GB" dirty="0"/>
              <a:t>Linking particles and motion?</a:t>
            </a:r>
          </a:p>
        </p:txBody>
      </p:sp>
    </p:spTree>
    <p:extLst>
      <p:ext uri="{BB962C8B-B14F-4D97-AF65-F5344CB8AC3E}">
        <p14:creationId xmlns:p14="http://schemas.microsoft.com/office/powerpoint/2010/main" val="266435709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364CC-0CC9-5222-58CF-B36A153EE91C}"/>
              </a:ext>
            </a:extLst>
          </p:cNvPr>
          <p:cNvSpPr>
            <a:spLocks noGrp="1"/>
          </p:cNvSpPr>
          <p:nvPr>
            <p:ph type="title"/>
          </p:nvPr>
        </p:nvSpPr>
        <p:spPr/>
        <p:txBody>
          <a:bodyPr/>
          <a:lstStyle/>
          <a:p>
            <a:r>
              <a:rPr lang="en-GB" dirty="0"/>
              <a:t>Types of motion</a:t>
            </a:r>
          </a:p>
        </p:txBody>
      </p:sp>
      <p:sp>
        <p:nvSpPr>
          <p:cNvPr id="5" name="Content Placeholder 4">
            <a:extLst>
              <a:ext uri="{FF2B5EF4-FFF2-40B4-BE49-F238E27FC236}">
                <a16:creationId xmlns:a16="http://schemas.microsoft.com/office/drawing/2014/main" id="{CC16AF35-AF05-FAEA-710C-A68EE524DD77}"/>
              </a:ext>
            </a:extLst>
          </p:cNvPr>
          <p:cNvSpPr>
            <a:spLocks noGrp="1"/>
          </p:cNvSpPr>
          <p:nvPr>
            <p:ph sz="half" idx="1"/>
          </p:nvPr>
        </p:nvSpPr>
        <p:spPr/>
        <p:txBody>
          <a:bodyPr/>
          <a:lstStyle/>
          <a:p>
            <a:r>
              <a:rPr lang="en-GB" dirty="0"/>
              <a:t>Linear motion</a:t>
            </a:r>
          </a:p>
          <a:p>
            <a:r>
              <a:rPr lang="en-GB" dirty="0"/>
              <a:t>1D – same direction</a:t>
            </a:r>
          </a:p>
          <a:p>
            <a:r>
              <a:rPr lang="en-GB" dirty="0"/>
              <a:t>2D – at angle to direction (projectile motion)</a:t>
            </a:r>
          </a:p>
        </p:txBody>
      </p:sp>
      <p:sp>
        <p:nvSpPr>
          <p:cNvPr id="6" name="Content Placeholder 5">
            <a:extLst>
              <a:ext uri="{FF2B5EF4-FFF2-40B4-BE49-F238E27FC236}">
                <a16:creationId xmlns:a16="http://schemas.microsoft.com/office/drawing/2014/main" id="{E5DDCADF-48C8-AF5B-6C8A-B59A504181B9}"/>
              </a:ext>
            </a:extLst>
          </p:cNvPr>
          <p:cNvSpPr>
            <a:spLocks noGrp="1"/>
          </p:cNvSpPr>
          <p:nvPr>
            <p:ph sz="half" idx="2"/>
          </p:nvPr>
        </p:nvSpPr>
        <p:spPr/>
        <p:txBody>
          <a:bodyPr/>
          <a:lstStyle/>
          <a:p>
            <a:r>
              <a:rPr lang="en-GB" dirty="0"/>
              <a:t>Circular motion</a:t>
            </a:r>
          </a:p>
          <a:p>
            <a:r>
              <a:rPr lang="en-GB" dirty="0"/>
              <a:t>2D  - constant force</a:t>
            </a:r>
          </a:p>
          <a:p>
            <a:r>
              <a:rPr lang="en-GB" dirty="0"/>
              <a:t>2D – possibility of angles to direction</a:t>
            </a:r>
          </a:p>
        </p:txBody>
      </p:sp>
    </p:spTree>
    <p:extLst>
      <p:ext uri="{BB962C8B-B14F-4D97-AF65-F5344CB8AC3E}">
        <p14:creationId xmlns:p14="http://schemas.microsoft.com/office/powerpoint/2010/main" val="329914881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2903C-16CD-4C54-50CB-2CCE8C716FCF}"/>
              </a:ext>
            </a:extLst>
          </p:cNvPr>
          <p:cNvSpPr>
            <a:spLocks noGrp="1"/>
          </p:cNvSpPr>
          <p:nvPr>
            <p:ph type="title"/>
          </p:nvPr>
        </p:nvSpPr>
        <p:spPr>
          <a:xfrm>
            <a:off x="838200" y="365125"/>
            <a:ext cx="10515600" cy="1325563"/>
          </a:xfrm>
        </p:spPr>
        <p:txBody>
          <a:bodyPr>
            <a:normAutofit/>
          </a:bodyPr>
          <a:lstStyle/>
          <a:p>
            <a:r>
              <a:rPr lang="en-GB" dirty="0"/>
              <a:t>Prior knowledge</a:t>
            </a:r>
          </a:p>
        </p:txBody>
      </p:sp>
      <p:sp>
        <p:nvSpPr>
          <p:cNvPr id="3" name="Content Placeholder 2">
            <a:extLst>
              <a:ext uri="{FF2B5EF4-FFF2-40B4-BE49-F238E27FC236}">
                <a16:creationId xmlns:a16="http://schemas.microsoft.com/office/drawing/2014/main" id="{076EFEEB-2E29-7F06-1DE4-25F45F560AFE}"/>
              </a:ext>
            </a:extLst>
          </p:cNvPr>
          <p:cNvSpPr>
            <a:spLocks noGrp="1"/>
          </p:cNvSpPr>
          <p:nvPr>
            <p:ph idx="1"/>
          </p:nvPr>
        </p:nvSpPr>
        <p:spPr>
          <a:xfrm>
            <a:off x="838200" y="1825625"/>
            <a:ext cx="5859780" cy="4351338"/>
          </a:xfrm>
        </p:spPr>
        <p:txBody>
          <a:bodyPr>
            <a:normAutofit fontScale="85000" lnSpcReduction="10000"/>
          </a:bodyPr>
          <a:lstStyle/>
          <a:p>
            <a:r>
              <a:rPr lang="en-GB" dirty="0"/>
              <a:t>Before teaching Projectile Motion, students should know the following:</a:t>
            </a:r>
          </a:p>
          <a:p>
            <a:pPr marL="457200" indent="-457200">
              <a:buFont typeface="Arial" panose="020B0604020202020204" pitchFamily="34" charset="0"/>
              <a:buChar char="•"/>
            </a:pPr>
            <a:r>
              <a:rPr lang="en-GB" dirty="0"/>
              <a:t>how to take use simple trigonometry – both in terms of how to apply it, and how to use their calculator;</a:t>
            </a:r>
          </a:p>
          <a:p>
            <a:pPr marL="457200" indent="-457200">
              <a:buFont typeface="Arial" panose="020B0604020202020204" pitchFamily="34" charset="0"/>
              <a:buChar char="•"/>
            </a:pPr>
            <a:r>
              <a:rPr lang="en-GB" dirty="0"/>
              <a:t>what acceleration is, and how to perform calculations using ‘</a:t>
            </a:r>
            <a:r>
              <a:rPr lang="en-GB" dirty="0" err="1"/>
              <a:t>suvat</a:t>
            </a:r>
            <a:r>
              <a:rPr lang="en-GB" dirty="0"/>
              <a:t>’;</a:t>
            </a:r>
          </a:p>
          <a:p>
            <a:pPr marL="457200" indent="-457200">
              <a:buFont typeface="Arial" panose="020B0604020202020204" pitchFamily="34" charset="0"/>
              <a:buChar char="•"/>
            </a:pPr>
            <a:r>
              <a:rPr lang="en-GB" dirty="0"/>
              <a:t>that displacement, velocity, and acceleration are vectors.</a:t>
            </a:r>
          </a:p>
          <a:p>
            <a:endParaRPr lang="en-GB" dirty="0"/>
          </a:p>
          <a:p>
            <a:endParaRPr lang="en-GB" dirty="0"/>
          </a:p>
          <a:p>
            <a:endParaRPr lang="en-GB" dirty="0"/>
          </a:p>
        </p:txBody>
      </p:sp>
      <p:graphicFrame>
        <p:nvGraphicFramePr>
          <p:cNvPr id="5" name="Table 4">
            <a:extLst>
              <a:ext uri="{FF2B5EF4-FFF2-40B4-BE49-F238E27FC236}">
                <a16:creationId xmlns:a16="http://schemas.microsoft.com/office/drawing/2014/main" id="{591EFE15-04EF-7FBF-FD66-8FF9B3F1E06C}"/>
              </a:ext>
            </a:extLst>
          </p:cNvPr>
          <p:cNvGraphicFramePr>
            <a:graphicFrameLocks noGrp="1"/>
          </p:cNvGraphicFramePr>
          <p:nvPr>
            <p:extLst>
              <p:ext uri="{D42A27DB-BD31-4B8C-83A1-F6EECF244321}">
                <p14:modId xmlns:p14="http://schemas.microsoft.com/office/powerpoint/2010/main" val="2545736702"/>
              </p:ext>
            </p:extLst>
          </p:nvPr>
        </p:nvGraphicFramePr>
        <p:xfrm>
          <a:off x="7504152" y="1825625"/>
          <a:ext cx="4337327" cy="2321262"/>
        </p:xfrm>
        <a:graphic>
          <a:graphicData uri="http://schemas.openxmlformats.org/drawingml/2006/table">
            <a:tbl>
              <a:tblPr firstRow="1" bandRow="1">
                <a:tableStyleId>{7E9639D4-E3E2-4D34-9284-5A2195B3D0D7}</a:tableStyleId>
              </a:tblPr>
              <a:tblGrid>
                <a:gridCol w="1239683">
                  <a:extLst>
                    <a:ext uri="{9D8B030D-6E8A-4147-A177-3AD203B41FA5}">
                      <a16:colId xmlns:a16="http://schemas.microsoft.com/office/drawing/2014/main" val="20000"/>
                    </a:ext>
                  </a:extLst>
                </a:gridCol>
                <a:gridCol w="2021654">
                  <a:extLst>
                    <a:ext uri="{9D8B030D-6E8A-4147-A177-3AD203B41FA5}">
                      <a16:colId xmlns:a16="http://schemas.microsoft.com/office/drawing/2014/main" val="20001"/>
                    </a:ext>
                  </a:extLst>
                </a:gridCol>
                <a:gridCol w="1075990">
                  <a:extLst>
                    <a:ext uri="{9D8B030D-6E8A-4147-A177-3AD203B41FA5}">
                      <a16:colId xmlns:a16="http://schemas.microsoft.com/office/drawing/2014/main" val="20002"/>
                    </a:ext>
                  </a:extLst>
                </a:gridCol>
              </a:tblGrid>
              <a:tr h="386877">
                <a:tc>
                  <a:txBody>
                    <a:bodyPr/>
                    <a:lstStyle/>
                    <a:p>
                      <a:pPr algn="l">
                        <a:lnSpc>
                          <a:spcPct val="115000"/>
                        </a:lnSpc>
                        <a:spcAft>
                          <a:spcPts val="0"/>
                        </a:spcAft>
                      </a:pPr>
                      <a:r>
                        <a:rPr lang="en-US" sz="2400" dirty="0">
                          <a:solidFill>
                            <a:schemeClr val="bg1"/>
                          </a:solidFill>
                          <a:effectLst/>
                          <a:latin typeface="Arial" panose="020B0604020202020204" pitchFamily="34" charset="0"/>
                          <a:ea typeface="News Gothic MT" charset="0"/>
                          <a:cs typeface="Arial" panose="020B0604020202020204" pitchFamily="34" charset="0"/>
                        </a:rPr>
                        <a:t>Symbol</a:t>
                      </a:r>
                      <a:endParaRPr lang="en-GB" sz="2400" dirty="0">
                        <a:solidFill>
                          <a:schemeClr val="bg1"/>
                        </a:solidFill>
                        <a:effectLst/>
                        <a:latin typeface="Arial" panose="020B0604020202020204" pitchFamily="34" charset="0"/>
                        <a:ea typeface="News Gothic MT" charset="0"/>
                        <a:cs typeface="Arial" panose="020B0604020202020204" pitchFamily="34" charset="0"/>
                      </a:endParaRPr>
                    </a:p>
                  </a:txBody>
                  <a:tcPr marL="68580" marR="68580" marT="0" marB="0"/>
                </a:tc>
                <a:tc>
                  <a:txBody>
                    <a:bodyPr/>
                    <a:lstStyle/>
                    <a:p>
                      <a:pPr algn="l">
                        <a:lnSpc>
                          <a:spcPct val="115000"/>
                        </a:lnSpc>
                        <a:spcAft>
                          <a:spcPts val="0"/>
                        </a:spcAft>
                      </a:pPr>
                      <a:r>
                        <a:rPr lang="en-US" sz="2400" dirty="0">
                          <a:solidFill>
                            <a:schemeClr val="bg1"/>
                          </a:solidFill>
                          <a:effectLst/>
                          <a:latin typeface="Arial" panose="020B0604020202020204" pitchFamily="34" charset="0"/>
                          <a:ea typeface="News Gothic MT" charset="0"/>
                          <a:cs typeface="Arial" panose="020B0604020202020204" pitchFamily="34" charset="0"/>
                        </a:rPr>
                        <a:t>Variable</a:t>
                      </a:r>
                      <a:endParaRPr lang="en-GB" sz="2400" dirty="0">
                        <a:solidFill>
                          <a:schemeClr val="bg1"/>
                        </a:solidFill>
                        <a:effectLst/>
                        <a:latin typeface="Arial" panose="020B0604020202020204" pitchFamily="34" charset="0"/>
                        <a:ea typeface="News Gothic MT" charset="0"/>
                        <a:cs typeface="Arial" panose="020B0604020202020204" pitchFamily="34" charset="0"/>
                      </a:endParaRPr>
                    </a:p>
                  </a:txBody>
                  <a:tcPr marL="68580" marR="68580" marT="0" marB="0"/>
                </a:tc>
                <a:tc>
                  <a:txBody>
                    <a:bodyPr/>
                    <a:lstStyle/>
                    <a:p>
                      <a:pPr algn="l">
                        <a:lnSpc>
                          <a:spcPct val="115000"/>
                        </a:lnSpc>
                        <a:spcAft>
                          <a:spcPts val="0"/>
                        </a:spcAft>
                      </a:pPr>
                      <a:r>
                        <a:rPr lang="en-US" sz="2400" dirty="0">
                          <a:solidFill>
                            <a:schemeClr val="bg1"/>
                          </a:solidFill>
                          <a:effectLst/>
                          <a:latin typeface="Arial" panose="020B0604020202020204" pitchFamily="34" charset="0"/>
                          <a:ea typeface="News Gothic MT" charset="0"/>
                          <a:cs typeface="Arial" panose="020B0604020202020204" pitchFamily="34" charset="0"/>
                        </a:rPr>
                        <a:t>Unit</a:t>
                      </a:r>
                      <a:endParaRPr lang="en-GB" sz="2400" dirty="0">
                        <a:solidFill>
                          <a:schemeClr val="bg1"/>
                        </a:solidFill>
                        <a:effectLst/>
                        <a:latin typeface="Arial" panose="020B0604020202020204" pitchFamily="34" charset="0"/>
                        <a:ea typeface="News Gothic MT"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386877">
                <a:tc>
                  <a:txBody>
                    <a:bodyPr/>
                    <a:lstStyle/>
                    <a:p>
                      <a:pPr algn="l">
                        <a:lnSpc>
                          <a:spcPct val="115000"/>
                        </a:lnSpc>
                        <a:spcAft>
                          <a:spcPts val="0"/>
                        </a:spcAft>
                      </a:pPr>
                      <a:r>
                        <a:rPr lang="en-US" sz="2400">
                          <a:solidFill>
                            <a:srgbClr val="747678"/>
                          </a:solidFill>
                          <a:effectLst/>
                          <a:latin typeface="Arial" panose="020B0604020202020204" pitchFamily="34" charset="0"/>
                          <a:ea typeface="News Gothic MT" charset="0"/>
                          <a:cs typeface="Arial" panose="020B0604020202020204" pitchFamily="34" charset="0"/>
                        </a:rPr>
                        <a:t>s</a:t>
                      </a:r>
                      <a:endParaRPr lang="en-GB" sz="240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tc>
                  <a:txBody>
                    <a:bodyPr/>
                    <a:lstStyle/>
                    <a:p>
                      <a:pPr algn="l">
                        <a:lnSpc>
                          <a:spcPct val="115000"/>
                        </a:lnSpc>
                        <a:spcAft>
                          <a:spcPts val="0"/>
                        </a:spcAft>
                      </a:pPr>
                      <a:r>
                        <a:rPr lang="en-US" sz="2400">
                          <a:solidFill>
                            <a:srgbClr val="747678"/>
                          </a:solidFill>
                          <a:effectLst/>
                          <a:latin typeface="Arial" panose="020B0604020202020204" pitchFamily="34" charset="0"/>
                          <a:ea typeface="News Gothic MT" charset="0"/>
                          <a:cs typeface="Arial" panose="020B0604020202020204" pitchFamily="34" charset="0"/>
                        </a:rPr>
                        <a:t>displacement</a:t>
                      </a:r>
                      <a:endParaRPr lang="en-GB" sz="240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tc>
                  <a:txBody>
                    <a:bodyPr/>
                    <a:lstStyle/>
                    <a:p>
                      <a:pPr algn="l">
                        <a:lnSpc>
                          <a:spcPct val="115000"/>
                        </a:lnSpc>
                        <a:spcAft>
                          <a:spcPts val="0"/>
                        </a:spcAft>
                      </a:pPr>
                      <a:r>
                        <a:rPr lang="en-US" sz="2400">
                          <a:solidFill>
                            <a:srgbClr val="747678"/>
                          </a:solidFill>
                          <a:effectLst/>
                          <a:latin typeface="Arial" panose="020B0604020202020204" pitchFamily="34" charset="0"/>
                          <a:ea typeface="News Gothic MT" charset="0"/>
                          <a:cs typeface="Arial" panose="020B0604020202020204" pitchFamily="34" charset="0"/>
                        </a:rPr>
                        <a:t>m</a:t>
                      </a:r>
                      <a:endParaRPr lang="en-GB" sz="240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386877">
                <a:tc>
                  <a:txBody>
                    <a:bodyPr/>
                    <a:lstStyle/>
                    <a:p>
                      <a:pPr algn="l">
                        <a:lnSpc>
                          <a:spcPct val="115000"/>
                        </a:lnSpc>
                        <a:spcAft>
                          <a:spcPts val="0"/>
                        </a:spcAft>
                      </a:pPr>
                      <a:r>
                        <a:rPr lang="en-US" sz="2400">
                          <a:solidFill>
                            <a:srgbClr val="747678"/>
                          </a:solidFill>
                          <a:effectLst/>
                          <a:latin typeface="Arial" panose="020B0604020202020204" pitchFamily="34" charset="0"/>
                          <a:ea typeface="News Gothic MT" charset="0"/>
                          <a:cs typeface="Arial" panose="020B0604020202020204" pitchFamily="34" charset="0"/>
                        </a:rPr>
                        <a:t>u</a:t>
                      </a:r>
                      <a:endParaRPr lang="en-GB" sz="240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tc>
                  <a:txBody>
                    <a:bodyPr/>
                    <a:lstStyle/>
                    <a:p>
                      <a:pPr algn="l">
                        <a:lnSpc>
                          <a:spcPct val="115000"/>
                        </a:lnSpc>
                        <a:spcAft>
                          <a:spcPts val="0"/>
                        </a:spcAft>
                      </a:pPr>
                      <a:r>
                        <a:rPr lang="en-US" sz="2400" dirty="0">
                          <a:solidFill>
                            <a:srgbClr val="747678"/>
                          </a:solidFill>
                          <a:effectLst/>
                          <a:latin typeface="Arial" panose="020B0604020202020204" pitchFamily="34" charset="0"/>
                          <a:ea typeface="News Gothic MT" charset="0"/>
                          <a:cs typeface="Arial" panose="020B0604020202020204" pitchFamily="34" charset="0"/>
                        </a:rPr>
                        <a:t>initial velocity</a:t>
                      </a:r>
                      <a:endParaRPr lang="en-GB" sz="2400" dirty="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tc>
                  <a:txBody>
                    <a:bodyPr/>
                    <a:lstStyle/>
                    <a:p>
                      <a:pPr algn="l">
                        <a:lnSpc>
                          <a:spcPct val="115000"/>
                        </a:lnSpc>
                        <a:spcAft>
                          <a:spcPts val="0"/>
                        </a:spcAft>
                      </a:pPr>
                      <a:r>
                        <a:rPr lang="en-US" sz="2400">
                          <a:solidFill>
                            <a:srgbClr val="747678"/>
                          </a:solidFill>
                          <a:effectLst/>
                          <a:latin typeface="Arial" panose="020B0604020202020204" pitchFamily="34" charset="0"/>
                          <a:ea typeface="News Gothic MT" charset="0"/>
                          <a:cs typeface="Arial" panose="020B0604020202020204" pitchFamily="34" charset="0"/>
                        </a:rPr>
                        <a:t>m/s</a:t>
                      </a:r>
                      <a:endParaRPr lang="en-GB" sz="240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386877">
                <a:tc>
                  <a:txBody>
                    <a:bodyPr/>
                    <a:lstStyle/>
                    <a:p>
                      <a:pPr algn="l">
                        <a:lnSpc>
                          <a:spcPct val="115000"/>
                        </a:lnSpc>
                        <a:spcAft>
                          <a:spcPts val="0"/>
                        </a:spcAft>
                      </a:pPr>
                      <a:r>
                        <a:rPr lang="en-US" sz="2400">
                          <a:solidFill>
                            <a:srgbClr val="747678"/>
                          </a:solidFill>
                          <a:effectLst/>
                          <a:latin typeface="Arial" panose="020B0604020202020204" pitchFamily="34" charset="0"/>
                          <a:ea typeface="News Gothic MT" charset="0"/>
                          <a:cs typeface="Arial" panose="020B0604020202020204" pitchFamily="34" charset="0"/>
                        </a:rPr>
                        <a:t>v</a:t>
                      </a:r>
                      <a:endParaRPr lang="en-GB" sz="240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tc>
                  <a:txBody>
                    <a:bodyPr/>
                    <a:lstStyle/>
                    <a:p>
                      <a:pPr algn="l">
                        <a:lnSpc>
                          <a:spcPct val="115000"/>
                        </a:lnSpc>
                        <a:spcAft>
                          <a:spcPts val="0"/>
                        </a:spcAft>
                      </a:pPr>
                      <a:r>
                        <a:rPr lang="en-US" sz="2400">
                          <a:solidFill>
                            <a:srgbClr val="747678"/>
                          </a:solidFill>
                          <a:effectLst/>
                          <a:latin typeface="Arial" panose="020B0604020202020204" pitchFamily="34" charset="0"/>
                          <a:ea typeface="News Gothic MT" charset="0"/>
                          <a:cs typeface="Arial" panose="020B0604020202020204" pitchFamily="34" charset="0"/>
                        </a:rPr>
                        <a:t>final velocity</a:t>
                      </a:r>
                      <a:endParaRPr lang="en-GB" sz="240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tc>
                  <a:txBody>
                    <a:bodyPr/>
                    <a:lstStyle/>
                    <a:p>
                      <a:pPr algn="l">
                        <a:lnSpc>
                          <a:spcPct val="115000"/>
                        </a:lnSpc>
                        <a:spcAft>
                          <a:spcPts val="0"/>
                        </a:spcAft>
                      </a:pPr>
                      <a:r>
                        <a:rPr lang="en-US" sz="2400" dirty="0">
                          <a:solidFill>
                            <a:srgbClr val="747678"/>
                          </a:solidFill>
                          <a:effectLst/>
                          <a:latin typeface="Arial" panose="020B0604020202020204" pitchFamily="34" charset="0"/>
                          <a:ea typeface="News Gothic MT" charset="0"/>
                          <a:cs typeface="Arial" panose="020B0604020202020204" pitchFamily="34" charset="0"/>
                        </a:rPr>
                        <a:t>m/s</a:t>
                      </a:r>
                      <a:endParaRPr lang="en-GB" sz="2400" dirty="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386877">
                <a:tc>
                  <a:txBody>
                    <a:bodyPr/>
                    <a:lstStyle/>
                    <a:p>
                      <a:pPr algn="l">
                        <a:lnSpc>
                          <a:spcPct val="115000"/>
                        </a:lnSpc>
                        <a:spcAft>
                          <a:spcPts val="0"/>
                        </a:spcAft>
                      </a:pPr>
                      <a:r>
                        <a:rPr lang="en-US" sz="2400">
                          <a:solidFill>
                            <a:srgbClr val="747678"/>
                          </a:solidFill>
                          <a:effectLst/>
                          <a:latin typeface="Arial" panose="020B0604020202020204" pitchFamily="34" charset="0"/>
                          <a:ea typeface="News Gothic MT" charset="0"/>
                          <a:cs typeface="Arial" panose="020B0604020202020204" pitchFamily="34" charset="0"/>
                        </a:rPr>
                        <a:t>a</a:t>
                      </a:r>
                      <a:endParaRPr lang="en-GB" sz="240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tc>
                  <a:txBody>
                    <a:bodyPr/>
                    <a:lstStyle/>
                    <a:p>
                      <a:pPr algn="l">
                        <a:lnSpc>
                          <a:spcPct val="115000"/>
                        </a:lnSpc>
                        <a:spcAft>
                          <a:spcPts val="0"/>
                        </a:spcAft>
                      </a:pPr>
                      <a:r>
                        <a:rPr lang="en-US" sz="2400">
                          <a:solidFill>
                            <a:srgbClr val="747678"/>
                          </a:solidFill>
                          <a:effectLst/>
                          <a:latin typeface="Arial" panose="020B0604020202020204" pitchFamily="34" charset="0"/>
                          <a:ea typeface="News Gothic MT" charset="0"/>
                          <a:cs typeface="Arial" panose="020B0604020202020204" pitchFamily="34" charset="0"/>
                        </a:rPr>
                        <a:t>acceleration</a:t>
                      </a:r>
                      <a:endParaRPr lang="en-GB" sz="240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tc>
                  <a:txBody>
                    <a:bodyPr/>
                    <a:lstStyle/>
                    <a:p>
                      <a:pPr algn="l">
                        <a:lnSpc>
                          <a:spcPct val="115000"/>
                        </a:lnSpc>
                        <a:spcAft>
                          <a:spcPts val="0"/>
                        </a:spcAft>
                      </a:pPr>
                      <a:r>
                        <a:rPr lang="en-US" sz="2400">
                          <a:solidFill>
                            <a:srgbClr val="747678"/>
                          </a:solidFill>
                          <a:effectLst/>
                          <a:latin typeface="Arial" panose="020B0604020202020204" pitchFamily="34" charset="0"/>
                          <a:ea typeface="News Gothic MT" charset="0"/>
                          <a:cs typeface="Arial" panose="020B0604020202020204" pitchFamily="34" charset="0"/>
                        </a:rPr>
                        <a:t>m/s</a:t>
                      </a:r>
                      <a:r>
                        <a:rPr lang="en-US" sz="2400" baseline="30000">
                          <a:solidFill>
                            <a:srgbClr val="747678"/>
                          </a:solidFill>
                          <a:effectLst/>
                          <a:latin typeface="Arial" panose="020B0604020202020204" pitchFamily="34" charset="0"/>
                          <a:ea typeface="News Gothic MT" charset="0"/>
                          <a:cs typeface="Arial" panose="020B0604020202020204" pitchFamily="34" charset="0"/>
                        </a:rPr>
                        <a:t>2</a:t>
                      </a:r>
                      <a:endParaRPr lang="en-GB" sz="240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386877">
                <a:tc>
                  <a:txBody>
                    <a:bodyPr/>
                    <a:lstStyle/>
                    <a:p>
                      <a:pPr algn="l">
                        <a:lnSpc>
                          <a:spcPct val="115000"/>
                        </a:lnSpc>
                        <a:spcAft>
                          <a:spcPts val="0"/>
                        </a:spcAft>
                      </a:pPr>
                      <a:r>
                        <a:rPr lang="en-US" sz="2400" dirty="0">
                          <a:solidFill>
                            <a:srgbClr val="747678"/>
                          </a:solidFill>
                          <a:effectLst/>
                          <a:latin typeface="Arial" panose="020B0604020202020204" pitchFamily="34" charset="0"/>
                          <a:ea typeface="News Gothic MT" charset="0"/>
                          <a:cs typeface="Arial" panose="020B0604020202020204" pitchFamily="34" charset="0"/>
                        </a:rPr>
                        <a:t>t</a:t>
                      </a:r>
                      <a:endParaRPr lang="en-GB" sz="2400" dirty="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tc>
                  <a:txBody>
                    <a:bodyPr/>
                    <a:lstStyle/>
                    <a:p>
                      <a:pPr algn="l">
                        <a:lnSpc>
                          <a:spcPct val="115000"/>
                        </a:lnSpc>
                        <a:spcAft>
                          <a:spcPts val="0"/>
                        </a:spcAft>
                      </a:pPr>
                      <a:r>
                        <a:rPr lang="en-US" sz="2400" dirty="0">
                          <a:solidFill>
                            <a:srgbClr val="747678"/>
                          </a:solidFill>
                          <a:effectLst/>
                          <a:latin typeface="Arial" panose="020B0604020202020204" pitchFamily="34" charset="0"/>
                          <a:ea typeface="News Gothic MT" charset="0"/>
                          <a:cs typeface="Arial" panose="020B0604020202020204" pitchFamily="34" charset="0"/>
                        </a:rPr>
                        <a:t>time</a:t>
                      </a:r>
                      <a:endParaRPr lang="en-GB" sz="2400" dirty="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tc>
                  <a:txBody>
                    <a:bodyPr/>
                    <a:lstStyle/>
                    <a:p>
                      <a:pPr algn="l">
                        <a:lnSpc>
                          <a:spcPct val="115000"/>
                        </a:lnSpc>
                        <a:spcAft>
                          <a:spcPts val="0"/>
                        </a:spcAft>
                      </a:pPr>
                      <a:r>
                        <a:rPr lang="en-US" sz="2400" dirty="0">
                          <a:solidFill>
                            <a:srgbClr val="747678"/>
                          </a:solidFill>
                          <a:effectLst/>
                          <a:latin typeface="Arial" panose="020B0604020202020204" pitchFamily="34" charset="0"/>
                          <a:ea typeface="News Gothic MT" charset="0"/>
                          <a:cs typeface="Arial" panose="020B0604020202020204" pitchFamily="34" charset="0"/>
                        </a:rPr>
                        <a:t>s</a:t>
                      </a:r>
                      <a:endParaRPr lang="en-GB" sz="2400" dirty="0">
                        <a:solidFill>
                          <a:srgbClr val="747678"/>
                        </a:solidFill>
                        <a:effectLst/>
                        <a:latin typeface="Arial" panose="020B0604020202020204" pitchFamily="34" charset="0"/>
                        <a:ea typeface="News Gothic MT"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4399862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92B91-87AE-7B4F-B340-0A398D5C7DD1}"/>
              </a:ext>
            </a:extLst>
          </p:cNvPr>
          <p:cNvSpPr>
            <a:spLocks noGrp="1"/>
          </p:cNvSpPr>
          <p:nvPr>
            <p:ph type="title"/>
          </p:nvPr>
        </p:nvSpPr>
        <p:spPr/>
        <p:txBody>
          <a:bodyPr>
            <a:normAutofit/>
          </a:bodyPr>
          <a:lstStyle/>
          <a:p>
            <a:r>
              <a:rPr lang="en-GB" dirty="0"/>
              <a:t>When do we use this equation?</a:t>
            </a:r>
            <a:endParaRPr lang="en-GB" b="1"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A06F112-5A99-9240-BFED-1507989A12D3}"/>
                  </a:ext>
                </a:extLst>
              </p:cNvPr>
              <p:cNvSpPr>
                <a:spLocks noGrp="1"/>
              </p:cNvSpPr>
              <p:nvPr>
                <p:ph idx="1"/>
              </p:nvPr>
            </p:nvSpPr>
            <p:spPr/>
            <p:txBody>
              <a:bodyPr/>
              <a:lstStyle/>
              <a:p>
                <a:pPr marL="0" indent="0">
                  <a:buNone/>
                </a:pPr>
                <a:endParaRPr lang="en-GB" i="0" dirty="0">
                  <a:latin typeface="Cambria Math" charset="0"/>
                </a:endParaRPr>
              </a:p>
              <a:p>
                <a:pPr marL="0" indent="0">
                  <a:buNone/>
                </a:pPr>
                <a:endParaRPr lang="en-GB" dirty="0">
                  <a:latin typeface="Cambria Math" charset="0"/>
                </a:endParaRPr>
              </a:p>
              <a:p>
                <a:pPr marL="0" indent="0">
                  <a:buNone/>
                </a:pPr>
                <a14:m>
                  <m:oMathPara xmlns:m="http://schemas.openxmlformats.org/officeDocument/2006/math">
                    <m:oMathParaPr>
                      <m:jc m:val="centerGroup"/>
                    </m:oMathParaPr>
                    <m:oMath xmlns:m="http://schemas.openxmlformats.org/officeDocument/2006/math">
                      <m:r>
                        <m:rPr>
                          <m:sty m:val="p"/>
                        </m:rPr>
                        <a:rPr lang="en-GB" i="0">
                          <a:latin typeface="Cambria Math" charset="0"/>
                        </a:rPr>
                        <m:t>speed</m:t>
                      </m:r>
                      <m:r>
                        <a:rPr lang="en-GB" i="0">
                          <a:latin typeface="Cambria Math" charset="0"/>
                        </a:rPr>
                        <m:t>=</m:t>
                      </m:r>
                      <m:f>
                        <m:fPr>
                          <m:ctrlPr>
                            <a:rPr lang="en-GB" i="1">
                              <a:latin typeface="Cambria Math" panose="02040503050406030204" pitchFamily="18" charset="0"/>
                            </a:rPr>
                          </m:ctrlPr>
                        </m:fPr>
                        <m:num>
                          <m:r>
                            <m:rPr>
                              <m:sty m:val="p"/>
                            </m:rPr>
                            <a:rPr lang="en-GB" i="0">
                              <a:latin typeface="Cambria Math" charset="0"/>
                            </a:rPr>
                            <m:t>distance</m:t>
                          </m:r>
                        </m:num>
                        <m:den>
                          <m:r>
                            <m:rPr>
                              <m:sty m:val="p"/>
                            </m:rPr>
                            <a:rPr lang="en-GB" i="0">
                              <a:latin typeface="Cambria Math" charset="0"/>
                            </a:rPr>
                            <m:t>time</m:t>
                          </m:r>
                        </m:den>
                      </m:f>
                    </m:oMath>
                  </m:oMathPara>
                </a14:m>
                <a:endParaRPr lang="en-GB" dirty="0"/>
              </a:p>
            </p:txBody>
          </p:sp>
        </mc:Choice>
        <mc:Fallback xmlns="">
          <p:sp>
            <p:nvSpPr>
              <p:cNvPr id="3" name="Content Placeholder 2">
                <a:extLst>
                  <a:ext uri="{FF2B5EF4-FFF2-40B4-BE49-F238E27FC236}">
                    <a16:creationId xmlns:a16="http://schemas.microsoft.com/office/drawing/2014/main" id="{8A06F112-5A99-9240-BFED-1507989A12D3}"/>
                  </a:ext>
                </a:extLst>
              </p:cNvPr>
              <p:cNvSpPr>
                <a:spLocks noGrp="1" noRot="1" noChangeAspect="1" noMove="1" noResize="1" noEditPoints="1" noAdjustHandles="1" noChangeArrowheads="1" noChangeShapeType="1" noTextEdit="1"/>
              </p:cNvSpPr>
              <p:nvPr>
                <p:ph idx="1"/>
              </p:nvPr>
            </p:nvSpPr>
            <p:spPr>
              <a:blipFill>
                <a:blip r:embed="rId2"/>
                <a:stretch>
                  <a:fillRect/>
                </a:stretch>
              </a:blipFill>
            </p:spPr>
            <p:txBody>
              <a:bodyPr/>
              <a:lstStyle/>
              <a:p>
                <a:r>
                  <a:rPr lang="en-GB">
                    <a:noFill/>
                  </a:rPr>
                  <a:t> </a:t>
                </a:r>
              </a:p>
            </p:txBody>
          </p:sp>
        </mc:Fallback>
      </mc:AlternateContent>
      <p:sp>
        <p:nvSpPr>
          <p:cNvPr id="5" name="TextBox 4">
            <a:extLst>
              <a:ext uri="{FF2B5EF4-FFF2-40B4-BE49-F238E27FC236}">
                <a16:creationId xmlns:a16="http://schemas.microsoft.com/office/drawing/2014/main" id="{1F8669F7-F005-274E-BA34-E5972A6A42DD}"/>
              </a:ext>
            </a:extLst>
          </p:cNvPr>
          <p:cNvSpPr txBox="1"/>
          <p:nvPr/>
        </p:nvSpPr>
        <p:spPr>
          <a:xfrm>
            <a:off x="1685869" y="4686300"/>
            <a:ext cx="9051401" cy="523220"/>
          </a:xfrm>
          <a:prstGeom prst="rect">
            <a:avLst/>
          </a:prstGeom>
          <a:noFill/>
        </p:spPr>
        <p:txBody>
          <a:bodyPr wrap="square" rtlCol="0">
            <a:spAutoFit/>
          </a:bodyPr>
          <a:lstStyle/>
          <a:p>
            <a:pPr algn="ctr"/>
            <a:r>
              <a:rPr lang="en-GB" sz="2800" b="1" dirty="0">
                <a:solidFill>
                  <a:srgbClr val="C5D302"/>
                </a:solidFill>
                <a:latin typeface="Franklin Gothic Medium" panose="020B0603020102020204" pitchFamily="34" charset="0"/>
                <a:ea typeface="News Gothic MT" charset="0"/>
                <a:cs typeface="News Gothic MT" charset="0"/>
              </a:rPr>
              <a:t>At a constant speed </a:t>
            </a:r>
            <a:r>
              <a:rPr lang="en-GB" sz="2800" b="1" i="1" dirty="0">
                <a:solidFill>
                  <a:srgbClr val="C5D302"/>
                </a:solidFill>
                <a:latin typeface="Franklin Gothic Medium" panose="020B0603020102020204" pitchFamily="34" charset="0"/>
                <a:ea typeface="News Gothic MT" charset="0"/>
                <a:cs typeface="News Gothic MT" charset="0"/>
              </a:rPr>
              <a:t>or</a:t>
            </a:r>
            <a:r>
              <a:rPr lang="en-GB" sz="2800" b="1" dirty="0">
                <a:solidFill>
                  <a:srgbClr val="C5D302"/>
                </a:solidFill>
                <a:latin typeface="Franklin Gothic Medium" panose="020B0603020102020204" pitchFamily="34" charset="0"/>
                <a:ea typeface="News Gothic MT" charset="0"/>
                <a:cs typeface="News Gothic MT" charset="0"/>
              </a:rPr>
              <a:t> to calculate an average speed</a:t>
            </a:r>
          </a:p>
        </p:txBody>
      </p:sp>
    </p:spTree>
    <p:extLst>
      <p:ext uri="{BB962C8B-B14F-4D97-AF65-F5344CB8AC3E}">
        <p14:creationId xmlns:p14="http://schemas.microsoft.com/office/powerpoint/2010/main" val="111270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92B91-87AE-7B4F-B340-0A398D5C7DD1}"/>
              </a:ext>
            </a:extLst>
          </p:cNvPr>
          <p:cNvSpPr>
            <a:spLocks noGrp="1"/>
          </p:cNvSpPr>
          <p:nvPr>
            <p:ph type="title"/>
          </p:nvPr>
        </p:nvSpPr>
        <p:spPr/>
        <p:txBody>
          <a:bodyPr>
            <a:normAutofit/>
          </a:bodyPr>
          <a:lstStyle/>
          <a:p>
            <a:r>
              <a:rPr lang="en-GB" dirty="0"/>
              <a:t>When do we use these equations?</a:t>
            </a:r>
            <a:endParaRPr lang="en-GB" b="1"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A06F112-5A99-9240-BFED-1507989A12D3}"/>
                  </a:ext>
                </a:extLst>
              </p:cNvPr>
              <p:cNvSpPr>
                <a:spLocks noGrp="1"/>
              </p:cNvSpPr>
              <p:nvPr>
                <p:ph idx="1"/>
              </p:nvPr>
            </p:nvSpPr>
            <p:spPr>
              <a:xfrm>
                <a:off x="-727710" y="2141537"/>
                <a:ext cx="10515600" cy="4351338"/>
              </a:xfrm>
            </p:spPr>
            <p:txBody>
              <a:bodyPr/>
              <a:lstStyle/>
              <a:p>
                <a:pPr marL="0" indent="0" algn="ctr">
                  <a:lnSpc>
                    <a:spcPct val="100000"/>
                  </a:lnSpc>
                  <a:spcBef>
                    <a:spcPts val="0"/>
                  </a:spcBef>
                  <a:buNone/>
                </a:pPr>
                <a14:m>
                  <m:oMathPara xmlns:m="http://schemas.openxmlformats.org/officeDocument/2006/math">
                    <m:oMathParaPr>
                      <m:jc m:val="centerGroup"/>
                    </m:oMathParaPr>
                    <m:oMath xmlns:m="http://schemas.openxmlformats.org/officeDocument/2006/math">
                      <m:r>
                        <a:rPr lang="en-GB" sz="2800" i="1" smtClean="0">
                          <a:solidFill>
                            <a:srgbClr val="747678"/>
                          </a:solidFill>
                          <a:latin typeface="Cambria Math" charset="0"/>
                          <a:ea typeface="Times New Roman" charset="0"/>
                          <a:cs typeface="Times New Roman" charset="0"/>
                        </a:rPr>
                        <m:t>𝑎</m:t>
                      </m:r>
                      <m:r>
                        <a:rPr lang="en-GB" sz="2800" i="1" smtClean="0">
                          <a:solidFill>
                            <a:srgbClr val="747678"/>
                          </a:solidFill>
                          <a:latin typeface="Cambria Math" charset="0"/>
                          <a:ea typeface="Times New Roman" charset="0"/>
                          <a:cs typeface="Times New Roman" charset="0"/>
                        </a:rPr>
                        <m:t>=</m:t>
                      </m:r>
                      <m:f>
                        <m:fPr>
                          <m:ctrlPr>
                            <a:rPr lang="en-GB" sz="2800" i="1">
                              <a:solidFill>
                                <a:srgbClr val="747678"/>
                              </a:solidFill>
                              <a:latin typeface="Cambria Math" panose="02040503050406030204" pitchFamily="18" charset="0"/>
                              <a:ea typeface="Times New Roman" charset="0"/>
                              <a:cs typeface="Times New Roman" charset="0"/>
                            </a:rPr>
                          </m:ctrlPr>
                        </m:fPr>
                        <m:num>
                          <m:r>
                            <a:rPr lang="en-GB" sz="2800" i="1">
                              <a:solidFill>
                                <a:srgbClr val="747678"/>
                              </a:solidFill>
                              <a:latin typeface="Cambria Math" charset="0"/>
                              <a:ea typeface="Times New Roman" charset="0"/>
                              <a:cs typeface="Times New Roman" charset="0"/>
                            </a:rPr>
                            <m:t>𝑣</m:t>
                          </m:r>
                          <m:r>
                            <a:rPr lang="en-GB" sz="2800" i="1">
                              <a:solidFill>
                                <a:srgbClr val="747678"/>
                              </a:solidFill>
                              <a:latin typeface="Cambria Math" charset="0"/>
                              <a:ea typeface="Times New Roman" charset="0"/>
                              <a:cs typeface="Times New Roman" charset="0"/>
                            </a:rPr>
                            <m:t>−</m:t>
                          </m:r>
                          <m:r>
                            <a:rPr lang="en-GB" sz="2800" i="1">
                              <a:solidFill>
                                <a:srgbClr val="747678"/>
                              </a:solidFill>
                              <a:latin typeface="Cambria Math" charset="0"/>
                              <a:ea typeface="Times New Roman" charset="0"/>
                              <a:cs typeface="Times New Roman" charset="0"/>
                            </a:rPr>
                            <m:t>𝑢</m:t>
                          </m:r>
                        </m:num>
                        <m:den>
                          <m:r>
                            <a:rPr lang="en-GB" sz="2800" i="1">
                              <a:solidFill>
                                <a:srgbClr val="747678"/>
                              </a:solidFill>
                              <a:latin typeface="Cambria Math" charset="0"/>
                              <a:ea typeface="Times New Roman" charset="0"/>
                              <a:cs typeface="Times New Roman" charset="0"/>
                            </a:rPr>
                            <m:t>𝑡</m:t>
                          </m:r>
                        </m:den>
                      </m:f>
                    </m:oMath>
                  </m:oMathPara>
                </a14:m>
                <a:endParaRPr lang="en-GB" sz="2800" i="1" dirty="0">
                  <a:solidFill>
                    <a:srgbClr val="747678"/>
                  </a:solidFill>
                  <a:latin typeface="Cambria Math" charset="0"/>
                  <a:ea typeface="Times New Roman" charset="0"/>
                  <a:cs typeface="Times New Roman" charset="0"/>
                </a:endParaRPr>
              </a:p>
              <a:p>
                <a:pPr marL="0" indent="0" algn="ctr">
                  <a:lnSpc>
                    <a:spcPct val="100000"/>
                  </a:lnSpc>
                  <a:spcBef>
                    <a:spcPts val="0"/>
                  </a:spcBef>
                  <a:buNone/>
                </a:pPr>
                <a:endParaRPr lang="en-GB" sz="2800" i="1" dirty="0">
                  <a:solidFill>
                    <a:srgbClr val="747678"/>
                  </a:solidFill>
                  <a:latin typeface="Cambria Math" charset="0"/>
                  <a:ea typeface="Times New Roman" charset="0"/>
                  <a:cs typeface="Times New Roman" charset="0"/>
                </a:endParaRPr>
              </a:p>
              <a:p>
                <a:pPr marL="0" indent="0" algn="ctr">
                  <a:lnSpc>
                    <a:spcPct val="100000"/>
                  </a:lnSpc>
                  <a:spcBef>
                    <a:spcPts val="0"/>
                  </a:spcBef>
                  <a:buNone/>
                </a:pPr>
                <a14:m>
                  <m:oMathPara xmlns:m="http://schemas.openxmlformats.org/officeDocument/2006/math">
                    <m:oMathParaPr>
                      <m:jc m:val="centerGroup"/>
                    </m:oMathParaPr>
                    <m:oMath xmlns:m="http://schemas.openxmlformats.org/officeDocument/2006/math">
                      <m:sSup>
                        <m:sSupPr>
                          <m:ctrlPr>
                            <a:rPr lang="en-GB" sz="2800" i="1">
                              <a:solidFill>
                                <a:srgbClr val="747678"/>
                              </a:solidFill>
                              <a:latin typeface="Cambria Math" panose="02040503050406030204" pitchFamily="18" charset="0"/>
                              <a:ea typeface="Times New Roman" charset="0"/>
                              <a:cs typeface="Times New Roman" charset="0"/>
                            </a:rPr>
                          </m:ctrlPr>
                        </m:sSupPr>
                        <m:e>
                          <m:r>
                            <a:rPr lang="en-GB" sz="2800" i="1">
                              <a:solidFill>
                                <a:srgbClr val="747678"/>
                              </a:solidFill>
                              <a:latin typeface="Cambria Math" charset="0"/>
                              <a:ea typeface="Times New Roman" charset="0"/>
                              <a:cs typeface="Times New Roman" charset="0"/>
                            </a:rPr>
                            <m:t>𝑣</m:t>
                          </m:r>
                        </m:e>
                        <m:sup>
                          <m:r>
                            <a:rPr lang="en-GB" sz="2800" i="1">
                              <a:solidFill>
                                <a:srgbClr val="747678"/>
                              </a:solidFill>
                              <a:latin typeface="Cambria Math" charset="0"/>
                              <a:ea typeface="Times New Roman" charset="0"/>
                              <a:cs typeface="Times New Roman" charset="0"/>
                            </a:rPr>
                            <m:t>2</m:t>
                          </m:r>
                        </m:sup>
                      </m:sSup>
                      <m:r>
                        <a:rPr lang="en-GB" sz="2800" i="1">
                          <a:solidFill>
                            <a:srgbClr val="747678"/>
                          </a:solidFill>
                          <a:latin typeface="Cambria Math" charset="0"/>
                          <a:ea typeface="Times New Roman" charset="0"/>
                          <a:cs typeface="Times New Roman" charset="0"/>
                        </a:rPr>
                        <m:t>=</m:t>
                      </m:r>
                      <m:sSup>
                        <m:sSupPr>
                          <m:ctrlPr>
                            <a:rPr lang="en-GB" sz="2800" i="1">
                              <a:solidFill>
                                <a:srgbClr val="747678"/>
                              </a:solidFill>
                              <a:latin typeface="Cambria Math" panose="02040503050406030204" pitchFamily="18" charset="0"/>
                              <a:ea typeface="Times New Roman" charset="0"/>
                              <a:cs typeface="Times New Roman" charset="0"/>
                            </a:rPr>
                          </m:ctrlPr>
                        </m:sSupPr>
                        <m:e>
                          <m:r>
                            <a:rPr lang="en-GB" sz="2800" i="1">
                              <a:solidFill>
                                <a:srgbClr val="747678"/>
                              </a:solidFill>
                              <a:latin typeface="Cambria Math" charset="0"/>
                              <a:ea typeface="Times New Roman" charset="0"/>
                              <a:cs typeface="Times New Roman" charset="0"/>
                            </a:rPr>
                            <m:t>𝑢</m:t>
                          </m:r>
                        </m:e>
                        <m:sup>
                          <m:r>
                            <a:rPr lang="en-GB" sz="2800" i="1">
                              <a:solidFill>
                                <a:srgbClr val="747678"/>
                              </a:solidFill>
                              <a:latin typeface="Cambria Math" charset="0"/>
                              <a:ea typeface="Times New Roman" charset="0"/>
                              <a:cs typeface="Times New Roman" charset="0"/>
                            </a:rPr>
                            <m:t>2</m:t>
                          </m:r>
                        </m:sup>
                      </m:sSup>
                      <m:r>
                        <a:rPr lang="en-GB" sz="2800" i="1">
                          <a:solidFill>
                            <a:srgbClr val="747678"/>
                          </a:solidFill>
                          <a:latin typeface="Cambria Math" charset="0"/>
                          <a:ea typeface="Times New Roman" charset="0"/>
                          <a:cs typeface="Times New Roman" charset="0"/>
                        </a:rPr>
                        <m:t>+2</m:t>
                      </m:r>
                      <m:r>
                        <a:rPr lang="en-GB" sz="2800" i="1">
                          <a:solidFill>
                            <a:srgbClr val="747678"/>
                          </a:solidFill>
                          <a:latin typeface="Cambria Math" charset="0"/>
                          <a:ea typeface="Times New Roman" charset="0"/>
                          <a:cs typeface="Times New Roman" charset="0"/>
                        </a:rPr>
                        <m:t>𝑎𝑠</m:t>
                      </m:r>
                    </m:oMath>
                  </m:oMathPara>
                </a14:m>
                <a:endParaRPr lang="en-GB" sz="2800" dirty="0">
                  <a:solidFill>
                    <a:srgbClr val="747678"/>
                  </a:solidFill>
                  <a:latin typeface="Times New Roman" charset="0"/>
                  <a:ea typeface="Times New Roman" charset="0"/>
                </a:endParaRPr>
              </a:p>
              <a:p>
                <a:pPr marL="0" indent="0" algn="ctr">
                  <a:lnSpc>
                    <a:spcPct val="100000"/>
                  </a:lnSpc>
                  <a:spcBef>
                    <a:spcPts val="0"/>
                  </a:spcBef>
                  <a:buNone/>
                </a:pPr>
                <a:endParaRPr lang="en-GB" sz="2800" dirty="0">
                  <a:solidFill>
                    <a:srgbClr val="747678"/>
                  </a:solidFill>
                  <a:latin typeface="Times New Roman" charset="0"/>
                  <a:ea typeface="Times New Roman" charset="0"/>
                </a:endParaRPr>
              </a:p>
            </p:txBody>
          </p:sp>
        </mc:Choice>
        <mc:Fallback xmlns="">
          <p:sp>
            <p:nvSpPr>
              <p:cNvPr id="3" name="Content Placeholder 2">
                <a:extLst>
                  <a:ext uri="{FF2B5EF4-FFF2-40B4-BE49-F238E27FC236}">
                    <a16:creationId xmlns:a16="http://schemas.microsoft.com/office/drawing/2014/main" id="{8A06F112-5A99-9240-BFED-1507989A12D3}"/>
                  </a:ext>
                </a:extLst>
              </p:cNvPr>
              <p:cNvSpPr>
                <a:spLocks noGrp="1" noRot="1" noChangeAspect="1" noMove="1" noResize="1" noEditPoints="1" noAdjustHandles="1" noChangeArrowheads="1" noChangeShapeType="1" noTextEdit="1"/>
              </p:cNvSpPr>
              <p:nvPr>
                <p:ph idx="1"/>
              </p:nvPr>
            </p:nvSpPr>
            <p:spPr>
              <a:xfrm>
                <a:off x="-727710" y="2141537"/>
                <a:ext cx="10515600" cy="4351338"/>
              </a:xfrm>
              <a:blipFill>
                <a:blip r:embed="rId3"/>
                <a:stretch>
                  <a:fillRect/>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C884D99C-B5A1-3B49-98F3-A5F9153215E7}"/>
              </a:ext>
            </a:extLst>
          </p:cNvPr>
          <p:cNvSpPr txBox="1"/>
          <p:nvPr/>
        </p:nvSpPr>
        <p:spPr>
          <a:xfrm>
            <a:off x="1579576" y="4610649"/>
            <a:ext cx="9051401" cy="523220"/>
          </a:xfrm>
          <a:prstGeom prst="rect">
            <a:avLst/>
          </a:prstGeom>
          <a:noFill/>
        </p:spPr>
        <p:txBody>
          <a:bodyPr wrap="square" rtlCol="0">
            <a:spAutoFit/>
          </a:bodyPr>
          <a:lstStyle/>
          <a:p>
            <a:pPr algn="ctr"/>
            <a:r>
              <a:rPr lang="en-GB" sz="2800" b="1" dirty="0">
                <a:solidFill>
                  <a:srgbClr val="BCD634"/>
                </a:solidFill>
                <a:latin typeface="Franklin Gothic Medium" panose="020B0603020102020204" pitchFamily="34" charset="0"/>
                <a:ea typeface="News Gothic MT" charset="0"/>
                <a:cs typeface="News Gothic MT" charset="0"/>
              </a:rPr>
              <a:t>When there is a constant acceleration</a:t>
            </a:r>
          </a:p>
        </p:txBody>
      </p:sp>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A57C6B31-6D7E-92F1-39C3-3570D8253DB4}"/>
                  </a:ext>
                </a:extLst>
              </p:cNvPr>
              <p:cNvSpPr txBox="1">
                <a:spLocks/>
              </p:cNvSpPr>
              <p:nvPr/>
            </p:nvSpPr>
            <p:spPr>
              <a:xfrm>
                <a:off x="5586012" y="1935490"/>
                <a:ext cx="4571173" cy="24074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GB" i="1" smtClean="0">
                          <a:solidFill>
                            <a:srgbClr val="747678"/>
                          </a:solidFill>
                          <a:latin typeface="Cambria Math" charset="0"/>
                          <a:ea typeface="Times New Roman" charset="0"/>
                          <a:cs typeface="Times New Roman" charset="0"/>
                        </a:rPr>
                        <m:t>𝑠</m:t>
                      </m:r>
                      <m:r>
                        <a:rPr lang="en-GB" i="1" smtClean="0">
                          <a:solidFill>
                            <a:srgbClr val="747678"/>
                          </a:solidFill>
                          <a:latin typeface="Cambria Math" charset="0"/>
                          <a:ea typeface="Times New Roman" charset="0"/>
                          <a:cs typeface="Times New Roman" charset="0"/>
                        </a:rPr>
                        <m:t>=</m:t>
                      </m:r>
                      <m:f>
                        <m:fPr>
                          <m:ctrlPr>
                            <a:rPr lang="en-GB" i="1">
                              <a:solidFill>
                                <a:srgbClr val="747678"/>
                              </a:solidFill>
                              <a:latin typeface="Cambria Math" panose="02040503050406030204" pitchFamily="18" charset="0"/>
                              <a:ea typeface="Times New Roman" charset="0"/>
                              <a:cs typeface="Times New Roman" charset="0"/>
                            </a:rPr>
                          </m:ctrlPr>
                        </m:fPr>
                        <m:num>
                          <m:r>
                            <a:rPr lang="en-GB" i="1">
                              <a:solidFill>
                                <a:srgbClr val="747678"/>
                              </a:solidFill>
                              <a:latin typeface="Cambria Math" charset="0"/>
                              <a:ea typeface="Times New Roman" charset="0"/>
                              <a:cs typeface="Times New Roman" charset="0"/>
                            </a:rPr>
                            <m:t>1</m:t>
                          </m:r>
                        </m:num>
                        <m:den>
                          <m:r>
                            <a:rPr lang="en-GB" i="1">
                              <a:solidFill>
                                <a:srgbClr val="747678"/>
                              </a:solidFill>
                              <a:latin typeface="Cambria Math" charset="0"/>
                              <a:ea typeface="Times New Roman" charset="0"/>
                              <a:cs typeface="Times New Roman" charset="0"/>
                            </a:rPr>
                            <m:t>2</m:t>
                          </m:r>
                        </m:den>
                      </m:f>
                      <m:d>
                        <m:dPr>
                          <m:ctrlPr>
                            <a:rPr lang="en-GB" i="1">
                              <a:solidFill>
                                <a:srgbClr val="747678"/>
                              </a:solidFill>
                              <a:latin typeface="Cambria Math" panose="02040503050406030204" pitchFamily="18" charset="0"/>
                              <a:ea typeface="Times New Roman" charset="0"/>
                              <a:cs typeface="Times New Roman" charset="0"/>
                            </a:rPr>
                          </m:ctrlPr>
                        </m:dPr>
                        <m:e>
                          <m:r>
                            <a:rPr lang="en-GB" i="1">
                              <a:solidFill>
                                <a:srgbClr val="747678"/>
                              </a:solidFill>
                              <a:latin typeface="Cambria Math" panose="02040503050406030204" pitchFamily="18" charset="0"/>
                              <a:ea typeface="Times New Roman" charset="0"/>
                              <a:cs typeface="Times New Roman" charset="0"/>
                            </a:rPr>
                            <m:t>𝑢</m:t>
                          </m:r>
                          <m:r>
                            <a:rPr lang="en-GB" i="1">
                              <a:solidFill>
                                <a:srgbClr val="747678"/>
                              </a:solidFill>
                              <a:latin typeface="Cambria Math" panose="02040503050406030204" pitchFamily="18" charset="0"/>
                              <a:ea typeface="Times New Roman" charset="0"/>
                              <a:cs typeface="Times New Roman" charset="0"/>
                            </a:rPr>
                            <m:t>+</m:t>
                          </m:r>
                          <m:r>
                            <a:rPr lang="en-GB" i="1">
                              <a:solidFill>
                                <a:srgbClr val="747678"/>
                              </a:solidFill>
                              <a:latin typeface="Cambria Math" panose="02040503050406030204" pitchFamily="18" charset="0"/>
                              <a:ea typeface="Times New Roman" charset="0"/>
                              <a:cs typeface="Times New Roman" charset="0"/>
                            </a:rPr>
                            <m:t>𝑣</m:t>
                          </m:r>
                        </m:e>
                      </m:d>
                      <m:r>
                        <a:rPr lang="en-GB" i="1">
                          <a:solidFill>
                            <a:srgbClr val="747678"/>
                          </a:solidFill>
                          <a:latin typeface="Cambria Math" panose="02040503050406030204" pitchFamily="18" charset="0"/>
                          <a:ea typeface="Times New Roman" charset="0"/>
                          <a:cs typeface="Times New Roman" charset="0"/>
                        </a:rPr>
                        <m:t>𝑡</m:t>
                      </m:r>
                    </m:oMath>
                  </m:oMathPara>
                </a14:m>
                <a:endParaRPr lang="en-GB" dirty="0">
                  <a:solidFill>
                    <a:srgbClr val="747678"/>
                  </a:solidFill>
                  <a:latin typeface="Times New Roman" charset="0"/>
                  <a:ea typeface="Times New Roman" charset="0"/>
                </a:endParaRPr>
              </a:p>
              <a:p>
                <a:pPr marL="0" indent="0" algn="ctr">
                  <a:lnSpc>
                    <a:spcPct val="100000"/>
                  </a:lnSpc>
                  <a:spcBef>
                    <a:spcPts val="0"/>
                  </a:spcBef>
                  <a:buFont typeface="Arial" panose="020B0604020202020204" pitchFamily="34" charset="0"/>
                  <a:buNone/>
                </a:pPr>
                <a:endParaRPr lang="en-GB" dirty="0">
                  <a:solidFill>
                    <a:srgbClr val="747678"/>
                  </a:solidFill>
                  <a:latin typeface="Times New Roman" charset="0"/>
                  <a:ea typeface="Times New Roman" charset="0"/>
                </a:endParaRPr>
              </a:p>
              <a:p>
                <a:pPr marL="0" indent="0" algn="ctr">
                  <a:lnSpc>
                    <a:spcPct val="100000"/>
                  </a:lnSpc>
                  <a:spcBef>
                    <a:spcPts val="0"/>
                  </a:spcBef>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GB" i="1">
                          <a:solidFill>
                            <a:srgbClr val="747678"/>
                          </a:solidFill>
                          <a:latin typeface="Cambria Math" charset="0"/>
                          <a:ea typeface="Times New Roman" charset="0"/>
                          <a:cs typeface="Times New Roman" charset="0"/>
                        </a:rPr>
                        <m:t>𝑠</m:t>
                      </m:r>
                      <m:r>
                        <a:rPr lang="en-GB" i="1">
                          <a:solidFill>
                            <a:srgbClr val="747678"/>
                          </a:solidFill>
                          <a:latin typeface="Cambria Math" charset="0"/>
                          <a:ea typeface="Times New Roman" charset="0"/>
                          <a:cs typeface="Times New Roman" charset="0"/>
                        </a:rPr>
                        <m:t>=</m:t>
                      </m:r>
                      <m:r>
                        <a:rPr lang="en-GB" i="1">
                          <a:solidFill>
                            <a:srgbClr val="747678"/>
                          </a:solidFill>
                          <a:latin typeface="Cambria Math" charset="0"/>
                          <a:ea typeface="Times New Roman" charset="0"/>
                          <a:cs typeface="Times New Roman" charset="0"/>
                        </a:rPr>
                        <m:t>𝑢𝑡</m:t>
                      </m:r>
                      <m:r>
                        <a:rPr lang="en-GB" i="1">
                          <a:solidFill>
                            <a:srgbClr val="747678"/>
                          </a:solidFill>
                          <a:latin typeface="Cambria Math" charset="0"/>
                          <a:ea typeface="Cambria Math" charset="0"/>
                          <a:cs typeface="Cambria Math" charset="0"/>
                        </a:rPr>
                        <m:t>+</m:t>
                      </m:r>
                      <m:f>
                        <m:fPr>
                          <m:ctrlPr>
                            <a:rPr lang="en-GB" i="1">
                              <a:solidFill>
                                <a:srgbClr val="747678"/>
                              </a:solidFill>
                              <a:latin typeface="Cambria Math" panose="02040503050406030204" pitchFamily="18" charset="0"/>
                              <a:ea typeface="Cambria Math" charset="0"/>
                              <a:cs typeface="Cambria Math" charset="0"/>
                            </a:rPr>
                          </m:ctrlPr>
                        </m:fPr>
                        <m:num>
                          <m:r>
                            <a:rPr lang="en-GB" i="1">
                              <a:solidFill>
                                <a:srgbClr val="747678"/>
                              </a:solidFill>
                              <a:latin typeface="Cambria Math" charset="0"/>
                              <a:ea typeface="Cambria Math" charset="0"/>
                              <a:cs typeface="Cambria Math" charset="0"/>
                            </a:rPr>
                            <m:t>1</m:t>
                          </m:r>
                        </m:num>
                        <m:den>
                          <m:r>
                            <a:rPr lang="en-GB" i="1">
                              <a:solidFill>
                                <a:srgbClr val="747678"/>
                              </a:solidFill>
                              <a:latin typeface="Cambria Math" charset="0"/>
                              <a:ea typeface="Cambria Math" charset="0"/>
                              <a:cs typeface="Cambria Math" charset="0"/>
                            </a:rPr>
                            <m:t>2</m:t>
                          </m:r>
                        </m:den>
                      </m:f>
                      <m:r>
                        <a:rPr lang="en-GB" i="1">
                          <a:solidFill>
                            <a:srgbClr val="747678"/>
                          </a:solidFill>
                          <a:latin typeface="Cambria Math" charset="0"/>
                          <a:ea typeface="Cambria Math" charset="0"/>
                          <a:cs typeface="Cambria Math" charset="0"/>
                        </a:rPr>
                        <m:t>𝑎</m:t>
                      </m:r>
                      <m:sSup>
                        <m:sSupPr>
                          <m:ctrlPr>
                            <a:rPr lang="en-GB" i="1">
                              <a:solidFill>
                                <a:srgbClr val="747678"/>
                              </a:solidFill>
                              <a:latin typeface="Cambria Math" panose="02040503050406030204" pitchFamily="18" charset="0"/>
                              <a:ea typeface="Cambria Math" charset="0"/>
                              <a:cs typeface="Cambria Math" charset="0"/>
                            </a:rPr>
                          </m:ctrlPr>
                        </m:sSupPr>
                        <m:e>
                          <m:r>
                            <a:rPr lang="en-GB" i="1">
                              <a:solidFill>
                                <a:srgbClr val="747678"/>
                              </a:solidFill>
                              <a:latin typeface="Cambria Math" charset="0"/>
                              <a:ea typeface="Cambria Math" charset="0"/>
                              <a:cs typeface="Cambria Math" charset="0"/>
                            </a:rPr>
                            <m:t>𝑡</m:t>
                          </m:r>
                        </m:e>
                        <m:sup>
                          <m:r>
                            <a:rPr lang="en-GB" i="1">
                              <a:solidFill>
                                <a:srgbClr val="747678"/>
                              </a:solidFill>
                              <a:latin typeface="Cambria Math" charset="0"/>
                              <a:ea typeface="Cambria Math" charset="0"/>
                              <a:cs typeface="Cambria Math" charset="0"/>
                            </a:rPr>
                            <m:t>2</m:t>
                          </m:r>
                        </m:sup>
                      </m:sSup>
                    </m:oMath>
                  </m:oMathPara>
                </a14:m>
                <a:endParaRPr lang="en-GB" dirty="0">
                  <a:solidFill>
                    <a:srgbClr val="747678"/>
                  </a:solidFill>
                </a:endParaRPr>
              </a:p>
            </p:txBody>
          </p:sp>
        </mc:Choice>
        <mc:Fallback xmlns="">
          <p:sp>
            <p:nvSpPr>
              <p:cNvPr id="4" name="Content Placeholder 2">
                <a:extLst>
                  <a:ext uri="{FF2B5EF4-FFF2-40B4-BE49-F238E27FC236}">
                    <a16:creationId xmlns:a16="http://schemas.microsoft.com/office/drawing/2014/main" id="{A57C6B31-6D7E-92F1-39C3-3570D8253DB4}"/>
                  </a:ext>
                </a:extLst>
              </p:cNvPr>
              <p:cNvSpPr txBox="1">
                <a:spLocks noRot="1" noChangeAspect="1" noMove="1" noResize="1" noEditPoints="1" noAdjustHandles="1" noChangeArrowheads="1" noChangeShapeType="1" noTextEdit="1"/>
              </p:cNvSpPr>
              <p:nvPr/>
            </p:nvSpPr>
            <p:spPr>
              <a:xfrm>
                <a:off x="5586012" y="1935490"/>
                <a:ext cx="4571173" cy="2407466"/>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103395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DE9426D-84A5-8F33-D467-16FC8ED2593F}"/>
              </a:ext>
            </a:extLst>
          </p:cNvPr>
          <p:cNvSpPr>
            <a:spLocks noGrp="1"/>
          </p:cNvSpPr>
          <p:nvPr>
            <p:ph type="title"/>
          </p:nvPr>
        </p:nvSpPr>
        <p:spPr/>
        <p:txBody>
          <a:bodyPr>
            <a:normAutofit/>
          </a:bodyPr>
          <a:lstStyle/>
          <a:p>
            <a:r>
              <a:rPr lang="en-GB" dirty="0"/>
              <a:t>Example question</a:t>
            </a:r>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p:txBody>
              <a:bodyPr>
                <a:normAutofit/>
              </a:bodyPr>
              <a:lstStyle/>
              <a:p>
                <a:pPr>
                  <a:spcBef>
                    <a:spcPts val="0"/>
                  </a:spcBef>
                  <a:defRPr/>
                </a:pPr>
                <a14:m>
                  <m:oMathPara xmlns:m="http://schemas.openxmlformats.org/officeDocument/2006/math">
                    <m:oMathParaPr>
                      <m:jc m:val="centerGroup"/>
                    </m:oMathParaPr>
                    <m:oMath xmlns:m="http://schemas.openxmlformats.org/officeDocument/2006/math">
                      <m:r>
                        <a:rPr lang="en-GB" sz="3200" i="1">
                          <a:latin typeface="Cambria Math" charset="0"/>
                        </a:rPr>
                        <m:t>𝑠</m:t>
                      </m:r>
                      <m:r>
                        <a:rPr lang="en-GB" sz="3200" i="1">
                          <a:latin typeface="Cambria Math" charset="0"/>
                        </a:rPr>
                        <m:t>= </m:t>
                      </m:r>
                      <m:f>
                        <m:fPr>
                          <m:ctrlPr>
                            <a:rPr lang="en-GB" sz="3200" i="1">
                              <a:latin typeface="Cambria Math" panose="02040503050406030204" pitchFamily="18" charset="0"/>
                            </a:rPr>
                          </m:ctrlPr>
                        </m:fPr>
                        <m:num>
                          <m:r>
                            <a:rPr lang="en-GB" sz="3200" i="1">
                              <a:latin typeface="Cambria Math" charset="0"/>
                            </a:rPr>
                            <m:t>1</m:t>
                          </m:r>
                        </m:num>
                        <m:den>
                          <m:r>
                            <a:rPr lang="en-GB" sz="3200" i="1">
                              <a:latin typeface="Cambria Math" charset="0"/>
                            </a:rPr>
                            <m:t>2</m:t>
                          </m:r>
                        </m:den>
                      </m:f>
                      <m:d>
                        <m:dPr>
                          <m:ctrlPr>
                            <a:rPr lang="en-GB" sz="3200" i="1">
                              <a:latin typeface="Cambria Math" panose="02040503050406030204" pitchFamily="18" charset="0"/>
                            </a:rPr>
                          </m:ctrlPr>
                        </m:dPr>
                        <m:e>
                          <m:r>
                            <a:rPr lang="en-GB" sz="3200" i="1">
                              <a:latin typeface="Cambria Math" charset="0"/>
                            </a:rPr>
                            <m:t>𝑢</m:t>
                          </m:r>
                          <m:r>
                            <a:rPr lang="en-GB" sz="3200" i="1">
                              <a:latin typeface="Cambria Math" charset="0"/>
                            </a:rPr>
                            <m:t>+</m:t>
                          </m:r>
                          <m:r>
                            <a:rPr lang="en-GB" sz="3200" i="1">
                              <a:latin typeface="Cambria Math" charset="0"/>
                            </a:rPr>
                            <m:t>𝑣</m:t>
                          </m:r>
                        </m:e>
                      </m:d>
                      <m:r>
                        <a:rPr lang="en-GB" sz="3200" i="1">
                          <a:latin typeface="Cambria Math" charset="0"/>
                        </a:rPr>
                        <m:t>𝑡</m:t>
                      </m:r>
                    </m:oMath>
                  </m:oMathPara>
                </a14:m>
                <a:endParaRPr lang="en-GB" sz="3200" dirty="0"/>
              </a:p>
              <a:p>
                <a:pPr>
                  <a:spcBef>
                    <a:spcPts val="0"/>
                  </a:spcBef>
                  <a:defRPr/>
                </a:pPr>
                <a:endParaRPr lang="en-GB" dirty="0"/>
              </a:p>
              <a:p>
                <a:pPr>
                  <a:spcBef>
                    <a:spcPts val="0"/>
                  </a:spcBef>
                  <a:defRPr/>
                </a:pPr>
                <a:r>
                  <a:rPr lang="en-GB" dirty="0"/>
                  <a:t>An eagle swoops from </a:t>
                </a:r>
                <a14:m>
                  <m:oMath xmlns:m="http://schemas.openxmlformats.org/officeDocument/2006/math">
                    <m:r>
                      <a:rPr lang="en-GB" i="1" dirty="0" smtClean="0">
                        <a:latin typeface="Cambria Math" panose="02040503050406030204" pitchFamily="18" charset="0"/>
                      </a:rPr>
                      <m:t>10</m:t>
                    </m:r>
                    <m:r>
                      <a:rPr lang="en-GB" b="0" i="1" dirty="0" smtClean="0">
                        <a:latin typeface="Cambria Math" panose="02040503050406030204" pitchFamily="18" charset="0"/>
                      </a:rPr>
                      <m:t> </m:t>
                    </m:r>
                    <m:r>
                      <m:rPr>
                        <m:sty m:val="p"/>
                      </m:rPr>
                      <a:rPr lang="en-GB" i="0" dirty="0" smtClean="0">
                        <a:latin typeface="Cambria Math" panose="02040503050406030204" pitchFamily="18" charset="0"/>
                      </a:rPr>
                      <m:t>m</m:t>
                    </m:r>
                    <m:r>
                      <a:rPr lang="en-GB" i="0" dirty="0" smtClean="0">
                        <a:latin typeface="Cambria Math" panose="02040503050406030204" pitchFamily="18" charset="0"/>
                      </a:rPr>
                      <m:t>/</m:t>
                    </m:r>
                    <m:r>
                      <m:rPr>
                        <m:sty m:val="p"/>
                      </m:rPr>
                      <a:rPr lang="en-GB" i="0" dirty="0" smtClean="0">
                        <a:latin typeface="Cambria Math" panose="02040503050406030204" pitchFamily="18" charset="0"/>
                      </a:rPr>
                      <m:t>s</m:t>
                    </m:r>
                    <m:r>
                      <a:rPr lang="en-GB" i="0" dirty="0" smtClean="0">
                        <a:latin typeface="Cambria Math" panose="02040503050406030204" pitchFamily="18" charset="0"/>
                      </a:rPr>
                      <m:t> </m:t>
                    </m:r>
                  </m:oMath>
                </a14:m>
                <a:r>
                  <a:rPr lang="en-GB" dirty="0"/>
                  <a:t>to </a:t>
                </a:r>
                <a14:m>
                  <m:oMath xmlns:m="http://schemas.openxmlformats.org/officeDocument/2006/math">
                    <m:r>
                      <a:rPr lang="en-GB" i="1" dirty="0" smtClean="0">
                        <a:latin typeface="Cambria Math" panose="02040503050406030204" pitchFamily="18" charset="0"/>
                      </a:rPr>
                      <m:t>40 </m:t>
                    </m:r>
                    <m:r>
                      <m:rPr>
                        <m:sty m:val="p"/>
                      </m:rPr>
                      <a:rPr lang="en-GB" i="0" dirty="0" smtClean="0">
                        <a:latin typeface="Cambria Math" panose="02040503050406030204" pitchFamily="18" charset="0"/>
                      </a:rPr>
                      <m:t>m</m:t>
                    </m:r>
                    <m:r>
                      <a:rPr lang="en-GB" i="0" dirty="0">
                        <a:latin typeface="Cambria Math" panose="02040503050406030204" pitchFamily="18" charset="0"/>
                      </a:rPr>
                      <m:t>/</m:t>
                    </m:r>
                    <m:r>
                      <m:rPr>
                        <m:sty m:val="p"/>
                      </m:rPr>
                      <a:rPr lang="en-GB" i="0" dirty="0">
                        <a:latin typeface="Cambria Math" panose="02040503050406030204" pitchFamily="18" charset="0"/>
                      </a:rPr>
                      <m:t>s</m:t>
                    </m:r>
                  </m:oMath>
                </a14:m>
                <a:r>
                  <a:rPr lang="en-GB" dirty="0"/>
                  <a:t>, over </a:t>
                </a:r>
                <a14:m>
                  <m:oMath xmlns:m="http://schemas.openxmlformats.org/officeDocument/2006/math">
                    <m:r>
                      <a:rPr lang="en-GB" i="1" dirty="0" smtClean="0">
                        <a:latin typeface="Cambria Math" panose="02040503050406030204" pitchFamily="18" charset="0"/>
                      </a:rPr>
                      <m:t>10</m:t>
                    </m:r>
                    <m:r>
                      <a:rPr lang="en-GB" b="0" i="1" dirty="0" smtClean="0">
                        <a:latin typeface="Cambria Math" panose="02040503050406030204" pitchFamily="18" charset="0"/>
                      </a:rPr>
                      <m:t> </m:t>
                    </m:r>
                    <m:r>
                      <m:rPr>
                        <m:sty m:val="p"/>
                      </m:rPr>
                      <a:rPr lang="en-GB" i="0" dirty="0" smtClean="0">
                        <a:latin typeface="Cambria Math" panose="02040503050406030204" pitchFamily="18" charset="0"/>
                      </a:rPr>
                      <m:t>s</m:t>
                    </m:r>
                  </m:oMath>
                </a14:m>
                <a:r>
                  <a:rPr lang="en-GB" dirty="0"/>
                  <a:t>. How far does it travel during this time? </a:t>
                </a:r>
              </a:p>
              <a:p>
                <a:pPr marL="0" indent="0">
                  <a:lnSpc>
                    <a:spcPct val="100000"/>
                  </a:lnSpc>
                  <a:spcBef>
                    <a:spcPts val="0"/>
                  </a:spcBef>
                  <a:buNone/>
                  <a:defRPr/>
                </a:pPr>
                <a:r>
                  <a:rPr lang="en-GB" dirty="0"/>
                  <a:t> </a:t>
                </a:r>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blipFill>
                <a:blip r:embed="rId2"/>
                <a:stretch>
                  <a:fillRect l="-1507"/>
                </a:stretch>
              </a:blipFill>
            </p:spPr>
            <p:txBody>
              <a:bodyPr/>
              <a:lstStyle/>
              <a:p>
                <a:r>
                  <a:rPr lang="en-GB">
                    <a:noFill/>
                  </a:rPr>
                  <a:t> </a:t>
                </a:r>
              </a:p>
            </p:txBody>
          </p:sp>
        </mc:Fallback>
      </mc:AlternateContent>
      <p:sp>
        <p:nvSpPr>
          <p:cNvPr id="16" name="Rectangle 14"/>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161902211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Example question</a:t>
            </a:r>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p:txBody>
              <a:bodyPr>
                <a:normAutofit/>
              </a:bodyPr>
              <a:lstStyle/>
              <a:p>
                <a:pPr>
                  <a:spcBef>
                    <a:spcPts val="0"/>
                  </a:spcBef>
                </a:pPr>
                <a14:m>
                  <m:oMathPara xmlns:m="http://schemas.openxmlformats.org/officeDocument/2006/math">
                    <m:oMathParaPr>
                      <m:jc m:val="centerGroup"/>
                    </m:oMathParaPr>
                    <m:oMath xmlns:m="http://schemas.openxmlformats.org/officeDocument/2006/math">
                      <m:sSup>
                        <m:sSupPr>
                          <m:ctrlPr>
                            <a:rPr lang="en-GB" sz="3200" i="1">
                              <a:latin typeface="Cambria Math" panose="02040503050406030204" pitchFamily="18" charset="0"/>
                            </a:rPr>
                          </m:ctrlPr>
                        </m:sSupPr>
                        <m:e>
                          <m:r>
                            <a:rPr lang="en-GB" sz="3200" i="1">
                              <a:latin typeface="Cambria Math" charset="0"/>
                            </a:rPr>
                            <m:t>𝑣</m:t>
                          </m:r>
                        </m:e>
                        <m:sup>
                          <m:r>
                            <a:rPr lang="en-GB" sz="3200" i="1">
                              <a:latin typeface="Cambria Math" charset="0"/>
                            </a:rPr>
                            <m:t>2</m:t>
                          </m:r>
                        </m:sup>
                      </m:sSup>
                      <m:r>
                        <a:rPr lang="en-GB" sz="3200" i="1">
                          <a:latin typeface="Cambria Math" charset="0"/>
                        </a:rPr>
                        <m:t>=</m:t>
                      </m:r>
                      <m:sSup>
                        <m:sSupPr>
                          <m:ctrlPr>
                            <a:rPr lang="en-GB" sz="3200" i="1">
                              <a:latin typeface="Cambria Math" panose="02040503050406030204" pitchFamily="18" charset="0"/>
                            </a:rPr>
                          </m:ctrlPr>
                        </m:sSupPr>
                        <m:e>
                          <m:r>
                            <a:rPr lang="en-GB" sz="3200" i="1">
                              <a:latin typeface="Cambria Math" charset="0"/>
                            </a:rPr>
                            <m:t>𝑢</m:t>
                          </m:r>
                        </m:e>
                        <m:sup>
                          <m:r>
                            <a:rPr lang="en-GB" sz="3200" i="1">
                              <a:latin typeface="Cambria Math" charset="0"/>
                            </a:rPr>
                            <m:t>2</m:t>
                          </m:r>
                        </m:sup>
                      </m:sSup>
                      <m:r>
                        <a:rPr lang="en-GB" sz="3200" i="1">
                          <a:latin typeface="Cambria Math" charset="0"/>
                        </a:rPr>
                        <m:t>+2</m:t>
                      </m:r>
                      <m:r>
                        <a:rPr lang="en-GB" sz="3200" i="1">
                          <a:latin typeface="Cambria Math" charset="0"/>
                        </a:rPr>
                        <m:t>𝑎𝑠</m:t>
                      </m:r>
                    </m:oMath>
                  </m:oMathPara>
                </a14:m>
                <a:br>
                  <a:rPr lang="en-GB" sz="3200" dirty="0"/>
                </a:br>
                <a:endParaRPr lang="en-GB" dirty="0"/>
              </a:p>
              <a:p>
                <a:pPr>
                  <a:spcBef>
                    <a:spcPts val="0"/>
                  </a:spcBef>
                </a:pPr>
                <a:endParaRPr lang="en-GB" dirty="0"/>
              </a:p>
              <a:p>
                <a:pPr>
                  <a:spcBef>
                    <a:spcPts val="0"/>
                  </a:spcBef>
                </a:pPr>
                <a:r>
                  <a:rPr lang="en-GB" dirty="0"/>
                  <a:t>A lion accelerates from </a:t>
                </a:r>
                <a14:m>
                  <m:oMath xmlns:m="http://schemas.openxmlformats.org/officeDocument/2006/math">
                    <m:r>
                      <a:rPr lang="en-GB" i="0">
                        <a:latin typeface="Cambria Math" charset="0"/>
                      </a:rPr>
                      <m:t>3</m:t>
                    </m:r>
                    <m:r>
                      <a:rPr lang="en-GB" b="0" i="0" smtClean="0">
                        <a:latin typeface="Cambria Math" panose="02040503050406030204" pitchFamily="18" charset="0"/>
                      </a:rPr>
                      <m:t> </m:t>
                    </m:r>
                    <m:r>
                      <m:rPr>
                        <m:sty m:val="p"/>
                      </m:rPr>
                      <a:rPr lang="en-GB" b="0" i="0" smtClean="0">
                        <a:latin typeface="Cambria Math" charset="0"/>
                      </a:rPr>
                      <m:t>m</m:t>
                    </m:r>
                    <m:r>
                      <a:rPr lang="en-GB" b="0" i="0" smtClean="0">
                        <a:latin typeface="Cambria Math" charset="0"/>
                      </a:rPr>
                      <m:t>/</m:t>
                    </m:r>
                    <m:r>
                      <m:rPr>
                        <m:sty m:val="p"/>
                      </m:rPr>
                      <a:rPr lang="en-GB" b="0" i="0" smtClean="0">
                        <a:latin typeface="Cambria Math" charset="0"/>
                      </a:rPr>
                      <m:t>s</m:t>
                    </m:r>
                  </m:oMath>
                </a14:m>
                <a:r>
                  <a:rPr lang="en-GB" dirty="0"/>
                  <a:t> to </a:t>
                </a:r>
                <a14:m>
                  <m:oMath xmlns:m="http://schemas.openxmlformats.org/officeDocument/2006/math">
                    <m:r>
                      <a:rPr lang="en-GB" b="0" i="0" smtClean="0">
                        <a:latin typeface="Cambria Math" charset="0"/>
                      </a:rPr>
                      <m:t>5</m:t>
                    </m:r>
                    <m:r>
                      <a:rPr lang="en-GB" b="0" i="0" smtClean="0">
                        <a:latin typeface="Cambria Math" panose="02040503050406030204" pitchFamily="18" charset="0"/>
                      </a:rPr>
                      <m:t> </m:t>
                    </m:r>
                    <m:r>
                      <m:rPr>
                        <m:sty m:val="p"/>
                      </m:rPr>
                      <a:rPr lang="en-GB" b="0" i="0" smtClean="0">
                        <a:latin typeface="Cambria Math" charset="0"/>
                      </a:rPr>
                      <m:t>m</m:t>
                    </m:r>
                    <m:r>
                      <a:rPr lang="en-GB" b="0" i="0" smtClean="0">
                        <a:latin typeface="Cambria Math" charset="0"/>
                      </a:rPr>
                      <m:t>/</m:t>
                    </m:r>
                    <m:r>
                      <m:rPr>
                        <m:sty m:val="p"/>
                      </m:rPr>
                      <a:rPr lang="en-GB" b="0" i="0" smtClean="0">
                        <a:latin typeface="Cambria Math" charset="0"/>
                      </a:rPr>
                      <m:t>s</m:t>
                    </m:r>
                  </m:oMath>
                </a14:m>
                <a:r>
                  <a:rPr lang="en-GB" dirty="0"/>
                  <a:t> at a constant rate of </a:t>
                </a:r>
                <a14:m>
                  <m:oMath xmlns:m="http://schemas.openxmlformats.org/officeDocument/2006/math">
                    <m:r>
                      <a:rPr lang="en-GB" i="0">
                        <a:latin typeface="Cambria Math" charset="0"/>
                      </a:rPr>
                      <m:t>4</m:t>
                    </m:r>
                    <m:r>
                      <a:rPr lang="en-GB" b="0" i="0" smtClean="0">
                        <a:latin typeface="Cambria Math" panose="02040503050406030204" pitchFamily="18" charset="0"/>
                      </a:rPr>
                      <m:t> </m:t>
                    </m:r>
                    <m:r>
                      <m:rPr>
                        <m:sty m:val="p"/>
                      </m:rPr>
                      <a:rPr lang="en-GB" i="0">
                        <a:latin typeface="Cambria Math" charset="0"/>
                      </a:rPr>
                      <m:t>m</m:t>
                    </m:r>
                    <m:r>
                      <a:rPr lang="en-GB" i="0">
                        <a:latin typeface="Cambria Math" charset="0"/>
                      </a:rPr>
                      <m:t>/</m:t>
                    </m:r>
                    <m:sSup>
                      <m:sSupPr>
                        <m:ctrlPr>
                          <a:rPr lang="en-GB" i="1">
                            <a:latin typeface="Cambria Math" panose="02040503050406030204" pitchFamily="18" charset="0"/>
                          </a:rPr>
                        </m:ctrlPr>
                      </m:sSupPr>
                      <m:e>
                        <m:r>
                          <m:rPr>
                            <m:sty m:val="p"/>
                          </m:rPr>
                          <a:rPr lang="en-GB" i="0">
                            <a:latin typeface="Cambria Math" charset="0"/>
                          </a:rPr>
                          <m:t>s</m:t>
                        </m:r>
                      </m:e>
                      <m:sup>
                        <m:r>
                          <a:rPr lang="en-GB" i="0">
                            <a:latin typeface="Cambria Math" charset="0"/>
                          </a:rPr>
                          <m:t>2</m:t>
                        </m:r>
                      </m:sup>
                    </m:sSup>
                  </m:oMath>
                </a14:m>
                <a:r>
                  <a:rPr lang="en-GB" dirty="0"/>
                  <a:t>. How far does it travel during this time?</a:t>
                </a:r>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blipFill>
                <a:blip r:embed="rId2"/>
                <a:stretch>
                  <a:fillRect l="-1507" r="-58"/>
                </a:stretch>
              </a:blipFill>
            </p:spPr>
            <p:txBody>
              <a:bodyPr/>
              <a:lstStyle/>
              <a:p>
                <a:r>
                  <a:rPr lang="en-GB">
                    <a:noFill/>
                  </a:rPr>
                  <a:t> </a:t>
                </a:r>
              </a:p>
            </p:txBody>
          </p:sp>
        </mc:Fallback>
      </mc:AlternateContent>
      <p:sp>
        <p:nvSpPr>
          <p:cNvPr id="16" name="Rectangle 14"/>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180594694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itle 4"/>
              <p:cNvSpPr>
                <a:spLocks noGrp="1"/>
              </p:cNvSpPr>
              <p:nvPr>
                <p:ph type="title"/>
              </p:nvPr>
            </p:nvSpPr>
            <p:spPr/>
            <p:txBody>
              <a:bodyPr>
                <a:normAutofit fontScale="90000"/>
              </a:bodyPr>
              <a:lstStyle/>
              <a:p>
                <a:r>
                  <a:rPr lang="en-GB" dirty="0"/>
                  <a:t>A ball kicked up at an angle </a:t>
                </a:r>
                <a14:m>
                  <m:oMath xmlns:m="http://schemas.openxmlformats.org/officeDocument/2006/math">
                    <m:r>
                      <a:rPr lang="en-GB" i="1">
                        <a:latin typeface="Cambria Math" charset="0"/>
                      </a:rPr>
                      <m:t>45</m:t>
                    </m:r>
                    <m:r>
                      <a:rPr lang="en-GB" b="0" i="1" smtClean="0">
                        <a:latin typeface="Cambria Math" panose="02040503050406030204" pitchFamily="18" charset="0"/>
                      </a:rPr>
                      <m:t> </m:t>
                    </m:r>
                    <m:r>
                      <a:rPr lang="en-GB" i="1">
                        <a:latin typeface="Cambria Math" charset="0"/>
                      </a:rPr>
                      <m:t>°</m:t>
                    </m:r>
                  </m:oMath>
                </a14:m>
                <a:r>
                  <a:rPr lang="en-GB" dirty="0"/>
                  <a:t> moves through a parabola</a:t>
                </a:r>
              </a:p>
            </p:txBody>
          </p:sp>
        </mc:Choice>
        <mc:Fallback xmlns="">
          <p:sp>
            <p:nvSpPr>
              <p:cNvPr id="5" name="Title 4"/>
              <p:cNvSpPr>
                <a:spLocks noGrp="1" noRot="1" noChangeAspect="1" noMove="1" noResize="1" noEditPoints="1" noAdjustHandles="1" noChangeArrowheads="1" noChangeShapeType="1" noTextEdit="1"/>
              </p:cNvSpPr>
              <p:nvPr>
                <p:ph type="title"/>
              </p:nvPr>
            </p:nvSpPr>
            <p:spPr>
              <a:blipFill>
                <a:blip r:embed="rId3"/>
                <a:stretch>
                  <a:fillRect l="-2319" t="-11982" r="-1507" b="-25346"/>
                </a:stretch>
              </a:blipFill>
            </p:spPr>
            <p:txBody>
              <a:bodyPr/>
              <a:lstStyle/>
              <a:p>
                <a:r>
                  <a:rPr lang="en-GB">
                    <a:noFill/>
                  </a:rPr>
                  <a:t> </a:t>
                </a:r>
              </a:p>
            </p:txBody>
          </p:sp>
        </mc:Fallback>
      </mc:AlternateContent>
      <p:sp>
        <p:nvSpPr>
          <p:cNvPr id="2" name="Content Placeholder 1">
            <a:extLst>
              <a:ext uri="{FF2B5EF4-FFF2-40B4-BE49-F238E27FC236}">
                <a16:creationId xmlns:a16="http://schemas.microsoft.com/office/drawing/2014/main" id="{A3C30EDD-6023-32EE-33A0-B7970AD78D08}"/>
              </a:ext>
            </a:extLst>
          </p:cNvPr>
          <p:cNvSpPr>
            <a:spLocks noGrp="1"/>
          </p:cNvSpPr>
          <p:nvPr>
            <p:ph idx="1"/>
          </p:nvPr>
        </p:nvSpPr>
        <p:spPr/>
        <p:txBody>
          <a:bodyPr/>
          <a:lstStyle/>
          <a:p>
            <a:endParaRPr lang="en-GB"/>
          </a:p>
        </p:txBody>
      </p:sp>
      <p:pic>
        <p:nvPicPr>
          <p:cNvPr id="17" name="Content Placeholder 9"/>
          <p:cNvPicPr>
            <a:picLocks/>
          </p:cNvPicPr>
          <p:nvPr/>
        </p:nvPicPr>
        <p:blipFill>
          <a:blip r:embed="rId4">
            <a:extLst>
              <a:ext uri="{28A0092B-C50C-407E-A947-70E740481C1C}">
                <a14:useLocalDpi xmlns:a14="http://schemas.microsoft.com/office/drawing/2010/main" val="0"/>
              </a:ext>
            </a:extLst>
          </a:blip>
          <a:stretch>
            <a:fillRect/>
          </a:stretch>
        </p:blipFill>
        <p:spPr>
          <a:xfrm>
            <a:off x="2538055" y="1798195"/>
            <a:ext cx="7115890" cy="3309035"/>
          </a:xfrm>
          <a:prstGeom prst="rect">
            <a:avLst/>
          </a:prstGeom>
        </p:spPr>
      </p:pic>
    </p:spTree>
    <p:extLst>
      <p:ext uri="{BB962C8B-B14F-4D97-AF65-F5344CB8AC3E}">
        <p14:creationId xmlns:p14="http://schemas.microsoft.com/office/powerpoint/2010/main" val="647818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heckerboard(across)">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9"/>
          <p:cNvPicPr>
            <a:picLocks/>
          </p:cNvPicPr>
          <p:nvPr/>
        </p:nvPicPr>
        <p:blipFill>
          <a:blip r:embed="rId2">
            <a:extLst>
              <a:ext uri="{28A0092B-C50C-407E-A947-70E740481C1C}">
                <a14:useLocalDpi xmlns:a14="http://schemas.microsoft.com/office/drawing/2010/main" val="0"/>
              </a:ext>
            </a:extLst>
          </a:blip>
          <a:stretch>
            <a:fillRect/>
          </a:stretch>
        </p:blipFill>
        <p:spPr>
          <a:xfrm>
            <a:off x="2538055" y="1798195"/>
            <a:ext cx="7115890" cy="3309035"/>
          </a:xfrm>
          <a:prstGeom prst="rect">
            <a:avLst/>
          </a:prstGeom>
        </p:spPr>
      </p:pic>
      <p:sp>
        <p:nvSpPr>
          <p:cNvPr id="5" name="Title 4"/>
          <p:cNvSpPr>
            <a:spLocks noGrp="1"/>
          </p:cNvSpPr>
          <p:nvPr>
            <p:ph type="title"/>
          </p:nvPr>
        </p:nvSpPr>
        <p:spPr/>
        <p:txBody>
          <a:bodyPr>
            <a:normAutofit fontScale="90000"/>
          </a:bodyPr>
          <a:lstStyle/>
          <a:p>
            <a:r>
              <a:rPr lang="en-GB" dirty="0"/>
              <a:t>Ignoring air resistance, what are the forces acting at A, B, C, D, E?</a:t>
            </a:r>
          </a:p>
        </p:txBody>
      </p:sp>
      <p:pic>
        <p:nvPicPr>
          <p:cNvPr id="7" name="Content Placeholder 6"/>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2301319" y="1825625"/>
            <a:ext cx="7589361" cy="4351338"/>
          </a:xfrm>
          <a:prstGeom prst="rect">
            <a:avLst/>
          </a:prstGeom>
        </p:spPr>
      </p:pic>
    </p:spTree>
    <p:extLst>
      <p:ext uri="{BB962C8B-B14F-4D97-AF65-F5344CB8AC3E}">
        <p14:creationId xmlns:p14="http://schemas.microsoft.com/office/powerpoint/2010/main" val="1285367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2E664-8E5E-A555-BA8F-CB634D6D2A4E}"/>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A89CC4BF-4230-0696-2CA1-B976CDD9E43E}"/>
              </a:ext>
            </a:extLst>
          </p:cNvPr>
          <p:cNvSpPr>
            <a:spLocks noGrp="1"/>
          </p:cNvSpPr>
          <p:nvPr>
            <p:ph type="title"/>
          </p:nvPr>
        </p:nvSpPr>
        <p:spPr/>
        <p:txBody>
          <a:bodyPr>
            <a:normAutofit/>
          </a:bodyPr>
          <a:lstStyle/>
          <a:p>
            <a:r>
              <a:rPr lang="en-CA" dirty="0"/>
              <a:t>Why is it Like That?</a:t>
            </a:r>
          </a:p>
        </p:txBody>
      </p:sp>
      <p:sp>
        <p:nvSpPr>
          <p:cNvPr id="7" name="Content Placeholder 6">
            <a:extLst>
              <a:ext uri="{FF2B5EF4-FFF2-40B4-BE49-F238E27FC236}">
                <a16:creationId xmlns:a16="http://schemas.microsoft.com/office/drawing/2014/main" id="{85F3DD7E-1CCE-38AD-A0CD-1FABBF795376}"/>
              </a:ext>
            </a:extLst>
          </p:cNvPr>
          <p:cNvSpPr>
            <a:spLocks noGrp="1"/>
          </p:cNvSpPr>
          <p:nvPr>
            <p:ph idx="1"/>
          </p:nvPr>
        </p:nvSpPr>
        <p:spPr>
          <a:xfrm>
            <a:off x="1676400" y="6492875"/>
            <a:ext cx="10515600" cy="263343"/>
          </a:xfrm>
        </p:spPr>
        <p:txBody>
          <a:bodyPr>
            <a:normAutofit lnSpcReduction="10000"/>
          </a:bodyPr>
          <a:lstStyle/>
          <a:p>
            <a:pPr algn="r"/>
            <a:r>
              <a:rPr lang="en-GB" sz="1200" dirty="0"/>
              <a:t>CC4.0 https://commons.wikimedia.org/wiki/File:ATLAS.jpg</a:t>
            </a:r>
          </a:p>
        </p:txBody>
      </p:sp>
      <p:pic>
        <p:nvPicPr>
          <p:cNvPr id="1026" name="Picture 2">
            <a:extLst>
              <a:ext uri="{FF2B5EF4-FFF2-40B4-BE49-F238E27FC236}">
                <a16:creationId xmlns:a16="http://schemas.microsoft.com/office/drawing/2014/main" id="{E8C8DEC2-BE5B-9BDE-E840-3316A6962C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2852161" y="1571690"/>
            <a:ext cx="6487678" cy="4221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45605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9">
            <a:extLst>
              <a:ext uri="{FF2B5EF4-FFF2-40B4-BE49-F238E27FC236}">
                <a16:creationId xmlns:a16="http://schemas.microsoft.com/office/drawing/2014/main" id="{AAF9C6A3-45C7-414A-BB6B-7A28B3821E99}"/>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2404565" y="1825625"/>
            <a:ext cx="7115890" cy="3309035"/>
          </a:xfrm>
          <a:prstGeom prst="rect">
            <a:avLst/>
          </a:prstGeom>
        </p:spPr>
      </p:pic>
      <p:sp>
        <p:nvSpPr>
          <p:cNvPr id="5" name="Title 4"/>
          <p:cNvSpPr>
            <a:spLocks noGrp="1"/>
          </p:cNvSpPr>
          <p:nvPr>
            <p:ph type="title"/>
          </p:nvPr>
        </p:nvSpPr>
        <p:spPr/>
        <p:txBody>
          <a:bodyPr>
            <a:normAutofit fontScale="90000"/>
          </a:bodyPr>
          <a:lstStyle/>
          <a:p>
            <a:r>
              <a:rPr lang="en-GB" dirty="0"/>
              <a:t>How do the velocities change?</a:t>
            </a:r>
          </a:p>
        </p:txBody>
      </p:sp>
      <p:pic>
        <p:nvPicPr>
          <p:cNvPr id="7" name="Content Placeholder 6"/>
          <p:cNvPicPr>
            <a:picLocks noGrp="1"/>
          </p:cNvPicPr>
          <p:nvPr>
            <p:ph idx="4294967295"/>
          </p:nvPr>
        </p:nvPicPr>
        <p:blipFill>
          <a:blip r:embed="rId4">
            <a:extLst>
              <a:ext uri="{28A0092B-C50C-407E-A947-70E740481C1C}">
                <a14:useLocalDpi xmlns:a14="http://schemas.microsoft.com/office/drawing/2010/main" val="0"/>
              </a:ext>
            </a:extLst>
          </a:blip>
          <a:stretch>
            <a:fillRect/>
          </a:stretch>
        </p:blipFill>
        <p:spPr>
          <a:xfrm>
            <a:off x="2413164" y="1825625"/>
            <a:ext cx="7381875" cy="4079875"/>
          </a:xfrm>
          <a:prstGeom prst="rect">
            <a:avLst/>
          </a:prstGeom>
        </p:spPr>
      </p:pic>
    </p:spTree>
    <p:extLst>
      <p:ext uri="{BB962C8B-B14F-4D97-AF65-F5344CB8AC3E}">
        <p14:creationId xmlns:p14="http://schemas.microsoft.com/office/powerpoint/2010/main" val="2610386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30854-562C-B348-A6F6-BA5AC6B77B58}"/>
              </a:ext>
            </a:extLst>
          </p:cNvPr>
          <p:cNvSpPr>
            <a:spLocks noGrp="1"/>
          </p:cNvSpPr>
          <p:nvPr>
            <p:ph type="title"/>
          </p:nvPr>
        </p:nvSpPr>
        <p:spPr/>
        <p:txBody>
          <a:bodyPr>
            <a:normAutofit fontScale="90000"/>
          </a:bodyPr>
          <a:lstStyle/>
          <a:p>
            <a:r>
              <a:rPr lang="en-GB" dirty="0"/>
              <a:t>Consider the two components</a:t>
            </a:r>
          </a:p>
        </p:txBody>
      </p:sp>
      <p:sp>
        <p:nvSpPr>
          <p:cNvPr id="3" name="Text Placeholder 2">
            <a:extLst>
              <a:ext uri="{FF2B5EF4-FFF2-40B4-BE49-F238E27FC236}">
                <a16:creationId xmlns:a16="http://schemas.microsoft.com/office/drawing/2014/main" id="{EB15411D-1EB3-57B9-BA6E-EA4594C08B73}"/>
              </a:ext>
            </a:extLst>
          </p:cNvPr>
          <p:cNvSpPr>
            <a:spLocks noGrp="1"/>
          </p:cNvSpPr>
          <p:nvPr>
            <p:ph type="body" sz="quarter" idx="10"/>
          </p:nvPr>
        </p:nvSpPr>
        <p:spPr/>
        <p:txBody>
          <a:bodyPr/>
          <a:lstStyle/>
          <a:p>
            <a:endParaRPr lang="en-GB"/>
          </a:p>
        </p:txBody>
      </p:sp>
      <mc:AlternateContent xmlns:mc="http://schemas.openxmlformats.org/markup-compatibility/2006" xmlns:a14="http://schemas.microsoft.com/office/drawing/2010/main">
        <mc:Choice Requires="a14">
          <p:graphicFrame>
            <p:nvGraphicFramePr>
              <p:cNvPr id="4" name="Content Placeholder 9">
                <a:extLst>
                  <a:ext uri="{FF2B5EF4-FFF2-40B4-BE49-F238E27FC236}">
                    <a16:creationId xmlns:a16="http://schemas.microsoft.com/office/drawing/2014/main" id="{7DB48FDF-C43C-C543-8122-6E57486FE198}"/>
                  </a:ext>
                </a:extLst>
              </p:cNvPr>
              <p:cNvGraphicFramePr>
                <a:graphicFrameLocks/>
              </p:cNvGraphicFramePr>
              <p:nvPr/>
            </p:nvGraphicFramePr>
            <p:xfrm>
              <a:off x="0" y="1345815"/>
              <a:ext cx="12192000" cy="4387442"/>
            </p:xfrm>
            <a:graphic>
              <a:graphicData uri="http://schemas.openxmlformats.org/drawingml/2006/table">
                <a:tbl>
                  <a:tblPr firstRow="1" firstCol="1" bandRow="1">
                    <a:tableStyleId>{7E9639D4-E3E2-4D34-9284-5A2195B3D0D7}</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789390">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en-GB" sz="2800" b="0" i="1" baseline="0" smtClean="0">
                                        <a:effectLst/>
                                        <a:latin typeface="Cambria Math" panose="02040503050406030204" pitchFamily="18" charset="0"/>
                                        <a:ea typeface="News Gothic MT" charset="0"/>
                                        <a:cs typeface="News Gothic MT" charset="0"/>
                                      </a:rPr>
                                    </m:ctrlPr>
                                  </m:sSubPr>
                                  <m:e>
                                    <m:r>
                                      <a:rPr lang="en-GB" sz="2800" b="0" i="1" baseline="0" smtClean="0">
                                        <a:effectLst/>
                                        <a:latin typeface="Cambria Math" panose="02040503050406030204" pitchFamily="18" charset="0"/>
                                        <a:ea typeface="News Gothic MT" charset="0"/>
                                        <a:cs typeface="News Gothic MT" charset="0"/>
                                      </a:rPr>
                                      <m:t>𝑣</m:t>
                                    </m:r>
                                  </m:e>
                                  <m:sub>
                                    <m:r>
                                      <a:rPr lang="en-GB" sz="2800" b="0" i="1" baseline="0" smtClean="0">
                                        <a:effectLst/>
                                        <a:latin typeface="Cambria Math" panose="02040503050406030204" pitchFamily="18" charset="0"/>
                                        <a:ea typeface="News Gothic MT" charset="0"/>
                                        <a:cs typeface="News Gothic MT" charset="0"/>
                                      </a:rPr>
                                      <m:t>h𝑜𝑟𝑖𝑧𝑜𝑛𝑡𝑎𝑙</m:t>
                                    </m:r>
                                  </m:sub>
                                </m:sSub>
                              </m:oMath>
                            </m:oMathPara>
                          </a14:m>
                          <a:endParaRPr lang="en-GB" sz="2800" b="0" baseline="0" dirty="0">
                            <a:effectLst/>
                            <a:latin typeface="News Gothic MT" charset="0"/>
                            <a:ea typeface="News Gothic MT" charset="0"/>
                            <a:cs typeface="News Gothic MT" charset="0"/>
                          </a:endParaRPr>
                        </a:p>
                      </a:txBody>
                      <a:tcPr marL="67859" marR="67859" marT="0" marB="0"/>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en-GB" sz="2800" b="0" i="1" baseline="0" smtClean="0">
                                        <a:effectLst/>
                                        <a:latin typeface="Cambria Math" panose="02040503050406030204" pitchFamily="18" charset="0"/>
                                        <a:ea typeface="News Gothic MT" charset="0"/>
                                        <a:cs typeface="News Gothic MT" charset="0"/>
                                      </a:rPr>
                                    </m:ctrlPr>
                                  </m:sSubPr>
                                  <m:e>
                                    <m:r>
                                      <a:rPr lang="en-GB" sz="2800" b="0" i="1" baseline="0" smtClean="0">
                                        <a:effectLst/>
                                        <a:latin typeface="Cambria Math" panose="02040503050406030204" pitchFamily="18" charset="0"/>
                                        <a:ea typeface="News Gothic MT" charset="0"/>
                                        <a:cs typeface="News Gothic MT" charset="0"/>
                                      </a:rPr>
                                      <m:t>𝑣</m:t>
                                    </m:r>
                                  </m:e>
                                  <m:sub>
                                    <m:r>
                                      <a:rPr lang="en-GB" sz="2800" b="0" i="1" baseline="0" smtClean="0">
                                        <a:effectLst/>
                                        <a:latin typeface="Cambria Math" panose="02040503050406030204" pitchFamily="18" charset="0"/>
                                        <a:ea typeface="News Gothic MT" charset="0"/>
                                        <a:cs typeface="News Gothic MT" charset="0"/>
                                      </a:rPr>
                                      <m:t>𝑣𝑒𝑟𝑡𝑖𝑐𝑎𝑙</m:t>
                                    </m:r>
                                  </m:sub>
                                </m:sSub>
                              </m:oMath>
                            </m:oMathPara>
                          </a14:m>
                          <a:endParaRPr lang="en-GB" sz="2800" b="0">
                            <a:effectLst/>
                            <a:latin typeface="News Gothic MT" charset="0"/>
                            <a:ea typeface="News Gothic MT" charset="0"/>
                            <a:cs typeface="News Gothic MT" charset="0"/>
                          </a:endParaRPr>
                        </a:p>
                      </a:txBody>
                      <a:tcPr marL="67859" marR="67859" marT="0" marB="0"/>
                    </a:tc>
                    <a:extLst>
                      <a:ext uri="{0D108BD9-81ED-4DB2-BD59-A6C34878D82A}">
                        <a16:rowId xmlns:a16="http://schemas.microsoft.com/office/drawing/2014/main" val="10000"/>
                      </a:ext>
                    </a:extLst>
                  </a:tr>
                  <a:tr h="2272974">
                    <a:tc>
                      <a:txBody>
                        <a:bodyPr/>
                        <a:lstStyle/>
                        <a:p>
                          <a:pPr>
                            <a:lnSpc>
                              <a:spcPct val="115000"/>
                            </a:lnSpc>
                            <a:spcAft>
                              <a:spcPts val="0"/>
                            </a:spcAft>
                          </a:pPr>
                          <a:r>
                            <a:rPr lang="en-GB" sz="2400" b="0" dirty="0">
                              <a:solidFill>
                                <a:srgbClr val="EF242E"/>
                              </a:solidFill>
                              <a:effectLst/>
                              <a:latin typeface="Arial" panose="020B0604020202020204" pitchFamily="34" charset="0"/>
                              <a:cs typeface="Arial" panose="020B0604020202020204" pitchFamily="34" charset="0"/>
                            </a:rPr>
                            <a:t>There is no force and therefore no acceleration.</a:t>
                          </a:r>
                          <a:endParaRPr lang="en-GB" sz="2400" b="0" dirty="0">
                            <a:solidFill>
                              <a:srgbClr val="EF242E"/>
                            </a:solidFill>
                            <a:effectLst/>
                            <a:latin typeface="Arial" panose="020B0604020202020204" pitchFamily="34" charset="0"/>
                            <a:ea typeface="News Gothic MT" charset="0"/>
                            <a:cs typeface="Arial" panose="020B0604020202020204" pitchFamily="34" charset="0"/>
                          </a:endParaRPr>
                        </a:p>
                      </a:txBody>
                      <a:tcPr marL="67859" marR="67859" marT="0" marB="0"/>
                    </a:tc>
                    <a:tc>
                      <a:txBody>
                        <a:bodyPr/>
                        <a:lstStyle/>
                        <a:p>
                          <a:pPr>
                            <a:lnSpc>
                              <a:spcPct val="115000"/>
                            </a:lnSpc>
                            <a:spcAft>
                              <a:spcPts val="0"/>
                            </a:spcAft>
                          </a:pPr>
                          <a:r>
                            <a:rPr lang="en-GB" sz="2400" b="0" dirty="0">
                              <a:solidFill>
                                <a:srgbClr val="0070C0"/>
                              </a:solidFill>
                              <a:effectLst/>
                              <a:latin typeface="Arial" panose="020B0604020202020204" pitchFamily="34" charset="0"/>
                              <a:cs typeface="Arial" panose="020B0604020202020204" pitchFamily="34" charset="0"/>
                            </a:rPr>
                            <a:t>The only force is the weight, this is acting downwards.</a:t>
                          </a:r>
                        </a:p>
                        <a:p>
                          <a:pPr>
                            <a:lnSpc>
                              <a:spcPct val="115000"/>
                            </a:lnSpc>
                            <a:spcAft>
                              <a:spcPts val="0"/>
                            </a:spcAft>
                          </a:pPr>
                          <a:r>
                            <a:rPr lang="en-GB" sz="2400" b="0" dirty="0">
                              <a:solidFill>
                                <a:srgbClr val="0070C0"/>
                              </a:solidFill>
                              <a:effectLst/>
                              <a:latin typeface="Arial" panose="020B0604020202020204" pitchFamily="34" charset="0"/>
                              <a:cs typeface="Arial" panose="020B0604020202020204" pitchFamily="34" charset="0"/>
                            </a:rPr>
                            <a:t> The only acceleration is therefore that due to gravity:</a:t>
                          </a:r>
                        </a:p>
                        <a:p>
                          <a:pPr>
                            <a:lnSpc>
                              <a:spcPct val="115000"/>
                            </a:lnSpc>
                            <a:spcAft>
                              <a:spcPts val="0"/>
                            </a:spcAft>
                          </a:pPr>
                          <a14:m>
                            <m:oMathPara xmlns:m="http://schemas.openxmlformats.org/officeDocument/2006/math">
                              <m:oMathParaPr>
                                <m:jc m:val="centerGroup"/>
                              </m:oMathParaPr>
                              <m:oMath xmlns:m="http://schemas.openxmlformats.org/officeDocument/2006/math">
                                <m:r>
                                  <a:rPr lang="en-GB" sz="2400" b="0" i="1">
                                    <a:solidFill>
                                      <a:srgbClr val="0070C0"/>
                                    </a:solidFill>
                                    <a:effectLst/>
                                    <a:latin typeface="Cambria Math" charset="0"/>
                                  </a:rPr>
                                  <m:t>𝑎</m:t>
                                </m:r>
                                <m:r>
                                  <a:rPr lang="en-GB" sz="2400" b="0">
                                    <a:solidFill>
                                      <a:srgbClr val="0070C0"/>
                                    </a:solidFill>
                                    <a:effectLst/>
                                    <a:latin typeface="Cambria Math" charset="0"/>
                                  </a:rPr>
                                  <m:t>=−</m:t>
                                </m:r>
                                <m:r>
                                  <a:rPr lang="en-GB" sz="2400" b="0" i="1">
                                    <a:solidFill>
                                      <a:srgbClr val="0070C0"/>
                                    </a:solidFill>
                                    <a:effectLst/>
                                    <a:latin typeface="Cambria Math" charset="0"/>
                                  </a:rPr>
                                  <m:t>9</m:t>
                                </m:r>
                                <m:r>
                                  <a:rPr lang="en-GB" sz="2400" b="0">
                                    <a:solidFill>
                                      <a:srgbClr val="0070C0"/>
                                    </a:solidFill>
                                    <a:effectLst/>
                                    <a:latin typeface="Cambria Math" charset="0"/>
                                  </a:rPr>
                                  <m:t>.</m:t>
                                </m:r>
                                <m:r>
                                  <a:rPr lang="en-GB" sz="2400" b="0" i="1">
                                    <a:solidFill>
                                      <a:srgbClr val="0070C0"/>
                                    </a:solidFill>
                                    <a:effectLst/>
                                    <a:latin typeface="Cambria Math" charset="0"/>
                                  </a:rPr>
                                  <m:t>8</m:t>
                                </m:r>
                                <m:r>
                                  <a:rPr lang="en-GB" sz="2400" b="0" i="1" smtClean="0">
                                    <a:solidFill>
                                      <a:srgbClr val="0070C0"/>
                                    </a:solidFill>
                                    <a:effectLst/>
                                    <a:latin typeface="Cambria Math" panose="02040503050406030204" pitchFamily="18" charset="0"/>
                                  </a:rPr>
                                  <m:t> </m:t>
                                </m:r>
                                <m:r>
                                  <m:rPr>
                                    <m:sty m:val="p"/>
                                  </m:rPr>
                                  <a:rPr lang="en-GB" sz="2400" b="0" i="0">
                                    <a:solidFill>
                                      <a:srgbClr val="0070C0"/>
                                    </a:solidFill>
                                    <a:effectLst/>
                                    <a:latin typeface="Cambria Math" charset="0"/>
                                  </a:rPr>
                                  <m:t>m</m:t>
                                </m:r>
                                <m:r>
                                  <a:rPr lang="en-GB" sz="2400" b="0" i="0">
                                    <a:solidFill>
                                      <a:srgbClr val="0070C0"/>
                                    </a:solidFill>
                                    <a:effectLst/>
                                    <a:latin typeface="Cambria Math" charset="0"/>
                                  </a:rPr>
                                  <m:t>/</m:t>
                                </m:r>
                                <m:sSup>
                                  <m:sSupPr>
                                    <m:ctrlPr>
                                      <a:rPr lang="en-GB" sz="2400" b="0" i="1">
                                        <a:solidFill>
                                          <a:srgbClr val="0070C0"/>
                                        </a:solidFill>
                                        <a:effectLst/>
                                        <a:latin typeface="Cambria Math" panose="02040503050406030204" pitchFamily="18" charset="0"/>
                                      </a:rPr>
                                    </m:ctrlPr>
                                  </m:sSupPr>
                                  <m:e>
                                    <m:r>
                                      <m:rPr>
                                        <m:sty m:val="p"/>
                                      </m:rPr>
                                      <a:rPr lang="en-GB" sz="2400" b="0" i="0">
                                        <a:solidFill>
                                          <a:srgbClr val="0070C0"/>
                                        </a:solidFill>
                                        <a:effectLst/>
                                        <a:latin typeface="Cambria Math" charset="0"/>
                                      </a:rPr>
                                      <m:t>s</m:t>
                                    </m:r>
                                  </m:e>
                                  <m:sup>
                                    <m:r>
                                      <a:rPr lang="en-GB" sz="2400" b="0" i="0">
                                        <a:solidFill>
                                          <a:srgbClr val="0070C0"/>
                                        </a:solidFill>
                                        <a:effectLst/>
                                        <a:latin typeface="Cambria Math" charset="0"/>
                                      </a:rPr>
                                      <m:t>2</m:t>
                                    </m:r>
                                  </m:sup>
                                </m:sSup>
                                <m:r>
                                  <a:rPr lang="en-GB" sz="2400" b="0">
                                    <a:solidFill>
                                      <a:srgbClr val="0070C0"/>
                                    </a:solidFill>
                                    <a:effectLst/>
                                    <a:latin typeface="Cambria Math" charset="0"/>
                                  </a:rPr>
                                  <m:t>.</m:t>
                                </m:r>
                              </m:oMath>
                            </m:oMathPara>
                          </a14:m>
                          <a:endParaRPr lang="en-GB" sz="2400" b="0" dirty="0">
                            <a:solidFill>
                              <a:srgbClr val="0070C0"/>
                            </a:solidFill>
                            <a:effectLst/>
                            <a:latin typeface="Arial" panose="020B0604020202020204" pitchFamily="34" charset="0"/>
                            <a:ea typeface="News Gothic MT" charset="0"/>
                            <a:cs typeface="Arial" panose="020B0604020202020204" pitchFamily="34" charset="0"/>
                          </a:endParaRPr>
                        </a:p>
                      </a:txBody>
                      <a:tcPr marL="67859" marR="67859" marT="0" marB="0"/>
                    </a:tc>
                    <a:extLst>
                      <a:ext uri="{0D108BD9-81ED-4DB2-BD59-A6C34878D82A}">
                        <a16:rowId xmlns:a16="http://schemas.microsoft.com/office/drawing/2014/main" val="10001"/>
                      </a:ext>
                    </a:extLst>
                  </a:tr>
                  <a:tr h="1325078">
                    <a:tc>
                      <a:txBody>
                        <a:bodyPr/>
                        <a:lstStyle/>
                        <a:p>
                          <a:pPr>
                            <a:lnSpc>
                              <a:spcPct val="115000"/>
                            </a:lnSpc>
                            <a:spcAft>
                              <a:spcPts val="0"/>
                            </a:spcAft>
                          </a:pPr>
                          <a:r>
                            <a:rPr lang="en-GB" sz="2400" b="0" dirty="0">
                              <a:solidFill>
                                <a:srgbClr val="EF242E"/>
                              </a:solidFill>
                              <a:effectLst/>
                              <a:latin typeface="Arial" panose="020B0604020202020204" pitchFamily="34" charset="0"/>
                              <a:cs typeface="Arial" panose="020B0604020202020204" pitchFamily="34" charset="0"/>
                            </a:rPr>
                            <a:t>We can use </a:t>
                          </a:r>
                          <a14:m>
                            <m:oMath xmlns:m="http://schemas.openxmlformats.org/officeDocument/2006/math">
                              <m:r>
                                <m:rPr>
                                  <m:sty m:val="p"/>
                                </m:rPr>
                                <a:rPr lang="en-GB" sz="2400" b="0" i="0">
                                  <a:solidFill>
                                    <a:srgbClr val="EF242E"/>
                                  </a:solidFill>
                                  <a:effectLst/>
                                  <a:latin typeface="Cambria Math" charset="0"/>
                                </a:rPr>
                                <m:t>speed</m:t>
                              </m:r>
                              <m:r>
                                <a:rPr lang="en-GB" sz="2400" b="0" i="0">
                                  <a:solidFill>
                                    <a:srgbClr val="EF242E"/>
                                  </a:solidFill>
                                  <a:effectLst/>
                                  <a:latin typeface="Cambria Math" charset="0"/>
                                </a:rPr>
                                <m:t>=</m:t>
                              </m:r>
                              <m:f>
                                <m:fPr>
                                  <m:ctrlPr>
                                    <a:rPr lang="en-GB" sz="2400" b="0" i="1">
                                      <a:solidFill>
                                        <a:srgbClr val="EF242E"/>
                                      </a:solidFill>
                                      <a:effectLst/>
                                      <a:latin typeface="Cambria Math" panose="02040503050406030204" pitchFamily="18" charset="0"/>
                                    </a:rPr>
                                  </m:ctrlPr>
                                </m:fPr>
                                <m:num>
                                  <m:r>
                                    <m:rPr>
                                      <m:sty m:val="p"/>
                                    </m:rPr>
                                    <a:rPr lang="en-GB" sz="2400" b="0" i="0">
                                      <a:solidFill>
                                        <a:srgbClr val="EF242E"/>
                                      </a:solidFill>
                                      <a:effectLst/>
                                      <a:latin typeface="Cambria Math" charset="0"/>
                                    </a:rPr>
                                    <m:t>distance</m:t>
                                  </m:r>
                                </m:num>
                                <m:den>
                                  <m:r>
                                    <m:rPr>
                                      <m:sty m:val="p"/>
                                    </m:rPr>
                                    <a:rPr lang="en-GB" sz="2400" b="0" i="0">
                                      <a:solidFill>
                                        <a:srgbClr val="EF242E"/>
                                      </a:solidFill>
                                      <a:effectLst/>
                                      <a:latin typeface="Cambria Math" charset="0"/>
                                    </a:rPr>
                                    <m:t>time</m:t>
                                  </m:r>
                                </m:den>
                              </m:f>
                            </m:oMath>
                          </a14:m>
                          <a:endParaRPr lang="en-GB" sz="2400" b="0" i="0" dirty="0">
                            <a:solidFill>
                              <a:srgbClr val="EF242E"/>
                            </a:solidFill>
                            <a:effectLst/>
                            <a:latin typeface="Arial" panose="020B0604020202020204" pitchFamily="34" charset="0"/>
                            <a:ea typeface="News Gothic MT" charset="0"/>
                            <a:cs typeface="Arial" panose="020B0604020202020204" pitchFamily="34" charset="0"/>
                          </a:endParaRPr>
                        </a:p>
                      </a:txBody>
                      <a:tcPr marL="67859" marR="67859" marT="0" marB="0"/>
                    </a:tc>
                    <a:tc>
                      <a:txBody>
                        <a:bodyPr/>
                        <a:lstStyle/>
                        <a:p>
                          <a:pPr>
                            <a:lnSpc>
                              <a:spcPct val="115000"/>
                            </a:lnSpc>
                            <a:spcAft>
                              <a:spcPts val="0"/>
                            </a:spcAft>
                          </a:pPr>
                          <a:r>
                            <a:rPr lang="en-GB" sz="2400" b="0" dirty="0">
                              <a:solidFill>
                                <a:srgbClr val="0070C0"/>
                              </a:solidFill>
                              <a:effectLst/>
                              <a:latin typeface="Arial" panose="020B0604020202020204" pitchFamily="34" charset="0"/>
                              <a:cs typeface="Arial" panose="020B0604020202020204" pitchFamily="34" charset="0"/>
                            </a:rPr>
                            <a:t>We can use the equations of motion for a uniformly accelerated object, SUVAT.</a:t>
                          </a:r>
                          <a:endParaRPr lang="en-GB" sz="2400" b="0" dirty="0">
                            <a:solidFill>
                              <a:srgbClr val="0070C0"/>
                            </a:solidFill>
                            <a:effectLst/>
                            <a:latin typeface="Arial" panose="020B0604020202020204" pitchFamily="34" charset="0"/>
                            <a:ea typeface="News Gothic MT" charset="0"/>
                            <a:cs typeface="Arial" panose="020B0604020202020204" pitchFamily="34" charset="0"/>
                          </a:endParaRPr>
                        </a:p>
                      </a:txBody>
                      <a:tcPr marL="67859" marR="67859" marT="0" marB="0"/>
                    </a:tc>
                    <a:extLst>
                      <a:ext uri="{0D108BD9-81ED-4DB2-BD59-A6C34878D82A}">
                        <a16:rowId xmlns:a16="http://schemas.microsoft.com/office/drawing/2014/main" val="10002"/>
                      </a:ext>
                    </a:extLst>
                  </a:tr>
                </a:tbl>
              </a:graphicData>
            </a:graphic>
          </p:graphicFrame>
        </mc:Choice>
        <mc:Fallback xmlns="">
          <p:graphicFrame>
            <p:nvGraphicFramePr>
              <p:cNvPr id="4" name="Content Placeholder 9">
                <a:extLst>
                  <a:ext uri="{FF2B5EF4-FFF2-40B4-BE49-F238E27FC236}">
                    <a16:creationId xmlns:a16="http://schemas.microsoft.com/office/drawing/2014/main" id="{7DB48FDF-C43C-C543-8122-6E57486FE198}"/>
                  </a:ext>
                </a:extLst>
              </p:cNvPr>
              <p:cNvGraphicFramePr>
                <a:graphicFrameLocks/>
              </p:cNvGraphicFramePr>
              <p:nvPr>
                <p:extLst>
                  <p:ext uri="{D42A27DB-BD31-4B8C-83A1-F6EECF244321}">
                    <p14:modId xmlns:p14="http://schemas.microsoft.com/office/powerpoint/2010/main" val="926066626"/>
                  </p:ext>
                </p:extLst>
              </p:nvPr>
            </p:nvGraphicFramePr>
            <p:xfrm>
              <a:off x="0" y="1345815"/>
              <a:ext cx="12192000" cy="4387442"/>
            </p:xfrm>
            <a:graphic>
              <a:graphicData uri="http://schemas.openxmlformats.org/drawingml/2006/table">
                <a:tbl>
                  <a:tblPr firstRow="1" firstCol="1" bandRow="1">
                    <a:tableStyleId>{7E9639D4-E3E2-4D34-9284-5A2195B3D0D7}</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789390">
                    <a:tc>
                      <a:txBody>
                        <a:bodyPr/>
                        <a:lstStyle/>
                        <a:p>
                          <a:endParaRPr lang="en-US"/>
                        </a:p>
                      </a:txBody>
                      <a:tcPr marL="67859" marR="67859" marT="0" marB="0">
                        <a:blipFill>
                          <a:blip r:embed="rId2"/>
                          <a:stretch>
                            <a:fillRect l="-208" r="-100208" b="-461290"/>
                          </a:stretch>
                        </a:blipFill>
                      </a:tcPr>
                    </a:tc>
                    <a:tc>
                      <a:txBody>
                        <a:bodyPr/>
                        <a:lstStyle/>
                        <a:p>
                          <a:endParaRPr lang="en-US"/>
                        </a:p>
                      </a:txBody>
                      <a:tcPr marL="67859" marR="67859" marT="0" marB="0">
                        <a:blipFill>
                          <a:blip r:embed="rId2"/>
                          <a:stretch>
                            <a:fillRect l="-100208" r="-208" b="-461290"/>
                          </a:stretch>
                        </a:blipFill>
                      </a:tcPr>
                    </a:tc>
                    <a:extLst>
                      <a:ext uri="{0D108BD9-81ED-4DB2-BD59-A6C34878D82A}">
                        <a16:rowId xmlns:a16="http://schemas.microsoft.com/office/drawing/2014/main" val="10000"/>
                      </a:ext>
                    </a:extLst>
                  </a:tr>
                  <a:tr h="2272974">
                    <a:tc>
                      <a:txBody>
                        <a:bodyPr/>
                        <a:lstStyle/>
                        <a:p>
                          <a:pPr>
                            <a:lnSpc>
                              <a:spcPct val="115000"/>
                            </a:lnSpc>
                            <a:spcAft>
                              <a:spcPts val="0"/>
                            </a:spcAft>
                          </a:pPr>
                          <a:r>
                            <a:rPr lang="en-GB" sz="2400" b="0" dirty="0">
                              <a:solidFill>
                                <a:srgbClr val="EF242E"/>
                              </a:solidFill>
                              <a:effectLst/>
                              <a:latin typeface="Arial" panose="020B0604020202020204" pitchFamily="34" charset="0"/>
                              <a:cs typeface="Arial" panose="020B0604020202020204" pitchFamily="34" charset="0"/>
                            </a:rPr>
                            <a:t>There is no force and therefore no acceleration.</a:t>
                          </a:r>
                          <a:endParaRPr lang="en-GB" sz="2400" b="0" dirty="0">
                            <a:solidFill>
                              <a:srgbClr val="EF242E"/>
                            </a:solidFill>
                            <a:effectLst/>
                            <a:latin typeface="Arial" panose="020B0604020202020204" pitchFamily="34" charset="0"/>
                            <a:ea typeface="News Gothic MT" charset="0"/>
                            <a:cs typeface="Arial" panose="020B0604020202020204" pitchFamily="34" charset="0"/>
                          </a:endParaRPr>
                        </a:p>
                      </a:txBody>
                      <a:tcPr marL="67859" marR="67859" marT="0" marB="0"/>
                    </a:tc>
                    <a:tc>
                      <a:txBody>
                        <a:bodyPr/>
                        <a:lstStyle/>
                        <a:p>
                          <a:endParaRPr lang="en-US"/>
                        </a:p>
                      </a:txBody>
                      <a:tcPr marL="67859" marR="67859" marT="0" marB="0">
                        <a:blipFill>
                          <a:blip r:embed="rId2"/>
                          <a:stretch>
                            <a:fillRect l="-100208" t="-34444" r="-208" b="-58889"/>
                          </a:stretch>
                        </a:blipFill>
                      </a:tcPr>
                    </a:tc>
                    <a:extLst>
                      <a:ext uri="{0D108BD9-81ED-4DB2-BD59-A6C34878D82A}">
                        <a16:rowId xmlns:a16="http://schemas.microsoft.com/office/drawing/2014/main" val="10001"/>
                      </a:ext>
                    </a:extLst>
                  </a:tr>
                  <a:tr h="1325078">
                    <a:tc>
                      <a:txBody>
                        <a:bodyPr/>
                        <a:lstStyle/>
                        <a:p>
                          <a:endParaRPr lang="en-US"/>
                        </a:p>
                      </a:txBody>
                      <a:tcPr marL="67859" marR="67859" marT="0" marB="0">
                        <a:blipFill>
                          <a:blip r:embed="rId2"/>
                          <a:stretch>
                            <a:fillRect l="-208" t="-230476" r="-100208" b="-952"/>
                          </a:stretch>
                        </a:blipFill>
                      </a:tcPr>
                    </a:tc>
                    <a:tc>
                      <a:txBody>
                        <a:bodyPr/>
                        <a:lstStyle/>
                        <a:p>
                          <a:pPr>
                            <a:lnSpc>
                              <a:spcPct val="115000"/>
                            </a:lnSpc>
                            <a:spcAft>
                              <a:spcPts val="0"/>
                            </a:spcAft>
                          </a:pPr>
                          <a:r>
                            <a:rPr lang="en-GB" sz="2400" b="0" dirty="0">
                              <a:solidFill>
                                <a:srgbClr val="0070C0"/>
                              </a:solidFill>
                              <a:effectLst/>
                              <a:latin typeface="Arial" panose="020B0604020202020204" pitchFamily="34" charset="0"/>
                              <a:cs typeface="Arial" panose="020B0604020202020204" pitchFamily="34" charset="0"/>
                            </a:rPr>
                            <a:t>We can use the equations of motion for a uniformly accelerated object, SUVAT.</a:t>
                          </a:r>
                          <a:endParaRPr lang="en-GB" sz="2400" b="0" dirty="0">
                            <a:solidFill>
                              <a:srgbClr val="0070C0"/>
                            </a:solidFill>
                            <a:effectLst/>
                            <a:latin typeface="Arial" panose="020B0604020202020204" pitchFamily="34" charset="0"/>
                            <a:ea typeface="News Gothic MT" charset="0"/>
                            <a:cs typeface="Arial" panose="020B0604020202020204" pitchFamily="34" charset="0"/>
                          </a:endParaRPr>
                        </a:p>
                      </a:txBody>
                      <a:tcPr marL="67859" marR="67859" marT="0" marB="0"/>
                    </a:tc>
                    <a:extLst>
                      <a:ext uri="{0D108BD9-81ED-4DB2-BD59-A6C34878D82A}">
                        <a16:rowId xmlns:a16="http://schemas.microsoft.com/office/drawing/2014/main" val="10002"/>
                      </a:ext>
                    </a:extLst>
                  </a:tr>
                </a:tbl>
              </a:graphicData>
            </a:graphic>
          </p:graphicFrame>
        </mc:Fallback>
      </mc:AlternateContent>
    </p:spTree>
    <p:extLst>
      <p:ext uri="{BB962C8B-B14F-4D97-AF65-F5344CB8AC3E}">
        <p14:creationId xmlns:p14="http://schemas.microsoft.com/office/powerpoint/2010/main" val="1012765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EA95E-8F98-7446-8E22-F9D78EDAD0F9}"/>
              </a:ext>
            </a:extLst>
          </p:cNvPr>
          <p:cNvSpPr>
            <a:spLocks noGrp="1"/>
          </p:cNvSpPr>
          <p:nvPr>
            <p:ph type="title"/>
          </p:nvPr>
        </p:nvSpPr>
        <p:spPr/>
        <p:txBody>
          <a:bodyPr>
            <a:normAutofit/>
          </a:bodyPr>
          <a:lstStyle/>
          <a:p>
            <a:r>
              <a:rPr lang="en-GB" dirty="0"/>
              <a:t>Example problem</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3D22D4C-61A4-404B-8DD4-250B1C3B360A}"/>
                  </a:ext>
                </a:extLst>
              </p:cNvPr>
              <p:cNvSpPr>
                <a:spLocks noGrp="1"/>
              </p:cNvSpPr>
              <p:nvPr>
                <p:ph idx="1"/>
              </p:nvPr>
            </p:nvSpPr>
            <p:spPr/>
            <p:txBody>
              <a:bodyPr>
                <a:normAutofit/>
              </a:bodyPr>
              <a:lstStyle/>
              <a:p>
                <a:pPr marL="0" indent="0">
                  <a:buNone/>
                </a:pPr>
                <a:r>
                  <a:rPr lang="en-GB" dirty="0"/>
                  <a:t>A ball is kicked up at an angle of </a:t>
                </a:r>
                <a14:m>
                  <m:oMath xmlns:m="http://schemas.openxmlformats.org/officeDocument/2006/math">
                    <m:r>
                      <a:rPr lang="en-GB" i="1" dirty="0" smtClean="0">
                        <a:latin typeface="Cambria Math" panose="02040503050406030204" pitchFamily="18" charset="0"/>
                      </a:rPr>
                      <m:t>55</m:t>
                    </m:r>
                    <m:r>
                      <a:rPr lang="en-GB" b="0" i="1" dirty="0" smtClean="0">
                        <a:latin typeface="Cambria Math" panose="02040503050406030204" pitchFamily="18" charset="0"/>
                      </a:rPr>
                      <m:t> </m:t>
                    </m:r>
                    <m:r>
                      <a:rPr lang="en-GB" b="0" i="1" dirty="0" smtClean="0">
                        <a:latin typeface="Cambria Math" panose="02040503050406030204" pitchFamily="18" charset="0"/>
                        <a:ea typeface="Cambria Math" panose="02040503050406030204" pitchFamily="18" charset="0"/>
                      </a:rPr>
                      <m:t>°</m:t>
                    </m:r>
                    <m:r>
                      <a:rPr lang="en-GB" i="1" dirty="0" smtClean="0">
                        <a:latin typeface="Cambria Math" panose="02040503050406030204" pitchFamily="18" charset="0"/>
                      </a:rPr>
                      <m:t> </m:t>
                    </m:r>
                  </m:oMath>
                </a14:m>
                <a:r>
                  <a:rPr lang="en-GB" dirty="0"/>
                  <a:t>, with a velocity of </a:t>
                </a:r>
                <a14:m>
                  <m:oMath xmlns:m="http://schemas.openxmlformats.org/officeDocument/2006/math">
                    <m:r>
                      <a:rPr lang="en-GB" i="1" dirty="0">
                        <a:latin typeface="Cambria Math" panose="02040503050406030204" pitchFamily="18" charset="0"/>
                      </a:rPr>
                      <m:t>2</m:t>
                    </m:r>
                    <m:r>
                      <a:rPr lang="en-GB" b="0" i="1" dirty="0" smtClean="0">
                        <a:latin typeface="Cambria Math" panose="02040503050406030204" pitchFamily="18" charset="0"/>
                      </a:rPr>
                      <m:t>7</m:t>
                    </m:r>
                    <m:r>
                      <a:rPr lang="en-GB" i="1" dirty="0">
                        <a:latin typeface="Cambria Math" panose="02040503050406030204" pitchFamily="18" charset="0"/>
                      </a:rPr>
                      <m:t> </m:t>
                    </m:r>
                    <m:r>
                      <m:rPr>
                        <m:sty m:val="p"/>
                      </m:rPr>
                      <a:rPr lang="en-GB" i="0" dirty="0">
                        <a:latin typeface="Cambria Math" panose="02040503050406030204" pitchFamily="18" charset="0"/>
                      </a:rPr>
                      <m:t>m</m:t>
                    </m:r>
                    <m:sSup>
                      <m:sSupPr>
                        <m:ctrlPr>
                          <a:rPr lang="en-GB" i="1" dirty="0">
                            <a:latin typeface="Cambria Math" panose="02040503050406030204" pitchFamily="18" charset="0"/>
                          </a:rPr>
                        </m:ctrlPr>
                      </m:sSupPr>
                      <m:e>
                        <m:r>
                          <m:rPr>
                            <m:sty m:val="p"/>
                          </m:rPr>
                          <a:rPr lang="en-GB" i="0" dirty="0">
                            <a:latin typeface="Cambria Math" panose="02040503050406030204" pitchFamily="18" charset="0"/>
                          </a:rPr>
                          <m:t>s</m:t>
                        </m:r>
                      </m:e>
                      <m:sup>
                        <m:r>
                          <a:rPr lang="en-GB" i="0" dirty="0">
                            <a:latin typeface="Cambria Math" panose="02040503050406030204" pitchFamily="18" charset="0"/>
                          </a:rPr>
                          <m:t>−1</m:t>
                        </m:r>
                      </m:sup>
                    </m:sSup>
                  </m:oMath>
                </a14:m>
                <a:r>
                  <a:rPr lang="en-GB" dirty="0"/>
                  <a:t>.</a:t>
                </a:r>
              </a:p>
              <a:p>
                <a:endParaRPr lang="en-GB" dirty="0"/>
              </a:p>
              <a:p>
                <a:pPr marL="0" indent="0">
                  <a:buNone/>
                </a:pPr>
                <a:r>
                  <a:rPr lang="en-GB" dirty="0"/>
                  <a:t>Ignoring air resistance, how far will it travel before it lands. </a:t>
                </a:r>
              </a:p>
            </p:txBody>
          </p:sp>
        </mc:Choice>
        <mc:Fallback xmlns="">
          <p:sp>
            <p:nvSpPr>
              <p:cNvPr id="3" name="Content Placeholder 2">
                <a:extLst>
                  <a:ext uri="{FF2B5EF4-FFF2-40B4-BE49-F238E27FC236}">
                    <a16:creationId xmlns:a16="http://schemas.microsoft.com/office/drawing/2014/main" id="{33D22D4C-61A4-404B-8DD4-250B1C3B360A}"/>
                  </a:ext>
                </a:extLst>
              </p:cNvPr>
              <p:cNvSpPr>
                <a:spLocks noGrp="1" noRot="1" noChangeAspect="1" noMove="1" noResize="1" noEditPoints="1" noAdjustHandles="1" noChangeArrowheads="1" noChangeShapeType="1" noTextEdit="1"/>
              </p:cNvSpPr>
              <p:nvPr>
                <p:ph idx="1"/>
              </p:nvPr>
            </p:nvSpPr>
            <p:spPr>
              <a:blipFill>
                <a:blip r:embed="rId3"/>
                <a:stretch>
                  <a:fillRect l="-1507" t="-1821"/>
                </a:stretch>
              </a:blipFill>
            </p:spPr>
            <p:txBody>
              <a:bodyPr/>
              <a:lstStyle/>
              <a:p>
                <a:r>
                  <a:rPr lang="en-GB">
                    <a:noFill/>
                  </a:rPr>
                  <a:t> </a:t>
                </a:r>
              </a:p>
            </p:txBody>
          </p:sp>
        </mc:Fallback>
      </mc:AlternateContent>
      <p:pic>
        <p:nvPicPr>
          <p:cNvPr id="5" name="Content Placeholder 6">
            <a:extLst>
              <a:ext uri="{FF2B5EF4-FFF2-40B4-BE49-F238E27FC236}">
                <a16:creationId xmlns:a16="http://schemas.microsoft.com/office/drawing/2014/main" id="{CF10E4CE-E26E-4B45-8C06-B832C8FFA552}"/>
              </a:ext>
            </a:extLst>
          </p:cNvPr>
          <p:cNvPicPr>
            <a:picLocks/>
          </p:cNvPicPr>
          <p:nvPr/>
        </p:nvPicPr>
        <p:blipFill rotWithShape="1">
          <a:blip r:embed="rId4">
            <a:extLst>
              <a:ext uri="{28A0092B-C50C-407E-A947-70E740481C1C}">
                <a14:useLocalDpi xmlns:a14="http://schemas.microsoft.com/office/drawing/2010/main" val="0"/>
              </a:ext>
            </a:extLst>
          </a:blip>
          <a:srcRect t="52298" r="86472" b="19123"/>
          <a:stretch/>
        </p:blipFill>
        <p:spPr>
          <a:xfrm>
            <a:off x="7929293" y="1825625"/>
            <a:ext cx="3248907" cy="3792747"/>
          </a:xfrm>
          <a:prstGeom prst="rect">
            <a:avLst/>
          </a:prstGeom>
        </p:spPr>
      </p:pic>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BAE56809-5DF7-8A4B-A13E-3CDB3AC0EF83}"/>
                  </a:ext>
                </a:extLst>
              </p:cNvPr>
              <p:cNvSpPr/>
              <p:nvPr/>
            </p:nvSpPr>
            <p:spPr>
              <a:xfrm>
                <a:off x="9966369" y="3035501"/>
                <a:ext cx="1387431"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i="1" dirty="0" smtClean="0">
                          <a:latin typeface="Cambria Math" panose="02040503050406030204" pitchFamily="18" charset="0"/>
                        </a:rPr>
                        <m:t>2</m:t>
                      </m:r>
                      <m:r>
                        <a:rPr lang="en-GB" sz="2400" b="0" i="1" dirty="0" smtClean="0">
                          <a:latin typeface="Cambria Math" panose="02040503050406030204" pitchFamily="18" charset="0"/>
                        </a:rPr>
                        <m:t>7</m:t>
                      </m:r>
                      <m:r>
                        <a:rPr lang="en-GB" sz="2400" i="1" dirty="0">
                          <a:latin typeface="Cambria Math" panose="02040503050406030204" pitchFamily="18" charset="0"/>
                        </a:rPr>
                        <m:t> </m:t>
                      </m:r>
                      <m:r>
                        <m:rPr>
                          <m:sty m:val="p"/>
                        </m:rPr>
                        <a:rPr lang="en-GB" sz="2400" i="0" dirty="0">
                          <a:latin typeface="Cambria Math" panose="02040503050406030204" pitchFamily="18" charset="0"/>
                        </a:rPr>
                        <m:t>m</m:t>
                      </m:r>
                      <m:sSup>
                        <m:sSupPr>
                          <m:ctrlPr>
                            <a:rPr lang="en-GB" sz="2400" i="1" dirty="0">
                              <a:latin typeface="Cambria Math" panose="02040503050406030204" pitchFamily="18" charset="0"/>
                            </a:rPr>
                          </m:ctrlPr>
                        </m:sSupPr>
                        <m:e>
                          <m:r>
                            <m:rPr>
                              <m:sty m:val="p"/>
                            </m:rPr>
                            <a:rPr lang="en-GB" sz="2400" i="0" dirty="0">
                              <a:latin typeface="Cambria Math" panose="02040503050406030204" pitchFamily="18" charset="0"/>
                            </a:rPr>
                            <m:t>s</m:t>
                          </m:r>
                        </m:e>
                        <m:sup>
                          <m:r>
                            <a:rPr lang="en-GB" sz="2400" i="0" dirty="0">
                              <a:latin typeface="Cambria Math" panose="02040503050406030204" pitchFamily="18" charset="0"/>
                            </a:rPr>
                            <m:t>−1</m:t>
                          </m:r>
                        </m:sup>
                      </m:sSup>
                    </m:oMath>
                  </m:oMathPara>
                </a14:m>
                <a:endParaRPr lang="en-GB" sz="2400" dirty="0">
                  <a:solidFill>
                    <a:schemeClr val="tx1"/>
                  </a:solidFill>
                </a:endParaRPr>
              </a:p>
            </p:txBody>
          </p:sp>
        </mc:Choice>
        <mc:Fallback xmlns="">
          <p:sp>
            <p:nvSpPr>
              <p:cNvPr id="6" name="Rectangle 5">
                <a:extLst>
                  <a:ext uri="{FF2B5EF4-FFF2-40B4-BE49-F238E27FC236}">
                    <a16:creationId xmlns:a16="http://schemas.microsoft.com/office/drawing/2014/main" id="{BAE56809-5DF7-8A4B-A13E-3CDB3AC0EF83}"/>
                  </a:ext>
                </a:extLst>
              </p:cNvPr>
              <p:cNvSpPr>
                <a:spLocks noRot="1" noChangeAspect="1" noMove="1" noResize="1" noEditPoints="1" noAdjustHandles="1" noChangeArrowheads="1" noChangeShapeType="1" noTextEdit="1"/>
              </p:cNvSpPr>
              <p:nvPr/>
            </p:nvSpPr>
            <p:spPr>
              <a:xfrm>
                <a:off x="9966369" y="3035501"/>
                <a:ext cx="1387431" cy="461665"/>
              </a:xfrm>
              <a:prstGeom prst="rect">
                <a:avLst/>
              </a:prstGeom>
              <a:blipFill>
                <a:blip r:embed="rId5"/>
                <a:stretch>
                  <a:fillRect b="-216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4C2E8218-D5A4-324A-AB08-875FFEE52D2A}"/>
                  </a:ext>
                </a:extLst>
              </p:cNvPr>
              <p:cNvSpPr/>
              <p:nvPr/>
            </p:nvSpPr>
            <p:spPr>
              <a:xfrm>
                <a:off x="9159972" y="4092141"/>
                <a:ext cx="77617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i="1" dirty="0">
                          <a:latin typeface="Cambria Math" panose="02040503050406030204" pitchFamily="18" charset="0"/>
                        </a:rPr>
                        <m:t>55 </m:t>
                      </m:r>
                      <m:r>
                        <a:rPr lang="en-GB" sz="2400" i="1" dirty="0">
                          <a:latin typeface="Cambria Math" panose="02040503050406030204" pitchFamily="18" charset="0"/>
                          <a:ea typeface="Cambria Math" panose="02040503050406030204" pitchFamily="18" charset="0"/>
                        </a:rPr>
                        <m:t>°</m:t>
                      </m:r>
                    </m:oMath>
                  </m:oMathPara>
                </a14:m>
                <a:endParaRPr lang="en-GB" sz="2400">
                  <a:solidFill>
                    <a:schemeClr val="tx1"/>
                  </a:solidFill>
                </a:endParaRPr>
              </a:p>
            </p:txBody>
          </p:sp>
        </mc:Choice>
        <mc:Fallback xmlns="">
          <p:sp>
            <p:nvSpPr>
              <p:cNvPr id="7" name="Rectangle 6">
                <a:extLst>
                  <a:ext uri="{FF2B5EF4-FFF2-40B4-BE49-F238E27FC236}">
                    <a16:creationId xmlns:a16="http://schemas.microsoft.com/office/drawing/2014/main" id="{4C2E8218-D5A4-324A-AB08-875FFEE52D2A}"/>
                  </a:ext>
                </a:extLst>
              </p:cNvPr>
              <p:cNvSpPr>
                <a:spLocks noRot="1" noChangeAspect="1" noMove="1" noResize="1" noEditPoints="1" noAdjustHandles="1" noChangeArrowheads="1" noChangeShapeType="1" noTextEdit="1"/>
              </p:cNvSpPr>
              <p:nvPr/>
            </p:nvSpPr>
            <p:spPr>
              <a:xfrm>
                <a:off x="9159972" y="4092141"/>
                <a:ext cx="776175" cy="461665"/>
              </a:xfrm>
              <a:prstGeom prst="rect">
                <a:avLst/>
              </a:prstGeom>
              <a:blipFill>
                <a:blip r:embed="rId6"/>
                <a:stretch>
                  <a:fillRect b="-21622"/>
                </a:stretch>
              </a:blipFill>
            </p:spPr>
            <p:txBody>
              <a:bodyPr/>
              <a:lstStyle/>
              <a:p>
                <a:r>
                  <a:rPr lang="en-US">
                    <a:noFill/>
                  </a:rPr>
                  <a:t> </a:t>
                </a:r>
              </a:p>
            </p:txBody>
          </p:sp>
        </mc:Fallback>
      </mc:AlternateContent>
    </p:spTree>
    <p:extLst>
      <p:ext uri="{BB962C8B-B14F-4D97-AF65-F5344CB8AC3E}">
        <p14:creationId xmlns:p14="http://schemas.microsoft.com/office/powerpoint/2010/main" val="407039881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1A270-BAF0-C16B-8F9E-5C8E24AABF41}"/>
              </a:ext>
            </a:extLst>
          </p:cNvPr>
          <p:cNvSpPr>
            <a:spLocks noGrp="1"/>
          </p:cNvSpPr>
          <p:nvPr>
            <p:ph type="title"/>
          </p:nvPr>
        </p:nvSpPr>
        <p:spPr/>
        <p:txBody>
          <a:bodyPr/>
          <a:lstStyle/>
          <a:p>
            <a:r>
              <a:rPr lang="en-GB" dirty="0"/>
              <a:t>Example problem</a:t>
            </a:r>
          </a:p>
        </p:txBody>
      </p:sp>
      <p:sp>
        <p:nvSpPr>
          <p:cNvPr id="3" name="Content Placeholder 2">
            <a:extLst>
              <a:ext uri="{FF2B5EF4-FFF2-40B4-BE49-F238E27FC236}">
                <a16:creationId xmlns:a16="http://schemas.microsoft.com/office/drawing/2014/main" id="{33D22D4C-61A4-404B-8DD4-250B1C3B360A}"/>
              </a:ext>
            </a:extLst>
          </p:cNvPr>
          <p:cNvSpPr>
            <a:spLocks noGrp="1"/>
          </p:cNvSpPr>
          <p:nvPr>
            <p:ph idx="1"/>
          </p:nvPr>
        </p:nvSpPr>
        <p:spPr>
          <a:xfrm>
            <a:off x="838200" y="1536149"/>
            <a:ext cx="10515600" cy="3787956"/>
          </a:xfrm>
        </p:spPr>
        <p:txBody>
          <a:bodyPr>
            <a:normAutofit fontScale="62500" lnSpcReduction="20000"/>
          </a:bodyPr>
          <a:lstStyle/>
          <a:p>
            <a:pPr marL="0" indent="0">
              <a:buNone/>
            </a:pPr>
            <a:r>
              <a:rPr lang="en-GB" dirty="0"/>
              <a:t>Starting conditions</a:t>
            </a:r>
          </a:p>
          <a:p>
            <a:endParaRPr lang="en-GB" dirty="0"/>
          </a:p>
          <a:p>
            <a:endParaRPr lang="en-GB" dirty="0"/>
          </a:p>
          <a:p>
            <a:pPr marL="0" indent="0">
              <a:buNone/>
            </a:pPr>
            <a:endParaRPr lang="en-GB" dirty="0"/>
          </a:p>
          <a:p>
            <a:pPr marL="0" indent="0">
              <a:buNone/>
            </a:pPr>
            <a:r>
              <a:rPr lang="en-GB" dirty="0"/>
              <a:t>Time for vertical movement</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Distance for horizontal travel</a:t>
            </a:r>
          </a:p>
        </p:txBody>
      </p:sp>
      <p:pic>
        <p:nvPicPr>
          <p:cNvPr id="8" name="Content Placeholder 6">
            <a:extLst>
              <a:ext uri="{FF2B5EF4-FFF2-40B4-BE49-F238E27FC236}">
                <a16:creationId xmlns:a16="http://schemas.microsoft.com/office/drawing/2014/main" id="{8EE4102D-0DFB-8947-B471-3C3A6528B9C9}"/>
              </a:ext>
            </a:extLst>
          </p:cNvPr>
          <p:cNvPicPr>
            <a:picLocks/>
          </p:cNvPicPr>
          <p:nvPr/>
        </p:nvPicPr>
        <p:blipFill rotWithShape="1">
          <a:blip r:embed="rId2">
            <a:extLst>
              <a:ext uri="{28A0092B-C50C-407E-A947-70E740481C1C}">
                <a14:useLocalDpi xmlns:a14="http://schemas.microsoft.com/office/drawing/2010/main" val="0"/>
              </a:ext>
            </a:extLst>
          </a:blip>
          <a:srcRect t="52298" r="86472" b="19123"/>
          <a:stretch/>
        </p:blipFill>
        <p:spPr>
          <a:xfrm>
            <a:off x="9826752" y="166686"/>
            <a:ext cx="1992377" cy="2325884"/>
          </a:xfrm>
          <a:prstGeom prst="rect">
            <a:avLst/>
          </a:prstGeom>
        </p:spPr>
      </p:pic>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BB3F0F64-616E-1742-83E1-BB2AB4E9B32B}"/>
                  </a:ext>
                </a:extLst>
              </p:cNvPr>
              <p:cNvSpPr/>
              <p:nvPr/>
            </p:nvSpPr>
            <p:spPr>
              <a:xfrm>
                <a:off x="10985566" y="845441"/>
                <a:ext cx="850836"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400" i="1" dirty="0" smtClean="0">
                          <a:latin typeface="Cambria Math" panose="02040503050406030204" pitchFamily="18" charset="0"/>
                        </a:rPr>
                        <m:t>2</m:t>
                      </m:r>
                      <m:r>
                        <a:rPr lang="en-GB" sz="2400" b="0" i="1" dirty="0" smtClean="0">
                          <a:latin typeface="Cambria Math" panose="02040503050406030204" pitchFamily="18" charset="0"/>
                        </a:rPr>
                        <m:t>7</m:t>
                      </m:r>
                      <m:r>
                        <a:rPr lang="en-GB" sz="2400" i="1" dirty="0">
                          <a:latin typeface="Cambria Math" panose="02040503050406030204" pitchFamily="18" charset="0"/>
                        </a:rPr>
                        <m:t> </m:t>
                      </m:r>
                      <m:r>
                        <m:rPr>
                          <m:sty m:val="p"/>
                        </m:rPr>
                        <a:rPr lang="en-GB" sz="2400" i="0" dirty="0">
                          <a:latin typeface="Cambria Math" panose="02040503050406030204" pitchFamily="18" charset="0"/>
                        </a:rPr>
                        <m:t>m</m:t>
                      </m:r>
                      <m:sSup>
                        <m:sSupPr>
                          <m:ctrlPr>
                            <a:rPr lang="en-GB" sz="2400" i="1" dirty="0">
                              <a:latin typeface="Cambria Math" panose="02040503050406030204" pitchFamily="18" charset="0"/>
                            </a:rPr>
                          </m:ctrlPr>
                        </m:sSupPr>
                        <m:e>
                          <m:r>
                            <m:rPr>
                              <m:sty m:val="p"/>
                            </m:rPr>
                            <a:rPr lang="en-GB" sz="2400" i="0" dirty="0">
                              <a:latin typeface="Cambria Math" panose="02040503050406030204" pitchFamily="18" charset="0"/>
                            </a:rPr>
                            <m:t>s</m:t>
                          </m:r>
                        </m:e>
                        <m:sup>
                          <m:r>
                            <a:rPr lang="en-GB" sz="2400" i="0" dirty="0">
                              <a:latin typeface="Cambria Math" panose="02040503050406030204" pitchFamily="18" charset="0"/>
                            </a:rPr>
                            <m:t>−1</m:t>
                          </m:r>
                        </m:sup>
                      </m:sSup>
                    </m:oMath>
                  </m:oMathPara>
                </a14:m>
                <a:endParaRPr lang="en-GB" sz="2400">
                  <a:solidFill>
                    <a:schemeClr val="tx1"/>
                  </a:solidFill>
                </a:endParaRPr>
              </a:p>
            </p:txBody>
          </p:sp>
        </mc:Choice>
        <mc:Fallback xmlns="">
          <p:sp>
            <p:nvSpPr>
              <p:cNvPr id="9" name="Rectangle 8">
                <a:extLst>
                  <a:ext uri="{FF2B5EF4-FFF2-40B4-BE49-F238E27FC236}">
                    <a16:creationId xmlns:a16="http://schemas.microsoft.com/office/drawing/2014/main" id="{BB3F0F64-616E-1742-83E1-BB2AB4E9B32B}"/>
                  </a:ext>
                </a:extLst>
              </p:cNvPr>
              <p:cNvSpPr>
                <a:spLocks noRot="1" noChangeAspect="1" noMove="1" noResize="1" noEditPoints="1" noAdjustHandles="1" noChangeArrowheads="1" noChangeShapeType="1" noTextEdit="1"/>
              </p:cNvSpPr>
              <p:nvPr/>
            </p:nvSpPr>
            <p:spPr>
              <a:xfrm>
                <a:off x="10985566" y="845441"/>
                <a:ext cx="850836" cy="461665"/>
              </a:xfrm>
              <a:prstGeom prst="rect">
                <a:avLst/>
              </a:prstGeom>
              <a:blipFill>
                <a:blip r:embed="rId3"/>
                <a:stretch>
                  <a:fillRect l="-1429" r="-47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5CE94143-F426-E044-B241-EB5BBBA5AEA9}"/>
                  </a:ext>
                </a:extLst>
              </p:cNvPr>
              <p:cNvSpPr/>
              <p:nvPr/>
            </p:nvSpPr>
            <p:spPr>
              <a:xfrm>
                <a:off x="10613292" y="1403955"/>
                <a:ext cx="475986"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400" i="1" dirty="0">
                          <a:latin typeface="Cambria Math" panose="02040503050406030204" pitchFamily="18" charset="0"/>
                        </a:rPr>
                        <m:t>55 </m:t>
                      </m:r>
                      <m:r>
                        <a:rPr lang="en-GB" sz="2400" i="1" dirty="0">
                          <a:latin typeface="Cambria Math" panose="02040503050406030204" pitchFamily="18" charset="0"/>
                          <a:ea typeface="Cambria Math" panose="02040503050406030204" pitchFamily="18" charset="0"/>
                        </a:rPr>
                        <m:t>°</m:t>
                      </m:r>
                    </m:oMath>
                  </m:oMathPara>
                </a14:m>
                <a:endParaRPr lang="en-GB" sz="2400">
                  <a:solidFill>
                    <a:schemeClr val="tx1"/>
                  </a:solidFill>
                </a:endParaRPr>
              </a:p>
            </p:txBody>
          </p:sp>
        </mc:Choice>
        <mc:Fallback xmlns="">
          <p:sp>
            <p:nvSpPr>
              <p:cNvPr id="10" name="Rectangle 9">
                <a:extLst>
                  <a:ext uri="{FF2B5EF4-FFF2-40B4-BE49-F238E27FC236}">
                    <a16:creationId xmlns:a16="http://schemas.microsoft.com/office/drawing/2014/main" id="{5CE94143-F426-E044-B241-EB5BBBA5AEA9}"/>
                  </a:ext>
                </a:extLst>
              </p:cNvPr>
              <p:cNvSpPr>
                <a:spLocks noRot="1" noChangeAspect="1" noMove="1" noResize="1" noEditPoints="1" noAdjustHandles="1" noChangeArrowheads="1" noChangeShapeType="1" noTextEdit="1"/>
              </p:cNvSpPr>
              <p:nvPr/>
            </p:nvSpPr>
            <p:spPr>
              <a:xfrm>
                <a:off x="10613292" y="1403955"/>
                <a:ext cx="475986" cy="461665"/>
              </a:xfrm>
              <a:prstGeom prst="rect">
                <a:avLst/>
              </a:prstGeom>
              <a:blipFill>
                <a:blip r:embed="rId4"/>
                <a:stretch>
                  <a:fillRect l="-3846" r="-5256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344AAD9E-87E8-4B41-8240-8915A26F6845}"/>
                  </a:ext>
                </a:extLst>
              </p:cNvPr>
              <p:cNvSpPr/>
              <p:nvPr/>
            </p:nvSpPr>
            <p:spPr>
              <a:xfrm>
                <a:off x="1730940" y="1725109"/>
                <a:ext cx="6693499"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solidFill>
                                <a:srgbClr val="EE1A24"/>
                              </a:solidFill>
                              <a:latin typeface="Cambria Math" panose="02040503050406030204" pitchFamily="18" charset="0"/>
                            </a:rPr>
                          </m:ctrlPr>
                        </m:sSubPr>
                        <m:e>
                          <m:r>
                            <a:rPr lang="en-GB" sz="2400" b="0" i="1" smtClean="0">
                              <a:solidFill>
                                <a:srgbClr val="EE1A24"/>
                              </a:solidFill>
                              <a:latin typeface="Cambria Math" panose="02040503050406030204" pitchFamily="18" charset="0"/>
                            </a:rPr>
                            <m:t>𝑣</m:t>
                          </m:r>
                        </m:e>
                        <m:sub>
                          <m:r>
                            <m:rPr>
                              <m:sty m:val="p"/>
                            </m:rPr>
                            <a:rPr lang="en-GB" sz="2400" b="0" i="0" smtClean="0">
                              <a:solidFill>
                                <a:srgbClr val="EE1A24"/>
                              </a:solidFill>
                              <a:latin typeface="Cambria Math" panose="02040503050406030204" pitchFamily="18" charset="0"/>
                            </a:rPr>
                            <m:t>horizontal</m:t>
                          </m:r>
                        </m:sub>
                      </m:sSub>
                      <m:r>
                        <a:rPr lang="en-GB" sz="2400">
                          <a:solidFill>
                            <a:srgbClr val="EE1A24"/>
                          </a:solidFill>
                          <a:latin typeface="Cambria Math" charset="0"/>
                        </a:rPr>
                        <m:t>=</m:t>
                      </m:r>
                      <m:r>
                        <a:rPr lang="en-GB" sz="2400" b="0" i="1" smtClean="0">
                          <a:solidFill>
                            <a:srgbClr val="EE1A24"/>
                          </a:solidFill>
                          <a:latin typeface="Cambria Math" panose="02040503050406030204" pitchFamily="18" charset="0"/>
                        </a:rPr>
                        <m:t>𝑣</m:t>
                      </m:r>
                      <m:r>
                        <a:rPr lang="en-GB" sz="2400" b="0" i="1" smtClean="0">
                          <a:solidFill>
                            <a:srgbClr val="EE1A24"/>
                          </a:solidFill>
                          <a:latin typeface="Cambria Math" panose="02040503050406030204" pitchFamily="18" charset="0"/>
                        </a:rPr>
                        <m:t> </m:t>
                      </m:r>
                      <m:r>
                        <m:rPr>
                          <m:sty m:val="p"/>
                        </m:rPr>
                        <a:rPr lang="en-GB" sz="2400" b="0" i="0" smtClean="0">
                          <a:solidFill>
                            <a:srgbClr val="EE1A24"/>
                          </a:solidFill>
                          <a:latin typeface="Cambria Math" panose="02040503050406030204" pitchFamily="18" charset="0"/>
                        </a:rPr>
                        <m:t>cos</m:t>
                      </m:r>
                      <m:d>
                        <m:dPr>
                          <m:ctrlPr>
                            <a:rPr lang="en-GB" sz="2400" b="0" i="1" smtClean="0">
                              <a:solidFill>
                                <a:srgbClr val="EE1A24"/>
                              </a:solidFill>
                              <a:latin typeface="Cambria Math" panose="02040503050406030204" pitchFamily="18" charset="0"/>
                            </a:rPr>
                          </m:ctrlPr>
                        </m:dPr>
                        <m:e>
                          <m:r>
                            <a:rPr lang="en-GB" sz="2400" b="0" i="1" smtClean="0">
                              <a:solidFill>
                                <a:srgbClr val="EE1A24"/>
                              </a:solidFill>
                              <a:latin typeface="Cambria Math" panose="02040503050406030204" pitchFamily="18" charset="0"/>
                              <a:ea typeface="Cambria Math" panose="02040503050406030204" pitchFamily="18" charset="0"/>
                            </a:rPr>
                            <m:t>𝜃</m:t>
                          </m:r>
                        </m:e>
                      </m:d>
                      <m:r>
                        <a:rPr lang="en-GB" sz="2400" b="0" i="1" smtClean="0">
                          <a:solidFill>
                            <a:srgbClr val="EE1A24"/>
                          </a:solidFill>
                          <a:latin typeface="Cambria Math" panose="02040503050406030204" pitchFamily="18" charset="0"/>
                          <a:ea typeface="Cambria Math" panose="02040503050406030204" pitchFamily="18" charset="0"/>
                        </a:rPr>
                        <m:t>=27</m:t>
                      </m:r>
                      <m:func>
                        <m:funcPr>
                          <m:ctrlPr>
                            <a:rPr lang="en-GB" sz="2400" b="0" i="1" smtClean="0">
                              <a:solidFill>
                                <a:srgbClr val="EE1A24"/>
                              </a:solidFill>
                              <a:latin typeface="Cambria Math" panose="02040503050406030204" pitchFamily="18" charset="0"/>
                              <a:ea typeface="Cambria Math" panose="02040503050406030204" pitchFamily="18" charset="0"/>
                            </a:rPr>
                          </m:ctrlPr>
                        </m:funcPr>
                        <m:fName>
                          <m:r>
                            <m:rPr>
                              <m:sty m:val="p"/>
                            </m:rPr>
                            <a:rPr lang="en-GB" sz="2400" b="0" i="0" smtClean="0">
                              <a:solidFill>
                                <a:srgbClr val="EE1A24"/>
                              </a:solidFill>
                              <a:latin typeface="Cambria Math" panose="02040503050406030204" pitchFamily="18" charset="0"/>
                              <a:ea typeface="Cambria Math" panose="02040503050406030204" pitchFamily="18" charset="0"/>
                            </a:rPr>
                            <m:t>cos</m:t>
                          </m:r>
                        </m:fName>
                        <m:e>
                          <m:d>
                            <m:dPr>
                              <m:ctrlPr>
                                <a:rPr lang="en-GB" sz="2400" b="0" i="1" smtClean="0">
                                  <a:solidFill>
                                    <a:srgbClr val="EE1A24"/>
                                  </a:solidFill>
                                  <a:latin typeface="Cambria Math" panose="02040503050406030204" pitchFamily="18" charset="0"/>
                                  <a:ea typeface="Cambria Math" panose="02040503050406030204" pitchFamily="18" charset="0"/>
                                </a:rPr>
                              </m:ctrlPr>
                            </m:dPr>
                            <m:e>
                              <m:r>
                                <a:rPr lang="en-GB" sz="2400" b="0" i="1" smtClean="0">
                                  <a:solidFill>
                                    <a:srgbClr val="EE1A24"/>
                                  </a:solidFill>
                                  <a:latin typeface="Cambria Math" panose="02040503050406030204" pitchFamily="18" charset="0"/>
                                  <a:ea typeface="Cambria Math" panose="02040503050406030204" pitchFamily="18" charset="0"/>
                                </a:rPr>
                                <m:t>55</m:t>
                              </m:r>
                            </m:e>
                          </m:d>
                        </m:e>
                      </m:func>
                      <m:r>
                        <a:rPr lang="en-GB" sz="2400" b="0" i="1" smtClean="0">
                          <a:solidFill>
                            <a:srgbClr val="EE1A24"/>
                          </a:solidFill>
                          <a:latin typeface="Cambria Math" panose="02040503050406030204" pitchFamily="18" charset="0"/>
                          <a:ea typeface="Cambria Math" panose="02040503050406030204" pitchFamily="18" charset="0"/>
                        </a:rPr>
                        <m:t>=15.5 </m:t>
                      </m:r>
                      <m:r>
                        <m:rPr>
                          <m:sty m:val="p"/>
                        </m:rPr>
                        <a:rPr lang="en-GB" sz="2400" b="0" i="0" smtClean="0">
                          <a:solidFill>
                            <a:srgbClr val="EE1A24"/>
                          </a:solidFill>
                          <a:latin typeface="Cambria Math" panose="02040503050406030204" pitchFamily="18" charset="0"/>
                          <a:ea typeface="Cambria Math" panose="02040503050406030204" pitchFamily="18" charset="0"/>
                        </a:rPr>
                        <m:t>m</m:t>
                      </m:r>
                      <m:sSup>
                        <m:sSupPr>
                          <m:ctrlPr>
                            <a:rPr lang="en-GB" sz="2400" b="0" i="1" smtClean="0">
                              <a:solidFill>
                                <a:srgbClr val="EE1A24"/>
                              </a:solidFill>
                              <a:latin typeface="Cambria Math" panose="02040503050406030204" pitchFamily="18" charset="0"/>
                              <a:ea typeface="Cambria Math" panose="02040503050406030204" pitchFamily="18" charset="0"/>
                            </a:rPr>
                          </m:ctrlPr>
                        </m:sSupPr>
                        <m:e>
                          <m:r>
                            <m:rPr>
                              <m:sty m:val="p"/>
                            </m:rPr>
                            <a:rPr lang="en-GB" sz="2400" b="0" i="0" smtClean="0">
                              <a:solidFill>
                                <a:srgbClr val="EE1A24"/>
                              </a:solidFill>
                              <a:latin typeface="Cambria Math" panose="02040503050406030204" pitchFamily="18" charset="0"/>
                              <a:ea typeface="Cambria Math" panose="02040503050406030204" pitchFamily="18" charset="0"/>
                            </a:rPr>
                            <m:t>s</m:t>
                          </m:r>
                        </m:e>
                        <m:sup>
                          <m:r>
                            <a:rPr lang="en-GB" sz="2400" b="0" i="0" smtClean="0">
                              <a:solidFill>
                                <a:srgbClr val="EE1A24"/>
                              </a:solidFill>
                              <a:latin typeface="Cambria Math" panose="02040503050406030204" pitchFamily="18" charset="0"/>
                              <a:ea typeface="Cambria Math" panose="02040503050406030204" pitchFamily="18" charset="0"/>
                            </a:rPr>
                            <m:t>−1</m:t>
                          </m:r>
                        </m:sup>
                      </m:sSup>
                    </m:oMath>
                  </m:oMathPara>
                </a14:m>
                <a:endParaRPr lang="en-GB" sz="2400" dirty="0"/>
              </a:p>
            </p:txBody>
          </p:sp>
        </mc:Choice>
        <mc:Fallback xmlns="">
          <p:sp>
            <p:nvSpPr>
              <p:cNvPr id="11" name="Rectangle 10">
                <a:extLst>
                  <a:ext uri="{FF2B5EF4-FFF2-40B4-BE49-F238E27FC236}">
                    <a16:creationId xmlns:a16="http://schemas.microsoft.com/office/drawing/2014/main" id="{344AAD9E-87E8-4B41-8240-8915A26F6845}"/>
                  </a:ext>
                </a:extLst>
              </p:cNvPr>
              <p:cNvSpPr>
                <a:spLocks noRot="1" noChangeAspect="1" noMove="1" noResize="1" noEditPoints="1" noAdjustHandles="1" noChangeArrowheads="1" noChangeShapeType="1" noTextEdit="1"/>
              </p:cNvSpPr>
              <p:nvPr/>
            </p:nvSpPr>
            <p:spPr>
              <a:xfrm>
                <a:off x="1730940" y="1725109"/>
                <a:ext cx="6693499" cy="461665"/>
              </a:xfrm>
              <a:prstGeom prst="rect">
                <a:avLst/>
              </a:prstGeom>
              <a:blipFill>
                <a:blip r:embed="rId5"/>
                <a:stretch>
                  <a:fillRect b="-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500AB3FC-F0C8-7948-9C16-1BB687AAF252}"/>
                  </a:ext>
                </a:extLst>
              </p:cNvPr>
              <p:cNvSpPr/>
              <p:nvPr/>
            </p:nvSpPr>
            <p:spPr>
              <a:xfrm>
                <a:off x="2151199" y="2200353"/>
                <a:ext cx="6310958" cy="461665"/>
              </a:xfrm>
              <a:prstGeom prst="rect">
                <a:avLst/>
              </a:prstGeom>
            </p:spPr>
            <p:txBody>
              <a:bodyPr wrap="none">
                <a:spAutoFit/>
              </a:bodyPr>
              <a:lstStyle/>
              <a:p>
                <a14:m>
                  <m:oMath xmlns:m="http://schemas.openxmlformats.org/officeDocument/2006/math">
                    <m:sSub>
                      <m:sSubPr>
                        <m:ctrlPr>
                          <a:rPr lang="en-GB" sz="2400" b="0" i="1" smtClean="0">
                            <a:solidFill>
                              <a:srgbClr val="0070C0"/>
                            </a:solidFill>
                            <a:latin typeface="Cambria Math" panose="02040503050406030204" pitchFamily="18" charset="0"/>
                          </a:rPr>
                        </m:ctrlPr>
                      </m:sSubPr>
                      <m:e>
                        <m:r>
                          <a:rPr lang="en-GB" sz="2400" b="0" i="1" smtClean="0">
                            <a:solidFill>
                              <a:srgbClr val="0070C0"/>
                            </a:solidFill>
                            <a:latin typeface="Cambria Math" panose="02040503050406030204" pitchFamily="18" charset="0"/>
                          </a:rPr>
                          <m:t>𝑣</m:t>
                        </m:r>
                      </m:e>
                      <m:sub>
                        <m:r>
                          <m:rPr>
                            <m:sty m:val="p"/>
                          </m:rPr>
                          <a:rPr lang="en-GB" sz="2400" b="0" i="0" smtClean="0">
                            <a:solidFill>
                              <a:srgbClr val="0070C0"/>
                            </a:solidFill>
                            <a:latin typeface="Cambria Math" panose="02040503050406030204" pitchFamily="18" charset="0"/>
                          </a:rPr>
                          <m:t>vertical</m:t>
                        </m:r>
                      </m:sub>
                    </m:sSub>
                    <m:r>
                      <a:rPr lang="en-GB" sz="2400">
                        <a:solidFill>
                          <a:srgbClr val="0070C0"/>
                        </a:solidFill>
                        <a:latin typeface="Cambria Math" charset="0"/>
                      </a:rPr>
                      <m:t>=</m:t>
                    </m:r>
                    <m:r>
                      <a:rPr lang="en-GB" sz="2400" b="0" i="1" smtClean="0">
                        <a:solidFill>
                          <a:srgbClr val="0070C0"/>
                        </a:solidFill>
                        <a:latin typeface="Cambria Math" panose="02040503050406030204" pitchFamily="18" charset="0"/>
                      </a:rPr>
                      <m:t>𝑣</m:t>
                    </m:r>
                    <m:r>
                      <a:rPr lang="en-GB" sz="2400" b="0" i="1" smtClean="0">
                        <a:solidFill>
                          <a:srgbClr val="0070C0"/>
                        </a:solidFill>
                        <a:latin typeface="Cambria Math" panose="02040503050406030204" pitchFamily="18" charset="0"/>
                      </a:rPr>
                      <m:t> </m:t>
                    </m:r>
                    <m:r>
                      <m:rPr>
                        <m:sty m:val="p"/>
                      </m:rPr>
                      <a:rPr lang="en-GB" sz="2400" b="0" i="0" smtClean="0">
                        <a:solidFill>
                          <a:srgbClr val="0070C0"/>
                        </a:solidFill>
                        <a:latin typeface="Cambria Math" panose="02040503050406030204" pitchFamily="18" charset="0"/>
                      </a:rPr>
                      <m:t>sin</m:t>
                    </m:r>
                    <m:d>
                      <m:dPr>
                        <m:ctrlPr>
                          <a:rPr lang="en-GB" sz="2400" b="0" i="1" smtClean="0">
                            <a:solidFill>
                              <a:srgbClr val="0070C0"/>
                            </a:solidFill>
                            <a:latin typeface="Cambria Math" panose="02040503050406030204" pitchFamily="18" charset="0"/>
                          </a:rPr>
                        </m:ctrlPr>
                      </m:dPr>
                      <m:e>
                        <m:r>
                          <a:rPr lang="en-GB" sz="2400" b="0" i="1" smtClean="0">
                            <a:solidFill>
                              <a:srgbClr val="0070C0"/>
                            </a:solidFill>
                            <a:latin typeface="Cambria Math" panose="02040503050406030204" pitchFamily="18" charset="0"/>
                            <a:ea typeface="Cambria Math" panose="02040503050406030204" pitchFamily="18" charset="0"/>
                          </a:rPr>
                          <m:t>𝜃</m:t>
                        </m:r>
                      </m:e>
                    </m:d>
                    <m:r>
                      <a:rPr lang="en-GB" sz="2400" b="0" i="1" smtClean="0">
                        <a:solidFill>
                          <a:srgbClr val="0070C0"/>
                        </a:solidFill>
                        <a:latin typeface="Cambria Math" panose="02040503050406030204" pitchFamily="18" charset="0"/>
                        <a:ea typeface="Cambria Math" panose="02040503050406030204" pitchFamily="18" charset="0"/>
                      </a:rPr>
                      <m:t>=27</m:t>
                    </m:r>
                    <m:func>
                      <m:funcPr>
                        <m:ctrlPr>
                          <a:rPr lang="en-GB" sz="2400" b="0" i="1" smtClean="0">
                            <a:solidFill>
                              <a:srgbClr val="0070C0"/>
                            </a:solidFill>
                            <a:latin typeface="Cambria Math" panose="02040503050406030204" pitchFamily="18" charset="0"/>
                            <a:ea typeface="Cambria Math" panose="02040503050406030204" pitchFamily="18" charset="0"/>
                          </a:rPr>
                        </m:ctrlPr>
                      </m:funcPr>
                      <m:fName>
                        <m:r>
                          <m:rPr>
                            <m:sty m:val="p"/>
                          </m:rPr>
                          <a:rPr lang="en-GB" sz="2400" b="0" i="0" smtClean="0">
                            <a:solidFill>
                              <a:srgbClr val="0070C0"/>
                            </a:solidFill>
                            <a:latin typeface="Cambria Math" panose="02040503050406030204" pitchFamily="18" charset="0"/>
                            <a:ea typeface="Cambria Math" panose="02040503050406030204" pitchFamily="18" charset="0"/>
                          </a:rPr>
                          <m:t>sin</m:t>
                        </m:r>
                      </m:fName>
                      <m:e>
                        <m:d>
                          <m:dPr>
                            <m:ctrlPr>
                              <a:rPr lang="en-GB" sz="2400" b="0" i="1" smtClean="0">
                                <a:solidFill>
                                  <a:srgbClr val="0070C0"/>
                                </a:solidFill>
                                <a:latin typeface="Cambria Math" panose="02040503050406030204" pitchFamily="18" charset="0"/>
                                <a:ea typeface="Cambria Math" panose="02040503050406030204" pitchFamily="18" charset="0"/>
                              </a:rPr>
                            </m:ctrlPr>
                          </m:dPr>
                          <m:e>
                            <m:r>
                              <a:rPr lang="en-GB" sz="2400" b="0" i="1" smtClean="0">
                                <a:solidFill>
                                  <a:srgbClr val="0070C0"/>
                                </a:solidFill>
                                <a:latin typeface="Cambria Math" panose="02040503050406030204" pitchFamily="18" charset="0"/>
                                <a:ea typeface="Cambria Math" panose="02040503050406030204" pitchFamily="18" charset="0"/>
                              </a:rPr>
                              <m:t>55</m:t>
                            </m:r>
                          </m:e>
                        </m:d>
                      </m:e>
                    </m:func>
                    <m:r>
                      <a:rPr lang="en-GB" sz="2400" b="0" i="1" smtClean="0">
                        <a:solidFill>
                          <a:srgbClr val="0070C0"/>
                        </a:solidFill>
                        <a:latin typeface="Cambria Math" panose="02040503050406030204" pitchFamily="18" charset="0"/>
                        <a:ea typeface="Cambria Math" panose="02040503050406030204" pitchFamily="18" charset="0"/>
                      </a:rPr>
                      <m:t>=22.1 </m:t>
                    </m:r>
                    <m:r>
                      <m:rPr>
                        <m:sty m:val="p"/>
                      </m:rPr>
                      <a:rPr lang="en-GB" sz="2400" b="0" i="0" smtClean="0">
                        <a:solidFill>
                          <a:srgbClr val="0070C0"/>
                        </a:solidFill>
                        <a:latin typeface="Cambria Math" panose="02040503050406030204" pitchFamily="18" charset="0"/>
                        <a:ea typeface="Cambria Math" panose="02040503050406030204" pitchFamily="18" charset="0"/>
                      </a:rPr>
                      <m:t>m</m:t>
                    </m:r>
                    <m:sSup>
                      <m:sSupPr>
                        <m:ctrlPr>
                          <a:rPr lang="en-GB" sz="2400" b="0" i="1" smtClean="0">
                            <a:solidFill>
                              <a:srgbClr val="0070C0"/>
                            </a:solidFill>
                            <a:latin typeface="Cambria Math" panose="02040503050406030204" pitchFamily="18" charset="0"/>
                            <a:ea typeface="Cambria Math" panose="02040503050406030204" pitchFamily="18" charset="0"/>
                          </a:rPr>
                        </m:ctrlPr>
                      </m:sSupPr>
                      <m:e>
                        <m:r>
                          <m:rPr>
                            <m:sty m:val="p"/>
                          </m:rPr>
                          <a:rPr lang="en-GB" sz="2400" b="0" i="0" smtClean="0">
                            <a:solidFill>
                              <a:srgbClr val="0070C0"/>
                            </a:solidFill>
                            <a:latin typeface="Cambria Math" panose="02040503050406030204" pitchFamily="18" charset="0"/>
                            <a:ea typeface="Cambria Math" panose="02040503050406030204" pitchFamily="18" charset="0"/>
                          </a:rPr>
                          <m:t>s</m:t>
                        </m:r>
                      </m:e>
                      <m:sup>
                        <m:r>
                          <a:rPr lang="en-GB" sz="2400" b="0" i="0" smtClean="0">
                            <a:solidFill>
                              <a:srgbClr val="0070C0"/>
                            </a:solidFill>
                            <a:latin typeface="Cambria Math" panose="02040503050406030204" pitchFamily="18" charset="0"/>
                            <a:ea typeface="Cambria Math" panose="02040503050406030204" pitchFamily="18" charset="0"/>
                          </a:rPr>
                          <m:t>−1</m:t>
                        </m:r>
                      </m:sup>
                    </m:sSup>
                  </m:oMath>
                </a14:m>
                <a:r>
                  <a:rPr lang="en-GB" sz="2400" dirty="0">
                    <a:solidFill>
                      <a:srgbClr val="0070C0"/>
                    </a:solidFill>
                  </a:rPr>
                  <a:t> </a:t>
                </a:r>
              </a:p>
            </p:txBody>
          </p:sp>
        </mc:Choice>
        <mc:Fallback xmlns="">
          <p:sp>
            <p:nvSpPr>
              <p:cNvPr id="12" name="Rectangle 11">
                <a:extLst>
                  <a:ext uri="{FF2B5EF4-FFF2-40B4-BE49-F238E27FC236}">
                    <a16:creationId xmlns:a16="http://schemas.microsoft.com/office/drawing/2014/main" id="{500AB3FC-F0C8-7948-9C16-1BB687AAF252}"/>
                  </a:ext>
                </a:extLst>
              </p:cNvPr>
              <p:cNvSpPr>
                <a:spLocks noRot="1" noChangeAspect="1" noMove="1" noResize="1" noEditPoints="1" noAdjustHandles="1" noChangeArrowheads="1" noChangeShapeType="1" noTextEdit="1"/>
              </p:cNvSpPr>
              <p:nvPr/>
            </p:nvSpPr>
            <p:spPr>
              <a:xfrm>
                <a:off x="2151199" y="2200353"/>
                <a:ext cx="6310958" cy="461665"/>
              </a:xfrm>
              <a:prstGeom prst="rect">
                <a:avLst/>
              </a:prstGeom>
              <a:blipFill>
                <a:blip r:embed="rId6"/>
                <a:stretch>
                  <a:fillRect b="-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6DF5EAAA-E391-A345-A45D-EBD90D9B3C48}"/>
                  </a:ext>
                </a:extLst>
              </p:cNvPr>
              <p:cNvSpPr/>
              <p:nvPr/>
            </p:nvSpPr>
            <p:spPr>
              <a:xfrm>
                <a:off x="2134554" y="3345301"/>
                <a:ext cx="1680588"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b="0" i="1" smtClean="0">
                          <a:solidFill>
                            <a:srgbClr val="0070C0"/>
                          </a:solidFill>
                          <a:latin typeface="Cambria Math" panose="02040503050406030204" pitchFamily="18" charset="0"/>
                        </a:rPr>
                        <m:t>𝑣</m:t>
                      </m:r>
                      <m:r>
                        <a:rPr lang="en-GB" sz="2400" b="0" i="1" smtClean="0">
                          <a:solidFill>
                            <a:srgbClr val="0070C0"/>
                          </a:solidFill>
                          <a:latin typeface="Cambria Math" panose="02040503050406030204" pitchFamily="18" charset="0"/>
                        </a:rPr>
                        <m:t>=</m:t>
                      </m:r>
                      <m:r>
                        <a:rPr lang="en-GB" sz="2400" b="0" i="1" smtClean="0">
                          <a:solidFill>
                            <a:srgbClr val="0070C0"/>
                          </a:solidFill>
                          <a:latin typeface="Cambria Math" panose="02040503050406030204" pitchFamily="18" charset="0"/>
                        </a:rPr>
                        <m:t>𝑢</m:t>
                      </m:r>
                      <m:r>
                        <a:rPr lang="en-GB" sz="2400" b="0" i="1" smtClean="0">
                          <a:solidFill>
                            <a:srgbClr val="0070C0"/>
                          </a:solidFill>
                          <a:latin typeface="Cambria Math" panose="02040503050406030204" pitchFamily="18" charset="0"/>
                        </a:rPr>
                        <m:t>+</m:t>
                      </m:r>
                      <m:r>
                        <a:rPr lang="en-GB" sz="2400" b="0" i="1" smtClean="0">
                          <a:solidFill>
                            <a:srgbClr val="0070C0"/>
                          </a:solidFill>
                          <a:latin typeface="Cambria Math" panose="02040503050406030204" pitchFamily="18" charset="0"/>
                        </a:rPr>
                        <m:t>𝑎𝑡</m:t>
                      </m:r>
                    </m:oMath>
                  </m:oMathPara>
                </a14:m>
                <a:endParaRPr lang="en-GB" sz="2400" dirty="0">
                  <a:solidFill>
                    <a:srgbClr val="0070C0"/>
                  </a:solidFill>
                </a:endParaRPr>
              </a:p>
            </p:txBody>
          </p:sp>
        </mc:Choice>
        <mc:Fallback xmlns="">
          <p:sp>
            <p:nvSpPr>
              <p:cNvPr id="13" name="Rectangle 12">
                <a:extLst>
                  <a:ext uri="{FF2B5EF4-FFF2-40B4-BE49-F238E27FC236}">
                    <a16:creationId xmlns:a16="http://schemas.microsoft.com/office/drawing/2014/main" id="{6DF5EAAA-E391-A345-A45D-EBD90D9B3C48}"/>
                  </a:ext>
                </a:extLst>
              </p:cNvPr>
              <p:cNvSpPr>
                <a:spLocks noRot="1" noChangeAspect="1" noMove="1" noResize="1" noEditPoints="1" noAdjustHandles="1" noChangeArrowheads="1" noChangeShapeType="1" noTextEdit="1"/>
              </p:cNvSpPr>
              <p:nvPr/>
            </p:nvSpPr>
            <p:spPr>
              <a:xfrm>
                <a:off x="2134554" y="3345301"/>
                <a:ext cx="1680588" cy="461665"/>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E7D73908-C329-1F4A-BB24-712CE704DE16}"/>
                  </a:ext>
                </a:extLst>
              </p:cNvPr>
              <p:cNvSpPr/>
              <p:nvPr/>
            </p:nvSpPr>
            <p:spPr>
              <a:xfrm>
                <a:off x="2134554" y="3857365"/>
                <a:ext cx="2530949"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b="0" i="1" smtClean="0">
                          <a:solidFill>
                            <a:srgbClr val="0070C0"/>
                          </a:solidFill>
                          <a:latin typeface="Cambria Math" panose="02040503050406030204" pitchFamily="18" charset="0"/>
                        </a:rPr>
                        <m:t>0=22.1−9.81 </m:t>
                      </m:r>
                      <m:r>
                        <a:rPr lang="en-GB" sz="2400" b="0" i="1" smtClean="0">
                          <a:solidFill>
                            <a:srgbClr val="0070C0"/>
                          </a:solidFill>
                          <a:latin typeface="Cambria Math" panose="02040503050406030204" pitchFamily="18" charset="0"/>
                        </a:rPr>
                        <m:t>𝑡</m:t>
                      </m:r>
                    </m:oMath>
                  </m:oMathPara>
                </a14:m>
                <a:endParaRPr lang="en-GB" sz="2400" dirty="0">
                  <a:solidFill>
                    <a:srgbClr val="0070C0"/>
                  </a:solidFill>
                </a:endParaRPr>
              </a:p>
            </p:txBody>
          </p:sp>
        </mc:Choice>
        <mc:Fallback xmlns="">
          <p:sp>
            <p:nvSpPr>
              <p:cNvPr id="14" name="Rectangle 13">
                <a:extLst>
                  <a:ext uri="{FF2B5EF4-FFF2-40B4-BE49-F238E27FC236}">
                    <a16:creationId xmlns:a16="http://schemas.microsoft.com/office/drawing/2014/main" id="{E7D73908-C329-1F4A-BB24-712CE704DE16}"/>
                  </a:ext>
                </a:extLst>
              </p:cNvPr>
              <p:cNvSpPr>
                <a:spLocks noRot="1" noChangeAspect="1" noMove="1" noResize="1" noEditPoints="1" noAdjustHandles="1" noChangeArrowheads="1" noChangeShapeType="1" noTextEdit="1"/>
              </p:cNvSpPr>
              <p:nvPr/>
            </p:nvSpPr>
            <p:spPr>
              <a:xfrm>
                <a:off x="2134554" y="3857365"/>
                <a:ext cx="2530949" cy="461665"/>
              </a:xfrm>
              <a:prstGeom prst="rect">
                <a:avLst/>
              </a:prstGeom>
              <a:blipFill>
                <a:blip r:embed="rId8"/>
                <a:stretch>
                  <a:fillRect b="-1842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4088342E-5737-5841-9578-A5FA56D2A9E5}"/>
                  </a:ext>
                </a:extLst>
              </p:cNvPr>
              <p:cNvSpPr/>
              <p:nvPr/>
            </p:nvSpPr>
            <p:spPr>
              <a:xfrm>
                <a:off x="2151199" y="4367684"/>
                <a:ext cx="1555747"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b="0" i="1" smtClean="0">
                          <a:solidFill>
                            <a:srgbClr val="0070C0"/>
                          </a:solidFill>
                          <a:latin typeface="Cambria Math" panose="02040503050406030204" pitchFamily="18" charset="0"/>
                        </a:rPr>
                        <m:t>𝑡</m:t>
                      </m:r>
                      <m:r>
                        <a:rPr lang="en-GB" sz="2400" b="0" i="1" smtClean="0">
                          <a:solidFill>
                            <a:srgbClr val="0070C0"/>
                          </a:solidFill>
                          <a:latin typeface="Cambria Math" panose="02040503050406030204" pitchFamily="18" charset="0"/>
                        </a:rPr>
                        <m:t>=2.25 </m:t>
                      </m:r>
                      <m:r>
                        <m:rPr>
                          <m:sty m:val="p"/>
                        </m:rPr>
                        <a:rPr lang="en-GB" sz="2400" b="0" i="0" smtClean="0">
                          <a:solidFill>
                            <a:srgbClr val="0070C0"/>
                          </a:solidFill>
                          <a:latin typeface="Cambria Math" panose="02040503050406030204" pitchFamily="18" charset="0"/>
                        </a:rPr>
                        <m:t>s</m:t>
                      </m:r>
                    </m:oMath>
                  </m:oMathPara>
                </a14:m>
                <a:endParaRPr lang="en-GB" sz="2400" dirty="0">
                  <a:solidFill>
                    <a:srgbClr val="0070C0"/>
                  </a:solidFill>
                </a:endParaRPr>
              </a:p>
            </p:txBody>
          </p:sp>
        </mc:Choice>
        <mc:Fallback xmlns="">
          <p:sp>
            <p:nvSpPr>
              <p:cNvPr id="16" name="Rectangle 15">
                <a:extLst>
                  <a:ext uri="{FF2B5EF4-FFF2-40B4-BE49-F238E27FC236}">
                    <a16:creationId xmlns:a16="http://schemas.microsoft.com/office/drawing/2014/main" id="{4088342E-5737-5841-9578-A5FA56D2A9E5}"/>
                  </a:ext>
                </a:extLst>
              </p:cNvPr>
              <p:cNvSpPr>
                <a:spLocks noRot="1" noChangeAspect="1" noMove="1" noResize="1" noEditPoints="1" noAdjustHandles="1" noChangeArrowheads="1" noChangeShapeType="1" noTextEdit="1"/>
              </p:cNvSpPr>
              <p:nvPr/>
            </p:nvSpPr>
            <p:spPr>
              <a:xfrm>
                <a:off x="2151199" y="4367684"/>
                <a:ext cx="1555747" cy="461665"/>
              </a:xfrm>
              <a:prstGeom prst="rect">
                <a:avLst/>
              </a:prstGeom>
              <a:blipFill>
                <a:blip r:embed="rId9"/>
                <a:stretch>
                  <a:fillRect b="-2105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32740016-F801-674D-8D85-6ABEB56BBF2C}"/>
                  </a:ext>
                </a:extLst>
              </p:cNvPr>
              <p:cNvSpPr/>
              <p:nvPr/>
            </p:nvSpPr>
            <p:spPr>
              <a:xfrm>
                <a:off x="681791" y="5438649"/>
                <a:ext cx="9931501"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GB" sz="2400" b="0" i="0" smtClean="0">
                          <a:solidFill>
                            <a:srgbClr val="EE1A24"/>
                          </a:solidFill>
                          <a:latin typeface="Cambria Math" panose="02040503050406030204" pitchFamily="18" charset="0"/>
                        </a:rPr>
                        <m:t>displacemen</m:t>
                      </m:r>
                      <m:sSub>
                        <m:sSubPr>
                          <m:ctrlPr>
                            <a:rPr lang="en-GB" sz="2400" b="0" i="1" smtClean="0">
                              <a:solidFill>
                                <a:srgbClr val="EE1A24"/>
                              </a:solidFill>
                              <a:latin typeface="Cambria Math" panose="02040503050406030204" pitchFamily="18" charset="0"/>
                            </a:rPr>
                          </m:ctrlPr>
                        </m:sSubPr>
                        <m:e>
                          <m:r>
                            <m:rPr>
                              <m:sty m:val="p"/>
                            </m:rPr>
                            <a:rPr lang="en-GB" sz="2400" b="0" i="0" smtClean="0">
                              <a:solidFill>
                                <a:srgbClr val="EE1A24"/>
                              </a:solidFill>
                              <a:latin typeface="Cambria Math" panose="02040503050406030204" pitchFamily="18" charset="0"/>
                            </a:rPr>
                            <m:t>t</m:t>
                          </m:r>
                        </m:e>
                        <m:sub>
                          <m:r>
                            <m:rPr>
                              <m:sty m:val="p"/>
                            </m:rPr>
                            <a:rPr lang="en-GB" sz="2400" b="0" i="0" smtClean="0">
                              <a:solidFill>
                                <a:srgbClr val="EE1A24"/>
                              </a:solidFill>
                              <a:latin typeface="Cambria Math" panose="02040503050406030204" pitchFamily="18" charset="0"/>
                            </a:rPr>
                            <m:t>horizontal</m:t>
                          </m:r>
                        </m:sub>
                      </m:sSub>
                      <m:r>
                        <a:rPr lang="en-GB" sz="2400" b="0" i="1" smtClean="0">
                          <a:solidFill>
                            <a:srgbClr val="EE1A24"/>
                          </a:solidFill>
                          <a:latin typeface="Cambria Math" panose="02040503050406030204" pitchFamily="18" charset="0"/>
                        </a:rPr>
                        <m:t>=</m:t>
                      </m:r>
                      <m:sSub>
                        <m:sSubPr>
                          <m:ctrlPr>
                            <a:rPr lang="en-GB" sz="2400" b="0" i="1" smtClean="0">
                              <a:solidFill>
                                <a:srgbClr val="EE1A24"/>
                              </a:solidFill>
                              <a:latin typeface="Cambria Math" panose="02040503050406030204" pitchFamily="18" charset="0"/>
                            </a:rPr>
                          </m:ctrlPr>
                        </m:sSubPr>
                        <m:e>
                          <m:r>
                            <a:rPr lang="en-GB" sz="2400" b="0" i="1" smtClean="0">
                              <a:solidFill>
                                <a:srgbClr val="EE1A24"/>
                              </a:solidFill>
                              <a:latin typeface="Cambria Math" panose="02040503050406030204" pitchFamily="18" charset="0"/>
                            </a:rPr>
                            <m:t>𝑣</m:t>
                          </m:r>
                        </m:e>
                        <m:sub>
                          <m:r>
                            <m:rPr>
                              <m:sty m:val="p"/>
                            </m:rPr>
                            <a:rPr lang="en-GB" sz="2400" b="0" i="0" smtClean="0">
                              <a:solidFill>
                                <a:srgbClr val="EE1A24"/>
                              </a:solidFill>
                              <a:latin typeface="Cambria Math" panose="02040503050406030204" pitchFamily="18" charset="0"/>
                            </a:rPr>
                            <m:t>horizontal</m:t>
                          </m:r>
                        </m:sub>
                      </m:sSub>
                      <m:r>
                        <a:rPr lang="en-GB" sz="2400" b="0" i="1" smtClean="0">
                          <a:solidFill>
                            <a:srgbClr val="EE1A24"/>
                          </a:solidFill>
                          <a:latin typeface="Cambria Math" panose="02040503050406030204" pitchFamily="18" charset="0"/>
                        </a:rPr>
                        <m:t> </m:t>
                      </m:r>
                      <m:r>
                        <a:rPr lang="en-GB" sz="2400" b="0" i="1" smtClean="0">
                          <a:solidFill>
                            <a:srgbClr val="EE1A24"/>
                          </a:solidFill>
                          <a:latin typeface="Cambria Math" panose="02040503050406030204" pitchFamily="18" charset="0"/>
                          <a:ea typeface="Cambria Math" panose="02040503050406030204" pitchFamily="18" charset="0"/>
                        </a:rPr>
                        <m:t>× </m:t>
                      </m:r>
                      <m:r>
                        <m:rPr>
                          <m:sty m:val="p"/>
                        </m:rPr>
                        <a:rPr lang="en-GB" sz="2400" b="0" i="0" smtClean="0">
                          <a:solidFill>
                            <a:srgbClr val="EE1A24"/>
                          </a:solidFill>
                          <a:latin typeface="Cambria Math" panose="02040503050406030204" pitchFamily="18" charset="0"/>
                          <a:ea typeface="Cambria Math" panose="02040503050406030204" pitchFamily="18" charset="0"/>
                        </a:rPr>
                        <m:t>time</m:t>
                      </m:r>
                      <m:r>
                        <a:rPr lang="en-GB" sz="2400" b="0" i="0" smtClean="0">
                          <a:solidFill>
                            <a:srgbClr val="EE1A24"/>
                          </a:solidFill>
                          <a:latin typeface="Cambria Math" panose="02040503050406030204" pitchFamily="18" charset="0"/>
                          <a:ea typeface="Cambria Math" panose="02040503050406030204" pitchFamily="18" charset="0"/>
                        </a:rPr>
                        <m:t> </m:t>
                      </m:r>
                      <m:r>
                        <m:rPr>
                          <m:sty m:val="p"/>
                        </m:rPr>
                        <a:rPr lang="en-GB" sz="2400" b="0" i="0" smtClean="0">
                          <a:solidFill>
                            <a:srgbClr val="EE1A24"/>
                          </a:solidFill>
                          <a:latin typeface="Cambria Math" panose="02040503050406030204" pitchFamily="18" charset="0"/>
                          <a:ea typeface="Cambria Math" panose="02040503050406030204" pitchFamily="18" charset="0"/>
                        </a:rPr>
                        <m:t>of</m:t>
                      </m:r>
                      <m:r>
                        <a:rPr lang="en-GB" sz="2400" b="0" i="0" smtClean="0">
                          <a:solidFill>
                            <a:srgbClr val="EE1A24"/>
                          </a:solidFill>
                          <a:latin typeface="Cambria Math" panose="02040503050406030204" pitchFamily="18" charset="0"/>
                          <a:ea typeface="Cambria Math" panose="02040503050406030204" pitchFamily="18" charset="0"/>
                        </a:rPr>
                        <m:t> </m:t>
                      </m:r>
                      <m:r>
                        <m:rPr>
                          <m:sty m:val="p"/>
                        </m:rPr>
                        <a:rPr lang="en-GB" sz="2400" b="0" i="0" smtClean="0">
                          <a:solidFill>
                            <a:srgbClr val="EE1A24"/>
                          </a:solidFill>
                          <a:latin typeface="Cambria Math" panose="02040503050406030204" pitchFamily="18" charset="0"/>
                          <a:ea typeface="Cambria Math" panose="02040503050406030204" pitchFamily="18" charset="0"/>
                        </a:rPr>
                        <m:t>flight</m:t>
                      </m:r>
                      <m:r>
                        <a:rPr lang="en-GB" sz="2400" b="0" i="0" smtClean="0">
                          <a:solidFill>
                            <a:srgbClr val="EE1A24"/>
                          </a:solidFill>
                          <a:latin typeface="Cambria Math" panose="02040503050406030204" pitchFamily="18" charset="0"/>
                          <a:ea typeface="Cambria Math" panose="02040503050406030204" pitchFamily="18" charset="0"/>
                        </a:rPr>
                        <m:t> </m:t>
                      </m:r>
                      <m:r>
                        <a:rPr lang="en-GB" sz="2400" b="0" i="1" smtClean="0">
                          <a:solidFill>
                            <a:srgbClr val="EE1A24"/>
                          </a:solidFill>
                          <a:latin typeface="Cambria Math" panose="02040503050406030204" pitchFamily="18" charset="0"/>
                          <a:ea typeface="Cambria Math" panose="02040503050406030204" pitchFamily="18" charset="0"/>
                        </a:rPr>
                        <m:t>=15.5 × 4.51=70 </m:t>
                      </m:r>
                      <m:r>
                        <m:rPr>
                          <m:sty m:val="p"/>
                        </m:rPr>
                        <a:rPr lang="en-GB" sz="2400" b="0" i="0" smtClean="0">
                          <a:solidFill>
                            <a:srgbClr val="EE1A24"/>
                          </a:solidFill>
                          <a:latin typeface="Cambria Math" panose="02040503050406030204" pitchFamily="18" charset="0"/>
                          <a:ea typeface="Cambria Math" panose="02040503050406030204" pitchFamily="18" charset="0"/>
                        </a:rPr>
                        <m:t>m</m:t>
                      </m:r>
                    </m:oMath>
                  </m:oMathPara>
                </a14:m>
                <a:endParaRPr lang="en-GB" sz="2400" dirty="0"/>
              </a:p>
            </p:txBody>
          </p:sp>
        </mc:Choice>
        <mc:Fallback xmlns="">
          <p:sp>
            <p:nvSpPr>
              <p:cNvPr id="19" name="Rectangle 18">
                <a:extLst>
                  <a:ext uri="{FF2B5EF4-FFF2-40B4-BE49-F238E27FC236}">
                    <a16:creationId xmlns:a16="http://schemas.microsoft.com/office/drawing/2014/main" id="{32740016-F801-674D-8D85-6ABEB56BBF2C}"/>
                  </a:ext>
                </a:extLst>
              </p:cNvPr>
              <p:cNvSpPr>
                <a:spLocks noRot="1" noChangeAspect="1" noMove="1" noResize="1" noEditPoints="1" noAdjustHandles="1" noChangeArrowheads="1" noChangeShapeType="1" noTextEdit="1"/>
              </p:cNvSpPr>
              <p:nvPr/>
            </p:nvSpPr>
            <p:spPr>
              <a:xfrm>
                <a:off x="681791" y="5438649"/>
                <a:ext cx="9931501" cy="461665"/>
              </a:xfrm>
              <a:prstGeom prst="rect">
                <a:avLst/>
              </a:prstGeom>
              <a:blipFill>
                <a:blip r:embed="rId10"/>
                <a:stretch>
                  <a:fillRect b="-216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CA0BB415-B008-9E47-A3CA-380C85147814}"/>
                  </a:ext>
                </a:extLst>
              </p:cNvPr>
              <p:cNvSpPr/>
              <p:nvPr/>
            </p:nvSpPr>
            <p:spPr>
              <a:xfrm>
                <a:off x="4816309" y="4367683"/>
                <a:ext cx="526663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GB" sz="2400" b="0" i="0" smtClean="0">
                          <a:solidFill>
                            <a:srgbClr val="0070C0"/>
                          </a:solidFill>
                          <a:latin typeface="Cambria Math" panose="02040503050406030204" pitchFamily="18" charset="0"/>
                        </a:rPr>
                        <m:t>total</m:t>
                      </m:r>
                      <m:r>
                        <a:rPr lang="en-GB" sz="2400" b="0" i="0" smtClean="0">
                          <a:solidFill>
                            <a:srgbClr val="0070C0"/>
                          </a:solidFill>
                          <a:latin typeface="Cambria Math" panose="02040503050406030204" pitchFamily="18" charset="0"/>
                        </a:rPr>
                        <m:t> </m:t>
                      </m:r>
                      <m:r>
                        <m:rPr>
                          <m:sty m:val="p"/>
                        </m:rPr>
                        <a:rPr lang="en-GB" sz="2400" b="0" i="0" smtClean="0">
                          <a:solidFill>
                            <a:srgbClr val="0070C0"/>
                          </a:solidFill>
                          <a:latin typeface="Cambria Math" panose="02040503050406030204" pitchFamily="18" charset="0"/>
                        </a:rPr>
                        <m:t>time</m:t>
                      </m:r>
                      <m:r>
                        <a:rPr lang="en-GB" sz="2400" b="0" i="1" smtClean="0">
                          <a:solidFill>
                            <a:srgbClr val="0070C0"/>
                          </a:solidFill>
                          <a:latin typeface="Cambria Math" panose="02040503050406030204" pitchFamily="18" charset="0"/>
                        </a:rPr>
                        <m:t> </m:t>
                      </m:r>
                      <m:r>
                        <m:rPr>
                          <m:sty m:val="p"/>
                        </m:rPr>
                        <a:rPr lang="en-GB" sz="2400" b="0" i="0" smtClean="0">
                          <a:solidFill>
                            <a:srgbClr val="0070C0"/>
                          </a:solidFill>
                          <a:latin typeface="Cambria Math" panose="02040503050406030204" pitchFamily="18" charset="0"/>
                        </a:rPr>
                        <m:t>of</m:t>
                      </m:r>
                      <m:r>
                        <a:rPr lang="en-GB" sz="2400" b="0" i="0" smtClean="0">
                          <a:solidFill>
                            <a:srgbClr val="0070C0"/>
                          </a:solidFill>
                          <a:latin typeface="Cambria Math" panose="02040503050406030204" pitchFamily="18" charset="0"/>
                        </a:rPr>
                        <m:t> </m:t>
                      </m:r>
                      <m:r>
                        <m:rPr>
                          <m:sty m:val="p"/>
                        </m:rPr>
                        <a:rPr lang="en-GB" sz="2400" b="0" i="0" smtClean="0">
                          <a:solidFill>
                            <a:srgbClr val="0070C0"/>
                          </a:solidFill>
                          <a:latin typeface="Cambria Math" panose="02040503050406030204" pitchFamily="18" charset="0"/>
                        </a:rPr>
                        <m:t>flight</m:t>
                      </m:r>
                      <m:r>
                        <a:rPr lang="en-GB" sz="2400" b="0" i="1" smtClean="0">
                          <a:solidFill>
                            <a:srgbClr val="0070C0"/>
                          </a:solidFill>
                          <a:latin typeface="Cambria Math" panose="02040503050406030204" pitchFamily="18" charset="0"/>
                        </a:rPr>
                        <m:t>=2.25 × 2=4.51 </m:t>
                      </m:r>
                      <m:r>
                        <m:rPr>
                          <m:sty m:val="p"/>
                        </m:rPr>
                        <a:rPr lang="en-GB" sz="2400" b="0" i="0" smtClean="0">
                          <a:solidFill>
                            <a:srgbClr val="0070C0"/>
                          </a:solidFill>
                          <a:latin typeface="Cambria Math" panose="02040503050406030204" pitchFamily="18" charset="0"/>
                        </a:rPr>
                        <m:t>s</m:t>
                      </m:r>
                    </m:oMath>
                  </m:oMathPara>
                </a14:m>
                <a:endParaRPr lang="en-GB" sz="2400" dirty="0">
                  <a:solidFill>
                    <a:srgbClr val="0070C0"/>
                  </a:solidFill>
                </a:endParaRPr>
              </a:p>
            </p:txBody>
          </p:sp>
        </mc:Choice>
        <mc:Fallback xmlns="">
          <p:sp>
            <p:nvSpPr>
              <p:cNvPr id="20" name="Rectangle 19">
                <a:extLst>
                  <a:ext uri="{FF2B5EF4-FFF2-40B4-BE49-F238E27FC236}">
                    <a16:creationId xmlns:a16="http://schemas.microsoft.com/office/drawing/2014/main" id="{CA0BB415-B008-9E47-A3CA-380C85147814}"/>
                  </a:ext>
                </a:extLst>
              </p:cNvPr>
              <p:cNvSpPr>
                <a:spLocks noRot="1" noChangeAspect="1" noMove="1" noResize="1" noEditPoints="1" noAdjustHandles="1" noChangeArrowheads="1" noChangeShapeType="1" noTextEdit="1"/>
              </p:cNvSpPr>
              <p:nvPr/>
            </p:nvSpPr>
            <p:spPr>
              <a:xfrm>
                <a:off x="4816309" y="4367683"/>
                <a:ext cx="5266635" cy="461665"/>
              </a:xfrm>
              <a:prstGeom prst="rect">
                <a:avLst/>
              </a:prstGeom>
              <a:blipFill>
                <a:blip r:embed="rId11"/>
                <a:stretch>
                  <a:fillRect b="-2105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angle 20">
                <a:extLst>
                  <a:ext uri="{FF2B5EF4-FFF2-40B4-BE49-F238E27FC236}">
                    <a16:creationId xmlns:a16="http://schemas.microsoft.com/office/drawing/2014/main" id="{C0BBFB8C-C304-9846-9980-75E298CAA152}"/>
                  </a:ext>
                </a:extLst>
              </p:cNvPr>
              <p:cNvSpPr/>
              <p:nvPr/>
            </p:nvSpPr>
            <p:spPr>
              <a:xfrm>
                <a:off x="4816309" y="3334935"/>
                <a:ext cx="2241639"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b="0" i="1" smtClean="0">
                          <a:solidFill>
                            <a:srgbClr val="0070C0"/>
                          </a:solidFill>
                          <a:latin typeface="Cambria Math" panose="02040503050406030204" pitchFamily="18" charset="0"/>
                        </a:rPr>
                        <m:t>(</m:t>
                      </m:r>
                      <m:r>
                        <a:rPr lang="en-GB" sz="2400" b="0" i="1" smtClean="0">
                          <a:solidFill>
                            <a:srgbClr val="0070C0"/>
                          </a:solidFill>
                          <a:latin typeface="Cambria Math" panose="02040503050406030204" pitchFamily="18" charset="0"/>
                        </a:rPr>
                        <m:t>𝑡𝑖𝑚𝑒</m:t>
                      </m:r>
                      <m:r>
                        <a:rPr lang="en-GB" sz="2400" b="0" i="1" smtClean="0">
                          <a:solidFill>
                            <a:srgbClr val="0070C0"/>
                          </a:solidFill>
                          <a:latin typeface="Cambria Math" panose="02040503050406030204" pitchFamily="18" charset="0"/>
                        </a:rPr>
                        <m:t> </m:t>
                      </m:r>
                      <m:r>
                        <a:rPr lang="en-GB" sz="2400" b="0" i="1" smtClean="0">
                          <a:solidFill>
                            <a:srgbClr val="0070C0"/>
                          </a:solidFill>
                          <a:latin typeface="Cambria Math" panose="02040503050406030204" pitchFamily="18" charset="0"/>
                        </a:rPr>
                        <m:t>𝑡𝑜</m:t>
                      </m:r>
                      <m:r>
                        <a:rPr lang="en-GB" sz="2400" b="0" i="1" smtClean="0">
                          <a:solidFill>
                            <a:srgbClr val="0070C0"/>
                          </a:solidFill>
                          <a:latin typeface="Cambria Math" panose="02040503050406030204" pitchFamily="18" charset="0"/>
                        </a:rPr>
                        <m:t> </m:t>
                      </m:r>
                      <m:r>
                        <a:rPr lang="en-GB" sz="2400" b="0" i="1" smtClean="0">
                          <a:solidFill>
                            <a:srgbClr val="0070C0"/>
                          </a:solidFill>
                          <a:latin typeface="Cambria Math" panose="02040503050406030204" pitchFamily="18" charset="0"/>
                        </a:rPr>
                        <m:t>𝑎𝑝𝑒𝑥</m:t>
                      </m:r>
                      <m:r>
                        <a:rPr lang="en-GB" sz="2400" b="0" i="1" smtClean="0">
                          <a:solidFill>
                            <a:srgbClr val="0070C0"/>
                          </a:solidFill>
                          <a:latin typeface="Cambria Math" panose="02040503050406030204" pitchFamily="18" charset="0"/>
                        </a:rPr>
                        <m:t>)</m:t>
                      </m:r>
                    </m:oMath>
                  </m:oMathPara>
                </a14:m>
                <a:endParaRPr lang="en-GB" sz="2400">
                  <a:solidFill>
                    <a:srgbClr val="0070C0"/>
                  </a:solidFill>
                </a:endParaRPr>
              </a:p>
            </p:txBody>
          </p:sp>
        </mc:Choice>
        <mc:Fallback xmlns="">
          <p:sp>
            <p:nvSpPr>
              <p:cNvPr id="21" name="Rectangle 20">
                <a:extLst>
                  <a:ext uri="{FF2B5EF4-FFF2-40B4-BE49-F238E27FC236}">
                    <a16:creationId xmlns:a16="http://schemas.microsoft.com/office/drawing/2014/main" id="{C0BBFB8C-C304-9846-9980-75E298CAA152}"/>
                  </a:ext>
                </a:extLst>
              </p:cNvPr>
              <p:cNvSpPr>
                <a:spLocks noRot="1" noChangeAspect="1" noMove="1" noResize="1" noEditPoints="1" noAdjustHandles="1" noChangeArrowheads="1" noChangeShapeType="1" noTextEdit="1"/>
              </p:cNvSpPr>
              <p:nvPr/>
            </p:nvSpPr>
            <p:spPr>
              <a:xfrm>
                <a:off x="4816309" y="3334935"/>
                <a:ext cx="2241639" cy="461665"/>
              </a:xfrm>
              <a:prstGeom prst="rect">
                <a:avLst/>
              </a:prstGeom>
              <a:blipFill>
                <a:blip r:embed="rId12"/>
                <a:stretch>
                  <a:fillRect l="-565" r="-565" b="-18421"/>
                </a:stretch>
              </a:blipFill>
            </p:spPr>
            <p:txBody>
              <a:bodyPr/>
              <a:lstStyle/>
              <a:p>
                <a:r>
                  <a:rPr lang="en-GB">
                    <a:noFill/>
                  </a:rPr>
                  <a:t> </a:t>
                </a:r>
              </a:p>
            </p:txBody>
          </p:sp>
        </mc:Fallback>
      </mc:AlternateContent>
    </p:spTree>
    <p:extLst>
      <p:ext uri="{BB962C8B-B14F-4D97-AF65-F5344CB8AC3E}">
        <p14:creationId xmlns:p14="http://schemas.microsoft.com/office/powerpoint/2010/main" val="3029208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heckerboard(across)">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checkerboard(across)">
                                      <p:cBhvr>
                                        <p:cTn id="17" dur="500"/>
                                        <p:tgtEl>
                                          <p:spTgt spid="13"/>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checkerboard(across)">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checkerboard(across)">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checkerboard(across)">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checkerboard(across)">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checkerboard(across)">
                                      <p:cBhvr>
                                        <p:cTn id="4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6" grpId="0"/>
      <p:bldP spid="19" grpId="0"/>
      <p:bldP spid="20" grpId="0"/>
      <p:bldP spid="21"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0FA6E-B2FC-79E2-477D-938FDA5A2D1C}"/>
              </a:ext>
            </a:extLst>
          </p:cNvPr>
          <p:cNvSpPr>
            <a:spLocks noGrp="1"/>
          </p:cNvSpPr>
          <p:nvPr>
            <p:ph type="title"/>
          </p:nvPr>
        </p:nvSpPr>
        <p:spPr/>
        <p:txBody>
          <a:bodyPr/>
          <a:lstStyle/>
          <a:p>
            <a:r>
              <a:rPr lang="en-GB" dirty="0"/>
              <a:t>Circular Motion</a:t>
            </a:r>
          </a:p>
        </p:txBody>
      </p:sp>
      <p:sp>
        <p:nvSpPr>
          <p:cNvPr id="3" name="Content Placeholder 2">
            <a:extLst>
              <a:ext uri="{FF2B5EF4-FFF2-40B4-BE49-F238E27FC236}">
                <a16:creationId xmlns:a16="http://schemas.microsoft.com/office/drawing/2014/main" id="{A2CAF767-EF25-F432-066B-0D848783B94F}"/>
              </a:ext>
            </a:extLst>
          </p:cNvPr>
          <p:cNvSpPr>
            <a:spLocks noGrp="1"/>
          </p:cNvSpPr>
          <p:nvPr>
            <p:ph idx="1"/>
          </p:nvPr>
        </p:nvSpPr>
        <p:spPr/>
        <p:txBody>
          <a:bodyPr>
            <a:normAutofit fontScale="92500" lnSpcReduction="10000"/>
          </a:bodyPr>
          <a:lstStyle/>
          <a:p>
            <a:r>
              <a:rPr lang="en-GB" dirty="0"/>
              <a:t>You have the following:</a:t>
            </a:r>
          </a:p>
          <a:p>
            <a:r>
              <a:rPr lang="en-GB" dirty="0"/>
              <a:t>Rubber bung</a:t>
            </a:r>
          </a:p>
          <a:p>
            <a:r>
              <a:rPr lang="en-GB" dirty="0"/>
              <a:t>String</a:t>
            </a:r>
          </a:p>
          <a:p>
            <a:r>
              <a:rPr lang="en-GB" dirty="0"/>
              <a:t>Metal straw</a:t>
            </a:r>
          </a:p>
          <a:p>
            <a:r>
              <a:rPr lang="en-GB" dirty="0"/>
              <a:t>Marbles</a:t>
            </a:r>
          </a:p>
          <a:p>
            <a:endParaRPr lang="en-GB" dirty="0"/>
          </a:p>
          <a:p>
            <a:r>
              <a:rPr lang="en-GB" dirty="0"/>
              <a:t>Select a random amount of marbles – keep this secret. Get into order.</a:t>
            </a:r>
          </a:p>
          <a:p>
            <a:endParaRPr lang="en-GB" dirty="0"/>
          </a:p>
        </p:txBody>
      </p:sp>
    </p:spTree>
    <p:extLst>
      <p:ext uri="{BB962C8B-B14F-4D97-AF65-F5344CB8AC3E}">
        <p14:creationId xmlns:p14="http://schemas.microsoft.com/office/powerpoint/2010/main" val="317993165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normAutofit fontScale="90000"/>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charset="0"/>
                            </a:rPr>
                            <m:t>𝐹</m:t>
                          </m:r>
                        </m:e>
                        <m:sub>
                          <m:r>
                            <m:rPr>
                              <m:sty m:val="p"/>
                            </m:rPr>
                            <a:rPr lang="en-GB" i="0" smtClean="0">
                              <a:latin typeface="Cambria Math" charset="0"/>
                            </a:rPr>
                            <m:t>centripetal</m:t>
                          </m:r>
                          <m:r>
                            <a:rPr lang="en-GB" i="1">
                              <a:latin typeface="Cambria Math" panose="02040503050406030204" pitchFamily="18" charset="0"/>
                            </a:rPr>
                            <m:t> </m:t>
                          </m:r>
                        </m:sub>
                      </m:sSub>
                      <m:r>
                        <a:rPr lang="en-GB" i="1">
                          <a:latin typeface="Cambria Math" charset="0"/>
                        </a:rPr>
                        <m:t>=</m:t>
                      </m:r>
                      <m:f>
                        <m:fPr>
                          <m:ctrlPr>
                            <a:rPr lang="en-GB" i="1">
                              <a:latin typeface="Cambria Math" panose="02040503050406030204" pitchFamily="18" charset="0"/>
                            </a:rPr>
                          </m:ctrlPr>
                        </m:fPr>
                        <m:num>
                          <m:r>
                            <a:rPr lang="en-GB" i="1">
                              <a:latin typeface="Cambria Math" charset="0"/>
                            </a:rPr>
                            <m:t>𝑚</m:t>
                          </m:r>
                          <m:sSup>
                            <m:sSupPr>
                              <m:ctrlPr>
                                <a:rPr lang="en-GB" i="1">
                                  <a:latin typeface="Cambria Math" panose="02040503050406030204" pitchFamily="18" charset="0"/>
                                </a:rPr>
                              </m:ctrlPr>
                            </m:sSupPr>
                            <m:e>
                              <m:r>
                                <a:rPr lang="en-GB" i="1">
                                  <a:latin typeface="Cambria Math" charset="0"/>
                                </a:rPr>
                                <m:t>𝑣</m:t>
                              </m:r>
                            </m:e>
                            <m:sup>
                              <m:r>
                                <a:rPr lang="en-GB" i="1">
                                  <a:latin typeface="Cambria Math" charset="0"/>
                                </a:rPr>
                                <m:t>2</m:t>
                              </m:r>
                            </m:sup>
                          </m:sSup>
                        </m:num>
                        <m:den>
                          <m:r>
                            <a:rPr lang="en-GB" i="1">
                              <a:latin typeface="Cambria Math" charset="0"/>
                            </a:rPr>
                            <m:t>𝑟</m:t>
                          </m:r>
                        </m:den>
                      </m:f>
                    </m:oMath>
                  </m:oMathPara>
                </a14:m>
                <a:endParaRPr lang="en-GB"/>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GB"/>
                  <a:t>There are many things you can investigate using this: </a:t>
                </a:r>
              </a:p>
              <a:p>
                <a:pPr marL="342900" lvl="0" indent="-342900">
                  <a:buFont typeface="Arial" panose="020B0604020202020204" pitchFamily="34" charset="0"/>
                  <a:buChar char="•"/>
                </a:pPr>
                <a:r>
                  <a:rPr lang="en-GB"/>
                  <a:t>keep </a:t>
                </a:r>
                <a14:m>
                  <m:oMath xmlns:m="http://schemas.openxmlformats.org/officeDocument/2006/math">
                    <m:r>
                      <a:rPr lang="en-GB" i="1">
                        <a:latin typeface="Cambria Math" charset="0"/>
                      </a:rPr>
                      <m:t>𝑟</m:t>
                    </m:r>
                  </m:oMath>
                </a14:m>
                <a:r>
                  <a:rPr lang="en-GB"/>
                  <a:t> constant, change </a:t>
                </a:r>
                <a14:m>
                  <m:oMath xmlns:m="http://schemas.openxmlformats.org/officeDocument/2006/math">
                    <m:r>
                      <a:rPr lang="en-GB" i="1">
                        <a:latin typeface="Cambria Math" charset="0"/>
                      </a:rPr>
                      <m:t>𝐹</m:t>
                    </m:r>
                  </m:oMath>
                </a14:m>
                <a:r>
                  <a:rPr lang="en-GB"/>
                  <a:t> (by changing the weight pulling down), measure </a:t>
                </a:r>
                <a14:m>
                  <m:oMath xmlns:m="http://schemas.openxmlformats.org/officeDocument/2006/math">
                    <m:r>
                      <a:rPr lang="en-GB" i="1">
                        <a:latin typeface="Cambria Math" charset="0"/>
                      </a:rPr>
                      <m:t>𝑣</m:t>
                    </m:r>
                    <m:r>
                      <a:rPr lang="en-GB" b="0" i="0" smtClean="0">
                        <a:latin typeface="Cambria Math" panose="02040503050406030204" pitchFamily="18" charset="0"/>
                      </a:rPr>
                      <m:t>;</m:t>
                    </m:r>
                  </m:oMath>
                </a14:m>
                <a:endParaRPr lang="en-GB"/>
              </a:p>
              <a:p>
                <a:pPr marL="342900" lvl="0" indent="-342900">
                  <a:buFont typeface="Arial" panose="020B0604020202020204" pitchFamily="34" charset="0"/>
                  <a:buChar char="•"/>
                </a:pPr>
                <a:r>
                  <a:rPr lang="en-GB"/>
                  <a:t>keep </a:t>
                </a:r>
                <a14:m>
                  <m:oMath xmlns:m="http://schemas.openxmlformats.org/officeDocument/2006/math">
                    <m:r>
                      <a:rPr lang="en-GB" i="1">
                        <a:latin typeface="Cambria Math" charset="0"/>
                      </a:rPr>
                      <m:t>𝐹</m:t>
                    </m:r>
                  </m:oMath>
                </a14:m>
                <a:r>
                  <a:rPr lang="en-GB"/>
                  <a:t> constant, change </a:t>
                </a:r>
                <a14:m>
                  <m:oMath xmlns:m="http://schemas.openxmlformats.org/officeDocument/2006/math">
                    <m:r>
                      <a:rPr lang="en-GB" i="1">
                        <a:latin typeface="Cambria Math" charset="0"/>
                      </a:rPr>
                      <m:t>𝑣</m:t>
                    </m:r>
                  </m:oMath>
                </a14:m>
                <a:r>
                  <a:rPr lang="en-GB"/>
                  <a:t> and measure </a:t>
                </a:r>
                <a14:m>
                  <m:oMath xmlns:m="http://schemas.openxmlformats.org/officeDocument/2006/math">
                    <m:r>
                      <a:rPr lang="en-GB" i="1">
                        <a:latin typeface="Cambria Math" charset="0"/>
                      </a:rPr>
                      <m:t>𝑟</m:t>
                    </m:r>
                  </m:oMath>
                </a14:m>
                <a:r>
                  <a:rPr lang="en-GB"/>
                  <a:t>.;</a:t>
                </a:r>
              </a:p>
              <a:p>
                <a:pPr marL="342900" lvl="0" indent="-342900">
                  <a:buFont typeface="Arial" panose="020B0604020202020204" pitchFamily="34" charset="0"/>
                  <a:buChar char="•"/>
                </a:pPr>
                <a:r>
                  <a:rPr lang="en-GB"/>
                  <a:t>use a range of mystery weights, and get students to put them in order by spinning (my favourite).</a:t>
                </a:r>
              </a:p>
              <a:p>
                <a:endParaRPr lang="en-GB"/>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4"/>
                <a:stretch>
                  <a:fillRect l="-1507" t="-1821" r="-2261"/>
                </a:stretch>
              </a:blipFill>
            </p:spPr>
            <p:txBody>
              <a:bodyPr/>
              <a:lstStyle/>
              <a:p>
                <a:r>
                  <a:rPr lang="en-GB">
                    <a:noFill/>
                  </a:rPr>
                  <a:t> </a:t>
                </a:r>
              </a:p>
            </p:txBody>
          </p:sp>
        </mc:Fallback>
      </mc:AlternateContent>
      <p:pic>
        <p:nvPicPr>
          <p:cNvPr id="4" name="Picture 3"/>
          <p:cNvPicPr/>
          <p:nvPr/>
        </p:nvPicPr>
        <p:blipFill>
          <a:blip r:embed="rId5">
            <a:extLst>
              <a:ext uri="{28A0092B-C50C-407E-A947-70E740481C1C}">
                <a14:useLocalDpi xmlns:a14="http://schemas.microsoft.com/office/drawing/2010/main" val="0"/>
              </a:ext>
            </a:extLst>
          </a:blip>
          <a:stretch>
            <a:fillRect/>
          </a:stretch>
        </p:blipFill>
        <p:spPr>
          <a:xfrm>
            <a:off x="8616280" y="1700808"/>
            <a:ext cx="2821264" cy="3808049"/>
          </a:xfrm>
          <a:prstGeom prst="rect">
            <a:avLst/>
          </a:prstGeom>
        </p:spPr>
      </p:pic>
    </p:spTree>
    <p:extLst>
      <p:ext uri="{BB962C8B-B14F-4D97-AF65-F5344CB8AC3E}">
        <p14:creationId xmlns:p14="http://schemas.microsoft.com/office/powerpoint/2010/main" val="166380422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a:t>Centripetal force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fontAlgn="auto">
                  <a:spcBef>
                    <a:spcPts val="0"/>
                  </a:spcBef>
                  <a:spcAft>
                    <a:spcPts val="0"/>
                  </a:spcAft>
                  <a:buNone/>
                  <a:defRPr/>
                </a:pPr>
                <a14:m>
                  <m:oMathPara xmlns:m="http://schemas.openxmlformats.org/officeDocument/2006/math">
                    <m:oMathParaPr>
                      <m:jc m:val="centerGroup"/>
                    </m:oMathParaPr>
                    <m:oMath xmlns:m="http://schemas.openxmlformats.org/officeDocument/2006/math">
                      <m:r>
                        <a:rPr lang="en-GB" sz="3200" i="1">
                          <a:latin typeface="Cambria Math" charset="0"/>
                        </a:rPr>
                        <m:t>𝐹</m:t>
                      </m:r>
                      <m:r>
                        <a:rPr lang="en-GB" sz="3200" i="1">
                          <a:latin typeface="Cambria Math" charset="0"/>
                        </a:rPr>
                        <m:t>=</m:t>
                      </m:r>
                      <m:f>
                        <m:fPr>
                          <m:ctrlPr>
                            <a:rPr lang="en-GB" sz="3200" i="1">
                              <a:latin typeface="Cambria Math" panose="02040503050406030204" pitchFamily="18" charset="0"/>
                            </a:rPr>
                          </m:ctrlPr>
                        </m:fPr>
                        <m:num>
                          <m:r>
                            <a:rPr lang="en-GB" sz="3200" i="1">
                              <a:latin typeface="Cambria Math" charset="0"/>
                            </a:rPr>
                            <m:t>𝑚</m:t>
                          </m:r>
                          <m:sSup>
                            <m:sSupPr>
                              <m:ctrlPr>
                                <a:rPr lang="en-GB" sz="3200" i="1">
                                  <a:latin typeface="Cambria Math" panose="02040503050406030204" pitchFamily="18" charset="0"/>
                                </a:rPr>
                              </m:ctrlPr>
                            </m:sSupPr>
                            <m:e>
                              <m:r>
                                <a:rPr lang="en-GB" sz="3200" i="1">
                                  <a:latin typeface="Cambria Math" charset="0"/>
                                </a:rPr>
                                <m:t>𝑣</m:t>
                              </m:r>
                            </m:e>
                            <m:sup>
                              <m:r>
                                <a:rPr lang="en-GB" sz="3200" i="1">
                                  <a:latin typeface="Cambria Math" charset="0"/>
                                </a:rPr>
                                <m:t>2</m:t>
                              </m:r>
                            </m:sup>
                          </m:sSup>
                        </m:num>
                        <m:den>
                          <m:r>
                            <a:rPr lang="en-GB" sz="3200" i="1">
                              <a:latin typeface="Cambria Math" charset="0"/>
                            </a:rPr>
                            <m:t>𝑟</m:t>
                          </m:r>
                        </m:den>
                      </m:f>
                    </m:oMath>
                  </m:oMathPara>
                </a14:m>
                <a:endParaRPr lang="en-GB" sz="4000"/>
              </a:p>
              <a:p>
                <a:pPr marL="0" indent="0" fontAlgn="auto">
                  <a:spcBef>
                    <a:spcPts val="0"/>
                  </a:spcBef>
                  <a:spcAft>
                    <a:spcPts val="0"/>
                  </a:spcAft>
                  <a:buNone/>
                  <a:defRPr/>
                </a:pPr>
                <a:endParaRPr lang="en-GB" sz="4000"/>
              </a:p>
              <a:p>
                <a:pPr marL="0" indent="0" fontAlgn="auto">
                  <a:spcBef>
                    <a:spcPts val="0"/>
                  </a:spcBef>
                  <a:spcAft>
                    <a:spcPts val="0"/>
                  </a:spcAft>
                  <a:buNone/>
                  <a:defRPr/>
                </a:pPr>
                <a:r>
                  <a:rPr lang="en-GB"/>
                  <a:t>This only describes what size force is needed to make things move in a particular circle at a given speed</a:t>
                </a:r>
                <a:r>
                  <a:rPr lang="mr-IN"/>
                  <a:t>…</a:t>
                </a:r>
                <a:r>
                  <a:rPr lang="en-GB"/>
                  <a:t> it does not tell us what the force actually is!</a:t>
                </a:r>
              </a:p>
              <a:p>
                <a:pPr marL="0" indent="0" fontAlgn="auto">
                  <a:spcBef>
                    <a:spcPts val="0"/>
                  </a:spcBef>
                  <a:spcAft>
                    <a:spcPts val="0"/>
                  </a:spcAft>
                  <a:buNone/>
                  <a:defRPr/>
                </a:pPr>
                <a:endParaRPr lang="en-GB" sz="400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507"/>
                </a:stretch>
              </a:blipFill>
            </p:spPr>
            <p:txBody>
              <a:bodyPr/>
              <a:lstStyle/>
              <a:p>
                <a:r>
                  <a:rPr lang="en-GB">
                    <a:noFill/>
                  </a:rPr>
                  <a:t> </a:t>
                </a:r>
              </a:p>
            </p:txBody>
          </p:sp>
        </mc:Fallback>
      </mc:AlternateContent>
    </p:spTree>
    <p:extLst>
      <p:ext uri="{BB962C8B-B14F-4D97-AF65-F5344CB8AC3E}">
        <p14:creationId xmlns:p14="http://schemas.microsoft.com/office/powerpoint/2010/main" val="80420392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CC4F97EF-4F65-7FFE-6A1E-55A44716A778}"/>
              </a:ext>
            </a:extLst>
          </p:cNvPr>
          <p:cNvSpPr>
            <a:spLocks noGrp="1"/>
          </p:cNvSpPr>
          <p:nvPr>
            <p:ph idx="1"/>
          </p:nvPr>
        </p:nvSpPr>
        <p:spPr/>
        <p:txBody>
          <a:bodyPr/>
          <a:lstStyle/>
          <a:p>
            <a:endParaRPr lang="en-GB"/>
          </a:p>
        </p:txBody>
      </p:sp>
      <p:sp>
        <p:nvSpPr>
          <p:cNvPr id="4103" name="TextBox 2"/>
          <p:cNvSpPr txBox="1">
            <a:spLocks noChangeArrowheads="1"/>
          </p:cNvSpPr>
          <p:nvPr/>
        </p:nvSpPr>
        <p:spPr bwMode="auto">
          <a:xfrm>
            <a:off x="6948591" y="3500900"/>
            <a:ext cx="3212739"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GB"/>
              <a:t>Electrostatic attraction</a:t>
            </a:r>
          </a:p>
        </p:txBody>
      </p:sp>
      <p:sp>
        <p:nvSpPr>
          <p:cNvPr id="4104" name="TextBox 26"/>
          <p:cNvSpPr txBox="1">
            <a:spLocks noChangeArrowheads="1"/>
          </p:cNvSpPr>
          <p:nvPr/>
        </p:nvSpPr>
        <p:spPr bwMode="auto">
          <a:xfrm>
            <a:off x="7307365" y="6213938"/>
            <a:ext cx="119455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GB"/>
              <a:t>Friction</a:t>
            </a:r>
          </a:p>
        </p:txBody>
      </p:sp>
      <p:sp>
        <p:nvSpPr>
          <p:cNvPr id="4105" name="TextBox 27"/>
          <p:cNvSpPr txBox="1">
            <a:spLocks noChangeArrowheads="1"/>
          </p:cNvSpPr>
          <p:nvPr/>
        </p:nvSpPr>
        <p:spPr bwMode="auto">
          <a:xfrm>
            <a:off x="2835377" y="3448513"/>
            <a:ext cx="124700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GB"/>
              <a:t>Tension</a:t>
            </a:r>
          </a:p>
        </p:txBody>
      </p:sp>
      <p:sp>
        <p:nvSpPr>
          <p:cNvPr id="4106" name="TextBox 28"/>
          <p:cNvSpPr txBox="1">
            <a:spLocks noChangeArrowheads="1"/>
          </p:cNvSpPr>
          <p:nvPr/>
        </p:nvSpPr>
        <p:spPr bwMode="auto">
          <a:xfrm>
            <a:off x="2653787" y="6139325"/>
            <a:ext cx="326563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MS PGothic" charset="0"/>
                <a:cs typeface="MS PGothic" charset="0"/>
              </a:defRPr>
            </a:lvl1pPr>
            <a:lvl2pPr marL="742950" indent="-285750">
              <a:defRPr>
                <a:solidFill>
                  <a:schemeClr val="tx1"/>
                </a:solidFill>
                <a:latin typeface="Arial" charset="0"/>
                <a:ea typeface="MS PGothic" charset="0"/>
                <a:cs typeface="MS PGothic" charset="0"/>
              </a:defRPr>
            </a:lvl2pPr>
            <a:lvl3pPr marL="1143000" indent="-228600">
              <a:defRPr>
                <a:solidFill>
                  <a:schemeClr val="tx1"/>
                </a:solidFill>
                <a:latin typeface="Arial" charset="0"/>
                <a:ea typeface="MS PGothic" charset="0"/>
                <a:cs typeface="MS PGothic" charset="0"/>
              </a:defRPr>
            </a:lvl3pPr>
            <a:lvl4pPr marL="1600200" indent="-228600">
              <a:defRPr>
                <a:solidFill>
                  <a:schemeClr val="tx1"/>
                </a:solidFill>
                <a:latin typeface="Arial" charset="0"/>
                <a:ea typeface="MS PGothic" charset="0"/>
                <a:cs typeface="MS PGothic" charset="0"/>
              </a:defRPr>
            </a:lvl4pPr>
            <a:lvl5pPr marL="2057400" indent="-22860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GB"/>
              <a:t>Gravitational attraction</a:t>
            </a:r>
          </a:p>
        </p:txBody>
      </p:sp>
      <p:sp>
        <p:nvSpPr>
          <p:cNvPr id="30" name="Rectangle 29"/>
          <p:cNvSpPr/>
          <p:nvPr/>
        </p:nvSpPr>
        <p:spPr>
          <a:xfrm>
            <a:off x="1755878" y="3473913"/>
            <a:ext cx="4321175" cy="395287"/>
          </a:xfrm>
          <a:prstGeom prst="rect">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2" name="Rectangle 31"/>
          <p:cNvSpPr/>
          <p:nvPr/>
        </p:nvSpPr>
        <p:spPr>
          <a:xfrm>
            <a:off x="6088166" y="3473913"/>
            <a:ext cx="4321175" cy="395287"/>
          </a:xfrm>
          <a:prstGeom prst="rect">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3" name="Rectangle 32"/>
          <p:cNvSpPr/>
          <p:nvPr/>
        </p:nvSpPr>
        <p:spPr>
          <a:xfrm>
            <a:off x="1751116" y="6179013"/>
            <a:ext cx="4321175" cy="395287"/>
          </a:xfrm>
          <a:prstGeom prst="rect">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4" name="Rectangle 33"/>
          <p:cNvSpPr/>
          <p:nvPr/>
        </p:nvSpPr>
        <p:spPr>
          <a:xfrm>
            <a:off x="6088166" y="6179013"/>
            <a:ext cx="4321175" cy="395287"/>
          </a:xfrm>
          <a:prstGeom prst="rect">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pic>
        <p:nvPicPr>
          <p:cNvPr id="3" name="Picture 2"/>
          <p:cNvPicPr>
            <a:picLocks noChangeAspect="1"/>
          </p:cNvPicPr>
          <p:nvPr/>
        </p:nvPicPr>
        <p:blipFill>
          <a:blip r:embed="rId3"/>
          <a:stretch>
            <a:fillRect/>
          </a:stretch>
        </p:blipFill>
        <p:spPr>
          <a:xfrm>
            <a:off x="6948590" y="3989846"/>
            <a:ext cx="2263532" cy="2149478"/>
          </a:xfrm>
          <a:prstGeom prst="rect">
            <a:avLst/>
          </a:prstGeom>
        </p:spPr>
      </p:pic>
      <p:pic>
        <p:nvPicPr>
          <p:cNvPr id="4" name="Picture 3"/>
          <p:cNvPicPr>
            <a:picLocks noChangeAspect="1"/>
          </p:cNvPicPr>
          <p:nvPr/>
        </p:nvPicPr>
        <p:blipFill>
          <a:blip r:embed="rId4"/>
          <a:stretch>
            <a:fillRect/>
          </a:stretch>
        </p:blipFill>
        <p:spPr>
          <a:xfrm>
            <a:off x="7083406" y="1483391"/>
            <a:ext cx="1993900" cy="1977820"/>
          </a:xfrm>
          <a:prstGeom prst="rect">
            <a:avLst/>
          </a:prstGeom>
        </p:spPr>
      </p:pic>
      <p:pic>
        <p:nvPicPr>
          <p:cNvPr id="5" name="Picture 4"/>
          <p:cNvPicPr>
            <a:picLocks noChangeAspect="1"/>
          </p:cNvPicPr>
          <p:nvPr/>
        </p:nvPicPr>
        <p:blipFill>
          <a:blip r:embed="rId5">
            <a:clrChange>
              <a:clrFrom>
                <a:srgbClr val="FFFFFF"/>
              </a:clrFrom>
              <a:clrTo>
                <a:srgbClr val="FFFFFF">
                  <a:alpha val="0"/>
                </a:srgbClr>
              </a:clrTo>
            </a:clrChange>
          </a:blip>
          <a:stretch>
            <a:fillRect/>
          </a:stretch>
        </p:blipFill>
        <p:spPr>
          <a:xfrm>
            <a:off x="2622037" y="3944122"/>
            <a:ext cx="2190750" cy="2195202"/>
          </a:xfrm>
          <a:prstGeom prst="rect">
            <a:avLst/>
          </a:prstGeom>
        </p:spPr>
      </p:pic>
      <p:pic>
        <p:nvPicPr>
          <p:cNvPr id="6" name="Picture 5"/>
          <p:cNvPicPr>
            <a:picLocks noChangeAspect="1"/>
          </p:cNvPicPr>
          <p:nvPr/>
        </p:nvPicPr>
        <p:blipFill>
          <a:blip r:embed="rId6"/>
          <a:stretch>
            <a:fillRect/>
          </a:stretch>
        </p:blipFill>
        <p:spPr>
          <a:xfrm>
            <a:off x="2411255" y="1497786"/>
            <a:ext cx="2157612" cy="1963427"/>
          </a:xfrm>
          <a:prstGeom prst="rect">
            <a:avLst/>
          </a:prstGeom>
        </p:spPr>
      </p:pic>
      <p:sp>
        <p:nvSpPr>
          <p:cNvPr id="35" name="Rectangle 34"/>
          <p:cNvSpPr/>
          <p:nvPr/>
        </p:nvSpPr>
        <p:spPr>
          <a:xfrm>
            <a:off x="1756492" y="1376518"/>
            <a:ext cx="4321175" cy="2478398"/>
          </a:xfrm>
          <a:prstGeom prst="rect">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6" name="Rectangle 35"/>
          <p:cNvSpPr/>
          <p:nvPr/>
        </p:nvSpPr>
        <p:spPr>
          <a:xfrm>
            <a:off x="6089752" y="1376518"/>
            <a:ext cx="4319588" cy="2478398"/>
          </a:xfrm>
          <a:prstGeom prst="rect">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7" name="Rectangle 36"/>
          <p:cNvSpPr/>
          <p:nvPr/>
        </p:nvSpPr>
        <p:spPr>
          <a:xfrm>
            <a:off x="1758260" y="3899005"/>
            <a:ext cx="4321175" cy="2667010"/>
          </a:xfrm>
          <a:prstGeom prst="rect">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8" name="Rectangle 37"/>
          <p:cNvSpPr/>
          <p:nvPr/>
        </p:nvSpPr>
        <p:spPr>
          <a:xfrm>
            <a:off x="6089752" y="3899006"/>
            <a:ext cx="4319588" cy="2670535"/>
          </a:xfrm>
          <a:prstGeom prst="rect">
            <a:avLst/>
          </a:prstGeom>
          <a:solidFill>
            <a:srgbClr val="DCE6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9" name="Title 8">
            <a:extLst>
              <a:ext uri="{FF2B5EF4-FFF2-40B4-BE49-F238E27FC236}">
                <a16:creationId xmlns:a16="http://schemas.microsoft.com/office/drawing/2014/main" id="{33CCA5DC-571D-EDC4-E4FA-25FD87988672}"/>
              </a:ext>
            </a:extLst>
          </p:cNvPr>
          <p:cNvSpPr>
            <a:spLocks noGrp="1"/>
          </p:cNvSpPr>
          <p:nvPr>
            <p:ph type="title"/>
          </p:nvPr>
        </p:nvSpPr>
        <p:spPr/>
        <p:txBody>
          <a:bodyPr/>
          <a:lstStyle/>
          <a:p>
            <a:endParaRPr lang="en-GB"/>
          </a:p>
        </p:txBody>
      </p:sp>
      <p:sp>
        <p:nvSpPr>
          <p:cNvPr id="10" name="Title 1">
            <a:extLst>
              <a:ext uri="{FF2B5EF4-FFF2-40B4-BE49-F238E27FC236}">
                <a16:creationId xmlns:a16="http://schemas.microsoft.com/office/drawing/2014/main" id="{14E34F83-8B21-5849-2FB9-278DD86662F9}"/>
              </a:ext>
            </a:extLst>
          </p:cNvPr>
          <p:cNvSpPr txBox="1">
            <a:spLocks/>
          </p:cNvSpPr>
          <p:nvPr/>
        </p:nvSpPr>
        <p:spPr>
          <a:xfrm>
            <a:off x="443890" y="-90067"/>
            <a:ext cx="10515600" cy="1325563"/>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4800" b="1" kern="1200">
                <a:solidFill>
                  <a:schemeClr val="tx1"/>
                </a:solidFill>
                <a:latin typeface="Arial" panose="020B0604020202020204" pitchFamily="34" charset="0"/>
                <a:ea typeface="+mj-ea"/>
                <a:cs typeface="Arial" panose="020B0604020202020204" pitchFamily="34" charset="0"/>
              </a:defRPr>
            </a:lvl1pPr>
          </a:lstStyle>
          <a:p>
            <a:r>
              <a:rPr lang="en-US" sz="4000">
                <a:latin typeface="Calibri" charset="0"/>
                <a:ea typeface="MS PGothic" charset="0"/>
              </a:rPr>
              <a:t>What forces can make things move in a circle?</a:t>
            </a:r>
            <a:endParaRPr lang="en-US" sz="4000" dirty="0">
              <a:latin typeface="Calibri" charset="0"/>
              <a:ea typeface="MS PGothic" charset="0"/>
            </a:endParaRPr>
          </a:p>
        </p:txBody>
      </p:sp>
    </p:spTree>
    <p:extLst>
      <p:ext uri="{BB962C8B-B14F-4D97-AF65-F5344CB8AC3E}">
        <p14:creationId xmlns:p14="http://schemas.microsoft.com/office/powerpoint/2010/main" val="169732695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0"/>
                    </p:tgtEl>
                  </p:cond>
                </p:stCondLst>
                <p:endSync evt="end" delay="0">
                  <p:rtn val="all"/>
                </p:endSync>
                <p:childTnLst>
                  <p:par>
                    <p:cTn id="3" fill="hold" nodeType="clickPar">
                      <p:stCondLst>
                        <p:cond delay="0"/>
                      </p:stCondLst>
                      <p:childTnLst>
                        <p:par>
                          <p:cTn id="4" fill="hold" nodeType="withGroup">
                            <p:stCondLst>
                              <p:cond delay="0"/>
                            </p:stCondLst>
                            <p:childTnLst>
                              <p:par>
                                <p:cTn id="5" presetID="42" presetClass="exit" presetSubtype="0" fill="hold" grpId="0" nodeType="clickEffect">
                                  <p:stCondLst>
                                    <p:cond delay="0"/>
                                  </p:stCondLst>
                                  <p:childTnLst>
                                    <p:animEffect transition="out" filter="fade">
                                      <p:cBhvr>
                                        <p:cTn id="6" dur="1000"/>
                                        <p:tgtEl>
                                          <p:spTgt spid="30"/>
                                        </p:tgtEl>
                                      </p:cBhvr>
                                    </p:animEffect>
                                    <p:anim calcmode="lin" valueType="num">
                                      <p:cBhvr>
                                        <p:cTn id="7" dur="1000"/>
                                        <p:tgtEl>
                                          <p:spTgt spid="30"/>
                                        </p:tgtEl>
                                        <p:attrNameLst>
                                          <p:attrName>ppt_x</p:attrName>
                                        </p:attrNameLst>
                                      </p:cBhvr>
                                      <p:tavLst>
                                        <p:tav tm="0">
                                          <p:val>
                                            <p:strVal val="ppt_x"/>
                                          </p:val>
                                        </p:tav>
                                        <p:tav tm="100000">
                                          <p:val>
                                            <p:strVal val="ppt_x"/>
                                          </p:val>
                                        </p:tav>
                                      </p:tavLst>
                                    </p:anim>
                                    <p:anim calcmode="lin" valueType="num">
                                      <p:cBhvr>
                                        <p:cTn id="8" dur="1000"/>
                                        <p:tgtEl>
                                          <p:spTgt spid="30"/>
                                        </p:tgtEl>
                                        <p:attrNameLst>
                                          <p:attrName>ppt_y</p:attrName>
                                        </p:attrNameLst>
                                      </p:cBhvr>
                                      <p:tavLst>
                                        <p:tav tm="0">
                                          <p:val>
                                            <p:strVal val="ppt_y"/>
                                          </p:val>
                                        </p:tav>
                                        <p:tav tm="100000">
                                          <p:val>
                                            <p:strVal val="ppt_y+.1"/>
                                          </p:val>
                                        </p:tav>
                                      </p:tavLst>
                                    </p:anim>
                                    <p:set>
                                      <p:cBhvr>
                                        <p:cTn id="9" dur="1" fill="hold">
                                          <p:stCondLst>
                                            <p:cond delay="999"/>
                                          </p:stCondLst>
                                        </p:cTn>
                                        <p:tgtEl>
                                          <p:spTgt spid="30"/>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10" restart="whenNotActive" fill="hold" evtFilter="cancelBubble" nodeType="interactiveSeq">
                <p:stCondLst>
                  <p:cond evt="onClick" delay="0">
                    <p:tgtEl>
                      <p:spTgt spid="32"/>
                    </p:tgtEl>
                  </p:cond>
                </p:stCondLst>
                <p:endSync evt="end" delay="0">
                  <p:rtn val="all"/>
                </p:endSync>
                <p:childTnLst>
                  <p:par>
                    <p:cTn id="11" fill="hold" nodeType="clickPar">
                      <p:stCondLst>
                        <p:cond delay="0"/>
                      </p:stCondLst>
                      <p:childTnLst>
                        <p:par>
                          <p:cTn id="12" fill="hold" nodeType="withGroup">
                            <p:stCondLst>
                              <p:cond delay="0"/>
                            </p:stCondLst>
                            <p:childTnLst>
                              <p:par>
                                <p:cTn id="13" presetID="42" presetClass="exit" presetSubtype="0" fill="hold" grpId="0" nodeType="clickEffect">
                                  <p:stCondLst>
                                    <p:cond delay="0"/>
                                  </p:stCondLst>
                                  <p:childTnLst>
                                    <p:animEffect transition="out" filter="fade">
                                      <p:cBhvr>
                                        <p:cTn id="14" dur="1000"/>
                                        <p:tgtEl>
                                          <p:spTgt spid="32"/>
                                        </p:tgtEl>
                                      </p:cBhvr>
                                    </p:animEffect>
                                    <p:anim calcmode="lin" valueType="num">
                                      <p:cBhvr>
                                        <p:cTn id="15" dur="1000"/>
                                        <p:tgtEl>
                                          <p:spTgt spid="32"/>
                                        </p:tgtEl>
                                        <p:attrNameLst>
                                          <p:attrName>ppt_x</p:attrName>
                                        </p:attrNameLst>
                                      </p:cBhvr>
                                      <p:tavLst>
                                        <p:tav tm="0">
                                          <p:val>
                                            <p:strVal val="ppt_x"/>
                                          </p:val>
                                        </p:tav>
                                        <p:tav tm="100000">
                                          <p:val>
                                            <p:strVal val="ppt_x"/>
                                          </p:val>
                                        </p:tav>
                                      </p:tavLst>
                                    </p:anim>
                                    <p:anim calcmode="lin" valueType="num">
                                      <p:cBhvr>
                                        <p:cTn id="16" dur="1000"/>
                                        <p:tgtEl>
                                          <p:spTgt spid="32"/>
                                        </p:tgtEl>
                                        <p:attrNameLst>
                                          <p:attrName>ppt_y</p:attrName>
                                        </p:attrNameLst>
                                      </p:cBhvr>
                                      <p:tavLst>
                                        <p:tav tm="0">
                                          <p:val>
                                            <p:strVal val="ppt_y"/>
                                          </p:val>
                                        </p:tav>
                                        <p:tav tm="100000">
                                          <p:val>
                                            <p:strVal val="ppt_y+.1"/>
                                          </p:val>
                                        </p:tav>
                                      </p:tavLst>
                                    </p:anim>
                                    <p:set>
                                      <p:cBhvr>
                                        <p:cTn id="17" dur="1" fill="hold">
                                          <p:stCondLst>
                                            <p:cond delay="999"/>
                                          </p:stCondLst>
                                        </p:cTn>
                                        <p:tgtEl>
                                          <p:spTgt spid="32"/>
                                        </p:tgtEl>
                                        <p:attrNameLst>
                                          <p:attrName>style.visibility</p:attrName>
                                        </p:attrNameLst>
                                      </p:cBhvr>
                                      <p:to>
                                        <p:strVal val="hidden"/>
                                      </p:to>
                                    </p:set>
                                  </p:childTnLst>
                                </p:cTn>
                              </p:par>
                            </p:childTnLst>
                          </p:cTn>
                        </p:par>
                      </p:childTnLst>
                    </p:cTn>
                  </p:par>
                </p:childTnLst>
              </p:cTn>
              <p:nextCondLst>
                <p:cond evt="onClick" delay="0">
                  <p:tgtEl>
                    <p:spTgt spid="32"/>
                  </p:tgtEl>
                </p:cond>
              </p:nextCondLst>
            </p:seq>
            <p:seq concurrent="1" nextAc="seek">
              <p:cTn id="18" restart="whenNotActive" fill="hold" evtFilter="cancelBubble" nodeType="interactiveSeq">
                <p:stCondLst>
                  <p:cond evt="onClick" delay="0">
                    <p:tgtEl>
                      <p:spTgt spid="33"/>
                    </p:tgtEl>
                  </p:cond>
                </p:stCondLst>
                <p:endSync evt="end" delay="0">
                  <p:rtn val="all"/>
                </p:endSync>
                <p:childTnLst>
                  <p:par>
                    <p:cTn id="19" fill="hold" nodeType="clickPar">
                      <p:stCondLst>
                        <p:cond delay="0"/>
                      </p:stCondLst>
                      <p:childTnLst>
                        <p:par>
                          <p:cTn id="20" fill="hold" nodeType="withGroup">
                            <p:stCondLst>
                              <p:cond delay="0"/>
                            </p:stCondLst>
                            <p:childTnLst>
                              <p:par>
                                <p:cTn id="21" presetID="42" presetClass="exit" presetSubtype="0" fill="hold" grpId="0" nodeType="clickEffect">
                                  <p:stCondLst>
                                    <p:cond delay="0"/>
                                  </p:stCondLst>
                                  <p:childTnLst>
                                    <p:animEffect transition="out" filter="fade">
                                      <p:cBhvr>
                                        <p:cTn id="22" dur="1000"/>
                                        <p:tgtEl>
                                          <p:spTgt spid="33"/>
                                        </p:tgtEl>
                                      </p:cBhvr>
                                    </p:animEffect>
                                    <p:anim calcmode="lin" valueType="num">
                                      <p:cBhvr>
                                        <p:cTn id="23" dur="1000"/>
                                        <p:tgtEl>
                                          <p:spTgt spid="33"/>
                                        </p:tgtEl>
                                        <p:attrNameLst>
                                          <p:attrName>ppt_x</p:attrName>
                                        </p:attrNameLst>
                                      </p:cBhvr>
                                      <p:tavLst>
                                        <p:tav tm="0">
                                          <p:val>
                                            <p:strVal val="ppt_x"/>
                                          </p:val>
                                        </p:tav>
                                        <p:tav tm="100000">
                                          <p:val>
                                            <p:strVal val="ppt_x"/>
                                          </p:val>
                                        </p:tav>
                                      </p:tavLst>
                                    </p:anim>
                                    <p:anim calcmode="lin" valueType="num">
                                      <p:cBhvr>
                                        <p:cTn id="24" dur="1000"/>
                                        <p:tgtEl>
                                          <p:spTgt spid="33"/>
                                        </p:tgtEl>
                                        <p:attrNameLst>
                                          <p:attrName>ppt_y</p:attrName>
                                        </p:attrNameLst>
                                      </p:cBhvr>
                                      <p:tavLst>
                                        <p:tav tm="0">
                                          <p:val>
                                            <p:strVal val="ppt_y"/>
                                          </p:val>
                                        </p:tav>
                                        <p:tav tm="100000">
                                          <p:val>
                                            <p:strVal val="ppt_y+.1"/>
                                          </p:val>
                                        </p:tav>
                                      </p:tavLst>
                                    </p:anim>
                                    <p:set>
                                      <p:cBhvr>
                                        <p:cTn id="25" dur="1" fill="hold">
                                          <p:stCondLst>
                                            <p:cond delay="999"/>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33"/>
                  </p:tgtEl>
                </p:cond>
              </p:nextCondLst>
            </p:seq>
            <p:seq concurrent="1" nextAc="seek">
              <p:cTn id="26" restart="whenNotActive" fill="hold" evtFilter="cancelBubble" nodeType="interactiveSeq">
                <p:stCondLst>
                  <p:cond evt="onClick" delay="0">
                    <p:tgtEl>
                      <p:spTgt spid="34"/>
                    </p:tgtEl>
                  </p:cond>
                </p:stCondLst>
                <p:endSync evt="end" delay="0">
                  <p:rtn val="all"/>
                </p:endSync>
                <p:childTnLst>
                  <p:par>
                    <p:cTn id="27" fill="hold" nodeType="clickPar">
                      <p:stCondLst>
                        <p:cond delay="0"/>
                      </p:stCondLst>
                      <p:childTnLst>
                        <p:par>
                          <p:cTn id="28" fill="hold" nodeType="withGroup">
                            <p:stCondLst>
                              <p:cond delay="0"/>
                            </p:stCondLst>
                            <p:childTnLst>
                              <p:par>
                                <p:cTn id="29" presetID="42" presetClass="exit" presetSubtype="0" fill="hold" grpId="0" nodeType="clickEffect">
                                  <p:stCondLst>
                                    <p:cond delay="0"/>
                                  </p:stCondLst>
                                  <p:childTnLst>
                                    <p:animEffect transition="out" filter="fade">
                                      <p:cBhvr>
                                        <p:cTn id="30" dur="1000"/>
                                        <p:tgtEl>
                                          <p:spTgt spid="34"/>
                                        </p:tgtEl>
                                      </p:cBhvr>
                                    </p:animEffect>
                                    <p:anim calcmode="lin" valueType="num">
                                      <p:cBhvr>
                                        <p:cTn id="31" dur="1000"/>
                                        <p:tgtEl>
                                          <p:spTgt spid="34"/>
                                        </p:tgtEl>
                                        <p:attrNameLst>
                                          <p:attrName>ppt_x</p:attrName>
                                        </p:attrNameLst>
                                      </p:cBhvr>
                                      <p:tavLst>
                                        <p:tav tm="0">
                                          <p:val>
                                            <p:strVal val="ppt_x"/>
                                          </p:val>
                                        </p:tav>
                                        <p:tav tm="100000">
                                          <p:val>
                                            <p:strVal val="ppt_x"/>
                                          </p:val>
                                        </p:tav>
                                      </p:tavLst>
                                    </p:anim>
                                    <p:anim calcmode="lin" valueType="num">
                                      <p:cBhvr>
                                        <p:cTn id="32" dur="1000"/>
                                        <p:tgtEl>
                                          <p:spTgt spid="34"/>
                                        </p:tgtEl>
                                        <p:attrNameLst>
                                          <p:attrName>ppt_y</p:attrName>
                                        </p:attrNameLst>
                                      </p:cBhvr>
                                      <p:tavLst>
                                        <p:tav tm="0">
                                          <p:val>
                                            <p:strVal val="ppt_y"/>
                                          </p:val>
                                        </p:tav>
                                        <p:tav tm="100000">
                                          <p:val>
                                            <p:strVal val="ppt_y+.1"/>
                                          </p:val>
                                        </p:tav>
                                      </p:tavLst>
                                    </p:anim>
                                    <p:set>
                                      <p:cBhvr>
                                        <p:cTn id="33" dur="1" fill="hold">
                                          <p:stCondLst>
                                            <p:cond delay="999"/>
                                          </p:stCondLst>
                                        </p:cTn>
                                        <p:tgtEl>
                                          <p:spTgt spid="34"/>
                                        </p:tgtEl>
                                        <p:attrNameLst>
                                          <p:attrName>style.visibility</p:attrName>
                                        </p:attrNameLst>
                                      </p:cBhvr>
                                      <p:to>
                                        <p:strVal val="hidden"/>
                                      </p:to>
                                    </p:set>
                                  </p:childTnLst>
                                </p:cTn>
                              </p:par>
                            </p:childTnLst>
                          </p:cTn>
                        </p:par>
                      </p:childTnLst>
                    </p:cTn>
                  </p:par>
                </p:childTnLst>
              </p:cTn>
              <p:nextCondLst>
                <p:cond evt="onClick" delay="0">
                  <p:tgtEl>
                    <p:spTgt spid="34"/>
                  </p:tgtEl>
                </p:cond>
              </p:nextCondLst>
            </p:seq>
            <p:seq concurrent="1" nextAc="seek">
              <p:cTn id="34" restart="whenNotActive" fill="hold" evtFilter="cancelBubble" nodeType="interactiveSeq">
                <p:stCondLst>
                  <p:cond evt="onClick" delay="0">
                    <p:tgtEl>
                      <p:spTgt spid="35"/>
                    </p:tgtEl>
                  </p:cond>
                </p:stCondLst>
                <p:endSync evt="end" delay="0">
                  <p:rtn val="all"/>
                </p:endSync>
                <p:childTnLst>
                  <p:par>
                    <p:cTn id="35" fill="hold" nodeType="clickPar">
                      <p:stCondLst>
                        <p:cond delay="0"/>
                      </p:stCondLst>
                      <p:childTnLst>
                        <p:par>
                          <p:cTn id="36" fill="hold" nodeType="withGroup">
                            <p:stCondLst>
                              <p:cond delay="0"/>
                            </p:stCondLst>
                            <p:childTnLst>
                              <p:par>
                                <p:cTn id="37" presetID="42" presetClass="exit" presetSubtype="0" fill="hold" grpId="0" nodeType="clickEffect">
                                  <p:stCondLst>
                                    <p:cond delay="0"/>
                                  </p:stCondLst>
                                  <p:childTnLst>
                                    <p:animEffect transition="out" filter="fade">
                                      <p:cBhvr>
                                        <p:cTn id="38" dur="1000"/>
                                        <p:tgtEl>
                                          <p:spTgt spid="35"/>
                                        </p:tgtEl>
                                      </p:cBhvr>
                                    </p:animEffect>
                                    <p:anim calcmode="lin" valueType="num">
                                      <p:cBhvr>
                                        <p:cTn id="39" dur="1000"/>
                                        <p:tgtEl>
                                          <p:spTgt spid="35"/>
                                        </p:tgtEl>
                                        <p:attrNameLst>
                                          <p:attrName>ppt_x</p:attrName>
                                        </p:attrNameLst>
                                      </p:cBhvr>
                                      <p:tavLst>
                                        <p:tav tm="0">
                                          <p:val>
                                            <p:strVal val="ppt_x"/>
                                          </p:val>
                                        </p:tav>
                                        <p:tav tm="100000">
                                          <p:val>
                                            <p:strVal val="ppt_x"/>
                                          </p:val>
                                        </p:tav>
                                      </p:tavLst>
                                    </p:anim>
                                    <p:anim calcmode="lin" valueType="num">
                                      <p:cBhvr>
                                        <p:cTn id="40" dur="1000"/>
                                        <p:tgtEl>
                                          <p:spTgt spid="35"/>
                                        </p:tgtEl>
                                        <p:attrNameLst>
                                          <p:attrName>ppt_y</p:attrName>
                                        </p:attrNameLst>
                                      </p:cBhvr>
                                      <p:tavLst>
                                        <p:tav tm="0">
                                          <p:val>
                                            <p:strVal val="ppt_y"/>
                                          </p:val>
                                        </p:tav>
                                        <p:tav tm="100000">
                                          <p:val>
                                            <p:strVal val="ppt_y+.1"/>
                                          </p:val>
                                        </p:tav>
                                      </p:tavLst>
                                    </p:anim>
                                    <p:set>
                                      <p:cBhvr>
                                        <p:cTn id="41" dur="1" fill="hold">
                                          <p:stCondLst>
                                            <p:cond delay="999"/>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35"/>
                  </p:tgtEl>
                </p:cond>
              </p:nextCondLst>
            </p:seq>
            <p:seq concurrent="1" nextAc="seek">
              <p:cTn id="42" restart="whenNotActive" fill="hold" evtFilter="cancelBubble" nodeType="interactiveSeq">
                <p:stCondLst>
                  <p:cond evt="onClick" delay="0">
                    <p:tgtEl>
                      <p:spTgt spid="36"/>
                    </p:tgtEl>
                  </p:cond>
                </p:stCondLst>
                <p:endSync evt="end" delay="0">
                  <p:rtn val="all"/>
                </p:endSync>
                <p:childTnLst>
                  <p:par>
                    <p:cTn id="43" fill="hold" nodeType="clickPar">
                      <p:stCondLst>
                        <p:cond delay="0"/>
                      </p:stCondLst>
                      <p:childTnLst>
                        <p:par>
                          <p:cTn id="44" fill="hold" nodeType="withGroup">
                            <p:stCondLst>
                              <p:cond delay="0"/>
                            </p:stCondLst>
                            <p:childTnLst>
                              <p:par>
                                <p:cTn id="45" presetID="42" presetClass="exit" presetSubtype="0" fill="hold" grpId="0" nodeType="clickEffect">
                                  <p:stCondLst>
                                    <p:cond delay="0"/>
                                  </p:stCondLst>
                                  <p:childTnLst>
                                    <p:animEffect transition="out" filter="fade">
                                      <p:cBhvr>
                                        <p:cTn id="46" dur="1000"/>
                                        <p:tgtEl>
                                          <p:spTgt spid="36"/>
                                        </p:tgtEl>
                                      </p:cBhvr>
                                    </p:animEffect>
                                    <p:anim calcmode="lin" valueType="num">
                                      <p:cBhvr>
                                        <p:cTn id="47" dur="1000"/>
                                        <p:tgtEl>
                                          <p:spTgt spid="36"/>
                                        </p:tgtEl>
                                        <p:attrNameLst>
                                          <p:attrName>ppt_x</p:attrName>
                                        </p:attrNameLst>
                                      </p:cBhvr>
                                      <p:tavLst>
                                        <p:tav tm="0">
                                          <p:val>
                                            <p:strVal val="ppt_x"/>
                                          </p:val>
                                        </p:tav>
                                        <p:tav tm="100000">
                                          <p:val>
                                            <p:strVal val="ppt_x"/>
                                          </p:val>
                                        </p:tav>
                                      </p:tavLst>
                                    </p:anim>
                                    <p:anim calcmode="lin" valueType="num">
                                      <p:cBhvr>
                                        <p:cTn id="48" dur="1000"/>
                                        <p:tgtEl>
                                          <p:spTgt spid="36"/>
                                        </p:tgtEl>
                                        <p:attrNameLst>
                                          <p:attrName>ppt_y</p:attrName>
                                        </p:attrNameLst>
                                      </p:cBhvr>
                                      <p:tavLst>
                                        <p:tav tm="0">
                                          <p:val>
                                            <p:strVal val="ppt_y"/>
                                          </p:val>
                                        </p:tav>
                                        <p:tav tm="100000">
                                          <p:val>
                                            <p:strVal val="ppt_y+.1"/>
                                          </p:val>
                                        </p:tav>
                                      </p:tavLst>
                                    </p:anim>
                                    <p:set>
                                      <p:cBhvr>
                                        <p:cTn id="49" dur="1" fill="hold">
                                          <p:stCondLst>
                                            <p:cond delay="999"/>
                                          </p:stCondLst>
                                        </p:cTn>
                                        <p:tgtEl>
                                          <p:spTgt spid="36"/>
                                        </p:tgtEl>
                                        <p:attrNameLst>
                                          <p:attrName>style.visibility</p:attrName>
                                        </p:attrNameLst>
                                      </p:cBhvr>
                                      <p:to>
                                        <p:strVal val="hidden"/>
                                      </p:to>
                                    </p:set>
                                  </p:childTnLst>
                                </p:cTn>
                              </p:par>
                            </p:childTnLst>
                          </p:cTn>
                        </p:par>
                      </p:childTnLst>
                    </p:cTn>
                  </p:par>
                </p:childTnLst>
              </p:cTn>
              <p:nextCondLst>
                <p:cond evt="onClick" delay="0">
                  <p:tgtEl>
                    <p:spTgt spid="36"/>
                  </p:tgtEl>
                </p:cond>
              </p:nextCondLst>
            </p:seq>
            <p:seq concurrent="1" nextAc="seek">
              <p:cTn id="50" restart="whenNotActive" fill="hold" evtFilter="cancelBubble" nodeType="interactiveSeq">
                <p:stCondLst>
                  <p:cond evt="onClick" delay="0">
                    <p:tgtEl>
                      <p:spTgt spid="37"/>
                    </p:tgtEl>
                  </p:cond>
                </p:stCondLst>
                <p:endSync evt="end" delay="0">
                  <p:rtn val="all"/>
                </p:endSync>
                <p:childTnLst>
                  <p:par>
                    <p:cTn id="51" fill="hold" nodeType="clickPar">
                      <p:stCondLst>
                        <p:cond delay="0"/>
                      </p:stCondLst>
                      <p:childTnLst>
                        <p:par>
                          <p:cTn id="52" fill="hold" nodeType="withGroup">
                            <p:stCondLst>
                              <p:cond delay="0"/>
                            </p:stCondLst>
                            <p:childTnLst>
                              <p:par>
                                <p:cTn id="53" presetID="42" presetClass="exit" presetSubtype="0" fill="hold" grpId="0" nodeType="clickEffect">
                                  <p:stCondLst>
                                    <p:cond delay="0"/>
                                  </p:stCondLst>
                                  <p:childTnLst>
                                    <p:animEffect transition="out" filter="fade">
                                      <p:cBhvr>
                                        <p:cTn id="54" dur="1000"/>
                                        <p:tgtEl>
                                          <p:spTgt spid="37"/>
                                        </p:tgtEl>
                                      </p:cBhvr>
                                    </p:animEffect>
                                    <p:anim calcmode="lin" valueType="num">
                                      <p:cBhvr>
                                        <p:cTn id="55" dur="1000"/>
                                        <p:tgtEl>
                                          <p:spTgt spid="37"/>
                                        </p:tgtEl>
                                        <p:attrNameLst>
                                          <p:attrName>ppt_x</p:attrName>
                                        </p:attrNameLst>
                                      </p:cBhvr>
                                      <p:tavLst>
                                        <p:tav tm="0">
                                          <p:val>
                                            <p:strVal val="ppt_x"/>
                                          </p:val>
                                        </p:tav>
                                        <p:tav tm="100000">
                                          <p:val>
                                            <p:strVal val="ppt_x"/>
                                          </p:val>
                                        </p:tav>
                                      </p:tavLst>
                                    </p:anim>
                                    <p:anim calcmode="lin" valueType="num">
                                      <p:cBhvr>
                                        <p:cTn id="56" dur="1000"/>
                                        <p:tgtEl>
                                          <p:spTgt spid="37"/>
                                        </p:tgtEl>
                                        <p:attrNameLst>
                                          <p:attrName>ppt_y</p:attrName>
                                        </p:attrNameLst>
                                      </p:cBhvr>
                                      <p:tavLst>
                                        <p:tav tm="0">
                                          <p:val>
                                            <p:strVal val="ppt_y"/>
                                          </p:val>
                                        </p:tav>
                                        <p:tav tm="100000">
                                          <p:val>
                                            <p:strVal val="ppt_y+.1"/>
                                          </p:val>
                                        </p:tav>
                                      </p:tavLst>
                                    </p:anim>
                                    <p:set>
                                      <p:cBhvr>
                                        <p:cTn id="57" dur="1" fill="hold">
                                          <p:stCondLst>
                                            <p:cond delay="999"/>
                                          </p:stCondLst>
                                        </p:cTn>
                                        <p:tgtEl>
                                          <p:spTgt spid="37"/>
                                        </p:tgtEl>
                                        <p:attrNameLst>
                                          <p:attrName>style.visibility</p:attrName>
                                        </p:attrNameLst>
                                      </p:cBhvr>
                                      <p:to>
                                        <p:strVal val="hidden"/>
                                      </p:to>
                                    </p:set>
                                  </p:childTnLst>
                                </p:cTn>
                              </p:par>
                            </p:childTnLst>
                          </p:cTn>
                        </p:par>
                      </p:childTnLst>
                    </p:cTn>
                  </p:par>
                </p:childTnLst>
              </p:cTn>
              <p:nextCondLst>
                <p:cond evt="onClick" delay="0">
                  <p:tgtEl>
                    <p:spTgt spid="37"/>
                  </p:tgtEl>
                </p:cond>
              </p:nextCondLst>
            </p:seq>
            <p:seq concurrent="1" nextAc="seek">
              <p:cTn id="58" restart="whenNotActive" fill="hold" evtFilter="cancelBubble" nodeType="interactiveSeq">
                <p:stCondLst>
                  <p:cond evt="onClick" delay="0">
                    <p:tgtEl>
                      <p:spTgt spid="38"/>
                    </p:tgtEl>
                  </p:cond>
                </p:stCondLst>
                <p:endSync evt="end" delay="0">
                  <p:rtn val="all"/>
                </p:endSync>
                <p:childTnLst>
                  <p:par>
                    <p:cTn id="59" fill="hold" nodeType="clickPar">
                      <p:stCondLst>
                        <p:cond delay="0"/>
                      </p:stCondLst>
                      <p:childTnLst>
                        <p:par>
                          <p:cTn id="60" fill="hold" nodeType="withGroup">
                            <p:stCondLst>
                              <p:cond delay="0"/>
                            </p:stCondLst>
                            <p:childTnLst>
                              <p:par>
                                <p:cTn id="61" presetID="42" presetClass="exit" presetSubtype="0" fill="hold" grpId="0" nodeType="clickEffect">
                                  <p:stCondLst>
                                    <p:cond delay="0"/>
                                  </p:stCondLst>
                                  <p:childTnLst>
                                    <p:animEffect transition="out" filter="fade">
                                      <p:cBhvr>
                                        <p:cTn id="62" dur="1000"/>
                                        <p:tgtEl>
                                          <p:spTgt spid="38"/>
                                        </p:tgtEl>
                                      </p:cBhvr>
                                    </p:animEffect>
                                    <p:anim calcmode="lin" valueType="num">
                                      <p:cBhvr>
                                        <p:cTn id="63" dur="1000"/>
                                        <p:tgtEl>
                                          <p:spTgt spid="38"/>
                                        </p:tgtEl>
                                        <p:attrNameLst>
                                          <p:attrName>ppt_x</p:attrName>
                                        </p:attrNameLst>
                                      </p:cBhvr>
                                      <p:tavLst>
                                        <p:tav tm="0">
                                          <p:val>
                                            <p:strVal val="ppt_x"/>
                                          </p:val>
                                        </p:tav>
                                        <p:tav tm="100000">
                                          <p:val>
                                            <p:strVal val="ppt_x"/>
                                          </p:val>
                                        </p:tav>
                                      </p:tavLst>
                                    </p:anim>
                                    <p:anim calcmode="lin" valueType="num">
                                      <p:cBhvr>
                                        <p:cTn id="64" dur="1000"/>
                                        <p:tgtEl>
                                          <p:spTgt spid="38"/>
                                        </p:tgtEl>
                                        <p:attrNameLst>
                                          <p:attrName>ppt_y</p:attrName>
                                        </p:attrNameLst>
                                      </p:cBhvr>
                                      <p:tavLst>
                                        <p:tav tm="0">
                                          <p:val>
                                            <p:strVal val="ppt_y"/>
                                          </p:val>
                                        </p:tav>
                                        <p:tav tm="100000">
                                          <p:val>
                                            <p:strVal val="ppt_y+.1"/>
                                          </p:val>
                                        </p:tav>
                                      </p:tavLst>
                                    </p:anim>
                                    <p:set>
                                      <p:cBhvr>
                                        <p:cTn id="65" dur="1" fill="hold">
                                          <p:stCondLst>
                                            <p:cond delay="999"/>
                                          </p:stCondLst>
                                        </p:cTn>
                                        <p:tgtEl>
                                          <p:spTgt spid="38"/>
                                        </p:tgtEl>
                                        <p:attrNameLst>
                                          <p:attrName>style.visibility</p:attrName>
                                        </p:attrNameLst>
                                      </p:cBhvr>
                                      <p:to>
                                        <p:strVal val="hidden"/>
                                      </p:to>
                                    </p:set>
                                  </p:childTnLst>
                                </p:cTn>
                              </p:par>
                            </p:childTnLst>
                          </p:cTn>
                        </p:par>
                      </p:childTnLst>
                    </p:cTn>
                  </p:par>
                </p:childTnLst>
              </p:cTn>
              <p:nextCondLst>
                <p:cond evt="onClick" delay="0">
                  <p:tgtEl>
                    <p:spTgt spid="38"/>
                  </p:tgtEl>
                </p:cond>
              </p:nextCondLst>
            </p:seq>
          </p:childTnLst>
        </p:cTn>
      </p:par>
    </p:tnLst>
    <p:bldLst>
      <p:bldP spid="30" grpId="0" animBg="1"/>
      <p:bldP spid="32" grpId="0" animBg="1"/>
      <p:bldP spid="33" grpId="0" animBg="1"/>
      <p:bldP spid="34" grpId="0" animBg="1"/>
      <p:bldP spid="35" grpId="0" animBg="1"/>
      <p:bldP spid="36" grpId="0" animBg="1"/>
      <p:bldP spid="37" grpId="0" animBg="1"/>
      <p:bldP spid="38"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43890" y="-90067"/>
            <a:ext cx="10515600" cy="1325563"/>
          </a:xfrm>
        </p:spPr>
        <p:txBody>
          <a:bodyPr>
            <a:noAutofit/>
          </a:bodyPr>
          <a:lstStyle/>
          <a:p>
            <a:r>
              <a:rPr lang="en-US" sz="4000" dirty="0">
                <a:latin typeface="Calibri" charset="0"/>
                <a:ea typeface="MS PGothic" charset="0"/>
              </a:rPr>
              <a:t>What forces can make things move in a circle?</a:t>
            </a:r>
          </a:p>
        </p:txBody>
      </p:sp>
      <p:pic>
        <p:nvPicPr>
          <p:cNvPr id="3" name="Picture 2"/>
          <p:cNvPicPr>
            <a:picLocks noChangeAspect="1"/>
          </p:cNvPicPr>
          <p:nvPr/>
        </p:nvPicPr>
        <p:blipFill>
          <a:blip r:embed="rId2"/>
          <a:stretch>
            <a:fillRect/>
          </a:stretch>
        </p:blipFill>
        <p:spPr>
          <a:xfrm>
            <a:off x="6948590" y="3989846"/>
            <a:ext cx="2263532" cy="2149478"/>
          </a:xfrm>
          <a:prstGeom prst="rect">
            <a:avLst/>
          </a:prstGeom>
        </p:spPr>
      </p:pic>
      <p:pic>
        <p:nvPicPr>
          <p:cNvPr id="4" name="Picture 3"/>
          <p:cNvPicPr>
            <a:picLocks noChangeAspect="1"/>
          </p:cNvPicPr>
          <p:nvPr/>
        </p:nvPicPr>
        <p:blipFill>
          <a:blip r:embed="rId3"/>
          <a:stretch>
            <a:fillRect/>
          </a:stretch>
        </p:blipFill>
        <p:spPr>
          <a:xfrm>
            <a:off x="7083406" y="992111"/>
            <a:ext cx="1993900" cy="1977820"/>
          </a:xfrm>
          <a:prstGeom prst="rect">
            <a:avLst/>
          </a:prstGeom>
        </p:spPr>
      </p:pic>
      <p:pic>
        <p:nvPicPr>
          <p:cNvPr id="5" name="Picture 4"/>
          <p:cNvPicPr>
            <a:picLocks noChangeAspect="1"/>
          </p:cNvPicPr>
          <p:nvPr/>
        </p:nvPicPr>
        <p:blipFill>
          <a:blip r:embed="rId4"/>
          <a:stretch>
            <a:fillRect/>
          </a:stretch>
        </p:blipFill>
        <p:spPr>
          <a:xfrm>
            <a:off x="2622037" y="3944122"/>
            <a:ext cx="2190750" cy="2195202"/>
          </a:xfrm>
          <a:prstGeom prst="rect">
            <a:avLst/>
          </a:prstGeom>
        </p:spPr>
      </p:pic>
      <p:pic>
        <p:nvPicPr>
          <p:cNvPr id="6" name="Picture 5"/>
          <p:cNvPicPr>
            <a:picLocks noChangeAspect="1"/>
          </p:cNvPicPr>
          <p:nvPr/>
        </p:nvPicPr>
        <p:blipFill>
          <a:blip r:embed="rId5"/>
          <a:stretch>
            <a:fillRect/>
          </a:stretch>
        </p:blipFill>
        <p:spPr>
          <a:xfrm>
            <a:off x="2411255" y="1076614"/>
            <a:ext cx="2157612" cy="1963427"/>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01CE43A-087F-963C-5207-A2A2947FDBDD}"/>
                  </a:ext>
                </a:extLst>
              </p:cNvPr>
              <p:cNvSpPr txBox="1"/>
              <p:nvPr/>
            </p:nvSpPr>
            <p:spPr>
              <a:xfrm>
                <a:off x="3084578" y="3198167"/>
                <a:ext cx="1265667"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rgbClr val="747678"/>
                              </a:solidFill>
                              <a:latin typeface="Cambria Math" panose="02040503050406030204" pitchFamily="18" charset="0"/>
                            </a:rPr>
                          </m:ctrlPr>
                        </m:sSubPr>
                        <m:e>
                          <m:r>
                            <a:rPr lang="en-GB" b="0" i="1" smtClean="0">
                              <a:solidFill>
                                <a:srgbClr val="747678"/>
                              </a:solidFill>
                              <a:latin typeface="Cambria Math" panose="02040503050406030204" pitchFamily="18" charset="0"/>
                            </a:rPr>
                            <m:t>𝐹</m:t>
                          </m:r>
                        </m:e>
                        <m:sub>
                          <m:r>
                            <a:rPr lang="en-GB" b="0" i="1" smtClean="0">
                              <a:solidFill>
                                <a:srgbClr val="747678"/>
                              </a:solidFill>
                              <a:latin typeface="Cambria Math" panose="02040503050406030204" pitchFamily="18" charset="0"/>
                            </a:rPr>
                            <m:t>𝑡𝑒𝑛𝑠𝑖𝑜𝑛</m:t>
                          </m:r>
                        </m:sub>
                      </m:sSub>
                    </m:oMath>
                  </m:oMathPara>
                </a14:m>
                <a:endParaRPr lang="en-GB">
                  <a:solidFill>
                    <a:srgbClr val="747678"/>
                  </a:solidFill>
                </a:endParaRPr>
              </a:p>
            </p:txBody>
          </p:sp>
        </mc:Choice>
        <mc:Fallback xmlns="">
          <p:sp>
            <p:nvSpPr>
              <p:cNvPr id="7" name="TextBox 6">
                <a:extLst>
                  <a:ext uri="{FF2B5EF4-FFF2-40B4-BE49-F238E27FC236}">
                    <a16:creationId xmlns:a16="http://schemas.microsoft.com/office/drawing/2014/main" id="{F01CE43A-087F-963C-5207-A2A2947FDBDD}"/>
                  </a:ext>
                </a:extLst>
              </p:cNvPr>
              <p:cNvSpPr txBox="1">
                <a:spLocks noRot="1" noChangeAspect="1" noMove="1" noResize="1" noEditPoints="1" noAdjustHandles="1" noChangeArrowheads="1" noChangeShapeType="1" noTextEdit="1"/>
              </p:cNvSpPr>
              <p:nvPr/>
            </p:nvSpPr>
            <p:spPr>
              <a:xfrm>
                <a:off x="3084578" y="3198167"/>
                <a:ext cx="1265667" cy="461665"/>
              </a:xfrm>
              <a:prstGeom prst="rect">
                <a:avLst/>
              </a:prstGeom>
              <a:blipFill>
                <a:blip r:embed="rId6"/>
                <a:stretch>
                  <a:fillRect b="-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5C03427-8F54-32CE-BFF0-A6456B133B01}"/>
                  </a:ext>
                </a:extLst>
              </p:cNvPr>
              <p:cNvSpPr txBox="1"/>
              <p:nvPr/>
            </p:nvSpPr>
            <p:spPr>
              <a:xfrm>
                <a:off x="6172875" y="2954314"/>
                <a:ext cx="3211841" cy="7875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rgbClr val="747678"/>
                              </a:solidFill>
                              <a:latin typeface="Cambria Math" panose="02040503050406030204" pitchFamily="18" charset="0"/>
                            </a:rPr>
                          </m:ctrlPr>
                        </m:sSubPr>
                        <m:e>
                          <m:r>
                            <a:rPr lang="en-GB" b="0" i="1" smtClean="0">
                              <a:solidFill>
                                <a:srgbClr val="747678"/>
                              </a:solidFill>
                              <a:latin typeface="Cambria Math" panose="02040503050406030204" pitchFamily="18" charset="0"/>
                            </a:rPr>
                            <m:t>𝐹</m:t>
                          </m:r>
                        </m:e>
                        <m:sub>
                          <m:r>
                            <a:rPr lang="en-GB" b="0" i="1" smtClean="0">
                              <a:solidFill>
                                <a:srgbClr val="747678"/>
                              </a:solidFill>
                              <a:latin typeface="Cambria Math" panose="02040503050406030204" pitchFamily="18" charset="0"/>
                            </a:rPr>
                            <m:t>𝑒𝑙𝑒𝑐𝑡𝑟𝑜𝑠𝑡𝑎𝑡𝑖𝑐</m:t>
                          </m:r>
                        </m:sub>
                      </m:sSub>
                      <m:r>
                        <a:rPr lang="en-GB" b="0" i="1" smtClean="0">
                          <a:solidFill>
                            <a:srgbClr val="747678"/>
                          </a:solidFill>
                          <a:latin typeface="Cambria Math" panose="02040503050406030204" pitchFamily="18" charset="0"/>
                        </a:rPr>
                        <m:t>=</m:t>
                      </m:r>
                      <m:f>
                        <m:fPr>
                          <m:ctrlPr>
                            <a:rPr lang="en-GB" b="0" i="1" smtClean="0">
                              <a:solidFill>
                                <a:srgbClr val="747678"/>
                              </a:solidFill>
                              <a:latin typeface="Cambria Math" panose="02040503050406030204" pitchFamily="18" charset="0"/>
                            </a:rPr>
                          </m:ctrlPr>
                        </m:fPr>
                        <m:num>
                          <m:sSub>
                            <m:sSubPr>
                              <m:ctrlPr>
                                <a:rPr lang="en-GB" b="0" i="1" smtClean="0">
                                  <a:solidFill>
                                    <a:srgbClr val="747678"/>
                                  </a:solidFill>
                                  <a:latin typeface="Cambria Math" panose="02040503050406030204" pitchFamily="18" charset="0"/>
                                </a:rPr>
                              </m:ctrlPr>
                            </m:sSubPr>
                            <m:e>
                              <m:r>
                                <a:rPr lang="en-GB" b="0" i="1" smtClean="0">
                                  <a:solidFill>
                                    <a:srgbClr val="747678"/>
                                  </a:solidFill>
                                  <a:latin typeface="Cambria Math" panose="02040503050406030204" pitchFamily="18" charset="0"/>
                                </a:rPr>
                                <m:t>𝑞</m:t>
                              </m:r>
                            </m:e>
                            <m:sub>
                              <m:r>
                                <a:rPr lang="en-GB" b="0" i="1" smtClean="0">
                                  <a:solidFill>
                                    <a:srgbClr val="747678"/>
                                  </a:solidFill>
                                  <a:latin typeface="Cambria Math" panose="02040503050406030204" pitchFamily="18" charset="0"/>
                                </a:rPr>
                                <m:t>1</m:t>
                              </m:r>
                            </m:sub>
                          </m:sSub>
                          <m:sSub>
                            <m:sSubPr>
                              <m:ctrlPr>
                                <a:rPr lang="en-GB" b="0" i="1" smtClean="0">
                                  <a:solidFill>
                                    <a:srgbClr val="747678"/>
                                  </a:solidFill>
                                  <a:latin typeface="Cambria Math" panose="02040503050406030204" pitchFamily="18" charset="0"/>
                                </a:rPr>
                              </m:ctrlPr>
                            </m:sSubPr>
                            <m:e>
                              <m:r>
                                <a:rPr lang="en-GB" b="0" i="1" smtClean="0">
                                  <a:solidFill>
                                    <a:srgbClr val="747678"/>
                                  </a:solidFill>
                                  <a:latin typeface="Cambria Math" panose="02040503050406030204" pitchFamily="18" charset="0"/>
                                </a:rPr>
                                <m:t>𝑞</m:t>
                              </m:r>
                            </m:e>
                            <m:sub>
                              <m:r>
                                <a:rPr lang="en-GB" b="0" i="1" smtClean="0">
                                  <a:solidFill>
                                    <a:srgbClr val="747678"/>
                                  </a:solidFill>
                                  <a:latin typeface="Cambria Math" panose="02040503050406030204" pitchFamily="18" charset="0"/>
                                </a:rPr>
                                <m:t>2</m:t>
                              </m:r>
                            </m:sub>
                          </m:sSub>
                        </m:num>
                        <m:den>
                          <m:r>
                            <a:rPr lang="en-GB" b="0" i="1" smtClean="0">
                              <a:solidFill>
                                <a:srgbClr val="747678"/>
                              </a:solidFill>
                              <a:latin typeface="Cambria Math" panose="02040503050406030204" pitchFamily="18" charset="0"/>
                            </a:rPr>
                            <m:t>4</m:t>
                          </m:r>
                          <m:r>
                            <a:rPr lang="en-GB" b="0" i="1" smtClean="0">
                              <a:solidFill>
                                <a:srgbClr val="747678"/>
                              </a:solidFill>
                              <a:latin typeface="Cambria Math" panose="02040503050406030204" pitchFamily="18" charset="0"/>
                              <a:ea typeface="Cambria Math" panose="02040503050406030204" pitchFamily="18" charset="0"/>
                            </a:rPr>
                            <m:t>𝜋</m:t>
                          </m:r>
                          <m:sSub>
                            <m:sSubPr>
                              <m:ctrlPr>
                                <a:rPr lang="en-GB" b="0" i="1" smtClean="0">
                                  <a:solidFill>
                                    <a:srgbClr val="747678"/>
                                  </a:solidFill>
                                  <a:latin typeface="Cambria Math" panose="02040503050406030204" pitchFamily="18" charset="0"/>
                                  <a:ea typeface="Cambria Math" panose="02040503050406030204" pitchFamily="18" charset="0"/>
                                </a:rPr>
                              </m:ctrlPr>
                            </m:sSubPr>
                            <m:e>
                              <m:r>
                                <a:rPr lang="en-GB" b="0" i="1" smtClean="0">
                                  <a:solidFill>
                                    <a:srgbClr val="747678"/>
                                  </a:solidFill>
                                  <a:latin typeface="Cambria Math" panose="02040503050406030204" pitchFamily="18" charset="0"/>
                                  <a:ea typeface="Cambria Math" panose="02040503050406030204" pitchFamily="18" charset="0"/>
                                </a:rPr>
                                <m:t>𝜖</m:t>
                              </m:r>
                            </m:e>
                            <m:sub>
                              <m:r>
                                <a:rPr lang="en-GB" b="0" i="1" smtClean="0">
                                  <a:solidFill>
                                    <a:srgbClr val="747678"/>
                                  </a:solidFill>
                                  <a:latin typeface="Cambria Math" panose="02040503050406030204" pitchFamily="18" charset="0"/>
                                  <a:ea typeface="Cambria Math" panose="02040503050406030204" pitchFamily="18" charset="0"/>
                                </a:rPr>
                                <m:t>0</m:t>
                              </m:r>
                            </m:sub>
                          </m:sSub>
                          <m:sSup>
                            <m:sSupPr>
                              <m:ctrlPr>
                                <a:rPr lang="en-GB" b="0" i="1" smtClean="0">
                                  <a:solidFill>
                                    <a:srgbClr val="747678"/>
                                  </a:solidFill>
                                  <a:latin typeface="Cambria Math" panose="02040503050406030204" pitchFamily="18" charset="0"/>
                                  <a:ea typeface="Cambria Math" panose="02040503050406030204" pitchFamily="18" charset="0"/>
                                </a:rPr>
                              </m:ctrlPr>
                            </m:sSupPr>
                            <m:e>
                              <m:r>
                                <a:rPr lang="en-GB" b="0" i="1" smtClean="0">
                                  <a:solidFill>
                                    <a:srgbClr val="747678"/>
                                  </a:solidFill>
                                  <a:latin typeface="Cambria Math" panose="02040503050406030204" pitchFamily="18" charset="0"/>
                                  <a:ea typeface="Cambria Math" panose="02040503050406030204" pitchFamily="18" charset="0"/>
                                </a:rPr>
                                <m:t>𝑟</m:t>
                              </m:r>
                            </m:e>
                            <m:sup>
                              <m:r>
                                <a:rPr lang="en-GB" b="0" i="1" smtClean="0">
                                  <a:solidFill>
                                    <a:srgbClr val="747678"/>
                                  </a:solidFill>
                                  <a:latin typeface="Cambria Math" panose="02040503050406030204" pitchFamily="18" charset="0"/>
                                  <a:ea typeface="Cambria Math" panose="02040503050406030204" pitchFamily="18" charset="0"/>
                                </a:rPr>
                                <m:t>2</m:t>
                              </m:r>
                            </m:sup>
                          </m:sSup>
                        </m:den>
                      </m:f>
                    </m:oMath>
                  </m:oMathPara>
                </a14:m>
                <a:endParaRPr lang="en-GB">
                  <a:solidFill>
                    <a:srgbClr val="747678"/>
                  </a:solidFill>
                </a:endParaRPr>
              </a:p>
            </p:txBody>
          </p:sp>
        </mc:Choice>
        <mc:Fallback xmlns="">
          <p:sp>
            <p:nvSpPr>
              <p:cNvPr id="8" name="TextBox 7">
                <a:extLst>
                  <a:ext uri="{FF2B5EF4-FFF2-40B4-BE49-F238E27FC236}">
                    <a16:creationId xmlns:a16="http://schemas.microsoft.com/office/drawing/2014/main" id="{45C03427-8F54-32CE-BFF0-A6456B133B01}"/>
                  </a:ext>
                </a:extLst>
              </p:cNvPr>
              <p:cNvSpPr txBox="1">
                <a:spLocks noRot="1" noChangeAspect="1" noMove="1" noResize="1" noEditPoints="1" noAdjustHandles="1" noChangeArrowheads="1" noChangeShapeType="1" noTextEdit="1"/>
              </p:cNvSpPr>
              <p:nvPr/>
            </p:nvSpPr>
            <p:spPr>
              <a:xfrm>
                <a:off x="6172875" y="2954314"/>
                <a:ext cx="3211841" cy="787588"/>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F744AA2-DF22-4141-8590-886CC648048C}"/>
                  </a:ext>
                </a:extLst>
              </p:cNvPr>
              <p:cNvSpPr txBox="1"/>
              <p:nvPr/>
            </p:nvSpPr>
            <p:spPr>
              <a:xfrm>
                <a:off x="2359621" y="5859419"/>
                <a:ext cx="3342069" cy="7838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rgbClr val="747678"/>
                              </a:solidFill>
                              <a:latin typeface="Cambria Math" panose="02040503050406030204" pitchFamily="18" charset="0"/>
                            </a:rPr>
                          </m:ctrlPr>
                        </m:sSubPr>
                        <m:e>
                          <m:r>
                            <a:rPr lang="en-GB" b="0" i="1" smtClean="0">
                              <a:solidFill>
                                <a:srgbClr val="747678"/>
                              </a:solidFill>
                              <a:latin typeface="Cambria Math" panose="02040503050406030204" pitchFamily="18" charset="0"/>
                            </a:rPr>
                            <m:t>𝐹</m:t>
                          </m:r>
                        </m:e>
                        <m:sub>
                          <m:r>
                            <a:rPr lang="en-GB" b="0" i="1" smtClean="0">
                              <a:solidFill>
                                <a:srgbClr val="747678"/>
                              </a:solidFill>
                              <a:latin typeface="Cambria Math" panose="02040503050406030204" pitchFamily="18" charset="0"/>
                            </a:rPr>
                            <m:t>𝑔𝑟𝑎𝑣𝑖𝑡𝑎𝑡𝑖𝑜𝑛𝑎𝑙</m:t>
                          </m:r>
                        </m:sub>
                      </m:sSub>
                      <m:r>
                        <a:rPr lang="en-GB" b="0" i="1" smtClean="0">
                          <a:solidFill>
                            <a:srgbClr val="747678"/>
                          </a:solidFill>
                          <a:latin typeface="Cambria Math" panose="02040503050406030204" pitchFamily="18" charset="0"/>
                        </a:rPr>
                        <m:t>=</m:t>
                      </m:r>
                      <m:f>
                        <m:fPr>
                          <m:ctrlPr>
                            <a:rPr lang="en-GB" b="0" i="1" smtClean="0">
                              <a:solidFill>
                                <a:srgbClr val="747678"/>
                              </a:solidFill>
                              <a:latin typeface="Cambria Math" panose="02040503050406030204" pitchFamily="18" charset="0"/>
                            </a:rPr>
                          </m:ctrlPr>
                        </m:fPr>
                        <m:num>
                          <m:sSub>
                            <m:sSubPr>
                              <m:ctrlPr>
                                <a:rPr lang="en-GB" b="0" i="1" smtClean="0">
                                  <a:solidFill>
                                    <a:srgbClr val="747678"/>
                                  </a:solidFill>
                                  <a:latin typeface="Cambria Math" panose="02040503050406030204" pitchFamily="18" charset="0"/>
                                </a:rPr>
                              </m:ctrlPr>
                            </m:sSubPr>
                            <m:e>
                              <m:r>
                                <a:rPr lang="en-GB" b="0" i="1" smtClean="0">
                                  <a:solidFill>
                                    <a:srgbClr val="747678"/>
                                  </a:solidFill>
                                  <a:latin typeface="Cambria Math" panose="02040503050406030204" pitchFamily="18" charset="0"/>
                                </a:rPr>
                                <m:t>𝐺𝑚</m:t>
                              </m:r>
                            </m:e>
                            <m:sub>
                              <m:r>
                                <a:rPr lang="en-GB" b="0" i="1" smtClean="0">
                                  <a:solidFill>
                                    <a:srgbClr val="747678"/>
                                  </a:solidFill>
                                  <a:latin typeface="Cambria Math" panose="02040503050406030204" pitchFamily="18" charset="0"/>
                                </a:rPr>
                                <m:t>1</m:t>
                              </m:r>
                            </m:sub>
                          </m:sSub>
                          <m:sSub>
                            <m:sSubPr>
                              <m:ctrlPr>
                                <a:rPr lang="en-GB" b="0" i="1" smtClean="0">
                                  <a:solidFill>
                                    <a:srgbClr val="747678"/>
                                  </a:solidFill>
                                  <a:latin typeface="Cambria Math" panose="02040503050406030204" pitchFamily="18" charset="0"/>
                                </a:rPr>
                              </m:ctrlPr>
                            </m:sSubPr>
                            <m:e>
                              <m:r>
                                <a:rPr lang="en-GB" b="0" i="1" smtClean="0">
                                  <a:solidFill>
                                    <a:srgbClr val="747678"/>
                                  </a:solidFill>
                                  <a:latin typeface="Cambria Math" panose="02040503050406030204" pitchFamily="18" charset="0"/>
                                </a:rPr>
                                <m:t>𝑚</m:t>
                              </m:r>
                            </m:e>
                            <m:sub>
                              <m:r>
                                <a:rPr lang="en-GB" b="0" i="1" smtClean="0">
                                  <a:solidFill>
                                    <a:srgbClr val="747678"/>
                                  </a:solidFill>
                                  <a:latin typeface="Cambria Math" panose="02040503050406030204" pitchFamily="18" charset="0"/>
                                </a:rPr>
                                <m:t>2</m:t>
                              </m:r>
                            </m:sub>
                          </m:sSub>
                        </m:num>
                        <m:den>
                          <m:sSup>
                            <m:sSupPr>
                              <m:ctrlPr>
                                <a:rPr lang="en-GB" b="0" i="1" smtClean="0">
                                  <a:solidFill>
                                    <a:srgbClr val="747678"/>
                                  </a:solidFill>
                                  <a:latin typeface="Cambria Math" panose="02040503050406030204" pitchFamily="18" charset="0"/>
                                  <a:ea typeface="Cambria Math" panose="02040503050406030204" pitchFamily="18" charset="0"/>
                                </a:rPr>
                              </m:ctrlPr>
                            </m:sSupPr>
                            <m:e>
                              <m:r>
                                <a:rPr lang="en-GB" b="0" i="1" smtClean="0">
                                  <a:solidFill>
                                    <a:srgbClr val="747678"/>
                                  </a:solidFill>
                                  <a:latin typeface="Cambria Math" panose="02040503050406030204" pitchFamily="18" charset="0"/>
                                  <a:ea typeface="Cambria Math" panose="02040503050406030204" pitchFamily="18" charset="0"/>
                                </a:rPr>
                                <m:t>𝑟</m:t>
                              </m:r>
                            </m:e>
                            <m:sup>
                              <m:r>
                                <a:rPr lang="en-GB" b="0" i="1" smtClean="0">
                                  <a:solidFill>
                                    <a:srgbClr val="747678"/>
                                  </a:solidFill>
                                  <a:latin typeface="Cambria Math" panose="02040503050406030204" pitchFamily="18" charset="0"/>
                                  <a:ea typeface="Cambria Math" panose="02040503050406030204" pitchFamily="18" charset="0"/>
                                </a:rPr>
                                <m:t>2</m:t>
                              </m:r>
                            </m:sup>
                          </m:sSup>
                        </m:den>
                      </m:f>
                    </m:oMath>
                  </m:oMathPara>
                </a14:m>
                <a:endParaRPr lang="en-GB">
                  <a:solidFill>
                    <a:srgbClr val="747678"/>
                  </a:solidFill>
                </a:endParaRPr>
              </a:p>
            </p:txBody>
          </p:sp>
        </mc:Choice>
        <mc:Fallback xmlns="">
          <p:sp>
            <p:nvSpPr>
              <p:cNvPr id="9" name="TextBox 8">
                <a:extLst>
                  <a:ext uri="{FF2B5EF4-FFF2-40B4-BE49-F238E27FC236}">
                    <a16:creationId xmlns:a16="http://schemas.microsoft.com/office/drawing/2014/main" id="{DF744AA2-DF22-4141-8590-886CC648048C}"/>
                  </a:ext>
                </a:extLst>
              </p:cNvPr>
              <p:cNvSpPr txBox="1">
                <a:spLocks noRot="1" noChangeAspect="1" noMove="1" noResize="1" noEditPoints="1" noAdjustHandles="1" noChangeArrowheads="1" noChangeShapeType="1" noTextEdit="1"/>
              </p:cNvSpPr>
              <p:nvPr/>
            </p:nvSpPr>
            <p:spPr>
              <a:xfrm>
                <a:off x="2359621" y="5859419"/>
                <a:ext cx="3342069" cy="78380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5438F40-01AA-4768-3285-E8B8238644D9}"/>
                  </a:ext>
                </a:extLst>
              </p:cNvPr>
              <p:cNvSpPr txBox="1"/>
              <p:nvPr/>
            </p:nvSpPr>
            <p:spPr>
              <a:xfrm>
                <a:off x="7422387" y="6116040"/>
                <a:ext cx="1315938" cy="4912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rgbClr val="747678"/>
                              </a:solidFill>
                              <a:latin typeface="Cambria Math" panose="02040503050406030204" pitchFamily="18" charset="0"/>
                            </a:rPr>
                          </m:ctrlPr>
                        </m:sSubPr>
                        <m:e>
                          <m:r>
                            <a:rPr lang="en-GB" b="0" i="1" smtClean="0">
                              <a:solidFill>
                                <a:srgbClr val="747678"/>
                              </a:solidFill>
                              <a:latin typeface="Cambria Math" panose="02040503050406030204" pitchFamily="18" charset="0"/>
                            </a:rPr>
                            <m:t>𝐹</m:t>
                          </m:r>
                        </m:e>
                        <m:sub>
                          <m:r>
                            <a:rPr lang="en-GB" b="0" i="1" smtClean="0">
                              <a:solidFill>
                                <a:srgbClr val="747678"/>
                              </a:solidFill>
                              <a:latin typeface="Cambria Math" panose="02040503050406030204" pitchFamily="18" charset="0"/>
                            </a:rPr>
                            <m:t>𝑓𝑟𝑖𝑐𝑡𝑖𝑜𝑛</m:t>
                          </m:r>
                        </m:sub>
                      </m:sSub>
                    </m:oMath>
                  </m:oMathPara>
                </a14:m>
                <a:endParaRPr lang="en-GB">
                  <a:solidFill>
                    <a:srgbClr val="747678"/>
                  </a:solidFill>
                </a:endParaRPr>
              </a:p>
            </p:txBody>
          </p:sp>
        </mc:Choice>
        <mc:Fallback xmlns="">
          <p:sp>
            <p:nvSpPr>
              <p:cNvPr id="10" name="TextBox 9">
                <a:extLst>
                  <a:ext uri="{FF2B5EF4-FFF2-40B4-BE49-F238E27FC236}">
                    <a16:creationId xmlns:a16="http://schemas.microsoft.com/office/drawing/2014/main" id="{E5438F40-01AA-4768-3285-E8B8238644D9}"/>
                  </a:ext>
                </a:extLst>
              </p:cNvPr>
              <p:cNvSpPr txBox="1">
                <a:spLocks noRot="1" noChangeAspect="1" noMove="1" noResize="1" noEditPoints="1" noAdjustHandles="1" noChangeArrowheads="1" noChangeShapeType="1" noTextEdit="1"/>
              </p:cNvSpPr>
              <p:nvPr/>
            </p:nvSpPr>
            <p:spPr>
              <a:xfrm>
                <a:off x="7422387" y="6116040"/>
                <a:ext cx="1315938" cy="491288"/>
              </a:xfrm>
              <a:prstGeom prst="rect">
                <a:avLst/>
              </a:prstGeom>
              <a:blipFill>
                <a:blip r:embed="rId9"/>
                <a:stretch>
                  <a:fillRect b="-12346"/>
                </a:stretch>
              </a:blipFill>
            </p:spPr>
            <p:txBody>
              <a:bodyPr/>
              <a:lstStyle/>
              <a:p>
                <a:r>
                  <a:rPr lang="en-US">
                    <a:noFill/>
                  </a:rPr>
                  <a:t> </a:t>
                </a:r>
              </a:p>
            </p:txBody>
          </p:sp>
        </mc:Fallback>
      </mc:AlternateContent>
    </p:spTree>
    <p:extLst>
      <p:ext uri="{BB962C8B-B14F-4D97-AF65-F5344CB8AC3E}">
        <p14:creationId xmlns:p14="http://schemas.microsoft.com/office/powerpoint/2010/main" val="66916457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8099E-80A7-9D0F-6118-6728285A3BC8}"/>
              </a:ext>
            </a:extLst>
          </p:cNvPr>
          <p:cNvSpPr>
            <a:spLocks noGrp="1"/>
          </p:cNvSpPr>
          <p:nvPr>
            <p:ph type="title"/>
          </p:nvPr>
        </p:nvSpPr>
        <p:spPr/>
        <p:txBody>
          <a:bodyPr/>
          <a:lstStyle/>
          <a:p>
            <a:endParaRPr lang="en-GB"/>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10000"/>
              </a:bodyPr>
              <a:lstStyle/>
              <a:p>
                <a:pPr marL="0" indent="0">
                  <a:buNone/>
                </a:pPr>
                <a:r>
                  <a:rPr lang="en-GB" i="1"/>
                  <a:t>Maths tells us</a:t>
                </a:r>
              </a:p>
              <a:p>
                <a:pPr algn="ctr"/>
                <a14:m>
                  <m:oMath xmlns:m="http://schemas.openxmlformats.org/officeDocument/2006/math">
                    <m:sSub>
                      <m:sSubPr>
                        <m:ctrlPr>
                          <a:rPr lang="en-GB" i="1">
                            <a:latin typeface="Cambria Math" panose="02040503050406030204" pitchFamily="18" charset="0"/>
                          </a:rPr>
                        </m:ctrlPr>
                      </m:sSubPr>
                      <m:e>
                        <m:r>
                          <a:rPr lang="en-GB" i="1">
                            <a:latin typeface="Cambria Math" charset="0"/>
                          </a:rPr>
                          <m:t>𝐹</m:t>
                        </m:r>
                      </m:e>
                      <m:sub>
                        <m:r>
                          <m:rPr>
                            <m:sty m:val="p"/>
                          </m:rPr>
                          <a:rPr lang="en-GB" i="0" smtClean="0">
                            <a:latin typeface="Cambria Math" charset="0"/>
                          </a:rPr>
                          <m:t>centripetal</m:t>
                        </m:r>
                        <m:r>
                          <a:rPr lang="en-GB" i="1">
                            <a:latin typeface="Cambria Math" panose="02040503050406030204" pitchFamily="18" charset="0"/>
                          </a:rPr>
                          <m:t> </m:t>
                        </m:r>
                      </m:sub>
                    </m:sSub>
                    <m:r>
                      <a:rPr lang="en-GB" i="1">
                        <a:latin typeface="Cambria Math" charset="0"/>
                      </a:rPr>
                      <m:t>=</m:t>
                    </m:r>
                    <m:f>
                      <m:fPr>
                        <m:ctrlPr>
                          <a:rPr lang="en-GB" i="1">
                            <a:latin typeface="Cambria Math" panose="02040503050406030204" pitchFamily="18" charset="0"/>
                          </a:rPr>
                        </m:ctrlPr>
                      </m:fPr>
                      <m:num>
                        <m:r>
                          <a:rPr lang="en-GB" i="1">
                            <a:latin typeface="Cambria Math" charset="0"/>
                          </a:rPr>
                          <m:t>𝑚</m:t>
                        </m:r>
                        <m:sSup>
                          <m:sSupPr>
                            <m:ctrlPr>
                              <a:rPr lang="en-GB" i="1">
                                <a:latin typeface="Cambria Math" panose="02040503050406030204" pitchFamily="18" charset="0"/>
                              </a:rPr>
                            </m:ctrlPr>
                          </m:sSupPr>
                          <m:e>
                            <m:r>
                              <a:rPr lang="en-GB" i="1">
                                <a:latin typeface="Cambria Math" charset="0"/>
                              </a:rPr>
                              <m:t>𝑣</m:t>
                            </m:r>
                          </m:e>
                          <m:sup>
                            <m:r>
                              <a:rPr lang="en-GB" i="1">
                                <a:latin typeface="Cambria Math" charset="0"/>
                              </a:rPr>
                              <m:t>2</m:t>
                            </m:r>
                          </m:sup>
                        </m:sSup>
                      </m:num>
                      <m:den>
                        <m:r>
                          <a:rPr lang="en-GB" i="1">
                            <a:latin typeface="Cambria Math" charset="0"/>
                          </a:rPr>
                          <m:t>𝑟</m:t>
                        </m:r>
                      </m:den>
                    </m:f>
                  </m:oMath>
                </a14:m>
                <a:r>
                  <a:rPr lang="en-GB">
                    <a:effectLst/>
                  </a:rPr>
                  <a:t> </a:t>
                </a:r>
              </a:p>
              <a:p>
                <a:endParaRPr lang="en-GB"/>
              </a:p>
              <a:p>
                <a:pPr marL="0" indent="0">
                  <a:buNone/>
                </a:pPr>
                <a:r>
                  <a:rPr lang="en-GB">
                    <a:effectLst/>
                  </a:rPr>
                  <a:t>When combined with the physics behind the forces we can learn many things</a:t>
                </a:r>
              </a:p>
              <a:p>
                <a:pPr marL="0" indent="0">
                  <a:buNone/>
                </a:pPr>
                <a:endParaRPr lang="en-GB">
                  <a:effectLst/>
                </a:endParaRPr>
              </a:p>
              <a:p>
                <a:pPr marL="0" indent="0">
                  <a:buNone/>
                </a:pPr>
                <a:r>
                  <a:rPr lang="en-GB"/>
                  <a:t>For example…</a:t>
                </a:r>
                <a:endParaRPr lang="en-GB">
                  <a:effectLst/>
                </a:endParaRPr>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charset="0"/>
                            </a:rPr>
                            <m:t>𝐹</m:t>
                          </m:r>
                        </m:e>
                        <m:sub>
                          <m:r>
                            <m:rPr>
                              <m:sty m:val="p"/>
                            </m:rPr>
                            <a:rPr lang="en-GB" i="0" smtClean="0">
                              <a:latin typeface="Cambria Math" charset="0"/>
                            </a:rPr>
                            <m:t>centripetal</m:t>
                          </m:r>
                          <m:r>
                            <a:rPr lang="en-GB" i="1">
                              <a:latin typeface="Cambria Math" panose="02040503050406030204" pitchFamily="18" charset="0"/>
                            </a:rPr>
                            <m:t> </m:t>
                          </m:r>
                        </m:sub>
                      </m:sSub>
                      <m:r>
                        <a:rPr lang="en-GB" i="1">
                          <a:latin typeface="Cambria Math"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charset="0"/>
                                </a:rPr>
                                <m:t>𝑚</m:t>
                              </m:r>
                            </m:e>
                            <m:sub>
                              <m:r>
                                <m:rPr>
                                  <m:sty m:val="p"/>
                                </m:rPr>
                                <a:rPr lang="en-GB" i="0" smtClean="0">
                                  <a:latin typeface="Cambria Math" charset="0"/>
                                </a:rPr>
                                <m:t>earth</m:t>
                              </m:r>
                              <m:r>
                                <a:rPr lang="en-GB" i="1">
                                  <a:latin typeface="Cambria Math" panose="02040503050406030204" pitchFamily="18" charset="0"/>
                                </a:rPr>
                                <m:t> </m:t>
                              </m:r>
                            </m:sub>
                          </m:sSub>
                          <m:sSup>
                            <m:sSupPr>
                              <m:ctrlPr>
                                <a:rPr lang="en-GB" i="1">
                                  <a:latin typeface="Cambria Math" panose="02040503050406030204" pitchFamily="18" charset="0"/>
                                </a:rPr>
                              </m:ctrlPr>
                            </m:sSupPr>
                            <m:e>
                              <m:r>
                                <a:rPr lang="en-GB" i="1">
                                  <a:latin typeface="Cambria Math" charset="0"/>
                                </a:rPr>
                                <m:t>𝑣</m:t>
                              </m:r>
                            </m:e>
                            <m:sup>
                              <m:r>
                                <a:rPr lang="en-GB" i="1">
                                  <a:latin typeface="Cambria Math" charset="0"/>
                                </a:rPr>
                                <m:t>2</m:t>
                              </m:r>
                            </m:sup>
                          </m:sSup>
                        </m:num>
                        <m:den>
                          <m:r>
                            <a:rPr lang="en-GB" i="1">
                              <a:latin typeface="Cambria Math" charset="0"/>
                            </a:rPr>
                            <m:t>𝑟</m:t>
                          </m:r>
                        </m:den>
                      </m:f>
                      <m:r>
                        <a:rPr lang="en-GB" i="1">
                          <a:latin typeface="Cambria Math" charset="0"/>
                        </a:rPr>
                        <m:t>=</m:t>
                      </m:r>
                      <m:sSub>
                        <m:sSubPr>
                          <m:ctrlPr>
                            <a:rPr lang="en-GB" i="1">
                              <a:latin typeface="Cambria Math" panose="02040503050406030204" pitchFamily="18" charset="0"/>
                            </a:rPr>
                          </m:ctrlPr>
                        </m:sSubPr>
                        <m:e>
                          <m:r>
                            <a:rPr lang="en-GB" i="1">
                              <a:latin typeface="Cambria Math" charset="0"/>
                            </a:rPr>
                            <m:t>𝐹</m:t>
                          </m:r>
                        </m:e>
                        <m:sub>
                          <m:r>
                            <m:rPr>
                              <m:sty m:val="p"/>
                            </m:rPr>
                            <a:rPr lang="en-GB" i="0" smtClean="0">
                              <a:latin typeface="Cambria Math" charset="0"/>
                            </a:rPr>
                            <m:t>gravity</m:t>
                          </m:r>
                          <m:r>
                            <a:rPr lang="en-GB" i="1">
                              <a:latin typeface="Cambria Math" panose="02040503050406030204" pitchFamily="18" charset="0"/>
                            </a:rPr>
                            <m:t> </m:t>
                          </m:r>
                        </m:sub>
                      </m:sSub>
                      <m:r>
                        <a:rPr lang="en-GB" i="1">
                          <a:latin typeface="Cambria Math" charset="0"/>
                        </a:rPr>
                        <m:t>=</m:t>
                      </m:r>
                      <m:f>
                        <m:fPr>
                          <m:ctrlPr>
                            <a:rPr lang="en-GB" i="1">
                              <a:latin typeface="Cambria Math" panose="02040503050406030204" pitchFamily="18" charset="0"/>
                            </a:rPr>
                          </m:ctrlPr>
                        </m:fPr>
                        <m:num>
                          <m:r>
                            <a:rPr lang="en-GB" i="1">
                              <a:latin typeface="Cambria Math" charset="0"/>
                            </a:rPr>
                            <m:t>𝐺</m:t>
                          </m:r>
                          <m:sSub>
                            <m:sSubPr>
                              <m:ctrlPr>
                                <a:rPr lang="en-GB" i="1">
                                  <a:latin typeface="Cambria Math" panose="02040503050406030204" pitchFamily="18" charset="0"/>
                                </a:rPr>
                              </m:ctrlPr>
                            </m:sSubPr>
                            <m:e>
                              <m:r>
                                <a:rPr lang="en-GB" i="1">
                                  <a:latin typeface="Cambria Math" charset="0"/>
                                </a:rPr>
                                <m:t>𝑚</m:t>
                              </m:r>
                            </m:e>
                            <m:sub>
                              <m:r>
                                <m:rPr>
                                  <m:sty m:val="p"/>
                                </m:rPr>
                                <a:rPr lang="en-GB" i="0" smtClean="0">
                                  <a:latin typeface="Cambria Math" charset="0"/>
                                </a:rPr>
                                <m:t>sun</m:t>
                              </m:r>
                              <m:r>
                                <a:rPr lang="en-GB" i="1">
                                  <a:latin typeface="Cambria Math" panose="02040503050406030204" pitchFamily="18" charset="0"/>
                                </a:rPr>
                                <m:t> </m:t>
                              </m:r>
                            </m:sub>
                          </m:sSub>
                          <m:sSub>
                            <m:sSubPr>
                              <m:ctrlPr>
                                <a:rPr lang="en-GB" i="1">
                                  <a:latin typeface="Cambria Math" panose="02040503050406030204" pitchFamily="18" charset="0"/>
                                </a:rPr>
                              </m:ctrlPr>
                            </m:sSubPr>
                            <m:e>
                              <m:r>
                                <a:rPr lang="en-GB" i="1">
                                  <a:latin typeface="Cambria Math" charset="0"/>
                                </a:rPr>
                                <m:t>𝑚</m:t>
                              </m:r>
                            </m:e>
                            <m:sub>
                              <m:r>
                                <m:rPr>
                                  <m:sty m:val="p"/>
                                </m:rPr>
                                <a:rPr lang="en-GB" i="0" smtClean="0">
                                  <a:latin typeface="Cambria Math" charset="0"/>
                                </a:rPr>
                                <m:t>earth</m:t>
                              </m:r>
                              <m:r>
                                <a:rPr lang="en-GB" i="1">
                                  <a:latin typeface="Cambria Math" panose="02040503050406030204" pitchFamily="18" charset="0"/>
                                </a:rPr>
                                <m:t> </m:t>
                              </m:r>
                            </m:sub>
                          </m:sSub>
                        </m:num>
                        <m:den>
                          <m:sSup>
                            <m:sSupPr>
                              <m:ctrlPr>
                                <a:rPr lang="en-GB" i="1">
                                  <a:latin typeface="Cambria Math" panose="02040503050406030204" pitchFamily="18" charset="0"/>
                                </a:rPr>
                              </m:ctrlPr>
                            </m:sSupPr>
                            <m:e>
                              <m:r>
                                <a:rPr lang="en-GB" i="1">
                                  <a:latin typeface="Cambria Math" charset="0"/>
                                </a:rPr>
                                <m:t>𝑟</m:t>
                              </m:r>
                            </m:e>
                            <m:sup>
                              <m:r>
                                <a:rPr lang="en-GB" i="1">
                                  <a:latin typeface="Cambria Math" charset="0"/>
                                </a:rPr>
                                <m:t>2</m:t>
                              </m:r>
                            </m:sup>
                          </m:sSup>
                        </m:den>
                      </m:f>
                    </m:oMath>
                  </m:oMathPara>
                </a14:m>
                <a:endParaRPr lang="en-GB"/>
              </a:p>
              <a:p>
                <a:endParaRPr lang="en-GB"/>
              </a:p>
              <a:p>
                <a:endParaRPr lang="en-GB">
                  <a:effectLst/>
                </a:endParaRPr>
              </a:p>
              <a:p>
                <a:endParaRPr lang="en-GB"/>
              </a:p>
              <a:p>
                <a:endParaRPr lang="en-GB"/>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101" t="-2101"/>
                </a:stretch>
              </a:blipFill>
            </p:spPr>
            <p:txBody>
              <a:bodyPr/>
              <a:lstStyle/>
              <a:p>
                <a:r>
                  <a:rPr lang="en-GB">
                    <a:noFill/>
                  </a:rPr>
                  <a:t> </a:t>
                </a:r>
              </a:p>
            </p:txBody>
          </p:sp>
        </mc:Fallback>
      </mc:AlternateContent>
    </p:spTree>
    <p:extLst>
      <p:ext uri="{BB962C8B-B14F-4D97-AF65-F5344CB8AC3E}">
        <p14:creationId xmlns:p14="http://schemas.microsoft.com/office/powerpoint/2010/main" val="1896687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blinds(horizontal)">
                                      <p:cBhvr>
                                        <p:cTn id="12" dur="500"/>
                                        <p:tgtEl>
                                          <p:spTgt spid="3">
                                            <p:txEl>
                                              <p:pRg st="5" end="5"/>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blinds(horizontal)">
                                      <p:cBhvr>
                                        <p:cTn id="1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D3A10-7824-00FF-2820-A4666058D38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6DCA50E0-3D07-B0DE-C90E-B5B72BBF301F}"/>
              </a:ext>
            </a:extLst>
          </p:cNvPr>
          <p:cNvSpPr>
            <a:spLocks noGrp="1"/>
          </p:cNvSpPr>
          <p:nvPr>
            <p:ph type="title"/>
          </p:nvPr>
        </p:nvSpPr>
        <p:spPr/>
        <p:txBody>
          <a:bodyPr>
            <a:normAutofit/>
          </a:bodyPr>
          <a:lstStyle/>
          <a:p>
            <a:r>
              <a:rPr lang="en-CA" dirty="0"/>
              <a:t>Why is it Like That?</a:t>
            </a:r>
          </a:p>
        </p:txBody>
      </p:sp>
      <p:sp>
        <p:nvSpPr>
          <p:cNvPr id="7" name="Content Placeholder 6">
            <a:extLst>
              <a:ext uri="{FF2B5EF4-FFF2-40B4-BE49-F238E27FC236}">
                <a16:creationId xmlns:a16="http://schemas.microsoft.com/office/drawing/2014/main" id="{7772ABB0-DB14-1B63-167A-7D465E012406}"/>
              </a:ext>
            </a:extLst>
          </p:cNvPr>
          <p:cNvSpPr>
            <a:spLocks noGrp="1"/>
          </p:cNvSpPr>
          <p:nvPr>
            <p:ph idx="1"/>
          </p:nvPr>
        </p:nvSpPr>
        <p:spPr>
          <a:xfrm>
            <a:off x="1676400" y="6492875"/>
            <a:ext cx="10515600" cy="263343"/>
          </a:xfrm>
        </p:spPr>
        <p:txBody>
          <a:bodyPr>
            <a:normAutofit lnSpcReduction="10000"/>
          </a:bodyPr>
          <a:lstStyle/>
          <a:p>
            <a:pPr algn="r"/>
            <a:r>
              <a:rPr lang="en-GB" sz="1200" dirty="0"/>
              <a:t>CC3.0 https://commons.wikimedia.org/wiki/File:Views_of_the_LHC_tunnel_sector_3-4,_tirage_2.jpg</a:t>
            </a:r>
          </a:p>
        </p:txBody>
      </p:sp>
      <p:pic>
        <p:nvPicPr>
          <p:cNvPr id="1026" name="Picture 2">
            <a:extLst>
              <a:ext uri="{FF2B5EF4-FFF2-40B4-BE49-F238E27FC236}">
                <a16:creationId xmlns:a16="http://schemas.microsoft.com/office/drawing/2014/main" id="{B5E0E298-3090-A21D-BEF9-4B5B0F231F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2852161" y="1525378"/>
            <a:ext cx="6487678" cy="4314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82851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27015-4563-04D9-1093-6B71BFA30A3B}"/>
              </a:ext>
            </a:extLst>
          </p:cNvPr>
          <p:cNvSpPr>
            <a:spLocks noGrp="1"/>
          </p:cNvSpPr>
          <p:nvPr>
            <p:ph type="title"/>
          </p:nvPr>
        </p:nvSpPr>
        <p:spPr/>
        <p:txBody>
          <a:bodyPr>
            <a:normAutofit fontScale="90000"/>
          </a:bodyPr>
          <a:lstStyle/>
          <a:p>
            <a:endParaRPr lang="en-GB"/>
          </a:p>
        </p:txBody>
      </p:sp>
      <p:sp>
        <p:nvSpPr>
          <p:cNvPr id="4" name="AutoShape 2" descr="Image preview">
            <a:extLst>
              <a:ext uri="{FF2B5EF4-FFF2-40B4-BE49-F238E27FC236}">
                <a16:creationId xmlns:a16="http://schemas.microsoft.com/office/drawing/2014/main" id="{E22DAC2B-9DB2-36D5-6BE9-9274F7AD81F6}"/>
              </a:ext>
            </a:extLst>
          </p:cNvPr>
          <p:cNvSpPr>
            <a:spLocks noGrp="1" noChangeAspect="1" noChangeArrowheads="1"/>
          </p:cNvSpPr>
          <p:nvPr>
            <p:ph type="body" sz="quarter" idx="10"/>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 name="Picture 6" descr="A person in a white coat holding a light up object&#10;&#10;AI-generated content may be incorrect.">
            <a:extLst>
              <a:ext uri="{FF2B5EF4-FFF2-40B4-BE49-F238E27FC236}">
                <a16:creationId xmlns:a16="http://schemas.microsoft.com/office/drawing/2014/main" id="{6330B764-5550-5181-620D-A86DF7A3920D}"/>
              </a:ext>
            </a:extLst>
          </p:cNvPr>
          <p:cNvPicPr>
            <a:picLocks noChangeAspect="1"/>
          </p:cNvPicPr>
          <p:nvPr/>
        </p:nvPicPr>
        <p:blipFill>
          <a:blip r:embed="rId2"/>
          <a:stretch>
            <a:fillRect/>
          </a:stretch>
        </p:blipFill>
        <p:spPr>
          <a:xfrm>
            <a:off x="3048000" y="1143000"/>
            <a:ext cx="6096000" cy="4572000"/>
          </a:xfrm>
          <a:prstGeom prst="rect">
            <a:avLst/>
          </a:prstGeom>
        </p:spPr>
      </p:pic>
    </p:spTree>
    <p:extLst>
      <p:ext uri="{BB962C8B-B14F-4D97-AF65-F5344CB8AC3E}">
        <p14:creationId xmlns:p14="http://schemas.microsoft.com/office/powerpoint/2010/main" val="86599711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9DD7C-6B8F-1FFC-854F-0F3390DCBF8D}"/>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E6EE7DD8-1656-EAB4-0231-72FC15609E92}"/>
              </a:ext>
            </a:extLst>
          </p:cNvPr>
          <p:cNvSpPr>
            <a:spLocks noGrp="1"/>
          </p:cNvSpPr>
          <p:nvPr>
            <p:ph type="body" sz="quarter" idx="10"/>
          </p:nvPr>
        </p:nvSpPr>
        <p:spPr>
          <a:xfrm>
            <a:off x="527051" y="1268417"/>
            <a:ext cx="3912765" cy="4104803"/>
          </a:xfrm>
        </p:spPr>
        <p:txBody>
          <a:bodyPr>
            <a:normAutofit fontScale="92500" lnSpcReduction="10000"/>
          </a:bodyPr>
          <a:lstStyle/>
          <a:p>
            <a:r>
              <a:rPr lang="en-GB"/>
              <a:t>Shutter speed: 1/37 second </a:t>
            </a:r>
          </a:p>
          <a:p>
            <a:endParaRPr lang="en-GB"/>
          </a:p>
          <a:p>
            <a:r>
              <a:rPr lang="en-GB"/>
              <a:t>This means the camera is capturing “light” for 1/37 of a second.</a:t>
            </a:r>
          </a:p>
          <a:p>
            <a:endParaRPr lang="en-GB"/>
          </a:p>
          <a:p>
            <a:r>
              <a:rPr lang="en-GB"/>
              <a:t>Radius from centre of drill to lit sparkler: 15 cm</a:t>
            </a:r>
          </a:p>
          <a:p>
            <a:endParaRPr lang="en-GB"/>
          </a:p>
          <a:p>
            <a:r>
              <a:rPr lang="en-GB" b="1"/>
              <a:t>Calculate RPM of drill</a:t>
            </a:r>
          </a:p>
        </p:txBody>
      </p:sp>
      <p:pic>
        <p:nvPicPr>
          <p:cNvPr id="5" name="Picture 4" descr="A person in a lab coat holding a robot&#10;&#10;AI-generated content may be incorrect.">
            <a:extLst>
              <a:ext uri="{FF2B5EF4-FFF2-40B4-BE49-F238E27FC236}">
                <a16:creationId xmlns:a16="http://schemas.microsoft.com/office/drawing/2014/main" id="{330AA373-B9EE-DCAD-CA1C-558AE969221D}"/>
              </a:ext>
            </a:extLst>
          </p:cNvPr>
          <p:cNvPicPr>
            <a:picLocks noChangeAspect="1"/>
          </p:cNvPicPr>
          <p:nvPr/>
        </p:nvPicPr>
        <p:blipFill>
          <a:blip r:embed="rId3"/>
          <a:stretch>
            <a:fillRect/>
          </a:stretch>
        </p:blipFill>
        <p:spPr>
          <a:xfrm>
            <a:off x="5433086" y="0"/>
            <a:ext cx="6780245" cy="5085184"/>
          </a:xfrm>
          <a:prstGeom prst="rect">
            <a:avLst/>
          </a:prstGeom>
        </p:spPr>
      </p:pic>
      <p:sp>
        <p:nvSpPr>
          <p:cNvPr id="4" name="Partial Circle 3">
            <a:extLst>
              <a:ext uri="{FF2B5EF4-FFF2-40B4-BE49-F238E27FC236}">
                <a16:creationId xmlns:a16="http://schemas.microsoft.com/office/drawing/2014/main" id="{F16CE964-6E32-6761-0D4C-255EEAED871F}"/>
              </a:ext>
            </a:extLst>
          </p:cNvPr>
          <p:cNvSpPr/>
          <p:nvPr/>
        </p:nvSpPr>
        <p:spPr>
          <a:xfrm rot="21412761">
            <a:off x="8088969" y="1489813"/>
            <a:ext cx="1224136" cy="1224136"/>
          </a:xfrm>
          <a:prstGeom prst="pie">
            <a:avLst>
              <a:gd name="adj1" fmla="val 3442159"/>
              <a:gd name="adj2" fmla="val 921761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a:extLst>
              <a:ext uri="{FF2B5EF4-FFF2-40B4-BE49-F238E27FC236}">
                <a16:creationId xmlns:a16="http://schemas.microsoft.com/office/drawing/2014/main" id="{6B8D727C-5C9F-19D8-CD17-B0BF7609C831}"/>
              </a:ext>
            </a:extLst>
          </p:cNvPr>
          <p:cNvSpPr txBox="1"/>
          <p:nvPr/>
        </p:nvSpPr>
        <p:spPr>
          <a:xfrm>
            <a:off x="8282588" y="5187007"/>
            <a:ext cx="2526654" cy="461665"/>
          </a:xfrm>
          <a:prstGeom prst="rect">
            <a:avLst/>
          </a:prstGeom>
          <a:noFill/>
        </p:spPr>
        <p:txBody>
          <a:bodyPr wrap="none" rtlCol="0">
            <a:spAutoFit/>
          </a:bodyPr>
          <a:lstStyle/>
          <a:p>
            <a:r>
              <a:rPr lang="en-US"/>
              <a:t>Approx 90 degrees</a:t>
            </a:r>
            <a:endParaRPr lang="en-GB"/>
          </a:p>
        </p:txBody>
      </p:sp>
    </p:spTree>
    <p:extLst>
      <p:ext uri="{BB962C8B-B14F-4D97-AF65-F5344CB8AC3E}">
        <p14:creationId xmlns:p14="http://schemas.microsoft.com/office/powerpoint/2010/main" val="4214629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1" nodeType="clickEffect">
                                  <p:stCondLst>
                                    <p:cond delay="0"/>
                                  </p:stCondLst>
                                  <p:childTnLst>
                                    <p:animMotion origin="layout" path="M -1.875E-6 -1.48148E-6 L -0.32096 0.36158 " pathEditMode="relative" rAng="0" ptsTypes="AA">
                                      <p:cBhvr>
                                        <p:cTn id="10" dur="2000" fill="hold"/>
                                        <p:tgtEl>
                                          <p:spTgt spid="4"/>
                                        </p:tgtEl>
                                        <p:attrNameLst>
                                          <p:attrName>ppt_x</p:attrName>
                                          <p:attrName>ppt_y</p:attrName>
                                        </p:attrNameLst>
                                      </p:cBhvr>
                                      <p:rCtr x="-16055" y="18079"/>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373AB4-51F5-D5E2-547E-8BD95EE580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3D5BEA-32A1-EB8F-FCB8-6D97E926C692}"/>
              </a:ext>
            </a:extLst>
          </p:cNvPr>
          <p:cNvSpPr>
            <a:spLocks noGrp="1"/>
          </p:cNvSpPr>
          <p:nvPr>
            <p:ph type="ctrTitle"/>
          </p:nvPr>
        </p:nvSpPr>
        <p:spPr/>
        <p:txBody>
          <a:bodyPr>
            <a:normAutofit fontScale="90000"/>
          </a:bodyPr>
          <a:lstStyle/>
          <a:p>
            <a:r>
              <a:rPr lang="en-US" dirty="0"/>
              <a:t>Particles – fields and motion</a:t>
            </a:r>
          </a:p>
        </p:txBody>
      </p:sp>
      <p:sp>
        <p:nvSpPr>
          <p:cNvPr id="5" name="Subtitle 4">
            <a:extLst>
              <a:ext uri="{FF2B5EF4-FFF2-40B4-BE49-F238E27FC236}">
                <a16:creationId xmlns:a16="http://schemas.microsoft.com/office/drawing/2014/main" id="{30BFD984-D44F-D0C3-3AFF-401AADC3F78E}"/>
              </a:ext>
            </a:extLst>
          </p:cNvPr>
          <p:cNvSpPr>
            <a:spLocks noGrp="1"/>
          </p:cNvSpPr>
          <p:nvPr>
            <p:ph type="subTitle" idx="1"/>
          </p:nvPr>
        </p:nvSpPr>
        <p:spPr/>
        <p:txBody>
          <a:bodyPr/>
          <a:lstStyle/>
          <a:p>
            <a:r>
              <a:rPr lang="en-US" dirty="0"/>
              <a:t>Jackie Flaherty </a:t>
            </a:r>
          </a:p>
          <a:p>
            <a:r>
              <a:rPr lang="en-US" dirty="0"/>
              <a:t>Jed Marshall</a:t>
            </a:r>
            <a:endParaRPr lang="en-GB" dirty="0"/>
          </a:p>
        </p:txBody>
      </p:sp>
    </p:spTree>
    <p:extLst>
      <p:ext uri="{BB962C8B-B14F-4D97-AF65-F5344CB8AC3E}">
        <p14:creationId xmlns:p14="http://schemas.microsoft.com/office/powerpoint/2010/main" val="2702907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49250-AC2A-C7B9-EC17-D010C44F17CF}"/>
              </a:ext>
            </a:extLst>
          </p:cNvPr>
          <p:cNvSpPr>
            <a:spLocks noGrp="1"/>
          </p:cNvSpPr>
          <p:nvPr>
            <p:ph type="title"/>
          </p:nvPr>
        </p:nvSpPr>
        <p:spPr/>
        <p:txBody>
          <a:bodyPr/>
          <a:lstStyle/>
          <a:p>
            <a:r>
              <a:rPr lang="en-GB" dirty="0"/>
              <a:t>Which fields - proton</a:t>
            </a:r>
          </a:p>
        </p:txBody>
      </p:sp>
      <p:sp>
        <p:nvSpPr>
          <p:cNvPr id="3" name="Content Placeholder 2">
            <a:extLst>
              <a:ext uri="{FF2B5EF4-FFF2-40B4-BE49-F238E27FC236}">
                <a16:creationId xmlns:a16="http://schemas.microsoft.com/office/drawing/2014/main" id="{E980F1A2-EE8E-7598-3946-95D2081A220C}"/>
              </a:ext>
            </a:extLst>
          </p:cNvPr>
          <p:cNvSpPr>
            <a:spLocks noGrp="1"/>
          </p:cNvSpPr>
          <p:nvPr>
            <p:ph idx="1"/>
          </p:nvPr>
        </p:nvSpPr>
        <p:spPr/>
        <p:txBody>
          <a:bodyPr/>
          <a:lstStyle/>
          <a:p>
            <a:r>
              <a:rPr lang="en-GB" dirty="0"/>
              <a:t>Which fields will “affect” a proton, why?</a:t>
            </a:r>
          </a:p>
          <a:p>
            <a:endParaRPr lang="en-GB" dirty="0"/>
          </a:p>
          <a:p>
            <a:r>
              <a:rPr lang="en-GB" dirty="0"/>
              <a:t>How will they affect a protons motion.</a:t>
            </a:r>
          </a:p>
          <a:p>
            <a:br>
              <a:rPr lang="en-GB" dirty="0"/>
            </a:br>
            <a:r>
              <a:rPr lang="en-GB" dirty="0"/>
              <a:t>Relate to particle beam.</a:t>
            </a:r>
          </a:p>
        </p:txBody>
      </p:sp>
    </p:spTree>
    <p:extLst>
      <p:ext uri="{BB962C8B-B14F-4D97-AF65-F5344CB8AC3E}">
        <p14:creationId xmlns:p14="http://schemas.microsoft.com/office/powerpoint/2010/main" val="204201791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B6C62-A0F7-939E-DEF1-B4658195F3E5}"/>
              </a:ext>
            </a:extLst>
          </p:cNvPr>
          <p:cNvSpPr>
            <a:spLocks noGrp="1"/>
          </p:cNvSpPr>
          <p:nvPr>
            <p:ph type="title"/>
          </p:nvPr>
        </p:nvSpPr>
        <p:spPr/>
        <p:txBody>
          <a:bodyPr/>
          <a:lstStyle/>
          <a:p>
            <a:r>
              <a:rPr lang="en-GB" dirty="0"/>
              <a:t>Charged particle in fields</a:t>
            </a:r>
          </a:p>
        </p:txBody>
      </p:sp>
      <p:sp>
        <p:nvSpPr>
          <p:cNvPr id="3" name="Content Placeholder 2">
            <a:extLst>
              <a:ext uri="{FF2B5EF4-FFF2-40B4-BE49-F238E27FC236}">
                <a16:creationId xmlns:a16="http://schemas.microsoft.com/office/drawing/2014/main" id="{CAF283AB-B56C-D965-DB6F-37D6DD49B178}"/>
              </a:ext>
            </a:extLst>
          </p:cNvPr>
          <p:cNvSpPr>
            <a:spLocks noGrp="1"/>
          </p:cNvSpPr>
          <p:nvPr>
            <p:ph idx="1"/>
          </p:nvPr>
        </p:nvSpPr>
        <p:spPr/>
        <p:txBody>
          <a:bodyPr/>
          <a:lstStyle/>
          <a:p>
            <a:r>
              <a:rPr lang="en-GB" dirty="0">
                <a:hlinkClick r:id="rId2"/>
              </a:rPr>
              <a:t>https://ophysics.com/em6.html</a:t>
            </a:r>
            <a:r>
              <a:rPr lang="en-GB" dirty="0"/>
              <a:t> </a:t>
            </a:r>
          </a:p>
          <a:p>
            <a:endParaRPr lang="en-GB" dirty="0"/>
          </a:p>
          <a:p>
            <a:r>
              <a:rPr lang="en-GB" dirty="0">
                <a:hlinkClick r:id="rId3"/>
              </a:rPr>
              <a:t>https://ophysics.com/em7.html</a:t>
            </a:r>
            <a:r>
              <a:rPr lang="en-GB" dirty="0"/>
              <a:t> </a:t>
            </a:r>
          </a:p>
        </p:txBody>
      </p:sp>
    </p:spTree>
    <p:extLst>
      <p:ext uri="{BB962C8B-B14F-4D97-AF65-F5344CB8AC3E}">
        <p14:creationId xmlns:p14="http://schemas.microsoft.com/office/powerpoint/2010/main" val="115858212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4F94E-44F1-47E0-004E-904C5F8AA15A}"/>
              </a:ext>
            </a:extLst>
          </p:cNvPr>
          <p:cNvSpPr>
            <a:spLocks noGrp="1"/>
          </p:cNvSpPr>
          <p:nvPr>
            <p:ph type="title"/>
          </p:nvPr>
        </p:nvSpPr>
        <p:spPr/>
        <p:txBody>
          <a:bodyPr>
            <a:normAutofit fontScale="90000"/>
          </a:bodyPr>
          <a:lstStyle/>
          <a:p>
            <a:r>
              <a:rPr lang="en-GB" dirty="0"/>
              <a:t>Proton in a Uniform Electric Field – Linear Acceleration</a:t>
            </a:r>
          </a:p>
        </p:txBody>
      </p:sp>
      <p:sp>
        <p:nvSpPr>
          <p:cNvPr id="3" name="Content Placeholder 2">
            <a:extLst>
              <a:ext uri="{FF2B5EF4-FFF2-40B4-BE49-F238E27FC236}">
                <a16:creationId xmlns:a16="http://schemas.microsoft.com/office/drawing/2014/main" id="{1A2A1CB8-81A8-DC02-F323-B630144DD426}"/>
              </a:ext>
            </a:extLst>
          </p:cNvPr>
          <p:cNvSpPr>
            <a:spLocks noGrp="1"/>
          </p:cNvSpPr>
          <p:nvPr>
            <p:ph idx="1"/>
          </p:nvPr>
        </p:nvSpPr>
        <p:spPr/>
        <p:txBody>
          <a:bodyPr>
            <a:normAutofit fontScale="85000" lnSpcReduction="10000"/>
          </a:bodyPr>
          <a:lstStyle/>
          <a:p>
            <a:r>
              <a:rPr lang="en-GB" dirty="0"/>
              <a:t>Two parallel plates create a uniform electric field.</a:t>
            </a:r>
          </a:p>
          <a:p>
            <a:r>
              <a:rPr lang="en-GB" dirty="0"/>
              <a:t>Proton starts at rest near the positive plate and is accelerated toward the negative plate.</a:t>
            </a:r>
          </a:p>
          <a:p>
            <a:r>
              <a:rPr lang="en-GB" dirty="0"/>
              <a:t>Force on proton: 𝐹=𝑞𝐸  F=</a:t>
            </a:r>
            <a:r>
              <a:rPr lang="en-GB" dirty="0" err="1"/>
              <a:t>qE</a:t>
            </a:r>
            <a:r>
              <a:rPr lang="en-GB" dirty="0"/>
              <a:t> (constant, because E is uniform).</a:t>
            </a:r>
          </a:p>
          <a:p>
            <a:r>
              <a:rPr lang="en-GB" dirty="0"/>
              <a:t>Acceleration: 𝑎=𝐹/ 𝑚=𝑞𝐸/𝑚 (constant).</a:t>
            </a:r>
          </a:p>
          <a:p>
            <a:r>
              <a:rPr lang="en-GB" dirty="0"/>
              <a:t>Motion is linear along the field lines — displacement follows 𝑠=𝑢𝑡+0.5𝑎𝑡</a:t>
            </a:r>
            <a:r>
              <a:rPr lang="en-GB" baseline="30000" dirty="0"/>
              <a:t>2</a:t>
            </a:r>
          </a:p>
          <a:p>
            <a:r>
              <a:rPr lang="en-GB" dirty="0"/>
              <a:t>Kinetic energy gained comes from the work done by the electric field: </a:t>
            </a:r>
            <a:r>
              <a:rPr lang="en-GB" dirty="0" err="1"/>
              <a:t>qV</a:t>
            </a:r>
            <a:r>
              <a:rPr lang="en-GB" dirty="0"/>
              <a:t> = 0.5mv</a:t>
            </a:r>
            <a:r>
              <a:rPr lang="en-GB" baseline="30000" dirty="0"/>
              <a:t>2</a:t>
            </a:r>
          </a:p>
        </p:txBody>
      </p:sp>
    </p:spTree>
    <p:extLst>
      <p:ext uri="{BB962C8B-B14F-4D97-AF65-F5344CB8AC3E}">
        <p14:creationId xmlns:p14="http://schemas.microsoft.com/office/powerpoint/2010/main" val="85908217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806D1A-A6BC-725B-A61F-2E9AFB7C33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A78176-E491-29DA-3CAB-3223B88F2F1F}"/>
              </a:ext>
            </a:extLst>
          </p:cNvPr>
          <p:cNvSpPr>
            <a:spLocks noGrp="1"/>
          </p:cNvSpPr>
          <p:nvPr>
            <p:ph type="title"/>
          </p:nvPr>
        </p:nvSpPr>
        <p:spPr/>
        <p:txBody>
          <a:bodyPr>
            <a:normAutofit fontScale="90000"/>
          </a:bodyPr>
          <a:lstStyle/>
          <a:p>
            <a:r>
              <a:rPr lang="en-GB" dirty="0"/>
              <a:t>Proton in Electric and No-Field Regions – Projectile Motion</a:t>
            </a:r>
          </a:p>
        </p:txBody>
      </p:sp>
      <p:sp>
        <p:nvSpPr>
          <p:cNvPr id="3" name="Content Placeholder 2">
            <a:extLst>
              <a:ext uri="{FF2B5EF4-FFF2-40B4-BE49-F238E27FC236}">
                <a16:creationId xmlns:a16="http://schemas.microsoft.com/office/drawing/2014/main" id="{EB735CDD-C48E-6793-EDFA-F2E0B7537797}"/>
              </a:ext>
            </a:extLst>
          </p:cNvPr>
          <p:cNvSpPr>
            <a:spLocks noGrp="1"/>
          </p:cNvSpPr>
          <p:nvPr>
            <p:ph idx="1"/>
          </p:nvPr>
        </p:nvSpPr>
        <p:spPr/>
        <p:txBody>
          <a:bodyPr>
            <a:normAutofit/>
          </a:bodyPr>
          <a:lstStyle/>
          <a:p>
            <a:r>
              <a:rPr lang="en-GB" dirty="0"/>
              <a:t>Proton enters a region between plates with initial horizontal velocity</a:t>
            </a:r>
          </a:p>
          <a:p>
            <a:r>
              <a:rPr lang="en-GB" dirty="0"/>
              <a:t>.Electric field between plates produces a vertical acceleration (just like gravity in projectile motion).</a:t>
            </a:r>
          </a:p>
          <a:p>
            <a:r>
              <a:rPr lang="en-GB" dirty="0"/>
              <a:t>Horizontal motion: constant velocity (no horizontal force).</a:t>
            </a:r>
          </a:p>
          <a:p>
            <a:r>
              <a:rPr lang="en-GB" dirty="0"/>
              <a:t>Vertical motion: constant acceleration</a:t>
            </a:r>
            <a:endParaRPr lang="en-GB" baseline="30000" dirty="0"/>
          </a:p>
        </p:txBody>
      </p:sp>
    </p:spTree>
    <p:extLst>
      <p:ext uri="{BB962C8B-B14F-4D97-AF65-F5344CB8AC3E}">
        <p14:creationId xmlns:p14="http://schemas.microsoft.com/office/powerpoint/2010/main" val="317934426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7C23C-7DAA-A25F-F95F-E1AB8158C121}"/>
              </a:ext>
            </a:extLst>
          </p:cNvPr>
          <p:cNvSpPr>
            <a:spLocks noGrp="1"/>
          </p:cNvSpPr>
          <p:nvPr>
            <p:ph type="title"/>
          </p:nvPr>
        </p:nvSpPr>
        <p:spPr>
          <a:xfrm>
            <a:off x="838200" y="365125"/>
            <a:ext cx="10515600" cy="1325563"/>
          </a:xfrm>
        </p:spPr>
        <p:txBody>
          <a:bodyPr>
            <a:normAutofit/>
          </a:bodyPr>
          <a:lstStyle/>
          <a:p>
            <a:r>
              <a:rPr lang="en-US" dirty="0"/>
              <a:t>Magnetic field on moving charges</a:t>
            </a:r>
          </a:p>
        </p:txBody>
      </p:sp>
      <p:sp>
        <p:nvSpPr>
          <p:cNvPr id="3" name="Text Placeholder 2">
            <a:extLst>
              <a:ext uri="{FF2B5EF4-FFF2-40B4-BE49-F238E27FC236}">
                <a16:creationId xmlns:a16="http://schemas.microsoft.com/office/drawing/2014/main" id="{8B3A9EB1-E52E-78CC-B2DD-E04AE1398831}"/>
              </a:ext>
            </a:extLst>
          </p:cNvPr>
          <p:cNvSpPr>
            <a:spLocks noGrp="1"/>
          </p:cNvSpPr>
          <p:nvPr>
            <p:ph idx="1"/>
          </p:nvPr>
        </p:nvSpPr>
        <p:spPr>
          <a:xfrm>
            <a:off x="2119143" y="5656898"/>
            <a:ext cx="10515600" cy="4351338"/>
          </a:xfrm>
        </p:spPr>
        <p:txBody>
          <a:bodyPr/>
          <a:lstStyle/>
          <a:p>
            <a:r>
              <a:rPr lang="en-US" dirty="0"/>
              <a:t>Imagine a proton moving to the right, passing into a magnetic field going into the page.</a:t>
            </a:r>
          </a:p>
        </p:txBody>
      </p:sp>
      <p:sp>
        <p:nvSpPr>
          <p:cNvPr id="5" name="Oval 4">
            <a:extLst>
              <a:ext uri="{FF2B5EF4-FFF2-40B4-BE49-F238E27FC236}">
                <a16:creationId xmlns:a16="http://schemas.microsoft.com/office/drawing/2014/main" id="{960D5823-AEF3-C830-BE4B-E1996ED29BDA}"/>
              </a:ext>
            </a:extLst>
          </p:cNvPr>
          <p:cNvSpPr/>
          <p:nvPr/>
        </p:nvSpPr>
        <p:spPr>
          <a:xfrm flipV="1">
            <a:off x="433647" y="4855362"/>
            <a:ext cx="284892" cy="28489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t>
            </a:r>
          </a:p>
        </p:txBody>
      </p:sp>
      <p:grpSp>
        <p:nvGrpSpPr>
          <p:cNvPr id="55" name="Group 54">
            <a:extLst>
              <a:ext uri="{FF2B5EF4-FFF2-40B4-BE49-F238E27FC236}">
                <a16:creationId xmlns:a16="http://schemas.microsoft.com/office/drawing/2014/main" id="{237D5A19-BBC2-512A-5072-92BD0448BEC9}"/>
              </a:ext>
            </a:extLst>
          </p:cNvPr>
          <p:cNvGrpSpPr/>
          <p:nvPr/>
        </p:nvGrpSpPr>
        <p:grpSpPr>
          <a:xfrm flipV="1">
            <a:off x="2206355" y="4167046"/>
            <a:ext cx="7637466" cy="362826"/>
            <a:chOff x="406154" y="4606955"/>
            <a:chExt cx="11582463" cy="550237"/>
          </a:xfrm>
        </p:grpSpPr>
        <p:grpSp>
          <p:nvGrpSpPr>
            <p:cNvPr id="19" name="Group 18">
              <a:extLst>
                <a:ext uri="{FF2B5EF4-FFF2-40B4-BE49-F238E27FC236}">
                  <a16:creationId xmlns:a16="http://schemas.microsoft.com/office/drawing/2014/main" id="{3D016758-9B0A-B480-B95C-D555CB18A351}"/>
                </a:ext>
              </a:extLst>
            </p:cNvPr>
            <p:cNvGrpSpPr/>
            <p:nvPr/>
          </p:nvGrpSpPr>
          <p:grpSpPr>
            <a:xfrm>
              <a:off x="1785182" y="4606955"/>
              <a:ext cx="550237" cy="550237"/>
              <a:chOff x="9599963" y="2786908"/>
              <a:chExt cx="942571" cy="942571"/>
            </a:xfrm>
          </p:grpSpPr>
          <p:sp>
            <p:nvSpPr>
              <p:cNvPr id="20" name="Oval 19">
                <a:extLst>
                  <a:ext uri="{FF2B5EF4-FFF2-40B4-BE49-F238E27FC236}">
                    <a16:creationId xmlns:a16="http://schemas.microsoft.com/office/drawing/2014/main" id="{BED43283-F29A-0D46-0609-ACA58A1D42DA}"/>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AB702058-C656-C696-2F9D-157DCFC06458}"/>
                  </a:ext>
                </a:extLst>
              </p:cNvPr>
              <p:cNvCxnSpPr>
                <a:stCxn id="20" idx="3"/>
                <a:endCxn id="20"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43D941B-2088-C54C-00D9-1D3541CAF09E}"/>
                  </a:ext>
                </a:extLst>
              </p:cNvPr>
              <p:cNvCxnSpPr>
                <a:stCxn id="20" idx="1"/>
                <a:endCxn id="20"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DFFB0540-0552-2CB3-A13A-21B47B77BE0C}"/>
                </a:ext>
              </a:extLst>
            </p:cNvPr>
            <p:cNvGrpSpPr/>
            <p:nvPr/>
          </p:nvGrpSpPr>
          <p:grpSpPr>
            <a:xfrm>
              <a:off x="3164210" y="4606955"/>
              <a:ext cx="550237" cy="550237"/>
              <a:chOff x="9599963" y="2786908"/>
              <a:chExt cx="942571" cy="942571"/>
            </a:xfrm>
          </p:grpSpPr>
          <p:sp>
            <p:nvSpPr>
              <p:cNvPr id="24" name="Oval 23">
                <a:extLst>
                  <a:ext uri="{FF2B5EF4-FFF2-40B4-BE49-F238E27FC236}">
                    <a16:creationId xmlns:a16="http://schemas.microsoft.com/office/drawing/2014/main" id="{E38EE620-B22A-8B8E-17F2-9E9C7A532E61}"/>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C9FF321C-1EEF-D09E-336A-8C95FA1D96B1}"/>
                  </a:ext>
                </a:extLst>
              </p:cNvPr>
              <p:cNvCxnSpPr>
                <a:stCxn id="24" idx="3"/>
                <a:endCxn id="24"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D597C31-F469-525C-545E-54622883B6BD}"/>
                  </a:ext>
                </a:extLst>
              </p:cNvPr>
              <p:cNvCxnSpPr>
                <a:stCxn id="24" idx="1"/>
                <a:endCxn id="24"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A5AEB1C5-9497-1377-1D43-E0F844C875F8}"/>
                </a:ext>
              </a:extLst>
            </p:cNvPr>
            <p:cNvGrpSpPr/>
            <p:nvPr/>
          </p:nvGrpSpPr>
          <p:grpSpPr>
            <a:xfrm>
              <a:off x="4543238" y="4606955"/>
              <a:ext cx="550237" cy="550237"/>
              <a:chOff x="9599963" y="2786908"/>
              <a:chExt cx="942571" cy="942571"/>
            </a:xfrm>
          </p:grpSpPr>
          <p:sp>
            <p:nvSpPr>
              <p:cNvPr id="28" name="Oval 27">
                <a:extLst>
                  <a:ext uri="{FF2B5EF4-FFF2-40B4-BE49-F238E27FC236}">
                    <a16:creationId xmlns:a16="http://schemas.microsoft.com/office/drawing/2014/main" id="{D324E98C-B24B-D54D-7733-56BCFA71DA6F}"/>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B68469FA-2FD4-B642-522E-5289C3E481F6}"/>
                  </a:ext>
                </a:extLst>
              </p:cNvPr>
              <p:cNvCxnSpPr>
                <a:stCxn id="28" idx="3"/>
                <a:endCxn id="28"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914B486-D54F-12B0-EE06-00717407B292}"/>
                  </a:ext>
                </a:extLst>
              </p:cNvPr>
              <p:cNvCxnSpPr>
                <a:stCxn id="28" idx="1"/>
                <a:endCxn id="28"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C604DF00-B6D0-EAE5-0508-C3EDCD44AE2A}"/>
                </a:ext>
              </a:extLst>
            </p:cNvPr>
            <p:cNvGrpSpPr/>
            <p:nvPr/>
          </p:nvGrpSpPr>
          <p:grpSpPr>
            <a:xfrm>
              <a:off x="5922266" y="4606955"/>
              <a:ext cx="550237" cy="550237"/>
              <a:chOff x="9599963" y="2786908"/>
              <a:chExt cx="942571" cy="942571"/>
            </a:xfrm>
          </p:grpSpPr>
          <p:sp>
            <p:nvSpPr>
              <p:cNvPr id="32" name="Oval 31">
                <a:extLst>
                  <a:ext uri="{FF2B5EF4-FFF2-40B4-BE49-F238E27FC236}">
                    <a16:creationId xmlns:a16="http://schemas.microsoft.com/office/drawing/2014/main" id="{F7F3BCB6-458A-FD57-59E9-24C9157AF736}"/>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Connector 32">
                <a:extLst>
                  <a:ext uri="{FF2B5EF4-FFF2-40B4-BE49-F238E27FC236}">
                    <a16:creationId xmlns:a16="http://schemas.microsoft.com/office/drawing/2014/main" id="{34B99687-BC77-D5EA-7493-5D814080CB3B}"/>
                  </a:ext>
                </a:extLst>
              </p:cNvPr>
              <p:cNvCxnSpPr>
                <a:stCxn id="32" idx="3"/>
                <a:endCxn id="32"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088949C-EBD3-2EEC-C7A5-74EFBE2B05EF}"/>
                  </a:ext>
                </a:extLst>
              </p:cNvPr>
              <p:cNvCxnSpPr>
                <a:stCxn id="32" idx="1"/>
                <a:endCxn id="32"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0E92BAA9-310A-BE76-6C6D-A6C78B7DCC13}"/>
                </a:ext>
              </a:extLst>
            </p:cNvPr>
            <p:cNvGrpSpPr/>
            <p:nvPr/>
          </p:nvGrpSpPr>
          <p:grpSpPr>
            <a:xfrm>
              <a:off x="7301294" y="4606955"/>
              <a:ext cx="550237" cy="550237"/>
              <a:chOff x="9599963" y="2786908"/>
              <a:chExt cx="942571" cy="942571"/>
            </a:xfrm>
          </p:grpSpPr>
          <p:sp>
            <p:nvSpPr>
              <p:cNvPr id="36" name="Oval 35">
                <a:extLst>
                  <a:ext uri="{FF2B5EF4-FFF2-40B4-BE49-F238E27FC236}">
                    <a16:creationId xmlns:a16="http://schemas.microsoft.com/office/drawing/2014/main" id="{54486636-6954-EC3D-CBB8-AB09D922C26E}"/>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Connector 36">
                <a:extLst>
                  <a:ext uri="{FF2B5EF4-FFF2-40B4-BE49-F238E27FC236}">
                    <a16:creationId xmlns:a16="http://schemas.microsoft.com/office/drawing/2014/main" id="{22B16F42-04F6-8FD0-B683-54D55E66ACBF}"/>
                  </a:ext>
                </a:extLst>
              </p:cNvPr>
              <p:cNvCxnSpPr>
                <a:stCxn id="36" idx="3"/>
                <a:endCxn id="36"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56DA84A-C9BC-B87F-3560-496859BCB081}"/>
                  </a:ext>
                </a:extLst>
              </p:cNvPr>
              <p:cNvCxnSpPr>
                <a:stCxn id="36" idx="1"/>
                <a:endCxn id="36"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87CC2EE9-5FFC-EA03-1D1F-3DF3D6ECF6DC}"/>
                </a:ext>
              </a:extLst>
            </p:cNvPr>
            <p:cNvGrpSpPr/>
            <p:nvPr/>
          </p:nvGrpSpPr>
          <p:grpSpPr>
            <a:xfrm>
              <a:off x="8680322" y="4606955"/>
              <a:ext cx="550237" cy="550237"/>
              <a:chOff x="9599963" y="2786908"/>
              <a:chExt cx="942571" cy="942571"/>
            </a:xfrm>
          </p:grpSpPr>
          <p:sp>
            <p:nvSpPr>
              <p:cNvPr id="40" name="Oval 39">
                <a:extLst>
                  <a:ext uri="{FF2B5EF4-FFF2-40B4-BE49-F238E27FC236}">
                    <a16:creationId xmlns:a16="http://schemas.microsoft.com/office/drawing/2014/main" id="{7940A03A-564C-3F0F-050B-B7621408723A}"/>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4D043DF-D172-D800-BA75-054D3374EAE2}"/>
                  </a:ext>
                </a:extLst>
              </p:cNvPr>
              <p:cNvCxnSpPr>
                <a:stCxn id="40" idx="3"/>
                <a:endCxn id="40"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BC78B30-D990-D8B4-3B7D-B1EBCCEE0F4B}"/>
                  </a:ext>
                </a:extLst>
              </p:cNvPr>
              <p:cNvCxnSpPr>
                <a:stCxn id="40" idx="1"/>
                <a:endCxn id="40"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FAA1FD35-0EB8-871E-2F5E-6E68F84E1EDF}"/>
                </a:ext>
              </a:extLst>
            </p:cNvPr>
            <p:cNvGrpSpPr/>
            <p:nvPr/>
          </p:nvGrpSpPr>
          <p:grpSpPr>
            <a:xfrm>
              <a:off x="10059350" y="4606955"/>
              <a:ext cx="550237" cy="550237"/>
              <a:chOff x="9599963" y="2786908"/>
              <a:chExt cx="942571" cy="942571"/>
            </a:xfrm>
          </p:grpSpPr>
          <p:sp>
            <p:nvSpPr>
              <p:cNvPr id="44" name="Oval 43">
                <a:extLst>
                  <a:ext uri="{FF2B5EF4-FFF2-40B4-BE49-F238E27FC236}">
                    <a16:creationId xmlns:a16="http://schemas.microsoft.com/office/drawing/2014/main" id="{878BD0D5-0AEF-9A46-EF2C-781FBBA47902}"/>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Connector 44">
                <a:extLst>
                  <a:ext uri="{FF2B5EF4-FFF2-40B4-BE49-F238E27FC236}">
                    <a16:creationId xmlns:a16="http://schemas.microsoft.com/office/drawing/2014/main" id="{D21D3DC1-21C6-90DF-E743-717AFE0F0CFA}"/>
                  </a:ext>
                </a:extLst>
              </p:cNvPr>
              <p:cNvCxnSpPr>
                <a:stCxn id="44" idx="3"/>
                <a:endCxn id="44"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F13D643D-4BB7-A355-8E82-63C3CBD79E2E}"/>
                  </a:ext>
                </a:extLst>
              </p:cNvPr>
              <p:cNvCxnSpPr>
                <a:stCxn id="44" idx="1"/>
                <a:endCxn id="44"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7" name="Group 46">
              <a:extLst>
                <a:ext uri="{FF2B5EF4-FFF2-40B4-BE49-F238E27FC236}">
                  <a16:creationId xmlns:a16="http://schemas.microsoft.com/office/drawing/2014/main" id="{501DFBAA-B8DD-160B-B5F7-58BD829DCB7A}"/>
                </a:ext>
              </a:extLst>
            </p:cNvPr>
            <p:cNvGrpSpPr/>
            <p:nvPr/>
          </p:nvGrpSpPr>
          <p:grpSpPr>
            <a:xfrm>
              <a:off x="406154" y="4606955"/>
              <a:ext cx="550237" cy="550237"/>
              <a:chOff x="9599963" y="2786908"/>
              <a:chExt cx="942571" cy="942571"/>
            </a:xfrm>
          </p:grpSpPr>
          <p:sp>
            <p:nvSpPr>
              <p:cNvPr id="48" name="Oval 47">
                <a:extLst>
                  <a:ext uri="{FF2B5EF4-FFF2-40B4-BE49-F238E27FC236}">
                    <a16:creationId xmlns:a16="http://schemas.microsoft.com/office/drawing/2014/main" id="{5B128538-7076-8FF6-6EB8-53129C75F88F}"/>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Connector 48">
                <a:extLst>
                  <a:ext uri="{FF2B5EF4-FFF2-40B4-BE49-F238E27FC236}">
                    <a16:creationId xmlns:a16="http://schemas.microsoft.com/office/drawing/2014/main" id="{430AC08D-86BF-DAAA-9B83-35E4EDCDCB6F}"/>
                  </a:ext>
                </a:extLst>
              </p:cNvPr>
              <p:cNvCxnSpPr>
                <a:stCxn id="48" idx="3"/>
                <a:endCxn id="48"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4CF26B1-8C2F-1857-C467-877CC2367DD1}"/>
                  </a:ext>
                </a:extLst>
              </p:cNvPr>
              <p:cNvCxnSpPr>
                <a:stCxn id="48" idx="1"/>
                <a:endCxn id="48"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1" name="Group 50">
              <a:extLst>
                <a:ext uri="{FF2B5EF4-FFF2-40B4-BE49-F238E27FC236}">
                  <a16:creationId xmlns:a16="http://schemas.microsoft.com/office/drawing/2014/main" id="{27D999F5-F58C-5F93-0BEB-D7CE9DE35CB8}"/>
                </a:ext>
              </a:extLst>
            </p:cNvPr>
            <p:cNvGrpSpPr/>
            <p:nvPr/>
          </p:nvGrpSpPr>
          <p:grpSpPr>
            <a:xfrm>
              <a:off x="11438380" y="4606955"/>
              <a:ext cx="550237" cy="550237"/>
              <a:chOff x="9599963" y="2786908"/>
              <a:chExt cx="942571" cy="942571"/>
            </a:xfrm>
          </p:grpSpPr>
          <p:sp>
            <p:nvSpPr>
              <p:cNvPr id="52" name="Oval 51">
                <a:extLst>
                  <a:ext uri="{FF2B5EF4-FFF2-40B4-BE49-F238E27FC236}">
                    <a16:creationId xmlns:a16="http://schemas.microsoft.com/office/drawing/2014/main" id="{D1946C24-A53A-946F-DE8C-ABCD996CF755}"/>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52">
                <a:extLst>
                  <a:ext uri="{FF2B5EF4-FFF2-40B4-BE49-F238E27FC236}">
                    <a16:creationId xmlns:a16="http://schemas.microsoft.com/office/drawing/2014/main" id="{4AC29EE8-B761-76B0-BF76-6F349423DF8B}"/>
                  </a:ext>
                </a:extLst>
              </p:cNvPr>
              <p:cNvCxnSpPr>
                <a:stCxn id="52" idx="3"/>
                <a:endCxn id="52"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6DA9A9D3-CFD0-5BBD-4ADD-5DF7538287E9}"/>
                  </a:ext>
                </a:extLst>
              </p:cNvPr>
              <p:cNvCxnSpPr>
                <a:stCxn id="52" idx="1"/>
                <a:endCxn id="52"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56" name="Group 55">
            <a:extLst>
              <a:ext uri="{FF2B5EF4-FFF2-40B4-BE49-F238E27FC236}">
                <a16:creationId xmlns:a16="http://schemas.microsoft.com/office/drawing/2014/main" id="{F8E34586-1638-0079-66DA-64011228F7C5}"/>
              </a:ext>
            </a:extLst>
          </p:cNvPr>
          <p:cNvGrpSpPr/>
          <p:nvPr/>
        </p:nvGrpSpPr>
        <p:grpSpPr>
          <a:xfrm flipV="1">
            <a:off x="2206355" y="3216559"/>
            <a:ext cx="7637466" cy="362826"/>
            <a:chOff x="406154" y="4606955"/>
            <a:chExt cx="11582463" cy="550237"/>
          </a:xfrm>
        </p:grpSpPr>
        <p:grpSp>
          <p:nvGrpSpPr>
            <p:cNvPr id="57" name="Group 56">
              <a:extLst>
                <a:ext uri="{FF2B5EF4-FFF2-40B4-BE49-F238E27FC236}">
                  <a16:creationId xmlns:a16="http://schemas.microsoft.com/office/drawing/2014/main" id="{9033E09C-95AB-CB19-C4B2-18DC916377D1}"/>
                </a:ext>
              </a:extLst>
            </p:cNvPr>
            <p:cNvGrpSpPr/>
            <p:nvPr/>
          </p:nvGrpSpPr>
          <p:grpSpPr>
            <a:xfrm>
              <a:off x="1785182" y="4606955"/>
              <a:ext cx="550237" cy="550237"/>
              <a:chOff x="9599963" y="2786908"/>
              <a:chExt cx="942571" cy="942571"/>
            </a:xfrm>
          </p:grpSpPr>
          <p:sp>
            <p:nvSpPr>
              <p:cNvPr id="90" name="Oval 89">
                <a:extLst>
                  <a:ext uri="{FF2B5EF4-FFF2-40B4-BE49-F238E27FC236}">
                    <a16:creationId xmlns:a16="http://schemas.microsoft.com/office/drawing/2014/main" id="{CA4B6689-C1DE-0DE6-7778-3019994A8AA5}"/>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1" name="Straight Connector 90">
                <a:extLst>
                  <a:ext uri="{FF2B5EF4-FFF2-40B4-BE49-F238E27FC236}">
                    <a16:creationId xmlns:a16="http://schemas.microsoft.com/office/drawing/2014/main" id="{152F6A3B-C406-F637-E08E-9BE58F046A33}"/>
                  </a:ext>
                </a:extLst>
              </p:cNvPr>
              <p:cNvCxnSpPr>
                <a:stCxn id="90" idx="3"/>
                <a:endCxn id="90"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202241B-2D74-19AA-D539-9894466E9891}"/>
                  </a:ext>
                </a:extLst>
              </p:cNvPr>
              <p:cNvCxnSpPr>
                <a:stCxn id="90" idx="1"/>
                <a:endCxn id="90"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8" name="Group 57">
              <a:extLst>
                <a:ext uri="{FF2B5EF4-FFF2-40B4-BE49-F238E27FC236}">
                  <a16:creationId xmlns:a16="http://schemas.microsoft.com/office/drawing/2014/main" id="{05BEA2A0-E377-267D-A440-BE4284ECCD15}"/>
                </a:ext>
              </a:extLst>
            </p:cNvPr>
            <p:cNvGrpSpPr/>
            <p:nvPr/>
          </p:nvGrpSpPr>
          <p:grpSpPr>
            <a:xfrm>
              <a:off x="3164210" y="4606955"/>
              <a:ext cx="550237" cy="550237"/>
              <a:chOff x="9599963" y="2786908"/>
              <a:chExt cx="942571" cy="942571"/>
            </a:xfrm>
          </p:grpSpPr>
          <p:sp>
            <p:nvSpPr>
              <p:cNvPr id="87" name="Oval 86">
                <a:extLst>
                  <a:ext uri="{FF2B5EF4-FFF2-40B4-BE49-F238E27FC236}">
                    <a16:creationId xmlns:a16="http://schemas.microsoft.com/office/drawing/2014/main" id="{60967E1F-8ECB-28ED-B695-19C55D717526}"/>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8" name="Straight Connector 87">
                <a:extLst>
                  <a:ext uri="{FF2B5EF4-FFF2-40B4-BE49-F238E27FC236}">
                    <a16:creationId xmlns:a16="http://schemas.microsoft.com/office/drawing/2014/main" id="{D378E1A5-5224-4F48-DDA1-D212E02DD24E}"/>
                  </a:ext>
                </a:extLst>
              </p:cNvPr>
              <p:cNvCxnSpPr>
                <a:stCxn id="87" idx="3"/>
                <a:endCxn id="87"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6665C0F8-C191-8F8B-94EC-730D50565B6E}"/>
                  </a:ext>
                </a:extLst>
              </p:cNvPr>
              <p:cNvCxnSpPr>
                <a:stCxn id="87" idx="1"/>
                <a:endCxn id="87"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81EE8CB2-DF1C-B1B4-E89D-C6B9672B10CD}"/>
                </a:ext>
              </a:extLst>
            </p:cNvPr>
            <p:cNvGrpSpPr/>
            <p:nvPr/>
          </p:nvGrpSpPr>
          <p:grpSpPr>
            <a:xfrm>
              <a:off x="4543238" y="4606955"/>
              <a:ext cx="550237" cy="550237"/>
              <a:chOff x="9599963" y="2786908"/>
              <a:chExt cx="942571" cy="942571"/>
            </a:xfrm>
          </p:grpSpPr>
          <p:sp>
            <p:nvSpPr>
              <p:cNvPr id="84" name="Oval 83">
                <a:extLst>
                  <a:ext uri="{FF2B5EF4-FFF2-40B4-BE49-F238E27FC236}">
                    <a16:creationId xmlns:a16="http://schemas.microsoft.com/office/drawing/2014/main" id="{47823109-2093-3A1B-4F87-6E541E708CCE}"/>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5" name="Straight Connector 84">
                <a:extLst>
                  <a:ext uri="{FF2B5EF4-FFF2-40B4-BE49-F238E27FC236}">
                    <a16:creationId xmlns:a16="http://schemas.microsoft.com/office/drawing/2014/main" id="{81AA14A3-3B70-C558-94E7-ACA1A5A8EB53}"/>
                  </a:ext>
                </a:extLst>
              </p:cNvPr>
              <p:cNvCxnSpPr>
                <a:stCxn id="84" idx="3"/>
                <a:endCxn id="84"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C6676F48-B10F-0C65-EC59-64DD00CFFC45}"/>
                  </a:ext>
                </a:extLst>
              </p:cNvPr>
              <p:cNvCxnSpPr>
                <a:stCxn id="84" idx="1"/>
                <a:endCxn id="84"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C20850A1-CD5E-AA67-FE2C-B299EF7B9C0B}"/>
                </a:ext>
              </a:extLst>
            </p:cNvPr>
            <p:cNvGrpSpPr/>
            <p:nvPr/>
          </p:nvGrpSpPr>
          <p:grpSpPr>
            <a:xfrm>
              <a:off x="5922266" y="4606955"/>
              <a:ext cx="550237" cy="550237"/>
              <a:chOff x="9599963" y="2786908"/>
              <a:chExt cx="942571" cy="942571"/>
            </a:xfrm>
          </p:grpSpPr>
          <p:sp>
            <p:nvSpPr>
              <p:cNvPr id="81" name="Oval 80">
                <a:extLst>
                  <a:ext uri="{FF2B5EF4-FFF2-40B4-BE49-F238E27FC236}">
                    <a16:creationId xmlns:a16="http://schemas.microsoft.com/office/drawing/2014/main" id="{C3414A0C-EF14-929A-AEC7-D2F269F0359C}"/>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2" name="Straight Connector 81">
                <a:extLst>
                  <a:ext uri="{FF2B5EF4-FFF2-40B4-BE49-F238E27FC236}">
                    <a16:creationId xmlns:a16="http://schemas.microsoft.com/office/drawing/2014/main" id="{E6F73BDC-6774-53A0-9075-70F4E3D32FA0}"/>
                  </a:ext>
                </a:extLst>
              </p:cNvPr>
              <p:cNvCxnSpPr>
                <a:stCxn id="81" idx="3"/>
                <a:endCxn id="81"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049D4A87-0980-B4E5-8BDC-E47566F7084E}"/>
                  </a:ext>
                </a:extLst>
              </p:cNvPr>
              <p:cNvCxnSpPr>
                <a:stCxn id="81" idx="1"/>
                <a:endCxn id="81"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61" name="Group 60">
              <a:extLst>
                <a:ext uri="{FF2B5EF4-FFF2-40B4-BE49-F238E27FC236}">
                  <a16:creationId xmlns:a16="http://schemas.microsoft.com/office/drawing/2014/main" id="{3C68A0DB-FA2B-97B4-0975-08E6372195C4}"/>
                </a:ext>
              </a:extLst>
            </p:cNvPr>
            <p:cNvGrpSpPr/>
            <p:nvPr/>
          </p:nvGrpSpPr>
          <p:grpSpPr>
            <a:xfrm>
              <a:off x="7301294" y="4606955"/>
              <a:ext cx="550237" cy="550237"/>
              <a:chOff x="9599963" y="2786908"/>
              <a:chExt cx="942571" cy="942571"/>
            </a:xfrm>
          </p:grpSpPr>
          <p:sp>
            <p:nvSpPr>
              <p:cNvPr id="78" name="Oval 77">
                <a:extLst>
                  <a:ext uri="{FF2B5EF4-FFF2-40B4-BE49-F238E27FC236}">
                    <a16:creationId xmlns:a16="http://schemas.microsoft.com/office/drawing/2014/main" id="{9EE20CB8-C331-D87F-5EC8-F58CF4247E25}"/>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9" name="Straight Connector 78">
                <a:extLst>
                  <a:ext uri="{FF2B5EF4-FFF2-40B4-BE49-F238E27FC236}">
                    <a16:creationId xmlns:a16="http://schemas.microsoft.com/office/drawing/2014/main" id="{374C8C6D-7CB5-EB49-CC46-18F206DD0EB4}"/>
                  </a:ext>
                </a:extLst>
              </p:cNvPr>
              <p:cNvCxnSpPr>
                <a:stCxn id="78" idx="3"/>
                <a:endCxn id="78"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C4199D26-FE23-E964-2E4D-0A9D20FBD155}"/>
                  </a:ext>
                </a:extLst>
              </p:cNvPr>
              <p:cNvCxnSpPr>
                <a:stCxn id="78" idx="1"/>
                <a:endCxn id="78"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62" name="Group 61">
              <a:extLst>
                <a:ext uri="{FF2B5EF4-FFF2-40B4-BE49-F238E27FC236}">
                  <a16:creationId xmlns:a16="http://schemas.microsoft.com/office/drawing/2014/main" id="{DA5F7C10-70B9-FE18-527F-C0AFCC225B5F}"/>
                </a:ext>
              </a:extLst>
            </p:cNvPr>
            <p:cNvGrpSpPr/>
            <p:nvPr/>
          </p:nvGrpSpPr>
          <p:grpSpPr>
            <a:xfrm>
              <a:off x="8680322" y="4606955"/>
              <a:ext cx="550237" cy="550237"/>
              <a:chOff x="9599963" y="2786908"/>
              <a:chExt cx="942571" cy="942571"/>
            </a:xfrm>
          </p:grpSpPr>
          <p:sp>
            <p:nvSpPr>
              <p:cNvPr id="75" name="Oval 74">
                <a:extLst>
                  <a:ext uri="{FF2B5EF4-FFF2-40B4-BE49-F238E27FC236}">
                    <a16:creationId xmlns:a16="http://schemas.microsoft.com/office/drawing/2014/main" id="{E94DFE39-0F70-E895-0C29-C8565A134015}"/>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Connector 75">
                <a:extLst>
                  <a:ext uri="{FF2B5EF4-FFF2-40B4-BE49-F238E27FC236}">
                    <a16:creationId xmlns:a16="http://schemas.microsoft.com/office/drawing/2014/main" id="{0F4A237F-20F8-6502-039C-4CECDD663E07}"/>
                  </a:ext>
                </a:extLst>
              </p:cNvPr>
              <p:cNvCxnSpPr>
                <a:stCxn id="75" idx="3"/>
                <a:endCxn id="75"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47F44E00-72FC-FF53-2A3D-B0C65E05B223}"/>
                  </a:ext>
                </a:extLst>
              </p:cNvPr>
              <p:cNvCxnSpPr>
                <a:stCxn id="75" idx="1"/>
                <a:endCxn id="75"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63" name="Group 62">
              <a:extLst>
                <a:ext uri="{FF2B5EF4-FFF2-40B4-BE49-F238E27FC236}">
                  <a16:creationId xmlns:a16="http://schemas.microsoft.com/office/drawing/2014/main" id="{1146B537-C2A8-C335-F5C1-5C8BEEBD3070}"/>
                </a:ext>
              </a:extLst>
            </p:cNvPr>
            <p:cNvGrpSpPr/>
            <p:nvPr/>
          </p:nvGrpSpPr>
          <p:grpSpPr>
            <a:xfrm>
              <a:off x="10059350" y="4606955"/>
              <a:ext cx="550237" cy="550237"/>
              <a:chOff x="9599963" y="2786908"/>
              <a:chExt cx="942571" cy="942571"/>
            </a:xfrm>
          </p:grpSpPr>
          <p:sp>
            <p:nvSpPr>
              <p:cNvPr id="72" name="Oval 71">
                <a:extLst>
                  <a:ext uri="{FF2B5EF4-FFF2-40B4-BE49-F238E27FC236}">
                    <a16:creationId xmlns:a16="http://schemas.microsoft.com/office/drawing/2014/main" id="{D76F22D6-D95E-FCA0-356A-E234ADED2005}"/>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Connector 72">
                <a:extLst>
                  <a:ext uri="{FF2B5EF4-FFF2-40B4-BE49-F238E27FC236}">
                    <a16:creationId xmlns:a16="http://schemas.microsoft.com/office/drawing/2014/main" id="{2546FF8B-04F7-FEBC-E28E-09C95B5BB6F5}"/>
                  </a:ext>
                </a:extLst>
              </p:cNvPr>
              <p:cNvCxnSpPr>
                <a:stCxn id="72" idx="3"/>
                <a:endCxn id="72"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3CA2DC7D-1CED-FEE6-59A8-CEB0EA5595CE}"/>
                  </a:ext>
                </a:extLst>
              </p:cNvPr>
              <p:cNvCxnSpPr>
                <a:stCxn id="72" idx="1"/>
                <a:endCxn id="72"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64" name="Group 63">
              <a:extLst>
                <a:ext uri="{FF2B5EF4-FFF2-40B4-BE49-F238E27FC236}">
                  <a16:creationId xmlns:a16="http://schemas.microsoft.com/office/drawing/2014/main" id="{D03F1792-C441-3F3C-ED85-24263806A850}"/>
                </a:ext>
              </a:extLst>
            </p:cNvPr>
            <p:cNvGrpSpPr/>
            <p:nvPr/>
          </p:nvGrpSpPr>
          <p:grpSpPr>
            <a:xfrm>
              <a:off x="406154" y="4606955"/>
              <a:ext cx="550237" cy="550237"/>
              <a:chOff x="9599963" y="2786908"/>
              <a:chExt cx="942571" cy="942571"/>
            </a:xfrm>
          </p:grpSpPr>
          <p:sp>
            <p:nvSpPr>
              <p:cNvPr id="69" name="Oval 68">
                <a:extLst>
                  <a:ext uri="{FF2B5EF4-FFF2-40B4-BE49-F238E27FC236}">
                    <a16:creationId xmlns:a16="http://schemas.microsoft.com/office/drawing/2014/main" id="{4C410581-D0DA-A0B7-966E-894158C3D301}"/>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Straight Connector 69">
                <a:extLst>
                  <a:ext uri="{FF2B5EF4-FFF2-40B4-BE49-F238E27FC236}">
                    <a16:creationId xmlns:a16="http://schemas.microsoft.com/office/drawing/2014/main" id="{5A13DEDD-701E-42BC-8A76-B70B1E77EB8F}"/>
                  </a:ext>
                </a:extLst>
              </p:cNvPr>
              <p:cNvCxnSpPr>
                <a:stCxn id="69" idx="3"/>
                <a:endCxn id="69"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2E75C9F-F762-0EE4-D97D-0A2F3F6ED89E}"/>
                  </a:ext>
                </a:extLst>
              </p:cNvPr>
              <p:cNvCxnSpPr>
                <a:stCxn id="69" idx="1"/>
                <a:endCxn id="69"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65" name="Group 64">
              <a:extLst>
                <a:ext uri="{FF2B5EF4-FFF2-40B4-BE49-F238E27FC236}">
                  <a16:creationId xmlns:a16="http://schemas.microsoft.com/office/drawing/2014/main" id="{DD4E0A2A-1744-F1F5-EA56-C9B01B73AF0B}"/>
                </a:ext>
              </a:extLst>
            </p:cNvPr>
            <p:cNvGrpSpPr/>
            <p:nvPr/>
          </p:nvGrpSpPr>
          <p:grpSpPr>
            <a:xfrm>
              <a:off x="11438380" y="4606955"/>
              <a:ext cx="550237" cy="550237"/>
              <a:chOff x="9599963" y="2786908"/>
              <a:chExt cx="942571" cy="942571"/>
            </a:xfrm>
          </p:grpSpPr>
          <p:sp>
            <p:nvSpPr>
              <p:cNvPr id="66" name="Oval 65">
                <a:extLst>
                  <a:ext uri="{FF2B5EF4-FFF2-40B4-BE49-F238E27FC236}">
                    <a16:creationId xmlns:a16="http://schemas.microsoft.com/office/drawing/2014/main" id="{5FE3FBF4-3655-E158-5368-BB10AA18680B}"/>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7" name="Straight Connector 66">
                <a:extLst>
                  <a:ext uri="{FF2B5EF4-FFF2-40B4-BE49-F238E27FC236}">
                    <a16:creationId xmlns:a16="http://schemas.microsoft.com/office/drawing/2014/main" id="{2830A0F4-D816-3EBF-4163-D756B43B5D6D}"/>
                  </a:ext>
                </a:extLst>
              </p:cNvPr>
              <p:cNvCxnSpPr>
                <a:stCxn id="66" idx="3"/>
                <a:endCxn id="66"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95DC7601-5420-F62A-C1F1-71F28BB6037F}"/>
                  </a:ext>
                </a:extLst>
              </p:cNvPr>
              <p:cNvCxnSpPr>
                <a:stCxn id="66" idx="1"/>
                <a:endCxn id="66"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93" name="Group 92">
            <a:extLst>
              <a:ext uri="{FF2B5EF4-FFF2-40B4-BE49-F238E27FC236}">
                <a16:creationId xmlns:a16="http://schemas.microsoft.com/office/drawing/2014/main" id="{8103D0A9-6614-F783-210D-8F51F5F9BB5F}"/>
              </a:ext>
            </a:extLst>
          </p:cNvPr>
          <p:cNvGrpSpPr/>
          <p:nvPr/>
        </p:nvGrpSpPr>
        <p:grpSpPr>
          <a:xfrm flipV="1">
            <a:off x="2206355" y="2266072"/>
            <a:ext cx="7637466" cy="362826"/>
            <a:chOff x="406154" y="4606955"/>
            <a:chExt cx="11582463" cy="550237"/>
          </a:xfrm>
        </p:grpSpPr>
        <p:grpSp>
          <p:nvGrpSpPr>
            <p:cNvPr id="94" name="Group 93">
              <a:extLst>
                <a:ext uri="{FF2B5EF4-FFF2-40B4-BE49-F238E27FC236}">
                  <a16:creationId xmlns:a16="http://schemas.microsoft.com/office/drawing/2014/main" id="{6717940F-58C9-AA9B-1E7F-2D7A70EA78AC}"/>
                </a:ext>
              </a:extLst>
            </p:cNvPr>
            <p:cNvGrpSpPr/>
            <p:nvPr/>
          </p:nvGrpSpPr>
          <p:grpSpPr>
            <a:xfrm>
              <a:off x="1785182" y="4606955"/>
              <a:ext cx="550237" cy="550237"/>
              <a:chOff x="9599963" y="2786908"/>
              <a:chExt cx="942571" cy="942571"/>
            </a:xfrm>
          </p:grpSpPr>
          <p:sp>
            <p:nvSpPr>
              <p:cNvPr id="127" name="Oval 126">
                <a:extLst>
                  <a:ext uri="{FF2B5EF4-FFF2-40B4-BE49-F238E27FC236}">
                    <a16:creationId xmlns:a16="http://schemas.microsoft.com/office/drawing/2014/main" id="{9D2CE314-74E5-5070-0228-678CC5DFFB00}"/>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8" name="Straight Connector 127">
                <a:extLst>
                  <a:ext uri="{FF2B5EF4-FFF2-40B4-BE49-F238E27FC236}">
                    <a16:creationId xmlns:a16="http://schemas.microsoft.com/office/drawing/2014/main" id="{446A8B6D-73AC-1CBC-5B9C-467503FDC5D0}"/>
                  </a:ext>
                </a:extLst>
              </p:cNvPr>
              <p:cNvCxnSpPr>
                <a:stCxn id="127" idx="3"/>
                <a:endCxn id="127"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CE3CBC6D-CADE-3E5B-1C5E-923C360AE3ED}"/>
                  </a:ext>
                </a:extLst>
              </p:cNvPr>
              <p:cNvCxnSpPr>
                <a:stCxn id="127" idx="1"/>
                <a:endCxn id="127"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5" name="Group 94">
              <a:extLst>
                <a:ext uri="{FF2B5EF4-FFF2-40B4-BE49-F238E27FC236}">
                  <a16:creationId xmlns:a16="http://schemas.microsoft.com/office/drawing/2014/main" id="{62F2D406-9B49-B902-E417-E1B301707D8E}"/>
                </a:ext>
              </a:extLst>
            </p:cNvPr>
            <p:cNvGrpSpPr/>
            <p:nvPr/>
          </p:nvGrpSpPr>
          <p:grpSpPr>
            <a:xfrm>
              <a:off x="3164210" y="4606955"/>
              <a:ext cx="550237" cy="550237"/>
              <a:chOff x="9599963" y="2786908"/>
              <a:chExt cx="942571" cy="942571"/>
            </a:xfrm>
          </p:grpSpPr>
          <p:sp>
            <p:nvSpPr>
              <p:cNvPr id="124" name="Oval 123">
                <a:extLst>
                  <a:ext uri="{FF2B5EF4-FFF2-40B4-BE49-F238E27FC236}">
                    <a16:creationId xmlns:a16="http://schemas.microsoft.com/office/drawing/2014/main" id="{905AD8C2-5C52-D6D4-91BD-942D2219C1C2}"/>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5" name="Straight Connector 124">
                <a:extLst>
                  <a:ext uri="{FF2B5EF4-FFF2-40B4-BE49-F238E27FC236}">
                    <a16:creationId xmlns:a16="http://schemas.microsoft.com/office/drawing/2014/main" id="{D0FCEBF4-9527-C6C5-274A-4AA70A5B7DAE}"/>
                  </a:ext>
                </a:extLst>
              </p:cNvPr>
              <p:cNvCxnSpPr>
                <a:stCxn id="124" idx="3"/>
                <a:endCxn id="124"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2B62B650-5F11-8852-B74A-00CCD84983A1}"/>
                  </a:ext>
                </a:extLst>
              </p:cNvPr>
              <p:cNvCxnSpPr>
                <a:stCxn id="124" idx="1"/>
                <a:endCxn id="124"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6" name="Group 95">
              <a:extLst>
                <a:ext uri="{FF2B5EF4-FFF2-40B4-BE49-F238E27FC236}">
                  <a16:creationId xmlns:a16="http://schemas.microsoft.com/office/drawing/2014/main" id="{D557499B-3B28-91A9-81DF-1E90367AED6A}"/>
                </a:ext>
              </a:extLst>
            </p:cNvPr>
            <p:cNvGrpSpPr/>
            <p:nvPr/>
          </p:nvGrpSpPr>
          <p:grpSpPr>
            <a:xfrm>
              <a:off x="4543238" y="4606955"/>
              <a:ext cx="550237" cy="550237"/>
              <a:chOff x="9599963" y="2786908"/>
              <a:chExt cx="942571" cy="942571"/>
            </a:xfrm>
          </p:grpSpPr>
          <p:sp>
            <p:nvSpPr>
              <p:cNvPr id="121" name="Oval 120">
                <a:extLst>
                  <a:ext uri="{FF2B5EF4-FFF2-40B4-BE49-F238E27FC236}">
                    <a16:creationId xmlns:a16="http://schemas.microsoft.com/office/drawing/2014/main" id="{32E9437D-237B-048C-915B-CB524249DB7D}"/>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2" name="Straight Connector 121">
                <a:extLst>
                  <a:ext uri="{FF2B5EF4-FFF2-40B4-BE49-F238E27FC236}">
                    <a16:creationId xmlns:a16="http://schemas.microsoft.com/office/drawing/2014/main" id="{3A95C141-DEBC-4B03-D1E8-9E954D5EE187}"/>
                  </a:ext>
                </a:extLst>
              </p:cNvPr>
              <p:cNvCxnSpPr>
                <a:stCxn id="121" idx="3"/>
                <a:endCxn id="121"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6BCE55F7-C9AB-BAD0-9450-17B683CCBAC7}"/>
                  </a:ext>
                </a:extLst>
              </p:cNvPr>
              <p:cNvCxnSpPr>
                <a:stCxn id="121" idx="1"/>
                <a:endCxn id="121"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7" name="Group 96">
              <a:extLst>
                <a:ext uri="{FF2B5EF4-FFF2-40B4-BE49-F238E27FC236}">
                  <a16:creationId xmlns:a16="http://schemas.microsoft.com/office/drawing/2014/main" id="{55FF5884-C017-AF43-C53C-C96EF1252869}"/>
                </a:ext>
              </a:extLst>
            </p:cNvPr>
            <p:cNvGrpSpPr/>
            <p:nvPr/>
          </p:nvGrpSpPr>
          <p:grpSpPr>
            <a:xfrm>
              <a:off x="5922266" y="4606955"/>
              <a:ext cx="550237" cy="550237"/>
              <a:chOff x="9599963" y="2786908"/>
              <a:chExt cx="942571" cy="942571"/>
            </a:xfrm>
          </p:grpSpPr>
          <p:sp>
            <p:nvSpPr>
              <p:cNvPr id="118" name="Oval 117">
                <a:extLst>
                  <a:ext uri="{FF2B5EF4-FFF2-40B4-BE49-F238E27FC236}">
                    <a16:creationId xmlns:a16="http://schemas.microsoft.com/office/drawing/2014/main" id="{9C1851E7-D664-6DC1-165B-C9638A13AAF3}"/>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9" name="Straight Connector 118">
                <a:extLst>
                  <a:ext uri="{FF2B5EF4-FFF2-40B4-BE49-F238E27FC236}">
                    <a16:creationId xmlns:a16="http://schemas.microsoft.com/office/drawing/2014/main" id="{730629C5-2E8E-1B0C-470D-2C6ABAE72113}"/>
                  </a:ext>
                </a:extLst>
              </p:cNvPr>
              <p:cNvCxnSpPr>
                <a:stCxn id="118" idx="3"/>
                <a:endCxn id="118"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E6ADC0E8-334E-AD0F-20D3-02CD9D79FE7C}"/>
                  </a:ext>
                </a:extLst>
              </p:cNvPr>
              <p:cNvCxnSpPr>
                <a:stCxn id="118" idx="1"/>
                <a:endCxn id="118"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8" name="Group 97">
              <a:extLst>
                <a:ext uri="{FF2B5EF4-FFF2-40B4-BE49-F238E27FC236}">
                  <a16:creationId xmlns:a16="http://schemas.microsoft.com/office/drawing/2014/main" id="{DE5CB92C-36BF-3116-5469-1B576E0122AE}"/>
                </a:ext>
              </a:extLst>
            </p:cNvPr>
            <p:cNvGrpSpPr/>
            <p:nvPr/>
          </p:nvGrpSpPr>
          <p:grpSpPr>
            <a:xfrm>
              <a:off x="7301294" y="4606955"/>
              <a:ext cx="550237" cy="550237"/>
              <a:chOff x="9599963" y="2786908"/>
              <a:chExt cx="942571" cy="942571"/>
            </a:xfrm>
          </p:grpSpPr>
          <p:sp>
            <p:nvSpPr>
              <p:cNvPr id="115" name="Oval 114">
                <a:extLst>
                  <a:ext uri="{FF2B5EF4-FFF2-40B4-BE49-F238E27FC236}">
                    <a16:creationId xmlns:a16="http://schemas.microsoft.com/office/drawing/2014/main" id="{ABF7F780-5991-8627-4EEA-6D387755A7E2}"/>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6" name="Straight Connector 115">
                <a:extLst>
                  <a:ext uri="{FF2B5EF4-FFF2-40B4-BE49-F238E27FC236}">
                    <a16:creationId xmlns:a16="http://schemas.microsoft.com/office/drawing/2014/main" id="{1F422D15-482C-53B4-C5EB-11F80546BAA4}"/>
                  </a:ext>
                </a:extLst>
              </p:cNvPr>
              <p:cNvCxnSpPr>
                <a:stCxn id="115" idx="3"/>
                <a:endCxn id="115"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6B80BC9C-48DA-3F6D-D8EF-5A99D965B3EC}"/>
                  </a:ext>
                </a:extLst>
              </p:cNvPr>
              <p:cNvCxnSpPr>
                <a:stCxn id="115" idx="1"/>
                <a:endCxn id="115"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9" name="Group 98">
              <a:extLst>
                <a:ext uri="{FF2B5EF4-FFF2-40B4-BE49-F238E27FC236}">
                  <a16:creationId xmlns:a16="http://schemas.microsoft.com/office/drawing/2014/main" id="{4ADEE77A-0858-1B4F-1C5E-CB89934C4F65}"/>
                </a:ext>
              </a:extLst>
            </p:cNvPr>
            <p:cNvGrpSpPr/>
            <p:nvPr/>
          </p:nvGrpSpPr>
          <p:grpSpPr>
            <a:xfrm>
              <a:off x="8680322" y="4606955"/>
              <a:ext cx="550237" cy="550237"/>
              <a:chOff x="9599963" y="2786908"/>
              <a:chExt cx="942571" cy="942571"/>
            </a:xfrm>
          </p:grpSpPr>
          <p:sp>
            <p:nvSpPr>
              <p:cNvPr id="112" name="Oval 111">
                <a:extLst>
                  <a:ext uri="{FF2B5EF4-FFF2-40B4-BE49-F238E27FC236}">
                    <a16:creationId xmlns:a16="http://schemas.microsoft.com/office/drawing/2014/main" id="{CED07119-325E-BA6B-18AE-27ECBA907DDC}"/>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3" name="Straight Connector 112">
                <a:extLst>
                  <a:ext uri="{FF2B5EF4-FFF2-40B4-BE49-F238E27FC236}">
                    <a16:creationId xmlns:a16="http://schemas.microsoft.com/office/drawing/2014/main" id="{E3FE3FBD-5F29-41B4-8E1F-A4019ACDAB0E}"/>
                  </a:ext>
                </a:extLst>
              </p:cNvPr>
              <p:cNvCxnSpPr>
                <a:stCxn id="112" idx="3"/>
                <a:endCxn id="112"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2A6CB872-41C4-603C-F2F2-F55B63F0F653}"/>
                  </a:ext>
                </a:extLst>
              </p:cNvPr>
              <p:cNvCxnSpPr>
                <a:stCxn id="112" idx="1"/>
                <a:endCxn id="112"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00" name="Group 99">
              <a:extLst>
                <a:ext uri="{FF2B5EF4-FFF2-40B4-BE49-F238E27FC236}">
                  <a16:creationId xmlns:a16="http://schemas.microsoft.com/office/drawing/2014/main" id="{AC099B12-585E-312D-6315-F041832EAC3D}"/>
                </a:ext>
              </a:extLst>
            </p:cNvPr>
            <p:cNvGrpSpPr/>
            <p:nvPr/>
          </p:nvGrpSpPr>
          <p:grpSpPr>
            <a:xfrm>
              <a:off x="10059350" y="4606955"/>
              <a:ext cx="550237" cy="550237"/>
              <a:chOff x="9599963" y="2786908"/>
              <a:chExt cx="942571" cy="942571"/>
            </a:xfrm>
          </p:grpSpPr>
          <p:sp>
            <p:nvSpPr>
              <p:cNvPr id="109" name="Oval 108">
                <a:extLst>
                  <a:ext uri="{FF2B5EF4-FFF2-40B4-BE49-F238E27FC236}">
                    <a16:creationId xmlns:a16="http://schemas.microsoft.com/office/drawing/2014/main" id="{ED1EE188-6EF2-D468-0550-4112399C3621}"/>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a:extLst>
                  <a:ext uri="{FF2B5EF4-FFF2-40B4-BE49-F238E27FC236}">
                    <a16:creationId xmlns:a16="http://schemas.microsoft.com/office/drawing/2014/main" id="{92A1C2E6-B814-D914-D315-2D76BAF471B7}"/>
                  </a:ext>
                </a:extLst>
              </p:cNvPr>
              <p:cNvCxnSpPr>
                <a:stCxn id="109" idx="3"/>
                <a:endCxn id="109"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F56B17AD-A9A3-BBBA-62B5-95919DAD2125}"/>
                  </a:ext>
                </a:extLst>
              </p:cNvPr>
              <p:cNvCxnSpPr>
                <a:stCxn id="109" idx="1"/>
                <a:endCxn id="109"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01" name="Group 100">
              <a:extLst>
                <a:ext uri="{FF2B5EF4-FFF2-40B4-BE49-F238E27FC236}">
                  <a16:creationId xmlns:a16="http://schemas.microsoft.com/office/drawing/2014/main" id="{41B5ABD3-8EE3-E4AE-50F3-7B1365CDB36F}"/>
                </a:ext>
              </a:extLst>
            </p:cNvPr>
            <p:cNvGrpSpPr/>
            <p:nvPr/>
          </p:nvGrpSpPr>
          <p:grpSpPr>
            <a:xfrm>
              <a:off x="406154" y="4606955"/>
              <a:ext cx="550237" cy="550237"/>
              <a:chOff x="9599963" y="2786908"/>
              <a:chExt cx="942571" cy="942571"/>
            </a:xfrm>
          </p:grpSpPr>
          <p:sp>
            <p:nvSpPr>
              <p:cNvPr id="106" name="Oval 105">
                <a:extLst>
                  <a:ext uri="{FF2B5EF4-FFF2-40B4-BE49-F238E27FC236}">
                    <a16:creationId xmlns:a16="http://schemas.microsoft.com/office/drawing/2014/main" id="{5B1CAC35-EC13-E556-2C16-3AF8A8F5F07B}"/>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7" name="Straight Connector 106">
                <a:extLst>
                  <a:ext uri="{FF2B5EF4-FFF2-40B4-BE49-F238E27FC236}">
                    <a16:creationId xmlns:a16="http://schemas.microsoft.com/office/drawing/2014/main" id="{46D678A2-1C30-5039-ECBC-A77D234DC8FD}"/>
                  </a:ext>
                </a:extLst>
              </p:cNvPr>
              <p:cNvCxnSpPr>
                <a:stCxn id="106" idx="3"/>
                <a:endCxn id="106"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87EA662-9906-E7AE-E160-B1C342C368F0}"/>
                  </a:ext>
                </a:extLst>
              </p:cNvPr>
              <p:cNvCxnSpPr>
                <a:stCxn id="106" idx="1"/>
                <a:endCxn id="106"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02" name="Group 101">
              <a:extLst>
                <a:ext uri="{FF2B5EF4-FFF2-40B4-BE49-F238E27FC236}">
                  <a16:creationId xmlns:a16="http://schemas.microsoft.com/office/drawing/2014/main" id="{B90C40B9-2FC1-486A-C93C-80EEDF31FCCF}"/>
                </a:ext>
              </a:extLst>
            </p:cNvPr>
            <p:cNvGrpSpPr/>
            <p:nvPr/>
          </p:nvGrpSpPr>
          <p:grpSpPr>
            <a:xfrm>
              <a:off x="11438380" y="4606955"/>
              <a:ext cx="550237" cy="550237"/>
              <a:chOff x="9599963" y="2786908"/>
              <a:chExt cx="942571" cy="942571"/>
            </a:xfrm>
          </p:grpSpPr>
          <p:sp>
            <p:nvSpPr>
              <p:cNvPr id="103" name="Oval 102">
                <a:extLst>
                  <a:ext uri="{FF2B5EF4-FFF2-40B4-BE49-F238E27FC236}">
                    <a16:creationId xmlns:a16="http://schemas.microsoft.com/office/drawing/2014/main" id="{E9ACBB07-508F-87B4-3DD7-01DD37437DC0}"/>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4" name="Straight Connector 103">
                <a:extLst>
                  <a:ext uri="{FF2B5EF4-FFF2-40B4-BE49-F238E27FC236}">
                    <a16:creationId xmlns:a16="http://schemas.microsoft.com/office/drawing/2014/main" id="{9B1678FC-83AA-DE1F-46D7-ABF37675653E}"/>
                  </a:ext>
                </a:extLst>
              </p:cNvPr>
              <p:cNvCxnSpPr>
                <a:stCxn id="103" idx="3"/>
                <a:endCxn id="103"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3B54FE92-1D38-0A43-21C2-531E8BEF8ED8}"/>
                  </a:ext>
                </a:extLst>
              </p:cNvPr>
              <p:cNvCxnSpPr>
                <a:stCxn id="103" idx="1"/>
                <a:endCxn id="103"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30" name="Group 129">
            <a:extLst>
              <a:ext uri="{FF2B5EF4-FFF2-40B4-BE49-F238E27FC236}">
                <a16:creationId xmlns:a16="http://schemas.microsoft.com/office/drawing/2014/main" id="{5F41622F-78BA-8CA7-3FC7-4A69407B9466}"/>
              </a:ext>
            </a:extLst>
          </p:cNvPr>
          <p:cNvGrpSpPr/>
          <p:nvPr/>
        </p:nvGrpSpPr>
        <p:grpSpPr>
          <a:xfrm flipV="1">
            <a:off x="2206355" y="5117532"/>
            <a:ext cx="7637466" cy="362826"/>
            <a:chOff x="406154" y="4606955"/>
            <a:chExt cx="11582463" cy="550237"/>
          </a:xfrm>
        </p:grpSpPr>
        <p:grpSp>
          <p:nvGrpSpPr>
            <p:cNvPr id="131" name="Group 130">
              <a:extLst>
                <a:ext uri="{FF2B5EF4-FFF2-40B4-BE49-F238E27FC236}">
                  <a16:creationId xmlns:a16="http://schemas.microsoft.com/office/drawing/2014/main" id="{FAC66BC3-0369-D81B-E6C5-D370E6855E19}"/>
                </a:ext>
              </a:extLst>
            </p:cNvPr>
            <p:cNvGrpSpPr/>
            <p:nvPr/>
          </p:nvGrpSpPr>
          <p:grpSpPr>
            <a:xfrm>
              <a:off x="1785182" y="4606955"/>
              <a:ext cx="550237" cy="550237"/>
              <a:chOff x="9599963" y="2786908"/>
              <a:chExt cx="942571" cy="942571"/>
            </a:xfrm>
          </p:grpSpPr>
          <p:sp>
            <p:nvSpPr>
              <p:cNvPr id="164" name="Oval 163">
                <a:extLst>
                  <a:ext uri="{FF2B5EF4-FFF2-40B4-BE49-F238E27FC236}">
                    <a16:creationId xmlns:a16="http://schemas.microsoft.com/office/drawing/2014/main" id="{73546CF5-7625-955C-AFF8-64755731FC85}"/>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5" name="Straight Connector 164">
                <a:extLst>
                  <a:ext uri="{FF2B5EF4-FFF2-40B4-BE49-F238E27FC236}">
                    <a16:creationId xmlns:a16="http://schemas.microsoft.com/office/drawing/2014/main" id="{14BF1B86-B03B-DF96-383F-C36E54CAA4E8}"/>
                  </a:ext>
                </a:extLst>
              </p:cNvPr>
              <p:cNvCxnSpPr>
                <a:stCxn id="164" idx="3"/>
                <a:endCxn id="164"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0BBB870F-B432-FB3A-61B5-B4F04DE991D3}"/>
                  </a:ext>
                </a:extLst>
              </p:cNvPr>
              <p:cNvCxnSpPr>
                <a:stCxn id="164" idx="1"/>
                <a:endCxn id="164"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2" name="Group 131">
              <a:extLst>
                <a:ext uri="{FF2B5EF4-FFF2-40B4-BE49-F238E27FC236}">
                  <a16:creationId xmlns:a16="http://schemas.microsoft.com/office/drawing/2014/main" id="{B5D5B203-AA7B-75B3-E3E0-F322CC4D9A5F}"/>
                </a:ext>
              </a:extLst>
            </p:cNvPr>
            <p:cNvGrpSpPr/>
            <p:nvPr/>
          </p:nvGrpSpPr>
          <p:grpSpPr>
            <a:xfrm>
              <a:off x="3164210" y="4606955"/>
              <a:ext cx="550237" cy="550237"/>
              <a:chOff x="9599963" y="2786908"/>
              <a:chExt cx="942571" cy="942571"/>
            </a:xfrm>
          </p:grpSpPr>
          <p:sp>
            <p:nvSpPr>
              <p:cNvPr id="161" name="Oval 160">
                <a:extLst>
                  <a:ext uri="{FF2B5EF4-FFF2-40B4-BE49-F238E27FC236}">
                    <a16:creationId xmlns:a16="http://schemas.microsoft.com/office/drawing/2014/main" id="{4705917A-48F1-028C-46DF-ACF8C5F09F8A}"/>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2" name="Straight Connector 161">
                <a:extLst>
                  <a:ext uri="{FF2B5EF4-FFF2-40B4-BE49-F238E27FC236}">
                    <a16:creationId xmlns:a16="http://schemas.microsoft.com/office/drawing/2014/main" id="{FFE54093-CECF-CAAA-7FB5-B1D06FCFB327}"/>
                  </a:ext>
                </a:extLst>
              </p:cNvPr>
              <p:cNvCxnSpPr>
                <a:stCxn id="161" idx="3"/>
                <a:endCxn id="161"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39497FC6-3588-E4C3-25B9-79CD83E40073}"/>
                  </a:ext>
                </a:extLst>
              </p:cNvPr>
              <p:cNvCxnSpPr>
                <a:stCxn id="161" idx="1"/>
                <a:endCxn id="161"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3" name="Group 132">
              <a:extLst>
                <a:ext uri="{FF2B5EF4-FFF2-40B4-BE49-F238E27FC236}">
                  <a16:creationId xmlns:a16="http://schemas.microsoft.com/office/drawing/2014/main" id="{DC828828-18F7-EF54-6ED4-C18F32A5CA6C}"/>
                </a:ext>
              </a:extLst>
            </p:cNvPr>
            <p:cNvGrpSpPr/>
            <p:nvPr/>
          </p:nvGrpSpPr>
          <p:grpSpPr>
            <a:xfrm>
              <a:off x="4543238" y="4606955"/>
              <a:ext cx="550237" cy="550237"/>
              <a:chOff x="9599963" y="2786908"/>
              <a:chExt cx="942571" cy="942571"/>
            </a:xfrm>
          </p:grpSpPr>
          <p:sp>
            <p:nvSpPr>
              <p:cNvPr id="158" name="Oval 157">
                <a:extLst>
                  <a:ext uri="{FF2B5EF4-FFF2-40B4-BE49-F238E27FC236}">
                    <a16:creationId xmlns:a16="http://schemas.microsoft.com/office/drawing/2014/main" id="{475DACE0-9EFE-C012-620F-DC8D46D1F7BA}"/>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9" name="Straight Connector 158">
                <a:extLst>
                  <a:ext uri="{FF2B5EF4-FFF2-40B4-BE49-F238E27FC236}">
                    <a16:creationId xmlns:a16="http://schemas.microsoft.com/office/drawing/2014/main" id="{5B02C7B9-3CCD-D093-09E9-08283E4D8DA6}"/>
                  </a:ext>
                </a:extLst>
              </p:cNvPr>
              <p:cNvCxnSpPr>
                <a:stCxn id="158" idx="3"/>
                <a:endCxn id="158"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CD8B0863-AD29-1A31-E6E7-922E4B5DFD52}"/>
                  </a:ext>
                </a:extLst>
              </p:cNvPr>
              <p:cNvCxnSpPr>
                <a:stCxn id="158" idx="1"/>
                <a:endCxn id="158"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4" name="Group 133">
              <a:extLst>
                <a:ext uri="{FF2B5EF4-FFF2-40B4-BE49-F238E27FC236}">
                  <a16:creationId xmlns:a16="http://schemas.microsoft.com/office/drawing/2014/main" id="{CC0F3F09-30E7-7E4A-CEDE-8D0B3445F4CB}"/>
                </a:ext>
              </a:extLst>
            </p:cNvPr>
            <p:cNvGrpSpPr/>
            <p:nvPr/>
          </p:nvGrpSpPr>
          <p:grpSpPr>
            <a:xfrm>
              <a:off x="5922266" y="4606955"/>
              <a:ext cx="550237" cy="550237"/>
              <a:chOff x="9599963" y="2786908"/>
              <a:chExt cx="942571" cy="942571"/>
            </a:xfrm>
          </p:grpSpPr>
          <p:sp>
            <p:nvSpPr>
              <p:cNvPr id="155" name="Oval 154">
                <a:extLst>
                  <a:ext uri="{FF2B5EF4-FFF2-40B4-BE49-F238E27FC236}">
                    <a16:creationId xmlns:a16="http://schemas.microsoft.com/office/drawing/2014/main" id="{DAB1CA4A-7A87-5027-D972-69C53A0DFAD9}"/>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6" name="Straight Connector 155">
                <a:extLst>
                  <a:ext uri="{FF2B5EF4-FFF2-40B4-BE49-F238E27FC236}">
                    <a16:creationId xmlns:a16="http://schemas.microsoft.com/office/drawing/2014/main" id="{EBE7CEFC-69E9-E333-86E0-9B6962ED4591}"/>
                  </a:ext>
                </a:extLst>
              </p:cNvPr>
              <p:cNvCxnSpPr>
                <a:stCxn id="155" idx="3"/>
                <a:endCxn id="155"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F3616A5A-FD68-B036-2A2C-9E8F1FE41328}"/>
                  </a:ext>
                </a:extLst>
              </p:cNvPr>
              <p:cNvCxnSpPr>
                <a:stCxn id="155" idx="1"/>
                <a:endCxn id="155"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5" name="Group 134">
              <a:extLst>
                <a:ext uri="{FF2B5EF4-FFF2-40B4-BE49-F238E27FC236}">
                  <a16:creationId xmlns:a16="http://schemas.microsoft.com/office/drawing/2014/main" id="{B11131C2-E006-4293-1A6E-2B522D11F5AD}"/>
                </a:ext>
              </a:extLst>
            </p:cNvPr>
            <p:cNvGrpSpPr/>
            <p:nvPr/>
          </p:nvGrpSpPr>
          <p:grpSpPr>
            <a:xfrm>
              <a:off x="7301294" y="4606955"/>
              <a:ext cx="550237" cy="550237"/>
              <a:chOff x="9599963" y="2786908"/>
              <a:chExt cx="942571" cy="942571"/>
            </a:xfrm>
          </p:grpSpPr>
          <p:sp>
            <p:nvSpPr>
              <p:cNvPr id="152" name="Oval 151">
                <a:extLst>
                  <a:ext uri="{FF2B5EF4-FFF2-40B4-BE49-F238E27FC236}">
                    <a16:creationId xmlns:a16="http://schemas.microsoft.com/office/drawing/2014/main" id="{66F59152-1238-794B-3C35-914ED5BF719F}"/>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3" name="Straight Connector 152">
                <a:extLst>
                  <a:ext uri="{FF2B5EF4-FFF2-40B4-BE49-F238E27FC236}">
                    <a16:creationId xmlns:a16="http://schemas.microsoft.com/office/drawing/2014/main" id="{EC75A3B5-2202-28EF-D28F-59510BDFDCFD}"/>
                  </a:ext>
                </a:extLst>
              </p:cNvPr>
              <p:cNvCxnSpPr>
                <a:stCxn id="152" idx="3"/>
                <a:endCxn id="152"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4D9BDCE9-80CF-D9FD-3D94-A474E70D8860}"/>
                  </a:ext>
                </a:extLst>
              </p:cNvPr>
              <p:cNvCxnSpPr>
                <a:stCxn id="152" idx="1"/>
                <a:endCxn id="152"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6" name="Group 135">
              <a:extLst>
                <a:ext uri="{FF2B5EF4-FFF2-40B4-BE49-F238E27FC236}">
                  <a16:creationId xmlns:a16="http://schemas.microsoft.com/office/drawing/2014/main" id="{3FD70CEE-E87C-CE75-B3B5-C016FC44CF58}"/>
                </a:ext>
              </a:extLst>
            </p:cNvPr>
            <p:cNvGrpSpPr/>
            <p:nvPr/>
          </p:nvGrpSpPr>
          <p:grpSpPr>
            <a:xfrm>
              <a:off x="8680322" y="4606955"/>
              <a:ext cx="550237" cy="550237"/>
              <a:chOff x="9599963" y="2786908"/>
              <a:chExt cx="942571" cy="942571"/>
            </a:xfrm>
          </p:grpSpPr>
          <p:sp>
            <p:nvSpPr>
              <p:cNvPr id="149" name="Oval 148">
                <a:extLst>
                  <a:ext uri="{FF2B5EF4-FFF2-40B4-BE49-F238E27FC236}">
                    <a16:creationId xmlns:a16="http://schemas.microsoft.com/office/drawing/2014/main" id="{D4CBC6FD-8D85-0EAA-4062-5F9DBF653B20}"/>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0" name="Straight Connector 149">
                <a:extLst>
                  <a:ext uri="{FF2B5EF4-FFF2-40B4-BE49-F238E27FC236}">
                    <a16:creationId xmlns:a16="http://schemas.microsoft.com/office/drawing/2014/main" id="{A2D550D0-EA45-5742-6D91-D7F8E6B3E5CE}"/>
                  </a:ext>
                </a:extLst>
              </p:cNvPr>
              <p:cNvCxnSpPr>
                <a:stCxn id="149" idx="3"/>
                <a:endCxn id="149"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3D69D3A7-FE3E-9F93-98BC-46F6E0043758}"/>
                  </a:ext>
                </a:extLst>
              </p:cNvPr>
              <p:cNvCxnSpPr>
                <a:stCxn id="149" idx="1"/>
                <a:endCxn id="149"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7" name="Group 136">
              <a:extLst>
                <a:ext uri="{FF2B5EF4-FFF2-40B4-BE49-F238E27FC236}">
                  <a16:creationId xmlns:a16="http://schemas.microsoft.com/office/drawing/2014/main" id="{18F3F339-D373-90E2-31E0-7A8881897A06}"/>
                </a:ext>
              </a:extLst>
            </p:cNvPr>
            <p:cNvGrpSpPr/>
            <p:nvPr/>
          </p:nvGrpSpPr>
          <p:grpSpPr>
            <a:xfrm>
              <a:off x="10059350" y="4606955"/>
              <a:ext cx="550237" cy="550237"/>
              <a:chOff x="9599963" y="2786908"/>
              <a:chExt cx="942571" cy="942571"/>
            </a:xfrm>
          </p:grpSpPr>
          <p:sp>
            <p:nvSpPr>
              <p:cNvPr id="146" name="Oval 145">
                <a:extLst>
                  <a:ext uri="{FF2B5EF4-FFF2-40B4-BE49-F238E27FC236}">
                    <a16:creationId xmlns:a16="http://schemas.microsoft.com/office/drawing/2014/main" id="{73F49DB4-0242-3D66-6629-F8A0A4E8D693}"/>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7" name="Straight Connector 146">
                <a:extLst>
                  <a:ext uri="{FF2B5EF4-FFF2-40B4-BE49-F238E27FC236}">
                    <a16:creationId xmlns:a16="http://schemas.microsoft.com/office/drawing/2014/main" id="{785C0FD1-99CF-E916-24D4-343015FD6409}"/>
                  </a:ext>
                </a:extLst>
              </p:cNvPr>
              <p:cNvCxnSpPr>
                <a:stCxn id="146" idx="3"/>
                <a:endCxn id="146"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0DD2089C-93F8-D2C0-BB63-6CCFEE1FCAAE}"/>
                  </a:ext>
                </a:extLst>
              </p:cNvPr>
              <p:cNvCxnSpPr>
                <a:stCxn id="146" idx="1"/>
                <a:endCxn id="146"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8" name="Group 137">
              <a:extLst>
                <a:ext uri="{FF2B5EF4-FFF2-40B4-BE49-F238E27FC236}">
                  <a16:creationId xmlns:a16="http://schemas.microsoft.com/office/drawing/2014/main" id="{534F9885-4073-AD41-2272-A1AB5305E5E8}"/>
                </a:ext>
              </a:extLst>
            </p:cNvPr>
            <p:cNvGrpSpPr/>
            <p:nvPr/>
          </p:nvGrpSpPr>
          <p:grpSpPr>
            <a:xfrm>
              <a:off x="406154" y="4606955"/>
              <a:ext cx="550237" cy="550237"/>
              <a:chOff x="9599963" y="2786908"/>
              <a:chExt cx="942571" cy="942571"/>
            </a:xfrm>
          </p:grpSpPr>
          <p:sp>
            <p:nvSpPr>
              <p:cNvPr id="143" name="Oval 142">
                <a:extLst>
                  <a:ext uri="{FF2B5EF4-FFF2-40B4-BE49-F238E27FC236}">
                    <a16:creationId xmlns:a16="http://schemas.microsoft.com/office/drawing/2014/main" id="{7A69953F-F167-9090-3B6B-3180658B9280}"/>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4" name="Straight Connector 143">
                <a:extLst>
                  <a:ext uri="{FF2B5EF4-FFF2-40B4-BE49-F238E27FC236}">
                    <a16:creationId xmlns:a16="http://schemas.microsoft.com/office/drawing/2014/main" id="{4628AAA1-DBE5-EE74-6BD6-2D61EC5BF251}"/>
                  </a:ext>
                </a:extLst>
              </p:cNvPr>
              <p:cNvCxnSpPr>
                <a:stCxn id="143" idx="3"/>
                <a:endCxn id="143"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EC2746FE-DD2D-CDD2-15DF-CECE584C2DF7}"/>
                  </a:ext>
                </a:extLst>
              </p:cNvPr>
              <p:cNvCxnSpPr>
                <a:stCxn id="143" idx="1"/>
                <a:endCxn id="143"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9" name="Group 138">
              <a:extLst>
                <a:ext uri="{FF2B5EF4-FFF2-40B4-BE49-F238E27FC236}">
                  <a16:creationId xmlns:a16="http://schemas.microsoft.com/office/drawing/2014/main" id="{A2B658DF-4E87-33F2-465D-C4C1D7781146}"/>
                </a:ext>
              </a:extLst>
            </p:cNvPr>
            <p:cNvGrpSpPr/>
            <p:nvPr/>
          </p:nvGrpSpPr>
          <p:grpSpPr>
            <a:xfrm>
              <a:off x="11438380" y="4606955"/>
              <a:ext cx="550237" cy="550237"/>
              <a:chOff x="9599963" y="2786908"/>
              <a:chExt cx="942571" cy="942571"/>
            </a:xfrm>
          </p:grpSpPr>
          <p:sp>
            <p:nvSpPr>
              <p:cNvPr id="140" name="Oval 139">
                <a:extLst>
                  <a:ext uri="{FF2B5EF4-FFF2-40B4-BE49-F238E27FC236}">
                    <a16:creationId xmlns:a16="http://schemas.microsoft.com/office/drawing/2014/main" id="{54E00C9D-89BA-8A4C-CF97-F57CB821CA48}"/>
                  </a:ext>
                </a:extLst>
              </p:cNvPr>
              <p:cNvSpPr/>
              <p:nvPr/>
            </p:nvSpPr>
            <p:spPr>
              <a:xfrm>
                <a:off x="9599963" y="2786908"/>
                <a:ext cx="942571" cy="942571"/>
              </a:xfrm>
              <a:prstGeom prst="ellipse">
                <a:avLst/>
              </a:prstGeom>
              <a:no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1" name="Straight Connector 140">
                <a:extLst>
                  <a:ext uri="{FF2B5EF4-FFF2-40B4-BE49-F238E27FC236}">
                    <a16:creationId xmlns:a16="http://schemas.microsoft.com/office/drawing/2014/main" id="{608E66F9-315C-D5A9-D54B-E556AD49235C}"/>
                  </a:ext>
                </a:extLst>
              </p:cNvPr>
              <p:cNvCxnSpPr>
                <a:stCxn id="140" idx="3"/>
                <a:endCxn id="140" idx="7"/>
              </p:cNvCxnSpPr>
              <p:nvPr/>
            </p:nvCxnSpPr>
            <p:spPr>
              <a:xfrm flipV="1">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556F4F75-BA7E-1AB8-0A66-3E784ADDDFF2}"/>
                  </a:ext>
                </a:extLst>
              </p:cNvPr>
              <p:cNvCxnSpPr>
                <a:stCxn id="140" idx="1"/>
                <a:endCxn id="140" idx="5"/>
              </p:cNvCxnSpPr>
              <p:nvPr/>
            </p:nvCxnSpPr>
            <p:spPr>
              <a:xfrm>
                <a:off x="9737999" y="2924944"/>
                <a:ext cx="666499" cy="666499"/>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58697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0" nodeType="clickEffect">
                                  <p:stCondLst>
                                    <p:cond delay="0"/>
                                  </p:stCondLst>
                                  <p:childTnLst>
                                    <p:animMotion origin="layout" path="M 3.33333E-6 -2.22222E-6 L 0.13802 0.00186 " pathEditMode="relative" rAng="0" ptsTypes="AA">
                                      <p:cBhvr>
                                        <p:cTn id="6" dur="2000" fill="hold"/>
                                        <p:tgtEl>
                                          <p:spTgt spid="5"/>
                                        </p:tgtEl>
                                        <p:attrNameLst>
                                          <p:attrName>ppt_x</p:attrName>
                                          <p:attrName>ppt_y</p:attrName>
                                        </p:attrNameLst>
                                      </p:cBhvr>
                                      <p:rCtr x="6862" y="93"/>
                                    </p:animMotion>
                                  </p:childTnLst>
                                </p:cTn>
                              </p:par>
                            </p:childTnLst>
                          </p:cTn>
                        </p:par>
                      </p:childTnLst>
                    </p:cTn>
                  </p:par>
                  <p:par>
                    <p:cTn id="7" fill="hold">
                      <p:stCondLst>
                        <p:cond delay="indefinite"/>
                      </p:stCondLst>
                      <p:childTnLst>
                        <p:par>
                          <p:cTn id="8" fill="hold">
                            <p:stCondLst>
                              <p:cond delay="0"/>
                            </p:stCondLst>
                            <p:childTnLst>
                              <p:par>
                                <p:cTn id="9" presetID="1" presetClass="path" presetSubtype="0" fill="hold" grpId="1" nodeType="clickEffect">
                                  <p:stCondLst>
                                    <p:cond delay="0"/>
                                  </p:stCondLst>
                                  <p:childTnLst>
                                    <p:animMotion origin="layout" path="M 0.13802 0.00186 C 0.18606 0.00186 0.22539 -0.06481 0.22539 -0.14537 " pathEditMode="relative" rAng="0" ptsTypes="AA">
                                      <p:cBhvr>
                                        <p:cTn id="10" dur="2000" fill="hold"/>
                                        <p:tgtEl>
                                          <p:spTgt spid="5"/>
                                        </p:tgtEl>
                                        <p:attrNameLst>
                                          <p:attrName>ppt_x</p:attrName>
                                          <p:attrName>ppt_y</p:attrName>
                                        </p:attrNameLst>
                                      </p:cBhvr>
                                      <p:rCtr x="4362" y="-7361"/>
                                    </p:animMotion>
                                  </p:childTnLst>
                                </p:cTn>
                              </p:par>
                            </p:childTnLst>
                          </p:cTn>
                        </p:par>
                      </p:childTnLst>
                    </p:cTn>
                  </p:par>
                  <p:par>
                    <p:cTn id="11" fill="hold">
                      <p:stCondLst>
                        <p:cond delay="indefinite"/>
                      </p:stCondLst>
                      <p:childTnLst>
                        <p:par>
                          <p:cTn id="12" fill="hold">
                            <p:stCondLst>
                              <p:cond delay="0"/>
                            </p:stCondLst>
                            <p:childTnLst>
                              <p:par>
                                <p:cTn id="13" presetID="1" presetClass="path" presetSubtype="0" fill="hold" grpId="2" nodeType="clickEffect">
                                  <p:stCondLst>
                                    <p:cond delay="0"/>
                                  </p:stCondLst>
                                  <p:childTnLst>
                                    <p:animMotion origin="layout" path="M 0.14557 -0.32014 C 0.19349 -0.32014 0.22526 -0.22546 0.22526 -0.14051 " pathEditMode="relative" rAng="5400000" ptsTypes="AA">
                                      <p:cBhvr>
                                        <p:cTn id="14" dur="2000" spd="-100000" fill="hold"/>
                                        <p:tgtEl>
                                          <p:spTgt spid="5"/>
                                        </p:tgtEl>
                                        <p:attrNameLst>
                                          <p:attrName>ppt_x</p:attrName>
                                          <p:attrName>ppt_y</p:attrName>
                                        </p:attrNameLst>
                                      </p:cBhvr>
                                      <p:rCtr x="3984" y="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7C23C-7DAA-A25F-F95F-E1AB8158C121}"/>
              </a:ext>
            </a:extLst>
          </p:cNvPr>
          <p:cNvSpPr>
            <a:spLocks noGrp="1"/>
          </p:cNvSpPr>
          <p:nvPr>
            <p:ph type="title"/>
          </p:nvPr>
        </p:nvSpPr>
        <p:spPr>
          <a:xfrm>
            <a:off x="838200" y="365125"/>
            <a:ext cx="10515600" cy="1325563"/>
          </a:xfrm>
        </p:spPr>
        <p:txBody>
          <a:bodyPr>
            <a:normAutofit/>
          </a:bodyPr>
          <a:lstStyle/>
          <a:p>
            <a:r>
              <a:rPr lang="en-US" dirty="0"/>
              <a:t>Magnetic field on moving charges</a:t>
            </a:r>
          </a:p>
        </p:txBody>
      </p:sp>
      <p:sp>
        <p:nvSpPr>
          <p:cNvPr id="3" name="Text Placeholder 2">
            <a:extLst>
              <a:ext uri="{FF2B5EF4-FFF2-40B4-BE49-F238E27FC236}">
                <a16:creationId xmlns:a16="http://schemas.microsoft.com/office/drawing/2014/main" id="{8B3A9EB1-E52E-78CC-B2DD-E04AE1398831}"/>
              </a:ext>
            </a:extLst>
          </p:cNvPr>
          <p:cNvSpPr>
            <a:spLocks noGrp="1"/>
          </p:cNvSpPr>
          <p:nvPr>
            <p:ph idx="1"/>
          </p:nvPr>
        </p:nvSpPr>
        <p:spPr>
          <a:xfrm>
            <a:off x="2072640" y="5643245"/>
            <a:ext cx="10515600" cy="4351338"/>
          </a:xfrm>
        </p:spPr>
        <p:txBody>
          <a:bodyPr/>
          <a:lstStyle/>
          <a:p>
            <a:r>
              <a:rPr lang="en-US" dirty="0"/>
              <a:t>What about an electron moving to the right, with the magnetic field coming out of the page.</a:t>
            </a:r>
          </a:p>
        </p:txBody>
      </p:sp>
      <p:sp>
        <p:nvSpPr>
          <p:cNvPr id="5" name="Oval 4">
            <a:extLst>
              <a:ext uri="{FF2B5EF4-FFF2-40B4-BE49-F238E27FC236}">
                <a16:creationId xmlns:a16="http://schemas.microsoft.com/office/drawing/2014/main" id="{960D5823-AEF3-C830-BE4B-E1996ED29BDA}"/>
              </a:ext>
            </a:extLst>
          </p:cNvPr>
          <p:cNvSpPr/>
          <p:nvPr/>
        </p:nvSpPr>
        <p:spPr>
          <a:xfrm flipV="1">
            <a:off x="433647" y="4855362"/>
            <a:ext cx="284892" cy="28489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t>
            </a:r>
          </a:p>
        </p:txBody>
      </p:sp>
      <p:grpSp>
        <p:nvGrpSpPr>
          <p:cNvPr id="4" name="Group 3">
            <a:extLst>
              <a:ext uri="{FF2B5EF4-FFF2-40B4-BE49-F238E27FC236}">
                <a16:creationId xmlns:a16="http://schemas.microsoft.com/office/drawing/2014/main" id="{3451864F-AD00-542A-8096-D2D8EF171A31}"/>
              </a:ext>
            </a:extLst>
          </p:cNvPr>
          <p:cNvGrpSpPr/>
          <p:nvPr/>
        </p:nvGrpSpPr>
        <p:grpSpPr>
          <a:xfrm>
            <a:off x="2196916" y="2261353"/>
            <a:ext cx="372264" cy="372264"/>
            <a:chOff x="9480995" y="866913"/>
            <a:chExt cx="372264" cy="372264"/>
          </a:xfrm>
        </p:grpSpPr>
        <p:sp>
          <p:nvSpPr>
            <p:cNvPr id="6" name="Oval 5">
              <a:extLst>
                <a:ext uri="{FF2B5EF4-FFF2-40B4-BE49-F238E27FC236}">
                  <a16:creationId xmlns:a16="http://schemas.microsoft.com/office/drawing/2014/main" id="{A0736809-12C5-95EA-9F41-319E57546614}"/>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7" name="Oval 6">
              <a:extLst>
                <a:ext uri="{FF2B5EF4-FFF2-40B4-BE49-F238E27FC236}">
                  <a16:creationId xmlns:a16="http://schemas.microsoft.com/office/drawing/2014/main" id="{59233EE6-5C8D-951E-B623-134141BADC4D}"/>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8" name="Group 7">
            <a:extLst>
              <a:ext uri="{FF2B5EF4-FFF2-40B4-BE49-F238E27FC236}">
                <a16:creationId xmlns:a16="http://schemas.microsoft.com/office/drawing/2014/main" id="{AECC8CAC-676D-9778-A9D0-2256CBE3ADB4}"/>
              </a:ext>
            </a:extLst>
          </p:cNvPr>
          <p:cNvGrpSpPr/>
          <p:nvPr/>
        </p:nvGrpSpPr>
        <p:grpSpPr>
          <a:xfrm>
            <a:off x="3105064" y="2261353"/>
            <a:ext cx="372264" cy="372264"/>
            <a:chOff x="9480995" y="866913"/>
            <a:chExt cx="372264" cy="372264"/>
          </a:xfrm>
        </p:grpSpPr>
        <p:sp>
          <p:nvSpPr>
            <p:cNvPr id="9" name="Oval 8">
              <a:extLst>
                <a:ext uri="{FF2B5EF4-FFF2-40B4-BE49-F238E27FC236}">
                  <a16:creationId xmlns:a16="http://schemas.microsoft.com/office/drawing/2014/main" id="{A970B36C-E728-67B7-8888-0E10DB6A1431}"/>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0" name="Oval 9">
              <a:extLst>
                <a:ext uri="{FF2B5EF4-FFF2-40B4-BE49-F238E27FC236}">
                  <a16:creationId xmlns:a16="http://schemas.microsoft.com/office/drawing/2014/main" id="{688C06E5-FD93-2509-EB8A-A286B907735E}"/>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1" name="Group 10">
            <a:extLst>
              <a:ext uri="{FF2B5EF4-FFF2-40B4-BE49-F238E27FC236}">
                <a16:creationId xmlns:a16="http://schemas.microsoft.com/office/drawing/2014/main" id="{07DB5347-BA98-18E2-DF3D-E2398DF4FDA6}"/>
              </a:ext>
            </a:extLst>
          </p:cNvPr>
          <p:cNvGrpSpPr/>
          <p:nvPr/>
        </p:nvGrpSpPr>
        <p:grpSpPr>
          <a:xfrm>
            <a:off x="4013212" y="2261353"/>
            <a:ext cx="372264" cy="372264"/>
            <a:chOff x="9480995" y="866913"/>
            <a:chExt cx="372264" cy="372264"/>
          </a:xfrm>
        </p:grpSpPr>
        <p:sp>
          <p:nvSpPr>
            <p:cNvPr id="12" name="Oval 11">
              <a:extLst>
                <a:ext uri="{FF2B5EF4-FFF2-40B4-BE49-F238E27FC236}">
                  <a16:creationId xmlns:a16="http://schemas.microsoft.com/office/drawing/2014/main" id="{7A6D2A94-7262-D519-AC31-4783D5860E11}"/>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3" name="Oval 12">
              <a:extLst>
                <a:ext uri="{FF2B5EF4-FFF2-40B4-BE49-F238E27FC236}">
                  <a16:creationId xmlns:a16="http://schemas.microsoft.com/office/drawing/2014/main" id="{4EC340DC-69A2-56AA-01AF-49A729BE54EC}"/>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4" name="Group 13">
            <a:extLst>
              <a:ext uri="{FF2B5EF4-FFF2-40B4-BE49-F238E27FC236}">
                <a16:creationId xmlns:a16="http://schemas.microsoft.com/office/drawing/2014/main" id="{EDD1FD56-E87C-01B2-32EF-AB05ABACA48D}"/>
              </a:ext>
            </a:extLst>
          </p:cNvPr>
          <p:cNvGrpSpPr/>
          <p:nvPr/>
        </p:nvGrpSpPr>
        <p:grpSpPr>
          <a:xfrm>
            <a:off x="4921360" y="2261353"/>
            <a:ext cx="372264" cy="372264"/>
            <a:chOff x="9480995" y="866913"/>
            <a:chExt cx="372264" cy="372264"/>
          </a:xfrm>
        </p:grpSpPr>
        <p:sp>
          <p:nvSpPr>
            <p:cNvPr id="15" name="Oval 14">
              <a:extLst>
                <a:ext uri="{FF2B5EF4-FFF2-40B4-BE49-F238E27FC236}">
                  <a16:creationId xmlns:a16="http://schemas.microsoft.com/office/drawing/2014/main" id="{23A41CA3-CF3E-6CB1-F203-2678DCFF14EB}"/>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6" name="Oval 15">
              <a:extLst>
                <a:ext uri="{FF2B5EF4-FFF2-40B4-BE49-F238E27FC236}">
                  <a16:creationId xmlns:a16="http://schemas.microsoft.com/office/drawing/2014/main" id="{5AAEAD61-46B9-4120-B3BD-A8EA1D718F89}"/>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7" name="Group 16">
            <a:extLst>
              <a:ext uri="{FF2B5EF4-FFF2-40B4-BE49-F238E27FC236}">
                <a16:creationId xmlns:a16="http://schemas.microsoft.com/office/drawing/2014/main" id="{7359FF2C-7D1B-67C4-00C9-045ADFAB5A62}"/>
              </a:ext>
            </a:extLst>
          </p:cNvPr>
          <p:cNvGrpSpPr/>
          <p:nvPr/>
        </p:nvGrpSpPr>
        <p:grpSpPr>
          <a:xfrm>
            <a:off x="5829508" y="2261353"/>
            <a:ext cx="372264" cy="372264"/>
            <a:chOff x="9480995" y="866913"/>
            <a:chExt cx="372264" cy="372264"/>
          </a:xfrm>
        </p:grpSpPr>
        <p:sp>
          <p:nvSpPr>
            <p:cNvPr id="18" name="Oval 17">
              <a:extLst>
                <a:ext uri="{FF2B5EF4-FFF2-40B4-BE49-F238E27FC236}">
                  <a16:creationId xmlns:a16="http://schemas.microsoft.com/office/drawing/2014/main" id="{F44B5116-2342-CAE5-63C9-D7FFEECB2ACA}"/>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n>
                  <a:solidFill>
                    <a:srgbClr val="FF0000"/>
                  </a:solidFill>
                </a:ln>
              </a:endParaRPr>
            </a:p>
          </p:txBody>
        </p:sp>
        <p:sp>
          <p:nvSpPr>
            <p:cNvPr id="167" name="Oval 166">
              <a:extLst>
                <a:ext uri="{FF2B5EF4-FFF2-40B4-BE49-F238E27FC236}">
                  <a16:creationId xmlns:a16="http://schemas.microsoft.com/office/drawing/2014/main" id="{089C1E4F-275A-D60E-825C-00A9B4C9984C}"/>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68" name="Group 167">
            <a:extLst>
              <a:ext uri="{FF2B5EF4-FFF2-40B4-BE49-F238E27FC236}">
                <a16:creationId xmlns:a16="http://schemas.microsoft.com/office/drawing/2014/main" id="{B694D5E6-F823-1041-4E7D-93ECB9B9D40E}"/>
              </a:ext>
            </a:extLst>
          </p:cNvPr>
          <p:cNvGrpSpPr/>
          <p:nvPr/>
        </p:nvGrpSpPr>
        <p:grpSpPr>
          <a:xfrm>
            <a:off x="6737656" y="2261353"/>
            <a:ext cx="372264" cy="372264"/>
            <a:chOff x="9480995" y="866913"/>
            <a:chExt cx="372264" cy="372264"/>
          </a:xfrm>
        </p:grpSpPr>
        <p:sp>
          <p:nvSpPr>
            <p:cNvPr id="169" name="Oval 168">
              <a:extLst>
                <a:ext uri="{FF2B5EF4-FFF2-40B4-BE49-F238E27FC236}">
                  <a16:creationId xmlns:a16="http://schemas.microsoft.com/office/drawing/2014/main" id="{6E3A2DF4-ABA0-61F4-39B1-19E2D6FBA505}"/>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70" name="Oval 169">
              <a:extLst>
                <a:ext uri="{FF2B5EF4-FFF2-40B4-BE49-F238E27FC236}">
                  <a16:creationId xmlns:a16="http://schemas.microsoft.com/office/drawing/2014/main" id="{411125D6-F925-2074-AF03-D21E16B45391}"/>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71" name="Group 170">
            <a:extLst>
              <a:ext uri="{FF2B5EF4-FFF2-40B4-BE49-F238E27FC236}">
                <a16:creationId xmlns:a16="http://schemas.microsoft.com/office/drawing/2014/main" id="{7B623517-1087-2CC6-FFD6-9ED204CF7B88}"/>
              </a:ext>
            </a:extLst>
          </p:cNvPr>
          <p:cNvGrpSpPr/>
          <p:nvPr/>
        </p:nvGrpSpPr>
        <p:grpSpPr>
          <a:xfrm>
            <a:off x="7645804" y="2261353"/>
            <a:ext cx="372264" cy="372264"/>
            <a:chOff x="9480995" y="866913"/>
            <a:chExt cx="372264" cy="372264"/>
          </a:xfrm>
        </p:grpSpPr>
        <p:sp>
          <p:nvSpPr>
            <p:cNvPr id="172" name="Oval 171">
              <a:extLst>
                <a:ext uri="{FF2B5EF4-FFF2-40B4-BE49-F238E27FC236}">
                  <a16:creationId xmlns:a16="http://schemas.microsoft.com/office/drawing/2014/main" id="{9B431327-4921-0BC0-44A4-5299462E9843}"/>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73" name="Oval 172">
              <a:extLst>
                <a:ext uri="{FF2B5EF4-FFF2-40B4-BE49-F238E27FC236}">
                  <a16:creationId xmlns:a16="http://schemas.microsoft.com/office/drawing/2014/main" id="{7C3B6C57-2BC6-0FAB-985C-710A8CCA2D71}"/>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74" name="Group 173">
            <a:extLst>
              <a:ext uri="{FF2B5EF4-FFF2-40B4-BE49-F238E27FC236}">
                <a16:creationId xmlns:a16="http://schemas.microsoft.com/office/drawing/2014/main" id="{B0F3E299-B26B-3AED-8172-F00AA4E05BD0}"/>
              </a:ext>
            </a:extLst>
          </p:cNvPr>
          <p:cNvGrpSpPr/>
          <p:nvPr/>
        </p:nvGrpSpPr>
        <p:grpSpPr>
          <a:xfrm>
            <a:off x="8553952" y="2261353"/>
            <a:ext cx="372264" cy="372264"/>
            <a:chOff x="9480995" y="866913"/>
            <a:chExt cx="372264" cy="372264"/>
          </a:xfrm>
        </p:grpSpPr>
        <p:sp>
          <p:nvSpPr>
            <p:cNvPr id="175" name="Oval 174">
              <a:extLst>
                <a:ext uri="{FF2B5EF4-FFF2-40B4-BE49-F238E27FC236}">
                  <a16:creationId xmlns:a16="http://schemas.microsoft.com/office/drawing/2014/main" id="{66B9DA03-09B4-C78B-2BE6-32CE919A1160}"/>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76" name="Oval 175">
              <a:extLst>
                <a:ext uri="{FF2B5EF4-FFF2-40B4-BE49-F238E27FC236}">
                  <a16:creationId xmlns:a16="http://schemas.microsoft.com/office/drawing/2014/main" id="{630073E1-686A-6A97-BCB0-71C2BEF43647}"/>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77" name="Group 176">
            <a:extLst>
              <a:ext uri="{FF2B5EF4-FFF2-40B4-BE49-F238E27FC236}">
                <a16:creationId xmlns:a16="http://schemas.microsoft.com/office/drawing/2014/main" id="{313D3209-6792-E9B3-4F22-EB6019B7CF9A}"/>
              </a:ext>
            </a:extLst>
          </p:cNvPr>
          <p:cNvGrpSpPr/>
          <p:nvPr/>
        </p:nvGrpSpPr>
        <p:grpSpPr>
          <a:xfrm>
            <a:off x="9462100" y="2261353"/>
            <a:ext cx="372264" cy="372264"/>
            <a:chOff x="9480995" y="866913"/>
            <a:chExt cx="372264" cy="372264"/>
          </a:xfrm>
        </p:grpSpPr>
        <p:sp>
          <p:nvSpPr>
            <p:cNvPr id="178" name="Oval 177">
              <a:extLst>
                <a:ext uri="{FF2B5EF4-FFF2-40B4-BE49-F238E27FC236}">
                  <a16:creationId xmlns:a16="http://schemas.microsoft.com/office/drawing/2014/main" id="{95E80C58-6A70-2E47-1CA2-C0F866819869}"/>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79" name="Oval 178">
              <a:extLst>
                <a:ext uri="{FF2B5EF4-FFF2-40B4-BE49-F238E27FC236}">
                  <a16:creationId xmlns:a16="http://schemas.microsoft.com/office/drawing/2014/main" id="{3AA0F195-8C2B-E81F-E108-9E1B6B11F672}"/>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80" name="Group 179">
            <a:extLst>
              <a:ext uri="{FF2B5EF4-FFF2-40B4-BE49-F238E27FC236}">
                <a16:creationId xmlns:a16="http://schemas.microsoft.com/office/drawing/2014/main" id="{9E8897EA-3D78-D74F-E353-DE996C8513C4}"/>
              </a:ext>
            </a:extLst>
          </p:cNvPr>
          <p:cNvGrpSpPr/>
          <p:nvPr/>
        </p:nvGrpSpPr>
        <p:grpSpPr>
          <a:xfrm>
            <a:off x="10370245" y="2261353"/>
            <a:ext cx="372264" cy="372264"/>
            <a:chOff x="9480995" y="866913"/>
            <a:chExt cx="372264" cy="372264"/>
          </a:xfrm>
        </p:grpSpPr>
        <p:sp>
          <p:nvSpPr>
            <p:cNvPr id="181" name="Oval 180">
              <a:extLst>
                <a:ext uri="{FF2B5EF4-FFF2-40B4-BE49-F238E27FC236}">
                  <a16:creationId xmlns:a16="http://schemas.microsoft.com/office/drawing/2014/main" id="{57C5FE03-ADEB-0C8D-FE41-6609921576FC}"/>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82" name="Oval 181">
              <a:extLst>
                <a:ext uri="{FF2B5EF4-FFF2-40B4-BE49-F238E27FC236}">
                  <a16:creationId xmlns:a16="http://schemas.microsoft.com/office/drawing/2014/main" id="{7F9EC606-5395-B621-EE44-705CEB02DF3D}"/>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85" name="Group 184">
            <a:extLst>
              <a:ext uri="{FF2B5EF4-FFF2-40B4-BE49-F238E27FC236}">
                <a16:creationId xmlns:a16="http://schemas.microsoft.com/office/drawing/2014/main" id="{CC4C5003-D3B9-79C6-695F-D27F20B82A87}"/>
              </a:ext>
            </a:extLst>
          </p:cNvPr>
          <p:cNvGrpSpPr/>
          <p:nvPr/>
        </p:nvGrpSpPr>
        <p:grpSpPr>
          <a:xfrm>
            <a:off x="2196916" y="3171063"/>
            <a:ext cx="372264" cy="372264"/>
            <a:chOff x="9480995" y="866913"/>
            <a:chExt cx="372264" cy="372264"/>
          </a:xfrm>
        </p:grpSpPr>
        <p:sp>
          <p:nvSpPr>
            <p:cNvPr id="213" name="Oval 212">
              <a:extLst>
                <a:ext uri="{FF2B5EF4-FFF2-40B4-BE49-F238E27FC236}">
                  <a16:creationId xmlns:a16="http://schemas.microsoft.com/office/drawing/2014/main" id="{A2B09B30-EB84-8709-35BE-D011368AB0FD}"/>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14" name="Oval 213">
              <a:extLst>
                <a:ext uri="{FF2B5EF4-FFF2-40B4-BE49-F238E27FC236}">
                  <a16:creationId xmlns:a16="http://schemas.microsoft.com/office/drawing/2014/main" id="{9C059283-A62C-57ED-3E29-FD6F9FA8AE4B}"/>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86" name="Group 185">
            <a:extLst>
              <a:ext uri="{FF2B5EF4-FFF2-40B4-BE49-F238E27FC236}">
                <a16:creationId xmlns:a16="http://schemas.microsoft.com/office/drawing/2014/main" id="{6E21B450-9749-4C4A-5707-A8916C8253ED}"/>
              </a:ext>
            </a:extLst>
          </p:cNvPr>
          <p:cNvGrpSpPr/>
          <p:nvPr/>
        </p:nvGrpSpPr>
        <p:grpSpPr>
          <a:xfrm>
            <a:off x="3105064" y="3171063"/>
            <a:ext cx="372264" cy="372264"/>
            <a:chOff x="9480995" y="866913"/>
            <a:chExt cx="372264" cy="372264"/>
          </a:xfrm>
        </p:grpSpPr>
        <p:sp>
          <p:nvSpPr>
            <p:cNvPr id="211" name="Oval 210">
              <a:extLst>
                <a:ext uri="{FF2B5EF4-FFF2-40B4-BE49-F238E27FC236}">
                  <a16:creationId xmlns:a16="http://schemas.microsoft.com/office/drawing/2014/main" id="{53C80D6B-DC54-63D4-1DB6-C120EFF4C301}"/>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12" name="Oval 211">
              <a:extLst>
                <a:ext uri="{FF2B5EF4-FFF2-40B4-BE49-F238E27FC236}">
                  <a16:creationId xmlns:a16="http://schemas.microsoft.com/office/drawing/2014/main" id="{66DD6B96-DB0E-7347-2721-164190F9624F}"/>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87" name="Group 186">
            <a:extLst>
              <a:ext uri="{FF2B5EF4-FFF2-40B4-BE49-F238E27FC236}">
                <a16:creationId xmlns:a16="http://schemas.microsoft.com/office/drawing/2014/main" id="{12422D25-E5D1-E1E9-79CF-BFF275F86FE8}"/>
              </a:ext>
            </a:extLst>
          </p:cNvPr>
          <p:cNvGrpSpPr/>
          <p:nvPr/>
        </p:nvGrpSpPr>
        <p:grpSpPr>
          <a:xfrm>
            <a:off x="4013212" y="3171063"/>
            <a:ext cx="372264" cy="372264"/>
            <a:chOff x="9480995" y="866913"/>
            <a:chExt cx="372264" cy="372264"/>
          </a:xfrm>
        </p:grpSpPr>
        <p:sp>
          <p:nvSpPr>
            <p:cNvPr id="209" name="Oval 208">
              <a:extLst>
                <a:ext uri="{FF2B5EF4-FFF2-40B4-BE49-F238E27FC236}">
                  <a16:creationId xmlns:a16="http://schemas.microsoft.com/office/drawing/2014/main" id="{B12ACFF8-8D2D-9125-AA42-BC0439406C4A}"/>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10" name="Oval 209">
              <a:extLst>
                <a:ext uri="{FF2B5EF4-FFF2-40B4-BE49-F238E27FC236}">
                  <a16:creationId xmlns:a16="http://schemas.microsoft.com/office/drawing/2014/main" id="{3EBC7625-5750-C73B-4E07-AFB6C48197BB}"/>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88" name="Group 187">
            <a:extLst>
              <a:ext uri="{FF2B5EF4-FFF2-40B4-BE49-F238E27FC236}">
                <a16:creationId xmlns:a16="http://schemas.microsoft.com/office/drawing/2014/main" id="{F5023AE8-2ED9-AEB4-1ED7-3BDABCCC397A}"/>
              </a:ext>
            </a:extLst>
          </p:cNvPr>
          <p:cNvGrpSpPr/>
          <p:nvPr/>
        </p:nvGrpSpPr>
        <p:grpSpPr>
          <a:xfrm>
            <a:off x="4921360" y="3171063"/>
            <a:ext cx="372264" cy="372264"/>
            <a:chOff x="9480995" y="866913"/>
            <a:chExt cx="372264" cy="372264"/>
          </a:xfrm>
        </p:grpSpPr>
        <p:sp>
          <p:nvSpPr>
            <p:cNvPr id="207" name="Oval 206">
              <a:extLst>
                <a:ext uri="{FF2B5EF4-FFF2-40B4-BE49-F238E27FC236}">
                  <a16:creationId xmlns:a16="http://schemas.microsoft.com/office/drawing/2014/main" id="{98B2D607-1DC9-AC6D-F010-2803A2B64619}"/>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08" name="Oval 207">
              <a:extLst>
                <a:ext uri="{FF2B5EF4-FFF2-40B4-BE49-F238E27FC236}">
                  <a16:creationId xmlns:a16="http://schemas.microsoft.com/office/drawing/2014/main" id="{52776DA2-60FB-4FE9-B4CB-7CA7E48FCA0A}"/>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89" name="Group 188">
            <a:extLst>
              <a:ext uri="{FF2B5EF4-FFF2-40B4-BE49-F238E27FC236}">
                <a16:creationId xmlns:a16="http://schemas.microsoft.com/office/drawing/2014/main" id="{E1944C5E-6417-114C-2632-D9397ECEA795}"/>
              </a:ext>
            </a:extLst>
          </p:cNvPr>
          <p:cNvGrpSpPr/>
          <p:nvPr/>
        </p:nvGrpSpPr>
        <p:grpSpPr>
          <a:xfrm>
            <a:off x="5829508" y="3171063"/>
            <a:ext cx="372264" cy="372264"/>
            <a:chOff x="9480995" y="866913"/>
            <a:chExt cx="372264" cy="372264"/>
          </a:xfrm>
        </p:grpSpPr>
        <p:sp>
          <p:nvSpPr>
            <p:cNvPr id="205" name="Oval 204">
              <a:extLst>
                <a:ext uri="{FF2B5EF4-FFF2-40B4-BE49-F238E27FC236}">
                  <a16:creationId xmlns:a16="http://schemas.microsoft.com/office/drawing/2014/main" id="{0F2E1B53-F238-8BC7-7463-BEECA8684EE6}"/>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06" name="Oval 205">
              <a:extLst>
                <a:ext uri="{FF2B5EF4-FFF2-40B4-BE49-F238E27FC236}">
                  <a16:creationId xmlns:a16="http://schemas.microsoft.com/office/drawing/2014/main" id="{0D688E0D-57CF-8E04-37B9-8CD649D592E1}"/>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90" name="Group 189">
            <a:extLst>
              <a:ext uri="{FF2B5EF4-FFF2-40B4-BE49-F238E27FC236}">
                <a16:creationId xmlns:a16="http://schemas.microsoft.com/office/drawing/2014/main" id="{26A5AA38-8A41-0E0B-2B3F-09FCADB7900A}"/>
              </a:ext>
            </a:extLst>
          </p:cNvPr>
          <p:cNvGrpSpPr/>
          <p:nvPr/>
        </p:nvGrpSpPr>
        <p:grpSpPr>
          <a:xfrm>
            <a:off x="6737656" y="3171063"/>
            <a:ext cx="372264" cy="372264"/>
            <a:chOff x="9480995" y="866913"/>
            <a:chExt cx="372264" cy="372264"/>
          </a:xfrm>
        </p:grpSpPr>
        <p:sp>
          <p:nvSpPr>
            <p:cNvPr id="203" name="Oval 202">
              <a:extLst>
                <a:ext uri="{FF2B5EF4-FFF2-40B4-BE49-F238E27FC236}">
                  <a16:creationId xmlns:a16="http://schemas.microsoft.com/office/drawing/2014/main" id="{C10FF777-0DFE-F408-D9E0-5DD4B566420B}"/>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04" name="Oval 203">
              <a:extLst>
                <a:ext uri="{FF2B5EF4-FFF2-40B4-BE49-F238E27FC236}">
                  <a16:creationId xmlns:a16="http://schemas.microsoft.com/office/drawing/2014/main" id="{4364BADC-C818-F909-1B81-F9F66F49A91B}"/>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91" name="Group 190">
            <a:extLst>
              <a:ext uri="{FF2B5EF4-FFF2-40B4-BE49-F238E27FC236}">
                <a16:creationId xmlns:a16="http://schemas.microsoft.com/office/drawing/2014/main" id="{E533C3B9-11B5-3F30-A44E-9F0140665804}"/>
              </a:ext>
            </a:extLst>
          </p:cNvPr>
          <p:cNvGrpSpPr/>
          <p:nvPr/>
        </p:nvGrpSpPr>
        <p:grpSpPr>
          <a:xfrm>
            <a:off x="7645804" y="3171063"/>
            <a:ext cx="372264" cy="372264"/>
            <a:chOff x="9480995" y="866913"/>
            <a:chExt cx="372264" cy="372264"/>
          </a:xfrm>
        </p:grpSpPr>
        <p:sp>
          <p:nvSpPr>
            <p:cNvPr id="201" name="Oval 200">
              <a:extLst>
                <a:ext uri="{FF2B5EF4-FFF2-40B4-BE49-F238E27FC236}">
                  <a16:creationId xmlns:a16="http://schemas.microsoft.com/office/drawing/2014/main" id="{CC1C65BB-0A2E-A836-ECE4-7CB27B600E5B}"/>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02" name="Oval 201">
              <a:extLst>
                <a:ext uri="{FF2B5EF4-FFF2-40B4-BE49-F238E27FC236}">
                  <a16:creationId xmlns:a16="http://schemas.microsoft.com/office/drawing/2014/main" id="{9E52E2BE-9AF1-B3B7-52F1-8E28DC1AA7C6}"/>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92" name="Group 191">
            <a:extLst>
              <a:ext uri="{FF2B5EF4-FFF2-40B4-BE49-F238E27FC236}">
                <a16:creationId xmlns:a16="http://schemas.microsoft.com/office/drawing/2014/main" id="{43CDFAA2-E394-176E-CFA9-E73FC7D083C3}"/>
              </a:ext>
            </a:extLst>
          </p:cNvPr>
          <p:cNvGrpSpPr/>
          <p:nvPr/>
        </p:nvGrpSpPr>
        <p:grpSpPr>
          <a:xfrm>
            <a:off x="8553952" y="3171063"/>
            <a:ext cx="372264" cy="372264"/>
            <a:chOff x="9480995" y="866913"/>
            <a:chExt cx="372264" cy="372264"/>
          </a:xfrm>
        </p:grpSpPr>
        <p:sp>
          <p:nvSpPr>
            <p:cNvPr id="199" name="Oval 198">
              <a:extLst>
                <a:ext uri="{FF2B5EF4-FFF2-40B4-BE49-F238E27FC236}">
                  <a16:creationId xmlns:a16="http://schemas.microsoft.com/office/drawing/2014/main" id="{3B798C96-78B0-20D0-3C04-98CDC30021C2}"/>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00" name="Oval 199">
              <a:extLst>
                <a:ext uri="{FF2B5EF4-FFF2-40B4-BE49-F238E27FC236}">
                  <a16:creationId xmlns:a16="http://schemas.microsoft.com/office/drawing/2014/main" id="{F4C6C5B4-4E0C-F464-7995-A606D34899FB}"/>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93" name="Group 192">
            <a:extLst>
              <a:ext uri="{FF2B5EF4-FFF2-40B4-BE49-F238E27FC236}">
                <a16:creationId xmlns:a16="http://schemas.microsoft.com/office/drawing/2014/main" id="{F16F5D68-5205-7B25-BA49-FC62FC8B4353}"/>
              </a:ext>
            </a:extLst>
          </p:cNvPr>
          <p:cNvGrpSpPr/>
          <p:nvPr/>
        </p:nvGrpSpPr>
        <p:grpSpPr>
          <a:xfrm>
            <a:off x="9462100" y="3171063"/>
            <a:ext cx="372264" cy="372264"/>
            <a:chOff x="9480995" y="866913"/>
            <a:chExt cx="372264" cy="372264"/>
          </a:xfrm>
        </p:grpSpPr>
        <p:sp>
          <p:nvSpPr>
            <p:cNvPr id="197" name="Oval 196">
              <a:extLst>
                <a:ext uri="{FF2B5EF4-FFF2-40B4-BE49-F238E27FC236}">
                  <a16:creationId xmlns:a16="http://schemas.microsoft.com/office/drawing/2014/main" id="{36733C43-0678-FCB4-C6A9-E3A968BF83F6}"/>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98" name="Oval 197">
              <a:extLst>
                <a:ext uri="{FF2B5EF4-FFF2-40B4-BE49-F238E27FC236}">
                  <a16:creationId xmlns:a16="http://schemas.microsoft.com/office/drawing/2014/main" id="{B18E7074-9F8C-0850-88EF-76B310D19FC9}"/>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194" name="Group 193">
            <a:extLst>
              <a:ext uri="{FF2B5EF4-FFF2-40B4-BE49-F238E27FC236}">
                <a16:creationId xmlns:a16="http://schemas.microsoft.com/office/drawing/2014/main" id="{27354C42-53A6-FE2F-02A0-1A63199EDE54}"/>
              </a:ext>
            </a:extLst>
          </p:cNvPr>
          <p:cNvGrpSpPr/>
          <p:nvPr/>
        </p:nvGrpSpPr>
        <p:grpSpPr>
          <a:xfrm>
            <a:off x="10370245" y="3171063"/>
            <a:ext cx="372264" cy="372264"/>
            <a:chOff x="9480995" y="866913"/>
            <a:chExt cx="372264" cy="372264"/>
          </a:xfrm>
        </p:grpSpPr>
        <p:sp>
          <p:nvSpPr>
            <p:cNvPr id="195" name="Oval 194">
              <a:extLst>
                <a:ext uri="{FF2B5EF4-FFF2-40B4-BE49-F238E27FC236}">
                  <a16:creationId xmlns:a16="http://schemas.microsoft.com/office/drawing/2014/main" id="{DA09C5BE-D899-624E-1EB2-BA0F7AB46A13}"/>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196" name="Oval 195">
              <a:extLst>
                <a:ext uri="{FF2B5EF4-FFF2-40B4-BE49-F238E27FC236}">
                  <a16:creationId xmlns:a16="http://schemas.microsoft.com/office/drawing/2014/main" id="{2A97742C-2406-0CA6-C3A4-51A4179E3F7D}"/>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16" name="Group 215">
            <a:extLst>
              <a:ext uri="{FF2B5EF4-FFF2-40B4-BE49-F238E27FC236}">
                <a16:creationId xmlns:a16="http://schemas.microsoft.com/office/drawing/2014/main" id="{03B094B7-7EBA-D583-AFE2-46D59BEF7FD2}"/>
              </a:ext>
            </a:extLst>
          </p:cNvPr>
          <p:cNvGrpSpPr/>
          <p:nvPr/>
        </p:nvGrpSpPr>
        <p:grpSpPr>
          <a:xfrm>
            <a:off x="2196916" y="4080773"/>
            <a:ext cx="372264" cy="372264"/>
            <a:chOff x="9480995" y="866913"/>
            <a:chExt cx="372264" cy="372264"/>
          </a:xfrm>
        </p:grpSpPr>
        <p:sp>
          <p:nvSpPr>
            <p:cNvPr id="244" name="Oval 243">
              <a:extLst>
                <a:ext uri="{FF2B5EF4-FFF2-40B4-BE49-F238E27FC236}">
                  <a16:creationId xmlns:a16="http://schemas.microsoft.com/office/drawing/2014/main" id="{755B4496-B754-D6A5-7520-E1BC1AEF019F}"/>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45" name="Oval 244">
              <a:extLst>
                <a:ext uri="{FF2B5EF4-FFF2-40B4-BE49-F238E27FC236}">
                  <a16:creationId xmlns:a16="http://schemas.microsoft.com/office/drawing/2014/main" id="{15406912-4354-3262-7D8B-98004C3AAED4}"/>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17" name="Group 216">
            <a:extLst>
              <a:ext uri="{FF2B5EF4-FFF2-40B4-BE49-F238E27FC236}">
                <a16:creationId xmlns:a16="http://schemas.microsoft.com/office/drawing/2014/main" id="{18AEAD3C-9F24-80CA-9D8D-372F777FAFFD}"/>
              </a:ext>
            </a:extLst>
          </p:cNvPr>
          <p:cNvGrpSpPr/>
          <p:nvPr/>
        </p:nvGrpSpPr>
        <p:grpSpPr>
          <a:xfrm>
            <a:off x="3105064" y="4080773"/>
            <a:ext cx="372264" cy="372264"/>
            <a:chOff x="9480995" y="866913"/>
            <a:chExt cx="372264" cy="372264"/>
          </a:xfrm>
        </p:grpSpPr>
        <p:sp>
          <p:nvSpPr>
            <p:cNvPr id="242" name="Oval 241">
              <a:extLst>
                <a:ext uri="{FF2B5EF4-FFF2-40B4-BE49-F238E27FC236}">
                  <a16:creationId xmlns:a16="http://schemas.microsoft.com/office/drawing/2014/main" id="{47DD9DFA-1DAD-8516-C8FA-71182ACF8172}"/>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43" name="Oval 242">
              <a:extLst>
                <a:ext uri="{FF2B5EF4-FFF2-40B4-BE49-F238E27FC236}">
                  <a16:creationId xmlns:a16="http://schemas.microsoft.com/office/drawing/2014/main" id="{A9074D0A-7438-32D6-8124-6C02736F89EB}"/>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18" name="Group 217">
            <a:extLst>
              <a:ext uri="{FF2B5EF4-FFF2-40B4-BE49-F238E27FC236}">
                <a16:creationId xmlns:a16="http://schemas.microsoft.com/office/drawing/2014/main" id="{89375053-E12C-E57A-B888-06B1EA7F3C6F}"/>
              </a:ext>
            </a:extLst>
          </p:cNvPr>
          <p:cNvGrpSpPr/>
          <p:nvPr/>
        </p:nvGrpSpPr>
        <p:grpSpPr>
          <a:xfrm>
            <a:off x="4013212" y="4080773"/>
            <a:ext cx="372264" cy="372264"/>
            <a:chOff x="9480995" y="866913"/>
            <a:chExt cx="372264" cy="372264"/>
          </a:xfrm>
        </p:grpSpPr>
        <p:sp>
          <p:nvSpPr>
            <p:cNvPr id="240" name="Oval 239">
              <a:extLst>
                <a:ext uri="{FF2B5EF4-FFF2-40B4-BE49-F238E27FC236}">
                  <a16:creationId xmlns:a16="http://schemas.microsoft.com/office/drawing/2014/main" id="{19FC1ED1-7EE0-BA83-4D4B-D80DCD89B844}"/>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41" name="Oval 240">
              <a:extLst>
                <a:ext uri="{FF2B5EF4-FFF2-40B4-BE49-F238E27FC236}">
                  <a16:creationId xmlns:a16="http://schemas.microsoft.com/office/drawing/2014/main" id="{D76E10C9-A341-19DE-9EB9-84F6EC115490}"/>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19" name="Group 218">
            <a:extLst>
              <a:ext uri="{FF2B5EF4-FFF2-40B4-BE49-F238E27FC236}">
                <a16:creationId xmlns:a16="http://schemas.microsoft.com/office/drawing/2014/main" id="{3C0A771C-2E53-A1D7-5C92-9267BD26BAAF}"/>
              </a:ext>
            </a:extLst>
          </p:cNvPr>
          <p:cNvGrpSpPr/>
          <p:nvPr/>
        </p:nvGrpSpPr>
        <p:grpSpPr>
          <a:xfrm>
            <a:off x="4921360" y="4080773"/>
            <a:ext cx="372264" cy="372264"/>
            <a:chOff x="9480995" y="866913"/>
            <a:chExt cx="372264" cy="372264"/>
          </a:xfrm>
        </p:grpSpPr>
        <p:sp>
          <p:nvSpPr>
            <p:cNvPr id="238" name="Oval 237">
              <a:extLst>
                <a:ext uri="{FF2B5EF4-FFF2-40B4-BE49-F238E27FC236}">
                  <a16:creationId xmlns:a16="http://schemas.microsoft.com/office/drawing/2014/main" id="{5FE0D43D-4162-34BF-59C9-1433990493FB}"/>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39" name="Oval 238">
              <a:extLst>
                <a:ext uri="{FF2B5EF4-FFF2-40B4-BE49-F238E27FC236}">
                  <a16:creationId xmlns:a16="http://schemas.microsoft.com/office/drawing/2014/main" id="{C18F94C1-68FC-53AF-4C1E-F41840FA21B2}"/>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20" name="Group 219">
            <a:extLst>
              <a:ext uri="{FF2B5EF4-FFF2-40B4-BE49-F238E27FC236}">
                <a16:creationId xmlns:a16="http://schemas.microsoft.com/office/drawing/2014/main" id="{DB98BDF9-CA96-6A86-9805-9F811B3B943A}"/>
              </a:ext>
            </a:extLst>
          </p:cNvPr>
          <p:cNvGrpSpPr/>
          <p:nvPr/>
        </p:nvGrpSpPr>
        <p:grpSpPr>
          <a:xfrm>
            <a:off x="5829508" y="4080773"/>
            <a:ext cx="372264" cy="372264"/>
            <a:chOff x="9480995" y="866913"/>
            <a:chExt cx="372264" cy="372264"/>
          </a:xfrm>
        </p:grpSpPr>
        <p:sp>
          <p:nvSpPr>
            <p:cNvPr id="236" name="Oval 235">
              <a:extLst>
                <a:ext uri="{FF2B5EF4-FFF2-40B4-BE49-F238E27FC236}">
                  <a16:creationId xmlns:a16="http://schemas.microsoft.com/office/drawing/2014/main" id="{F8487C7D-76C9-C4F6-E5A3-D00BB3E8371F}"/>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37" name="Oval 236">
              <a:extLst>
                <a:ext uri="{FF2B5EF4-FFF2-40B4-BE49-F238E27FC236}">
                  <a16:creationId xmlns:a16="http://schemas.microsoft.com/office/drawing/2014/main" id="{1B610704-EA79-04EA-71A1-AC4E63E054B5}"/>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21" name="Group 220">
            <a:extLst>
              <a:ext uri="{FF2B5EF4-FFF2-40B4-BE49-F238E27FC236}">
                <a16:creationId xmlns:a16="http://schemas.microsoft.com/office/drawing/2014/main" id="{1044B8F7-9BDF-0208-70F3-EA2A34C81E4A}"/>
              </a:ext>
            </a:extLst>
          </p:cNvPr>
          <p:cNvGrpSpPr/>
          <p:nvPr/>
        </p:nvGrpSpPr>
        <p:grpSpPr>
          <a:xfrm>
            <a:off x="6737656" y="4080773"/>
            <a:ext cx="372264" cy="372264"/>
            <a:chOff x="9480995" y="866913"/>
            <a:chExt cx="372264" cy="372264"/>
          </a:xfrm>
        </p:grpSpPr>
        <p:sp>
          <p:nvSpPr>
            <p:cNvPr id="234" name="Oval 233">
              <a:extLst>
                <a:ext uri="{FF2B5EF4-FFF2-40B4-BE49-F238E27FC236}">
                  <a16:creationId xmlns:a16="http://schemas.microsoft.com/office/drawing/2014/main" id="{3014365B-DCF3-E98A-21F8-A08E2486CBBE}"/>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35" name="Oval 234">
              <a:extLst>
                <a:ext uri="{FF2B5EF4-FFF2-40B4-BE49-F238E27FC236}">
                  <a16:creationId xmlns:a16="http://schemas.microsoft.com/office/drawing/2014/main" id="{4703CD5E-C185-7D39-38C8-BBB03D79B4DA}"/>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22" name="Group 221">
            <a:extLst>
              <a:ext uri="{FF2B5EF4-FFF2-40B4-BE49-F238E27FC236}">
                <a16:creationId xmlns:a16="http://schemas.microsoft.com/office/drawing/2014/main" id="{48905011-515F-C9AB-FA04-457C976DC008}"/>
              </a:ext>
            </a:extLst>
          </p:cNvPr>
          <p:cNvGrpSpPr/>
          <p:nvPr/>
        </p:nvGrpSpPr>
        <p:grpSpPr>
          <a:xfrm>
            <a:off x="7645804" y="4080773"/>
            <a:ext cx="372264" cy="372264"/>
            <a:chOff x="9480995" y="866913"/>
            <a:chExt cx="372264" cy="372264"/>
          </a:xfrm>
        </p:grpSpPr>
        <p:sp>
          <p:nvSpPr>
            <p:cNvPr id="232" name="Oval 231">
              <a:extLst>
                <a:ext uri="{FF2B5EF4-FFF2-40B4-BE49-F238E27FC236}">
                  <a16:creationId xmlns:a16="http://schemas.microsoft.com/office/drawing/2014/main" id="{CFEBF1BA-85BE-362F-55DE-8A387AE7FD90}"/>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33" name="Oval 232">
              <a:extLst>
                <a:ext uri="{FF2B5EF4-FFF2-40B4-BE49-F238E27FC236}">
                  <a16:creationId xmlns:a16="http://schemas.microsoft.com/office/drawing/2014/main" id="{65E97212-32E3-A963-AA18-AD4F8B2022DC}"/>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23" name="Group 222">
            <a:extLst>
              <a:ext uri="{FF2B5EF4-FFF2-40B4-BE49-F238E27FC236}">
                <a16:creationId xmlns:a16="http://schemas.microsoft.com/office/drawing/2014/main" id="{7D4D8803-360B-0A94-7D29-CC2D9192AB5C}"/>
              </a:ext>
            </a:extLst>
          </p:cNvPr>
          <p:cNvGrpSpPr/>
          <p:nvPr/>
        </p:nvGrpSpPr>
        <p:grpSpPr>
          <a:xfrm>
            <a:off x="8553952" y="4080773"/>
            <a:ext cx="372264" cy="372264"/>
            <a:chOff x="9480995" y="866913"/>
            <a:chExt cx="372264" cy="372264"/>
          </a:xfrm>
        </p:grpSpPr>
        <p:sp>
          <p:nvSpPr>
            <p:cNvPr id="230" name="Oval 229">
              <a:extLst>
                <a:ext uri="{FF2B5EF4-FFF2-40B4-BE49-F238E27FC236}">
                  <a16:creationId xmlns:a16="http://schemas.microsoft.com/office/drawing/2014/main" id="{042E9D53-BC11-9323-9E19-8065043E16CE}"/>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31" name="Oval 230">
              <a:extLst>
                <a:ext uri="{FF2B5EF4-FFF2-40B4-BE49-F238E27FC236}">
                  <a16:creationId xmlns:a16="http://schemas.microsoft.com/office/drawing/2014/main" id="{4ED35873-1364-8E78-4004-F2951F232983}"/>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24" name="Group 223">
            <a:extLst>
              <a:ext uri="{FF2B5EF4-FFF2-40B4-BE49-F238E27FC236}">
                <a16:creationId xmlns:a16="http://schemas.microsoft.com/office/drawing/2014/main" id="{36B173FE-790E-049E-703A-E61FAE22E2D0}"/>
              </a:ext>
            </a:extLst>
          </p:cNvPr>
          <p:cNvGrpSpPr/>
          <p:nvPr/>
        </p:nvGrpSpPr>
        <p:grpSpPr>
          <a:xfrm>
            <a:off x="9462100" y="4080773"/>
            <a:ext cx="372264" cy="372264"/>
            <a:chOff x="9480995" y="866913"/>
            <a:chExt cx="372264" cy="372264"/>
          </a:xfrm>
        </p:grpSpPr>
        <p:sp>
          <p:nvSpPr>
            <p:cNvPr id="228" name="Oval 227">
              <a:extLst>
                <a:ext uri="{FF2B5EF4-FFF2-40B4-BE49-F238E27FC236}">
                  <a16:creationId xmlns:a16="http://schemas.microsoft.com/office/drawing/2014/main" id="{D7207E00-08A3-F4F4-CE69-E849B222CB49}"/>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29" name="Oval 228">
              <a:extLst>
                <a:ext uri="{FF2B5EF4-FFF2-40B4-BE49-F238E27FC236}">
                  <a16:creationId xmlns:a16="http://schemas.microsoft.com/office/drawing/2014/main" id="{8146E8D8-DE73-BBB3-2A48-3B3F15CA9BD6}"/>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25" name="Group 224">
            <a:extLst>
              <a:ext uri="{FF2B5EF4-FFF2-40B4-BE49-F238E27FC236}">
                <a16:creationId xmlns:a16="http://schemas.microsoft.com/office/drawing/2014/main" id="{14E1AE5E-029B-6DA9-4ABB-88B2E19EDC68}"/>
              </a:ext>
            </a:extLst>
          </p:cNvPr>
          <p:cNvGrpSpPr/>
          <p:nvPr/>
        </p:nvGrpSpPr>
        <p:grpSpPr>
          <a:xfrm>
            <a:off x="10370245" y="4080773"/>
            <a:ext cx="372264" cy="372264"/>
            <a:chOff x="9480995" y="866913"/>
            <a:chExt cx="372264" cy="372264"/>
          </a:xfrm>
        </p:grpSpPr>
        <p:sp>
          <p:nvSpPr>
            <p:cNvPr id="226" name="Oval 225">
              <a:extLst>
                <a:ext uri="{FF2B5EF4-FFF2-40B4-BE49-F238E27FC236}">
                  <a16:creationId xmlns:a16="http://schemas.microsoft.com/office/drawing/2014/main" id="{638AA802-5CC5-BF9A-B2B5-FBF0CA19ABD1}"/>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27" name="Oval 226">
              <a:extLst>
                <a:ext uri="{FF2B5EF4-FFF2-40B4-BE49-F238E27FC236}">
                  <a16:creationId xmlns:a16="http://schemas.microsoft.com/office/drawing/2014/main" id="{9EC5E727-C851-D14B-7610-D158F5D8E0B2}"/>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47" name="Group 246">
            <a:extLst>
              <a:ext uri="{FF2B5EF4-FFF2-40B4-BE49-F238E27FC236}">
                <a16:creationId xmlns:a16="http://schemas.microsoft.com/office/drawing/2014/main" id="{100F5E41-9C35-33B4-3927-F651CA1652E6}"/>
              </a:ext>
            </a:extLst>
          </p:cNvPr>
          <p:cNvGrpSpPr/>
          <p:nvPr/>
        </p:nvGrpSpPr>
        <p:grpSpPr>
          <a:xfrm>
            <a:off x="2196916" y="4990484"/>
            <a:ext cx="372264" cy="372264"/>
            <a:chOff x="9480995" y="866913"/>
            <a:chExt cx="372264" cy="372264"/>
          </a:xfrm>
        </p:grpSpPr>
        <p:sp>
          <p:nvSpPr>
            <p:cNvPr id="275" name="Oval 274">
              <a:extLst>
                <a:ext uri="{FF2B5EF4-FFF2-40B4-BE49-F238E27FC236}">
                  <a16:creationId xmlns:a16="http://schemas.microsoft.com/office/drawing/2014/main" id="{05109681-30BB-0D95-325C-D0290F29CC9A}"/>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76" name="Oval 275">
              <a:extLst>
                <a:ext uri="{FF2B5EF4-FFF2-40B4-BE49-F238E27FC236}">
                  <a16:creationId xmlns:a16="http://schemas.microsoft.com/office/drawing/2014/main" id="{2CBF9EF9-198D-53F1-4B8F-C938183A0FB6}"/>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48" name="Group 247">
            <a:extLst>
              <a:ext uri="{FF2B5EF4-FFF2-40B4-BE49-F238E27FC236}">
                <a16:creationId xmlns:a16="http://schemas.microsoft.com/office/drawing/2014/main" id="{05A7D557-4F50-C6A0-3B39-B0ACB14CC61C}"/>
              </a:ext>
            </a:extLst>
          </p:cNvPr>
          <p:cNvGrpSpPr/>
          <p:nvPr/>
        </p:nvGrpSpPr>
        <p:grpSpPr>
          <a:xfrm>
            <a:off x="3105064" y="4990484"/>
            <a:ext cx="372264" cy="372264"/>
            <a:chOff x="9480995" y="866913"/>
            <a:chExt cx="372264" cy="372264"/>
          </a:xfrm>
        </p:grpSpPr>
        <p:sp>
          <p:nvSpPr>
            <p:cNvPr id="273" name="Oval 272">
              <a:extLst>
                <a:ext uri="{FF2B5EF4-FFF2-40B4-BE49-F238E27FC236}">
                  <a16:creationId xmlns:a16="http://schemas.microsoft.com/office/drawing/2014/main" id="{AD532443-8E3F-E414-6C42-48D0F9A67A2A}"/>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74" name="Oval 273">
              <a:extLst>
                <a:ext uri="{FF2B5EF4-FFF2-40B4-BE49-F238E27FC236}">
                  <a16:creationId xmlns:a16="http://schemas.microsoft.com/office/drawing/2014/main" id="{ED6A4212-0459-8CD7-8DEE-CA7BCAE3AACE}"/>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49" name="Group 248">
            <a:extLst>
              <a:ext uri="{FF2B5EF4-FFF2-40B4-BE49-F238E27FC236}">
                <a16:creationId xmlns:a16="http://schemas.microsoft.com/office/drawing/2014/main" id="{F80CBD72-EAE0-2027-8127-FD74A75BCA2C}"/>
              </a:ext>
            </a:extLst>
          </p:cNvPr>
          <p:cNvGrpSpPr/>
          <p:nvPr/>
        </p:nvGrpSpPr>
        <p:grpSpPr>
          <a:xfrm>
            <a:off x="4013212" y="4990484"/>
            <a:ext cx="372264" cy="372264"/>
            <a:chOff x="9480995" y="866913"/>
            <a:chExt cx="372264" cy="372264"/>
          </a:xfrm>
        </p:grpSpPr>
        <p:sp>
          <p:nvSpPr>
            <p:cNvPr id="271" name="Oval 270">
              <a:extLst>
                <a:ext uri="{FF2B5EF4-FFF2-40B4-BE49-F238E27FC236}">
                  <a16:creationId xmlns:a16="http://schemas.microsoft.com/office/drawing/2014/main" id="{C713F77A-BE49-7B11-A775-10222AD7ABC3}"/>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72" name="Oval 271">
              <a:extLst>
                <a:ext uri="{FF2B5EF4-FFF2-40B4-BE49-F238E27FC236}">
                  <a16:creationId xmlns:a16="http://schemas.microsoft.com/office/drawing/2014/main" id="{F7CD6A28-F7FB-E608-A07A-7000C866EE6A}"/>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50" name="Group 249">
            <a:extLst>
              <a:ext uri="{FF2B5EF4-FFF2-40B4-BE49-F238E27FC236}">
                <a16:creationId xmlns:a16="http://schemas.microsoft.com/office/drawing/2014/main" id="{C49885C1-FFDE-3412-70D5-F1E0E19D1B93}"/>
              </a:ext>
            </a:extLst>
          </p:cNvPr>
          <p:cNvGrpSpPr/>
          <p:nvPr/>
        </p:nvGrpSpPr>
        <p:grpSpPr>
          <a:xfrm>
            <a:off x="4921360" y="4990484"/>
            <a:ext cx="372264" cy="372264"/>
            <a:chOff x="9480995" y="866913"/>
            <a:chExt cx="372264" cy="372264"/>
          </a:xfrm>
        </p:grpSpPr>
        <p:sp>
          <p:nvSpPr>
            <p:cNvPr id="269" name="Oval 268">
              <a:extLst>
                <a:ext uri="{FF2B5EF4-FFF2-40B4-BE49-F238E27FC236}">
                  <a16:creationId xmlns:a16="http://schemas.microsoft.com/office/drawing/2014/main" id="{24EEA27B-4D8F-5D2A-AA0C-A75B61A60D0F}"/>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70" name="Oval 269">
              <a:extLst>
                <a:ext uri="{FF2B5EF4-FFF2-40B4-BE49-F238E27FC236}">
                  <a16:creationId xmlns:a16="http://schemas.microsoft.com/office/drawing/2014/main" id="{98E434B5-0DF8-B271-E922-3D93E8A41E01}"/>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51" name="Group 250">
            <a:extLst>
              <a:ext uri="{FF2B5EF4-FFF2-40B4-BE49-F238E27FC236}">
                <a16:creationId xmlns:a16="http://schemas.microsoft.com/office/drawing/2014/main" id="{71E0DB63-8075-2DDA-17AA-8F9789212A34}"/>
              </a:ext>
            </a:extLst>
          </p:cNvPr>
          <p:cNvGrpSpPr/>
          <p:nvPr/>
        </p:nvGrpSpPr>
        <p:grpSpPr>
          <a:xfrm>
            <a:off x="5829508" y="4990484"/>
            <a:ext cx="372264" cy="372264"/>
            <a:chOff x="9480995" y="866913"/>
            <a:chExt cx="372264" cy="372264"/>
          </a:xfrm>
        </p:grpSpPr>
        <p:sp>
          <p:nvSpPr>
            <p:cNvPr id="267" name="Oval 266">
              <a:extLst>
                <a:ext uri="{FF2B5EF4-FFF2-40B4-BE49-F238E27FC236}">
                  <a16:creationId xmlns:a16="http://schemas.microsoft.com/office/drawing/2014/main" id="{AD352250-77B6-4795-A5DD-0164E42B8E5A}"/>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68" name="Oval 267">
              <a:extLst>
                <a:ext uri="{FF2B5EF4-FFF2-40B4-BE49-F238E27FC236}">
                  <a16:creationId xmlns:a16="http://schemas.microsoft.com/office/drawing/2014/main" id="{6DDCEA0A-6D0C-4077-27EA-153F67AC288E}"/>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52" name="Group 251">
            <a:extLst>
              <a:ext uri="{FF2B5EF4-FFF2-40B4-BE49-F238E27FC236}">
                <a16:creationId xmlns:a16="http://schemas.microsoft.com/office/drawing/2014/main" id="{715B310D-0C97-055D-318F-5426D59DB525}"/>
              </a:ext>
            </a:extLst>
          </p:cNvPr>
          <p:cNvGrpSpPr/>
          <p:nvPr/>
        </p:nvGrpSpPr>
        <p:grpSpPr>
          <a:xfrm>
            <a:off x="6737656" y="4990484"/>
            <a:ext cx="372264" cy="372264"/>
            <a:chOff x="9480995" y="866913"/>
            <a:chExt cx="372264" cy="372264"/>
          </a:xfrm>
        </p:grpSpPr>
        <p:sp>
          <p:nvSpPr>
            <p:cNvPr id="265" name="Oval 264">
              <a:extLst>
                <a:ext uri="{FF2B5EF4-FFF2-40B4-BE49-F238E27FC236}">
                  <a16:creationId xmlns:a16="http://schemas.microsoft.com/office/drawing/2014/main" id="{9E3FCFA0-1D4A-56DA-5533-E444B2183F18}"/>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66" name="Oval 265">
              <a:extLst>
                <a:ext uri="{FF2B5EF4-FFF2-40B4-BE49-F238E27FC236}">
                  <a16:creationId xmlns:a16="http://schemas.microsoft.com/office/drawing/2014/main" id="{4065A8E7-CB8A-EB0A-C00E-CE0575BD14B1}"/>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53" name="Group 252">
            <a:extLst>
              <a:ext uri="{FF2B5EF4-FFF2-40B4-BE49-F238E27FC236}">
                <a16:creationId xmlns:a16="http://schemas.microsoft.com/office/drawing/2014/main" id="{7FC8CF84-B174-53F1-445A-2A1576B670AA}"/>
              </a:ext>
            </a:extLst>
          </p:cNvPr>
          <p:cNvGrpSpPr/>
          <p:nvPr/>
        </p:nvGrpSpPr>
        <p:grpSpPr>
          <a:xfrm>
            <a:off x="7645804" y="4990484"/>
            <a:ext cx="372264" cy="372264"/>
            <a:chOff x="9480995" y="866913"/>
            <a:chExt cx="372264" cy="372264"/>
          </a:xfrm>
        </p:grpSpPr>
        <p:sp>
          <p:nvSpPr>
            <p:cNvPr id="263" name="Oval 262">
              <a:extLst>
                <a:ext uri="{FF2B5EF4-FFF2-40B4-BE49-F238E27FC236}">
                  <a16:creationId xmlns:a16="http://schemas.microsoft.com/office/drawing/2014/main" id="{9C12B0F9-6081-8D64-473D-B241DD2E82CB}"/>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64" name="Oval 263">
              <a:extLst>
                <a:ext uri="{FF2B5EF4-FFF2-40B4-BE49-F238E27FC236}">
                  <a16:creationId xmlns:a16="http://schemas.microsoft.com/office/drawing/2014/main" id="{AF2188B4-B27E-F941-8A49-0C5DFF87F8EC}"/>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54" name="Group 253">
            <a:extLst>
              <a:ext uri="{FF2B5EF4-FFF2-40B4-BE49-F238E27FC236}">
                <a16:creationId xmlns:a16="http://schemas.microsoft.com/office/drawing/2014/main" id="{A379CBEA-9DDC-3B63-9D4F-87A30C4BC256}"/>
              </a:ext>
            </a:extLst>
          </p:cNvPr>
          <p:cNvGrpSpPr/>
          <p:nvPr/>
        </p:nvGrpSpPr>
        <p:grpSpPr>
          <a:xfrm>
            <a:off x="8553952" y="4990484"/>
            <a:ext cx="372264" cy="372264"/>
            <a:chOff x="9480995" y="866913"/>
            <a:chExt cx="372264" cy="372264"/>
          </a:xfrm>
        </p:grpSpPr>
        <p:sp>
          <p:nvSpPr>
            <p:cNvPr id="261" name="Oval 260">
              <a:extLst>
                <a:ext uri="{FF2B5EF4-FFF2-40B4-BE49-F238E27FC236}">
                  <a16:creationId xmlns:a16="http://schemas.microsoft.com/office/drawing/2014/main" id="{5FC02BE4-06BD-D723-D1DD-A3473FDDF0AB}"/>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62" name="Oval 261">
              <a:extLst>
                <a:ext uri="{FF2B5EF4-FFF2-40B4-BE49-F238E27FC236}">
                  <a16:creationId xmlns:a16="http://schemas.microsoft.com/office/drawing/2014/main" id="{09229444-57C5-E191-BE32-39B4C911A33A}"/>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55" name="Group 254">
            <a:extLst>
              <a:ext uri="{FF2B5EF4-FFF2-40B4-BE49-F238E27FC236}">
                <a16:creationId xmlns:a16="http://schemas.microsoft.com/office/drawing/2014/main" id="{0CAB186D-1003-FAD9-1669-16C35E619814}"/>
              </a:ext>
            </a:extLst>
          </p:cNvPr>
          <p:cNvGrpSpPr/>
          <p:nvPr/>
        </p:nvGrpSpPr>
        <p:grpSpPr>
          <a:xfrm>
            <a:off x="9462100" y="4990484"/>
            <a:ext cx="372264" cy="372264"/>
            <a:chOff x="9480995" y="866913"/>
            <a:chExt cx="372264" cy="372264"/>
          </a:xfrm>
        </p:grpSpPr>
        <p:sp>
          <p:nvSpPr>
            <p:cNvPr id="259" name="Oval 258">
              <a:extLst>
                <a:ext uri="{FF2B5EF4-FFF2-40B4-BE49-F238E27FC236}">
                  <a16:creationId xmlns:a16="http://schemas.microsoft.com/office/drawing/2014/main" id="{0BB9004B-DA07-5D4F-2077-C175BA1D87E0}"/>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60" name="Oval 259">
              <a:extLst>
                <a:ext uri="{FF2B5EF4-FFF2-40B4-BE49-F238E27FC236}">
                  <a16:creationId xmlns:a16="http://schemas.microsoft.com/office/drawing/2014/main" id="{07B1E2D4-7F56-82FA-E2FB-0FB2101CF281}"/>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grpSp>
        <p:nvGrpSpPr>
          <p:cNvPr id="256" name="Group 255">
            <a:extLst>
              <a:ext uri="{FF2B5EF4-FFF2-40B4-BE49-F238E27FC236}">
                <a16:creationId xmlns:a16="http://schemas.microsoft.com/office/drawing/2014/main" id="{222B1A01-2C90-CCCC-A906-DA6735783366}"/>
              </a:ext>
            </a:extLst>
          </p:cNvPr>
          <p:cNvGrpSpPr/>
          <p:nvPr/>
        </p:nvGrpSpPr>
        <p:grpSpPr>
          <a:xfrm>
            <a:off x="10370245" y="4990484"/>
            <a:ext cx="372264" cy="372264"/>
            <a:chOff x="9480995" y="866913"/>
            <a:chExt cx="372264" cy="372264"/>
          </a:xfrm>
        </p:grpSpPr>
        <p:sp>
          <p:nvSpPr>
            <p:cNvPr id="257" name="Oval 256">
              <a:extLst>
                <a:ext uri="{FF2B5EF4-FFF2-40B4-BE49-F238E27FC236}">
                  <a16:creationId xmlns:a16="http://schemas.microsoft.com/office/drawing/2014/main" id="{B089C051-CC39-BB5E-E6AE-FD679BAB0AFF}"/>
                </a:ext>
              </a:extLst>
            </p:cNvPr>
            <p:cNvSpPr/>
            <p:nvPr/>
          </p:nvSpPr>
          <p:spPr>
            <a:xfrm>
              <a:off x="9480995" y="866913"/>
              <a:ext cx="372264" cy="372264"/>
            </a:xfrm>
            <a:prstGeom prst="ellipse">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endParaRPr>
            </a:p>
          </p:txBody>
        </p:sp>
        <p:sp>
          <p:nvSpPr>
            <p:cNvPr id="258" name="Oval 257">
              <a:extLst>
                <a:ext uri="{FF2B5EF4-FFF2-40B4-BE49-F238E27FC236}">
                  <a16:creationId xmlns:a16="http://schemas.microsoft.com/office/drawing/2014/main" id="{4F9EF9E6-0256-3FA4-13E1-FE7E9BA3730B}"/>
                </a:ext>
              </a:extLst>
            </p:cNvPr>
            <p:cNvSpPr/>
            <p:nvPr/>
          </p:nvSpPr>
          <p:spPr>
            <a:xfrm flipV="1">
              <a:off x="9642997" y="1028915"/>
              <a:ext cx="48260" cy="48260"/>
            </a:xfrm>
            <a:prstGeom prst="ellipse">
              <a:avLst/>
            </a:prstGeom>
            <a:solidFill>
              <a:schemeClr val="tx1"/>
            </a:solid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w="9525">
                  <a:solidFill>
                    <a:srgbClr val="FF0000"/>
                  </a:solidFill>
                </a:ln>
              </a:endParaRPr>
            </a:p>
          </p:txBody>
        </p:sp>
      </p:grpSp>
    </p:spTree>
    <p:extLst>
      <p:ext uri="{BB962C8B-B14F-4D97-AF65-F5344CB8AC3E}">
        <p14:creationId xmlns:p14="http://schemas.microsoft.com/office/powerpoint/2010/main" val="1306926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0" nodeType="clickEffect">
                                  <p:stCondLst>
                                    <p:cond delay="0"/>
                                  </p:stCondLst>
                                  <p:childTnLst>
                                    <p:animMotion origin="layout" path="M 3.33333E-6 -2.22222E-6 L 0.13802 0.00186 " pathEditMode="relative" rAng="0" ptsTypes="AA">
                                      <p:cBhvr>
                                        <p:cTn id="6" dur="2000" fill="hold"/>
                                        <p:tgtEl>
                                          <p:spTgt spid="5"/>
                                        </p:tgtEl>
                                        <p:attrNameLst>
                                          <p:attrName>ppt_x</p:attrName>
                                          <p:attrName>ppt_y</p:attrName>
                                        </p:attrNameLst>
                                      </p:cBhvr>
                                      <p:rCtr x="6862" y="93"/>
                                    </p:animMotion>
                                  </p:childTnLst>
                                </p:cTn>
                              </p:par>
                            </p:childTnLst>
                          </p:cTn>
                        </p:par>
                      </p:childTnLst>
                    </p:cTn>
                  </p:par>
                  <p:par>
                    <p:cTn id="7" fill="hold">
                      <p:stCondLst>
                        <p:cond delay="indefinite"/>
                      </p:stCondLst>
                      <p:childTnLst>
                        <p:par>
                          <p:cTn id="8" fill="hold">
                            <p:stCondLst>
                              <p:cond delay="0"/>
                            </p:stCondLst>
                            <p:childTnLst>
                              <p:par>
                                <p:cTn id="9" presetID="1" presetClass="path" presetSubtype="0" fill="hold" grpId="1" nodeType="clickEffect">
                                  <p:stCondLst>
                                    <p:cond delay="0"/>
                                  </p:stCondLst>
                                  <p:childTnLst>
                                    <p:animMotion origin="layout" path="M 0.13802 0.00186 C 0.18606 0.00186 0.22539 -0.06481 0.22539 -0.14537 " pathEditMode="relative" rAng="0" ptsTypes="AA">
                                      <p:cBhvr>
                                        <p:cTn id="10" dur="2000" fill="hold"/>
                                        <p:tgtEl>
                                          <p:spTgt spid="5"/>
                                        </p:tgtEl>
                                        <p:attrNameLst>
                                          <p:attrName>ppt_x</p:attrName>
                                          <p:attrName>ppt_y</p:attrName>
                                        </p:attrNameLst>
                                      </p:cBhvr>
                                      <p:rCtr x="4362" y="-7361"/>
                                    </p:animMotion>
                                  </p:childTnLst>
                                </p:cTn>
                              </p:par>
                            </p:childTnLst>
                          </p:cTn>
                        </p:par>
                      </p:childTnLst>
                    </p:cTn>
                  </p:par>
                  <p:par>
                    <p:cTn id="11" fill="hold">
                      <p:stCondLst>
                        <p:cond delay="indefinite"/>
                      </p:stCondLst>
                      <p:childTnLst>
                        <p:par>
                          <p:cTn id="12" fill="hold">
                            <p:stCondLst>
                              <p:cond delay="0"/>
                            </p:stCondLst>
                            <p:childTnLst>
                              <p:par>
                                <p:cTn id="13" presetID="1" presetClass="path" presetSubtype="0" fill="hold" grpId="2" nodeType="clickEffect">
                                  <p:stCondLst>
                                    <p:cond delay="0"/>
                                  </p:stCondLst>
                                  <p:childTnLst>
                                    <p:animMotion origin="layout" path="M 0.14557 -0.32014 C 0.19349 -0.32014 0.22526 -0.22546 0.22526 -0.14051 " pathEditMode="relative" rAng="5400000" ptsTypes="AA">
                                      <p:cBhvr>
                                        <p:cTn id="14" dur="2000" spd="-100000" fill="hold"/>
                                        <p:tgtEl>
                                          <p:spTgt spid="5"/>
                                        </p:tgtEl>
                                        <p:attrNameLst>
                                          <p:attrName>ppt_x</p:attrName>
                                          <p:attrName>ppt_y</p:attrName>
                                        </p:attrNameLst>
                                      </p:cBhvr>
                                      <p:rCtr x="3984" y="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B3895-B12B-F676-F461-85FB5EB5E5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9B462D-6021-28D8-EC0F-84762103F072}"/>
              </a:ext>
            </a:extLst>
          </p:cNvPr>
          <p:cNvSpPr>
            <a:spLocks noGrp="1"/>
          </p:cNvSpPr>
          <p:nvPr>
            <p:ph type="ctrTitle"/>
          </p:nvPr>
        </p:nvSpPr>
        <p:spPr/>
        <p:txBody>
          <a:bodyPr>
            <a:normAutofit/>
          </a:bodyPr>
          <a:lstStyle/>
          <a:p>
            <a:r>
              <a:rPr lang="en-US" dirty="0"/>
              <a:t>Application</a:t>
            </a:r>
          </a:p>
        </p:txBody>
      </p:sp>
      <p:sp>
        <p:nvSpPr>
          <p:cNvPr id="5" name="Subtitle 4">
            <a:extLst>
              <a:ext uri="{FF2B5EF4-FFF2-40B4-BE49-F238E27FC236}">
                <a16:creationId xmlns:a16="http://schemas.microsoft.com/office/drawing/2014/main" id="{BD356FD0-CBBB-9371-A8F6-4C74AF45C299}"/>
              </a:ext>
            </a:extLst>
          </p:cNvPr>
          <p:cNvSpPr>
            <a:spLocks noGrp="1"/>
          </p:cNvSpPr>
          <p:nvPr>
            <p:ph type="subTitle" idx="1"/>
          </p:nvPr>
        </p:nvSpPr>
        <p:spPr/>
        <p:txBody>
          <a:bodyPr/>
          <a:lstStyle/>
          <a:p>
            <a:r>
              <a:rPr lang="en-US" dirty="0"/>
              <a:t>Jackie Flaherty </a:t>
            </a:r>
          </a:p>
          <a:p>
            <a:r>
              <a:rPr lang="en-US" dirty="0"/>
              <a:t>Jed Marshall</a:t>
            </a:r>
            <a:endParaRPr lang="en-GB" dirty="0"/>
          </a:p>
        </p:txBody>
      </p:sp>
    </p:spTree>
    <p:extLst>
      <p:ext uri="{BB962C8B-B14F-4D97-AF65-F5344CB8AC3E}">
        <p14:creationId xmlns:p14="http://schemas.microsoft.com/office/powerpoint/2010/main" val="38031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4CCC80-9444-5EBB-2274-A9C154D73315}"/>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AD50D8DD-CDDA-AEF6-38E1-490AD0D6A1C0}"/>
              </a:ext>
            </a:extLst>
          </p:cNvPr>
          <p:cNvSpPr>
            <a:spLocks noGrp="1"/>
          </p:cNvSpPr>
          <p:nvPr>
            <p:ph type="title"/>
          </p:nvPr>
        </p:nvSpPr>
        <p:spPr/>
        <p:txBody>
          <a:bodyPr>
            <a:normAutofit/>
          </a:bodyPr>
          <a:lstStyle/>
          <a:p>
            <a:r>
              <a:rPr lang="en-CA" dirty="0"/>
              <a:t>Why is it Like That?</a:t>
            </a:r>
          </a:p>
        </p:txBody>
      </p:sp>
      <p:sp>
        <p:nvSpPr>
          <p:cNvPr id="7" name="Content Placeholder 6">
            <a:extLst>
              <a:ext uri="{FF2B5EF4-FFF2-40B4-BE49-F238E27FC236}">
                <a16:creationId xmlns:a16="http://schemas.microsoft.com/office/drawing/2014/main" id="{7A1DAECB-BE00-52E5-05DA-C12567D3B393}"/>
              </a:ext>
            </a:extLst>
          </p:cNvPr>
          <p:cNvSpPr>
            <a:spLocks noGrp="1"/>
          </p:cNvSpPr>
          <p:nvPr>
            <p:ph idx="1"/>
          </p:nvPr>
        </p:nvSpPr>
        <p:spPr>
          <a:xfrm>
            <a:off x="1676400" y="6492875"/>
            <a:ext cx="10515600" cy="263343"/>
          </a:xfrm>
        </p:spPr>
        <p:txBody>
          <a:bodyPr>
            <a:normAutofit lnSpcReduction="10000"/>
          </a:bodyPr>
          <a:lstStyle/>
          <a:p>
            <a:pPr algn="r"/>
            <a:r>
              <a:rPr lang="en-GB" sz="1200"/>
              <a:t>CC4.0 https://commons.wikimedia.org/wiki/File:ATLAS.jpg</a:t>
            </a:r>
            <a:endParaRPr lang="en-GB" sz="1200" dirty="0"/>
          </a:p>
        </p:txBody>
      </p:sp>
      <p:pic>
        <p:nvPicPr>
          <p:cNvPr id="1026" name="Picture 2">
            <a:extLst>
              <a:ext uri="{FF2B5EF4-FFF2-40B4-BE49-F238E27FC236}">
                <a16:creationId xmlns:a16="http://schemas.microsoft.com/office/drawing/2014/main" id="{6766EBCC-6B3C-779B-1B49-731BADB7D4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3219796" y="1525378"/>
            <a:ext cx="5752408" cy="4314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513381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3488F-3194-056C-90AC-82C55A886AD6}"/>
              </a:ext>
            </a:extLst>
          </p:cNvPr>
          <p:cNvSpPr>
            <a:spLocks noGrp="1"/>
          </p:cNvSpPr>
          <p:nvPr>
            <p:ph type="title"/>
          </p:nvPr>
        </p:nvSpPr>
        <p:spPr/>
        <p:txBody>
          <a:bodyPr/>
          <a:lstStyle/>
          <a:p>
            <a:r>
              <a:rPr lang="en-GB" dirty="0"/>
              <a:t>Linear Accelerator</a:t>
            </a:r>
          </a:p>
        </p:txBody>
      </p:sp>
      <p:sp>
        <p:nvSpPr>
          <p:cNvPr id="3" name="Content Placeholder 2">
            <a:extLst>
              <a:ext uri="{FF2B5EF4-FFF2-40B4-BE49-F238E27FC236}">
                <a16:creationId xmlns:a16="http://schemas.microsoft.com/office/drawing/2014/main" id="{87E845CB-458D-34DB-752C-CB075AB60556}"/>
              </a:ext>
            </a:extLst>
          </p:cNvPr>
          <p:cNvSpPr>
            <a:spLocks noGrp="1"/>
          </p:cNvSpPr>
          <p:nvPr>
            <p:ph idx="1"/>
          </p:nvPr>
        </p:nvSpPr>
        <p:spPr/>
        <p:txBody>
          <a:bodyPr/>
          <a:lstStyle/>
          <a:p>
            <a:r>
              <a:rPr lang="en-GB" dirty="0"/>
              <a:t>Marbles and straws!</a:t>
            </a:r>
          </a:p>
          <a:p>
            <a:endParaRPr lang="en-GB" dirty="0"/>
          </a:p>
          <a:p>
            <a:endParaRPr lang="en-GB" dirty="0"/>
          </a:p>
        </p:txBody>
      </p:sp>
    </p:spTree>
    <p:extLst>
      <p:ext uri="{BB962C8B-B14F-4D97-AF65-F5344CB8AC3E}">
        <p14:creationId xmlns:p14="http://schemas.microsoft.com/office/powerpoint/2010/main" val="58952516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31E22-7C7B-E931-9BA4-FBDEEF773BB3}"/>
              </a:ext>
            </a:extLst>
          </p:cNvPr>
          <p:cNvSpPr>
            <a:spLocks noGrp="1"/>
          </p:cNvSpPr>
          <p:nvPr>
            <p:ph type="title"/>
          </p:nvPr>
        </p:nvSpPr>
        <p:spPr/>
        <p:txBody>
          <a:bodyPr/>
          <a:lstStyle/>
          <a:p>
            <a:r>
              <a:rPr lang="en-GB" dirty="0"/>
              <a:t>Linear Accelerator</a:t>
            </a:r>
          </a:p>
        </p:txBody>
      </p:sp>
      <p:sp>
        <p:nvSpPr>
          <p:cNvPr id="4" name="Content Placeholder 3">
            <a:extLst>
              <a:ext uri="{FF2B5EF4-FFF2-40B4-BE49-F238E27FC236}">
                <a16:creationId xmlns:a16="http://schemas.microsoft.com/office/drawing/2014/main" id="{4FCD8C12-A773-6536-801D-7C8FB67BBB34}"/>
              </a:ext>
            </a:extLst>
          </p:cNvPr>
          <p:cNvSpPr>
            <a:spLocks noGrp="1"/>
          </p:cNvSpPr>
          <p:nvPr>
            <p:ph sz="half" idx="1"/>
          </p:nvPr>
        </p:nvSpPr>
        <p:spPr/>
        <p:txBody>
          <a:bodyPr/>
          <a:lstStyle/>
          <a:p>
            <a:r>
              <a:rPr lang="en-GB" dirty="0"/>
              <a:t>You have been provided with infinite amounts of tubing, an AC supply (which outputs square wave, 50kHz at 1000 V) and a source of slow-moving electrons.</a:t>
            </a:r>
          </a:p>
          <a:p>
            <a:endParaRPr lang="en-GB" dirty="0"/>
          </a:p>
        </p:txBody>
      </p:sp>
      <p:sp>
        <p:nvSpPr>
          <p:cNvPr id="5" name="Content Placeholder 4">
            <a:extLst>
              <a:ext uri="{FF2B5EF4-FFF2-40B4-BE49-F238E27FC236}">
                <a16:creationId xmlns:a16="http://schemas.microsoft.com/office/drawing/2014/main" id="{77F587D5-2DCB-58BA-828C-FB52180A2A07}"/>
              </a:ext>
            </a:extLst>
          </p:cNvPr>
          <p:cNvSpPr>
            <a:spLocks noGrp="1"/>
          </p:cNvSpPr>
          <p:nvPr>
            <p:ph sz="half" idx="2"/>
          </p:nvPr>
        </p:nvSpPr>
        <p:spPr/>
        <p:txBody>
          <a:bodyPr>
            <a:normAutofit fontScale="85000" lnSpcReduction="20000"/>
          </a:bodyPr>
          <a:lstStyle/>
          <a:p>
            <a:pPr algn="r"/>
            <a:r>
              <a:rPr lang="en-GB" dirty="0"/>
              <a:t>Task: Design a linear accelerator which could accelerate protons to 90% the speed of light (ignoring relativistic effects).</a:t>
            </a:r>
          </a:p>
          <a:p>
            <a:pPr algn="r"/>
            <a:r>
              <a:rPr lang="en-GB" dirty="0"/>
              <a:t>How long would the first tube be? How many tube sections would you need? Roughly how long do you think your accelerator would be?</a:t>
            </a:r>
          </a:p>
          <a:p>
            <a:pPr algn="r"/>
            <a:endParaRPr lang="en-GB" dirty="0"/>
          </a:p>
        </p:txBody>
      </p:sp>
    </p:spTree>
    <p:extLst>
      <p:ext uri="{BB962C8B-B14F-4D97-AF65-F5344CB8AC3E}">
        <p14:creationId xmlns:p14="http://schemas.microsoft.com/office/powerpoint/2010/main" val="63435026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20F97B6-8C00-584C-32F4-2560C434D3F0}"/>
              </a:ext>
            </a:extLst>
          </p:cNvPr>
          <p:cNvSpPr>
            <a:spLocks noGrp="1"/>
          </p:cNvSpPr>
          <p:nvPr>
            <p:ph type="title"/>
          </p:nvPr>
        </p:nvSpPr>
        <p:spPr/>
        <p:txBody>
          <a:bodyPr/>
          <a:lstStyle/>
          <a:p>
            <a:r>
              <a:rPr lang="en-GB" dirty="0"/>
              <a:t>Linear Accelerator - Assumptions</a:t>
            </a:r>
          </a:p>
        </p:txBody>
      </p:sp>
      <p:pic>
        <p:nvPicPr>
          <p:cNvPr id="9218" name="Picture 2">
            <a:extLst>
              <a:ext uri="{FF2B5EF4-FFF2-40B4-BE49-F238E27FC236}">
                <a16:creationId xmlns:a16="http://schemas.microsoft.com/office/drawing/2014/main" id="{6D1859F5-4243-E5D0-F260-C863D476B55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642557" y="1825625"/>
            <a:ext cx="6906885" cy="4351338"/>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6">
            <a:extLst>
              <a:ext uri="{FF2B5EF4-FFF2-40B4-BE49-F238E27FC236}">
                <a16:creationId xmlns:a16="http://schemas.microsoft.com/office/drawing/2014/main" id="{9F0A779D-259F-5FA7-3468-D61E217EF449}"/>
              </a:ext>
            </a:extLst>
          </p:cNvPr>
          <p:cNvSpPr txBox="1">
            <a:spLocks/>
          </p:cNvSpPr>
          <p:nvPr/>
        </p:nvSpPr>
        <p:spPr>
          <a:xfrm>
            <a:off x="1676400" y="6492875"/>
            <a:ext cx="10515600" cy="263343"/>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GB" sz="1200" dirty="0"/>
              <a:t>CC3.0 https://commons.wikimedia.org/wiki/File:Wideroe_linac_en.svg</a:t>
            </a:r>
          </a:p>
        </p:txBody>
      </p:sp>
    </p:spTree>
    <p:extLst>
      <p:ext uri="{BB962C8B-B14F-4D97-AF65-F5344CB8AC3E}">
        <p14:creationId xmlns:p14="http://schemas.microsoft.com/office/powerpoint/2010/main" val="90708190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7E361-DF77-BAA8-D46B-C9BFF7B9E790}"/>
              </a:ext>
            </a:extLst>
          </p:cNvPr>
          <p:cNvSpPr>
            <a:spLocks noGrp="1"/>
          </p:cNvSpPr>
          <p:nvPr>
            <p:ph type="title"/>
          </p:nvPr>
        </p:nvSpPr>
        <p:spPr/>
        <p:txBody>
          <a:bodyPr/>
          <a:lstStyle/>
          <a:p>
            <a:r>
              <a:rPr lang="en-GB" dirty="0"/>
              <a:t>Given Values</a:t>
            </a:r>
          </a:p>
        </p:txBody>
      </p:sp>
      <p:sp>
        <p:nvSpPr>
          <p:cNvPr id="3" name="Content Placeholder 2">
            <a:extLst>
              <a:ext uri="{FF2B5EF4-FFF2-40B4-BE49-F238E27FC236}">
                <a16:creationId xmlns:a16="http://schemas.microsoft.com/office/drawing/2014/main" id="{C18D62B1-3FC4-D0A1-2820-FF3D846E9628}"/>
              </a:ext>
            </a:extLst>
          </p:cNvPr>
          <p:cNvSpPr>
            <a:spLocks noGrp="1"/>
          </p:cNvSpPr>
          <p:nvPr>
            <p:ph idx="1"/>
          </p:nvPr>
        </p:nvSpPr>
        <p:spPr/>
        <p:txBody>
          <a:bodyPr/>
          <a:lstStyle/>
          <a:p>
            <a:pPr lvl="0"/>
            <a:r>
              <a:rPr lang="en-US" dirty="0"/>
              <a:t>Frequency f = 50 kHz → half-period t = 1/(2f) = 10 </a:t>
            </a:r>
            <a:r>
              <a:rPr lang="en-US" dirty="0" err="1"/>
              <a:t>μs</a:t>
            </a:r>
            <a:endParaRPr lang="en-GB" dirty="0"/>
          </a:p>
          <a:p>
            <a:pPr lvl="0"/>
            <a:r>
              <a:rPr lang="en-US" dirty="0"/>
              <a:t>Proton charge q = 1.602 × 10⁻¹⁹ C</a:t>
            </a:r>
            <a:endParaRPr lang="en-GB" dirty="0"/>
          </a:p>
          <a:p>
            <a:pPr lvl="0"/>
            <a:r>
              <a:rPr lang="en-US" dirty="0"/>
              <a:t>Proton mass mₚ = 1.673 × 10⁻²⁷ kg</a:t>
            </a:r>
            <a:endParaRPr lang="en-GB" dirty="0"/>
          </a:p>
          <a:p>
            <a:pPr lvl="0"/>
            <a:r>
              <a:rPr lang="en-US" dirty="0"/>
              <a:t>Speed of light c = 2.998 × 10⁸ m/s</a:t>
            </a:r>
            <a:endParaRPr lang="en-GB" dirty="0"/>
          </a:p>
          <a:p>
            <a:pPr lvl="0"/>
            <a:r>
              <a:rPr lang="en-US" dirty="0"/>
              <a:t>Gap voltage per stage V = 1,000 V</a:t>
            </a:r>
            <a:endParaRPr lang="en-GB" dirty="0"/>
          </a:p>
          <a:p>
            <a:endParaRPr lang="en-GB" dirty="0"/>
          </a:p>
        </p:txBody>
      </p:sp>
    </p:spTree>
    <p:extLst>
      <p:ext uri="{BB962C8B-B14F-4D97-AF65-F5344CB8AC3E}">
        <p14:creationId xmlns:p14="http://schemas.microsoft.com/office/powerpoint/2010/main" val="34147000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5965B-BD28-7F70-345A-CA8823694FAC}"/>
              </a:ext>
            </a:extLst>
          </p:cNvPr>
          <p:cNvSpPr>
            <a:spLocks noGrp="1"/>
          </p:cNvSpPr>
          <p:nvPr>
            <p:ph type="title"/>
          </p:nvPr>
        </p:nvSpPr>
        <p:spPr/>
        <p:txBody>
          <a:bodyPr/>
          <a:lstStyle/>
          <a:p>
            <a:r>
              <a:rPr lang="en-US" dirty="0"/>
              <a:t>Step 1: Speed after n gaps</a:t>
            </a:r>
            <a:endParaRPr lang="en-GB" dirty="0"/>
          </a:p>
        </p:txBody>
      </p:sp>
      <p:sp>
        <p:nvSpPr>
          <p:cNvPr id="3" name="Content Placeholder 2">
            <a:extLst>
              <a:ext uri="{FF2B5EF4-FFF2-40B4-BE49-F238E27FC236}">
                <a16:creationId xmlns:a16="http://schemas.microsoft.com/office/drawing/2014/main" id="{83C47318-A9C0-F55A-EFB3-CD0646FB5E8F}"/>
              </a:ext>
            </a:extLst>
          </p:cNvPr>
          <p:cNvSpPr>
            <a:spLocks noGrp="1"/>
          </p:cNvSpPr>
          <p:nvPr>
            <p:ph idx="1"/>
          </p:nvPr>
        </p:nvSpPr>
        <p:spPr/>
        <p:txBody>
          <a:bodyPr/>
          <a:lstStyle/>
          <a:p>
            <a:r>
              <a:rPr lang="en-US" dirty="0"/>
              <a:t>Energy after n gaps: </a:t>
            </a:r>
          </a:p>
          <a:p>
            <a:r>
              <a:rPr lang="en-US" dirty="0"/>
              <a:t>E= </a:t>
            </a:r>
            <a:r>
              <a:rPr lang="en-US" dirty="0" err="1"/>
              <a:t>nqV</a:t>
            </a:r>
            <a:endParaRPr lang="en-US" dirty="0"/>
          </a:p>
          <a:p>
            <a:br>
              <a:rPr lang="en-US" dirty="0"/>
            </a:br>
            <a:r>
              <a:rPr lang="en-US" dirty="0"/>
              <a:t>Non-relativistic kinetic energy: </a:t>
            </a:r>
          </a:p>
          <a:p>
            <a:r>
              <a:rPr lang="en-US" dirty="0"/>
              <a:t>E = ½ mₚ vₙ²</a:t>
            </a:r>
          </a:p>
          <a:p>
            <a:br>
              <a:rPr lang="en-US" dirty="0"/>
            </a:br>
            <a:r>
              <a:rPr lang="en-US" dirty="0"/>
              <a:t>Therefore: vₙ = (2nqV / mₚ)</a:t>
            </a:r>
            <a:r>
              <a:rPr lang="en-US" baseline="30000" dirty="0"/>
              <a:t>0.5 </a:t>
            </a:r>
            <a:endParaRPr lang="en-GB" baseline="30000" dirty="0"/>
          </a:p>
          <a:p>
            <a:endParaRPr lang="en-GB" dirty="0"/>
          </a:p>
        </p:txBody>
      </p:sp>
    </p:spTree>
    <p:extLst>
      <p:ext uri="{BB962C8B-B14F-4D97-AF65-F5344CB8AC3E}">
        <p14:creationId xmlns:p14="http://schemas.microsoft.com/office/powerpoint/2010/main" val="64615246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500D7-B92B-3126-BD27-9E393643ED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CEAACD-B96E-64AB-2FFF-27DAEDF34B71}"/>
              </a:ext>
            </a:extLst>
          </p:cNvPr>
          <p:cNvSpPr>
            <a:spLocks noGrp="1"/>
          </p:cNvSpPr>
          <p:nvPr>
            <p:ph type="title"/>
          </p:nvPr>
        </p:nvSpPr>
        <p:spPr/>
        <p:txBody>
          <a:bodyPr/>
          <a:lstStyle/>
          <a:p>
            <a:r>
              <a:rPr lang="en-US" dirty="0"/>
              <a:t>Step 2: Length of the n</a:t>
            </a:r>
            <a:r>
              <a:rPr lang="en-US" baseline="30000" dirty="0"/>
              <a:t>th</a:t>
            </a:r>
            <a:r>
              <a:rPr lang="en-US" dirty="0"/>
              <a:t> tube</a:t>
            </a:r>
            <a:endParaRPr lang="en-GB" dirty="0"/>
          </a:p>
        </p:txBody>
      </p:sp>
      <p:sp>
        <p:nvSpPr>
          <p:cNvPr id="3" name="Content Placeholder 2">
            <a:extLst>
              <a:ext uri="{FF2B5EF4-FFF2-40B4-BE49-F238E27FC236}">
                <a16:creationId xmlns:a16="http://schemas.microsoft.com/office/drawing/2014/main" id="{B70FAE57-E409-4F16-F290-36376FF74FB7}"/>
              </a:ext>
            </a:extLst>
          </p:cNvPr>
          <p:cNvSpPr>
            <a:spLocks noGrp="1"/>
          </p:cNvSpPr>
          <p:nvPr>
            <p:ph idx="1"/>
          </p:nvPr>
        </p:nvSpPr>
        <p:spPr/>
        <p:txBody>
          <a:bodyPr/>
          <a:lstStyle/>
          <a:p>
            <a:r>
              <a:rPr lang="en-US" dirty="0"/>
              <a:t>Lₙ = </a:t>
            </a:r>
            <a:r>
              <a:rPr lang="en-US" dirty="0" err="1"/>
              <a:t>vₙt</a:t>
            </a:r>
            <a:r>
              <a:rPr lang="en-US" dirty="0"/>
              <a:t> = t(2nqV / mₚ)</a:t>
            </a:r>
            <a:r>
              <a:rPr lang="en-US" baseline="30000" dirty="0"/>
              <a:t>0.5</a:t>
            </a:r>
            <a:endParaRPr lang="en-GB" baseline="30000" dirty="0"/>
          </a:p>
        </p:txBody>
      </p:sp>
    </p:spTree>
    <p:extLst>
      <p:ext uri="{BB962C8B-B14F-4D97-AF65-F5344CB8AC3E}">
        <p14:creationId xmlns:p14="http://schemas.microsoft.com/office/powerpoint/2010/main" val="356057582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7C575-51EA-D928-24BD-EB373B23343B}"/>
              </a:ext>
            </a:extLst>
          </p:cNvPr>
          <p:cNvSpPr>
            <a:spLocks noGrp="1"/>
          </p:cNvSpPr>
          <p:nvPr>
            <p:ph type="title"/>
          </p:nvPr>
        </p:nvSpPr>
        <p:spPr/>
        <p:txBody>
          <a:bodyPr/>
          <a:lstStyle/>
          <a:p>
            <a:r>
              <a:rPr lang="en-GB" dirty="0"/>
              <a:t>Bubble Chamber Detective</a:t>
            </a:r>
          </a:p>
        </p:txBody>
      </p:sp>
      <p:sp>
        <p:nvSpPr>
          <p:cNvPr id="3" name="Content Placeholder 2">
            <a:extLst>
              <a:ext uri="{FF2B5EF4-FFF2-40B4-BE49-F238E27FC236}">
                <a16:creationId xmlns:a16="http://schemas.microsoft.com/office/drawing/2014/main" id="{EDAA1AD8-96C4-4DDE-F44E-35BA5433C2B6}"/>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383344906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778098"/>
          </a:xfrm>
        </p:spPr>
        <p:txBody>
          <a:bodyPr>
            <a:normAutofit fontScale="90000"/>
          </a:bodyPr>
          <a:lstStyle/>
          <a:p>
            <a:r>
              <a:rPr lang="en-CA" dirty="0"/>
              <a:t>Bubble chamber</a:t>
            </a:r>
            <a:endParaRPr lang="fr-CA" dirty="0"/>
          </a:p>
        </p:txBody>
      </p:sp>
      <p:pic>
        <p:nvPicPr>
          <p:cNvPr id="8"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771648" y="1038743"/>
            <a:ext cx="4396360" cy="53171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Content Placeholder 5"/>
          <p:cNvSpPr>
            <a:spLocks noGrp="1"/>
          </p:cNvSpPr>
          <p:nvPr>
            <p:ph sz="half" idx="2"/>
          </p:nvPr>
        </p:nvSpPr>
        <p:spPr>
          <a:xfrm>
            <a:off x="6384032" y="2636912"/>
            <a:ext cx="4041648" cy="2232248"/>
          </a:xfrm>
        </p:spPr>
        <p:txBody>
          <a:bodyPr>
            <a:normAutofit fontScale="85000" lnSpcReduction="20000"/>
          </a:bodyPr>
          <a:lstStyle/>
          <a:p>
            <a:r>
              <a:rPr lang="en-CA" dirty="0"/>
              <a:t>The photograph shows 7 </a:t>
            </a:r>
            <a:r>
              <a:rPr lang="en-CA" dirty="0" err="1"/>
              <a:t>kaons</a:t>
            </a:r>
            <a:r>
              <a:rPr lang="en-CA" dirty="0"/>
              <a:t> entering a bubble chamber from the bottom. There is a uniform magnetic field directed </a:t>
            </a:r>
            <a:r>
              <a:rPr lang="en-CA" u="sng" dirty="0"/>
              <a:t>into the page.</a:t>
            </a:r>
            <a:endParaRPr lang="fr-CA" u="sng" dirty="0"/>
          </a:p>
        </p:txBody>
      </p:sp>
      <p:sp>
        <p:nvSpPr>
          <p:cNvPr id="9" name="TextBox 8"/>
          <p:cNvSpPr txBox="1"/>
          <p:nvPr/>
        </p:nvSpPr>
        <p:spPr>
          <a:xfrm>
            <a:off x="5807968" y="5969026"/>
            <a:ext cx="3600400" cy="307777"/>
          </a:xfrm>
          <a:prstGeom prst="rect">
            <a:avLst/>
          </a:prstGeom>
          <a:noFill/>
        </p:spPr>
        <p:txBody>
          <a:bodyPr wrap="square" rtlCol="0">
            <a:spAutoFit/>
          </a:bodyPr>
          <a:lstStyle/>
          <a:p>
            <a:r>
              <a:rPr lang="en-CA" sz="1400" dirty="0"/>
              <a:t>Figure from bubble chamber, credit: CERN</a:t>
            </a:r>
            <a:endParaRPr lang="fr-CA" sz="1400" dirty="0"/>
          </a:p>
        </p:txBody>
      </p:sp>
    </p:spTree>
    <p:extLst>
      <p:ext uri="{BB962C8B-B14F-4D97-AF65-F5344CB8AC3E}">
        <p14:creationId xmlns:p14="http://schemas.microsoft.com/office/powerpoint/2010/main" val="266382727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5436096" cy="6574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Content Placeholder 5"/>
          <p:cNvSpPr>
            <a:spLocks noGrp="1"/>
          </p:cNvSpPr>
          <p:nvPr>
            <p:ph sz="half" idx="2"/>
          </p:nvPr>
        </p:nvSpPr>
        <p:spPr>
          <a:xfrm>
            <a:off x="6890698" y="1216152"/>
            <a:ext cx="3669798" cy="4937760"/>
          </a:xfrm>
        </p:spPr>
        <p:txBody>
          <a:bodyPr>
            <a:normAutofit fontScale="92500" lnSpcReduction="10000"/>
          </a:bodyPr>
          <a:lstStyle/>
          <a:p>
            <a:pPr fontAlgn="ctr"/>
            <a:r>
              <a:rPr lang="en-US" sz="2400" dirty="0"/>
              <a:t>*01. The </a:t>
            </a:r>
            <a:r>
              <a:rPr lang="en-US" sz="2400" dirty="0" err="1"/>
              <a:t>kaon</a:t>
            </a:r>
            <a:r>
              <a:rPr lang="en-US" sz="2400" dirty="0"/>
              <a:t> trails are curving slightly to the right. What is the charge of the </a:t>
            </a:r>
            <a:r>
              <a:rPr lang="en-US" sz="2400" dirty="0" err="1"/>
              <a:t>kaons</a:t>
            </a:r>
            <a:r>
              <a:rPr lang="en-US" sz="2400" dirty="0"/>
              <a:t>? </a:t>
            </a:r>
            <a:endParaRPr lang="en-CA" sz="2400" dirty="0"/>
          </a:p>
          <a:p>
            <a:pPr fontAlgn="ctr"/>
            <a:endParaRPr lang="fr-CA" sz="2400" dirty="0"/>
          </a:p>
          <a:p>
            <a:pPr fontAlgn="ctr"/>
            <a:r>
              <a:rPr lang="en-US" sz="2400" dirty="0"/>
              <a:t>a) -1</a:t>
            </a:r>
          </a:p>
          <a:p>
            <a:pPr fontAlgn="ctr"/>
            <a:r>
              <a:rPr lang="en-US" sz="2400" dirty="0"/>
              <a:t>b) +1</a:t>
            </a:r>
          </a:p>
          <a:p>
            <a:pPr fontAlgn="ctr"/>
            <a:r>
              <a:rPr lang="en-US" sz="2400" dirty="0"/>
              <a:t>c) 0</a:t>
            </a:r>
          </a:p>
          <a:p>
            <a:pPr fontAlgn="ctr"/>
            <a:r>
              <a:rPr lang="en-US" sz="2400" dirty="0"/>
              <a:t>d) </a:t>
            </a:r>
            <a:r>
              <a:rPr lang="en-CA" sz="2400" dirty="0"/>
              <a:t>Not enough information</a:t>
            </a:r>
          </a:p>
          <a:p>
            <a:pPr fontAlgn="ctr"/>
            <a:endParaRPr lang="en-CA" sz="2400" dirty="0"/>
          </a:p>
          <a:p>
            <a:pPr fontAlgn="ctr"/>
            <a:endParaRPr lang="en-CA" sz="2400" dirty="0"/>
          </a:p>
          <a:p>
            <a:pPr fontAlgn="ctr"/>
            <a:r>
              <a:rPr lang="en-CA" sz="4000" b="1" dirty="0">
                <a:solidFill>
                  <a:srgbClr val="00B050"/>
                </a:solidFill>
              </a:rPr>
              <a:t>VOTE!</a:t>
            </a:r>
          </a:p>
          <a:p>
            <a:endParaRPr lang="fr-CA" sz="2400" dirty="0"/>
          </a:p>
        </p:txBody>
      </p:sp>
    </p:spTree>
    <p:extLst>
      <p:ext uri="{BB962C8B-B14F-4D97-AF65-F5344CB8AC3E}">
        <p14:creationId xmlns:p14="http://schemas.microsoft.com/office/powerpoint/2010/main" val="72477879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5436096" cy="6574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Content Placeholder 5"/>
          <p:cNvSpPr>
            <a:spLocks noGrp="1"/>
          </p:cNvSpPr>
          <p:nvPr>
            <p:ph sz="half" idx="2"/>
          </p:nvPr>
        </p:nvSpPr>
        <p:spPr>
          <a:xfrm>
            <a:off x="6890698" y="1216152"/>
            <a:ext cx="3669798" cy="4937760"/>
          </a:xfrm>
        </p:spPr>
        <p:txBody>
          <a:bodyPr>
            <a:normAutofit/>
          </a:bodyPr>
          <a:lstStyle/>
          <a:p>
            <a:pPr fontAlgn="ctr"/>
            <a:r>
              <a:rPr lang="en-US" sz="2400" dirty="0"/>
              <a:t>02. At point </a:t>
            </a:r>
            <a:r>
              <a:rPr lang="en-US" sz="2400" b="1" dirty="0">
                <a:solidFill>
                  <a:srgbClr val="00B050"/>
                </a:solidFill>
              </a:rPr>
              <a:t>P</a:t>
            </a:r>
            <a:r>
              <a:rPr lang="en-US" sz="2400" dirty="0"/>
              <a:t> the single trail of a </a:t>
            </a:r>
            <a:r>
              <a:rPr lang="en-US" sz="2400" dirty="0" err="1"/>
              <a:t>kaon</a:t>
            </a:r>
            <a:r>
              <a:rPr lang="en-US" sz="2400" dirty="0"/>
              <a:t> branches into two trails.  What is the charge of the particle on the right?</a:t>
            </a:r>
            <a:endParaRPr lang="en-CA" sz="2400" dirty="0"/>
          </a:p>
          <a:p>
            <a:pPr fontAlgn="ctr"/>
            <a:r>
              <a:rPr lang="en-US" sz="2400" dirty="0"/>
              <a:t>a) -1</a:t>
            </a:r>
          </a:p>
          <a:p>
            <a:pPr fontAlgn="ctr"/>
            <a:r>
              <a:rPr lang="en-US" sz="2400" dirty="0"/>
              <a:t>b) +1</a:t>
            </a:r>
          </a:p>
          <a:p>
            <a:pPr fontAlgn="ctr"/>
            <a:r>
              <a:rPr lang="en-US" sz="2400" dirty="0"/>
              <a:t>c) 0</a:t>
            </a:r>
          </a:p>
          <a:p>
            <a:pPr fontAlgn="ctr"/>
            <a:r>
              <a:rPr lang="en-US" sz="2400" dirty="0"/>
              <a:t>d) Not enough information</a:t>
            </a:r>
            <a:endParaRPr lang="en-CA" sz="2400" dirty="0"/>
          </a:p>
          <a:p>
            <a:endParaRPr lang="fr-CA" sz="2400" dirty="0"/>
          </a:p>
        </p:txBody>
      </p:sp>
    </p:spTree>
    <p:extLst>
      <p:ext uri="{BB962C8B-B14F-4D97-AF65-F5344CB8AC3E}">
        <p14:creationId xmlns:p14="http://schemas.microsoft.com/office/powerpoint/2010/main" val="1612727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F81F21CE8CCE74E8B29F4F49E205B1B" ma:contentTypeVersion="18" ma:contentTypeDescription="Create a new document." ma:contentTypeScope="" ma:versionID="259e96fcaa5eb1c6c561eb2f256bd107">
  <xsd:schema xmlns:xsd="http://www.w3.org/2001/XMLSchema" xmlns:xs="http://www.w3.org/2001/XMLSchema" xmlns:p="http://schemas.microsoft.com/office/2006/metadata/properties" xmlns:ns3="16eaafe0-7061-416c-9d6a-bfe6e6f5e314" xmlns:ns4="228a85fb-a4e2-4508-a665-cf90f4592994" targetNamespace="http://schemas.microsoft.com/office/2006/metadata/properties" ma:root="true" ma:fieldsID="33832bb2b8e41155e874071c3517d9eb" ns3:_="" ns4:_="">
    <xsd:import namespace="16eaafe0-7061-416c-9d6a-bfe6e6f5e314"/>
    <xsd:import namespace="228a85fb-a4e2-4508-a665-cf90f459299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DateTaken"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element ref="ns3:MediaServiceSearchPropertie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eaafe0-7061-416c-9d6a-bfe6e6f5e3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SystemTags" ma:index="25"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28a85fb-a4e2-4508-a665-cf90f4592994"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16eaafe0-7061-416c-9d6a-bfe6e6f5e31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4733125-6ABC-4C80-B9F5-0DDB6B672D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6eaafe0-7061-416c-9d6a-bfe6e6f5e314"/>
    <ds:schemaRef ds:uri="228a85fb-a4e2-4508-a665-cf90f45929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0380985-4331-475D-A8A7-F664F9F11C6A}">
  <ds:schemaRefs>
    <ds:schemaRef ds:uri="http://schemas.microsoft.com/office/2006/documentManagement/types"/>
    <ds:schemaRef ds:uri="16eaafe0-7061-416c-9d6a-bfe6e6f5e314"/>
    <ds:schemaRef ds:uri="http://purl.org/dc/terms/"/>
    <ds:schemaRef ds:uri="http://purl.org/dc/elements/1.1/"/>
    <ds:schemaRef ds:uri="http://purl.org/dc/dcmitype/"/>
    <ds:schemaRef ds:uri="http://schemas.microsoft.com/office/infopath/2007/PartnerControls"/>
    <ds:schemaRef ds:uri="228a85fb-a4e2-4508-a665-cf90f4592994"/>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1C5C440A-E33A-4833-9B7D-3724383408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624</TotalTime>
  <Words>4743</Words>
  <Application>Microsoft Office PowerPoint</Application>
  <PresentationFormat>Widescreen</PresentationFormat>
  <Paragraphs>745</Paragraphs>
  <Slides>111</Slides>
  <Notes>45</Notes>
  <HiddenSlides>1</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111</vt:i4>
      </vt:variant>
    </vt:vector>
  </HeadingPairs>
  <TitlesOfParts>
    <vt:vector size="123" baseType="lpstr">
      <vt:lpstr>Aptos</vt:lpstr>
      <vt:lpstr>Arial</vt:lpstr>
      <vt:lpstr>Calibri</vt:lpstr>
      <vt:lpstr>Cambria Math</vt:lpstr>
      <vt:lpstr>Century Gothic</vt:lpstr>
      <vt:lpstr>Franklin Gothic Medium</vt:lpstr>
      <vt:lpstr>News Gothic MT</vt:lpstr>
      <vt:lpstr>Source Sans Pro</vt:lpstr>
      <vt:lpstr>Symbol</vt:lpstr>
      <vt:lpstr>Times New Roman</vt:lpstr>
      <vt:lpstr>Wingdings</vt:lpstr>
      <vt:lpstr>Office Theme</vt:lpstr>
      <vt:lpstr>Processes of science and the standard model</vt:lpstr>
      <vt:lpstr>SPEED DATE</vt:lpstr>
      <vt:lpstr>How Do Scientists Think? </vt:lpstr>
      <vt:lpstr>Reflections</vt:lpstr>
      <vt:lpstr>What makes a scientist?</vt:lpstr>
      <vt:lpstr>How Do Scientists Think? </vt:lpstr>
      <vt:lpstr>Why is it Like That?</vt:lpstr>
      <vt:lpstr>Why is it Like That?</vt:lpstr>
      <vt:lpstr>Why is it Like That?</vt:lpstr>
      <vt:lpstr>How Do Scientists Think? </vt:lpstr>
      <vt:lpstr>Scientists look for patterns</vt:lpstr>
      <vt:lpstr>Scientists look for patterns</vt:lpstr>
      <vt:lpstr>Scientists look for patterns</vt:lpstr>
      <vt:lpstr>Scientists look for patterns</vt:lpstr>
      <vt:lpstr>Reflections</vt:lpstr>
      <vt:lpstr>Building blocks</vt:lpstr>
      <vt:lpstr>PowerPoint Presentation</vt:lpstr>
      <vt:lpstr>Fields</vt:lpstr>
      <vt:lpstr>Fields</vt:lpstr>
      <vt:lpstr>Fields</vt:lpstr>
      <vt:lpstr>Prior knowledge</vt:lpstr>
      <vt:lpstr>Similarities and differences?</vt:lpstr>
      <vt:lpstr>Similarities and differences?</vt:lpstr>
      <vt:lpstr>What is a field?</vt:lpstr>
      <vt:lpstr>What is a field?</vt:lpstr>
      <vt:lpstr>How do we draw fields?</vt:lpstr>
      <vt:lpstr>Gravitational fields</vt:lpstr>
      <vt:lpstr>PowerPoint Presentation</vt:lpstr>
      <vt:lpstr>What physical property causes this field?</vt:lpstr>
      <vt:lpstr>What are the equations?</vt:lpstr>
      <vt:lpstr>What are the equations?</vt:lpstr>
      <vt:lpstr>Force due to Earth’s mass</vt:lpstr>
      <vt:lpstr>Force between two masses</vt:lpstr>
      <vt:lpstr>Electric fields</vt:lpstr>
      <vt:lpstr>PowerPoint Presentation</vt:lpstr>
      <vt:lpstr>What physical property causes this field?</vt:lpstr>
      <vt:lpstr>Electric field</vt:lpstr>
      <vt:lpstr>What does the electric field look like between two charges?</vt:lpstr>
      <vt:lpstr>Has anyone made a website which helps teachers use PhET?</vt:lpstr>
      <vt:lpstr>PowerPoint Presentation</vt:lpstr>
      <vt:lpstr>In a radial field</vt:lpstr>
      <vt:lpstr>Compare the two forces acting between two electrons 10^(-10)  m  apart</vt:lpstr>
      <vt:lpstr>Field between parallel plates</vt:lpstr>
      <vt:lpstr>Returning to our model</vt:lpstr>
      <vt:lpstr>An LED</vt:lpstr>
      <vt:lpstr>Mapping Electric Fields</vt:lpstr>
      <vt:lpstr>Mapping Electric Fields</vt:lpstr>
      <vt:lpstr>Reflection</vt:lpstr>
      <vt:lpstr>All equations</vt:lpstr>
      <vt:lpstr>Magnetic fields</vt:lpstr>
      <vt:lpstr>What physical property causes this field?</vt:lpstr>
      <vt:lpstr>Resource design challenge</vt:lpstr>
      <vt:lpstr>Fleming’s Left-Hand Rule</vt:lpstr>
      <vt:lpstr>Lorentz Force</vt:lpstr>
      <vt:lpstr>Wire moving in a magnetic field</vt:lpstr>
      <vt:lpstr>Inducing a current</vt:lpstr>
      <vt:lpstr>Magnetic field around a wire</vt:lpstr>
      <vt:lpstr>What’s wrong with this diagram?</vt:lpstr>
      <vt:lpstr>Corkscrew rule</vt:lpstr>
      <vt:lpstr>Motion</vt:lpstr>
      <vt:lpstr>Motion</vt:lpstr>
      <vt:lpstr>Types of motion</vt:lpstr>
      <vt:lpstr>Prior knowledge</vt:lpstr>
      <vt:lpstr>When do we use this equation?</vt:lpstr>
      <vt:lpstr>When do we use these equations?</vt:lpstr>
      <vt:lpstr>Example question</vt:lpstr>
      <vt:lpstr>Example question</vt:lpstr>
      <vt:lpstr>A ball kicked up at an angle 45 ° moves through a parabola</vt:lpstr>
      <vt:lpstr>Ignoring air resistance, what are the forces acting at A, B, C, D, E?</vt:lpstr>
      <vt:lpstr>How do the velocities change?</vt:lpstr>
      <vt:lpstr>Consider the two components</vt:lpstr>
      <vt:lpstr>Example problem</vt:lpstr>
      <vt:lpstr>Example problem</vt:lpstr>
      <vt:lpstr>Circular Motion</vt:lpstr>
      <vt:lpstr>F_(centripetal )=(mv^2)/r</vt:lpstr>
      <vt:lpstr>Centripetal force</vt:lpstr>
      <vt:lpstr>PowerPoint Presentation</vt:lpstr>
      <vt:lpstr>What forces can make things move in a circle?</vt:lpstr>
      <vt:lpstr>PowerPoint Presentation</vt:lpstr>
      <vt:lpstr>PowerPoint Presentation</vt:lpstr>
      <vt:lpstr>PowerPoint Presentation</vt:lpstr>
      <vt:lpstr>Particles – fields and motion</vt:lpstr>
      <vt:lpstr>Which fields - proton</vt:lpstr>
      <vt:lpstr>Charged particle in fields</vt:lpstr>
      <vt:lpstr>Proton in a Uniform Electric Field – Linear Acceleration</vt:lpstr>
      <vt:lpstr>Proton in Electric and No-Field Regions – Projectile Motion</vt:lpstr>
      <vt:lpstr>Magnetic field on moving charges</vt:lpstr>
      <vt:lpstr>Magnetic field on moving charges</vt:lpstr>
      <vt:lpstr>Application</vt:lpstr>
      <vt:lpstr>Linear Accelerator</vt:lpstr>
      <vt:lpstr>Linear Accelerator</vt:lpstr>
      <vt:lpstr>Linear Accelerator - Assumptions</vt:lpstr>
      <vt:lpstr>Given Values</vt:lpstr>
      <vt:lpstr>Step 1: Speed after n gaps</vt:lpstr>
      <vt:lpstr>Step 2: Length of the nth tube</vt:lpstr>
      <vt:lpstr>Bubble Chamber Detective</vt:lpstr>
      <vt:lpstr>Bubble chamber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Summarize the whole picture!</vt:lpstr>
      <vt:lpstr>PowerPoint Presentation</vt:lpstr>
      <vt:lpstr>PowerPoint Presentation</vt:lpstr>
      <vt:lpstr>Design Challenge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Jed Marshall</dc:creator>
  <cp:lastModifiedBy>Jed Marshall</cp:lastModifiedBy>
  <cp:revision>43</cp:revision>
  <dcterms:created xsi:type="dcterms:W3CDTF">2025-07-09T14:01:34Z</dcterms:created>
  <dcterms:modified xsi:type="dcterms:W3CDTF">2025-08-19T09:34:19Z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0x0101001F81F21CE8CCE74E8B29F4F49E205B1B</vt:lpwstr>
  </property>
</Properties>
</file>