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80" r:id="rId4"/>
    <p:sldId id="275" r:id="rId5"/>
    <p:sldId id="281" r:id="rId6"/>
    <p:sldId id="282" r:id="rId7"/>
    <p:sldId id="276" r:id="rId8"/>
    <p:sldId id="283" r:id="rId9"/>
    <p:sldId id="277" r:id="rId10"/>
    <p:sldId id="284" r:id="rId11"/>
    <p:sldId id="279" r:id="rId12"/>
    <p:sldId id="285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>
        <p:scale>
          <a:sx n="150" d="100"/>
          <a:sy n="150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21/01/2025</a:t>
            </a:r>
            <a:endParaRPr lang="en-GB" sz="14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lm.cern.ch/p/CAD/number:ST2412841_02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170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7200" b="1" i="1" dirty="0"/>
              <a:t>Bond</a:t>
            </a:r>
            <a:br>
              <a:rPr lang="en-US" sz="7200" b="1" i="1" dirty="0"/>
            </a:br>
            <a:br>
              <a:rPr lang="en-US" dirty="0"/>
            </a:br>
            <a:r>
              <a:rPr lang="en-US" dirty="0"/>
              <a:t>CAD Design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21/01/2025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29452E-A8B0-B526-7796-CB0F89D1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E5B58F-1C8E-D19F-BF26-6E7BDD1CD4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75" t="40138" r="5481" b="19180"/>
          <a:stretch/>
        </p:blipFill>
        <p:spPr>
          <a:xfrm>
            <a:off x="4949940" y="4251368"/>
            <a:ext cx="7054619" cy="1911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1E7E5-3A80-B93A-A3D4-8F74A0DC0732}"/>
              </a:ext>
            </a:extLst>
          </p:cNvPr>
          <p:cNvSpPr txBox="1"/>
          <p:nvPr/>
        </p:nvSpPr>
        <p:spPr>
          <a:xfrm>
            <a:off x="333259" y="400034"/>
            <a:ext cx="4249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Coil fabrication tooling CAD design</a:t>
            </a:r>
            <a:endParaRPr lang="en-GB" sz="2000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9F9E76-2CC6-AA91-8604-C1F1D5834A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431" t="23617" r="12091" b="13879"/>
          <a:stretch/>
        </p:blipFill>
        <p:spPr>
          <a:xfrm>
            <a:off x="4940774" y="507984"/>
            <a:ext cx="6742754" cy="34671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E2306E-D37A-5261-DE58-54F54213B6DE}"/>
              </a:ext>
            </a:extLst>
          </p:cNvPr>
          <p:cNvSpPr txBox="1"/>
          <p:nvPr/>
        </p:nvSpPr>
        <p:spPr>
          <a:xfrm>
            <a:off x="658235" y="1835623"/>
            <a:ext cx="4034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Reaction tool detailed design can start even without knowing which guiding solution we will use.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B4FA43-D26D-96EA-6D39-15F17BBD349E}"/>
              </a:ext>
            </a:extLst>
          </p:cNvPr>
          <p:cNvSpPr txBox="1"/>
          <p:nvPr/>
        </p:nvSpPr>
        <p:spPr>
          <a:xfrm>
            <a:off x="658235" y="4560712"/>
            <a:ext cx="4403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Impregnation mold detailed design can start, if we all agree on the concept.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21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1B837-CEE7-5D85-247C-3123E9EFD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4DCA6B-1BC1-62A1-F3B0-C8C34A918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7D245E-E630-5403-1AD5-01DD4B15C319}"/>
              </a:ext>
            </a:extLst>
          </p:cNvPr>
          <p:cNvSpPr txBox="1"/>
          <p:nvPr/>
        </p:nvSpPr>
        <p:spPr>
          <a:xfrm>
            <a:off x="1515473" y="1515474"/>
            <a:ext cx="7406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cross section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layer jump geometry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Coil design status 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Tooling design</a:t>
            </a:r>
          </a:p>
          <a:p>
            <a:pPr marL="342900" indent="-342900">
              <a:buAutoNum type="arabicParenR"/>
            </a:pPr>
            <a:r>
              <a:rPr lang="en-US" sz="2800" i="1" dirty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71234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6C6208-4159-F679-E9FE-BB0A2FBA6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EE6921-3C3F-5042-61A8-2834AAA86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85283"/>
              </p:ext>
            </p:extLst>
          </p:nvPr>
        </p:nvGraphicFramePr>
        <p:xfrm>
          <a:off x="1063626" y="1850390"/>
          <a:ext cx="94456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514">
                  <a:extLst>
                    <a:ext uri="{9D8B030D-6E8A-4147-A177-3AD203B41FA5}">
                      <a16:colId xmlns:a16="http://schemas.microsoft.com/office/drawing/2014/main" val="3010634319"/>
                    </a:ext>
                  </a:extLst>
                </a:gridCol>
                <a:gridCol w="1163460">
                  <a:extLst>
                    <a:ext uri="{9D8B030D-6E8A-4147-A177-3AD203B41FA5}">
                      <a16:colId xmlns:a16="http://schemas.microsoft.com/office/drawing/2014/main" val="1447585601"/>
                    </a:ext>
                  </a:extLst>
                </a:gridCol>
                <a:gridCol w="935568">
                  <a:extLst>
                    <a:ext uri="{9D8B030D-6E8A-4147-A177-3AD203B41FA5}">
                      <a16:colId xmlns:a16="http://schemas.microsoft.com/office/drawing/2014/main" val="1524101094"/>
                    </a:ext>
                  </a:extLst>
                </a:gridCol>
                <a:gridCol w="1049514">
                  <a:extLst>
                    <a:ext uri="{9D8B030D-6E8A-4147-A177-3AD203B41FA5}">
                      <a16:colId xmlns:a16="http://schemas.microsoft.com/office/drawing/2014/main" val="1613145165"/>
                    </a:ext>
                  </a:extLst>
                </a:gridCol>
                <a:gridCol w="1049514">
                  <a:extLst>
                    <a:ext uri="{9D8B030D-6E8A-4147-A177-3AD203B41FA5}">
                      <a16:colId xmlns:a16="http://schemas.microsoft.com/office/drawing/2014/main" val="3286328162"/>
                    </a:ext>
                  </a:extLst>
                </a:gridCol>
                <a:gridCol w="1049514">
                  <a:extLst>
                    <a:ext uri="{9D8B030D-6E8A-4147-A177-3AD203B41FA5}">
                      <a16:colId xmlns:a16="http://schemas.microsoft.com/office/drawing/2014/main" val="1682196542"/>
                    </a:ext>
                  </a:extLst>
                </a:gridCol>
                <a:gridCol w="678390">
                  <a:extLst>
                    <a:ext uri="{9D8B030D-6E8A-4147-A177-3AD203B41FA5}">
                      <a16:colId xmlns:a16="http://schemas.microsoft.com/office/drawing/2014/main" val="3457866304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26297163"/>
                    </a:ext>
                  </a:extLst>
                </a:gridCol>
                <a:gridCol w="1416052">
                  <a:extLst>
                    <a:ext uri="{9D8B030D-6E8A-4147-A177-3AD203B41FA5}">
                      <a16:colId xmlns:a16="http://schemas.microsoft.com/office/drawing/2014/main" val="3458209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January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February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March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April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June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July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August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September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76285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F9DE9A5-46F8-93E0-11F3-86EF36E122E8}"/>
              </a:ext>
            </a:extLst>
          </p:cNvPr>
          <p:cNvSpPr txBox="1"/>
          <p:nvPr/>
        </p:nvSpPr>
        <p:spPr>
          <a:xfrm>
            <a:off x="8610600" y="1306840"/>
            <a:ext cx="9541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First winding</a:t>
            </a:r>
            <a:endParaRPr lang="en-GB" sz="1100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27206AA2-D123-7787-D554-1A160E09F3E5}"/>
              </a:ext>
            </a:extLst>
          </p:cNvPr>
          <p:cNvSpPr/>
          <p:nvPr/>
        </p:nvSpPr>
        <p:spPr>
          <a:xfrm rot="5400000">
            <a:off x="9036050" y="1052195"/>
            <a:ext cx="146050" cy="13144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20C1D11E-1AF0-A2E2-4AC2-04ECBCA68E3D}"/>
              </a:ext>
            </a:extLst>
          </p:cNvPr>
          <p:cNvSpPr/>
          <p:nvPr/>
        </p:nvSpPr>
        <p:spPr>
          <a:xfrm rot="5400000">
            <a:off x="6051550" y="-179705"/>
            <a:ext cx="146050" cy="37782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4FD8A0-F527-27BD-09A5-0D130C93F082}"/>
              </a:ext>
            </a:extLst>
          </p:cNvPr>
          <p:cNvSpPr txBox="1"/>
          <p:nvPr/>
        </p:nvSpPr>
        <p:spPr>
          <a:xfrm>
            <a:off x="4575850" y="1374785"/>
            <a:ext cx="27520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Coil component and tooling </a:t>
            </a:r>
            <a:r>
              <a:rPr lang="en-US" sz="1100" b="1" dirty="0"/>
              <a:t>fabrication</a:t>
            </a:r>
            <a:endParaRPr lang="en-GB" sz="1100" b="1" dirty="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27317BD3-BCB2-46E0-003B-D98A0FB77E53}"/>
              </a:ext>
            </a:extLst>
          </p:cNvPr>
          <p:cNvSpPr/>
          <p:nvPr/>
        </p:nvSpPr>
        <p:spPr>
          <a:xfrm rot="5400000">
            <a:off x="2549863" y="143808"/>
            <a:ext cx="146050" cy="313122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78F752-5A46-7B02-0F73-573D2FDEB808}"/>
              </a:ext>
            </a:extLst>
          </p:cNvPr>
          <p:cNvSpPr txBox="1"/>
          <p:nvPr/>
        </p:nvSpPr>
        <p:spPr>
          <a:xfrm>
            <a:off x="1312182" y="1374785"/>
            <a:ext cx="23310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Coil component and tooling </a:t>
            </a:r>
            <a:r>
              <a:rPr lang="en-US" sz="1100" b="1" dirty="0"/>
              <a:t>design</a:t>
            </a:r>
            <a:endParaRPr lang="en-GB" sz="11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375AE8-376F-F26B-5733-44DAA126B102}"/>
              </a:ext>
            </a:extLst>
          </p:cNvPr>
          <p:cNvSpPr txBox="1"/>
          <p:nvPr/>
        </p:nvSpPr>
        <p:spPr>
          <a:xfrm>
            <a:off x="2893969" y="2563613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Drawing “released”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A6DACCF-2B18-9A46-AC6B-55A583979567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3936979" y="2221230"/>
            <a:ext cx="0" cy="34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F03133F-B495-4878-64DD-4C531C20C596}"/>
              </a:ext>
            </a:extLst>
          </p:cNvPr>
          <p:cNvSpPr txBox="1"/>
          <p:nvPr/>
        </p:nvSpPr>
        <p:spPr>
          <a:xfrm>
            <a:off x="812800" y="463550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Planning</a:t>
            </a:r>
            <a:endParaRPr lang="en-GB" sz="2400" b="1" i="1" dirty="0"/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624747A-0706-94F7-1EC0-058691B0C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730535"/>
              </p:ext>
            </p:extLst>
          </p:nvPr>
        </p:nvGraphicFramePr>
        <p:xfrm>
          <a:off x="501650" y="3429000"/>
          <a:ext cx="4140199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7390">
                  <a:extLst>
                    <a:ext uri="{9D8B030D-6E8A-4147-A177-3AD203B41FA5}">
                      <a16:colId xmlns:a16="http://schemas.microsoft.com/office/drawing/2014/main" val="2629507804"/>
                    </a:ext>
                  </a:extLst>
                </a:gridCol>
                <a:gridCol w="1011201">
                  <a:extLst>
                    <a:ext uri="{9D8B030D-6E8A-4147-A177-3AD203B41FA5}">
                      <a16:colId xmlns:a16="http://schemas.microsoft.com/office/drawing/2014/main" val="3393369582"/>
                    </a:ext>
                  </a:extLst>
                </a:gridCol>
                <a:gridCol w="610536">
                  <a:extLst>
                    <a:ext uri="{9D8B030D-6E8A-4147-A177-3AD203B41FA5}">
                      <a16:colId xmlns:a16="http://schemas.microsoft.com/office/drawing/2014/main" val="3760335183"/>
                    </a:ext>
                  </a:extLst>
                </a:gridCol>
                <a:gridCol w="610536">
                  <a:extLst>
                    <a:ext uri="{9D8B030D-6E8A-4147-A177-3AD203B41FA5}">
                      <a16:colId xmlns:a16="http://schemas.microsoft.com/office/drawing/2014/main" val="3551049393"/>
                    </a:ext>
                  </a:extLst>
                </a:gridCol>
                <a:gridCol w="610536">
                  <a:extLst>
                    <a:ext uri="{9D8B030D-6E8A-4147-A177-3AD203B41FA5}">
                      <a16:colId xmlns:a16="http://schemas.microsoft.com/office/drawing/2014/main" val="1338908428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Estimated time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5706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Drawing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sub total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24191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7682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Impregnated coil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0383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Reacted coil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67094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Winding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7872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Splicing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1449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Reaction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25082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 Impregnation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14721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15740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477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50849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weeks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441664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9D5092BD-A743-5742-3E25-2959C51FC2FA}"/>
              </a:ext>
            </a:extLst>
          </p:cNvPr>
          <p:cNvSpPr/>
          <p:nvPr/>
        </p:nvSpPr>
        <p:spPr>
          <a:xfrm>
            <a:off x="501650" y="3429000"/>
            <a:ext cx="4140199" cy="2476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7377EC8-2F0E-82D9-4557-D1ED6EE0F9D7}"/>
              </a:ext>
            </a:extLst>
          </p:cNvPr>
          <p:cNvCxnSpPr/>
          <p:nvPr/>
        </p:nvCxnSpPr>
        <p:spPr>
          <a:xfrm flipH="1">
            <a:off x="4641849" y="3740150"/>
            <a:ext cx="863601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3BD25AA-BCBB-301E-6EC5-0E8E14E762E8}"/>
              </a:ext>
            </a:extLst>
          </p:cNvPr>
          <p:cNvSpPr txBox="1"/>
          <p:nvPr/>
        </p:nvSpPr>
        <p:spPr>
          <a:xfrm>
            <a:off x="5505450" y="3519289"/>
            <a:ext cx="293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Optimistic time estimation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6217E7-73ED-8590-C289-0D6392C3C91C}"/>
              </a:ext>
            </a:extLst>
          </p:cNvPr>
          <p:cNvSpPr txBox="1"/>
          <p:nvPr/>
        </p:nvSpPr>
        <p:spPr>
          <a:xfrm>
            <a:off x="5323429" y="4763255"/>
            <a:ext cx="606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18 weeks of work (at least) to be fitted into 8 to 10 weeks.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650880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7406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40x1.1 cross section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layer jump geometry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Coil design status 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Tooling design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2461770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CCD47F-6786-905E-F524-19E551250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 descr="A diagram of a cross section&#10;&#10;Description automatically generated">
            <a:extLst>
              <a:ext uri="{FF2B5EF4-FFF2-40B4-BE49-F238E27FC236}">
                <a16:creationId xmlns:a16="http://schemas.microsoft.com/office/drawing/2014/main" id="{D8AA8465-A787-4C1A-F839-FB9C7C09E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"/>
          <a:stretch/>
        </p:blipFill>
        <p:spPr>
          <a:xfrm>
            <a:off x="1085850" y="0"/>
            <a:ext cx="9709150" cy="62689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BD6054-C577-7599-B722-13AE9E8ACFD7}"/>
              </a:ext>
            </a:extLst>
          </p:cNvPr>
          <p:cNvSpPr txBox="1"/>
          <p:nvPr/>
        </p:nvSpPr>
        <p:spPr>
          <a:xfrm>
            <a:off x="0" y="5983882"/>
            <a:ext cx="3312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hlinkClick r:id="rId3"/>
              </a:rPr>
              <a:t>https://plm.cern.ch/p/CAD/number:ST2412841_02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366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C7CED-A29C-BE7A-22F3-75AA7C5A5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840771-4D47-BE50-9469-334388F1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351B0C-69D3-F217-4AB7-9C0743EEB4C4}"/>
              </a:ext>
            </a:extLst>
          </p:cNvPr>
          <p:cNvSpPr txBox="1"/>
          <p:nvPr/>
        </p:nvSpPr>
        <p:spPr>
          <a:xfrm>
            <a:off x="1515473" y="1515474"/>
            <a:ext cx="7406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cross section</a:t>
            </a:r>
          </a:p>
          <a:p>
            <a:pPr marL="342900" indent="-342900">
              <a:buAutoNum type="arabicParenR"/>
            </a:pPr>
            <a:r>
              <a:rPr lang="en-US" sz="2800" i="1" dirty="0"/>
              <a:t>40x1.1 layer jump geometry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Coil design status 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Tooling design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130947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FD1756-2024-A273-9C57-B0EBB78EF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E14DC7-602C-8090-CCEB-1CD2ADEC7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657" y="136525"/>
            <a:ext cx="9803840" cy="3014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B94130-8C48-F814-E6E6-B0D630A96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398" y="3307483"/>
            <a:ext cx="2481142" cy="2585142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72DA094-894E-F323-7CFF-90011911BB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056252"/>
              </p:ext>
            </p:extLst>
          </p:nvPr>
        </p:nvGraphicFramePr>
        <p:xfrm>
          <a:off x="552450" y="3219450"/>
          <a:ext cx="38100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586">
                  <a:extLst>
                    <a:ext uri="{9D8B030D-6E8A-4147-A177-3AD203B41FA5}">
                      <a16:colId xmlns:a16="http://schemas.microsoft.com/office/drawing/2014/main" val="4071031057"/>
                    </a:ext>
                  </a:extLst>
                </a:gridCol>
                <a:gridCol w="798769">
                  <a:extLst>
                    <a:ext uri="{9D8B030D-6E8A-4147-A177-3AD203B41FA5}">
                      <a16:colId xmlns:a16="http://schemas.microsoft.com/office/drawing/2014/main" val="2388533966"/>
                    </a:ext>
                  </a:extLst>
                </a:gridCol>
                <a:gridCol w="637113">
                  <a:extLst>
                    <a:ext uri="{9D8B030D-6E8A-4147-A177-3AD203B41FA5}">
                      <a16:colId xmlns:a16="http://schemas.microsoft.com/office/drawing/2014/main" val="4148196057"/>
                    </a:ext>
                  </a:extLst>
                </a:gridCol>
                <a:gridCol w="827296">
                  <a:extLst>
                    <a:ext uri="{9D8B030D-6E8A-4147-A177-3AD203B41FA5}">
                      <a16:colId xmlns:a16="http://schemas.microsoft.com/office/drawing/2014/main" val="4233062371"/>
                    </a:ext>
                  </a:extLst>
                </a:gridCol>
                <a:gridCol w="938236">
                  <a:extLst>
                    <a:ext uri="{9D8B030D-6E8A-4147-A177-3AD203B41FA5}">
                      <a16:colId xmlns:a16="http://schemas.microsoft.com/office/drawing/2014/main" val="2498936027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100" u="none" strike="noStrike" dirty="0">
                          <a:effectLst/>
                        </a:rPr>
                        <a:t>Double turn layer jump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152256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Head angle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Overall head length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Head height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Apperture clearance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Head straight section length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84341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°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626557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480.6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82.9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25.9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298.7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62877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436.1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86.6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27.7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242.6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83472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414.2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90.6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29.7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205.2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9104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400.8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94.7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32.0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178.4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03155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394.0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99.2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34.5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158.3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3084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391.6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103.8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37.2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142.6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09203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392.2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108.7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>
                          <a:effectLst/>
                        </a:rPr>
                        <a:t>40.2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u="none" strike="noStrike" dirty="0">
                          <a:effectLst/>
                        </a:rPr>
                        <a:t>130.1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874908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ACBFC8C7-6F45-1BD5-78E7-6B472E3F441E}"/>
              </a:ext>
            </a:extLst>
          </p:cNvPr>
          <p:cNvSpPr/>
          <p:nvPr/>
        </p:nvSpPr>
        <p:spPr>
          <a:xfrm>
            <a:off x="7175500" y="2712604"/>
            <a:ext cx="381000" cy="184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4A006-32B9-66E8-146E-AF8AF67B7029}"/>
              </a:ext>
            </a:extLst>
          </p:cNvPr>
          <p:cNvSpPr/>
          <p:nvPr/>
        </p:nvSpPr>
        <p:spPr>
          <a:xfrm>
            <a:off x="6257582" y="4644159"/>
            <a:ext cx="228600" cy="482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D13DDE-FC9F-66F1-ABCB-41816B6D4524}"/>
              </a:ext>
            </a:extLst>
          </p:cNvPr>
          <p:cNvCxnSpPr>
            <a:cxnSpLocks/>
            <a:stCxn id="7" idx="3"/>
            <a:endCxn id="6" idx="2"/>
          </p:cNvCxnSpPr>
          <p:nvPr/>
        </p:nvCxnSpPr>
        <p:spPr>
          <a:xfrm flipV="1">
            <a:off x="6486182" y="2896754"/>
            <a:ext cx="879818" cy="19887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BFE0110D-00CF-DFA7-C3B5-DF27288A94DD}"/>
              </a:ext>
            </a:extLst>
          </p:cNvPr>
          <p:cNvSpPr/>
          <p:nvPr/>
        </p:nvSpPr>
        <p:spPr>
          <a:xfrm rot="21069597">
            <a:off x="8553667" y="2024585"/>
            <a:ext cx="342900" cy="23495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FE72ECB-AF2C-8666-6D98-7D2E3F2B740A}"/>
              </a:ext>
            </a:extLst>
          </p:cNvPr>
          <p:cNvSpPr/>
          <p:nvPr/>
        </p:nvSpPr>
        <p:spPr>
          <a:xfrm>
            <a:off x="7059441" y="2586751"/>
            <a:ext cx="613117" cy="43955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74938E-605A-D8D2-0BF1-1685FDB59051}"/>
              </a:ext>
            </a:extLst>
          </p:cNvPr>
          <p:cNvSpPr/>
          <p:nvPr/>
        </p:nvSpPr>
        <p:spPr>
          <a:xfrm>
            <a:off x="6282982" y="5939488"/>
            <a:ext cx="321018" cy="21451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6059AD-0C00-1BC8-04DD-63B39193AECD}"/>
              </a:ext>
            </a:extLst>
          </p:cNvPr>
          <p:cNvSpPr txBox="1"/>
          <p:nvPr/>
        </p:nvSpPr>
        <p:spPr>
          <a:xfrm>
            <a:off x="6604000" y="5908246"/>
            <a:ext cx="3037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Parameter that could be changed if needed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44B9C5-E548-D01B-2D81-3C719BB8E969}"/>
              </a:ext>
            </a:extLst>
          </p:cNvPr>
          <p:cNvSpPr txBox="1"/>
          <p:nvPr/>
        </p:nvSpPr>
        <p:spPr>
          <a:xfrm>
            <a:off x="9837673" y="347424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Layer jump transition bending radius</a:t>
            </a:r>
          </a:p>
          <a:p>
            <a:r>
              <a:rPr lang="en-US" sz="900" dirty="0"/>
              <a:t>(29.5+15.34)/2</a:t>
            </a:r>
            <a:endParaRPr lang="en-GB" sz="9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B4BFEBE-292D-4577-A9F4-29C869755B05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9194800" y="2142060"/>
            <a:ext cx="1639300" cy="13321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4904029-0AC7-E6C4-4C1E-B6D4B6CF321E}"/>
              </a:ext>
            </a:extLst>
          </p:cNvPr>
          <p:cNvSpPr txBox="1"/>
          <p:nvPr/>
        </p:nvSpPr>
        <p:spPr>
          <a:xfrm>
            <a:off x="6412384" y="196850"/>
            <a:ext cx="18341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Lower layer cable stack (23x2.36)</a:t>
            </a:r>
            <a:endParaRPr lang="en-GB" sz="9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5C7C6-0B32-6A97-484B-29C604FF693E}"/>
              </a:ext>
            </a:extLst>
          </p:cNvPr>
          <p:cNvSpPr txBox="1"/>
          <p:nvPr/>
        </p:nvSpPr>
        <p:spPr>
          <a:xfrm>
            <a:off x="5882966" y="611832"/>
            <a:ext cx="19752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Upper layer extra turn stack (6*2.36)</a:t>
            </a:r>
            <a:endParaRPr lang="en-GB" sz="9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B9F4BD-8052-2842-855E-7B1265AE542B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7858187" y="672755"/>
            <a:ext cx="1215963" cy="544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73CA197-02A7-5C05-832D-3DF3AD01D55C}"/>
              </a:ext>
            </a:extLst>
          </p:cNvPr>
          <p:cNvCxnSpPr>
            <a:cxnSpLocks/>
            <a:endCxn id="20" idx="3"/>
          </p:cNvCxnSpPr>
          <p:nvPr/>
        </p:nvCxnSpPr>
        <p:spPr>
          <a:xfrm flipH="1" flipV="1">
            <a:off x="8246540" y="312266"/>
            <a:ext cx="1037160" cy="655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511858B-644D-8173-F371-9815B03C3B92}"/>
              </a:ext>
            </a:extLst>
          </p:cNvPr>
          <p:cNvSpPr/>
          <p:nvPr/>
        </p:nvSpPr>
        <p:spPr>
          <a:xfrm>
            <a:off x="552450" y="4910859"/>
            <a:ext cx="3810000" cy="19216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7434F4-F579-7184-F92A-92A5E113E0DD}"/>
              </a:ext>
            </a:extLst>
          </p:cNvPr>
          <p:cNvSpPr txBox="1"/>
          <p:nvPr/>
        </p:nvSpPr>
        <p:spPr>
          <a:xfrm>
            <a:off x="211324" y="196850"/>
            <a:ext cx="3959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Layer jump geometry study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2034552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A2DAE6-5F8B-595C-2CA2-D13D49AFA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833076-71D4-2B60-C21B-7504C369C659}"/>
              </a:ext>
            </a:extLst>
          </p:cNvPr>
          <p:cNvSpPr txBox="1"/>
          <p:nvPr/>
        </p:nvSpPr>
        <p:spPr>
          <a:xfrm>
            <a:off x="211324" y="196850"/>
            <a:ext cx="3797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Layer jump final geometry</a:t>
            </a:r>
            <a:endParaRPr lang="en-GB" sz="2400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42B896-29C5-C848-1895-89BAC4168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520"/>
            <a:ext cx="12192000" cy="42875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C6D4EE-0474-0A3C-480F-4BB5B523E5DD}"/>
              </a:ext>
            </a:extLst>
          </p:cNvPr>
          <p:cNvSpPr/>
          <p:nvPr/>
        </p:nvSpPr>
        <p:spPr>
          <a:xfrm>
            <a:off x="1060450" y="2279650"/>
            <a:ext cx="381000" cy="260350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F21F9F-9F22-BC02-524D-851AEEFD2B15}"/>
              </a:ext>
            </a:extLst>
          </p:cNvPr>
          <p:cNvSpPr/>
          <p:nvPr/>
        </p:nvSpPr>
        <p:spPr>
          <a:xfrm rot="21175221">
            <a:off x="4603126" y="1691722"/>
            <a:ext cx="544522" cy="260350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7259FE-BF1B-A32E-6E81-B361E382A8C3}"/>
              </a:ext>
            </a:extLst>
          </p:cNvPr>
          <p:cNvSpPr txBox="1"/>
          <p:nvPr/>
        </p:nvSpPr>
        <p:spPr>
          <a:xfrm>
            <a:off x="1949450" y="927100"/>
            <a:ext cx="184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Pilot dimensions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80906B-1BD4-E08E-8868-E564B103A268}"/>
              </a:ext>
            </a:extLst>
          </p:cNvPr>
          <p:cNvCxnSpPr>
            <a:stCxn id="8" idx="0"/>
            <a:endCxn id="10" idx="2"/>
          </p:cNvCxnSpPr>
          <p:nvPr/>
        </p:nvCxnSpPr>
        <p:spPr>
          <a:xfrm flipV="1">
            <a:off x="1250950" y="1296432"/>
            <a:ext cx="1619586" cy="983218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C0C3A46-579E-04BD-EC61-ED0C79A696E0}"/>
              </a:ext>
            </a:extLst>
          </p:cNvPr>
          <p:cNvCxnSpPr>
            <a:cxnSpLocks/>
            <a:stCxn id="9" idx="0"/>
            <a:endCxn id="10" idx="2"/>
          </p:cNvCxnSpPr>
          <p:nvPr/>
        </p:nvCxnSpPr>
        <p:spPr>
          <a:xfrm flipH="1" flipV="1">
            <a:off x="2870536" y="1296432"/>
            <a:ext cx="1988807" cy="39628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C002E4E-1487-FAA9-8541-B8D669711B81}"/>
              </a:ext>
            </a:extLst>
          </p:cNvPr>
          <p:cNvSpPr/>
          <p:nvPr/>
        </p:nvSpPr>
        <p:spPr>
          <a:xfrm rot="5110403">
            <a:off x="10075212" y="3593435"/>
            <a:ext cx="274219" cy="260350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072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D25E0-AE47-AD30-8840-806D02207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B581EA-0403-D917-BD3F-90744F67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7517D-BFC3-B73B-C923-559134C9B25F}"/>
              </a:ext>
            </a:extLst>
          </p:cNvPr>
          <p:cNvSpPr txBox="1"/>
          <p:nvPr/>
        </p:nvSpPr>
        <p:spPr>
          <a:xfrm>
            <a:off x="1515473" y="1515474"/>
            <a:ext cx="7406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cross section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layer jump geometry</a:t>
            </a:r>
          </a:p>
          <a:p>
            <a:pPr marL="342900" indent="-342900">
              <a:buAutoNum type="arabicParenR"/>
            </a:pPr>
            <a:r>
              <a:rPr lang="en-US" sz="2800" i="1" dirty="0"/>
              <a:t>Coil design status 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Tooling design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44566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49C858-C3DB-9090-C786-0347F3CCD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3D647A-4C48-DB3E-D6F1-6EA1942A34E6}"/>
              </a:ext>
            </a:extLst>
          </p:cNvPr>
          <p:cNvSpPr txBox="1"/>
          <p:nvPr/>
        </p:nvSpPr>
        <p:spPr>
          <a:xfrm>
            <a:off x="596900" y="450790"/>
            <a:ext cx="2117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Coil CAD design </a:t>
            </a:r>
            <a:endParaRPr lang="en-GB" sz="20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2F78A7-FA66-64F8-6E24-A5C3B36E4BEF}"/>
              </a:ext>
            </a:extLst>
          </p:cNvPr>
          <p:cNvSpPr txBox="1"/>
          <p:nvPr/>
        </p:nvSpPr>
        <p:spPr>
          <a:xfrm>
            <a:off x="463550" y="3943351"/>
            <a:ext cx="3812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Most of the component are designed</a:t>
            </a:r>
          </a:p>
          <a:p>
            <a:r>
              <a:rPr lang="en-US" dirty="0"/>
              <a:t>Next step : insulation detailed layers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EFF808-5C1D-E9E2-85FC-1CA1F07D9F82}"/>
              </a:ext>
            </a:extLst>
          </p:cNvPr>
          <p:cNvSpPr txBox="1"/>
          <p:nvPr/>
        </p:nvSpPr>
        <p:spPr>
          <a:xfrm>
            <a:off x="764582" y="5107801"/>
            <a:ext cx="7725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Open question : </a:t>
            </a:r>
          </a:p>
          <a:p>
            <a:r>
              <a:rPr lang="en-GB" sz="1600" dirty="0"/>
              <a:t>1) Side rails : Should the side rails cover the head spacer on the non-connection side ?  </a:t>
            </a:r>
          </a:p>
          <a:p>
            <a:r>
              <a:rPr lang="en-GB" sz="1600" dirty="0"/>
              <a:t>2) Lead : what </a:t>
            </a:r>
            <a:r>
              <a:rPr lang="en-GB" sz="1600" dirty="0" err="1"/>
              <a:t>NbTi</a:t>
            </a:r>
            <a:r>
              <a:rPr lang="en-GB" sz="1600" dirty="0"/>
              <a:t> cable will we use?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09E973-DE0D-719B-7AFD-E0089980EE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82" t="40014" b="27466"/>
          <a:stretch/>
        </p:blipFill>
        <p:spPr>
          <a:xfrm>
            <a:off x="431106" y="1504813"/>
            <a:ext cx="11329787" cy="197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40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BD7B1-577A-A28E-D614-BA5D45409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FB3D19-E793-F3E8-4DA7-D71785B3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917B93-78BD-EB71-39B9-2592611F15C0}"/>
              </a:ext>
            </a:extLst>
          </p:cNvPr>
          <p:cNvSpPr txBox="1"/>
          <p:nvPr/>
        </p:nvSpPr>
        <p:spPr>
          <a:xfrm>
            <a:off x="1515473" y="1515474"/>
            <a:ext cx="7406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cross section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40x1.1 layer jump geometry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Coil design status </a:t>
            </a:r>
          </a:p>
          <a:p>
            <a:pPr marL="342900" indent="-342900">
              <a:buAutoNum type="arabicParenR"/>
            </a:pPr>
            <a:r>
              <a:rPr lang="en-US" sz="2800" i="1" dirty="0"/>
              <a:t>Tooling design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90000"/>
                  </a:schemeClr>
                </a:solidFill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2360192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</TotalTime>
  <Words>381</Words>
  <Application>Microsoft Office PowerPoint</Application>
  <PresentationFormat>Widescreen</PresentationFormat>
  <Paragraphs>159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Aptos Narrow</vt:lpstr>
      <vt:lpstr>Arial</vt:lpstr>
      <vt:lpstr>Office Theme</vt:lpstr>
      <vt:lpstr>Bond  CAD Design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46</cp:revision>
  <dcterms:created xsi:type="dcterms:W3CDTF">2024-11-11T09:16:41Z</dcterms:created>
  <dcterms:modified xsi:type="dcterms:W3CDTF">2025-01-20T15:34:44Z</dcterms:modified>
</cp:coreProperties>
</file>