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37" r:id="rId3"/>
    <p:sldId id="289" r:id="rId4"/>
    <p:sldId id="336" r:id="rId5"/>
    <p:sldId id="372" r:id="rId6"/>
    <p:sldId id="366" r:id="rId7"/>
    <p:sldId id="342" r:id="rId8"/>
    <p:sldId id="349" r:id="rId9"/>
    <p:sldId id="373" r:id="rId10"/>
    <p:sldId id="304" r:id="rId11"/>
    <p:sldId id="350" r:id="rId12"/>
    <p:sldId id="351" r:id="rId13"/>
    <p:sldId id="352" r:id="rId14"/>
    <p:sldId id="355" r:id="rId15"/>
    <p:sldId id="353" r:id="rId16"/>
    <p:sldId id="354" r:id="rId17"/>
    <p:sldId id="357" r:id="rId18"/>
    <p:sldId id="371" r:id="rId19"/>
    <p:sldId id="358" r:id="rId20"/>
    <p:sldId id="359" r:id="rId21"/>
    <p:sldId id="360" r:id="rId22"/>
    <p:sldId id="361" r:id="rId23"/>
    <p:sldId id="362" r:id="rId24"/>
    <p:sldId id="363" r:id="rId25"/>
    <p:sldId id="364" r:id="rId26"/>
    <p:sldId id="365" r:id="rId27"/>
    <p:sldId id="374" r:id="rId28"/>
    <p:sldId id="367" r:id="rId29"/>
    <p:sldId id="370" r:id="rId30"/>
    <p:sldId id="368" r:id="rId31"/>
    <p:sldId id="369" r:id="rId32"/>
  </p:sldIdLst>
  <p:sldSz cx="9144000" cy="6858000" type="screen4x3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>
          <p15:clr>
            <a:srgbClr val="A4A3A4"/>
          </p15:clr>
        </p15:guide>
        <p15:guide id="2" pos="29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7030A0"/>
    <a:srgbClr val="0070C0"/>
    <a:srgbClr val="632F63"/>
    <a:srgbClr val="990000"/>
    <a:srgbClr val="6E70D7"/>
    <a:srgbClr val="6465D5"/>
    <a:srgbClr val="0000FF"/>
    <a:srgbClr val="41719C"/>
    <a:srgbClr val="643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0060" autoAdjust="0"/>
  </p:normalViewPr>
  <p:slideViewPr>
    <p:cSldViewPr snapToGrid="0" showGuides="1">
      <p:cViewPr varScale="1">
        <p:scale>
          <a:sx n="78" d="100"/>
          <a:sy n="78" d="100"/>
        </p:scale>
        <p:origin x="1426" y="14"/>
      </p:cViewPr>
      <p:guideLst>
        <p:guide orient="horz" pos="2203"/>
        <p:guide pos="2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2025/1/30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2025/1/30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49892" y="1279525"/>
            <a:ext cx="460586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790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045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135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661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990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893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Diode: 795 nm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981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561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810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Tentatively/first time</a:t>
            </a:r>
          </a:p>
          <a:p>
            <a:r>
              <a:rPr lang="en-US" altLang="zh-CN" dirty="0"/>
              <a:t>Useful for 182 beta-decay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830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694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6925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852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22962"/>
            <a:ext cx="6858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79160" y="97155"/>
            <a:ext cx="2993390" cy="1016635"/>
          </a:xfrm>
          <a:prstGeom prst="rect">
            <a:avLst/>
          </a:prstGeom>
        </p:spPr>
      </p:pic>
      <p:sp>
        <p:nvSpPr>
          <p:cNvPr id="7" name="流程图: 手动输入 6"/>
          <p:cNvSpPr/>
          <p:nvPr userDrawn="1"/>
        </p:nvSpPr>
        <p:spPr>
          <a:xfrm rot="5400000">
            <a:off x="2094230" y="-2094865"/>
            <a:ext cx="1028065" cy="5217160"/>
          </a:xfrm>
          <a:prstGeom prst="flowChartManualInpu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文本框 7"/>
          <p:cNvSpPr txBox="1"/>
          <p:nvPr userDrawn="1"/>
        </p:nvSpPr>
        <p:spPr>
          <a:xfrm>
            <a:off x="196215" y="237490"/>
            <a:ext cx="4305776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>
                <a:solidFill>
                  <a:schemeClr val="bg1"/>
                </a:solidFill>
              </a:rPr>
              <a:t>PEKING UNIVERSITY</a:t>
            </a:r>
          </a:p>
        </p:txBody>
      </p:sp>
      <p:sp>
        <p:nvSpPr>
          <p:cNvPr id="11" name="流程图: 手动输入 10"/>
          <p:cNvSpPr/>
          <p:nvPr userDrawn="1"/>
        </p:nvSpPr>
        <p:spPr>
          <a:xfrm rot="5400000" flipV="1">
            <a:off x="5510530" y="3225165"/>
            <a:ext cx="377190" cy="6889750"/>
          </a:xfrm>
          <a:prstGeom prst="flowChartManualInpu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04610"/>
            <a:ext cx="9144476" cy="4533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25625"/>
            <a:ext cx="78867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931795" y="6449060"/>
            <a:ext cx="4142740" cy="365125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CRIS Collaboration Meeting 2025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79858" y="6404610"/>
            <a:ext cx="2057400" cy="365125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-9049" y="962660"/>
            <a:ext cx="9153049" cy="0"/>
          </a:xfrm>
          <a:prstGeom prst="line">
            <a:avLst/>
          </a:prstGeom>
          <a:ln w="31750">
            <a:solidFill>
              <a:srgbClr val="2020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47560" y="204470"/>
            <a:ext cx="1760855" cy="5930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65884" y="204470"/>
            <a:ext cx="1908810" cy="648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469127"/>
            <a:ext cx="7730945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610028"/>
            <a:ext cx="7730945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66219"/>
            <a:ext cx="78867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127000"/>
            <a:ext cx="31239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766354"/>
            <a:ext cx="4363031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2057400"/>
            <a:ext cx="31239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CRIS Collaboration Meeting 2025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308372" y="3692965"/>
            <a:ext cx="9760744" cy="766286"/>
          </a:xfrm>
        </p:spPr>
        <p:txBody>
          <a:bodyPr>
            <a:noAutofit/>
          </a:bodyPr>
          <a:lstStyle/>
          <a:p>
            <a:r>
              <a:rPr lang="en-US" altLang="zh-CN" sz="40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Summary of neutron-deficient gold </a:t>
            </a:r>
            <a:br>
              <a:rPr lang="en-US" altLang="zh-CN" sz="40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</a:br>
            <a:r>
              <a:rPr lang="en-US" altLang="zh-CN" sz="40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(IS737)</a:t>
            </a:r>
            <a:endParaRPr lang="en-US" altLang="zh-CN" sz="4000" b="1" dirty="0">
              <a:solidFill>
                <a:srgbClr val="002060"/>
              </a:solidFill>
              <a:effectLst/>
              <a:latin typeface="Times New Roman Bold" panose="02020603050405020304" charset="0"/>
              <a:cs typeface="Times New Roman Bold" panose="0202060305040502030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532255" y="4849377"/>
            <a:ext cx="6079490" cy="1242060"/>
          </a:xfrm>
        </p:spPr>
        <p:txBody>
          <a:bodyPr>
            <a:noAutofit/>
          </a:bodyPr>
          <a:lstStyle/>
          <a:p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Speakers: </a:t>
            </a:r>
            <a:r>
              <a:rPr lang="en-US" altLang="zh-CN" dirty="0" err="1">
                <a:latin typeface="Times New Roman Regular" panose="02020603050405020304" charset="0"/>
                <a:cs typeface="Times New Roman Regular" panose="02020603050405020304" charset="0"/>
              </a:rPr>
              <a:t>Yinshen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Liu, Osama Ahmad </a:t>
            </a:r>
          </a:p>
          <a:p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Supervisors: </a:t>
            </a:r>
            <a:r>
              <a:rPr lang="en-US" altLang="zh-CN" dirty="0" err="1">
                <a:latin typeface="Times New Roman Regular" panose="02020603050405020304" charset="0"/>
                <a:cs typeface="Times New Roman Regular" panose="02020603050405020304" charset="0"/>
              </a:rPr>
              <a:t>Xiaofei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Yang, Gerda </a:t>
            </a:r>
            <a:r>
              <a:rPr lang="en-US" altLang="zh-CN" dirty="0" err="1">
                <a:latin typeface="Times New Roman Regular" panose="02020603050405020304" charset="0"/>
                <a:cs typeface="Times New Roman Regular" panose="02020603050405020304" charset="0"/>
              </a:rPr>
              <a:t>Neyens</a:t>
            </a:r>
            <a:endParaRPr lang="en-US" altLang="zh-CN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792004" y="2307908"/>
            <a:ext cx="7559993" cy="597218"/>
          </a:xfrm>
          <a:prstGeom prst="rect">
            <a:avLst/>
          </a:prstGeom>
        </p:spPr>
        <p:txBody>
          <a:bodyPr vert="horz" lIns="68580" tIns="34290" rIns="68580" bIns="34290" rtlCol="0" anchor="b"/>
          <a:lstStyle>
            <a:lvl1pPr algn="ctr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dirty="0">
                <a:effectLst/>
                <a:latin typeface="Times New Roman Regular" panose="02020603050405020304" charset="0"/>
                <a:cs typeface="Times New Roman Regular" panose="02020603050405020304" charset="0"/>
              </a:rPr>
              <a:t>CRIS Collaboration Meeting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021" y="149860"/>
            <a:ext cx="7886700" cy="812800"/>
          </a:xfrm>
        </p:spPr>
        <p:txBody>
          <a:bodyPr/>
          <a:lstStyle/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Results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10</a:t>
            </a:fld>
            <a:endParaRPr lang="zh-CN" altLang="en-US" sz="21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8FC426C3-7529-4731-A970-AF2E86C8D974}"/>
              </a:ext>
            </a:extLst>
          </p:cNvPr>
          <p:cNvSpPr txBox="1"/>
          <p:nvPr/>
        </p:nvSpPr>
        <p:spPr>
          <a:xfrm>
            <a:off x="-225063" y="1754034"/>
            <a:ext cx="3470262" cy="1421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altLang="zh-CN" sz="20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181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Au: </a:t>
            </a:r>
            <a:r>
              <a:rPr lang="en-US" altLang="zh-CN" sz="20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zh-CN" altLang="en-US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3/2;</a:t>
            </a:r>
          </a:p>
          <a:p>
            <a:pPr lvl="1">
              <a:lnSpc>
                <a:spcPct val="150000"/>
              </a:lnSpc>
            </a:pPr>
            <a:r>
              <a:rPr lang="en-US" altLang="zh-CN" sz="20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182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Au: </a:t>
            </a:r>
            <a:r>
              <a:rPr lang="en-US" altLang="zh-CN" sz="20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2;</a:t>
            </a:r>
          </a:p>
          <a:p>
            <a:pPr lvl="1">
              <a:lnSpc>
                <a:spcPct val="150000"/>
              </a:lnSpc>
            </a:pPr>
            <a:r>
              <a:rPr lang="en-US" altLang="zh-CN" sz="20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183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Au: </a:t>
            </a:r>
            <a:r>
              <a:rPr lang="en-US" altLang="zh-CN" sz="20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5/2;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8C0FAB3-9F66-42FE-9CD0-3B7127794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903" y="1150373"/>
            <a:ext cx="5071844" cy="506004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9E3FFE47-5902-4EA8-A5C6-47E9433AAA0B}"/>
              </a:ext>
            </a:extLst>
          </p:cNvPr>
          <p:cNvSpPr txBox="1"/>
          <p:nvPr/>
        </p:nvSpPr>
        <p:spPr>
          <a:xfrm>
            <a:off x="128897" y="1029211"/>
            <a:ext cx="398447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b="1" dirty="0">
                <a:latin typeface="Times New Roman Regular" panose="02020603050405020304" charset="0"/>
                <a:cs typeface="Times New Roman Regular" panose="02020603050405020304" charset="0"/>
              </a:rPr>
              <a:t>Spins:</a:t>
            </a:r>
            <a:endParaRPr lang="en-US" altLang="zh-CN" sz="2000" b="1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D64673F-0750-4DAE-A3B6-781F467742E4}"/>
              </a:ext>
            </a:extLst>
          </p:cNvPr>
          <p:cNvSpPr txBox="1"/>
          <p:nvPr/>
        </p:nvSpPr>
        <p:spPr>
          <a:xfrm>
            <a:off x="170021" y="3226889"/>
            <a:ext cx="3984474" cy="7232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Tentatively assigned in the literature,</a:t>
            </a: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Confirmed by us for the first time.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9A72532-4F10-47B3-AB50-31CE30CA2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37" y="4122516"/>
            <a:ext cx="3327914" cy="129127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731550E1-3E1B-4118-9F08-EB6F137D20D4}"/>
              </a:ext>
            </a:extLst>
          </p:cNvPr>
          <p:cNvSpPr txBox="1"/>
          <p:nvPr/>
        </p:nvSpPr>
        <p:spPr>
          <a:xfrm>
            <a:off x="185963" y="5458239"/>
            <a:ext cx="3470262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altLang="zh-CN" sz="20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180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Au: low statistic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C9DDE03-25E2-482D-83B5-5A84A4199BCE}"/>
              </a:ext>
            </a:extLst>
          </p:cNvPr>
          <p:cNvSpPr txBox="1"/>
          <p:nvPr/>
        </p:nvSpPr>
        <p:spPr>
          <a:xfrm>
            <a:off x="3775575" y="1483983"/>
            <a:ext cx="1385956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altLang="zh-CN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183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Au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AA9B0D8-1AC2-490C-B531-41862929D659}"/>
              </a:ext>
            </a:extLst>
          </p:cNvPr>
          <p:cNvSpPr txBox="1"/>
          <p:nvPr/>
        </p:nvSpPr>
        <p:spPr>
          <a:xfrm>
            <a:off x="3801369" y="3232519"/>
            <a:ext cx="1385956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altLang="zh-CN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183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Au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318BE6A-1A56-4A0B-916E-140B211D73C1}"/>
              </a:ext>
            </a:extLst>
          </p:cNvPr>
          <p:cNvSpPr txBox="1"/>
          <p:nvPr/>
        </p:nvSpPr>
        <p:spPr>
          <a:xfrm>
            <a:off x="3879022" y="4851256"/>
            <a:ext cx="1385956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altLang="zh-CN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183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Au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021" y="149860"/>
            <a:ext cx="7886700" cy="812800"/>
          </a:xfrm>
        </p:spPr>
        <p:txBody>
          <a:bodyPr/>
          <a:lstStyle/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Results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11</a:t>
            </a:fld>
            <a:endParaRPr lang="zh-CN" altLang="en-US" sz="21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E3FFE47-5902-4EA8-A5C6-47E9433AAA0B}"/>
              </a:ext>
            </a:extLst>
          </p:cNvPr>
          <p:cNvSpPr txBox="1"/>
          <p:nvPr/>
        </p:nvSpPr>
        <p:spPr>
          <a:xfrm>
            <a:off x="128897" y="1113480"/>
            <a:ext cx="398447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>
                <a:latin typeface="Times New Roman Regular" panose="02020603050405020304" charset="0"/>
                <a:cs typeface="Times New Roman Regular" panose="02020603050405020304" charset="0"/>
              </a:rPr>
              <a:t>Charge radii</a:t>
            </a:r>
            <a:endParaRPr lang="en-US" altLang="zh-CN" sz="1600" b="1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6ABD0D4-7AA5-4E53-B13E-59CD4F3FEB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9318" y="3546588"/>
            <a:ext cx="3694219" cy="279134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3E67AF0-077D-40BD-928B-34F5EA2285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5166" y="989203"/>
            <a:ext cx="3236890" cy="25240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5679CF1-804E-4658-8788-4F2D62E278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897" y="2116774"/>
            <a:ext cx="2392894" cy="75001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7803A93-89B1-4D60-9D86-723838D70B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5011" y="2128464"/>
            <a:ext cx="2207656" cy="73832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B783FCA5-813A-40DD-B4B0-87314FAD0870}"/>
              </a:ext>
            </a:extLst>
          </p:cNvPr>
          <p:cNvSpPr txBox="1"/>
          <p:nvPr/>
        </p:nvSpPr>
        <p:spPr>
          <a:xfrm>
            <a:off x="291446" y="1655287"/>
            <a:ext cx="2067796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D2 line (King-plot):</a:t>
            </a:r>
            <a:endParaRPr lang="en-US" altLang="zh-CN" sz="1600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AD00C34-1CAA-4FFA-AF40-6E14C0C789F6}"/>
              </a:ext>
            </a:extLst>
          </p:cNvPr>
          <p:cNvSpPr txBox="1"/>
          <p:nvPr/>
        </p:nvSpPr>
        <p:spPr>
          <a:xfrm>
            <a:off x="2771446" y="1661467"/>
            <a:ext cx="2067796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D1 line (atomic </a:t>
            </a:r>
            <a:r>
              <a:rPr lang="en-US" altLang="zh-CN" dirty="0" err="1">
                <a:latin typeface="Times New Roman Regular" panose="02020603050405020304" charset="0"/>
                <a:cs typeface="Times New Roman Regular" panose="02020603050405020304" charset="0"/>
              </a:rPr>
              <a:t>cal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):</a:t>
            </a:r>
            <a:endParaRPr lang="en-US" altLang="zh-CN" sz="1600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EBFE792-C9EC-4826-9205-2AFF167E189A}"/>
              </a:ext>
            </a:extLst>
          </p:cNvPr>
          <p:cNvSpPr txBox="1"/>
          <p:nvPr/>
        </p:nvSpPr>
        <p:spPr>
          <a:xfrm>
            <a:off x="463865" y="5922297"/>
            <a:ext cx="489932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1600" dirty="0">
                <a:latin typeface="Times New Roman Regular" panose="02020603050405020304" charset="0"/>
                <a:cs typeface="Times New Roman Regular" panose="02020603050405020304" charset="0"/>
              </a:rPr>
              <a:t>(): statistical errors; []: systematic errors from </a:t>
            </a:r>
            <a:r>
              <a:rPr lang="en-US" altLang="zh-CN" sz="1600" i="1" dirty="0">
                <a:latin typeface="Times New Roman Regular" panose="02020603050405020304" charset="0"/>
                <a:cs typeface="Times New Roman Regular" panose="02020603050405020304" charset="0"/>
              </a:rPr>
              <a:t>F</a:t>
            </a:r>
            <a:r>
              <a:rPr lang="en-US" altLang="zh-CN" sz="1600" dirty="0">
                <a:latin typeface="Times New Roman Regular" panose="02020603050405020304" charset="0"/>
                <a:cs typeface="Times New Roman Regular" panose="02020603050405020304" charset="0"/>
              </a:rPr>
              <a:t> &amp; </a:t>
            </a:r>
            <a:r>
              <a:rPr lang="en-US" altLang="zh-CN" sz="1600" i="1" dirty="0">
                <a:latin typeface="Times New Roman Regular" panose="02020603050405020304" charset="0"/>
                <a:cs typeface="Times New Roman Regular" panose="02020603050405020304" charset="0"/>
              </a:rPr>
              <a:t>k</a:t>
            </a:r>
            <a:r>
              <a:rPr lang="en-US" altLang="zh-CN" sz="1600" dirty="0">
                <a:latin typeface="Times New Roman Regular" panose="02020603050405020304" charset="0"/>
                <a:cs typeface="Times New Roman Regular" panose="02020603050405020304" charset="0"/>
              </a:rPr>
              <a:t>.</a:t>
            </a:r>
            <a:endParaRPr lang="en-US" altLang="zh-CN" sz="1400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B775A2A-DBDE-4CB2-AB0D-7562DBFE24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897" y="2947255"/>
            <a:ext cx="4982054" cy="300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16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6F0D4A08-35DD-4F85-9618-08C788B9C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2207" y="3573996"/>
            <a:ext cx="3528286" cy="27861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021" y="149860"/>
            <a:ext cx="7886700" cy="812800"/>
          </a:xfrm>
        </p:spPr>
        <p:txBody>
          <a:bodyPr/>
          <a:lstStyle/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Results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12</a:t>
            </a:fld>
            <a:endParaRPr lang="zh-CN" altLang="en-US" sz="21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E3FFE47-5902-4EA8-A5C6-47E9433AAA0B}"/>
              </a:ext>
            </a:extLst>
          </p:cNvPr>
          <p:cNvSpPr txBox="1"/>
          <p:nvPr/>
        </p:nvSpPr>
        <p:spPr>
          <a:xfrm>
            <a:off x="121023" y="1068285"/>
            <a:ext cx="398447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>
                <a:latin typeface="Times New Roman Regular" panose="02020603050405020304" charset="0"/>
                <a:cs typeface="Times New Roman Regular" panose="02020603050405020304" charset="0"/>
              </a:rPr>
              <a:t>Magnetic moments:</a:t>
            </a:r>
            <a:endParaRPr lang="en-US" altLang="zh-CN" sz="1600" b="1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9E4E4BC-E33C-45B7-A3F5-8B039E566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9012" y="1002590"/>
            <a:ext cx="3448246" cy="2602182"/>
          </a:xfrm>
          <a:prstGeom prst="rect">
            <a:avLst/>
          </a:prstGeom>
        </p:spPr>
      </p:pic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B2ED84EC-7272-420E-B24C-C930D25FE3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1053415"/>
              </p:ext>
            </p:extLst>
          </p:nvPr>
        </p:nvGraphicFramePr>
        <p:xfrm>
          <a:off x="964507" y="1364339"/>
          <a:ext cx="2727325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727923" imgH="672144" progId="Equation.DSMT4">
                  <p:embed/>
                </p:oleObj>
              </mc:Choice>
              <mc:Fallback>
                <p:oleObj name="Equation" r:id="rId5" imgW="2727923" imgH="67214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4507" y="1364339"/>
                        <a:ext cx="2727325" cy="671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F295F7A5-7698-4386-BD3B-9DEDBE3B0B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4" y="3638137"/>
            <a:ext cx="4572000" cy="276647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0E3E9CB7-1DEB-4805-AD23-CF97D4A15B9C}"/>
              </a:ext>
            </a:extLst>
          </p:cNvPr>
          <p:cNvSpPr txBox="1"/>
          <p:nvPr/>
        </p:nvSpPr>
        <p:spPr>
          <a:xfrm>
            <a:off x="170021" y="1902436"/>
            <a:ext cx="3984474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l-GR" altLang="zh-CN" i="1" dirty="0">
                <a:latin typeface="Times New Roman Regular" panose="02020603050405020304" charset="0"/>
                <a:cs typeface="Times New Roman Regular" panose="02020603050405020304" charset="0"/>
              </a:rPr>
              <a:t>μ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errors mainly come from </a:t>
            </a:r>
            <a:r>
              <a:rPr lang="en-US" altLang="zh-CN" dirty="0">
                <a:solidFill>
                  <a:srgbClr val="FF000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relative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hyperfine anomaly calculation (RHFA)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93BDD5B-62E2-45DC-B6D0-3ECA3DCBE467}"/>
              </a:ext>
            </a:extLst>
          </p:cNvPr>
          <p:cNvSpPr/>
          <p:nvPr/>
        </p:nvSpPr>
        <p:spPr>
          <a:xfrm>
            <a:off x="3055679" y="1461884"/>
            <a:ext cx="523172" cy="3889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181E796-67EF-4CC7-A0FA-AFD9B8EE0EA5}"/>
              </a:ext>
            </a:extLst>
          </p:cNvPr>
          <p:cNvSpPr/>
          <p:nvPr/>
        </p:nvSpPr>
        <p:spPr>
          <a:xfrm>
            <a:off x="2496462" y="3638136"/>
            <a:ext cx="606095" cy="27664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9166D39-B701-4AC1-9CD2-1DA1C9439B15}"/>
              </a:ext>
            </a:extLst>
          </p:cNvPr>
          <p:cNvSpPr txBox="1"/>
          <p:nvPr/>
        </p:nvSpPr>
        <p:spPr>
          <a:xfrm>
            <a:off x="183619" y="2578405"/>
            <a:ext cx="480588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l-GR" altLang="zh-CN" sz="1600" i="1" dirty="0">
                <a:latin typeface="Times New Roman Regular" panose="02020603050405020304" charset="0"/>
                <a:cs typeface="Times New Roman Regular" panose="02020603050405020304" charset="0"/>
              </a:rPr>
              <a:t>μ</a:t>
            </a:r>
            <a:r>
              <a:rPr lang="en-US" altLang="zh-CN" sz="1600" dirty="0">
                <a:latin typeface="Times New Roman Regular" panose="02020603050405020304" charset="0"/>
                <a:cs typeface="Times New Roman Regular" panose="02020603050405020304" charset="0"/>
              </a:rPr>
              <a:t> without available RHFA information are evaluated with </a:t>
            </a:r>
            <a:r>
              <a:rPr lang="en-US" altLang="zh-CN" sz="1600" dirty="0">
                <a:latin typeface="Times-Roman"/>
              </a:rPr>
              <a:t>empirical ML rule. In this case errors are not given.</a:t>
            </a:r>
            <a:endParaRPr lang="en-US" altLang="zh-CN" sz="1600" dirty="0">
              <a:solidFill>
                <a:srgbClr val="FF0000"/>
              </a:solidFill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E1224315-96A9-4A02-B3D5-BD12B93C9E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477" y="3121610"/>
            <a:ext cx="3189384" cy="38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087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021" y="149860"/>
            <a:ext cx="7886700" cy="812800"/>
          </a:xfrm>
        </p:spPr>
        <p:txBody>
          <a:bodyPr/>
          <a:lstStyle/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Results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13</a:t>
            </a:fld>
            <a:endParaRPr lang="zh-CN" altLang="en-US" sz="21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E3FFE47-5902-4EA8-A5C6-47E9433AAA0B}"/>
              </a:ext>
            </a:extLst>
          </p:cNvPr>
          <p:cNvSpPr txBox="1"/>
          <p:nvPr/>
        </p:nvSpPr>
        <p:spPr>
          <a:xfrm>
            <a:off x="473764" y="1329248"/>
            <a:ext cx="3984474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2000" b="1" dirty="0">
                <a:latin typeface="Times New Roman Regular" panose="02020603050405020304" charset="0"/>
                <a:cs typeface="Times New Roman Regular" panose="02020603050405020304" charset="0"/>
              </a:rPr>
              <a:t>Quadrupole moments:</a:t>
            </a:r>
            <a:endParaRPr lang="en-US" altLang="zh-CN" b="1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AF0AE05-776C-4B33-8303-D8C13D213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128" y="1749489"/>
            <a:ext cx="1792912" cy="69291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6CECA54-9883-42DD-9C1C-FDB8E607F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8852" y="1026539"/>
            <a:ext cx="3750970" cy="246705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0735A7E3-E895-4F37-BD6F-CA15D556473F}"/>
              </a:ext>
            </a:extLst>
          </p:cNvPr>
          <p:cNvSpPr/>
          <p:nvPr/>
        </p:nvSpPr>
        <p:spPr>
          <a:xfrm>
            <a:off x="820128" y="2313793"/>
            <a:ext cx="2747948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</a:t>
            </a:r>
            <a:r>
              <a:rPr lang="en-US" altLang="zh-CN" sz="2000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197</a:t>
            </a:r>
            <a:r>
              <a:rPr lang="en-US" altLang="zh-CN" sz="20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328(2) MHz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197</a:t>
            </a:r>
            <a:r>
              <a:rPr lang="en-US" altLang="zh-CN" sz="20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0.547(16) b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5522C75-FDCC-47DE-A9FD-C09379072D28}"/>
              </a:ext>
            </a:extLst>
          </p:cNvPr>
          <p:cNvSpPr/>
          <p:nvPr/>
        </p:nvSpPr>
        <p:spPr>
          <a:xfrm>
            <a:off x="4267200" y="2006600"/>
            <a:ext cx="2514600" cy="6966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B5C1400-E83D-4617-A4EF-0D8AD93D9C41}"/>
              </a:ext>
            </a:extLst>
          </p:cNvPr>
          <p:cNvSpPr/>
          <p:nvPr/>
        </p:nvSpPr>
        <p:spPr>
          <a:xfrm>
            <a:off x="4267200" y="2903130"/>
            <a:ext cx="2514600" cy="5258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4C2C43B6-301F-4E1C-8337-A7DC66FC71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886" y="3474913"/>
            <a:ext cx="3704018" cy="290955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3554FB6-B397-4146-AAA6-D48ACCE49C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6109" y="3535245"/>
            <a:ext cx="3828639" cy="282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72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021" y="149860"/>
            <a:ext cx="7886700" cy="812800"/>
          </a:xfrm>
        </p:spPr>
        <p:txBody>
          <a:bodyPr/>
          <a:lstStyle/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Results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14</a:t>
            </a:fld>
            <a:endParaRPr lang="zh-CN" altLang="en-US" sz="21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E3FFE47-5902-4EA8-A5C6-47E9433AAA0B}"/>
              </a:ext>
            </a:extLst>
          </p:cNvPr>
          <p:cNvSpPr txBox="1"/>
          <p:nvPr/>
        </p:nvSpPr>
        <p:spPr>
          <a:xfrm>
            <a:off x="267815" y="1180494"/>
            <a:ext cx="601792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>
                <a:latin typeface="Times New Roman Regular" panose="02020603050405020304" charset="0"/>
                <a:cs typeface="Times New Roman Regular" panose="02020603050405020304" charset="0"/>
              </a:rPr>
              <a:t>189m: </a:t>
            </a:r>
            <a:r>
              <a:rPr lang="el-GR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CN" b="1" dirty="0">
                <a:latin typeface="Times New Roman Regular" panose="02020603050405020304" charset="0"/>
                <a:cs typeface="Times New Roman Regular" panose="02020603050405020304" charset="0"/>
              </a:rPr>
              <a:t>h</a:t>
            </a:r>
            <a:r>
              <a:rPr lang="en-US" altLang="zh-CN" b="1" baseline="-25000" dirty="0">
                <a:latin typeface="Times New Roman Regular" panose="02020603050405020304" charset="0"/>
                <a:cs typeface="Times New Roman Regular" panose="02020603050405020304" charset="0"/>
              </a:rPr>
              <a:t>11/2</a:t>
            </a:r>
            <a:r>
              <a:rPr lang="en-US" altLang="zh-CN" b="1" dirty="0">
                <a:latin typeface="Times New Roman Regular" panose="02020603050405020304" charset="0"/>
                <a:cs typeface="Times New Roman Regular" panose="02020603050405020304" charset="0"/>
              </a:rPr>
              <a:t> state in odd </a:t>
            </a:r>
            <a:r>
              <a:rPr lang="en-US" altLang="zh-CN" b="1" i="1" dirty="0">
                <a:latin typeface="Times New Roman Regular" panose="02020603050405020304" charset="0"/>
                <a:cs typeface="Times New Roman Regular" panose="02020603050405020304" charset="0"/>
              </a:rPr>
              <a:t>Z</a:t>
            </a:r>
            <a:r>
              <a:rPr lang="en-US" altLang="zh-CN" b="1" dirty="0">
                <a:latin typeface="Times New Roman Regular" panose="02020603050405020304" charset="0"/>
                <a:cs typeface="Times New Roman Regular" panose="02020603050405020304" charset="0"/>
              </a:rPr>
              <a:t> even </a:t>
            </a:r>
            <a:r>
              <a:rPr lang="en-US" altLang="zh-CN" b="1" i="1" dirty="0">
                <a:latin typeface="Times New Roman Regular" panose="02020603050405020304" charset="0"/>
                <a:cs typeface="Times New Roman Regular" panose="02020603050405020304" charset="0"/>
              </a:rPr>
              <a:t>N 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(                                       )</a:t>
            </a:r>
            <a:endParaRPr lang="en-US" altLang="zh-CN" sz="1600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23D762F-23AB-4208-843A-C3FF5E5C0A02}"/>
              </a:ext>
            </a:extLst>
          </p:cNvPr>
          <p:cNvSpPr txBox="1"/>
          <p:nvPr/>
        </p:nvSpPr>
        <p:spPr>
          <a:xfrm>
            <a:off x="267815" y="1556353"/>
            <a:ext cx="4416789" cy="4278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Both </a:t>
            </a:r>
            <a:r>
              <a:rPr lang="el-G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and </a:t>
            </a:r>
            <a:r>
              <a:rPr lang="en-US" altLang="zh-CN" i="1" dirty="0">
                <a:solidFill>
                  <a:prstClr val="black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Q</a:t>
            </a:r>
            <a:r>
              <a:rPr lang="en-US" altLang="zh-CN" baseline="-25000" dirty="0">
                <a:solidFill>
                  <a:prstClr val="black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s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show the nearly parabolic trends;</a:t>
            </a:r>
          </a:p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Previous interpretation for </a:t>
            </a:r>
            <a:r>
              <a:rPr lang="el-G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</a:t>
            </a:r>
            <a:r>
              <a:rPr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order core-polarization correction due to </a:t>
            </a:r>
            <a:r>
              <a:rPr lang="el-G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7/2</a:t>
            </a:r>
            <a:r>
              <a:rPr lang="en-US" altLang="zh-CN" baseline="-25000" dirty="0">
                <a:latin typeface="Times New Roman Regular" panose="02020603050405020304" charset="0"/>
                <a:cs typeface="Times New Roman" panose="02020603050405020304" pitchFamily="18" charset="0"/>
              </a:rPr>
              <a:t> </a:t>
            </a:r>
            <a:r>
              <a:rPr lang="zh-CN" altLang="en-US" dirty="0">
                <a:latin typeface="Times New Roman Regular" panose="02020603050405020304" charset="0"/>
                <a:cs typeface="Times New Roman Regular" panose="02020603050405020304" charset="0"/>
              </a:rPr>
              <a:t>→</a:t>
            </a:r>
            <a:r>
              <a:rPr lang="el-G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ν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5/2</a:t>
            </a:r>
            <a:r>
              <a:rPr lang="en-US" altLang="zh-CN" baseline="-25000" dirty="0">
                <a:latin typeface="Times New Roman Regular" panose="02020603050405020304" charset="0"/>
                <a:cs typeface="Times New Roman" panose="02020603050405020304" pitchFamily="18" charset="0"/>
              </a:rPr>
              <a:t> </a:t>
            </a:r>
            <a:endParaRPr lang="en-US" altLang="zh-CN" dirty="0">
              <a:latin typeface="Times New Roman Regular" panose="02020603050405020304" charset="0"/>
              <a:cs typeface="Times New Roman Regular" panose="02020603050405020304" charset="0"/>
            </a:endParaRPr>
          </a:p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DFT calculations reproduced </a:t>
            </a:r>
            <a:r>
              <a:rPr lang="el-G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and spectroscopic </a:t>
            </a:r>
            <a:r>
              <a:rPr lang="en-US" altLang="zh-CN" i="1" dirty="0">
                <a:latin typeface="Times New Roman Regular" panose="02020603050405020304" charset="0"/>
                <a:cs typeface="Times New Roman Regular" panose="02020603050405020304" charset="0"/>
              </a:rPr>
              <a:t>Q</a:t>
            </a:r>
            <a:r>
              <a:rPr lang="en-US" altLang="zh-CN" baseline="-25000" dirty="0">
                <a:latin typeface="Times New Roman Regular" panose="02020603050405020304" charset="0"/>
                <a:cs typeface="Times New Roman Regular" panose="02020603050405020304" charset="0"/>
              </a:rPr>
              <a:t>s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without using effective charges, including the </a:t>
            </a:r>
            <a:r>
              <a:rPr lang="en-US" altLang="zh-CN" baseline="30000" dirty="0">
                <a:latin typeface="Times New Roman Regular" panose="02020603050405020304" charset="0"/>
                <a:cs typeface="Times New Roman Regular" panose="02020603050405020304" charset="0"/>
              </a:rPr>
              <a:t>189m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Au (this work), and 193,195,197 gold isomers (literature)</a:t>
            </a:r>
          </a:p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time-reversal symmetry breaking impacts very little (&lt;1%) on </a:t>
            </a:r>
            <a:r>
              <a:rPr lang="en-US" altLang="zh-CN" i="1" dirty="0">
                <a:latin typeface="Times New Roman Regular" panose="02020603050405020304" charset="0"/>
                <a:cs typeface="Times New Roman Regular" panose="02020603050405020304" charset="0"/>
              </a:rPr>
              <a:t>Q</a:t>
            </a:r>
            <a:r>
              <a:rPr lang="en-US" altLang="zh-CN" baseline="-25000" dirty="0">
                <a:latin typeface="Times New Roman Regular" panose="02020603050405020304" charset="0"/>
                <a:cs typeface="Times New Roman Regular" panose="02020603050405020304" charset="0"/>
              </a:rPr>
              <a:t>s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, while Angular Momentum Projection plays a vital role in spectroscopic </a:t>
            </a:r>
            <a:r>
              <a:rPr lang="en-US" altLang="zh-CN" i="1" dirty="0">
                <a:latin typeface="Times New Roman Regular" panose="02020603050405020304" charset="0"/>
                <a:cs typeface="Times New Roman Regular" panose="02020603050405020304" charset="0"/>
              </a:rPr>
              <a:t>Q</a:t>
            </a:r>
            <a:r>
              <a:rPr lang="en-US" altLang="zh-CN" baseline="-25000" dirty="0">
                <a:latin typeface="Times New Roman Regular" panose="02020603050405020304" charset="0"/>
                <a:cs typeface="Times New Roman Regular" panose="02020603050405020304" charset="0"/>
              </a:rPr>
              <a:t>s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calculation;</a:t>
            </a:r>
          </a:p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effective test for the validity of DFT.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D9809D1-C257-4711-82EB-099D595D3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469" y="1251527"/>
            <a:ext cx="2304488" cy="30482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130424A-A5D3-4B28-AFDF-F6A1E3DCD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8904" y="1692468"/>
            <a:ext cx="3996800" cy="460742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ACA735CF-65F3-4265-A227-079EB2B9975E}"/>
              </a:ext>
            </a:extLst>
          </p:cNvPr>
          <p:cNvSpPr txBox="1"/>
          <p:nvPr/>
        </p:nvSpPr>
        <p:spPr>
          <a:xfrm>
            <a:off x="420517" y="5970562"/>
            <a:ext cx="458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J. Bonnard, et al. Phys. Lett. B, 843 (2023) 138014</a:t>
            </a:r>
            <a:endParaRPr lang="zh-CN" altLang="en-US" sz="1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894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id="{28DBCCF9-E2DD-4FE9-B071-64BA0494C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9" y="1805936"/>
            <a:ext cx="3416893" cy="13728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021" y="149860"/>
            <a:ext cx="7886700" cy="812800"/>
          </a:xfrm>
        </p:spPr>
        <p:txBody>
          <a:bodyPr/>
          <a:lstStyle/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Results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15</a:t>
            </a:fld>
            <a:endParaRPr lang="zh-CN" altLang="en-US" sz="21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E3FFE47-5902-4EA8-A5C6-47E9433AAA0B}"/>
              </a:ext>
            </a:extLst>
          </p:cNvPr>
          <p:cNvSpPr txBox="1"/>
          <p:nvPr/>
        </p:nvSpPr>
        <p:spPr>
          <a:xfrm>
            <a:off x="267815" y="1287762"/>
            <a:ext cx="398447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>
                <a:latin typeface="Times New Roman Regular" panose="02020603050405020304" charset="0"/>
                <a:cs typeface="Times New Roman Regular" panose="02020603050405020304" charset="0"/>
              </a:rPr>
              <a:t>187m: shape coexistence</a:t>
            </a:r>
            <a:endParaRPr lang="en-US" altLang="zh-CN" sz="1600" b="1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0E30369-8A43-456B-A1B2-7B42A227E3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564" y="1247916"/>
            <a:ext cx="5753436" cy="237043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C257477B-8679-4DA0-B0A4-566B134D56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4992" y="3738684"/>
            <a:ext cx="2853125" cy="2158036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1FD5C9AC-464A-44E1-B748-EA252813C3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7282" y="3733867"/>
            <a:ext cx="2853125" cy="2162853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8C1E7A3E-591A-4E4B-A555-E6740A1D156C}"/>
              </a:ext>
            </a:extLst>
          </p:cNvPr>
          <p:cNvSpPr txBox="1"/>
          <p:nvPr/>
        </p:nvSpPr>
        <p:spPr>
          <a:xfrm>
            <a:off x="23593" y="3511452"/>
            <a:ext cx="3416893" cy="238526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interpretation based on </a:t>
            </a:r>
            <a:r>
              <a:rPr lang="el-GR" altLang="zh-CN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suggested a rotation band build on 1/2[541], e.g. prolate deformation;</a:t>
            </a:r>
          </a:p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0, the 9/2- isomer is likely to be formed as 9/2[505] at moderate oblate deformation just like nearby Tl isomer;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3DF5ACB-905E-4974-87DC-8CF0AE14BF68}"/>
              </a:ext>
            </a:extLst>
          </p:cNvPr>
          <p:cNvSpPr txBox="1"/>
          <p:nvPr/>
        </p:nvSpPr>
        <p:spPr>
          <a:xfrm>
            <a:off x="427241" y="6066056"/>
            <a:ext cx="458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A. E. Barzakh et al., Phys. Rev. C, 101, 064321 (2020)</a:t>
            </a:r>
          </a:p>
        </p:txBody>
      </p:sp>
    </p:spTree>
    <p:extLst>
      <p:ext uri="{BB962C8B-B14F-4D97-AF65-F5344CB8AC3E}">
        <p14:creationId xmlns:p14="http://schemas.microsoft.com/office/powerpoint/2010/main" val="1799597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021" y="149860"/>
            <a:ext cx="7886700" cy="812800"/>
          </a:xfrm>
        </p:spPr>
        <p:txBody>
          <a:bodyPr/>
          <a:lstStyle/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Results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16</a:t>
            </a:fld>
            <a:endParaRPr lang="zh-CN" altLang="en-US" sz="21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E3FFE47-5902-4EA8-A5C6-47E9433AAA0B}"/>
              </a:ext>
            </a:extLst>
          </p:cNvPr>
          <p:cNvSpPr txBox="1"/>
          <p:nvPr/>
        </p:nvSpPr>
        <p:spPr>
          <a:xfrm>
            <a:off x="267815" y="1287762"/>
            <a:ext cx="398447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>
                <a:latin typeface="Times New Roman Regular" panose="02020603050405020304" charset="0"/>
                <a:cs typeface="Times New Roman Regular" panose="02020603050405020304" charset="0"/>
              </a:rPr>
              <a:t>Island of deformation</a:t>
            </a:r>
            <a:endParaRPr lang="en-US" altLang="zh-CN" sz="1600" b="1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6626C1B-25A4-493A-B0FF-453B2B56EC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023" y="1068432"/>
            <a:ext cx="5083453" cy="492523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9F65B200-F0ED-4D11-93B4-3FB3A3FA79F9}"/>
              </a:ext>
            </a:extLst>
          </p:cNvPr>
          <p:cNvSpPr txBox="1"/>
          <p:nvPr/>
        </p:nvSpPr>
        <p:spPr>
          <a:xfrm>
            <a:off x="127667" y="3313541"/>
            <a:ext cx="3516486" cy="2092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 New Roman Regular" panose="02020603050405020304" charset="0"/>
                <a:cs typeface="Times New Roman Regular" panose="02020603050405020304" charset="0"/>
              </a:rPr>
              <a:t>For now the strong coupling assumption (</a:t>
            </a:r>
            <a:r>
              <a:rPr lang="en-US" altLang="zh-CN" sz="2000" i="1" dirty="0">
                <a:latin typeface="Times New Roman Regular" panose="02020603050405020304" charset="0"/>
                <a:cs typeface="Times New Roman Regular" panose="02020603050405020304" charset="0"/>
              </a:rPr>
              <a:t>K</a:t>
            </a:r>
            <a:r>
              <a:rPr lang="en-US" altLang="zh-CN" sz="2000" dirty="0">
                <a:latin typeface="Times New Roman Regular" panose="02020603050405020304" charset="0"/>
                <a:cs typeface="Times New Roman Regular" panose="02020603050405020304" charset="0"/>
              </a:rPr>
              <a:t> = </a:t>
            </a:r>
            <a:r>
              <a:rPr lang="en-US" altLang="zh-CN" sz="2000" i="1" dirty="0">
                <a:latin typeface="Times New Roman Regular" panose="02020603050405020304" charset="0"/>
                <a:cs typeface="Times New Roman Regular" panose="02020603050405020304" charset="0"/>
              </a:rPr>
              <a:t>I</a:t>
            </a:r>
            <a:r>
              <a:rPr lang="en-US" altLang="zh-CN" sz="2000" dirty="0">
                <a:latin typeface="Times New Roman Regular" panose="02020603050405020304" charset="0"/>
                <a:cs typeface="Times New Roman Regular" panose="02020603050405020304" charset="0"/>
              </a:rPr>
              <a:t>) is used in </a:t>
            </a:r>
            <a:r>
              <a:rPr lang="el-GR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sz="2000" baseline="-25000" dirty="0">
                <a:latin typeface="Times New Roman Regular" panose="02020603050405020304" charset="0"/>
                <a:cs typeface="Times New Roman Regular" panose="02020603050405020304" charset="0"/>
              </a:rPr>
              <a:t>2</a:t>
            </a:r>
            <a:r>
              <a:rPr lang="en-US" altLang="zh-CN" sz="2000" dirty="0">
                <a:latin typeface="Times New Roman Regular" panose="02020603050405020304" charset="0"/>
                <a:cs typeface="Times New Roman Regular" panose="02020603050405020304" charset="0"/>
              </a:rPr>
              <a:t> extraction;</a:t>
            </a:r>
          </a:p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 New Roman Regular" panose="02020603050405020304" charset="0"/>
                <a:cs typeface="Times New Roman Regular" panose="02020603050405020304" charset="0"/>
              </a:rPr>
              <a:t>potential of nonaxial deformation?</a:t>
            </a:r>
          </a:p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 New Roman Regular" panose="02020603050405020304" charset="0"/>
                <a:cs typeface="Times New Roman Regular" panose="02020603050405020304" charset="0"/>
              </a:rPr>
              <a:t>…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EE2907BD-624B-4C0A-95B5-EFA3F5E6B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31" y="1670511"/>
            <a:ext cx="2818586" cy="88315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6D381C0-F395-43B6-ACC2-5EA4E06C14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021" y="2490495"/>
            <a:ext cx="3182091" cy="77859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023BD2E-45B3-42B9-8F7F-417DE95B8C4B}"/>
              </a:ext>
            </a:extLst>
          </p:cNvPr>
          <p:cNvSpPr txBox="1"/>
          <p:nvPr/>
        </p:nvSpPr>
        <p:spPr>
          <a:xfrm>
            <a:off x="152511" y="5797856"/>
            <a:ext cx="458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Y. Oktem et al., Phys. Rev. C, 86, 054305</a:t>
            </a:r>
            <a:r>
              <a:rPr lang="en-US" altLang="zh-CN" dirty="0"/>
              <a:t> </a:t>
            </a:r>
            <a:r>
              <a:rPr lang="da-DK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(2012)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39D4E2E-606C-47A0-8254-2F220F35B187}"/>
              </a:ext>
            </a:extLst>
          </p:cNvPr>
          <p:cNvSpPr txBox="1"/>
          <p:nvPr/>
        </p:nvSpPr>
        <p:spPr>
          <a:xfrm>
            <a:off x="152511" y="6067630"/>
            <a:ext cx="458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L. K. Peker et al., Phys. Rev. C, 20, 855</a:t>
            </a:r>
            <a:r>
              <a:rPr lang="en-US" altLang="zh-CN" dirty="0"/>
              <a:t> </a:t>
            </a:r>
            <a:r>
              <a:rPr lang="da-DK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(1979)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2BCB07B-5307-46CC-B0CF-32256E63D508}"/>
              </a:ext>
            </a:extLst>
          </p:cNvPr>
          <p:cNvSpPr txBox="1"/>
          <p:nvPr/>
        </p:nvSpPr>
        <p:spPr>
          <a:xfrm>
            <a:off x="170021" y="5515976"/>
            <a:ext cx="458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B. Bally, et al., Eur. Phys. J. A 59, 58 (2023)</a:t>
            </a:r>
            <a:endParaRPr lang="da-DK" altLang="zh-CN" sz="1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63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1E81F70-2819-4974-80EF-4D7DF9C25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7B8908B-AD67-425B-AB13-C32D2381B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DFD7DE2A-C8BF-4B27-AA67-2FDEB4CD24C2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Summary and Outlook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65CDBF1-2ACC-49D2-9F21-CC3EFC11EE28}"/>
              </a:ext>
            </a:extLst>
          </p:cNvPr>
          <p:cNvSpPr txBox="1"/>
          <p:nvPr/>
        </p:nvSpPr>
        <p:spPr>
          <a:xfrm>
            <a:off x="170021" y="1860917"/>
            <a:ext cx="7659734" cy="13542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Firmly determine the spins of 181-183;</a:t>
            </a:r>
          </a:p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Quadrupole moments of 7 states;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3 physics cases are (partially) investigated;</a:t>
            </a: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D0EC6ABF-0686-49E6-A198-D8E1556B5F79}"/>
              </a:ext>
            </a:extLst>
          </p:cNvPr>
          <p:cNvSpPr txBox="1">
            <a:spLocks/>
          </p:cNvSpPr>
          <p:nvPr/>
        </p:nvSpPr>
        <p:spPr>
          <a:xfrm>
            <a:off x="93416" y="1264668"/>
            <a:ext cx="2024495" cy="6244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Summary: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E0AF18AC-E7DE-4370-8927-620AF14AEFDD}"/>
              </a:ext>
            </a:extLst>
          </p:cNvPr>
          <p:cNvSpPr txBox="1">
            <a:spLocks/>
          </p:cNvSpPr>
          <p:nvPr/>
        </p:nvSpPr>
        <p:spPr>
          <a:xfrm>
            <a:off x="93416" y="3371401"/>
            <a:ext cx="2024495" cy="6244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Outlook: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A490AD7-1D15-4805-AC61-439272B25838}"/>
              </a:ext>
            </a:extLst>
          </p:cNvPr>
          <p:cNvSpPr txBox="1"/>
          <p:nvPr/>
        </p:nvSpPr>
        <p:spPr>
          <a:xfrm>
            <a:off x="170021" y="4001396"/>
            <a:ext cx="7659734" cy="2092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p"/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Approaching more neutron-deficient side (e.g. 176-180) and isomers in the next gold run (13 shifts remaining);</a:t>
            </a:r>
          </a:p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p"/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Calculation and interpretation for </a:t>
            </a:r>
            <a:r>
              <a:rPr lang="en-US" altLang="zh-CN" sz="2400" i="1" dirty="0">
                <a:latin typeface="Times New Roman Regular" panose="02020603050405020304" charset="0"/>
                <a:cs typeface="Times New Roman Regular" panose="02020603050405020304" charset="0"/>
              </a:rPr>
              <a:t>Q</a:t>
            </a:r>
            <a:r>
              <a:rPr lang="en-US" altLang="zh-CN" sz="2400" baseline="-25000" dirty="0">
                <a:latin typeface="Times New Roman Regular" panose="02020603050405020304" charset="0"/>
                <a:cs typeface="Times New Roman Regular" panose="02020603050405020304" charset="0"/>
              </a:rPr>
              <a:t>s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 and </a:t>
            </a:r>
            <a:r>
              <a:rPr lang="en-US" altLang="zh-CN" sz="2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deformation parameter</a:t>
            </a:r>
            <a:r>
              <a:rPr lang="en-US" altLang="zh-CN" sz="2400" dirty="0">
                <a:solidFill>
                  <a:prstClr val="black"/>
                </a:solidFill>
                <a:latin typeface="Times New Roman Regular" panose="02020603050405020304" charset="0"/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prstClr val="black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;</a:t>
            </a:r>
            <a:endParaRPr lang="en-US" altLang="zh-CN" sz="2400" dirty="0">
              <a:solidFill>
                <a:prstClr val="black"/>
              </a:solidFill>
              <a:latin typeface="Times New Roman Regular" panose="02020603050405020304" charset="0"/>
              <a:cs typeface="Times New Roman Regular" panose="02020603050405020304" charset="0"/>
            </a:endParaRPr>
          </a:p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p"/>
            </a:pPr>
            <a:r>
              <a:rPr lang="en-US" altLang="zh-CN" sz="2400" dirty="0">
                <a:solidFill>
                  <a:prstClr val="black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…</a:t>
            </a:r>
            <a:endParaRPr lang="en-US" altLang="zh-CN" sz="2400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31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1E81F70-2819-4974-80EF-4D7DF9C25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7B8908B-AD67-425B-AB13-C32D2381B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3C9E70F5-BED2-4F35-BA0C-DA8E0B092EA6}"/>
              </a:ext>
            </a:extLst>
          </p:cNvPr>
          <p:cNvSpPr txBox="1">
            <a:spLocks/>
          </p:cNvSpPr>
          <p:nvPr/>
        </p:nvSpPr>
        <p:spPr>
          <a:xfrm>
            <a:off x="830811" y="4252027"/>
            <a:ext cx="7482377" cy="7662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8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Thanks for your attention!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5787804-41DE-4B92-9B99-0DA79B5B5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4086"/>
            <a:ext cx="9144000" cy="250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534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82D9305-9668-4E70-AA2B-F13018283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5392B3D-F748-4ED8-BF25-1A415D378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19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8DF17F3-7D51-4C80-8F1F-21C5C88BC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21" y="2664014"/>
            <a:ext cx="5437553" cy="344677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0CCF0A9-EAA9-429B-BA2E-A31E6F1EABED}"/>
              </a:ext>
            </a:extLst>
          </p:cNvPr>
          <p:cNvSpPr txBox="1"/>
          <p:nvPr/>
        </p:nvSpPr>
        <p:spPr>
          <a:xfrm>
            <a:off x="309644" y="1147411"/>
            <a:ext cx="7868335" cy="13542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“Due to the technical stop, our run will be divided into 2 parts:</a:t>
            </a: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1</a:t>
            </a:r>
            <a:r>
              <a:rPr lang="en-US" altLang="zh-CN" sz="2400" baseline="30000" dirty="0">
                <a:latin typeface="Times New Roman Regular" panose="02020603050405020304" charset="0"/>
                <a:cs typeface="Times New Roman Regular" panose="02020603050405020304" charset="0"/>
              </a:rPr>
              <a:t>st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: 06/06(</a:t>
            </a:r>
            <a:r>
              <a:rPr lang="en-US" altLang="zh-CN" sz="2400" dirty="0" err="1">
                <a:latin typeface="Times New Roman Regular" panose="02020603050405020304" charset="0"/>
                <a:cs typeface="Times New Roman Regular" panose="02020603050405020304" charset="0"/>
              </a:rPr>
              <a:t>Thur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) afternoon- 11/06(Tue) morning</a:t>
            </a: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2</a:t>
            </a:r>
            <a:r>
              <a:rPr lang="en-US" altLang="zh-CN" sz="2400" baseline="30000" dirty="0">
                <a:latin typeface="Times New Roman Regular" panose="02020603050405020304" charset="0"/>
                <a:cs typeface="Times New Roman Regular" panose="02020603050405020304" charset="0"/>
              </a:rPr>
              <a:t>nd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: 14/06(Fri) afternoon- 18/06(Tue) afternoon”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E8B1C2D-F971-4C92-A0E5-C7E042EFDD6D}"/>
              </a:ext>
            </a:extLst>
          </p:cNvPr>
          <p:cNvSpPr/>
          <p:nvPr/>
        </p:nvSpPr>
        <p:spPr>
          <a:xfrm>
            <a:off x="5607574" y="2903379"/>
            <a:ext cx="35364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shifts with protons at 1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 according to the plan</a:t>
            </a:r>
          </a:p>
          <a:p>
            <a:pPr lvl="0" algn="just">
              <a:spcAft>
                <a:spcPts val="0"/>
              </a:spcAft>
            </a:pP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 to see any gold RIS signal before the end of 1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</a:t>
            </a:r>
          </a:p>
          <a:p>
            <a:pPr lvl="0" algn="just"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 due to ISOLDE side 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:</a:t>
            </a:r>
          </a:p>
          <a:p>
            <a:pPr lvl="0" algn="just">
              <a:spcAft>
                <a:spcPts val="0"/>
              </a:spcAft>
            </a:pPr>
            <a:r>
              <a:rPr lang="en-US" altLang="zh-CN" sz="20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No gold mass marker;</a:t>
            </a:r>
          </a:p>
          <a:p>
            <a:pPr lvl="0" algn="just">
              <a:spcAft>
                <a:spcPts val="0"/>
              </a:spcAft>
            </a:pPr>
            <a:r>
              <a:rPr lang="en-US" altLang="zh-CN" sz="20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Contamination.</a:t>
            </a:r>
            <a:endParaRPr lang="en-US" altLang="zh-CN" sz="2000" b="1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7EB7C6BD-1F0F-4E9D-B2C6-7F335F3B7A95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Shift schedule: original</a:t>
            </a:r>
          </a:p>
        </p:txBody>
      </p:sp>
    </p:spTree>
    <p:extLst>
      <p:ext uri="{BB962C8B-B14F-4D97-AF65-F5344CB8AC3E}">
        <p14:creationId xmlns:p14="http://schemas.microsoft.com/office/powerpoint/2010/main" val="188367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021" y="149860"/>
            <a:ext cx="7886700" cy="812800"/>
          </a:xfrm>
        </p:spPr>
        <p:txBody>
          <a:bodyPr/>
          <a:lstStyle/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Outline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altLang="zh-CN" sz="2700" dirty="0">
                <a:solidFill>
                  <a:srgbClr val="FF000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Motivation</a:t>
            </a:r>
          </a:p>
          <a:p>
            <a:pPr marL="514350" indent="-514350">
              <a:buAutoNum type="arabicPeriod"/>
            </a:pPr>
            <a:r>
              <a:rPr lang="en-US" altLang="zh-CN" sz="2700" dirty="0">
                <a:solidFill>
                  <a:schemeClr val="tx1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Experiment</a:t>
            </a:r>
          </a:p>
          <a:p>
            <a:pPr marL="514350" indent="-514350">
              <a:buAutoNum type="arabicPeriod"/>
            </a:pPr>
            <a:r>
              <a:rPr lang="en-US" altLang="zh-CN" sz="2700" dirty="0">
                <a:solidFill>
                  <a:schemeClr val="tx1"/>
                </a:solidFill>
                <a:latin typeface="Times New Roman Regular" panose="02020603050405020304" charset="0"/>
                <a:cs typeface="Times New Roman Regular" panose="02020603050405020304" charset="0"/>
                <a:sym typeface="+mn-ea"/>
              </a:rPr>
              <a:t>Data Analysis</a:t>
            </a:r>
            <a:endParaRPr lang="en-US" altLang="zh-CN" sz="2700" dirty="0">
              <a:solidFill>
                <a:schemeClr val="tx1"/>
              </a:solidFill>
              <a:latin typeface="Times New Roman Regular" panose="02020603050405020304" charset="0"/>
              <a:cs typeface="Times New Roman Regular" panose="02020603050405020304" charset="0"/>
            </a:endParaRPr>
          </a:p>
          <a:p>
            <a:pPr marL="514350" indent="-514350">
              <a:buAutoNum type="arabicPeriod"/>
            </a:pPr>
            <a:r>
              <a:rPr lang="en-US" altLang="zh-CN" sz="2700" dirty="0">
                <a:solidFill>
                  <a:schemeClr val="tx1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Results</a:t>
            </a:r>
          </a:p>
          <a:p>
            <a:pPr marL="514350" indent="-514350">
              <a:buAutoNum type="arabicPeriod"/>
            </a:pPr>
            <a:r>
              <a:rPr lang="en-US" altLang="zh-CN" sz="2700" dirty="0">
                <a:solidFill>
                  <a:schemeClr val="tx1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Summary and Outlook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2</a:t>
            </a:fld>
            <a:endParaRPr lang="zh-CN" altLang="en-US" sz="21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</p:spTree>
    <p:extLst>
      <p:ext uri="{BB962C8B-B14F-4D97-AF65-F5344CB8AC3E}">
        <p14:creationId xmlns:p14="http://schemas.microsoft.com/office/powerpoint/2010/main" val="1158879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03AB032-F68A-4A69-B7E0-83BCAB650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81097F3-B965-49D5-B174-DA89FCEE7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75468CFE-8BA7-4C29-91D4-96979B9F032C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1</a:t>
            </a:r>
            <a:r>
              <a:rPr lang="en-US" altLang="zh-CN" sz="2700" b="1" baseline="30000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st</a:t>
            </a:r>
            <a:r>
              <a:rPr lang="zh-CN" altLang="en-US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 </a:t>
            </a:r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half</a:t>
            </a:r>
            <a:r>
              <a:rPr lang="zh-CN" altLang="en-US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 </a:t>
            </a:r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summary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2297FF3-792D-46C3-ADF0-35C6A740EBD6}"/>
              </a:ext>
            </a:extLst>
          </p:cNvPr>
          <p:cNvSpPr/>
          <p:nvPr/>
        </p:nvSpPr>
        <p:spPr>
          <a:xfrm>
            <a:off x="341072" y="1382228"/>
            <a:ext cx="5067715" cy="4191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we managed to achieve: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 find out </a:t>
            </a:r>
            <a:r>
              <a:rPr lang="en-US" altLang="zh-CN" sz="2000" b="1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221</a:t>
            </a:r>
            <a:r>
              <a:rPr lang="en-US" altLang="zh-CN" sz="20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 RIS signal 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sure our setup is working ideally and a beneficial training for fresh blood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Beamtune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stable K&amp;U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up correct laser/beam timing, prepare proton </a:t>
            </a:r>
            <a:r>
              <a:rPr lang="en-US" altLang="zh-CN" sz="20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beamgate</a:t>
            </a: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Locate the source of heating up downstairs laser tent which cause unstable OPO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2364E26-E0A8-424B-8D8A-DB7531B0B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148" y="1077662"/>
            <a:ext cx="3036110" cy="532694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08BF056-8D6D-4D20-9180-72DBDEF2C6AE}"/>
              </a:ext>
            </a:extLst>
          </p:cNvPr>
          <p:cNvSpPr txBox="1"/>
          <p:nvPr/>
        </p:nvSpPr>
        <p:spPr>
          <a:xfrm>
            <a:off x="6199570" y="3925833"/>
            <a:ext cx="3237340" cy="7232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Fr I: S</a:t>
            </a:r>
            <a:r>
              <a:rPr lang="en-US" altLang="zh-CN" baseline="-25000" dirty="0">
                <a:latin typeface="Times New Roman Regular" panose="02020603050405020304" charset="0"/>
                <a:cs typeface="Times New Roman Regular" panose="02020603050405020304" charset="0"/>
              </a:rPr>
              <a:t>1/2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 – P </a:t>
            </a:r>
            <a:r>
              <a:rPr lang="en-US" altLang="zh-CN" baseline="-25000" dirty="0">
                <a:latin typeface="Times New Roman Regular" panose="02020603050405020304" charset="0"/>
                <a:cs typeface="Times New Roman Regular" panose="02020603050405020304" charset="0"/>
              </a:rPr>
              <a:t>3/2</a:t>
            </a: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422.36 nm from OPO</a:t>
            </a:r>
          </a:p>
        </p:txBody>
      </p:sp>
      <p:sp>
        <p:nvSpPr>
          <p:cNvPr id="10" name="箭头: 下 9">
            <a:extLst>
              <a:ext uri="{FF2B5EF4-FFF2-40B4-BE49-F238E27FC236}">
                <a16:creationId xmlns:a16="http://schemas.microsoft.com/office/drawing/2014/main" id="{4D7EF2FC-4938-47E5-8BF4-745CE1B78E1E}"/>
              </a:ext>
            </a:extLst>
          </p:cNvPr>
          <p:cNvSpPr/>
          <p:nvPr/>
        </p:nvSpPr>
        <p:spPr>
          <a:xfrm rot="10800000">
            <a:off x="8117667" y="1188275"/>
            <a:ext cx="156179" cy="157124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34957EC-495C-4F92-9C5A-E9DAD1B07CAF}"/>
              </a:ext>
            </a:extLst>
          </p:cNvPr>
          <p:cNvSpPr txBox="1"/>
          <p:nvPr/>
        </p:nvSpPr>
        <p:spPr>
          <a:xfrm>
            <a:off x="5995151" y="1678620"/>
            <a:ext cx="22786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1064 nm from </a:t>
            </a:r>
            <a:r>
              <a:rPr lang="en-US" altLang="zh-CN" dirty="0" err="1">
                <a:latin typeface="Times New Roman Regular" panose="02020603050405020304" charset="0"/>
                <a:cs typeface="Times New Roman Regular" panose="02020603050405020304" charset="0"/>
              </a:rPr>
              <a:t>TRLi</a:t>
            </a:r>
            <a:endParaRPr lang="en-US" altLang="zh-CN" dirty="0">
              <a:latin typeface="Times New Roman Regular" panose="02020603050405020304" charset="0"/>
              <a:cs typeface="Times New Roman Regular" panose="020206030504050203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179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36F3D1F-2104-46C4-9E1F-5CFD891BD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2DA0898-D0B6-40A2-8175-B9DA8E4B8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07E3144A-CF7F-4EE8-8963-C034C86AFFF9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2</a:t>
            </a:r>
            <a:r>
              <a:rPr lang="en-US" altLang="zh-CN" sz="2700" b="1" baseline="30000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nd</a:t>
            </a:r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 part preparation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3198737-EBB8-4428-B00C-5E1161AF94EE}"/>
              </a:ext>
            </a:extLst>
          </p:cNvPr>
          <p:cNvSpPr/>
          <p:nvPr/>
        </p:nvSpPr>
        <p:spPr>
          <a:xfrm>
            <a:off x="170021" y="962660"/>
            <a:ext cx="8533465" cy="280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gold target with mass marker (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#839-UC-MI1(Ta)), “pure” gold beam from mass </a:t>
            </a:r>
            <a:r>
              <a:rPr lang="en-US" altLang="zh-CN" sz="2000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marker&amp;RILIS</a:t>
            </a: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 time extended (stable beam started at Fri. afternoon, gave proton to ISOLTRAP next Thur. afternoon)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Proton sharing with solid physics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1718277-AD3D-44D3-9685-2DF4B8B18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657" y="3335772"/>
            <a:ext cx="5340191" cy="285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700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50701D6-EA86-4CDA-9CA7-A1D010C49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CECCA72-AA01-4EE5-A288-F8EE7AF70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22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675AFAD-0EE6-4BFC-99F3-1BD953D0A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2677"/>
            <a:ext cx="9144000" cy="449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9881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5A40BB4-CCCE-4808-8F94-0D949AFF8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80D6DCD-AA28-4F55-800E-283E9DABE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23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1A21263-0FB6-4982-88C1-829211CD9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087" y="1049078"/>
            <a:ext cx="7129825" cy="525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7515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6CF75D2-26E6-463D-A55B-1252F0097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6312C4-B92A-4028-9A86-F777F6079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F0D04D54-3EBC-479A-9CFB-4C13C556A1C1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1</a:t>
            </a:r>
            <a:r>
              <a:rPr lang="en-US" altLang="zh-CN" sz="2700" b="1" baseline="30000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st</a:t>
            </a:r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 gold RIS and 1</a:t>
            </a:r>
            <a:r>
              <a:rPr lang="en-US" altLang="zh-CN" sz="2700" b="1" baseline="30000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st</a:t>
            </a:r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 scan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9A051F2-1073-49CE-84A7-D25C6F750C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415" y="1008605"/>
            <a:ext cx="4216585" cy="260360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1F9851E-7480-432E-A59B-C45531CF3758}"/>
              </a:ext>
            </a:extLst>
          </p:cNvPr>
          <p:cNvSpPr/>
          <p:nvPr/>
        </p:nvSpPr>
        <p:spPr>
          <a:xfrm>
            <a:off x="52845" y="1008605"/>
            <a:ext cx="493417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 TOF (multipole peaks) – overfilled ISCOOL by wrong QC setting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RIS signal of gold when optimizing laser frequency.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Reshaped laser profile, optimized timing (ISCOOL, lasers) and laser position, </a:t>
            </a:r>
            <a:r>
              <a:rPr lang="en-US" altLang="zh-CN" sz="20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beamtuning</a:t>
            </a: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Saturation curve. Efficiency (best 1:800) vs linewidth (best ~ 100 MHz ). Laser on/off = 800:1 (versus collisional </a:t>
            </a:r>
            <a:r>
              <a:rPr lang="en-US" altLang="zh-CN" sz="20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bkg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located every peak position, 1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voltage scan: scan 1820 (LHS of 197g)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B3439C0-6524-43C4-9424-CE0398DB5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9375" y="3421405"/>
            <a:ext cx="3964625" cy="298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764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E4DBC4-DE0D-45F2-AC38-80B060D0E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D76C60-ABB0-449E-9C77-57483A829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760E7DC9-EE68-4FBE-BA2A-5AC5C0B63217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Searching for </a:t>
            </a:r>
            <a:r>
              <a:rPr lang="en-US" altLang="zh-CN" sz="2700" b="1" dirty="0" err="1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g.s</a:t>
            </a:r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 &amp; </a:t>
            </a:r>
            <a:r>
              <a:rPr lang="en-US" altLang="zh-CN" sz="2700" b="1" dirty="0" err="1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i.s</a:t>
            </a:r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2AB6BB4-5D2B-4768-8A91-B36D15999CEA}"/>
              </a:ext>
            </a:extLst>
          </p:cNvPr>
          <p:cNvSpPr/>
          <p:nvPr/>
        </p:nvSpPr>
        <p:spPr>
          <a:xfrm>
            <a:off x="1" y="895147"/>
            <a:ext cx="4805606" cy="280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197&amp;192 to adjust prediction, almost every </a:t>
            </a:r>
            <a:r>
              <a:rPr lang="en-US" altLang="zh-CN" sz="20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g.s.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be easily located around predicted value (off by ~ 0.004 cm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we could not see even one single isomer with scanning 1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&amp; 2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nd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steps.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18240C1-E02A-4906-8E02-6526E1EFB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9354" y="1103653"/>
            <a:ext cx="1834291" cy="515996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8E19BAA-6A34-4557-B92B-6D93B00D6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159" y="1172202"/>
            <a:ext cx="4019839" cy="245471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73EF16C3-D028-409B-8845-1589B948CC84}"/>
              </a:ext>
            </a:extLst>
          </p:cNvPr>
          <p:cNvSpPr/>
          <p:nvPr/>
        </p:nvSpPr>
        <p:spPr>
          <a:xfrm>
            <a:off x="14655" y="3767913"/>
            <a:ext cx="7119424" cy="2345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RILIS 1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 is broad but</a:t>
            </a:r>
            <a:r>
              <a:rPr lang="zh-CN" altLang="en-US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not be broad enough. Especially for isomers with large spins (e.g. 9/2-, 11/2-) we are expecting over 100 GHz for D1 transition.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Shifted 1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 of RILIS and we saw our 1</a:t>
            </a:r>
            <a:r>
              <a:rPr lang="en-US" altLang="zh-CN" sz="20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isomer at predicted wavenumber!</a:t>
            </a:r>
          </a:p>
        </p:txBody>
      </p:sp>
    </p:spTree>
    <p:extLst>
      <p:ext uri="{BB962C8B-B14F-4D97-AF65-F5344CB8AC3E}">
        <p14:creationId xmlns:p14="http://schemas.microsoft.com/office/powerpoint/2010/main" val="13037667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0EBA413-6C28-4342-9F55-20A582719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3D64BE-6A77-4A5B-BA07-3C4FE43C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26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1AF54D7-9149-44AC-8399-2EC7E6AD90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72" y="3222321"/>
            <a:ext cx="4357522" cy="3182289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9D087A90-5C34-43EA-B762-0FEEDAEA37D0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Details in reference analysis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A9E5527-AA64-4302-8414-3511DDD3CED5}"/>
              </a:ext>
            </a:extLst>
          </p:cNvPr>
          <p:cNvSpPr/>
          <p:nvPr/>
        </p:nvSpPr>
        <p:spPr>
          <a:xfrm>
            <a:off x="52844" y="1212438"/>
            <a:ext cx="529287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 scans: only LHS for most cases</a:t>
            </a:r>
          </a:p>
          <a:p>
            <a:pPr lvl="0" algn="just">
              <a:spcAft>
                <a:spcPts val="0"/>
              </a:spcAft>
            </a:pP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Strategy in Round I: fix Al (Au), fit Bu, centroid with 3 (overlapped) peaks</a:t>
            </a:r>
          </a:p>
          <a:p>
            <a:pPr lvl="0" algn="just">
              <a:spcAft>
                <a:spcPts val="0"/>
              </a:spcAft>
            </a:pPr>
            <a:endParaRPr lang="en-US" altLang="zh-CN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Comments: large ref errors (compare with CRIS 2023 experiments)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6350D30-C604-462E-A078-AB03835B7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137" y="1160176"/>
            <a:ext cx="3456365" cy="180141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BF8D455-395F-49F8-9281-C9725C5B7F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9494" y="4890116"/>
            <a:ext cx="4211953" cy="14371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497BC01-9445-4699-9C58-11E993F69B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9518" y="2977686"/>
            <a:ext cx="2209602" cy="189633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3EDC4830-2B70-4D07-BECA-F90E105B44CA}"/>
              </a:ext>
            </a:extLst>
          </p:cNvPr>
          <p:cNvSpPr txBox="1"/>
          <p:nvPr/>
        </p:nvSpPr>
        <p:spPr>
          <a:xfrm>
            <a:off x="1481070" y="3599645"/>
            <a:ext cx="1493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</a:rPr>
              <a:t>Au 2024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931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3C3D9B5-44B9-435F-867D-E0687C24A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7783A65-D736-4A08-9139-F6A5F077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27</a:t>
            </a:fld>
            <a:endParaRPr lang="zh-CN" altLang="en-US"/>
          </a:p>
        </p:txBody>
      </p:sp>
      <p:pic>
        <p:nvPicPr>
          <p:cNvPr id="5" name="Content Placeholder 6" descr="A graph with lines and points&#10;&#10;Description automatically generated">
            <a:extLst>
              <a:ext uri="{FF2B5EF4-FFF2-40B4-BE49-F238E27FC236}">
                <a16:creationId xmlns:a16="http://schemas.microsoft.com/office/drawing/2014/main" id="{E86106E0-0AAA-41C1-8B6D-98306ED2AE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7" y="1147331"/>
            <a:ext cx="4480465" cy="2927127"/>
          </a:xfrm>
        </p:spPr>
      </p:pic>
      <p:pic>
        <p:nvPicPr>
          <p:cNvPr id="6" name="Content Placeholder 4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1742C2F7-E0D9-454F-A498-F4AEDC1D2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146" y="3125546"/>
            <a:ext cx="4452345" cy="307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54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A5B028B-EE5A-4797-AD2E-3D84A6FFA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AAD4667-FA86-4C2B-B95C-DD365BB4B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28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AA19C88-43C8-4CBA-91EB-27B0292EE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99" y="1066800"/>
            <a:ext cx="6751360" cy="1967142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031B261F-EB57-4C35-A876-E6BCC2C1CE8D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reference analysis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C4D49E1-E32A-4BC4-B12B-ACEA67678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505" y="3078392"/>
            <a:ext cx="4142741" cy="41892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25AD8F2-2401-4D09-9DD9-7E89E43854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628" y="3537313"/>
            <a:ext cx="4571999" cy="281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965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14FB8B1-D81F-47D8-B12A-64DB993DF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5E2153-CCAF-4FDE-81CD-02E834C7F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29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214811A-8B9D-4BEF-B1F7-80C564304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1120686"/>
            <a:ext cx="8207829" cy="523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14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021" y="149860"/>
            <a:ext cx="7886700" cy="812800"/>
          </a:xfrm>
        </p:spPr>
        <p:txBody>
          <a:bodyPr/>
          <a:lstStyle/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Motivation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3</a:t>
            </a:fld>
            <a:endParaRPr lang="zh-CN" altLang="en-US" sz="210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49A1653-F20E-3962-DBFD-D497DAB9BDB9}"/>
              </a:ext>
            </a:extLst>
          </p:cNvPr>
          <p:cNvSpPr txBox="1"/>
          <p:nvPr/>
        </p:nvSpPr>
        <p:spPr>
          <a:xfrm>
            <a:off x="283504" y="968365"/>
            <a:ext cx="7659734" cy="2693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b="1" dirty="0">
                <a:latin typeface="Times New Roman Regular" panose="02020603050405020304" charset="0"/>
                <a:cs typeface="Times New Roman Regular" panose="02020603050405020304" charset="0"/>
              </a:rPr>
              <a:t>Quadrupole moments 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of neutron-deficient gold (</a:t>
            </a:r>
            <a:r>
              <a:rPr lang="en-US" altLang="zh-CN" sz="2400" i="1" dirty="0">
                <a:latin typeface="Times New Roman Regular" panose="02020603050405020304" charset="0"/>
                <a:cs typeface="Times New Roman Regular" panose="02020603050405020304" charset="0"/>
              </a:rPr>
              <a:t>Z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 = 79)</a:t>
            </a: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For:</a:t>
            </a:r>
          </a:p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Island of deformation (180</a:t>
            </a:r>
            <a:r>
              <a:rPr lang="en-US" altLang="zh-CN" sz="2400" dirty="0">
                <a:solidFill>
                  <a:srgbClr val="FF000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-186g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)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Shape coexistence (</a:t>
            </a:r>
            <a:r>
              <a:rPr lang="en-US" altLang="zh-CN" sz="2400" dirty="0">
                <a:solidFill>
                  <a:srgbClr val="FF000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187m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, 178m)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11/2- isomers (177m, </a:t>
            </a:r>
            <a:r>
              <a:rPr lang="en-US" altLang="zh-CN" sz="2400" dirty="0">
                <a:solidFill>
                  <a:srgbClr val="FF000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189m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, 191m, </a:t>
            </a:r>
            <a:r>
              <a:rPr lang="en-US" altLang="zh-CN" sz="2400" dirty="0">
                <a:solidFill>
                  <a:schemeClr val="accent5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193m,195m,197m</a:t>
            </a: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)</a:t>
            </a:r>
          </a:p>
          <a:p>
            <a:pPr marL="342900" indent="-342900" fontAlgn="auto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 Regular" panose="02020603050405020304" charset="0"/>
                <a:cs typeface="Times New Roman Regular" panose="02020603050405020304" charset="0"/>
              </a:rPr>
              <a:t>…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40C6995-C699-4725-90C9-C95ACC1AA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83" y="3661410"/>
            <a:ext cx="4009051" cy="25949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E1EA223-5152-4E4C-A8E6-8603B5C51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050" y="3186358"/>
            <a:ext cx="2873671" cy="317380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D45EEB2-8AA8-4B2C-A249-7DC390A5CF03}"/>
              </a:ext>
            </a:extLst>
          </p:cNvPr>
          <p:cNvSpPr txBox="1"/>
          <p:nvPr/>
        </p:nvSpPr>
        <p:spPr>
          <a:xfrm>
            <a:off x="5508879" y="1981175"/>
            <a:ext cx="2663478" cy="661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1600" dirty="0">
                <a:solidFill>
                  <a:srgbClr val="FF000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*: this work</a:t>
            </a: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sz="1600" dirty="0">
                <a:solidFill>
                  <a:schemeClr val="accent5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#: literature values available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C862F15-9E09-4A45-87ED-32A317F4B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D2DC25D-DAAB-4D33-B52B-7BD8C01E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30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37E5EB5-E3AE-40F1-9EA5-268157A8C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29" y="1192986"/>
            <a:ext cx="7917543" cy="499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1024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8E12FC4-D37C-48D5-918E-62ABD7677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EE65A12-0D4C-44BD-A128-D1C10227A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31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019F5E2-EBD5-4FF7-BA91-339BDF07B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446" y="1074058"/>
            <a:ext cx="6765689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7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768142B-E3F6-4BE9-8E89-739C609ED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4</a:t>
            </a:fld>
            <a:endParaRPr lang="zh-CN" altLang="en-US" sz="2100" dirty="0"/>
          </a:p>
        </p:txBody>
      </p:sp>
      <p:sp>
        <p:nvSpPr>
          <p:cNvPr id="13" name="页脚占位符 3">
            <a:extLst>
              <a:ext uri="{FF2B5EF4-FFF2-40B4-BE49-F238E27FC236}">
                <a16:creationId xmlns:a16="http://schemas.microsoft.com/office/drawing/2014/main" id="{6D6FB475-D3A5-1D64-631F-ED5FE73D9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1795" y="6449060"/>
            <a:ext cx="4142740" cy="365125"/>
          </a:xfrm>
        </p:spPr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52D8A4AB-A3D5-443B-B66D-1C6BCDD22B67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Experiment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2BDC9C77-E052-44C4-BA40-5494915CF147}"/>
              </a:ext>
            </a:extLst>
          </p:cNvPr>
          <p:cNvGrpSpPr/>
          <p:nvPr/>
        </p:nvGrpSpPr>
        <p:grpSpPr>
          <a:xfrm>
            <a:off x="4669566" y="1106729"/>
            <a:ext cx="4636666" cy="5109363"/>
            <a:chOff x="4669566" y="1018841"/>
            <a:chExt cx="4636666" cy="5109363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BD0AC702-3A8E-46DF-87CC-A3A6C3D9C4A6}"/>
                </a:ext>
              </a:extLst>
            </p:cNvPr>
            <p:cNvCxnSpPr/>
            <p:nvPr/>
          </p:nvCxnSpPr>
          <p:spPr>
            <a:xfrm>
              <a:off x="4669566" y="5943538"/>
              <a:ext cx="211796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8E6D8EC3-7198-4903-BBB2-2B8646C1BC72}"/>
                </a:ext>
              </a:extLst>
            </p:cNvPr>
            <p:cNvCxnSpPr/>
            <p:nvPr/>
          </p:nvCxnSpPr>
          <p:spPr>
            <a:xfrm>
              <a:off x="4669566" y="3868553"/>
              <a:ext cx="211796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684751AA-10B3-4EBA-B697-58F62C9AD82C}"/>
                </a:ext>
              </a:extLst>
            </p:cNvPr>
            <p:cNvCxnSpPr/>
            <p:nvPr/>
          </p:nvCxnSpPr>
          <p:spPr>
            <a:xfrm>
              <a:off x="4669566" y="1828739"/>
              <a:ext cx="211796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3719DF89-1587-4A9E-B8AA-C5A30B2E4FBC}"/>
                </a:ext>
              </a:extLst>
            </p:cNvPr>
            <p:cNvCxnSpPr/>
            <p:nvPr/>
          </p:nvCxnSpPr>
          <p:spPr>
            <a:xfrm>
              <a:off x="4669566" y="1203507"/>
              <a:ext cx="211796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3A214729-A93F-4C3E-9DCD-34BC08A25595}"/>
                </a:ext>
              </a:extLst>
            </p:cNvPr>
            <p:cNvCxnSpPr/>
            <p:nvPr/>
          </p:nvCxnSpPr>
          <p:spPr>
            <a:xfrm>
              <a:off x="4669566" y="2657169"/>
              <a:ext cx="211796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箭头: 下 20">
              <a:extLst>
                <a:ext uri="{FF2B5EF4-FFF2-40B4-BE49-F238E27FC236}">
                  <a16:creationId xmlns:a16="http://schemas.microsoft.com/office/drawing/2014/main" id="{777FCDD3-A19A-4CED-A637-0E10E8FB732D}"/>
                </a:ext>
              </a:extLst>
            </p:cNvPr>
            <p:cNvSpPr/>
            <p:nvPr/>
          </p:nvSpPr>
          <p:spPr>
            <a:xfrm rot="10800000">
              <a:off x="6095873" y="3897860"/>
              <a:ext cx="461107" cy="2045675"/>
            </a:xfrm>
            <a:prstGeom prst="down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箭头: 下 21">
              <a:extLst>
                <a:ext uri="{FF2B5EF4-FFF2-40B4-BE49-F238E27FC236}">
                  <a16:creationId xmlns:a16="http://schemas.microsoft.com/office/drawing/2014/main" id="{46A65364-5BAB-46C3-9B11-4F0AE7143CF4}"/>
                </a:ext>
              </a:extLst>
            </p:cNvPr>
            <p:cNvSpPr/>
            <p:nvPr/>
          </p:nvSpPr>
          <p:spPr>
            <a:xfrm rot="10800000">
              <a:off x="6095873" y="2686476"/>
              <a:ext cx="461108" cy="1167424"/>
            </a:xfrm>
            <a:prstGeom prst="down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箭头: 下 22">
              <a:extLst>
                <a:ext uri="{FF2B5EF4-FFF2-40B4-BE49-F238E27FC236}">
                  <a16:creationId xmlns:a16="http://schemas.microsoft.com/office/drawing/2014/main" id="{02ED60DF-BAD3-4750-94C5-7FF563A0E9A6}"/>
                </a:ext>
              </a:extLst>
            </p:cNvPr>
            <p:cNvSpPr/>
            <p:nvPr/>
          </p:nvSpPr>
          <p:spPr>
            <a:xfrm rot="10800000">
              <a:off x="6095868" y="1232813"/>
              <a:ext cx="461112" cy="1408723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0C535E5A-C4C4-491B-A0F0-34417374C9B8}"/>
                </a:ext>
              </a:extLst>
            </p:cNvPr>
            <p:cNvSpPr txBox="1"/>
            <p:nvPr/>
          </p:nvSpPr>
          <p:spPr>
            <a:xfrm>
              <a:off x="6833487" y="5758872"/>
              <a:ext cx="19225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6s </a:t>
              </a:r>
              <a:r>
                <a:rPr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altLang="zh-CN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1/2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0 cm</a:t>
              </a:r>
              <a:r>
                <a:rPr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zh-CN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41689CC2-30E4-4B96-8F76-F1CEA9AE88D0}"/>
                </a:ext>
              </a:extLst>
            </p:cNvPr>
            <p:cNvSpPr txBox="1"/>
            <p:nvPr/>
          </p:nvSpPr>
          <p:spPr>
            <a:xfrm>
              <a:off x="6833486" y="3669234"/>
              <a:ext cx="2472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6p </a:t>
              </a:r>
              <a:r>
                <a:rPr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3/2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41174.613 cm</a:t>
              </a:r>
              <a:r>
                <a:rPr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zh-CN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FD087F7A-DD0B-4F34-B1AA-15612E4CF7A8}"/>
                </a:ext>
              </a:extLst>
            </p:cNvPr>
            <p:cNvSpPr txBox="1"/>
            <p:nvPr/>
          </p:nvSpPr>
          <p:spPr>
            <a:xfrm>
              <a:off x="6833486" y="2456870"/>
              <a:ext cx="2409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8d </a:t>
              </a:r>
              <a:r>
                <a:rPr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zh-CN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3/2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69971.42 cm</a:t>
              </a:r>
              <a:r>
                <a:rPr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zh-CN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933EEB9F-35EC-4528-AB43-19B45548E7D0}"/>
                </a:ext>
              </a:extLst>
            </p:cNvPr>
            <p:cNvSpPr txBox="1"/>
            <p:nvPr/>
          </p:nvSpPr>
          <p:spPr>
            <a:xfrm>
              <a:off x="6833486" y="1687394"/>
              <a:ext cx="2117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IP  74409 cm</a:t>
              </a:r>
              <a:r>
                <a:rPr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zh-CN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E1A7A59F-ACB4-49D1-857C-F14A20910A4B}"/>
                </a:ext>
              </a:extLst>
            </p:cNvPr>
            <p:cNvSpPr txBox="1"/>
            <p:nvPr/>
          </p:nvSpPr>
          <p:spPr>
            <a:xfrm>
              <a:off x="6833486" y="1018841"/>
              <a:ext cx="2117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AI  84806.3 cm</a:t>
              </a:r>
              <a:r>
                <a:rPr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zh-CN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9218EA1-3B2A-4660-A08E-8F026569EBEC}"/>
                </a:ext>
              </a:extLst>
            </p:cNvPr>
            <p:cNvSpPr txBox="1"/>
            <p:nvPr/>
          </p:nvSpPr>
          <p:spPr>
            <a:xfrm>
              <a:off x="5057331" y="4690968"/>
              <a:ext cx="10980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242.8 nm</a:t>
              </a:r>
              <a:endParaRPr lang="zh-CN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7A59D9A0-06B6-423F-84B0-F04164955BA5}"/>
                </a:ext>
              </a:extLst>
            </p:cNvPr>
            <p:cNvSpPr txBox="1"/>
            <p:nvPr/>
          </p:nvSpPr>
          <p:spPr>
            <a:xfrm>
              <a:off x="5057331" y="3028654"/>
              <a:ext cx="10980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347.2 nm</a:t>
              </a:r>
              <a:endParaRPr lang="zh-CN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FBCD3D13-3572-47A7-8119-B0E0AA1BF244}"/>
                </a:ext>
              </a:extLst>
            </p:cNvPr>
            <p:cNvSpPr txBox="1"/>
            <p:nvPr/>
          </p:nvSpPr>
          <p:spPr>
            <a:xfrm>
              <a:off x="5064241" y="1811153"/>
              <a:ext cx="10980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673.9 nm</a:t>
              </a:r>
              <a:endParaRPr lang="zh-CN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7A38408B-9577-492C-9027-CAA25B4E8C24}"/>
              </a:ext>
            </a:extLst>
          </p:cNvPr>
          <p:cNvSpPr/>
          <p:nvPr/>
        </p:nvSpPr>
        <p:spPr>
          <a:xfrm>
            <a:off x="6556980" y="4729535"/>
            <a:ext cx="2704742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Matisse + </a:t>
            </a:r>
            <a:r>
              <a:rPr lang="en-US" altLang="zh-CN" b="1" kern="100" dirty="0" err="1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Jyvis</a:t>
            </a:r>
            <a:r>
              <a:rPr lang="en-US" altLang="zh-CN" b="1" kern="100" dirty="0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+ THG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C8A98289-D787-4734-BCEF-4C4926C96CBF}"/>
              </a:ext>
            </a:extLst>
          </p:cNvPr>
          <p:cNvSpPr/>
          <p:nvPr/>
        </p:nvSpPr>
        <p:spPr>
          <a:xfrm>
            <a:off x="6787535" y="3070010"/>
            <a:ext cx="2704742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Cobra + SHG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27BBA869-334C-4C15-BCF4-F903A02018B5}"/>
              </a:ext>
            </a:extLst>
          </p:cNvPr>
          <p:cNvSpPr/>
          <p:nvPr/>
        </p:nvSpPr>
        <p:spPr>
          <a:xfrm>
            <a:off x="7074535" y="1362489"/>
            <a:ext cx="1273052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OPO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9BD74474-7540-4A4A-923C-F5EC76F86178}"/>
              </a:ext>
            </a:extLst>
          </p:cNvPr>
          <p:cNvSpPr txBox="1"/>
          <p:nvPr/>
        </p:nvSpPr>
        <p:spPr>
          <a:xfrm>
            <a:off x="217815" y="1067606"/>
            <a:ext cx="3984474" cy="233910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Production: 1.4 GeV P + UC</a:t>
            </a:r>
            <a:r>
              <a:rPr lang="en-US" altLang="zh-CN" baseline="-25000" dirty="0">
                <a:latin typeface="Times New Roman Regular" panose="02020603050405020304" charset="0"/>
                <a:cs typeface="Times New Roman Regular" panose="02020603050405020304" charset="0"/>
              </a:rPr>
              <a:t>X</a:t>
            </a: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Laser scheme: D2 line for 1</a:t>
            </a:r>
            <a:r>
              <a:rPr lang="en-US" altLang="zh-CN" baseline="30000" dirty="0">
                <a:latin typeface="Times New Roman Regular" panose="02020603050405020304" charset="0"/>
                <a:cs typeface="Times New Roman Regular" panose="02020603050405020304" charset="0"/>
              </a:rPr>
              <a:t>st</a:t>
            </a:r>
            <a:endParaRPr lang="en-US" altLang="zh-CN" dirty="0">
              <a:latin typeface="Times New Roman Regular" panose="02020603050405020304" charset="0"/>
              <a:cs typeface="Times New Roman Regular" panose="02020603050405020304" charset="0"/>
            </a:endParaRP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Scan strategy: V scan for 2 sides</a:t>
            </a: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Ref isotope: 197</a:t>
            </a:r>
          </a:p>
          <a:p>
            <a:pPr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Isotopes: </a:t>
            </a:r>
            <a:r>
              <a:rPr lang="en-US" altLang="zh-CN" dirty="0">
                <a:highlight>
                  <a:srgbClr val="C0C0C0"/>
                </a:highlight>
                <a:latin typeface="Times New Roman Regular" panose="02020603050405020304" charset="0"/>
                <a:cs typeface="Times New Roman Regular" panose="02020603050405020304" charset="0"/>
              </a:rPr>
              <a:t>180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, 181, 182, 183, 185, 187g&amp;m, 188, 189g&amp;m, 190, 191, 192, </a:t>
            </a:r>
            <a:r>
              <a:rPr lang="en-US" altLang="zh-CN" dirty="0">
                <a:highlight>
                  <a:srgbClr val="C0C0C0"/>
                </a:highlight>
                <a:latin typeface="Times New Roman Regular" panose="02020603050405020304" charset="0"/>
                <a:cs typeface="Times New Roman Regular" panose="02020603050405020304" charset="0"/>
              </a:rPr>
              <a:t>193</a:t>
            </a: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, 195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06C209C5-61DA-427C-BD07-1CB60BCCB572}"/>
              </a:ext>
            </a:extLst>
          </p:cNvPr>
          <p:cNvSpPr txBox="1"/>
          <p:nvPr/>
        </p:nvSpPr>
        <p:spPr>
          <a:xfrm>
            <a:off x="253460" y="3744888"/>
            <a:ext cx="2064995" cy="21544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 Regular" panose="02020603050405020304" charset="0"/>
                <a:cs typeface="Times New Roman Regular" panose="02020603050405020304" charset="0"/>
              </a:rPr>
              <a:t>Main issues:</a:t>
            </a:r>
          </a:p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 Regular" panose="02020603050405020304" charset="0"/>
                <a:cs typeface="Times New Roman Regular" panose="02020603050405020304" charset="0"/>
              </a:rPr>
              <a:t>Mass marker; </a:t>
            </a:r>
          </a:p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 Regular" panose="02020603050405020304" charset="0"/>
                <a:cs typeface="Times New Roman Regular" panose="02020603050405020304" charset="0"/>
              </a:rPr>
              <a:t>Contamination;</a:t>
            </a:r>
          </a:p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 Regular" panose="02020603050405020304" charset="0"/>
                <a:cs typeface="Times New Roman Regular" panose="02020603050405020304" charset="0"/>
              </a:rPr>
              <a:t>Shared proton beam intensity;</a:t>
            </a:r>
          </a:p>
          <a:p>
            <a:pPr marL="285750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 Regular" panose="02020603050405020304" charset="0"/>
                <a:cs typeface="Times New Roman Regular" panose="02020603050405020304" charset="0"/>
              </a:rPr>
              <a:t>Seeking for isomers…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717F121-222C-4B40-A5B4-E98E9614C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8792" y="3205976"/>
            <a:ext cx="2214051" cy="301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909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4A305E5-259B-4BAE-BBC1-3B0F3E0FB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A234C7-B886-4ECD-9855-8A2B9C86C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BA1B8DC5-5115-4626-B15D-95DCABCE779A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Experiment</a:t>
            </a:r>
          </a:p>
        </p:txBody>
      </p:sp>
      <p:pic>
        <p:nvPicPr>
          <p:cNvPr id="6" name="Content Placeholder 8" descr="A graph with colorful dots&#10;&#10;Description automatically generated">
            <a:extLst>
              <a:ext uri="{FF2B5EF4-FFF2-40B4-BE49-F238E27FC236}">
                <a16:creationId xmlns:a16="http://schemas.microsoft.com/office/drawing/2014/main" id="{1071BB9C-8361-4055-8D7E-AF81189E5E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9" y="1261585"/>
            <a:ext cx="5855120" cy="4334830"/>
          </a:xfrm>
        </p:spPr>
      </p:pic>
      <p:pic>
        <p:nvPicPr>
          <p:cNvPr id="7" name="Picture 7" descr="A graph with green lines and dots&#10;&#10;Description automatically generated">
            <a:extLst>
              <a:ext uri="{FF2B5EF4-FFF2-40B4-BE49-F238E27FC236}">
                <a16:creationId xmlns:a16="http://schemas.microsoft.com/office/drawing/2014/main" id="{B036B337-C49E-4645-B9C5-520FBCB0B9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569" y="3302965"/>
            <a:ext cx="3727932" cy="2293450"/>
          </a:xfrm>
          <a:prstGeom prst="rect">
            <a:avLst/>
          </a:prstGeom>
        </p:spPr>
      </p:pic>
      <p:sp>
        <p:nvSpPr>
          <p:cNvPr id="8" name="TextBox 8">
            <a:extLst>
              <a:ext uri="{FF2B5EF4-FFF2-40B4-BE49-F238E27FC236}">
                <a16:creationId xmlns:a16="http://schemas.microsoft.com/office/drawing/2014/main" id="{3827763E-8FE5-404F-99D7-624E4AE27D91}"/>
              </a:ext>
            </a:extLst>
          </p:cNvPr>
          <p:cNvSpPr txBox="1"/>
          <p:nvPr/>
        </p:nvSpPr>
        <p:spPr>
          <a:xfrm>
            <a:off x="5138172" y="5618063"/>
            <a:ext cx="4061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Avg max and min ISCOOL Voltage fluctuation throughout the beamtime was ~ 0.5V. </a:t>
            </a:r>
            <a:endParaRPr lang="en-BE" sz="1600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B88CC6F8-82BC-4DBD-BF3F-4B2B99494668}"/>
              </a:ext>
            </a:extLst>
          </p:cNvPr>
          <p:cNvSpPr txBox="1"/>
          <p:nvPr/>
        </p:nvSpPr>
        <p:spPr>
          <a:xfrm>
            <a:off x="0" y="5596415"/>
            <a:ext cx="5398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 and Min ISCOOL Voltage fluctuation throughout the beamtime was 18V.</a:t>
            </a:r>
            <a:endParaRPr lang="en-BE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AC2227BA-2A84-4160-B02D-77B53089CAE9}"/>
              </a:ext>
            </a:extLst>
          </p:cNvPr>
          <p:cNvSpPr txBox="1"/>
          <p:nvPr/>
        </p:nvSpPr>
        <p:spPr>
          <a:xfrm>
            <a:off x="5500464" y="3030531"/>
            <a:ext cx="3336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Avg ISCOOL voltage = 29952.94 V</a:t>
            </a:r>
            <a:endParaRPr lang="en-BE" sz="1600" dirty="0"/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6E749E71-999A-4383-8A8A-1D4097291E23}"/>
              </a:ext>
            </a:extLst>
          </p:cNvPr>
          <p:cNvSpPr txBox="1"/>
          <p:nvPr/>
        </p:nvSpPr>
        <p:spPr>
          <a:xfrm>
            <a:off x="6191748" y="1426041"/>
            <a:ext cx="2746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Plots and contents thanks to Osama!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85969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76E20B9-4CEC-49F6-BA93-F57591C8F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CRIS Collaboration Meeting 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FF54213-834A-4053-8D5C-E9B3499DF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9C12A4D1-2C7C-42F1-87F7-D675002F4D2E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Bold" panose="02020603050405020304" charset="0"/>
                <a:cs typeface="Times New Roman Bold" panose="02020603050405020304" charset="0"/>
              </a:rPr>
              <a:t>HFS Spectrum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7D81072-81A8-4D98-93C6-5FCA4B8B3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1" y="1007110"/>
            <a:ext cx="4539349" cy="453934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BC722F7-B6A6-48CA-BFA7-2ED8D5507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06859"/>
            <a:ext cx="4539600" cy="45396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F1332F16-96FC-43E6-A526-F8E2B78349A8}"/>
              </a:ext>
            </a:extLst>
          </p:cNvPr>
          <p:cNvSpPr/>
          <p:nvPr/>
        </p:nvSpPr>
        <p:spPr>
          <a:xfrm>
            <a:off x="2989006" y="5601558"/>
            <a:ext cx="506771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ground states + 2 isomers</a:t>
            </a:r>
          </a:p>
        </p:txBody>
      </p:sp>
    </p:spTree>
    <p:extLst>
      <p:ext uri="{BB962C8B-B14F-4D97-AF65-F5344CB8AC3E}">
        <p14:creationId xmlns:p14="http://schemas.microsoft.com/office/powerpoint/2010/main" val="3102192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9504A7-895C-4968-9C24-69993AA8B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7</a:t>
            </a:fld>
            <a:endParaRPr lang="zh-CN" altLang="en-US" sz="2100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B51D912C-FC9F-F328-90EC-92B78300FCCA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Data analysis</a:t>
            </a:r>
          </a:p>
        </p:txBody>
      </p:sp>
      <p:sp>
        <p:nvSpPr>
          <p:cNvPr id="9" name="页脚占位符 3">
            <a:extLst>
              <a:ext uri="{FF2B5EF4-FFF2-40B4-BE49-F238E27FC236}">
                <a16:creationId xmlns:a16="http://schemas.microsoft.com/office/drawing/2014/main" id="{E4765437-8DAB-C3FD-DE04-7FB36FA64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1795" y="6449060"/>
            <a:ext cx="4142740" cy="365125"/>
          </a:xfrm>
        </p:spPr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7ACFCC21-4031-4111-9165-84F9970EE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52" y="1479241"/>
            <a:ext cx="2613537" cy="52110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AF992D6-71C5-4CE3-986A-B4FC71D5F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7324" y="1104252"/>
            <a:ext cx="3774422" cy="232639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B8D155A5-C78F-44BD-B38C-97A17175EA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9697" y="3333173"/>
            <a:ext cx="4078213" cy="296511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497F57CB-EA9A-4EA9-A9F5-D92FD7A066DD}"/>
              </a:ext>
            </a:extLst>
          </p:cNvPr>
          <p:cNvSpPr/>
          <p:nvPr/>
        </p:nvSpPr>
        <p:spPr>
          <a:xfrm>
            <a:off x="182254" y="926993"/>
            <a:ext cx="506771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Diode correction: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98ABAD2-1542-436E-B655-BA8A0CBD18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344" y="2255338"/>
            <a:ext cx="2660345" cy="65755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494B837-3042-4CB3-9200-0B7BC639EC2B}"/>
              </a:ext>
            </a:extLst>
          </p:cNvPr>
          <p:cNvSpPr txBox="1"/>
          <p:nvPr/>
        </p:nvSpPr>
        <p:spPr>
          <a:xfrm>
            <a:off x="2073942" y="1951907"/>
            <a:ext cx="70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E8D8075-69B8-4656-892B-9396904CE0D6}"/>
              </a:ext>
            </a:extLst>
          </p:cNvPr>
          <p:cNvSpPr/>
          <p:nvPr/>
        </p:nvSpPr>
        <p:spPr>
          <a:xfrm>
            <a:off x="126090" y="2834510"/>
            <a:ext cx="506771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Reference scan: only LHS for most cases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F1ADCA9A-F8A4-4709-9E40-89BBE896D78B}"/>
              </a:ext>
            </a:extLst>
          </p:cNvPr>
          <p:cNvSpPr/>
          <p:nvPr/>
        </p:nvSpPr>
        <p:spPr>
          <a:xfrm>
            <a:off x="126090" y="3272030"/>
            <a:ext cx="4701091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Strategy I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 fix Al (Au), fit Bu, centroid, fitting with 3 (overlapped) peaks on LHS;</a:t>
            </a:r>
          </a:p>
          <a:p>
            <a:pPr algn="just"/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 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 relatively large ref errors (compare with CRIS 2023 experiments)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A5E19E1-C41A-4AC2-92C8-1E8FD023F88E}"/>
              </a:ext>
            </a:extLst>
          </p:cNvPr>
          <p:cNvSpPr/>
          <p:nvPr/>
        </p:nvSpPr>
        <p:spPr>
          <a:xfrm>
            <a:off x="126090" y="4472359"/>
            <a:ext cx="4701091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Strategy II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fit all full ref scans to get a offset (</a:t>
            </a:r>
            <a:r>
              <a:rPr lang="el-GR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from highest peak to centroid; </a:t>
            </a:r>
          </a:p>
          <a:p>
            <a:pPr algn="just"/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Voigt fitting for LHS highest peak (P);</a:t>
            </a:r>
          </a:p>
          <a:p>
            <a:pPr algn="just"/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deduce centroid from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 and </a:t>
            </a:r>
            <a:r>
              <a:rPr lang="el-GR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E80AFE5-8A64-4C4D-9E6F-C581738745AA}"/>
              </a:ext>
            </a:extLst>
          </p:cNvPr>
          <p:cNvSpPr/>
          <p:nvPr/>
        </p:nvSpPr>
        <p:spPr>
          <a:xfrm>
            <a:off x="119609" y="5841572"/>
            <a:ext cx="506771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Reference correction only affects isotope shift!</a:t>
            </a:r>
          </a:p>
        </p:txBody>
      </p:sp>
    </p:spTree>
    <p:extLst>
      <p:ext uri="{BB962C8B-B14F-4D97-AF65-F5344CB8AC3E}">
        <p14:creationId xmlns:p14="http://schemas.microsoft.com/office/powerpoint/2010/main" val="1832250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9504A7-895C-4968-9C24-69993AA8B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8</a:t>
            </a:fld>
            <a:endParaRPr lang="zh-CN" altLang="en-US" sz="2100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B51D912C-FC9F-F328-90EC-92B78300FCCA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Data analysis</a:t>
            </a:r>
          </a:p>
        </p:txBody>
      </p:sp>
      <p:sp>
        <p:nvSpPr>
          <p:cNvPr id="9" name="页脚占位符 3">
            <a:extLst>
              <a:ext uri="{FF2B5EF4-FFF2-40B4-BE49-F238E27FC236}">
                <a16:creationId xmlns:a16="http://schemas.microsoft.com/office/drawing/2014/main" id="{E4765437-8DAB-C3FD-DE04-7FB36FA64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1795" y="6449060"/>
            <a:ext cx="4142740" cy="365125"/>
          </a:xfrm>
        </p:spPr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BF41A83-7277-4E69-9DDB-066EAC327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94" y="1051009"/>
            <a:ext cx="5900651" cy="375746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7ACC5AFD-32D3-4899-88F4-8D7EA7E614B1}"/>
              </a:ext>
            </a:extLst>
          </p:cNvPr>
          <p:cNvSpPr/>
          <p:nvPr/>
        </p:nvSpPr>
        <p:spPr>
          <a:xfrm>
            <a:off x="937315" y="4734895"/>
            <a:ext cx="3988959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Satlas2 analysis result by </a:t>
            </a:r>
            <a:r>
              <a:rPr lang="en-US" altLang="zh-CN" sz="20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Yinshen</a:t>
            </a:r>
            <a:endParaRPr lang="en-US" altLang="zh-CN" sz="2000" kern="100" baseline="30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ABE3141B-9A93-4C96-AB42-2ACB91501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151956"/>
              </p:ext>
            </p:extLst>
          </p:nvPr>
        </p:nvGraphicFramePr>
        <p:xfrm>
          <a:off x="6025711" y="1150873"/>
          <a:ext cx="2511547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982">
                  <a:extLst>
                    <a:ext uri="{9D8B030D-6E8A-4147-A177-3AD203B41FA5}">
                      <a16:colId xmlns:a16="http://schemas.microsoft.com/office/drawing/2014/main" val="3083639518"/>
                    </a:ext>
                  </a:extLst>
                </a:gridCol>
                <a:gridCol w="813689">
                  <a:extLst>
                    <a:ext uri="{9D8B030D-6E8A-4147-A177-3AD203B41FA5}">
                      <a16:colId xmlns:a16="http://schemas.microsoft.com/office/drawing/2014/main" val="3984660164"/>
                    </a:ext>
                  </a:extLst>
                </a:gridCol>
                <a:gridCol w="800876">
                  <a:extLst>
                    <a:ext uri="{9D8B030D-6E8A-4147-A177-3AD203B41FA5}">
                      <a16:colId xmlns:a16="http://schemas.microsoft.com/office/drawing/2014/main" val="4259460488"/>
                    </a:ext>
                  </a:extLst>
                </a:gridCol>
              </a:tblGrid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A</a:t>
                      </a:r>
                      <a:r>
                        <a:rPr lang="en-US" sz="900" baseline="-25000" dirty="0"/>
                        <a:t>l</a:t>
                      </a:r>
                      <a:endParaRPr lang="en-BE" sz="9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</a:t>
                      </a:r>
                      <a:r>
                        <a:rPr lang="en-US" sz="900" baseline="-25000" dirty="0"/>
                        <a:t>u</a:t>
                      </a:r>
                      <a:endParaRPr lang="en-BE" sz="9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</a:t>
                      </a:r>
                      <a:r>
                        <a:rPr lang="en-US" sz="900" baseline="-25000" dirty="0"/>
                        <a:t>u</a:t>
                      </a:r>
                      <a:endParaRPr lang="en-BE" sz="9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455565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3098.4 (21)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13.8(12)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360.4(17)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95170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2935.4(31)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15.4(14)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402.4(36)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889032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-251.9(38)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-3.6(24)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-128.7(19)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075222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2890.7(33)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14.2(17)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427.7(45)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790376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-1998.6(94)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-10.5(17)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-167.3(22)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225063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28654.8(93)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161.7(48)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62188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32540.5(8)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179.2(7)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1339.2(87)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127431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-2004.8(45)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-12.9(22)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-187.0(32)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277554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31341.8(56)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169.9(11)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056254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22511.8(11)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122.08(9)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-1502(12)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629411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25183.09(39)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135.63(65)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-621.6(12)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778590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23021.5(13)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125.01(47)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-566.2(26)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09152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22214.1(24)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122.3(21)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1300.9(62)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878795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22809.7(17)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124.42(68)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763.5(52)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4541168"/>
                  </a:ext>
                </a:extLst>
              </a:tr>
              <a:tr h="189267">
                <a:tc>
                  <a:txBody>
                    <a:bodyPr/>
                    <a:lstStyle/>
                    <a:p>
                      <a:r>
                        <a:rPr lang="en-US" sz="900" dirty="0"/>
                        <a:t>-21308(18)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-132.2(51)</a:t>
                      </a:r>
                      <a:endParaRPr lang="en-B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42(9)</a:t>
                      </a:r>
                      <a:endParaRPr lang="en-B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62499"/>
                  </a:ext>
                </a:extLst>
              </a:tr>
            </a:tbl>
          </a:graphicData>
        </a:graphic>
      </p:graphicFrame>
      <p:sp>
        <p:nvSpPr>
          <p:cNvPr id="8" name="矩形 7">
            <a:extLst>
              <a:ext uri="{FF2B5EF4-FFF2-40B4-BE49-F238E27FC236}">
                <a16:creationId xmlns:a16="http://schemas.microsoft.com/office/drawing/2014/main" id="{39309ECE-DF07-496E-87CF-ECF251DFC113}"/>
              </a:ext>
            </a:extLst>
          </p:cNvPr>
          <p:cNvSpPr/>
          <p:nvPr/>
        </p:nvSpPr>
        <p:spPr>
          <a:xfrm>
            <a:off x="5751195" y="4734894"/>
            <a:ext cx="3988959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analysis result by Osama</a:t>
            </a:r>
            <a:endParaRPr lang="en-US" altLang="zh-CN" sz="2000" kern="100" baseline="30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4FE0DC6-1EB2-427A-997A-76A8CE3C55EC}"/>
              </a:ext>
            </a:extLst>
          </p:cNvPr>
          <p:cNvSpPr/>
          <p:nvPr/>
        </p:nvSpPr>
        <p:spPr>
          <a:xfrm>
            <a:off x="631750" y="5422085"/>
            <a:ext cx="7926538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Analysis parallelly and independently, all </a:t>
            </a:r>
            <a:r>
              <a:rPr lang="en-US" altLang="zh-CN" sz="20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hfs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constants are within 1-sigma!</a:t>
            </a:r>
            <a:endParaRPr lang="en-US" altLang="zh-CN" sz="2000" kern="100" baseline="30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620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9504A7-895C-4968-9C24-69993AA8B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z="2100" smtClean="0"/>
              <a:t>9</a:t>
            </a:fld>
            <a:endParaRPr lang="zh-CN" altLang="en-US" sz="2100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B51D912C-FC9F-F328-90EC-92B78300FCCA}"/>
              </a:ext>
            </a:extLst>
          </p:cNvPr>
          <p:cNvSpPr txBox="1">
            <a:spLocks/>
          </p:cNvSpPr>
          <p:nvPr/>
        </p:nvSpPr>
        <p:spPr>
          <a:xfrm>
            <a:off x="170021" y="149860"/>
            <a:ext cx="7886700" cy="8128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700" b="1" dirty="0">
                <a:solidFill>
                  <a:srgbClr val="002060"/>
                </a:solidFill>
                <a:latin typeface="Times New Roman Regular" panose="02020603050405020304" charset="0"/>
                <a:cs typeface="Times New Roman Regular" panose="02020603050405020304" charset="0"/>
              </a:rPr>
              <a:t>Data analysis</a:t>
            </a:r>
          </a:p>
        </p:txBody>
      </p:sp>
      <p:sp>
        <p:nvSpPr>
          <p:cNvPr id="9" name="页脚占位符 3">
            <a:extLst>
              <a:ext uri="{FF2B5EF4-FFF2-40B4-BE49-F238E27FC236}">
                <a16:creationId xmlns:a16="http://schemas.microsoft.com/office/drawing/2014/main" id="{E4765437-8DAB-C3FD-DE04-7FB36FA64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1795" y="6449060"/>
            <a:ext cx="4142740" cy="365125"/>
          </a:xfrm>
        </p:spPr>
        <p:txBody>
          <a:bodyPr/>
          <a:lstStyle/>
          <a:p>
            <a:r>
              <a:rPr lang="en-US" altLang="zh-CN" sz="1500"/>
              <a:t>CRIS Collaboration Meeting 2025</a:t>
            </a:r>
          </a:p>
        </p:txBody>
      </p:sp>
      <p:pic>
        <p:nvPicPr>
          <p:cNvPr id="11" name="Picture 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7F7A3AC8-8924-4AFA-AA5C-EFFD71576F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87" y="1058319"/>
            <a:ext cx="3987053" cy="2977673"/>
          </a:xfrm>
          <a:prstGeom prst="rect">
            <a:avLst/>
          </a:prstGeom>
        </p:spPr>
      </p:pic>
      <p:pic>
        <p:nvPicPr>
          <p:cNvPr id="12" name="Picture 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1AF23269-F4E0-4203-A32A-C46B9D066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641" y="1056143"/>
            <a:ext cx="3987055" cy="2977674"/>
          </a:xfrm>
          <a:prstGeom prst="rect">
            <a:avLst/>
          </a:prstGeom>
        </p:spPr>
      </p:pic>
      <p:pic>
        <p:nvPicPr>
          <p:cNvPr id="13" name="Picture 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0DD4B021-3A06-4EF9-B07C-DE461CB5E8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181" y="3070380"/>
            <a:ext cx="3808633" cy="283960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77A3CDD0-FA7D-4C4B-8214-A6E38A94ABFF}"/>
              </a:ext>
            </a:extLst>
          </p:cNvPr>
          <p:cNvSpPr/>
          <p:nvPr/>
        </p:nvSpPr>
        <p:spPr>
          <a:xfrm>
            <a:off x="610720" y="5772787"/>
            <a:ext cx="7926538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Analysis parallelly and independently, all </a:t>
            </a:r>
            <a:r>
              <a:rPr lang="en-US" altLang="zh-CN" sz="20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hfs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constants are within 1-sigma!</a:t>
            </a:r>
            <a:endParaRPr lang="en-US" altLang="zh-CN" sz="2000" kern="100" baseline="30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1391479-3118-4CF2-A5B3-EBC8C785B44A}"/>
              </a:ext>
            </a:extLst>
          </p:cNvPr>
          <p:cNvSpPr/>
          <p:nvPr/>
        </p:nvSpPr>
        <p:spPr>
          <a:xfrm>
            <a:off x="669304" y="1135176"/>
            <a:ext cx="691127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kern="10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9F98873-F391-44B4-99C1-D49CE2DE8F3B}"/>
              </a:ext>
            </a:extLst>
          </p:cNvPr>
          <p:cNvSpPr/>
          <p:nvPr/>
        </p:nvSpPr>
        <p:spPr>
          <a:xfrm>
            <a:off x="5003165" y="1135176"/>
            <a:ext cx="691127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kern="10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1EB5C61-4AAB-48DE-BC98-787E1E7D76C0}"/>
              </a:ext>
            </a:extLst>
          </p:cNvPr>
          <p:cNvSpPr/>
          <p:nvPr/>
        </p:nvSpPr>
        <p:spPr>
          <a:xfrm>
            <a:off x="2171662" y="4912656"/>
            <a:ext cx="691127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kern="100" baseline="-25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8" name="TextBox 2">
            <a:extLst>
              <a:ext uri="{FF2B5EF4-FFF2-40B4-BE49-F238E27FC236}">
                <a16:creationId xmlns:a16="http://schemas.microsoft.com/office/drawing/2014/main" id="{0486057B-38AD-4D3A-A4EA-02414010300E}"/>
              </a:ext>
            </a:extLst>
          </p:cNvPr>
          <p:cNvSpPr txBox="1"/>
          <p:nvPr/>
        </p:nvSpPr>
        <p:spPr>
          <a:xfrm>
            <a:off x="5790505" y="4543324"/>
            <a:ext cx="2746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Plots thanks to Osama!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15205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18914</TotalTime>
  <Words>1567</Words>
  <Application>Microsoft Office PowerPoint</Application>
  <PresentationFormat>全屏显示(4:3)</PresentationFormat>
  <Paragraphs>293</Paragraphs>
  <Slides>31</Slides>
  <Notes>13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1" baseType="lpstr">
      <vt:lpstr>Times New Roman Regular</vt:lpstr>
      <vt:lpstr>Times-Roman</vt:lpstr>
      <vt:lpstr>宋体</vt:lpstr>
      <vt:lpstr>Arial</vt:lpstr>
      <vt:lpstr>Calibri</vt:lpstr>
      <vt:lpstr>Times New Roman</vt:lpstr>
      <vt:lpstr>Times New Roman Bold</vt:lpstr>
      <vt:lpstr>Wingdings</vt:lpstr>
      <vt:lpstr>Office 主题​​</vt:lpstr>
      <vt:lpstr>Equation</vt:lpstr>
      <vt:lpstr>Summary of neutron-deficient gold  (IS737)</vt:lpstr>
      <vt:lpstr>Outline</vt:lpstr>
      <vt:lpstr>Motivation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Results</vt:lpstr>
      <vt:lpstr>Results</vt:lpstr>
      <vt:lpstr>Results</vt:lpstr>
      <vt:lpstr>Results</vt:lpstr>
      <vt:lpstr>Results</vt:lpstr>
      <vt:lpstr>Results</vt:lpstr>
      <vt:lpstr>Results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刘寅绅_物理学院</cp:lastModifiedBy>
  <cp:revision>203</cp:revision>
  <dcterms:created xsi:type="dcterms:W3CDTF">2023-06-30T15:27:42Z</dcterms:created>
  <dcterms:modified xsi:type="dcterms:W3CDTF">2025-01-30T08:52:44Z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2052-5.2.0.7734</vt:lpwstr>
  </property>
  <property fmtid="{D5CDD505-2E9C-101B-9397-08002B2CF9AE}" pid="3" name="ICV">
    <vt:lpwstr>AAEB12795948275D66E7E86336960779_42</vt:lpwstr>
  </property>
</Properties>
</file>