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308" r:id="rId2"/>
    <p:sldId id="496" r:id="rId3"/>
    <p:sldId id="257" r:id="rId4"/>
    <p:sldId id="506" r:id="rId5"/>
    <p:sldId id="374" r:id="rId6"/>
    <p:sldId id="261" r:id="rId7"/>
    <p:sldId id="505" r:id="rId8"/>
    <p:sldId id="260" r:id="rId9"/>
    <p:sldId id="503" r:id="rId10"/>
    <p:sldId id="504" r:id="rId11"/>
    <p:sldId id="494" r:id="rId12"/>
    <p:sldId id="497" r:id="rId13"/>
    <p:sldId id="507" r:id="rId14"/>
    <p:sldId id="511" r:id="rId15"/>
    <p:sldId id="501" r:id="rId16"/>
    <p:sldId id="502" r:id="rId17"/>
    <p:sldId id="493" r:id="rId18"/>
    <p:sldId id="499" r:id="rId19"/>
    <p:sldId id="498" r:id="rId20"/>
    <p:sldId id="514" r:id="rId21"/>
    <p:sldId id="513" r:id="rId22"/>
    <p:sldId id="515" r:id="rId23"/>
    <p:sldId id="512" r:id="rId24"/>
    <p:sldId id="516" r:id="rId25"/>
    <p:sldId id="517" r:id="rId26"/>
    <p:sldId id="531" r:id="rId27"/>
    <p:sldId id="508" r:id="rId28"/>
    <p:sldId id="509" r:id="rId29"/>
    <p:sldId id="349" r:id="rId30"/>
    <p:sldId id="310" r:id="rId31"/>
    <p:sldId id="352" r:id="rId32"/>
    <p:sldId id="519" r:id="rId33"/>
    <p:sldId id="523" r:id="rId34"/>
    <p:sldId id="524" r:id="rId35"/>
    <p:sldId id="518" r:id="rId36"/>
    <p:sldId id="354" r:id="rId37"/>
    <p:sldId id="355" r:id="rId38"/>
    <p:sldId id="357" r:id="rId39"/>
    <p:sldId id="521" r:id="rId40"/>
    <p:sldId id="360" r:id="rId41"/>
    <p:sldId id="525" r:id="rId42"/>
    <p:sldId id="522" r:id="rId43"/>
    <p:sldId id="526" r:id="rId44"/>
    <p:sldId id="527" r:id="rId45"/>
    <p:sldId id="529" r:id="rId46"/>
    <p:sldId id="533" r:id="rId47"/>
    <p:sldId id="344" r:id="rId48"/>
    <p:sldId id="532" r:id="rId49"/>
    <p:sldId id="271" r:id="rId5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842" autoAdjust="0"/>
  </p:normalViewPr>
  <p:slideViewPr>
    <p:cSldViewPr snapToGrid="0">
      <p:cViewPr>
        <p:scale>
          <a:sx n="75" d="100"/>
          <a:sy n="75" d="100"/>
        </p:scale>
        <p:origin x="82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E2B02-9AFC-46AA-8ABE-4C5A425C6B8A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0A297-8702-4F6C-BC60-78355D06E2B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38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B9BDFC-D7DF-4D5B-9BB8-AA8C52189604}"/>
              </a:ext>
            </a:extLst>
          </p:cNvPr>
          <p:cNvSpPr/>
          <p:nvPr/>
        </p:nvSpPr>
        <p:spPr>
          <a:xfrm>
            <a:off x="0" y="8371"/>
            <a:ext cx="12191998" cy="6841264"/>
          </a:xfrm>
          <a:prstGeom prst="rect">
            <a:avLst/>
          </a:prstGeom>
          <a:gradFill flip="none" rotWithShape="1">
            <a:gsLst>
              <a:gs pos="48000">
                <a:schemeClr val="accent2">
                  <a:lumMod val="75000"/>
                </a:schemeClr>
              </a:gs>
              <a:gs pos="99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2D1B544-0A74-4338-889E-E9D61FC81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75E097-B5AF-4719-84D3-9505B18030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81A2CC-291F-4437-9D2C-872DC190A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0A27B-2BD6-4F8D-AC4F-C49B4542FBD5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DD9995-B584-4818-A5CA-52D914283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1211F719-F482-4AFF-9A06-AE3262CCA39F}"/>
              </a:ext>
            </a:extLst>
          </p:cNvPr>
          <p:cNvSpPr/>
          <p:nvPr/>
        </p:nvSpPr>
        <p:spPr>
          <a:xfrm rot="10800000">
            <a:off x="5313680" y="8366"/>
            <a:ext cx="6878318" cy="936511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3">
                  <a:lumMod val="40000"/>
                  <a:lumOff val="60000"/>
                  <a:alpha val="21000"/>
                </a:schemeClr>
              </a:gs>
              <a:gs pos="30000">
                <a:schemeClr val="tx2">
                  <a:lumMod val="40000"/>
                  <a:lumOff val="6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EAA029F0-5518-4B09-A2E8-E015502BABFD}"/>
              </a:ext>
            </a:extLst>
          </p:cNvPr>
          <p:cNvSpPr/>
          <p:nvPr/>
        </p:nvSpPr>
        <p:spPr>
          <a:xfrm rot="10800000">
            <a:off x="8191500" y="8365"/>
            <a:ext cx="4000498" cy="1139710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62000">
                <a:schemeClr val="bg2">
                  <a:lumMod val="2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51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3BD67E-8D65-4670-ADF6-5D93DB334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CA8F633-09FE-47CF-A039-ED2E689DF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A89D5-F7AE-4258-B0AA-113035300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B5455-634C-47B3-956A-46E00D8FD7F4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CD614E-DAA0-40D8-B369-A47E29B7E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7C3C703B-4E77-F32F-A8AE-F59ACB61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427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D9FCCF6-A638-424A-8717-08A8C82408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CF5E33-3FFC-487F-B272-E3C2B5D12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DB5CE8-E60A-461A-863E-52BF171B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5C4C4-7C5B-4339-992C-D831375CBCD9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76BE9D-6D8A-4A8E-8D92-F8C868DA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347F7BD9-27AA-8EB4-7215-91D29DE0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5284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6582"/>
            <a:ext cx="10972800" cy="3484580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600"/>
            </a:lvl3pPr>
            <a:lvl4pPr>
              <a:buClr>
                <a:srgbClr val="002548"/>
              </a:buClr>
              <a:defRPr sz="1600"/>
            </a:lvl4pPr>
            <a:lvl5pPr>
              <a:buClr>
                <a:srgbClr val="002548"/>
              </a:buClr>
              <a:defRPr sz="1600">
                <a:latin typeface="+mn-lt"/>
              </a:defRPr>
            </a:lvl5pPr>
            <a:lvl6pPr marL="3047924" indent="0">
              <a:buNone/>
              <a:defRPr sz="1867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61A4D76-2405-BECB-EC76-0D49108A4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EFC9ED-9FD5-4E8D-9D46-E9CB9EF6EB1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2629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D891E0-7769-4079-9B87-D5BF0A4C6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97656F-10CC-4E89-998A-4E70C26F4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9E167-D0FD-4710-A2F4-90EBC4A7B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414-B074-4F24-930F-1D86BC9BF0A5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BE8EA1-0D71-4310-84C9-B91A5FAB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BB796A-EB7C-4821-B251-1C65F1CF5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5302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9B924D-D5A8-4434-9934-83F6C61D4A48}"/>
              </a:ext>
            </a:extLst>
          </p:cNvPr>
          <p:cNvSpPr/>
          <p:nvPr/>
        </p:nvSpPr>
        <p:spPr>
          <a:xfrm>
            <a:off x="0" y="8371"/>
            <a:ext cx="12191998" cy="4484498"/>
          </a:xfrm>
          <a:prstGeom prst="rect">
            <a:avLst/>
          </a:prstGeom>
          <a:gradFill flip="none" rotWithShape="1">
            <a:gsLst>
              <a:gs pos="48000">
                <a:schemeClr val="accent2">
                  <a:lumMod val="75000"/>
                </a:schemeClr>
              </a:gs>
              <a:gs pos="99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B5946C3-22A9-4F74-B1B1-31CE6CF63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F21BCE-9B13-42D8-A52F-5C7EFEB82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68AB46-7CA1-48C1-B34F-AF588102B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35CFE-2478-46BC-82A2-190E11B9EBF8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6AAAD7-CAF7-46DB-92F3-69821BE39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DA8E01-6325-437D-A7CF-5254C8316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6212" y="6424613"/>
            <a:ext cx="579118" cy="433387"/>
          </a:xfrm>
          <a:prstGeom prst="rect">
            <a:avLst/>
          </a:prstGeom>
        </p:spPr>
        <p:txBody>
          <a:bodyPr/>
          <a:lstStyle/>
          <a:p>
            <a:fld id="{F8F1DF15-C229-48B7-BAF9-986BF1C52604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2E66049-1E86-402E-BE41-19A855D391F5}"/>
              </a:ext>
            </a:extLst>
          </p:cNvPr>
          <p:cNvSpPr/>
          <p:nvPr/>
        </p:nvSpPr>
        <p:spPr>
          <a:xfrm rot="10800000">
            <a:off x="5313680" y="8366"/>
            <a:ext cx="6878318" cy="936511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3">
                  <a:lumMod val="40000"/>
                  <a:lumOff val="60000"/>
                  <a:alpha val="21000"/>
                </a:schemeClr>
              </a:gs>
              <a:gs pos="30000">
                <a:schemeClr val="tx2">
                  <a:lumMod val="40000"/>
                  <a:lumOff val="6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8CACF624-D584-44BA-AE2A-A6A55FEB8022}"/>
              </a:ext>
            </a:extLst>
          </p:cNvPr>
          <p:cNvSpPr/>
          <p:nvPr/>
        </p:nvSpPr>
        <p:spPr>
          <a:xfrm rot="10800000">
            <a:off x="8191500" y="8365"/>
            <a:ext cx="4000498" cy="1139710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62000">
                <a:schemeClr val="bg2">
                  <a:lumMod val="2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001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59A4C8-15EF-4E1A-8775-3A9C76A4F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24FCF8-A8EC-450F-A189-9D75EF10A3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29A514-0705-4359-85DD-F0C38A172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C7A89F-DA59-4642-9375-2C3679B2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F80E4-1A95-42A5-A21F-25ABD53F998E}" type="datetime1">
              <a:rPr lang="fr-FR" smtClean="0"/>
              <a:t>28/01/2025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654376-EB3F-4081-B607-578FABFB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BB0602D7-F602-4272-CF64-029017CDC75A}"/>
              </a:ext>
            </a:extLst>
          </p:cNvPr>
          <p:cNvSpPr txBox="1">
            <a:spLocks/>
          </p:cNvSpPr>
          <p:nvPr/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846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9803CE-71AD-4E7B-A3D0-0608DE69B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19E371-08A2-45DD-BF18-0FBB5D8A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24F990-9124-406B-9FCD-1FFF71E8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3DF4038-F4F1-455C-B099-931F08A8C2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02BF0C2-2EC6-487F-877F-D9361FC4B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2639A83-7796-45C8-9783-2A5665D88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3928-B406-4B17-B7DA-B40C5E523FBC}" type="datetime1">
              <a:rPr lang="fr-FR" smtClean="0"/>
              <a:t>28/01/2025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34AC9D4-C232-4E1B-9F28-327D00E5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90110A64-2860-1197-5A60-259B24FD19C4}"/>
              </a:ext>
            </a:extLst>
          </p:cNvPr>
          <p:cNvSpPr txBox="1">
            <a:spLocks/>
          </p:cNvSpPr>
          <p:nvPr/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80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F3CAF8-E4E8-4D6B-A3E6-D31379D38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6BC892-9DEC-4920-9370-3DE2EAAF7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E0D3-5FC3-497F-983D-28998499F510}" type="datetime1">
              <a:rPr lang="fr-FR" smtClean="0"/>
              <a:t>28/01/2025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093F80-B48D-45F0-9C28-FF4C9413F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9C58FB-F878-0222-1EFB-6BE87BDB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791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3C48D0E-BDA5-4288-8000-DEE3FDCC7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9DFC-5978-4F16-8560-53DD6FB552C2}" type="datetime1">
              <a:rPr lang="fr-FR" smtClean="0"/>
              <a:t>28/01/2025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144D3C-8133-4FCB-9EEA-3C22BA1F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51201170-FE60-E87B-E17A-B439ACE91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000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7E2AB5-1CCE-41CC-A7E2-B9719497C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8A5C45-CEB2-4231-9F2D-43CF97C5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D69D57-6335-4810-8AE1-7A0E84370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D6BB89-475C-4E3E-BD77-A0CE9315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CD30-810E-47D8-9B68-FC0C7AA55DE6}" type="datetime1">
              <a:rPr lang="fr-FR" smtClean="0"/>
              <a:t>28/01/2025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D35CA1-DB57-4944-AD0B-4B9C30064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D3242642-8D5E-EC08-169A-F3302677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901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7AE1AF-A790-41CC-A181-9B46C95B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CAF8D6D-0FE4-4DA8-B17D-8B750398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06FE2D-4D92-4933-88AE-130B4BD42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E94003-2ACA-4F83-8900-3EE9C8D60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6685-FFA8-4205-87AB-3895A13A71ED}" type="datetime1">
              <a:rPr lang="fr-FR" smtClean="0"/>
              <a:t>28/01/2025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B4FA4A-BE69-43B5-BD37-433BEB475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31CCFF37-B305-E9E2-DABA-2057E725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74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A3F12A-E16F-465E-BE55-1CE079631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0DA02E-1B04-403A-B691-294F40A3BC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CCC00-352E-476E-A975-FD811F0119DE}" type="datetime1">
              <a:rPr lang="fr-FR" smtClean="0"/>
              <a:t>28/01/2025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2BEC62-5943-4E78-AB47-6503EB5BB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4C266-07F2-4B22-9870-83D8CDCCEA7E}"/>
              </a:ext>
            </a:extLst>
          </p:cNvPr>
          <p:cNvSpPr/>
          <p:nvPr/>
        </p:nvSpPr>
        <p:spPr>
          <a:xfrm>
            <a:off x="0" y="8371"/>
            <a:ext cx="12191998" cy="681037"/>
          </a:xfrm>
          <a:prstGeom prst="rect">
            <a:avLst/>
          </a:prstGeom>
          <a:gradFill flip="none" rotWithShape="1">
            <a:gsLst>
              <a:gs pos="48000">
                <a:schemeClr val="accent2">
                  <a:lumMod val="75000"/>
                </a:schemeClr>
              </a:gs>
              <a:gs pos="99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1B23267B-1C49-42BE-B4E1-3A63D6E1FB05}"/>
              </a:ext>
            </a:extLst>
          </p:cNvPr>
          <p:cNvSpPr/>
          <p:nvPr/>
        </p:nvSpPr>
        <p:spPr>
          <a:xfrm rot="10800000">
            <a:off x="5313680" y="8364"/>
            <a:ext cx="6878318" cy="806284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3">
                  <a:lumMod val="40000"/>
                  <a:lumOff val="60000"/>
                  <a:alpha val="21000"/>
                </a:schemeClr>
              </a:gs>
              <a:gs pos="30000">
                <a:schemeClr val="tx2">
                  <a:lumMod val="40000"/>
                  <a:lumOff val="6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>
            <a:extLst>
              <a:ext uri="{FF2B5EF4-FFF2-40B4-BE49-F238E27FC236}">
                <a16:creationId xmlns:a16="http://schemas.microsoft.com/office/drawing/2014/main" id="{41D515AD-2DE9-4255-BA09-9F43E6A5B3C2}"/>
              </a:ext>
            </a:extLst>
          </p:cNvPr>
          <p:cNvSpPr/>
          <p:nvPr/>
        </p:nvSpPr>
        <p:spPr>
          <a:xfrm rot="10800000">
            <a:off x="8191500" y="8363"/>
            <a:ext cx="4000498" cy="889412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62000">
                <a:schemeClr val="bg2">
                  <a:lumMod val="2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7C25D36-4C29-444C-8F79-AD63368C9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36526"/>
            <a:ext cx="10515600" cy="54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F783E930-9561-5D1F-5234-D3B9F8D11F18}"/>
              </a:ext>
            </a:extLst>
          </p:cNvPr>
          <p:cNvSpPr txBox="1">
            <a:spLocks/>
          </p:cNvSpPr>
          <p:nvPr/>
        </p:nvSpPr>
        <p:spPr>
          <a:xfrm>
            <a:off x="11612882" y="0"/>
            <a:ext cx="579118" cy="433387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F1DF15-C229-48B7-BAF9-986BF1C526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137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6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0.png"/><Relationship Id="rId5" Type="http://schemas.openxmlformats.org/officeDocument/2006/relationships/image" Target="../media/image3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4.png"/><Relationship Id="rId7" Type="http://schemas.openxmlformats.org/officeDocument/2006/relationships/image" Target="../media/image4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0.png"/><Relationship Id="rId5" Type="http://schemas.openxmlformats.org/officeDocument/2006/relationships/image" Target="../media/image100.png"/><Relationship Id="rId10" Type="http://schemas.openxmlformats.org/officeDocument/2006/relationships/image" Target="../media/image74.png"/><Relationship Id="rId4" Type="http://schemas.openxmlformats.org/officeDocument/2006/relationships/image" Target="../media/image16.png"/><Relationship Id="rId9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image" Target="../media/image6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7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34.png"/><Relationship Id="rId5" Type="http://schemas.openxmlformats.org/officeDocument/2006/relationships/image" Target="../media/image100.png"/><Relationship Id="rId10" Type="http://schemas.openxmlformats.org/officeDocument/2006/relationships/image" Target="../media/image33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60.png"/><Relationship Id="rId4" Type="http://schemas.openxmlformats.org/officeDocument/2006/relationships/image" Target="../media/image4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2" Type="http://schemas.openxmlformats.org/officeDocument/2006/relationships/image" Target="../media/image5.png"/><Relationship Id="rId7" Type="http://schemas.openxmlformats.org/officeDocument/2006/relationships/image" Target="../media/image6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4.png"/><Relationship Id="rId10" Type="http://schemas.openxmlformats.org/officeDocument/2006/relationships/image" Target="../media/image9.png"/><Relationship Id="rId9" Type="http://schemas.openxmlformats.org/officeDocument/2006/relationships/image" Target="../media/image8.png"/><Relationship Id="rId4" Type="http://schemas.openxmlformats.org/officeDocument/2006/relationships/image" Target="../media/image10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51.png"/><Relationship Id="rId10" Type="http://schemas.openxmlformats.org/officeDocument/2006/relationships/image" Target="../media/image590.png"/><Relationship Id="rId4" Type="http://schemas.openxmlformats.org/officeDocument/2006/relationships/image" Target="../media/image50.png"/><Relationship Id="rId9" Type="http://schemas.openxmlformats.org/officeDocument/2006/relationships/image" Target="../media/image5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43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4.svg"/><Relationship Id="rId5" Type="http://schemas.openxmlformats.org/officeDocument/2006/relationships/image" Target="../media/image57.png"/><Relationship Id="rId10" Type="http://schemas.openxmlformats.org/officeDocument/2006/relationships/image" Target="../media/image63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5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12" Type="http://schemas.openxmlformats.org/officeDocument/2006/relationships/image" Target="../media/image6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16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12" Type="http://schemas.openxmlformats.org/officeDocument/2006/relationships/image" Target="../media/image6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5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4.sv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7.jpeg"/><Relationship Id="rId5" Type="http://schemas.openxmlformats.org/officeDocument/2006/relationships/image" Target="../media/image57.png"/><Relationship Id="rId10" Type="http://schemas.openxmlformats.org/officeDocument/2006/relationships/image" Target="../media/image66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Relationship Id="rId1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12" Type="http://schemas.openxmlformats.org/officeDocument/2006/relationships/image" Target="../media/image65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64.svg"/><Relationship Id="rId5" Type="http://schemas.openxmlformats.org/officeDocument/2006/relationships/image" Target="../media/image51.png"/><Relationship Id="rId10" Type="http://schemas.openxmlformats.org/officeDocument/2006/relationships/image" Target="../media/image63.png"/><Relationship Id="rId4" Type="http://schemas.openxmlformats.org/officeDocument/2006/relationships/image" Target="../media/image50.png"/><Relationship Id="rId9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51.png"/><Relationship Id="rId10" Type="http://schemas.openxmlformats.org/officeDocument/2006/relationships/image" Target="../media/image68.png"/><Relationship Id="rId4" Type="http://schemas.openxmlformats.org/officeDocument/2006/relationships/image" Target="../media/image50.png"/><Relationship Id="rId9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68.png"/><Relationship Id="rId5" Type="http://schemas.openxmlformats.org/officeDocument/2006/relationships/image" Target="../media/image51.png"/><Relationship Id="rId10" Type="http://schemas.openxmlformats.org/officeDocument/2006/relationships/image" Target="../media/image69.png"/><Relationship Id="rId4" Type="http://schemas.openxmlformats.org/officeDocument/2006/relationships/image" Target="../media/image50.png"/><Relationship Id="rId9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5.png"/><Relationship Id="rId5" Type="http://schemas.openxmlformats.org/officeDocument/2006/relationships/image" Target="../media/image57.png"/><Relationship Id="rId10" Type="http://schemas.openxmlformats.org/officeDocument/2006/relationships/image" Target="../media/image68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12" Type="http://schemas.openxmlformats.org/officeDocument/2006/relationships/image" Target="../media/image64.sv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63.png"/><Relationship Id="rId5" Type="http://schemas.openxmlformats.org/officeDocument/2006/relationships/image" Target="../media/image51.png"/><Relationship Id="rId10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5.png"/><Relationship Id="rId5" Type="http://schemas.openxmlformats.org/officeDocument/2006/relationships/image" Target="../media/image57.png"/><Relationship Id="rId10" Type="http://schemas.openxmlformats.org/officeDocument/2006/relationships/image" Target="../media/image71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72.png"/><Relationship Id="rId5" Type="http://schemas.openxmlformats.org/officeDocument/2006/relationships/image" Target="../media/image57.png"/><Relationship Id="rId10" Type="http://schemas.openxmlformats.org/officeDocument/2006/relationships/image" Target="../media/image71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11" Type="http://schemas.openxmlformats.org/officeDocument/2006/relationships/image" Target="../media/image65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43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52.png"/><Relationship Id="rId5" Type="http://schemas.openxmlformats.org/officeDocument/2006/relationships/image" Target="../media/image57.png"/><Relationship Id="rId10" Type="http://schemas.openxmlformats.org/officeDocument/2006/relationships/image" Target="../media/image65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12" Type="http://schemas.openxmlformats.org/officeDocument/2006/relationships/image" Target="../media/image6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4.svg"/><Relationship Id="rId5" Type="http://schemas.openxmlformats.org/officeDocument/2006/relationships/image" Target="../media/image57.png"/><Relationship Id="rId10" Type="http://schemas.openxmlformats.org/officeDocument/2006/relationships/image" Target="../media/image63.png"/><Relationship Id="rId4" Type="http://schemas.openxmlformats.org/officeDocument/2006/relationships/image" Target="../media/image55.png"/><Relationship Id="rId9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web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9.png"/><Relationship Id="rId4" Type="http://schemas.openxmlformats.org/officeDocument/2006/relationships/image" Target="../media/image7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web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9.png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jpeg"/><Relationship Id="rId5" Type="http://schemas.openxmlformats.org/officeDocument/2006/relationships/image" Target="../media/image79.png"/><Relationship Id="rId10" Type="http://schemas.openxmlformats.org/officeDocument/2006/relationships/image" Target="../media/image84.jpe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F84208CD-76E7-3FC9-5366-C4EF9633A27F}"/>
              </a:ext>
            </a:extLst>
          </p:cNvPr>
          <p:cNvSpPr/>
          <p:nvPr/>
        </p:nvSpPr>
        <p:spPr>
          <a:xfrm>
            <a:off x="7701277" y="5262436"/>
            <a:ext cx="4097042" cy="1054230"/>
          </a:xfrm>
          <a:prstGeom prst="rect">
            <a:avLst/>
          </a:prstGeom>
          <a:solidFill>
            <a:srgbClr val="91C6F7"/>
          </a:solidFill>
          <a:ln w="12701" cap="flat">
            <a:solidFill>
              <a:srgbClr val="08509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F45F03-9C26-3133-A493-87EE5B98C83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85929" y="1122361"/>
            <a:ext cx="11000286" cy="2387598"/>
          </a:xfrm>
        </p:spPr>
        <p:txBody>
          <a:bodyPr/>
          <a:lstStyle/>
          <a:p>
            <a:pPr lvl="0"/>
            <a:r>
              <a:rPr lang="en-US" sz="5400" dirty="0">
                <a:latin typeface="Arial" pitchFamily="34"/>
              </a:rPr>
              <a:t>Atomic physics studies of the heaviest alkaline</a:t>
            </a:r>
            <a:endParaRPr lang="fr-FR" sz="54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05F24A1-8024-149F-D932-ADD9A204DE1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fr-FR" b="1" u="sng" dirty="0">
                <a:solidFill>
                  <a:srgbClr val="FFFFFF"/>
                </a:solidFill>
                <a:latin typeface="Arial" pitchFamily="34"/>
              </a:rPr>
              <a:t>P. </a:t>
            </a:r>
            <a:r>
              <a:rPr lang="fr-FR" b="1" u="sng" dirty="0" err="1">
                <a:solidFill>
                  <a:srgbClr val="FFFFFF"/>
                </a:solidFill>
                <a:latin typeface="Arial" pitchFamily="34"/>
              </a:rPr>
              <a:t>Lassègues</a:t>
            </a:r>
            <a:r>
              <a:rPr lang="fr-FR" dirty="0">
                <a:solidFill>
                  <a:srgbClr val="FFFFFF"/>
                </a:solidFill>
                <a:latin typeface="Arial" pitchFamily="34"/>
              </a:rPr>
              <a:t>, R. P. de Groote, A. </a:t>
            </a:r>
            <a:r>
              <a:rPr lang="fr-FR" dirty="0" err="1">
                <a:solidFill>
                  <a:srgbClr val="FFFFFF"/>
                </a:solidFill>
                <a:latin typeface="Arial" pitchFamily="34"/>
              </a:rPr>
              <a:t>Kastberg</a:t>
            </a:r>
            <a:r>
              <a:rPr lang="fr-FR" dirty="0">
                <a:solidFill>
                  <a:srgbClr val="FFFFFF"/>
                </a:solidFill>
                <a:latin typeface="Arial" pitchFamily="34"/>
              </a:rPr>
              <a:t> et al.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7492BB9-5A1A-325E-0535-CE86DF8E52F1}"/>
              </a:ext>
            </a:extLst>
          </p:cNvPr>
          <p:cNvSpPr txBox="1"/>
          <p:nvPr/>
        </p:nvSpPr>
        <p:spPr>
          <a:xfrm>
            <a:off x="11586216" y="6424610"/>
            <a:ext cx="579116" cy="43338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5DDFE33-B7FA-4540-9768-402692921E7C}" type="slidenum">
              <a:t>1</a:t>
            </a:fld>
            <a:endParaRPr lang="fr-FR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6BC473-C221-BEB6-60A6-426B8DD84B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01"/>
          <a:stretch>
            <a:fillRect/>
          </a:stretch>
        </p:blipFill>
        <p:spPr>
          <a:xfrm>
            <a:off x="1085575" y="5257800"/>
            <a:ext cx="1015011" cy="105885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252E4C29-0022-A4DA-A12A-AD8C598A9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445" y="5355777"/>
            <a:ext cx="4291334" cy="105423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9EACA886-DDD2-4CD6-7518-F9E18A65B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378" y="5256410"/>
            <a:ext cx="2989740" cy="105723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C8491B-4A35-7BD3-CBBF-2BE4468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levels</a:t>
            </a:r>
            <a:r>
              <a:rPr lang="fr-FR" dirty="0"/>
              <a:t> – </a:t>
            </a:r>
            <a:r>
              <a:rPr lang="fr-FR" dirty="0" err="1"/>
              <a:t>litterature</a:t>
            </a:r>
            <a:r>
              <a:rPr lang="fr-FR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9372602"/>
                  </p:ext>
                </p:extLst>
              </p:nvPr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dirty="0"/>
                            <a:t>[</a:t>
                          </a:r>
                          <a:r>
                            <a:rPr lang="fr-FR" sz="1200" dirty="0" err="1"/>
                            <a:t>Exp</a:t>
                          </a:r>
                          <a:r>
                            <a:rPr lang="fr-FR" sz="1200" dirty="0"/>
                            <a:t>] (1)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b="1" dirty="0"/>
                            <a:t>0,0066 </a:t>
                          </a:r>
                          <a:r>
                            <a:rPr lang="fr-FR" sz="1400" b="1" dirty="0"/>
                            <a:t>(197 MHz)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9372602"/>
                  </p:ext>
                </p:extLst>
              </p:nvPr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13356" t="-8197" r="-58562" b="-35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1053529" t="-8197" r="-588" b="-3540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103125" r="-1444882" b="-2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dirty="0"/>
                            <a:t>[</a:t>
                          </a:r>
                          <a:r>
                            <a:rPr lang="fr-FR" sz="1200" dirty="0" err="1"/>
                            <a:t>Exp</a:t>
                          </a:r>
                          <a:r>
                            <a:rPr lang="fr-FR" sz="1200" dirty="0"/>
                            <a:t>] (1)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b="1" dirty="0"/>
                            <a:t>0,0066 </a:t>
                          </a:r>
                          <a:r>
                            <a:rPr lang="fr-FR" sz="1400" b="1" dirty="0"/>
                            <a:t>(197 MHz)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200000" r="-1444882" b="-13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304688" r="-1444882" b="-35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5FA003F-F866-C041-F72E-AC89366BE20E}"/>
              </a:ext>
            </a:extLst>
          </p:cNvPr>
          <p:cNvSpPr txBox="1"/>
          <p:nvPr/>
        </p:nvSpPr>
        <p:spPr>
          <a:xfrm>
            <a:off x="664417" y="5407004"/>
            <a:ext cx="108631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</a:rPr>
              <a:t>(</a:t>
            </a:r>
            <a:r>
              <a:rPr lang="en-US" sz="1400" dirty="0"/>
              <a:t>1</a:t>
            </a:r>
            <a:r>
              <a:rPr lang="en-US" sz="1400" dirty="0">
                <a:effectLst/>
              </a:rPr>
              <a:t>) Duong, H. </a:t>
            </a:r>
            <a:r>
              <a:rPr lang="en-US" sz="1400" i="1" dirty="0">
                <a:effectLst/>
              </a:rPr>
              <a:t>et al.</a:t>
            </a:r>
            <a:r>
              <a:rPr lang="en-US" sz="1400" dirty="0">
                <a:effectLst/>
              </a:rPr>
              <a:t> First observation of the blue optical lines of francium. </a:t>
            </a:r>
            <a:r>
              <a:rPr lang="en-US" sz="1400" i="1" dirty="0" err="1">
                <a:effectLst/>
              </a:rPr>
              <a:t>Europhysics</a:t>
            </a:r>
            <a:r>
              <a:rPr lang="en-US" sz="1400" i="1" dirty="0">
                <a:effectLst/>
              </a:rPr>
              <a:t> Letters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</a:t>
            </a:r>
            <a:r>
              <a:rPr lang="en-US" sz="1400" dirty="0">
                <a:effectLst/>
              </a:rPr>
              <a:t>, 175 (1987).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(2) </a:t>
            </a:r>
            <a:r>
              <a:rPr lang="en-US" sz="1400" dirty="0" err="1">
                <a:effectLst/>
              </a:rPr>
              <a:t>Biémont</a:t>
            </a:r>
            <a:r>
              <a:rPr lang="en-US" sz="1400" dirty="0">
                <a:effectLst/>
              </a:rPr>
              <a:t>, E., Quinet, P. &amp; Van </a:t>
            </a:r>
            <a:r>
              <a:rPr lang="en-US" sz="1400" dirty="0" err="1">
                <a:effectLst/>
              </a:rPr>
              <a:t>Renterghem</a:t>
            </a:r>
            <a:r>
              <a:rPr lang="en-US" sz="1400" dirty="0">
                <a:effectLst/>
              </a:rPr>
              <a:t>, V. Theoretical investigation of neutral francium. </a:t>
            </a:r>
            <a:r>
              <a:rPr lang="en-US" sz="1400" i="1" dirty="0">
                <a:effectLst/>
              </a:rPr>
              <a:t>Journal of Physics B: Atomic, Molecular and Optical Physics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31</a:t>
            </a:r>
            <a:r>
              <a:rPr lang="en-US" sz="1400" dirty="0">
                <a:effectLst/>
              </a:rPr>
              <a:t>, 5301 (1998).</a:t>
            </a:r>
          </a:p>
          <a:p>
            <a:r>
              <a:rPr lang="en-US" sz="1400" dirty="0"/>
              <a:t>(3) </a:t>
            </a:r>
            <a:r>
              <a:rPr lang="en-US" sz="1400" dirty="0" err="1"/>
              <a:t>S</a:t>
            </a:r>
            <a:r>
              <a:rPr lang="en-US" sz="1400" dirty="0" err="1">
                <a:effectLst/>
              </a:rPr>
              <a:t>ansonetti</a:t>
            </a:r>
            <a:r>
              <a:rPr lang="en-US" sz="1400" dirty="0">
                <a:effectLst/>
              </a:rPr>
              <a:t>, J. E. Spectroscopic Data for Neutral Francium (</a:t>
            </a:r>
            <a:r>
              <a:rPr lang="en-US" sz="1400" dirty="0" err="1">
                <a:effectLst/>
              </a:rPr>
              <a:t>FrI</a:t>
            </a:r>
            <a:r>
              <a:rPr lang="en-US" sz="1400" dirty="0">
                <a:effectLst/>
              </a:rPr>
              <a:t>). </a:t>
            </a:r>
            <a:r>
              <a:rPr lang="en-US" sz="1400" i="1" dirty="0">
                <a:effectLst/>
              </a:rPr>
              <a:t>Journal of Physical and Chemical Reference Data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36</a:t>
            </a:r>
            <a:r>
              <a:rPr lang="en-US" sz="1400" dirty="0">
                <a:effectLst/>
              </a:rPr>
              <a:t>, 497–507 (2007).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6445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(3)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112500" r="-288889" b="-2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(3)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212500" r="-288889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312500" r="-288889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80298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Up Arrow 31">
            <a:extLst>
              <a:ext uri="{FF2B5EF4-FFF2-40B4-BE49-F238E27FC236}">
                <a16:creationId xmlns:a16="http://schemas.microsoft.com/office/drawing/2014/main" id="{A1A863A4-2F32-3EDF-D300-85CAA1D86AEB}"/>
              </a:ext>
            </a:extLst>
          </p:cNvPr>
          <p:cNvSpPr/>
          <p:nvPr/>
        </p:nvSpPr>
        <p:spPr>
          <a:xfrm>
            <a:off x="9978173" y="897071"/>
            <a:ext cx="989259" cy="3022913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C3EE48-1C7A-D627-3E16-71618A0E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</a:t>
            </a:r>
            <a:r>
              <a:rPr lang="en-US" dirty="0" err="1"/>
              <a:t>Campain</a:t>
            </a:r>
            <a:r>
              <a:rPr lang="en-US" dirty="0"/>
              <a:t> 2023</a:t>
            </a:r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74A83E8-D1F1-2D77-6620-68242D938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35" y="3753285"/>
            <a:ext cx="2833396" cy="2307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339575-E9D9-3312-908A-0CDE7FA317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11"/>
          <a:stretch/>
        </p:blipFill>
        <p:spPr>
          <a:xfrm>
            <a:off x="149296" y="1084533"/>
            <a:ext cx="8041301" cy="2564111"/>
          </a:xfrm>
          <a:prstGeom prst="rect">
            <a:avLst/>
          </a:prstGeom>
        </p:spPr>
      </p:pic>
      <p:grpSp>
        <p:nvGrpSpPr>
          <p:cNvPr id="44" name="Group 40">
            <a:extLst>
              <a:ext uri="{FF2B5EF4-FFF2-40B4-BE49-F238E27FC236}">
                <a16:creationId xmlns:a16="http://schemas.microsoft.com/office/drawing/2014/main" id="{F1F19612-5C9D-4D23-64DA-3AB8CD21394D}"/>
              </a:ext>
            </a:extLst>
          </p:cNvPr>
          <p:cNvGrpSpPr/>
          <p:nvPr/>
        </p:nvGrpSpPr>
        <p:grpSpPr>
          <a:xfrm>
            <a:off x="8999767" y="6240158"/>
            <a:ext cx="2094772" cy="475708"/>
            <a:chOff x="227557" y="6201908"/>
            <a:chExt cx="2094772" cy="475708"/>
          </a:xfrm>
        </p:grpSpPr>
        <p:cxnSp>
          <p:nvCxnSpPr>
            <p:cNvPr id="45" name="Straight Connector 41">
              <a:extLst>
                <a:ext uri="{FF2B5EF4-FFF2-40B4-BE49-F238E27FC236}">
                  <a16:creationId xmlns:a16="http://schemas.microsoft.com/office/drawing/2014/main" id="{CEE3D3CC-E97E-04B5-D299-94C913021DF7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2">
                  <a:extLst>
                    <a:ext uri="{FF2B5EF4-FFF2-40B4-BE49-F238E27FC236}">
                      <a16:creationId xmlns:a16="http://schemas.microsoft.com/office/drawing/2014/main" id="{1F0D2991-8559-84D2-B91F-DD17F7FE5393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2">
                  <a:extLst>
                    <a:ext uri="{FF2B5EF4-FFF2-40B4-BE49-F238E27FC236}">
                      <a16:creationId xmlns:a16="http://schemas.microsoft.com/office/drawing/2014/main" id="{359C3D0C-AE44-528D-3EC9-30C8990FA2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4"/>
                  <a:stretch>
                    <a:fillRect l="-4783" t="-37333" b="-97333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7" name="Straight Arrow Connector 43">
            <a:extLst>
              <a:ext uri="{FF2B5EF4-FFF2-40B4-BE49-F238E27FC236}">
                <a16:creationId xmlns:a16="http://schemas.microsoft.com/office/drawing/2014/main" id="{AAD3BCF2-8DDF-39BD-5C70-0ABB19F2DF3B}"/>
              </a:ext>
            </a:extLst>
          </p:cNvPr>
          <p:cNvCxnSpPr>
            <a:cxnSpLocks/>
          </p:cNvCxnSpPr>
          <p:nvPr/>
        </p:nvCxnSpPr>
        <p:spPr>
          <a:xfrm flipV="1">
            <a:off x="10008652" y="4452440"/>
            <a:ext cx="16303" cy="2262393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cxnSp>
        <p:nvCxnSpPr>
          <p:cNvPr id="49" name="Straight Connector 51">
            <a:extLst>
              <a:ext uri="{FF2B5EF4-FFF2-40B4-BE49-F238E27FC236}">
                <a16:creationId xmlns:a16="http://schemas.microsoft.com/office/drawing/2014/main" id="{51D3DCFF-767E-DA6F-D694-2C0715F76004}"/>
              </a:ext>
            </a:extLst>
          </p:cNvPr>
          <p:cNvCxnSpPr>
            <a:cxnSpLocks/>
          </p:cNvCxnSpPr>
          <p:nvPr/>
        </p:nvCxnSpPr>
        <p:spPr>
          <a:xfrm>
            <a:off x="9336111" y="445244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52">
                <a:extLst>
                  <a:ext uri="{FF2B5EF4-FFF2-40B4-BE49-F238E27FC236}">
                    <a16:creationId xmlns:a16="http://schemas.microsoft.com/office/drawing/2014/main" id="{AADE2549-1EAA-E04A-1A9A-FF03AF984BE4}"/>
                  </a:ext>
                </a:extLst>
              </p:cNvPr>
              <p:cNvSpPr txBox="1"/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0" name="TextBox 52">
                <a:extLst>
                  <a:ext uri="{FF2B5EF4-FFF2-40B4-BE49-F238E27FC236}">
                    <a16:creationId xmlns:a16="http://schemas.microsoft.com/office/drawing/2014/main" id="{AADE2549-1EAA-E04A-1A9A-FF03AF984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blipFill>
                <a:blip r:embed="rId5"/>
                <a:stretch>
                  <a:fillRect l="-4329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5">
            <a:extLst>
              <a:ext uri="{FF2B5EF4-FFF2-40B4-BE49-F238E27FC236}">
                <a16:creationId xmlns:a16="http://schemas.microsoft.com/office/drawing/2014/main" id="{9FE34744-360F-A98E-49FF-CCBF58A3FBAE}"/>
              </a:ext>
            </a:extLst>
          </p:cNvPr>
          <p:cNvCxnSpPr>
            <a:cxnSpLocks/>
          </p:cNvCxnSpPr>
          <p:nvPr/>
        </p:nvCxnSpPr>
        <p:spPr>
          <a:xfrm>
            <a:off x="9270356" y="3142973"/>
            <a:ext cx="1509199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6">
                <a:extLst>
                  <a:ext uri="{FF2B5EF4-FFF2-40B4-BE49-F238E27FC236}">
                    <a16:creationId xmlns:a16="http://schemas.microsoft.com/office/drawing/2014/main" id="{4A716628-2010-EDF8-116B-972C850A3990}"/>
                  </a:ext>
                </a:extLst>
              </p:cNvPr>
              <p:cNvSpPr txBox="1"/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2" name="TextBox 56">
                <a:extLst>
                  <a:ext uri="{FF2B5EF4-FFF2-40B4-BE49-F238E27FC236}">
                    <a16:creationId xmlns:a16="http://schemas.microsoft.com/office/drawing/2014/main" id="{4A716628-2010-EDF8-116B-972C850A39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blipFill>
                <a:blip r:embed="rId6"/>
                <a:stretch>
                  <a:fillRect l="-4783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7">
            <a:extLst>
              <a:ext uri="{FF2B5EF4-FFF2-40B4-BE49-F238E27FC236}">
                <a16:creationId xmlns:a16="http://schemas.microsoft.com/office/drawing/2014/main" id="{ADAB0098-A340-FF81-92ED-22F4E66AF851}"/>
              </a:ext>
            </a:extLst>
          </p:cNvPr>
          <p:cNvGrpSpPr/>
          <p:nvPr/>
        </p:nvGrpSpPr>
        <p:grpSpPr>
          <a:xfrm>
            <a:off x="8883254" y="2509129"/>
            <a:ext cx="1896301" cy="502975"/>
            <a:chOff x="360264" y="1677210"/>
            <a:chExt cx="1896301" cy="502975"/>
          </a:xfrm>
        </p:grpSpPr>
        <p:cxnSp>
          <p:nvCxnSpPr>
            <p:cNvPr id="54" name="Straight Connector 58">
              <a:extLst>
                <a:ext uri="{FF2B5EF4-FFF2-40B4-BE49-F238E27FC236}">
                  <a16:creationId xmlns:a16="http://schemas.microsoft.com/office/drawing/2014/main" id="{A181D0A3-4B38-AA46-85DF-934F1FC65A55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9">
                  <a:extLst>
                    <a:ext uri="{FF2B5EF4-FFF2-40B4-BE49-F238E27FC236}">
                      <a16:creationId xmlns:a16="http://schemas.microsoft.com/office/drawing/2014/main" id="{7E337B3F-080E-A1C0-A7B9-0BD5A1A0FAEE}"/>
                    </a:ext>
                  </a:extLst>
                </p:cNvPr>
                <p:cNvSpPr txBox="1"/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59">
                  <a:extLst>
                    <a:ext uri="{FF2B5EF4-FFF2-40B4-BE49-F238E27FC236}">
                      <a16:creationId xmlns:a16="http://schemas.microsoft.com/office/drawing/2014/main" id="{253E4063-363E-E307-783D-203946EAD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blipFill>
                  <a:blip r:embed="rId7"/>
                  <a:stretch>
                    <a:fillRect l="-4329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3">
            <a:extLst>
              <a:ext uri="{FF2B5EF4-FFF2-40B4-BE49-F238E27FC236}">
                <a16:creationId xmlns:a16="http://schemas.microsoft.com/office/drawing/2014/main" id="{8152E33A-5E24-FE73-09F3-AC04D0BC1A66}"/>
              </a:ext>
            </a:extLst>
          </p:cNvPr>
          <p:cNvCxnSpPr>
            <a:cxnSpLocks/>
          </p:cNvCxnSpPr>
          <p:nvPr/>
        </p:nvCxnSpPr>
        <p:spPr>
          <a:xfrm>
            <a:off x="9247836" y="1305722"/>
            <a:ext cx="227344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57" name="Straight Arrow Connector 24">
            <a:extLst>
              <a:ext uri="{FF2B5EF4-FFF2-40B4-BE49-F238E27FC236}">
                <a16:creationId xmlns:a16="http://schemas.microsoft.com/office/drawing/2014/main" id="{51967665-E108-D296-B0F0-D27E952B71BA}"/>
              </a:ext>
            </a:extLst>
          </p:cNvPr>
          <p:cNvCxnSpPr>
            <a:cxnSpLocks/>
          </p:cNvCxnSpPr>
          <p:nvPr/>
        </p:nvCxnSpPr>
        <p:spPr>
          <a:xfrm flipV="1">
            <a:off x="10300856" y="3168030"/>
            <a:ext cx="0" cy="3528319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58" name="Straight Arrow Connector 14">
            <a:extLst>
              <a:ext uri="{FF2B5EF4-FFF2-40B4-BE49-F238E27FC236}">
                <a16:creationId xmlns:a16="http://schemas.microsoft.com/office/drawing/2014/main" id="{B066DCB8-FF7D-EC2D-5189-DF4D37315F61}"/>
              </a:ext>
            </a:extLst>
          </p:cNvPr>
          <p:cNvCxnSpPr>
            <a:cxnSpLocks/>
          </p:cNvCxnSpPr>
          <p:nvPr/>
        </p:nvCxnSpPr>
        <p:spPr>
          <a:xfrm flipV="1">
            <a:off x="10619076" y="3012104"/>
            <a:ext cx="0" cy="366325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61" name="TextBox 44">
            <a:extLst>
              <a:ext uri="{FF2B5EF4-FFF2-40B4-BE49-F238E27FC236}">
                <a16:creationId xmlns:a16="http://schemas.microsoft.com/office/drawing/2014/main" id="{1C39668E-BEF4-2BCE-E188-D9BD732207CE}"/>
              </a:ext>
            </a:extLst>
          </p:cNvPr>
          <p:cNvSpPr txBox="1"/>
          <p:nvPr/>
        </p:nvSpPr>
        <p:spPr>
          <a:xfrm>
            <a:off x="915173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62" name="Straight Connector 48">
            <a:extLst>
              <a:ext uri="{FF2B5EF4-FFF2-40B4-BE49-F238E27FC236}">
                <a16:creationId xmlns:a16="http://schemas.microsoft.com/office/drawing/2014/main" id="{2D5A925C-A5CA-6FEF-865D-3B22462D8078}"/>
              </a:ext>
            </a:extLst>
          </p:cNvPr>
          <p:cNvCxnSpPr>
            <a:cxnSpLocks/>
          </p:cNvCxnSpPr>
          <p:nvPr/>
        </p:nvCxnSpPr>
        <p:spPr>
          <a:xfrm>
            <a:off x="9270356" y="3143144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63" name="Straight Connector 51">
            <a:extLst>
              <a:ext uri="{FF2B5EF4-FFF2-40B4-BE49-F238E27FC236}">
                <a16:creationId xmlns:a16="http://schemas.microsoft.com/office/drawing/2014/main" id="{0432403C-9E00-9A6F-2DD9-0F0B13A8AA7F}"/>
              </a:ext>
            </a:extLst>
          </p:cNvPr>
          <p:cNvCxnSpPr>
            <a:cxnSpLocks/>
          </p:cNvCxnSpPr>
          <p:nvPr/>
        </p:nvCxnSpPr>
        <p:spPr>
          <a:xfrm>
            <a:off x="9270356" y="30122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72" name="TextBox 44">
            <a:extLst>
              <a:ext uri="{FF2B5EF4-FFF2-40B4-BE49-F238E27FC236}">
                <a16:creationId xmlns:a16="http://schemas.microsoft.com/office/drawing/2014/main" id="{C28146B4-AB69-ABBA-59D5-C5D97479AFB2}"/>
              </a:ext>
            </a:extLst>
          </p:cNvPr>
          <p:cNvSpPr txBox="1"/>
          <p:nvPr/>
        </p:nvSpPr>
        <p:spPr>
          <a:xfrm>
            <a:off x="11004669" y="535511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422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3" name="TextBox 46">
            <a:extLst>
              <a:ext uri="{FF2B5EF4-FFF2-40B4-BE49-F238E27FC236}">
                <a16:creationId xmlns:a16="http://schemas.microsoft.com/office/drawing/2014/main" id="{342B314E-A080-D89C-5034-D06AD2868897}"/>
              </a:ext>
            </a:extLst>
          </p:cNvPr>
          <p:cNvSpPr txBox="1"/>
          <p:nvPr/>
        </p:nvSpPr>
        <p:spPr>
          <a:xfrm>
            <a:off x="11021810" y="1387026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4" name="TextBox 25">
            <a:extLst>
              <a:ext uri="{FF2B5EF4-FFF2-40B4-BE49-F238E27FC236}">
                <a16:creationId xmlns:a16="http://schemas.microsoft.com/office/drawing/2014/main" id="{11D63A98-5FBA-8C98-1F5C-E0D973A5370E}"/>
              </a:ext>
            </a:extLst>
          </p:cNvPr>
          <p:cNvSpPr txBox="1"/>
          <p:nvPr/>
        </p:nvSpPr>
        <p:spPr>
          <a:xfrm>
            <a:off x="11004669" y="355064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5" name="TextBox 15">
            <a:extLst>
              <a:ext uri="{FF2B5EF4-FFF2-40B4-BE49-F238E27FC236}">
                <a16:creationId xmlns:a16="http://schemas.microsoft.com/office/drawing/2014/main" id="{C18CBA5F-16F2-3D0F-B692-F04E6AFFC0D6}"/>
              </a:ext>
            </a:extLst>
          </p:cNvPr>
          <p:cNvSpPr txBox="1"/>
          <p:nvPr/>
        </p:nvSpPr>
        <p:spPr>
          <a:xfrm>
            <a:off x="11014671" y="324378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7B545C3-9468-EB7F-DAF4-46AA07939FD3}"/>
              </a:ext>
            </a:extLst>
          </p:cNvPr>
          <p:cNvSpPr txBox="1"/>
          <p:nvPr/>
        </p:nvSpPr>
        <p:spPr>
          <a:xfrm rot="20935353">
            <a:off x="6039399" y="5310095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EB3C117-8DD1-9357-A136-848E5264E371}"/>
              </a:ext>
            </a:extLst>
          </p:cNvPr>
          <p:cNvSpPr/>
          <p:nvPr/>
        </p:nvSpPr>
        <p:spPr>
          <a:xfrm>
            <a:off x="5008770" y="5219700"/>
            <a:ext cx="3506977" cy="8579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1D66D0D-A82C-9512-1BAA-695B1DF55AFC}"/>
              </a:ext>
            </a:extLst>
          </p:cNvPr>
          <p:cNvSpPr txBox="1"/>
          <p:nvPr/>
        </p:nvSpPr>
        <p:spPr>
          <a:xfrm>
            <a:off x="654849" y="4124752"/>
            <a:ext cx="5441151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First tests done in 2023: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/>
              <a:t>First identification of 9P</a:t>
            </a:r>
            <a:r>
              <a:rPr lang="en-US" baseline="-25000" dirty="0"/>
              <a:t>1/2, 3/2, </a:t>
            </a:r>
          </a:p>
        </p:txBody>
      </p:sp>
    </p:spTree>
    <p:extLst>
      <p:ext uri="{BB962C8B-B14F-4D97-AF65-F5344CB8AC3E}">
        <p14:creationId xmlns:p14="http://schemas.microsoft.com/office/powerpoint/2010/main" val="3287749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EE48-1C7A-D627-3E16-71618A0E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</a:t>
            </a:r>
            <a:r>
              <a:rPr lang="en-US" dirty="0" err="1"/>
              <a:t>Campain</a:t>
            </a:r>
            <a:r>
              <a:rPr lang="en-US" dirty="0"/>
              <a:t> 2024</a:t>
            </a:r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74A83E8-D1F1-2D77-6620-68242D938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35" y="3753285"/>
            <a:ext cx="2833396" cy="23079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DFDA4C-2C19-0E5D-5D43-BE78DAAD8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65" y="3601353"/>
            <a:ext cx="4985626" cy="26118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339575-E9D9-3312-908A-0CDE7FA317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11"/>
          <a:stretch/>
        </p:blipFill>
        <p:spPr>
          <a:xfrm>
            <a:off x="149296" y="1084533"/>
            <a:ext cx="8041301" cy="2564111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C5622B71-F634-7189-6A91-7E36A4BD2773}"/>
              </a:ext>
            </a:extLst>
          </p:cNvPr>
          <p:cNvSpPr txBox="1"/>
          <p:nvPr/>
        </p:nvSpPr>
        <p:spPr>
          <a:xfrm rot="19144149">
            <a:off x="1019134" y="4685873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3C3FB73-1E65-E2E3-7BCA-7E6317483A04}"/>
              </a:ext>
            </a:extLst>
          </p:cNvPr>
          <p:cNvSpPr txBox="1"/>
          <p:nvPr/>
        </p:nvSpPr>
        <p:spPr>
          <a:xfrm rot="19144149">
            <a:off x="3246714" y="4705712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7B545C3-9468-EB7F-DAF4-46AA07939FD3}"/>
              </a:ext>
            </a:extLst>
          </p:cNvPr>
          <p:cNvSpPr txBox="1"/>
          <p:nvPr/>
        </p:nvSpPr>
        <p:spPr>
          <a:xfrm rot="20935353">
            <a:off x="6039399" y="5310095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4" name="Up Arrow 31">
            <a:extLst>
              <a:ext uri="{FF2B5EF4-FFF2-40B4-BE49-F238E27FC236}">
                <a16:creationId xmlns:a16="http://schemas.microsoft.com/office/drawing/2014/main" id="{809B977A-83EF-6B61-43F3-3BF42059FDBC}"/>
              </a:ext>
            </a:extLst>
          </p:cNvPr>
          <p:cNvSpPr/>
          <p:nvPr/>
        </p:nvSpPr>
        <p:spPr>
          <a:xfrm>
            <a:off x="9978173" y="897071"/>
            <a:ext cx="989259" cy="3022913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0">
            <a:extLst>
              <a:ext uri="{FF2B5EF4-FFF2-40B4-BE49-F238E27FC236}">
                <a16:creationId xmlns:a16="http://schemas.microsoft.com/office/drawing/2014/main" id="{F1279C45-88B1-CC26-F832-22816300C1B0}"/>
              </a:ext>
            </a:extLst>
          </p:cNvPr>
          <p:cNvGrpSpPr/>
          <p:nvPr/>
        </p:nvGrpSpPr>
        <p:grpSpPr>
          <a:xfrm>
            <a:off x="8999767" y="6240158"/>
            <a:ext cx="2094772" cy="475708"/>
            <a:chOff x="227557" y="6201908"/>
            <a:chExt cx="2094772" cy="475708"/>
          </a:xfrm>
        </p:grpSpPr>
        <p:cxnSp>
          <p:nvCxnSpPr>
            <p:cNvPr id="7" name="Straight Connector 41">
              <a:extLst>
                <a:ext uri="{FF2B5EF4-FFF2-40B4-BE49-F238E27FC236}">
                  <a16:creationId xmlns:a16="http://schemas.microsoft.com/office/drawing/2014/main" id="{AD4B6FC0-101A-0B22-A0D3-46A4908019CC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42">
                  <a:extLst>
                    <a:ext uri="{FF2B5EF4-FFF2-40B4-BE49-F238E27FC236}">
                      <a16:creationId xmlns:a16="http://schemas.microsoft.com/office/drawing/2014/main" id="{E23577F5-0262-6833-DADB-E9BAE0C61D37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2">
                  <a:extLst>
                    <a:ext uri="{FF2B5EF4-FFF2-40B4-BE49-F238E27FC236}">
                      <a16:creationId xmlns:a16="http://schemas.microsoft.com/office/drawing/2014/main" id="{359C3D0C-AE44-528D-3EC9-30C8990FA2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5"/>
                  <a:stretch>
                    <a:fillRect l="-4783" t="-37333" b="-97333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9" name="Straight Arrow Connector 43">
            <a:extLst>
              <a:ext uri="{FF2B5EF4-FFF2-40B4-BE49-F238E27FC236}">
                <a16:creationId xmlns:a16="http://schemas.microsoft.com/office/drawing/2014/main" id="{36FC830C-4F63-07BB-D8F5-7CDFDC6E1B5B}"/>
              </a:ext>
            </a:extLst>
          </p:cNvPr>
          <p:cNvCxnSpPr>
            <a:cxnSpLocks/>
          </p:cNvCxnSpPr>
          <p:nvPr/>
        </p:nvCxnSpPr>
        <p:spPr>
          <a:xfrm flipV="1">
            <a:off x="10008652" y="4452440"/>
            <a:ext cx="16303" cy="2262393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cxnSp>
        <p:nvCxnSpPr>
          <p:cNvPr id="10" name="Straight Connector 51">
            <a:extLst>
              <a:ext uri="{FF2B5EF4-FFF2-40B4-BE49-F238E27FC236}">
                <a16:creationId xmlns:a16="http://schemas.microsoft.com/office/drawing/2014/main" id="{3497EDFE-0587-99EF-C616-93935E72C322}"/>
              </a:ext>
            </a:extLst>
          </p:cNvPr>
          <p:cNvCxnSpPr>
            <a:cxnSpLocks/>
          </p:cNvCxnSpPr>
          <p:nvPr/>
        </p:nvCxnSpPr>
        <p:spPr>
          <a:xfrm>
            <a:off x="9336111" y="445244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52">
                <a:extLst>
                  <a:ext uri="{FF2B5EF4-FFF2-40B4-BE49-F238E27FC236}">
                    <a16:creationId xmlns:a16="http://schemas.microsoft.com/office/drawing/2014/main" id="{C387F623-3C1D-897D-D7A2-FAC055F65A9B}"/>
                  </a:ext>
                </a:extLst>
              </p:cNvPr>
              <p:cNvSpPr txBox="1"/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11" name="TextBox 52">
                <a:extLst>
                  <a:ext uri="{FF2B5EF4-FFF2-40B4-BE49-F238E27FC236}">
                    <a16:creationId xmlns:a16="http://schemas.microsoft.com/office/drawing/2014/main" id="{C387F623-3C1D-897D-D7A2-FAC055F65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blipFill>
                <a:blip r:embed="rId6"/>
                <a:stretch>
                  <a:fillRect l="-4329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55">
            <a:extLst>
              <a:ext uri="{FF2B5EF4-FFF2-40B4-BE49-F238E27FC236}">
                <a16:creationId xmlns:a16="http://schemas.microsoft.com/office/drawing/2014/main" id="{302EFB1F-B974-959C-E227-6D068A873ED9}"/>
              </a:ext>
            </a:extLst>
          </p:cNvPr>
          <p:cNvCxnSpPr>
            <a:cxnSpLocks/>
          </p:cNvCxnSpPr>
          <p:nvPr/>
        </p:nvCxnSpPr>
        <p:spPr>
          <a:xfrm>
            <a:off x="9270356" y="3142973"/>
            <a:ext cx="1509199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56">
                <a:extLst>
                  <a:ext uri="{FF2B5EF4-FFF2-40B4-BE49-F238E27FC236}">
                    <a16:creationId xmlns:a16="http://schemas.microsoft.com/office/drawing/2014/main" id="{81F202CD-EE90-51A6-40D6-EC7977CFEA85}"/>
                  </a:ext>
                </a:extLst>
              </p:cNvPr>
              <p:cNvSpPr txBox="1"/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13" name="TextBox 56">
                <a:extLst>
                  <a:ext uri="{FF2B5EF4-FFF2-40B4-BE49-F238E27FC236}">
                    <a16:creationId xmlns:a16="http://schemas.microsoft.com/office/drawing/2014/main" id="{81F202CD-EE90-51A6-40D6-EC7977CFE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blipFill>
                <a:blip r:embed="rId7"/>
                <a:stretch>
                  <a:fillRect l="-4783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57">
            <a:extLst>
              <a:ext uri="{FF2B5EF4-FFF2-40B4-BE49-F238E27FC236}">
                <a16:creationId xmlns:a16="http://schemas.microsoft.com/office/drawing/2014/main" id="{7E1E391B-8961-F3BA-DFE6-221FE15ADAE6}"/>
              </a:ext>
            </a:extLst>
          </p:cNvPr>
          <p:cNvGrpSpPr/>
          <p:nvPr/>
        </p:nvGrpSpPr>
        <p:grpSpPr>
          <a:xfrm>
            <a:off x="8883254" y="2509129"/>
            <a:ext cx="1896301" cy="502975"/>
            <a:chOff x="360264" y="1677210"/>
            <a:chExt cx="1896301" cy="502975"/>
          </a:xfrm>
        </p:grpSpPr>
        <p:cxnSp>
          <p:nvCxnSpPr>
            <p:cNvPr id="17" name="Straight Connector 58">
              <a:extLst>
                <a:ext uri="{FF2B5EF4-FFF2-40B4-BE49-F238E27FC236}">
                  <a16:creationId xmlns:a16="http://schemas.microsoft.com/office/drawing/2014/main" id="{262D49B3-485D-474D-A0E4-53614A7F6343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59">
                  <a:extLst>
                    <a:ext uri="{FF2B5EF4-FFF2-40B4-BE49-F238E27FC236}">
                      <a16:creationId xmlns:a16="http://schemas.microsoft.com/office/drawing/2014/main" id="{DAE965E8-2070-15B6-2C68-79EB2F925704}"/>
                    </a:ext>
                  </a:extLst>
                </p:cNvPr>
                <p:cNvSpPr txBox="1"/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59">
                  <a:extLst>
                    <a:ext uri="{FF2B5EF4-FFF2-40B4-BE49-F238E27FC236}">
                      <a16:creationId xmlns:a16="http://schemas.microsoft.com/office/drawing/2014/main" id="{253E4063-363E-E307-783D-203946EAD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blipFill>
                  <a:blip r:embed="rId8"/>
                  <a:stretch>
                    <a:fillRect l="-4329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9" name="Straight Connector 53">
            <a:extLst>
              <a:ext uri="{FF2B5EF4-FFF2-40B4-BE49-F238E27FC236}">
                <a16:creationId xmlns:a16="http://schemas.microsoft.com/office/drawing/2014/main" id="{C598358E-6E10-B89A-F642-072FF3C294B5}"/>
              </a:ext>
            </a:extLst>
          </p:cNvPr>
          <p:cNvCxnSpPr>
            <a:cxnSpLocks/>
          </p:cNvCxnSpPr>
          <p:nvPr/>
        </p:nvCxnSpPr>
        <p:spPr>
          <a:xfrm>
            <a:off x="9247836" y="1305722"/>
            <a:ext cx="227344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20" name="Straight Arrow Connector 24">
            <a:extLst>
              <a:ext uri="{FF2B5EF4-FFF2-40B4-BE49-F238E27FC236}">
                <a16:creationId xmlns:a16="http://schemas.microsoft.com/office/drawing/2014/main" id="{F8124A6A-6D0F-D071-9727-41C08F5DE5D0}"/>
              </a:ext>
            </a:extLst>
          </p:cNvPr>
          <p:cNvCxnSpPr>
            <a:cxnSpLocks/>
          </p:cNvCxnSpPr>
          <p:nvPr/>
        </p:nvCxnSpPr>
        <p:spPr>
          <a:xfrm flipV="1">
            <a:off x="10300856" y="3168030"/>
            <a:ext cx="0" cy="3528319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21" name="Straight Arrow Connector 14">
            <a:extLst>
              <a:ext uri="{FF2B5EF4-FFF2-40B4-BE49-F238E27FC236}">
                <a16:creationId xmlns:a16="http://schemas.microsoft.com/office/drawing/2014/main" id="{07730565-0DE2-CF51-3731-00B48653035B}"/>
              </a:ext>
            </a:extLst>
          </p:cNvPr>
          <p:cNvCxnSpPr>
            <a:cxnSpLocks/>
          </p:cNvCxnSpPr>
          <p:nvPr/>
        </p:nvCxnSpPr>
        <p:spPr>
          <a:xfrm flipV="1">
            <a:off x="10619076" y="3012104"/>
            <a:ext cx="0" cy="366325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22" name="TextBox 44">
            <a:extLst>
              <a:ext uri="{FF2B5EF4-FFF2-40B4-BE49-F238E27FC236}">
                <a16:creationId xmlns:a16="http://schemas.microsoft.com/office/drawing/2014/main" id="{B506986A-2079-A67F-6E3E-AF05D8B75B8C}"/>
              </a:ext>
            </a:extLst>
          </p:cNvPr>
          <p:cNvSpPr txBox="1"/>
          <p:nvPr/>
        </p:nvSpPr>
        <p:spPr>
          <a:xfrm>
            <a:off x="915173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3" name="Straight Connector 48">
            <a:extLst>
              <a:ext uri="{FF2B5EF4-FFF2-40B4-BE49-F238E27FC236}">
                <a16:creationId xmlns:a16="http://schemas.microsoft.com/office/drawing/2014/main" id="{2525621A-8ACF-6E70-6EB3-173061CEFFC5}"/>
              </a:ext>
            </a:extLst>
          </p:cNvPr>
          <p:cNvCxnSpPr>
            <a:cxnSpLocks/>
          </p:cNvCxnSpPr>
          <p:nvPr/>
        </p:nvCxnSpPr>
        <p:spPr>
          <a:xfrm>
            <a:off x="9270356" y="3143144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24" name="Straight Connector 51">
            <a:extLst>
              <a:ext uri="{FF2B5EF4-FFF2-40B4-BE49-F238E27FC236}">
                <a16:creationId xmlns:a16="http://schemas.microsoft.com/office/drawing/2014/main" id="{53E8BC51-DF45-6340-BB5F-725F5392D6F6}"/>
              </a:ext>
            </a:extLst>
          </p:cNvPr>
          <p:cNvCxnSpPr>
            <a:cxnSpLocks/>
          </p:cNvCxnSpPr>
          <p:nvPr/>
        </p:nvCxnSpPr>
        <p:spPr>
          <a:xfrm>
            <a:off x="9270356" y="30122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25" name="TextBox 44">
            <a:extLst>
              <a:ext uri="{FF2B5EF4-FFF2-40B4-BE49-F238E27FC236}">
                <a16:creationId xmlns:a16="http://schemas.microsoft.com/office/drawing/2014/main" id="{0A9BAB44-2D13-AA13-6836-E281CD37E382}"/>
              </a:ext>
            </a:extLst>
          </p:cNvPr>
          <p:cNvSpPr txBox="1"/>
          <p:nvPr/>
        </p:nvSpPr>
        <p:spPr>
          <a:xfrm>
            <a:off x="11004669" y="535511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422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6" name="TextBox 46">
            <a:extLst>
              <a:ext uri="{FF2B5EF4-FFF2-40B4-BE49-F238E27FC236}">
                <a16:creationId xmlns:a16="http://schemas.microsoft.com/office/drawing/2014/main" id="{67956F63-626D-5B4E-3DC1-770E21F40658}"/>
              </a:ext>
            </a:extLst>
          </p:cNvPr>
          <p:cNvSpPr txBox="1"/>
          <p:nvPr/>
        </p:nvSpPr>
        <p:spPr>
          <a:xfrm>
            <a:off x="11021810" y="1387026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45CE9A47-9300-8879-E073-8B9D2959E326}"/>
              </a:ext>
            </a:extLst>
          </p:cNvPr>
          <p:cNvSpPr txBox="1"/>
          <p:nvPr/>
        </p:nvSpPr>
        <p:spPr>
          <a:xfrm>
            <a:off x="11004669" y="355064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379CDA90-B02D-D895-C52B-305A97F29B42}"/>
              </a:ext>
            </a:extLst>
          </p:cNvPr>
          <p:cNvSpPr txBox="1"/>
          <p:nvPr/>
        </p:nvSpPr>
        <p:spPr>
          <a:xfrm>
            <a:off x="11014671" y="324378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9" name="Straight Connector 48">
            <a:extLst>
              <a:ext uri="{FF2B5EF4-FFF2-40B4-BE49-F238E27FC236}">
                <a16:creationId xmlns:a16="http://schemas.microsoft.com/office/drawing/2014/main" id="{8A1B2BBB-B9E6-B531-5CF8-E5BAF1557B19}"/>
              </a:ext>
            </a:extLst>
          </p:cNvPr>
          <p:cNvCxnSpPr>
            <a:cxnSpLocks/>
          </p:cNvCxnSpPr>
          <p:nvPr/>
        </p:nvCxnSpPr>
        <p:spPr>
          <a:xfrm>
            <a:off x="9247836" y="19694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0" name="Straight Connector 51">
            <a:extLst>
              <a:ext uri="{FF2B5EF4-FFF2-40B4-BE49-F238E27FC236}">
                <a16:creationId xmlns:a16="http://schemas.microsoft.com/office/drawing/2014/main" id="{FFA10006-9471-1954-27E1-EA9203A9117C}"/>
              </a:ext>
            </a:extLst>
          </p:cNvPr>
          <p:cNvCxnSpPr>
            <a:cxnSpLocks/>
          </p:cNvCxnSpPr>
          <p:nvPr/>
        </p:nvCxnSpPr>
        <p:spPr>
          <a:xfrm>
            <a:off x="9247836" y="1827146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59">
                <a:extLst>
                  <a:ext uri="{FF2B5EF4-FFF2-40B4-BE49-F238E27FC236}">
                    <a16:creationId xmlns:a16="http://schemas.microsoft.com/office/drawing/2014/main" id="{EF146AE3-48E1-1D55-4058-82F87B3364E3}"/>
                  </a:ext>
                </a:extLst>
              </p:cNvPr>
              <p:cNvSpPr txBox="1"/>
              <p:nvPr/>
            </p:nvSpPr>
            <p:spPr>
              <a:xfrm>
                <a:off x="8900494" y="1356816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dirty="0">
                    <a:solidFill>
                      <a:srgbClr val="000000"/>
                    </a:solidFill>
                    <a:latin typeface="Calibri"/>
                  </a:rPr>
                  <a:t>10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1" name="TextBox 59">
                <a:extLst>
                  <a:ext uri="{FF2B5EF4-FFF2-40B4-BE49-F238E27FC236}">
                    <a16:creationId xmlns:a16="http://schemas.microsoft.com/office/drawing/2014/main" id="{EF146AE3-48E1-1D55-4058-82F87B336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0494" y="1356816"/>
                <a:ext cx="1404152" cy="409536"/>
              </a:xfrm>
              <a:prstGeom prst="rect">
                <a:avLst/>
              </a:prstGeom>
              <a:blipFill>
                <a:blip r:embed="rId9"/>
                <a:stretch>
                  <a:fillRect l="-4348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14E009AB-60F6-3B38-10D9-8922B0E4A5A0}"/>
                  </a:ext>
                </a:extLst>
              </p:cNvPr>
              <p:cNvSpPr txBox="1"/>
              <p:nvPr/>
            </p:nvSpPr>
            <p:spPr>
              <a:xfrm>
                <a:off x="8889979" y="1951162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dirty="0">
                    <a:solidFill>
                      <a:srgbClr val="000000"/>
                    </a:solidFill>
                    <a:latin typeface="Calibri"/>
                  </a:rPr>
                  <a:t>10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14E009AB-60F6-3B38-10D9-8922B0E4A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9979" y="1951162"/>
                <a:ext cx="1404152" cy="409536"/>
              </a:xfrm>
              <a:prstGeom prst="rect">
                <a:avLst/>
              </a:prstGeom>
              <a:blipFill>
                <a:blip r:embed="rId10"/>
                <a:stretch>
                  <a:fillRect l="-4329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14">
            <a:extLst>
              <a:ext uri="{FF2B5EF4-FFF2-40B4-BE49-F238E27FC236}">
                <a16:creationId xmlns:a16="http://schemas.microsoft.com/office/drawing/2014/main" id="{01C6463E-B880-713C-186C-C3C917C70285}"/>
              </a:ext>
            </a:extLst>
          </p:cNvPr>
          <p:cNvCxnSpPr>
            <a:cxnSpLocks/>
          </p:cNvCxnSpPr>
          <p:nvPr/>
        </p:nvCxnSpPr>
        <p:spPr>
          <a:xfrm flipV="1">
            <a:off x="10845319" y="1969460"/>
            <a:ext cx="0" cy="4716779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cxnSp>
        <p:nvCxnSpPr>
          <p:cNvPr id="34" name="Straight Arrow Connector 14">
            <a:extLst>
              <a:ext uri="{FF2B5EF4-FFF2-40B4-BE49-F238E27FC236}">
                <a16:creationId xmlns:a16="http://schemas.microsoft.com/office/drawing/2014/main" id="{2BBFA6AF-56F2-CE42-9243-A41B5D2D1C29}"/>
              </a:ext>
            </a:extLst>
          </p:cNvPr>
          <p:cNvCxnSpPr>
            <a:cxnSpLocks/>
          </p:cNvCxnSpPr>
          <p:nvPr/>
        </p:nvCxnSpPr>
        <p:spPr>
          <a:xfrm flipH="1" flipV="1">
            <a:off x="11060650" y="1827146"/>
            <a:ext cx="17141" cy="4871804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88667DF9-553D-A4C3-8C38-4F1F6B3EFC18}"/>
              </a:ext>
            </a:extLst>
          </p:cNvPr>
          <p:cNvSpPr txBox="1"/>
          <p:nvPr/>
        </p:nvSpPr>
        <p:spPr>
          <a:xfrm>
            <a:off x="11094539" y="2171973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342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6" name="TextBox 15">
            <a:extLst>
              <a:ext uri="{FF2B5EF4-FFF2-40B4-BE49-F238E27FC236}">
                <a16:creationId xmlns:a16="http://schemas.microsoft.com/office/drawing/2014/main" id="{F0695947-1E68-AC0F-D5A9-B9B805943870}"/>
              </a:ext>
            </a:extLst>
          </p:cNvPr>
          <p:cNvSpPr txBox="1"/>
          <p:nvPr/>
        </p:nvSpPr>
        <p:spPr>
          <a:xfrm>
            <a:off x="11099935" y="2548114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344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634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2A5A7-0672-DDF0-F9EA-35D27C45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Lifetimes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0A499-C29A-4F6B-5BB9-8410FAF45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345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8668-7A92-85A4-01E6-C49B7E3B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8p3/2 </a:t>
            </a:r>
            <a:r>
              <a:rPr lang="fr-FR" dirty="0" err="1"/>
              <a:t>Lifetime</a:t>
            </a:r>
            <a:r>
              <a:rPr lang="fr-FR" dirty="0"/>
              <a:t> </a:t>
            </a:r>
            <a:r>
              <a:rPr lang="fr-FR" dirty="0" err="1"/>
              <a:t>reference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07D3F-BF42-110A-2FC6-66E93209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DF15-C229-48B7-BAF9-986BF1C52604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DC6B8B-65A6-53F8-893A-91E2F8EDF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7" y="939795"/>
            <a:ext cx="7308433" cy="5481325"/>
          </a:xfrm>
          <a:prstGeom prst="rect">
            <a:avLst/>
          </a:prstGeom>
        </p:spPr>
      </p:pic>
      <p:sp>
        <p:nvSpPr>
          <p:cNvPr id="24" name="Up Arrow 31">
            <a:extLst>
              <a:ext uri="{FF2B5EF4-FFF2-40B4-BE49-F238E27FC236}">
                <a16:creationId xmlns:a16="http://schemas.microsoft.com/office/drawing/2014/main" id="{963D38FA-436B-3616-40F0-2D2E8AE1C312}"/>
              </a:ext>
            </a:extLst>
          </p:cNvPr>
          <p:cNvSpPr/>
          <p:nvPr/>
        </p:nvSpPr>
        <p:spPr>
          <a:xfrm>
            <a:off x="9978173" y="897071"/>
            <a:ext cx="989259" cy="4040689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40">
            <a:extLst>
              <a:ext uri="{FF2B5EF4-FFF2-40B4-BE49-F238E27FC236}">
                <a16:creationId xmlns:a16="http://schemas.microsoft.com/office/drawing/2014/main" id="{C7547BF2-0344-31A4-CB6E-86B45DDAF727}"/>
              </a:ext>
            </a:extLst>
          </p:cNvPr>
          <p:cNvGrpSpPr/>
          <p:nvPr/>
        </p:nvGrpSpPr>
        <p:grpSpPr>
          <a:xfrm>
            <a:off x="8999767" y="6240158"/>
            <a:ext cx="2094772" cy="475708"/>
            <a:chOff x="227557" y="6201908"/>
            <a:chExt cx="2094772" cy="475708"/>
          </a:xfrm>
        </p:grpSpPr>
        <p:cxnSp>
          <p:nvCxnSpPr>
            <p:cNvPr id="26" name="Straight Connector 41">
              <a:extLst>
                <a:ext uri="{FF2B5EF4-FFF2-40B4-BE49-F238E27FC236}">
                  <a16:creationId xmlns:a16="http://schemas.microsoft.com/office/drawing/2014/main" id="{BCCB845D-C6D0-7DC7-A704-7859DD22B5DD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42">
                  <a:extLst>
                    <a:ext uri="{FF2B5EF4-FFF2-40B4-BE49-F238E27FC236}">
                      <a16:creationId xmlns:a16="http://schemas.microsoft.com/office/drawing/2014/main" id="{5A37B2C8-B4BE-26B7-D466-92EEE57A5CD5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2">
                  <a:extLst>
                    <a:ext uri="{FF2B5EF4-FFF2-40B4-BE49-F238E27FC236}">
                      <a16:creationId xmlns:a16="http://schemas.microsoft.com/office/drawing/2014/main" id="{359C3D0C-AE44-528D-3EC9-30C8990FA2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4"/>
                  <a:stretch>
                    <a:fillRect l="-4783" t="-37333" b="-97333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8" name="Straight Arrow Connector 43">
            <a:extLst>
              <a:ext uri="{FF2B5EF4-FFF2-40B4-BE49-F238E27FC236}">
                <a16:creationId xmlns:a16="http://schemas.microsoft.com/office/drawing/2014/main" id="{3DB7FA85-40DF-0804-F16C-7FE112B444AA}"/>
              </a:ext>
            </a:extLst>
          </p:cNvPr>
          <p:cNvCxnSpPr>
            <a:cxnSpLocks/>
          </p:cNvCxnSpPr>
          <p:nvPr/>
        </p:nvCxnSpPr>
        <p:spPr>
          <a:xfrm flipV="1">
            <a:off x="10451416" y="4452440"/>
            <a:ext cx="16303" cy="2262393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cxnSp>
        <p:nvCxnSpPr>
          <p:cNvPr id="29" name="Straight Connector 51">
            <a:extLst>
              <a:ext uri="{FF2B5EF4-FFF2-40B4-BE49-F238E27FC236}">
                <a16:creationId xmlns:a16="http://schemas.microsoft.com/office/drawing/2014/main" id="{B2B72C3C-3281-AF1A-5D4C-40CA63C5F047}"/>
              </a:ext>
            </a:extLst>
          </p:cNvPr>
          <p:cNvCxnSpPr>
            <a:cxnSpLocks/>
          </p:cNvCxnSpPr>
          <p:nvPr/>
        </p:nvCxnSpPr>
        <p:spPr>
          <a:xfrm>
            <a:off x="9336111" y="445244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52">
                <a:extLst>
                  <a:ext uri="{FF2B5EF4-FFF2-40B4-BE49-F238E27FC236}">
                    <a16:creationId xmlns:a16="http://schemas.microsoft.com/office/drawing/2014/main" id="{98CF9A77-A9C2-CA80-FEED-5C5CCE005B83}"/>
                  </a:ext>
                </a:extLst>
              </p:cNvPr>
              <p:cNvSpPr txBox="1"/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0" name="TextBox 52">
                <a:extLst>
                  <a:ext uri="{FF2B5EF4-FFF2-40B4-BE49-F238E27FC236}">
                    <a16:creationId xmlns:a16="http://schemas.microsoft.com/office/drawing/2014/main" id="{98CF9A77-A9C2-CA80-FEED-5C5CCE005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3254" y="3919984"/>
                <a:ext cx="1404152" cy="409536"/>
              </a:xfrm>
              <a:prstGeom prst="rect">
                <a:avLst/>
              </a:prstGeom>
              <a:blipFill>
                <a:blip r:embed="rId5"/>
                <a:stretch>
                  <a:fillRect l="-4329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55">
            <a:extLst>
              <a:ext uri="{FF2B5EF4-FFF2-40B4-BE49-F238E27FC236}">
                <a16:creationId xmlns:a16="http://schemas.microsoft.com/office/drawing/2014/main" id="{4104D800-9ABA-A8B5-3E93-95139448CCB8}"/>
              </a:ext>
            </a:extLst>
          </p:cNvPr>
          <p:cNvCxnSpPr>
            <a:cxnSpLocks/>
          </p:cNvCxnSpPr>
          <p:nvPr/>
        </p:nvCxnSpPr>
        <p:spPr>
          <a:xfrm>
            <a:off x="9270356" y="3142973"/>
            <a:ext cx="1509199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9D405423-2E2D-6CB4-E802-BCD626B69BF1}"/>
                  </a:ext>
                </a:extLst>
              </p:cNvPr>
              <p:cNvSpPr txBox="1"/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9D405423-2E2D-6CB4-E802-BCD626B69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3431" y="3143750"/>
                <a:ext cx="1404152" cy="452298"/>
              </a:xfrm>
              <a:prstGeom prst="rect">
                <a:avLst/>
              </a:prstGeom>
              <a:blipFill>
                <a:blip r:embed="rId6"/>
                <a:stretch>
                  <a:fillRect l="-4783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57">
            <a:extLst>
              <a:ext uri="{FF2B5EF4-FFF2-40B4-BE49-F238E27FC236}">
                <a16:creationId xmlns:a16="http://schemas.microsoft.com/office/drawing/2014/main" id="{B9D45CC6-02F7-D8DB-C33D-555D07172471}"/>
              </a:ext>
            </a:extLst>
          </p:cNvPr>
          <p:cNvGrpSpPr/>
          <p:nvPr/>
        </p:nvGrpSpPr>
        <p:grpSpPr>
          <a:xfrm>
            <a:off x="8883254" y="2509129"/>
            <a:ext cx="1896301" cy="502975"/>
            <a:chOff x="360264" y="1677210"/>
            <a:chExt cx="1896301" cy="502975"/>
          </a:xfrm>
        </p:grpSpPr>
        <p:cxnSp>
          <p:nvCxnSpPr>
            <p:cNvPr id="34" name="Straight Connector 58">
              <a:extLst>
                <a:ext uri="{FF2B5EF4-FFF2-40B4-BE49-F238E27FC236}">
                  <a16:creationId xmlns:a16="http://schemas.microsoft.com/office/drawing/2014/main" id="{4D6433CC-3652-BA10-E7E9-83337E961BA0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59">
                  <a:extLst>
                    <a:ext uri="{FF2B5EF4-FFF2-40B4-BE49-F238E27FC236}">
                      <a16:creationId xmlns:a16="http://schemas.microsoft.com/office/drawing/2014/main" id="{C0365EE9-CC8A-E96B-EC92-E8E1CF607064}"/>
                    </a:ext>
                  </a:extLst>
                </p:cNvPr>
                <p:cNvSpPr txBox="1"/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59">
                  <a:extLst>
                    <a:ext uri="{FF2B5EF4-FFF2-40B4-BE49-F238E27FC236}">
                      <a16:creationId xmlns:a16="http://schemas.microsoft.com/office/drawing/2014/main" id="{253E4063-363E-E307-783D-203946EAD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blipFill>
                  <a:blip r:embed="rId7"/>
                  <a:stretch>
                    <a:fillRect l="-4329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6" name="Straight Connector 53">
            <a:extLst>
              <a:ext uri="{FF2B5EF4-FFF2-40B4-BE49-F238E27FC236}">
                <a16:creationId xmlns:a16="http://schemas.microsoft.com/office/drawing/2014/main" id="{7F7943B7-D618-2CDC-5712-D27656416EC5}"/>
              </a:ext>
            </a:extLst>
          </p:cNvPr>
          <p:cNvCxnSpPr>
            <a:cxnSpLocks/>
          </p:cNvCxnSpPr>
          <p:nvPr/>
        </p:nvCxnSpPr>
        <p:spPr>
          <a:xfrm>
            <a:off x="9247836" y="1305722"/>
            <a:ext cx="227344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sp>
        <p:nvSpPr>
          <p:cNvPr id="39" name="TextBox 44">
            <a:extLst>
              <a:ext uri="{FF2B5EF4-FFF2-40B4-BE49-F238E27FC236}">
                <a16:creationId xmlns:a16="http://schemas.microsoft.com/office/drawing/2014/main" id="{EAD7ADA2-D8D6-6A92-35A7-4A50682DBE1A}"/>
              </a:ext>
            </a:extLst>
          </p:cNvPr>
          <p:cNvSpPr txBox="1"/>
          <p:nvPr/>
        </p:nvSpPr>
        <p:spPr>
          <a:xfrm>
            <a:off x="915173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0" name="Straight Connector 48">
            <a:extLst>
              <a:ext uri="{FF2B5EF4-FFF2-40B4-BE49-F238E27FC236}">
                <a16:creationId xmlns:a16="http://schemas.microsoft.com/office/drawing/2014/main" id="{ADE7DF7F-40AD-B37D-7788-5C85E11B901E}"/>
              </a:ext>
            </a:extLst>
          </p:cNvPr>
          <p:cNvCxnSpPr>
            <a:cxnSpLocks/>
          </p:cNvCxnSpPr>
          <p:nvPr/>
        </p:nvCxnSpPr>
        <p:spPr>
          <a:xfrm>
            <a:off x="9270356" y="3143144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41" name="Straight Connector 51">
            <a:extLst>
              <a:ext uri="{FF2B5EF4-FFF2-40B4-BE49-F238E27FC236}">
                <a16:creationId xmlns:a16="http://schemas.microsoft.com/office/drawing/2014/main" id="{DDEE42AA-B857-0F06-9432-47DE47600BC4}"/>
              </a:ext>
            </a:extLst>
          </p:cNvPr>
          <p:cNvCxnSpPr>
            <a:cxnSpLocks/>
          </p:cNvCxnSpPr>
          <p:nvPr/>
        </p:nvCxnSpPr>
        <p:spPr>
          <a:xfrm>
            <a:off x="9270356" y="30122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42" name="TextBox 44">
            <a:extLst>
              <a:ext uri="{FF2B5EF4-FFF2-40B4-BE49-F238E27FC236}">
                <a16:creationId xmlns:a16="http://schemas.microsoft.com/office/drawing/2014/main" id="{15C60D1E-5A0D-46D2-FA11-8F92987495D7}"/>
              </a:ext>
            </a:extLst>
          </p:cNvPr>
          <p:cNvSpPr txBox="1"/>
          <p:nvPr/>
        </p:nvSpPr>
        <p:spPr>
          <a:xfrm>
            <a:off x="11004669" y="535511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422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3" name="TextBox 46">
            <a:extLst>
              <a:ext uri="{FF2B5EF4-FFF2-40B4-BE49-F238E27FC236}">
                <a16:creationId xmlns:a16="http://schemas.microsoft.com/office/drawing/2014/main" id="{893A39A1-5924-EF42-B1FE-2D96634B1438}"/>
              </a:ext>
            </a:extLst>
          </p:cNvPr>
          <p:cNvSpPr txBox="1"/>
          <p:nvPr/>
        </p:nvSpPr>
        <p:spPr>
          <a:xfrm>
            <a:off x="11021810" y="1387026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4" name="TextBox 25">
            <a:extLst>
              <a:ext uri="{FF2B5EF4-FFF2-40B4-BE49-F238E27FC236}">
                <a16:creationId xmlns:a16="http://schemas.microsoft.com/office/drawing/2014/main" id="{FC24AECB-6F76-F1DB-34DD-B98D5902EF48}"/>
              </a:ext>
            </a:extLst>
          </p:cNvPr>
          <p:cNvSpPr txBox="1"/>
          <p:nvPr/>
        </p:nvSpPr>
        <p:spPr>
          <a:xfrm>
            <a:off x="11004669" y="355064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5" name="TextBox 15">
            <a:extLst>
              <a:ext uri="{FF2B5EF4-FFF2-40B4-BE49-F238E27FC236}">
                <a16:creationId xmlns:a16="http://schemas.microsoft.com/office/drawing/2014/main" id="{A609F060-A51F-29E7-728E-923926C79450}"/>
              </a:ext>
            </a:extLst>
          </p:cNvPr>
          <p:cNvSpPr txBox="1"/>
          <p:nvPr/>
        </p:nvSpPr>
        <p:spPr>
          <a:xfrm>
            <a:off x="11014671" y="324378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373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8668-7A92-85A4-01E6-C49B7E3B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8p3/2 </a:t>
            </a:r>
            <a:r>
              <a:rPr lang="fr-FR" dirty="0" err="1"/>
              <a:t>Lifetime</a:t>
            </a:r>
            <a:r>
              <a:rPr lang="fr-FR" dirty="0"/>
              <a:t> </a:t>
            </a:r>
            <a:r>
              <a:rPr lang="fr-FR" dirty="0" err="1"/>
              <a:t>reference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07D3F-BF42-110A-2FC6-66E93209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DF15-C229-48B7-BAF9-986BF1C52604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DC6B8B-65A6-53F8-893A-91E2F8EDF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7" y="939795"/>
            <a:ext cx="7308433" cy="54813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DAE280-B408-ADFB-E267-140827B64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167" y="2035936"/>
            <a:ext cx="5177850" cy="30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36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DDC6B8B-65A6-53F8-893A-91E2F8EDF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7" y="939795"/>
            <a:ext cx="7308433" cy="54813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BF19BA-1ADE-97BA-8E47-62B8842A8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6" y="939795"/>
            <a:ext cx="7308433" cy="5481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0C8668-7A92-85A4-01E6-C49B7E3B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8p3/2 </a:t>
            </a:r>
            <a:r>
              <a:rPr lang="fr-FR" dirty="0" err="1"/>
              <a:t>Lifetime</a:t>
            </a:r>
            <a:r>
              <a:rPr lang="fr-FR" dirty="0"/>
              <a:t> </a:t>
            </a:r>
            <a:r>
              <a:rPr lang="fr-FR" dirty="0" err="1"/>
              <a:t>reference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07D3F-BF42-110A-2FC6-66E93209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DF15-C229-48B7-BAF9-986BF1C52604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C26C05-373E-9DD9-7616-6C940DFF7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7135" y="2035937"/>
            <a:ext cx="5115830" cy="37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7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</a:t>
            </a:r>
            <a:r>
              <a:rPr lang="en-US" dirty="0" err="1"/>
              <a:t>campain</a:t>
            </a:r>
            <a:r>
              <a:rPr lang="en-US" dirty="0"/>
              <a:t>  : 9P Lifetimes</a:t>
            </a:r>
            <a:endParaRPr lang="fr-FR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0A5EC7-3E45-B0F0-3BD5-31EA069F2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86"/>
          <a:stretch/>
        </p:blipFill>
        <p:spPr>
          <a:xfrm>
            <a:off x="5844962" y="1866937"/>
            <a:ext cx="5516613" cy="41386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4F1F36-B3E6-95D2-C08D-E174D77C18A8}"/>
              </a:ext>
            </a:extLst>
          </p:cNvPr>
          <p:cNvSpPr txBox="1"/>
          <p:nvPr/>
        </p:nvSpPr>
        <p:spPr>
          <a:xfrm>
            <a:off x="8219975" y="1031840"/>
            <a:ext cx="250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2023</a:t>
            </a:r>
          </a:p>
        </p:txBody>
      </p:sp>
      <p:sp>
        <p:nvSpPr>
          <p:cNvPr id="5" name="Up Arrow 31">
            <a:extLst>
              <a:ext uri="{FF2B5EF4-FFF2-40B4-BE49-F238E27FC236}">
                <a16:creationId xmlns:a16="http://schemas.microsoft.com/office/drawing/2014/main" id="{F8E13A06-E703-488A-EA66-E506B579565F}"/>
              </a:ext>
            </a:extLst>
          </p:cNvPr>
          <p:cNvSpPr/>
          <p:nvPr/>
        </p:nvSpPr>
        <p:spPr>
          <a:xfrm>
            <a:off x="577730" y="897071"/>
            <a:ext cx="989259" cy="3022913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40">
            <a:extLst>
              <a:ext uri="{FF2B5EF4-FFF2-40B4-BE49-F238E27FC236}">
                <a16:creationId xmlns:a16="http://schemas.microsoft.com/office/drawing/2014/main" id="{07F01EA1-F625-5026-EAA9-86770BD33A9A}"/>
              </a:ext>
            </a:extLst>
          </p:cNvPr>
          <p:cNvGrpSpPr/>
          <p:nvPr/>
        </p:nvGrpSpPr>
        <p:grpSpPr>
          <a:xfrm>
            <a:off x="150407" y="6240158"/>
            <a:ext cx="1404152" cy="475708"/>
            <a:chOff x="227557" y="6201908"/>
            <a:chExt cx="1404152" cy="475708"/>
          </a:xfrm>
        </p:grpSpPr>
        <p:cxnSp>
          <p:nvCxnSpPr>
            <p:cNvPr id="8" name="Straight Connector 41">
              <a:extLst>
                <a:ext uri="{FF2B5EF4-FFF2-40B4-BE49-F238E27FC236}">
                  <a16:creationId xmlns:a16="http://schemas.microsoft.com/office/drawing/2014/main" id="{9840D4FA-48D3-D980-1665-55BCE543BF93}"/>
                </a:ext>
              </a:extLst>
            </p:cNvPr>
            <p:cNvCxnSpPr>
              <a:cxnSpLocks/>
            </p:cNvCxnSpPr>
            <p:nvPr/>
          </p:nvCxnSpPr>
          <p:spPr>
            <a:xfrm>
              <a:off x="813121" y="6677616"/>
              <a:ext cx="81858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42">
                  <a:extLst>
                    <a:ext uri="{FF2B5EF4-FFF2-40B4-BE49-F238E27FC236}">
                      <a16:creationId xmlns:a16="http://schemas.microsoft.com/office/drawing/2014/main" id="{7C5419EC-50CB-F200-978B-2EE700CD5035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2">
                  <a:extLst>
                    <a:ext uri="{FF2B5EF4-FFF2-40B4-BE49-F238E27FC236}">
                      <a16:creationId xmlns:a16="http://schemas.microsoft.com/office/drawing/2014/main" id="{359C3D0C-AE44-528D-3EC9-30C8990FA2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5"/>
                  <a:stretch>
                    <a:fillRect l="-4783" t="-37333" b="-97333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" name="Straight Connector 51">
            <a:extLst>
              <a:ext uri="{FF2B5EF4-FFF2-40B4-BE49-F238E27FC236}">
                <a16:creationId xmlns:a16="http://schemas.microsoft.com/office/drawing/2014/main" id="{485FC5B2-292F-A4C7-5C06-D7B50BD7F954}"/>
              </a:ext>
            </a:extLst>
          </p:cNvPr>
          <p:cNvCxnSpPr>
            <a:cxnSpLocks/>
          </p:cNvCxnSpPr>
          <p:nvPr/>
        </p:nvCxnSpPr>
        <p:spPr>
          <a:xfrm>
            <a:off x="486751" y="4452440"/>
            <a:ext cx="964745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52">
                <a:extLst>
                  <a:ext uri="{FF2B5EF4-FFF2-40B4-BE49-F238E27FC236}">
                    <a16:creationId xmlns:a16="http://schemas.microsoft.com/office/drawing/2014/main" id="{C1B3C147-7EBD-218D-33DF-165B5082112B}"/>
                  </a:ext>
                </a:extLst>
              </p:cNvPr>
              <p:cNvSpPr txBox="1"/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13" name="TextBox 52">
                <a:extLst>
                  <a:ext uri="{FF2B5EF4-FFF2-40B4-BE49-F238E27FC236}">
                    <a16:creationId xmlns:a16="http://schemas.microsoft.com/office/drawing/2014/main" id="{C1B3C147-7EBD-218D-33DF-165B50821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blipFill>
                <a:blip r:embed="rId6"/>
                <a:stretch>
                  <a:fillRect l="-4783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56">
                <a:extLst>
                  <a:ext uri="{FF2B5EF4-FFF2-40B4-BE49-F238E27FC236}">
                    <a16:creationId xmlns:a16="http://schemas.microsoft.com/office/drawing/2014/main" id="{9A71B80B-D949-9B33-AD58-4E9B5866B287}"/>
                  </a:ext>
                </a:extLst>
              </p:cNvPr>
              <p:cNvSpPr txBox="1"/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15" name="TextBox 56">
                <a:extLst>
                  <a:ext uri="{FF2B5EF4-FFF2-40B4-BE49-F238E27FC236}">
                    <a16:creationId xmlns:a16="http://schemas.microsoft.com/office/drawing/2014/main" id="{9A71B80B-D949-9B33-AD58-4E9B5866B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blipFill>
                <a:blip r:embed="rId7"/>
                <a:stretch>
                  <a:fillRect l="-4329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59">
                <a:extLst>
                  <a:ext uri="{FF2B5EF4-FFF2-40B4-BE49-F238E27FC236}">
                    <a16:creationId xmlns:a16="http://schemas.microsoft.com/office/drawing/2014/main" id="{5E1275FC-899B-3FFD-E5ED-D9C65677E6BA}"/>
                  </a:ext>
                </a:extLst>
              </p:cNvPr>
              <p:cNvSpPr txBox="1"/>
              <p:nvPr/>
            </p:nvSpPr>
            <p:spPr>
              <a:xfrm>
                <a:off x="33894" y="2509129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18" name="TextBox 59">
                <a:extLst>
                  <a:ext uri="{FF2B5EF4-FFF2-40B4-BE49-F238E27FC236}">
                    <a16:creationId xmlns:a16="http://schemas.microsoft.com/office/drawing/2014/main" id="{5E1275FC-899B-3FFD-E5ED-D9C65677E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4" y="2509129"/>
                <a:ext cx="1404152" cy="452298"/>
              </a:xfrm>
              <a:prstGeom prst="rect">
                <a:avLst/>
              </a:prstGeom>
              <a:blipFill>
                <a:blip r:embed="rId8"/>
                <a:stretch>
                  <a:fillRect l="-4783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53">
            <a:extLst>
              <a:ext uri="{FF2B5EF4-FFF2-40B4-BE49-F238E27FC236}">
                <a16:creationId xmlns:a16="http://schemas.microsoft.com/office/drawing/2014/main" id="{18C8CA6D-6F73-BE37-2DA8-DF6BBF6201C5}"/>
              </a:ext>
            </a:extLst>
          </p:cNvPr>
          <p:cNvCxnSpPr>
            <a:cxnSpLocks/>
          </p:cNvCxnSpPr>
          <p:nvPr/>
        </p:nvCxnSpPr>
        <p:spPr>
          <a:xfrm>
            <a:off x="398476" y="1305722"/>
            <a:ext cx="105302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20" name="Straight Arrow Connector 24">
            <a:extLst>
              <a:ext uri="{FF2B5EF4-FFF2-40B4-BE49-F238E27FC236}">
                <a16:creationId xmlns:a16="http://schemas.microsoft.com/office/drawing/2014/main" id="{0C3518FF-D323-9996-BEF3-47AE8124CE0D}"/>
              </a:ext>
            </a:extLst>
          </p:cNvPr>
          <p:cNvCxnSpPr>
            <a:cxnSpLocks/>
          </p:cNvCxnSpPr>
          <p:nvPr/>
        </p:nvCxnSpPr>
        <p:spPr>
          <a:xfrm flipV="1">
            <a:off x="1019696" y="3168030"/>
            <a:ext cx="0" cy="3528319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21" name="Straight Arrow Connector 14">
            <a:extLst>
              <a:ext uri="{FF2B5EF4-FFF2-40B4-BE49-F238E27FC236}">
                <a16:creationId xmlns:a16="http://schemas.microsoft.com/office/drawing/2014/main" id="{049C86B9-4454-B391-2597-95ECF23E3C0A}"/>
              </a:ext>
            </a:extLst>
          </p:cNvPr>
          <p:cNvCxnSpPr>
            <a:cxnSpLocks/>
          </p:cNvCxnSpPr>
          <p:nvPr/>
        </p:nvCxnSpPr>
        <p:spPr>
          <a:xfrm flipV="1">
            <a:off x="1337916" y="3012104"/>
            <a:ext cx="0" cy="366325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22" name="TextBox 44">
            <a:extLst>
              <a:ext uri="{FF2B5EF4-FFF2-40B4-BE49-F238E27FC236}">
                <a16:creationId xmlns:a16="http://schemas.microsoft.com/office/drawing/2014/main" id="{FD57B020-E99C-5C7F-61C0-47B03CB687E8}"/>
              </a:ext>
            </a:extLst>
          </p:cNvPr>
          <p:cNvSpPr txBox="1"/>
          <p:nvPr/>
        </p:nvSpPr>
        <p:spPr>
          <a:xfrm>
            <a:off x="30237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3" name="Straight Connector 48">
            <a:extLst>
              <a:ext uri="{FF2B5EF4-FFF2-40B4-BE49-F238E27FC236}">
                <a16:creationId xmlns:a16="http://schemas.microsoft.com/office/drawing/2014/main" id="{9DBC3479-F98C-6BBA-AE09-F39635432A73}"/>
              </a:ext>
            </a:extLst>
          </p:cNvPr>
          <p:cNvCxnSpPr>
            <a:cxnSpLocks/>
          </p:cNvCxnSpPr>
          <p:nvPr/>
        </p:nvCxnSpPr>
        <p:spPr>
          <a:xfrm flipV="1">
            <a:off x="420996" y="3142973"/>
            <a:ext cx="1017050" cy="171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24" name="Straight Connector 51">
            <a:extLst>
              <a:ext uri="{FF2B5EF4-FFF2-40B4-BE49-F238E27FC236}">
                <a16:creationId xmlns:a16="http://schemas.microsoft.com/office/drawing/2014/main" id="{201657D2-E754-9680-6513-51EEB6F3A6A3}"/>
              </a:ext>
            </a:extLst>
          </p:cNvPr>
          <p:cNvCxnSpPr>
            <a:cxnSpLocks/>
          </p:cNvCxnSpPr>
          <p:nvPr/>
        </p:nvCxnSpPr>
        <p:spPr>
          <a:xfrm>
            <a:off x="420996" y="3012260"/>
            <a:ext cx="101705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26" name="TextBox 46">
            <a:extLst>
              <a:ext uri="{FF2B5EF4-FFF2-40B4-BE49-F238E27FC236}">
                <a16:creationId xmlns:a16="http://schemas.microsoft.com/office/drawing/2014/main" id="{EFB616AE-11BB-9D99-E33D-BE694060B9C0}"/>
              </a:ext>
            </a:extLst>
          </p:cNvPr>
          <p:cNvSpPr txBox="1"/>
          <p:nvPr/>
        </p:nvSpPr>
        <p:spPr>
          <a:xfrm>
            <a:off x="1186927" y="762030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D05B24A9-66FF-6219-2BCF-76CB5C23DB27}"/>
              </a:ext>
            </a:extLst>
          </p:cNvPr>
          <p:cNvSpPr txBox="1"/>
          <p:nvPr/>
        </p:nvSpPr>
        <p:spPr>
          <a:xfrm>
            <a:off x="1521647" y="506026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A14A0ECB-9C23-4574-AD8C-340D865F82E8}"/>
              </a:ext>
            </a:extLst>
          </p:cNvPr>
          <p:cNvSpPr txBox="1"/>
          <p:nvPr/>
        </p:nvSpPr>
        <p:spPr>
          <a:xfrm>
            <a:off x="1426111" y="4458265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29" name="Straight Connector 48">
            <a:extLst>
              <a:ext uri="{FF2B5EF4-FFF2-40B4-BE49-F238E27FC236}">
                <a16:creationId xmlns:a16="http://schemas.microsoft.com/office/drawing/2014/main" id="{97206142-BCA7-FD65-20C9-80EF7DB96300}"/>
              </a:ext>
            </a:extLst>
          </p:cNvPr>
          <p:cNvCxnSpPr>
            <a:cxnSpLocks/>
          </p:cNvCxnSpPr>
          <p:nvPr/>
        </p:nvCxnSpPr>
        <p:spPr>
          <a:xfrm>
            <a:off x="398476" y="1969460"/>
            <a:ext cx="103957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0" name="Straight Connector 51">
            <a:extLst>
              <a:ext uri="{FF2B5EF4-FFF2-40B4-BE49-F238E27FC236}">
                <a16:creationId xmlns:a16="http://schemas.microsoft.com/office/drawing/2014/main" id="{58244730-1DD1-2D2E-33DD-6E459E657E1F}"/>
              </a:ext>
            </a:extLst>
          </p:cNvPr>
          <p:cNvCxnSpPr>
            <a:cxnSpLocks/>
          </p:cNvCxnSpPr>
          <p:nvPr/>
        </p:nvCxnSpPr>
        <p:spPr>
          <a:xfrm>
            <a:off x="398476" y="1827146"/>
            <a:ext cx="103957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59">
                <a:extLst>
                  <a:ext uri="{FF2B5EF4-FFF2-40B4-BE49-F238E27FC236}">
                    <a16:creationId xmlns:a16="http://schemas.microsoft.com/office/drawing/2014/main" id="{7757AE7A-A0A8-F1E1-D9EC-09C6A747C48C}"/>
                  </a:ext>
                </a:extLst>
              </p:cNvPr>
              <p:cNvSpPr txBox="1"/>
              <p:nvPr/>
            </p:nvSpPr>
            <p:spPr>
              <a:xfrm>
                <a:off x="51134" y="1356816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dirty="0">
                    <a:solidFill>
                      <a:srgbClr val="000000"/>
                    </a:solidFill>
                    <a:latin typeface="Calibri"/>
                  </a:rPr>
                  <a:t>10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1" name="TextBox 59">
                <a:extLst>
                  <a:ext uri="{FF2B5EF4-FFF2-40B4-BE49-F238E27FC236}">
                    <a16:creationId xmlns:a16="http://schemas.microsoft.com/office/drawing/2014/main" id="{7757AE7A-A0A8-F1E1-D9EC-09C6A747C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4" y="1356816"/>
                <a:ext cx="1404152" cy="409536"/>
              </a:xfrm>
              <a:prstGeom prst="rect">
                <a:avLst/>
              </a:prstGeom>
              <a:blipFill>
                <a:blip r:embed="rId9"/>
                <a:stretch>
                  <a:fillRect l="-4329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A0268448-9C2E-15F2-A9B0-6212D1679731}"/>
                  </a:ext>
                </a:extLst>
              </p:cNvPr>
              <p:cNvSpPr txBox="1"/>
              <p:nvPr/>
            </p:nvSpPr>
            <p:spPr>
              <a:xfrm>
                <a:off x="40619" y="1951162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dirty="0">
                    <a:solidFill>
                      <a:srgbClr val="000000"/>
                    </a:solidFill>
                    <a:latin typeface="Calibri"/>
                  </a:rPr>
                  <a:t>10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2" name="TextBox 56">
                <a:extLst>
                  <a:ext uri="{FF2B5EF4-FFF2-40B4-BE49-F238E27FC236}">
                    <a16:creationId xmlns:a16="http://schemas.microsoft.com/office/drawing/2014/main" id="{A0268448-9C2E-15F2-A9B0-6212D1679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9" y="1951162"/>
                <a:ext cx="1404152" cy="409536"/>
              </a:xfrm>
              <a:prstGeom prst="rect">
                <a:avLst/>
              </a:prstGeom>
              <a:blipFill>
                <a:blip r:embed="rId10"/>
                <a:stretch>
                  <a:fillRect l="-4783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65A4E7DC-93C7-CADF-16E5-1A97F8C63D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78974" y="4051227"/>
            <a:ext cx="2424022" cy="133661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0BA63A2-1BCC-A943-6588-21DB4EC12256}"/>
              </a:ext>
            </a:extLst>
          </p:cNvPr>
          <p:cNvSpPr txBox="1"/>
          <p:nvPr/>
        </p:nvSpPr>
        <p:spPr>
          <a:xfrm>
            <a:off x="1880012" y="1454091"/>
            <a:ext cx="4313306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First tests done in 2023: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Lifetime measurements of 9P</a:t>
            </a:r>
            <a:r>
              <a:rPr lang="en-US" sz="2000" baseline="-25000" dirty="0"/>
              <a:t>1/2, 3/2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Tentative results, need further measurements </a:t>
            </a:r>
          </a:p>
        </p:txBody>
      </p:sp>
    </p:spTree>
    <p:extLst>
      <p:ext uri="{BB962C8B-B14F-4D97-AF65-F5344CB8AC3E}">
        <p14:creationId xmlns:p14="http://schemas.microsoft.com/office/powerpoint/2010/main" val="1469775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9P Lifetimes</a:t>
            </a:r>
            <a:endParaRPr lang="fr-FR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0A5EC7-3E45-B0F0-3BD5-31EA069F2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86"/>
          <a:stretch/>
        </p:blipFill>
        <p:spPr>
          <a:xfrm>
            <a:off x="5844962" y="1866937"/>
            <a:ext cx="5516613" cy="413861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50B6390-9B09-DF00-1E4C-B04DBF2EA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494" y="740455"/>
            <a:ext cx="1981306" cy="1092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F650C4-69EC-7294-CD3A-954A20F9B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C2DCE7-FDD4-A623-1609-7D2BE003E2B9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F3E1FB-7E8C-8850-E532-7FEF36419B00}"/>
              </a:ext>
            </a:extLst>
          </p:cNvPr>
          <p:cNvSpPr txBox="1"/>
          <p:nvPr/>
        </p:nvSpPr>
        <p:spPr>
          <a:xfrm>
            <a:off x="8219975" y="1031840"/>
            <a:ext cx="250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79B23-8CEE-2667-4993-1B997E99C810}"/>
              </a:ext>
            </a:extLst>
          </p:cNvPr>
          <p:cNvSpPr txBox="1"/>
          <p:nvPr/>
        </p:nvSpPr>
        <p:spPr>
          <a:xfrm>
            <a:off x="2522213" y="994315"/>
            <a:ext cx="250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116341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DD7717F-F900-2100-DC16-66095FABB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247" y="1534498"/>
            <a:ext cx="5940490" cy="44553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7278514-22CA-ED86-F53A-AA8C473A1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1139EF-24E7-8761-0395-9F0566D62624}"/>
              </a:ext>
            </a:extLst>
          </p:cNvPr>
          <p:cNvSpPr txBox="1"/>
          <p:nvPr/>
        </p:nvSpPr>
        <p:spPr>
          <a:xfrm rot="19144149">
            <a:off x="10325059" y="2961848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16318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342EF-6554-3DCC-09EA-2683796D8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221 Francium 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4ED12-039C-B2A4-BD25-ADD014983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EFC9ED-9FD5-4E8D-9D46-E9CB9EF6EB17}" type="slidenum">
              <a:rPr lang="LID4096" smtClean="0"/>
              <a:t>2</a:t>
            </a:fld>
            <a:endParaRPr lang="LID4096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074F59-BFA0-42FE-F954-5EA8C75CEADE}"/>
              </a:ext>
            </a:extLst>
          </p:cNvPr>
          <p:cNvSpPr txBox="1"/>
          <p:nvPr/>
        </p:nvSpPr>
        <p:spPr>
          <a:xfrm>
            <a:off x="1254837" y="2035887"/>
            <a:ext cx="9920773" cy="32656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</a:pPr>
            <a:endParaRPr lang="en-US" sz="2800" dirty="0"/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New </a:t>
            </a:r>
            <a:r>
              <a:rPr lang="en-US" sz="2800" b="1" dirty="0"/>
              <a:t>atomic levels </a:t>
            </a:r>
            <a:r>
              <a:rPr lang="en-US" sz="2800" dirty="0"/>
              <a:t>identified in Fr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Lifetime</a:t>
            </a:r>
            <a:r>
              <a:rPr lang="en-US" sz="2800" dirty="0"/>
              <a:t> measurements performed for excited </a:t>
            </a:r>
            <a:r>
              <a:rPr lang="en-US" sz="2800" i="1" dirty="0"/>
              <a:t>P</a:t>
            </a:r>
            <a:r>
              <a:rPr lang="en-US" sz="2800" dirty="0"/>
              <a:t>-states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Identified </a:t>
            </a:r>
            <a:r>
              <a:rPr lang="en-US" sz="2800" b="1" dirty="0"/>
              <a:t>6D state </a:t>
            </a:r>
            <a:r>
              <a:rPr lang="en-US" sz="2800" dirty="0"/>
              <a:t>(broadband)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New </a:t>
            </a:r>
            <a:r>
              <a:rPr lang="en-US" sz="2800" b="1" dirty="0"/>
              <a:t>Rydberg series </a:t>
            </a:r>
            <a:r>
              <a:rPr lang="en-US" sz="2800" dirty="0"/>
              <a:t>observed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77826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C25515F-5E9E-188D-37A3-CAD3393FC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0114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C25515F-5E9E-188D-37A3-CAD3393FC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Laser Overlap regime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  <p:cxnSp>
        <p:nvCxnSpPr>
          <p:cNvPr id="5" name="Straight Arrow Connector 7">
            <a:extLst>
              <a:ext uri="{FF2B5EF4-FFF2-40B4-BE49-F238E27FC236}">
                <a16:creationId xmlns:a16="http://schemas.microsoft.com/office/drawing/2014/main" id="{8743037F-A35C-F20F-664E-B9EE99C40A40}"/>
              </a:ext>
            </a:extLst>
          </p:cNvPr>
          <p:cNvCxnSpPr/>
          <p:nvPr/>
        </p:nvCxnSpPr>
        <p:spPr>
          <a:xfrm>
            <a:off x="6483200" y="6135695"/>
            <a:ext cx="4120588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id="{A4D87B3A-D296-6CBE-21B9-949FA335C721}"/>
              </a:ext>
            </a:extLst>
          </p:cNvPr>
          <p:cNvCxnSpPr/>
          <p:nvPr/>
        </p:nvCxnSpPr>
        <p:spPr>
          <a:xfrm flipV="1">
            <a:off x="6483895" y="3911252"/>
            <a:ext cx="0" cy="2224443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8" name="TextBox 12">
            <a:extLst>
              <a:ext uri="{FF2B5EF4-FFF2-40B4-BE49-F238E27FC236}">
                <a16:creationId xmlns:a16="http://schemas.microsoft.com/office/drawing/2014/main" id="{7E5C3E0F-C917-5B0D-514E-D39D3F722DF5}"/>
              </a:ext>
            </a:extLst>
          </p:cNvPr>
          <p:cNvSpPr txBox="1"/>
          <p:nvPr/>
        </p:nvSpPr>
        <p:spPr>
          <a:xfrm>
            <a:off x="10603788" y="6135695"/>
            <a:ext cx="26160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D1A65A56-9148-BCBE-CFF3-35AE1C73D458}"/>
              </a:ext>
            </a:extLst>
          </p:cNvPr>
          <p:cNvSpPr txBox="1"/>
          <p:nvPr/>
        </p:nvSpPr>
        <p:spPr>
          <a:xfrm>
            <a:off x="6240820" y="3849640"/>
            <a:ext cx="24237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</a:t>
            </a:r>
          </a:p>
        </p:txBody>
      </p:sp>
      <p:sp>
        <p:nvSpPr>
          <p:cNvPr id="10" name="Freeform: Shape 16">
            <a:extLst>
              <a:ext uri="{FF2B5EF4-FFF2-40B4-BE49-F238E27FC236}">
                <a16:creationId xmlns:a16="http://schemas.microsoft.com/office/drawing/2014/main" id="{1ADA49E2-71D6-D5A4-3CCD-258FB0ED3DA2}"/>
              </a:ext>
            </a:extLst>
          </p:cNvPr>
          <p:cNvSpPr/>
          <p:nvPr/>
        </p:nvSpPr>
        <p:spPr>
          <a:xfrm flipH="1">
            <a:off x="7047366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7030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Freeform: Shape 17">
            <a:extLst>
              <a:ext uri="{FF2B5EF4-FFF2-40B4-BE49-F238E27FC236}">
                <a16:creationId xmlns:a16="http://schemas.microsoft.com/office/drawing/2014/main" id="{C81253B7-79BA-D6E7-F622-56A2FEF3229F}"/>
              </a:ext>
            </a:extLst>
          </p:cNvPr>
          <p:cNvSpPr/>
          <p:nvPr/>
        </p:nvSpPr>
        <p:spPr>
          <a:xfrm flipH="1">
            <a:off x="8645847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18">
            <a:extLst>
              <a:ext uri="{FF2B5EF4-FFF2-40B4-BE49-F238E27FC236}">
                <a16:creationId xmlns:a16="http://schemas.microsoft.com/office/drawing/2014/main" id="{2F3EE063-7851-9E98-2561-E9F53D2633FB}"/>
              </a:ext>
            </a:extLst>
          </p:cNvPr>
          <p:cNvSpPr txBox="1"/>
          <p:nvPr/>
        </p:nvSpPr>
        <p:spPr>
          <a:xfrm>
            <a:off x="7152038" y="4034303"/>
            <a:ext cx="8418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422nm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425824DE-D659-F725-C338-7E80AF00EAF0}"/>
              </a:ext>
            </a:extLst>
          </p:cNvPr>
          <p:cNvSpPr txBox="1"/>
          <p:nvPr/>
        </p:nvSpPr>
        <p:spPr>
          <a:xfrm>
            <a:off x="8645847" y="4036571"/>
            <a:ext cx="958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1064nm</a:t>
            </a:r>
          </a:p>
        </p:txBody>
      </p:sp>
      <p:cxnSp>
        <p:nvCxnSpPr>
          <p:cNvPr id="14" name="Straight Arrow Connector 22">
            <a:extLst>
              <a:ext uri="{FF2B5EF4-FFF2-40B4-BE49-F238E27FC236}">
                <a16:creationId xmlns:a16="http://schemas.microsoft.com/office/drawing/2014/main" id="{117E6DE9-9F70-39D0-C04C-BC2BB8F29227}"/>
              </a:ext>
            </a:extLst>
          </p:cNvPr>
          <p:cNvCxnSpPr/>
          <p:nvPr/>
        </p:nvCxnSpPr>
        <p:spPr>
          <a:xfrm>
            <a:off x="7696225" y="4680876"/>
            <a:ext cx="94962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15" name="TextBox 23">
            <a:extLst>
              <a:ext uri="{FF2B5EF4-FFF2-40B4-BE49-F238E27FC236}">
                <a16:creationId xmlns:a16="http://schemas.microsoft.com/office/drawing/2014/main" id="{34C714D2-FDD3-E6B7-FF3C-2EAC63F242A7}"/>
              </a:ext>
            </a:extLst>
          </p:cNvPr>
          <p:cNvSpPr txBox="1"/>
          <p:nvPr/>
        </p:nvSpPr>
        <p:spPr>
          <a:xfrm>
            <a:off x="7977009" y="4715787"/>
            <a:ext cx="460382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∆t</a:t>
            </a:r>
          </a:p>
        </p:txBody>
      </p:sp>
    </p:spTree>
    <p:extLst>
      <p:ext uri="{BB962C8B-B14F-4D97-AF65-F5344CB8AC3E}">
        <p14:creationId xmlns:p14="http://schemas.microsoft.com/office/powerpoint/2010/main" val="1826141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C25515F-5E9E-188D-37A3-CAD3393FC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Laser Overlap regime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  <p:cxnSp>
        <p:nvCxnSpPr>
          <p:cNvPr id="5" name="Straight Arrow Connector 7">
            <a:extLst>
              <a:ext uri="{FF2B5EF4-FFF2-40B4-BE49-F238E27FC236}">
                <a16:creationId xmlns:a16="http://schemas.microsoft.com/office/drawing/2014/main" id="{8743037F-A35C-F20F-664E-B9EE99C40A40}"/>
              </a:ext>
            </a:extLst>
          </p:cNvPr>
          <p:cNvCxnSpPr/>
          <p:nvPr/>
        </p:nvCxnSpPr>
        <p:spPr>
          <a:xfrm>
            <a:off x="6483200" y="6135695"/>
            <a:ext cx="4120588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id="{A4D87B3A-D296-6CBE-21B9-949FA335C721}"/>
              </a:ext>
            </a:extLst>
          </p:cNvPr>
          <p:cNvCxnSpPr/>
          <p:nvPr/>
        </p:nvCxnSpPr>
        <p:spPr>
          <a:xfrm flipV="1">
            <a:off x="6483895" y="3911252"/>
            <a:ext cx="0" cy="2224443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8" name="TextBox 12">
            <a:extLst>
              <a:ext uri="{FF2B5EF4-FFF2-40B4-BE49-F238E27FC236}">
                <a16:creationId xmlns:a16="http://schemas.microsoft.com/office/drawing/2014/main" id="{7E5C3E0F-C917-5B0D-514E-D39D3F722DF5}"/>
              </a:ext>
            </a:extLst>
          </p:cNvPr>
          <p:cNvSpPr txBox="1"/>
          <p:nvPr/>
        </p:nvSpPr>
        <p:spPr>
          <a:xfrm>
            <a:off x="10603788" y="6135695"/>
            <a:ext cx="26160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D1A65A56-9148-BCBE-CFF3-35AE1C73D458}"/>
              </a:ext>
            </a:extLst>
          </p:cNvPr>
          <p:cNvSpPr txBox="1"/>
          <p:nvPr/>
        </p:nvSpPr>
        <p:spPr>
          <a:xfrm>
            <a:off x="6240820" y="3849640"/>
            <a:ext cx="24237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</a:t>
            </a:r>
          </a:p>
        </p:txBody>
      </p:sp>
      <p:sp>
        <p:nvSpPr>
          <p:cNvPr id="10" name="Freeform: Shape 16">
            <a:extLst>
              <a:ext uri="{FF2B5EF4-FFF2-40B4-BE49-F238E27FC236}">
                <a16:creationId xmlns:a16="http://schemas.microsoft.com/office/drawing/2014/main" id="{1ADA49E2-71D6-D5A4-3CCD-258FB0ED3DA2}"/>
              </a:ext>
            </a:extLst>
          </p:cNvPr>
          <p:cNvSpPr/>
          <p:nvPr/>
        </p:nvSpPr>
        <p:spPr>
          <a:xfrm flipH="1">
            <a:off x="7047366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7030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Freeform: Shape 17">
            <a:extLst>
              <a:ext uri="{FF2B5EF4-FFF2-40B4-BE49-F238E27FC236}">
                <a16:creationId xmlns:a16="http://schemas.microsoft.com/office/drawing/2014/main" id="{C81253B7-79BA-D6E7-F622-56A2FEF3229F}"/>
              </a:ext>
            </a:extLst>
          </p:cNvPr>
          <p:cNvSpPr/>
          <p:nvPr/>
        </p:nvSpPr>
        <p:spPr>
          <a:xfrm flipH="1">
            <a:off x="7250578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18">
            <a:extLst>
              <a:ext uri="{FF2B5EF4-FFF2-40B4-BE49-F238E27FC236}">
                <a16:creationId xmlns:a16="http://schemas.microsoft.com/office/drawing/2014/main" id="{2F3EE063-7851-9E98-2561-E9F53D2633FB}"/>
              </a:ext>
            </a:extLst>
          </p:cNvPr>
          <p:cNvSpPr txBox="1"/>
          <p:nvPr/>
        </p:nvSpPr>
        <p:spPr>
          <a:xfrm>
            <a:off x="7152038" y="4034303"/>
            <a:ext cx="8418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422nm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425824DE-D659-F725-C338-7E80AF00EAF0}"/>
              </a:ext>
            </a:extLst>
          </p:cNvPr>
          <p:cNvSpPr txBox="1"/>
          <p:nvPr/>
        </p:nvSpPr>
        <p:spPr>
          <a:xfrm>
            <a:off x="8645847" y="4036571"/>
            <a:ext cx="958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1064nm</a:t>
            </a:r>
          </a:p>
        </p:txBody>
      </p:sp>
      <p:cxnSp>
        <p:nvCxnSpPr>
          <p:cNvPr id="14" name="Straight Arrow Connector 22">
            <a:extLst>
              <a:ext uri="{FF2B5EF4-FFF2-40B4-BE49-F238E27FC236}">
                <a16:creationId xmlns:a16="http://schemas.microsoft.com/office/drawing/2014/main" id="{117E6DE9-9F70-39D0-C04C-BC2BB8F29227}"/>
              </a:ext>
            </a:extLst>
          </p:cNvPr>
          <p:cNvCxnSpPr/>
          <p:nvPr/>
        </p:nvCxnSpPr>
        <p:spPr>
          <a:xfrm>
            <a:off x="7696225" y="4680876"/>
            <a:ext cx="94962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15" name="TextBox 23">
            <a:extLst>
              <a:ext uri="{FF2B5EF4-FFF2-40B4-BE49-F238E27FC236}">
                <a16:creationId xmlns:a16="http://schemas.microsoft.com/office/drawing/2014/main" id="{34C714D2-FDD3-E6B7-FF3C-2EAC63F242A7}"/>
              </a:ext>
            </a:extLst>
          </p:cNvPr>
          <p:cNvSpPr txBox="1"/>
          <p:nvPr/>
        </p:nvSpPr>
        <p:spPr>
          <a:xfrm>
            <a:off x="7977009" y="4715787"/>
            <a:ext cx="460382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∆t</a:t>
            </a:r>
          </a:p>
        </p:txBody>
      </p:sp>
    </p:spTree>
    <p:extLst>
      <p:ext uri="{BB962C8B-B14F-4D97-AF65-F5344CB8AC3E}">
        <p14:creationId xmlns:p14="http://schemas.microsoft.com/office/powerpoint/2010/main" val="3858901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Laser Overlap regime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13904D-0C53-3CEF-E4AA-44174D937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61"/>
          <a:stretch/>
        </p:blipFill>
        <p:spPr>
          <a:xfrm>
            <a:off x="76200" y="715089"/>
            <a:ext cx="5376248" cy="6094186"/>
          </a:xfrm>
          <a:prstGeom prst="rect">
            <a:avLst/>
          </a:prstGeom>
        </p:spPr>
      </p:pic>
      <p:cxnSp>
        <p:nvCxnSpPr>
          <p:cNvPr id="16" name="Straight Arrow Connector 7">
            <a:extLst>
              <a:ext uri="{FF2B5EF4-FFF2-40B4-BE49-F238E27FC236}">
                <a16:creationId xmlns:a16="http://schemas.microsoft.com/office/drawing/2014/main" id="{E421A896-ECC4-4AE8-35D8-E0703C696A11}"/>
              </a:ext>
            </a:extLst>
          </p:cNvPr>
          <p:cNvCxnSpPr/>
          <p:nvPr/>
        </p:nvCxnSpPr>
        <p:spPr>
          <a:xfrm>
            <a:off x="6483200" y="6135695"/>
            <a:ext cx="4120588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17" name="Straight Arrow Connector 8">
            <a:extLst>
              <a:ext uri="{FF2B5EF4-FFF2-40B4-BE49-F238E27FC236}">
                <a16:creationId xmlns:a16="http://schemas.microsoft.com/office/drawing/2014/main" id="{5CC1D45C-92AF-5896-8F91-101CE6BEF5BD}"/>
              </a:ext>
            </a:extLst>
          </p:cNvPr>
          <p:cNvCxnSpPr/>
          <p:nvPr/>
        </p:nvCxnSpPr>
        <p:spPr>
          <a:xfrm flipV="1">
            <a:off x="6483895" y="3911252"/>
            <a:ext cx="0" cy="2224443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18" name="TextBox 12">
            <a:extLst>
              <a:ext uri="{FF2B5EF4-FFF2-40B4-BE49-F238E27FC236}">
                <a16:creationId xmlns:a16="http://schemas.microsoft.com/office/drawing/2014/main" id="{7672E1F4-CA30-7216-4F30-7E25C11B0C0E}"/>
              </a:ext>
            </a:extLst>
          </p:cNvPr>
          <p:cNvSpPr txBox="1"/>
          <p:nvPr/>
        </p:nvSpPr>
        <p:spPr>
          <a:xfrm>
            <a:off x="10603788" y="6135695"/>
            <a:ext cx="26160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42D3115E-6062-B0D8-2952-5AE099D445BF}"/>
              </a:ext>
            </a:extLst>
          </p:cNvPr>
          <p:cNvSpPr txBox="1"/>
          <p:nvPr/>
        </p:nvSpPr>
        <p:spPr>
          <a:xfrm>
            <a:off x="6240820" y="3849640"/>
            <a:ext cx="24237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</a:t>
            </a:r>
          </a:p>
        </p:txBody>
      </p:sp>
      <p:sp>
        <p:nvSpPr>
          <p:cNvPr id="20" name="Freeform: Shape 16">
            <a:extLst>
              <a:ext uri="{FF2B5EF4-FFF2-40B4-BE49-F238E27FC236}">
                <a16:creationId xmlns:a16="http://schemas.microsoft.com/office/drawing/2014/main" id="{B0FC1320-F3C8-5283-EDA8-063C4D16E69D}"/>
              </a:ext>
            </a:extLst>
          </p:cNvPr>
          <p:cNvSpPr/>
          <p:nvPr/>
        </p:nvSpPr>
        <p:spPr>
          <a:xfrm flipH="1">
            <a:off x="7047366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7030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1" name="Freeform: Shape 17">
            <a:extLst>
              <a:ext uri="{FF2B5EF4-FFF2-40B4-BE49-F238E27FC236}">
                <a16:creationId xmlns:a16="http://schemas.microsoft.com/office/drawing/2014/main" id="{BE70A06C-B04B-A4D9-1521-F3911D0BE711}"/>
              </a:ext>
            </a:extLst>
          </p:cNvPr>
          <p:cNvSpPr/>
          <p:nvPr/>
        </p:nvSpPr>
        <p:spPr>
          <a:xfrm flipH="1">
            <a:off x="7250578" y="4497849"/>
            <a:ext cx="929643" cy="16378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29640"/>
              <a:gd name="f7" fmla="val 1637853"/>
              <a:gd name="f8" fmla="val 118110"/>
              <a:gd name="f9" fmla="val 1605468"/>
              <a:gd name="f10" fmla="val 236220"/>
              <a:gd name="f11" fmla="val 1573083"/>
              <a:gd name="f12" fmla="val 320040"/>
              <a:gd name="f13" fmla="val 1325433"/>
              <a:gd name="f14" fmla="val 403860"/>
              <a:gd name="f15" fmla="val 1077783"/>
              <a:gd name="f16" fmla="val 448310"/>
              <a:gd name="f17" fmla="val 346263"/>
              <a:gd name="f18" fmla="val 502920"/>
              <a:gd name="f19" fmla="val 151953"/>
              <a:gd name="f20" fmla="val 557530"/>
              <a:gd name="f21" fmla="val -42357"/>
              <a:gd name="f22" fmla="val 608330"/>
              <a:gd name="f23" fmla="val -61407"/>
              <a:gd name="f24" fmla="val 647700"/>
              <a:gd name="f25" fmla="val 159573"/>
              <a:gd name="f26" fmla="val 687070"/>
              <a:gd name="f27" fmla="val 380553"/>
              <a:gd name="f28" fmla="val 702310"/>
              <a:gd name="f29" fmla="val 1242883"/>
              <a:gd name="f30" fmla="val 739140"/>
              <a:gd name="f31" fmla="val 1477833"/>
              <a:gd name="f32" fmla="val 775970"/>
              <a:gd name="f33" fmla="val 1712783"/>
              <a:gd name="f34" fmla="val 836930"/>
              <a:gd name="f35" fmla="val 1561653"/>
              <a:gd name="f36" fmla="val 868680"/>
              <a:gd name="f37" fmla="val 1569273"/>
              <a:gd name="f38" fmla="val 900430"/>
              <a:gd name="f39" fmla="val 1576893"/>
              <a:gd name="f40" fmla="val 915035"/>
              <a:gd name="f41" fmla="val 1550223"/>
              <a:gd name="f42" fmla="val 1523553"/>
              <a:gd name="f43" fmla="+- 0 0 -90"/>
              <a:gd name="f44" fmla="*/ f3 1 929640"/>
              <a:gd name="f45" fmla="*/ f4 1 1637853"/>
              <a:gd name="f46" fmla="val f5"/>
              <a:gd name="f47" fmla="val f6"/>
              <a:gd name="f48" fmla="val f7"/>
              <a:gd name="f49" fmla="*/ f43 f0 1"/>
              <a:gd name="f50" fmla="+- f48 0 f46"/>
              <a:gd name="f51" fmla="+- f47 0 f46"/>
              <a:gd name="f52" fmla="*/ f49 1 f2"/>
              <a:gd name="f53" fmla="*/ f51 1 929640"/>
              <a:gd name="f54" fmla="*/ f50 1 1637853"/>
              <a:gd name="f55" fmla="*/ 0 f51 1"/>
              <a:gd name="f56" fmla="*/ 1637853 f50 1"/>
              <a:gd name="f57" fmla="*/ 320040 f51 1"/>
              <a:gd name="f58" fmla="*/ 1325433 f50 1"/>
              <a:gd name="f59" fmla="*/ 502920 f51 1"/>
              <a:gd name="f60" fmla="*/ 151953 f50 1"/>
              <a:gd name="f61" fmla="*/ 647700 f51 1"/>
              <a:gd name="f62" fmla="*/ 159573 f50 1"/>
              <a:gd name="f63" fmla="*/ 739140 f51 1"/>
              <a:gd name="f64" fmla="*/ 1477833 f50 1"/>
              <a:gd name="f65" fmla="*/ 868680 f51 1"/>
              <a:gd name="f66" fmla="*/ 1569273 f50 1"/>
              <a:gd name="f67" fmla="*/ 929640 f51 1"/>
              <a:gd name="f68" fmla="*/ 1523553 f50 1"/>
              <a:gd name="f69" fmla="+- f52 0 f1"/>
              <a:gd name="f70" fmla="*/ f55 1 929640"/>
              <a:gd name="f71" fmla="*/ f56 1 1637853"/>
              <a:gd name="f72" fmla="*/ f57 1 929640"/>
              <a:gd name="f73" fmla="*/ f58 1 1637853"/>
              <a:gd name="f74" fmla="*/ f59 1 929640"/>
              <a:gd name="f75" fmla="*/ f60 1 1637853"/>
              <a:gd name="f76" fmla="*/ f61 1 929640"/>
              <a:gd name="f77" fmla="*/ f62 1 1637853"/>
              <a:gd name="f78" fmla="*/ f63 1 929640"/>
              <a:gd name="f79" fmla="*/ f64 1 1637853"/>
              <a:gd name="f80" fmla="*/ f65 1 929640"/>
              <a:gd name="f81" fmla="*/ f66 1 1637853"/>
              <a:gd name="f82" fmla="*/ f67 1 929640"/>
              <a:gd name="f83" fmla="*/ f68 1 1637853"/>
              <a:gd name="f84" fmla="*/ f46 1 f53"/>
              <a:gd name="f85" fmla="*/ f47 1 f53"/>
              <a:gd name="f86" fmla="*/ f46 1 f54"/>
              <a:gd name="f87" fmla="*/ f48 1 f54"/>
              <a:gd name="f88" fmla="*/ f70 1 f53"/>
              <a:gd name="f89" fmla="*/ f71 1 f54"/>
              <a:gd name="f90" fmla="*/ f72 1 f53"/>
              <a:gd name="f91" fmla="*/ f73 1 f54"/>
              <a:gd name="f92" fmla="*/ f74 1 f53"/>
              <a:gd name="f93" fmla="*/ f75 1 f54"/>
              <a:gd name="f94" fmla="*/ f76 1 f53"/>
              <a:gd name="f95" fmla="*/ f77 1 f54"/>
              <a:gd name="f96" fmla="*/ f78 1 f53"/>
              <a:gd name="f97" fmla="*/ f79 1 f54"/>
              <a:gd name="f98" fmla="*/ f80 1 f53"/>
              <a:gd name="f99" fmla="*/ f81 1 f54"/>
              <a:gd name="f100" fmla="*/ f82 1 f53"/>
              <a:gd name="f101" fmla="*/ f83 1 f54"/>
              <a:gd name="f102" fmla="*/ f84 f44 1"/>
              <a:gd name="f103" fmla="*/ f85 f44 1"/>
              <a:gd name="f104" fmla="*/ f87 f45 1"/>
              <a:gd name="f105" fmla="*/ f86 f45 1"/>
              <a:gd name="f106" fmla="*/ f88 f44 1"/>
              <a:gd name="f107" fmla="*/ f89 f45 1"/>
              <a:gd name="f108" fmla="*/ f90 f44 1"/>
              <a:gd name="f109" fmla="*/ f91 f45 1"/>
              <a:gd name="f110" fmla="*/ f92 f44 1"/>
              <a:gd name="f111" fmla="*/ f93 f45 1"/>
              <a:gd name="f112" fmla="*/ f94 f44 1"/>
              <a:gd name="f113" fmla="*/ f95 f45 1"/>
              <a:gd name="f114" fmla="*/ f96 f44 1"/>
              <a:gd name="f115" fmla="*/ f97 f45 1"/>
              <a:gd name="f116" fmla="*/ f98 f44 1"/>
              <a:gd name="f117" fmla="*/ f99 f45 1"/>
              <a:gd name="f118" fmla="*/ f100 f44 1"/>
              <a:gd name="f119" fmla="*/ f101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9">
                <a:pos x="f106" y="f107"/>
              </a:cxn>
              <a:cxn ang="f69">
                <a:pos x="f108" y="f109"/>
              </a:cxn>
              <a:cxn ang="f69">
                <a:pos x="f110" y="f111"/>
              </a:cxn>
              <a:cxn ang="f69">
                <a:pos x="f112" y="f113"/>
              </a:cxn>
              <a:cxn ang="f69">
                <a:pos x="f114" y="f115"/>
              </a:cxn>
              <a:cxn ang="f69">
                <a:pos x="f116" y="f117"/>
              </a:cxn>
              <a:cxn ang="f69">
                <a:pos x="f118" y="f119"/>
              </a:cxn>
            </a:cxnLst>
            <a:rect l="f102" t="f105" r="f103" b="f104"/>
            <a:pathLst>
              <a:path w="929640" h="1637853">
                <a:moveTo>
                  <a:pt x="f5" y="f7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6" y="f42"/>
                </a:cubicBezTo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2" name="TextBox 18">
            <a:extLst>
              <a:ext uri="{FF2B5EF4-FFF2-40B4-BE49-F238E27FC236}">
                <a16:creationId xmlns:a16="http://schemas.microsoft.com/office/drawing/2014/main" id="{D4EBCE98-094E-BDC0-8A7C-BE919B03787B}"/>
              </a:ext>
            </a:extLst>
          </p:cNvPr>
          <p:cNvSpPr txBox="1"/>
          <p:nvPr/>
        </p:nvSpPr>
        <p:spPr>
          <a:xfrm>
            <a:off x="7152038" y="4034303"/>
            <a:ext cx="84189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422nm</a:t>
            </a: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F69DB8C6-0E3E-259B-A074-B5B19091D5B5}"/>
              </a:ext>
            </a:extLst>
          </p:cNvPr>
          <p:cNvSpPr txBox="1"/>
          <p:nvPr/>
        </p:nvSpPr>
        <p:spPr>
          <a:xfrm>
            <a:off x="8645847" y="4036571"/>
            <a:ext cx="958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1064nm</a:t>
            </a:r>
          </a:p>
        </p:txBody>
      </p:sp>
      <p:cxnSp>
        <p:nvCxnSpPr>
          <p:cNvPr id="25" name="Straight Arrow Connector 22">
            <a:extLst>
              <a:ext uri="{FF2B5EF4-FFF2-40B4-BE49-F238E27FC236}">
                <a16:creationId xmlns:a16="http://schemas.microsoft.com/office/drawing/2014/main" id="{1D862685-1576-049F-965B-B4096E614D95}"/>
              </a:ext>
            </a:extLst>
          </p:cNvPr>
          <p:cNvCxnSpPr/>
          <p:nvPr/>
        </p:nvCxnSpPr>
        <p:spPr>
          <a:xfrm>
            <a:off x="7696225" y="4680876"/>
            <a:ext cx="94962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27" name="TextBox 23">
            <a:extLst>
              <a:ext uri="{FF2B5EF4-FFF2-40B4-BE49-F238E27FC236}">
                <a16:creationId xmlns:a16="http://schemas.microsoft.com/office/drawing/2014/main" id="{808BAB27-7DAE-920A-0B33-4C94D183EEA0}"/>
              </a:ext>
            </a:extLst>
          </p:cNvPr>
          <p:cNvSpPr txBox="1"/>
          <p:nvPr/>
        </p:nvSpPr>
        <p:spPr>
          <a:xfrm>
            <a:off x="7977009" y="4715787"/>
            <a:ext cx="460382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∆t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CB8A6C5-4F84-1960-52E0-1BE5E09FC1B9}"/>
              </a:ext>
            </a:extLst>
          </p:cNvPr>
          <p:cNvCxnSpPr/>
          <p:nvPr/>
        </p:nvCxnSpPr>
        <p:spPr>
          <a:xfrm flipH="1">
            <a:off x="5909912" y="3542097"/>
            <a:ext cx="3811604" cy="296293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C83CFF-ED3A-6438-4AA0-FE7E4554ABB4}"/>
              </a:ext>
            </a:extLst>
          </p:cNvPr>
          <p:cNvCxnSpPr>
            <a:cxnSpLocks/>
          </p:cNvCxnSpPr>
          <p:nvPr/>
        </p:nvCxnSpPr>
        <p:spPr>
          <a:xfrm flipH="1" flipV="1">
            <a:off x="5909912" y="4034303"/>
            <a:ext cx="3811604" cy="22509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909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C25515F-5E9E-188D-37A3-CAD3393FC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Laser Overlap regime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Background Measurements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0734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C25515F-5E9E-188D-37A3-CAD3393FC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4498"/>
            <a:ext cx="5940491" cy="4455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 Lifetimes</a:t>
            </a:r>
            <a:endParaRPr lang="fr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5FDF3D-851D-A66A-922E-DBEC9A1036D4}"/>
              </a:ext>
            </a:extLst>
          </p:cNvPr>
          <p:cNvSpPr txBox="1"/>
          <p:nvPr/>
        </p:nvSpPr>
        <p:spPr>
          <a:xfrm rot="19144149">
            <a:off x="3635122" y="3095199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7EC7C-FBB4-CEFE-0807-BDB6AAA4E8E9}"/>
              </a:ext>
            </a:extLst>
          </p:cNvPr>
          <p:cNvSpPr txBox="1"/>
          <p:nvPr/>
        </p:nvSpPr>
        <p:spPr>
          <a:xfrm>
            <a:off x="6240820" y="1645367"/>
            <a:ext cx="5441151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Possible Variations for final results: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Laser Overlap regime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Background Measurements</a:t>
            </a:r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9571DF-339A-AE4C-3926-FA918BD8C9A4}"/>
                  </a:ext>
                </a:extLst>
              </p:cNvPr>
              <p:cNvSpPr txBox="1"/>
              <p:nvPr/>
            </p:nvSpPr>
            <p:spPr>
              <a:xfrm>
                <a:off x="6588493" y="3485183"/>
                <a:ext cx="350884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fr-FR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𝐴𝑒</m:t>
                          </m:r>
                        </m:e>
                        <m:sup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9571DF-339A-AE4C-3926-FA918BD8C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493" y="3485183"/>
                <a:ext cx="3508846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C151C688-0142-F983-4256-F3719D83DA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8"/>
          <a:stretch/>
        </p:blipFill>
        <p:spPr>
          <a:xfrm>
            <a:off x="6309991" y="4427620"/>
            <a:ext cx="4601217" cy="125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017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5C302-5E29-F4E4-3CF5-A4DD57AB2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studies in Fr :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14F7B1-40BE-9DCA-243D-EF884827F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666" y="731838"/>
            <a:ext cx="6428171" cy="48211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9E5F2D-0D87-DCCC-85A5-CB32D3204AA3}"/>
              </a:ext>
            </a:extLst>
          </p:cNvPr>
          <p:cNvSpPr txBox="1"/>
          <p:nvPr/>
        </p:nvSpPr>
        <p:spPr>
          <a:xfrm rot="18807343">
            <a:off x="9263535" y="2410340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F1C46B-8712-96A0-EA00-B88A7041C9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11"/>
          <a:stretch/>
        </p:blipFill>
        <p:spPr>
          <a:xfrm>
            <a:off x="3847536" y="4157363"/>
            <a:ext cx="8041301" cy="25641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4CA8B2-C7C6-78E6-64B3-3C02E69F736F}"/>
              </a:ext>
            </a:extLst>
          </p:cNvPr>
          <p:cNvSpPr txBox="1"/>
          <p:nvPr/>
        </p:nvSpPr>
        <p:spPr>
          <a:xfrm>
            <a:off x="346078" y="1059606"/>
            <a:ext cx="39008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High </a:t>
            </a:r>
            <a:r>
              <a:rPr lang="fr-FR" dirty="0" err="1"/>
              <a:t>interest</a:t>
            </a:r>
            <a:r>
              <a:rPr lang="fr-FR" dirty="0"/>
              <a:t> for </a:t>
            </a:r>
            <a:r>
              <a:rPr lang="fr-FR" dirty="0" err="1"/>
              <a:t>theoretical</a:t>
            </a:r>
            <a:r>
              <a:rPr lang="fr-FR" dirty="0"/>
              <a:t> model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Matrices </a:t>
            </a:r>
            <a:r>
              <a:rPr lang="fr-FR" dirty="0" err="1"/>
              <a:t>elements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constrain</a:t>
            </a:r>
            <a:r>
              <a:rPr lang="fr-FR" dirty="0"/>
              <a:t> model to </a:t>
            </a:r>
            <a:r>
              <a:rPr lang="fr-FR" dirty="0" err="1"/>
              <a:t>determine</a:t>
            </a:r>
            <a:r>
              <a:rPr lang="fr-FR" dirty="0"/>
              <a:t> </a:t>
            </a:r>
            <a:r>
              <a:rPr lang="fr-FR" dirty="0" err="1"/>
              <a:t>polarisability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Publication in </a:t>
            </a:r>
            <a:r>
              <a:rPr lang="fr-FR" dirty="0" err="1"/>
              <a:t>preparation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collaboration of </a:t>
            </a:r>
            <a:r>
              <a:rPr lang="fr-FR" dirty="0" err="1"/>
              <a:t>Theoretician</a:t>
            </a:r>
            <a:r>
              <a:rPr lang="fr-FR" dirty="0"/>
              <a:t> team of B.K Sahoo</a:t>
            </a:r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429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2A5A7-0672-DDF0-F9EA-35D27C45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Main Objective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0A499-C29A-4F6B-5BB9-8410FAF45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3915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26A8F-CB7C-FD8C-504E-C0B136D2C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General motivation – </a:t>
            </a:r>
            <a:r>
              <a:rPr lang="fr-FR" dirty="0" err="1"/>
              <a:t>Parity</a:t>
            </a:r>
            <a:r>
              <a:rPr lang="fr-FR" dirty="0"/>
              <a:t> non-conservation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9B017-69F0-0DCB-E7B1-21FDE54B5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8418" y="2337704"/>
            <a:ext cx="5639358" cy="4529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To date: Most accurate measurement performed on  6 </a:t>
            </a:r>
            <a:r>
              <a:rPr lang="en-US" sz="2200" baseline="30000" dirty="0"/>
              <a:t>2</a:t>
            </a:r>
            <a:r>
              <a:rPr lang="en-US" sz="2200" dirty="0"/>
              <a:t>𝑆</a:t>
            </a:r>
            <a:r>
              <a:rPr lang="en-US" sz="2200" baseline="-25000" dirty="0"/>
              <a:t>1/2</a:t>
            </a:r>
            <a:r>
              <a:rPr lang="en-US" sz="2200" dirty="0"/>
              <a:t> → 7 </a:t>
            </a:r>
            <a:r>
              <a:rPr lang="en-US" sz="2200" baseline="30000" dirty="0"/>
              <a:t>2</a:t>
            </a:r>
            <a:r>
              <a:rPr lang="en-US" sz="2200" dirty="0"/>
              <a:t>𝑆</a:t>
            </a:r>
            <a:r>
              <a:rPr lang="en-US" sz="2200" baseline="-25000" dirty="0"/>
              <a:t>1/2</a:t>
            </a:r>
            <a:r>
              <a:rPr lang="en-US" sz="2200" dirty="0"/>
              <a:t> transition in Cs, relative uncertainty of 0.35 %.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Predicted PNC amplitude in the 7 </a:t>
            </a:r>
            <a:r>
              <a:rPr lang="en-US" sz="2200" baseline="30000" dirty="0"/>
              <a:t>2</a:t>
            </a:r>
            <a:r>
              <a:rPr lang="en-US" sz="2200" dirty="0"/>
              <a:t>𝑆</a:t>
            </a:r>
            <a:r>
              <a:rPr lang="en-US" sz="2200" baseline="-25000" dirty="0"/>
              <a:t>1/2</a:t>
            </a:r>
            <a:r>
              <a:rPr lang="en-US" sz="2200" dirty="0"/>
              <a:t> →6 </a:t>
            </a:r>
            <a:r>
              <a:rPr lang="en-US" sz="2200" baseline="30000" dirty="0"/>
              <a:t>2</a:t>
            </a:r>
            <a:r>
              <a:rPr lang="en-US" sz="2200" dirty="0"/>
              <a:t>𝐷</a:t>
            </a:r>
            <a:r>
              <a:rPr lang="en-US" sz="2200" baseline="-25000" dirty="0"/>
              <a:t>3/2,5/2</a:t>
            </a:r>
            <a:r>
              <a:rPr lang="en-US" sz="2200" dirty="0"/>
              <a:t> transitions in Fr: more than 50 times larger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F80CD-E37D-2AAB-221F-F0B4BCC7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28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4729D0-D514-B66F-5C1D-4B878ECEE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990" y="1915912"/>
            <a:ext cx="3072222" cy="36769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DA1E8D-DEB4-FEB2-BE0C-9E6ABE8AB856}"/>
              </a:ext>
            </a:extLst>
          </p:cNvPr>
          <p:cNvSpPr txBox="1"/>
          <p:nvPr/>
        </p:nvSpPr>
        <p:spPr>
          <a:xfrm>
            <a:off x="3356487" y="1389940"/>
            <a:ext cx="1033328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Towards the measurements of Parity non-conservation (PNC) in Fr</a:t>
            </a:r>
          </a:p>
        </p:txBody>
      </p:sp>
      <p:grpSp>
        <p:nvGrpSpPr>
          <p:cNvPr id="6" name="Group 40">
            <a:extLst>
              <a:ext uri="{FF2B5EF4-FFF2-40B4-BE49-F238E27FC236}">
                <a16:creationId xmlns:a16="http://schemas.microsoft.com/office/drawing/2014/main" id="{9D18FAE8-7913-7F63-1D90-140FED9038F4}"/>
              </a:ext>
            </a:extLst>
          </p:cNvPr>
          <p:cNvGrpSpPr/>
          <p:nvPr/>
        </p:nvGrpSpPr>
        <p:grpSpPr>
          <a:xfrm>
            <a:off x="466239" y="5527836"/>
            <a:ext cx="2047910" cy="396269"/>
            <a:chOff x="-83031" y="6364799"/>
            <a:chExt cx="2405360" cy="452298"/>
          </a:xfrm>
        </p:grpSpPr>
        <p:cxnSp>
          <p:nvCxnSpPr>
            <p:cNvPr id="7" name="Straight Connector 41">
              <a:extLst>
                <a:ext uri="{FF2B5EF4-FFF2-40B4-BE49-F238E27FC236}">
                  <a16:creationId xmlns:a16="http://schemas.microsoft.com/office/drawing/2014/main" id="{818BD9FC-DF8C-1226-96E6-66041CB736E7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42">
                  <a:extLst>
                    <a:ext uri="{FF2B5EF4-FFF2-40B4-BE49-F238E27FC236}">
                      <a16:creationId xmlns:a16="http://schemas.microsoft.com/office/drawing/2014/main" id="{843AD58E-B70D-32C4-5268-B7E26F7FAD5D}"/>
                    </a:ext>
                  </a:extLst>
                </p:cNvPr>
                <p:cNvSpPr txBox="1"/>
                <p:nvPr/>
              </p:nvSpPr>
              <p:spPr>
                <a:xfrm>
                  <a:off x="-83031" y="6364799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9" name="TextBox 42">
                  <a:extLst>
                    <a:ext uri="{FF2B5EF4-FFF2-40B4-BE49-F238E27FC236}">
                      <a16:creationId xmlns:a16="http://schemas.microsoft.com/office/drawing/2014/main" id="{843AD58E-B70D-32C4-5268-B7E26F7FAD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3031" y="6364799"/>
                  <a:ext cx="1404152" cy="452298"/>
                </a:xfrm>
                <a:prstGeom prst="rect">
                  <a:avLst/>
                </a:prstGeom>
                <a:blipFill>
                  <a:blip r:embed="rId3"/>
                  <a:stretch>
                    <a:fillRect l="-5076" t="-44615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TextBox 46">
            <a:extLst>
              <a:ext uri="{FF2B5EF4-FFF2-40B4-BE49-F238E27FC236}">
                <a16:creationId xmlns:a16="http://schemas.microsoft.com/office/drawing/2014/main" id="{9BEE5F27-B58A-8DA3-5928-9E56F556AE8A}"/>
              </a:ext>
            </a:extLst>
          </p:cNvPr>
          <p:cNvSpPr txBox="1"/>
          <p:nvPr/>
        </p:nvSpPr>
        <p:spPr>
          <a:xfrm>
            <a:off x="2159117" y="1087316"/>
            <a:ext cx="119737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14" name="Group 47">
            <a:extLst>
              <a:ext uri="{FF2B5EF4-FFF2-40B4-BE49-F238E27FC236}">
                <a16:creationId xmlns:a16="http://schemas.microsoft.com/office/drawing/2014/main" id="{EA707BB6-E423-E7B4-6A65-8DE3E4D70684}"/>
              </a:ext>
            </a:extLst>
          </p:cNvPr>
          <p:cNvGrpSpPr/>
          <p:nvPr/>
        </p:nvGrpSpPr>
        <p:grpSpPr>
          <a:xfrm>
            <a:off x="400891" y="3014886"/>
            <a:ext cx="2113259" cy="396269"/>
            <a:chOff x="-159786" y="3496537"/>
            <a:chExt cx="2482115" cy="452298"/>
          </a:xfrm>
        </p:grpSpPr>
        <p:cxnSp>
          <p:nvCxnSpPr>
            <p:cNvPr id="15" name="Straight Connector 48">
              <a:extLst>
                <a:ext uri="{FF2B5EF4-FFF2-40B4-BE49-F238E27FC236}">
                  <a16:creationId xmlns:a16="http://schemas.microsoft.com/office/drawing/2014/main" id="{5CEB4F88-9A92-3BA8-C55E-F1E6687EF93F}"/>
                </a:ext>
              </a:extLst>
            </p:cNvPr>
            <p:cNvCxnSpPr/>
            <p:nvPr/>
          </p:nvCxnSpPr>
          <p:spPr>
            <a:xfrm>
              <a:off x="813121" y="3701875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49">
                  <a:extLst>
                    <a:ext uri="{FF2B5EF4-FFF2-40B4-BE49-F238E27FC236}">
                      <a16:creationId xmlns:a16="http://schemas.microsoft.com/office/drawing/2014/main" id="{BAE7E516-F12B-2231-590C-A924B1C4D502}"/>
                    </a:ext>
                  </a:extLst>
                </p:cNvPr>
                <p:cNvSpPr txBox="1"/>
                <p:nvPr/>
              </p:nvSpPr>
              <p:spPr>
                <a:xfrm>
                  <a:off x="-159786" y="3496537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16" name="TextBox 49">
                  <a:extLst>
                    <a:ext uri="{FF2B5EF4-FFF2-40B4-BE49-F238E27FC236}">
                      <a16:creationId xmlns:a16="http://schemas.microsoft.com/office/drawing/2014/main" id="{BAE7E516-F12B-2231-590C-A924B1C4D5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59786" y="3496537"/>
                  <a:ext cx="1404152" cy="452298"/>
                </a:xfrm>
                <a:prstGeom prst="rect">
                  <a:avLst/>
                </a:prstGeom>
                <a:blipFill>
                  <a:blip r:embed="rId4"/>
                  <a:stretch>
                    <a:fillRect l="-5612" t="-44615" r="-1531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50">
            <a:extLst>
              <a:ext uri="{FF2B5EF4-FFF2-40B4-BE49-F238E27FC236}">
                <a16:creationId xmlns:a16="http://schemas.microsoft.com/office/drawing/2014/main" id="{3B100E32-B6B3-4B1C-A107-53A004A95129}"/>
              </a:ext>
            </a:extLst>
          </p:cNvPr>
          <p:cNvGrpSpPr/>
          <p:nvPr/>
        </p:nvGrpSpPr>
        <p:grpSpPr>
          <a:xfrm>
            <a:off x="396392" y="2773083"/>
            <a:ext cx="2117758" cy="396269"/>
            <a:chOff x="-165070" y="3220546"/>
            <a:chExt cx="2487399" cy="452298"/>
          </a:xfrm>
        </p:grpSpPr>
        <p:cxnSp>
          <p:nvCxnSpPr>
            <p:cNvPr id="18" name="Straight Connector 51">
              <a:extLst>
                <a:ext uri="{FF2B5EF4-FFF2-40B4-BE49-F238E27FC236}">
                  <a16:creationId xmlns:a16="http://schemas.microsoft.com/office/drawing/2014/main" id="{B6A9B4B9-06F7-4618-7CE0-0CF34984C4CE}"/>
                </a:ext>
              </a:extLst>
            </p:cNvPr>
            <p:cNvCxnSpPr/>
            <p:nvPr/>
          </p:nvCxnSpPr>
          <p:spPr>
            <a:xfrm>
              <a:off x="813121" y="3620521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52">
                  <a:extLst>
                    <a:ext uri="{FF2B5EF4-FFF2-40B4-BE49-F238E27FC236}">
                      <a16:creationId xmlns:a16="http://schemas.microsoft.com/office/drawing/2014/main" id="{B9655BB5-D8AE-8BEA-D9E5-7EB705C16556}"/>
                    </a:ext>
                  </a:extLst>
                </p:cNvPr>
                <p:cNvSpPr txBox="1"/>
                <p:nvPr/>
              </p:nvSpPr>
              <p:spPr>
                <a:xfrm>
                  <a:off x="-165070" y="3220546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19" name="TextBox 52">
                  <a:extLst>
                    <a:ext uri="{FF2B5EF4-FFF2-40B4-BE49-F238E27FC236}">
                      <a16:creationId xmlns:a16="http://schemas.microsoft.com/office/drawing/2014/main" id="{B9655BB5-D8AE-8BEA-D9E5-7EB705C16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65070" y="3220546"/>
                  <a:ext cx="1404152" cy="452298"/>
                </a:xfrm>
                <a:prstGeom prst="rect">
                  <a:avLst/>
                </a:prstGeom>
                <a:blipFill>
                  <a:blip r:embed="rId5"/>
                  <a:stretch>
                    <a:fillRect l="-5102" t="-44615" r="-2041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54">
            <a:extLst>
              <a:ext uri="{FF2B5EF4-FFF2-40B4-BE49-F238E27FC236}">
                <a16:creationId xmlns:a16="http://schemas.microsoft.com/office/drawing/2014/main" id="{E3894365-B5EC-E66E-2EF4-A1E10E40C3EA}"/>
              </a:ext>
            </a:extLst>
          </p:cNvPr>
          <p:cNvGrpSpPr/>
          <p:nvPr/>
        </p:nvGrpSpPr>
        <p:grpSpPr>
          <a:xfrm>
            <a:off x="420264" y="2139410"/>
            <a:ext cx="2037894" cy="396269"/>
            <a:chOff x="-137031" y="2098782"/>
            <a:chExt cx="2393596" cy="452298"/>
          </a:xfrm>
        </p:grpSpPr>
        <p:cxnSp>
          <p:nvCxnSpPr>
            <p:cNvPr id="21" name="Straight Connector 55">
              <a:extLst>
                <a:ext uri="{FF2B5EF4-FFF2-40B4-BE49-F238E27FC236}">
                  <a16:creationId xmlns:a16="http://schemas.microsoft.com/office/drawing/2014/main" id="{D13A493A-8112-33B5-708D-952FB6BC095C}"/>
                </a:ext>
              </a:extLst>
            </p:cNvPr>
            <p:cNvCxnSpPr/>
            <p:nvPr/>
          </p:nvCxnSpPr>
          <p:spPr>
            <a:xfrm>
              <a:off x="747366" y="2311054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56">
                  <a:extLst>
                    <a:ext uri="{FF2B5EF4-FFF2-40B4-BE49-F238E27FC236}">
                      <a16:creationId xmlns:a16="http://schemas.microsoft.com/office/drawing/2014/main" id="{7F62AA2C-B302-9FB2-D640-BE675D08C25A}"/>
                    </a:ext>
                  </a:extLst>
                </p:cNvPr>
                <p:cNvSpPr txBox="1"/>
                <p:nvPr/>
              </p:nvSpPr>
              <p:spPr>
                <a:xfrm>
                  <a:off x="-137031" y="2098782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22" name="TextBox 56">
                  <a:extLst>
                    <a:ext uri="{FF2B5EF4-FFF2-40B4-BE49-F238E27FC236}">
                      <a16:creationId xmlns:a16="http://schemas.microsoft.com/office/drawing/2014/main" id="{7F62AA2C-B302-9FB2-D640-BE675D08C2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7031" y="2098782"/>
                  <a:ext cx="1404152" cy="452298"/>
                </a:xfrm>
                <a:prstGeom prst="rect">
                  <a:avLst/>
                </a:prstGeom>
                <a:blipFill>
                  <a:blip r:embed="rId6"/>
                  <a:stretch>
                    <a:fillRect l="-5612" t="-44615" r="-1531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57">
            <a:extLst>
              <a:ext uri="{FF2B5EF4-FFF2-40B4-BE49-F238E27FC236}">
                <a16:creationId xmlns:a16="http://schemas.microsoft.com/office/drawing/2014/main" id="{DA250F72-A327-7870-E878-80418BF7781C}"/>
              </a:ext>
            </a:extLst>
          </p:cNvPr>
          <p:cNvGrpSpPr/>
          <p:nvPr/>
        </p:nvGrpSpPr>
        <p:grpSpPr>
          <a:xfrm>
            <a:off x="432990" y="1886654"/>
            <a:ext cx="2025168" cy="396269"/>
            <a:chOff x="-122084" y="1810288"/>
            <a:chExt cx="2378649" cy="452298"/>
          </a:xfrm>
        </p:grpSpPr>
        <p:cxnSp>
          <p:nvCxnSpPr>
            <p:cNvPr id="24" name="Straight Connector 58">
              <a:extLst>
                <a:ext uri="{FF2B5EF4-FFF2-40B4-BE49-F238E27FC236}">
                  <a16:creationId xmlns:a16="http://schemas.microsoft.com/office/drawing/2014/main" id="{23603F28-7F30-EB6D-3D42-5073B4EE694B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59">
                  <a:extLst>
                    <a:ext uri="{FF2B5EF4-FFF2-40B4-BE49-F238E27FC236}">
                      <a16:creationId xmlns:a16="http://schemas.microsoft.com/office/drawing/2014/main" id="{3E844778-77F0-EB79-2C37-F01D77BD6CBA}"/>
                    </a:ext>
                  </a:extLst>
                </p:cNvPr>
                <p:cNvSpPr txBox="1"/>
                <p:nvPr/>
              </p:nvSpPr>
              <p:spPr>
                <a:xfrm>
                  <a:off x="-122084" y="181028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25" name="TextBox 59">
                  <a:extLst>
                    <a:ext uri="{FF2B5EF4-FFF2-40B4-BE49-F238E27FC236}">
                      <a16:creationId xmlns:a16="http://schemas.microsoft.com/office/drawing/2014/main" id="{3E844778-77F0-EB79-2C37-F01D77BD6C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2084" y="1810288"/>
                  <a:ext cx="1404152" cy="452298"/>
                </a:xfrm>
                <a:prstGeom prst="rect">
                  <a:avLst/>
                </a:prstGeom>
                <a:blipFill>
                  <a:blip r:embed="rId7"/>
                  <a:stretch>
                    <a:fillRect l="-5102" t="-44615" r="-2041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6" name="Straight Connector 53">
            <a:extLst>
              <a:ext uri="{FF2B5EF4-FFF2-40B4-BE49-F238E27FC236}">
                <a16:creationId xmlns:a16="http://schemas.microsoft.com/office/drawing/2014/main" id="{E7BEF946-4717-DC00-DAD7-9ACF8C1E5B9B}"/>
              </a:ext>
            </a:extLst>
          </p:cNvPr>
          <p:cNvCxnSpPr/>
          <p:nvPr/>
        </p:nvCxnSpPr>
        <p:spPr>
          <a:xfrm>
            <a:off x="1154062" y="1076931"/>
            <a:ext cx="128493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28" name="Straight Arrow Connector 14">
            <a:extLst>
              <a:ext uri="{FF2B5EF4-FFF2-40B4-BE49-F238E27FC236}">
                <a16:creationId xmlns:a16="http://schemas.microsoft.com/office/drawing/2014/main" id="{76CD68CF-0384-E99E-FD31-5073CF8182E6}"/>
              </a:ext>
            </a:extLst>
          </p:cNvPr>
          <p:cNvCxnSpPr>
            <a:cxnSpLocks/>
          </p:cNvCxnSpPr>
          <p:nvPr/>
        </p:nvCxnSpPr>
        <p:spPr>
          <a:xfrm flipV="1">
            <a:off x="2321528" y="1647579"/>
            <a:ext cx="0" cy="413381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grpSp>
        <p:nvGrpSpPr>
          <p:cNvPr id="30" name="Group 54">
            <a:extLst>
              <a:ext uri="{FF2B5EF4-FFF2-40B4-BE49-F238E27FC236}">
                <a16:creationId xmlns:a16="http://schemas.microsoft.com/office/drawing/2014/main" id="{03A421EE-73F5-211E-BEB6-3F615E73AD3B}"/>
              </a:ext>
            </a:extLst>
          </p:cNvPr>
          <p:cNvGrpSpPr/>
          <p:nvPr/>
        </p:nvGrpSpPr>
        <p:grpSpPr>
          <a:xfrm>
            <a:off x="307632" y="1559634"/>
            <a:ext cx="2154269" cy="396269"/>
            <a:chOff x="-273720" y="2079806"/>
            <a:chExt cx="2530285" cy="452298"/>
          </a:xfrm>
        </p:grpSpPr>
        <p:cxnSp>
          <p:nvCxnSpPr>
            <p:cNvPr id="31" name="Straight Connector 55">
              <a:extLst>
                <a:ext uri="{FF2B5EF4-FFF2-40B4-BE49-F238E27FC236}">
                  <a16:creationId xmlns:a16="http://schemas.microsoft.com/office/drawing/2014/main" id="{FFE38C68-B8FB-E2BF-F568-F55941774990}"/>
                </a:ext>
              </a:extLst>
            </p:cNvPr>
            <p:cNvCxnSpPr/>
            <p:nvPr/>
          </p:nvCxnSpPr>
          <p:spPr>
            <a:xfrm>
              <a:off x="747366" y="2311054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56">
                  <a:extLst>
                    <a:ext uri="{FF2B5EF4-FFF2-40B4-BE49-F238E27FC236}">
                      <a16:creationId xmlns:a16="http://schemas.microsoft.com/office/drawing/2014/main" id="{3830A6C3-74C6-4658-E535-7E3FBBF4EB43}"/>
                    </a:ext>
                  </a:extLst>
                </p:cNvPr>
                <p:cNvSpPr txBox="1"/>
                <p:nvPr/>
              </p:nvSpPr>
              <p:spPr>
                <a:xfrm>
                  <a:off x="-273720" y="2079806"/>
                  <a:ext cx="1404153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10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32" name="TextBox 56">
                  <a:extLst>
                    <a:ext uri="{FF2B5EF4-FFF2-40B4-BE49-F238E27FC236}">
                      <a16:creationId xmlns:a16="http://schemas.microsoft.com/office/drawing/2014/main" id="{3830A6C3-74C6-4658-E535-7E3FBBF4EB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73720" y="2079806"/>
                  <a:ext cx="1404153" cy="452298"/>
                </a:xfrm>
                <a:prstGeom prst="rect">
                  <a:avLst/>
                </a:prstGeom>
                <a:blipFill>
                  <a:blip r:embed="rId8"/>
                  <a:stretch>
                    <a:fillRect l="-5076" t="-44615" r="-12183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57">
            <a:extLst>
              <a:ext uri="{FF2B5EF4-FFF2-40B4-BE49-F238E27FC236}">
                <a16:creationId xmlns:a16="http://schemas.microsoft.com/office/drawing/2014/main" id="{1991D807-38CA-5351-CEED-F57137DCB2BE}"/>
              </a:ext>
            </a:extLst>
          </p:cNvPr>
          <p:cNvGrpSpPr/>
          <p:nvPr/>
        </p:nvGrpSpPr>
        <p:grpSpPr>
          <a:xfrm>
            <a:off x="287108" y="1323503"/>
            <a:ext cx="2174793" cy="396269"/>
            <a:chOff x="-297827" y="1810288"/>
            <a:chExt cx="2554392" cy="452298"/>
          </a:xfrm>
        </p:grpSpPr>
        <p:cxnSp>
          <p:nvCxnSpPr>
            <p:cNvPr id="34" name="Straight Connector 58">
              <a:extLst>
                <a:ext uri="{FF2B5EF4-FFF2-40B4-BE49-F238E27FC236}">
                  <a16:creationId xmlns:a16="http://schemas.microsoft.com/office/drawing/2014/main" id="{F4AB753F-43A0-A63B-CA5D-B549EDE3893A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59">
                  <a:extLst>
                    <a:ext uri="{FF2B5EF4-FFF2-40B4-BE49-F238E27FC236}">
                      <a16:creationId xmlns:a16="http://schemas.microsoft.com/office/drawing/2014/main" id="{E7838A2E-7278-F932-ADA3-204EA838DD4F}"/>
                    </a:ext>
                  </a:extLst>
                </p:cNvPr>
                <p:cNvSpPr txBox="1"/>
                <p:nvPr/>
              </p:nvSpPr>
              <p:spPr>
                <a:xfrm>
                  <a:off x="-297827" y="181028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10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35" name="TextBox 59">
                  <a:extLst>
                    <a:ext uri="{FF2B5EF4-FFF2-40B4-BE49-F238E27FC236}">
                      <a16:creationId xmlns:a16="http://schemas.microsoft.com/office/drawing/2014/main" id="{E7838A2E-7278-F932-ADA3-204EA838DD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97827" y="1810288"/>
                  <a:ext cx="1404152" cy="452298"/>
                </a:xfrm>
                <a:prstGeom prst="rect">
                  <a:avLst/>
                </a:prstGeom>
                <a:blipFill>
                  <a:blip r:embed="rId9"/>
                  <a:stretch>
                    <a:fillRect l="-5102" t="-44615" r="-12755" b="-126154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Up Arrow 35">
            <a:extLst>
              <a:ext uri="{FF2B5EF4-FFF2-40B4-BE49-F238E27FC236}">
                <a16:creationId xmlns:a16="http://schemas.microsoft.com/office/drawing/2014/main" id="{341227EF-CA79-D584-EEF6-3761FF85F7B2}"/>
              </a:ext>
            </a:extLst>
          </p:cNvPr>
          <p:cNvSpPr/>
          <p:nvPr/>
        </p:nvSpPr>
        <p:spPr>
          <a:xfrm>
            <a:off x="1410524" y="939791"/>
            <a:ext cx="766974" cy="2340240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24">
            <a:extLst>
              <a:ext uri="{FF2B5EF4-FFF2-40B4-BE49-F238E27FC236}">
                <a16:creationId xmlns:a16="http://schemas.microsoft.com/office/drawing/2014/main" id="{64168E2A-5563-C57F-1964-46B426687A5F}"/>
              </a:ext>
            </a:extLst>
          </p:cNvPr>
          <p:cNvCxnSpPr>
            <a:cxnSpLocks/>
          </p:cNvCxnSpPr>
          <p:nvPr/>
        </p:nvCxnSpPr>
        <p:spPr>
          <a:xfrm flipV="1">
            <a:off x="2050597" y="2210730"/>
            <a:ext cx="0" cy="3589054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38" name="Straight Arrow Connector 43">
            <a:extLst>
              <a:ext uri="{FF2B5EF4-FFF2-40B4-BE49-F238E27FC236}">
                <a16:creationId xmlns:a16="http://schemas.microsoft.com/office/drawing/2014/main" id="{1C62601B-8826-6585-BB53-3E16FF554C7B}"/>
              </a:ext>
            </a:extLst>
          </p:cNvPr>
          <p:cNvCxnSpPr/>
          <p:nvPr/>
        </p:nvCxnSpPr>
        <p:spPr>
          <a:xfrm flipV="1">
            <a:off x="1801816" y="3130720"/>
            <a:ext cx="0" cy="2685258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F6F67CD-8BD3-3817-7760-4CEBC07B254C}"/>
              </a:ext>
            </a:extLst>
          </p:cNvPr>
          <p:cNvGrpSpPr/>
          <p:nvPr/>
        </p:nvGrpSpPr>
        <p:grpSpPr>
          <a:xfrm>
            <a:off x="423863" y="3839974"/>
            <a:ext cx="2235696" cy="433837"/>
            <a:chOff x="378102" y="5699276"/>
            <a:chExt cx="2455724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517DCE7-C9B1-9F4D-757E-6113EE3A8199}"/>
                </a:ext>
              </a:extLst>
            </p:cNvPr>
            <p:cNvCxnSpPr/>
            <p:nvPr/>
          </p:nvCxnSpPr>
          <p:spPr>
            <a:xfrm>
              <a:off x="1324622" y="612120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FE02266-ED00-809B-415D-6F109BDA33B5}"/>
                    </a:ext>
                  </a:extLst>
                </p:cNvPr>
                <p:cNvSpPr txBox="1"/>
                <p:nvPr/>
              </p:nvSpPr>
              <p:spPr>
                <a:xfrm>
                  <a:off x="378102" y="5699276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6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5/2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FE02266-ED00-809B-415D-6F109BDA33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102" y="5699276"/>
                  <a:ext cx="1404152" cy="512672"/>
                </a:xfrm>
                <a:prstGeom prst="rect">
                  <a:avLst/>
                </a:prstGeom>
                <a:blipFill>
                  <a:blip r:embed="rId10"/>
                  <a:stretch>
                    <a:fillRect l="-5263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B9B0555-CFF0-D007-C687-C768FF6B16BD}"/>
              </a:ext>
            </a:extLst>
          </p:cNvPr>
          <p:cNvGrpSpPr/>
          <p:nvPr/>
        </p:nvGrpSpPr>
        <p:grpSpPr>
          <a:xfrm>
            <a:off x="433661" y="4160618"/>
            <a:ext cx="2225901" cy="433837"/>
            <a:chOff x="391405" y="5986408"/>
            <a:chExt cx="2444965" cy="51267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075EC8F-C1E7-BE3F-E74E-43B3C052EF5B}"/>
                </a:ext>
              </a:extLst>
            </p:cNvPr>
            <p:cNvCxnSpPr>
              <a:cxnSpLocks/>
            </p:cNvCxnSpPr>
            <p:nvPr/>
          </p:nvCxnSpPr>
          <p:spPr>
            <a:xfrm>
              <a:off x="1327166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A8AC160-14BC-D9A8-180F-DF8BC804DA82}"/>
                    </a:ext>
                  </a:extLst>
                </p:cNvPr>
                <p:cNvSpPr txBox="1"/>
                <p:nvPr/>
              </p:nvSpPr>
              <p:spPr>
                <a:xfrm>
                  <a:off x="391405" y="5986408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6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A8AC160-14BC-D9A8-180F-DF8BC804DA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405" y="5986408"/>
                  <a:ext cx="1404151" cy="512672"/>
                </a:xfrm>
                <a:prstGeom prst="rect">
                  <a:avLst/>
                </a:prstGeom>
                <a:blipFill>
                  <a:blip r:embed="rId11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A07AF1B4-A390-1610-28FA-9A4A52DC2E99}"/>
              </a:ext>
            </a:extLst>
          </p:cNvPr>
          <p:cNvSpPr/>
          <p:nvPr/>
        </p:nvSpPr>
        <p:spPr>
          <a:xfrm>
            <a:off x="2839550" y="4076947"/>
            <a:ext cx="293421" cy="246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Straight Arrow Connector 43">
            <a:extLst>
              <a:ext uri="{FF2B5EF4-FFF2-40B4-BE49-F238E27FC236}">
                <a16:creationId xmlns:a16="http://schemas.microsoft.com/office/drawing/2014/main" id="{4C0B280F-45E1-4A44-B8B6-585A5293F03C}"/>
              </a:ext>
            </a:extLst>
          </p:cNvPr>
          <p:cNvCxnSpPr>
            <a:cxnSpLocks/>
          </p:cNvCxnSpPr>
          <p:nvPr/>
        </p:nvCxnSpPr>
        <p:spPr>
          <a:xfrm flipV="1">
            <a:off x="1567666" y="4197020"/>
            <a:ext cx="0" cy="1602764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C63BDF41-1199-9A77-E17B-E18C8777D3A2}"/>
              </a:ext>
            </a:extLst>
          </p:cNvPr>
          <p:cNvSpPr/>
          <p:nvPr/>
        </p:nvSpPr>
        <p:spPr>
          <a:xfrm>
            <a:off x="112192" y="3788098"/>
            <a:ext cx="2781854" cy="860817"/>
          </a:xfrm>
          <a:prstGeom prst="ellipse">
            <a:avLst/>
          </a:prstGeom>
          <a:noFill/>
          <a:ln w="57150">
            <a:solidFill>
              <a:srgbClr val="D81E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3DA2B53-DBC5-EF90-78A7-0DB802F9B322}"/>
              </a:ext>
            </a:extLst>
          </p:cNvPr>
          <p:cNvCxnSpPr>
            <a:cxnSpLocks/>
          </p:cNvCxnSpPr>
          <p:nvPr/>
        </p:nvCxnSpPr>
        <p:spPr>
          <a:xfrm>
            <a:off x="1374709" y="4648915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9BE026B-D55C-D0B6-0B3B-9D9E200A5586}"/>
              </a:ext>
            </a:extLst>
          </p:cNvPr>
          <p:cNvCxnSpPr>
            <a:cxnSpLocks/>
          </p:cNvCxnSpPr>
          <p:nvPr/>
        </p:nvCxnSpPr>
        <p:spPr>
          <a:xfrm flipV="1">
            <a:off x="1405709" y="4648915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92C7EE-7D67-5EE8-18A6-3FF778FEF6FC}"/>
                  </a:ext>
                </a:extLst>
              </p:cNvPr>
              <p:cNvSpPr txBox="1"/>
              <p:nvPr/>
            </p:nvSpPr>
            <p:spPr>
              <a:xfrm>
                <a:off x="343009" y="6064963"/>
                <a:ext cx="11505982" cy="7192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u="none" strike="noStrike" baseline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/>
                      <m:sup>
                        <m:r>
                          <a:rPr lang="fr-FR" sz="1200" b="0" i="1" u="none" strike="noStrike" baseline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sup>
                    </m:sSup>
                    <m:r>
                      <a:rPr lang="fr-FR" sz="1200" b="0" i="1" u="none" strike="noStrike" baseline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200" dirty="0">
                    <a:effectLst/>
                  </a:rPr>
                  <a:t>Wood, C. S., S. C. Bennett, D. Cho, B. P. Masterson, J. L. Roberts, C. E. Tanner, et C. E. </a:t>
                </a:r>
                <a:r>
                  <a:rPr lang="en-US" sz="1200" dirty="0" err="1">
                    <a:effectLst/>
                  </a:rPr>
                  <a:t>Wieman</a:t>
                </a:r>
                <a:r>
                  <a:rPr lang="en-US" sz="1200" dirty="0">
                    <a:effectLst/>
                  </a:rPr>
                  <a:t>. « Measurement of Parity </a:t>
                </a:r>
                <a:r>
                  <a:rPr lang="en-US" sz="1200" dirty="0" err="1">
                    <a:effectLst/>
                  </a:rPr>
                  <a:t>Nonconservation</a:t>
                </a:r>
                <a:r>
                  <a:rPr lang="en-US" sz="1200" dirty="0">
                    <a:effectLst/>
                  </a:rPr>
                  <a:t> and an Anapole Moment in Cesium ». </a:t>
                </a:r>
                <a:r>
                  <a:rPr lang="en-US" sz="1200" i="1" dirty="0">
                    <a:effectLst/>
                  </a:rPr>
                  <a:t>Science</a:t>
                </a:r>
                <a:r>
                  <a:rPr lang="en-US" sz="1200" dirty="0">
                    <a:effectLst/>
                  </a:rPr>
                  <a:t> 275, n</a:t>
                </a:r>
                <a:r>
                  <a:rPr lang="en-US" sz="1200" baseline="30000" dirty="0">
                    <a:effectLst/>
                  </a:rPr>
                  <a:t>o</a:t>
                </a:r>
                <a:r>
                  <a:rPr lang="en-US" sz="1200" dirty="0">
                    <a:effectLst/>
                  </a:rPr>
                  <a:t> 5307 (1997)</a:t>
                </a:r>
                <a:endParaRPr lang="fr-FR" sz="1200" b="0" i="1" u="none" strike="noStrike" baseline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200" b="0" i="1" u="none" strike="noStrike" baseline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/>
                      <m:sup>
                        <m:r>
                          <a:rPr lang="fr-FR" sz="1200" b="0" i="1" u="none" strike="noStrike" baseline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(2)</m:t>
                        </m:r>
                      </m:sup>
                    </m:sSup>
                    <m:r>
                      <a:rPr lang="fr-FR" sz="1200" b="0" i="1" u="none" strike="noStrike" baseline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1200" dirty="0">
                    <a:effectLst/>
                  </a:rPr>
                  <a:t>Roberts, B. M., V. A. </a:t>
                </a:r>
                <a:r>
                  <a:rPr lang="fr-FR" sz="1200" dirty="0" err="1">
                    <a:effectLst/>
                  </a:rPr>
                  <a:t>Dzuba</a:t>
                </a:r>
                <a:r>
                  <a:rPr lang="fr-FR" sz="1200" dirty="0">
                    <a:effectLst/>
                  </a:rPr>
                  <a:t>, et V. V. </a:t>
                </a:r>
                <a:r>
                  <a:rPr lang="fr-FR" sz="1200" dirty="0" err="1">
                    <a:effectLst/>
                  </a:rPr>
                  <a:t>Flambaum</a:t>
                </a:r>
                <a:r>
                  <a:rPr lang="fr-FR" sz="1200" dirty="0">
                    <a:effectLst/>
                  </a:rPr>
                  <a:t>. « </a:t>
                </a:r>
                <a:r>
                  <a:rPr lang="fr-FR" sz="1200" dirty="0" err="1">
                    <a:effectLst/>
                  </a:rPr>
                  <a:t>Parity</a:t>
                </a:r>
                <a:r>
                  <a:rPr lang="fr-FR" sz="1200" dirty="0">
                    <a:effectLst/>
                  </a:rPr>
                  <a:t> </a:t>
                </a:r>
                <a:r>
                  <a:rPr lang="fr-FR" sz="1200" dirty="0" err="1">
                    <a:effectLst/>
                  </a:rPr>
                  <a:t>nonconservation</a:t>
                </a:r>
                <a:r>
                  <a:rPr lang="fr-FR" sz="1200" dirty="0">
                    <a:effectLst/>
                  </a:rPr>
                  <a:t> in Fr-like actinide and Cs-like rare-</a:t>
                </a:r>
                <a:r>
                  <a:rPr lang="fr-FR" sz="1200" dirty="0" err="1">
                    <a:effectLst/>
                  </a:rPr>
                  <a:t>earth</a:t>
                </a:r>
                <a:r>
                  <a:rPr lang="fr-FR" sz="1200" dirty="0">
                    <a:effectLst/>
                  </a:rPr>
                  <a:t>-</a:t>
                </a:r>
                <a:r>
                  <a:rPr lang="fr-FR" sz="1200" dirty="0" err="1">
                    <a:effectLst/>
                  </a:rPr>
                  <a:t>metal</a:t>
                </a:r>
                <a:r>
                  <a:rPr lang="fr-FR" sz="1200" dirty="0">
                    <a:effectLst/>
                  </a:rPr>
                  <a:t> ions ». </a:t>
                </a:r>
                <a:r>
                  <a:rPr lang="fr-FR" sz="1200" i="1" dirty="0">
                    <a:effectLst/>
                  </a:rPr>
                  <a:t>Phys. </a:t>
                </a:r>
                <a:r>
                  <a:rPr lang="fr-FR" sz="1200" i="1" dirty="0" err="1">
                    <a:effectLst/>
                  </a:rPr>
                  <a:t>Rev</a:t>
                </a:r>
                <a:r>
                  <a:rPr lang="fr-FR" sz="1200" i="1" dirty="0">
                    <a:effectLst/>
                  </a:rPr>
                  <a:t>. A</a:t>
                </a:r>
                <a:r>
                  <a:rPr lang="fr-FR" sz="1200" dirty="0">
                    <a:effectLst/>
                  </a:rPr>
                  <a:t> 88, n</a:t>
                </a:r>
                <a:r>
                  <a:rPr lang="fr-FR" sz="1200" baseline="30000" dirty="0">
                    <a:effectLst/>
                  </a:rPr>
                  <a:t>o</a:t>
                </a:r>
                <a:r>
                  <a:rPr lang="fr-FR" sz="1200" dirty="0">
                    <a:effectLst/>
                  </a:rPr>
                  <a:t> 1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92C7EE-7D67-5EE8-18A6-3FF778FEF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09" y="6064963"/>
                <a:ext cx="11505982" cy="719299"/>
              </a:xfrm>
              <a:prstGeom prst="rect">
                <a:avLst/>
              </a:prstGeom>
              <a:blipFill>
                <a:blip r:embed="rId12"/>
                <a:stretch>
                  <a:fillRect b="-59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53309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DAC8A-77CD-A66F-9AA7-FE994050E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7BCF0-7202-6711-F143-00D4A1640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BDC5AD-8BF0-5FE0-81EC-940D1995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29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C69E08-1C03-F31C-841A-1B054D10413E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BB397B-B5A0-E551-76EA-A136EDDE6E93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1DBB715-E71B-1046-BB53-4A692E07AC0D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5EDCCBA-4BF1-1825-71D5-5BFF3E5A7F05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4E56D1B-BB2C-C36B-BA44-1D2143947269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4E56D1B-BB2C-C36B-BA44-1D21439472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683F14-295E-EEA9-91AA-16F982390888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BDCE5A4-E756-DEE6-98EF-4BBB0691B565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EB0A807-522C-B4E9-BD25-5658219F4CCC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EB0A807-522C-B4E9-BD25-5658219F4C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C08B43B-BB1D-52C9-EC99-3338D6E6F0CE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87803A5-BAC9-57FA-A279-FEF2BB7D7C50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A5C69E1-2B3C-CB8E-D763-568A775A6D06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A5C69E1-2B3C-CB8E-D763-568A775A6D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4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E481B22-608E-8BDE-CF5E-0B6869731129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81BA699-6FA1-86E2-5D6F-8914D7EF373F}"/>
              </a:ext>
            </a:extLst>
          </p:cNvPr>
          <p:cNvGrpSpPr/>
          <p:nvPr/>
        </p:nvGrpSpPr>
        <p:grpSpPr>
          <a:xfrm>
            <a:off x="2441651" y="3845205"/>
            <a:ext cx="2261139" cy="433837"/>
            <a:chOff x="350155" y="5677979"/>
            <a:chExt cx="2483671" cy="512672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242BBBD-CA23-08AD-AAB7-2BB5BB1AA26B}"/>
                </a:ext>
              </a:extLst>
            </p:cNvPr>
            <p:cNvCxnSpPr/>
            <p:nvPr/>
          </p:nvCxnSpPr>
          <p:spPr>
            <a:xfrm>
              <a:off x="1324622" y="612120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E8CC057-EB81-FD0D-900C-B07A700EC8A1}"/>
                    </a:ext>
                  </a:extLst>
                </p:cNvPr>
                <p:cNvSpPr txBox="1"/>
                <p:nvPr/>
              </p:nvSpPr>
              <p:spPr>
                <a:xfrm>
                  <a:off x="350155" y="567797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6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5/2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E8CC057-EB81-FD0D-900C-B07A700EC8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155" y="5677979"/>
                  <a:ext cx="1404152" cy="512672"/>
                </a:xfrm>
                <a:prstGeom prst="rect">
                  <a:avLst/>
                </a:prstGeom>
                <a:blipFill>
                  <a:blip r:embed="rId5"/>
                  <a:stretch>
                    <a:fillRect l="-4950" t="-5714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46EBF44-8CB1-4213-C555-49C64DDCA897}"/>
              </a:ext>
            </a:extLst>
          </p:cNvPr>
          <p:cNvGrpSpPr/>
          <p:nvPr/>
        </p:nvGrpSpPr>
        <p:grpSpPr>
          <a:xfrm>
            <a:off x="2441651" y="4149846"/>
            <a:ext cx="2261142" cy="433837"/>
            <a:chOff x="352695" y="5946200"/>
            <a:chExt cx="2483675" cy="512672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876C498-0EA0-1B97-B0F2-1EB91BE56046}"/>
                </a:ext>
              </a:extLst>
            </p:cNvPr>
            <p:cNvCxnSpPr>
              <a:cxnSpLocks/>
            </p:cNvCxnSpPr>
            <p:nvPr/>
          </p:nvCxnSpPr>
          <p:spPr>
            <a:xfrm>
              <a:off x="1327166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1C89ED2D-164B-5D70-261E-0355CD200056}"/>
                    </a:ext>
                  </a:extLst>
                </p:cNvPr>
                <p:cNvSpPr txBox="1"/>
                <p:nvPr/>
              </p:nvSpPr>
              <p:spPr>
                <a:xfrm>
                  <a:off x="352695" y="5946200"/>
                  <a:ext cx="1404150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6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1C89ED2D-164B-5D70-261E-0355CD2000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695" y="5946200"/>
                  <a:ext cx="1404150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50" t="-5714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283C41B-208D-AFE3-5889-3E9E62B8BD81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84602A5-EB79-6D80-CA10-102321FBC480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918F513-86E1-A228-B9C3-3EAC39B84DB0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918F513-86E1-A228-B9C3-3EAC39B84D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B817608-BB93-4391-54B3-F92F35A305DD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9979E60-B797-2C96-BB1A-335EAD232CCE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39A5DE77-D70B-AE02-194E-9199F64845ED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39A5DE77-D70B-AE02-194E-9199F64845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F8EAF-E74A-425C-36E7-6A390C7D0745}"/>
              </a:ext>
            </a:extLst>
          </p:cNvPr>
          <p:cNvSpPr/>
          <p:nvPr/>
        </p:nvSpPr>
        <p:spPr>
          <a:xfrm>
            <a:off x="4882781" y="4100200"/>
            <a:ext cx="293421" cy="246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79BCA2-2AA2-8CFA-A787-AAC99744A317}"/>
              </a:ext>
            </a:extLst>
          </p:cNvPr>
          <p:cNvSpPr txBox="1"/>
          <p:nvPr/>
        </p:nvSpPr>
        <p:spPr>
          <a:xfrm>
            <a:off x="4105183" y="4687802"/>
            <a:ext cx="7878641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Experimentally identifying the 6D levels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Direct excitation forbidden  need different route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0AB3976-7313-3571-5399-AC3C59D15FA4}"/>
              </a:ext>
            </a:extLst>
          </p:cNvPr>
          <p:cNvCxnSpPr>
            <a:cxnSpLocks/>
          </p:cNvCxnSpPr>
          <p:nvPr/>
        </p:nvCxnSpPr>
        <p:spPr>
          <a:xfrm flipV="1">
            <a:off x="1668055" y="4258130"/>
            <a:ext cx="2405449" cy="2059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6CC44F6-54D1-92BF-2997-F3F8A006B9C3}"/>
              </a:ext>
            </a:extLst>
          </p:cNvPr>
          <p:cNvSpPr txBox="1"/>
          <p:nvPr/>
        </p:nvSpPr>
        <p:spPr>
          <a:xfrm>
            <a:off x="2250060" y="5678523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608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705ECE-14BB-A26D-D54B-8663602A3BCD}"/>
              </a:ext>
            </a:extLst>
          </p:cNvPr>
          <p:cNvCxnSpPr>
            <a:cxnSpLocks/>
          </p:cNvCxnSpPr>
          <p:nvPr/>
        </p:nvCxnSpPr>
        <p:spPr>
          <a:xfrm>
            <a:off x="2731504" y="4935140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581A41-7F09-162E-E473-0FF6A374BD42}"/>
              </a:ext>
            </a:extLst>
          </p:cNvPr>
          <p:cNvCxnSpPr>
            <a:cxnSpLocks/>
          </p:cNvCxnSpPr>
          <p:nvPr/>
        </p:nvCxnSpPr>
        <p:spPr>
          <a:xfrm flipV="1">
            <a:off x="2762504" y="4935140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38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C8491B-4A35-7BD3-CBBF-2BE4468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December</a:t>
            </a:r>
            <a:r>
              <a:rPr lang="fr-FR" dirty="0"/>
              <a:t> 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42338A1-ADD7-C3F1-2923-010C071E55A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91391" y="1404536"/>
                <a:ext cx="5587609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400" dirty="0"/>
                  <a:t>Measurements of Energy </a:t>
                </a:r>
                <a:r>
                  <a:rPr lang="fr-FR" sz="2400" dirty="0" err="1"/>
                  <a:t>level</a:t>
                </a:r>
                <a:endParaRPr lang="fr-FR" sz="2400" dirty="0"/>
              </a:p>
              <a:p>
                <a:r>
                  <a:rPr lang="fr-FR" sz="2400" dirty="0" err="1"/>
                  <a:t>Measurement</a:t>
                </a:r>
                <a:r>
                  <a:rPr lang="fr-FR" sz="2400" dirty="0"/>
                  <a:t> of </a:t>
                </a:r>
                <a:r>
                  <a:rPr lang="fr-FR" sz="2400" dirty="0" err="1"/>
                  <a:t>Lifetimes</a:t>
                </a:r>
                <a:endParaRPr lang="fr-FR" sz="2400" dirty="0"/>
              </a:p>
              <a:p>
                <a:endParaRPr lang="fr-FR" sz="2400" dirty="0"/>
              </a:p>
              <a:p>
                <a:endParaRPr lang="fr-FR" sz="2400" dirty="0"/>
              </a:p>
              <a:p>
                <a:r>
                  <a:rPr lang="fr-FR" sz="2400" dirty="0"/>
                  <a:t>221 Francium : </a:t>
                </a:r>
                <a:r>
                  <a:rPr lang="fr-FR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sz="24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24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r>
                  <a:rPr lang="fr-FR" sz="2400" dirty="0"/>
                  <a:t>,</a:t>
                </a:r>
                <a:r>
                  <a:rPr lang="fr-FR" sz="2400" dirty="0">
                    <a:solidFill>
                      <a:srgbClr val="000000"/>
                    </a:solidFill>
                  </a:rPr>
                  <a:t> 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24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r>
                  <a:rPr lang="fr-FR" sz="2400" dirty="0"/>
                  <a:t>,</a:t>
                </a:r>
                <a:r>
                  <a:rPr lang="fr-FR" sz="2400" dirty="0">
                    <a:solidFill>
                      <a:srgbClr val="000000"/>
                    </a:solidFill>
                  </a:rPr>
                  <a:t> 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4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4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24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400" dirty="0"/>
              </a:p>
              <a:p>
                <a:r>
                  <a:rPr lang="fr-FR" sz="2400" dirty="0" err="1"/>
                  <a:t>RaF</a:t>
                </a:r>
                <a:r>
                  <a:rPr lang="fr-FR" sz="2400" dirty="0"/>
                  <a:t> : </a:t>
                </a:r>
                <a:r>
                  <a:rPr lang="fr-FR" sz="2800" b="0" i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rPr>
                  <a:t>A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16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16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342338A1-ADD7-C3F1-2923-010C071E55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91391" y="1404536"/>
                <a:ext cx="5587609" cy="4351338"/>
              </a:xfrm>
              <a:blipFill>
                <a:blip r:embed="rId2"/>
                <a:stretch>
                  <a:fillRect l="-1418" t="-19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Group 75">
            <a:extLst>
              <a:ext uri="{FF2B5EF4-FFF2-40B4-BE49-F238E27FC236}">
                <a16:creationId xmlns:a16="http://schemas.microsoft.com/office/drawing/2014/main" id="{91B8A5D8-4A3C-D7F5-7133-0F9AC2D53E33}"/>
              </a:ext>
            </a:extLst>
          </p:cNvPr>
          <p:cNvGrpSpPr/>
          <p:nvPr/>
        </p:nvGrpSpPr>
        <p:grpSpPr>
          <a:xfrm>
            <a:off x="9187648" y="1011663"/>
            <a:ext cx="3104388" cy="5624059"/>
            <a:chOff x="9187648" y="1011663"/>
            <a:chExt cx="3104388" cy="5624059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284D8C0-45E9-74CB-698E-826B73694FD8}"/>
                </a:ext>
              </a:extLst>
            </p:cNvPr>
            <p:cNvGrpSpPr/>
            <p:nvPr/>
          </p:nvGrpSpPr>
          <p:grpSpPr>
            <a:xfrm>
              <a:off x="9187648" y="1011663"/>
              <a:ext cx="3104388" cy="5624059"/>
              <a:chOff x="152428" y="1030147"/>
              <a:chExt cx="3104388" cy="5624059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F8A1962-B6B4-1054-C1D4-930314959890}"/>
                  </a:ext>
                </a:extLst>
              </p:cNvPr>
              <p:cNvGrpSpPr/>
              <p:nvPr/>
            </p:nvGrpSpPr>
            <p:grpSpPr>
              <a:xfrm>
                <a:off x="152428" y="1288300"/>
                <a:ext cx="3104388" cy="5365906"/>
                <a:chOff x="290390" y="1311710"/>
                <a:chExt cx="3104388" cy="5365906"/>
              </a:xfrm>
            </p:grpSpPr>
            <p:grpSp>
              <p:nvGrpSpPr>
                <p:cNvPr id="51" name="Group 40">
                  <a:extLst>
                    <a:ext uri="{FF2B5EF4-FFF2-40B4-BE49-F238E27FC236}">
                      <a16:creationId xmlns:a16="http://schemas.microsoft.com/office/drawing/2014/main" id="{54D99415-F7D7-4936-47E5-8B66DF2266A7}"/>
                    </a:ext>
                  </a:extLst>
                </p:cNvPr>
                <p:cNvGrpSpPr/>
                <p:nvPr/>
              </p:nvGrpSpPr>
              <p:grpSpPr>
                <a:xfrm>
                  <a:off x="498146" y="6201908"/>
                  <a:ext cx="1824183" cy="475708"/>
                  <a:chOff x="498146" y="6201908"/>
                  <a:chExt cx="1824183" cy="475708"/>
                </a:xfrm>
              </p:grpSpPr>
              <p:cxnSp>
                <p:nvCxnSpPr>
                  <p:cNvPr id="69" name="Straight Connector 41">
                    <a:extLst>
                      <a:ext uri="{FF2B5EF4-FFF2-40B4-BE49-F238E27FC236}">
                        <a16:creationId xmlns:a16="http://schemas.microsoft.com/office/drawing/2014/main" id="{9E78CFB9-5D47-11DF-2763-DE73C3899B25}"/>
                      </a:ext>
                    </a:extLst>
                  </p:cNvPr>
                  <p:cNvCxnSpPr/>
                  <p:nvPr/>
                </p:nvCxnSpPr>
                <p:spPr>
                  <a:xfrm>
                    <a:off x="813121" y="6677616"/>
                    <a:ext cx="1509208" cy="0"/>
                  </a:xfrm>
                  <a:prstGeom prst="straightConnector1">
                    <a:avLst/>
                  </a:prstGeom>
                  <a:noFill/>
                  <a:ln w="28575" cap="flat">
                    <a:solidFill>
                      <a:srgbClr val="000000"/>
                    </a:solidFill>
                    <a:prstDash val="solid"/>
                    <a:miter/>
                  </a:ln>
                </p:spPr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0" name="TextBox 42">
                        <a:extLst>
                          <a:ext uri="{FF2B5EF4-FFF2-40B4-BE49-F238E27FC236}">
                            <a16:creationId xmlns:a16="http://schemas.microsoft.com/office/drawing/2014/main" id="{71100574-BD52-72E0-6C5F-6206A107830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98146" y="6201908"/>
                        <a:ext cx="1404152" cy="409536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0" compatLnSpc="1">
                        <a:spAutoFit/>
                      </a:bodyPr>
                      <a:lstStyle/>
                      <a:p>
                        <a:pPr marL="0" marR="0" lvl="0" indent="0" algn="l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fr-FR" sz="2000" dirty="0">
                            <a:solidFill>
                              <a:schemeClr val="tx1"/>
                            </a:solidFill>
                            <a:latin typeface="Calibri"/>
                          </a:rPr>
                          <a:t>X</a:t>
                        </a:r>
                        <a14:m>
                          <m:oMath xmlns:m="http://schemas.openxmlformats.org/officeDocument/2006/math">
                            <m:sPre>
                              <m:sPre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f>
                                      <m:fPr>
                                        <m:type m:val="lin"/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</m:e>
                            </m:sPre>
                          </m:oMath>
                        </a14:m>
                        <a:endParaRPr lang="fr-FR" sz="20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Calibri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0" name="TextBox 42">
                        <a:extLst>
                          <a:ext uri="{FF2B5EF4-FFF2-40B4-BE49-F238E27FC236}">
                            <a16:creationId xmlns:a16="http://schemas.microsoft.com/office/drawing/2014/main" id="{71100574-BD52-72E0-6C5F-6206A107830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98146" y="6201908"/>
                        <a:ext cx="1404152" cy="409536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4329" t="-41791" b="-120896"/>
                        </a:stretch>
                      </a:blipFill>
                      <a:ln cap="flat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53" name="TextBox 44">
                  <a:extLst>
                    <a:ext uri="{FF2B5EF4-FFF2-40B4-BE49-F238E27FC236}">
                      <a16:creationId xmlns:a16="http://schemas.microsoft.com/office/drawing/2014/main" id="{9C54ACAB-A75B-3148-3A23-B6DF842E9840}"/>
                    </a:ext>
                  </a:extLst>
                </p:cNvPr>
                <p:cNvSpPr txBox="1"/>
                <p:nvPr/>
              </p:nvSpPr>
              <p:spPr>
                <a:xfrm>
                  <a:off x="2192009" y="4812108"/>
                  <a:ext cx="1152912" cy="36933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dirty="0">
                      <a:solidFill>
                        <a:srgbClr val="000000"/>
                      </a:solidFill>
                      <a:latin typeface="Arial" pitchFamily="34"/>
                    </a:rPr>
                    <a:t>753</a:t>
                  </a:r>
                  <a:r>
                    <a:rPr lang="fr-FR" sz="18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</a:rPr>
                    <a:t> nm</a:t>
                  </a:r>
                  <a:endPara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5" name="TextBox 46">
                  <a:extLst>
                    <a:ext uri="{FF2B5EF4-FFF2-40B4-BE49-F238E27FC236}">
                      <a16:creationId xmlns:a16="http://schemas.microsoft.com/office/drawing/2014/main" id="{813DF3EC-19E7-C2F3-A62A-D62A74DB04FC}"/>
                    </a:ext>
                  </a:extLst>
                </p:cNvPr>
                <p:cNvSpPr txBox="1"/>
                <p:nvPr/>
              </p:nvSpPr>
              <p:spPr>
                <a:xfrm>
                  <a:off x="2276147" y="1427946"/>
                  <a:ext cx="1118631" cy="36933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dirty="0">
                      <a:solidFill>
                        <a:srgbClr val="000000"/>
                      </a:solidFill>
                      <a:latin typeface="Arial" pitchFamily="34"/>
                    </a:rPr>
                    <a:t>532</a:t>
                  </a:r>
                  <a:r>
                    <a:rPr lang="fr-FR" sz="18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</a:rPr>
                    <a:t> nm</a:t>
                  </a:r>
                  <a:endPara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grpSp>
              <p:nvGrpSpPr>
                <p:cNvPr id="56" name="Group 47">
                  <a:extLst>
                    <a:ext uri="{FF2B5EF4-FFF2-40B4-BE49-F238E27FC236}">
                      <a16:creationId xmlns:a16="http://schemas.microsoft.com/office/drawing/2014/main" id="{31A19593-C085-25C6-EED6-608AE16CA5FA}"/>
                    </a:ext>
                  </a:extLst>
                </p:cNvPr>
                <p:cNvGrpSpPr/>
                <p:nvPr/>
              </p:nvGrpSpPr>
              <p:grpSpPr>
                <a:xfrm>
                  <a:off x="370441" y="3701875"/>
                  <a:ext cx="1951888" cy="490753"/>
                  <a:chOff x="370441" y="3701875"/>
                  <a:chExt cx="1951888" cy="490753"/>
                </a:xfrm>
              </p:grpSpPr>
              <p:cxnSp>
                <p:nvCxnSpPr>
                  <p:cNvPr id="67" name="Straight Connector 48">
                    <a:extLst>
                      <a:ext uri="{FF2B5EF4-FFF2-40B4-BE49-F238E27FC236}">
                        <a16:creationId xmlns:a16="http://schemas.microsoft.com/office/drawing/2014/main" id="{703CE3C6-7167-D75C-CCD0-6219EBF20867}"/>
                      </a:ext>
                    </a:extLst>
                  </p:cNvPr>
                  <p:cNvCxnSpPr/>
                  <p:nvPr/>
                </p:nvCxnSpPr>
                <p:spPr>
                  <a:xfrm>
                    <a:off x="813121" y="3701875"/>
                    <a:ext cx="1509208" cy="0"/>
                  </a:xfrm>
                  <a:prstGeom prst="straightConnector1">
                    <a:avLst/>
                  </a:prstGeom>
                  <a:noFill/>
                  <a:ln w="28575" cap="flat">
                    <a:solidFill>
                      <a:srgbClr val="000000"/>
                    </a:solidFill>
                    <a:prstDash val="solid"/>
                    <a:miter/>
                  </a:ln>
                </p:spPr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8" name="TextBox 49">
                        <a:extLst>
                          <a:ext uri="{FF2B5EF4-FFF2-40B4-BE49-F238E27FC236}">
                            <a16:creationId xmlns:a16="http://schemas.microsoft.com/office/drawing/2014/main" id="{1B843F4D-B4A9-5298-FBD5-861F9EFBC1A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0441" y="3783092"/>
                        <a:ext cx="1404152" cy="409536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0" compatLnSpc="1">
                        <a:spAutoFit/>
                      </a:bodyPr>
                      <a:lstStyle/>
                      <a:p>
                        <a:pPr lvl="0"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fr-FR" sz="2000" b="0" i="0" u="none" strike="noStrike" kern="1200" cap="none" spc="0" baseline="0" dirty="0">
                            <a:solidFill>
                              <a:schemeClr val="tx1"/>
                            </a:solidFill>
                            <a:uFillTx/>
                            <a:latin typeface="Calibri"/>
                          </a:rPr>
                          <a:t>A</a:t>
                        </a:r>
                        <a14:m>
                          <m:oMath xmlns:m="http://schemas.openxmlformats.org/officeDocument/2006/math">
                            <m:sPre>
                              <m:sPre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Π</m:t>
                                    </m:r>
                                  </m:e>
                                  <m:sub>
                                    <m:f>
                                      <m:fPr>
                                        <m:type m:val="lin"/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</m:e>
                            </m:sPre>
                          </m:oMath>
                        </a14:m>
                        <a:endParaRPr lang="fr-FR" sz="20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Calibri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8" name="TextBox 49">
                        <a:extLst>
                          <a:ext uri="{FF2B5EF4-FFF2-40B4-BE49-F238E27FC236}">
                            <a16:creationId xmlns:a16="http://schemas.microsoft.com/office/drawing/2014/main" id="{1B843F4D-B4A9-5298-FBD5-861F9EFBC1A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70441" y="3783092"/>
                        <a:ext cx="1404152" cy="409536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l="-4329" t="-41791" b="-120896"/>
                        </a:stretch>
                      </a:blipFill>
                      <a:ln cap="flat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8" name="Straight Connector 53">
                  <a:extLst>
                    <a:ext uri="{FF2B5EF4-FFF2-40B4-BE49-F238E27FC236}">
                      <a16:creationId xmlns:a16="http://schemas.microsoft.com/office/drawing/2014/main" id="{BEFF9867-51A1-FD3F-BEFB-63DDA3448114}"/>
                    </a:ext>
                  </a:extLst>
                </p:cNvPr>
                <p:cNvCxnSpPr/>
                <p:nvPr/>
              </p:nvCxnSpPr>
              <p:spPr>
                <a:xfrm>
                  <a:off x="682801" y="1311710"/>
                  <a:ext cx="1509208" cy="0"/>
                </a:xfrm>
                <a:prstGeom prst="straightConnector1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dash"/>
                  <a:miter/>
                </a:ln>
              </p:spPr>
            </p:cxnSp>
            <p:cxnSp>
              <p:nvCxnSpPr>
                <p:cNvPr id="63" name="Straight Connector 55">
                  <a:extLst>
                    <a:ext uri="{FF2B5EF4-FFF2-40B4-BE49-F238E27FC236}">
                      <a16:creationId xmlns:a16="http://schemas.microsoft.com/office/drawing/2014/main" id="{11BF33BA-2BC2-05EB-E0F8-F13C37C3C445}"/>
                    </a:ext>
                  </a:extLst>
                </p:cNvPr>
                <p:cNvCxnSpPr/>
                <p:nvPr/>
              </p:nvCxnSpPr>
              <p:spPr>
                <a:xfrm>
                  <a:off x="747366" y="2311054"/>
                  <a:ext cx="1509199" cy="0"/>
                </a:xfrm>
                <a:prstGeom prst="straightConnector1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miter/>
                </a:ln>
              </p:spPr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" name="TextBox 59">
                      <a:extLst>
                        <a:ext uri="{FF2B5EF4-FFF2-40B4-BE49-F238E27FC236}">
                          <a16:creationId xmlns:a16="http://schemas.microsoft.com/office/drawing/2014/main" id="{5BAC11BF-1A02-2D20-E1C8-F62B79DF77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0390" y="2328308"/>
                      <a:ext cx="1404152" cy="409536"/>
                    </a:xfrm>
                    <a:prstGeom prst="rect">
                      <a:avLst/>
                    </a:prstGeom>
                    <a:noFill/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0" compatLnSpc="1">
                      <a:spAutoFit/>
                    </a:bodyPr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14:m>
                        <m:oMath xmlns:m="http://schemas.openxmlformats.org/officeDocument/2006/math">
                          <m:sPre>
                            <m:sPre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b>
                                  <m:f>
                                    <m:fPr>
                                      <m:type m:val="lin"/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b>
                              </m:sSub>
                            </m:e>
                          </m:sPre>
                        </m:oMath>
                      </a14:m>
                      <a:endParaRPr lang="fr-FR" sz="2000" b="0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p:txBody>
                </p:sp>
              </mc:Choice>
              <mc:Fallback xmlns="">
                <p:sp>
                  <p:nvSpPr>
                    <p:cNvPr id="62" name="TextBox 59">
                      <a:extLst>
                        <a:ext uri="{FF2B5EF4-FFF2-40B4-BE49-F238E27FC236}">
                          <a16:creationId xmlns:a16="http://schemas.microsoft.com/office/drawing/2014/main" id="{5BAC11BF-1A02-2D20-E1C8-F62B79DF775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0390" y="2328308"/>
                      <a:ext cx="1404152" cy="409536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4329" t="-41791" b="-120896"/>
                      </a:stretch>
                    </a:blipFill>
                    <a:ln cap="flat">
                      <a:noFill/>
                    </a:ln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6" name="TextBox 25">
                <a:extLst>
                  <a:ext uri="{FF2B5EF4-FFF2-40B4-BE49-F238E27FC236}">
                    <a16:creationId xmlns:a16="http://schemas.microsoft.com/office/drawing/2014/main" id="{C91B9595-1FEE-2D75-9F0B-558CB9AEF93B}"/>
                  </a:ext>
                </a:extLst>
              </p:cNvPr>
              <p:cNvSpPr txBox="1"/>
              <p:nvPr/>
            </p:nvSpPr>
            <p:spPr>
              <a:xfrm>
                <a:off x="1958124" y="2682036"/>
                <a:ext cx="115291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dirty="0">
                    <a:solidFill>
                      <a:srgbClr val="000000"/>
                    </a:solidFill>
                    <a:latin typeface="Arial" pitchFamily="34"/>
                  </a:rPr>
                  <a:t>646</a:t>
                </a:r>
                <a:r>
                  <a: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Arial" pitchFamily="34"/>
                  </a:rPr>
                  <a:t> nm</a:t>
                </a:r>
                <a:endParaRPr lang="fr-FR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cxnSp>
            <p:nvCxnSpPr>
              <p:cNvPr id="47" name="Straight Arrow Connector 14">
                <a:extLst>
                  <a:ext uri="{FF2B5EF4-FFF2-40B4-BE49-F238E27FC236}">
                    <a16:creationId xmlns:a16="http://schemas.microsoft.com/office/drawing/2014/main" id="{BDB44A1F-5113-AD5E-D33F-5A4682866D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47947" y="2306128"/>
                <a:ext cx="10177" cy="1372337"/>
              </a:xfrm>
              <a:prstGeom prst="straightConnector1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cxnSp>
            <p:nvCxnSpPr>
              <p:cNvPr id="50" name="Straight Arrow Connector 45">
                <a:extLst>
                  <a:ext uri="{FF2B5EF4-FFF2-40B4-BE49-F238E27FC236}">
                    <a16:creationId xmlns:a16="http://schemas.microsoft.com/office/drawing/2014/main" id="{FFD5E05F-F8D8-D35D-8240-CB87047B60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7947" y="1030147"/>
                <a:ext cx="10177" cy="1234087"/>
              </a:xfrm>
              <a:prstGeom prst="straightConnector1">
                <a:avLst/>
              </a:prstGeom>
              <a:noFill/>
              <a:ln w="57150" cap="flat">
                <a:solidFill>
                  <a:srgbClr val="00B050"/>
                </a:solidFill>
                <a:prstDash val="solid"/>
                <a:miter/>
                <a:tailEnd type="arrow"/>
              </a:ln>
            </p:spPr>
          </p:cxnSp>
        </p:grpSp>
        <p:cxnSp>
          <p:nvCxnSpPr>
            <p:cNvPr id="74" name="Straight Arrow Connector 14">
              <a:extLst>
                <a:ext uri="{FF2B5EF4-FFF2-40B4-BE49-F238E27FC236}">
                  <a16:creationId xmlns:a16="http://schemas.microsoft.com/office/drawing/2014/main" id="{81F416C5-6006-15DA-1ADB-619BD8A65A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8675" y="3655581"/>
              <a:ext cx="0" cy="2975215"/>
            </a:xfrm>
            <a:prstGeom prst="straightConnector1">
              <a:avLst/>
            </a:prstGeom>
            <a:noFill/>
            <a:ln w="5715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79" name="TextBox 44">
            <a:extLst>
              <a:ext uri="{FF2B5EF4-FFF2-40B4-BE49-F238E27FC236}">
                <a16:creationId xmlns:a16="http://schemas.microsoft.com/office/drawing/2014/main" id="{5BE10C48-3262-4902-5900-DF071C43522D}"/>
              </a:ext>
            </a:extLst>
          </p:cNvPr>
          <p:cNvSpPr txBox="1"/>
          <p:nvPr/>
        </p:nvSpPr>
        <p:spPr>
          <a:xfrm>
            <a:off x="9509359" y="76123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000000"/>
                </a:solidFill>
                <a:latin typeface="Arial" pitchFamily="34"/>
              </a:rPr>
              <a:t>RaF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Up Arrow 31">
            <a:extLst>
              <a:ext uri="{FF2B5EF4-FFF2-40B4-BE49-F238E27FC236}">
                <a16:creationId xmlns:a16="http://schemas.microsoft.com/office/drawing/2014/main" id="{C3DE6FBB-09B0-66A8-3CA8-8362D1A7C396}"/>
              </a:ext>
            </a:extLst>
          </p:cNvPr>
          <p:cNvSpPr/>
          <p:nvPr/>
        </p:nvSpPr>
        <p:spPr>
          <a:xfrm>
            <a:off x="1128813" y="897071"/>
            <a:ext cx="989259" cy="3022913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0">
            <a:extLst>
              <a:ext uri="{FF2B5EF4-FFF2-40B4-BE49-F238E27FC236}">
                <a16:creationId xmlns:a16="http://schemas.microsoft.com/office/drawing/2014/main" id="{E755C239-226B-9155-9401-5D4CE9A6334F}"/>
              </a:ext>
            </a:extLst>
          </p:cNvPr>
          <p:cNvGrpSpPr/>
          <p:nvPr/>
        </p:nvGrpSpPr>
        <p:grpSpPr>
          <a:xfrm>
            <a:off x="150407" y="6240158"/>
            <a:ext cx="2094772" cy="475708"/>
            <a:chOff x="227557" y="6201908"/>
            <a:chExt cx="2094772" cy="475708"/>
          </a:xfrm>
        </p:grpSpPr>
        <p:cxnSp>
          <p:nvCxnSpPr>
            <p:cNvPr id="4" name="Straight Connector 41">
              <a:extLst>
                <a:ext uri="{FF2B5EF4-FFF2-40B4-BE49-F238E27FC236}">
                  <a16:creationId xmlns:a16="http://schemas.microsoft.com/office/drawing/2014/main" id="{B99D5A16-4C6D-2866-3EA9-662EA83301A7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42">
                  <a:extLst>
                    <a:ext uri="{FF2B5EF4-FFF2-40B4-BE49-F238E27FC236}">
                      <a16:creationId xmlns:a16="http://schemas.microsoft.com/office/drawing/2014/main" id="{A73008D5-6041-FCAF-D260-1A8745CB8B69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42">
                  <a:extLst>
                    <a:ext uri="{FF2B5EF4-FFF2-40B4-BE49-F238E27FC236}">
                      <a16:creationId xmlns:a16="http://schemas.microsoft.com/office/drawing/2014/main" id="{359C3D0C-AE44-528D-3EC9-30C8990FA2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4"/>
                  <a:stretch>
                    <a:fillRect l="-4783" t="-37333" b="-97333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Straight Arrow Connector 43">
            <a:extLst>
              <a:ext uri="{FF2B5EF4-FFF2-40B4-BE49-F238E27FC236}">
                <a16:creationId xmlns:a16="http://schemas.microsoft.com/office/drawing/2014/main" id="{144F43BC-D0E7-C7E4-595D-D47265615014}"/>
              </a:ext>
            </a:extLst>
          </p:cNvPr>
          <p:cNvCxnSpPr>
            <a:cxnSpLocks/>
          </p:cNvCxnSpPr>
          <p:nvPr/>
        </p:nvCxnSpPr>
        <p:spPr>
          <a:xfrm flipV="1">
            <a:off x="1159292" y="4452440"/>
            <a:ext cx="16303" cy="2262393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cxnSp>
        <p:nvCxnSpPr>
          <p:cNvPr id="8" name="Straight Connector 51">
            <a:extLst>
              <a:ext uri="{FF2B5EF4-FFF2-40B4-BE49-F238E27FC236}">
                <a16:creationId xmlns:a16="http://schemas.microsoft.com/office/drawing/2014/main" id="{F791D57B-139E-7DA4-09EF-3B7563FA7F37}"/>
              </a:ext>
            </a:extLst>
          </p:cNvPr>
          <p:cNvCxnSpPr>
            <a:cxnSpLocks/>
          </p:cNvCxnSpPr>
          <p:nvPr/>
        </p:nvCxnSpPr>
        <p:spPr>
          <a:xfrm>
            <a:off x="486751" y="445244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2">
                <a:extLst>
                  <a:ext uri="{FF2B5EF4-FFF2-40B4-BE49-F238E27FC236}">
                    <a16:creationId xmlns:a16="http://schemas.microsoft.com/office/drawing/2014/main" id="{70CA4A1A-5D93-ECFE-B4BC-1B3A853DA780}"/>
                  </a:ext>
                </a:extLst>
              </p:cNvPr>
              <p:cNvSpPr txBox="1"/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9" name="TextBox 52">
                <a:extLst>
                  <a:ext uri="{FF2B5EF4-FFF2-40B4-BE49-F238E27FC236}">
                    <a16:creationId xmlns:a16="http://schemas.microsoft.com/office/drawing/2014/main" id="{70CA4A1A-5D93-ECFE-B4BC-1B3A853DA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blipFill>
                <a:blip r:embed="rId11"/>
                <a:stretch>
                  <a:fillRect l="-4783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55">
            <a:extLst>
              <a:ext uri="{FF2B5EF4-FFF2-40B4-BE49-F238E27FC236}">
                <a16:creationId xmlns:a16="http://schemas.microsoft.com/office/drawing/2014/main" id="{EE906C76-802D-158B-52C7-26B81DCE551A}"/>
              </a:ext>
            </a:extLst>
          </p:cNvPr>
          <p:cNvCxnSpPr>
            <a:cxnSpLocks/>
          </p:cNvCxnSpPr>
          <p:nvPr/>
        </p:nvCxnSpPr>
        <p:spPr>
          <a:xfrm>
            <a:off x="420996" y="3142973"/>
            <a:ext cx="1509199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56">
                <a:extLst>
                  <a:ext uri="{FF2B5EF4-FFF2-40B4-BE49-F238E27FC236}">
                    <a16:creationId xmlns:a16="http://schemas.microsoft.com/office/drawing/2014/main" id="{0785277E-758E-0045-C6F5-BEF39A90E64D}"/>
                  </a:ext>
                </a:extLst>
              </p:cNvPr>
              <p:cNvSpPr txBox="1"/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12" name="TextBox 56">
                <a:extLst>
                  <a:ext uri="{FF2B5EF4-FFF2-40B4-BE49-F238E27FC236}">
                    <a16:creationId xmlns:a16="http://schemas.microsoft.com/office/drawing/2014/main" id="{0785277E-758E-0045-C6F5-BEF39A90E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blipFill>
                <a:blip r:embed="rId12"/>
                <a:stretch>
                  <a:fillRect l="-4329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57">
            <a:extLst>
              <a:ext uri="{FF2B5EF4-FFF2-40B4-BE49-F238E27FC236}">
                <a16:creationId xmlns:a16="http://schemas.microsoft.com/office/drawing/2014/main" id="{AF8709B6-B73D-E7F5-160C-E6E8A2D15973}"/>
              </a:ext>
            </a:extLst>
          </p:cNvPr>
          <p:cNvGrpSpPr/>
          <p:nvPr/>
        </p:nvGrpSpPr>
        <p:grpSpPr>
          <a:xfrm>
            <a:off x="33894" y="2509129"/>
            <a:ext cx="1896301" cy="502975"/>
            <a:chOff x="360264" y="1677210"/>
            <a:chExt cx="1896301" cy="502975"/>
          </a:xfrm>
        </p:grpSpPr>
        <p:cxnSp>
          <p:nvCxnSpPr>
            <p:cNvPr id="42" name="Straight Connector 58">
              <a:extLst>
                <a:ext uri="{FF2B5EF4-FFF2-40B4-BE49-F238E27FC236}">
                  <a16:creationId xmlns:a16="http://schemas.microsoft.com/office/drawing/2014/main" id="{7CA94C4E-0C66-E7AF-35A2-DDBB81CE1C74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59">
                  <a:extLst>
                    <a:ext uri="{FF2B5EF4-FFF2-40B4-BE49-F238E27FC236}">
                      <a16:creationId xmlns:a16="http://schemas.microsoft.com/office/drawing/2014/main" id="{B477C299-6C7B-829E-4756-1B6D21E05A5B}"/>
                    </a:ext>
                  </a:extLst>
                </p:cNvPr>
                <p:cNvSpPr txBox="1"/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2" name="TextBox 59">
                  <a:extLst>
                    <a:ext uri="{FF2B5EF4-FFF2-40B4-BE49-F238E27FC236}">
                      <a16:creationId xmlns:a16="http://schemas.microsoft.com/office/drawing/2014/main" id="{253E4063-363E-E307-783D-203946EAD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blipFill>
                  <a:blip r:embed="rId7"/>
                  <a:stretch>
                    <a:fillRect l="-4329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8" name="Straight Connector 53">
            <a:extLst>
              <a:ext uri="{FF2B5EF4-FFF2-40B4-BE49-F238E27FC236}">
                <a16:creationId xmlns:a16="http://schemas.microsoft.com/office/drawing/2014/main" id="{58D8422E-D415-53FB-4B49-977430A2D977}"/>
              </a:ext>
            </a:extLst>
          </p:cNvPr>
          <p:cNvCxnSpPr>
            <a:cxnSpLocks/>
          </p:cNvCxnSpPr>
          <p:nvPr/>
        </p:nvCxnSpPr>
        <p:spPr>
          <a:xfrm>
            <a:off x="398476" y="1305722"/>
            <a:ext cx="227344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49" name="Straight Arrow Connector 24">
            <a:extLst>
              <a:ext uri="{FF2B5EF4-FFF2-40B4-BE49-F238E27FC236}">
                <a16:creationId xmlns:a16="http://schemas.microsoft.com/office/drawing/2014/main" id="{446C401D-7B30-4025-E058-9CA5CB957189}"/>
              </a:ext>
            </a:extLst>
          </p:cNvPr>
          <p:cNvCxnSpPr>
            <a:cxnSpLocks/>
          </p:cNvCxnSpPr>
          <p:nvPr/>
        </p:nvCxnSpPr>
        <p:spPr>
          <a:xfrm flipV="1">
            <a:off x="1451496" y="3168030"/>
            <a:ext cx="0" cy="3528319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52" name="Straight Arrow Connector 14">
            <a:extLst>
              <a:ext uri="{FF2B5EF4-FFF2-40B4-BE49-F238E27FC236}">
                <a16:creationId xmlns:a16="http://schemas.microsoft.com/office/drawing/2014/main" id="{BD3C5C07-0330-011A-E6E1-A1379C6D6961}"/>
              </a:ext>
            </a:extLst>
          </p:cNvPr>
          <p:cNvCxnSpPr>
            <a:cxnSpLocks/>
          </p:cNvCxnSpPr>
          <p:nvPr/>
        </p:nvCxnSpPr>
        <p:spPr>
          <a:xfrm flipV="1">
            <a:off x="1769716" y="3012104"/>
            <a:ext cx="0" cy="366325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54" name="TextBox 44">
            <a:extLst>
              <a:ext uri="{FF2B5EF4-FFF2-40B4-BE49-F238E27FC236}">
                <a16:creationId xmlns:a16="http://schemas.microsoft.com/office/drawing/2014/main" id="{2434990D-2647-4EFD-2810-C222A7B37FEE}"/>
              </a:ext>
            </a:extLst>
          </p:cNvPr>
          <p:cNvSpPr txBox="1"/>
          <p:nvPr/>
        </p:nvSpPr>
        <p:spPr>
          <a:xfrm>
            <a:off x="30237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57" name="Straight Connector 48">
            <a:extLst>
              <a:ext uri="{FF2B5EF4-FFF2-40B4-BE49-F238E27FC236}">
                <a16:creationId xmlns:a16="http://schemas.microsoft.com/office/drawing/2014/main" id="{951A7D93-1E78-FE23-ABFB-125F55FE0C43}"/>
              </a:ext>
            </a:extLst>
          </p:cNvPr>
          <p:cNvCxnSpPr>
            <a:cxnSpLocks/>
          </p:cNvCxnSpPr>
          <p:nvPr/>
        </p:nvCxnSpPr>
        <p:spPr>
          <a:xfrm>
            <a:off x="420996" y="3143144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59" name="Straight Connector 51">
            <a:extLst>
              <a:ext uri="{FF2B5EF4-FFF2-40B4-BE49-F238E27FC236}">
                <a16:creationId xmlns:a16="http://schemas.microsoft.com/office/drawing/2014/main" id="{A0482D6A-74DD-7059-D49B-BEB5E2710A42}"/>
              </a:ext>
            </a:extLst>
          </p:cNvPr>
          <p:cNvCxnSpPr>
            <a:cxnSpLocks/>
          </p:cNvCxnSpPr>
          <p:nvPr/>
        </p:nvCxnSpPr>
        <p:spPr>
          <a:xfrm>
            <a:off x="420996" y="30122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60" name="TextBox 44">
            <a:extLst>
              <a:ext uri="{FF2B5EF4-FFF2-40B4-BE49-F238E27FC236}">
                <a16:creationId xmlns:a16="http://schemas.microsoft.com/office/drawing/2014/main" id="{D6BDE633-AA39-7B4D-0D2B-011A8966913B}"/>
              </a:ext>
            </a:extLst>
          </p:cNvPr>
          <p:cNvSpPr txBox="1"/>
          <p:nvPr/>
        </p:nvSpPr>
        <p:spPr>
          <a:xfrm>
            <a:off x="2155309" y="535511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422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1" name="TextBox 46">
            <a:extLst>
              <a:ext uri="{FF2B5EF4-FFF2-40B4-BE49-F238E27FC236}">
                <a16:creationId xmlns:a16="http://schemas.microsoft.com/office/drawing/2014/main" id="{61F74A8F-439D-DD24-8592-473A6DCDB6B0}"/>
              </a:ext>
            </a:extLst>
          </p:cNvPr>
          <p:cNvSpPr txBox="1"/>
          <p:nvPr/>
        </p:nvSpPr>
        <p:spPr>
          <a:xfrm>
            <a:off x="1913023" y="1861365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4" name="TextBox 25">
            <a:extLst>
              <a:ext uri="{FF2B5EF4-FFF2-40B4-BE49-F238E27FC236}">
                <a16:creationId xmlns:a16="http://schemas.microsoft.com/office/drawing/2014/main" id="{106ABFEE-20F1-42C5-0C1E-BC1327E8A8B8}"/>
              </a:ext>
            </a:extLst>
          </p:cNvPr>
          <p:cNvSpPr txBox="1"/>
          <p:nvPr/>
        </p:nvSpPr>
        <p:spPr>
          <a:xfrm>
            <a:off x="2155309" y="355064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5" name="TextBox 15">
            <a:extLst>
              <a:ext uri="{FF2B5EF4-FFF2-40B4-BE49-F238E27FC236}">
                <a16:creationId xmlns:a16="http://schemas.microsoft.com/office/drawing/2014/main" id="{B4400688-C5C1-3A94-E683-156A501DD1BA}"/>
              </a:ext>
            </a:extLst>
          </p:cNvPr>
          <p:cNvSpPr txBox="1"/>
          <p:nvPr/>
        </p:nvSpPr>
        <p:spPr>
          <a:xfrm>
            <a:off x="2165311" y="324378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7578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20D7A-1E12-99A1-2335-8263E5918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9E147319-13AC-5CF6-528E-E729ACF7EA08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9552AA1-5F64-3CAC-8AFC-35B88598D336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B082237-6C69-A1E6-278A-60B83822B059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B082237-6C69-A1E6-278A-60B83822B0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A5AFEF-D3C7-DF9A-977C-B477AB61EA1F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85D0344-AF77-1A08-8280-0AE1443C0397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AA21A04-575A-EF57-4471-9D62D9798C06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AA21A04-575A-EF57-4471-9D62D9798C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7C90CD-A9A8-1A67-2750-265E3E4EB6AB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4E26B22-8176-E8BD-020B-8AB417D163C2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4E26B22-8176-E8BD-020B-8AB417D16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131FB81-E0E4-0C39-C5A9-29252EDC02B2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CDFBE8A-E8BF-B178-C028-085876988D11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CDFBE8A-E8BF-B178-C028-085876988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9C54F1E9-D23A-F671-16F8-D6C61A439BEB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53E0406-64C0-D5AD-C942-3D5573104606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944DA9D8-AADC-3785-2718-B3B91EA3B33E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944DA9D8-AADC-3785-2718-B3B91EA3B3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3C250E1-B519-A00A-7534-36011EC8D4F4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C5EE0E2-4030-970F-409C-79767CF4F7E5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72668B6-0E67-9139-83AB-B9FF288B61AE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72668B6-0E67-9139-83AB-B9FF288B61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12469AD-4C51-ED11-5378-4137B745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8DD53-E274-DE28-04D7-35DD4EB14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30</a:t>
            </a:fld>
            <a:endParaRPr lang="de-DE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3E55BA2-BEE2-7BF5-A17A-057D2A81EC67}"/>
              </a:ext>
            </a:extLst>
          </p:cNvPr>
          <p:cNvGrpSpPr/>
          <p:nvPr/>
        </p:nvGrpSpPr>
        <p:grpSpPr>
          <a:xfrm>
            <a:off x="7408439" y="1370633"/>
            <a:ext cx="4123345" cy="3209691"/>
            <a:chOff x="7975454" y="1970011"/>
            <a:chExt cx="4123345" cy="3209691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DAD8C0F0-C9F7-B21D-31F3-24B8DC268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75454" y="2213464"/>
              <a:ext cx="3979382" cy="2966238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5D892E-13A0-9AF7-445A-3E632AF4C54C}"/>
                </a:ext>
              </a:extLst>
            </p:cNvPr>
            <p:cNvSpPr txBox="1"/>
            <p:nvPr/>
          </p:nvSpPr>
          <p:spPr>
            <a:xfrm>
              <a:off x="8207297" y="1970011"/>
              <a:ext cx="38915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="0" i="0" u="none" strike="noStrike" baseline="0" dirty="0"/>
                <a:t>Simulated spectra of the 8P</a:t>
              </a:r>
              <a:r>
                <a:rPr lang="en-US" sz="1050" b="0" i="0" u="none" strike="noStrike" baseline="0" dirty="0"/>
                <a:t>1/2 </a:t>
              </a:r>
              <a:r>
                <a:rPr lang="en-US" sz="1400" b="0" i="0" u="none" strike="noStrike" baseline="0" dirty="0"/>
                <a:t>→</a:t>
              </a:r>
              <a:r>
                <a:rPr lang="en-US" sz="1800" b="0" i="0" u="none" strike="noStrike" baseline="0" dirty="0"/>
                <a:t> </a:t>
              </a:r>
              <a:r>
                <a:rPr lang="en-US" sz="1400" b="0" i="0" u="none" strike="noStrike" baseline="0" dirty="0"/>
                <a:t>6D</a:t>
              </a:r>
              <a:r>
                <a:rPr lang="en-US" sz="1050" b="0" i="0" u="none" strike="noStrike" baseline="0" dirty="0"/>
                <a:t>3/2 </a:t>
              </a:r>
              <a:r>
                <a:rPr lang="en-US" sz="1400" b="0" i="0" u="none" strike="noStrike" baseline="0" dirty="0"/>
                <a:t>transitions</a:t>
              </a:r>
              <a:endParaRPr lang="fr-FR" sz="1400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233BED1B-DB51-AAEC-C17F-17F647DE27F2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F46BA6-554D-C9AE-8D11-3B8DD6ED34BE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D1E49F9-FBA5-68E6-E986-8800A0E68923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1FD0E96-D2E3-180C-C1D2-F3E1425EF6A9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32D7E69-6B72-AB1F-B45C-9762EEA23060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32D7E69-6B72-AB1F-B45C-9762EEA230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9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FFEC619-4ED8-599F-E743-C064C6AB3E97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421B398-B1A2-F8C8-9E79-213F5C9BD24D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E77D3A0-86AE-129B-DA69-5B94C44F9384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E77D3A0-86AE-129B-DA69-5B94C44F93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10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86512D3-7C1B-CB22-497F-0BCEA3209878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AA16DA7-2F3E-EB16-96B7-5456E2B0771B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793C5ADE-55E9-3622-AB3A-4E7FA86E8A17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DEE8E8C6-6203-2B1E-1531-6B470081A137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6DAC2AF-9CDB-DEC8-184A-E929F8488043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A6AC908-08C0-C4AF-5D10-B7EC96855CD3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02229583-9B21-3B1B-947C-873C851D07B0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E85DFB7-AA18-880E-3804-D9453D1A8F2F}"/>
              </a:ext>
            </a:extLst>
          </p:cNvPr>
          <p:cNvSpPr txBox="1"/>
          <p:nvPr/>
        </p:nvSpPr>
        <p:spPr>
          <a:xfrm>
            <a:off x="5073283" y="2727580"/>
            <a:ext cx="209480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Lambda-scheme:</a:t>
            </a:r>
          </a:p>
          <a:p>
            <a:r>
              <a:rPr lang="en-US" dirty="0"/>
              <a:t>Driving population into 6D states via 9P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00C7EB-FDB3-ED29-356D-B91E009F4121}"/>
              </a:ext>
            </a:extLst>
          </p:cNvPr>
          <p:cNvSpPr txBox="1"/>
          <p:nvPr/>
        </p:nvSpPr>
        <p:spPr>
          <a:xfrm>
            <a:off x="4095754" y="4687802"/>
            <a:ext cx="7878641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Two step ionization scheme </a:t>
            </a:r>
            <a:r>
              <a:rPr lang="en-US" dirty="0">
                <a:sym typeface="Wingdings" pitchFamily="2" charset="2"/>
              </a:rPr>
              <a:t> detect laser ions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F02873D-FC0E-A0F1-2659-4E102E69CF40}"/>
              </a:ext>
            </a:extLst>
          </p:cNvPr>
          <p:cNvCxnSpPr>
            <a:cxnSpLocks/>
          </p:cNvCxnSpPr>
          <p:nvPr/>
        </p:nvCxnSpPr>
        <p:spPr>
          <a:xfrm flipV="1">
            <a:off x="1668055" y="4258130"/>
            <a:ext cx="2405449" cy="2059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23A4FE0-B6C1-A573-76B5-C064590C6A67}"/>
              </a:ext>
            </a:extLst>
          </p:cNvPr>
          <p:cNvSpPr txBox="1"/>
          <p:nvPr/>
        </p:nvSpPr>
        <p:spPr>
          <a:xfrm>
            <a:off x="2250060" y="5678523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608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6C3F8A8-60A2-5B74-B6F3-7EE2B5306FE6}"/>
              </a:ext>
            </a:extLst>
          </p:cNvPr>
          <p:cNvCxnSpPr>
            <a:cxnSpLocks/>
          </p:cNvCxnSpPr>
          <p:nvPr/>
        </p:nvCxnSpPr>
        <p:spPr>
          <a:xfrm>
            <a:off x="2731504" y="4935140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B9AA7F-BAB6-9F5D-5B03-658857B470B1}"/>
              </a:ext>
            </a:extLst>
          </p:cNvPr>
          <p:cNvCxnSpPr>
            <a:cxnSpLocks/>
          </p:cNvCxnSpPr>
          <p:nvPr/>
        </p:nvCxnSpPr>
        <p:spPr>
          <a:xfrm flipV="1">
            <a:off x="2762504" y="4935140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E9D56AEC-3E03-7DE3-634F-88B3817F57A9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C809631C-7990-EB9B-8CFC-7853AFE3452B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Up Arrow 35">
            <a:extLst>
              <a:ext uri="{FF2B5EF4-FFF2-40B4-BE49-F238E27FC236}">
                <a16:creationId xmlns:a16="http://schemas.microsoft.com/office/drawing/2014/main" id="{97003050-B074-9620-02DC-863CCBA5B600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9D5861-186A-907C-44F6-3ACB7CCBB572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3450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31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9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10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BE34A3-37F9-E6DB-CEB9-E6C1522CF97B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9P </a:t>
            </a:r>
            <a:r>
              <a:rPr lang="en-US" dirty="0" err="1"/>
              <a:t>lvl</a:t>
            </a:r>
            <a:endParaRPr lang="en-US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Field ionization = previous new developments necessary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FA7706-E2A8-72D8-D403-5CAE3534385D}"/>
              </a:ext>
            </a:extLst>
          </p:cNvPr>
          <p:cNvSpPr txBox="1"/>
          <p:nvPr/>
        </p:nvSpPr>
        <p:spPr>
          <a:xfrm>
            <a:off x="7156606" y="2652174"/>
            <a:ext cx="209480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N-scheme:</a:t>
            </a:r>
          </a:p>
          <a:p>
            <a:r>
              <a:rPr lang="en-US" dirty="0"/>
              <a:t>4 steps Ionization</a:t>
            </a:r>
          </a:p>
        </p:txBody>
      </p:sp>
    </p:spTree>
    <p:extLst>
      <p:ext uri="{BB962C8B-B14F-4D97-AF65-F5344CB8AC3E}">
        <p14:creationId xmlns:p14="http://schemas.microsoft.com/office/powerpoint/2010/main" val="38479710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32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64EC7D-379F-B58F-4FDD-25E2B85AD9F5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9P </a:t>
            </a:r>
            <a:r>
              <a:rPr lang="en-US" dirty="0" err="1"/>
              <a:t>lvl</a:t>
            </a:r>
            <a:endParaRPr lang="en-US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Field ionization = previous new developments necessary</a:t>
            </a:r>
          </a:p>
        </p:txBody>
      </p: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682D0B31-DD96-F027-2A54-60FD04CC8D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41393" y="4840202"/>
            <a:ext cx="801317" cy="801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8E9E5E-8C37-C5AD-77D5-C19ED16AC767}"/>
              </a:ext>
            </a:extLst>
          </p:cNvPr>
          <p:cNvSpPr txBox="1"/>
          <p:nvPr/>
        </p:nvSpPr>
        <p:spPr>
          <a:xfrm>
            <a:off x="7156606" y="2652174"/>
            <a:ext cx="209480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N-scheme:</a:t>
            </a:r>
          </a:p>
          <a:p>
            <a:r>
              <a:rPr lang="en-US" dirty="0"/>
              <a:t>4 steps Ionization</a:t>
            </a:r>
          </a:p>
        </p:txBody>
      </p:sp>
    </p:spTree>
    <p:extLst>
      <p:ext uri="{BB962C8B-B14F-4D97-AF65-F5344CB8AC3E}">
        <p14:creationId xmlns:p14="http://schemas.microsoft.com/office/powerpoint/2010/main" val="39399359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33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BD3E076-6E89-3073-3A97-3A33D81A3DA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4900" t="3511"/>
          <a:stretch/>
        </p:blipFill>
        <p:spPr>
          <a:xfrm>
            <a:off x="6370817" y="1081209"/>
            <a:ext cx="5234863" cy="2564111"/>
          </a:xfrm>
          <a:prstGeom prst="rect">
            <a:avLst/>
          </a:prstGeom>
        </p:spPr>
      </p:pic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682D0B31-DD96-F027-2A54-60FD04CC8D6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841393" y="4840202"/>
            <a:ext cx="801317" cy="8013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1A4529-ABC2-2EF2-CFD0-785EDA19410B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Field ionization = previous new developments necessary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9F0F0B-33BB-BB55-FC2E-2AC14C6E9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41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E6F0D99-B749-D88A-761E-EB2BFA3BC875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Field ionization = previous new developments necessary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34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8FF328-79D4-53B7-20C2-904DE4B8F8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88A1F984-F082-7BBE-0BCA-FACFDD94A8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66381" y="766630"/>
            <a:ext cx="801317" cy="80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95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35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6313AE-9D7D-4815-0381-8141FFA43D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22"/>
          <a:stretch/>
        </p:blipFill>
        <p:spPr bwMode="auto">
          <a:xfrm>
            <a:off x="6132138" y="1146762"/>
            <a:ext cx="5828170" cy="18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DBA5F9E8-0D65-DE65-7A32-69AD4BF62B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25" r="2381" b="14180"/>
          <a:stretch/>
        </p:blipFill>
        <p:spPr>
          <a:xfrm>
            <a:off x="7947721" y="3141628"/>
            <a:ext cx="3665161" cy="1531721"/>
          </a:xfrm>
          <a:prstGeom prst="rect">
            <a:avLst/>
          </a:prstGeom>
        </p:spPr>
      </p:pic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88A1F984-F082-7BBE-0BCA-FACFDD94A88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66381" y="766630"/>
            <a:ext cx="801317" cy="8013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1B3891F-FC5E-AD3F-86DB-3AD2D87327B2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832E02-9AA8-4B19-FD20-85D170284E2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602963-7EDD-FB4F-C26F-C772E568E0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258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2B50B-2C99-9B3D-1F2B-9F79F7DD7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31270910-B73F-9302-F94D-EED8CE2F18F2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6CCC2C4-2BB6-8459-E955-EA24D965DB9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4D0DE963-15DF-61B6-EF6E-DB994B916F72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4D0DE963-15DF-61B6-EF6E-DB994B916F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477CFF1-7BA4-C1CE-D510-ECCD9987016A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6A749BF-B6EF-163A-E906-C0F82B589B7E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365B772-15EC-5367-B206-70513C142004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365B772-15EC-5367-B206-70513C142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4A099E9-E81D-BE96-AD6D-51497AF9081F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2026418-6CC0-9B95-56F5-1500A780BC26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2026418-6CC0-9B95-56F5-1500A780B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E242A8C-3996-8009-644C-FBA33FED3E29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4456085-A735-7A51-EC62-26E5160A3997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4456085-A735-7A51-EC62-26E5160A39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D2D49220-2A49-D8DB-A31A-EEA5A66F09E9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CA08221-C72B-C846-13B3-BA3B108A7C26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CD9DE578-A3B1-E0FC-7D8B-1F88E5C6EC25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CD9DE578-A3B1-E0FC-7D8B-1F88E5C6EC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33FC89F-D000-BB5F-74B9-0BECD54E012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5A5F9D9-E70C-1E47-3CE1-D25E81D249F3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7BD4432-3A36-DD77-3951-25426DA878FB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7BD4432-3A36-DD77-3951-25426DA878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660B900-866A-D208-4D38-A63B08B1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A1276-5142-393E-9429-84087051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36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198193-4487-1996-012D-1B86484054EE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1E0D4F-F5A9-BF50-66C3-DF7C08611C90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15C4402-7048-892C-1F73-D4E495FB7695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754076E-984D-B7D9-CE7E-CB8107EF6D73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B4F649A-0848-1F64-0CC5-C3069C3865E3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B4F649A-0848-1F64-0CC5-C3069C3865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0DC785B-4E32-C677-2D22-959BD276545D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61E3917-924A-60AA-5E55-3142EC5570CB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4221D5EC-F111-4760-FE12-C30C0E6ADC6C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4221D5EC-F111-4760-FE12-C30C0E6ADC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A8CD43A-1BA8-E3DF-ED62-08764293EEA0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435B620-A8C6-8833-2E6C-C5DAC108F94A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95E13CF-1A80-55CC-AC55-DC6D45C780EF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35B4274-D363-390C-AA3D-5F14F8B8B0F9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CEAB608-D587-5E80-F576-A83350157E09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71D4DB8C-6F31-28C5-8814-90E0BB91B3C9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85B8038-92A4-9AA6-609D-603CC41D695E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5CFAA49-AEA4-285C-AA6B-A36977648029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>
                <a:alpha val="5006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08B90A-2954-907F-36F4-6DD931D5D5DC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D036EB5-6FDA-5A37-39E0-38E4BA82B6F2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848A5C-898E-01CF-B9C2-CF6BA3B69B79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phic 22" descr="Question Mark with solid fill">
            <a:extLst>
              <a:ext uri="{FF2B5EF4-FFF2-40B4-BE49-F238E27FC236}">
                <a16:creationId xmlns:a16="http://schemas.microsoft.com/office/drawing/2014/main" id="{2947DD51-5B62-7856-3C6A-A11ACE5DDC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04845" y="2568269"/>
            <a:ext cx="801317" cy="8013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411EAEE-16D2-6FD0-9434-C4CFAD72D02F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58BF586-B42A-70E2-C42D-2965396F5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7A34D5-655A-B650-F58A-F0B2CA1665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522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070B2-5DBF-5154-78AC-71C68DAF9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B3F82801-CBD3-D191-8499-1D0583CCD40C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FA7841B-988F-21D3-1D12-80727021DDE3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A04A0F1-3446-A36A-5BEA-7BF7161A0A68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A04A0F1-3446-A36A-5BEA-7BF7161A0A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ADC4A47-5821-CD72-E582-3C7582113F97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087B4D7-280E-E0D3-FC32-06DCB3B0731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2402BCC-9B3D-E591-E837-6513AB316FE1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2402BCC-9B3D-E591-E837-6513AB316F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DD5F5DD-A7C6-8D1B-0E56-37BB68CD4EE9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72B38CE-99D0-44BC-CE7D-758D074C952A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72B38CE-99D0-44BC-CE7D-758D074C95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DA5CBF3-A4AC-BD3C-AC15-226D31A797FD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8ECF9C8-0E38-8899-CAD2-C5344D1495EF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8ECF9C8-0E38-8899-CAD2-C5344D149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56A79B1B-9B2B-AD92-6BFB-25770E76FC7E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6659523-E722-4011-87A9-7F41C73A8AD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AF9B01C0-44DD-B116-9CED-AC3A5649B31B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AF9B01C0-44DD-B116-9CED-AC3A5649B3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2030E0C-8E32-3A42-C99B-DA94343F1318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B0B95E2-8A78-7C94-043E-D4063AA7BF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A393528-99F5-0D4A-24C5-2E88A42F40C3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A393528-99F5-0D4A-24C5-2E88A42F40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8859B1-130C-745E-7A3D-13A3638F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8B9A2-0CCB-0BA9-88A0-ED8F3983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37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9DEF17-2260-44A7-3BB7-9AD15A33EA93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98D942-3D79-53EC-7978-3D8C2E02368D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BCE7406-4B6A-51E9-E322-85833CE64701}"/>
              </a:ext>
            </a:extLst>
          </p:cNvPr>
          <p:cNvGrpSpPr/>
          <p:nvPr/>
        </p:nvGrpSpPr>
        <p:grpSpPr>
          <a:xfrm>
            <a:off x="523940" y="5921534"/>
            <a:ext cx="4411914" cy="433837"/>
            <a:chOff x="2278590" y="5609937"/>
            <a:chExt cx="484611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F0A0681-B8E6-A78C-5CDF-5EBBE1893EFE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45311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0478CE3-DCA9-D1EE-4888-4393ED33125E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0478CE3-DCA9-D1EE-4888-4393ED3312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CB24DE9-1991-1C8E-7395-F9BD03FFC104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58C1464-7E8C-E663-4449-71DC71185BCC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99D19B3-91EF-1206-DBE0-0B6783454FA3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99D19B3-91EF-1206-DBE0-0B6783454F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2D3094E-919F-98F9-BAFD-4AACE9BE0713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106CE36-9E8B-577C-D78F-2F194CE8E73C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EE99F35-3D4B-45CC-CD43-794BA0094E34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992169B-CAA2-AAFB-0DE9-3A279B68E338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F0016C5-B3C8-F219-8D78-AE79BE6986AE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A7EB5B-038C-65AB-3B40-22748BD98753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01C1B-55E3-8F04-D672-F6C037F077BE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BE649E-751B-0C50-58BA-71DAF3DF1B1C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502D958-820D-81D7-4BAC-B9AA2590878E}"/>
              </a:ext>
            </a:extLst>
          </p:cNvPr>
          <p:cNvSpPr txBox="1"/>
          <p:nvPr/>
        </p:nvSpPr>
        <p:spPr>
          <a:xfrm>
            <a:off x="2516058" y="4965781"/>
            <a:ext cx="154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Charge exchange population</a:t>
            </a:r>
          </a:p>
          <a:p>
            <a:pPr algn="r"/>
            <a:r>
              <a:rPr lang="en-US" sz="2000" dirty="0"/>
              <a:t>∼2% </a:t>
            </a:r>
            <a:endParaRPr lang="fr-FR" sz="2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52DE571-515C-8D8E-274D-4B98304AF152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1107" y="1811779"/>
            <a:ext cx="6794511" cy="172617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EB545B-DD1D-7EDB-6BA3-461DF12CC834}"/>
              </a:ext>
            </a:extLst>
          </p:cNvPr>
          <p:cNvCxnSpPr>
            <a:cxnSpLocks/>
          </p:cNvCxnSpPr>
          <p:nvPr/>
        </p:nvCxnSpPr>
        <p:spPr>
          <a:xfrm flipV="1">
            <a:off x="4391301" y="3257041"/>
            <a:ext cx="1441174" cy="1338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4080614-77E4-8725-A833-25CC876DE008}"/>
              </a:ext>
            </a:extLst>
          </p:cNvPr>
          <p:cNvCxnSpPr>
            <a:cxnSpLocks/>
          </p:cNvCxnSpPr>
          <p:nvPr/>
        </p:nvCxnSpPr>
        <p:spPr>
          <a:xfrm>
            <a:off x="4826000" y="2029889"/>
            <a:ext cx="1006475" cy="362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637BA3B-DD9E-3FB1-B280-CECC58190A59}"/>
              </a:ext>
            </a:extLst>
          </p:cNvPr>
          <p:cNvSpPr txBox="1"/>
          <p:nvPr/>
        </p:nvSpPr>
        <p:spPr>
          <a:xfrm>
            <a:off x="5885898" y="2017007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7" name="Up Arrow 35">
            <a:extLst>
              <a:ext uri="{FF2B5EF4-FFF2-40B4-BE49-F238E27FC236}">
                <a16:creationId xmlns:a16="http://schemas.microsoft.com/office/drawing/2014/main" id="{661C553C-7624-C699-9226-6C48FCDE5104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A7B143-0AAB-89C0-72C4-24E879200C15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0165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19B23-38E3-9FB6-7940-5ADA0F54C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06B7BDA-3039-9C76-7261-882F61D7B6D4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6553946-819C-0C40-365F-35E94580180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7FBCCD-19E3-CBA7-D776-919FD557395A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7FBCCD-19E3-CBA7-D776-919FD55739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39C0DC7-7563-4A3E-4B64-264A15A544DC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78EE59A-7C2E-8368-27FD-37B18BD1610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FB62ED5C-6326-52FD-93F4-A5A469BFB23E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FB62ED5C-6326-52FD-93F4-A5A469BFB2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2D88651-7B2C-39D4-6FB1-32FF6E3ACFE9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29797AE-E08C-2BA0-4C41-EF4500CFC81A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29797AE-E08C-2BA0-4C41-EF4500CFC8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F34B85C-F15B-EB19-44FC-C9A5F9BEA2A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283084E-22F3-3AD3-BEA1-3EC118A138CE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283084E-22F3-3AD3-BEA1-3EC118A13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187261B8-FBB2-2209-2590-0E1CBA862E41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8470A66-ADEB-3EB5-183E-BF71BA11EF25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FBA6317B-7D55-AA14-2373-93E6DFAFC7C3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FBA6317B-7D55-AA14-2373-93E6DFAFC7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F389601-A2C6-DEEE-5117-F59013C379F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00AD1847-297D-19CF-7022-7217D571A3B0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4D5646F-F208-2AF1-0DF5-CC7E3BC4BCD3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4D5646F-F208-2AF1-0DF5-CC7E3BC4B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323EBD6-15C8-B70F-22F7-B73E1556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6D1AD-4927-EECC-011F-2FE41C1A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38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DDEB8D-D964-D967-A17B-F6D91DB78F1E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BF2631-BD1C-61EB-E99E-CE931A543B9C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B81077C-B890-51F6-E743-5B578E5713D1}"/>
              </a:ext>
            </a:extLst>
          </p:cNvPr>
          <p:cNvGrpSpPr/>
          <p:nvPr/>
        </p:nvGrpSpPr>
        <p:grpSpPr>
          <a:xfrm>
            <a:off x="523940" y="5921534"/>
            <a:ext cx="4411914" cy="433837"/>
            <a:chOff x="2278590" y="5609937"/>
            <a:chExt cx="484611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6AA6436-AD52-3E7B-30C8-8B245543A043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45311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F774AC1-2D05-3E22-5755-A3A9AEBD9686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F774AC1-2D05-3E22-5755-A3A9AEBD96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8F631BB-CDF0-1891-219D-0BAF169D0B7F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9917240-95EF-DDD2-7264-A2BD0DB49AA1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CCD656A9-80B8-61FD-738B-22D1AF9F7517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CCD656A9-80B8-61FD-738B-22D1AF9F75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4A058CD-4781-F8D7-1689-866D16F70A61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A4FC043-DF63-D71F-742C-651A3EF8B44B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4AAA3F7-B036-A4A6-AF35-ABFF4464049D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6201922-0BE6-66B8-29C8-FD537B87557C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5B6DE8B-F607-0D3B-6819-FD4250222C83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C56A71-1F1C-F50B-F2D0-C4816E2649E8}"/>
              </a:ext>
            </a:extLst>
          </p:cNvPr>
          <p:cNvCxnSpPr>
            <a:cxnSpLocks/>
          </p:cNvCxnSpPr>
          <p:nvPr/>
        </p:nvCxnSpPr>
        <p:spPr>
          <a:xfrm flipV="1">
            <a:off x="1758798" y="1659069"/>
            <a:ext cx="2943992" cy="4654290"/>
          </a:xfrm>
          <a:prstGeom prst="straightConnector1">
            <a:avLst/>
          </a:prstGeom>
          <a:ln w="69850">
            <a:solidFill>
              <a:schemeClr val="accent2">
                <a:alpha val="49737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F5E11C-E55E-B93B-E42C-AFB346977B93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55F7C4A-287C-CD59-0D24-2D5E3CED8339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ECFB44-7D94-1B20-BB8E-124ABE63A28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0BE5F03C-0307-F524-AFDC-3DE0AF494822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89"/>
          <a:stretch/>
        </p:blipFill>
        <p:spPr>
          <a:xfrm>
            <a:off x="5371107" y="3746436"/>
            <a:ext cx="6911952" cy="156866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3C15302-26FA-2B2D-68F6-B20A6B93066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1107" y="1811779"/>
            <a:ext cx="6794511" cy="172617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3DB414B-727D-DEE8-A839-49908BF0D344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1793"/>
          <a:stretch/>
        </p:blipFill>
        <p:spPr>
          <a:xfrm>
            <a:off x="5371106" y="5343366"/>
            <a:ext cx="6794511" cy="141669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CFBDFE-40AB-B8FE-85A4-9981BE41FC58}"/>
              </a:ext>
            </a:extLst>
          </p:cNvPr>
          <p:cNvCxnSpPr>
            <a:cxnSpLocks/>
          </p:cNvCxnSpPr>
          <p:nvPr/>
        </p:nvCxnSpPr>
        <p:spPr>
          <a:xfrm flipV="1">
            <a:off x="4391301" y="3257041"/>
            <a:ext cx="1441174" cy="1338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469598E-8A12-9B04-C36D-FB52C1256AEE}"/>
              </a:ext>
            </a:extLst>
          </p:cNvPr>
          <p:cNvSpPr txBox="1"/>
          <p:nvPr/>
        </p:nvSpPr>
        <p:spPr>
          <a:xfrm>
            <a:off x="5885898" y="3935425"/>
            <a:ext cx="234370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>
                    <a:alpha val="30000"/>
                  </a:srgbClr>
                </a:solidFill>
              </a:rPr>
              <a:t>VERY PRELIMINARY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7193D4-2C97-B3DA-D56A-2E3AB953031E}"/>
              </a:ext>
            </a:extLst>
          </p:cNvPr>
          <p:cNvSpPr txBox="1"/>
          <p:nvPr/>
        </p:nvSpPr>
        <p:spPr>
          <a:xfrm>
            <a:off x="5885898" y="2017007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9452C5-44A1-3D92-ED9C-16482B73C3B1}"/>
              </a:ext>
            </a:extLst>
          </p:cNvPr>
          <p:cNvSpPr txBox="1"/>
          <p:nvPr/>
        </p:nvSpPr>
        <p:spPr>
          <a:xfrm>
            <a:off x="6544802" y="5657948"/>
            <a:ext cx="204340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First FIU online implementation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62482-782B-88D1-DE87-5593EF5AD9D0}"/>
              </a:ext>
            </a:extLst>
          </p:cNvPr>
          <p:cNvSpPr txBox="1"/>
          <p:nvPr/>
        </p:nvSpPr>
        <p:spPr>
          <a:xfrm>
            <a:off x="9342451" y="5657949"/>
            <a:ext cx="218150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New Rydberg series observed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14615-2568-31B4-B5D1-61C6734FB68B}"/>
              </a:ext>
            </a:extLst>
          </p:cNvPr>
          <p:cNvSpPr txBox="1"/>
          <p:nvPr/>
        </p:nvSpPr>
        <p:spPr>
          <a:xfrm>
            <a:off x="2516058" y="4965781"/>
            <a:ext cx="154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Charge exchange population</a:t>
            </a:r>
          </a:p>
          <a:p>
            <a:pPr algn="r"/>
            <a:r>
              <a:rPr lang="en-US" sz="2000" dirty="0"/>
              <a:t>∼2% </a:t>
            </a:r>
            <a:endParaRPr lang="fr-FR" sz="2000" dirty="0"/>
          </a:p>
        </p:txBody>
      </p:sp>
      <p:sp>
        <p:nvSpPr>
          <p:cNvPr id="11" name="Up Arrow 35">
            <a:extLst>
              <a:ext uri="{FF2B5EF4-FFF2-40B4-BE49-F238E27FC236}">
                <a16:creationId xmlns:a16="http://schemas.microsoft.com/office/drawing/2014/main" id="{1BD9BE2D-E451-1A5E-201E-7560FDC77DBE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CC3930-D182-7792-EFA7-1127F8F97ADB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312EB4-246C-BB5F-926F-005D676654ED}"/>
              </a:ext>
            </a:extLst>
          </p:cNvPr>
          <p:cNvCxnSpPr>
            <a:cxnSpLocks/>
          </p:cNvCxnSpPr>
          <p:nvPr/>
        </p:nvCxnSpPr>
        <p:spPr>
          <a:xfrm>
            <a:off x="2725142" y="4860742"/>
            <a:ext cx="3107333" cy="2847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4000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19B23-38E3-9FB6-7940-5ADA0F54C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06B7BDA-3039-9C76-7261-882F61D7B6D4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6553946-819C-0C40-365F-35E94580180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7FBCCD-19E3-CBA7-D776-919FD557395A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7FBCCD-19E3-CBA7-D776-919FD55739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39C0DC7-7563-4A3E-4B64-264A15A544DC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78EE59A-7C2E-8368-27FD-37B18BD1610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FB62ED5C-6326-52FD-93F4-A5A469BFB23E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FB62ED5C-6326-52FD-93F4-A5A469BFB2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2D88651-7B2C-39D4-6FB1-32FF6E3ACFE9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29797AE-E08C-2BA0-4C41-EF4500CFC81A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29797AE-E08C-2BA0-4C41-EF4500CFC8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F34B85C-F15B-EB19-44FC-C9A5F9BEA2A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283084E-22F3-3AD3-BEA1-3EC118A138CE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283084E-22F3-3AD3-BEA1-3EC118A13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187261B8-FBB2-2209-2590-0E1CBA862E41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8470A66-ADEB-3EB5-183E-BF71BA11EF25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FBA6317B-7D55-AA14-2373-93E6DFAFC7C3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FBA6317B-7D55-AA14-2373-93E6DFAFC7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F389601-A2C6-DEEE-5117-F59013C379F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00AD1847-297D-19CF-7022-7217D571A3B0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4D5646F-F208-2AF1-0DF5-CC7E3BC4BCD3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4D5646F-F208-2AF1-0DF5-CC7E3BC4B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323EBD6-15C8-B70F-22F7-B73E1556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6D1AD-4927-EECC-011F-2FE41C1A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39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DDEB8D-D964-D967-A17B-F6D91DB78F1E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BF2631-BD1C-61EB-E99E-CE931A543B9C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B81077C-B890-51F6-E743-5B578E5713D1}"/>
              </a:ext>
            </a:extLst>
          </p:cNvPr>
          <p:cNvGrpSpPr/>
          <p:nvPr/>
        </p:nvGrpSpPr>
        <p:grpSpPr>
          <a:xfrm>
            <a:off x="523940" y="5921534"/>
            <a:ext cx="3668297" cy="433837"/>
            <a:chOff x="2278590" y="5609937"/>
            <a:chExt cx="484611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6AA6436-AD52-3E7B-30C8-8B245543A043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45311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F774AC1-2D05-3E22-5755-A3A9AEBD9686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F774AC1-2D05-3E22-5755-A3A9AEBD96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632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8F631BB-CDF0-1891-219D-0BAF169D0B7F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9917240-95EF-DDD2-7264-A2BD0DB49AA1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CCD656A9-80B8-61FD-738B-22D1AF9F7517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CCD656A9-80B8-61FD-738B-22D1AF9F75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4A058CD-4781-F8D7-1689-866D16F70A61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A4FC043-DF63-D71F-742C-651A3EF8B44B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4AAA3F7-B036-A4A6-AF35-ABFF4464049D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6201922-0BE6-66B8-29C8-FD537B87557C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5B6DE8B-F607-0D3B-6819-FD4250222C83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C56A71-1F1C-F50B-F2D0-C4816E2649E8}"/>
              </a:ext>
            </a:extLst>
          </p:cNvPr>
          <p:cNvCxnSpPr>
            <a:cxnSpLocks/>
          </p:cNvCxnSpPr>
          <p:nvPr/>
        </p:nvCxnSpPr>
        <p:spPr>
          <a:xfrm flipV="1">
            <a:off x="1758798" y="1659069"/>
            <a:ext cx="2943992" cy="4654290"/>
          </a:xfrm>
          <a:prstGeom prst="straightConnector1">
            <a:avLst/>
          </a:prstGeom>
          <a:ln w="69850">
            <a:solidFill>
              <a:schemeClr val="accent2">
                <a:alpha val="49737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F5E11C-E55E-B93B-E42C-AFB346977B93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55F7C4A-287C-CD59-0D24-2D5E3CED8339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7ECFB44-7D94-1B20-BB8E-124ABE63A28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03C15302-26FA-2B2D-68F6-B20A6B930663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1107" y="1811779"/>
            <a:ext cx="6794511" cy="172617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CFBDFE-40AB-B8FE-85A4-9981BE41FC58}"/>
              </a:ext>
            </a:extLst>
          </p:cNvPr>
          <p:cNvCxnSpPr>
            <a:cxnSpLocks/>
          </p:cNvCxnSpPr>
          <p:nvPr/>
        </p:nvCxnSpPr>
        <p:spPr>
          <a:xfrm flipV="1">
            <a:off x="4391301" y="3257041"/>
            <a:ext cx="1441174" cy="1338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B0FEF3C-D0CE-E090-A169-CB4300032A8F}"/>
              </a:ext>
            </a:extLst>
          </p:cNvPr>
          <p:cNvCxnSpPr>
            <a:cxnSpLocks/>
          </p:cNvCxnSpPr>
          <p:nvPr/>
        </p:nvCxnSpPr>
        <p:spPr>
          <a:xfrm>
            <a:off x="4826000" y="2029889"/>
            <a:ext cx="1006475" cy="362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07193D4-2C97-B3DA-D56A-2E3AB953031E}"/>
              </a:ext>
            </a:extLst>
          </p:cNvPr>
          <p:cNvSpPr txBox="1"/>
          <p:nvPr/>
        </p:nvSpPr>
        <p:spPr>
          <a:xfrm>
            <a:off x="5885898" y="2017007"/>
            <a:ext cx="176735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>
                    <a:alpha val="30000"/>
                  </a:srgbClr>
                </a:solidFill>
              </a:rPr>
              <a:t>PRELIMINARY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6FCF7-C616-150B-CE48-6CE2A561FB8E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1E779C-D20A-F847-D8D9-E7319DBD46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86DF49-B466-2018-8413-D37BE799C9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D5FFC1-8378-0C38-655F-3F193ECC6F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9073" y="5695885"/>
            <a:ext cx="376348" cy="45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91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C8491B-4A35-7BD3-CBBF-2BE4468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December</a:t>
            </a:r>
            <a:r>
              <a:rPr lang="fr-FR" dirty="0"/>
              <a:t> 2023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1B8A5D8-4A3C-D7F5-7133-0F9AC2D53E33}"/>
              </a:ext>
            </a:extLst>
          </p:cNvPr>
          <p:cNvGrpSpPr/>
          <p:nvPr/>
        </p:nvGrpSpPr>
        <p:grpSpPr>
          <a:xfrm>
            <a:off x="9187648" y="1011663"/>
            <a:ext cx="3104388" cy="5624059"/>
            <a:chOff x="9187648" y="1011663"/>
            <a:chExt cx="3104388" cy="5624059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284D8C0-45E9-74CB-698E-826B73694FD8}"/>
                </a:ext>
              </a:extLst>
            </p:cNvPr>
            <p:cNvGrpSpPr/>
            <p:nvPr/>
          </p:nvGrpSpPr>
          <p:grpSpPr>
            <a:xfrm>
              <a:off x="9187648" y="1011663"/>
              <a:ext cx="3104388" cy="5624059"/>
              <a:chOff x="152428" y="1030147"/>
              <a:chExt cx="3104388" cy="5624059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F8A1962-B6B4-1054-C1D4-930314959890}"/>
                  </a:ext>
                </a:extLst>
              </p:cNvPr>
              <p:cNvGrpSpPr/>
              <p:nvPr/>
            </p:nvGrpSpPr>
            <p:grpSpPr>
              <a:xfrm>
                <a:off x="152428" y="1288300"/>
                <a:ext cx="3104388" cy="5365906"/>
                <a:chOff x="290390" y="1311710"/>
                <a:chExt cx="3104388" cy="5365906"/>
              </a:xfrm>
            </p:grpSpPr>
            <p:grpSp>
              <p:nvGrpSpPr>
                <p:cNvPr id="51" name="Group 40">
                  <a:extLst>
                    <a:ext uri="{FF2B5EF4-FFF2-40B4-BE49-F238E27FC236}">
                      <a16:creationId xmlns:a16="http://schemas.microsoft.com/office/drawing/2014/main" id="{54D99415-F7D7-4936-47E5-8B66DF2266A7}"/>
                    </a:ext>
                  </a:extLst>
                </p:cNvPr>
                <p:cNvGrpSpPr/>
                <p:nvPr/>
              </p:nvGrpSpPr>
              <p:grpSpPr>
                <a:xfrm>
                  <a:off x="498146" y="6201908"/>
                  <a:ext cx="1824183" cy="475708"/>
                  <a:chOff x="498146" y="6201908"/>
                  <a:chExt cx="1824183" cy="475708"/>
                </a:xfrm>
              </p:grpSpPr>
              <p:cxnSp>
                <p:nvCxnSpPr>
                  <p:cNvPr id="69" name="Straight Connector 41">
                    <a:extLst>
                      <a:ext uri="{FF2B5EF4-FFF2-40B4-BE49-F238E27FC236}">
                        <a16:creationId xmlns:a16="http://schemas.microsoft.com/office/drawing/2014/main" id="{9E78CFB9-5D47-11DF-2763-DE73C3899B25}"/>
                      </a:ext>
                    </a:extLst>
                  </p:cNvPr>
                  <p:cNvCxnSpPr/>
                  <p:nvPr/>
                </p:nvCxnSpPr>
                <p:spPr>
                  <a:xfrm>
                    <a:off x="813121" y="6677616"/>
                    <a:ext cx="1509208" cy="0"/>
                  </a:xfrm>
                  <a:prstGeom prst="straightConnector1">
                    <a:avLst/>
                  </a:prstGeom>
                  <a:noFill/>
                  <a:ln w="28575" cap="flat">
                    <a:solidFill>
                      <a:srgbClr val="000000"/>
                    </a:solidFill>
                    <a:prstDash val="solid"/>
                    <a:miter/>
                  </a:ln>
                </p:spPr>
              </p:cxn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70" name="TextBox 42">
                        <a:extLst>
                          <a:ext uri="{FF2B5EF4-FFF2-40B4-BE49-F238E27FC236}">
                            <a16:creationId xmlns:a16="http://schemas.microsoft.com/office/drawing/2014/main" id="{71100574-BD52-72E0-6C5F-6206A107830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98146" y="6201908"/>
                        <a:ext cx="1404152" cy="409536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0" compatLnSpc="1">
                        <a:spAutoFit/>
                      </a:bodyPr>
                      <a:lstStyle/>
                      <a:p>
                        <a:pPr marL="0" marR="0" lvl="0" indent="0" algn="l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fr-FR" sz="2000" dirty="0">
                            <a:solidFill>
                              <a:schemeClr val="tx1"/>
                            </a:solidFill>
                            <a:latin typeface="Calibri"/>
                          </a:rPr>
                          <a:t>X</a:t>
                        </a:r>
                        <a14:m>
                          <m:oMath xmlns:m="http://schemas.openxmlformats.org/officeDocument/2006/math">
                            <m:sPre>
                              <m:sPre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f>
                                      <m:fPr>
                                        <m:type m:val="lin"/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</m:e>
                            </m:sPre>
                          </m:oMath>
                        </a14:m>
                        <a:endParaRPr lang="fr-FR" sz="20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Calibri"/>
                        </a:endParaRPr>
                      </a:p>
                    </p:txBody>
                  </p:sp>
                </mc:Choice>
                <mc:Fallback>
                  <p:sp>
                    <p:nvSpPr>
                      <p:cNvPr id="70" name="TextBox 42">
                        <a:extLst>
                          <a:ext uri="{FF2B5EF4-FFF2-40B4-BE49-F238E27FC236}">
                            <a16:creationId xmlns:a16="http://schemas.microsoft.com/office/drawing/2014/main" id="{71100574-BD52-72E0-6C5F-6206A107830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98146" y="6201908"/>
                        <a:ext cx="1404152" cy="409536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4329" t="-41791" b="-120896"/>
                        </a:stretch>
                      </a:blipFill>
                      <a:ln cap="flat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53" name="TextBox 44">
                  <a:extLst>
                    <a:ext uri="{FF2B5EF4-FFF2-40B4-BE49-F238E27FC236}">
                      <a16:creationId xmlns:a16="http://schemas.microsoft.com/office/drawing/2014/main" id="{9C54ACAB-A75B-3148-3A23-B6DF842E9840}"/>
                    </a:ext>
                  </a:extLst>
                </p:cNvPr>
                <p:cNvSpPr txBox="1"/>
                <p:nvPr/>
              </p:nvSpPr>
              <p:spPr>
                <a:xfrm>
                  <a:off x="2192009" y="4812108"/>
                  <a:ext cx="1152912" cy="36933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dirty="0">
                      <a:solidFill>
                        <a:srgbClr val="000000"/>
                      </a:solidFill>
                      <a:latin typeface="Arial" pitchFamily="34"/>
                    </a:rPr>
                    <a:t>753</a:t>
                  </a:r>
                  <a:r>
                    <a:rPr lang="fr-FR" sz="18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</a:rPr>
                    <a:t> nm</a:t>
                  </a:r>
                  <a:endPara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5" name="TextBox 46">
                  <a:extLst>
                    <a:ext uri="{FF2B5EF4-FFF2-40B4-BE49-F238E27FC236}">
                      <a16:creationId xmlns:a16="http://schemas.microsoft.com/office/drawing/2014/main" id="{813DF3EC-19E7-C2F3-A62A-D62A74DB04FC}"/>
                    </a:ext>
                  </a:extLst>
                </p:cNvPr>
                <p:cNvSpPr txBox="1"/>
                <p:nvPr/>
              </p:nvSpPr>
              <p:spPr>
                <a:xfrm>
                  <a:off x="2276147" y="1427946"/>
                  <a:ext cx="1118631" cy="36933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dirty="0">
                      <a:solidFill>
                        <a:srgbClr val="000000"/>
                      </a:solidFill>
                      <a:latin typeface="Arial" pitchFamily="34"/>
                    </a:rPr>
                    <a:t>532</a:t>
                  </a:r>
                  <a:r>
                    <a:rPr lang="fr-FR" sz="18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</a:rPr>
                    <a:t> nm</a:t>
                  </a:r>
                  <a:endPara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grpSp>
              <p:nvGrpSpPr>
                <p:cNvPr id="56" name="Group 47">
                  <a:extLst>
                    <a:ext uri="{FF2B5EF4-FFF2-40B4-BE49-F238E27FC236}">
                      <a16:creationId xmlns:a16="http://schemas.microsoft.com/office/drawing/2014/main" id="{31A19593-C085-25C6-EED6-608AE16CA5FA}"/>
                    </a:ext>
                  </a:extLst>
                </p:cNvPr>
                <p:cNvGrpSpPr/>
                <p:nvPr/>
              </p:nvGrpSpPr>
              <p:grpSpPr>
                <a:xfrm>
                  <a:off x="370441" y="3701875"/>
                  <a:ext cx="1951888" cy="490753"/>
                  <a:chOff x="370441" y="3701875"/>
                  <a:chExt cx="1951888" cy="490753"/>
                </a:xfrm>
              </p:grpSpPr>
              <p:cxnSp>
                <p:nvCxnSpPr>
                  <p:cNvPr id="67" name="Straight Connector 48">
                    <a:extLst>
                      <a:ext uri="{FF2B5EF4-FFF2-40B4-BE49-F238E27FC236}">
                        <a16:creationId xmlns:a16="http://schemas.microsoft.com/office/drawing/2014/main" id="{703CE3C6-7167-D75C-CCD0-6219EBF20867}"/>
                      </a:ext>
                    </a:extLst>
                  </p:cNvPr>
                  <p:cNvCxnSpPr/>
                  <p:nvPr/>
                </p:nvCxnSpPr>
                <p:spPr>
                  <a:xfrm>
                    <a:off x="813121" y="3701875"/>
                    <a:ext cx="1509208" cy="0"/>
                  </a:xfrm>
                  <a:prstGeom prst="straightConnector1">
                    <a:avLst/>
                  </a:prstGeom>
                  <a:noFill/>
                  <a:ln w="28575" cap="flat">
                    <a:solidFill>
                      <a:srgbClr val="000000"/>
                    </a:solidFill>
                    <a:prstDash val="solid"/>
                    <a:miter/>
                  </a:ln>
                </p:spPr>
              </p:cxn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68" name="TextBox 49">
                        <a:extLst>
                          <a:ext uri="{FF2B5EF4-FFF2-40B4-BE49-F238E27FC236}">
                            <a16:creationId xmlns:a16="http://schemas.microsoft.com/office/drawing/2014/main" id="{1B843F4D-B4A9-5298-FBD5-861F9EFBC1A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0441" y="3783092"/>
                        <a:ext cx="1404152" cy="409536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0" compatLnSpc="1">
                        <a:spAutoFit/>
                      </a:bodyPr>
                      <a:lstStyle/>
                      <a:p>
                        <a:pPr lvl="0"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fr-FR" sz="2000" b="0" i="0" u="none" strike="noStrike" kern="1200" cap="none" spc="0" baseline="0" dirty="0">
                            <a:solidFill>
                              <a:schemeClr val="tx1"/>
                            </a:solidFill>
                            <a:uFillTx/>
                            <a:latin typeface="Calibri"/>
                          </a:rPr>
                          <a:t>A</a:t>
                        </a:r>
                        <a14:m>
                          <m:oMath xmlns:m="http://schemas.openxmlformats.org/officeDocument/2006/math">
                            <m:sPre>
                              <m:sPrePr>
                                <m:ctrlPr>
                                  <a:rPr lang="fr-FR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fr-FR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Π</m:t>
                                    </m:r>
                                  </m:e>
                                  <m:sub>
                                    <m:f>
                                      <m:fPr>
                                        <m:type m:val="lin"/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</m:e>
                            </m:sPre>
                          </m:oMath>
                        </a14:m>
                        <a:endParaRPr lang="fr-FR" sz="20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Calibri"/>
                        </a:endParaRPr>
                      </a:p>
                    </p:txBody>
                  </p:sp>
                </mc:Choice>
                <mc:Fallback>
                  <p:sp>
                    <p:nvSpPr>
                      <p:cNvPr id="68" name="TextBox 49">
                        <a:extLst>
                          <a:ext uri="{FF2B5EF4-FFF2-40B4-BE49-F238E27FC236}">
                            <a16:creationId xmlns:a16="http://schemas.microsoft.com/office/drawing/2014/main" id="{1B843F4D-B4A9-5298-FBD5-861F9EFBC1A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70441" y="3783092"/>
                        <a:ext cx="1404152" cy="409536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 l="-4329" t="-41791" b="-120896"/>
                        </a:stretch>
                      </a:blipFill>
                      <a:ln cap="flat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58" name="Straight Connector 53">
                  <a:extLst>
                    <a:ext uri="{FF2B5EF4-FFF2-40B4-BE49-F238E27FC236}">
                      <a16:creationId xmlns:a16="http://schemas.microsoft.com/office/drawing/2014/main" id="{BEFF9867-51A1-FD3F-BEFB-63DDA3448114}"/>
                    </a:ext>
                  </a:extLst>
                </p:cNvPr>
                <p:cNvCxnSpPr/>
                <p:nvPr/>
              </p:nvCxnSpPr>
              <p:spPr>
                <a:xfrm>
                  <a:off x="682801" y="1311710"/>
                  <a:ext cx="1509208" cy="0"/>
                </a:xfrm>
                <a:prstGeom prst="straightConnector1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dash"/>
                  <a:miter/>
                </a:ln>
              </p:spPr>
            </p:cxnSp>
            <p:cxnSp>
              <p:nvCxnSpPr>
                <p:cNvPr id="63" name="Straight Connector 55">
                  <a:extLst>
                    <a:ext uri="{FF2B5EF4-FFF2-40B4-BE49-F238E27FC236}">
                      <a16:creationId xmlns:a16="http://schemas.microsoft.com/office/drawing/2014/main" id="{11BF33BA-2BC2-05EB-E0F8-F13C37C3C445}"/>
                    </a:ext>
                  </a:extLst>
                </p:cNvPr>
                <p:cNvCxnSpPr/>
                <p:nvPr/>
              </p:nvCxnSpPr>
              <p:spPr>
                <a:xfrm>
                  <a:off x="747366" y="2311054"/>
                  <a:ext cx="1509199" cy="0"/>
                </a:xfrm>
                <a:prstGeom prst="straightConnector1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miter/>
                </a:ln>
              </p:spPr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62" name="TextBox 59">
                      <a:extLst>
                        <a:ext uri="{FF2B5EF4-FFF2-40B4-BE49-F238E27FC236}">
                          <a16:creationId xmlns:a16="http://schemas.microsoft.com/office/drawing/2014/main" id="{5BAC11BF-1A02-2D20-E1C8-F62B79DF77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0390" y="2328308"/>
                      <a:ext cx="1404152" cy="409536"/>
                    </a:xfrm>
                    <a:prstGeom prst="rect">
                      <a:avLst/>
                    </a:prstGeom>
                    <a:noFill/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0" compatLnSpc="1">
                      <a:spAutoFit/>
                    </a:bodyPr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14:m>
                        <m:oMath xmlns:m="http://schemas.openxmlformats.org/officeDocument/2006/math">
                          <m:sPre>
                            <m:sPre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b>
                                  <m:f>
                                    <m:fPr>
                                      <m:type m:val="lin"/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b>
                              </m:sSub>
                            </m:e>
                          </m:sPre>
                        </m:oMath>
                      </a14:m>
                      <a:endParaRPr lang="fr-FR" sz="2000" b="0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p:txBody>
                </p:sp>
              </mc:Choice>
              <mc:Fallback>
                <p:sp>
                  <p:nvSpPr>
                    <p:cNvPr id="62" name="TextBox 59">
                      <a:extLst>
                        <a:ext uri="{FF2B5EF4-FFF2-40B4-BE49-F238E27FC236}">
                          <a16:creationId xmlns:a16="http://schemas.microsoft.com/office/drawing/2014/main" id="{5BAC11BF-1A02-2D20-E1C8-F62B79DF775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0390" y="2328308"/>
                      <a:ext cx="1404152" cy="409536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4329" t="-41791" b="-120896"/>
                      </a:stretch>
                    </a:blipFill>
                    <a:ln cap="flat">
                      <a:noFill/>
                    </a:ln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6" name="TextBox 25">
                <a:extLst>
                  <a:ext uri="{FF2B5EF4-FFF2-40B4-BE49-F238E27FC236}">
                    <a16:creationId xmlns:a16="http://schemas.microsoft.com/office/drawing/2014/main" id="{C91B9595-1FEE-2D75-9F0B-558CB9AEF93B}"/>
                  </a:ext>
                </a:extLst>
              </p:cNvPr>
              <p:cNvSpPr txBox="1"/>
              <p:nvPr/>
            </p:nvSpPr>
            <p:spPr>
              <a:xfrm>
                <a:off x="1958124" y="2682036"/>
                <a:ext cx="115291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dirty="0">
                    <a:solidFill>
                      <a:srgbClr val="000000"/>
                    </a:solidFill>
                    <a:latin typeface="Arial" pitchFamily="34"/>
                  </a:rPr>
                  <a:t>646</a:t>
                </a:r>
                <a:r>
                  <a:rPr lang="fr-FR" sz="1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Arial" pitchFamily="34"/>
                  </a:rPr>
                  <a:t> nm</a:t>
                </a:r>
                <a:endParaRPr lang="fr-FR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cxnSp>
            <p:nvCxnSpPr>
              <p:cNvPr id="47" name="Straight Arrow Connector 14">
                <a:extLst>
                  <a:ext uri="{FF2B5EF4-FFF2-40B4-BE49-F238E27FC236}">
                    <a16:creationId xmlns:a16="http://schemas.microsoft.com/office/drawing/2014/main" id="{BDB44A1F-5113-AD5E-D33F-5A4682866D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47947" y="2306128"/>
                <a:ext cx="10177" cy="1372337"/>
              </a:xfrm>
              <a:prstGeom prst="straightConnector1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cxnSp>
            <p:nvCxnSpPr>
              <p:cNvPr id="50" name="Straight Arrow Connector 45">
                <a:extLst>
                  <a:ext uri="{FF2B5EF4-FFF2-40B4-BE49-F238E27FC236}">
                    <a16:creationId xmlns:a16="http://schemas.microsoft.com/office/drawing/2014/main" id="{FFD5E05F-F8D8-D35D-8240-CB87047B60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7947" y="1030147"/>
                <a:ext cx="10177" cy="1234087"/>
              </a:xfrm>
              <a:prstGeom prst="straightConnector1">
                <a:avLst/>
              </a:prstGeom>
              <a:noFill/>
              <a:ln w="57150" cap="flat">
                <a:solidFill>
                  <a:srgbClr val="00B050"/>
                </a:solidFill>
                <a:prstDash val="solid"/>
                <a:miter/>
                <a:tailEnd type="arrow"/>
              </a:ln>
            </p:spPr>
          </p:cxnSp>
        </p:grpSp>
        <p:cxnSp>
          <p:nvCxnSpPr>
            <p:cNvPr id="74" name="Straight Arrow Connector 14">
              <a:extLst>
                <a:ext uri="{FF2B5EF4-FFF2-40B4-BE49-F238E27FC236}">
                  <a16:creationId xmlns:a16="http://schemas.microsoft.com/office/drawing/2014/main" id="{81F416C5-6006-15DA-1ADB-619BD8A65A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8675" y="3655581"/>
              <a:ext cx="0" cy="2975215"/>
            </a:xfrm>
            <a:prstGeom prst="straightConnector1">
              <a:avLst/>
            </a:prstGeom>
            <a:noFill/>
            <a:ln w="5715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79" name="TextBox 44">
            <a:extLst>
              <a:ext uri="{FF2B5EF4-FFF2-40B4-BE49-F238E27FC236}">
                <a16:creationId xmlns:a16="http://schemas.microsoft.com/office/drawing/2014/main" id="{5BE10C48-3262-4902-5900-DF071C43522D}"/>
              </a:ext>
            </a:extLst>
          </p:cNvPr>
          <p:cNvSpPr txBox="1"/>
          <p:nvPr/>
        </p:nvSpPr>
        <p:spPr>
          <a:xfrm>
            <a:off x="9509359" y="76123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 err="1">
                <a:solidFill>
                  <a:srgbClr val="000000"/>
                </a:solidFill>
                <a:latin typeface="Arial" pitchFamily="34"/>
              </a:rPr>
              <a:t>RaF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Up Arrow 31">
            <a:extLst>
              <a:ext uri="{FF2B5EF4-FFF2-40B4-BE49-F238E27FC236}">
                <a16:creationId xmlns:a16="http://schemas.microsoft.com/office/drawing/2014/main" id="{C3DE6FBB-09B0-66A8-3CA8-8362D1A7C396}"/>
              </a:ext>
            </a:extLst>
          </p:cNvPr>
          <p:cNvSpPr/>
          <p:nvPr/>
        </p:nvSpPr>
        <p:spPr>
          <a:xfrm>
            <a:off x="1128813" y="897071"/>
            <a:ext cx="989259" cy="3022913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0">
            <a:extLst>
              <a:ext uri="{FF2B5EF4-FFF2-40B4-BE49-F238E27FC236}">
                <a16:creationId xmlns:a16="http://schemas.microsoft.com/office/drawing/2014/main" id="{E755C239-226B-9155-9401-5D4CE9A6334F}"/>
              </a:ext>
            </a:extLst>
          </p:cNvPr>
          <p:cNvGrpSpPr/>
          <p:nvPr/>
        </p:nvGrpSpPr>
        <p:grpSpPr>
          <a:xfrm>
            <a:off x="150407" y="6240158"/>
            <a:ext cx="2094772" cy="475708"/>
            <a:chOff x="227557" y="6201908"/>
            <a:chExt cx="2094772" cy="475708"/>
          </a:xfrm>
        </p:grpSpPr>
        <p:cxnSp>
          <p:nvCxnSpPr>
            <p:cNvPr id="4" name="Straight Connector 41">
              <a:extLst>
                <a:ext uri="{FF2B5EF4-FFF2-40B4-BE49-F238E27FC236}">
                  <a16:creationId xmlns:a16="http://schemas.microsoft.com/office/drawing/2014/main" id="{B99D5A16-4C6D-2866-3EA9-662EA83301A7}"/>
                </a:ext>
              </a:extLst>
            </p:cNvPr>
            <p:cNvCxnSpPr/>
            <p:nvPr/>
          </p:nvCxnSpPr>
          <p:spPr>
            <a:xfrm>
              <a:off x="813121" y="6677616"/>
              <a:ext cx="1509208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42">
                  <a:extLst>
                    <a:ext uri="{FF2B5EF4-FFF2-40B4-BE49-F238E27FC236}">
                      <a16:creationId xmlns:a16="http://schemas.microsoft.com/office/drawing/2014/main" id="{A73008D5-6041-FCAF-D260-1A8745CB8B69}"/>
                    </a:ext>
                  </a:extLst>
                </p:cNvPr>
                <p:cNvSpPr txBox="1"/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6" name="TextBox 42">
                  <a:extLst>
                    <a:ext uri="{FF2B5EF4-FFF2-40B4-BE49-F238E27FC236}">
                      <a16:creationId xmlns:a16="http://schemas.microsoft.com/office/drawing/2014/main" id="{A73008D5-6041-FCAF-D260-1A8745CB8B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557" y="6201908"/>
                  <a:ext cx="1404152" cy="452298"/>
                </a:xfrm>
                <a:prstGeom prst="rect">
                  <a:avLst/>
                </a:prstGeom>
                <a:blipFill>
                  <a:blip r:embed="rId5"/>
                  <a:stretch>
                    <a:fillRect l="-4783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Straight Arrow Connector 43">
            <a:extLst>
              <a:ext uri="{FF2B5EF4-FFF2-40B4-BE49-F238E27FC236}">
                <a16:creationId xmlns:a16="http://schemas.microsoft.com/office/drawing/2014/main" id="{144F43BC-D0E7-C7E4-595D-D47265615014}"/>
              </a:ext>
            </a:extLst>
          </p:cNvPr>
          <p:cNvCxnSpPr>
            <a:cxnSpLocks/>
          </p:cNvCxnSpPr>
          <p:nvPr/>
        </p:nvCxnSpPr>
        <p:spPr>
          <a:xfrm flipV="1">
            <a:off x="1159292" y="4452440"/>
            <a:ext cx="16303" cy="2262393"/>
          </a:xfrm>
          <a:prstGeom prst="straightConnector1">
            <a:avLst/>
          </a:prstGeom>
          <a:noFill/>
          <a:ln w="57150" cap="flat">
            <a:solidFill>
              <a:srgbClr val="7030A0"/>
            </a:solidFill>
            <a:prstDash val="solid"/>
            <a:miter/>
            <a:tailEnd type="arrow"/>
          </a:ln>
        </p:spPr>
      </p:cxnSp>
      <p:cxnSp>
        <p:nvCxnSpPr>
          <p:cNvPr id="8" name="Straight Connector 51">
            <a:extLst>
              <a:ext uri="{FF2B5EF4-FFF2-40B4-BE49-F238E27FC236}">
                <a16:creationId xmlns:a16="http://schemas.microsoft.com/office/drawing/2014/main" id="{F791D57B-139E-7DA4-09EF-3B7563FA7F37}"/>
              </a:ext>
            </a:extLst>
          </p:cNvPr>
          <p:cNvCxnSpPr>
            <a:cxnSpLocks/>
          </p:cNvCxnSpPr>
          <p:nvPr/>
        </p:nvCxnSpPr>
        <p:spPr>
          <a:xfrm>
            <a:off x="486751" y="445244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52">
                <a:extLst>
                  <a:ext uri="{FF2B5EF4-FFF2-40B4-BE49-F238E27FC236}">
                    <a16:creationId xmlns:a16="http://schemas.microsoft.com/office/drawing/2014/main" id="{70CA4A1A-5D93-ECFE-B4BC-1B3A853DA780}"/>
                  </a:ext>
                </a:extLst>
              </p:cNvPr>
              <p:cNvSpPr txBox="1"/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8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9" name="TextBox 52">
                <a:extLst>
                  <a:ext uri="{FF2B5EF4-FFF2-40B4-BE49-F238E27FC236}">
                    <a16:creationId xmlns:a16="http://schemas.microsoft.com/office/drawing/2014/main" id="{70CA4A1A-5D93-ECFE-B4BC-1B3A853DA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4" y="3919984"/>
                <a:ext cx="1404152" cy="409536"/>
              </a:xfrm>
              <a:prstGeom prst="rect">
                <a:avLst/>
              </a:prstGeom>
              <a:blipFill>
                <a:blip r:embed="rId6"/>
                <a:stretch>
                  <a:fillRect l="-4783" t="-41791" b="-1208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55">
            <a:extLst>
              <a:ext uri="{FF2B5EF4-FFF2-40B4-BE49-F238E27FC236}">
                <a16:creationId xmlns:a16="http://schemas.microsoft.com/office/drawing/2014/main" id="{EE906C76-802D-158B-52C7-26B81DCE551A}"/>
              </a:ext>
            </a:extLst>
          </p:cNvPr>
          <p:cNvCxnSpPr>
            <a:cxnSpLocks/>
          </p:cNvCxnSpPr>
          <p:nvPr/>
        </p:nvCxnSpPr>
        <p:spPr>
          <a:xfrm>
            <a:off x="420996" y="3142973"/>
            <a:ext cx="1509199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56">
                <a:extLst>
                  <a:ext uri="{FF2B5EF4-FFF2-40B4-BE49-F238E27FC236}">
                    <a16:creationId xmlns:a16="http://schemas.microsoft.com/office/drawing/2014/main" id="{0785277E-758E-0045-C6F5-BEF39A90E64D}"/>
                  </a:ext>
                </a:extLst>
              </p:cNvPr>
              <p:cNvSpPr txBox="1"/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9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</m:oMath>
                </a14:m>
                <a:endParaRPr lang="fr-FR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12" name="TextBox 56">
                <a:extLst>
                  <a:ext uri="{FF2B5EF4-FFF2-40B4-BE49-F238E27FC236}">
                    <a16:creationId xmlns:a16="http://schemas.microsoft.com/office/drawing/2014/main" id="{0785277E-758E-0045-C6F5-BEF39A90E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1" y="3143750"/>
                <a:ext cx="1404152" cy="452298"/>
              </a:xfrm>
              <a:prstGeom prst="rect">
                <a:avLst/>
              </a:prstGeom>
              <a:blipFill>
                <a:blip r:embed="rId7"/>
                <a:stretch>
                  <a:fillRect l="-4329" t="-37838" b="-10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57">
            <a:extLst>
              <a:ext uri="{FF2B5EF4-FFF2-40B4-BE49-F238E27FC236}">
                <a16:creationId xmlns:a16="http://schemas.microsoft.com/office/drawing/2014/main" id="{AF8709B6-B73D-E7F5-160C-E6E8A2D15973}"/>
              </a:ext>
            </a:extLst>
          </p:cNvPr>
          <p:cNvGrpSpPr/>
          <p:nvPr/>
        </p:nvGrpSpPr>
        <p:grpSpPr>
          <a:xfrm>
            <a:off x="33894" y="2509129"/>
            <a:ext cx="1896301" cy="502975"/>
            <a:chOff x="360264" y="1677210"/>
            <a:chExt cx="1896301" cy="502975"/>
          </a:xfrm>
        </p:grpSpPr>
        <p:cxnSp>
          <p:nvCxnSpPr>
            <p:cNvPr id="42" name="Straight Connector 58">
              <a:extLst>
                <a:ext uri="{FF2B5EF4-FFF2-40B4-BE49-F238E27FC236}">
                  <a16:creationId xmlns:a16="http://schemas.microsoft.com/office/drawing/2014/main" id="{7CA94C4E-0C66-E7AF-35A2-DDBB81CE1C74}"/>
                </a:ext>
              </a:extLst>
            </p:cNvPr>
            <p:cNvCxnSpPr/>
            <p:nvPr/>
          </p:nvCxnSpPr>
          <p:spPr>
            <a:xfrm>
              <a:off x="747366" y="2180185"/>
              <a:ext cx="1509199" cy="0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TextBox 59">
                  <a:extLst>
                    <a:ext uri="{FF2B5EF4-FFF2-40B4-BE49-F238E27FC236}">
                      <a16:creationId xmlns:a16="http://schemas.microsoft.com/office/drawing/2014/main" id="{B477C299-6C7B-829E-4756-1B6D21E05A5B}"/>
                    </a:ext>
                  </a:extLst>
                </p:cNvPr>
                <p:cNvSpPr txBox="1"/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2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e>
                      </m:sPre>
                    </m:oMath>
                  </a14:m>
                  <a:endParaRPr lang="fr-FR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</mc:Choice>
          <mc:Fallback>
            <p:sp>
              <p:nvSpPr>
                <p:cNvPr id="45" name="TextBox 59">
                  <a:extLst>
                    <a:ext uri="{FF2B5EF4-FFF2-40B4-BE49-F238E27FC236}">
                      <a16:creationId xmlns:a16="http://schemas.microsoft.com/office/drawing/2014/main" id="{B477C299-6C7B-829E-4756-1B6D21E05A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64" y="1677210"/>
                  <a:ext cx="1404152" cy="452298"/>
                </a:xfrm>
                <a:prstGeom prst="rect">
                  <a:avLst/>
                </a:prstGeom>
                <a:blipFill>
                  <a:blip r:embed="rId8"/>
                  <a:stretch>
                    <a:fillRect l="-4783" t="-37838" b="-100000"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8" name="Straight Connector 53">
            <a:extLst>
              <a:ext uri="{FF2B5EF4-FFF2-40B4-BE49-F238E27FC236}">
                <a16:creationId xmlns:a16="http://schemas.microsoft.com/office/drawing/2014/main" id="{58D8422E-D415-53FB-4B49-977430A2D977}"/>
              </a:ext>
            </a:extLst>
          </p:cNvPr>
          <p:cNvCxnSpPr>
            <a:cxnSpLocks/>
          </p:cNvCxnSpPr>
          <p:nvPr/>
        </p:nvCxnSpPr>
        <p:spPr>
          <a:xfrm>
            <a:off x="398476" y="1305722"/>
            <a:ext cx="227344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dash"/>
            <a:miter/>
          </a:ln>
        </p:spPr>
      </p:cxnSp>
      <p:cxnSp>
        <p:nvCxnSpPr>
          <p:cNvPr id="49" name="Straight Arrow Connector 24">
            <a:extLst>
              <a:ext uri="{FF2B5EF4-FFF2-40B4-BE49-F238E27FC236}">
                <a16:creationId xmlns:a16="http://schemas.microsoft.com/office/drawing/2014/main" id="{446C401D-7B30-4025-E058-9CA5CB957189}"/>
              </a:ext>
            </a:extLst>
          </p:cNvPr>
          <p:cNvCxnSpPr>
            <a:cxnSpLocks/>
          </p:cNvCxnSpPr>
          <p:nvPr/>
        </p:nvCxnSpPr>
        <p:spPr>
          <a:xfrm flipV="1">
            <a:off x="1451496" y="3168030"/>
            <a:ext cx="0" cy="3528319"/>
          </a:xfrm>
          <a:prstGeom prst="straightConnector1">
            <a:avLst/>
          </a:prstGeom>
          <a:noFill/>
          <a:ln w="57150" cap="flat">
            <a:solidFill>
              <a:schemeClr val="tx2"/>
            </a:solidFill>
            <a:prstDash val="solid"/>
            <a:miter/>
            <a:tailEnd type="arrow"/>
          </a:ln>
        </p:spPr>
      </p:cxnSp>
      <p:cxnSp>
        <p:nvCxnSpPr>
          <p:cNvPr id="52" name="Straight Arrow Connector 14">
            <a:extLst>
              <a:ext uri="{FF2B5EF4-FFF2-40B4-BE49-F238E27FC236}">
                <a16:creationId xmlns:a16="http://schemas.microsoft.com/office/drawing/2014/main" id="{BD3C5C07-0330-011A-E6E1-A1379C6D6961}"/>
              </a:ext>
            </a:extLst>
          </p:cNvPr>
          <p:cNvCxnSpPr>
            <a:cxnSpLocks/>
          </p:cNvCxnSpPr>
          <p:nvPr/>
        </p:nvCxnSpPr>
        <p:spPr>
          <a:xfrm flipV="1">
            <a:off x="1769716" y="3012104"/>
            <a:ext cx="0" cy="3663253"/>
          </a:xfrm>
          <a:prstGeom prst="straightConnector1">
            <a:avLst/>
          </a:prstGeom>
          <a:noFill/>
          <a:ln w="57150" cap="flat">
            <a:solidFill>
              <a:schemeClr val="tx2">
                <a:lumMod val="75000"/>
              </a:schemeClr>
            </a:solidFill>
            <a:prstDash val="solid"/>
            <a:miter/>
            <a:tailEnd type="arrow"/>
          </a:ln>
        </p:spPr>
      </p:cxnSp>
      <p:sp>
        <p:nvSpPr>
          <p:cNvPr id="54" name="TextBox 44">
            <a:extLst>
              <a:ext uri="{FF2B5EF4-FFF2-40B4-BE49-F238E27FC236}">
                <a16:creationId xmlns:a16="http://schemas.microsoft.com/office/drawing/2014/main" id="{2434990D-2647-4EFD-2810-C222A7B37FEE}"/>
              </a:ext>
            </a:extLst>
          </p:cNvPr>
          <p:cNvSpPr txBox="1"/>
          <p:nvPr/>
        </p:nvSpPr>
        <p:spPr>
          <a:xfrm>
            <a:off x="302374" y="805757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Fr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57" name="Straight Connector 48">
            <a:extLst>
              <a:ext uri="{FF2B5EF4-FFF2-40B4-BE49-F238E27FC236}">
                <a16:creationId xmlns:a16="http://schemas.microsoft.com/office/drawing/2014/main" id="{951A7D93-1E78-FE23-ABFB-125F55FE0C43}"/>
              </a:ext>
            </a:extLst>
          </p:cNvPr>
          <p:cNvCxnSpPr>
            <a:cxnSpLocks/>
          </p:cNvCxnSpPr>
          <p:nvPr/>
        </p:nvCxnSpPr>
        <p:spPr>
          <a:xfrm>
            <a:off x="420996" y="3143144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59" name="Straight Connector 51">
            <a:extLst>
              <a:ext uri="{FF2B5EF4-FFF2-40B4-BE49-F238E27FC236}">
                <a16:creationId xmlns:a16="http://schemas.microsoft.com/office/drawing/2014/main" id="{A0482D6A-74DD-7059-D49B-BEB5E2710A42}"/>
              </a:ext>
            </a:extLst>
          </p:cNvPr>
          <p:cNvCxnSpPr>
            <a:cxnSpLocks/>
          </p:cNvCxnSpPr>
          <p:nvPr/>
        </p:nvCxnSpPr>
        <p:spPr>
          <a:xfrm>
            <a:off x="420996" y="3012260"/>
            <a:ext cx="2250921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</p:cxnSp>
      <p:sp>
        <p:nvSpPr>
          <p:cNvPr id="60" name="TextBox 44">
            <a:extLst>
              <a:ext uri="{FF2B5EF4-FFF2-40B4-BE49-F238E27FC236}">
                <a16:creationId xmlns:a16="http://schemas.microsoft.com/office/drawing/2014/main" id="{D6BDE633-AA39-7B4D-0D2B-011A8966913B}"/>
              </a:ext>
            </a:extLst>
          </p:cNvPr>
          <p:cNvSpPr txBox="1"/>
          <p:nvPr/>
        </p:nvSpPr>
        <p:spPr>
          <a:xfrm>
            <a:off x="2155309" y="5355112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422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1" name="TextBox 46">
            <a:extLst>
              <a:ext uri="{FF2B5EF4-FFF2-40B4-BE49-F238E27FC236}">
                <a16:creationId xmlns:a16="http://schemas.microsoft.com/office/drawing/2014/main" id="{61F74A8F-439D-DD24-8592-473A6DCDB6B0}"/>
              </a:ext>
            </a:extLst>
          </p:cNvPr>
          <p:cNvSpPr txBox="1"/>
          <p:nvPr/>
        </p:nvSpPr>
        <p:spPr>
          <a:xfrm>
            <a:off x="2172450" y="1387026"/>
            <a:ext cx="111863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1064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4" name="TextBox 25">
            <a:extLst>
              <a:ext uri="{FF2B5EF4-FFF2-40B4-BE49-F238E27FC236}">
                <a16:creationId xmlns:a16="http://schemas.microsoft.com/office/drawing/2014/main" id="{106ABFEE-20F1-42C5-0C1E-BC1327E8A8B8}"/>
              </a:ext>
            </a:extLst>
          </p:cNvPr>
          <p:cNvSpPr txBox="1"/>
          <p:nvPr/>
        </p:nvSpPr>
        <p:spPr>
          <a:xfrm>
            <a:off x="2155309" y="355064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368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5" name="TextBox 15">
            <a:extLst>
              <a:ext uri="{FF2B5EF4-FFF2-40B4-BE49-F238E27FC236}">
                <a16:creationId xmlns:a16="http://schemas.microsoft.com/office/drawing/2014/main" id="{B4400688-C5C1-3A94-E683-156A501DD1BA}"/>
              </a:ext>
            </a:extLst>
          </p:cNvPr>
          <p:cNvSpPr txBox="1"/>
          <p:nvPr/>
        </p:nvSpPr>
        <p:spPr>
          <a:xfrm>
            <a:off x="2165311" y="3243789"/>
            <a:ext cx="11529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365 nm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AB1426-C542-B1BE-A587-FB4C87FCD0E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661"/>
          <a:stretch/>
        </p:blipFill>
        <p:spPr>
          <a:xfrm>
            <a:off x="3362599" y="681038"/>
            <a:ext cx="5376248" cy="60941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99E7AFD-5106-27A1-438D-DE6D2FA067E3}"/>
                  </a:ext>
                </a:extLst>
              </p:cNvPr>
              <p:cNvSpPr txBox="1"/>
              <p:nvPr/>
            </p:nvSpPr>
            <p:spPr>
              <a:xfrm>
                <a:off x="8690143" y="4818424"/>
                <a:ext cx="1981708" cy="1132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100" dirty="0" err="1">
                    <a:effectLst/>
                  </a:rPr>
                  <a:t>Athanasakis-Kaklamanakis</a:t>
                </a:r>
                <a:r>
                  <a:rPr lang="fr-FR" sz="1100" dirty="0">
                    <a:effectLst/>
                  </a:rPr>
                  <a:t>, M. </a:t>
                </a:r>
                <a:r>
                  <a:rPr lang="fr-FR" sz="1100" i="1" dirty="0">
                    <a:effectLst/>
                  </a:rPr>
                  <a:t>et al.</a:t>
                </a:r>
                <a:r>
                  <a:rPr lang="fr-FR" sz="1100" dirty="0">
                    <a:effectLst/>
                  </a:rPr>
                  <a:t> Radiative </a:t>
                </a:r>
                <a:r>
                  <a:rPr lang="fr-FR" sz="1100" dirty="0" err="1">
                    <a:effectLst/>
                  </a:rPr>
                  <a:t>lifetime</a:t>
                </a:r>
                <a:r>
                  <a:rPr lang="fr-FR" sz="1100" dirty="0">
                    <a:effectLst/>
                  </a:rPr>
                  <a:t> of the </a:t>
                </a:r>
                <a:r>
                  <a:rPr lang="fr-FR" sz="1100" b="0" i="0" u="none" strike="noStrike" kern="1200" cap="none" spc="0" baseline="0" dirty="0">
                    <a:solidFill>
                      <a:schemeClr val="tx1"/>
                    </a:solidFill>
                    <a:uFillTx/>
                    <a:latin typeface="Calibri"/>
                  </a:rPr>
                  <a:t>A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sz="11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fr-FR" sz="11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11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11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sPre>
                    <m:r>
                      <a:rPr lang="fr-FR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100" dirty="0">
                    <a:effectLst/>
                  </a:rPr>
                  <a:t>state in </a:t>
                </a:r>
                <a:r>
                  <a:rPr lang="fr-FR" sz="1100" dirty="0" err="1">
                    <a:effectLst/>
                  </a:rPr>
                  <a:t>RaF</a:t>
                </a:r>
                <a:r>
                  <a:rPr lang="fr-FR" sz="1100" dirty="0">
                    <a:effectLst/>
                  </a:rPr>
                  <a:t> </a:t>
                </a:r>
                <a:r>
                  <a:rPr lang="fr-FR" sz="1100" dirty="0" err="1">
                    <a:effectLst/>
                  </a:rPr>
                  <a:t>with</a:t>
                </a:r>
                <a:r>
                  <a:rPr lang="fr-FR" sz="1100" dirty="0">
                    <a:effectLst/>
                  </a:rPr>
                  <a:t> relevance to laser </a:t>
                </a:r>
                <a:r>
                  <a:rPr lang="fr-FR" sz="1100" dirty="0" err="1">
                    <a:effectLst/>
                  </a:rPr>
                  <a:t>cooling</a:t>
                </a:r>
                <a:r>
                  <a:rPr lang="fr-FR" sz="1100" dirty="0">
                    <a:effectLst/>
                  </a:rPr>
                  <a:t>. </a:t>
                </a:r>
                <a:r>
                  <a:rPr lang="fr-FR" sz="1100" i="1" dirty="0">
                    <a:effectLst/>
                  </a:rPr>
                  <a:t>Phys. </a:t>
                </a:r>
                <a:r>
                  <a:rPr lang="fr-FR" sz="1100" i="1" dirty="0" err="1">
                    <a:effectLst/>
                  </a:rPr>
                  <a:t>Rev</a:t>
                </a:r>
                <a:r>
                  <a:rPr lang="fr-FR" sz="1100" i="1" dirty="0">
                    <a:effectLst/>
                  </a:rPr>
                  <a:t>. A</a:t>
                </a:r>
                <a:r>
                  <a:rPr lang="fr-FR" sz="1100" dirty="0">
                    <a:effectLst/>
                  </a:rPr>
                  <a:t> </a:t>
                </a:r>
                <a:r>
                  <a:rPr lang="fr-FR" sz="1100" b="1" dirty="0">
                    <a:effectLst/>
                  </a:rPr>
                  <a:t>110</a:t>
                </a:r>
                <a:r>
                  <a:rPr lang="fr-FR" sz="1100" dirty="0">
                    <a:effectLst/>
                  </a:rPr>
                  <a:t>, L010802 (2024).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99E7AFD-5106-27A1-438D-DE6D2FA06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0143" y="4818424"/>
                <a:ext cx="1981708" cy="1132618"/>
              </a:xfrm>
              <a:prstGeom prst="rect">
                <a:avLst/>
              </a:prstGeom>
              <a:blipFill>
                <a:blip r:embed="rId10"/>
                <a:stretch>
                  <a:fillRect t="-538" b="-26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25192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2C42A-3EB3-DCA5-8487-AF36D1D05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97EAE3B5-0054-26E5-486D-759367DFF8AC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BA392F-0001-9F11-9FC6-BD723726400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F46DA65-7630-6591-1EFB-5C2D64D41DA5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50A2BAC-B2FE-6C82-4748-CABFA034232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F3B2B70-92A3-EB3B-2325-D1553082C6E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4B7C475-9279-0877-F411-AB27148C20B6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DFFAC2E8-3111-DDF0-7FA8-9062EFE68C67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AB0D6E7-BB08-053C-2FA0-C5A595BA0A1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EEF955B-2014-10E3-78B2-503CCC99104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0D1CB1F-531B-1950-F2EC-08D078407253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8089CC-EFFE-D4D8-6F7F-06B9E433E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Lifetime measurements of 6D</a:t>
            </a:r>
            <a:r>
              <a:rPr lang="en-US" i="0" baseline="-25000" dirty="0">
                <a:effectLst/>
              </a:rPr>
              <a:t>5/2</a:t>
            </a:r>
            <a:endParaRPr lang="en-US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7F1E0-FE5A-F4CF-0BD1-735FA80E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40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7DBC55-487C-8155-EEC2-3D6CB697E85A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881D52-E974-FB82-2535-40B171073FF5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C8CDB-5F9F-E04F-5606-A478DFB5A33F}"/>
              </a:ext>
            </a:extLst>
          </p:cNvPr>
          <p:cNvGrpSpPr/>
          <p:nvPr/>
        </p:nvGrpSpPr>
        <p:grpSpPr>
          <a:xfrm>
            <a:off x="523940" y="5921534"/>
            <a:ext cx="3724188" cy="433837"/>
            <a:chOff x="2278590" y="5609937"/>
            <a:chExt cx="409070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7B2C396-6034-A893-42A7-D091892CE631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37757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FAD31B-21A5-97B3-C47F-6B3F5E7CC756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B3C41D3-D73D-C7BE-CC26-9077D48EFA67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CC6EFA1-CA45-D73F-A968-A0F8BA754A82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90EDFB2-6143-38E2-04C3-8F8D654F1B8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A299A90-519A-CFB6-9786-B1753635D201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1DC8CF-CC87-4A12-11E6-029985D4780D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0B14BA3-0C2E-B96E-7AE0-8527949CE50D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207A36-FEBD-3849-1DAE-65CB92DDF57B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22AFD1-638D-CA14-26AE-DA07D18E898D}"/>
              </a:ext>
            </a:extLst>
          </p:cNvPr>
          <p:cNvCxnSpPr>
            <a:cxnSpLocks/>
          </p:cNvCxnSpPr>
          <p:nvPr/>
        </p:nvCxnSpPr>
        <p:spPr>
          <a:xfrm>
            <a:off x="3055434" y="2345856"/>
            <a:ext cx="990557" cy="1857305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D5C30B-FD4D-12F0-1768-5224F75152AB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3" name="Up Arrow 35">
            <a:extLst>
              <a:ext uri="{FF2B5EF4-FFF2-40B4-BE49-F238E27FC236}">
                <a16:creationId xmlns:a16="http://schemas.microsoft.com/office/drawing/2014/main" id="{FEBC8067-E1CD-4B13-C2A5-0C99390BE3CF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8A534E-5F62-9B3A-A77B-C924AD028178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E1B997-2350-0802-F665-FB6901716DBC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0DCB30-DC52-8E61-2F85-600BF3D5A7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9F874E3-CEF4-A146-8432-7A3AA4FF39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93A014-97D4-344B-1438-AAC76B75A7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9073" y="5695885"/>
            <a:ext cx="376348" cy="456179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95F4A0CC-B9D9-8E6A-D834-779DC4260D1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038347" y="2579983"/>
            <a:ext cx="801317" cy="80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22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2C42A-3EB3-DCA5-8487-AF36D1D05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97EAE3B5-0054-26E5-486D-759367DFF8AC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BA392F-0001-9F11-9FC6-BD723726400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F46DA65-7630-6591-1EFB-5C2D64D41DA5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50A2BAC-B2FE-6C82-4748-CABFA034232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F3B2B70-92A3-EB3B-2325-D1553082C6E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4B7C475-9279-0877-F411-AB27148C20B6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DFFAC2E8-3111-DDF0-7FA8-9062EFE68C67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AB0D6E7-BB08-053C-2FA0-C5A595BA0A1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EEF955B-2014-10E3-78B2-503CCC99104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0D1CB1F-531B-1950-F2EC-08D078407253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8089CC-EFFE-D4D8-6F7F-06B9E433E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Lifetime measurements of 6D</a:t>
            </a:r>
            <a:r>
              <a:rPr lang="en-US" i="0" baseline="-25000" dirty="0">
                <a:effectLst/>
              </a:rPr>
              <a:t>5/2</a:t>
            </a:r>
            <a:endParaRPr lang="en-US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7F1E0-FE5A-F4CF-0BD1-735FA80E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41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7DBC55-487C-8155-EEC2-3D6CB697E85A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881D52-E974-FB82-2535-40B171073FF5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C8CDB-5F9F-E04F-5606-A478DFB5A33F}"/>
              </a:ext>
            </a:extLst>
          </p:cNvPr>
          <p:cNvGrpSpPr/>
          <p:nvPr/>
        </p:nvGrpSpPr>
        <p:grpSpPr>
          <a:xfrm>
            <a:off x="523940" y="5921534"/>
            <a:ext cx="3724188" cy="433837"/>
            <a:chOff x="2278590" y="5609937"/>
            <a:chExt cx="409070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7B2C396-6034-A893-42A7-D091892CE631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37757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FAD31B-21A5-97B3-C47F-6B3F5E7CC756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B3C41D3-D73D-C7BE-CC26-9077D48EFA67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CC6EFA1-CA45-D73F-A968-A0F8BA754A82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90EDFB2-6143-38E2-04C3-8F8D654F1B8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A299A90-519A-CFB6-9786-B1753635D201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1DC8CF-CC87-4A12-11E6-029985D4780D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0B14BA3-0C2E-B96E-7AE0-8527949CE50D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207A36-FEBD-3849-1DAE-65CB92DDF57B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04E5F41-797C-43CD-8806-938A5F45C325}"/>
              </a:ext>
            </a:extLst>
          </p:cNvPr>
          <p:cNvSpPr txBox="1"/>
          <p:nvPr/>
        </p:nvSpPr>
        <p:spPr>
          <a:xfrm>
            <a:off x="754802" y="3662955"/>
            <a:ext cx="3105204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Lifetime measurements by delaying excitation laser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22AFD1-638D-CA14-26AE-DA07D18E898D}"/>
              </a:ext>
            </a:extLst>
          </p:cNvPr>
          <p:cNvCxnSpPr>
            <a:cxnSpLocks/>
          </p:cNvCxnSpPr>
          <p:nvPr/>
        </p:nvCxnSpPr>
        <p:spPr>
          <a:xfrm>
            <a:off x="3055434" y="2345856"/>
            <a:ext cx="990557" cy="1857305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D5C30B-FD4D-12F0-1768-5224F75152AB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05DD01-06F3-14EC-4A5F-FF8715953F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6623" y="1065002"/>
            <a:ext cx="5266259" cy="2245089"/>
          </a:xfrm>
          <a:prstGeom prst="rect">
            <a:avLst/>
          </a:prstGeom>
        </p:spPr>
      </p:pic>
      <p:sp>
        <p:nvSpPr>
          <p:cNvPr id="3" name="Up Arrow 35">
            <a:extLst>
              <a:ext uri="{FF2B5EF4-FFF2-40B4-BE49-F238E27FC236}">
                <a16:creationId xmlns:a16="http://schemas.microsoft.com/office/drawing/2014/main" id="{FEBC8067-E1CD-4B13-C2A5-0C99390BE3CF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8A534E-5F62-9B3A-A77B-C924AD028178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70AAC3-45D6-0A55-406B-F0366529C3A9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C5967B-BCBA-BD31-CCD5-E6EEB194E3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30F66F-9311-7C45-CB14-DBC6D09D3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33E234-3828-A612-BB06-FDA378694A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9073" y="5695885"/>
            <a:ext cx="376348" cy="4561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20498D-E4A0-B09E-B017-D7DDCA843D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5561" y="5294206"/>
            <a:ext cx="432277" cy="45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92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2C42A-3EB3-DCA5-8487-AF36D1D05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97EAE3B5-0054-26E5-486D-759367DFF8AC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BA392F-0001-9F11-9FC6-BD723726400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69FBDFA-F7CD-65DE-CE25-884FF3105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F46DA65-7630-6591-1EFB-5C2D64D41DA5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50A2BAC-B2FE-6C82-4748-CABFA034232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717A45F-C8D4-7D16-A793-AE97F5049F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F3B2B70-92A3-EB3B-2325-D1553082C6E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AAB1A0E-643D-9F87-5D4E-EC29DEA65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4B7C475-9279-0877-F411-AB27148C20B6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B0FC96A-6A8A-427E-CC83-A9E62354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DFFAC2E8-3111-DDF0-7FA8-9062EFE68C67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AB0D6E7-BB08-053C-2FA0-C5A595BA0A1F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1CD0DDF5-7823-2D3F-FD22-CC0D8C0BC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EEF955B-2014-10E3-78B2-503CCC991043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0D1CB1F-531B-1950-F2EC-08D078407253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D8B65A9-7FE7-7113-B206-5FC33D05A6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8089CC-EFFE-D4D8-6F7F-06B9E433E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Lifetime measurements of 6D</a:t>
            </a:r>
            <a:r>
              <a:rPr lang="en-US" i="0" baseline="-25000" dirty="0">
                <a:effectLst/>
              </a:rPr>
              <a:t>5/2</a:t>
            </a:r>
            <a:endParaRPr lang="en-US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7F1E0-FE5A-F4CF-0BD1-735FA80E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42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7DBC55-487C-8155-EEC2-3D6CB697E85A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881D52-E974-FB82-2535-40B171073FF5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C8CDB-5F9F-E04F-5606-A478DFB5A33F}"/>
              </a:ext>
            </a:extLst>
          </p:cNvPr>
          <p:cNvGrpSpPr/>
          <p:nvPr/>
        </p:nvGrpSpPr>
        <p:grpSpPr>
          <a:xfrm>
            <a:off x="523940" y="5921534"/>
            <a:ext cx="4411914" cy="433837"/>
            <a:chOff x="2278590" y="5609937"/>
            <a:chExt cx="4846119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7B2C396-6034-A893-42A7-D091892CE631}"/>
                </a:ext>
              </a:extLst>
            </p:cNvPr>
            <p:cNvCxnSpPr>
              <a:cxnSpLocks/>
            </p:cNvCxnSpPr>
            <p:nvPr/>
          </p:nvCxnSpPr>
          <p:spPr>
            <a:xfrm>
              <a:off x="2593568" y="6085643"/>
              <a:ext cx="45311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04B868B-C365-4E6D-CAF7-520DCD5E3A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FAD31B-21A5-97B3-C47F-6B3F5E7CC756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B3C41D3-D73D-C7BE-CC26-9077D48EFA67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67CBD69-D881-7E93-9F0B-A8F70AB3B1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CC6EFA1-CA45-D73F-A968-A0F8BA754A82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90EDFB2-6143-38E2-04C3-8F8D654F1B8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A299A90-519A-CFB6-9786-B1753635D201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1DC8CF-CC87-4A12-11E6-029985D4780D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0B14BA3-0C2E-B96E-7AE0-8527949CE50D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207A36-FEBD-3849-1DAE-65CB92DDF57B}"/>
              </a:ext>
            </a:extLst>
          </p:cNvPr>
          <p:cNvCxnSpPr>
            <a:cxnSpLocks/>
          </p:cNvCxnSpPr>
          <p:nvPr/>
        </p:nvCxnSpPr>
        <p:spPr>
          <a:xfrm flipV="1">
            <a:off x="4073504" y="4258130"/>
            <a:ext cx="0" cy="20461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0E5E8E9-ED78-7E39-48F7-6E82C51861BC}"/>
              </a:ext>
            </a:extLst>
          </p:cNvPr>
          <p:cNvSpPr txBox="1"/>
          <p:nvPr/>
        </p:nvSpPr>
        <p:spPr>
          <a:xfrm>
            <a:off x="4244558" y="4792167"/>
            <a:ext cx="154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Charge exchange population</a:t>
            </a:r>
          </a:p>
          <a:p>
            <a:r>
              <a:rPr lang="en-US" sz="2000" dirty="0"/>
              <a:t>∼2% </a:t>
            </a:r>
            <a:endParaRPr lang="fr-FR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4E5F41-797C-43CD-8806-938A5F45C325}"/>
              </a:ext>
            </a:extLst>
          </p:cNvPr>
          <p:cNvSpPr txBox="1"/>
          <p:nvPr/>
        </p:nvSpPr>
        <p:spPr>
          <a:xfrm>
            <a:off x="754802" y="3662955"/>
            <a:ext cx="3105204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Lifetime measurements by delaying excitation laser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22AFD1-638D-CA14-26AE-DA07D18E898D}"/>
              </a:ext>
            </a:extLst>
          </p:cNvPr>
          <p:cNvCxnSpPr>
            <a:cxnSpLocks/>
          </p:cNvCxnSpPr>
          <p:nvPr/>
        </p:nvCxnSpPr>
        <p:spPr>
          <a:xfrm>
            <a:off x="3055434" y="2345856"/>
            <a:ext cx="990557" cy="1857305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D5C30B-FD4D-12F0-1768-5224F75152AB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05DD01-06F3-14EC-4A5F-FF8715953F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6623" y="1065002"/>
            <a:ext cx="5266259" cy="22450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512374-FBDE-D59C-B868-A54FE56C151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9"/>
          <a:stretch/>
        </p:blipFill>
        <p:spPr>
          <a:xfrm>
            <a:off x="6619997" y="3377886"/>
            <a:ext cx="5164377" cy="3480114"/>
          </a:xfrm>
          <a:prstGeom prst="rect">
            <a:avLst/>
          </a:prstGeom>
        </p:spPr>
      </p:pic>
      <p:sp>
        <p:nvSpPr>
          <p:cNvPr id="3" name="Up Arrow 35">
            <a:extLst>
              <a:ext uri="{FF2B5EF4-FFF2-40B4-BE49-F238E27FC236}">
                <a16:creationId xmlns:a16="http://schemas.microsoft.com/office/drawing/2014/main" id="{FEBC8067-E1CD-4B13-C2A5-0C99390BE3CF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8A534E-5F62-9B3A-A77B-C924AD028178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09527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3922" t="-571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902" t="-5556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902" t="-8571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43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9"/>
                  <a:stretch>
                    <a:fillRect l="-4902" t="-8571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10"/>
                  <a:stretch>
                    <a:fillRect l="-3356" t="-53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68FCF9-AC5D-00FA-AEA9-E3F1530649BD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597B1B-ADE3-FEA9-7A04-0030FAB60B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0A0404-102F-DBF0-4E4A-819F32B743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B35F53-1942-D38D-CF07-41336B3ACA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9073" y="5695885"/>
            <a:ext cx="376348" cy="4561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807F55-AD21-813F-6376-BDE880113E7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5561" y="5294206"/>
            <a:ext cx="432277" cy="4561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E1AEC86-42D0-5445-B2E7-05700D453A29}"/>
              </a:ext>
            </a:extLst>
          </p:cNvPr>
          <p:cNvSpPr txBox="1"/>
          <p:nvPr/>
        </p:nvSpPr>
        <p:spPr>
          <a:xfrm>
            <a:off x="5161342" y="2966122"/>
            <a:ext cx="209480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N-scheme:</a:t>
            </a:r>
          </a:p>
          <a:p>
            <a:r>
              <a:rPr lang="en-US" dirty="0"/>
              <a:t>Work indirectly !</a:t>
            </a:r>
          </a:p>
        </p:txBody>
      </p:sp>
    </p:spTree>
    <p:extLst>
      <p:ext uri="{BB962C8B-B14F-4D97-AF65-F5344CB8AC3E}">
        <p14:creationId xmlns:p14="http://schemas.microsoft.com/office/powerpoint/2010/main" val="24732827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Atomic 6D-states in neutral Fr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44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68FCF9-AC5D-00FA-AEA9-E3F1530649BD}"/>
              </a:ext>
            </a:extLst>
          </p:cNvPr>
          <p:cNvSpPr txBox="1"/>
          <p:nvPr/>
        </p:nvSpPr>
        <p:spPr>
          <a:xfrm>
            <a:off x="4455544" y="4840202"/>
            <a:ext cx="787864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9P </a:t>
            </a:r>
            <a:r>
              <a:rPr lang="en-US" b="1" dirty="0" err="1"/>
              <a:t>lvl</a:t>
            </a:r>
            <a:endParaRPr lang="en-US" b="1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ym typeface="Wingdings" pitchFamily="2" charset="2"/>
              </a:rPr>
              <a:t>Additional laser driving depopulation into the 6D state  dip in ion rate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Excitation to Rydberg states (+plus bonus of characterizing Rydberg series)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/>
              <a:t>Field ionization = previous new developments necessary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597B1B-ADE3-FEA9-7A04-0030FAB60B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1822" y="4707908"/>
            <a:ext cx="489398" cy="593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0A0404-102F-DBF0-4E4A-819F32B743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5447" y="6075595"/>
            <a:ext cx="489398" cy="5932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B35F53-1942-D38D-CF07-41336B3ACA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9073" y="5695885"/>
            <a:ext cx="376348" cy="4561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807F55-AD21-813F-6376-BDE880113E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5561" y="5294206"/>
            <a:ext cx="432277" cy="456179"/>
          </a:xfrm>
          <a:prstGeom prst="rect">
            <a:avLst/>
          </a:prstGeom>
        </p:spPr>
      </p:pic>
      <p:sp>
        <p:nvSpPr>
          <p:cNvPr id="11" name="Up Arrow 35">
            <a:extLst>
              <a:ext uri="{FF2B5EF4-FFF2-40B4-BE49-F238E27FC236}">
                <a16:creationId xmlns:a16="http://schemas.microsoft.com/office/drawing/2014/main" id="{484758A1-F0DB-B4C6-A183-F5882A51F5A6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83A90-F4B1-66E9-BE49-C6743FB1765D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BC3BC4-C09E-5720-9F49-A05B778697AA}"/>
              </a:ext>
            </a:extLst>
          </p:cNvPr>
          <p:cNvCxnSpPr>
            <a:cxnSpLocks/>
          </p:cNvCxnSpPr>
          <p:nvPr/>
        </p:nvCxnSpPr>
        <p:spPr>
          <a:xfrm flipV="1">
            <a:off x="1668055" y="4258130"/>
            <a:ext cx="2405449" cy="2059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E61F53-5001-8F23-4B90-36F854746919}"/>
              </a:ext>
            </a:extLst>
          </p:cNvPr>
          <p:cNvCxnSpPr>
            <a:cxnSpLocks/>
          </p:cNvCxnSpPr>
          <p:nvPr/>
        </p:nvCxnSpPr>
        <p:spPr>
          <a:xfrm>
            <a:off x="2731504" y="4935140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5E2B745-10D3-A339-39F4-52F1E8B26C5A}"/>
              </a:ext>
            </a:extLst>
          </p:cNvPr>
          <p:cNvSpPr txBox="1"/>
          <p:nvPr/>
        </p:nvSpPr>
        <p:spPr>
          <a:xfrm>
            <a:off x="2250060" y="5678523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608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12A477-BA0A-CCD0-351E-B55B548DAFC9}"/>
              </a:ext>
            </a:extLst>
          </p:cNvPr>
          <p:cNvCxnSpPr>
            <a:cxnSpLocks/>
          </p:cNvCxnSpPr>
          <p:nvPr/>
        </p:nvCxnSpPr>
        <p:spPr>
          <a:xfrm flipV="1">
            <a:off x="2762504" y="4935140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B69A03A-8DA7-5421-4065-1CAB0E5B2540}"/>
              </a:ext>
            </a:extLst>
          </p:cNvPr>
          <p:cNvCxnSpPr>
            <a:cxnSpLocks/>
          </p:cNvCxnSpPr>
          <p:nvPr/>
        </p:nvCxnSpPr>
        <p:spPr>
          <a:xfrm>
            <a:off x="2530982" y="1460417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C32A060-6AF3-CE9E-BEF7-4C2875ADCCFB}"/>
              </a:ext>
            </a:extLst>
          </p:cNvPr>
          <p:cNvCxnSpPr>
            <a:cxnSpLocks/>
          </p:cNvCxnSpPr>
          <p:nvPr/>
        </p:nvCxnSpPr>
        <p:spPr>
          <a:xfrm flipV="1">
            <a:off x="2561982" y="1460417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AA8A20-6609-06F7-9EDC-31CD6F4C4A52}"/>
              </a:ext>
            </a:extLst>
          </p:cNvPr>
          <p:cNvGrpSpPr/>
          <p:nvPr/>
        </p:nvGrpSpPr>
        <p:grpSpPr>
          <a:xfrm>
            <a:off x="7408439" y="1370633"/>
            <a:ext cx="4123345" cy="3209691"/>
            <a:chOff x="7975454" y="1970011"/>
            <a:chExt cx="4123345" cy="320969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6455D1C-AAC2-B877-F95D-0BFAA91D6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75454" y="2213464"/>
              <a:ext cx="3979382" cy="2966238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FE95164-59FF-FAE9-8385-A785343363B7}"/>
                </a:ext>
              </a:extLst>
            </p:cNvPr>
            <p:cNvSpPr txBox="1"/>
            <p:nvPr/>
          </p:nvSpPr>
          <p:spPr>
            <a:xfrm>
              <a:off x="8207297" y="1970011"/>
              <a:ext cx="38915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="0" i="0" u="none" strike="noStrike" baseline="0" dirty="0"/>
                <a:t>Simulated spectra of the 8P</a:t>
              </a:r>
              <a:r>
                <a:rPr lang="en-US" sz="1050" b="0" i="0" u="none" strike="noStrike" baseline="0" dirty="0"/>
                <a:t>1/2 </a:t>
              </a:r>
              <a:r>
                <a:rPr lang="en-US" sz="1400" b="0" i="0" u="none" strike="noStrike" baseline="0" dirty="0"/>
                <a:t>→</a:t>
              </a:r>
              <a:r>
                <a:rPr lang="en-US" sz="1800" b="0" i="0" u="none" strike="noStrike" baseline="0" dirty="0"/>
                <a:t> </a:t>
              </a:r>
              <a:r>
                <a:rPr lang="en-US" sz="1400" b="0" i="0" u="none" strike="noStrike" baseline="0" dirty="0"/>
                <a:t>6D</a:t>
              </a:r>
              <a:r>
                <a:rPr lang="en-US" sz="1050" b="0" i="0" u="none" strike="noStrike" baseline="0" dirty="0"/>
                <a:t>3/2 </a:t>
              </a:r>
              <a:r>
                <a:rPr lang="en-US" sz="1400" b="0" i="0" u="none" strike="noStrike" baseline="0" dirty="0"/>
                <a:t>transitions</a:t>
              </a:r>
              <a:endParaRPr lang="fr-FR" sz="14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5D1254B-4C8F-CAF2-05C1-17BE45B0852E}"/>
              </a:ext>
            </a:extLst>
          </p:cNvPr>
          <p:cNvSpPr txBox="1"/>
          <p:nvPr/>
        </p:nvSpPr>
        <p:spPr>
          <a:xfrm>
            <a:off x="5161342" y="2966122"/>
            <a:ext cx="209480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N-scheme:</a:t>
            </a:r>
          </a:p>
          <a:p>
            <a:r>
              <a:rPr lang="en-US" dirty="0"/>
              <a:t>Work directly ?</a:t>
            </a:r>
          </a:p>
        </p:txBody>
      </p:sp>
    </p:spTree>
    <p:extLst>
      <p:ext uri="{BB962C8B-B14F-4D97-AF65-F5344CB8AC3E}">
        <p14:creationId xmlns:p14="http://schemas.microsoft.com/office/powerpoint/2010/main" val="34950880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B485C7-DDAE-AA03-97D6-E97342940D38}"/>
              </a:ext>
            </a:extLst>
          </p:cNvPr>
          <p:cNvSpPr/>
          <p:nvPr/>
        </p:nvSpPr>
        <p:spPr>
          <a:xfrm>
            <a:off x="1154755" y="1402017"/>
            <a:ext cx="4468973" cy="11048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2799"/>
                </a:schemeClr>
              </a:gs>
              <a:gs pos="100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EBE3CD1-7658-70EB-9083-4FFD4F688D16}"/>
              </a:ext>
            </a:extLst>
          </p:cNvPr>
          <p:cNvGrpSpPr/>
          <p:nvPr/>
        </p:nvGrpSpPr>
        <p:grpSpPr>
          <a:xfrm>
            <a:off x="1050475" y="2307270"/>
            <a:ext cx="2361658" cy="433837"/>
            <a:chOff x="733564" y="5899461"/>
            <a:chExt cx="2594084" cy="51267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342387-ABA2-9689-3C5B-611EEB9CC152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/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8ACCE90-F32C-7AB0-B6A8-FB1CCB16AC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64" y="5899461"/>
                  <a:ext cx="1404152" cy="512672"/>
                </a:xfrm>
                <a:prstGeom prst="rect">
                  <a:avLst/>
                </a:prstGeom>
                <a:blipFill>
                  <a:blip r:embed="rId2"/>
                  <a:stretch>
                    <a:fillRect l="-4762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DA24E8-597A-D0DF-821B-E7CA8973173B}"/>
              </a:ext>
            </a:extLst>
          </p:cNvPr>
          <p:cNvGrpSpPr/>
          <p:nvPr/>
        </p:nvGrpSpPr>
        <p:grpSpPr>
          <a:xfrm>
            <a:off x="1047517" y="1994963"/>
            <a:ext cx="2364616" cy="433837"/>
            <a:chOff x="730315" y="5641125"/>
            <a:chExt cx="2597333" cy="51267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46A07CE-F49C-53D2-D07A-0C230B5AE9B8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/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9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F28649E-D26A-CE4D-F956-6E26058C65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315" y="5641125"/>
                  <a:ext cx="1404152" cy="512673"/>
                </a:xfrm>
                <a:prstGeom prst="rect">
                  <a:avLst/>
                </a:prstGeom>
                <a:blipFill>
                  <a:blip r:embed="rId3"/>
                  <a:stretch>
                    <a:fillRect l="-5238" t="-4225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/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5/2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5DAF54A-B5AA-8F4E-4BD1-3D082A7E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3845205"/>
                <a:ext cx="1278343" cy="433837"/>
              </a:xfrm>
              <a:prstGeom prst="rect">
                <a:avLst/>
              </a:prstGeom>
              <a:blipFill>
                <a:blip r:embed="rId4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5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F174A0DF-DA5B-A9F6-966E-9D6D6326A0F6}"/>
              </a:ext>
            </a:extLst>
          </p:cNvPr>
          <p:cNvGrpSpPr/>
          <p:nvPr/>
        </p:nvGrpSpPr>
        <p:grpSpPr>
          <a:xfrm>
            <a:off x="1050475" y="3058315"/>
            <a:ext cx="2391055" cy="433837"/>
            <a:chOff x="701274" y="6009909"/>
            <a:chExt cx="2626374" cy="512672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DAF47B0-ADBE-6525-860C-AB558275B41D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/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34DA35-502D-03D7-8F30-016B5353D5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6009909"/>
                  <a:ext cx="1404152" cy="512672"/>
                </a:xfrm>
                <a:prstGeom prst="rect">
                  <a:avLst/>
                </a:prstGeom>
                <a:blipFill>
                  <a:blip r:embed="rId6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FF9E78-FC8B-628F-69A6-78C0FD9A5D2E}"/>
              </a:ext>
            </a:extLst>
          </p:cNvPr>
          <p:cNvGrpSpPr/>
          <p:nvPr/>
        </p:nvGrpSpPr>
        <p:grpSpPr>
          <a:xfrm>
            <a:off x="1050475" y="2748310"/>
            <a:ext cx="2391055" cy="433837"/>
            <a:chOff x="701274" y="5754293"/>
            <a:chExt cx="2626374" cy="51267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62245CF-A10C-2E16-C22A-35C99FEBAAEA}"/>
                </a:ext>
              </a:extLst>
            </p:cNvPr>
            <p:cNvCxnSpPr/>
            <p:nvPr/>
          </p:nvCxnSpPr>
          <p:spPr>
            <a:xfrm>
              <a:off x="1818444" y="6085643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/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8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D01C0AEA-98EB-77E8-200E-F94D83259F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274" y="5754293"/>
                  <a:ext cx="1404152" cy="512672"/>
                </a:xfrm>
                <a:prstGeom prst="rect">
                  <a:avLst/>
                </a:prstGeom>
                <a:blipFill>
                  <a:blip r:embed="rId7"/>
                  <a:stretch>
                    <a:fillRect l="-4762" t="-5634" b="-197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 More Atomic measurements in neutral Fr 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45</a:t>
            </a:fld>
            <a:endParaRPr lang="de-D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3DE51F-080C-1C7C-19BB-7BB016679E79}"/>
              </a:ext>
            </a:extLst>
          </p:cNvPr>
          <p:cNvSpPr txBox="1"/>
          <p:nvPr/>
        </p:nvSpPr>
        <p:spPr>
          <a:xfrm>
            <a:off x="5664314" y="1320486"/>
            <a:ext cx="1278342" cy="33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8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CE2A31-5477-C8B0-3798-A8A65104A0AC}"/>
              </a:ext>
            </a:extLst>
          </p:cNvPr>
          <p:cNvCxnSpPr>
            <a:cxnSpLocks/>
          </p:cNvCxnSpPr>
          <p:nvPr/>
        </p:nvCxnSpPr>
        <p:spPr>
          <a:xfrm>
            <a:off x="1154755" y="1497636"/>
            <a:ext cx="4468975" cy="176"/>
          </a:xfrm>
          <a:prstGeom prst="line">
            <a:avLst/>
          </a:prstGeom>
          <a:ln w="28575">
            <a:solidFill>
              <a:schemeClr val="tx1">
                <a:alpha val="72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446FA41-CF97-1BFA-ACFB-70B0E4DAE59A}"/>
              </a:ext>
            </a:extLst>
          </p:cNvPr>
          <p:cNvGrpSpPr/>
          <p:nvPr/>
        </p:nvGrpSpPr>
        <p:grpSpPr>
          <a:xfrm>
            <a:off x="3142522" y="1499188"/>
            <a:ext cx="2480323" cy="707886"/>
            <a:chOff x="5761373" y="952774"/>
            <a:chExt cx="2724427" cy="8365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/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r>
                    <a:rPr lang="fr-FR" sz="2000" dirty="0"/>
                    <a:t>/n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  <a:p>
                  <a:endParaRPr lang="fr-FR" sz="2000" dirty="0"/>
                </a:p>
              </p:txBody>
            </p:sp>
          </mc:Choice>
          <mc:Fallback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8896D4C-AAAF-F3A0-38EC-9B793CD18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1373" y="952774"/>
                  <a:ext cx="2068620" cy="836520"/>
                </a:xfrm>
                <a:prstGeom prst="rect">
                  <a:avLst/>
                </a:prstGeom>
                <a:blipFill>
                  <a:blip r:embed="rId9"/>
                  <a:stretch>
                    <a:fillRect l="-3571" t="-517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1C2F45-B111-91F3-DE67-BF309ED52574}"/>
                </a:ext>
              </a:extLst>
            </p:cNvPr>
            <p:cNvCxnSpPr/>
            <p:nvPr/>
          </p:nvCxnSpPr>
          <p:spPr>
            <a:xfrm>
              <a:off x="6976596" y="1377800"/>
              <a:ext cx="15092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E7838A6-AA6A-8F82-0468-CE9BA122D599}"/>
                </a:ext>
              </a:extLst>
            </p:cNvPr>
            <p:cNvCxnSpPr/>
            <p:nvPr/>
          </p:nvCxnSpPr>
          <p:spPr>
            <a:xfrm>
              <a:off x="6976596" y="1143446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C5331F-ADE2-E974-EEF5-5407533C1205}"/>
                </a:ext>
              </a:extLst>
            </p:cNvPr>
            <p:cNvCxnSpPr/>
            <p:nvPr/>
          </p:nvCxnSpPr>
          <p:spPr>
            <a:xfrm>
              <a:off x="6976596" y="1063475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0280573-B65E-E5FE-37F1-0C30F18C7B7A}"/>
                </a:ext>
              </a:extLst>
            </p:cNvPr>
            <p:cNvCxnSpPr/>
            <p:nvPr/>
          </p:nvCxnSpPr>
          <p:spPr>
            <a:xfrm>
              <a:off x="6976596" y="1004420"/>
              <a:ext cx="1509204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B3516FB-8B32-7D91-E6FF-AF01AABACA87}"/>
                </a:ext>
              </a:extLst>
            </p:cNvPr>
            <p:cNvCxnSpPr/>
            <p:nvPr/>
          </p:nvCxnSpPr>
          <p:spPr>
            <a:xfrm>
              <a:off x="6976596" y="1243547"/>
              <a:ext cx="1509204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73D90F6-6E2F-8AF8-91AE-E18D4589C3F4}"/>
              </a:ext>
            </a:extLst>
          </p:cNvPr>
          <p:cNvCxnSpPr>
            <a:cxnSpLocks/>
          </p:cNvCxnSpPr>
          <p:nvPr/>
        </p:nvCxnSpPr>
        <p:spPr>
          <a:xfrm flipV="1">
            <a:off x="1437673" y="2363265"/>
            <a:ext cx="1236931" cy="39410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CA26203-5106-0BFB-27D2-326136AE223B}"/>
              </a:ext>
            </a:extLst>
          </p:cNvPr>
          <p:cNvCxnSpPr>
            <a:cxnSpLocks/>
          </p:cNvCxnSpPr>
          <p:nvPr/>
        </p:nvCxnSpPr>
        <p:spPr>
          <a:xfrm>
            <a:off x="3061392" y="2393850"/>
            <a:ext cx="984599" cy="18093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5A0D094-10C7-D3E9-03EC-86835F968724}"/>
              </a:ext>
            </a:extLst>
          </p:cNvPr>
          <p:cNvSpPr txBox="1"/>
          <p:nvPr/>
        </p:nvSpPr>
        <p:spPr>
          <a:xfrm rot="3680332">
            <a:off x="3257824" y="3199464"/>
            <a:ext cx="1139181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~912 nm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97B80C-04D0-8F65-A47F-ECFCB745414A}"/>
              </a:ext>
            </a:extLst>
          </p:cNvPr>
          <p:cNvSpPr txBox="1"/>
          <p:nvPr/>
        </p:nvSpPr>
        <p:spPr>
          <a:xfrm rot="17227142">
            <a:off x="4221630" y="2703888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611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2613B3-15CB-5404-D8D0-6F27F3EA2AEA}"/>
              </a:ext>
            </a:extLst>
          </p:cNvPr>
          <p:cNvCxnSpPr>
            <a:cxnSpLocks/>
          </p:cNvCxnSpPr>
          <p:nvPr/>
        </p:nvCxnSpPr>
        <p:spPr>
          <a:xfrm flipV="1">
            <a:off x="4141210" y="1647428"/>
            <a:ext cx="794643" cy="255573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Up Arrow 35">
            <a:extLst>
              <a:ext uri="{FF2B5EF4-FFF2-40B4-BE49-F238E27FC236}">
                <a16:creationId xmlns:a16="http://schemas.microsoft.com/office/drawing/2014/main" id="{AC056C37-71FE-04D5-8A55-6671F9D1CE28}"/>
              </a:ext>
            </a:extLst>
          </p:cNvPr>
          <p:cNvSpPr/>
          <p:nvPr/>
        </p:nvSpPr>
        <p:spPr>
          <a:xfrm>
            <a:off x="4552366" y="806242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00B0F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A6B29-459A-5580-4307-BA431C3686A2}"/>
              </a:ext>
            </a:extLst>
          </p:cNvPr>
          <p:cNvSpPr txBox="1"/>
          <p:nvPr/>
        </p:nvSpPr>
        <p:spPr>
          <a:xfrm rot="16200000">
            <a:off x="4650653" y="1090219"/>
            <a:ext cx="59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FIU</a:t>
            </a:r>
            <a:endParaRPr lang="fr-FR" dirty="0"/>
          </a:p>
        </p:txBody>
      </p:sp>
      <p:sp>
        <p:nvSpPr>
          <p:cNvPr id="11" name="Up Arrow 35">
            <a:extLst>
              <a:ext uri="{FF2B5EF4-FFF2-40B4-BE49-F238E27FC236}">
                <a16:creationId xmlns:a16="http://schemas.microsoft.com/office/drawing/2014/main" id="{484758A1-F0DB-B4C6-A183-F5882A51F5A6}"/>
              </a:ext>
            </a:extLst>
          </p:cNvPr>
          <p:cNvSpPr/>
          <p:nvPr/>
        </p:nvSpPr>
        <p:spPr>
          <a:xfrm>
            <a:off x="2341655" y="1286463"/>
            <a:ext cx="766974" cy="1034104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99000">
                <a:srgbClr val="D81E0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83A90-F4B1-66E9-BE49-C6743FB1765D}"/>
              </a:ext>
            </a:extLst>
          </p:cNvPr>
          <p:cNvSpPr txBox="1"/>
          <p:nvPr/>
        </p:nvSpPr>
        <p:spPr>
          <a:xfrm rot="16200000">
            <a:off x="2129674" y="1589396"/>
            <a:ext cx="114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1064 nm</a:t>
            </a:r>
            <a:endParaRPr lang="fr-FR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BC3BC4-C09E-5720-9F49-A05B778697AA}"/>
              </a:ext>
            </a:extLst>
          </p:cNvPr>
          <p:cNvCxnSpPr>
            <a:cxnSpLocks/>
          </p:cNvCxnSpPr>
          <p:nvPr/>
        </p:nvCxnSpPr>
        <p:spPr>
          <a:xfrm flipV="1">
            <a:off x="1668055" y="4258130"/>
            <a:ext cx="2405449" cy="2059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E61F53-5001-8F23-4B90-36F854746919}"/>
              </a:ext>
            </a:extLst>
          </p:cNvPr>
          <p:cNvCxnSpPr>
            <a:cxnSpLocks/>
          </p:cNvCxnSpPr>
          <p:nvPr/>
        </p:nvCxnSpPr>
        <p:spPr>
          <a:xfrm>
            <a:off x="2731504" y="4935140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5E2B745-10D3-A339-39F4-52F1E8B26C5A}"/>
              </a:ext>
            </a:extLst>
          </p:cNvPr>
          <p:cNvSpPr txBox="1"/>
          <p:nvPr/>
        </p:nvSpPr>
        <p:spPr>
          <a:xfrm>
            <a:off x="2250060" y="5678523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608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12A477-BA0A-CCD0-351E-B55B548DAFC9}"/>
              </a:ext>
            </a:extLst>
          </p:cNvPr>
          <p:cNvCxnSpPr>
            <a:cxnSpLocks/>
          </p:cNvCxnSpPr>
          <p:nvPr/>
        </p:nvCxnSpPr>
        <p:spPr>
          <a:xfrm flipV="1">
            <a:off x="2762504" y="4935140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B69A03A-8DA7-5421-4065-1CAB0E5B2540}"/>
              </a:ext>
            </a:extLst>
          </p:cNvPr>
          <p:cNvCxnSpPr>
            <a:cxnSpLocks/>
          </p:cNvCxnSpPr>
          <p:nvPr/>
        </p:nvCxnSpPr>
        <p:spPr>
          <a:xfrm>
            <a:off x="2530982" y="1460417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C32A060-6AF3-CE9E-BEF7-4C2875ADCCFB}"/>
              </a:ext>
            </a:extLst>
          </p:cNvPr>
          <p:cNvCxnSpPr>
            <a:cxnSpLocks/>
          </p:cNvCxnSpPr>
          <p:nvPr/>
        </p:nvCxnSpPr>
        <p:spPr>
          <a:xfrm flipV="1">
            <a:off x="2561982" y="1460417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92CAF93-36B0-76A7-D38F-FF4B506BBD06}"/>
              </a:ext>
            </a:extLst>
          </p:cNvPr>
          <p:cNvCxnSpPr>
            <a:cxnSpLocks/>
          </p:cNvCxnSpPr>
          <p:nvPr/>
        </p:nvCxnSpPr>
        <p:spPr>
          <a:xfrm flipV="1">
            <a:off x="1758798" y="1659069"/>
            <a:ext cx="2943992" cy="4654290"/>
          </a:xfrm>
          <a:prstGeom prst="straightConnector1">
            <a:avLst/>
          </a:prstGeom>
          <a:ln w="69850">
            <a:solidFill>
              <a:schemeClr val="accent2">
                <a:alpha val="49737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 descr="Question Mark with solid fill">
            <a:extLst>
              <a:ext uri="{FF2B5EF4-FFF2-40B4-BE49-F238E27FC236}">
                <a16:creationId xmlns:a16="http://schemas.microsoft.com/office/drawing/2014/main" id="{9F0F51EE-1FF6-5F57-BB3B-E163E72DB5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46764" y="3585216"/>
            <a:ext cx="801317" cy="8013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BE69CAB-37FE-3314-D5C4-05AAE7366DEC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89"/>
          <a:stretch/>
        </p:blipFill>
        <p:spPr>
          <a:xfrm>
            <a:off x="5239196" y="2249931"/>
            <a:ext cx="6911952" cy="15686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68C4DB6-B2B7-C8EA-E335-D106FC56DFA2}"/>
              </a:ext>
            </a:extLst>
          </p:cNvPr>
          <p:cNvSpPr txBox="1"/>
          <p:nvPr/>
        </p:nvSpPr>
        <p:spPr>
          <a:xfrm>
            <a:off x="4447072" y="5034603"/>
            <a:ext cx="7878641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Good opportunity to Scan all P </a:t>
            </a:r>
            <a:r>
              <a:rPr lang="en-US" dirty="0" err="1">
                <a:sym typeface="Wingdings" pitchFamily="2" charset="2"/>
              </a:rPr>
              <a:t>serie</a:t>
            </a:r>
            <a:r>
              <a:rPr lang="en-US" dirty="0">
                <a:sym typeface="Wingdings" pitchFamily="2" charset="2"/>
              </a:rPr>
              <a:t> to IP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Further tests on </a:t>
            </a:r>
            <a:r>
              <a:rPr lang="el-GR" dirty="0"/>
              <a:t>λ</a:t>
            </a:r>
            <a:r>
              <a:rPr lang="fr-FR" dirty="0"/>
              <a:t> and N Scheme</a:t>
            </a:r>
            <a:endParaRPr lang="en-US" dirty="0">
              <a:sym typeface="Wingdings" pitchFamily="2" charset="2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Search for D  level Fine and Hyperfine structure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996437-2864-B2B4-53C0-62F3BBE68EFE}"/>
              </a:ext>
            </a:extLst>
          </p:cNvPr>
          <p:cNvSpPr txBox="1"/>
          <p:nvPr/>
        </p:nvSpPr>
        <p:spPr>
          <a:xfrm>
            <a:off x="5784298" y="2411425"/>
            <a:ext cx="234370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>
                    <a:alpha val="30000"/>
                  </a:srgbClr>
                </a:solidFill>
              </a:rPr>
              <a:t>VERY PRELIMINARY !</a:t>
            </a:r>
          </a:p>
        </p:txBody>
      </p:sp>
    </p:spTree>
    <p:extLst>
      <p:ext uri="{BB962C8B-B14F-4D97-AF65-F5344CB8AC3E}">
        <p14:creationId xmlns:p14="http://schemas.microsoft.com/office/powerpoint/2010/main" val="7033377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6ADC9-C3A4-1C3F-FEB4-233E645BB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7E88164-C4EC-1512-F1CE-E7C2FF36D000}"/>
              </a:ext>
            </a:extLst>
          </p:cNvPr>
          <p:cNvCxnSpPr/>
          <p:nvPr/>
        </p:nvCxnSpPr>
        <p:spPr>
          <a:xfrm>
            <a:off x="3328808" y="4220273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55A224D-6361-D3F3-9A98-5C7AC56BE591}"/>
              </a:ext>
            </a:extLst>
          </p:cNvPr>
          <p:cNvCxnSpPr>
            <a:cxnSpLocks/>
          </p:cNvCxnSpPr>
          <p:nvPr/>
        </p:nvCxnSpPr>
        <p:spPr>
          <a:xfrm>
            <a:off x="3328811" y="4267846"/>
            <a:ext cx="13739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/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6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b>
                        </m:sSub>
                      </m:e>
                    </m:sPre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7491E66-4D55-8036-7BB3-BAD6F7F40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3069" y="4149846"/>
                <a:ext cx="1278341" cy="433837"/>
              </a:xfrm>
              <a:prstGeom prst="rect">
                <a:avLst/>
              </a:prstGeom>
              <a:blipFill>
                <a:blip r:embed="rId2"/>
                <a:stretch>
                  <a:fillRect l="-4762" t="-5634"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4425A98-8CF0-B4A5-17D0-7210B3DA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 More Atomic measurements in neutral Fr 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DC458-9BE1-72AC-C52A-8B307CF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46</a:t>
            </a:fld>
            <a:endParaRPr lang="de-DE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EB41CA6-07A3-3796-E688-3521DAEEC734}"/>
              </a:ext>
            </a:extLst>
          </p:cNvPr>
          <p:cNvGrpSpPr/>
          <p:nvPr/>
        </p:nvGrpSpPr>
        <p:grpSpPr>
          <a:xfrm>
            <a:off x="523940" y="5921534"/>
            <a:ext cx="1660737" cy="433837"/>
            <a:chOff x="2278590" y="5609937"/>
            <a:chExt cx="1824181" cy="5126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AF5258-6FDC-CFF1-4FC8-F8221C334B40}"/>
                </a:ext>
              </a:extLst>
            </p:cNvPr>
            <p:cNvCxnSpPr/>
            <p:nvPr/>
          </p:nvCxnSpPr>
          <p:spPr>
            <a:xfrm>
              <a:off x="2593568" y="6085643"/>
              <a:ext cx="150920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/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000" dirty="0"/>
                    <a:t>7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sPre>
                    </m:oMath>
                  </a14:m>
                  <a:endParaRPr lang="fr-FR" sz="2000" dirty="0"/>
                </a:p>
              </p:txBody>
            </p:sp>
          </mc:Choice>
          <mc:Fallback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42235A8-A83D-DFBD-36B6-C9791C5129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590" y="5609937"/>
                  <a:ext cx="1404151" cy="512672"/>
                </a:xfrm>
                <a:prstGeom prst="rect">
                  <a:avLst/>
                </a:prstGeom>
                <a:blipFill>
                  <a:blip r:embed="rId3"/>
                  <a:stretch>
                    <a:fillRect l="-5238" t="-4167" b="-180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8521DA24-5076-BFAD-AE2D-B0FEE40B626C}"/>
              </a:ext>
            </a:extLst>
          </p:cNvPr>
          <p:cNvSpPr txBox="1"/>
          <p:nvPr/>
        </p:nvSpPr>
        <p:spPr>
          <a:xfrm rot="17286820">
            <a:off x="1161191" y="4710849"/>
            <a:ext cx="975624" cy="336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365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BC3BC4-C09E-5720-9F49-A05B778697AA}"/>
              </a:ext>
            </a:extLst>
          </p:cNvPr>
          <p:cNvCxnSpPr>
            <a:cxnSpLocks/>
          </p:cNvCxnSpPr>
          <p:nvPr/>
        </p:nvCxnSpPr>
        <p:spPr>
          <a:xfrm flipV="1">
            <a:off x="1668055" y="4258130"/>
            <a:ext cx="2405449" cy="2059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E61F53-5001-8F23-4B90-36F854746919}"/>
              </a:ext>
            </a:extLst>
          </p:cNvPr>
          <p:cNvCxnSpPr>
            <a:cxnSpLocks/>
          </p:cNvCxnSpPr>
          <p:nvPr/>
        </p:nvCxnSpPr>
        <p:spPr>
          <a:xfrm>
            <a:off x="2731504" y="4935140"/>
            <a:ext cx="395503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5E2B745-10D3-A339-39F4-52F1E8B26C5A}"/>
              </a:ext>
            </a:extLst>
          </p:cNvPr>
          <p:cNvSpPr txBox="1"/>
          <p:nvPr/>
        </p:nvSpPr>
        <p:spPr>
          <a:xfrm>
            <a:off x="2250060" y="5678523"/>
            <a:ext cx="1139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effectLst/>
                <a:latin typeface="Arial" panose="020B0604020202020204" pitchFamily="34" charset="0"/>
              </a:rPr>
              <a:t>~</a:t>
            </a:r>
            <a:r>
              <a:rPr lang="fr-FR" dirty="0">
                <a:latin typeface="Arial" panose="020B0604020202020204" pitchFamily="34" charset="0"/>
              </a:rPr>
              <a:t>608</a:t>
            </a:r>
            <a:r>
              <a:rPr lang="fr-FR" dirty="0">
                <a:effectLst/>
                <a:latin typeface="Arial" panose="020B0604020202020204" pitchFamily="34" charset="0"/>
              </a:rPr>
              <a:t> nm</a:t>
            </a:r>
            <a:endParaRPr lang="fr-FR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12A477-BA0A-CCD0-351E-B55B548DAFC9}"/>
              </a:ext>
            </a:extLst>
          </p:cNvPr>
          <p:cNvCxnSpPr>
            <a:cxnSpLocks/>
          </p:cNvCxnSpPr>
          <p:nvPr/>
        </p:nvCxnSpPr>
        <p:spPr>
          <a:xfrm flipV="1">
            <a:off x="2762504" y="4935140"/>
            <a:ext cx="298888" cy="7137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BE69CAB-37FE-3314-D5C4-05AAE7366D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89"/>
          <a:stretch/>
        </p:blipFill>
        <p:spPr>
          <a:xfrm>
            <a:off x="5239196" y="2249931"/>
            <a:ext cx="6911952" cy="156866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D996437-2864-B2B4-53C0-62F3BBE68EFE}"/>
              </a:ext>
            </a:extLst>
          </p:cNvPr>
          <p:cNvSpPr txBox="1"/>
          <p:nvPr/>
        </p:nvSpPr>
        <p:spPr>
          <a:xfrm>
            <a:off x="5784298" y="2411425"/>
            <a:ext cx="2343702" cy="3693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>
                    <a:alpha val="30000"/>
                  </a:srgbClr>
                </a:solidFill>
              </a:rPr>
              <a:t>VERY PRELIMINARY 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7A9DF3-FC81-02A0-D020-A7A9E25DE3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915"/>
          <a:stretch/>
        </p:blipFill>
        <p:spPr>
          <a:xfrm>
            <a:off x="523940" y="4005376"/>
            <a:ext cx="10905165" cy="261170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CBD0A7-7176-40B9-3F95-CD8B88DAB3EE}"/>
              </a:ext>
            </a:extLst>
          </p:cNvPr>
          <p:cNvSpPr txBox="1"/>
          <p:nvPr/>
        </p:nvSpPr>
        <p:spPr>
          <a:xfrm>
            <a:off x="523940" y="1207697"/>
            <a:ext cx="43731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Fluctuations of the Beam: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Unable</a:t>
            </a:r>
            <a:r>
              <a:rPr lang="fr-FR" sz="2000" dirty="0"/>
              <a:t> to do High </a:t>
            </a:r>
            <a:r>
              <a:rPr lang="fr-FR" sz="2000" dirty="0" err="1"/>
              <a:t>precision</a:t>
            </a:r>
            <a:r>
              <a:rPr lang="fr-FR" sz="2000" dirty="0"/>
              <a:t> </a:t>
            </a:r>
            <a:r>
              <a:rPr lang="fr-FR" sz="2000" dirty="0" err="1"/>
              <a:t>Spectroscopy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At least 2 shifts </a:t>
            </a:r>
            <a:r>
              <a:rPr lang="fr-FR" sz="2000" dirty="0" err="1"/>
              <a:t>losts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/>
              <a:t>problem</a:t>
            </a:r>
            <a:r>
              <a:rPr lang="fr-FR" sz="2000" dirty="0"/>
              <a:t> </a:t>
            </a:r>
            <a:r>
              <a:rPr lang="fr-FR" sz="2000" dirty="0" err="1"/>
              <a:t>during</a:t>
            </a:r>
            <a:r>
              <a:rPr lang="fr-FR" sz="2000" dirty="0"/>
              <a:t> </a:t>
            </a:r>
            <a:r>
              <a:rPr lang="fr-FR" sz="2000" dirty="0" err="1"/>
              <a:t>Antimony</a:t>
            </a:r>
            <a:r>
              <a:rPr lang="fr-FR" sz="2000" dirty="0"/>
              <a:t> ? And Gold ?</a:t>
            </a:r>
          </a:p>
        </p:txBody>
      </p:sp>
    </p:spTree>
    <p:extLst>
      <p:ext uri="{BB962C8B-B14F-4D97-AF65-F5344CB8AC3E}">
        <p14:creationId xmlns:p14="http://schemas.microsoft.com/office/powerpoint/2010/main" val="26758453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2D85AC3-751A-3B36-1DD3-248BAACC48FD}"/>
              </a:ext>
            </a:extLst>
          </p:cNvPr>
          <p:cNvGrpSpPr/>
          <p:nvPr/>
        </p:nvGrpSpPr>
        <p:grpSpPr>
          <a:xfrm rot="574732">
            <a:off x="174420" y="5424298"/>
            <a:ext cx="1571078" cy="1312132"/>
            <a:chOff x="7459151" y="931897"/>
            <a:chExt cx="3945599" cy="32563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DCCCB5B-26EB-C1DD-5D9A-8EA7527C3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838020">
              <a:off x="9468004" y="2280072"/>
              <a:ext cx="1936746" cy="150420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24E969-84D0-8D8F-E909-AA5DC08A9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165151">
              <a:off x="7780958" y="931897"/>
              <a:ext cx="1749041" cy="128091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282A1FA-39E7-98D4-11EA-3722D7D75C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1" b="3604"/>
            <a:stretch/>
          </p:blipFill>
          <p:spPr>
            <a:xfrm>
              <a:off x="7459151" y="1918870"/>
              <a:ext cx="2433735" cy="226936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B66BED-0899-83C0-286C-B9B2CFB5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2662E-8123-8972-2EED-197D2449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47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CEB4C7-67B3-3A6F-2605-1A2F9BF07C1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89"/>
          <a:stretch/>
        </p:blipFill>
        <p:spPr>
          <a:xfrm>
            <a:off x="5280048" y="3868622"/>
            <a:ext cx="6911952" cy="15686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5F9B80-32BA-F84C-87D8-20303F7AC8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037"/>
          <a:stretch/>
        </p:blipFill>
        <p:spPr>
          <a:xfrm>
            <a:off x="6507131" y="1503679"/>
            <a:ext cx="5256282" cy="168427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1D440F-A9FE-0823-57C6-A3724E0987F5}"/>
              </a:ext>
            </a:extLst>
          </p:cNvPr>
          <p:cNvSpPr txBox="1"/>
          <p:nvPr/>
        </p:nvSpPr>
        <p:spPr>
          <a:xfrm>
            <a:off x="147201" y="1591373"/>
            <a:ext cx="6136640" cy="3086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</a:pPr>
            <a:r>
              <a:rPr lang="en-US" sz="2200" dirty="0"/>
              <a:t>Atomic studies in 221 Francium :</a:t>
            </a:r>
          </a:p>
          <a:p>
            <a:pPr lvl="1">
              <a:lnSpc>
                <a:spcPct val="100000"/>
              </a:lnSpc>
            </a:pPr>
            <a:endParaRPr lang="en-US" sz="2200" dirty="0"/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New </a:t>
            </a:r>
            <a:r>
              <a:rPr lang="en-US" sz="2200" b="1" dirty="0"/>
              <a:t>atomic levels </a:t>
            </a:r>
            <a:r>
              <a:rPr lang="en-US" sz="2200" dirty="0"/>
              <a:t>identified in Fr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b="1" dirty="0"/>
              <a:t>Lifetime</a:t>
            </a:r>
            <a:r>
              <a:rPr lang="en-US" sz="2200" dirty="0"/>
              <a:t> measurements performed for excited </a:t>
            </a:r>
            <a:r>
              <a:rPr lang="en-US" sz="2200" i="1" dirty="0"/>
              <a:t>P</a:t>
            </a:r>
            <a:r>
              <a:rPr lang="en-US" sz="2200" dirty="0"/>
              <a:t>-states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Identified </a:t>
            </a:r>
            <a:r>
              <a:rPr lang="en-US" sz="2200" b="1" dirty="0"/>
              <a:t>6D state </a:t>
            </a:r>
            <a:r>
              <a:rPr lang="en-US" sz="2200" dirty="0"/>
              <a:t>(broadband)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New </a:t>
            </a:r>
            <a:r>
              <a:rPr lang="en-US" sz="2200" b="1" dirty="0"/>
              <a:t>Rydberg series </a:t>
            </a:r>
            <a:r>
              <a:rPr lang="en-US" sz="2200" dirty="0"/>
              <a:t>observed</a:t>
            </a:r>
          </a:p>
        </p:txBody>
      </p:sp>
    </p:spTree>
    <p:extLst>
      <p:ext uri="{BB962C8B-B14F-4D97-AF65-F5344CB8AC3E}">
        <p14:creationId xmlns:p14="http://schemas.microsoft.com/office/powerpoint/2010/main" val="33687433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2D85AC3-751A-3B36-1DD3-248BAACC48FD}"/>
              </a:ext>
            </a:extLst>
          </p:cNvPr>
          <p:cNvGrpSpPr/>
          <p:nvPr/>
        </p:nvGrpSpPr>
        <p:grpSpPr>
          <a:xfrm rot="574732">
            <a:off x="174420" y="5424298"/>
            <a:ext cx="1571078" cy="1312132"/>
            <a:chOff x="7459151" y="931897"/>
            <a:chExt cx="3945599" cy="32563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DCCCB5B-26EB-C1DD-5D9A-8EA7527C3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838020">
              <a:off x="9468004" y="2280072"/>
              <a:ext cx="1936746" cy="150420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24E969-84D0-8D8F-E909-AA5DC08A9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165151">
              <a:off x="7780958" y="931897"/>
              <a:ext cx="1749041" cy="128091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282A1FA-39E7-98D4-11EA-3722D7D75C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1" b="3604"/>
            <a:stretch/>
          </p:blipFill>
          <p:spPr>
            <a:xfrm>
              <a:off x="7459151" y="1918870"/>
              <a:ext cx="2433735" cy="226936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B66BED-0899-83C0-286C-B9B2CFB5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3F1E5-3EEF-7A41-5E1A-373645BD7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0709"/>
            <a:ext cx="6610816" cy="55153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200" dirty="0"/>
              <a:t>More measurements to be done on 6Ds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Scan Rydberg series further for unambiguous identification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More precise lifetime measurements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Ionization potential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Hyperfine structure of 6Ds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2662E-8123-8972-2EED-197D2449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48</a:t>
            </a:fld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CEB4C7-67B3-3A6F-2605-1A2F9BF07C1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89"/>
          <a:stretch/>
        </p:blipFill>
        <p:spPr>
          <a:xfrm>
            <a:off x="5280048" y="3868622"/>
            <a:ext cx="6911952" cy="15686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CB1CAB7-5D46-DC27-130B-ED71CD43C3B8}"/>
              </a:ext>
            </a:extLst>
          </p:cNvPr>
          <p:cNvSpPr txBox="1"/>
          <p:nvPr/>
        </p:nvSpPr>
        <p:spPr>
          <a:xfrm>
            <a:off x="1471263" y="5641730"/>
            <a:ext cx="88856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/>
              <a:t>With 6D identification: first stepping stone towards high-precision studies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F9B80-32BA-F84C-87D8-20303F7AC8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037"/>
          <a:stretch/>
        </p:blipFill>
        <p:spPr>
          <a:xfrm>
            <a:off x="6507131" y="1503679"/>
            <a:ext cx="5256282" cy="168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17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093" y="4609153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583789-9832-6771-31E5-C2F5F5F6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427D9-EDCD-C3C0-19D7-92B74DF85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49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094" y="3736214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409" y="3211684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8147" y="3226772"/>
            <a:ext cx="2777544" cy="1851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693" y="3777524"/>
            <a:ext cx="821073" cy="821073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57" y="5059432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nstitut pluridisciplinaire Hubert Curien – IPHC">
            <a:extLst>
              <a:ext uri="{FF2B5EF4-FFF2-40B4-BE49-F238E27FC236}">
                <a16:creationId xmlns:a16="http://schemas.microsoft.com/office/drawing/2014/main" id="{BE44E557-C3B7-B2F7-83B4-6A191A91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316" y="4654246"/>
            <a:ext cx="16764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3F5BB9-6235-4B91-9954-7DA14EF1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81" y="1916693"/>
            <a:ext cx="10821435" cy="161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5C32F8-B22C-E266-0281-486CADC4333D}"/>
              </a:ext>
            </a:extLst>
          </p:cNvPr>
          <p:cNvSpPr txBox="1"/>
          <p:nvPr/>
        </p:nvSpPr>
        <p:spPr>
          <a:xfrm>
            <a:off x="838200" y="1356595"/>
            <a:ext cx="34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CRIS collaboration</a:t>
            </a:r>
          </a:p>
        </p:txBody>
      </p:sp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158" y="4769726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868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2A5A7-0672-DDF0-F9EA-35D27C45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Levels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0A499-C29A-4F6B-5BB9-8410FAF45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9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669D2-380C-4630-C083-7B4C6DF99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levels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4696EF-930B-BCCB-AC4B-371611401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" y="681038"/>
            <a:ext cx="11380236" cy="37608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2C03EA-C402-117C-526F-E7D0B59F3F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571"/>
          <a:stretch/>
        </p:blipFill>
        <p:spPr>
          <a:xfrm>
            <a:off x="1239435" y="4635623"/>
            <a:ext cx="9246598" cy="22223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F41317-96A4-95F5-DFB5-F606763F3FD5}"/>
              </a:ext>
            </a:extLst>
          </p:cNvPr>
          <p:cNvSpPr txBox="1"/>
          <p:nvPr/>
        </p:nvSpPr>
        <p:spPr>
          <a:xfrm>
            <a:off x="10482922" y="5243803"/>
            <a:ext cx="17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Statistical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87069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669D2-380C-4630-C083-7B4C6DF99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levels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4696EF-930B-BCCB-AC4B-371611401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" y="681038"/>
            <a:ext cx="11380236" cy="37608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960834-7FCF-278C-E23E-53832098D1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95" b="979"/>
          <a:stretch/>
        </p:blipFill>
        <p:spPr>
          <a:xfrm>
            <a:off x="4575607" y="1886924"/>
            <a:ext cx="6617907" cy="4249773"/>
          </a:xfrm>
          <a:prstGeom prst="rect">
            <a:avLst/>
          </a:prstGeom>
          <a:noFill/>
          <a:ln w="38100" cap="flat">
            <a:solidFill>
              <a:srgbClr val="002060"/>
            </a:solidFill>
          </a:ln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ABDD399C-95B3-7E77-71BD-63C7282CA69D}"/>
              </a:ext>
            </a:extLst>
          </p:cNvPr>
          <p:cNvSpPr txBox="1"/>
          <p:nvPr/>
        </p:nvSpPr>
        <p:spPr>
          <a:xfrm>
            <a:off x="4362169" y="6382920"/>
            <a:ext cx="7279323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0" b="0" i="0" u="sng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Figure from </a:t>
            </a:r>
            <a:r>
              <a:rPr lang="en-US" sz="9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:</a:t>
            </a:r>
            <a:r>
              <a:rPr lang="en-US" sz="9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Budinčević</a:t>
            </a:r>
            <a:r>
              <a:rPr lang="en-US" sz="9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I. </a:t>
            </a:r>
            <a:r>
              <a:rPr lang="en-US" sz="9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et al.</a:t>
            </a:r>
            <a:r>
              <a:rPr lang="en-US" sz="9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Laser spectroscopy of francium isotopes at the borders of the region of reflection asymmetry. </a:t>
            </a:r>
            <a:r>
              <a:rPr lang="en-US" sz="9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Phys. Rev. C</a:t>
            </a:r>
            <a:r>
              <a:rPr lang="en-US" sz="9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9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90</a:t>
            </a:r>
            <a:r>
              <a:rPr lang="en-US" sz="9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,(2014).</a:t>
            </a:r>
          </a:p>
        </p:txBody>
      </p:sp>
    </p:spTree>
    <p:extLst>
      <p:ext uri="{BB962C8B-B14F-4D97-AF65-F5344CB8AC3E}">
        <p14:creationId xmlns:p14="http://schemas.microsoft.com/office/powerpoint/2010/main" val="1191606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C8491B-4A35-7BD3-CBBF-2BE4468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levels</a:t>
            </a:r>
            <a:r>
              <a:rPr lang="fr-FR" dirty="0"/>
              <a:t> – </a:t>
            </a:r>
            <a:r>
              <a:rPr lang="fr-FR" dirty="0" err="1"/>
              <a:t>litterature</a:t>
            </a:r>
            <a:r>
              <a:rPr lang="fr-FR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dirty="0"/>
                            <a:t>[</a:t>
                          </a:r>
                          <a:r>
                            <a:rPr lang="fr-FR" sz="1200" dirty="0" err="1"/>
                            <a:t>Exp</a:t>
                          </a:r>
                          <a:r>
                            <a:rPr lang="fr-FR" sz="1200" dirty="0"/>
                            <a:t>] (1)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0,0066 </a:t>
                          </a:r>
                          <a:r>
                            <a:rPr lang="fr-FR" sz="1400" dirty="0"/>
                            <a:t>(197 MHz)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57935"/>
                  </p:ext>
                </p:extLst>
              </p:nvPr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513356" t="-8197" r="-58562" b="-35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1053529" t="-8197" r="-588" b="-3540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103125" r="-1444882" b="-2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dirty="0"/>
                            <a:t>[</a:t>
                          </a:r>
                          <a:r>
                            <a:rPr lang="fr-FR" sz="1200" dirty="0" err="1"/>
                            <a:t>Exp</a:t>
                          </a:r>
                          <a:r>
                            <a:rPr lang="fr-FR" sz="1200" dirty="0"/>
                            <a:t>] (1)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0,0066 </a:t>
                          </a:r>
                          <a:r>
                            <a:rPr lang="fr-FR" sz="1400" dirty="0"/>
                            <a:t>(197 MHz)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200000" r="-1444882" b="-13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304688" r="-1444882" b="-35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5FA003F-F866-C041-F72E-AC89366BE20E}"/>
              </a:ext>
            </a:extLst>
          </p:cNvPr>
          <p:cNvSpPr txBox="1"/>
          <p:nvPr/>
        </p:nvSpPr>
        <p:spPr>
          <a:xfrm>
            <a:off x="664417" y="5407004"/>
            <a:ext cx="108631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</a:rPr>
              <a:t>(</a:t>
            </a:r>
            <a:r>
              <a:rPr lang="en-US" sz="1400" dirty="0"/>
              <a:t>1</a:t>
            </a:r>
            <a:r>
              <a:rPr lang="en-US" sz="1400" dirty="0">
                <a:effectLst/>
              </a:rPr>
              <a:t>) Duong, H. </a:t>
            </a:r>
            <a:r>
              <a:rPr lang="en-US" sz="1400" i="1" dirty="0">
                <a:effectLst/>
              </a:rPr>
              <a:t>et al.</a:t>
            </a:r>
            <a:r>
              <a:rPr lang="en-US" sz="1400" dirty="0">
                <a:effectLst/>
              </a:rPr>
              <a:t> First observation of the blue optical lines of francium. </a:t>
            </a:r>
            <a:r>
              <a:rPr lang="en-US" sz="1400" i="1" dirty="0" err="1">
                <a:effectLst/>
              </a:rPr>
              <a:t>Europhysics</a:t>
            </a:r>
            <a:r>
              <a:rPr lang="en-US" sz="1400" i="1" dirty="0">
                <a:effectLst/>
              </a:rPr>
              <a:t> Letters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</a:t>
            </a:r>
            <a:r>
              <a:rPr lang="en-US" sz="1400" dirty="0">
                <a:effectLst/>
              </a:rPr>
              <a:t>, 175 (1987).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(2) </a:t>
            </a:r>
            <a:r>
              <a:rPr lang="en-US" sz="1400" dirty="0" err="1">
                <a:effectLst/>
              </a:rPr>
              <a:t>Biémont</a:t>
            </a:r>
            <a:r>
              <a:rPr lang="en-US" sz="1400" dirty="0">
                <a:effectLst/>
              </a:rPr>
              <a:t>, E., Quinet, P. &amp; Van </a:t>
            </a:r>
            <a:r>
              <a:rPr lang="en-US" sz="1400" dirty="0" err="1">
                <a:effectLst/>
              </a:rPr>
              <a:t>Renterghem</a:t>
            </a:r>
            <a:r>
              <a:rPr lang="en-US" sz="1400" dirty="0">
                <a:effectLst/>
              </a:rPr>
              <a:t>, V. Theoretical investigation of neutral francium. </a:t>
            </a:r>
            <a:r>
              <a:rPr lang="en-US" sz="1400" i="1" dirty="0">
                <a:effectLst/>
              </a:rPr>
              <a:t>Journal of Physics B: Atomic, Molecular and Optical Physics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31</a:t>
            </a:r>
            <a:r>
              <a:rPr lang="en-US" sz="1400" dirty="0">
                <a:effectLst/>
              </a:rPr>
              <a:t>, 5301 (1998).</a:t>
            </a:r>
          </a:p>
          <a:p>
            <a:r>
              <a:rPr lang="en-US" sz="1400" dirty="0"/>
              <a:t>(3) </a:t>
            </a:r>
            <a:r>
              <a:rPr lang="en-US" sz="1400" dirty="0" err="1"/>
              <a:t>S</a:t>
            </a:r>
            <a:r>
              <a:rPr lang="en-US" sz="1400" dirty="0" err="1">
                <a:effectLst/>
              </a:rPr>
              <a:t>ansonetti</a:t>
            </a:r>
            <a:r>
              <a:rPr lang="en-US" sz="1400" dirty="0">
                <a:effectLst/>
              </a:rPr>
              <a:t>, J. E. Spectroscopic Data for Neutral Francium (</a:t>
            </a:r>
            <a:r>
              <a:rPr lang="en-US" sz="1400" dirty="0" err="1">
                <a:effectLst/>
              </a:rPr>
              <a:t>FrI</a:t>
            </a:r>
            <a:r>
              <a:rPr lang="en-US" sz="1400" dirty="0">
                <a:effectLst/>
              </a:rPr>
              <a:t>). </a:t>
            </a:r>
            <a:r>
              <a:rPr lang="en-US" sz="1400" i="1" dirty="0">
                <a:effectLst/>
              </a:rPr>
              <a:t>Journal of Physical and Chemical Reference Data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36</a:t>
            </a:r>
            <a:r>
              <a:rPr lang="en-US" sz="1400" dirty="0">
                <a:effectLst/>
              </a:rPr>
              <a:t>, 497–507 (2007).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6445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(3)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4124275"/>
                  </p:ext>
                </p:extLst>
              </p:nvPr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112500" r="-288889" b="-2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(3)</a:t>
                          </a:r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212500" r="-288889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312500" r="-288889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795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C8491B-4A35-7BD3-CBBF-2BE4468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levels</a:t>
            </a:r>
            <a:r>
              <a:rPr lang="fr-FR" dirty="0"/>
              <a:t> – </a:t>
            </a:r>
            <a:r>
              <a:rPr lang="fr-FR" dirty="0" err="1"/>
              <a:t>litterature</a:t>
            </a:r>
            <a:r>
              <a:rPr lang="fr-FR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4891991"/>
                  </p:ext>
                </p:extLst>
              </p:nvPr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acc>
                                <m:accPr>
                                  <m:chr m:val="̃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b="1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1200" b="1" dirty="0" err="1">
                              <a:solidFill>
                                <a:srgbClr val="FF0000"/>
                              </a:solidFill>
                            </a:rPr>
                            <a:t>Exp</a:t>
                          </a:r>
                          <a:r>
                            <a:rPr lang="fr-FR" sz="1200" b="1" dirty="0">
                              <a:solidFill>
                                <a:srgbClr val="FF0000"/>
                              </a:solidFill>
                            </a:rPr>
                            <a:t>] </a:t>
                          </a:r>
                          <a:r>
                            <a:rPr lang="fr-FR" sz="1200" dirty="0"/>
                            <a:t>(1)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0,0066 </a:t>
                          </a:r>
                          <a:r>
                            <a:rPr lang="fr-FR" sz="1400" dirty="0"/>
                            <a:t>(197 MHz)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B9ACAA5B-70FF-05BE-3466-368F182376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4891991"/>
                  </p:ext>
                </p:extLst>
              </p:nvPr>
            </p:nvGraphicFramePr>
            <p:xfrm>
              <a:off x="76200" y="1581539"/>
              <a:ext cx="11950958" cy="1542034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71859">
                      <a:extLst>
                        <a:ext uri="{9D8B030D-6E8A-4147-A177-3AD203B41FA5}">
                          <a16:colId xmlns:a16="http://schemas.microsoft.com/office/drawing/2014/main" val="433310980"/>
                        </a:ext>
                      </a:extLst>
                    </a:gridCol>
                    <a:gridCol w="2286636">
                      <a:extLst>
                        <a:ext uri="{9D8B030D-6E8A-4147-A177-3AD203B41FA5}">
                          <a16:colId xmlns:a16="http://schemas.microsoft.com/office/drawing/2014/main" val="1325209867"/>
                        </a:ext>
                      </a:extLst>
                    </a:gridCol>
                    <a:gridCol w="1881407">
                      <a:extLst>
                        <a:ext uri="{9D8B030D-6E8A-4147-A177-3AD203B41FA5}">
                          <a16:colId xmlns:a16="http://schemas.microsoft.com/office/drawing/2014/main" val="89270433"/>
                        </a:ext>
                      </a:extLst>
                    </a:gridCol>
                    <a:gridCol w="1891056">
                      <a:extLst>
                        <a:ext uri="{9D8B030D-6E8A-4147-A177-3AD203B41FA5}">
                          <a16:colId xmlns:a16="http://schemas.microsoft.com/office/drawing/2014/main" val="3193093464"/>
                        </a:ext>
                      </a:extLst>
                    </a:gridCol>
                    <a:gridCol w="2305932">
                      <a:extLst>
                        <a:ext uri="{9D8B030D-6E8A-4147-A177-3AD203B41FA5}">
                          <a16:colId xmlns:a16="http://schemas.microsoft.com/office/drawing/2014/main" val="534903263"/>
                        </a:ext>
                      </a:extLst>
                    </a:gridCol>
                    <a:gridCol w="1778371">
                      <a:extLst>
                        <a:ext uri="{9D8B030D-6E8A-4147-A177-3AD203B41FA5}">
                          <a16:colId xmlns:a16="http://schemas.microsoft.com/office/drawing/2014/main" val="2464562426"/>
                        </a:ext>
                      </a:extLst>
                    </a:gridCol>
                    <a:gridCol w="1035697">
                      <a:extLst>
                        <a:ext uri="{9D8B030D-6E8A-4147-A177-3AD203B41FA5}">
                          <a16:colId xmlns:a16="http://schemas.microsoft.com/office/drawing/2014/main" val="34652629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 212 Fr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Exp</a:t>
                          </a:r>
                          <a:r>
                            <a:rPr lang="fr-FR" dirty="0"/>
                            <a:t> 221 Fr 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we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 are </a:t>
                          </a:r>
                          <a:r>
                            <a:rPr lang="fr-FR" sz="800" dirty="0" err="1">
                              <a:solidFill>
                                <a:srgbClr val="FF0000"/>
                              </a:solidFill>
                            </a:rPr>
                            <a:t>here</a:t>
                          </a:r>
                          <a:r>
                            <a:rPr lang="fr-FR" sz="800" dirty="0">
                              <a:solidFill>
                                <a:srgbClr val="FF0000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2 (BK Sahoo)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err="1"/>
                            <a:t>Ref</a:t>
                          </a:r>
                          <a:r>
                            <a:rPr lang="fr-FR" dirty="0"/>
                            <a:t> 1 (NIST)+IS 221 Fr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513356" t="-8197" r="-58562" b="-35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1053529" t="-8197" r="-588" b="-3540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19336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t="-103125" r="-1444882" b="-2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23 658.306(5) </a:t>
                          </a:r>
                          <a:r>
                            <a:rPr lang="fr-FR" sz="1200" b="1" dirty="0">
                              <a:solidFill>
                                <a:srgbClr val="FF0000"/>
                              </a:solidFill>
                            </a:rPr>
                            <a:t>[</a:t>
                          </a:r>
                          <a:r>
                            <a:rPr lang="fr-FR" sz="1200" b="1" dirty="0" err="1">
                              <a:solidFill>
                                <a:srgbClr val="FF0000"/>
                              </a:solidFill>
                            </a:rPr>
                            <a:t>Exp</a:t>
                          </a:r>
                          <a:r>
                            <a:rPr lang="fr-FR" sz="1200" b="1" dirty="0">
                              <a:solidFill>
                                <a:srgbClr val="FF0000"/>
                              </a:solidFill>
                            </a:rPr>
                            <a:t>] </a:t>
                          </a:r>
                          <a:r>
                            <a:rPr lang="fr-FR" sz="1200" dirty="0"/>
                            <a:t>(1)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23 657.5354(11)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23 667.532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23 657.5288 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endParaRPr lang="fr-FR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0,0066 </a:t>
                          </a:r>
                          <a:r>
                            <a:rPr lang="fr-FR" sz="1400" dirty="0"/>
                            <a:t>(197 MHz)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9,9966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2240771019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200000" r="-1444882" b="-13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27 118.21(5) 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27 111.2491(49)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/>
                            <a:t>27 121.042 </a:t>
                          </a:r>
                          <a:r>
                            <a:rPr kumimoji="0" lang="fr-FR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(27 117.4329)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(6,183762)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9,7929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4245363792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t="-304688" r="-1444882" b="-35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27 366.20(5) </a:t>
                          </a:r>
                          <a:r>
                            <a:rPr lang="fr-FR" sz="1200" dirty="0"/>
                            <a:t>[Theo]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27 360.1054(53)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27 368.492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[Theo] 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/>
                            <a:t>(27 365.4229)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(5,317462)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fr-FR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8,3866</a:t>
                          </a:r>
                        </a:p>
                      </a:txBody>
                      <a:tcPr marL="7620" marR="7620" marT="7620" marB="0" anchor="b"/>
                    </a:tc>
                    <a:extLst>
                      <a:ext uri="{0D108BD9-81ED-4DB2-BD59-A6C34878D82A}">
                        <a16:rowId xmlns:a16="http://schemas.microsoft.com/office/drawing/2014/main" val="14885186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5FA003F-F866-C041-F72E-AC89366BE20E}"/>
              </a:ext>
            </a:extLst>
          </p:cNvPr>
          <p:cNvSpPr txBox="1"/>
          <p:nvPr/>
        </p:nvSpPr>
        <p:spPr>
          <a:xfrm>
            <a:off x="664417" y="5407004"/>
            <a:ext cx="108631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</a:rPr>
              <a:t>(</a:t>
            </a:r>
            <a:r>
              <a:rPr lang="en-US" sz="1400" dirty="0"/>
              <a:t>1</a:t>
            </a:r>
            <a:r>
              <a:rPr lang="en-US" sz="1400" dirty="0">
                <a:effectLst/>
              </a:rPr>
              <a:t>) Duong, H. </a:t>
            </a:r>
            <a:r>
              <a:rPr lang="en-US" sz="1400" i="1" dirty="0">
                <a:effectLst/>
              </a:rPr>
              <a:t>et al.</a:t>
            </a:r>
            <a:r>
              <a:rPr lang="en-US" sz="1400" dirty="0">
                <a:effectLst/>
              </a:rPr>
              <a:t> First observation of the blue optical lines of francium. </a:t>
            </a:r>
            <a:r>
              <a:rPr lang="en-US" sz="1400" i="1" dirty="0" err="1">
                <a:effectLst/>
              </a:rPr>
              <a:t>Europhysics</a:t>
            </a:r>
            <a:r>
              <a:rPr lang="en-US" sz="1400" i="1" dirty="0">
                <a:effectLst/>
              </a:rPr>
              <a:t> Letters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</a:t>
            </a:r>
            <a:r>
              <a:rPr lang="en-US" sz="1400" dirty="0">
                <a:effectLst/>
              </a:rPr>
              <a:t>, 175 (1987).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(2) </a:t>
            </a:r>
            <a:r>
              <a:rPr lang="en-US" sz="1400" dirty="0" err="1">
                <a:effectLst/>
              </a:rPr>
              <a:t>Biémont</a:t>
            </a:r>
            <a:r>
              <a:rPr lang="en-US" sz="1400" dirty="0">
                <a:effectLst/>
              </a:rPr>
              <a:t>, E., Quinet, P. &amp; Van </a:t>
            </a:r>
            <a:r>
              <a:rPr lang="en-US" sz="1400" dirty="0" err="1">
                <a:effectLst/>
              </a:rPr>
              <a:t>Renterghem</a:t>
            </a:r>
            <a:r>
              <a:rPr lang="en-US" sz="1400" dirty="0">
                <a:effectLst/>
              </a:rPr>
              <a:t>, V. Theoretical investigation of neutral francium. </a:t>
            </a:r>
            <a:r>
              <a:rPr lang="en-US" sz="1400" i="1" dirty="0">
                <a:effectLst/>
              </a:rPr>
              <a:t>Journal of Physics B: Atomic, Molecular and Optical Physics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31</a:t>
            </a:r>
            <a:r>
              <a:rPr lang="en-US" sz="1400" dirty="0">
                <a:effectLst/>
              </a:rPr>
              <a:t>, 5301 (1998).</a:t>
            </a:r>
          </a:p>
          <a:p>
            <a:r>
              <a:rPr lang="en-US" sz="1400" dirty="0"/>
              <a:t>(3) </a:t>
            </a:r>
            <a:r>
              <a:rPr lang="en-US" sz="1400" dirty="0" err="1"/>
              <a:t>S</a:t>
            </a:r>
            <a:r>
              <a:rPr lang="en-US" sz="1400" dirty="0" err="1">
                <a:effectLst/>
              </a:rPr>
              <a:t>ansonetti</a:t>
            </a:r>
            <a:r>
              <a:rPr lang="en-US" sz="1400" dirty="0">
                <a:effectLst/>
              </a:rPr>
              <a:t>, J. E. Spectroscopic Data for Neutral Francium (</a:t>
            </a:r>
            <a:r>
              <a:rPr lang="en-US" sz="1400" dirty="0" err="1">
                <a:effectLst/>
              </a:rPr>
              <a:t>FrI</a:t>
            </a:r>
            <a:r>
              <a:rPr lang="en-US" sz="1400" dirty="0">
                <a:effectLst/>
              </a:rPr>
              <a:t>). </a:t>
            </a:r>
            <a:r>
              <a:rPr lang="en-US" sz="1400" i="1" dirty="0">
                <a:effectLst/>
              </a:rPr>
              <a:t>Journal of Physical and Chemical Reference Data</a:t>
            </a:r>
            <a:r>
              <a:rPr lang="en-US" sz="1400" dirty="0">
                <a:effectLst/>
              </a:rPr>
              <a:t> </a:t>
            </a:r>
            <a:r>
              <a:rPr lang="en-US" sz="1400" b="1" dirty="0">
                <a:effectLst/>
              </a:rPr>
              <a:t>36</a:t>
            </a:r>
            <a:r>
              <a:rPr lang="en-US" sz="1400" dirty="0">
                <a:effectLst/>
              </a:rPr>
              <a:t>, 497–507 (2007).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187157"/>
                  </p:ext>
                </p:extLst>
              </p:nvPr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6445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(3)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2636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b="0" smtClean="0">
                                        <a:latin typeface="Cambria Math" panose="02040503050406030204" pitchFamily="18" charset="0"/>
                                      </a:rPr>
                                      <m:t>3/2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A7261DD-ECED-21A0-6156-3948DE08F8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187157"/>
                  </p:ext>
                </p:extLst>
              </p:nvPr>
            </p:nvGraphicFramePr>
            <p:xfrm>
              <a:off x="76200" y="3354356"/>
              <a:ext cx="2761860" cy="157614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709125">
                      <a:extLst>
                        <a:ext uri="{9D8B030D-6E8A-4147-A177-3AD203B41FA5}">
                          <a16:colId xmlns:a16="http://schemas.microsoft.com/office/drawing/2014/main" val="3131339647"/>
                        </a:ext>
                      </a:extLst>
                    </a:gridCol>
                    <a:gridCol w="2052735">
                      <a:extLst>
                        <a:ext uri="{9D8B030D-6E8A-4147-A177-3AD203B41FA5}">
                          <a16:colId xmlns:a16="http://schemas.microsoft.com/office/drawing/2014/main" val="393762198"/>
                        </a:ext>
                      </a:extLst>
                    </a:gridCol>
                  </a:tblGrid>
                  <a:tr h="404948">
                    <a:tc>
                      <a:txBody>
                        <a:bodyPr/>
                        <a:lstStyle/>
                        <a:p>
                          <a:r>
                            <a:rPr lang="fr-FR" dirty="0" err="1"/>
                            <a:t>Level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Isotope shift  (MHz) 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762870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t="-112500" r="-289744" b="-2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−23 298.0(8) 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fr-FR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</a:t>
                          </a:r>
                          <a:r>
                            <a:rPr kumimoji="0" lang="fr-FR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 </a:t>
                          </a:r>
                          <a:r>
                            <a:rPr kumimoji="0" lang="fr-FR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(3)</a:t>
                          </a:r>
                          <a:endParaRPr lang="fr-F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60000"/>
                            <a:lumOff val="40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0517465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212500" r="-289744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2880128491"/>
                      </a:ext>
                    </a:extLst>
                  </a:tr>
                  <a:tr h="3903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t="-312500" r="-289744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8875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597787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Pierre">
  <a:themeElements>
    <a:clrScheme name="Ble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Pierre" id="{ED093DB5-D5E5-4202-B302-4912021AC57D}" vid="{5F3E4234-CCEA-4A07-9DB7-CD5D7B90EF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Pierre</Template>
  <TotalTime>2484</TotalTime>
  <Words>2698</Words>
  <Application>Microsoft Office PowerPoint</Application>
  <PresentationFormat>Widescreen</PresentationFormat>
  <Paragraphs>664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Arial Narrow</vt:lpstr>
      <vt:lpstr>Calibri</vt:lpstr>
      <vt:lpstr>Cambria Math</vt:lpstr>
      <vt:lpstr>Courier New</vt:lpstr>
      <vt:lpstr>Wingdings</vt:lpstr>
      <vt:lpstr>Theme Pierre</vt:lpstr>
      <vt:lpstr>Atomic physics studies of the heaviest alkaline</vt:lpstr>
      <vt:lpstr>Atomic studies in 221 Francium :</vt:lpstr>
      <vt:lpstr>Results December 2023</vt:lpstr>
      <vt:lpstr>Results December 2023</vt:lpstr>
      <vt:lpstr>Energy Levels</vt:lpstr>
      <vt:lpstr>Energy levels</vt:lpstr>
      <vt:lpstr>Energy levels</vt:lpstr>
      <vt:lpstr>Energy levels – litterature </vt:lpstr>
      <vt:lpstr>Energy levels – litterature </vt:lpstr>
      <vt:lpstr>Energy levels – litterature </vt:lpstr>
      <vt:lpstr>Atomic studies in Fr : Campain 2023</vt:lpstr>
      <vt:lpstr>Atomic studies in Fr : Campain 2024</vt:lpstr>
      <vt:lpstr>Lifetimes</vt:lpstr>
      <vt:lpstr>8p3/2 Lifetime reference</vt:lpstr>
      <vt:lpstr>8p3/2 Lifetime reference</vt:lpstr>
      <vt:lpstr>8p3/2 Lifetime reference</vt:lpstr>
      <vt:lpstr>2023 campain  : 9P Lifetimes</vt:lpstr>
      <vt:lpstr>Atomic studies in Fr : 9P Lifetimes</vt:lpstr>
      <vt:lpstr>Atomic studies in Fr : Lifetimes</vt:lpstr>
      <vt:lpstr>Atomic studies in Fr : Lifetimes</vt:lpstr>
      <vt:lpstr>Atomic studies in Fr : Lifetimes</vt:lpstr>
      <vt:lpstr>Atomic studies in Fr : Lifetimes</vt:lpstr>
      <vt:lpstr>Atomic studies in Fr : Lifetimes</vt:lpstr>
      <vt:lpstr>Atomic studies in Fr : Lifetimes</vt:lpstr>
      <vt:lpstr>Atomic studies in Fr : Lifetimes</vt:lpstr>
      <vt:lpstr>Atomic studies in Fr :</vt:lpstr>
      <vt:lpstr>Main Objective</vt:lpstr>
      <vt:lpstr>General motivation – Parity non-conservation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Atomic 6D-states in neutral Fr</vt:lpstr>
      <vt:lpstr>Lifetime measurements of 6D5/2</vt:lpstr>
      <vt:lpstr>Lifetime measurements of 6D5/2</vt:lpstr>
      <vt:lpstr>Lifetime measurements of 6D5/2</vt:lpstr>
      <vt:lpstr>Atomic 6D-states in neutral Fr</vt:lpstr>
      <vt:lpstr>Atomic 6D-states in neutral Fr</vt:lpstr>
      <vt:lpstr> More Atomic measurements in neutral Fr !</vt:lpstr>
      <vt:lpstr> More Atomic measurements in neutral Fr !</vt:lpstr>
      <vt:lpstr>Conclusion</vt:lpstr>
      <vt:lpstr>Outlook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12</cp:revision>
  <dcterms:created xsi:type="dcterms:W3CDTF">2025-01-28T00:30:54Z</dcterms:created>
  <dcterms:modified xsi:type="dcterms:W3CDTF">2025-01-30T05:07:10Z</dcterms:modified>
</cp:coreProperties>
</file>