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49"/>
  </p:notesMasterIdLst>
  <p:handoutMasterIdLst>
    <p:handoutMasterId r:id="rId50"/>
  </p:handoutMasterIdLst>
  <p:sldIdLst>
    <p:sldId id="406" r:id="rId3"/>
    <p:sldId id="361" r:id="rId4"/>
    <p:sldId id="363" r:id="rId5"/>
    <p:sldId id="405" r:id="rId6"/>
    <p:sldId id="340" r:id="rId7"/>
    <p:sldId id="345" r:id="rId8"/>
    <p:sldId id="427" r:id="rId9"/>
    <p:sldId id="434" r:id="rId10"/>
    <p:sldId id="343" r:id="rId11"/>
    <p:sldId id="408" r:id="rId12"/>
    <p:sldId id="407" r:id="rId13"/>
    <p:sldId id="409" r:id="rId14"/>
    <p:sldId id="410" r:id="rId15"/>
    <p:sldId id="418" r:id="rId16"/>
    <p:sldId id="423" r:id="rId17"/>
    <p:sldId id="415" r:id="rId18"/>
    <p:sldId id="411" r:id="rId19"/>
    <p:sldId id="428" r:id="rId20"/>
    <p:sldId id="429" r:id="rId21"/>
    <p:sldId id="386" r:id="rId22"/>
    <p:sldId id="377" r:id="rId23"/>
    <p:sldId id="430" r:id="rId24"/>
    <p:sldId id="385" r:id="rId25"/>
    <p:sldId id="387" r:id="rId26"/>
    <p:sldId id="436" r:id="rId27"/>
    <p:sldId id="431" r:id="rId28"/>
    <p:sldId id="413" r:id="rId29"/>
    <p:sldId id="388" r:id="rId30"/>
    <p:sldId id="419" r:id="rId31"/>
    <p:sldId id="420" r:id="rId32"/>
    <p:sldId id="421" r:id="rId33"/>
    <p:sldId id="416" r:id="rId34"/>
    <p:sldId id="422" r:id="rId35"/>
    <p:sldId id="378" r:id="rId36"/>
    <p:sldId id="381" r:id="rId37"/>
    <p:sldId id="426" r:id="rId38"/>
    <p:sldId id="382" r:id="rId39"/>
    <p:sldId id="412" r:id="rId40"/>
    <p:sldId id="395" r:id="rId41"/>
    <p:sldId id="396" r:id="rId42"/>
    <p:sldId id="397" r:id="rId43"/>
    <p:sldId id="432" r:id="rId44"/>
    <p:sldId id="433" r:id="rId45"/>
    <p:sldId id="424" r:id="rId46"/>
    <p:sldId id="379" r:id="rId47"/>
    <p:sldId id="414" r:id="rId4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9400"/>
    <a:srgbClr val="0000FF"/>
    <a:srgbClr val="2F4D5D"/>
    <a:srgbClr val="FF0000"/>
    <a:srgbClr val="000000"/>
    <a:srgbClr val="E7EEF2"/>
    <a:srgbClr val="00000A"/>
    <a:srgbClr val="7030A0"/>
    <a:srgbClr val="32BF72"/>
    <a:srgbClr val="009D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983381-46E4-4722-B679-17E5111E3D26}" v="298" dt="2023-06-28T14:59:37.6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39" autoAdjust="0"/>
    <p:restoredTop sz="92706" autoAdjust="0"/>
  </p:normalViewPr>
  <p:slideViewPr>
    <p:cSldViewPr snapToGrid="0" snapToObjects="1">
      <p:cViewPr varScale="1">
        <p:scale>
          <a:sx n="88" d="100"/>
          <a:sy n="88" d="100"/>
        </p:scale>
        <p:origin x="61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handoutMaster" Target="handoutMasters/handoutMaster1.xml"/><Relationship Id="rId55" Type="http://schemas.microsoft.com/office/2015/10/relationships/revisionInfo" Target="revisionInfo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microsoft.com/office/2018/10/relationships/authors" Target="authors.xml"/><Relationship Id="rId8" Type="http://schemas.openxmlformats.org/officeDocument/2006/relationships/slide" Target="slides/slide6.xml"/><Relationship Id="rId51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70697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125C18-13DB-7CDC-9493-9CDA5C4014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502FFAD-C923-F27B-ADE2-18EE2D7785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DD21B98-0916-6D72-5E1A-297FC4F99F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2C461A4-7B85-9D4C-18D5-80481195ED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98370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AC42B8-2DD1-B992-D644-84796FBF03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8C34344-63CB-D914-4CE0-29304D4F4B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1C50633-3194-0999-A918-DC8018BDDE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Max difference between used scans in voltage is 1.8V. But the individual ones are good.</a:t>
            </a:r>
          </a:p>
          <a:p>
            <a:r>
              <a:rPr lang="en-US" dirty="0"/>
              <a:t>For the diode is 36MHz</a:t>
            </a:r>
          </a:p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362AD57-DEAC-D6DC-E85D-A001682E7A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32292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073EA8-2FBB-6FCF-6309-0632E4D4EF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44644E4-3FE1-A47B-F628-89809D34B3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68190A5-F3D0-D2B4-2BB2-E500F32D25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B352056-698D-E536-9EFA-C9AD7C3F95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82994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F5C8FD-6368-C691-736D-7BBD6B380F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49D87C8-77B6-B10D-BF01-5F34CD5CF6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2DD4F87-1909-D3E5-5A37-7597CDEC4E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Max difference between used scans in voltage is 1.8V. But the individual ones are good.</a:t>
            </a:r>
          </a:p>
          <a:p>
            <a:r>
              <a:rPr lang="en-US" dirty="0"/>
              <a:t>For the diode is 36MHz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253A216-533F-19BE-2DE0-CAC911C4D7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60781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71132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FD20CD-CB83-4184-3E39-F4CDD6B5FE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0A8C1AE-DCED-0597-AA75-B637A86019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9B9D67-FC74-BCDC-19DC-1D949C9F7D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FF7CE8-8C1B-CE14-F659-ADC05EEEE1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60098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1CC2BD-6BD9-A69E-36F6-4AE19FCEFD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E8389B0-3472-D03C-8611-C419A3AF4D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FBC1CEF3-0510-A331-8173-7A1F4CD376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4DFE0F0-A6B3-8418-3A2C-ED9CC98D49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6120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4E12F8-9090-F9F7-A5D3-7CFC2AB218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07E976-828B-EDA3-22A0-849FE95430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056028-4773-66DA-095D-694DEF4994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33B0CB-F795-CF4B-8F7E-676C404734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4465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34D7F4-5CEA-C360-B25C-27412B2574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F2DE92-5B40-09B6-F65B-1178CC083C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66A1ED-D2DB-C876-BC3E-96D2EFB326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35899-1975-7069-CFF9-AE70C8B591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58800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8934A4-C1CD-0A32-31DE-F5F4888376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1146DC-14E5-3831-2D12-2284D70393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02CE9F-D694-4902-B0A5-2A99841CF9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16A01F-C6A5-DF18-554F-ED55B4EFFE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31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3052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just"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, is the nuclear spin-electron orbit interaction,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dirty="0"/>
                  <a:t> is the Fermi contact interaction,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/>
                  <a:t> are the nuclear spin-electron spin axial and perpendicular dipole interaction</a:t>
                </a:r>
              </a:p>
              <a:p>
                <a:pPr algn="just"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dirty="0"/>
                  <a:t> are the nuclear quadrupole axial and perpendicular  coupling constants.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just">
                  <a:spcAft>
                    <a:spcPts val="600"/>
                  </a:spcAft>
                </a:pPr>
                <a:r>
                  <a:rPr lang="en-US" i="0" dirty="0">
                    <a:latin typeface="Cambria Math" panose="02040503050406030204" pitchFamily="18" charset="0"/>
                  </a:rPr>
                  <a:t>𝑎</a:t>
                </a:r>
                <a:r>
                  <a:rPr lang="en-US" dirty="0"/>
                  <a:t>, is the nuclear spin-electron orbit interaction, </a:t>
                </a:r>
                <a:r>
                  <a:rPr lang="en-US" i="0" dirty="0">
                    <a:latin typeface="Cambria Math" panose="02040503050406030204" pitchFamily="18" charset="0"/>
                  </a:rPr>
                  <a:t>𝑏</a:t>
                </a:r>
                <a:r>
                  <a:rPr lang="en-US" b="0" i="0" dirty="0">
                    <a:latin typeface="Cambria Math" panose="02040503050406030204" pitchFamily="18" charset="0"/>
                  </a:rPr>
                  <a:t>_𝐹</a:t>
                </a:r>
                <a:r>
                  <a:rPr lang="en-US" dirty="0"/>
                  <a:t> is the Fermi contact interaction, </a:t>
                </a:r>
                <a:r>
                  <a:rPr lang="en-US" i="0" dirty="0">
                    <a:latin typeface="Cambria Math" panose="02040503050406030204" pitchFamily="18" charset="0"/>
                  </a:rPr>
                  <a:t>𝑐</a:t>
                </a:r>
                <a:r>
                  <a:rPr lang="en-US" dirty="0"/>
                  <a:t> and </a:t>
                </a:r>
                <a:r>
                  <a:rPr lang="en-US" i="0" dirty="0">
                    <a:latin typeface="Cambria Math" panose="02040503050406030204" pitchFamily="18" charset="0"/>
                  </a:rPr>
                  <a:t>𝑑</a:t>
                </a:r>
                <a:r>
                  <a:rPr lang="en-US" dirty="0"/>
                  <a:t> are the nuclear spin-electron spin axial and perpendicular dipole interaction</a:t>
                </a:r>
              </a:p>
              <a:p>
                <a:pPr algn="just">
                  <a:spcAft>
                    <a:spcPts val="600"/>
                  </a:spcAft>
                </a:pPr>
                <a:r>
                  <a:rPr lang="en-US" i="0" dirty="0">
                    <a:latin typeface="Cambria Math" panose="02040503050406030204" pitchFamily="18" charset="0"/>
                  </a:rPr>
                  <a:t>𝑒𝑞</a:t>
                </a:r>
                <a:r>
                  <a:rPr lang="en-US" b="0" i="0" dirty="0">
                    <a:latin typeface="Cambria Math" panose="02040503050406030204" pitchFamily="18" charset="0"/>
                  </a:rPr>
                  <a:t>_</a:t>
                </a:r>
                <a:r>
                  <a:rPr lang="en-US" i="0" dirty="0">
                    <a:latin typeface="Cambria Math" panose="02040503050406030204" pitchFamily="18" charset="0"/>
                  </a:rPr>
                  <a:t>0 𝑄</a:t>
                </a:r>
                <a:r>
                  <a:rPr lang="en-US" dirty="0"/>
                  <a:t> and </a:t>
                </a:r>
                <a:r>
                  <a:rPr lang="en-US" i="0" dirty="0">
                    <a:latin typeface="Cambria Math" panose="02040503050406030204" pitchFamily="18" charset="0"/>
                  </a:rPr>
                  <a:t>𝑒𝑞</a:t>
                </a:r>
                <a:r>
                  <a:rPr lang="en-US" b="0" i="0" dirty="0">
                    <a:latin typeface="Cambria Math" panose="02040503050406030204" pitchFamily="18" charset="0"/>
                  </a:rPr>
                  <a:t>_</a:t>
                </a:r>
                <a:r>
                  <a:rPr lang="en-US" i="0" dirty="0">
                    <a:latin typeface="Cambria Math" panose="02040503050406030204" pitchFamily="18" charset="0"/>
                  </a:rPr>
                  <a:t>2 𝑄</a:t>
                </a:r>
                <a:r>
                  <a:rPr lang="en-US" dirty="0"/>
                  <a:t> are the nuclear quadrupole axial and perpendicular  coupling constants.</a:t>
                </a:r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25465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79E3A3-DF46-E1FC-590D-FA442970C0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861A6A8-76AB-C8D1-92CE-1755E8B5BD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6F305D3-47DF-9E20-C218-8BD6417D27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D865D2-A875-7C8E-62C5-06D095B8D8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32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51676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9C44A5-6992-3025-2B9F-6302E786BA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0226C1-29F2-E980-FFDD-B0CF412EB5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0B6AEC-0C64-0E60-B23C-0962901A6B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D34F4F-D4ED-07C7-A06C-3BA123F0EB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33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62322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A7D4ED-5263-615C-4D1F-A4715BF43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BA240CB-29D1-6DCE-AAEC-CD29AC076A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67A69EC6-2328-F6A2-4674-D542D9929D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54EF015-3F2E-3872-B4C0-A1E8E01709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34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50834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AB3B45-32D2-3076-5181-B1A99726E2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9DB9575-5279-0760-ECC5-B6768D3C60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6BCACC99-796B-56BE-C1C3-BAD006C8BF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48072C4-2E5E-EE46-B8BB-E787C1402E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35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1091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195E5D-27C5-2454-6A2A-3BBCA47F7F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7605828-A134-20D0-915A-E9EBCEB462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246E8F4-6545-304B-7393-95EC8D48A4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C5D168E-3BE0-2C7C-9DAA-304C1B9EFB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36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79097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EE1E4A-9B64-7BAE-7D0B-956E61ABA4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D1A8CB6-1536-F5F3-1366-0A6B721232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F66D6021-E0A5-7A1C-98F3-8C42CD6CDA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A65B53A-355F-AB27-46F6-C008FE5B09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37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11698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1553E4-316D-8117-06BF-A0F2D7D382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7FD7C84-F663-89A3-0299-28BF8E50C5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03FC62B-0166-B416-829C-B960BEBC68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F4AA45C-0C19-49C4-FBB2-8FDCDFD0AB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38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8166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EB16B9-4C32-0510-41CB-6F37F12EFD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B9B001D-4EB9-5C8D-2EE5-1D25671DE4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3818F5E1-2002-47C5-27C9-80E9642DB8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0339FBE-AE30-1995-9943-32A898CAEF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39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95880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D9E132-4801-F59E-2798-0D98FFF1FF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391EFB2-75DE-9A65-9252-C170D9982C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60FB8BC-32A2-44AB-76A9-FE89F6E3D5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LIF: laser induced </a:t>
            </a:r>
            <a:r>
              <a:rPr lang="en-US" dirty="0" err="1"/>
              <a:t>fluoresence</a:t>
            </a:r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4B5E712-9E45-B0CA-0272-85FF1B362F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40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8102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B20E9C-FCD8-C9B1-CBE3-30D04800E7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BF38270-DCBE-CDCE-A039-231DCE1472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AC5B0BB-447D-D861-60BF-7AB0C46233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7323CF3-59B2-E36C-B239-A838132E75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41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4179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85913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F1_N14 = 0.99569, F0_N14=0.08023. Ratio = 12.40967</a:t>
            </a:r>
          </a:p>
          <a:p>
            <a:r>
              <a:rPr lang="en-US" dirty="0"/>
              <a:t>F1_N20 = 0.9977, F0_N20 = 0.0576.  Ratio = 17.3205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43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224248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306A8E-8503-5D9C-B6EA-A0855CBB4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729BF4A-8AA0-45DC-1E5D-793B2109C5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369F590-CCEB-35A0-3609-60DA484BEF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4E1B7FA-42A3-A1CF-9C01-729F971F1E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45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090255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CD3151-8F6F-6BBF-E1B2-82D908FFAA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B172B7B-B153-9344-48A9-79D612201B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CF05BE2-C687-3537-A31C-E5C140541E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4473384-9B51-83AC-29F3-EC123B6497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46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2705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Magnetic HFS constants. The first of these describes the orbital/spatial distribution of the unpaired electrons. The other three parameters give information on the electron spin distribution within the molecule. </a:t>
            </a:r>
            <a:r>
              <a:rPr lang="en-US" dirty="0" err="1"/>
              <a:t>bF</a:t>
            </a:r>
            <a:r>
              <a:rPr lang="en-US" dirty="0"/>
              <a:t> is the spin density at the nucleus, while c and d are associated with the angular spin distributions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(d and eq2Q are only different than zero for Pi states). The latter measures the asymmetry of the EFG perpendicular to the z axis. unlike the magnetic hyperfine interactions, the electric quadrupole interaction depends on all the electrons in the molecule , which makes its calculation more arduous.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Seems to me that for eq2Q to be nonzero, the state has to be Sigma = 1, Pi state and Omega = 1. Based on PGOPGER simulations.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6388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F6CBB4-39CC-1F74-BA36-54AEF88571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74974A-F7D1-E6BB-48EC-B29DADA208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8C8EB4D-5B61-E648-D9A8-217BADE0F8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F8A4B9-36A8-1CF7-0687-E1E6266D07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9590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8E0292-DD90-3D8D-95DC-B6CD31E8FC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15B287-C7FB-8D7D-71BF-09BCAAA7BA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B1D1542-C25A-3267-F322-2189DD2073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85700D-4667-868D-D2EE-B39E665072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2089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E58DDB-1697-FF97-CED2-CE73887593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664179-0B5E-EDF3-E124-2FAE4873A2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817C0A-520B-B17A-3AFA-C96A437CCE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DA3CDE-4C9C-F67B-7840-3AF6A90361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93693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2ED9AB-1ABA-EE46-F139-70289AD464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A97DFD-E3D2-DBCE-C195-85BAE8C1E5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36B182-09A7-957D-5CC4-27464B9CFD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E95F6D-6DC4-3CA9-9365-A57FED3EBE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71836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488D79-242D-6050-AAB8-583427D5EB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D4D54A-C88D-8990-8DC3-C4FCED8D50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325D52-729C-F3BF-77FA-C0AFE7FEC2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582147-1B8C-3A6D-CD3A-89DCC5C10F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5568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138008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04F5-1DDB-433A-9F56-F69ABF3D82C1}" type="datetime1">
              <a:rPr lang="nl-BE" smtClean="0"/>
              <a:t>29/01/2025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EA0AE-89F5-40F4-A8AC-2CFB7172A437}" type="datetime1">
              <a:rPr lang="nl-BE" smtClean="0"/>
              <a:t>29/01/2025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91C0-052E-4374-9F7B-8DF3098847EC}" type="datetime1">
              <a:rPr lang="nl-BE" smtClean="0"/>
              <a:t>29/01/2025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B7CBA-08E0-4FB9-BBC7-B0F9EE30FC23}" type="datetime1">
              <a:rPr lang="nl-BE" smtClean="0"/>
              <a:t>29/01/2025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41F9E-F395-4802-BA0E-A579FF58717F}" type="datetime1">
              <a:rPr lang="nl-BE" smtClean="0"/>
              <a:t>29/01/2025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B9AD4-BDDB-4121-9EEE-D890BB11E687}" type="datetime1">
              <a:rPr lang="nl-BE" smtClean="0"/>
              <a:t>29/01/2025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08CC-4EBF-4C64-BA9E-B07B99C9DB99}" type="datetime1">
              <a:rPr lang="nl-BE" smtClean="0"/>
              <a:t>29/01/2025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9C90-ED50-42CD-B56C-68BF842A2B6A}" type="datetime1">
              <a:rPr lang="nl-BE" smtClean="0"/>
              <a:t>29/01/2025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82AE-B9EE-446E-B46E-329ABC891749}" type="datetime1">
              <a:rPr lang="nl-BE" smtClean="0"/>
              <a:t>29/01/2025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Fin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DF18-BDCB-4338-9FA2-782F60A2E51C}" type="datetime1">
              <a:rPr lang="nl-BE" smtClean="0"/>
              <a:t>29/01/2025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E389F4DD-E9F0-454C-8CE7-299000EBA983}" type="datetime1">
              <a:rPr lang="nl-BE" smtClean="0"/>
              <a:t>29/01/2025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/>
              <a:t>Faculty, department, unit ...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  <p:sldLayoutId id="2147483698" r:id="rId10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7F18BCE0-9917-41C7-AA76-58ADB721FDEC}" type="datetime1">
              <a:rPr lang="nl-BE" smtClean="0"/>
              <a:t>29/01/2025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/>
              <a:t>Faculty, department, unit ...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60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1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0.png"/><Relationship Id="rId4" Type="http://schemas.openxmlformats.org/officeDocument/2006/relationships/image" Target="../media/image44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../media/image13.png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../media/image1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../media/image110.png"/><Relationship Id="rId5" Type="http://schemas.openxmlformats.org/officeDocument/2006/relationships/image" Target="../media/image12.png"/><Relationship Id="rId10" Type="http://schemas.openxmlformats.org/officeDocument/2006/relationships/image" Target="../media/image100.png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5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5" Type="http://schemas.openxmlformats.org/officeDocument/2006/relationships/image" Target="../media/image120.png"/><Relationship Id="rId4" Type="http://schemas.openxmlformats.org/officeDocument/2006/relationships/image" Target="../media/image15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857649" y="1046373"/>
            <a:ext cx="10476702" cy="4024798"/>
          </a:xfrm>
        </p:spPr>
        <p:txBody>
          <a:bodyPr/>
          <a:lstStyle/>
          <a:p>
            <a:pPr algn="ctr"/>
            <a:r>
              <a:rPr lang="en-US" dirty="0"/>
              <a:t>Systematic study of </a:t>
            </a:r>
            <a:r>
              <a:rPr lang="en-US" baseline="30000" dirty="0"/>
              <a:t>223</a:t>
            </a:r>
            <a:r>
              <a:rPr lang="en-US" dirty="0"/>
              <a:t>RaF from the 2023 campaign</a:t>
            </a:r>
            <a:br>
              <a:rPr lang="en-US" dirty="0"/>
            </a:b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Proposal by </a:t>
            </a:r>
            <a:br>
              <a:rPr lang="en-US" sz="2400" dirty="0"/>
            </a:br>
            <a:r>
              <a:rPr lang="en-US" sz="2400" dirty="0"/>
              <a:t>M. Athanasakis-</a:t>
            </a:r>
            <a:r>
              <a:rPr lang="en-US" sz="2400" dirty="0" err="1"/>
              <a:t>Kaklamanakis</a:t>
            </a:r>
            <a:r>
              <a:rPr lang="en-US" sz="2400" dirty="0"/>
              <a:t>, S. Wilkins, R.F. Garcia-Ruiz</a:t>
            </a:r>
            <a:br>
              <a:rPr lang="en-US" sz="2400" dirty="0"/>
            </a:br>
            <a:r>
              <a:rPr lang="en-US" sz="2400" dirty="0"/>
              <a:t>INTC-P-555-ADDENDUM</a:t>
            </a:r>
            <a:br>
              <a:rPr lang="nl-NL" sz="2400" dirty="0"/>
            </a:br>
            <a:endParaRPr lang="en-BE" sz="2400" dirty="0"/>
          </a:p>
        </p:txBody>
      </p:sp>
      <p:pic>
        <p:nvPicPr>
          <p:cNvPr id="4" name="Content Placeholder 9" descr="A picture containing text&#10;&#10;Description automatically generated">
            <a:extLst>
              <a:ext uri="{FF2B5EF4-FFF2-40B4-BE49-F238E27FC236}">
                <a16:creationId xmlns:a16="http://schemas.microsoft.com/office/drawing/2014/main" id="{7820D94A-49A9-E667-10E9-85CB3C92B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3000" y="6042605"/>
            <a:ext cx="3199001" cy="81539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49FE29-30F9-0E36-5333-47DE1C7E4B43}"/>
              </a:ext>
            </a:extLst>
          </p:cNvPr>
          <p:cNvSpPr txBox="1"/>
          <p:nvPr/>
        </p:nvSpPr>
        <p:spPr>
          <a:xfrm>
            <a:off x="315906" y="5071171"/>
            <a:ext cx="45448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PhD student: Carlos M. Fajardo-Zambrano</a:t>
            </a:r>
            <a:endParaRPr lang="de-DE" dirty="0"/>
          </a:p>
          <a:p>
            <a:endParaRPr lang="nl-NL" dirty="0"/>
          </a:p>
          <a:p>
            <a:endParaRPr lang="nl-NL" sz="1800" dirty="0"/>
          </a:p>
        </p:txBody>
      </p:sp>
      <p:sp>
        <p:nvSpPr>
          <p:cNvPr id="2" name="Ondertitel 8">
            <a:extLst>
              <a:ext uri="{FF2B5EF4-FFF2-40B4-BE49-F238E27FC236}">
                <a16:creationId xmlns:a16="http://schemas.microsoft.com/office/drawing/2014/main" id="{B94930D8-9901-CC4C-54BF-0BED6AEC8E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3543" y="5829309"/>
            <a:ext cx="11616003" cy="815396"/>
          </a:xfrm>
        </p:spPr>
        <p:txBody>
          <a:bodyPr>
            <a:normAutofit/>
          </a:bodyPr>
          <a:lstStyle/>
          <a:p>
            <a:r>
              <a:rPr lang="en-BE" sz="2000" dirty="0"/>
              <a:t>CRIS collaboration meeting, January 202</a:t>
            </a:r>
            <a:r>
              <a:rPr lang="en-US" sz="2000" dirty="0"/>
              <a:t>5.</a:t>
            </a:r>
            <a:endParaRPr lang="en-BE" sz="2000" dirty="0"/>
          </a:p>
        </p:txBody>
      </p:sp>
    </p:spTree>
    <p:extLst>
      <p:ext uri="{BB962C8B-B14F-4D97-AF65-F5344CB8AC3E}">
        <p14:creationId xmlns:p14="http://schemas.microsoft.com/office/powerpoint/2010/main" val="2394147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EBB768-B575-C7F3-0A57-524E79171A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035594-7B18-90F2-B923-3AFA1AEDE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2111085"/>
            <a:ext cx="8334000" cy="867786"/>
          </a:xfrm>
        </p:spPr>
        <p:txBody>
          <a:bodyPr/>
          <a:lstStyle/>
          <a:p>
            <a:r>
              <a:rPr lang="en-US" dirty="0"/>
              <a:t>Fitting procedure: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5048B8A-52BD-F584-551D-87849D20AB48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199313" y="6210300"/>
            <a:ext cx="4992687" cy="647700"/>
          </a:xfrm>
        </p:spPr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6" name="Marcador de número de diapositiva 3">
            <a:extLst>
              <a:ext uri="{FF2B5EF4-FFF2-40B4-BE49-F238E27FC236}">
                <a16:creationId xmlns:a16="http://schemas.microsoft.com/office/drawing/2014/main" id="{3BAF74BA-1C74-611B-3C80-AD1A2A7B6055}"/>
              </a:ext>
            </a:extLst>
          </p:cNvPr>
          <p:cNvSpPr txBox="1">
            <a:spLocks/>
          </p:cNvSpPr>
          <p:nvPr/>
        </p:nvSpPr>
        <p:spPr>
          <a:xfrm>
            <a:off x="228131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nl-NL"/>
            </a:defPPr>
            <a:lvl1pPr marL="0" algn="l" defTabSz="914400" rtl="0" eaLnBrk="1" latinLnBrk="0" hangingPunct="1">
              <a:defRPr sz="1000" kern="1200" baseline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297500-7527-634B-90F4-69D0994C32B4}" type="slidenum">
              <a:rPr kumimoji="0" lang="nl-NL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nl-NL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3EB1ECB1-01EF-0F87-6F2F-BEDE273B3D2A}"/>
              </a:ext>
            </a:extLst>
          </p:cNvPr>
          <p:cNvSpPr txBox="1">
            <a:spLocks/>
          </p:cNvSpPr>
          <p:nvPr/>
        </p:nvSpPr>
        <p:spPr>
          <a:xfrm>
            <a:off x="576000" y="2940637"/>
            <a:ext cx="8334000" cy="1284137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 baseline="0">
                <a:solidFill>
                  <a:schemeClr val="bg1"/>
                </a:solidFill>
                <a:latin typeface="Arial" charset="0"/>
                <a:ea typeface="+mj-ea"/>
                <a:cs typeface="+mj-cs"/>
              </a:defRPr>
            </a:lvl1pPr>
          </a:lstStyle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Initial R-branch fit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Fit including the Q-branch</a:t>
            </a:r>
          </a:p>
        </p:txBody>
      </p:sp>
    </p:spTree>
    <p:extLst>
      <p:ext uri="{BB962C8B-B14F-4D97-AF65-F5344CB8AC3E}">
        <p14:creationId xmlns:p14="http://schemas.microsoft.com/office/powerpoint/2010/main" val="1086068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0248AD-8E62-E9D1-A1F7-08CA73EB5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36F66C-320E-9356-1E19-C0CD01F23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08E0A4-1A21-A8FC-02EE-44C796D7B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11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AEC3088-DF74-35DB-FAAD-B30685B9D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Assumptions for the initial fit 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Marcador de contenido 1">
                <a:extLst>
                  <a:ext uri="{FF2B5EF4-FFF2-40B4-BE49-F238E27FC236}">
                    <a16:creationId xmlns:a16="http://schemas.microsoft.com/office/drawing/2014/main" id="{E119186D-CDA9-D1B9-29E8-A7D03323318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0004" y="1077264"/>
                <a:ext cx="10849562" cy="453702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Electronic molecular constants are</a:t>
                </a:r>
                <a:r>
                  <a:rPr kumimoji="0" lang="en-US" b="0" i="0" u="none" strike="noStrike" kern="1200" cap="none" spc="0" normalizeH="0" noProof="0" dirty="0">
                    <a:ln>
                      <a:noFill/>
                    </a:ln>
                    <a:effectLst/>
                    <a:uLnTx/>
                    <a:uFillTx/>
                  </a:rPr>
                  <a:t> taken from </a:t>
                </a:r>
                <a:r>
                  <a:rPr kumimoji="0" lang="en-US" b="0" i="0" u="none" strike="noStrike" kern="1200" cap="none" spc="0" normalizeH="0" baseline="30000" noProof="0" dirty="0">
                    <a:ln>
                      <a:noFill/>
                    </a:ln>
                    <a:effectLst/>
                    <a:uLnTx/>
                    <a:uFillTx/>
                  </a:rPr>
                  <a:t>226</a:t>
                </a:r>
                <a:r>
                  <a:rPr kumimoji="0" lang="en-US" b="0" i="0" u="none" strike="noStrike" kern="1200" cap="none" spc="0" normalizeH="0" noProof="0" dirty="0">
                    <a:ln>
                      <a:noFill/>
                    </a:ln>
                    <a:effectLst/>
                    <a:uLnTx/>
                    <a:uFillTx/>
                  </a:rPr>
                  <a:t>RaF fitting and </a:t>
                </a:r>
                <a:r>
                  <a:rPr kumimoji="0" lang="en-US" i="0" u="none" strike="noStrike" kern="1200" cap="none" spc="0" normalizeH="0" noProof="0" dirty="0">
                    <a:ln>
                      <a:noFill/>
                    </a:ln>
                    <a:effectLst/>
                    <a:uLnTx/>
                    <a:uFillTx/>
                  </a:rPr>
                  <a:t>are</a:t>
                </a:r>
                <a:r>
                  <a:rPr kumimoji="0" lang="en-US" b="1" i="0" u="none" strike="noStrike" kern="1200" cap="none" spc="0" normalizeH="0" noProof="0" dirty="0">
                    <a:ln>
                      <a:noFill/>
                    </a:ln>
                    <a:effectLst/>
                    <a:uLnTx/>
                    <a:uFillTx/>
                  </a:rPr>
                  <a:t> not modified (</a:t>
                </a:r>
                <a14:m>
                  <m:oMath xmlns:m="http://schemas.openxmlformats.org/officeDocument/2006/math">
                    <m:r>
                      <a:rPr kumimoji="0" lang="en-US" b="1" i="1" u="none" strike="noStrike" kern="1200" cap="none" spc="0" normalizeH="0" noProof="0" smtClean="0">
                        <a:ln>
                          <a:noFill/>
                        </a:ln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 and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𝒑</m:t>
                    </m:r>
                  </m:oMath>
                </a14:m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).</a:t>
                </a:r>
              </a:p>
              <a:p>
                <a:pPr>
                  <a:defRPr/>
                </a:pPr>
                <a:r>
                  <a:rPr lang="en-US" dirty="0"/>
                  <a:t>The rotational constants </a:t>
                </a:r>
                <a:r>
                  <a:rPr lang="en-US" b="1" dirty="0"/>
                  <a:t>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𝑩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′′,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𝑩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b="1" dirty="0"/>
                  <a:t>) were scaled </a:t>
                </a:r>
                <a:r>
                  <a:rPr lang="en-US" dirty="0"/>
                  <a:t>from </a:t>
                </a:r>
                <a:r>
                  <a:rPr lang="en-US" baseline="30000" dirty="0"/>
                  <a:t>226</a:t>
                </a:r>
                <a:r>
                  <a:rPr lang="en-US" dirty="0"/>
                  <a:t>RaF using the reduce mass.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endParaRPr>
              </a:p>
              <a:p>
                <a:pPr>
                  <a:defRPr/>
                </a:pPr>
                <a:r>
                  <a:rPr lang="en-US" dirty="0"/>
                  <a:t>Given the high correlation with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′′</m:t>
                    </m:r>
                  </m:oMath>
                </a14:m>
                <a:r>
                  <a:rPr lang="en-US" dirty="0"/>
                  <a:t>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, the centrifugal distortion constant </a:t>
                </a:r>
                <a:r>
                  <a:rPr lang="en-US" b="1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′′,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b="1" dirty="0"/>
                  <a:t>) are left as constants </a:t>
                </a:r>
                <a:r>
                  <a:rPr lang="en-US" dirty="0"/>
                  <a:t>(also scaled using the reduce mass).</a:t>
                </a:r>
              </a:p>
              <a:p>
                <a:pPr>
                  <a:defRPr/>
                </a:pPr>
                <a:r>
                  <a:rPr lang="en-US" dirty="0"/>
                  <a:t>Initial energy taken from broadband isotope shift measurements on </a:t>
                </a:r>
                <a:r>
                  <a:rPr lang="en-US" dirty="0" err="1"/>
                  <a:t>RaF</a:t>
                </a:r>
                <a:r>
                  <a:rPr lang="en-US" dirty="0"/>
                  <a:t>.</a:t>
                </a:r>
              </a:p>
              <a:p>
                <a:pPr>
                  <a:defRPr/>
                </a:pPr>
                <a:r>
                  <a:rPr lang="en-US" dirty="0"/>
                  <a:t>Molecular </a:t>
                </a:r>
                <a:r>
                  <a:rPr lang="en-US" b="1" dirty="0"/>
                  <a:t>HFS constants are scaled </a:t>
                </a:r>
                <a:r>
                  <a:rPr lang="en-US" dirty="0"/>
                  <a:t>from </a:t>
                </a:r>
                <a:r>
                  <a:rPr lang="en-US" baseline="30000" dirty="0"/>
                  <a:t>225</a:t>
                </a:r>
                <a:r>
                  <a:rPr lang="en-US" dirty="0"/>
                  <a:t>RaF theoretical predictions.</a:t>
                </a:r>
              </a:p>
              <a:p>
                <a:pPr>
                  <a:defRPr/>
                </a:pPr>
                <a:r>
                  <a:rPr lang="en-US" dirty="0"/>
                  <a:t>The </a:t>
                </a:r>
                <a:r>
                  <a:rPr lang="en-US" b="1" dirty="0" err="1"/>
                  <a:t>eqQ</a:t>
                </a:r>
                <a:r>
                  <a:rPr lang="en-US" b="1" dirty="0"/>
                  <a:t> are taken from Leonid's </a:t>
                </a:r>
                <a:r>
                  <a:rPr lang="en-US" dirty="0"/>
                  <a:t>calculations on </a:t>
                </a:r>
                <a:r>
                  <a:rPr lang="en-US" baseline="30000" dirty="0"/>
                  <a:t>223</a:t>
                </a:r>
                <a:r>
                  <a:rPr lang="en-US" dirty="0"/>
                  <a:t>RaF.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9" name="Marcador de contenido 1">
                <a:extLst>
                  <a:ext uri="{FF2B5EF4-FFF2-40B4-BE49-F238E27FC236}">
                    <a16:creationId xmlns:a16="http://schemas.microsoft.com/office/drawing/2014/main" id="{E119186D-CDA9-D1B9-29E8-A7D0332331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004" y="1077264"/>
                <a:ext cx="10849562" cy="4537023"/>
              </a:xfrm>
              <a:prstGeom prst="rect">
                <a:avLst/>
              </a:prstGeom>
              <a:blipFill>
                <a:blip r:embed="rId3"/>
                <a:stretch>
                  <a:fillRect l="-730" t="-941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1868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ABD397-DE62-F316-C8CB-6C4530EC04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a normalized count&#10;&#10;Description automatically generated">
            <a:extLst>
              <a:ext uri="{FF2B5EF4-FFF2-40B4-BE49-F238E27FC236}">
                <a16:creationId xmlns:a16="http://schemas.microsoft.com/office/drawing/2014/main" id="{627A9A01-23B2-1878-B502-B623AFE48F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694" y="2667959"/>
            <a:ext cx="6017020" cy="331797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BC81E4-327F-F4BD-89FF-5C61E7ACC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17104D-F5DE-1025-3138-2E31B92E8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12</a:t>
            </a:fld>
            <a:endParaRPr lang="nl-NL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9195064-1C8D-7A79-078A-C3E54FDC0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Linewidth determination</a:t>
            </a:r>
            <a:endParaRPr lang="en-BE" dirty="0"/>
          </a:p>
        </p:txBody>
      </p:sp>
      <p:sp>
        <p:nvSpPr>
          <p:cNvPr id="9" name="Marcador de contenido 1">
            <a:extLst>
              <a:ext uri="{FF2B5EF4-FFF2-40B4-BE49-F238E27FC236}">
                <a16:creationId xmlns:a16="http://schemas.microsoft.com/office/drawing/2014/main" id="{7D3CAA8D-32F5-C5F5-7398-1E304720FC1B}"/>
              </a:ext>
            </a:extLst>
          </p:cNvPr>
          <p:cNvSpPr txBox="1">
            <a:spLocks/>
          </p:cNvSpPr>
          <p:nvPr/>
        </p:nvSpPr>
        <p:spPr>
          <a:xfrm>
            <a:off x="470004" y="1077264"/>
            <a:ext cx="10849562" cy="18488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/>
              <a:t>To define the linewidth of each of the HFS peaks, the peaks were fitted using SATLAS 2. </a:t>
            </a:r>
          </a:p>
          <a:p>
            <a:pPr marL="0" indent="0">
              <a:buNone/>
              <a:defRPr/>
            </a:pPr>
            <a:r>
              <a:rPr lang="en-US" dirty="0"/>
              <a:t>Such fitting allow the inclusion of the </a:t>
            </a:r>
            <a:r>
              <a:rPr lang="en-US" dirty="0" err="1"/>
              <a:t>bkg</a:t>
            </a:r>
            <a:r>
              <a:rPr lang="en-US" dirty="0"/>
              <a:t> (taken as a polynomial of second order). The error on the peaks center ranges between ~3 and ~21 </a:t>
            </a:r>
            <a:r>
              <a:rPr lang="en-US" dirty="0" err="1"/>
              <a:t>MHz.</a:t>
            </a:r>
            <a:endParaRPr lang="en-US" dirty="0"/>
          </a:p>
          <a:p>
            <a:pPr marL="0" indent="0">
              <a:buNone/>
              <a:defRPr/>
            </a:pPr>
            <a:endParaRPr lang="en-US" dirty="0"/>
          </a:p>
          <a:p>
            <a:pPr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2" name="Picture 1" descr="A graph of a normalized number&#10;&#10;Description automatically generated">
            <a:extLst>
              <a:ext uri="{FF2B5EF4-FFF2-40B4-BE49-F238E27FC236}">
                <a16:creationId xmlns:a16="http://schemas.microsoft.com/office/drawing/2014/main" id="{515C003F-5765-79B7-9761-82480CB9EC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4785" y="2667958"/>
            <a:ext cx="6017020" cy="3317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9090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549332-1A9D-A193-DC7F-6A3C4380CC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2FD69C-2445-F044-7A3C-1EB983E23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C4A1FD-72EC-CD55-149A-BE87404CA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56CBF68-258F-51B7-7F79-0373CD5BA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Q-branch unconstrained, R-branch fitted</a:t>
            </a:r>
            <a:endParaRPr lang="en-B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7B3B45-E508-F1F2-A915-31ECF6D0D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6282" y="1309928"/>
            <a:ext cx="8722151" cy="3792805"/>
          </a:xfrm>
          <a:prstGeom prst="rect">
            <a:avLst/>
          </a:prstGeom>
        </p:spPr>
      </p:pic>
      <p:sp>
        <p:nvSpPr>
          <p:cNvPr id="19" name="CuadroTexto 7">
            <a:extLst>
              <a:ext uri="{FF2B5EF4-FFF2-40B4-BE49-F238E27FC236}">
                <a16:creationId xmlns:a16="http://schemas.microsoft.com/office/drawing/2014/main" id="{BD6F89F6-69A0-CF04-40A4-786B30FCF057}"/>
              </a:ext>
            </a:extLst>
          </p:cNvPr>
          <p:cNvSpPr txBox="1"/>
          <p:nvPr/>
        </p:nvSpPr>
        <p:spPr>
          <a:xfrm>
            <a:off x="460459" y="2643657"/>
            <a:ext cx="2715867" cy="7853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/>
              <a:t>Experimental spectrum</a:t>
            </a:r>
          </a:p>
          <a:p>
            <a:pPr>
              <a:lnSpc>
                <a:spcPct val="150000"/>
              </a:lnSpc>
            </a:pPr>
            <a:r>
              <a:rPr lang="en-US" sz="1600" dirty="0"/>
              <a:t>“Fitted” spectrum</a:t>
            </a:r>
          </a:p>
        </p:txBody>
      </p:sp>
      <p:sp>
        <p:nvSpPr>
          <p:cNvPr id="20" name="Rectángulo 9">
            <a:extLst>
              <a:ext uri="{FF2B5EF4-FFF2-40B4-BE49-F238E27FC236}">
                <a16:creationId xmlns:a16="http://schemas.microsoft.com/office/drawing/2014/main" id="{C4D2535E-29B2-F382-0AC2-99D7C7601082}"/>
              </a:ext>
            </a:extLst>
          </p:cNvPr>
          <p:cNvSpPr/>
          <p:nvPr/>
        </p:nvSpPr>
        <p:spPr>
          <a:xfrm>
            <a:off x="144424" y="2868759"/>
            <a:ext cx="347869" cy="6957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ángulo 10">
            <a:extLst>
              <a:ext uri="{FF2B5EF4-FFF2-40B4-BE49-F238E27FC236}">
                <a16:creationId xmlns:a16="http://schemas.microsoft.com/office/drawing/2014/main" id="{CE8AB8C1-37CB-6EDD-2008-2D5266ABC104}"/>
              </a:ext>
            </a:extLst>
          </p:cNvPr>
          <p:cNvSpPr/>
          <p:nvPr/>
        </p:nvSpPr>
        <p:spPr>
          <a:xfrm>
            <a:off x="144423" y="3223253"/>
            <a:ext cx="347869" cy="69574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Marcador de contenido 1">
            <a:extLst>
              <a:ext uri="{FF2B5EF4-FFF2-40B4-BE49-F238E27FC236}">
                <a16:creationId xmlns:a16="http://schemas.microsoft.com/office/drawing/2014/main" id="{4D581A1D-AF92-B235-B05E-C4FAC0C53252}"/>
              </a:ext>
            </a:extLst>
          </p:cNvPr>
          <p:cNvSpPr txBox="1">
            <a:spLocks/>
          </p:cNvSpPr>
          <p:nvPr/>
        </p:nvSpPr>
        <p:spPr>
          <a:xfrm>
            <a:off x="460459" y="5129121"/>
            <a:ext cx="10849562" cy="98812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The initial fit (R-branch) gives an idea of the peaks to be fitted in the Q-branch.</a:t>
            </a:r>
          </a:p>
          <a:p>
            <a:pPr>
              <a:defRPr/>
            </a:pPr>
            <a:r>
              <a:rPr lang="en-US" dirty="0"/>
              <a:t>The Q-branch needs to be included to constraint the fit (E, B’, B’’).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4046EF8-9114-E42E-DD96-6566D514AC46}"/>
              </a:ext>
            </a:extLst>
          </p:cNvPr>
          <p:cNvGrpSpPr/>
          <p:nvPr/>
        </p:nvGrpSpPr>
        <p:grpSpPr>
          <a:xfrm>
            <a:off x="4105205" y="847542"/>
            <a:ext cx="7373228" cy="2221771"/>
            <a:chOff x="4105205" y="847542"/>
            <a:chExt cx="7373228" cy="222177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A670E98-BEE9-F2C4-0536-6B3D7D27CA32}"/>
                </a:ext>
              </a:extLst>
            </p:cNvPr>
            <p:cNvCxnSpPr>
              <a:cxnSpLocks/>
            </p:cNvCxnSpPr>
            <p:nvPr/>
          </p:nvCxnSpPr>
          <p:spPr>
            <a:xfrm>
              <a:off x="4105205" y="1309928"/>
              <a:ext cx="0" cy="1759385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BF16D75-139F-E72F-D968-CC374E37632C}"/>
                </a:ext>
              </a:extLst>
            </p:cNvPr>
            <p:cNvCxnSpPr>
              <a:cxnSpLocks/>
            </p:cNvCxnSpPr>
            <p:nvPr/>
          </p:nvCxnSpPr>
          <p:spPr>
            <a:xfrm>
              <a:off x="4105205" y="1309928"/>
              <a:ext cx="737322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ED27554-4E1E-52E4-A8FE-829DF5969B0C}"/>
                </a:ext>
              </a:extLst>
            </p:cNvPr>
            <p:cNvCxnSpPr>
              <a:cxnSpLocks/>
            </p:cNvCxnSpPr>
            <p:nvPr/>
          </p:nvCxnSpPr>
          <p:spPr>
            <a:xfrm>
              <a:off x="11477367" y="1309928"/>
              <a:ext cx="0" cy="1759385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uadroTexto 7">
              <a:extLst>
                <a:ext uri="{FF2B5EF4-FFF2-40B4-BE49-F238E27FC236}">
                  <a16:creationId xmlns:a16="http://schemas.microsoft.com/office/drawing/2014/main" id="{BE71E791-4A23-4F5C-8655-BD98EEA650E9}"/>
                </a:ext>
              </a:extLst>
            </p:cNvPr>
            <p:cNvSpPr txBox="1"/>
            <p:nvPr/>
          </p:nvSpPr>
          <p:spPr>
            <a:xfrm>
              <a:off x="5514365" y="847542"/>
              <a:ext cx="5336942" cy="496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/>
                <a:t>Q-branch dependent on the J levels included</a:t>
              </a:r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9F956E5-852C-56B0-6191-B22AC52321B9}"/>
              </a:ext>
            </a:extLst>
          </p:cNvPr>
          <p:cNvCxnSpPr>
            <a:cxnSpLocks/>
            <a:endCxn id="29" idx="0"/>
          </p:cNvCxnSpPr>
          <p:nvPr/>
        </p:nvCxnSpPr>
        <p:spPr>
          <a:xfrm>
            <a:off x="11107083" y="3429000"/>
            <a:ext cx="0" cy="219937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uadroTexto 7">
            <a:extLst>
              <a:ext uri="{FF2B5EF4-FFF2-40B4-BE49-F238E27FC236}">
                <a16:creationId xmlns:a16="http://schemas.microsoft.com/office/drawing/2014/main" id="{51334E0C-0DAC-799B-263A-2B5434A40D53}"/>
              </a:ext>
            </a:extLst>
          </p:cNvPr>
          <p:cNvSpPr txBox="1"/>
          <p:nvPr/>
        </p:nvSpPr>
        <p:spPr>
          <a:xfrm>
            <a:off x="10399999" y="5628375"/>
            <a:ext cx="1414168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Band head</a:t>
            </a:r>
          </a:p>
        </p:txBody>
      </p:sp>
    </p:spTree>
    <p:extLst>
      <p:ext uri="{BB962C8B-B14F-4D97-AF65-F5344CB8AC3E}">
        <p14:creationId xmlns:p14="http://schemas.microsoft.com/office/powerpoint/2010/main" val="223899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7EB45C-3340-4771-B974-D40F9B032D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42B671-463A-FC25-D64B-A9FBB0D8A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C72D76-84FE-F370-1B9B-DAA4EBC18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BC31B51-CADD-2BF3-5B11-EC90A7CD7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Peaks taken from the Q-branch</a:t>
            </a:r>
            <a:endParaRPr lang="en-BE" dirty="0"/>
          </a:p>
        </p:txBody>
      </p:sp>
      <p:sp>
        <p:nvSpPr>
          <p:cNvPr id="9" name="Marcador de contenido 1">
            <a:extLst>
              <a:ext uri="{FF2B5EF4-FFF2-40B4-BE49-F238E27FC236}">
                <a16:creationId xmlns:a16="http://schemas.microsoft.com/office/drawing/2014/main" id="{EC021FFF-2E1F-20CE-02B4-0717E5D94EDC}"/>
              </a:ext>
            </a:extLst>
          </p:cNvPr>
          <p:cNvSpPr txBox="1">
            <a:spLocks/>
          </p:cNvSpPr>
          <p:nvPr/>
        </p:nvSpPr>
        <p:spPr>
          <a:xfrm>
            <a:off x="470004" y="1077265"/>
            <a:ext cx="10849562" cy="881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/>
              <a:t>19 arbitrary peaks were selected. These peaks are needed to constrain the rotational constants and the energy of the excited state.</a:t>
            </a:r>
          </a:p>
          <a:p>
            <a:pPr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26" name="Picture 25" descr="A screen shot of a graph&#10;&#10;Description automatically generated">
            <a:extLst>
              <a:ext uri="{FF2B5EF4-FFF2-40B4-BE49-F238E27FC236}">
                <a16:creationId xmlns:a16="http://schemas.microsoft.com/office/drawing/2014/main" id="{E94F6715-B186-2A50-487F-FFD272E52B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4801" y="1889458"/>
            <a:ext cx="8104052" cy="438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0737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D5E148-5BB9-1C8A-7D72-BDE71FAB00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oup of blue graphs&#10;&#10;Description automatically generated">
            <a:extLst>
              <a:ext uri="{FF2B5EF4-FFF2-40B4-BE49-F238E27FC236}">
                <a16:creationId xmlns:a16="http://schemas.microsoft.com/office/drawing/2014/main" id="{0FBCAD4A-ED17-5BE6-1587-0A184FBEAC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2124" y="1152000"/>
            <a:ext cx="7719876" cy="4370576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9962E4-BE30-C7D4-073D-6E4FACBDD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E0F31E-5777-3BA5-26C3-CAD9DDF12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1912DE9-6D98-25E1-2723-4AE7892D9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Final fit and estimation of statistical errors</a:t>
            </a:r>
            <a:endParaRPr lang="en-BE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33C917-B37F-E679-706F-96DCDE63CCDC}"/>
              </a:ext>
            </a:extLst>
          </p:cNvPr>
          <p:cNvSpPr txBox="1">
            <a:spLocks/>
          </p:cNvSpPr>
          <p:nvPr/>
        </p:nvSpPr>
        <p:spPr>
          <a:xfrm>
            <a:off x="136358" y="1074260"/>
            <a:ext cx="4387516" cy="48431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en-US" sz="2000" dirty="0"/>
              <a:t>Once the fitted spectrum matched the experimental data, the fitting was automatize using Python. </a:t>
            </a:r>
          </a:p>
          <a:p>
            <a:pPr algn="just">
              <a:spcAft>
                <a:spcPts val="600"/>
              </a:spcAft>
            </a:pPr>
            <a:r>
              <a:rPr lang="en-US" sz="2000" dirty="0"/>
              <a:t>Based on the uncertainty in each HFS peak, a Gaussian distribution was created: (centroid = HFS peak centroid) and (width = HFS peak uncertainty).</a:t>
            </a:r>
          </a:p>
          <a:p>
            <a:pPr algn="just">
              <a:spcAft>
                <a:spcPts val="600"/>
              </a:spcAft>
            </a:pPr>
            <a:r>
              <a:rPr lang="en-US" sz="2000" dirty="0"/>
              <a:t>Re-fitting of the spectra with new peak centroids taken from the Gaussians.</a:t>
            </a:r>
          </a:p>
          <a:p>
            <a:pPr algn="just">
              <a:spcAft>
                <a:spcPts val="600"/>
              </a:spcAft>
            </a:pPr>
            <a:r>
              <a:rPr lang="en-US" sz="2000" dirty="0"/>
              <a:t>Store the fitted molecular constants and re-fit the spectra (total = 5000).</a:t>
            </a:r>
          </a:p>
          <a:p>
            <a:pPr algn="just">
              <a:spcAft>
                <a:spcPts val="600"/>
              </a:spcAft>
            </a:pPr>
            <a:r>
              <a:rPr lang="en-US" sz="2000" dirty="0"/>
              <a:t>The retrieved distribution from each constant gives its nominal value and uncertainty.</a:t>
            </a:r>
          </a:p>
          <a:p>
            <a:pPr marL="0" indent="0" algn="just">
              <a:spcAft>
                <a:spcPts val="600"/>
              </a:spcAft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0478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825BB4-C674-ACCF-114A-63C14B3CF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C749F79-628C-231E-67F7-383793276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58C7E7F-A55E-1900-2AB0-1B745D238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131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z="1100" smtClean="0"/>
              <a:t>16</a:t>
            </a:fld>
            <a:endParaRPr lang="nl-NL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6FF0560E-DC0C-63A4-6F36-65674AE0B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578" y="68243"/>
            <a:ext cx="11041200" cy="1152000"/>
          </a:xfrm>
        </p:spPr>
        <p:txBody>
          <a:bodyPr>
            <a:normAutofit/>
          </a:bodyPr>
          <a:lstStyle/>
          <a:p>
            <a:r>
              <a:rPr lang="en-US" sz="3600" dirty="0"/>
              <a:t>Molecular constants with Q lines (mean)</a:t>
            </a:r>
          </a:p>
        </p:txBody>
      </p:sp>
      <p:pic>
        <p:nvPicPr>
          <p:cNvPr id="7" name="Picture 6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BF70564F-A022-6C73-32F1-80943E7E19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265" y="887643"/>
            <a:ext cx="9190059" cy="520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1911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FD21EF-ADC0-9B9E-3D16-2012F464D1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8DBACB-9E50-C3C7-F44E-35E5C831D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Systematic error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718699A-7777-8A05-1931-37F3B8E35864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199313" y="6210300"/>
            <a:ext cx="4992687" cy="647700"/>
          </a:xfrm>
        </p:spPr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6" name="Marcador de número de diapositiva 3">
            <a:extLst>
              <a:ext uri="{FF2B5EF4-FFF2-40B4-BE49-F238E27FC236}">
                <a16:creationId xmlns:a16="http://schemas.microsoft.com/office/drawing/2014/main" id="{356122D0-A90E-522F-77D0-8987307E5A10}"/>
              </a:ext>
            </a:extLst>
          </p:cNvPr>
          <p:cNvSpPr txBox="1">
            <a:spLocks/>
          </p:cNvSpPr>
          <p:nvPr/>
        </p:nvSpPr>
        <p:spPr>
          <a:xfrm>
            <a:off x="228131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nl-NL"/>
            </a:defPPr>
            <a:lvl1pPr marL="0" algn="l" defTabSz="914400" rtl="0" eaLnBrk="1" latinLnBrk="0" hangingPunct="1">
              <a:defRPr sz="1000" kern="1200" baseline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297500-7527-634B-90F4-69D0994C32B4}" type="slidenum">
              <a:rPr kumimoji="0" lang="nl-NL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nl-NL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13643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6BFCFC-2B50-3ABC-D5C8-4CB7C41D02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100B25E-5213-B257-D234-F9ED2AFF8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D1D762-1EEE-4E29-0182-7903DB64E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131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z="1100" smtClean="0"/>
              <a:t>18</a:t>
            </a:fld>
            <a:endParaRPr lang="nl-NL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6804ADC7-6DD0-7AAE-BA5A-E8001A2CC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ISCOOL voltages and reference diodes across scans</a:t>
            </a:r>
          </a:p>
        </p:txBody>
      </p:sp>
      <p:pic>
        <p:nvPicPr>
          <p:cNvPr id="12" name="Picture 11" descr="A graph with blue dots&#10;&#10;Description automatically generated">
            <a:extLst>
              <a:ext uri="{FF2B5EF4-FFF2-40B4-BE49-F238E27FC236}">
                <a16:creationId xmlns:a16="http://schemas.microsoft.com/office/drawing/2014/main" id="{55F181A5-6981-AAEC-F0B6-B5392EDF98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5284" y="1477422"/>
            <a:ext cx="5852172" cy="4389129"/>
          </a:xfrm>
          <a:prstGeom prst="rect">
            <a:avLst/>
          </a:prstGeom>
        </p:spPr>
      </p:pic>
      <p:pic>
        <p:nvPicPr>
          <p:cNvPr id="14" name="Picture 13" descr="A graph with numbers and dots&#10;&#10;Description automatically generated">
            <a:extLst>
              <a:ext uri="{FF2B5EF4-FFF2-40B4-BE49-F238E27FC236}">
                <a16:creationId xmlns:a16="http://schemas.microsoft.com/office/drawing/2014/main" id="{91B96A2D-1DA5-8FFF-542C-3356216B40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828" y="1477421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3278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3C00FF-DAFF-A14B-25D2-1B00A0ECA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F423A98-5796-E4B1-4120-4BB2CAD9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0B6B0A2-0DCB-5C00-5D9B-AE95E5DE2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131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z="1100" smtClean="0"/>
              <a:t>19</a:t>
            </a:fld>
            <a:endParaRPr lang="nl-NL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25BC52BE-F470-4706-0E59-0A9C0FDF5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ISCOOL voltage systematic error contribution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48E2BB-5F0D-5E0D-601A-89C6C91068DF}"/>
              </a:ext>
            </a:extLst>
          </p:cNvPr>
          <p:cNvSpPr txBox="1"/>
          <p:nvPr/>
        </p:nvSpPr>
        <p:spPr>
          <a:xfrm>
            <a:off x="552131" y="3483307"/>
            <a:ext cx="94651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This error was obtained individually for each of the 38 peaks on the R-branch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same procedure was done for the voltage divider calibration factor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7FF6040-A46C-280E-18F8-EF550660DA33}"/>
              </a:ext>
            </a:extLst>
          </p:cNvPr>
          <p:cNvSpPr/>
          <p:nvPr/>
        </p:nvSpPr>
        <p:spPr>
          <a:xfrm>
            <a:off x="818484" y="1272488"/>
            <a:ext cx="2333958" cy="7328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Calculate ISCOOL voltage mean for each scan</a:t>
            </a:r>
            <a:endParaRPr lang="en-BE" sz="16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FA6F363-8463-692D-C478-CF97ED98636E}"/>
              </a:ext>
            </a:extLst>
          </p:cNvPr>
          <p:cNvCxnSpPr>
            <a:cxnSpLocks/>
            <a:stCxn id="2" idx="3"/>
          </p:cNvCxnSpPr>
          <p:nvPr/>
        </p:nvCxnSpPr>
        <p:spPr>
          <a:xfrm>
            <a:off x="3152442" y="1638928"/>
            <a:ext cx="837667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18FB811A-78AF-12AC-6A03-3C2EBE0CD024}"/>
              </a:ext>
            </a:extLst>
          </p:cNvPr>
          <p:cNvSpPr/>
          <p:nvPr/>
        </p:nvSpPr>
        <p:spPr>
          <a:xfrm>
            <a:off x="3990109" y="1272488"/>
            <a:ext cx="2333958" cy="7328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Doppler shift to the ion frame at 30KeV</a:t>
            </a:r>
            <a:endParaRPr lang="en-BE" sz="16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A8A8DF7-A4EC-A1FB-96E1-E672A755F5EF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6324067" y="1638928"/>
            <a:ext cx="9144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21F79F4-7EED-CC75-A5B8-3140C0945D12}"/>
              </a:ext>
            </a:extLst>
          </p:cNvPr>
          <p:cNvSpPr/>
          <p:nvPr/>
        </p:nvSpPr>
        <p:spPr>
          <a:xfrm>
            <a:off x="7251256" y="1266553"/>
            <a:ext cx="2525790" cy="7328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Add an uncertainty on the voltage = voltage std</a:t>
            </a:r>
            <a:endParaRPr lang="en-BE" sz="16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BDC12B5-CF4B-9790-78A0-933977690BCF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8514151" y="1999433"/>
            <a:ext cx="0" cy="62866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B1ACBE9A-10F1-7668-8D52-52558C2F503F}"/>
              </a:ext>
            </a:extLst>
          </p:cNvPr>
          <p:cNvSpPr/>
          <p:nvPr/>
        </p:nvSpPr>
        <p:spPr>
          <a:xfrm>
            <a:off x="7238467" y="2643272"/>
            <a:ext cx="2525790" cy="7328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Doppler shift back to the lab frame</a:t>
            </a:r>
            <a:endParaRPr lang="en-BE" sz="1600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7CCCD47-9F4E-5C7C-C2A6-5A777A1CB10D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6372025" y="3009712"/>
            <a:ext cx="866442" cy="1324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5273D5FF-2D89-1E75-0CB7-0FAE85DD08BB}"/>
              </a:ext>
            </a:extLst>
          </p:cNvPr>
          <p:cNvSpPr/>
          <p:nvPr/>
        </p:nvSpPr>
        <p:spPr>
          <a:xfrm>
            <a:off x="3990109" y="2656520"/>
            <a:ext cx="2333958" cy="7328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Uncertainty on the wavelength used for the fit as systematic</a:t>
            </a:r>
            <a:endParaRPr lang="en-BE" sz="1600" dirty="0"/>
          </a:p>
        </p:txBody>
      </p:sp>
      <p:pic>
        <p:nvPicPr>
          <p:cNvPr id="33" name="Picture 32" descr="A graph of a function&#10;&#10;Description automatically generated">
            <a:extLst>
              <a:ext uri="{FF2B5EF4-FFF2-40B4-BE49-F238E27FC236}">
                <a16:creationId xmlns:a16="http://schemas.microsoft.com/office/drawing/2014/main" id="{8830CD31-118A-5C1F-6D91-FF2BC91E78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9079" y="4341100"/>
            <a:ext cx="2481030" cy="1860772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01EA769-C982-AA8B-A7D5-39E6281F25F9}"/>
              </a:ext>
            </a:extLst>
          </p:cNvPr>
          <p:cNvCxnSpPr>
            <a:cxnSpLocks/>
          </p:cNvCxnSpPr>
          <p:nvPr/>
        </p:nvCxnSpPr>
        <p:spPr>
          <a:xfrm>
            <a:off x="5069698" y="5294804"/>
            <a:ext cx="837667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 descr="A graph of a function&#10;&#10;Description automatically generated">
            <a:extLst>
              <a:ext uri="{FF2B5EF4-FFF2-40B4-BE49-F238E27FC236}">
                <a16:creationId xmlns:a16="http://schemas.microsoft.com/office/drawing/2014/main" id="{921C678D-48CC-18A5-C9E0-2657292574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2245" y="4354991"/>
            <a:ext cx="2481030" cy="1860772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BE8A383E-F7F8-CEAD-9956-EF3116486103}"/>
              </a:ext>
            </a:extLst>
          </p:cNvPr>
          <p:cNvSpPr txBox="1"/>
          <p:nvPr/>
        </p:nvSpPr>
        <p:spPr>
          <a:xfrm>
            <a:off x="961236" y="4218770"/>
            <a:ext cx="35738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FWHM = centroid uncertainty</a:t>
            </a:r>
            <a:endParaRPr lang="en-BE" sz="2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CC24E41-6001-3CE8-DE08-8C6EF5FD8F60}"/>
              </a:ext>
            </a:extLst>
          </p:cNvPr>
          <p:cNvSpPr txBox="1"/>
          <p:nvPr/>
        </p:nvSpPr>
        <p:spPr>
          <a:xfrm>
            <a:off x="6081143" y="4218770"/>
            <a:ext cx="4898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FWHM = voltage + diode uncertainties</a:t>
            </a:r>
            <a:endParaRPr lang="en-BE" sz="2000" dirty="0"/>
          </a:p>
        </p:txBody>
      </p:sp>
    </p:spTree>
    <p:extLst>
      <p:ext uri="{BB962C8B-B14F-4D97-AF65-F5344CB8AC3E}">
        <p14:creationId xmlns:p14="http://schemas.microsoft.com/office/powerpoint/2010/main" val="473605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FB8D1C-077E-4AAE-8154-935866F2F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introduction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A474036-0705-4A7D-A560-CC6298966FA9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199313" y="6210300"/>
            <a:ext cx="4992687" cy="647700"/>
          </a:xfrm>
        </p:spPr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6" name="Marcador de número de diapositiva 3">
            <a:extLst>
              <a:ext uri="{FF2B5EF4-FFF2-40B4-BE49-F238E27FC236}">
                <a16:creationId xmlns:a16="http://schemas.microsoft.com/office/drawing/2014/main" id="{854CFDEB-73F5-FE01-1A7B-B53FE8134996}"/>
              </a:ext>
            </a:extLst>
          </p:cNvPr>
          <p:cNvSpPr txBox="1">
            <a:spLocks/>
          </p:cNvSpPr>
          <p:nvPr/>
        </p:nvSpPr>
        <p:spPr>
          <a:xfrm>
            <a:off x="228131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nl-NL"/>
            </a:defPPr>
            <a:lvl1pPr marL="0" algn="l" defTabSz="914400" rtl="0" eaLnBrk="1" latinLnBrk="0" hangingPunct="1">
              <a:defRPr sz="1000" kern="1200" baseline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297500-7527-634B-90F4-69D0994C32B4}" type="slidenum">
              <a:rPr kumimoji="0" lang="nl-NL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nl-NL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10447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7D715A-E607-784C-9482-A8897E2B37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AEBAA4B-573D-F7D0-4B22-E137FDC85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5C6EA6D-7FBE-1FFF-81E1-1D345DF7F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131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z="1100" smtClean="0"/>
              <a:t>20</a:t>
            </a:fld>
            <a:endParaRPr lang="nl-NL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01954CDA-F238-360F-9C8E-ED41C185F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Sources of systematic error (MHz)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6101DDD-C6BA-3A83-6F90-1A15570D0B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822489"/>
              </p:ext>
            </p:extLst>
          </p:nvPr>
        </p:nvGraphicFramePr>
        <p:xfrm>
          <a:off x="674374" y="1578106"/>
          <a:ext cx="1056699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3398">
                  <a:extLst>
                    <a:ext uri="{9D8B030D-6E8A-4147-A177-3AD203B41FA5}">
                      <a16:colId xmlns:a16="http://schemas.microsoft.com/office/drawing/2014/main" val="1508173461"/>
                    </a:ext>
                  </a:extLst>
                </a:gridCol>
                <a:gridCol w="2113398">
                  <a:extLst>
                    <a:ext uri="{9D8B030D-6E8A-4147-A177-3AD203B41FA5}">
                      <a16:colId xmlns:a16="http://schemas.microsoft.com/office/drawing/2014/main" val="2094934508"/>
                    </a:ext>
                  </a:extLst>
                </a:gridCol>
                <a:gridCol w="2113398">
                  <a:extLst>
                    <a:ext uri="{9D8B030D-6E8A-4147-A177-3AD203B41FA5}">
                      <a16:colId xmlns:a16="http://schemas.microsoft.com/office/drawing/2014/main" val="1398220793"/>
                    </a:ext>
                  </a:extLst>
                </a:gridCol>
                <a:gridCol w="2113398">
                  <a:extLst>
                    <a:ext uri="{9D8B030D-6E8A-4147-A177-3AD203B41FA5}">
                      <a16:colId xmlns:a16="http://schemas.microsoft.com/office/drawing/2014/main" val="3328472746"/>
                    </a:ext>
                  </a:extLst>
                </a:gridCol>
                <a:gridCol w="2113398">
                  <a:extLst>
                    <a:ext uri="{9D8B030D-6E8A-4147-A177-3AD203B41FA5}">
                      <a16:colId xmlns:a16="http://schemas.microsoft.com/office/drawing/2014/main" val="21712170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Rotational Line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ISCOOL variation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ISCOOL voltage divider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Reference diode variation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Total new peak FWHM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975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1.4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6569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870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2.0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1319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0.9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3.4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0787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2.0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22435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2.0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089504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5C1F8F5-672F-E1C7-18CA-8B5D7D4A580C}"/>
              </a:ext>
            </a:extLst>
          </p:cNvPr>
          <p:cNvSpPr txBox="1"/>
          <p:nvPr/>
        </p:nvSpPr>
        <p:spPr>
          <a:xfrm>
            <a:off x="575999" y="4799303"/>
            <a:ext cx="94651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Error due to ISCOOL variations were calculated for each individual peak.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Error due to Reference diode was obtained for the whole rotational line.</a:t>
            </a:r>
          </a:p>
        </p:txBody>
      </p:sp>
    </p:spTree>
    <p:extLst>
      <p:ext uri="{BB962C8B-B14F-4D97-AF65-F5344CB8AC3E}">
        <p14:creationId xmlns:p14="http://schemas.microsoft.com/office/powerpoint/2010/main" val="1118638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568CCA-60D9-3B8B-8C8C-429B75617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F3C3C4-E6AA-56CD-8897-D9D03B66A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21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C3FFD3D-3B71-CB17-E9F4-BB6EDE894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Systematic errors on the molecular constants of </a:t>
            </a:r>
            <a:r>
              <a:rPr lang="en-US" sz="3200" baseline="30000" dirty="0"/>
              <a:t>223</a:t>
            </a:r>
            <a:r>
              <a:rPr lang="en-US" sz="3200" dirty="0"/>
              <a:t>RaF</a:t>
            </a:r>
            <a:endParaRPr lang="en-BE" sz="32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4CBBEEC-BC7E-C0C8-D6CB-6567CDFB82A8}"/>
              </a:ext>
            </a:extLst>
          </p:cNvPr>
          <p:cNvSpPr txBox="1">
            <a:spLocks/>
          </p:cNvSpPr>
          <p:nvPr/>
        </p:nvSpPr>
        <p:spPr>
          <a:xfrm>
            <a:off x="136358" y="1386182"/>
            <a:ext cx="4387516" cy="453120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en-US" sz="2200" dirty="0"/>
              <a:t>Based on the previous uncertainty a Gaussian distribution was created: (centroid = HFS peak centroid) and (width = systematic uncertainty).</a:t>
            </a:r>
          </a:p>
          <a:p>
            <a:pPr algn="just">
              <a:spcAft>
                <a:spcPts val="600"/>
              </a:spcAft>
            </a:pPr>
            <a:r>
              <a:rPr lang="en-US" sz="2200" dirty="0"/>
              <a:t>Re-fitting of the spectra with new peak centroids taken from the Gaussians.</a:t>
            </a:r>
          </a:p>
          <a:p>
            <a:pPr algn="just">
              <a:spcAft>
                <a:spcPts val="600"/>
              </a:spcAft>
            </a:pPr>
            <a:r>
              <a:rPr lang="en-US" sz="2200" dirty="0"/>
              <a:t>Store the fitted molecular constants and re-fit the spectra using new peak centroids.</a:t>
            </a:r>
          </a:p>
          <a:p>
            <a:pPr algn="just">
              <a:spcAft>
                <a:spcPts val="600"/>
              </a:spcAft>
            </a:pPr>
            <a:r>
              <a:rPr lang="en-US" sz="2200" dirty="0"/>
              <a:t>The retrieved distribution from each constant gives its nominal value and uncertainty.</a:t>
            </a:r>
          </a:p>
          <a:p>
            <a:pPr marL="0" indent="0" algn="just">
              <a:spcAft>
                <a:spcPts val="600"/>
              </a:spcAft>
              <a:buFont typeface="Arial"/>
              <a:buNone/>
            </a:pPr>
            <a:endParaRPr lang="en-US" dirty="0"/>
          </a:p>
        </p:txBody>
      </p:sp>
      <p:pic>
        <p:nvPicPr>
          <p:cNvPr id="8" name="Picture 7" descr="A group of blue lines&#10;&#10;Description automatically generated">
            <a:extLst>
              <a:ext uri="{FF2B5EF4-FFF2-40B4-BE49-F238E27FC236}">
                <a16:creationId xmlns:a16="http://schemas.microsoft.com/office/drawing/2014/main" id="{1FDB663D-0291-914A-A8AD-3EF9DC134C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29" t="1625" r="2195"/>
          <a:stretch/>
        </p:blipFill>
        <p:spPr>
          <a:xfrm>
            <a:off x="4555005" y="1386182"/>
            <a:ext cx="7500637" cy="432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6247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D3286D-B1DD-F57B-D166-535421B57A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A890AB-B9BE-F915-9226-62687B9FE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Nuclear moments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822598F-FDD1-84F0-8EC7-5DD87FDF57F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199313" y="6210300"/>
            <a:ext cx="4992687" cy="647700"/>
          </a:xfrm>
        </p:spPr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6" name="Marcador de número de diapositiva 3">
            <a:extLst>
              <a:ext uri="{FF2B5EF4-FFF2-40B4-BE49-F238E27FC236}">
                <a16:creationId xmlns:a16="http://schemas.microsoft.com/office/drawing/2014/main" id="{D1D21C83-058A-F3A4-073C-44F303C2DE14}"/>
              </a:ext>
            </a:extLst>
          </p:cNvPr>
          <p:cNvSpPr txBox="1">
            <a:spLocks/>
          </p:cNvSpPr>
          <p:nvPr/>
        </p:nvSpPr>
        <p:spPr>
          <a:xfrm>
            <a:off x="228131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nl-NL"/>
            </a:defPPr>
            <a:lvl1pPr marL="0" algn="l" defTabSz="914400" rtl="0" eaLnBrk="1" latinLnBrk="0" hangingPunct="1">
              <a:defRPr sz="1000" kern="1200" baseline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297500-7527-634B-90F4-69D0994C32B4}" type="slidenum">
              <a:rPr kumimoji="0" lang="nl-NL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nl-NL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25096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568CCA-60D9-3B8B-8C8C-429B75617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F3C3C4-E6AA-56CD-8897-D9D03B66A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C3FFD3D-3B71-CB17-E9F4-BB6EDE894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19946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Extracting the nuclear moments</a:t>
            </a:r>
            <a:endParaRPr lang="en-BE" dirty="0"/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66D48A01-76AA-7BE2-E808-23CEEF08DA24}"/>
              </a:ext>
            </a:extLst>
          </p:cNvPr>
          <p:cNvSpPr txBox="1">
            <a:spLocks/>
          </p:cNvSpPr>
          <p:nvPr/>
        </p:nvSpPr>
        <p:spPr>
          <a:xfrm>
            <a:off x="574800" y="1154975"/>
            <a:ext cx="10807074" cy="4998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600"/>
              </a:spcAft>
              <a:buNone/>
            </a:pPr>
            <a:r>
              <a:rPr lang="en-US" sz="2000" dirty="0"/>
              <a:t>We can calculate the EFG of Leonid based on his theoretical </a:t>
            </a:r>
            <a:r>
              <a:rPr lang="en-US" sz="2000" dirty="0" err="1"/>
              <a:t>eqQ</a:t>
            </a:r>
            <a:r>
              <a:rPr lang="en-US" sz="2000" dirty="0"/>
              <a:t> and assumed Q = 1.21.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ontent Placeholder 1">
                <a:extLst>
                  <a:ext uri="{FF2B5EF4-FFF2-40B4-BE49-F238E27FC236}">
                    <a16:creationId xmlns:a16="http://schemas.microsoft.com/office/drawing/2014/main" id="{3F3C9259-3FDC-A37C-6F5A-F6C38725BC1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48487" y="4728052"/>
                <a:ext cx="4309441" cy="4923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Aft>
                    <a:spcPts val="600"/>
                  </a:spcAft>
                  <a:buFont typeface="Arial"/>
                  <a:buNone/>
                </a:pP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200" dirty="0"/>
                  <a:t>(</a:t>
                </a:r>
                <a:r>
                  <a:rPr lang="en-US" sz="2200" baseline="30000" dirty="0"/>
                  <a:t>223</a:t>
                </a:r>
                <a:r>
                  <a:rPr lang="en-US" sz="2200" dirty="0"/>
                  <a:t>RaF)</a:t>
                </a:r>
                <a:r>
                  <a:rPr lang="en-US" sz="2200" baseline="-25000" dirty="0"/>
                  <a:t>ground</a:t>
                </a:r>
                <a:r>
                  <a:rPr lang="en-US" sz="2200" dirty="0"/>
                  <a:t> = 1.21(7) b</a:t>
                </a:r>
                <a:endParaRPr lang="en-US" sz="2200" baseline="-25000" dirty="0"/>
              </a:p>
            </p:txBody>
          </p:sp>
        </mc:Choice>
        <mc:Fallback xmlns="">
          <p:sp>
            <p:nvSpPr>
              <p:cNvPr id="21" name="Content Placeholder 1">
                <a:extLst>
                  <a:ext uri="{FF2B5EF4-FFF2-40B4-BE49-F238E27FC236}">
                    <a16:creationId xmlns:a16="http://schemas.microsoft.com/office/drawing/2014/main" id="{3F3C9259-3FDC-A37C-6F5A-F6C38725BC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487" y="4728052"/>
                <a:ext cx="4309441" cy="492356"/>
              </a:xfrm>
              <a:prstGeom prst="rect">
                <a:avLst/>
              </a:prstGeom>
              <a:blipFill>
                <a:blip r:embed="rId3"/>
                <a:stretch>
                  <a:fillRect t="-7500" b="-13750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57A863F-1622-4D69-2577-A390FE48AD1B}"/>
                  </a:ext>
                </a:extLst>
              </p:cNvPr>
              <p:cNvSpPr txBox="1"/>
              <p:nvPr/>
            </p:nvSpPr>
            <p:spPr>
              <a:xfrm>
                <a:off x="4099488" y="3844749"/>
                <a:ext cx="4221861" cy="7107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i="1" baseline="30000">
                              <a:latin typeface="Cambria Math" panose="02040503050406030204" pitchFamily="18" charset="0"/>
                            </a:rPr>
                            <m:t>223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𝑅𝑎</m:t>
                          </m:r>
                        </m:e>
                      </m:d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𝑒𝑥𝑝</m:t>
                              </m:r>
                            </m:sub>
                          </m:s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200" i="1" baseline="30000">
                              <a:latin typeface="Cambria Math" panose="02040503050406030204" pitchFamily="18" charset="0"/>
                            </a:rPr>
                            <m:t>223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𝑅𝑎𝐹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𝑅𝑎𝐹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𝑡h𝑒𝑜</m:t>
                              </m:r>
                            </m:sub>
                          </m:s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0.2349647</m:t>
                          </m:r>
                        </m:den>
                      </m:f>
                    </m:oMath>
                  </m:oMathPara>
                </a14:m>
                <a:endParaRPr lang="en-BE" sz="22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57A863F-1622-4D69-2577-A390FE48AD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9488" y="3844749"/>
                <a:ext cx="4221861" cy="7107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ontent Placeholder 1">
                <a:extLst>
                  <a:ext uri="{FF2B5EF4-FFF2-40B4-BE49-F238E27FC236}">
                    <a16:creationId xmlns:a16="http://schemas.microsoft.com/office/drawing/2014/main" id="{86583072-620E-E723-63F8-C7FEE4FD647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09272" y="5130215"/>
                <a:ext cx="4165006" cy="4923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2200" b="0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200" dirty="0"/>
                  <a:t>(</a:t>
                </a:r>
                <a:r>
                  <a:rPr lang="en-US" sz="2200" baseline="30000" dirty="0"/>
                  <a:t>223</a:t>
                </a:r>
                <a:r>
                  <a:rPr lang="en-US" sz="2200" dirty="0"/>
                  <a:t>RaF)</a:t>
                </a:r>
                <a:r>
                  <a:rPr lang="en-US" sz="2200" baseline="-25000" dirty="0"/>
                  <a:t>excited</a:t>
                </a:r>
                <a:r>
                  <a:rPr lang="en-US" sz="2200" dirty="0"/>
                  <a:t> = 1.25(7) b</a:t>
                </a:r>
                <a:endParaRPr lang="en-US" sz="2200" baseline="-25000" dirty="0"/>
              </a:p>
            </p:txBody>
          </p:sp>
        </mc:Choice>
        <mc:Fallback xmlns="">
          <p:sp>
            <p:nvSpPr>
              <p:cNvPr id="23" name="Content Placeholder 1">
                <a:extLst>
                  <a:ext uri="{FF2B5EF4-FFF2-40B4-BE49-F238E27FC236}">
                    <a16:creationId xmlns:a16="http://schemas.microsoft.com/office/drawing/2014/main" id="{86583072-620E-E723-63F8-C7FEE4FD64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9272" y="5130215"/>
                <a:ext cx="4165006" cy="492356"/>
              </a:xfrm>
              <a:prstGeom prst="rect">
                <a:avLst/>
              </a:prstGeom>
              <a:blipFill>
                <a:blip r:embed="rId5"/>
                <a:stretch>
                  <a:fillRect t="-7500" b="-13750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CuadroTexto 5">
            <a:extLst>
              <a:ext uri="{FF2B5EF4-FFF2-40B4-BE49-F238E27FC236}">
                <a16:creationId xmlns:a16="http://schemas.microsoft.com/office/drawing/2014/main" id="{80696DC4-33F2-FC8A-88B8-58C54BF8670D}"/>
              </a:ext>
            </a:extLst>
          </p:cNvPr>
          <p:cNvSpPr txBox="1"/>
          <p:nvPr/>
        </p:nvSpPr>
        <p:spPr>
          <a:xfrm>
            <a:off x="786063" y="6399131"/>
            <a:ext cx="61120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57200"/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[3] Petrov, A. N., &amp; </a:t>
            </a:r>
            <a:r>
              <a:rPr lang="en-US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Skripnikov</a:t>
            </a:r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L. V. (2020). Physical Review A, 102(6), 062801.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B41C767C-915D-7B2B-3DE2-CB42BE887379}"/>
              </a:ext>
            </a:extLst>
          </p:cNvPr>
          <p:cNvSpPr txBox="1">
            <a:spLocks/>
          </p:cNvSpPr>
          <p:nvPr/>
        </p:nvSpPr>
        <p:spPr>
          <a:xfrm>
            <a:off x="3352885" y="2704421"/>
            <a:ext cx="5277780" cy="1080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600"/>
              </a:spcAft>
              <a:buNone/>
            </a:pPr>
            <a:r>
              <a:rPr lang="en-US" sz="2000" dirty="0"/>
              <a:t>Extract the electric quadrupole moment </a:t>
            </a:r>
            <a:r>
              <a:rPr lang="en-US" sz="2000" b="1" dirty="0"/>
              <a:t>using the predicted EFG (main source of uncertainty).</a:t>
            </a:r>
            <a:endParaRPr lang="en-US" sz="20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A60C7A4-6D25-0832-3DD7-99D4E0D2FB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709508"/>
              </p:ext>
            </p:extLst>
          </p:nvPr>
        </p:nvGraphicFramePr>
        <p:xfrm>
          <a:off x="2032000" y="1783440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58242749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3953518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Ground state </a:t>
                      </a:r>
                      <a:r>
                        <a:rPr lang="en-US" dirty="0" err="1"/>
                        <a:t>EFG</a:t>
                      </a:r>
                      <a:r>
                        <a:rPr lang="en-US" baseline="-25000" dirty="0" err="1"/>
                        <a:t>theory</a:t>
                      </a:r>
                      <a:endParaRPr lang="en-BE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Excited state </a:t>
                      </a:r>
                      <a:r>
                        <a:rPr lang="en-US" dirty="0" err="1"/>
                        <a:t>EFG</a:t>
                      </a:r>
                      <a:r>
                        <a:rPr lang="en-US" baseline="-25000" dirty="0" err="1"/>
                        <a:t>theory</a:t>
                      </a:r>
                      <a:endParaRPr lang="en-BE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2952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-5.18(28)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-3.20(17)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33894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EA5139CC-0562-8684-2AD4-35728B3B3F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51097" y="5544153"/>
                <a:ext cx="4165006" cy="4923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2200" b="0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200" dirty="0"/>
                  <a:t>(</a:t>
                </a:r>
                <a:r>
                  <a:rPr lang="en-US" sz="2200" baseline="30000" dirty="0"/>
                  <a:t>223</a:t>
                </a:r>
                <a:r>
                  <a:rPr lang="en-US" sz="2200" dirty="0"/>
                  <a:t>Ra)</a:t>
                </a:r>
                <a:r>
                  <a:rPr lang="en-US" sz="2200" baseline="-25000" dirty="0"/>
                  <a:t>ground</a:t>
                </a:r>
                <a:r>
                  <a:rPr lang="en-US" sz="2200" dirty="0"/>
                  <a:t> </a:t>
                </a:r>
                <a:r>
                  <a:rPr lang="en-US" sz="2200"/>
                  <a:t>= 1.21(7</a:t>
                </a:r>
                <a:r>
                  <a:rPr lang="en-US" sz="2200" dirty="0"/>
                  <a:t>) b</a:t>
                </a:r>
                <a:endParaRPr lang="en-US" sz="2200" baseline="-25000" dirty="0"/>
              </a:p>
            </p:txBody>
          </p:sp>
        </mc:Choice>
        <mc:Fallback xmlns="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EA5139CC-0562-8684-2AD4-35728B3B3F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1097" y="5544153"/>
                <a:ext cx="4165006" cy="492356"/>
              </a:xfrm>
              <a:prstGeom prst="rect">
                <a:avLst/>
              </a:prstGeom>
              <a:blipFill>
                <a:blip r:embed="rId6"/>
                <a:stretch>
                  <a:fillRect t="-6173" b="-13580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ECEECD4-E8F2-47B8-D1FD-08E6C2B55397}"/>
              </a:ext>
            </a:extLst>
          </p:cNvPr>
          <p:cNvCxnSpPr>
            <a:cxnSpLocks/>
            <a:stCxn id="22" idx="1"/>
            <a:endCxn id="11" idx="3"/>
          </p:cNvCxnSpPr>
          <p:nvPr/>
        </p:nvCxnSpPr>
        <p:spPr>
          <a:xfrm flipH="1" flipV="1">
            <a:off x="3175400" y="3983634"/>
            <a:ext cx="924088" cy="21650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31ABD74-79F8-08D3-DB64-D4B393BAF8CD}"/>
              </a:ext>
            </a:extLst>
          </p:cNvPr>
          <p:cNvSpPr txBox="1"/>
          <p:nvPr/>
        </p:nvSpPr>
        <p:spPr>
          <a:xfrm>
            <a:off x="1503968" y="3629691"/>
            <a:ext cx="1671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Quadrupole moment</a:t>
            </a:r>
            <a:endParaRPr lang="en-BE" sz="20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EDD9502-80E2-95A6-AD4A-56811EDC048C}"/>
              </a:ext>
            </a:extLst>
          </p:cNvPr>
          <p:cNvCxnSpPr>
            <a:cxnSpLocks/>
          </p:cNvCxnSpPr>
          <p:nvPr/>
        </p:nvCxnSpPr>
        <p:spPr>
          <a:xfrm flipV="1">
            <a:off x="7907383" y="3629691"/>
            <a:ext cx="1349828" cy="35394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0FA15E5-8F56-F58E-263B-D7416ABB90FD}"/>
              </a:ext>
            </a:extLst>
          </p:cNvPr>
          <p:cNvSpPr txBox="1"/>
          <p:nvPr/>
        </p:nvSpPr>
        <p:spPr>
          <a:xfrm>
            <a:off x="9149282" y="3121859"/>
            <a:ext cx="1671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Quadrupole coupling constant</a:t>
            </a:r>
            <a:endParaRPr lang="en-BE" sz="20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3EFA12E-EEF4-E28C-AE69-B6796893E8EA}"/>
              </a:ext>
            </a:extLst>
          </p:cNvPr>
          <p:cNvCxnSpPr>
            <a:cxnSpLocks/>
          </p:cNvCxnSpPr>
          <p:nvPr/>
        </p:nvCxnSpPr>
        <p:spPr>
          <a:xfrm flipH="1">
            <a:off x="3352885" y="4450375"/>
            <a:ext cx="2101994" cy="12748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6884D13A-F641-144C-59DA-A0EA18B029ED}"/>
              </a:ext>
            </a:extLst>
          </p:cNvPr>
          <p:cNvSpPr txBox="1"/>
          <p:nvPr/>
        </p:nvSpPr>
        <p:spPr>
          <a:xfrm>
            <a:off x="2168220" y="4423976"/>
            <a:ext cx="1671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EFG</a:t>
            </a:r>
            <a:endParaRPr lang="en-BE" sz="2000" dirty="0"/>
          </a:p>
        </p:txBody>
      </p:sp>
    </p:spTree>
    <p:extLst>
      <p:ext uri="{BB962C8B-B14F-4D97-AF65-F5344CB8AC3E}">
        <p14:creationId xmlns:p14="http://schemas.microsoft.com/office/powerpoint/2010/main" val="3721181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10" grpId="0"/>
      <p:bldP spid="11" grpId="0"/>
      <p:bldP spid="14" grpId="0"/>
      <p:bldP spid="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C8770E-C52A-FF11-7A64-3D2DA3BDA8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F26624-E324-2F37-02B0-B21449F1E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85DA94-D965-DB2E-E5EA-932B123D5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5362D04-CB4C-92C5-064A-C964893D8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19946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Extracting the nuclear moments</a:t>
            </a:r>
            <a:endParaRPr lang="en-BE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5645C7B-DA71-1809-C82B-3D07360313C8}"/>
              </a:ext>
            </a:extLst>
          </p:cNvPr>
          <p:cNvSpPr txBox="1">
            <a:spLocks/>
          </p:cNvSpPr>
          <p:nvPr/>
        </p:nvSpPr>
        <p:spPr>
          <a:xfrm>
            <a:off x="574800" y="1264219"/>
            <a:ext cx="10803442" cy="846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600"/>
              </a:spcAft>
              <a:buNone/>
            </a:pPr>
            <a:r>
              <a:rPr lang="en-US" sz="2000" dirty="0"/>
              <a:t>Similarly, we can extract the magnetic dipole moment </a:t>
            </a:r>
            <a:r>
              <a:rPr lang="en-US" sz="2000" b="1" dirty="0"/>
              <a:t>using the known moments of an isotope (</a:t>
            </a:r>
            <a:r>
              <a:rPr lang="en-US" sz="2000" b="1" baseline="30000" dirty="0"/>
              <a:t>225</a:t>
            </a:r>
            <a:r>
              <a:rPr lang="en-US" sz="2000" b="1" dirty="0"/>
              <a:t>RaF)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F5D0DA9-94F3-94A5-373E-49D83C8D30D1}"/>
                  </a:ext>
                </a:extLst>
              </p:cNvPr>
              <p:cNvSpPr txBox="1"/>
              <p:nvPr/>
            </p:nvSpPr>
            <p:spPr>
              <a:xfrm>
                <a:off x="4074975" y="2284615"/>
                <a:ext cx="3634713" cy="7377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d>
                                <m:d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∥</m:t>
                                  </m:r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,⊥</m:t>
                                  </m:r>
                                </m:e>
                              </m:d>
                            </m:sub>
                          </m:s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  <m:d>
                                <m:d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∥,⊥</m:t>
                                  </m:r>
                                </m:e>
                              </m:d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𝑟𝑒𝑓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BE" sz="22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F5D0DA9-94F3-94A5-373E-49D83C8D30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975" y="2284615"/>
                <a:ext cx="3634713" cy="73770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CuadroTexto 5">
            <a:extLst>
              <a:ext uri="{FF2B5EF4-FFF2-40B4-BE49-F238E27FC236}">
                <a16:creationId xmlns:a16="http://schemas.microsoft.com/office/drawing/2014/main" id="{1B914508-D38A-A770-3505-7CA41689C8B9}"/>
              </a:ext>
            </a:extLst>
          </p:cNvPr>
          <p:cNvSpPr txBox="1"/>
          <p:nvPr/>
        </p:nvSpPr>
        <p:spPr>
          <a:xfrm>
            <a:off x="786063" y="6303944"/>
            <a:ext cx="61120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[4] </a:t>
            </a:r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Lynch, K. M., et al. (2018). Physical Review C, 97(2), 024309.</a:t>
            </a:r>
          </a:p>
          <a:p>
            <a:pPr lvl="0" defTabSz="457200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[5] Wilkins, S., et al. (2023). </a:t>
            </a: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arXiv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preprint arXiv:2311.04121.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EFC49D3F-ED03-4343-6557-263219B450A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86549574"/>
                  </p:ext>
                </p:extLst>
              </p:nvPr>
            </p:nvGraphicFramePr>
            <p:xfrm>
              <a:off x="1224000" y="3609129"/>
              <a:ext cx="9628032" cy="113842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07008">
                      <a:extLst>
                        <a:ext uri="{9D8B030D-6E8A-4147-A177-3AD203B41FA5}">
                          <a16:colId xmlns:a16="http://schemas.microsoft.com/office/drawing/2014/main" val="1366125590"/>
                        </a:ext>
                      </a:extLst>
                    </a:gridCol>
                    <a:gridCol w="2407008">
                      <a:extLst>
                        <a:ext uri="{9D8B030D-6E8A-4147-A177-3AD203B41FA5}">
                          <a16:colId xmlns:a16="http://schemas.microsoft.com/office/drawing/2014/main" val="2642513792"/>
                        </a:ext>
                      </a:extLst>
                    </a:gridCol>
                    <a:gridCol w="2407008">
                      <a:extLst>
                        <a:ext uri="{9D8B030D-6E8A-4147-A177-3AD203B41FA5}">
                          <a16:colId xmlns:a16="http://schemas.microsoft.com/office/drawing/2014/main" val="4225922991"/>
                        </a:ext>
                      </a:extLst>
                    </a:gridCol>
                    <a:gridCol w="2407008">
                      <a:extLst>
                        <a:ext uri="{9D8B030D-6E8A-4147-A177-3AD203B41FA5}">
                          <a16:colId xmlns:a16="http://schemas.microsoft.com/office/drawing/2014/main" val="289830892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State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en-US" sz="1800" b="1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sz="1800" i="1" smtClean="0">
                                        <a:latin typeface="Cambria Math" panose="02040503050406030204" pitchFamily="18" charset="0"/>
                                      </a:rPr>
                                      <m:t>∥</m:t>
                                    </m:r>
                                  </m:sub>
                                </m:sSub>
                                <m:r>
                                  <a:rPr lang="en-US" sz="1800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Weighted mean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862692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i="0" dirty="0" smtClean="0">
                                        <a:latin typeface="Cambria Math" panose="02040503050406030204" pitchFamily="18" charset="0"/>
                                      </a:rPr>
                                      <m:t>Σ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p>
                                  <m:sSupPr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p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𝐵𝑊</m:t>
                                    </m:r>
                                  </m:sup>
                                </m:sSup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0.2686(10)[10]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0.2736(6)[7]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0.2722(5)[6]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91733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Atomic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0.2703(6)[1]</a:t>
                          </a:r>
                          <a:endParaRPr lang="en-BE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/>
                            <a:t>0.2703(6)[1]</a:t>
                          </a:r>
                          <a:endParaRPr lang="en-BE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803889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EFC49D3F-ED03-4343-6557-263219B450A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86549574"/>
                  </p:ext>
                </p:extLst>
              </p:nvPr>
            </p:nvGraphicFramePr>
            <p:xfrm>
              <a:off x="1224000" y="3609129"/>
              <a:ext cx="9628032" cy="113842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07008">
                      <a:extLst>
                        <a:ext uri="{9D8B030D-6E8A-4147-A177-3AD203B41FA5}">
                          <a16:colId xmlns:a16="http://schemas.microsoft.com/office/drawing/2014/main" val="1366125590"/>
                        </a:ext>
                      </a:extLst>
                    </a:gridCol>
                    <a:gridCol w="2407008">
                      <a:extLst>
                        <a:ext uri="{9D8B030D-6E8A-4147-A177-3AD203B41FA5}">
                          <a16:colId xmlns:a16="http://schemas.microsoft.com/office/drawing/2014/main" val="2642513792"/>
                        </a:ext>
                      </a:extLst>
                    </a:gridCol>
                    <a:gridCol w="2407008">
                      <a:extLst>
                        <a:ext uri="{9D8B030D-6E8A-4147-A177-3AD203B41FA5}">
                          <a16:colId xmlns:a16="http://schemas.microsoft.com/office/drawing/2014/main" val="4225922991"/>
                        </a:ext>
                      </a:extLst>
                    </a:gridCol>
                    <a:gridCol w="2407008">
                      <a:extLst>
                        <a:ext uri="{9D8B030D-6E8A-4147-A177-3AD203B41FA5}">
                          <a16:colId xmlns:a16="http://schemas.microsoft.com/office/drawing/2014/main" val="2898308926"/>
                        </a:ext>
                      </a:extLst>
                    </a:gridCol>
                  </a:tblGrid>
                  <a:tr h="3716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State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8197" r="-200505" b="-2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200506" t="-8197" r="-101013" b="-2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Weighted mean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86269215"/>
                      </a:ext>
                    </a:extLst>
                  </a:tr>
                  <a:tr h="395986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253" t="-101538" r="-301266" b="-11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0.2686(10)[10]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0.2736(6)[7]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0.2722(5)[6]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91733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Atomic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0.2703(6)[1]</a:t>
                          </a:r>
                          <a:endParaRPr lang="en-BE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/>
                            <a:t>0.2703(6)[1]</a:t>
                          </a:r>
                          <a:endParaRPr lang="en-BE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803889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1775688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52AB83-4C82-0EB5-83C9-37DE89F9EC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B47D9C-35DA-2B60-91E2-4161E4151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A202BC-7F94-33E1-14F4-370737F5B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0E084C1-39F7-6600-F721-A420BBB58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Conclusions and outlook</a:t>
            </a:r>
            <a:endParaRPr lang="en-BE" dirty="0"/>
          </a:p>
        </p:txBody>
      </p:sp>
      <p:sp>
        <p:nvSpPr>
          <p:cNvPr id="9" name="Marcador de contenido 1">
            <a:extLst>
              <a:ext uri="{FF2B5EF4-FFF2-40B4-BE49-F238E27FC236}">
                <a16:creationId xmlns:a16="http://schemas.microsoft.com/office/drawing/2014/main" id="{0F9B5C94-D7CD-478A-FEC4-6038513C1A2E}"/>
              </a:ext>
            </a:extLst>
          </p:cNvPr>
          <p:cNvSpPr txBox="1">
            <a:spLocks/>
          </p:cNvSpPr>
          <p:nvPr/>
        </p:nvSpPr>
        <p:spPr>
          <a:xfrm>
            <a:off x="470004" y="1077264"/>
            <a:ext cx="10849562" cy="4537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800" dirty="0"/>
              <a:t>The selected peaks on the Q-branch does not affect the retrieved molecular constants.</a:t>
            </a:r>
          </a:p>
          <a:p>
            <a:pPr>
              <a:defRPr/>
            </a:pPr>
            <a:endParaRPr lang="en-US" sz="2800" dirty="0"/>
          </a:p>
          <a:p>
            <a:pPr>
              <a:defRPr/>
            </a:pPr>
            <a:r>
              <a:rPr lang="en-US" sz="2800" dirty="0"/>
              <a:t>The nuclear moments of </a:t>
            </a:r>
            <a:r>
              <a:rPr lang="en-US" sz="2800" baseline="30000" dirty="0"/>
              <a:t>223</a:t>
            </a:r>
            <a:r>
              <a:rPr lang="en-US" sz="2800" dirty="0"/>
              <a:t>RaF has been extracted and are in close agreement with the atomic data.</a:t>
            </a:r>
          </a:p>
          <a:p>
            <a:pPr marL="0" indent="0">
              <a:buNone/>
              <a:defRPr/>
            </a:pPr>
            <a:endParaRPr lang="en-US" sz="2800" dirty="0"/>
          </a:p>
          <a:p>
            <a:pPr>
              <a:defRPr/>
            </a:pPr>
            <a:r>
              <a:rPr lang="en-US" sz="2800" dirty="0"/>
              <a:t>Determine the number of R-lines needed to extract nuclear moments with enough precision (work in progress).</a:t>
            </a:r>
          </a:p>
          <a:p>
            <a:pPr>
              <a:defRPr/>
            </a:pPr>
            <a:endParaRPr lang="en-US" sz="2800" dirty="0"/>
          </a:p>
          <a:p>
            <a:pPr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240324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FC2519-D2E3-8701-F37A-D50BA25BA1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197934-1267-0E0E-4514-B4FFA07F1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attention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F1EE2C3-B879-B395-B07E-C3C06BD1D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6" name="Marcador de número de diapositiva 3">
            <a:extLst>
              <a:ext uri="{FF2B5EF4-FFF2-40B4-BE49-F238E27FC236}">
                <a16:creationId xmlns:a16="http://schemas.microsoft.com/office/drawing/2014/main" id="{796AA002-3E88-F58D-AEA1-229BF1F2F980}"/>
              </a:ext>
            </a:extLst>
          </p:cNvPr>
          <p:cNvSpPr txBox="1">
            <a:spLocks/>
          </p:cNvSpPr>
          <p:nvPr/>
        </p:nvSpPr>
        <p:spPr>
          <a:xfrm>
            <a:off x="228131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nl-NL"/>
            </a:defPPr>
            <a:lvl1pPr marL="0" algn="l" defTabSz="914400" rtl="0" eaLnBrk="1" latinLnBrk="0" hangingPunct="1">
              <a:defRPr sz="1000" kern="1200" baseline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297500-7527-634B-90F4-69D0994C32B4}" type="slidenum">
              <a:rPr kumimoji="0" lang="nl-NL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nl-NL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57927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C0F8F8-83E2-C6C5-977A-4DE02A1DE1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5773C-C1D0-15DD-330A-8D93D6760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2106C3-E5CE-0C09-8E02-4C07E715B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92F447-BEC2-88BC-B0A7-FE6C23840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64228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61DCF-0863-D9F2-5A5E-82560668D3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934A5BE-F2F3-272E-4784-2CB399477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35547F0-9C5F-10B2-CB2E-5BF5166D8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131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z="1100" smtClean="0"/>
              <a:t>28</a:t>
            </a:fld>
            <a:endParaRPr lang="nl-NL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97F9B63E-D528-9D6C-71E8-62B573CE4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Scan 6145 variation of ISCOOL and diode (example)</a:t>
            </a:r>
          </a:p>
        </p:txBody>
      </p:sp>
      <p:pic>
        <p:nvPicPr>
          <p:cNvPr id="8" name="Picture 7" descr="A blue sound wave&#10;&#10;Description automatically generated">
            <a:extLst>
              <a:ext uri="{FF2B5EF4-FFF2-40B4-BE49-F238E27FC236}">
                <a16:creationId xmlns:a16="http://schemas.microsoft.com/office/drawing/2014/main" id="{E6255EED-5048-4E50-13D4-3A183E342A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131" y="1698497"/>
            <a:ext cx="6060702" cy="3342067"/>
          </a:xfrm>
          <a:prstGeom prst="rect">
            <a:avLst/>
          </a:prstGeom>
        </p:spPr>
      </p:pic>
      <p:pic>
        <p:nvPicPr>
          <p:cNvPr id="10" name="Picture 9" descr="A blue line graph with numbers&#10;&#10;Description automatically generated">
            <a:extLst>
              <a:ext uri="{FF2B5EF4-FFF2-40B4-BE49-F238E27FC236}">
                <a16:creationId xmlns:a16="http://schemas.microsoft.com/office/drawing/2014/main" id="{986CA825-D9A7-3867-9B9B-7F93A1B56F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8833" y="1845958"/>
            <a:ext cx="5837852" cy="321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1801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512587-7276-0DF6-F1EF-761827C566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EA3A59-83FA-CEE2-F3AE-84F16F858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D2D55E-500C-5558-6F1A-9B8AB6F82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75414E8-6E51-D121-1805-E2E6B516B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Residuals on the second fit (assigned lines)</a:t>
            </a:r>
            <a:endParaRPr lang="en-BE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BB9C9A4-9204-3259-416B-ACD7F663704E}"/>
              </a:ext>
            </a:extLst>
          </p:cNvPr>
          <p:cNvGrpSpPr/>
          <p:nvPr/>
        </p:nvGrpSpPr>
        <p:grpSpPr>
          <a:xfrm>
            <a:off x="2229748" y="1415217"/>
            <a:ext cx="7607704" cy="4543042"/>
            <a:chOff x="2207119" y="1229779"/>
            <a:chExt cx="7607704" cy="4543042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F52129E-6A69-983B-B36A-442A190F7FB8}"/>
                </a:ext>
              </a:extLst>
            </p:cNvPr>
            <p:cNvGrpSpPr/>
            <p:nvPr/>
          </p:nvGrpSpPr>
          <p:grpSpPr>
            <a:xfrm>
              <a:off x="2276151" y="4996741"/>
              <a:ext cx="7538672" cy="776080"/>
              <a:chOff x="1571220" y="4956776"/>
              <a:chExt cx="7538672" cy="776080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2543DC9A-D870-D117-DC55-9824FBF9F1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39815" y="4958861"/>
                <a:ext cx="0" cy="276999"/>
              </a:xfrm>
              <a:prstGeom prst="line">
                <a:avLst/>
              </a:prstGeom>
              <a:ln w="381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AE143555-0C87-C666-326A-5D1774A7DF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09623" y="4956776"/>
                <a:ext cx="0" cy="276999"/>
              </a:xfrm>
              <a:prstGeom prst="line">
                <a:avLst/>
              </a:prstGeom>
              <a:ln w="381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B180EA75-0AAD-CB27-7460-F6B32AA2086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33951" y="5235860"/>
                <a:ext cx="375672" cy="0"/>
              </a:xfrm>
              <a:prstGeom prst="line">
                <a:avLst/>
              </a:prstGeom>
              <a:ln w="381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C36A20D7-1581-17DC-81F2-F7C6E4F847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00970" y="5038725"/>
                <a:ext cx="0" cy="276999"/>
              </a:xfrm>
              <a:prstGeom prst="line">
                <a:avLst/>
              </a:prstGeom>
              <a:ln w="381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3EB34E70-8D72-C8C2-EA04-3CD3D719E8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9892" y="5036640"/>
                <a:ext cx="0" cy="276999"/>
              </a:xfrm>
              <a:prstGeom prst="line">
                <a:avLst/>
              </a:prstGeom>
              <a:ln w="381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E3A693C-FFB2-5D14-B43B-0AF084F1BBC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95106" y="5313639"/>
                <a:ext cx="3214786" cy="2085"/>
              </a:xfrm>
              <a:prstGeom prst="line">
                <a:avLst/>
              </a:prstGeom>
              <a:ln w="381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CuadroTexto 7">
                <a:extLst>
                  <a:ext uri="{FF2B5EF4-FFF2-40B4-BE49-F238E27FC236}">
                    <a16:creationId xmlns:a16="http://schemas.microsoft.com/office/drawing/2014/main" id="{40545298-2BD7-3ADE-CB16-2D27F22BB551}"/>
                  </a:ext>
                </a:extLst>
              </p:cNvPr>
              <p:cNvSpPr txBox="1"/>
              <p:nvPr/>
            </p:nvSpPr>
            <p:spPr>
              <a:xfrm>
                <a:off x="6889566" y="5235860"/>
                <a:ext cx="1231731" cy="4969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000" dirty="0"/>
                  <a:t>R-branch</a:t>
                </a:r>
              </a:p>
            </p:txBody>
          </p:sp>
          <p:sp>
            <p:nvSpPr>
              <p:cNvPr id="21" name="CuadroTexto 7">
                <a:extLst>
                  <a:ext uri="{FF2B5EF4-FFF2-40B4-BE49-F238E27FC236}">
                    <a16:creationId xmlns:a16="http://schemas.microsoft.com/office/drawing/2014/main" id="{B2C33FE4-BF19-50DE-7C12-1D4872C3FA3C}"/>
                  </a:ext>
                </a:extLst>
              </p:cNvPr>
              <p:cNvSpPr txBox="1"/>
              <p:nvPr/>
            </p:nvSpPr>
            <p:spPr>
              <a:xfrm>
                <a:off x="1571220" y="5149531"/>
                <a:ext cx="1301134" cy="4969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000" dirty="0"/>
                  <a:t>Q-branch</a:t>
                </a:r>
              </a:p>
            </p:txBody>
          </p:sp>
        </p:grp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65BADF4-DE70-BB06-4A79-AB348484DA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7646"/>
            <a:stretch/>
          </p:blipFill>
          <p:spPr>
            <a:xfrm>
              <a:off x="2207119" y="1229779"/>
              <a:ext cx="7607704" cy="39576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6009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568CCA-60D9-3B8B-8C8C-429B75617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F3C3C4-E6AA-56CD-8897-D9D03B66A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C3FFD3D-3B71-CB17-E9F4-BB6EDE894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Laser spectroscopy on molecules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Marcador de contenido 1">
                <a:extLst>
                  <a:ext uri="{FF2B5EF4-FFF2-40B4-BE49-F238E27FC236}">
                    <a16:creationId xmlns:a16="http://schemas.microsoft.com/office/drawing/2014/main" id="{93503CCB-A69A-6F81-E282-812720FBCC1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13312" y="1717765"/>
                <a:ext cx="3910606" cy="167217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just">
                  <a:buNone/>
                  <a:defRPr/>
                </a:pPr>
                <a:r>
                  <a:rPr lang="en-US" dirty="0"/>
                  <a:t>Each rotational line is further split 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due to the electron-nuclear interaction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h𝑓𝑠</m:t>
                        </m:r>
                      </m:sub>
                    </m:sSub>
                  </m:oMath>
                </a14:m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).</a:t>
                </a:r>
              </a:p>
            </p:txBody>
          </p:sp>
        </mc:Choice>
        <mc:Fallback xmlns="">
          <p:sp>
            <p:nvSpPr>
              <p:cNvPr id="6" name="Marcador de contenido 1">
                <a:extLst>
                  <a:ext uri="{FF2B5EF4-FFF2-40B4-BE49-F238E27FC236}">
                    <a16:creationId xmlns:a16="http://schemas.microsoft.com/office/drawing/2014/main" id="{93503CCB-A69A-6F81-E282-812720FBCC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3312" y="1717765"/>
                <a:ext cx="3910606" cy="1672174"/>
              </a:xfrm>
              <a:prstGeom prst="rect">
                <a:avLst/>
              </a:prstGeom>
              <a:blipFill>
                <a:blip r:embed="rId3"/>
                <a:stretch>
                  <a:fillRect l="-2496" t="-2555" r="-2340" b="-1460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upo 9">
            <a:extLst>
              <a:ext uri="{FF2B5EF4-FFF2-40B4-BE49-F238E27FC236}">
                <a16:creationId xmlns:a16="http://schemas.microsoft.com/office/drawing/2014/main" id="{9DB14E5B-F84D-089E-A5CF-76D110EA6220}"/>
              </a:ext>
            </a:extLst>
          </p:cNvPr>
          <p:cNvGrpSpPr/>
          <p:nvPr/>
        </p:nvGrpSpPr>
        <p:grpSpPr>
          <a:xfrm>
            <a:off x="8137526" y="3669922"/>
            <a:ext cx="3780180" cy="2537550"/>
            <a:chOff x="6458064" y="2725509"/>
            <a:chExt cx="4637316" cy="2958130"/>
          </a:xfrm>
        </p:grpSpPr>
        <p:pic>
          <p:nvPicPr>
            <p:cNvPr id="12" name="Imagen 10">
              <a:extLst>
                <a:ext uri="{FF2B5EF4-FFF2-40B4-BE49-F238E27FC236}">
                  <a16:creationId xmlns:a16="http://schemas.microsoft.com/office/drawing/2014/main" id="{5A969C34-117E-C58E-83D7-57C6FC0E51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225"/>
            <a:stretch/>
          </p:blipFill>
          <p:spPr>
            <a:xfrm flipH="1">
              <a:off x="6746724" y="2725510"/>
              <a:ext cx="4348656" cy="2950545"/>
            </a:xfrm>
            <a:prstGeom prst="rect">
              <a:avLst/>
            </a:prstGeom>
          </p:spPr>
        </p:pic>
        <p:pic>
          <p:nvPicPr>
            <p:cNvPr id="13" name="Imagen 11">
              <a:extLst>
                <a:ext uri="{FF2B5EF4-FFF2-40B4-BE49-F238E27FC236}">
                  <a16:creationId xmlns:a16="http://schemas.microsoft.com/office/drawing/2014/main" id="{1F7D8381-669D-CEB3-35BB-C37F43E236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1050" t="52845" r="9460" b="41818"/>
            <a:stretch/>
          </p:blipFill>
          <p:spPr>
            <a:xfrm>
              <a:off x="7193816" y="4293899"/>
              <a:ext cx="440055" cy="157480"/>
            </a:xfrm>
            <a:prstGeom prst="rect">
              <a:avLst/>
            </a:prstGeom>
          </p:spPr>
        </p:pic>
        <p:pic>
          <p:nvPicPr>
            <p:cNvPr id="14" name="Imagen 12">
              <a:extLst>
                <a:ext uri="{FF2B5EF4-FFF2-40B4-BE49-F238E27FC236}">
                  <a16:creationId xmlns:a16="http://schemas.microsoft.com/office/drawing/2014/main" id="{9C5DC9CF-343B-794A-DC67-D23D0ACA9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94070"/>
            <a:stretch/>
          </p:blipFill>
          <p:spPr>
            <a:xfrm>
              <a:off x="6609232" y="2725509"/>
              <a:ext cx="274983" cy="2950545"/>
            </a:xfrm>
            <a:prstGeom prst="rect">
              <a:avLst/>
            </a:prstGeom>
          </p:spPr>
        </p:pic>
        <p:pic>
          <p:nvPicPr>
            <p:cNvPr id="15" name="Imagen 13">
              <a:extLst>
                <a:ext uri="{FF2B5EF4-FFF2-40B4-BE49-F238E27FC236}">
                  <a16:creationId xmlns:a16="http://schemas.microsoft.com/office/drawing/2014/main" id="{1CE9469E-F08F-3886-997D-2C2B889384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0345" t="89793" r="79138" b="3900"/>
            <a:stretch/>
          </p:blipFill>
          <p:spPr>
            <a:xfrm>
              <a:off x="10458649" y="5370605"/>
              <a:ext cx="487680" cy="186064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0F6AE22C-CCC4-D8D5-D39F-20DC5AB093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1247" t="89608" r="59683" b="5999"/>
            <a:stretch/>
          </p:blipFill>
          <p:spPr>
            <a:xfrm>
              <a:off x="9521693" y="5370605"/>
              <a:ext cx="420625" cy="129605"/>
            </a:xfrm>
            <a:prstGeom prst="rect">
              <a:avLst/>
            </a:prstGeom>
          </p:spPr>
        </p:pic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D441389C-0E0E-3DA1-32FC-041ED3D5AA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1735" t="89418" r="18406" b="4772"/>
            <a:stretch/>
          </p:blipFill>
          <p:spPr>
            <a:xfrm>
              <a:off x="7585999" y="5355669"/>
              <a:ext cx="457201" cy="171423"/>
            </a:xfrm>
            <a:prstGeom prst="rect">
              <a:avLst/>
            </a:prstGeom>
          </p:spPr>
        </p:pic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97AAA767-241C-ECCA-C173-95F3981208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1791" t="87905" r="7824" b="3638"/>
            <a:stretch/>
          </p:blipFill>
          <p:spPr>
            <a:xfrm>
              <a:off x="7151603" y="5355669"/>
              <a:ext cx="481585" cy="249517"/>
            </a:xfrm>
            <a:prstGeom prst="rect">
              <a:avLst/>
            </a:prstGeom>
          </p:spPr>
        </p:pic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43C7ECCE-73DD-04C1-005A-41653EA39F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1895" t="89860" r="49429" b="4714"/>
            <a:stretch/>
          </p:blipFill>
          <p:spPr>
            <a:xfrm>
              <a:off x="9062970" y="5370607"/>
              <a:ext cx="402337" cy="160112"/>
            </a:xfrm>
            <a:prstGeom prst="rect">
              <a:avLst/>
            </a:prstGeom>
          </p:spPr>
        </p:pic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373F7BC9-4DF5-95FD-8467-39FCDFA131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1526" t="89913" r="39535" b="5242"/>
            <a:stretch/>
          </p:blipFill>
          <p:spPr>
            <a:xfrm>
              <a:off x="8553171" y="5370607"/>
              <a:ext cx="414528" cy="142940"/>
            </a:xfrm>
            <a:prstGeom prst="rect">
              <a:avLst/>
            </a:prstGeom>
          </p:spPr>
        </p:pic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140538D0-05B5-2BDF-A71F-D040C0A392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1546" t="89723" r="28595" b="5822"/>
            <a:stretch/>
          </p:blipFill>
          <p:spPr>
            <a:xfrm>
              <a:off x="8072027" y="5370606"/>
              <a:ext cx="444569" cy="127837"/>
            </a:xfrm>
            <a:prstGeom prst="rect">
              <a:avLst/>
            </a:prstGeom>
          </p:spPr>
        </p:pic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DD52B54B-5EF6-7934-545B-B0E9733BE6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94682"/>
            <a:stretch/>
          </p:blipFill>
          <p:spPr>
            <a:xfrm>
              <a:off x="6458064" y="5526734"/>
              <a:ext cx="4637316" cy="156905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E2462698-C805-FDDA-2F01-1C3B8AAD46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1791" t="89419" r="7824" b="3638"/>
            <a:stretch/>
          </p:blipFill>
          <p:spPr>
            <a:xfrm>
              <a:off x="7096610" y="5355669"/>
              <a:ext cx="481585" cy="204867"/>
            </a:xfrm>
            <a:prstGeom prst="rect">
              <a:avLst/>
            </a:prstGeom>
          </p:spPr>
        </p:pic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AB7B98D8-92D5-85F4-C229-1503645BD5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0730" t="89764" r="69805" b="3959"/>
            <a:stretch/>
          </p:blipFill>
          <p:spPr>
            <a:xfrm>
              <a:off x="9975923" y="5370607"/>
              <a:ext cx="438913" cy="185198"/>
            </a:xfrm>
            <a:prstGeom prst="rect">
              <a:avLst/>
            </a:prstGeom>
          </p:spPr>
        </p:pic>
        <p:pic>
          <p:nvPicPr>
            <p:cNvPr id="25" name="Imagen 24">
              <a:extLst>
                <a:ext uri="{FF2B5EF4-FFF2-40B4-BE49-F238E27FC236}">
                  <a16:creationId xmlns:a16="http://schemas.microsoft.com/office/drawing/2014/main" id="{619414DE-C1D6-E971-F448-14626F42CE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9369" t="29183" r="16299" b="63585"/>
            <a:stretch/>
          </p:blipFill>
          <p:spPr>
            <a:xfrm>
              <a:off x="7506662" y="3572287"/>
              <a:ext cx="664641" cy="213360"/>
            </a:xfrm>
            <a:prstGeom prst="rect">
              <a:avLst/>
            </a:prstGeom>
          </p:spPr>
        </p:pic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BB9F7250-A218-B5F9-1951-67B9B918FB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0704" t="28751" r="73089" b="64018"/>
            <a:stretch/>
          </p:blipFill>
          <p:spPr>
            <a:xfrm>
              <a:off x="10142652" y="3572288"/>
              <a:ext cx="751559" cy="213360"/>
            </a:xfrm>
            <a:prstGeom prst="rect">
              <a:avLst/>
            </a:prstGeom>
          </p:spPr>
        </p:pic>
        <p:pic>
          <p:nvPicPr>
            <p:cNvPr id="27" name="Imagen 26">
              <a:extLst>
                <a:ext uri="{FF2B5EF4-FFF2-40B4-BE49-F238E27FC236}">
                  <a16:creationId xmlns:a16="http://schemas.microsoft.com/office/drawing/2014/main" id="{4F23E433-CB5D-986C-D3A8-045C99A102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9793" t="42273" r="10348" b="50702"/>
            <a:stretch/>
          </p:blipFill>
          <p:spPr>
            <a:xfrm>
              <a:off x="7232757" y="3971785"/>
              <a:ext cx="457201" cy="207264"/>
            </a:xfrm>
            <a:prstGeom prst="rect">
              <a:avLst/>
            </a:prstGeom>
          </p:spPr>
        </p:pic>
        <p:pic>
          <p:nvPicPr>
            <p:cNvPr id="28" name="Imagen 27">
              <a:extLst>
                <a:ext uri="{FF2B5EF4-FFF2-40B4-BE49-F238E27FC236}">
                  <a16:creationId xmlns:a16="http://schemas.microsoft.com/office/drawing/2014/main" id="{0E22035B-5BE5-DB47-C2B4-B3E7F6703D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7275" t="6122" r="48946" b="68700"/>
            <a:stretch/>
          </p:blipFill>
          <p:spPr>
            <a:xfrm>
              <a:off x="9017581" y="2936018"/>
              <a:ext cx="175260" cy="742950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AEF2CE9-7AF5-2439-95C1-3EEC44EC5771}"/>
              </a:ext>
            </a:extLst>
          </p:cNvPr>
          <p:cNvSpPr txBox="1"/>
          <p:nvPr/>
        </p:nvSpPr>
        <p:spPr>
          <a:xfrm>
            <a:off x="8443758" y="3454449"/>
            <a:ext cx="3634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Typical textbook spectrum for HCl</a:t>
            </a:r>
            <a:endParaRPr lang="en-BE" dirty="0"/>
          </a:p>
        </p:txBody>
      </p:sp>
      <p:sp>
        <p:nvSpPr>
          <p:cNvPr id="30" name="CuadroTexto 5">
            <a:extLst>
              <a:ext uri="{FF2B5EF4-FFF2-40B4-BE49-F238E27FC236}">
                <a16:creationId xmlns:a16="http://schemas.microsoft.com/office/drawing/2014/main" id="{BFE2ACF4-3368-CD75-45C4-225223F0FB48}"/>
              </a:ext>
            </a:extLst>
          </p:cNvPr>
          <p:cNvSpPr txBox="1"/>
          <p:nvPr/>
        </p:nvSpPr>
        <p:spPr>
          <a:xfrm>
            <a:off x="786063" y="6395500"/>
            <a:ext cx="61120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57200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[1] </a:t>
            </a:r>
            <a:r>
              <a:rPr lang="fr-FR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Atkins, Physical </a:t>
            </a:r>
            <a:r>
              <a:rPr lang="fr-FR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chemistry</a:t>
            </a:r>
            <a:r>
              <a:rPr lang="fr-FR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P. Atkins, P. W., &amp; de Paula, J. (2014).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Marcador de contenido 1">
                <a:extLst>
                  <a:ext uri="{FF2B5EF4-FFF2-40B4-BE49-F238E27FC236}">
                    <a16:creationId xmlns:a16="http://schemas.microsoft.com/office/drawing/2014/main" id="{7DDBF3EA-1F1A-C967-A68A-7D11DB85B5A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0004" y="1077265"/>
                <a:ext cx="10849562" cy="9899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l" defTabSz="914400">
                  <a:spcBef>
                    <a:spcPts val="1000"/>
                  </a:spcBef>
                  <a:buClrTx/>
                  <a:buSzTx/>
                  <a:buNone/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The spectrum of a rovibrational transition is divided in three different branches: R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b="0" i="0" u="none" strike="noStrike" kern="1200" cap="none" spc="0" normalizeH="0" baseline="0" noProof="0" smtClean="0">
                        <a:ln>
                          <a:noFill/>
                        </a:ln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Δ</m:t>
                    </m:r>
                    <m:r>
                      <a:rPr kumimoji="0" lang="en-US" b="0" i="1" u="none" strike="noStrike" kern="1200" cap="none" spc="0" normalizeH="0" baseline="0" noProof="0" smtClean="0">
                        <a:ln>
                          <a:noFill/>
                        </a:ln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𝐽</m:t>
                    </m:r>
                    <m:r>
                      <a:rPr kumimoji="0" lang="en-US" b="0" i="1" u="none" strike="noStrike" kern="1200" cap="none" spc="0" normalizeH="0" baseline="0" noProof="0" smtClean="0">
                        <a:ln>
                          <a:noFill/>
                        </a:ln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=+1</m:t>
                    </m:r>
                  </m:oMath>
                </a14:m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), Q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)</a:t>
                </a: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,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 P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en-US" dirty="0"/>
                  <a:t>).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9" name="Marcador de contenido 1">
                <a:extLst>
                  <a:ext uri="{FF2B5EF4-FFF2-40B4-BE49-F238E27FC236}">
                    <a16:creationId xmlns:a16="http://schemas.microsoft.com/office/drawing/2014/main" id="{7DDBF3EA-1F1A-C967-A68A-7D11DB85B5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004" y="1077265"/>
                <a:ext cx="10849562" cy="989960"/>
              </a:xfrm>
              <a:prstGeom prst="rect">
                <a:avLst/>
              </a:prstGeom>
              <a:blipFill>
                <a:blip r:embed="rId6"/>
                <a:stretch>
                  <a:fillRect l="-843" t="-4321" r="-95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BACEAB7-100F-47A7-920F-9F16DD74DD34}"/>
                  </a:ext>
                </a:extLst>
              </p:cNvPr>
              <p:cNvSpPr txBox="1"/>
              <p:nvPr/>
            </p:nvSpPr>
            <p:spPr>
              <a:xfrm>
                <a:off x="1608869" y="5799581"/>
                <a:ext cx="51219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𝑒𝑙</m:t>
                          </m:r>
                        </m:sub>
                      </m:sSub>
                    </m:oMath>
                  </m:oMathPara>
                </a14:m>
                <a:endParaRPr lang="en-BE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BACEAB7-100F-47A7-920F-9F16DD74DD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8869" y="5799581"/>
                <a:ext cx="512191" cy="369332"/>
              </a:xfrm>
              <a:prstGeom prst="rect">
                <a:avLst/>
              </a:prstGeom>
              <a:blipFill>
                <a:blip r:embed="rId7"/>
                <a:stretch>
                  <a:fillRect l="-13095" r="-2381" b="-1803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67A4FB6-3EE5-7E98-B666-EC49E17FDE41}"/>
                  </a:ext>
                </a:extLst>
              </p:cNvPr>
              <p:cNvSpPr txBox="1"/>
              <p:nvPr/>
            </p:nvSpPr>
            <p:spPr>
              <a:xfrm>
                <a:off x="3931248" y="5798951"/>
                <a:ext cx="6499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𝑣𝑖𝑏</m:t>
                          </m:r>
                        </m:sub>
                      </m:sSub>
                    </m:oMath>
                  </m:oMathPara>
                </a14:m>
                <a:endParaRPr lang="en-BE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67A4FB6-3EE5-7E98-B666-EC49E17FDE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1248" y="5798951"/>
                <a:ext cx="649986" cy="369332"/>
              </a:xfrm>
              <a:prstGeom prst="rect">
                <a:avLst/>
              </a:prstGeom>
              <a:blipFill>
                <a:blip r:embed="rId8"/>
                <a:stretch>
                  <a:fillRect l="-10280" r="-1869" b="-1803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A2C54AD-CBAA-E690-9BAF-923A86C03BB1}"/>
                  </a:ext>
                </a:extLst>
              </p:cNvPr>
              <p:cNvSpPr txBox="1"/>
              <p:nvPr/>
            </p:nvSpPr>
            <p:spPr>
              <a:xfrm>
                <a:off x="6223246" y="5799581"/>
                <a:ext cx="66120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𝑟𝑜𝑡</m:t>
                          </m:r>
                        </m:sub>
                      </m:sSub>
                    </m:oMath>
                  </m:oMathPara>
                </a14:m>
                <a:endParaRPr lang="en-BE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A2C54AD-CBAA-E690-9BAF-923A86C03B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3246" y="5799581"/>
                <a:ext cx="661207" cy="369332"/>
              </a:xfrm>
              <a:prstGeom prst="rect">
                <a:avLst/>
              </a:prstGeom>
              <a:blipFill>
                <a:blip r:embed="rId9"/>
                <a:stretch>
                  <a:fillRect l="-10185" r="-1852" b="-1639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group of arrows pointing upwards&#10;&#10;Description automatically generated">
            <a:extLst>
              <a:ext uri="{FF2B5EF4-FFF2-40B4-BE49-F238E27FC236}">
                <a16:creationId xmlns:a16="http://schemas.microsoft.com/office/drawing/2014/main" id="{1DD84C86-BB7F-F7BB-56A1-2A41BE87CEA4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r="68339"/>
          <a:stretch/>
        </p:blipFill>
        <p:spPr>
          <a:xfrm>
            <a:off x="646991" y="1918418"/>
            <a:ext cx="2220298" cy="3959779"/>
          </a:xfrm>
          <a:prstGeom prst="rect">
            <a:avLst/>
          </a:prstGeom>
        </p:spPr>
      </p:pic>
      <p:pic>
        <p:nvPicPr>
          <p:cNvPr id="2" name="Picture 1" descr="A group of arrows pointing upwards&#10;&#10;Description automatically generated">
            <a:extLst>
              <a:ext uri="{FF2B5EF4-FFF2-40B4-BE49-F238E27FC236}">
                <a16:creationId xmlns:a16="http://schemas.microsoft.com/office/drawing/2014/main" id="{B1289E4F-DE21-A29C-42AF-1CCCAE1DB9FB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30857" r="35304"/>
          <a:stretch/>
        </p:blipFill>
        <p:spPr>
          <a:xfrm>
            <a:off x="2810918" y="1918417"/>
            <a:ext cx="2373034" cy="3959779"/>
          </a:xfrm>
          <a:prstGeom prst="rect">
            <a:avLst/>
          </a:prstGeom>
        </p:spPr>
      </p:pic>
      <p:pic>
        <p:nvPicPr>
          <p:cNvPr id="31" name="Picture 30" descr="A group of arrows pointing upwards&#10;&#10;Description automatically generated">
            <a:extLst>
              <a:ext uri="{FF2B5EF4-FFF2-40B4-BE49-F238E27FC236}">
                <a16:creationId xmlns:a16="http://schemas.microsoft.com/office/drawing/2014/main" id="{C9246996-51F8-DBED-0414-BD845556EE78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64695"/>
          <a:stretch/>
        </p:blipFill>
        <p:spPr>
          <a:xfrm>
            <a:off x="5183952" y="1918416"/>
            <a:ext cx="2475828" cy="3959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874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" grpId="0"/>
      <p:bldP spid="9" grpId="0"/>
      <p:bldP spid="11" grpId="0"/>
      <p:bldP spid="3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F07F18-88AF-5C04-03ED-65204ED019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5788A2-9F72-3F80-9EDE-92520A5E4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A6102A-9DC4-2C31-BEB4-26C84443D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30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9EF10C1-63D7-627F-CFB6-3D0924201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Considerations for the second fitting</a:t>
            </a:r>
            <a:endParaRPr lang="en-BE" dirty="0"/>
          </a:p>
        </p:txBody>
      </p:sp>
      <p:sp>
        <p:nvSpPr>
          <p:cNvPr id="9" name="Marcador de contenido 1">
            <a:extLst>
              <a:ext uri="{FF2B5EF4-FFF2-40B4-BE49-F238E27FC236}">
                <a16:creationId xmlns:a16="http://schemas.microsoft.com/office/drawing/2014/main" id="{036EDC88-8A9D-E11E-3DF6-8A7950EE2029}"/>
              </a:ext>
            </a:extLst>
          </p:cNvPr>
          <p:cNvSpPr txBox="1">
            <a:spLocks/>
          </p:cNvSpPr>
          <p:nvPr/>
        </p:nvSpPr>
        <p:spPr>
          <a:xfrm>
            <a:off x="470004" y="1077265"/>
            <a:ext cx="10849562" cy="578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The second fit starts by adding the farthest most peak on the spectrum.</a:t>
            </a:r>
          </a:p>
          <a:p>
            <a:pPr marL="0" indent="0">
              <a:buNone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A5387A-0CE2-5B94-D7E6-4522DEAED6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9373" y="1841650"/>
            <a:ext cx="8322936" cy="414291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E7EE756-BD33-048A-F72D-D5154C04E850}"/>
              </a:ext>
            </a:extLst>
          </p:cNvPr>
          <p:cNvSpPr/>
          <p:nvPr/>
        </p:nvSpPr>
        <p:spPr>
          <a:xfrm>
            <a:off x="3267541" y="1841649"/>
            <a:ext cx="441214" cy="3281869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5D519E-DAD7-492C-41F1-331CCA710763}"/>
              </a:ext>
            </a:extLst>
          </p:cNvPr>
          <p:cNvSpPr/>
          <p:nvPr/>
        </p:nvSpPr>
        <p:spPr>
          <a:xfrm>
            <a:off x="9201549" y="1841651"/>
            <a:ext cx="248315" cy="3281868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401177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22FCCE-8E18-539A-73CA-D4F280CE95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27DF8F-8AEF-BD12-FFF3-64359E6B5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B11390-5957-F981-D475-A1F32C577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31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1BCE166-F6F5-2703-099B-2C9B88C8A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Considerations for the second fitting</a:t>
            </a:r>
            <a:endParaRPr lang="en-BE" dirty="0"/>
          </a:p>
        </p:txBody>
      </p:sp>
      <p:sp>
        <p:nvSpPr>
          <p:cNvPr id="9" name="Marcador de contenido 1">
            <a:extLst>
              <a:ext uri="{FF2B5EF4-FFF2-40B4-BE49-F238E27FC236}">
                <a16:creationId xmlns:a16="http://schemas.microsoft.com/office/drawing/2014/main" id="{279F85F5-AABF-52BA-3F89-B4D7D0CA3EEF}"/>
              </a:ext>
            </a:extLst>
          </p:cNvPr>
          <p:cNvSpPr txBox="1">
            <a:spLocks/>
          </p:cNvSpPr>
          <p:nvPr/>
        </p:nvSpPr>
        <p:spPr>
          <a:xfrm>
            <a:off x="470004" y="1077264"/>
            <a:ext cx="10849562" cy="4537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The rotational constants must fall within the error bar of the scaled ones from </a:t>
            </a:r>
            <a:r>
              <a:rPr lang="en-US" baseline="30000" dirty="0"/>
              <a:t>226</a:t>
            </a:r>
            <a:r>
              <a:rPr lang="en-US" dirty="0"/>
              <a:t>RaF and </a:t>
            </a:r>
            <a:r>
              <a:rPr lang="en-US" baseline="30000" dirty="0"/>
              <a:t>225</a:t>
            </a:r>
            <a:r>
              <a:rPr lang="en-US" dirty="0"/>
              <a:t>RaF (not a constraint but a good check of the fit).</a:t>
            </a:r>
          </a:p>
          <a:p>
            <a:pPr>
              <a:defRPr/>
            </a:pPr>
            <a:r>
              <a:rPr lang="en-US" dirty="0"/>
              <a:t>The result from the second fit must match the band head of the Q-branch.</a:t>
            </a:r>
          </a:p>
          <a:p>
            <a:pPr>
              <a:defRPr/>
            </a:pPr>
            <a:r>
              <a:rPr lang="en-US" dirty="0"/>
              <a:t>This second fitting is with the intention to have a better idea for the assignments on the Q-branch. </a:t>
            </a:r>
          </a:p>
          <a:p>
            <a:pPr marL="0" indent="0">
              <a:buNone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Note: The Q-branch was</a:t>
            </a:r>
            <a:r>
              <a:rPr kumimoji="0" lang="en-US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</a:rPr>
              <a:t> measured for low and medium J rotational lines. The latter rotational Q-branch was selected for the fit as it has </a:t>
            </a:r>
            <a:r>
              <a:rPr kumimoji="0" lang="en-US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</a:rPr>
              <a:t>more resolved peaks</a:t>
            </a:r>
            <a:r>
              <a:rPr kumimoji="0" lang="en-US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</a:rPr>
              <a:t>, a </a:t>
            </a:r>
            <a:r>
              <a:rPr kumimoji="0" lang="en-US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</a:rPr>
              <a:t>narrower band head</a:t>
            </a:r>
            <a:r>
              <a:rPr kumimoji="0" lang="en-US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</a:rPr>
              <a:t>, and the measured </a:t>
            </a:r>
            <a:r>
              <a:rPr kumimoji="0" lang="en-US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</a:rPr>
              <a:t>R-branch</a:t>
            </a:r>
            <a:r>
              <a:rPr kumimoji="0" lang="en-US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</a:rPr>
              <a:t> correspond to </a:t>
            </a:r>
            <a:r>
              <a:rPr kumimoji="0" lang="en-US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</a:rPr>
              <a:t>medium rotational</a:t>
            </a:r>
            <a:r>
              <a:rPr kumimoji="0" lang="en-US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</a:rPr>
              <a:t> lines (J = 11.5 to 21.5).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790431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9DACBB-B895-A920-7107-104853DD1D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EA7D1B-34BC-65E5-1113-0A213243A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7B9BA6-E355-9D09-8969-8BC1F32A0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75108B2-2285-2F6A-9075-469F13606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The selection of peaks</a:t>
            </a:r>
            <a:endParaRPr lang="en-BE" dirty="0"/>
          </a:p>
        </p:txBody>
      </p:sp>
      <p:sp>
        <p:nvSpPr>
          <p:cNvPr id="9" name="Marcador de contenido 1">
            <a:extLst>
              <a:ext uri="{FF2B5EF4-FFF2-40B4-BE49-F238E27FC236}">
                <a16:creationId xmlns:a16="http://schemas.microsoft.com/office/drawing/2014/main" id="{52A06F12-18C9-35E7-193F-140B6F52E79B}"/>
              </a:ext>
            </a:extLst>
          </p:cNvPr>
          <p:cNvSpPr txBox="1">
            <a:spLocks/>
          </p:cNvSpPr>
          <p:nvPr/>
        </p:nvSpPr>
        <p:spPr>
          <a:xfrm>
            <a:off x="470004" y="1077265"/>
            <a:ext cx="10849562" cy="2113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/>
              <a:t>The peaks on the spectra can be made from different rotational transitions (lines), thus, when selecting a peak, the constrain can be impose over ill define rotational lines. Thus,</a:t>
            </a:r>
          </a:p>
          <a:p>
            <a:pPr>
              <a:defRPr/>
            </a:pPr>
            <a:r>
              <a:rPr lang="en-US" dirty="0"/>
              <a:t>Lines are added if the transition strength is clearly differentiated, or no other lines are present.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4B7000D-3389-10B8-F377-C991C5F53999}"/>
              </a:ext>
            </a:extLst>
          </p:cNvPr>
          <p:cNvGrpSpPr/>
          <p:nvPr/>
        </p:nvGrpSpPr>
        <p:grpSpPr>
          <a:xfrm>
            <a:off x="765378" y="3251855"/>
            <a:ext cx="10679016" cy="2863057"/>
            <a:chOff x="765378" y="3251855"/>
            <a:chExt cx="10679016" cy="2863057"/>
          </a:xfrm>
        </p:grpSpPr>
        <p:sp>
          <p:nvSpPr>
            <p:cNvPr id="11" name="CuadroTexto 7">
              <a:extLst>
                <a:ext uri="{FF2B5EF4-FFF2-40B4-BE49-F238E27FC236}">
                  <a16:creationId xmlns:a16="http://schemas.microsoft.com/office/drawing/2014/main" id="{120ED20F-D5E9-B116-06DE-657A40995D1C}"/>
                </a:ext>
              </a:extLst>
            </p:cNvPr>
            <p:cNvSpPr txBox="1"/>
            <p:nvPr/>
          </p:nvSpPr>
          <p:spPr>
            <a:xfrm>
              <a:off x="786063" y="3251855"/>
              <a:ext cx="5336942" cy="496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/>
                <a:t>Example of ill define peak</a:t>
              </a:r>
            </a:p>
          </p:txBody>
        </p:sp>
        <p:sp>
          <p:nvSpPr>
            <p:cNvPr id="12" name="CuadroTexto 7">
              <a:extLst>
                <a:ext uri="{FF2B5EF4-FFF2-40B4-BE49-F238E27FC236}">
                  <a16:creationId xmlns:a16="http://schemas.microsoft.com/office/drawing/2014/main" id="{98426D97-B770-7F50-A47C-76CE7C74F847}"/>
                </a:ext>
              </a:extLst>
            </p:cNvPr>
            <p:cNvSpPr txBox="1"/>
            <p:nvPr/>
          </p:nvSpPr>
          <p:spPr>
            <a:xfrm>
              <a:off x="786063" y="4769860"/>
              <a:ext cx="5336942" cy="496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/>
                <a:t>Example of a well define peak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A576BF5-FCC7-EFFF-279C-D75DEE865D91}"/>
                </a:ext>
              </a:extLst>
            </p:cNvPr>
            <p:cNvGrpSpPr/>
            <p:nvPr/>
          </p:nvGrpSpPr>
          <p:grpSpPr>
            <a:xfrm>
              <a:off x="765379" y="3673574"/>
              <a:ext cx="10679015" cy="1018421"/>
              <a:chOff x="765379" y="3673574"/>
              <a:chExt cx="10679015" cy="1018421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F3B2FCC4-B16E-277C-7D10-8772534162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65418" y="3844152"/>
                <a:ext cx="10659963" cy="847843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7C7939CC-AC30-4D5A-BA97-D266C7A507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5379" y="3673574"/>
                <a:ext cx="10679015" cy="181000"/>
              </a:xfrm>
              <a:prstGeom prst="rect">
                <a:avLst/>
              </a:prstGeom>
            </p:spPr>
          </p:pic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68997B2-B6E1-98AD-0385-BF6948108DA1}"/>
                </a:ext>
              </a:extLst>
            </p:cNvPr>
            <p:cNvGrpSpPr/>
            <p:nvPr/>
          </p:nvGrpSpPr>
          <p:grpSpPr>
            <a:xfrm>
              <a:off x="765378" y="5224463"/>
              <a:ext cx="10679015" cy="890449"/>
              <a:chOff x="765378" y="5224463"/>
              <a:chExt cx="10679015" cy="890449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F1484C96-22B9-8CA5-0353-280B9D2245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6063" y="5409964"/>
                <a:ext cx="10650436" cy="704948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34642BD5-361D-B64D-36F4-E8A5122279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5378" y="5224463"/>
                <a:ext cx="10679015" cy="181000"/>
              </a:xfrm>
              <a:prstGeom prst="rect">
                <a:avLst/>
              </a:prstGeom>
            </p:spPr>
          </p:pic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969F19F4-EC16-E68F-C935-CC2845F5A7FE}"/>
              </a:ext>
            </a:extLst>
          </p:cNvPr>
          <p:cNvSpPr/>
          <p:nvPr/>
        </p:nvSpPr>
        <p:spPr>
          <a:xfrm>
            <a:off x="4213912" y="3668796"/>
            <a:ext cx="466793" cy="1101064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68CA8A-59F7-26CE-D572-78530426D76C}"/>
              </a:ext>
            </a:extLst>
          </p:cNvPr>
          <p:cNvSpPr/>
          <p:nvPr/>
        </p:nvSpPr>
        <p:spPr>
          <a:xfrm>
            <a:off x="4213912" y="5224463"/>
            <a:ext cx="466793" cy="890449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6370949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4AC90F-A6EC-8B3F-0D6E-88EEA9FFC6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3161CE-1D53-0DFE-754B-7D35A16AB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114403-0175-3705-7AAD-73AE812E3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2D63A2-1429-DCFC-C43A-FA03E1232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The selection of peaks</a:t>
            </a:r>
            <a:endParaRPr lang="en-BE" dirty="0"/>
          </a:p>
        </p:txBody>
      </p:sp>
      <p:sp>
        <p:nvSpPr>
          <p:cNvPr id="9" name="Marcador de contenido 1">
            <a:extLst>
              <a:ext uri="{FF2B5EF4-FFF2-40B4-BE49-F238E27FC236}">
                <a16:creationId xmlns:a16="http://schemas.microsoft.com/office/drawing/2014/main" id="{878E7D2B-8915-A4C2-8FA0-217942B7A37A}"/>
              </a:ext>
            </a:extLst>
          </p:cNvPr>
          <p:cNvSpPr txBox="1">
            <a:spLocks/>
          </p:cNvSpPr>
          <p:nvPr/>
        </p:nvSpPr>
        <p:spPr>
          <a:xfrm>
            <a:off x="470004" y="1077264"/>
            <a:ext cx="10849562" cy="3718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/>
              <a:t>The peaks on the spectra can be made from different rotational transitions (lines), thus, when selecting a peak, the constrain can be impose over ill define rotational lines. Thus,</a:t>
            </a:r>
          </a:p>
          <a:p>
            <a:pPr>
              <a:defRPr/>
            </a:pPr>
            <a:r>
              <a:rPr lang="en-US" dirty="0"/>
              <a:t>Lines are added if the transition strength is clearly differentiated, or no other lines are present.</a:t>
            </a:r>
          </a:p>
          <a:p>
            <a:pPr>
              <a:defRPr/>
            </a:pPr>
            <a:r>
              <a:rPr lang="en-US" dirty="0"/>
              <a:t>The added peaks should be as separated as possible.</a:t>
            </a:r>
          </a:p>
          <a:p>
            <a:pPr>
              <a:defRPr/>
            </a:pPr>
            <a:r>
              <a:rPr lang="en-US" dirty="0"/>
              <a:t>After the addition of each peak, the spectrum is fitted, and the residuals are checked.</a:t>
            </a:r>
          </a:p>
        </p:txBody>
      </p:sp>
    </p:spTree>
    <p:extLst>
      <p:ext uri="{BB962C8B-B14F-4D97-AF65-F5344CB8AC3E}">
        <p14:creationId xmlns:p14="http://schemas.microsoft.com/office/powerpoint/2010/main" val="14880550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91965E-D5D1-CF21-5F7C-EC3C3040CE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EC74780-162E-4326-33D4-E44D68221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E71555B-8563-77EF-70D6-EC0BFD1A6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131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z="1100" smtClean="0"/>
              <a:t>34</a:t>
            </a:fld>
            <a:endParaRPr lang="nl-NL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405A7D5-BE76-FAB0-3F7D-50CA27B41A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286450"/>
              </p:ext>
            </p:extLst>
          </p:nvPr>
        </p:nvGraphicFramePr>
        <p:xfrm>
          <a:off x="1522378" y="1353819"/>
          <a:ext cx="9111519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7173">
                  <a:extLst>
                    <a:ext uri="{9D8B030D-6E8A-4147-A177-3AD203B41FA5}">
                      <a16:colId xmlns:a16="http://schemas.microsoft.com/office/drawing/2014/main" val="1508173461"/>
                    </a:ext>
                  </a:extLst>
                </a:gridCol>
                <a:gridCol w="3377754">
                  <a:extLst>
                    <a:ext uri="{9D8B030D-6E8A-4147-A177-3AD203B41FA5}">
                      <a16:colId xmlns:a16="http://schemas.microsoft.com/office/drawing/2014/main" val="2094934508"/>
                    </a:ext>
                  </a:extLst>
                </a:gridCol>
                <a:gridCol w="2696592">
                  <a:extLst>
                    <a:ext uri="{9D8B030D-6E8A-4147-A177-3AD203B41FA5}">
                      <a16:colId xmlns:a16="http://schemas.microsoft.com/office/drawing/2014/main" val="14789436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Rotational Line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FWHM (MHz). With Gauss = 15MHz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FWHM (MHz). With Gauss = 6MHz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975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61(11)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58(12)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6569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119(18)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118(18)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870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87(11)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86(11)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1319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102(10)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101(10)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0787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71(7)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69(8)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22435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68(7)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66(8)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0895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Weighted mean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78(4)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77(4)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83084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BAEBDF8-7F53-8330-F4DE-D8A835392B17}"/>
                  </a:ext>
                </a:extLst>
              </p:cNvPr>
              <p:cNvSpPr txBox="1"/>
              <p:nvPr/>
            </p:nvSpPr>
            <p:spPr>
              <a:xfrm>
                <a:off x="575999" y="4799303"/>
                <a:ext cx="971899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Constrains used:</a:t>
                </a:r>
              </a:p>
              <a:p>
                <a:r>
                  <a:rPr lang="en-US" dirty="0"/>
                  <a:t>-All the peaks share the same FWHM</a:t>
                </a:r>
              </a:p>
              <a:p>
                <a:r>
                  <a:rPr lang="en-US" dirty="0"/>
                  <a:t>-Gaussian contribution tended to go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dirty="0"/>
                  <a:t> MHZ. Thus, constrained to 15 MHz assuming an energy spread on the bunch of 4eV. However, lower values do not change the linewidths.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BAEBDF8-7F53-8330-F4DE-D8A835392B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999" y="4799303"/>
                <a:ext cx="9718994" cy="1200329"/>
              </a:xfrm>
              <a:prstGeom prst="rect">
                <a:avLst/>
              </a:prstGeom>
              <a:blipFill>
                <a:blip r:embed="rId3"/>
                <a:stretch>
                  <a:fillRect l="-502" t="-2538" b="-7107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itle 4">
            <a:extLst>
              <a:ext uri="{FF2B5EF4-FFF2-40B4-BE49-F238E27FC236}">
                <a16:creationId xmlns:a16="http://schemas.microsoft.com/office/drawing/2014/main" id="{8FF6BEE9-69DA-9A57-F9EF-6C267032F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Linewidth determination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3338407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F774B8-06F0-32AF-1BAF-FF886EFA21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467D42A-282B-5B5E-B7DB-74D35A5EE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12A3787-35A1-B3C3-37F8-42E1CD15D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131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z="1100" smtClean="0"/>
              <a:t>35</a:t>
            </a:fld>
            <a:endParaRPr lang="nl-NL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194A1C2F-D725-1DA6-3820-0260C5967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Peak position + 13294 (arb offset) cm-1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A8D6B48B-4D37-3404-6F55-65C99E9413A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0924528"/>
                  </p:ext>
                </p:extLst>
              </p:nvPr>
            </p:nvGraphicFramePr>
            <p:xfrm>
              <a:off x="934093" y="1359036"/>
              <a:ext cx="9699802" cy="334333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85686">
                      <a:extLst>
                        <a:ext uri="{9D8B030D-6E8A-4147-A177-3AD203B41FA5}">
                          <a16:colId xmlns:a16="http://schemas.microsoft.com/office/drawing/2014/main" val="1508173461"/>
                        </a:ext>
                      </a:extLst>
                    </a:gridCol>
                    <a:gridCol w="1385686">
                      <a:extLst>
                        <a:ext uri="{9D8B030D-6E8A-4147-A177-3AD203B41FA5}">
                          <a16:colId xmlns:a16="http://schemas.microsoft.com/office/drawing/2014/main" val="2094934508"/>
                        </a:ext>
                      </a:extLst>
                    </a:gridCol>
                    <a:gridCol w="1385686">
                      <a:extLst>
                        <a:ext uri="{9D8B030D-6E8A-4147-A177-3AD203B41FA5}">
                          <a16:colId xmlns:a16="http://schemas.microsoft.com/office/drawing/2014/main" val="1960364801"/>
                        </a:ext>
                      </a:extLst>
                    </a:gridCol>
                    <a:gridCol w="1385686">
                      <a:extLst>
                        <a:ext uri="{9D8B030D-6E8A-4147-A177-3AD203B41FA5}">
                          <a16:colId xmlns:a16="http://schemas.microsoft.com/office/drawing/2014/main" val="445353703"/>
                        </a:ext>
                      </a:extLst>
                    </a:gridCol>
                    <a:gridCol w="1385686">
                      <a:extLst>
                        <a:ext uri="{9D8B030D-6E8A-4147-A177-3AD203B41FA5}">
                          <a16:colId xmlns:a16="http://schemas.microsoft.com/office/drawing/2014/main" val="77194598"/>
                        </a:ext>
                      </a:extLst>
                    </a:gridCol>
                    <a:gridCol w="1385686">
                      <a:extLst>
                        <a:ext uri="{9D8B030D-6E8A-4147-A177-3AD203B41FA5}">
                          <a16:colId xmlns:a16="http://schemas.microsoft.com/office/drawing/2014/main" val="2524258596"/>
                        </a:ext>
                      </a:extLst>
                    </a:gridCol>
                    <a:gridCol w="1385686">
                      <a:extLst>
                        <a:ext uri="{9D8B030D-6E8A-4147-A177-3AD203B41FA5}">
                          <a16:colId xmlns:a16="http://schemas.microsoft.com/office/drawing/2014/main" val="4136753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Peak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J11.5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J12.5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J13.5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J14.5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J20.5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J21.5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359753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0.4102(2)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1.1607(4)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1.9113(2)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2.6587(3)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7.1028(2)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7.8360(2)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65697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0.4306(4)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1.1832(5)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1.9340(3)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2.6819(3)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7.1284(1)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7.8626(2)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587023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0.4497(3)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1.2039(6)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1.9578(3)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2.7041(4)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7.1542(1)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7.8886(2)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513199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0.4712(2)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1.2264(7)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1.9782(3)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2.7283(4)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7.1835(2)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7.9182(2)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20787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0.5865(3)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1.3415(7)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2.0948(3)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2.8415(2)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7.3147(3)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8.0524(2)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7224352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0.5975(2)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1.3546(3)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2.1091(2)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2.8615(2)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7.3331(2)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8.0713(4)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08950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7.3377(3)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8.0758(5)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028308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𝑟𝑒𝑑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2.79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2.97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2.98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3.61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4.18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3.08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361382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A8D6B48B-4D37-3404-6F55-65C99E9413A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0924528"/>
                  </p:ext>
                </p:extLst>
              </p:nvPr>
            </p:nvGraphicFramePr>
            <p:xfrm>
              <a:off x="934093" y="1359036"/>
              <a:ext cx="9699802" cy="334333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85686">
                      <a:extLst>
                        <a:ext uri="{9D8B030D-6E8A-4147-A177-3AD203B41FA5}">
                          <a16:colId xmlns:a16="http://schemas.microsoft.com/office/drawing/2014/main" val="1508173461"/>
                        </a:ext>
                      </a:extLst>
                    </a:gridCol>
                    <a:gridCol w="1385686">
                      <a:extLst>
                        <a:ext uri="{9D8B030D-6E8A-4147-A177-3AD203B41FA5}">
                          <a16:colId xmlns:a16="http://schemas.microsoft.com/office/drawing/2014/main" val="2094934508"/>
                        </a:ext>
                      </a:extLst>
                    </a:gridCol>
                    <a:gridCol w="1385686">
                      <a:extLst>
                        <a:ext uri="{9D8B030D-6E8A-4147-A177-3AD203B41FA5}">
                          <a16:colId xmlns:a16="http://schemas.microsoft.com/office/drawing/2014/main" val="1960364801"/>
                        </a:ext>
                      </a:extLst>
                    </a:gridCol>
                    <a:gridCol w="1385686">
                      <a:extLst>
                        <a:ext uri="{9D8B030D-6E8A-4147-A177-3AD203B41FA5}">
                          <a16:colId xmlns:a16="http://schemas.microsoft.com/office/drawing/2014/main" val="445353703"/>
                        </a:ext>
                      </a:extLst>
                    </a:gridCol>
                    <a:gridCol w="1385686">
                      <a:extLst>
                        <a:ext uri="{9D8B030D-6E8A-4147-A177-3AD203B41FA5}">
                          <a16:colId xmlns:a16="http://schemas.microsoft.com/office/drawing/2014/main" val="77194598"/>
                        </a:ext>
                      </a:extLst>
                    </a:gridCol>
                    <a:gridCol w="1385686">
                      <a:extLst>
                        <a:ext uri="{9D8B030D-6E8A-4147-A177-3AD203B41FA5}">
                          <a16:colId xmlns:a16="http://schemas.microsoft.com/office/drawing/2014/main" val="2524258596"/>
                        </a:ext>
                      </a:extLst>
                    </a:gridCol>
                    <a:gridCol w="1385686">
                      <a:extLst>
                        <a:ext uri="{9D8B030D-6E8A-4147-A177-3AD203B41FA5}">
                          <a16:colId xmlns:a16="http://schemas.microsoft.com/office/drawing/2014/main" val="4136753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Peak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J11.5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J12.5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J13.5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J14.5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J20.5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J21.5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359753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0.4102(2)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1.1607(4)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1.9113(2)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2.6587(3)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7.1028(2)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7.8360(2)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65697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0.4306(4)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1.1832(5)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1.9340(3)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2.6819(3)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7.1284(1)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7.8626(2)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587023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0.4497(3)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1.2039(6)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1.9578(3)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2.7041(4)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7.1542(1)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7.8886(2)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513199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0.4712(2)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1.2264(7)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1.9782(3)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2.7283(4)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7.1835(2)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7.9182(2)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20787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0.5865(3)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1.3415(7)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2.0948(3)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2.8415(2)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7.3147(3)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8.0524(2)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7224352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0.5975(2)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1.3546(3)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2.1091(2)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2.8615(2)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7.3331(2)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8.0713(4)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08950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7.3377(3)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8.0758(5)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02830845"/>
                      </a:ext>
                    </a:extLst>
                  </a:tr>
                  <a:tr h="376619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441" t="-795161" r="-603084" b="-2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2.79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2.97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2.98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3.61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4.18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3.08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3613820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1E4F1E99-41F5-4FD3-76C0-6D154BDA637D}"/>
              </a:ext>
            </a:extLst>
          </p:cNvPr>
          <p:cNvSpPr txBox="1"/>
          <p:nvPr/>
        </p:nvSpPr>
        <p:spPr>
          <a:xfrm>
            <a:off x="575999" y="4877986"/>
            <a:ext cx="94651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retrieved centroids were taken to PGOPGER for the initial fit keeping the rotational contribution constants. </a:t>
            </a:r>
          </a:p>
          <a:p>
            <a:endParaRPr lang="en-US" dirty="0"/>
          </a:p>
          <a:p>
            <a:r>
              <a:rPr lang="en-US" dirty="0"/>
              <a:t>The error on the peaks center ranges between ~3 and ~21 </a:t>
            </a:r>
            <a:r>
              <a:rPr lang="en-US" dirty="0" err="1"/>
              <a:t>MHz.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9496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A45CDD-B31D-6A0E-1A46-3979753DCE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4FD475A-A466-480D-F896-F97E1C033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D9B1F73-D0AD-F482-1AF8-A990BA56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131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z="1100" smtClean="0"/>
              <a:t>36</a:t>
            </a:fld>
            <a:endParaRPr lang="nl-NL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B57CD6EE-6C4F-234E-6215-06D17411B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Molecular constants with Q lines (mean)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62E6AC78-79C3-E55B-5981-1F788920B19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2194344"/>
                  </p:ext>
                </p:extLst>
              </p:nvPr>
            </p:nvGraphicFramePr>
            <p:xfrm>
              <a:off x="390059" y="1050096"/>
              <a:ext cx="11298912" cy="333956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6431">
                      <a:extLst>
                        <a:ext uri="{9D8B030D-6E8A-4147-A177-3AD203B41FA5}">
                          <a16:colId xmlns:a16="http://schemas.microsoft.com/office/drawing/2014/main" val="1508173461"/>
                        </a:ext>
                      </a:extLst>
                    </a:gridCol>
                    <a:gridCol w="1488297">
                      <a:extLst>
                        <a:ext uri="{9D8B030D-6E8A-4147-A177-3AD203B41FA5}">
                          <a16:colId xmlns:a16="http://schemas.microsoft.com/office/drawing/2014/main" val="2094934508"/>
                        </a:ext>
                      </a:extLst>
                    </a:gridCol>
                    <a:gridCol w="1412364">
                      <a:extLst>
                        <a:ext uri="{9D8B030D-6E8A-4147-A177-3AD203B41FA5}">
                          <a16:colId xmlns:a16="http://schemas.microsoft.com/office/drawing/2014/main" val="1960364801"/>
                        </a:ext>
                      </a:extLst>
                    </a:gridCol>
                    <a:gridCol w="1412364">
                      <a:extLst>
                        <a:ext uri="{9D8B030D-6E8A-4147-A177-3AD203B41FA5}">
                          <a16:colId xmlns:a16="http://schemas.microsoft.com/office/drawing/2014/main" val="2781728466"/>
                        </a:ext>
                      </a:extLst>
                    </a:gridCol>
                    <a:gridCol w="1412364">
                      <a:extLst>
                        <a:ext uri="{9D8B030D-6E8A-4147-A177-3AD203B41FA5}">
                          <a16:colId xmlns:a16="http://schemas.microsoft.com/office/drawing/2014/main" val="445353703"/>
                        </a:ext>
                      </a:extLst>
                    </a:gridCol>
                    <a:gridCol w="1412364">
                      <a:extLst>
                        <a:ext uri="{9D8B030D-6E8A-4147-A177-3AD203B41FA5}">
                          <a16:colId xmlns:a16="http://schemas.microsoft.com/office/drawing/2014/main" val="77194598"/>
                        </a:ext>
                      </a:extLst>
                    </a:gridCol>
                    <a:gridCol w="1412364">
                      <a:extLst>
                        <a:ext uri="{9D8B030D-6E8A-4147-A177-3AD203B41FA5}">
                          <a16:colId xmlns:a16="http://schemas.microsoft.com/office/drawing/2014/main" val="2524258596"/>
                        </a:ext>
                      </a:extLst>
                    </a:gridCol>
                    <a:gridCol w="1412364">
                      <a:extLst>
                        <a:ext uri="{9D8B030D-6E8A-4147-A177-3AD203B41FA5}">
                          <a16:colId xmlns:a16="http://schemas.microsoft.com/office/drawing/2014/main" val="4136753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Constant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 line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 lines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 lines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 lines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 lines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 lines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 lines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359753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B’’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5761.67(100)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5761.59(8)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5761.48(4)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5761.51(4)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5761.56(3)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5761.54(3)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5761.56(3)</a:t>
                          </a:r>
                          <a:endParaRPr lang="en-BE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65697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2036(70)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2034(5)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2031(3)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2029(2)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2029(2)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2030(2)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2029(2)</a:t>
                          </a:r>
                          <a:endParaRPr lang="en-BE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587023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36(141)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41(12)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48(7)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51(7)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53(7)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51(7)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53(7)</a:t>
                          </a:r>
                          <a:endParaRPr lang="en-BE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513199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-1525(252)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-1513(38)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-1494(29)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-1487(28)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-1479(27)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-1477(26)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-1473(25)</a:t>
                          </a:r>
                          <a:endParaRPr lang="en-BE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2078710"/>
                      </a:ext>
                    </a:extLst>
                  </a:tr>
                  <a:tr h="37284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300" dirty="0"/>
                            <a:t>13284.697</a:t>
                          </a:r>
                          <a:r>
                            <a:rPr lang="en-US" sz="1300" dirty="0"/>
                            <a:t>1(9)</a:t>
                          </a:r>
                          <a:endParaRPr lang="en-BE" sz="13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300" dirty="0"/>
                            <a:t>13284.697</a:t>
                          </a:r>
                          <a:r>
                            <a:rPr lang="en-US" sz="1300" dirty="0"/>
                            <a:t>2(1)</a:t>
                          </a:r>
                          <a:endParaRPr lang="en-BE" sz="13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300" dirty="0"/>
                            <a:t>13284.697</a:t>
                          </a:r>
                          <a:r>
                            <a:rPr lang="en-US" sz="1300" dirty="0"/>
                            <a:t>4(1)</a:t>
                          </a:r>
                          <a:endParaRPr lang="en-BE" sz="13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300" dirty="0"/>
                            <a:t>13284.697</a:t>
                          </a:r>
                          <a:r>
                            <a:rPr lang="en-US" sz="1300" dirty="0"/>
                            <a:t>4(1)</a:t>
                          </a:r>
                          <a:endParaRPr lang="en-BE" sz="13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300" dirty="0"/>
                            <a:t>13284.697</a:t>
                          </a:r>
                          <a:r>
                            <a:rPr lang="en-US" sz="1300" dirty="0"/>
                            <a:t>4(1)</a:t>
                          </a:r>
                          <a:endParaRPr lang="en-BE" sz="13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300" dirty="0"/>
                            <a:t>13284.697</a:t>
                          </a:r>
                          <a:r>
                            <a:rPr lang="en-US" sz="1300" dirty="0"/>
                            <a:t>5(1)</a:t>
                          </a:r>
                          <a:endParaRPr lang="en-BE" sz="13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300" dirty="0"/>
                            <a:t>13284.697</a:t>
                          </a:r>
                          <a:r>
                            <a:rPr lang="en-US" sz="1300" dirty="0"/>
                            <a:t>4(1)</a:t>
                          </a:r>
                          <a:endParaRPr lang="en-BE" sz="13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7224352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B’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sz="1600" dirty="0"/>
                            <a:t>573</a:t>
                          </a:r>
                          <a:r>
                            <a:rPr lang="en-US" sz="1600" dirty="0"/>
                            <a:t>2.08(90)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sz="1600" dirty="0"/>
                            <a:t>573</a:t>
                          </a:r>
                          <a:r>
                            <a:rPr lang="en-US" sz="1600" dirty="0"/>
                            <a:t>2</a:t>
                          </a:r>
                          <a:r>
                            <a:rPr lang="en-BE" sz="1600" dirty="0"/>
                            <a:t>.</a:t>
                          </a:r>
                          <a:r>
                            <a:rPr lang="en-US" sz="1600" dirty="0"/>
                            <a:t>00(8)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600" dirty="0"/>
                            <a:t>5731.9</a:t>
                          </a:r>
                          <a:r>
                            <a:rPr lang="en-US" sz="1600" dirty="0"/>
                            <a:t>0(4)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600" dirty="0"/>
                            <a:t>5731.9</a:t>
                          </a:r>
                          <a:r>
                            <a:rPr lang="en-US" sz="1600" dirty="0"/>
                            <a:t>3(3)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600" dirty="0"/>
                            <a:t>5731.9</a:t>
                          </a:r>
                          <a:r>
                            <a:rPr lang="en-US" sz="1600" dirty="0"/>
                            <a:t>6(3)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600" dirty="0"/>
                            <a:t>5731.9</a:t>
                          </a:r>
                          <a:r>
                            <a:rPr lang="en-US" sz="1600" dirty="0"/>
                            <a:t>5(3)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600" dirty="0"/>
                            <a:t>5731.9</a:t>
                          </a:r>
                          <a:r>
                            <a:rPr lang="en-US" sz="1600" dirty="0"/>
                            <a:t>6(3)</a:t>
                          </a:r>
                          <a:endParaRPr lang="en-BE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08950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244(64)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246(5)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250(2)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251(2)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252(2)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251(2)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252(2)</a:t>
                          </a:r>
                          <a:endParaRPr lang="en-BE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028308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-981(267)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-969(31)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-952(23)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-948(21)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-940(21)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-943(21)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-939(20)</a:t>
                          </a:r>
                          <a:endParaRPr lang="en-BE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361382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62E6AC78-79C3-E55B-5981-1F788920B19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2194344"/>
                  </p:ext>
                </p:extLst>
              </p:nvPr>
            </p:nvGraphicFramePr>
            <p:xfrm>
              <a:off x="390059" y="1050096"/>
              <a:ext cx="11298912" cy="333956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6431">
                      <a:extLst>
                        <a:ext uri="{9D8B030D-6E8A-4147-A177-3AD203B41FA5}">
                          <a16:colId xmlns:a16="http://schemas.microsoft.com/office/drawing/2014/main" val="1508173461"/>
                        </a:ext>
                      </a:extLst>
                    </a:gridCol>
                    <a:gridCol w="1488297">
                      <a:extLst>
                        <a:ext uri="{9D8B030D-6E8A-4147-A177-3AD203B41FA5}">
                          <a16:colId xmlns:a16="http://schemas.microsoft.com/office/drawing/2014/main" val="2094934508"/>
                        </a:ext>
                      </a:extLst>
                    </a:gridCol>
                    <a:gridCol w="1412364">
                      <a:extLst>
                        <a:ext uri="{9D8B030D-6E8A-4147-A177-3AD203B41FA5}">
                          <a16:colId xmlns:a16="http://schemas.microsoft.com/office/drawing/2014/main" val="1960364801"/>
                        </a:ext>
                      </a:extLst>
                    </a:gridCol>
                    <a:gridCol w="1412364">
                      <a:extLst>
                        <a:ext uri="{9D8B030D-6E8A-4147-A177-3AD203B41FA5}">
                          <a16:colId xmlns:a16="http://schemas.microsoft.com/office/drawing/2014/main" val="2781728466"/>
                        </a:ext>
                      </a:extLst>
                    </a:gridCol>
                    <a:gridCol w="1412364">
                      <a:extLst>
                        <a:ext uri="{9D8B030D-6E8A-4147-A177-3AD203B41FA5}">
                          <a16:colId xmlns:a16="http://schemas.microsoft.com/office/drawing/2014/main" val="445353703"/>
                        </a:ext>
                      </a:extLst>
                    </a:gridCol>
                    <a:gridCol w="1412364">
                      <a:extLst>
                        <a:ext uri="{9D8B030D-6E8A-4147-A177-3AD203B41FA5}">
                          <a16:colId xmlns:a16="http://schemas.microsoft.com/office/drawing/2014/main" val="77194598"/>
                        </a:ext>
                      </a:extLst>
                    </a:gridCol>
                    <a:gridCol w="1412364">
                      <a:extLst>
                        <a:ext uri="{9D8B030D-6E8A-4147-A177-3AD203B41FA5}">
                          <a16:colId xmlns:a16="http://schemas.microsoft.com/office/drawing/2014/main" val="2524258596"/>
                        </a:ext>
                      </a:extLst>
                    </a:gridCol>
                    <a:gridCol w="1412364">
                      <a:extLst>
                        <a:ext uri="{9D8B030D-6E8A-4147-A177-3AD203B41FA5}">
                          <a16:colId xmlns:a16="http://schemas.microsoft.com/office/drawing/2014/main" val="4136753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Constant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 line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 lines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 lines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 lines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 lines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 lines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 lines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359753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B’’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5761.67(100)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5761.59(8)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5761.48(4)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5761.51(4)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5761.56(3)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5761.54(3)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5761.56(3)</a:t>
                          </a:r>
                          <a:endParaRPr lang="en-BE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65697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457" t="-208197" r="-748858" b="-6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2036(70)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2034(5)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2031(3)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2029(2)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2029(2)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2030(2)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2029(2)</a:t>
                          </a:r>
                          <a:endParaRPr lang="en-BE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587023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457" t="-308197" r="-748858" b="-5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36(141)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41(12)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48(7)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51(7)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53(7)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51(7)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53(7)</a:t>
                          </a:r>
                          <a:endParaRPr lang="en-BE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513199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-1525(252)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-1513(38)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-1494(29)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-1487(28)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-1479(27)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-1477(26)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-1473(25)</a:t>
                          </a:r>
                          <a:endParaRPr lang="en-BE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2078710"/>
                      </a:ext>
                    </a:extLst>
                  </a:tr>
                  <a:tr h="37284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300" dirty="0"/>
                            <a:t>13284.697</a:t>
                          </a:r>
                          <a:r>
                            <a:rPr lang="en-US" sz="1300" dirty="0"/>
                            <a:t>1(9)</a:t>
                          </a:r>
                          <a:endParaRPr lang="en-BE" sz="13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300" dirty="0"/>
                            <a:t>13284.697</a:t>
                          </a:r>
                          <a:r>
                            <a:rPr lang="en-US" sz="1300" dirty="0"/>
                            <a:t>2(1)</a:t>
                          </a:r>
                          <a:endParaRPr lang="en-BE" sz="13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300" dirty="0"/>
                            <a:t>13284.697</a:t>
                          </a:r>
                          <a:r>
                            <a:rPr lang="en-US" sz="1300" dirty="0"/>
                            <a:t>4(1)</a:t>
                          </a:r>
                          <a:endParaRPr lang="en-BE" sz="13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300" dirty="0"/>
                            <a:t>13284.697</a:t>
                          </a:r>
                          <a:r>
                            <a:rPr lang="en-US" sz="1300" dirty="0"/>
                            <a:t>4(1)</a:t>
                          </a:r>
                          <a:endParaRPr lang="en-BE" sz="13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300" dirty="0"/>
                            <a:t>13284.697</a:t>
                          </a:r>
                          <a:r>
                            <a:rPr lang="en-US" sz="1300" dirty="0"/>
                            <a:t>4(1)</a:t>
                          </a:r>
                          <a:endParaRPr lang="en-BE" sz="13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300" dirty="0"/>
                            <a:t>13284.697</a:t>
                          </a:r>
                          <a:r>
                            <a:rPr lang="en-US" sz="1300" dirty="0"/>
                            <a:t>5(1)</a:t>
                          </a:r>
                          <a:endParaRPr lang="en-BE" sz="13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300" dirty="0"/>
                            <a:t>13284.697</a:t>
                          </a:r>
                          <a:r>
                            <a:rPr lang="en-US" sz="1300" dirty="0"/>
                            <a:t>4(1)</a:t>
                          </a:r>
                          <a:endParaRPr lang="en-BE" sz="13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7224352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B’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sz="1600" dirty="0"/>
                            <a:t>573</a:t>
                          </a:r>
                          <a:r>
                            <a:rPr lang="en-US" sz="1600" dirty="0"/>
                            <a:t>2.08(90)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sz="1600" dirty="0"/>
                            <a:t>573</a:t>
                          </a:r>
                          <a:r>
                            <a:rPr lang="en-US" sz="1600" dirty="0"/>
                            <a:t>2</a:t>
                          </a:r>
                          <a:r>
                            <a:rPr lang="en-BE" sz="1600" dirty="0"/>
                            <a:t>.</a:t>
                          </a:r>
                          <a:r>
                            <a:rPr lang="en-US" sz="1600" dirty="0"/>
                            <a:t>00(8)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600" dirty="0"/>
                            <a:t>5731.9</a:t>
                          </a:r>
                          <a:r>
                            <a:rPr lang="en-US" sz="1600" dirty="0"/>
                            <a:t>0(4)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600" dirty="0"/>
                            <a:t>5731.9</a:t>
                          </a:r>
                          <a:r>
                            <a:rPr lang="en-US" sz="1600" dirty="0"/>
                            <a:t>3(3)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600" dirty="0"/>
                            <a:t>5731.9</a:t>
                          </a:r>
                          <a:r>
                            <a:rPr lang="en-US" sz="1600" dirty="0"/>
                            <a:t>6(3)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600" dirty="0"/>
                            <a:t>5731.9</a:t>
                          </a:r>
                          <a:r>
                            <a:rPr lang="en-US" sz="1600" dirty="0"/>
                            <a:t>5(3)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BE" sz="1600" dirty="0"/>
                            <a:t>5731.9</a:t>
                          </a:r>
                          <a:r>
                            <a:rPr lang="en-US" sz="1600" dirty="0"/>
                            <a:t>6(3)</a:t>
                          </a:r>
                          <a:endParaRPr lang="en-BE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08950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457" t="-708197" r="-748858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244(64)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246(5)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250(2)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251(2)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252(2)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251(2)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252(2)</a:t>
                          </a:r>
                          <a:endParaRPr lang="en-BE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028308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-981(267)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-969(31)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-952(23)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-948(21)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-940(21)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-943(21)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-939(20)</a:t>
                          </a:r>
                          <a:endParaRPr lang="en-BE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3613820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593FA13-E47A-A1D3-B459-1FCA05481C21}"/>
              </a:ext>
            </a:extLst>
          </p:cNvPr>
          <p:cNvSpPr txBox="1">
            <a:spLocks/>
          </p:cNvSpPr>
          <p:nvPr/>
        </p:nvSpPr>
        <p:spPr>
          <a:xfrm>
            <a:off x="83127" y="5341256"/>
            <a:ext cx="1912693" cy="561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600"/>
              </a:spcAft>
              <a:buNone/>
            </a:pPr>
            <a:r>
              <a:rPr lang="en-US" sz="1800" dirty="0"/>
              <a:t>Using all 19 lines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1C5B2F2A-F628-79D2-B9EA-EA6D84441AB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5548643"/>
                  </p:ext>
                </p:extLst>
              </p:nvPr>
            </p:nvGraphicFramePr>
            <p:xfrm>
              <a:off x="6437116" y="4741102"/>
              <a:ext cx="3972976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42364">
                      <a:extLst>
                        <a:ext uri="{9D8B030D-6E8A-4147-A177-3AD203B41FA5}">
                          <a16:colId xmlns:a16="http://schemas.microsoft.com/office/drawing/2014/main" val="3342287925"/>
                        </a:ext>
                      </a:extLst>
                    </a:gridCol>
                    <a:gridCol w="2230612">
                      <a:extLst>
                        <a:ext uri="{9D8B030D-6E8A-4147-A177-3AD203B41FA5}">
                          <a16:colId xmlns:a16="http://schemas.microsoft.com/office/drawing/2014/main" val="2457619479"/>
                        </a:ext>
                      </a:extLst>
                    </a:gridCol>
                  </a:tblGrid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>
                              <a:solidFill>
                                <a:srgbClr val="2F4D5D"/>
                              </a:solidFill>
                            </a:rPr>
                            <a:t>T</a:t>
                          </a:r>
                          <a:endParaRPr lang="en-BE" b="0" dirty="0">
                            <a:solidFill>
                              <a:srgbClr val="2F4D5D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7EEF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b="0" dirty="0">
                              <a:solidFill>
                                <a:srgbClr val="2F4D5D"/>
                              </a:solidFill>
                            </a:rPr>
                            <a:t>13284.69</a:t>
                          </a:r>
                          <a:r>
                            <a:rPr lang="en-US" b="0" dirty="0">
                              <a:solidFill>
                                <a:srgbClr val="2F4D5D"/>
                              </a:solidFill>
                            </a:rPr>
                            <a:t>75(1)</a:t>
                          </a:r>
                          <a:endParaRPr lang="en-BE" b="0" dirty="0">
                            <a:solidFill>
                              <a:srgbClr val="2F4D5D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7EE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5592343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B’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5731.96(3)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38345981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252(2)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5503904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-939(21)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379090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1C5B2F2A-F628-79D2-B9EA-EA6D84441AB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5548643"/>
                  </p:ext>
                </p:extLst>
              </p:nvPr>
            </p:nvGraphicFramePr>
            <p:xfrm>
              <a:off x="6437116" y="4741102"/>
              <a:ext cx="3972976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42364">
                      <a:extLst>
                        <a:ext uri="{9D8B030D-6E8A-4147-A177-3AD203B41FA5}">
                          <a16:colId xmlns:a16="http://schemas.microsoft.com/office/drawing/2014/main" val="3342287925"/>
                        </a:ext>
                      </a:extLst>
                    </a:gridCol>
                    <a:gridCol w="2230612">
                      <a:extLst>
                        <a:ext uri="{9D8B030D-6E8A-4147-A177-3AD203B41FA5}">
                          <a16:colId xmlns:a16="http://schemas.microsoft.com/office/drawing/2014/main" val="2457619479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>
                              <a:solidFill>
                                <a:srgbClr val="2F4D5D"/>
                              </a:solidFill>
                            </a:rPr>
                            <a:t>T</a:t>
                          </a:r>
                          <a:endParaRPr lang="en-BE" b="0" dirty="0">
                            <a:solidFill>
                              <a:srgbClr val="2F4D5D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7EEF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b="0" dirty="0">
                              <a:solidFill>
                                <a:srgbClr val="2F4D5D"/>
                              </a:solidFill>
                            </a:rPr>
                            <a:t>13284.69</a:t>
                          </a:r>
                          <a:r>
                            <a:rPr lang="en-US" b="0" dirty="0">
                              <a:solidFill>
                                <a:srgbClr val="2F4D5D"/>
                              </a:solidFill>
                            </a:rPr>
                            <a:t>75(1)</a:t>
                          </a:r>
                          <a:endParaRPr lang="en-BE" b="0" dirty="0">
                            <a:solidFill>
                              <a:srgbClr val="2F4D5D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7EE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559234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B’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5731.96(3)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3834598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4"/>
                          <a:stretch>
                            <a:fillRect l="-350" t="-210000" r="-129720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252(2)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550390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-939(21)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379090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57EB03DB-D5F6-89BE-2041-AD129128D9A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52922320"/>
                  </p:ext>
                </p:extLst>
              </p:nvPr>
            </p:nvGraphicFramePr>
            <p:xfrm>
              <a:off x="1995820" y="4746960"/>
              <a:ext cx="3412711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96658">
                      <a:extLst>
                        <a:ext uri="{9D8B030D-6E8A-4147-A177-3AD203B41FA5}">
                          <a16:colId xmlns:a16="http://schemas.microsoft.com/office/drawing/2014/main" val="2855956774"/>
                        </a:ext>
                      </a:extLst>
                    </a:gridCol>
                    <a:gridCol w="1916053">
                      <a:extLst>
                        <a:ext uri="{9D8B030D-6E8A-4147-A177-3AD203B41FA5}">
                          <a16:colId xmlns:a16="http://schemas.microsoft.com/office/drawing/2014/main" val="1767355116"/>
                        </a:ext>
                      </a:extLst>
                    </a:gridCol>
                  </a:tblGrid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>
                              <a:solidFill>
                                <a:srgbClr val="2F4D5D"/>
                              </a:solidFill>
                            </a:rPr>
                            <a:t>B’’</a:t>
                          </a:r>
                          <a:endParaRPr lang="en-BE" b="0" dirty="0">
                            <a:solidFill>
                              <a:srgbClr val="2F4D5D"/>
                            </a:solidFill>
                          </a:endParaRPr>
                        </a:p>
                      </a:txBody>
                      <a:tcPr>
                        <a:solidFill>
                          <a:srgbClr val="E7EEF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b="0" dirty="0">
                              <a:solidFill>
                                <a:srgbClr val="2F4D5D"/>
                              </a:solidFill>
                            </a:rPr>
                            <a:t>576</a:t>
                          </a:r>
                          <a:r>
                            <a:rPr lang="en-US" b="0" dirty="0">
                              <a:solidFill>
                                <a:srgbClr val="2F4D5D"/>
                              </a:solidFill>
                            </a:rPr>
                            <a:t>1</a:t>
                          </a:r>
                          <a:r>
                            <a:rPr lang="en-BE" b="0" dirty="0">
                              <a:solidFill>
                                <a:srgbClr val="2F4D5D"/>
                              </a:solidFill>
                            </a:rPr>
                            <a:t>.</a:t>
                          </a:r>
                          <a:r>
                            <a:rPr lang="en-US" b="0" dirty="0">
                              <a:solidFill>
                                <a:srgbClr val="2F4D5D"/>
                              </a:solidFill>
                            </a:rPr>
                            <a:t>56</a:t>
                          </a:r>
                          <a:r>
                            <a:rPr lang="en-BE" b="0" dirty="0">
                              <a:solidFill>
                                <a:srgbClr val="2F4D5D"/>
                              </a:solidFill>
                            </a:rPr>
                            <a:t>(</a:t>
                          </a:r>
                          <a:r>
                            <a:rPr lang="en-US" b="0" dirty="0">
                              <a:solidFill>
                                <a:srgbClr val="2F4D5D"/>
                              </a:solidFill>
                            </a:rPr>
                            <a:t>3</a:t>
                          </a:r>
                          <a:r>
                            <a:rPr lang="en-BE" b="0" dirty="0">
                              <a:solidFill>
                                <a:srgbClr val="2F4D5D"/>
                              </a:solidFill>
                            </a:rPr>
                            <a:t>)</a:t>
                          </a:r>
                        </a:p>
                      </a:txBody>
                      <a:tcPr>
                        <a:solidFill>
                          <a:srgbClr val="E7EE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53615845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20</a:t>
                          </a:r>
                          <a:r>
                            <a:rPr lang="en-US" dirty="0"/>
                            <a:t>29(2)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0162530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53(7)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2435896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-1472(25)</a:t>
                          </a:r>
                          <a:endParaRPr lang="en-BE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289531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57EB03DB-D5F6-89BE-2041-AD129128D9A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52922320"/>
                  </p:ext>
                </p:extLst>
              </p:nvPr>
            </p:nvGraphicFramePr>
            <p:xfrm>
              <a:off x="1995820" y="4746960"/>
              <a:ext cx="3412711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96658">
                      <a:extLst>
                        <a:ext uri="{9D8B030D-6E8A-4147-A177-3AD203B41FA5}">
                          <a16:colId xmlns:a16="http://schemas.microsoft.com/office/drawing/2014/main" val="2855956774"/>
                        </a:ext>
                      </a:extLst>
                    </a:gridCol>
                    <a:gridCol w="1916053">
                      <a:extLst>
                        <a:ext uri="{9D8B030D-6E8A-4147-A177-3AD203B41FA5}">
                          <a16:colId xmlns:a16="http://schemas.microsoft.com/office/drawing/2014/main" val="1767355116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>
                              <a:solidFill>
                                <a:srgbClr val="2F4D5D"/>
                              </a:solidFill>
                            </a:rPr>
                            <a:t>B’’</a:t>
                          </a:r>
                          <a:endParaRPr lang="en-BE" b="0" dirty="0">
                            <a:solidFill>
                              <a:srgbClr val="2F4D5D"/>
                            </a:solidFill>
                          </a:endParaRPr>
                        </a:p>
                      </a:txBody>
                      <a:tcPr>
                        <a:solidFill>
                          <a:srgbClr val="E7EEF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b="0" dirty="0">
                              <a:solidFill>
                                <a:srgbClr val="2F4D5D"/>
                              </a:solidFill>
                            </a:rPr>
                            <a:t>576</a:t>
                          </a:r>
                          <a:r>
                            <a:rPr lang="en-US" b="0" dirty="0">
                              <a:solidFill>
                                <a:srgbClr val="2F4D5D"/>
                              </a:solidFill>
                            </a:rPr>
                            <a:t>1</a:t>
                          </a:r>
                          <a:r>
                            <a:rPr lang="en-BE" b="0" dirty="0">
                              <a:solidFill>
                                <a:srgbClr val="2F4D5D"/>
                              </a:solidFill>
                            </a:rPr>
                            <a:t>.</a:t>
                          </a:r>
                          <a:r>
                            <a:rPr lang="en-US" b="0" dirty="0">
                              <a:solidFill>
                                <a:srgbClr val="2F4D5D"/>
                              </a:solidFill>
                            </a:rPr>
                            <a:t>56</a:t>
                          </a:r>
                          <a:r>
                            <a:rPr lang="en-BE" b="0" dirty="0">
                              <a:solidFill>
                                <a:srgbClr val="2F4D5D"/>
                              </a:solidFill>
                            </a:rPr>
                            <a:t>(</a:t>
                          </a:r>
                          <a:r>
                            <a:rPr lang="en-US" b="0" dirty="0">
                              <a:solidFill>
                                <a:srgbClr val="2F4D5D"/>
                              </a:solidFill>
                            </a:rPr>
                            <a:t>3</a:t>
                          </a:r>
                          <a:r>
                            <a:rPr lang="en-BE" b="0" dirty="0">
                              <a:solidFill>
                                <a:srgbClr val="2F4D5D"/>
                              </a:solidFill>
                            </a:rPr>
                            <a:t>)</a:t>
                          </a:r>
                        </a:p>
                      </a:txBody>
                      <a:tcPr>
                        <a:solidFill>
                          <a:srgbClr val="E7EE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5361584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5"/>
                          <a:stretch>
                            <a:fillRect l="-407" t="-106557" r="-129675" b="-2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20</a:t>
                          </a:r>
                          <a:r>
                            <a:rPr lang="en-US" dirty="0"/>
                            <a:t>29(2)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016253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5"/>
                          <a:stretch>
                            <a:fillRect l="-407" t="-210000" r="-129675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53(7)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243589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-1472(25)</a:t>
                          </a:r>
                          <a:endParaRPr lang="en-BE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2895312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258886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BA5A3A-47EA-1D04-C5F6-2F982F37E5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4833750-A481-246E-DE12-493D3B7CE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3F9EB56-6E46-009C-AB5F-1A319892B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131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z="1100" smtClean="0"/>
              <a:t>37</a:t>
            </a:fld>
            <a:endParaRPr lang="nl-NL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7BB2C848-836A-9351-81FE-5B2B38BD6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Doppler contribution to linewidth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634308E-2D55-5396-8513-05908FD3D1EA}"/>
                  </a:ext>
                </a:extLst>
              </p:cNvPr>
              <p:cNvSpPr txBox="1"/>
              <p:nvPr/>
            </p:nvSpPr>
            <p:spPr>
              <a:xfrm>
                <a:off x="876131" y="3534518"/>
                <a:ext cx="4578185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= it’s the kinetic energy spread (4eV)</a:t>
                </a:r>
              </a:p>
              <a:p>
                <a:r>
                  <a:rPr lang="en-US" dirty="0"/>
                  <a:t>e = is the elemental charge (1.6e-19 C)</a:t>
                </a:r>
              </a:p>
              <a:p>
                <a:r>
                  <a:rPr lang="en-US" dirty="0"/>
                  <a:t>m = mass of the molecule  (223+19 in eV)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</m:oMath>
                </a14:m>
                <a:r>
                  <a:rPr lang="en-US" dirty="0"/>
                  <a:t> = acceleration voltage (30keV)</a:t>
                </a:r>
              </a:p>
              <a:p>
                <a:r>
                  <a:rPr lang="en-US" dirty="0"/>
                  <a:t>C = speed of light (m/s)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= centroid frequency 13284.695 (cm-1)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634308E-2D55-5396-8513-05908FD3D1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131" y="3534518"/>
                <a:ext cx="4578185" cy="1754326"/>
              </a:xfrm>
              <a:prstGeom prst="rect">
                <a:avLst/>
              </a:prstGeom>
              <a:blipFill>
                <a:blip r:embed="rId3"/>
                <a:stretch>
                  <a:fillRect l="-1198" t="-2083" b="-4514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1CF2C48-7C35-1631-F00E-C7F1961330ED}"/>
                  </a:ext>
                </a:extLst>
              </p:cNvPr>
              <p:cNvSpPr txBox="1"/>
              <p:nvPr/>
            </p:nvSpPr>
            <p:spPr>
              <a:xfrm>
                <a:off x="3951056" y="2009941"/>
                <a:ext cx="2884636" cy="8571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ad>
                            <m:radPr>
                              <m:degHide m:val="on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𝑎𝑐𝑐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BE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1CF2C48-7C35-1631-F00E-C7F1961330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1056" y="2009941"/>
                <a:ext cx="2884636" cy="85715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DF458553-8DCD-9B95-B6F9-9802F0941AD7}"/>
              </a:ext>
            </a:extLst>
          </p:cNvPr>
          <p:cNvSpPr txBox="1"/>
          <p:nvPr/>
        </p:nvSpPr>
        <p:spPr>
          <a:xfrm>
            <a:off x="6932174" y="4088515"/>
            <a:ext cx="43836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Gaussian contribution = 14 MHz for 4eV</a:t>
            </a:r>
          </a:p>
          <a:p>
            <a:r>
              <a:rPr lang="en-US" dirty="0"/>
              <a:t>Gaussian contribution = 7 MHz for 2eV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A22D072-EAAC-ECFC-C4F0-38325AAF4E16}"/>
              </a:ext>
            </a:extLst>
          </p:cNvPr>
          <p:cNvCxnSpPr>
            <a:cxnSpLocks/>
            <a:stCxn id="2" idx="3"/>
            <a:endCxn id="9" idx="1"/>
          </p:cNvCxnSpPr>
          <p:nvPr/>
        </p:nvCxnSpPr>
        <p:spPr>
          <a:xfrm>
            <a:off x="5454316" y="4411681"/>
            <a:ext cx="1477858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92347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166733-A8FA-6FF6-B635-0DBAA2E564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1239FB5-611A-5E3F-852A-CC37A0A8D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5407A26-F0FB-F640-FCF1-6991FB9C6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131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z="1100" smtClean="0"/>
              <a:t>38</a:t>
            </a:fld>
            <a:endParaRPr lang="nl-NL" dirty="0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DCE9301D-8634-56E5-A0A6-D3673D8E5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Polynomial background and residuals</a:t>
            </a:r>
            <a:endParaRPr lang="en-BE" dirty="0"/>
          </a:p>
        </p:txBody>
      </p:sp>
      <p:pic>
        <p:nvPicPr>
          <p:cNvPr id="5" name="Picture 4" descr="A graph of a band number&#10;&#10;Description automatically generated">
            <a:extLst>
              <a:ext uri="{FF2B5EF4-FFF2-40B4-BE49-F238E27FC236}">
                <a16:creationId xmlns:a16="http://schemas.microsoft.com/office/drawing/2014/main" id="{D33FC54D-9C14-2C4A-81D3-A405619482C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922" t="10164" r="8379"/>
          <a:stretch/>
        </p:blipFill>
        <p:spPr>
          <a:xfrm>
            <a:off x="361211" y="1863815"/>
            <a:ext cx="5672390" cy="3385292"/>
          </a:xfrm>
          <a:prstGeom prst="rect">
            <a:avLst/>
          </a:prstGeom>
        </p:spPr>
      </p:pic>
      <p:pic>
        <p:nvPicPr>
          <p:cNvPr id="9" name="Picture 8" descr="A graph with blue and orange dots&#10;&#10;Description automatically generated">
            <a:extLst>
              <a:ext uri="{FF2B5EF4-FFF2-40B4-BE49-F238E27FC236}">
                <a16:creationId xmlns:a16="http://schemas.microsoft.com/office/drawing/2014/main" id="{366EFB7C-717F-209F-3753-DD8984FE354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39" r="8341"/>
          <a:stretch/>
        </p:blipFill>
        <p:spPr>
          <a:xfrm>
            <a:off x="6158402" y="1460899"/>
            <a:ext cx="5600910" cy="366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5998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37559C-CBD1-1C7F-E054-C45F278EA0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39DF9C9-437E-9011-5E5E-C20F444BE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28101D8-E46F-05FD-211D-C35DE4E7E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131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z="1100" smtClean="0"/>
              <a:t>39</a:t>
            </a:fld>
            <a:endParaRPr lang="nl-NL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FB3B4852-89DB-A6CC-4196-67764420F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Molecular constants with 6 Q lines (statistical errors)</a:t>
            </a:r>
          </a:p>
        </p:txBody>
      </p:sp>
      <p:pic>
        <p:nvPicPr>
          <p:cNvPr id="6" name="Picture 5" descr="A graph of lines and numbers&#10;&#10;Description automatically generated with medium confidence">
            <a:extLst>
              <a:ext uri="{FF2B5EF4-FFF2-40B4-BE49-F238E27FC236}">
                <a16:creationId xmlns:a16="http://schemas.microsoft.com/office/drawing/2014/main" id="{3B0180EB-4998-9234-2047-BC6E488553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5421" y="1056836"/>
            <a:ext cx="8936358" cy="5059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21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F1A929D-F28E-44A2-7F20-1DF4467D1DE8}"/>
              </a:ext>
            </a:extLst>
          </p:cNvPr>
          <p:cNvSpPr/>
          <p:nvPr/>
        </p:nvSpPr>
        <p:spPr>
          <a:xfrm>
            <a:off x="5831060" y="4154179"/>
            <a:ext cx="1548483" cy="1773677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568CCA-60D9-3B8B-8C8C-429B75617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F3C3C4-E6AA-56CD-8897-D9D03B66A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C3FFD3D-3B71-CB17-E9F4-BB6EDE894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43428"/>
            <a:ext cx="11041200" cy="1033365"/>
          </a:xfrm>
        </p:spPr>
        <p:txBody>
          <a:bodyPr>
            <a:normAutofit/>
          </a:bodyPr>
          <a:lstStyle/>
          <a:p>
            <a:r>
              <a:rPr lang="en-US" dirty="0"/>
              <a:t>High-resolution in atoms and molecules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953C7D9-0D13-F118-9B1C-19BA1BC8F6D3}"/>
                  </a:ext>
                </a:extLst>
              </p:cNvPr>
              <p:cNvSpPr txBox="1"/>
              <p:nvPr/>
            </p:nvSpPr>
            <p:spPr>
              <a:xfrm>
                <a:off x="465469" y="3701070"/>
                <a:ext cx="10143867" cy="3710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h𝑓𝑠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d>
                        <m:dPr>
                          <m:ctrlP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d>
                      <m:r>
                        <a:rPr lang="en-US" sz="2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sz="2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d>
                            <m:dPr>
                              <m:ctrlP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sub>
                      </m:sSub>
                      <m:r>
                        <a:rPr lang="en-US" sz="2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d>
                            <m:dPr>
                              <m:ctrlP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sub>
                      </m:sSub>
                      <m:r>
                        <a:rPr lang="en-US" sz="2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2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d>
                      <m:r>
                        <a:rPr lang="en-US" sz="2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2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d>
                            <m:dPr>
                              <m:ctrlPr>
                                <a:rPr lang="en-US" sz="2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sub>
                      </m:sSub>
                      <m:r>
                        <a:rPr lang="en-US" sz="2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en-US" sz="2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BE" sz="22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953C7D9-0D13-F118-9B1C-19BA1BC8F6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469" y="3701070"/>
                <a:ext cx="10143867" cy="371064"/>
              </a:xfrm>
              <a:prstGeom prst="rect">
                <a:avLst/>
              </a:prstGeom>
              <a:blipFill>
                <a:blip r:embed="rId3"/>
                <a:stretch>
                  <a:fillRect l="-120" r="-481" b="-27869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DB1EB3A-5D3D-93C4-23B6-6E696644FB6C}"/>
                  </a:ext>
                </a:extLst>
              </p:cNvPr>
              <p:cNvSpPr txBox="1"/>
              <p:nvPr/>
            </p:nvSpPr>
            <p:spPr>
              <a:xfrm>
                <a:off x="465469" y="1377672"/>
                <a:ext cx="4295278" cy="3656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h𝑓𝑠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d>
                        <m:dPr>
                          <m:ctrlP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d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sz="2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BE" sz="22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DB1EB3A-5D3D-93C4-23B6-6E696644FB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469" y="1377672"/>
                <a:ext cx="4295278" cy="365613"/>
              </a:xfrm>
              <a:prstGeom prst="rect">
                <a:avLst/>
              </a:prstGeom>
              <a:blipFill>
                <a:blip r:embed="rId4"/>
                <a:stretch>
                  <a:fillRect l="-851" r="-1702" b="-25000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E3B3E7C8-D2B6-F6B4-4A90-1DE9F8ED7B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3251" y="1313791"/>
            <a:ext cx="3719986" cy="2128152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8D01AEC-BF2A-0616-5FF3-AA9355B315E0}"/>
              </a:ext>
            </a:extLst>
          </p:cNvPr>
          <p:cNvCxnSpPr>
            <a:cxnSpLocks/>
          </p:cNvCxnSpPr>
          <p:nvPr/>
        </p:nvCxnSpPr>
        <p:spPr>
          <a:xfrm>
            <a:off x="832119" y="3281883"/>
            <a:ext cx="14020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61B0056-324B-FBD7-9FE5-BB8DE1867959}"/>
              </a:ext>
            </a:extLst>
          </p:cNvPr>
          <p:cNvCxnSpPr>
            <a:cxnSpLocks/>
          </p:cNvCxnSpPr>
          <p:nvPr/>
        </p:nvCxnSpPr>
        <p:spPr>
          <a:xfrm>
            <a:off x="832119" y="2293269"/>
            <a:ext cx="14020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FBDC587-F629-F9EC-D299-1D6CDCC71EF3}"/>
              </a:ext>
            </a:extLst>
          </p:cNvPr>
          <p:cNvCxnSpPr>
            <a:cxnSpLocks/>
          </p:cNvCxnSpPr>
          <p:nvPr/>
        </p:nvCxnSpPr>
        <p:spPr>
          <a:xfrm>
            <a:off x="2699418" y="1995311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4B75BF6D-3887-E416-D75A-5FA0924D0A10}"/>
              </a:ext>
            </a:extLst>
          </p:cNvPr>
          <p:cNvSpPr txBox="1">
            <a:spLocks/>
          </p:cNvSpPr>
          <p:nvPr/>
        </p:nvSpPr>
        <p:spPr>
          <a:xfrm>
            <a:off x="949170" y="3357684"/>
            <a:ext cx="1285029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baseline="30000" dirty="0"/>
              <a:t>223</a:t>
            </a:r>
            <a:r>
              <a:rPr lang="en-US" sz="1600" dirty="0"/>
              <a:t>Ra (I=3/2)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2B7D6AF-5386-CBAC-A47E-EC8700F63626}"/>
              </a:ext>
            </a:extLst>
          </p:cNvPr>
          <p:cNvCxnSpPr>
            <a:cxnSpLocks/>
          </p:cNvCxnSpPr>
          <p:nvPr/>
        </p:nvCxnSpPr>
        <p:spPr>
          <a:xfrm>
            <a:off x="2699418" y="2201109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74CF8A7-BBC1-FDBA-D212-E86E252ED7A9}"/>
              </a:ext>
            </a:extLst>
          </p:cNvPr>
          <p:cNvCxnSpPr>
            <a:cxnSpLocks/>
          </p:cNvCxnSpPr>
          <p:nvPr/>
        </p:nvCxnSpPr>
        <p:spPr>
          <a:xfrm>
            <a:off x="2699418" y="3272299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AFAAD1C-2896-E2D5-F599-7A5DFE12B834}"/>
              </a:ext>
            </a:extLst>
          </p:cNvPr>
          <p:cNvCxnSpPr>
            <a:cxnSpLocks/>
          </p:cNvCxnSpPr>
          <p:nvPr/>
        </p:nvCxnSpPr>
        <p:spPr>
          <a:xfrm>
            <a:off x="2699418" y="2445359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ontent Placeholder 1">
            <a:extLst>
              <a:ext uri="{FF2B5EF4-FFF2-40B4-BE49-F238E27FC236}">
                <a16:creationId xmlns:a16="http://schemas.microsoft.com/office/drawing/2014/main" id="{4344C307-7F62-6070-9F64-5B94820854E2}"/>
              </a:ext>
            </a:extLst>
          </p:cNvPr>
          <p:cNvSpPr txBox="1">
            <a:spLocks/>
          </p:cNvSpPr>
          <p:nvPr/>
        </p:nvSpPr>
        <p:spPr>
          <a:xfrm>
            <a:off x="0" y="3087209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baseline="30000" dirty="0"/>
              <a:t>2</a:t>
            </a:r>
            <a:r>
              <a:rPr lang="en-US" sz="1600" dirty="0"/>
              <a:t>S</a:t>
            </a:r>
            <a:r>
              <a:rPr lang="en-US" sz="1600" baseline="-25000" dirty="0"/>
              <a:t>1/2</a:t>
            </a:r>
          </a:p>
        </p:txBody>
      </p:sp>
      <p:sp>
        <p:nvSpPr>
          <p:cNvPr id="38" name="Content Placeholder 1">
            <a:extLst>
              <a:ext uri="{FF2B5EF4-FFF2-40B4-BE49-F238E27FC236}">
                <a16:creationId xmlns:a16="http://schemas.microsoft.com/office/drawing/2014/main" id="{F0876721-3CD7-F604-67F2-E05F74926E0F}"/>
              </a:ext>
            </a:extLst>
          </p:cNvPr>
          <p:cNvSpPr txBox="1">
            <a:spLocks/>
          </p:cNvSpPr>
          <p:nvPr/>
        </p:nvSpPr>
        <p:spPr>
          <a:xfrm>
            <a:off x="31590" y="2109373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baseline="30000" dirty="0"/>
              <a:t>2</a:t>
            </a:r>
            <a:r>
              <a:rPr lang="en-US" sz="1600" dirty="0"/>
              <a:t>P</a:t>
            </a:r>
            <a:r>
              <a:rPr lang="en-US" sz="1600" baseline="-25000" dirty="0"/>
              <a:t>1/2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ontent Placeholder 1">
                <a:extLst>
                  <a:ext uri="{FF2B5EF4-FFF2-40B4-BE49-F238E27FC236}">
                    <a16:creationId xmlns:a16="http://schemas.microsoft.com/office/drawing/2014/main" id="{4D6C7016-B202-CFCF-E3A2-D5240EDAAFB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37047" y="3088909"/>
                <a:ext cx="1149528" cy="30137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Aft>
                    <a:spcPts val="600"/>
                  </a:spcAft>
                  <a:buFont typeface="Arial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1800" i="1" dirty="0" smtClean="0">
                          <a:latin typeface="Cambria Math" panose="02040503050406030204" pitchFamily="18" charset="0"/>
                        </a:rPr>
                        <m:t>=3/2</m:t>
                      </m:r>
                    </m:oMath>
                  </m:oMathPara>
                </a14:m>
                <a:endParaRPr lang="en-US" sz="1800" baseline="-25000" dirty="0"/>
              </a:p>
            </p:txBody>
          </p:sp>
        </mc:Choice>
        <mc:Fallback xmlns="">
          <p:sp>
            <p:nvSpPr>
              <p:cNvPr id="39" name="Content Placeholder 1">
                <a:extLst>
                  <a:ext uri="{FF2B5EF4-FFF2-40B4-BE49-F238E27FC236}">
                    <a16:creationId xmlns:a16="http://schemas.microsoft.com/office/drawing/2014/main" id="{4D6C7016-B202-CFCF-E3A2-D5240EDAAF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7047" y="3088909"/>
                <a:ext cx="1149528" cy="301379"/>
              </a:xfrm>
              <a:prstGeom prst="rect">
                <a:avLst/>
              </a:prstGeom>
              <a:blipFill>
                <a:blip r:embed="rId6"/>
                <a:stretch>
                  <a:fillRect b="-40816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ontent Placeholder 1">
                <a:extLst>
                  <a:ext uri="{FF2B5EF4-FFF2-40B4-BE49-F238E27FC236}">
                    <a16:creationId xmlns:a16="http://schemas.microsoft.com/office/drawing/2014/main" id="{1B5DF321-14EE-237A-D226-8F04F20676F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01499" y="2254017"/>
                <a:ext cx="1149528" cy="30137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Aft>
                    <a:spcPts val="600"/>
                  </a:spcAft>
                  <a:buFont typeface="Arial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1800" i="1" dirty="0" smtClean="0">
                          <a:latin typeface="Cambria Math" panose="02040503050406030204" pitchFamily="18" charset="0"/>
                        </a:rPr>
                        <m:t>=5/2</m:t>
                      </m:r>
                    </m:oMath>
                  </m:oMathPara>
                </a14:m>
                <a:endParaRPr lang="en-US" sz="1800" baseline="-25000" dirty="0"/>
              </a:p>
            </p:txBody>
          </p:sp>
        </mc:Choice>
        <mc:Fallback xmlns="">
          <p:sp>
            <p:nvSpPr>
              <p:cNvPr id="40" name="Content Placeholder 1">
                <a:extLst>
                  <a:ext uri="{FF2B5EF4-FFF2-40B4-BE49-F238E27FC236}">
                    <a16:creationId xmlns:a16="http://schemas.microsoft.com/office/drawing/2014/main" id="{1B5DF321-14EE-237A-D226-8F04F20676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1499" y="2254017"/>
                <a:ext cx="1149528" cy="301379"/>
              </a:xfrm>
              <a:prstGeom prst="rect">
                <a:avLst/>
              </a:prstGeom>
              <a:blipFill>
                <a:blip r:embed="rId7"/>
                <a:stretch>
                  <a:fillRect b="-40816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ontent Placeholder 1">
                <a:extLst>
                  <a:ext uri="{FF2B5EF4-FFF2-40B4-BE49-F238E27FC236}">
                    <a16:creationId xmlns:a16="http://schemas.microsoft.com/office/drawing/2014/main" id="{44FA615E-C677-54D3-234F-57D50F860CA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01499" y="1995279"/>
                <a:ext cx="1149528" cy="30137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Aft>
                    <a:spcPts val="600"/>
                  </a:spcAft>
                  <a:buFont typeface="Arial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1800" i="1" dirty="0" smtClean="0">
                          <a:latin typeface="Cambria Math" panose="02040503050406030204" pitchFamily="18" charset="0"/>
                        </a:rPr>
                        <m:t>=3/2</m:t>
                      </m:r>
                    </m:oMath>
                  </m:oMathPara>
                </a14:m>
                <a:endParaRPr lang="en-US" sz="1800" baseline="-25000" dirty="0"/>
              </a:p>
            </p:txBody>
          </p:sp>
        </mc:Choice>
        <mc:Fallback xmlns="">
          <p:sp>
            <p:nvSpPr>
              <p:cNvPr id="41" name="Content Placeholder 1">
                <a:extLst>
                  <a:ext uri="{FF2B5EF4-FFF2-40B4-BE49-F238E27FC236}">
                    <a16:creationId xmlns:a16="http://schemas.microsoft.com/office/drawing/2014/main" id="{44FA615E-C677-54D3-234F-57D50F860C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1499" y="1995279"/>
                <a:ext cx="1149528" cy="301379"/>
              </a:xfrm>
              <a:prstGeom prst="rect">
                <a:avLst/>
              </a:prstGeom>
              <a:blipFill>
                <a:blip r:embed="rId8"/>
                <a:stretch>
                  <a:fillRect b="-40000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ontent Placeholder 1">
                <a:extLst>
                  <a:ext uri="{FF2B5EF4-FFF2-40B4-BE49-F238E27FC236}">
                    <a16:creationId xmlns:a16="http://schemas.microsoft.com/office/drawing/2014/main" id="{C4CC34C5-C1EE-E793-057E-92E807DE06A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01499" y="1732801"/>
                <a:ext cx="1149528" cy="30137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Aft>
                    <a:spcPts val="600"/>
                  </a:spcAft>
                  <a:buFont typeface="Arial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1800" i="1" dirty="0" smtClean="0">
                          <a:latin typeface="Cambria Math" panose="02040503050406030204" pitchFamily="18" charset="0"/>
                        </a:rPr>
                        <m:t>=1/2</m:t>
                      </m:r>
                    </m:oMath>
                  </m:oMathPara>
                </a14:m>
                <a:endParaRPr lang="en-US" sz="1800" baseline="-25000" dirty="0"/>
              </a:p>
            </p:txBody>
          </p:sp>
        </mc:Choice>
        <mc:Fallback xmlns="">
          <p:sp>
            <p:nvSpPr>
              <p:cNvPr id="42" name="Content Placeholder 1">
                <a:extLst>
                  <a:ext uri="{FF2B5EF4-FFF2-40B4-BE49-F238E27FC236}">
                    <a16:creationId xmlns:a16="http://schemas.microsoft.com/office/drawing/2014/main" id="{C4CC34C5-C1EE-E793-057E-92E807DE06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1499" y="1732801"/>
                <a:ext cx="1149528" cy="301379"/>
              </a:xfrm>
              <a:prstGeom prst="rect">
                <a:avLst/>
              </a:prstGeom>
              <a:blipFill>
                <a:blip r:embed="rId9"/>
                <a:stretch>
                  <a:fillRect b="-40000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Content Placeholder 1">
            <a:extLst>
              <a:ext uri="{FF2B5EF4-FFF2-40B4-BE49-F238E27FC236}">
                <a16:creationId xmlns:a16="http://schemas.microsoft.com/office/drawing/2014/main" id="{BC032C9B-9700-DF76-8D82-D405EADFDDA1}"/>
              </a:ext>
            </a:extLst>
          </p:cNvPr>
          <p:cNvSpPr txBox="1">
            <a:spLocks/>
          </p:cNvSpPr>
          <p:nvPr/>
        </p:nvSpPr>
        <p:spPr>
          <a:xfrm>
            <a:off x="2810041" y="3356850"/>
            <a:ext cx="1264975" cy="3013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800" dirty="0"/>
              <a:t>F = |J + I|</a:t>
            </a:r>
            <a:endParaRPr lang="en-US" sz="1800" baseline="-25000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16A5BCC-9644-268B-78C9-745C4664A414}"/>
              </a:ext>
            </a:extLst>
          </p:cNvPr>
          <p:cNvCxnSpPr>
            <a:cxnSpLocks/>
          </p:cNvCxnSpPr>
          <p:nvPr/>
        </p:nvCxnSpPr>
        <p:spPr>
          <a:xfrm>
            <a:off x="522959" y="5545846"/>
            <a:ext cx="14020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AC735AE-0A69-B962-FA1B-AD06438041E3}"/>
              </a:ext>
            </a:extLst>
          </p:cNvPr>
          <p:cNvCxnSpPr>
            <a:cxnSpLocks/>
          </p:cNvCxnSpPr>
          <p:nvPr/>
        </p:nvCxnSpPr>
        <p:spPr>
          <a:xfrm>
            <a:off x="522959" y="4557232"/>
            <a:ext cx="14020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A849F63-4ADE-7D74-6FAC-0A478CDD608A}"/>
              </a:ext>
            </a:extLst>
          </p:cNvPr>
          <p:cNvCxnSpPr>
            <a:cxnSpLocks/>
          </p:cNvCxnSpPr>
          <p:nvPr/>
        </p:nvCxnSpPr>
        <p:spPr>
          <a:xfrm>
            <a:off x="4036611" y="4513458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ontent Placeholder 1">
            <a:extLst>
              <a:ext uri="{FF2B5EF4-FFF2-40B4-BE49-F238E27FC236}">
                <a16:creationId xmlns:a16="http://schemas.microsoft.com/office/drawing/2014/main" id="{64829C39-0EBF-A381-808F-F75908089570}"/>
              </a:ext>
            </a:extLst>
          </p:cNvPr>
          <p:cNvSpPr txBox="1">
            <a:spLocks/>
          </p:cNvSpPr>
          <p:nvPr/>
        </p:nvSpPr>
        <p:spPr>
          <a:xfrm>
            <a:off x="336083" y="5205237"/>
            <a:ext cx="1285029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baseline="30000" dirty="0"/>
              <a:t>223</a:t>
            </a:r>
            <a:r>
              <a:rPr lang="en-US" sz="1600" dirty="0"/>
              <a:t>RaF (I=3/2)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2AD4912-2458-2920-CB36-8F5782F75A78}"/>
              </a:ext>
            </a:extLst>
          </p:cNvPr>
          <p:cNvCxnSpPr>
            <a:cxnSpLocks/>
          </p:cNvCxnSpPr>
          <p:nvPr/>
        </p:nvCxnSpPr>
        <p:spPr>
          <a:xfrm>
            <a:off x="2207378" y="4544582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76E410B-28E2-B18F-EA87-1A058B47D17D}"/>
              </a:ext>
            </a:extLst>
          </p:cNvPr>
          <p:cNvCxnSpPr>
            <a:cxnSpLocks/>
          </p:cNvCxnSpPr>
          <p:nvPr/>
        </p:nvCxnSpPr>
        <p:spPr>
          <a:xfrm>
            <a:off x="2207378" y="5536262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04A42FA-2EAF-DEDD-AA48-2A860A8E370A}"/>
              </a:ext>
            </a:extLst>
          </p:cNvPr>
          <p:cNvCxnSpPr>
            <a:cxnSpLocks/>
          </p:cNvCxnSpPr>
          <p:nvPr/>
        </p:nvCxnSpPr>
        <p:spPr>
          <a:xfrm>
            <a:off x="4036611" y="4637763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BEE826C-BF63-3AD9-3227-1EC485204655}"/>
              </a:ext>
            </a:extLst>
          </p:cNvPr>
          <p:cNvCxnSpPr>
            <a:cxnSpLocks/>
          </p:cNvCxnSpPr>
          <p:nvPr/>
        </p:nvCxnSpPr>
        <p:spPr>
          <a:xfrm>
            <a:off x="4036611" y="4308052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1FA3CCB6-0BEF-605E-AD72-109F6C982079}"/>
              </a:ext>
            </a:extLst>
          </p:cNvPr>
          <p:cNvCxnSpPr>
            <a:cxnSpLocks/>
          </p:cNvCxnSpPr>
          <p:nvPr/>
        </p:nvCxnSpPr>
        <p:spPr>
          <a:xfrm>
            <a:off x="4035852" y="4745372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92090B5-3E4E-8F16-6BCF-1F45A26F223D}"/>
              </a:ext>
            </a:extLst>
          </p:cNvPr>
          <p:cNvCxnSpPr>
            <a:cxnSpLocks/>
          </p:cNvCxnSpPr>
          <p:nvPr/>
        </p:nvCxnSpPr>
        <p:spPr>
          <a:xfrm>
            <a:off x="4040343" y="4832833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FCE4A733-9DCF-5D12-8866-555AB257ADB7}"/>
              </a:ext>
            </a:extLst>
          </p:cNvPr>
          <p:cNvCxnSpPr>
            <a:cxnSpLocks/>
          </p:cNvCxnSpPr>
          <p:nvPr/>
        </p:nvCxnSpPr>
        <p:spPr>
          <a:xfrm flipV="1">
            <a:off x="2219776" y="1994081"/>
            <a:ext cx="479642" cy="291419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60496751-A72D-D53B-E7C1-CDAC33ACDA96}"/>
              </a:ext>
            </a:extLst>
          </p:cNvPr>
          <p:cNvCxnSpPr>
            <a:cxnSpLocks/>
          </p:cNvCxnSpPr>
          <p:nvPr/>
        </p:nvCxnSpPr>
        <p:spPr>
          <a:xfrm>
            <a:off x="3609459" y="4544582"/>
            <a:ext cx="426393" cy="299189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09E17963-3149-21E2-3C7B-2E23FF8B1FBC}"/>
              </a:ext>
            </a:extLst>
          </p:cNvPr>
          <p:cNvCxnSpPr>
            <a:cxnSpLocks/>
          </p:cNvCxnSpPr>
          <p:nvPr/>
        </p:nvCxnSpPr>
        <p:spPr>
          <a:xfrm>
            <a:off x="4032120" y="5505393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DFC7CDC6-0A3B-EF1A-6213-82CF6FE2E82B}"/>
              </a:ext>
            </a:extLst>
          </p:cNvPr>
          <p:cNvCxnSpPr>
            <a:cxnSpLocks/>
          </p:cNvCxnSpPr>
          <p:nvPr/>
        </p:nvCxnSpPr>
        <p:spPr>
          <a:xfrm>
            <a:off x="4032120" y="5629698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FF9D23DC-D291-CD2F-E08F-BC51212CB49E}"/>
              </a:ext>
            </a:extLst>
          </p:cNvPr>
          <p:cNvCxnSpPr>
            <a:cxnSpLocks/>
          </p:cNvCxnSpPr>
          <p:nvPr/>
        </p:nvCxnSpPr>
        <p:spPr>
          <a:xfrm>
            <a:off x="4032120" y="5299987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17B5F708-542E-C22F-7F47-71AC485E2375}"/>
              </a:ext>
            </a:extLst>
          </p:cNvPr>
          <p:cNvCxnSpPr>
            <a:cxnSpLocks/>
          </p:cNvCxnSpPr>
          <p:nvPr/>
        </p:nvCxnSpPr>
        <p:spPr>
          <a:xfrm>
            <a:off x="4031361" y="5737307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8FE0860B-89CE-A57E-ADAA-CF0653578A70}"/>
              </a:ext>
            </a:extLst>
          </p:cNvPr>
          <p:cNvCxnSpPr>
            <a:cxnSpLocks/>
          </p:cNvCxnSpPr>
          <p:nvPr/>
        </p:nvCxnSpPr>
        <p:spPr>
          <a:xfrm>
            <a:off x="4035852" y="5824768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1C1A699-0EBE-2266-2FBB-3A343D7F99DA}"/>
              </a:ext>
            </a:extLst>
          </p:cNvPr>
          <p:cNvCxnSpPr>
            <a:cxnSpLocks/>
          </p:cNvCxnSpPr>
          <p:nvPr/>
        </p:nvCxnSpPr>
        <p:spPr>
          <a:xfrm flipV="1">
            <a:off x="3604968" y="5299987"/>
            <a:ext cx="426393" cy="23653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CC9DEB6E-85BA-2B4E-810D-A7283D96A3D2}"/>
              </a:ext>
            </a:extLst>
          </p:cNvPr>
          <p:cNvCxnSpPr>
            <a:cxnSpLocks/>
          </p:cNvCxnSpPr>
          <p:nvPr/>
        </p:nvCxnSpPr>
        <p:spPr>
          <a:xfrm>
            <a:off x="3604968" y="5536517"/>
            <a:ext cx="426393" cy="299189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1321B103-CF58-5863-B6E6-B27B4D08D376}"/>
                  </a:ext>
                </a:extLst>
              </p:cNvPr>
              <p:cNvSpPr txBox="1"/>
              <p:nvPr/>
            </p:nvSpPr>
            <p:spPr>
              <a:xfrm>
                <a:off x="992772" y="5640102"/>
                <a:ext cx="51219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𝑒𝑙</m:t>
                          </m:r>
                        </m:sub>
                      </m:sSub>
                    </m:oMath>
                  </m:oMathPara>
                </a14:m>
                <a:endParaRPr lang="en-BE" dirty="0"/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1321B103-CF58-5863-B6E6-B27B4D08D3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772" y="5640102"/>
                <a:ext cx="512191" cy="369332"/>
              </a:xfrm>
              <a:prstGeom prst="rect">
                <a:avLst/>
              </a:prstGeom>
              <a:blipFill>
                <a:blip r:embed="rId10"/>
                <a:stretch>
                  <a:fillRect l="-13095" r="-2381" b="-1803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FE950457-FF30-6C3C-7067-F52CC45EF297}"/>
                  </a:ext>
                </a:extLst>
              </p:cNvPr>
              <p:cNvSpPr txBox="1"/>
              <p:nvPr/>
            </p:nvSpPr>
            <p:spPr>
              <a:xfrm>
                <a:off x="2594704" y="5640102"/>
                <a:ext cx="6499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𝑣𝑖𝑏</m:t>
                          </m:r>
                        </m:sub>
                      </m:sSub>
                    </m:oMath>
                  </m:oMathPara>
                </a14:m>
                <a:endParaRPr lang="en-BE" dirty="0"/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FE950457-FF30-6C3C-7067-F52CC45EF2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4704" y="5640102"/>
                <a:ext cx="649986" cy="369332"/>
              </a:xfrm>
              <a:prstGeom prst="rect">
                <a:avLst/>
              </a:prstGeom>
              <a:blipFill>
                <a:blip r:embed="rId11"/>
                <a:stretch>
                  <a:fillRect l="-10377" r="-2830" b="-1803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4AA571AF-14AC-712F-22C7-B6D35BDC5F28}"/>
                  </a:ext>
                </a:extLst>
              </p:cNvPr>
              <p:cNvSpPr txBox="1"/>
              <p:nvPr/>
            </p:nvSpPr>
            <p:spPr>
              <a:xfrm>
                <a:off x="4380386" y="5804014"/>
                <a:ext cx="66120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𝑟𝑜𝑡</m:t>
                          </m:r>
                        </m:sub>
                      </m:sSub>
                    </m:oMath>
                  </m:oMathPara>
                </a14:m>
                <a:endParaRPr lang="en-BE" dirty="0"/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4AA571AF-14AC-712F-22C7-B6D35BDC5F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0386" y="5804014"/>
                <a:ext cx="661207" cy="369332"/>
              </a:xfrm>
              <a:prstGeom prst="rect">
                <a:avLst/>
              </a:prstGeom>
              <a:blipFill>
                <a:blip r:embed="rId12"/>
                <a:stretch>
                  <a:fillRect l="-10185" r="-1852" b="-1639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B6C31ED0-21CD-4552-F13E-76CBA33CEDCC}"/>
              </a:ext>
            </a:extLst>
          </p:cNvPr>
          <p:cNvCxnSpPr>
            <a:cxnSpLocks/>
          </p:cNvCxnSpPr>
          <p:nvPr/>
        </p:nvCxnSpPr>
        <p:spPr>
          <a:xfrm flipV="1">
            <a:off x="1643641" y="4513458"/>
            <a:ext cx="0" cy="103238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8296F53A-F5FC-B813-9B7A-A27A3E81B778}"/>
              </a:ext>
            </a:extLst>
          </p:cNvPr>
          <p:cNvCxnSpPr>
            <a:cxnSpLocks/>
          </p:cNvCxnSpPr>
          <p:nvPr/>
        </p:nvCxnSpPr>
        <p:spPr>
          <a:xfrm flipV="1">
            <a:off x="2883610" y="4503874"/>
            <a:ext cx="0" cy="103238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191FD3F5-41C9-54B2-7C3C-DBBD8FF430FE}"/>
              </a:ext>
            </a:extLst>
          </p:cNvPr>
          <p:cNvCxnSpPr>
            <a:cxnSpLocks/>
          </p:cNvCxnSpPr>
          <p:nvPr/>
        </p:nvCxnSpPr>
        <p:spPr>
          <a:xfrm flipV="1">
            <a:off x="5095747" y="4302086"/>
            <a:ext cx="0" cy="1203307"/>
          </a:xfrm>
          <a:prstGeom prst="straightConnector1">
            <a:avLst/>
          </a:prstGeom>
          <a:ln w="38100">
            <a:solidFill>
              <a:srgbClr val="FF99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4337904C-01FF-C30C-008C-65F51E6EEF1D}"/>
              </a:ext>
            </a:extLst>
          </p:cNvPr>
          <p:cNvCxnSpPr>
            <a:cxnSpLocks/>
          </p:cNvCxnSpPr>
          <p:nvPr/>
        </p:nvCxnSpPr>
        <p:spPr>
          <a:xfrm flipV="1">
            <a:off x="5280995" y="4513458"/>
            <a:ext cx="0" cy="1142620"/>
          </a:xfrm>
          <a:prstGeom prst="straightConnector1">
            <a:avLst/>
          </a:prstGeom>
          <a:ln w="38100">
            <a:solidFill>
              <a:srgbClr val="FF99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BC6026DC-6253-9A73-6673-858F4D380F91}"/>
              </a:ext>
            </a:extLst>
          </p:cNvPr>
          <p:cNvCxnSpPr>
            <a:cxnSpLocks/>
          </p:cNvCxnSpPr>
          <p:nvPr/>
        </p:nvCxnSpPr>
        <p:spPr>
          <a:xfrm flipV="1">
            <a:off x="4827770" y="4843771"/>
            <a:ext cx="0" cy="991935"/>
          </a:xfrm>
          <a:prstGeom prst="straightConnector1">
            <a:avLst/>
          </a:prstGeom>
          <a:ln w="38100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9B2E9581-157F-529B-341C-503F221185C1}"/>
              </a:ext>
            </a:extLst>
          </p:cNvPr>
          <p:cNvCxnSpPr>
            <a:cxnSpLocks/>
          </p:cNvCxnSpPr>
          <p:nvPr/>
        </p:nvCxnSpPr>
        <p:spPr>
          <a:xfrm flipV="1">
            <a:off x="4703019" y="4757324"/>
            <a:ext cx="0" cy="991935"/>
          </a:xfrm>
          <a:prstGeom prst="straightConnector1">
            <a:avLst/>
          </a:prstGeom>
          <a:ln w="38100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ADD59889-7E7C-6622-F2D0-9B96C6C129B2}"/>
              </a:ext>
            </a:extLst>
          </p:cNvPr>
          <p:cNvCxnSpPr>
            <a:cxnSpLocks/>
          </p:cNvCxnSpPr>
          <p:nvPr/>
        </p:nvCxnSpPr>
        <p:spPr>
          <a:xfrm flipV="1">
            <a:off x="4395506" y="4513458"/>
            <a:ext cx="0" cy="8153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8EDB103A-F856-57E9-D78B-45165F2447BC}"/>
              </a:ext>
            </a:extLst>
          </p:cNvPr>
          <p:cNvCxnSpPr>
            <a:cxnSpLocks/>
          </p:cNvCxnSpPr>
          <p:nvPr/>
        </p:nvCxnSpPr>
        <p:spPr>
          <a:xfrm flipV="1">
            <a:off x="4214734" y="4637763"/>
            <a:ext cx="0" cy="90046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Marcador de contenido 1">
            <a:extLst>
              <a:ext uri="{FF2B5EF4-FFF2-40B4-BE49-F238E27FC236}">
                <a16:creationId xmlns:a16="http://schemas.microsoft.com/office/drawing/2014/main" id="{5D8FC2AE-7390-0178-9598-3F801CD40B4F}"/>
              </a:ext>
            </a:extLst>
          </p:cNvPr>
          <p:cNvSpPr txBox="1">
            <a:spLocks/>
          </p:cNvSpPr>
          <p:nvPr/>
        </p:nvSpPr>
        <p:spPr>
          <a:xfrm>
            <a:off x="7443244" y="4448434"/>
            <a:ext cx="4721910" cy="10228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buNone/>
              <a:defRPr/>
            </a:pPr>
            <a:r>
              <a:rPr lang="en-US" dirty="0"/>
              <a:t>Each rotational transition is one HFS spectrum of </a:t>
            </a:r>
            <a:r>
              <a:rPr lang="en-US" baseline="30000" dirty="0"/>
              <a:t>223</a:t>
            </a:r>
            <a:r>
              <a:rPr lang="en-US" dirty="0"/>
              <a:t>RaF like the one above</a:t>
            </a:r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9E37DEF5-0F66-350B-2D74-99D7B103010C}"/>
              </a:ext>
            </a:extLst>
          </p:cNvPr>
          <p:cNvCxnSpPr>
            <a:cxnSpLocks/>
          </p:cNvCxnSpPr>
          <p:nvPr/>
        </p:nvCxnSpPr>
        <p:spPr>
          <a:xfrm flipV="1">
            <a:off x="1504963" y="2254017"/>
            <a:ext cx="0" cy="103238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A6334BFF-0F77-11AD-757D-5871E73169A7}"/>
              </a:ext>
            </a:extLst>
          </p:cNvPr>
          <p:cNvCxnSpPr>
            <a:cxnSpLocks/>
          </p:cNvCxnSpPr>
          <p:nvPr/>
        </p:nvCxnSpPr>
        <p:spPr>
          <a:xfrm flipV="1">
            <a:off x="2993182" y="2410752"/>
            <a:ext cx="0" cy="861547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387B79EC-4137-C3A0-DC43-A8B258A1B13F}"/>
              </a:ext>
            </a:extLst>
          </p:cNvPr>
          <p:cNvCxnSpPr>
            <a:cxnSpLocks/>
          </p:cNvCxnSpPr>
          <p:nvPr/>
        </p:nvCxnSpPr>
        <p:spPr>
          <a:xfrm flipV="1">
            <a:off x="3427570" y="2201109"/>
            <a:ext cx="0" cy="107119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EBCDBAF7-C7E4-4F86-E383-5776FF275F71}"/>
              </a:ext>
            </a:extLst>
          </p:cNvPr>
          <p:cNvCxnSpPr>
            <a:cxnSpLocks/>
          </p:cNvCxnSpPr>
          <p:nvPr/>
        </p:nvCxnSpPr>
        <p:spPr>
          <a:xfrm flipV="1">
            <a:off x="3855132" y="1995279"/>
            <a:ext cx="0" cy="127702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F23A2FB3-D7E6-4EFD-F782-E485CD420F9E}"/>
              </a:ext>
            </a:extLst>
          </p:cNvPr>
          <p:cNvCxnSpPr>
            <a:cxnSpLocks/>
          </p:cNvCxnSpPr>
          <p:nvPr/>
        </p:nvCxnSpPr>
        <p:spPr>
          <a:xfrm>
            <a:off x="2219776" y="2270104"/>
            <a:ext cx="479642" cy="175255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EC4F6364-F413-C5BC-4460-3D2364862A6A}"/>
              </a:ext>
            </a:extLst>
          </p:cNvPr>
          <p:cNvCxnSpPr>
            <a:cxnSpLocks/>
          </p:cNvCxnSpPr>
          <p:nvPr/>
        </p:nvCxnSpPr>
        <p:spPr>
          <a:xfrm>
            <a:off x="2191836" y="3286405"/>
            <a:ext cx="554980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4F2D0491-C7B3-4BDD-8FED-4F4ADC61E25B}"/>
              </a:ext>
            </a:extLst>
          </p:cNvPr>
          <p:cNvCxnSpPr>
            <a:cxnSpLocks/>
          </p:cNvCxnSpPr>
          <p:nvPr/>
        </p:nvCxnSpPr>
        <p:spPr>
          <a:xfrm>
            <a:off x="1789256" y="4557232"/>
            <a:ext cx="402580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379ECE0F-E3D7-CDD8-725C-418EA320228C}"/>
              </a:ext>
            </a:extLst>
          </p:cNvPr>
          <p:cNvCxnSpPr>
            <a:cxnSpLocks/>
          </p:cNvCxnSpPr>
          <p:nvPr/>
        </p:nvCxnSpPr>
        <p:spPr>
          <a:xfrm>
            <a:off x="1793301" y="5553232"/>
            <a:ext cx="402580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31503979-C8E6-3CDF-2D2B-0EC6FD446847}"/>
              </a:ext>
            </a:extLst>
          </p:cNvPr>
          <p:cNvCxnSpPr>
            <a:cxnSpLocks/>
          </p:cNvCxnSpPr>
          <p:nvPr/>
        </p:nvCxnSpPr>
        <p:spPr>
          <a:xfrm flipV="1">
            <a:off x="3622215" y="4307925"/>
            <a:ext cx="426393" cy="23653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638E19E7-D1B0-D941-0E50-945702D0CEA3}"/>
              </a:ext>
            </a:extLst>
          </p:cNvPr>
          <p:cNvCxnSpPr>
            <a:cxnSpLocks/>
          </p:cNvCxnSpPr>
          <p:nvPr/>
        </p:nvCxnSpPr>
        <p:spPr>
          <a:xfrm>
            <a:off x="5912523" y="4302086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B82CF200-95EA-349E-B46D-260A930858F6}"/>
              </a:ext>
            </a:extLst>
          </p:cNvPr>
          <p:cNvCxnSpPr>
            <a:cxnSpLocks/>
          </p:cNvCxnSpPr>
          <p:nvPr/>
        </p:nvCxnSpPr>
        <p:spPr>
          <a:xfrm>
            <a:off x="5912523" y="4426190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3E9208C7-E203-2B04-DB46-B88A384B318D}"/>
              </a:ext>
            </a:extLst>
          </p:cNvPr>
          <p:cNvCxnSpPr>
            <a:cxnSpLocks/>
          </p:cNvCxnSpPr>
          <p:nvPr/>
        </p:nvCxnSpPr>
        <p:spPr>
          <a:xfrm>
            <a:off x="5912523" y="4557232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71C090C6-49B4-AFC9-96F7-A9FEA7ADEDE3}"/>
              </a:ext>
            </a:extLst>
          </p:cNvPr>
          <p:cNvCxnSpPr>
            <a:cxnSpLocks/>
          </p:cNvCxnSpPr>
          <p:nvPr/>
        </p:nvCxnSpPr>
        <p:spPr>
          <a:xfrm>
            <a:off x="5912523" y="4709632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917BBD42-7EA2-EAE1-0850-04089C224E57}"/>
              </a:ext>
            </a:extLst>
          </p:cNvPr>
          <p:cNvCxnSpPr>
            <a:cxnSpLocks/>
          </p:cNvCxnSpPr>
          <p:nvPr/>
        </p:nvCxnSpPr>
        <p:spPr>
          <a:xfrm flipV="1">
            <a:off x="5446323" y="4284667"/>
            <a:ext cx="472214" cy="23653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B58A0E65-4C9C-B126-D94B-D5C6C0DA0C9C}"/>
              </a:ext>
            </a:extLst>
          </p:cNvPr>
          <p:cNvCxnSpPr>
            <a:cxnSpLocks/>
          </p:cNvCxnSpPr>
          <p:nvPr/>
        </p:nvCxnSpPr>
        <p:spPr>
          <a:xfrm>
            <a:off x="5435188" y="4529737"/>
            <a:ext cx="483349" cy="189256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3DE341E5-6131-5C35-142E-DD2685ED3A9E}"/>
              </a:ext>
            </a:extLst>
          </p:cNvPr>
          <p:cNvCxnSpPr>
            <a:cxnSpLocks/>
          </p:cNvCxnSpPr>
          <p:nvPr/>
        </p:nvCxnSpPr>
        <p:spPr>
          <a:xfrm>
            <a:off x="5886666" y="5405361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2A7FEE5C-970E-665B-B77C-2BC50E20B93F}"/>
              </a:ext>
            </a:extLst>
          </p:cNvPr>
          <p:cNvCxnSpPr>
            <a:cxnSpLocks/>
          </p:cNvCxnSpPr>
          <p:nvPr/>
        </p:nvCxnSpPr>
        <p:spPr>
          <a:xfrm>
            <a:off x="5886666" y="5529465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CA9059F1-8417-502F-02ED-FB2A2B7BDF70}"/>
              </a:ext>
            </a:extLst>
          </p:cNvPr>
          <p:cNvCxnSpPr>
            <a:cxnSpLocks/>
          </p:cNvCxnSpPr>
          <p:nvPr/>
        </p:nvCxnSpPr>
        <p:spPr>
          <a:xfrm>
            <a:off x="5886666" y="5660507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401B37FE-11CA-04FE-97DA-7C6716C7666F}"/>
              </a:ext>
            </a:extLst>
          </p:cNvPr>
          <p:cNvCxnSpPr>
            <a:cxnSpLocks/>
          </p:cNvCxnSpPr>
          <p:nvPr/>
        </p:nvCxnSpPr>
        <p:spPr>
          <a:xfrm>
            <a:off x="5886666" y="5812907"/>
            <a:ext cx="1402081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0D76D572-346B-3B68-5EEF-A3DFFC907614}"/>
              </a:ext>
            </a:extLst>
          </p:cNvPr>
          <p:cNvCxnSpPr>
            <a:cxnSpLocks/>
          </p:cNvCxnSpPr>
          <p:nvPr/>
        </p:nvCxnSpPr>
        <p:spPr>
          <a:xfrm flipV="1">
            <a:off x="5420466" y="5387942"/>
            <a:ext cx="472214" cy="23653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16AC2924-5133-327E-CB24-86BA0502E697}"/>
              </a:ext>
            </a:extLst>
          </p:cNvPr>
          <p:cNvCxnSpPr>
            <a:cxnSpLocks/>
          </p:cNvCxnSpPr>
          <p:nvPr/>
        </p:nvCxnSpPr>
        <p:spPr>
          <a:xfrm>
            <a:off x="5409331" y="5633012"/>
            <a:ext cx="483349" cy="189256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72977C2E-9975-B869-AB5D-9057D0D1988F}"/>
                  </a:ext>
                </a:extLst>
              </p:cNvPr>
              <p:cNvSpPr txBox="1"/>
              <p:nvPr/>
            </p:nvSpPr>
            <p:spPr>
              <a:xfrm>
                <a:off x="6237498" y="5823858"/>
                <a:ext cx="691856" cy="3989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h𝑓𝑠</m:t>
                          </m:r>
                        </m:sub>
                      </m:sSub>
                    </m:oMath>
                  </m:oMathPara>
                </a14:m>
                <a:endParaRPr lang="en-BE" dirty="0"/>
              </a:p>
            </p:txBody>
          </p:sp>
        </mc:Choice>
        <mc:Fallback xmlns=""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72977C2E-9975-B869-AB5D-9057D0D198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7498" y="5823858"/>
                <a:ext cx="691856" cy="398955"/>
              </a:xfrm>
              <a:prstGeom prst="rect">
                <a:avLst/>
              </a:prstGeom>
              <a:blipFill>
                <a:blip r:embed="rId13"/>
                <a:stretch>
                  <a:fillRect l="-8772" r="-5263" b="-25758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uadroTexto 5">
            <a:extLst>
              <a:ext uri="{FF2B5EF4-FFF2-40B4-BE49-F238E27FC236}">
                <a16:creationId xmlns:a16="http://schemas.microsoft.com/office/drawing/2014/main" id="{074A1165-763B-9358-3797-4BB612E1EF1A}"/>
              </a:ext>
            </a:extLst>
          </p:cNvPr>
          <p:cNvSpPr txBox="1"/>
          <p:nvPr/>
        </p:nvSpPr>
        <p:spPr>
          <a:xfrm>
            <a:off x="786063" y="6395500"/>
            <a:ext cx="61120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57200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[2] </a:t>
            </a:r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Ahmad, S. A., et al. Physics Letters B 133.1-2 (1983): 47-52.</a:t>
            </a:r>
            <a:endParaRPr lang="fr-FR" sz="12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A2FAB8-709F-05FC-20DA-E37202B04F33}"/>
              </a:ext>
            </a:extLst>
          </p:cNvPr>
          <p:cNvSpPr/>
          <p:nvPr/>
        </p:nvSpPr>
        <p:spPr>
          <a:xfrm>
            <a:off x="5206016" y="4468762"/>
            <a:ext cx="138680" cy="1201839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48480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48" grpId="0"/>
      <p:bldP spid="86" grpId="0"/>
      <p:bldP spid="87" grpId="0"/>
      <p:bldP spid="88" grpId="0"/>
      <p:bldP spid="133" grpId="0"/>
      <p:bldP spid="164" grpId="0"/>
      <p:bldP spid="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253BBC-15A6-4081-6E7F-11C67BF515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2603C3B-1704-1FF0-539D-765149091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2EF47C3-8742-22D5-CA24-A06DDCFC4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131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z="1100" smtClean="0"/>
              <a:t>40</a:t>
            </a:fld>
            <a:endParaRPr lang="nl-NL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1627E371-5A78-DF8D-A2F7-30E7F3B3A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Reported nuclear moments </a:t>
            </a:r>
            <a:r>
              <a:rPr lang="en-US" sz="3600" baseline="30000" dirty="0"/>
              <a:t>223</a:t>
            </a:r>
            <a:r>
              <a:rPr lang="en-US" sz="3600" dirty="0"/>
              <a:t>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369F801A-E86E-4E55-5477-AA027BA6545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79266826"/>
                  </p:ext>
                </p:extLst>
              </p:nvPr>
            </p:nvGraphicFramePr>
            <p:xfrm>
              <a:off x="460397" y="1052105"/>
              <a:ext cx="11268650" cy="434130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48683">
                      <a:extLst>
                        <a:ext uri="{9D8B030D-6E8A-4147-A177-3AD203B41FA5}">
                          <a16:colId xmlns:a16="http://schemas.microsoft.com/office/drawing/2014/main" val="1508173461"/>
                        </a:ext>
                      </a:extLst>
                    </a:gridCol>
                    <a:gridCol w="773723">
                      <a:extLst>
                        <a:ext uri="{9D8B030D-6E8A-4147-A177-3AD203B41FA5}">
                          <a16:colId xmlns:a16="http://schemas.microsoft.com/office/drawing/2014/main" val="2094934508"/>
                        </a:ext>
                      </a:extLst>
                    </a:gridCol>
                    <a:gridCol w="1298064">
                      <a:extLst>
                        <a:ext uri="{9D8B030D-6E8A-4147-A177-3AD203B41FA5}">
                          <a16:colId xmlns:a16="http://schemas.microsoft.com/office/drawing/2014/main" val="1960364801"/>
                        </a:ext>
                      </a:extLst>
                    </a:gridCol>
                    <a:gridCol w="1349220">
                      <a:extLst>
                        <a:ext uri="{9D8B030D-6E8A-4147-A177-3AD203B41FA5}">
                          <a16:colId xmlns:a16="http://schemas.microsoft.com/office/drawing/2014/main" val="1064177542"/>
                        </a:ext>
                      </a:extLst>
                    </a:gridCol>
                    <a:gridCol w="2231647">
                      <a:extLst>
                        <a:ext uri="{9D8B030D-6E8A-4147-A177-3AD203B41FA5}">
                          <a16:colId xmlns:a16="http://schemas.microsoft.com/office/drawing/2014/main" val="2892436195"/>
                        </a:ext>
                      </a:extLst>
                    </a:gridCol>
                    <a:gridCol w="4567313">
                      <a:extLst>
                        <a:ext uri="{9D8B030D-6E8A-4147-A177-3AD203B41FA5}">
                          <a16:colId xmlns:a16="http://schemas.microsoft.com/office/drawing/2014/main" val="4453537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Method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Year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dirty="0" smtClean="0">
                                    <a:latin typeface="Cambria Math" panose="02040503050406030204" pitchFamily="18" charset="0"/>
                                  </a:rPr>
                                  <m:t>𝝁</m:t>
                                </m:r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dirty="0" smtClean="0"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en-US" b="1" i="1" dirty="0" smtClean="0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Transition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359753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CLS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1983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0.280(14)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1.20(20)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sSup>
                                  <m:sSup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de-DE" sz="1400" i="1" baseline="300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−7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 1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dirty="0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sSup>
                                  <m:sSup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0" i="1" baseline="30000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400" b="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en-US" sz="1400" b="0" i="1" dirty="0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 2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b="0" i="1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Determination of nuclear spins and moments in a series of radium isotopes. </a:t>
                          </a:r>
                          <a:r>
                            <a:rPr lang="de-DE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Physics Letters B</a:t>
                          </a:r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 </a:t>
                          </a:r>
                          <a:r>
                            <a:rPr lang="de-DE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133</a:t>
                          </a:r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(1-2), 47-52.</a:t>
                          </a:r>
                          <a:endParaRPr lang="en-BE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6569792"/>
                      </a:ext>
                    </a:extLst>
                  </a:tr>
                  <a:tr h="3833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CLS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1987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0.267(14)</a:t>
                          </a:r>
                        </a:p>
                        <a:p>
                          <a:pPr algn="ctr"/>
                          <a:r>
                            <a:rPr lang="en-US" dirty="0"/>
                            <a:t>*0.260(13)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1.20(6)</a:t>
                          </a:r>
                        </a:p>
                        <a:p>
                          <a:pPr algn="ctr"/>
                          <a:r>
                            <a:rPr lang="en-US" dirty="0"/>
                            <a:t>-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sSup>
                                  <m:sSup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0" i="1" baseline="300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400" b="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en-US" sz="1400" b="0" i="1" dirty="0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 1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i="1" dirty="0">
                            <a:latin typeface="Cambria Math" panose="02040503050406030204" pitchFamily="18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dirty="0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sSup>
                                  <m:sSup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0" i="1" baseline="30000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400" b="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en-US" sz="1400" b="0" i="1" dirty="0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 2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BE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On the hyperfine structure and isotope shift of radium. </a:t>
                          </a:r>
                          <a:r>
                            <a:rPr lang="de-DE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Zeitschrift für Physik D Atoms, Molecules and Clusters</a:t>
                          </a:r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 </a:t>
                          </a:r>
                          <a:r>
                            <a:rPr lang="de-DE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 227-241.</a:t>
                          </a:r>
                          <a:endParaRPr lang="en-BE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34503434"/>
                      </a:ext>
                    </a:extLst>
                  </a:tr>
                  <a:tr h="3833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CLS+LP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1987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0.2705(19)</a:t>
                          </a:r>
                          <a:endParaRPr lang="en-BE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sSup>
                                  <m:sSup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de-DE" sz="1400" i="1" baseline="300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−7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 1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BE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Direct measurement of nuclear magnetic moments of radium isotopes. </a:t>
                          </a:r>
                          <a:r>
                            <a:rPr lang="en-US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Physical Review Letters</a:t>
                          </a:r>
                          <a:r>
                            <a:rPr lang="en-US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 </a:t>
                          </a:r>
                          <a:r>
                            <a:rPr lang="en-US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59</a:t>
                          </a:r>
                          <a:r>
                            <a:rPr lang="en-US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(7), 771.</a:t>
                          </a:r>
                          <a:endParaRPr lang="en-BE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26932697"/>
                      </a:ext>
                    </a:extLst>
                  </a:tr>
                  <a:tr h="3833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CLS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1988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0.2705(19)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1.19(12)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sSup>
                                  <m:sSup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de-DE" sz="1400" i="1" baseline="300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−7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 1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BE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Mean square charge radii of radium isotopes and octupole deformation in the 220–228Ra region. </a:t>
                          </a:r>
                          <a:r>
                            <a:rPr lang="de-DE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Nuclear Physics A</a:t>
                          </a:r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 </a:t>
                          </a:r>
                          <a:r>
                            <a:rPr lang="de-DE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483</a:t>
                          </a:r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(2), 244-268.</a:t>
                          </a:r>
                          <a:endParaRPr lang="en-BE" sz="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34441787"/>
                      </a:ext>
                    </a:extLst>
                  </a:tr>
                  <a:tr h="4039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CLS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1989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*0.271(3)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*1.19(13)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dirty="0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sSup>
                                  <m:sSup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0" i="1" baseline="30000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400" b="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en-US" sz="1400" b="0" i="1" dirty="0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 2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b="0" i="1" dirty="0">
                            <a:latin typeface="Cambria Math" panose="02040503050406030204" pitchFamily="18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dirty="0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sSup>
                                  <m:sSup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0" i="1" baseline="30000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400" b="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en-US" sz="1400" b="0" i="1" dirty="0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 2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  <m:t>3/2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BE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Quadrupole moments of radium isotopes from the 7 p 2 P 3/2 hyperfine structure in Ra II. </a:t>
                          </a:r>
                          <a:r>
                            <a:rPr lang="de-DE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Zeitschrift für Physik D Atoms, Molecules and Clusters</a:t>
                          </a:r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 </a:t>
                          </a:r>
                          <a:r>
                            <a:rPr lang="de-DE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11</a:t>
                          </a:r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 105-111.</a:t>
                          </a:r>
                          <a:endParaRPr lang="en-BE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5870233"/>
                      </a:ext>
                    </a:extLst>
                  </a:tr>
                  <a:tr h="4039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Theory (EFG)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1.218</a:t>
                          </a:r>
                        </a:p>
                        <a:p>
                          <a:pPr algn="ctr"/>
                          <a:r>
                            <a:rPr lang="en-US" dirty="0"/>
                            <a:t>1.194</a:t>
                          </a:r>
                        </a:p>
                        <a:p>
                          <a:pPr algn="ctr"/>
                          <a:r>
                            <a:rPr lang="en-US" dirty="0"/>
                            <a:t>1.211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sSup>
                                  <m:sSup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de-DE" sz="1400" i="1" baseline="300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−7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 1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BE" sz="1400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sSup>
                                  <m:sSup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de-DE" sz="1400" i="1" baseline="300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−7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 3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BE" sz="1400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sSup>
                                  <m:sSup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de-DE" sz="1400" i="1" baseline="300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−7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de-DE" sz="1400" i="1" dirty="0" smtClean="0">
                                    <a:latin typeface="Cambria Math" panose="02040503050406030204" pitchFamily="18" charset="0"/>
                                  </a:rPr>
                                  <m:t> 3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i="1" dirty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BE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Degree of accuracy in determining the nuclear electric quadrupole moment of radium </a:t>
                          </a:r>
                          <a:endParaRPr lang="en-BE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544903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CRIS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2018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0.2703(6)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1.259(67)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8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sSup>
                                  <m:sSupPr>
                                    <m:ctrlPr>
                                      <a:rPr lang="en-US" sz="18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800" i="1" dirty="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de-DE" sz="180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de-DE" sz="1800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de-DE" sz="1800" i="1" baseline="300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sSub>
                                  <m:sSubPr>
                                    <m:ctrlPr>
                                      <a:rPr lang="en-US" sz="18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800" i="1" dirty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de-DE" sz="1800" i="1" dirty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de-DE" sz="1800" i="1" dirty="0" smtClean="0">
                                    <a:latin typeface="Cambria Math" panose="02040503050406030204" pitchFamily="18" charset="0"/>
                                  </a:rPr>
                                  <m:t>−7</m:t>
                                </m:r>
                                <m:r>
                                  <a:rPr lang="de-DE" sz="1800" i="1" dirty="0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de-DE" sz="18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de-DE" sz="1800" i="1" dirty="0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de-DE" sz="1800" i="1" dirty="0" smtClean="0">
                                    <a:latin typeface="Cambria Math" panose="02040503050406030204" pitchFamily="18" charset="0"/>
                                  </a:rPr>
                                  <m:t> 3</m:t>
                                </m:r>
                                <m:sSub>
                                  <m:sSubPr>
                                    <m:ctrlPr>
                                      <a:rPr lang="en-US" sz="18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800" i="1" dirty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de-DE" sz="1800" i="1" dirty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B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Laser-spectroscopy studies of the nuclear structure of neutron-rich radium. </a:t>
                          </a:r>
                          <a:r>
                            <a:rPr lang="en-US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Physical Review C</a:t>
                          </a:r>
                          <a:r>
                            <a:rPr lang="en-US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 </a:t>
                          </a:r>
                          <a:r>
                            <a:rPr lang="en-US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97</a:t>
                          </a:r>
                          <a:r>
                            <a:rPr lang="en-US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(2), 024309.</a:t>
                          </a:r>
                          <a:endParaRPr lang="en-BE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513199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369F801A-E86E-4E55-5477-AA027BA6545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79266826"/>
                  </p:ext>
                </p:extLst>
              </p:nvPr>
            </p:nvGraphicFramePr>
            <p:xfrm>
              <a:off x="460397" y="1052105"/>
              <a:ext cx="11268650" cy="434130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48683">
                      <a:extLst>
                        <a:ext uri="{9D8B030D-6E8A-4147-A177-3AD203B41FA5}">
                          <a16:colId xmlns:a16="http://schemas.microsoft.com/office/drawing/2014/main" val="1508173461"/>
                        </a:ext>
                      </a:extLst>
                    </a:gridCol>
                    <a:gridCol w="773723">
                      <a:extLst>
                        <a:ext uri="{9D8B030D-6E8A-4147-A177-3AD203B41FA5}">
                          <a16:colId xmlns:a16="http://schemas.microsoft.com/office/drawing/2014/main" val="2094934508"/>
                        </a:ext>
                      </a:extLst>
                    </a:gridCol>
                    <a:gridCol w="1298064">
                      <a:extLst>
                        <a:ext uri="{9D8B030D-6E8A-4147-A177-3AD203B41FA5}">
                          <a16:colId xmlns:a16="http://schemas.microsoft.com/office/drawing/2014/main" val="1960364801"/>
                        </a:ext>
                      </a:extLst>
                    </a:gridCol>
                    <a:gridCol w="1349220">
                      <a:extLst>
                        <a:ext uri="{9D8B030D-6E8A-4147-A177-3AD203B41FA5}">
                          <a16:colId xmlns:a16="http://schemas.microsoft.com/office/drawing/2014/main" val="1064177542"/>
                        </a:ext>
                      </a:extLst>
                    </a:gridCol>
                    <a:gridCol w="2231647">
                      <a:extLst>
                        <a:ext uri="{9D8B030D-6E8A-4147-A177-3AD203B41FA5}">
                          <a16:colId xmlns:a16="http://schemas.microsoft.com/office/drawing/2014/main" val="2892436195"/>
                        </a:ext>
                      </a:extLst>
                    </a:gridCol>
                    <a:gridCol w="4567313">
                      <a:extLst>
                        <a:ext uri="{9D8B030D-6E8A-4147-A177-3AD203B41FA5}">
                          <a16:colId xmlns:a16="http://schemas.microsoft.com/office/drawing/2014/main" val="4453537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Method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Year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140845" t="-8197" r="-630047" b="-10803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231081" t="-8197" r="-504505" b="-10803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Transition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35975332"/>
                      </a:ext>
                    </a:extLst>
                  </a:tr>
                  <a:tr h="54146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CLS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1983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0.280(14)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1.20(20)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200820" t="-74157" r="-206011" b="-6404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Determination of nuclear spins and moments in a series of radium isotopes. </a:t>
                          </a:r>
                          <a:r>
                            <a:rPr lang="de-DE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Physics Letters B</a:t>
                          </a:r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 </a:t>
                          </a:r>
                          <a:r>
                            <a:rPr lang="de-DE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133</a:t>
                          </a:r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(1-2), 47-52.</a:t>
                          </a:r>
                          <a:endParaRPr lang="en-BE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6569792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CLS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1987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0.267(14)</a:t>
                          </a:r>
                        </a:p>
                        <a:p>
                          <a:pPr algn="ctr"/>
                          <a:r>
                            <a:rPr lang="en-US" dirty="0"/>
                            <a:t>*0.260(13)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1.20(6)</a:t>
                          </a:r>
                        </a:p>
                        <a:p>
                          <a:pPr algn="ctr"/>
                          <a:r>
                            <a:rPr lang="en-US" dirty="0"/>
                            <a:t>-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200820" t="-147619" r="-206011" b="-44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On the hyperfine structure and isotope shift of radium. </a:t>
                          </a:r>
                          <a:r>
                            <a:rPr lang="de-DE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Zeitschrift für Physik D Atoms, Molecules and Clusters</a:t>
                          </a:r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 </a:t>
                          </a:r>
                          <a:r>
                            <a:rPr lang="de-DE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 227-241.</a:t>
                          </a:r>
                          <a:endParaRPr lang="en-BE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34503434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CLS+LP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1987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0.2705(19)</a:t>
                          </a:r>
                          <a:endParaRPr lang="en-BE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200820" t="-371429" r="-206011" b="-56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Direct measurement of nuclear magnetic moments of radium isotopes. </a:t>
                          </a:r>
                          <a:r>
                            <a:rPr lang="en-US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Physical Review Letters</a:t>
                          </a:r>
                          <a:r>
                            <a:rPr lang="en-US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 </a:t>
                          </a:r>
                          <a:r>
                            <a:rPr lang="en-US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59</a:t>
                          </a:r>
                          <a:r>
                            <a:rPr lang="en-US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(7), 771.</a:t>
                          </a:r>
                          <a:endParaRPr lang="en-BE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26932697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CLS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1988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0.2705(19)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1.19(12)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200820" t="-471429" r="-206011" b="-46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Mean square charge radii of radium isotopes and octupole deformation in the 220–228Ra region. </a:t>
                          </a:r>
                          <a:r>
                            <a:rPr lang="de-DE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Nuclear Physics A</a:t>
                          </a:r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 </a:t>
                          </a:r>
                          <a:r>
                            <a:rPr lang="de-DE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483</a:t>
                          </a:r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(2), 244-268.</a:t>
                          </a:r>
                          <a:endParaRPr lang="en-BE" sz="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34441787"/>
                      </a:ext>
                    </a:extLst>
                  </a:tr>
                  <a:tr h="5943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CLS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1989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*0.271(3)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*1.19(13)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200820" t="-408163" r="-206011" b="-2316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Quadrupole moments of radium isotopes from the 7 p 2 P 3/2 hyperfine structure in Ra II. </a:t>
                          </a:r>
                          <a:r>
                            <a:rPr lang="de-DE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Zeitschrift für Physik D Atoms, Molecules and Clusters</a:t>
                          </a:r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 </a:t>
                          </a:r>
                          <a:r>
                            <a:rPr lang="de-DE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11</a:t>
                          </a:r>
                          <a:r>
                            <a:rPr lang="de-DE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 105-111.</a:t>
                          </a:r>
                          <a:endParaRPr lang="en-BE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5870233"/>
                      </a:ext>
                    </a:extLst>
                  </a:tr>
                  <a:tr h="9144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Theory (EFG)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1.218</a:t>
                          </a:r>
                        </a:p>
                        <a:p>
                          <a:pPr algn="ctr"/>
                          <a:r>
                            <a:rPr lang="en-US" dirty="0"/>
                            <a:t>1.194</a:t>
                          </a:r>
                        </a:p>
                        <a:p>
                          <a:pPr algn="ctr"/>
                          <a:r>
                            <a:rPr lang="en-US" dirty="0"/>
                            <a:t>1.211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200820" t="-332000" r="-206011" b="-5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Degree of accuracy in determining the nuclear electric quadrupole moment of radium </a:t>
                          </a:r>
                          <a:endParaRPr lang="en-BE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54490375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CRIS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2018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0.2703(6)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1.259(67)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200820" t="-925714" r="-206011" b="-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Laser-spectroscopy studies of the nuclear structure of neutron-rich radium. </a:t>
                          </a:r>
                          <a:r>
                            <a:rPr lang="en-US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Physical Review C</a:t>
                          </a:r>
                          <a:r>
                            <a:rPr lang="en-US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 </a:t>
                          </a:r>
                          <a:r>
                            <a:rPr lang="en-US" sz="1100" b="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97</a:t>
                          </a:r>
                          <a:r>
                            <a:rPr lang="en-US" sz="11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(2), 024309.</a:t>
                          </a:r>
                          <a:endParaRPr lang="en-BE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5131996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BC09D157-1DDB-9B86-CE03-90BF04B1962F}"/>
              </a:ext>
            </a:extLst>
          </p:cNvPr>
          <p:cNvSpPr txBox="1">
            <a:spLocks/>
          </p:cNvSpPr>
          <p:nvPr/>
        </p:nvSpPr>
        <p:spPr>
          <a:xfrm>
            <a:off x="460397" y="5428964"/>
            <a:ext cx="4597578" cy="648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Measured in Ra+</a:t>
            </a: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800" dirty="0"/>
              <a:t>LP: Larmor precession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55066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033316-9F5F-474A-6E0A-C564FDD57A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4B1DB7D-C1A9-2DFB-6065-7537F97A6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4678545-405B-4288-7F57-029E516E1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131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z="1100" smtClean="0"/>
              <a:t>41</a:t>
            </a:fld>
            <a:endParaRPr lang="nl-NL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AFBEDF1E-1712-07CC-74C3-6CD8BD2D4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Molecular constants with 14 Q lines (statistical errors)</a:t>
            </a:r>
          </a:p>
        </p:txBody>
      </p:sp>
      <p:pic>
        <p:nvPicPr>
          <p:cNvPr id="6" name="Picture 5" descr="A graph of lines and numbers&#10;&#10;Description automatically generated with medium confidence">
            <a:extLst>
              <a:ext uri="{FF2B5EF4-FFF2-40B4-BE49-F238E27FC236}">
                <a16:creationId xmlns:a16="http://schemas.microsoft.com/office/drawing/2014/main" id="{22869C06-5DA0-127B-9782-C569E62088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2825" y="973572"/>
            <a:ext cx="9022506" cy="510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5753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B247D-C2AB-C022-7CB0-720B325DFB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C415E2-0D27-E205-3296-EA5857C44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F62628-3CB0-0DE0-F2BC-1295248C0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818A0A0-B1BF-D020-DC3C-62185407A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916305"/>
          </a:xfrm>
        </p:spPr>
        <p:txBody>
          <a:bodyPr/>
          <a:lstStyle/>
          <a:p>
            <a:r>
              <a:rPr lang="en-US" dirty="0"/>
              <a:t>Fitting of the </a:t>
            </a:r>
            <a:r>
              <a:rPr lang="en-US" baseline="30000" dirty="0"/>
              <a:t>223</a:t>
            </a:r>
            <a:r>
              <a:rPr lang="en-US" dirty="0"/>
              <a:t>RaF saturated spectra.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A84359D2-840E-9B85-3CB6-E8C54906B47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0880044"/>
                  </p:ext>
                </p:extLst>
              </p:nvPr>
            </p:nvGraphicFramePr>
            <p:xfrm>
              <a:off x="2804182" y="1067883"/>
              <a:ext cx="6458836" cy="3566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14054">
                      <a:extLst>
                        <a:ext uri="{9D8B030D-6E8A-4147-A177-3AD203B41FA5}">
                          <a16:colId xmlns:a16="http://schemas.microsoft.com/office/drawing/2014/main" val="3532270223"/>
                        </a:ext>
                      </a:extLst>
                    </a:gridCol>
                    <a:gridCol w="2322391">
                      <a:extLst>
                        <a:ext uri="{9D8B030D-6E8A-4147-A177-3AD203B41FA5}">
                          <a16:colId xmlns:a16="http://schemas.microsoft.com/office/drawing/2014/main" val="2297079237"/>
                        </a:ext>
                      </a:extLst>
                    </a:gridCol>
                    <a:gridCol w="2322391">
                      <a:extLst>
                        <a:ext uri="{9D8B030D-6E8A-4147-A177-3AD203B41FA5}">
                          <a16:colId xmlns:a16="http://schemas.microsoft.com/office/drawing/2014/main" val="4098125845"/>
                        </a:ext>
                      </a:extLst>
                    </a:gridCol>
                  </a:tblGrid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Parameter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Non saturated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Saturated (+11 peaks)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8280496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B’’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576</a:t>
                          </a:r>
                          <a:r>
                            <a:rPr lang="en-US" dirty="0"/>
                            <a:t>1</a:t>
                          </a:r>
                          <a:r>
                            <a:rPr lang="en-BE" dirty="0"/>
                            <a:t>.</a:t>
                          </a:r>
                          <a:r>
                            <a:rPr lang="en-US" dirty="0"/>
                            <a:t>560</a:t>
                          </a:r>
                          <a:r>
                            <a:rPr lang="en-BE" dirty="0"/>
                            <a:t>(</a:t>
                          </a:r>
                          <a:r>
                            <a:rPr lang="en-US" dirty="0"/>
                            <a:t>30</a:t>
                          </a:r>
                          <a:r>
                            <a:rPr lang="en-BE" dirty="0"/>
                            <a:t>)</a:t>
                          </a:r>
                          <a:r>
                            <a:rPr lang="en-US" dirty="0"/>
                            <a:t>[7]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576</a:t>
                          </a:r>
                          <a:r>
                            <a:rPr lang="en-US" dirty="0"/>
                            <a:t>1</a:t>
                          </a:r>
                          <a:r>
                            <a:rPr lang="en-BE" dirty="0"/>
                            <a:t>.</a:t>
                          </a:r>
                          <a:r>
                            <a:rPr lang="en-US" dirty="0"/>
                            <a:t>570</a:t>
                          </a:r>
                          <a:r>
                            <a:rPr lang="en-BE" dirty="0"/>
                            <a:t>(</a:t>
                          </a:r>
                          <a:r>
                            <a:rPr lang="en-US" dirty="0"/>
                            <a:t>40</a:t>
                          </a:r>
                          <a:r>
                            <a:rPr lang="en-BE" dirty="0"/>
                            <a:t>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53887726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20</a:t>
                          </a:r>
                          <a:r>
                            <a:rPr lang="en-US" dirty="0"/>
                            <a:t>29.0(20)[5]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20</a:t>
                          </a:r>
                          <a:r>
                            <a:rPr lang="en-US" dirty="0"/>
                            <a:t>28.0(30)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9448870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53(7)[2]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53(9)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19753416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-1472(25)[5]</a:t>
                          </a:r>
                          <a:endParaRPr lang="en-BE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-1447(26)</a:t>
                          </a:r>
                          <a:endParaRPr lang="en-BE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91583540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</a:t>
                          </a:r>
                          <a:endParaRPr lang="en-BE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13284.69</a:t>
                          </a:r>
                          <a:r>
                            <a:rPr lang="en-US" dirty="0"/>
                            <a:t>750(10)[2]</a:t>
                          </a:r>
                          <a:endParaRPr lang="en-BE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13284.69</a:t>
                          </a:r>
                          <a:r>
                            <a:rPr lang="en-US" dirty="0"/>
                            <a:t>750(10)</a:t>
                          </a:r>
                          <a:endParaRPr lang="en-BE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995309398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B’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5731.960(30)[7]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5731.970(30)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13320629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251.5(20)[3]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251.3(20)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3579065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-939(21)[4]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-918(22)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167334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A84359D2-840E-9B85-3CB6-E8C54906B47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0880044"/>
                  </p:ext>
                </p:extLst>
              </p:nvPr>
            </p:nvGraphicFramePr>
            <p:xfrm>
              <a:off x="2804182" y="1067883"/>
              <a:ext cx="6458836" cy="3566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14054">
                      <a:extLst>
                        <a:ext uri="{9D8B030D-6E8A-4147-A177-3AD203B41FA5}">
                          <a16:colId xmlns:a16="http://schemas.microsoft.com/office/drawing/2014/main" val="3532270223"/>
                        </a:ext>
                      </a:extLst>
                    </a:gridCol>
                    <a:gridCol w="2322391">
                      <a:extLst>
                        <a:ext uri="{9D8B030D-6E8A-4147-A177-3AD203B41FA5}">
                          <a16:colId xmlns:a16="http://schemas.microsoft.com/office/drawing/2014/main" val="2297079237"/>
                        </a:ext>
                      </a:extLst>
                    </a:gridCol>
                    <a:gridCol w="2322391">
                      <a:extLst>
                        <a:ext uri="{9D8B030D-6E8A-4147-A177-3AD203B41FA5}">
                          <a16:colId xmlns:a16="http://schemas.microsoft.com/office/drawing/2014/main" val="4098125845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Parameter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Non saturated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Saturated (+11 peaks)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828049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B’’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576</a:t>
                          </a:r>
                          <a:r>
                            <a:rPr lang="en-US" dirty="0"/>
                            <a:t>1</a:t>
                          </a:r>
                          <a:r>
                            <a:rPr lang="en-BE" dirty="0"/>
                            <a:t>.</a:t>
                          </a:r>
                          <a:r>
                            <a:rPr lang="en-US" dirty="0"/>
                            <a:t>560</a:t>
                          </a:r>
                          <a:r>
                            <a:rPr lang="en-BE" dirty="0"/>
                            <a:t>(</a:t>
                          </a:r>
                          <a:r>
                            <a:rPr lang="en-US" dirty="0"/>
                            <a:t>30</a:t>
                          </a:r>
                          <a:r>
                            <a:rPr lang="en-BE" dirty="0"/>
                            <a:t>)</a:t>
                          </a:r>
                          <a:r>
                            <a:rPr lang="en-US" dirty="0"/>
                            <a:t>[7]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576</a:t>
                          </a:r>
                          <a:r>
                            <a:rPr lang="en-US" dirty="0"/>
                            <a:t>1</a:t>
                          </a:r>
                          <a:r>
                            <a:rPr lang="en-BE" dirty="0"/>
                            <a:t>.</a:t>
                          </a:r>
                          <a:r>
                            <a:rPr lang="en-US" dirty="0"/>
                            <a:t>570</a:t>
                          </a:r>
                          <a:r>
                            <a:rPr lang="en-BE" dirty="0"/>
                            <a:t>(</a:t>
                          </a:r>
                          <a:r>
                            <a:rPr lang="en-US" dirty="0"/>
                            <a:t>40</a:t>
                          </a:r>
                          <a:r>
                            <a:rPr lang="en-BE" dirty="0"/>
                            <a:t>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5388772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20</a:t>
                          </a:r>
                          <a:r>
                            <a:rPr lang="en-US" dirty="0"/>
                            <a:t>29.0(20)[5]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20</a:t>
                          </a:r>
                          <a:r>
                            <a:rPr lang="en-US" dirty="0"/>
                            <a:t>28.0(30)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944887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2"/>
                          <a:stretch>
                            <a:fillRect l="-671" t="-383333" r="-257047" b="-5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53(7)[2]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53(9)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1975341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-1472(25)[5]</a:t>
                          </a:r>
                          <a:endParaRPr lang="en-BE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-1447(26)</a:t>
                          </a:r>
                          <a:endParaRPr lang="en-BE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9158354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</a:t>
                          </a:r>
                          <a:endParaRPr lang="en-BE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13284.69</a:t>
                          </a:r>
                          <a:r>
                            <a:rPr lang="en-US" dirty="0"/>
                            <a:t>750(10)[2]</a:t>
                          </a:r>
                          <a:endParaRPr lang="en-BE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13284.69</a:t>
                          </a:r>
                          <a:r>
                            <a:rPr lang="en-US" dirty="0"/>
                            <a:t>750(10)</a:t>
                          </a:r>
                          <a:endParaRPr lang="en-BE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99530939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B’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5731.960(30)[7]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5731.970(30)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1332062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2"/>
                          <a:stretch>
                            <a:fillRect l="-671" t="-785000" r="-257047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251.5(20)[3]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251.3(20)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357906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-939(21)[4]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-918(22)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167334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9772A3E-0E68-FC6B-577D-0FD089EC610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61577" y="4884037"/>
                <a:ext cx="4309441" cy="4923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Aft>
                    <a:spcPts val="600"/>
                  </a:spcAft>
                  <a:buFont typeface="Arial"/>
                  <a:buNone/>
                </a:pP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200" dirty="0"/>
                  <a:t>(</a:t>
                </a:r>
                <a:r>
                  <a:rPr lang="en-US" sz="2200" baseline="30000" dirty="0"/>
                  <a:t>223</a:t>
                </a:r>
                <a:r>
                  <a:rPr lang="en-US" sz="2200" dirty="0"/>
                  <a:t>RaF)</a:t>
                </a:r>
                <a:r>
                  <a:rPr lang="en-US" sz="2200" baseline="-25000" dirty="0"/>
                  <a:t>ground</a:t>
                </a:r>
                <a:r>
                  <a:rPr lang="en-US" sz="2200" dirty="0"/>
                  <a:t> = 1.21(7) b</a:t>
                </a:r>
                <a:endParaRPr lang="en-US" sz="2200" baseline="-250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9772A3E-0E68-FC6B-577D-0FD089EC61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577" y="4884037"/>
                <a:ext cx="4309441" cy="492356"/>
              </a:xfrm>
              <a:prstGeom prst="rect">
                <a:avLst/>
              </a:prstGeom>
              <a:blipFill>
                <a:blip r:embed="rId3"/>
                <a:stretch>
                  <a:fillRect t="-7407" b="-13580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1">
                <a:extLst>
                  <a:ext uri="{FF2B5EF4-FFF2-40B4-BE49-F238E27FC236}">
                    <a16:creationId xmlns:a16="http://schemas.microsoft.com/office/drawing/2014/main" id="{45D1376B-46D6-FC4B-CE27-17976E3B30D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2362" y="5286200"/>
                <a:ext cx="4165006" cy="4923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2200" b="0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200" dirty="0"/>
                  <a:t>(</a:t>
                </a:r>
                <a:r>
                  <a:rPr lang="en-US" sz="2200" baseline="30000" dirty="0"/>
                  <a:t>223</a:t>
                </a:r>
                <a:r>
                  <a:rPr lang="en-US" sz="2200" dirty="0"/>
                  <a:t>RaF)</a:t>
                </a:r>
                <a:r>
                  <a:rPr lang="en-US" sz="2200" baseline="-25000" dirty="0"/>
                  <a:t>excited</a:t>
                </a:r>
                <a:r>
                  <a:rPr lang="en-US" sz="2200" dirty="0"/>
                  <a:t> = 1.25(7) b</a:t>
                </a:r>
                <a:endParaRPr lang="en-US" sz="2200" baseline="-25000" dirty="0"/>
              </a:p>
            </p:txBody>
          </p:sp>
        </mc:Choice>
        <mc:Fallback xmlns="">
          <p:sp>
            <p:nvSpPr>
              <p:cNvPr id="6" name="Content Placeholder 1">
                <a:extLst>
                  <a:ext uri="{FF2B5EF4-FFF2-40B4-BE49-F238E27FC236}">
                    <a16:creationId xmlns:a16="http://schemas.microsoft.com/office/drawing/2014/main" id="{45D1376B-46D6-FC4B-CE27-17976E3B30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362" y="5286200"/>
                <a:ext cx="4165006" cy="492356"/>
              </a:xfrm>
              <a:prstGeom prst="rect">
                <a:avLst/>
              </a:prstGeom>
              <a:blipFill>
                <a:blip r:embed="rId4"/>
                <a:stretch>
                  <a:fillRect t="-7407" b="-13580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E6D584DE-AD49-CC9A-B4D1-AD069A2F88C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51097" y="5681416"/>
                <a:ext cx="4165006" cy="4923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2200" b="0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200" dirty="0"/>
                  <a:t>(</a:t>
                </a:r>
                <a:r>
                  <a:rPr lang="en-US" sz="2200" baseline="30000" dirty="0"/>
                  <a:t>223</a:t>
                </a:r>
                <a:r>
                  <a:rPr lang="en-US" sz="2200" dirty="0"/>
                  <a:t>Ra)</a:t>
                </a:r>
                <a:r>
                  <a:rPr lang="en-US" sz="2200" baseline="-25000" dirty="0"/>
                  <a:t>ground</a:t>
                </a:r>
                <a:r>
                  <a:rPr lang="en-US" sz="2200" dirty="0"/>
                  <a:t> = 1.21(7) b</a:t>
                </a:r>
                <a:endParaRPr lang="en-US" sz="2200" baseline="-25000" dirty="0"/>
              </a:p>
            </p:txBody>
          </p:sp>
        </mc:Choice>
        <mc:Fallback xmlns="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E6D584DE-AD49-CC9A-B4D1-AD069A2F88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1097" y="5681416"/>
                <a:ext cx="4165006" cy="492356"/>
              </a:xfrm>
              <a:prstGeom prst="rect">
                <a:avLst/>
              </a:prstGeom>
              <a:blipFill>
                <a:blip r:embed="rId5"/>
                <a:stretch>
                  <a:fillRect t="-7407" b="-12346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9AD173BE-F805-9836-E790-9A9A437CD2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07759" y="4764280"/>
                <a:ext cx="4309441" cy="4923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Aft>
                    <a:spcPts val="600"/>
                  </a:spcAft>
                  <a:buFont typeface="Arial"/>
                  <a:buNone/>
                </a:pP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200" dirty="0"/>
                  <a:t>(</a:t>
                </a:r>
                <a:r>
                  <a:rPr lang="en-US" sz="2200" baseline="30000" dirty="0"/>
                  <a:t>223</a:t>
                </a:r>
                <a:r>
                  <a:rPr lang="en-US" sz="2200" dirty="0"/>
                  <a:t>RaF)</a:t>
                </a:r>
                <a:r>
                  <a:rPr lang="en-US" sz="2200" baseline="-25000" dirty="0"/>
                  <a:t>ground</a:t>
                </a:r>
                <a:r>
                  <a:rPr lang="en-US" sz="2200" dirty="0"/>
                  <a:t> = 1.19(7) b</a:t>
                </a:r>
                <a:endParaRPr lang="en-US" sz="2200" baseline="-25000" dirty="0"/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9AD173BE-F805-9836-E790-9A9A437CD2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7759" y="4764280"/>
                <a:ext cx="4309441" cy="492356"/>
              </a:xfrm>
              <a:prstGeom prst="rect">
                <a:avLst/>
              </a:prstGeom>
              <a:blipFill>
                <a:blip r:embed="rId6"/>
                <a:stretch>
                  <a:fillRect t="-7500" b="-13750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4D8285F3-6A83-82AC-BA0E-EE08D7FE33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68544" y="5166443"/>
                <a:ext cx="4165006" cy="4923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2200" b="0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200" dirty="0"/>
                  <a:t>(</a:t>
                </a:r>
                <a:r>
                  <a:rPr lang="en-US" sz="2200" baseline="30000" dirty="0"/>
                  <a:t>223</a:t>
                </a:r>
                <a:r>
                  <a:rPr lang="en-US" sz="2200" dirty="0"/>
                  <a:t>RaF)</a:t>
                </a:r>
                <a:r>
                  <a:rPr lang="en-US" sz="2200" baseline="-25000" dirty="0"/>
                  <a:t>excited</a:t>
                </a:r>
                <a:r>
                  <a:rPr lang="en-US" sz="2200" dirty="0"/>
                  <a:t> = 1.22(7) b</a:t>
                </a:r>
                <a:endParaRPr lang="en-US" sz="2200" baseline="-25000" dirty="0"/>
              </a:p>
            </p:txBody>
          </p:sp>
        </mc:Choice>
        <mc:Fallback xmlns="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4D8285F3-6A83-82AC-BA0E-EE08D7FE33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8544" y="5166443"/>
                <a:ext cx="4165006" cy="492356"/>
              </a:xfrm>
              <a:prstGeom prst="rect">
                <a:avLst/>
              </a:prstGeom>
              <a:blipFill>
                <a:blip r:embed="rId7"/>
                <a:stretch>
                  <a:fillRect t="-7500" b="-13750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48912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568CCA-60D9-3B8B-8C8C-429B75617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F3C3C4-E6AA-56CD-8897-D9D03B66A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C3FFD3D-3B71-CB17-E9F4-BB6EDE894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present on the spectra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08792339-003F-4741-0241-FD9FA723892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0947" y="3745832"/>
                <a:ext cx="11136261" cy="2396175"/>
              </a:xfrm>
            </p:spPr>
            <p:txBody>
              <a:bodyPr>
                <a:normAutofit lnSpcReduction="10000"/>
              </a:bodyPr>
              <a:lstStyle/>
              <a:p>
                <a:pPr marL="0" indent="0" algn="just">
                  <a:buNone/>
                </a:pPr>
                <a:r>
                  <a:rPr lang="en-US" dirty="0"/>
                  <a:t>Where the terms in {} is the W</a:t>
                </a:r>
                <a:r>
                  <a:rPr lang="de-DE" b="0" i="0">
                    <a:effectLst/>
                    <a:highlight>
                      <a:srgbClr val="FFFFFF"/>
                    </a:highlight>
                    <a:latin typeface="Arial" panose="020B0604020202020204" pitchFamily="34" charset="0"/>
                  </a:rPr>
                  <a:t>igner 6j</a:t>
                </a:r>
                <a:r>
                  <a:rPr lang="en-US"/>
                  <a:t> </a:t>
                </a:r>
                <a:r>
                  <a:rPr lang="en-US" dirty="0"/>
                  <a:t>symbols. For a transition between…(R-branch) the intensity of 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 +1</m:t>
                    </m:r>
                  </m:oMath>
                </a14:m>
                <a:r>
                  <a:rPr lang="en-US" dirty="0"/>
                  <a:t> is ~18 and ~666 times stronger than 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 and 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en-US" dirty="0"/>
                  <a:t> transition, respectively.</a:t>
                </a:r>
              </a:p>
              <a:p>
                <a:pPr marL="0" indent="0" algn="just">
                  <a:buNone/>
                </a:pPr>
                <a:endParaRPr lang="en-US" dirty="0"/>
              </a:p>
              <a:p>
                <a:pPr marL="0" indent="0" algn="just">
                  <a:buNone/>
                </a:pPr>
                <a:r>
                  <a:rPr lang="en-US" dirty="0"/>
                  <a:t>If the transition energies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 are calculated (based on the final fit), the position of the peaks are mainly within the quadruplet observed.</a:t>
                </a:r>
              </a:p>
              <a:p>
                <a:pPr algn="just"/>
                <a:endParaRPr lang="en-BE" dirty="0"/>
              </a:p>
            </p:txBody>
          </p:sp>
        </mc:Choice>
        <mc:Fallback xmlns="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08792339-003F-4741-0241-FD9FA72389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0947" y="3745832"/>
                <a:ext cx="11136261" cy="2396175"/>
              </a:xfrm>
              <a:blipFill>
                <a:blip r:embed="rId3"/>
                <a:stretch>
                  <a:fillRect l="-821" t="-3299" r="-876" b="-2538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3DDEC50-0B8E-4751-D330-177196C3ED8E}"/>
              </a:ext>
            </a:extLst>
          </p:cNvPr>
          <p:cNvSpPr txBox="1">
            <a:spLocks/>
          </p:cNvSpPr>
          <p:nvPr/>
        </p:nvSpPr>
        <p:spPr>
          <a:xfrm>
            <a:off x="220947" y="1354997"/>
            <a:ext cx="11136261" cy="1003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/>
              <a:buNone/>
            </a:pPr>
            <a:r>
              <a:rPr lang="en-US" dirty="0"/>
              <a:t>The line strength of a molecular dipole transition between HFS states is proportional to, </a:t>
            </a:r>
          </a:p>
          <a:p>
            <a:pPr algn="just"/>
            <a:endParaRPr lang="en-B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E9A4C3-9BF2-8132-5419-649CB1448C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0757" y="2221636"/>
            <a:ext cx="9785685" cy="1456203"/>
          </a:xfrm>
          <a:prstGeom prst="rect">
            <a:avLst/>
          </a:prstGeom>
        </p:spPr>
      </p:pic>
      <p:sp>
        <p:nvSpPr>
          <p:cNvPr id="9" name="CuadroTexto 5">
            <a:extLst>
              <a:ext uri="{FF2B5EF4-FFF2-40B4-BE49-F238E27FC236}">
                <a16:creationId xmlns:a16="http://schemas.microsoft.com/office/drawing/2014/main" id="{575B4614-36AF-E387-ADF9-C540AF91F9B1}"/>
              </a:ext>
            </a:extLst>
          </p:cNvPr>
          <p:cNvSpPr txBox="1"/>
          <p:nvPr/>
        </p:nvSpPr>
        <p:spPr>
          <a:xfrm>
            <a:off x="786063" y="6395500"/>
            <a:ext cx="63721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57200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[2] </a:t>
            </a:r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Campbell, W. C. (2008), Doctoral dissertation, Harvard University.</a:t>
            </a:r>
          </a:p>
          <a:p>
            <a:pPr defTabSz="457200"/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[3] </a:t>
            </a:r>
            <a:r>
              <a:rPr lang="en-US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Breier</a:t>
            </a:r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A. A. (2019). Doctoral dissertation, </a:t>
            </a:r>
            <a:r>
              <a:rPr lang="en-US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kassel</a:t>
            </a:r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university press GmbH.</a:t>
            </a:r>
          </a:p>
        </p:txBody>
      </p:sp>
    </p:spTree>
    <p:extLst>
      <p:ext uri="{BB962C8B-B14F-4D97-AF65-F5344CB8AC3E}">
        <p14:creationId xmlns:p14="http://schemas.microsoft.com/office/powerpoint/2010/main" val="173609400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F4BD93-98A8-E2AB-3BD2-4E786C4306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873872-C145-1C4F-7F04-B8881F646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D97D11-A69C-D776-5E59-F5C95FCF6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2951910-354E-8DEE-0B9B-433FA8C3A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916305"/>
          </a:xfrm>
        </p:spPr>
        <p:txBody>
          <a:bodyPr/>
          <a:lstStyle/>
          <a:p>
            <a:r>
              <a:rPr lang="en-US" dirty="0"/>
              <a:t>Final Q-branch result</a:t>
            </a:r>
            <a:endParaRPr lang="en-BE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65E80A7-B298-8F5E-50F2-03B9472C0B18}"/>
              </a:ext>
            </a:extLst>
          </p:cNvPr>
          <p:cNvGrpSpPr/>
          <p:nvPr/>
        </p:nvGrpSpPr>
        <p:grpSpPr>
          <a:xfrm>
            <a:off x="1428685" y="1133158"/>
            <a:ext cx="8871039" cy="4990880"/>
            <a:chOff x="1428685" y="1133158"/>
            <a:chExt cx="8871039" cy="499088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D1F77C1-9625-B291-BFC8-8CE14794A5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92275" y="1133158"/>
              <a:ext cx="8407449" cy="459168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AF9AF5E-C1FE-76A2-D0BF-8656D8C4404D}"/>
                </a:ext>
              </a:extLst>
            </p:cNvPr>
            <p:cNvSpPr txBox="1"/>
            <p:nvPr/>
          </p:nvSpPr>
          <p:spPr>
            <a:xfrm>
              <a:off x="4279804" y="5662373"/>
              <a:ext cx="44386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Wavenumber/cm</a:t>
              </a:r>
              <a:r>
                <a:rPr lang="en-US" sz="2400" baseline="30000" dirty="0">
                  <a:solidFill>
                    <a:srgbClr val="000000"/>
                  </a:solidFill>
                </a:rPr>
                <a:t>-1</a:t>
              </a:r>
              <a:endParaRPr lang="en-BE" sz="2400" baseline="30000" dirty="0">
                <a:solidFill>
                  <a:srgbClr val="000000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1D83DE3-C270-AD4F-D3A3-36A89D1F1886}"/>
                </a:ext>
              </a:extLst>
            </p:cNvPr>
            <p:cNvSpPr txBox="1"/>
            <p:nvPr/>
          </p:nvSpPr>
          <p:spPr>
            <a:xfrm rot="16200000">
              <a:off x="-559818" y="3198167"/>
              <a:ext cx="44386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Normalized intensity</a:t>
              </a:r>
              <a:endParaRPr lang="en-BE" sz="2400" baseline="300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16372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77E1C1-65C1-0997-4857-4A2943EBC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F051606-280E-4F32-C784-0CC50FC40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3DD06BB-DE96-CAAD-0498-211CC5F6E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131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z="1100" smtClean="0"/>
              <a:t>45</a:t>
            </a:fld>
            <a:endParaRPr lang="nl-NL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BACEC816-ED40-2A53-4AB2-9F744E9F9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/>
              <a:t>Lineshapes</a:t>
            </a:r>
            <a:r>
              <a:rPr lang="en-US" sz="3600" dirty="0"/>
              <a:t> examples</a:t>
            </a:r>
          </a:p>
        </p:txBody>
      </p:sp>
      <p:pic>
        <p:nvPicPr>
          <p:cNvPr id="8" name="Picture 7" descr="A graph of a normalized number of data&#10;&#10;Description automatically generated with medium confidence">
            <a:extLst>
              <a:ext uri="{FF2B5EF4-FFF2-40B4-BE49-F238E27FC236}">
                <a16:creationId xmlns:a16="http://schemas.microsoft.com/office/drawing/2014/main" id="{FBEF69A9-15CB-1AB9-BC4C-3B3F860BF3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92" y="207150"/>
            <a:ext cx="5260840" cy="2900996"/>
          </a:xfrm>
          <a:prstGeom prst="rect">
            <a:avLst/>
          </a:prstGeom>
        </p:spPr>
      </p:pic>
      <p:pic>
        <p:nvPicPr>
          <p:cNvPr id="10" name="Picture 9" descr="A graph of different types of graphs&#10;&#10;Description automatically generated with medium confidence">
            <a:extLst>
              <a:ext uri="{FF2B5EF4-FFF2-40B4-BE49-F238E27FC236}">
                <a16:creationId xmlns:a16="http://schemas.microsoft.com/office/drawing/2014/main" id="{2181E991-A42C-7655-8DED-D9A32A7417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67953"/>
            <a:ext cx="5572198" cy="3072690"/>
          </a:xfrm>
          <a:prstGeom prst="rect">
            <a:avLst/>
          </a:prstGeom>
        </p:spPr>
      </p:pic>
      <p:pic>
        <p:nvPicPr>
          <p:cNvPr id="12" name="Picture 11" descr="A graph of a normalized count&#10;&#10;Description automatically generated">
            <a:extLst>
              <a:ext uri="{FF2B5EF4-FFF2-40B4-BE49-F238E27FC236}">
                <a16:creationId xmlns:a16="http://schemas.microsoft.com/office/drawing/2014/main" id="{0B01C2D3-89EF-3044-ED6B-D50972D91B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131" y="3291543"/>
            <a:ext cx="4993201" cy="2753412"/>
          </a:xfrm>
          <a:prstGeom prst="rect">
            <a:avLst/>
          </a:prstGeom>
        </p:spPr>
      </p:pic>
      <p:pic>
        <p:nvPicPr>
          <p:cNvPr id="14" name="Picture 13" descr="A graph of a normalized number&#10;&#10;Description automatically generated">
            <a:extLst>
              <a:ext uri="{FF2B5EF4-FFF2-40B4-BE49-F238E27FC236}">
                <a16:creationId xmlns:a16="http://schemas.microsoft.com/office/drawing/2014/main" id="{6644F4F8-B4A8-1B1C-9AFA-9861B47F27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0024" y="3291543"/>
            <a:ext cx="5199350" cy="286709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FECBF9A-A2E9-9DA4-5838-4269C55F3CBD}"/>
              </a:ext>
            </a:extLst>
          </p:cNvPr>
          <p:cNvSpPr txBox="1"/>
          <p:nvPr/>
        </p:nvSpPr>
        <p:spPr>
          <a:xfrm>
            <a:off x="2021267" y="3214777"/>
            <a:ext cx="2435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Forth rotational line</a:t>
            </a:r>
            <a:endParaRPr lang="en-BE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534BA3-AA4E-D570-7DDA-966BF38F544E}"/>
              </a:ext>
            </a:extLst>
          </p:cNvPr>
          <p:cNvSpPr txBox="1"/>
          <p:nvPr/>
        </p:nvSpPr>
        <p:spPr>
          <a:xfrm>
            <a:off x="2155086" y="41991"/>
            <a:ext cx="2435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rotational line</a:t>
            </a:r>
            <a:endParaRPr lang="en-BE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33C197-30BD-5805-A89E-464507078388}"/>
              </a:ext>
            </a:extLst>
          </p:cNvPr>
          <p:cNvSpPr txBox="1"/>
          <p:nvPr/>
        </p:nvSpPr>
        <p:spPr>
          <a:xfrm>
            <a:off x="7312555" y="41991"/>
            <a:ext cx="2435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Third rotational line</a:t>
            </a:r>
            <a:endParaRPr lang="en-BE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7116A95-69AC-A3FE-78A7-AB6DD91BEC5E}"/>
              </a:ext>
            </a:extLst>
          </p:cNvPr>
          <p:cNvSpPr txBox="1"/>
          <p:nvPr/>
        </p:nvSpPr>
        <p:spPr>
          <a:xfrm>
            <a:off x="7312555" y="3203316"/>
            <a:ext cx="2435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Fifth rotational line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8191659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66F748-ED16-B715-1335-D76CAC0109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93D815A-B052-738C-C933-682983C5A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CC855D7-7F3D-25E8-E4A4-71B3CB53E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131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z="1100" smtClean="0"/>
              <a:t>46</a:t>
            </a:fld>
            <a:endParaRPr lang="nl-NL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36B9DED6-E028-5E61-4283-D3461D072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Molecular constants with different number of R lines</a:t>
            </a:r>
          </a:p>
        </p:txBody>
      </p:sp>
      <p:pic>
        <p:nvPicPr>
          <p:cNvPr id="7" name="Picture 6" descr="A graph of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A8599B32-BA55-B4D8-2FD3-D7156FE63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2347" y="1029309"/>
            <a:ext cx="9058626" cy="5128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807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568CCA-60D9-3B8B-8C8C-429B75617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F3C3C4-E6AA-56CD-8897-D9D03B66A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C3FFD3D-3B71-CB17-E9F4-BB6EDE894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High resolution </a:t>
            </a:r>
            <a:r>
              <a:rPr lang="en-US" baseline="30000" dirty="0"/>
              <a:t>223</a:t>
            </a:r>
            <a:r>
              <a:rPr lang="en-US" dirty="0"/>
              <a:t>RaF (I =3/2) spectrum (R-branch)</a:t>
            </a:r>
            <a:endParaRPr lang="en-BE" dirty="0"/>
          </a:p>
        </p:txBody>
      </p:sp>
      <p:pic>
        <p:nvPicPr>
          <p:cNvPr id="6" name="Picture 5" descr="A graph on a white background&#10;&#10;Description automatically generated">
            <a:extLst>
              <a:ext uri="{FF2B5EF4-FFF2-40B4-BE49-F238E27FC236}">
                <a16:creationId xmlns:a16="http://schemas.microsoft.com/office/drawing/2014/main" id="{683A70B2-D1FE-1999-D2A8-1C84DD72EA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647" y="1484192"/>
            <a:ext cx="11003906" cy="3604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759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721A116-6C08-FA82-3446-0DDAB29F61A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3258" y="2025440"/>
                <a:ext cx="11545483" cy="3089242"/>
              </a:xfrm>
            </p:spPr>
            <p:txBody>
              <a:bodyPr>
                <a:normAutofit/>
              </a:bodyPr>
              <a:lstStyle/>
              <a:p>
                <a:pPr algn="just"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dirty="0"/>
                  <a:t> is the nuclear spin-electron orbit interaction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olidFill>
                      <a:srgbClr val="253366"/>
                    </a:solidFill>
                    <a:sym typeface="Wingdings" panose="05000000000000000000" pitchFamily="2" charset="2"/>
                  </a:rPr>
                  <a:t>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solidFill>
                          <a:srgbClr val="253366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Π</m:t>
                    </m:r>
                    <m:r>
                      <a:rPr lang="en-US" b="0" i="1" dirty="0" smtClean="0">
                        <a:solidFill>
                          <a:srgbClr val="253366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 </m:t>
                    </m:r>
                    <m:r>
                      <m:rPr>
                        <m:sty m:val="p"/>
                      </m:rPr>
                      <a:rPr lang="en-US" b="0" i="0" dirty="0" smtClean="0">
                        <a:solidFill>
                          <a:srgbClr val="253366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Δ</m:t>
                    </m:r>
                  </m:oMath>
                </a14:m>
                <a:r>
                  <a:rPr lang="en-US" dirty="0"/>
                  <a:t> states). </a:t>
                </a:r>
              </a:p>
              <a:p>
                <a:pPr algn="just"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dirty="0"/>
                  <a:t>: is the Fermi contact interaction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US" dirty="0"/>
                  <a:t>).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algn="just"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/>
                  <a:t> are the nuclear spin-electron spin axial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US" dirty="0"/>
                  <a:t>) and perpendicular dipole interaction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olidFill>
                      <a:srgbClr val="253366"/>
                    </a:solidFill>
                    <a:sym typeface="Wingdings" panose="05000000000000000000" pitchFamily="2" charset="2"/>
                  </a:rPr>
                  <a:t>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rgbClr val="253366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Π</m:t>
                    </m:r>
                    <m:r>
                      <a:rPr lang="en-US" i="1" dirty="0">
                        <a:solidFill>
                          <a:srgbClr val="253366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 </m:t>
                    </m:r>
                    <m:r>
                      <m:rPr>
                        <m:sty m:val="p"/>
                      </m:rPr>
                      <a:rPr lang="en-US" dirty="0">
                        <a:solidFill>
                          <a:srgbClr val="253366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Δ</m:t>
                    </m:r>
                  </m:oMath>
                </a14:m>
                <a:r>
                  <a:rPr lang="en-US" dirty="0"/>
                  <a:t> states).</a:t>
                </a:r>
              </a:p>
              <a:p>
                <a:pPr algn="just"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dirty="0"/>
                  <a:t> are the nuclear quadrupole axial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I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&gt;1/2</m:t>
                    </m:r>
                  </m:oMath>
                </a14:m>
                <a:r>
                  <a:rPr lang="en-US" dirty="0"/>
                  <a:t>) and perpendicular coupling constants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>
                    <a:solidFill>
                      <a:srgbClr val="253366"/>
                    </a:solidFill>
                    <a:sym typeface="Wingdings" panose="05000000000000000000" pitchFamily="2" charset="2"/>
                  </a:rPr>
                  <a:t> </a:t>
                </a:r>
                <a:r>
                  <a:rPr lang="en-US" dirty="0">
                    <a:sym typeface="Wingdings" panose="05000000000000000000" pitchFamily="2" charset="2"/>
                  </a:rPr>
                  <a:t>some</a:t>
                </a:r>
                <a:r>
                  <a:rPr lang="en-US" dirty="0">
                    <a:solidFill>
                      <a:srgbClr val="253366"/>
                    </a:solidFill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rgbClr val="253366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Π</m:t>
                    </m:r>
                  </m:oMath>
                </a14:m>
                <a:r>
                  <a:rPr lang="en-US" dirty="0"/>
                  <a:t> states).</a:t>
                </a:r>
              </a:p>
              <a:p>
                <a:pPr marL="0" indent="0" algn="just">
                  <a:spcAft>
                    <a:spcPts val="600"/>
                  </a:spcAft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721A116-6C08-FA82-3446-0DDAB29F61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258" y="2025440"/>
                <a:ext cx="11545483" cy="3089242"/>
              </a:xfrm>
              <a:blipFill>
                <a:blip r:embed="rId3"/>
                <a:stretch>
                  <a:fillRect l="-686" t="-1381" r="-84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568CCA-60D9-3B8B-8C8C-429B75617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F3C3C4-E6AA-56CD-8897-D9D03B66A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BAF8CFE-0B43-D1FA-EE42-43850DA073B4}"/>
                  </a:ext>
                </a:extLst>
              </p:cNvPr>
              <p:cNvSpPr txBox="1"/>
              <p:nvPr/>
            </p:nvSpPr>
            <p:spPr>
              <a:xfrm>
                <a:off x="370489" y="1346840"/>
                <a:ext cx="11451020" cy="3656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h𝑓𝑠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</m:d>
                      <m:r>
                        <a:rPr lang="en-US" sz="2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d>
                        <m:dPr>
                          <m:ctrlPr>
                            <a:rPr lang="en-US" sz="2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sz="2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n-US" sz="2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sz="2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sz="2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d>
                        <m:dPr>
                          <m:ctrlP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</m:e>
                      </m:d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sz="2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2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2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2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sSub>
                        <m:sSubPr>
                          <m:ctrlPr>
                            <a:rPr lang="en-US" sz="22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2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US" sz="2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2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2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sSub>
                        <m:sSubPr>
                          <m:ctrlPr>
                            <a:rPr lang="en-US" sz="22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2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en-US" sz="2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BE" sz="2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BAF8CFE-0B43-D1FA-EE42-43850DA073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489" y="1346840"/>
                <a:ext cx="11451020" cy="365613"/>
              </a:xfrm>
              <a:prstGeom prst="rect">
                <a:avLst/>
              </a:prstGeom>
              <a:blipFill>
                <a:blip r:embed="rId4"/>
                <a:stretch>
                  <a:fillRect l="-53" r="-373" b="-25000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9664DAA0-F4B1-AE18-9F44-0340A340A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43428"/>
            <a:ext cx="11041200" cy="1033365"/>
          </a:xfrm>
        </p:spPr>
        <p:txBody>
          <a:bodyPr>
            <a:normAutofit/>
          </a:bodyPr>
          <a:lstStyle/>
          <a:p>
            <a:r>
              <a:rPr lang="en-US" dirty="0"/>
              <a:t>Frosch and Foley molecular constants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7E7ED23-3AB5-8997-9757-FC84FE28F4E4}"/>
                  </a:ext>
                </a:extLst>
              </p:cNvPr>
              <p:cNvSpPr txBox="1"/>
              <p:nvPr/>
            </p:nvSpPr>
            <p:spPr>
              <a:xfrm>
                <a:off x="1963082" y="5348464"/>
                <a:ext cx="368126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molecules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↔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𝑎𝑡𝑜𝑚𝑖𝑐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BE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7E7ED23-3AB5-8997-9757-FC84FE28F4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3082" y="5348464"/>
                <a:ext cx="3681264" cy="369332"/>
              </a:xfrm>
              <a:prstGeom prst="rect">
                <a:avLst/>
              </a:prstGeom>
              <a:blipFill>
                <a:blip r:embed="rId5"/>
                <a:stretch>
                  <a:fillRect l="-1159" r="-2318" b="-3770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ADB9184-75BB-CDFD-2FEE-4B7BFC57E6FF}"/>
                  </a:ext>
                </a:extLst>
              </p:cNvPr>
              <p:cNvSpPr txBox="1"/>
              <p:nvPr/>
            </p:nvSpPr>
            <p:spPr>
              <a:xfrm>
                <a:off x="6585172" y="5348463"/>
                <a:ext cx="369915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i="0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molecules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↔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𝑎𝑡𝑜𝑚𝑖𝑐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BE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ADB9184-75BB-CDFD-2FEE-4B7BFC57E6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5172" y="5348463"/>
                <a:ext cx="3699154" cy="369332"/>
              </a:xfrm>
              <a:prstGeom prst="rect">
                <a:avLst/>
              </a:prstGeom>
              <a:blipFill>
                <a:blip r:embed="rId6"/>
                <a:stretch>
                  <a:fillRect l="-1153" r="-2306" b="-3770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986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147C43-0FB2-CBE5-F845-A49F82DDF9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02B84D-15AE-B12B-0A7E-BC71110EB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BC968A-4C94-A974-4657-A4FA6AD13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B750720-0879-E07B-4E49-B474F7BEA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916305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baseline="30000" dirty="0"/>
              <a:t>223</a:t>
            </a:r>
            <a:r>
              <a:rPr lang="en-US" dirty="0"/>
              <a:t>RaF case</a:t>
            </a:r>
            <a:endParaRPr lang="en-BE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73D4596-489B-BD36-F359-6F1B1163398D}"/>
              </a:ext>
            </a:extLst>
          </p:cNvPr>
          <p:cNvCxnSpPr>
            <a:cxnSpLocks/>
          </p:cNvCxnSpPr>
          <p:nvPr/>
        </p:nvCxnSpPr>
        <p:spPr>
          <a:xfrm flipV="1">
            <a:off x="3261674" y="2139885"/>
            <a:ext cx="1244338" cy="1970202"/>
          </a:xfrm>
          <a:prstGeom prst="straightConnector1">
            <a:avLst/>
          </a:prstGeom>
          <a:ln w="57150">
            <a:solidFill>
              <a:srgbClr val="E69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5B81444-7537-585A-B4BC-719479549150}"/>
              </a:ext>
            </a:extLst>
          </p:cNvPr>
          <p:cNvCxnSpPr>
            <a:cxnSpLocks/>
          </p:cNvCxnSpPr>
          <p:nvPr/>
        </p:nvCxnSpPr>
        <p:spPr>
          <a:xfrm flipV="1">
            <a:off x="3289954" y="4060588"/>
            <a:ext cx="1136266" cy="149973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">
                <a:extLst>
                  <a:ext uri="{FF2B5EF4-FFF2-40B4-BE49-F238E27FC236}">
                    <a16:creationId xmlns:a16="http://schemas.microsoft.com/office/drawing/2014/main" id="{69AE97A3-D4F3-F141-2E7C-969C052DB05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06012" y="1947334"/>
                <a:ext cx="7117632" cy="1189100"/>
              </a:xfrm>
            </p:spPr>
            <p:txBody>
              <a:bodyPr>
                <a:normAutofit/>
              </a:bodyPr>
              <a:lstStyle/>
              <a:p>
                <a:pPr algn="just">
                  <a:spcAft>
                    <a:spcPts val="600"/>
                  </a:spcAft>
                </a:pPr>
                <a:r>
                  <a:rPr lang="en-US" dirty="0"/>
                  <a:t>Electronic parameter: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Π</m:t>
                        </m:r>
                      </m:sub>
                    </m:sSub>
                    <m:r>
                      <a:rPr lang="en-US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’,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’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endParaRPr lang="en-US" dirty="0"/>
              </a:p>
              <a:p>
                <a:pPr algn="just">
                  <a:spcAft>
                    <a:spcPts val="600"/>
                  </a:spcAft>
                </a:pPr>
                <a:r>
                  <a:rPr lang="en-US" dirty="0"/>
                  <a:t>Nuclear parameters: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𝑒𝑞</m:t>
                    </m:r>
                    <m:sSub>
                      <m:sSubPr>
                        <m:ctrlPr>
                          <a:rPr lang="en-US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Content Placeholder 1">
                <a:extLst>
                  <a:ext uri="{FF2B5EF4-FFF2-40B4-BE49-F238E27FC236}">
                    <a16:creationId xmlns:a16="http://schemas.microsoft.com/office/drawing/2014/main" id="{69AE97A3-D4F3-F141-2E7C-969C052DB0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06012" y="1947334"/>
                <a:ext cx="7117632" cy="1189100"/>
              </a:xfrm>
              <a:blipFill>
                <a:blip r:embed="rId2"/>
                <a:stretch>
                  <a:fillRect l="-1113" t="-3571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1">
                <a:extLst>
                  <a:ext uri="{FF2B5EF4-FFF2-40B4-BE49-F238E27FC236}">
                    <a16:creationId xmlns:a16="http://schemas.microsoft.com/office/drawing/2014/main" id="{D2BBC56F-E661-D147-A72E-ED07482805A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34172" y="3905845"/>
                <a:ext cx="7117632" cy="11891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spcAft>
                    <a:spcPts val="600"/>
                  </a:spcAft>
                </a:pPr>
                <a:r>
                  <a:rPr lang="en-US" dirty="0"/>
                  <a:t>Electronic parameter: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’’,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’’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endParaRPr lang="en-US" dirty="0"/>
              </a:p>
              <a:p>
                <a:pPr algn="just">
                  <a:spcAft>
                    <a:spcPts val="600"/>
                  </a:spcAft>
                </a:pPr>
                <a:r>
                  <a:rPr lang="en-US" dirty="0"/>
                  <a:t>Nuclear parameters: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𝑒𝑞</m:t>
                    </m:r>
                    <m:sSub>
                      <m:sSubPr>
                        <m:ctrlPr>
                          <a:rPr lang="en-US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4" name="Content Placeholder 1">
                <a:extLst>
                  <a:ext uri="{FF2B5EF4-FFF2-40B4-BE49-F238E27FC236}">
                    <a16:creationId xmlns:a16="http://schemas.microsoft.com/office/drawing/2014/main" id="{D2BBC56F-E661-D147-A72E-ED07482805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4172" y="3905845"/>
                <a:ext cx="7117632" cy="1189100"/>
              </a:xfrm>
              <a:prstGeom prst="rect">
                <a:avLst/>
              </a:prstGeom>
              <a:blipFill>
                <a:blip r:embed="rId3"/>
                <a:stretch>
                  <a:fillRect l="-1113" t="-3590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3B83962-3912-4776-4320-1453B55959B0}"/>
              </a:ext>
            </a:extLst>
          </p:cNvPr>
          <p:cNvCxnSpPr>
            <a:cxnSpLocks/>
          </p:cNvCxnSpPr>
          <p:nvPr/>
        </p:nvCxnSpPr>
        <p:spPr>
          <a:xfrm>
            <a:off x="1887873" y="5560327"/>
            <a:ext cx="1402081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D203A6C-CE07-39D5-CB2E-C08206121854}"/>
              </a:ext>
            </a:extLst>
          </p:cNvPr>
          <p:cNvCxnSpPr>
            <a:cxnSpLocks/>
          </p:cNvCxnSpPr>
          <p:nvPr/>
        </p:nvCxnSpPr>
        <p:spPr>
          <a:xfrm>
            <a:off x="1879921" y="4131925"/>
            <a:ext cx="1402081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ontent Placeholder 1">
                <a:extLst>
                  <a:ext uri="{FF2B5EF4-FFF2-40B4-BE49-F238E27FC236}">
                    <a16:creationId xmlns:a16="http://schemas.microsoft.com/office/drawing/2014/main" id="{166D451C-840D-BCED-4004-769F197E6C8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4235" y="3905845"/>
                <a:ext cx="1216878" cy="45215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Aft>
                    <a:spcPts val="600"/>
                  </a:spcAft>
                  <a:buFont typeface="Arial"/>
                  <a:buNone/>
                </a:pPr>
                <a:r>
                  <a:rPr lang="en-US" sz="2000" dirty="0"/>
                  <a:t>A</a:t>
                </a:r>
                <a:r>
                  <a:rPr lang="en-US" sz="2000" baseline="30000" dirty="0"/>
                  <a:t>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 dirty="0" smtClean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</m:oMath>
                </a14:m>
                <a:endParaRPr lang="en-US" sz="2000" baseline="-25000" dirty="0"/>
              </a:p>
            </p:txBody>
          </p:sp>
        </mc:Choice>
        <mc:Fallback xmlns="">
          <p:sp>
            <p:nvSpPr>
              <p:cNvPr id="18" name="Content Placeholder 1">
                <a:extLst>
                  <a:ext uri="{FF2B5EF4-FFF2-40B4-BE49-F238E27FC236}">
                    <a16:creationId xmlns:a16="http://schemas.microsoft.com/office/drawing/2014/main" id="{166D451C-840D-BCED-4004-769F197E6C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235" y="3905845"/>
                <a:ext cx="1216878" cy="452159"/>
              </a:xfrm>
              <a:prstGeom prst="rect">
                <a:avLst/>
              </a:prstGeom>
              <a:blipFill>
                <a:blip r:embed="rId4"/>
                <a:stretch>
                  <a:fillRect t="-8108" b="-12162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1">
                <a:extLst>
                  <a:ext uri="{FF2B5EF4-FFF2-40B4-BE49-F238E27FC236}">
                    <a16:creationId xmlns:a16="http://schemas.microsoft.com/office/drawing/2014/main" id="{B87BC2BF-8CA4-64E8-ED5F-B03372685BB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7914" y="5305358"/>
                <a:ext cx="1169208" cy="49383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Aft>
                    <a:spcPts val="600"/>
                  </a:spcAft>
                  <a:buFont typeface="Arial"/>
                  <a:buNone/>
                </a:pPr>
                <a:r>
                  <a:rPr lang="en-US" sz="2000" dirty="0"/>
                  <a:t>X</a:t>
                </a:r>
                <a:r>
                  <a:rPr lang="en-US" sz="2000" baseline="30000" dirty="0"/>
                  <a:t>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</m:oMath>
                </a14:m>
                <a:endParaRPr lang="en-US" sz="2000" baseline="-25000" dirty="0"/>
              </a:p>
            </p:txBody>
          </p:sp>
        </mc:Choice>
        <mc:Fallback xmlns="">
          <p:sp>
            <p:nvSpPr>
              <p:cNvPr id="19" name="Content Placeholder 1">
                <a:extLst>
                  <a:ext uri="{FF2B5EF4-FFF2-40B4-BE49-F238E27FC236}">
                    <a16:creationId xmlns:a16="http://schemas.microsoft.com/office/drawing/2014/main" id="{B87BC2BF-8CA4-64E8-ED5F-B03372685B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914" y="5305358"/>
                <a:ext cx="1169208" cy="493837"/>
              </a:xfrm>
              <a:prstGeom prst="rect">
                <a:avLst/>
              </a:prstGeom>
              <a:blipFill>
                <a:blip r:embed="rId5"/>
                <a:stretch>
                  <a:fillRect t="-6173" b="-2469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C20F8F8-B7D2-AEF2-C91B-F90D05CE77C4}"/>
              </a:ext>
            </a:extLst>
          </p:cNvPr>
          <p:cNvCxnSpPr>
            <a:cxnSpLocks/>
          </p:cNvCxnSpPr>
          <p:nvPr/>
        </p:nvCxnSpPr>
        <p:spPr>
          <a:xfrm flipH="1" flipV="1">
            <a:off x="2475882" y="4131925"/>
            <a:ext cx="2306" cy="140954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4780688-C81D-8B9B-95F8-81BB2101859C}"/>
              </a:ext>
            </a:extLst>
          </p:cNvPr>
          <p:cNvCxnSpPr>
            <a:cxnSpLocks/>
          </p:cNvCxnSpPr>
          <p:nvPr/>
        </p:nvCxnSpPr>
        <p:spPr>
          <a:xfrm>
            <a:off x="1859443" y="1458459"/>
            <a:ext cx="1402081" cy="0"/>
          </a:xfrm>
          <a:prstGeom prst="line">
            <a:avLst/>
          </a:prstGeom>
          <a:ln w="762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E46FFDC4-FF51-03EA-E5FA-5F55613861C8}"/>
              </a:ext>
            </a:extLst>
          </p:cNvPr>
          <p:cNvSpPr txBox="1">
            <a:spLocks/>
          </p:cNvSpPr>
          <p:nvPr/>
        </p:nvSpPr>
        <p:spPr>
          <a:xfrm>
            <a:off x="893737" y="1302168"/>
            <a:ext cx="1205698" cy="394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2000" dirty="0"/>
              <a:t>IP</a:t>
            </a:r>
            <a:endParaRPr lang="en-US" sz="1600" baseline="-25000" dirty="0"/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36FBB153-CCFE-E39B-2276-F4C8ACC6CFCC}"/>
              </a:ext>
            </a:extLst>
          </p:cNvPr>
          <p:cNvSpPr txBox="1">
            <a:spLocks/>
          </p:cNvSpPr>
          <p:nvPr/>
        </p:nvSpPr>
        <p:spPr>
          <a:xfrm>
            <a:off x="1224000" y="1947334"/>
            <a:ext cx="1447470" cy="38510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2000" dirty="0"/>
              <a:t>532 nm</a:t>
            </a:r>
            <a:endParaRPr lang="en-US" sz="2000" baseline="-25000" dirty="0"/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E52EE924-4DB3-8CE2-FCFB-FA248DFBAEC6}"/>
              </a:ext>
            </a:extLst>
          </p:cNvPr>
          <p:cNvSpPr txBox="1">
            <a:spLocks/>
          </p:cNvSpPr>
          <p:nvPr/>
        </p:nvSpPr>
        <p:spPr>
          <a:xfrm>
            <a:off x="1916609" y="5686545"/>
            <a:ext cx="1154643" cy="493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baseline="30000" dirty="0"/>
              <a:t>223</a:t>
            </a:r>
            <a:r>
              <a:rPr lang="en-US" dirty="0"/>
              <a:t>RaF</a:t>
            </a:r>
            <a:endParaRPr lang="en-US" baseline="-250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58661D7-B2BA-0EB0-7327-F7C4A38CFE06}"/>
              </a:ext>
            </a:extLst>
          </p:cNvPr>
          <p:cNvCxnSpPr>
            <a:cxnSpLocks/>
          </p:cNvCxnSpPr>
          <p:nvPr/>
        </p:nvCxnSpPr>
        <p:spPr>
          <a:xfrm>
            <a:off x="1879920" y="2786750"/>
            <a:ext cx="1402081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ontent Placeholder 1">
                <a:extLst>
                  <a:ext uri="{FF2B5EF4-FFF2-40B4-BE49-F238E27FC236}">
                    <a16:creationId xmlns:a16="http://schemas.microsoft.com/office/drawing/2014/main" id="{72D4D1DE-DBD0-D48B-EE95-EDF33D0E95F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60831" y="2550478"/>
                <a:ext cx="1149528" cy="30137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Aft>
                    <a:spcPts val="600"/>
                  </a:spcAft>
                  <a:buFont typeface="Arial"/>
                  <a:buNone/>
                </a:pPr>
                <a:r>
                  <a:rPr lang="en-US" sz="2000" dirty="0"/>
                  <a:t>G</a:t>
                </a:r>
                <a:r>
                  <a:rPr lang="en-US" sz="2000" baseline="30000" dirty="0"/>
                  <a:t>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 dirty="0" smtClean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</m:oMath>
                </a14:m>
                <a:endParaRPr lang="en-US" sz="2000" baseline="-25000" dirty="0"/>
              </a:p>
            </p:txBody>
          </p:sp>
        </mc:Choice>
        <mc:Fallback xmlns="">
          <p:sp>
            <p:nvSpPr>
              <p:cNvPr id="27" name="Content Placeholder 1">
                <a:extLst>
                  <a:ext uri="{FF2B5EF4-FFF2-40B4-BE49-F238E27FC236}">
                    <a16:creationId xmlns:a16="http://schemas.microsoft.com/office/drawing/2014/main" id="{72D4D1DE-DBD0-D48B-EE95-EDF33D0E95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831" y="2550478"/>
                <a:ext cx="1149528" cy="301379"/>
              </a:xfrm>
              <a:prstGeom prst="rect">
                <a:avLst/>
              </a:prstGeom>
              <a:blipFill>
                <a:blip r:embed="rId6"/>
                <a:stretch>
                  <a:fillRect t="-10000" b="-66000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CD80CF3-4FAC-C9F1-1BAB-7FA807602E5D}"/>
              </a:ext>
            </a:extLst>
          </p:cNvPr>
          <p:cNvCxnSpPr>
            <a:cxnSpLocks/>
          </p:cNvCxnSpPr>
          <p:nvPr/>
        </p:nvCxnSpPr>
        <p:spPr>
          <a:xfrm flipV="1">
            <a:off x="2613042" y="2763283"/>
            <a:ext cx="0" cy="1401005"/>
          </a:xfrm>
          <a:prstGeom prst="straightConnector1">
            <a:avLst/>
          </a:prstGeom>
          <a:ln w="57150">
            <a:solidFill>
              <a:srgbClr val="E69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78ACEB4-1803-DDE6-C387-BB8707A106F9}"/>
              </a:ext>
            </a:extLst>
          </p:cNvPr>
          <p:cNvCxnSpPr>
            <a:cxnSpLocks/>
          </p:cNvCxnSpPr>
          <p:nvPr/>
        </p:nvCxnSpPr>
        <p:spPr>
          <a:xfrm flipV="1">
            <a:off x="2747154" y="1302168"/>
            <a:ext cx="0" cy="1461115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1">
            <a:extLst>
              <a:ext uri="{FF2B5EF4-FFF2-40B4-BE49-F238E27FC236}">
                <a16:creationId xmlns:a16="http://schemas.microsoft.com/office/drawing/2014/main" id="{197BE8D6-8B9C-CB4A-95FC-D1F538F0D771}"/>
              </a:ext>
            </a:extLst>
          </p:cNvPr>
          <p:cNvSpPr txBox="1">
            <a:spLocks/>
          </p:cNvSpPr>
          <p:nvPr/>
        </p:nvSpPr>
        <p:spPr>
          <a:xfrm>
            <a:off x="1068370" y="3286433"/>
            <a:ext cx="1582145" cy="40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2000" dirty="0"/>
              <a:t>645 nm</a:t>
            </a:r>
            <a:endParaRPr lang="en-US" sz="2000" baseline="-25000" dirty="0"/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097DDCE5-93AA-1D90-AE36-616B534BC1AC}"/>
              </a:ext>
            </a:extLst>
          </p:cNvPr>
          <p:cNvSpPr txBox="1">
            <a:spLocks/>
          </p:cNvSpPr>
          <p:nvPr/>
        </p:nvSpPr>
        <p:spPr>
          <a:xfrm>
            <a:off x="1035247" y="4695328"/>
            <a:ext cx="1582145" cy="40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2000" dirty="0"/>
              <a:t>752 nm</a:t>
            </a:r>
            <a:endParaRPr lang="en-US" sz="2000" baseline="-25000" dirty="0"/>
          </a:p>
        </p:txBody>
      </p:sp>
      <p:sp>
        <p:nvSpPr>
          <p:cNvPr id="38" name="Left Brace 37">
            <a:extLst>
              <a:ext uri="{FF2B5EF4-FFF2-40B4-BE49-F238E27FC236}">
                <a16:creationId xmlns:a16="http://schemas.microsoft.com/office/drawing/2014/main" id="{B51F9DA3-E4FB-74CE-707C-50BF60880A3D}"/>
              </a:ext>
            </a:extLst>
          </p:cNvPr>
          <p:cNvSpPr/>
          <p:nvPr/>
        </p:nvSpPr>
        <p:spPr>
          <a:xfrm rot="16200000">
            <a:off x="7969687" y="2538796"/>
            <a:ext cx="118442" cy="814067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40" name="Content Placeholder 1">
            <a:extLst>
              <a:ext uri="{FF2B5EF4-FFF2-40B4-BE49-F238E27FC236}">
                <a16:creationId xmlns:a16="http://schemas.microsoft.com/office/drawing/2014/main" id="{D7F1DA84-2295-84C2-7B30-02F5E3AA8F4E}"/>
              </a:ext>
            </a:extLst>
          </p:cNvPr>
          <p:cNvSpPr txBox="1">
            <a:spLocks/>
          </p:cNvSpPr>
          <p:nvPr/>
        </p:nvSpPr>
        <p:spPr>
          <a:xfrm>
            <a:off x="6836465" y="3048525"/>
            <a:ext cx="2456725" cy="38510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2000" dirty="0"/>
              <a:t>Not-constrained</a:t>
            </a:r>
            <a:endParaRPr lang="en-US" sz="2000" baseline="-25000" dirty="0"/>
          </a:p>
        </p:txBody>
      </p:sp>
    </p:spTree>
    <p:extLst>
      <p:ext uri="{BB962C8B-B14F-4D97-AF65-F5344CB8AC3E}">
        <p14:creationId xmlns:p14="http://schemas.microsoft.com/office/powerpoint/2010/main" val="71284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4" grpId="0"/>
      <p:bldP spid="38" grpId="0" animBg="1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F08FC3-1C12-A2DE-68A3-217868FCC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FC290B-F529-A446-DB59-2C014CCD3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5A8F8-E07A-CC0D-5817-2310DA583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35CF67-1516-A3D7-6E56-8689B0068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916305"/>
          </a:xfrm>
        </p:spPr>
        <p:txBody>
          <a:bodyPr/>
          <a:lstStyle/>
          <a:p>
            <a:r>
              <a:rPr lang="en-US" dirty="0"/>
              <a:t>Fitting of the </a:t>
            </a:r>
            <a:r>
              <a:rPr lang="en-US" baseline="30000" dirty="0"/>
              <a:t>223</a:t>
            </a:r>
            <a:r>
              <a:rPr lang="en-US" dirty="0"/>
              <a:t>RaF spectra (PGOPHER).</a:t>
            </a:r>
            <a:endParaRPr lang="en-BE" dirty="0"/>
          </a:p>
        </p:txBody>
      </p:sp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F7B2F5B4-FB07-DF38-E4CF-5D59268BBE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53" y="1427747"/>
            <a:ext cx="8123646" cy="45458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45D2A4DF-FC1F-EA55-8CDE-9CEBB192F01D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399800" y="1163840"/>
              <a:ext cx="4343021" cy="32918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04649">
                      <a:extLst>
                        <a:ext uri="{9D8B030D-6E8A-4147-A177-3AD203B41FA5}">
                          <a16:colId xmlns:a16="http://schemas.microsoft.com/office/drawing/2014/main" val="3532270223"/>
                        </a:ext>
                      </a:extLst>
                    </a:gridCol>
                    <a:gridCol w="2438372">
                      <a:extLst>
                        <a:ext uri="{9D8B030D-6E8A-4147-A177-3AD203B41FA5}">
                          <a16:colId xmlns:a16="http://schemas.microsoft.com/office/drawing/2014/main" val="2297079237"/>
                        </a:ext>
                      </a:extLst>
                    </a:gridCol>
                  </a:tblGrid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Parameter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Value (std)[sys]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8280496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B’’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576</a:t>
                          </a:r>
                          <a:r>
                            <a:rPr lang="en-US" dirty="0"/>
                            <a:t>1</a:t>
                          </a:r>
                          <a:r>
                            <a:rPr lang="en-BE" dirty="0"/>
                            <a:t>.</a:t>
                          </a:r>
                          <a:r>
                            <a:rPr lang="en-US" dirty="0"/>
                            <a:t>557</a:t>
                          </a:r>
                          <a:r>
                            <a:rPr lang="en-BE" dirty="0"/>
                            <a:t>(</a:t>
                          </a:r>
                          <a:r>
                            <a:rPr lang="en-US" dirty="0"/>
                            <a:t>30</a:t>
                          </a:r>
                          <a:r>
                            <a:rPr lang="en-BE" dirty="0"/>
                            <a:t>)</a:t>
                          </a:r>
                          <a:r>
                            <a:rPr lang="en-US" dirty="0"/>
                            <a:t>[7]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53887726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20</a:t>
                          </a:r>
                          <a:r>
                            <a:rPr lang="en-US" dirty="0"/>
                            <a:t>29.0(20)[5]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19753416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53(7)[2]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0910075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-1472(25)[5]</a:t>
                          </a:r>
                          <a:endParaRPr lang="en-BE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91583540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</a:t>
                          </a:r>
                          <a:endParaRPr lang="en-BE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13284.69</a:t>
                          </a:r>
                          <a:r>
                            <a:rPr lang="en-US" dirty="0"/>
                            <a:t>751(10)[2]</a:t>
                          </a:r>
                          <a:endParaRPr lang="en-BE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995309398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B’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5731.958(30)[7]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13320629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251.5(20)[3]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3579065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-939(21)[4]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167334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8263BFA3-FCF8-57CE-88F7-E1FFDCE0652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4640349"/>
                  </p:ext>
                </p:extLst>
              </p:nvPr>
            </p:nvGraphicFramePr>
            <p:xfrm>
              <a:off x="7399800" y="1163840"/>
              <a:ext cx="4343021" cy="32918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04649">
                      <a:extLst>
                        <a:ext uri="{9D8B030D-6E8A-4147-A177-3AD203B41FA5}">
                          <a16:colId xmlns:a16="http://schemas.microsoft.com/office/drawing/2014/main" val="3532270223"/>
                        </a:ext>
                      </a:extLst>
                    </a:gridCol>
                    <a:gridCol w="2438372">
                      <a:extLst>
                        <a:ext uri="{9D8B030D-6E8A-4147-A177-3AD203B41FA5}">
                          <a16:colId xmlns:a16="http://schemas.microsoft.com/office/drawing/2014/main" val="2297079237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Parameter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Value (std)[sys]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828049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B’’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576</a:t>
                          </a:r>
                          <a:r>
                            <a:rPr lang="en-US" dirty="0"/>
                            <a:t>1</a:t>
                          </a:r>
                          <a:r>
                            <a:rPr lang="en-BE" dirty="0"/>
                            <a:t>.</a:t>
                          </a:r>
                          <a:r>
                            <a:rPr lang="en-US" dirty="0"/>
                            <a:t>557</a:t>
                          </a:r>
                          <a:r>
                            <a:rPr lang="en-BE" dirty="0"/>
                            <a:t>(</a:t>
                          </a:r>
                          <a:r>
                            <a:rPr lang="en-US" dirty="0"/>
                            <a:t>30</a:t>
                          </a:r>
                          <a:r>
                            <a:rPr lang="en-BE" dirty="0"/>
                            <a:t>)</a:t>
                          </a:r>
                          <a:r>
                            <a:rPr lang="en-US" dirty="0"/>
                            <a:t>[7]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5388772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319" t="-208333" r="-129393" b="-6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20</a:t>
                          </a:r>
                          <a:r>
                            <a:rPr lang="en-US" dirty="0"/>
                            <a:t>29.0(20)[5]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1975341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319" t="-308333" r="-129393" b="-5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53(7)[2]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091007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-1472(25)[5]</a:t>
                          </a:r>
                          <a:endParaRPr lang="en-BE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9158354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</a:t>
                          </a:r>
                          <a:endParaRPr lang="en-BE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13284.69</a:t>
                          </a:r>
                          <a:r>
                            <a:rPr lang="en-US" dirty="0"/>
                            <a:t>751(10)[2]</a:t>
                          </a:r>
                          <a:endParaRPr lang="en-BE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99530939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B’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5731.958(30)[7]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1332062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319" t="-710000" r="-129393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251.5(20)[3]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357906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-939(21)[4]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167334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EE2DF70-7312-F1A4-83C8-3975211B1D89}"/>
              </a:ext>
            </a:extLst>
          </p:cNvPr>
          <p:cNvSpPr txBox="1">
            <a:spLocks/>
          </p:cNvSpPr>
          <p:nvPr/>
        </p:nvSpPr>
        <p:spPr>
          <a:xfrm>
            <a:off x="8231999" y="4935313"/>
            <a:ext cx="3683481" cy="7950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600"/>
              </a:spcAft>
              <a:buNone/>
            </a:pPr>
            <a:r>
              <a:rPr lang="en-US" sz="2000" dirty="0"/>
              <a:t>Total of 6 R-branch lines were measured</a:t>
            </a:r>
            <a:r>
              <a:rPr lang="en-US" sz="2000" dirty="0">
                <a:solidFill>
                  <a:srgbClr val="253366"/>
                </a:solidFill>
                <a:sym typeface="Wingdings" panose="05000000000000000000" pitchFamily="2" charset="2"/>
              </a:rPr>
              <a:t>  </a:t>
            </a:r>
            <a:r>
              <a:rPr lang="en-US" sz="2000" dirty="0"/>
              <a:t>6 HFS spectra.</a:t>
            </a:r>
          </a:p>
        </p:txBody>
      </p:sp>
    </p:spTree>
    <p:extLst>
      <p:ext uri="{BB962C8B-B14F-4D97-AF65-F5344CB8AC3E}">
        <p14:creationId xmlns:p14="http://schemas.microsoft.com/office/powerpoint/2010/main" val="2077480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568CCA-60D9-3B8B-8C8C-429B75617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F3C3C4-E6AA-56CD-8897-D9D03B66A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C3FFD3D-3B71-CB17-E9F4-BB6EDE894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916305"/>
          </a:xfrm>
        </p:spPr>
        <p:txBody>
          <a:bodyPr/>
          <a:lstStyle/>
          <a:p>
            <a:r>
              <a:rPr lang="en-US" dirty="0"/>
              <a:t>Fitting of the </a:t>
            </a:r>
            <a:r>
              <a:rPr lang="en-US" baseline="30000" dirty="0"/>
              <a:t>223</a:t>
            </a:r>
            <a:r>
              <a:rPr lang="en-US" dirty="0"/>
              <a:t>RaF spectra (PGOPHER).</a:t>
            </a:r>
            <a:endParaRPr lang="en-BE" dirty="0"/>
          </a:p>
        </p:txBody>
      </p:sp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0E14F06C-DED7-54A5-B23B-86464365FC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53" y="1427747"/>
            <a:ext cx="8123646" cy="45458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EFB664AC-F53F-FC82-9597-199C793D2FA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23144324"/>
                  </p:ext>
                </p:extLst>
              </p:nvPr>
            </p:nvGraphicFramePr>
            <p:xfrm>
              <a:off x="7434393" y="1191319"/>
              <a:ext cx="4574299" cy="329768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00693">
                      <a:extLst>
                        <a:ext uri="{9D8B030D-6E8A-4147-A177-3AD203B41FA5}">
                          <a16:colId xmlns:a16="http://schemas.microsoft.com/office/drawing/2014/main" val="3532270223"/>
                        </a:ext>
                      </a:extLst>
                    </a:gridCol>
                    <a:gridCol w="2473606">
                      <a:extLst>
                        <a:ext uri="{9D8B030D-6E8A-4147-A177-3AD203B41FA5}">
                          <a16:colId xmlns:a16="http://schemas.microsoft.com/office/drawing/2014/main" val="2297079237"/>
                        </a:ext>
                      </a:extLst>
                    </a:gridCol>
                  </a:tblGrid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Parameter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Value (std)[sys]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8280496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B’’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576</a:t>
                          </a:r>
                          <a:r>
                            <a:rPr lang="en-US" dirty="0"/>
                            <a:t>1</a:t>
                          </a:r>
                          <a:r>
                            <a:rPr lang="en-BE" dirty="0"/>
                            <a:t>.</a:t>
                          </a:r>
                          <a:r>
                            <a:rPr lang="en-US" dirty="0"/>
                            <a:t>557</a:t>
                          </a:r>
                          <a:r>
                            <a:rPr lang="en-BE" dirty="0"/>
                            <a:t>(</a:t>
                          </a:r>
                          <a:r>
                            <a:rPr lang="en-US" dirty="0"/>
                            <a:t>30</a:t>
                          </a:r>
                          <a:r>
                            <a:rPr lang="en-BE" dirty="0"/>
                            <a:t>)</a:t>
                          </a:r>
                          <a:r>
                            <a:rPr lang="en-US" dirty="0"/>
                            <a:t>[7]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53887726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=</a:t>
                          </a:r>
                          <a:r>
                            <a:rPr lang="en-US" baseline="0" dirty="0"/>
                            <a:t> b + c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20</a:t>
                          </a:r>
                          <a:r>
                            <a:rPr lang="en-US" dirty="0"/>
                            <a:t>82(7)[2]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19753416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= b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2029.0(20)[5]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0910075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-1472(25)[5]</a:t>
                          </a:r>
                          <a:endParaRPr lang="en-BE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91583540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</a:t>
                          </a:r>
                          <a:endParaRPr lang="en-BE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13284.69</a:t>
                          </a:r>
                          <a:r>
                            <a:rPr lang="en-US" dirty="0"/>
                            <a:t>751(10)[2]</a:t>
                          </a:r>
                          <a:endParaRPr lang="en-BE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995309398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B’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5731.958(30)[7]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13320629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= d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251.5(20)[3]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3579065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-939(21)[4]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167334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EFB664AC-F53F-FC82-9597-199C793D2FA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23144324"/>
                  </p:ext>
                </p:extLst>
              </p:nvPr>
            </p:nvGraphicFramePr>
            <p:xfrm>
              <a:off x="7434393" y="1191319"/>
              <a:ext cx="4574299" cy="329768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00693">
                      <a:extLst>
                        <a:ext uri="{9D8B030D-6E8A-4147-A177-3AD203B41FA5}">
                          <a16:colId xmlns:a16="http://schemas.microsoft.com/office/drawing/2014/main" val="3532270223"/>
                        </a:ext>
                      </a:extLst>
                    </a:gridCol>
                    <a:gridCol w="2473606">
                      <a:extLst>
                        <a:ext uri="{9D8B030D-6E8A-4147-A177-3AD203B41FA5}">
                          <a16:colId xmlns:a16="http://schemas.microsoft.com/office/drawing/2014/main" val="2297079237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Parameter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Value (std)[sys]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828049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B’’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576</a:t>
                          </a:r>
                          <a:r>
                            <a:rPr lang="en-US" dirty="0"/>
                            <a:t>1</a:t>
                          </a:r>
                          <a:r>
                            <a:rPr lang="en-BE" dirty="0"/>
                            <a:t>.</a:t>
                          </a:r>
                          <a:r>
                            <a:rPr lang="en-US" dirty="0"/>
                            <a:t>557</a:t>
                          </a:r>
                          <a:r>
                            <a:rPr lang="en-BE" dirty="0"/>
                            <a:t>(</a:t>
                          </a:r>
                          <a:r>
                            <a:rPr lang="en-US" dirty="0"/>
                            <a:t>30</a:t>
                          </a:r>
                          <a:r>
                            <a:rPr lang="en-BE" dirty="0"/>
                            <a:t>)</a:t>
                          </a:r>
                          <a:r>
                            <a:rPr lang="en-US" dirty="0"/>
                            <a:t>[7]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53887726"/>
                      </a:ext>
                    </a:extLst>
                  </a:tr>
                  <a:tr h="371602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290" t="-204918" r="-119130" b="-6163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20</a:t>
                          </a:r>
                          <a:r>
                            <a:rPr lang="en-US" dirty="0"/>
                            <a:t>82(7)[2]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1975341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290" t="-310000" r="-119130" b="-5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2029.0(20)[5]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091007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-1472(25)[5]</a:t>
                          </a:r>
                          <a:endParaRPr lang="en-BE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9158354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</a:t>
                          </a:r>
                          <a:endParaRPr lang="en-BE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13284.69</a:t>
                          </a:r>
                          <a:r>
                            <a:rPr lang="en-US" dirty="0"/>
                            <a:t>751(10)[2]</a:t>
                          </a:r>
                          <a:endParaRPr lang="en-BE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99530939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B’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5731.958(30)[7]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1332062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290" t="-711667" r="-119130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251.5(20)[3]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357906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-939(21)[4]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167334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74474342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3822</Words>
  <Application>Microsoft Office PowerPoint</Application>
  <PresentationFormat>Widescreen</PresentationFormat>
  <Paragraphs>683</Paragraphs>
  <Slides>46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53" baseType="lpstr">
      <vt:lpstr>Arial</vt:lpstr>
      <vt:lpstr>Calibri</vt:lpstr>
      <vt:lpstr>Cambria Math</vt:lpstr>
      <vt:lpstr>Times New Roman</vt:lpstr>
      <vt:lpstr>Wingdings</vt:lpstr>
      <vt:lpstr>KU Leuven</vt:lpstr>
      <vt:lpstr>KU Leuven Sedes</vt:lpstr>
      <vt:lpstr>Systematic study of 223RaF from the 2023 campaign   Proposal by  M. Athanasakis-Kaklamanakis, S. Wilkins, R.F. Garcia-Ruiz INTC-P-555-ADDENDUM </vt:lpstr>
      <vt:lpstr>Quick introduction</vt:lpstr>
      <vt:lpstr>Laser spectroscopy on molecules</vt:lpstr>
      <vt:lpstr>High-resolution in atoms and molecules</vt:lpstr>
      <vt:lpstr>High resolution 223RaF (I =3/2) spectrum (R-branch)</vt:lpstr>
      <vt:lpstr>Frosch and Foley molecular constants</vt:lpstr>
      <vt:lpstr>The 223RaF case</vt:lpstr>
      <vt:lpstr>Fitting of the 223RaF spectra (PGOPHER).</vt:lpstr>
      <vt:lpstr>Fitting of the 223RaF spectra (PGOPHER).</vt:lpstr>
      <vt:lpstr>Fitting procedure:</vt:lpstr>
      <vt:lpstr>Assumptions for the initial fit </vt:lpstr>
      <vt:lpstr>Linewidth determination</vt:lpstr>
      <vt:lpstr>Q-branch unconstrained, R-branch fitted</vt:lpstr>
      <vt:lpstr>Peaks taken from the Q-branch</vt:lpstr>
      <vt:lpstr>Final fit and estimation of statistical errors</vt:lpstr>
      <vt:lpstr>Molecular constants with Q lines (mean)</vt:lpstr>
      <vt:lpstr>Systematic error</vt:lpstr>
      <vt:lpstr>ISCOOL voltages and reference diodes across scans</vt:lpstr>
      <vt:lpstr>ISCOOL voltage systematic error contribution</vt:lpstr>
      <vt:lpstr>Sources of systematic error (MHz)</vt:lpstr>
      <vt:lpstr>Systematic errors on the molecular constants of 223RaF</vt:lpstr>
      <vt:lpstr>Nuclear moments</vt:lpstr>
      <vt:lpstr>Extracting the nuclear moments</vt:lpstr>
      <vt:lpstr>Extracting the nuclear moments</vt:lpstr>
      <vt:lpstr>Conclusions and outlook</vt:lpstr>
      <vt:lpstr>Thank you for your attention</vt:lpstr>
      <vt:lpstr>Backup slides</vt:lpstr>
      <vt:lpstr>Scan 6145 variation of ISCOOL and diode (example)</vt:lpstr>
      <vt:lpstr>Residuals on the second fit (assigned lines)</vt:lpstr>
      <vt:lpstr>Considerations for the second fitting</vt:lpstr>
      <vt:lpstr>Considerations for the second fitting</vt:lpstr>
      <vt:lpstr>The selection of peaks</vt:lpstr>
      <vt:lpstr>The selection of peaks</vt:lpstr>
      <vt:lpstr>Linewidth determination</vt:lpstr>
      <vt:lpstr>Peak position + 13294 (arb offset) cm-1</vt:lpstr>
      <vt:lpstr>Molecular constants with Q lines (mean)</vt:lpstr>
      <vt:lpstr>Doppler contribution to linewidth</vt:lpstr>
      <vt:lpstr>Polynomial background and residuals</vt:lpstr>
      <vt:lpstr>Molecular constants with 6 Q lines (statistical errors)</vt:lpstr>
      <vt:lpstr>Reported nuclear moments 223Ra</vt:lpstr>
      <vt:lpstr>Molecular constants with 14 Q lines (statistical errors)</vt:lpstr>
      <vt:lpstr>Fitting of the 223RaF saturated spectra.</vt:lpstr>
      <vt:lpstr>Background present on the spectra</vt:lpstr>
      <vt:lpstr>Final Q-branch result</vt:lpstr>
      <vt:lpstr>Lineshapes examples</vt:lpstr>
      <vt:lpstr>Molecular constants with different number of R lines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2017-09-13T11:47:32Z</dcterms:created>
  <dcterms:modified xsi:type="dcterms:W3CDTF">2025-01-29T20:13:19Z</dcterms:modified>
</cp:coreProperties>
</file>