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25"/>
  </p:notesMasterIdLst>
  <p:handoutMasterIdLst>
    <p:handoutMasterId r:id="rId26"/>
  </p:handoutMasterIdLst>
  <p:sldIdLst>
    <p:sldId id="261" r:id="rId3"/>
    <p:sldId id="346" r:id="rId4"/>
    <p:sldId id="341" r:id="rId5"/>
    <p:sldId id="353" r:id="rId6"/>
    <p:sldId id="343" r:id="rId7"/>
    <p:sldId id="342" r:id="rId8"/>
    <p:sldId id="362" r:id="rId9"/>
    <p:sldId id="349" r:id="rId10"/>
    <p:sldId id="354" r:id="rId11"/>
    <p:sldId id="363" r:id="rId12"/>
    <p:sldId id="352" r:id="rId13"/>
    <p:sldId id="357" r:id="rId14"/>
    <p:sldId id="355" r:id="rId15"/>
    <p:sldId id="356" r:id="rId16"/>
    <p:sldId id="364" r:id="rId17"/>
    <p:sldId id="351" r:id="rId18"/>
    <p:sldId id="350" r:id="rId19"/>
    <p:sldId id="348" r:id="rId20"/>
    <p:sldId id="359" r:id="rId21"/>
    <p:sldId id="360" r:id="rId22"/>
    <p:sldId id="361" r:id="rId23"/>
    <p:sldId id="358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000A"/>
    <a:srgbClr val="7030A0"/>
    <a:srgbClr val="2F4D5D"/>
    <a:srgbClr val="FF0000"/>
    <a:srgbClr val="32BF72"/>
    <a:srgbClr val="009D9D"/>
    <a:srgbClr val="9D9D9D"/>
    <a:srgbClr val="B3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83381-46E4-4722-B679-17E5111E3D26}" v="298" dt="2023-06-28T14:59:37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16" autoAdjust="0"/>
    <p:restoredTop sz="93856" autoAdjust="0"/>
  </p:normalViewPr>
  <p:slideViewPr>
    <p:cSldViewPr snapToGrid="0" snapToObjects="1">
      <p:cViewPr varScale="1">
        <p:scale>
          <a:sx n="89" d="100"/>
          <a:sy n="89" d="100"/>
        </p:scale>
        <p:origin x="76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8/10/relationships/authors" Target="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30-1-2025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30-1-2025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2271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BFFEC-8002-17F3-E663-1DD3A38DD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B8DE2C-4604-F253-C2A8-D161B0232C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77581A-5C6A-CE90-72CF-0DE18D91A5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1374A-2B41-A5E6-267E-5DE1179319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9026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35FAD-2964-92BD-BF48-5E037E102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E17F10-D611-7C66-56D8-17EE7BBCA6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10C863-DA9D-352B-B14F-058817CAFA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5C62DD-FA52-E5EE-9E3E-6481D1E6C4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76979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8366A-0A76-8D1B-69ED-47F83BBE7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E700FC-4152-5777-2E09-D6DD7A4D0A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EB48B4-3D98-E719-B3EC-80F3B9DA26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61DD3-6DF9-6923-CA8F-3242572228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9389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3044D-DB83-2F83-698F-4B15940A0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461885-B8CC-3EE3-6D92-190AFC4146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D7F526-5572-40F5-50E5-6265F5AF71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93DC6-D965-440C-39EF-332F9AA7B3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303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53280-4301-CFDC-224E-4240AE5CA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C85D00-28A4-AB01-5A4E-0DC11C1DBB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CF59B8-2CFE-5809-C4C5-47FFF0631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table is one of the four \Sigma series found in </a:t>
            </a:r>
            <a:r>
              <a:rPr lang="en-US" dirty="0" err="1"/>
              <a:t>BaF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0FFFF-26B3-1D49-0118-7869D81C69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905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3B5A1-FC53-B5FD-BAB5-CEBA2DBFB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FFDFFE-E625-CC1B-76BA-897283CE26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1C3EFE-7A8F-FF55-9581-64422EFA52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CD6128-1566-8587-3E7C-E80B890302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1150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39B30-58CD-5BE6-7EFD-975DA6D70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7CEC9F-5A19-49D3-0A06-1E210BC16A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419E25-4867-7B14-1DB6-7CF21531EE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252E72-E22E-55E5-36D2-3C0A47B3B1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995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41C1B-67D9-75C8-CD14-E78D2A5CE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074C94-3C57-6266-4816-C9B896B44B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2E4814-CA08-53D6-F44D-0021CDBB10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table is one of the four \Sigma series found in </a:t>
            </a:r>
            <a:r>
              <a:rPr lang="en-US" dirty="0" err="1"/>
              <a:t>BaF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C8B72E-1C21-3E1B-E9CD-4C8330FE7C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4503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78C373-6A0A-7042-440D-BFE691EC8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FC1772-9D5E-4B91-E33C-B5F4EC81DF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46B750-36DF-B4F6-CEE4-FE9977850E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5588F5-CAC0-2AA5-7D82-D6A564719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3367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4D5D84-90B5-0F3E-0EBC-C71CA8B5D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6310CC-C6CD-C35B-C381-44A66E7202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57B4CE-BE82-3AC9-D5AC-74DA6F3EC2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200 cm-1 also scanned using Tisa+PDL+532 nm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DDE979-3E7B-4BEA-1D65-F50AC56419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1475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1FFAF-A4DF-FB75-C01A-E3BAE9D0C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09BADD-C997-D7F6-DCAC-E1388B6DF7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A6D8BC-5212-8162-0B7C-90DF1F4FD6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BD11E6-E4EE-EA4B-F7F2-CFDD04AED5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8148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13590-54F3-7A19-7380-DF2A1F911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178150-3543-43FA-B60B-3CB0D62A52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04B4B6-3FDF-BBCF-68C8-F3F02DC12E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C3342-5031-47F0-040D-150AAC563B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640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29B41-A091-80C0-8878-9268D90CB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A91815-C6FA-8967-936F-BE63F17639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44CF40-A59B-AFE2-1CC4-33C8AD1136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272BC-7691-D7E3-0ACB-749C8C53A8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903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40D50-F3BD-A8B3-2ACE-3327E70E2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11737C-159F-3CB0-A943-EB5115432C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15CFDB-1167-A822-078F-28EBDF49D9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E7B32-401D-3A56-6A50-6650F90BEC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029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BF3A4-3DA7-B1C3-6498-3EDD015F2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A105CB-4F3E-6E82-227E-F8A0D312E7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1A6025-B891-CB73-61F5-1023D0272E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Scheme a) is 2.12. Scheme b) is 0.96. Scheme c) is 1.49, and Scheme d) is 1.39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F37C5-DBC8-DC8F-8F9F-31BD29FBC9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6230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25333B-71F5-CC9B-896B-587B38698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642535-3CE7-90A0-DF73-CE70D987B9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A97670-9AA7-F925-A543-858FAEA6D0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75143-13BC-995D-AFAE-935DEEDE2A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992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04F5-1DDB-433A-9F56-F69ABF3D82C1}" type="datetime1">
              <a:rPr lang="nl-BE" smtClean="0"/>
              <a:t>30/01/2025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A0AE-89F5-40F4-A8AC-2CFB7172A437}" type="datetime1">
              <a:rPr lang="nl-BE" smtClean="0"/>
              <a:t>30/01/2025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91C0-052E-4374-9F7B-8DF3098847EC}" type="datetime1">
              <a:rPr lang="nl-BE" smtClean="0"/>
              <a:t>30/01/2025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B7CBA-08E0-4FB9-BBC7-B0F9EE30FC23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1F9E-F395-4802-BA0E-A579FF58717F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B9AD4-BDDB-4121-9EEE-D890BB11E687}" type="datetime1">
              <a:rPr lang="nl-BE" smtClean="0"/>
              <a:t>30/01/2025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08CC-4EBF-4C64-BA9E-B07B99C9DB99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9C90-ED50-42CD-B56C-68BF842A2B6A}" type="datetime1">
              <a:rPr lang="nl-BE" smtClean="0"/>
              <a:t>30/01/2025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2AE-B9EE-446E-B46E-329ABC891749}" type="datetime1">
              <a:rPr lang="nl-BE" smtClean="0"/>
              <a:t>30/01/2025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DF18-BDCB-4338-9FA2-782F60A2E51C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389F4DD-E9F0-454C-8CE7-299000EBA983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F18BCE0-9917-41C7-AA76-58ADB721FDEC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A picture containing text&#10;&#10;Description automatically generated">
            <a:extLst>
              <a:ext uri="{FF2B5EF4-FFF2-40B4-BE49-F238E27FC236}">
                <a16:creationId xmlns:a16="http://schemas.microsoft.com/office/drawing/2014/main" id="{7820D94A-49A9-E667-10E9-85CB3C92B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000" y="6042605"/>
            <a:ext cx="3199001" cy="815395"/>
          </a:xfrm>
          <a:prstGeom prst="rect">
            <a:avLst/>
          </a:prstGeom>
        </p:spPr>
      </p:pic>
      <p:sp>
        <p:nvSpPr>
          <p:cNvPr id="5" name="Titel 7">
            <a:extLst>
              <a:ext uri="{FF2B5EF4-FFF2-40B4-BE49-F238E27FC236}">
                <a16:creationId xmlns:a16="http://schemas.microsoft.com/office/drawing/2014/main" id="{1D7DC327-D06E-C982-8B0F-E7A1F1F1A1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649" y="858612"/>
            <a:ext cx="10476702" cy="4024798"/>
          </a:xfrm>
        </p:spPr>
        <p:txBody>
          <a:bodyPr/>
          <a:lstStyle/>
          <a:p>
            <a:pPr algn="ctr"/>
            <a:r>
              <a:rPr lang="en-US" dirty="0"/>
              <a:t>AcF 2025 proposed plan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Proposal by </a:t>
            </a:r>
            <a:br>
              <a:rPr lang="en-US" sz="2400" dirty="0"/>
            </a:br>
            <a:r>
              <a:rPr lang="en-US" sz="2400" dirty="0"/>
              <a:t>M. Athanasakis-</a:t>
            </a:r>
            <a:r>
              <a:rPr lang="en-US" sz="2400" dirty="0" err="1"/>
              <a:t>Kaklamanakis</a:t>
            </a:r>
            <a:r>
              <a:rPr lang="en-US" sz="2400" dirty="0"/>
              <a:t>, S.G. Wilkins and M. Au</a:t>
            </a:r>
            <a:br>
              <a:rPr lang="en-US" sz="2400" dirty="0"/>
            </a:br>
            <a:r>
              <a:rPr lang="nl-BE" sz="2400" b="0" i="0" u="none" strike="noStrike" baseline="0" dirty="0">
                <a:latin typeface="URWPalladioL-Roma"/>
              </a:rPr>
              <a:t>INTC-P-615</a:t>
            </a:r>
            <a:br>
              <a:rPr lang="nl-BE" sz="2400" b="0" i="0" u="none" strike="noStrike" baseline="0" dirty="0">
                <a:latin typeface="URWPalladioL-Roma"/>
              </a:rPr>
            </a:br>
            <a:r>
              <a:rPr lang="en-BE" sz="2400" b="0" i="0" u="none" strike="noStrike" baseline="0" dirty="0">
                <a:latin typeface="URWPalladioL-Roma"/>
              </a:rPr>
              <a:t>15 shifts </a:t>
            </a:r>
            <a:r>
              <a:rPr lang="en-BE" sz="2400" b="0" i="0" u="none" strike="noStrike" baseline="0" dirty="0" err="1">
                <a:latin typeface="URWPalladioL-Roma"/>
              </a:rPr>
              <a:t>wi</a:t>
            </a:r>
            <a:r>
              <a:rPr lang="en-US" sz="2400" dirty="0" err="1">
                <a:latin typeface="URWPalladioL-Roma"/>
              </a:rPr>
              <a:t>th</a:t>
            </a:r>
            <a:r>
              <a:rPr lang="en-BE" sz="2400" b="0" i="0" u="none" strike="noStrike" baseline="0" dirty="0">
                <a:latin typeface="URWPalladioL-Roma"/>
              </a:rPr>
              <a:t>out protons and</a:t>
            </a:r>
            <a:r>
              <a:rPr lang="en-BE" sz="2400" dirty="0">
                <a:latin typeface="URWPalladioL-Roma"/>
              </a:rPr>
              <a:t> </a:t>
            </a:r>
            <a:r>
              <a:rPr lang="en-BE" sz="2400" b="1" dirty="0">
                <a:latin typeface="URWPalladioL-Roma"/>
              </a:rPr>
              <a:t>14 with protons</a:t>
            </a:r>
            <a:endParaRPr lang="en-BE" sz="2400" b="1" dirty="0"/>
          </a:p>
        </p:txBody>
      </p:sp>
      <p:sp>
        <p:nvSpPr>
          <p:cNvPr id="10" name="Ondertitel 8">
            <a:extLst>
              <a:ext uri="{FF2B5EF4-FFF2-40B4-BE49-F238E27FC236}">
                <a16:creationId xmlns:a16="http://schemas.microsoft.com/office/drawing/2014/main" id="{2129608B-4D5B-F89A-7CF4-C9B7D5294A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543" y="5984577"/>
            <a:ext cx="11616003" cy="450729"/>
          </a:xfrm>
        </p:spPr>
        <p:txBody>
          <a:bodyPr>
            <a:normAutofit/>
          </a:bodyPr>
          <a:lstStyle/>
          <a:p>
            <a:r>
              <a:rPr lang="en-BE" sz="2200" dirty="0"/>
              <a:t>CRIS collaboration meeting, January 202</a:t>
            </a:r>
            <a:r>
              <a:rPr lang="en-US" sz="2200" dirty="0"/>
              <a:t>5.</a:t>
            </a:r>
            <a:endParaRPr lang="en-BE" sz="2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A610BA-742C-6AF7-AC38-144A60F54ABC}"/>
              </a:ext>
            </a:extLst>
          </p:cNvPr>
          <p:cNvSpPr txBox="1"/>
          <p:nvPr/>
        </p:nvSpPr>
        <p:spPr>
          <a:xfrm>
            <a:off x="315906" y="5071171"/>
            <a:ext cx="27606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2F4D5D"/>
                </a:solidFill>
              </a:rPr>
              <a:t>Carlos M. Fajardo Z.</a:t>
            </a:r>
          </a:p>
          <a:p>
            <a:r>
              <a:rPr lang="en-US" sz="2200" dirty="0">
                <a:solidFill>
                  <a:srgbClr val="2F4D5D"/>
                </a:solidFill>
              </a:rPr>
              <a:t>Justus Berbalk</a:t>
            </a:r>
            <a:endParaRPr lang="en-BE" sz="2200" dirty="0">
              <a:solidFill>
                <a:srgbClr val="2F4D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9E1EF-3FA3-E7A4-BE51-5376CDC3F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BD4B91-AA4F-9445-58A0-602A4D8BB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451" y="1176722"/>
            <a:ext cx="11545483" cy="2252278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Use a binary search to find the metastable state (search based on eliminating regions where the laser-induced background is not present).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Gives an additional spectroscopical information.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The relative position of the metastable state would determine the feasibility of alternative schemes three-step schemes.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04FBE4-55F1-27A0-21E9-61F23AFA5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13A62-AA26-1F5D-DB8B-23EDFAF79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09F526-F001-E4B1-5390-D11182ADE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Metastable state search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A50ED9-A912-CE2B-0911-7D79F7A23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010" y="3933000"/>
            <a:ext cx="8020451" cy="971518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6FD3F17-0DA2-4A3E-5114-44E334B79E1D}"/>
              </a:ext>
            </a:extLst>
          </p:cNvPr>
          <p:cNvSpPr txBox="1">
            <a:spLocks/>
          </p:cNvSpPr>
          <p:nvPr/>
        </p:nvSpPr>
        <p:spPr>
          <a:xfrm>
            <a:off x="1644013" y="4976881"/>
            <a:ext cx="8594444" cy="869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Non-resonant wavelengths that could be use in a three-step scheme based on the binary search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AE5EADB-C9F8-FF25-DDB1-F23CC470FEF8}"/>
              </a:ext>
            </a:extLst>
          </p:cNvPr>
          <p:cNvCxnSpPr>
            <a:cxnSpLocks/>
          </p:cNvCxnSpPr>
          <p:nvPr/>
        </p:nvCxnSpPr>
        <p:spPr>
          <a:xfrm>
            <a:off x="1477818" y="3933000"/>
            <a:ext cx="600364" cy="42656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201C0F4-E2D9-7E12-B2B7-E96BE9137D44}"/>
              </a:ext>
            </a:extLst>
          </p:cNvPr>
          <p:cNvSpPr txBox="1">
            <a:spLocks/>
          </p:cNvSpPr>
          <p:nvPr/>
        </p:nvSpPr>
        <p:spPr>
          <a:xfrm>
            <a:off x="-1" y="3488194"/>
            <a:ext cx="3269411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dirty="0"/>
              <a:t>Current known laser </a:t>
            </a:r>
            <a:r>
              <a:rPr lang="en-US" sz="2200" dirty="0" err="1"/>
              <a:t>bkg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8019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DE454-73F1-25CE-7ECC-E1736141A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45A4CD-86F5-9FAC-F441-62B43AD08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451" y="1006156"/>
            <a:ext cx="11545483" cy="579657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The predicted most intense three step scheme are the following: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55FF92-FBA9-2D82-6678-9B616F6A2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0DFE1-0141-DE30-D68C-B340C700E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5A2BC4-90C8-0B67-948A-B9D5737B8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Proposed laser schemes</a:t>
            </a:r>
            <a:endParaRPr lang="en-BE" dirty="0"/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4984A02-58CA-EAAD-2C9C-DFA74397B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779" y="1450228"/>
            <a:ext cx="9785980" cy="475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53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270FD-0663-3412-B2AD-7CDE2E036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7E67A5-2699-BB32-37D7-8805BF2AF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451" y="1006156"/>
            <a:ext cx="11545483" cy="579657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Two three-step scheme were already attempted during the 2022 campaign.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97B595-4258-EA72-6DD5-6B35B50A2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8139F-B1A3-0E98-C72E-69A73094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C7D4A4-C4B0-11DC-2F92-D46316543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Unmeasured region using a three-step</a:t>
            </a:r>
            <a:endParaRPr lang="en-BE" dirty="0"/>
          </a:p>
        </p:txBody>
      </p:sp>
      <p:pic>
        <p:nvPicPr>
          <p:cNvPr id="10" name="Picture 9" descr="A red and blue cross on a black background&#10;&#10;Description automatically generated">
            <a:extLst>
              <a:ext uri="{FF2B5EF4-FFF2-40B4-BE49-F238E27FC236}">
                <a16:creationId xmlns:a16="http://schemas.microsoft.com/office/drawing/2014/main" id="{23376E1A-40CD-EE70-5AC7-18E44FD87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125" y="3134080"/>
            <a:ext cx="7110257" cy="1204178"/>
          </a:xfrm>
          <a:prstGeom prst="rect">
            <a:avLst/>
          </a:prstGeom>
        </p:spPr>
      </p:pic>
      <p:pic>
        <p:nvPicPr>
          <p:cNvPr id="14" name="Picture 13" descr="A group of colorful arrows&#10;&#10;Description automatically generated">
            <a:extLst>
              <a:ext uri="{FF2B5EF4-FFF2-40B4-BE49-F238E27FC236}">
                <a16:creationId xmlns:a16="http://schemas.microsoft.com/office/drawing/2014/main" id="{14F3EB8E-BD8E-23FC-80DE-81F38387F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066" y="1487021"/>
            <a:ext cx="5138374" cy="4514503"/>
          </a:xfrm>
          <a:prstGeom prst="rect">
            <a:avLst/>
          </a:prstGeom>
        </p:spPr>
      </p:pic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B8800015-0AD5-98A0-012C-89403EDBDC5E}"/>
              </a:ext>
            </a:extLst>
          </p:cNvPr>
          <p:cNvSpPr txBox="1">
            <a:spLocks/>
          </p:cNvSpPr>
          <p:nvPr/>
        </p:nvSpPr>
        <p:spPr>
          <a:xfrm>
            <a:off x="6033599" y="4338259"/>
            <a:ext cx="5625266" cy="15083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In case all the previous scheme fails, these are the unmeasured regions that would be compatible with a 1064 nm scheme</a:t>
            </a:r>
          </a:p>
        </p:txBody>
      </p:sp>
    </p:spTree>
    <p:extLst>
      <p:ext uri="{BB962C8B-B14F-4D97-AF65-F5344CB8AC3E}">
        <p14:creationId xmlns:p14="http://schemas.microsoft.com/office/powerpoint/2010/main" val="3405849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E4274-D5DC-9496-036C-DE35D476F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93B511-28C2-B074-BFC8-ED7131ABC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258" y="937813"/>
            <a:ext cx="11545483" cy="579657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Based on the energy of the metastable state, the search for a three-step scheme is the following.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6B66BD-AF9C-FC5E-38F2-0B573B1D3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079151-DDD1-0EFE-69F0-B0DF109C6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96A64B-F725-C8C3-0ACF-E77480E61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sz="4000" dirty="0"/>
              <a:t>Flowchart for the three-step scheme search</a:t>
            </a:r>
            <a:endParaRPr lang="en-BE" dirty="0"/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EF4553D-1743-835A-0D0C-4829C1675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722" y="1352513"/>
            <a:ext cx="9039002" cy="482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12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4951A-322E-257C-A435-364878DEE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6AE7ED8-54EB-337D-EA93-D3B7134F4443}"/>
              </a:ext>
            </a:extLst>
          </p:cNvPr>
          <p:cNvGrpSpPr/>
          <p:nvPr/>
        </p:nvGrpSpPr>
        <p:grpSpPr>
          <a:xfrm>
            <a:off x="7314836" y="715992"/>
            <a:ext cx="3908130" cy="5384271"/>
            <a:chOff x="7314836" y="636211"/>
            <a:chExt cx="3711964" cy="52108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9100203-90DC-0A51-5F62-4D3AA77AB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14836" y="636211"/>
              <a:ext cx="3711964" cy="5210849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887A74-9DB9-CC25-D996-B13B525DC768}"/>
                </a:ext>
              </a:extLst>
            </p:cNvPr>
            <p:cNvSpPr/>
            <p:nvPr/>
          </p:nvSpPr>
          <p:spPr>
            <a:xfrm>
              <a:off x="7407563" y="5485124"/>
              <a:ext cx="596050" cy="361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191AF1-E20F-B985-53E8-D8D7B5D37853}"/>
                </a:ext>
              </a:extLst>
            </p:cNvPr>
            <p:cNvSpPr/>
            <p:nvPr/>
          </p:nvSpPr>
          <p:spPr>
            <a:xfrm>
              <a:off x="7314836" y="883834"/>
              <a:ext cx="199028" cy="331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1DE20D-6C84-E332-5F82-698214B56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659" y="1279032"/>
            <a:ext cx="6724686" cy="4821231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US" dirty="0"/>
              <a:t>Once a three-step scheme is found, the IP of AcF can be obtained fitting a Sigmoid function of the count rate vs laser wavelength.</a:t>
            </a:r>
          </a:p>
          <a:p>
            <a:pPr algn="just">
              <a:spcAft>
                <a:spcPts val="600"/>
              </a:spcAft>
            </a:pPr>
            <a:r>
              <a:rPr lang="en-US" dirty="0"/>
              <a:t>The measurement of the IP has already been attempted with a two-step scheme with no success.</a:t>
            </a:r>
          </a:p>
          <a:p>
            <a:pPr algn="just">
              <a:spcAft>
                <a:spcPts val="600"/>
              </a:spcAft>
            </a:pPr>
            <a:r>
              <a:rPr lang="en-US" dirty="0"/>
              <a:t>The search of the IP using the FIU could be attempted, but given the congested Rydberg structure on molecules, its measurement is unlikely.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88F4C6-9561-CAF0-1547-E44A9EC89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76DF09-ECFE-C7D9-A089-AD9F762E8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4B9B6C5-FE40-9A84-BBF0-FC953EC45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AcF ionization potential search</a:t>
            </a:r>
            <a:endParaRPr lang="en-BE" dirty="0"/>
          </a:p>
        </p:txBody>
      </p:sp>
      <p:sp>
        <p:nvSpPr>
          <p:cNvPr id="11" name="CuadroTexto 5">
            <a:extLst>
              <a:ext uri="{FF2B5EF4-FFF2-40B4-BE49-F238E27FC236}">
                <a16:creationId xmlns:a16="http://schemas.microsoft.com/office/drawing/2014/main" id="{402FDBE5-418E-782E-915E-18F655073BE6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Wilkins, S. G., et al. (2024).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Ionization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radium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monofluoride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9801C431-03A7-1986-2EDA-74D085CE8202}"/>
              </a:ext>
            </a:extLst>
          </p:cNvPr>
          <p:cNvSpPr txBox="1">
            <a:spLocks/>
          </p:cNvSpPr>
          <p:nvPr/>
        </p:nvSpPr>
        <p:spPr>
          <a:xfrm>
            <a:off x="8003613" y="447841"/>
            <a:ext cx="2978728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Two-step scheme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2079D50-C5C7-61B9-1C40-38459BBB345C}"/>
              </a:ext>
            </a:extLst>
          </p:cNvPr>
          <p:cNvSpPr txBox="1">
            <a:spLocks/>
          </p:cNvSpPr>
          <p:nvPr/>
        </p:nvSpPr>
        <p:spPr>
          <a:xfrm>
            <a:off x="8040012" y="3119577"/>
            <a:ext cx="2978728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Three-step scheme</a:t>
            </a:r>
          </a:p>
        </p:txBody>
      </p:sp>
    </p:spTree>
    <p:extLst>
      <p:ext uri="{BB962C8B-B14F-4D97-AF65-F5344CB8AC3E}">
        <p14:creationId xmlns:p14="http://schemas.microsoft.com/office/powerpoint/2010/main" val="4972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1B4E0-123D-9048-0A20-1D5C7D5D2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F6EEC78-E32C-0175-1DEA-59BE77014E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2658" y="1089251"/>
                <a:ext cx="10977946" cy="4821231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Once the IP has been retrieved, re-measure the (8)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newly found state using a three-scheme on </a:t>
                </a:r>
                <a:r>
                  <a:rPr lang="en-US" baseline="30000" dirty="0"/>
                  <a:t>227</a:t>
                </a:r>
                <a:r>
                  <a:rPr lang="en-US" dirty="0"/>
                  <a:t>AcF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comparison to a two-step scheme.</a:t>
                </a:r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endParaRPr lang="en-US" dirty="0"/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Measurement of the on </a:t>
                </a:r>
                <a:r>
                  <a:rPr lang="en-US" baseline="30000" dirty="0"/>
                  <a:t>225</a:t>
                </a:r>
                <a:r>
                  <a:rPr lang="en-US" dirty="0"/>
                  <a:t>AcF (non-pure isobaric mass)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viability of future experiments.</a:t>
                </a:r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endParaRPr lang="en-US" dirty="0"/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Isotope shift measurements on </a:t>
                </a:r>
                <a:r>
                  <a:rPr lang="en-US" baseline="30000" dirty="0"/>
                  <a:t>224-231</a:t>
                </a:r>
                <a:r>
                  <a:rPr lang="en-US" dirty="0"/>
                  <a:t>AcF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 </a:t>
                </a:r>
                <a:r>
                  <a:rPr lang="en-US" dirty="0"/>
                  <a:t> comparison to the already measured atomic data (winter physics dependent).</a:t>
                </a:r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endParaRPr lang="en-US" dirty="0"/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High resolution spectroscopy on </a:t>
                </a:r>
                <a:r>
                  <a:rPr lang="en-US" baseline="30000" dirty="0"/>
                  <a:t>224</a:t>
                </a:r>
                <a:r>
                  <a:rPr lang="en-US" dirty="0"/>
                  <a:t>AcF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0</m:t>
                    </m:r>
                  </m:oMath>
                </a14:m>
                <a:r>
                  <a:rPr lang="en-US" dirty="0"/>
                  <a:t>) or </a:t>
                </a:r>
                <a:r>
                  <a:rPr lang="en-US" baseline="30000" dirty="0"/>
                  <a:t>227</a:t>
                </a:r>
                <a:r>
                  <a:rPr lang="en-US" dirty="0"/>
                  <a:t>AcF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3/2</m:t>
                    </m:r>
                  </m:oMath>
                </a14:m>
                <a:r>
                  <a:rPr lang="en-US" dirty="0"/>
                  <a:t>) (if time allows).</a:t>
                </a:r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F6EEC78-E32C-0175-1DEA-59BE77014E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2658" y="1089251"/>
                <a:ext cx="10977946" cy="4821231"/>
              </a:xfrm>
              <a:blipFill>
                <a:blip r:embed="rId3"/>
                <a:stretch>
                  <a:fillRect l="-666" t="-1517" r="-722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9F8422-2B38-7552-C349-C4B6B6B09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E4C54-E299-6BD6-176C-2B5D829D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7D1848-4BC9-A041-8076-E2A91E2CB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baseline="30000" dirty="0"/>
              <a:t>224-231</a:t>
            </a:r>
            <a:r>
              <a:rPr lang="en-US" dirty="0"/>
              <a:t>AcF </a:t>
            </a:r>
            <a:r>
              <a:rPr lang="en-US" sz="4000" dirty="0"/>
              <a:t>measurements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450370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64F75-144D-C064-F7E0-526618C19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F31584-EFBB-4D67-5B2A-F574C72DA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658" y="1279032"/>
            <a:ext cx="11545483" cy="4821231"/>
          </a:xfrm>
        </p:spPr>
        <p:txBody>
          <a:bodyPr>
            <a:normAutofit/>
          </a:bodyPr>
          <a:lstStyle/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Given the large scanning range required for each laser, position and power stabilization systems are needed.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endParaRPr lang="en-US" dirty="0"/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In case scheme b) (using a 1064 non-resonant step) is successful, the measurement of the IP could only be performed using the OPO, meaning that a spectrometer to record the OPO wavelength would be needed.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endParaRPr lang="en-US" dirty="0"/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Since some of the schemes would require having more than one broadband </a:t>
            </a:r>
            <a:r>
              <a:rPr lang="en-US" dirty="0" err="1"/>
              <a:t>TiSa</a:t>
            </a:r>
            <a:r>
              <a:rPr lang="en-US" dirty="0"/>
              <a:t> laser, a second scannable </a:t>
            </a:r>
            <a:r>
              <a:rPr lang="en-US" dirty="0" err="1"/>
              <a:t>TiSa</a:t>
            </a:r>
            <a:r>
              <a:rPr lang="en-US" dirty="0"/>
              <a:t> laser would be helpful (upgrade the Z-cavity?).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FA724B-2E75-EC92-BD1F-66584EFD6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F9A93-7BA8-469E-D868-37DA4F7E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10814F-BE1B-4615-23CF-5DEED33D8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Requirements </a:t>
            </a:r>
            <a:r>
              <a:rPr lang="en-US" dirty="0"/>
              <a:t>for the experiment.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790702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881F1-D130-B4E5-2FB4-0649C94CD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FCBB-C547-F795-D6EF-F4009F8B0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62CDF4-C0AC-BC0C-0F62-E0EA923FD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A872BE-F030-BC7A-1EC3-F3BF77CB0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0798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058D4-862F-19BA-E285-19BFFD09F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6E1622-A9F1-6D07-9071-745D80962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1B316-9037-C33D-FF9A-7300FCC7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295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79E06-B120-230F-E36B-0F0438A3A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69BF62-0AA8-5369-727F-E49619336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658" y="1279032"/>
            <a:ext cx="4964977" cy="4576823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Molecular Rydberg series are divided based on the orbital angular momentum (like in atoms).</a:t>
            </a:r>
          </a:p>
          <a:p>
            <a:pPr marL="0" indent="0" algn="just">
              <a:spcAft>
                <a:spcPts val="600"/>
              </a:spcAft>
              <a:buNone/>
            </a:pPr>
            <a:endParaRPr lang="en-US" dirty="0"/>
          </a:p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However, each member of a given series can be seen as a “normal” electronic state, composed by vibrational and rotational states, creating a considerably congested electronic structure.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6D49A2-98E4-EB39-72DC-BDD3372A8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0A117-38F9-4925-C90E-E4EF7FAB5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0EBE65D-683A-CD5A-BEF3-EFDCF91BF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Rydberg states in molecules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16325D-43E9-F10B-0768-D92D91011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914" y="1025236"/>
            <a:ext cx="5190526" cy="4972652"/>
          </a:xfrm>
          <a:prstGeom prst="rect">
            <a:avLst/>
          </a:prstGeom>
        </p:spPr>
      </p:pic>
      <p:sp>
        <p:nvSpPr>
          <p:cNvPr id="8" name="CuadroTexto 5">
            <a:extLst>
              <a:ext uri="{FF2B5EF4-FFF2-40B4-BE49-F238E27FC236}">
                <a16:creationId xmlns:a16="http://schemas.microsoft.com/office/drawing/2014/main" id="{67B4CD0A-F6D7-82E5-C3AD-EC1DA4E58348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[4]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Jakubek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Z. J. (1995). Doctoral dissertation, MIT, USA.</a:t>
            </a:r>
          </a:p>
        </p:txBody>
      </p:sp>
    </p:spTree>
    <p:extLst>
      <p:ext uri="{BB962C8B-B14F-4D97-AF65-F5344CB8AC3E}">
        <p14:creationId xmlns:p14="http://schemas.microsoft.com/office/powerpoint/2010/main" val="236441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058D4-862F-19BA-E285-19BFFD09F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original proposal and experiment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6E1622-A9F1-6D07-9071-745D80962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1B316-9037-C33D-FF9A-7300FCC7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3394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0A965-F91D-C9A4-15F3-91A1980CF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7F4E03-B477-9174-1A6E-EAFDB2B8F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658" y="1279033"/>
            <a:ext cx="11400639" cy="1334772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From the data set taken on 2022, a small RIS seem to have been overserved at around 41,423 cm-1. However, the recorded data is not enough to clearly resolve a peak. The remeasurement of this peak would be attempted.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A5CB22-2642-A7B9-05D3-8EBD0AA96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767538-9440-F12B-210A-D63AE966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2F8963-DCC8-6480-2D54-F7226E89B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dirty="0"/>
              <a:t>A suspect peak from 2022</a:t>
            </a:r>
            <a:endParaRPr lang="en-BE" dirty="0"/>
          </a:p>
        </p:txBody>
      </p:sp>
      <p:sp>
        <p:nvSpPr>
          <p:cNvPr id="11" name="CuadroTexto 5">
            <a:extLst>
              <a:ext uri="{FF2B5EF4-FFF2-40B4-BE49-F238E27FC236}">
                <a16:creationId xmlns:a16="http://schemas.microsoft.com/office/drawing/2014/main" id="{C93F74AC-3D69-3687-8044-6DAC62F91E06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Athanasakis-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Kaklamanakis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(2023). Doctoral dissertation, KU Leuven,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Belgium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EBDF9A-D473-7908-95AF-A55AEA8C5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5107" y="2382413"/>
            <a:ext cx="4661028" cy="372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74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E8283-DEC2-41BA-7433-E010A322D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773A55-C9FD-4F95-5EBD-5FEC51437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658" y="1279033"/>
            <a:ext cx="11400639" cy="917879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The measurement of AcF IP was attempted using a double </a:t>
            </a:r>
            <a:r>
              <a:rPr lang="en-US" dirty="0" err="1"/>
              <a:t>TiSa</a:t>
            </a:r>
            <a:r>
              <a:rPr lang="en-US" dirty="0"/>
              <a:t> scheme with no success.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72951C-6828-CC09-538E-907E19611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75B39-AA8A-EFA2-AA32-075C2CF3C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2B6865-143B-2EDC-DDD4-23835DAEB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dirty="0"/>
              <a:t>Two-step scheme search in 2022</a:t>
            </a:r>
            <a:endParaRPr lang="en-BE" dirty="0"/>
          </a:p>
        </p:txBody>
      </p:sp>
      <p:sp>
        <p:nvSpPr>
          <p:cNvPr id="11" name="CuadroTexto 5">
            <a:extLst>
              <a:ext uri="{FF2B5EF4-FFF2-40B4-BE49-F238E27FC236}">
                <a16:creationId xmlns:a16="http://schemas.microsoft.com/office/drawing/2014/main" id="{5031D5CE-32CE-FEA1-7080-D7384EF72F10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Athanasakis-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Kaklamanakis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(2023). Doctoral dissertation, KU Leuven,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Belgium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B5E396-3269-79EC-D8C9-747D82BB3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4903" y="2258928"/>
            <a:ext cx="5868712" cy="37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915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230AF-7F99-3607-80F3-9119B0F8F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A0D162-228A-E40F-D173-46490BE57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6E825-BF3C-B3CC-2347-2B96590B2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EDF79C-ADA9-993D-A97A-FF1A907DF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OPO laser power at 100Hz</a:t>
            </a:r>
            <a:endParaRPr lang="en-BE" dirty="0"/>
          </a:p>
        </p:txBody>
      </p:sp>
      <p:pic>
        <p:nvPicPr>
          <p:cNvPr id="12" name="Picture 11" descr="A graph of a graph&#10;&#10;Description automatically generated">
            <a:extLst>
              <a:ext uri="{FF2B5EF4-FFF2-40B4-BE49-F238E27FC236}">
                <a16:creationId xmlns:a16="http://schemas.microsoft.com/office/drawing/2014/main" id="{9C3790A7-9945-1B74-C5FF-D6C7D6B1B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909" y="1203959"/>
            <a:ext cx="7317971" cy="4436225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6E7E340-2CC5-48EB-2650-88D5B7453A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232013"/>
              </p:ext>
            </p:extLst>
          </p:nvPr>
        </p:nvGraphicFramePr>
        <p:xfrm>
          <a:off x="7961744" y="1197954"/>
          <a:ext cx="423025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5128">
                  <a:extLst>
                    <a:ext uri="{9D8B030D-6E8A-4147-A177-3AD203B41FA5}">
                      <a16:colId xmlns:a16="http://schemas.microsoft.com/office/drawing/2014/main" val="2801329472"/>
                    </a:ext>
                  </a:extLst>
                </a:gridCol>
                <a:gridCol w="2115128">
                  <a:extLst>
                    <a:ext uri="{9D8B030D-6E8A-4147-A177-3AD203B41FA5}">
                      <a16:colId xmlns:a16="http://schemas.microsoft.com/office/drawing/2014/main" val="3581642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Wavelength (nm)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Power (</a:t>
                      </a:r>
                      <a:r>
                        <a:rPr lang="en-US" dirty="0" err="1"/>
                        <a:t>mW</a:t>
                      </a:r>
                      <a:r>
                        <a:rPr lang="en-US" dirty="0"/>
                        <a:t>)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865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672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891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342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692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075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933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750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670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732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362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742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404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581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73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604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772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903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324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721A116-6C08-FA82-3446-0DDAB29F61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8451" y="1130050"/>
                <a:ext cx="11545483" cy="5051646"/>
              </a:xfrm>
            </p:spPr>
            <p:txBody>
              <a:bodyPr>
                <a:normAutofit fontScale="92500" lnSpcReduction="20000"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en-US" sz="2600" dirty="0"/>
                  <a:t>The heavy octupole deformed nuclei </a:t>
                </a:r>
                <a:r>
                  <a:rPr lang="en-US" sz="2600" baseline="30000" dirty="0"/>
                  <a:t>225,227</a:t>
                </a:r>
                <a:r>
                  <a:rPr lang="en-US" sz="2600" dirty="0"/>
                  <a:t>Ac and the strong internal of polar diatomic molecules makes AcF one of the most sensitives probes of the nuclear Schiff moment.</a:t>
                </a:r>
              </a:p>
              <a:p>
                <a:pPr algn="just">
                  <a:spcAft>
                    <a:spcPts val="600"/>
                  </a:spcAft>
                </a:pPr>
                <a:endParaRPr lang="en-US" sz="2600" dirty="0"/>
              </a:p>
              <a:p>
                <a:pPr algn="just">
                  <a:spcAft>
                    <a:spcPts val="600"/>
                  </a:spcAft>
                </a:pPr>
                <a:r>
                  <a:rPr lang="en-US" sz="2600" dirty="0"/>
                  <a:t>The production of Ac ion beams (a non-volatile element) can be greatly enhanced using AcF, providing Ac beams to future experiments.</a:t>
                </a:r>
              </a:p>
              <a:p>
                <a:pPr algn="just">
                  <a:spcAft>
                    <a:spcPts val="600"/>
                  </a:spcAft>
                </a:pPr>
                <a:endParaRPr lang="en-US" sz="2600" dirty="0"/>
              </a:p>
              <a:p>
                <a:pPr algn="just">
                  <a:spcAft>
                    <a:spcPts val="600"/>
                  </a:spcAft>
                </a:pPr>
                <a:r>
                  <a:rPr lang="en-US" sz="2600" dirty="0"/>
                  <a:t>Isotope shift measurements on AcF will allow a systematic comparison with its atomic counterpart.</a:t>
                </a:r>
              </a:p>
              <a:p>
                <a:pPr algn="just">
                  <a:spcAft>
                    <a:spcPts val="600"/>
                  </a:spcAft>
                </a:pPr>
                <a:endParaRPr lang="en-US" sz="2600" dirty="0"/>
              </a:p>
              <a:p>
                <a:pPr algn="just">
                  <a:spcAft>
                    <a:spcPts val="600"/>
                  </a:spcAft>
                </a:pPr>
                <a:r>
                  <a:rPr lang="en-US" sz="2600" baseline="30000" dirty="0"/>
                  <a:t>225</a:t>
                </a:r>
                <a:r>
                  <a:rPr lang="en-US" sz="2600" dirty="0"/>
                  <a:t>Ac is one of the few promising radionuclides for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600" dirty="0"/>
                  <a:t>-therapy, being severely limited by its low production.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721A116-6C08-FA82-3446-0DDAB29F61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8451" y="1130050"/>
                <a:ext cx="11545483" cy="5051646"/>
              </a:xfrm>
              <a:blipFill>
                <a:blip r:embed="rId3"/>
                <a:stretch>
                  <a:fillRect l="-686" t="-2292" r="-84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568CCA-60D9-3B8B-8C8C-429B75617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C3C4-E6AA-56CD-8897-D9D03B66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3FFD3D-3B71-CB17-E9F4-BB6EDE894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Motivation </a:t>
            </a:r>
            <a:endParaRPr lang="en-BE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FA669E1-0710-A766-4A83-85845C58D853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Athanasakis-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Kaklamanakis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M., et al. No. CERN-INTC-2021-053.</a:t>
            </a:r>
          </a:p>
        </p:txBody>
      </p:sp>
    </p:spTree>
    <p:extLst>
      <p:ext uri="{BB962C8B-B14F-4D97-AF65-F5344CB8AC3E}">
        <p14:creationId xmlns:p14="http://schemas.microsoft.com/office/powerpoint/2010/main" val="1866761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735E6-4F2B-5E85-DB9E-CF2B5C9BA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81057F-3563-9196-9C30-4E55772E2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451" y="1373942"/>
            <a:ext cx="11545483" cy="4600730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US" sz="2800" dirty="0"/>
              <a:t>First measurement of an electronic transition in AcF (as no electronic states were known).</a:t>
            </a:r>
          </a:p>
          <a:p>
            <a:pPr algn="just">
              <a:spcAft>
                <a:spcPts val="600"/>
              </a:spcAft>
            </a:pPr>
            <a:endParaRPr lang="en-US" sz="2800" dirty="0"/>
          </a:p>
          <a:p>
            <a:pPr algn="just">
              <a:spcAft>
                <a:spcPts val="600"/>
              </a:spcAft>
            </a:pPr>
            <a:r>
              <a:rPr lang="en-US" sz="2800" dirty="0"/>
              <a:t>Isotope shift measurements in </a:t>
            </a:r>
            <a:r>
              <a:rPr lang="en-US" sz="2800" baseline="30000" dirty="0"/>
              <a:t>225-230</a:t>
            </a:r>
            <a:r>
              <a:rPr lang="en-US" sz="2800" dirty="0"/>
              <a:t>AcF.</a:t>
            </a:r>
          </a:p>
          <a:p>
            <a:pPr algn="just">
              <a:spcAft>
                <a:spcPts val="600"/>
              </a:spcAft>
            </a:pPr>
            <a:endParaRPr lang="en-US" sz="2800" dirty="0"/>
          </a:p>
          <a:p>
            <a:pPr algn="just">
              <a:spcAft>
                <a:spcPts val="600"/>
              </a:spcAft>
            </a:pPr>
            <a:r>
              <a:rPr lang="en-US" sz="2800" dirty="0"/>
              <a:t>Ionization potential (IP) and dissociation energy measurements on AcF </a:t>
            </a:r>
            <a:r>
              <a:rPr lang="en-US" sz="2800" dirty="0">
                <a:solidFill>
                  <a:srgbClr val="253366"/>
                </a:solidFill>
                <a:sym typeface="Wingdings" panose="05000000000000000000" pitchFamily="2" charset="2"/>
              </a:rPr>
              <a:t> </a:t>
            </a:r>
            <a:r>
              <a:rPr lang="en-US" sz="2800" dirty="0"/>
              <a:t>require to extract Ac from AcF.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84EA76-D6D3-ACAE-F589-918C76202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36000-E832-5B11-D972-B1FE1EE71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EB4CBEC-021F-BB46-0882-257D30229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Goals of the experiment (as in 2021 proposal)  </a:t>
            </a:r>
            <a:endParaRPr lang="en-BE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A691C27-7B8D-C650-009A-2664442B2EB1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Athanasakis-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Kaklamanakis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M., et al. No. CERN-INTC-2021-053.</a:t>
            </a:r>
          </a:p>
        </p:txBody>
      </p:sp>
    </p:spTree>
    <p:extLst>
      <p:ext uri="{BB962C8B-B14F-4D97-AF65-F5344CB8AC3E}">
        <p14:creationId xmlns:p14="http://schemas.microsoft.com/office/powerpoint/2010/main" val="2917411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D198E-A81D-86F9-71D6-9C7A05038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F2E003-76C8-1A4A-1230-C9D463E9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F63CE-21AB-3F49-05D9-1AC91FD4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875EAB4-1135-9438-9868-5228CE2D2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Summary of the 2021 AcF campaign</a:t>
            </a:r>
            <a:endParaRPr lang="en-BE" dirty="0"/>
          </a:p>
        </p:txBody>
      </p:sp>
      <p:pic>
        <p:nvPicPr>
          <p:cNvPr id="6" name="Picture 5" descr="A graph of a number of black dots and a white background&#10;&#10;Description automatically generated">
            <a:extLst>
              <a:ext uri="{FF2B5EF4-FFF2-40B4-BE49-F238E27FC236}">
                <a16:creationId xmlns:a16="http://schemas.microsoft.com/office/drawing/2014/main" id="{4F107085-E49B-5384-3E8D-6F40B4F38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79" y="1086556"/>
            <a:ext cx="4666084" cy="35798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54669AF0-7AD5-C67A-9D2F-86110CC9B79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3301" y="1343906"/>
                <a:ext cx="5712699" cy="34646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Measurement of the (8)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state using a two-step scheme.</a:t>
                </a:r>
              </a:p>
              <a:p>
                <a:r>
                  <a:rPr lang="en-US" dirty="0"/>
                  <a:t>Lifetime measurement of the (8)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state.</a:t>
                </a:r>
              </a:p>
              <a:p>
                <a:r>
                  <a:rPr lang="en-US" dirty="0"/>
                  <a:t>Presence of a large non-resonant background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53366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Implies existence of metastable states populated in charge exchange (&lt;532 nm from the IP).</a:t>
                </a:r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54669AF0-7AD5-C67A-9D2F-86110CC9B7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301" y="1343906"/>
                <a:ext cx="5712699" cy="3464687"/>
              </a:xfrm>
              <a:prstGeom prst="rect">
                <a:avLst/>
              </a:prstGeom>
              <a:blipFill>
                <a:blip r:embed="rId4"/>
                <a:stretch>
                  <a:fillRect l="-1494" t="-1230" r="-534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49F8A4D-571F-3F3B-5C5A-6A9BD427D9DA}"/>
              </a:ext>
            </a:extLst>
          </p:cNvPr>
          <p:cNvSpPr txBox="1">
            <a:spLocks/>
          </p:cNvSpPr>
          <p:nvPr/>
        </p:nvSpPr>
        <p:spPr>
          <a:xfrm>
            <a:off x="383301" y="4796944"/>
            <a:ext cx="10673692" cy="11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avoid the large non-resonant background a three-step scheme using 1064 nm was pursued (800 cm</a:t>
            </a:r>
            <a:r>
              <a:rPr lang="en-US" baseline="30000" dirty="0"/>
              <a:t>-1</a:t>
            </a:r>
            <a:r>
              <a:rPr lang="en-US" dirty="0"/>
              <a:t> already excluded).</a:t>
            </a:r>
          </a:p>
        </p:txBody>
      </p:sp>
      <p:sp>
        <p:nvSpPr>
          <p:cNvPr id="2" name="CuadroTexto 5">
            <a:extLst>
              <a:ext uri="{FF2B5EF4-FFF2-40B4-BE49-F238E27FC236}">
                <a16:creationId xmlns:a16="http://schemas.microsoft.com/office/drawing/2014/main" id="{C01B1EC9-3C46-CE5A-F492-1740D42090FF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Athanasakis-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Kaklamanakis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(2023). Doctoral dissertation, KU Leuven,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Belgium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798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74D98-8E83-E539-976C-F955C61FC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C62D400-5471-F28D-2458-16F11D2CC9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8451" y="956426"/>
                <a:ext cx="11545483" cy="5253574"/>
              </a:xfrm>
            </p:spPr>
            <p:txBody>
              <a:bodyPr>
                <a:normAutofit fontScale="92500" lnSpcReduction="20000"/>
              </a:bodyPr>
              <a:lstStyle/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Find a three step-scheme on </a:t>
                </a:r>
                <a:r>
                  <a:rPr lang="en-US" baseline="30000" dirty="0"/>
                  <a:t>227</a:t>
                </a:r>
                <a:r>
                  <a:rPr lang="en-US" dirty="0"/>
                  <a:t>AcF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limiting factor for high resolution and IP search.</a:t>
                </a:r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endParaRPr lang="en-US" dirty="0"/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Measure the ionization potential of </a:t>
                </a:r>
                <a:r>
                  <a:rPr lang="en-US" baseline="30000" dirty="0"/>
                  <a:t>227</a:t>
                </a:r>
                <a:r>
                  <a:rPr lang="en-US" dirty="0"/>
                  <a:t>AcF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current most accurate observable for theory.</a:t>
                </a:r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endParaRPr lang="en-US" dirty="0"/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Measure the (8)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state using a three-scheme on </a:t>
                </a:r>
                <a:r>
                  <a:rPr lang="en-US" baseline="30000" dirty="0"/>
                  <a:t>225</a:t>
                </a:r>
                <a:r>
                  <a:rPr lang="en-US" dirty="0"/>
                  <a:t>AcF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viability of the scheme in masses where isobaric contamination is present.</a:t>
                </a:r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endParaRPr lang="en-US" dirty="0"/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Isotope shift of </a:t>
                </a:r>
                <a:r>
                  <a:rPr lang="en-US" baseline="30000" dirty="0"/>
                  <a:t>225-230</a:t>
                </a:r>
                <a:r>
                  <a:rPr lang="en-US" dirty="0"/>
                  <a:t>AcF (assuming protons)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comparison between atomic and molecular spectroscopy on Ac.</a:t>
                </a:r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endParaRPr lang="en-US" dirty="0"/>
              </a:p>
              <a:p>
                <a:pPr marL="457200" indent="-457200" algn="just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/>
                  <a:t>High resolution spectroscopy on AcF (if time allows)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next step for high precision spectroscopy.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C62D400-5471-F28D-2458-16F11D2CC9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8451" y="956426"/>
                <a:ext cx="11545483" cy="5253574"/>
              </a:xfrm>
              <a:blipFill>
                <a:blip r:embed="rId3"/>
                <a:stretch>
                  <a:fillRect l="-581" t="-1972" r="-686" b="-1392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D1F59-B0CB-14F2-8F70-EBB829A48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94323-0D94-B52B-6535-5D84265C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D161DB-7565-9F25-A16F-ABA3FD8E3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Goals of the AcF 2025 campaign.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472775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BE354-DBCB-61A9-420A-B1E64549B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C5B6A-95EB-3023-370E-404195B1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plan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A62C7E-C57D-8FBB-E6D5-2AE95726A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D83986-F210-9A76-39F6-45E7EA76D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4080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B96CA-EF36-9827-C1FF-55559F43F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BB23E0-6BB2-B342-AF5C-9C291347A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24" y="1904939"/>
            <a:ext cx="5917676" cy="3541927"/>
          </a:xfrm>
        </p:spPr>
        <p:txBody>
          <a:bodyPr>
            <a:normAutofit/>
          </a:bodyPr>
          <a:lstStyle/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Two step scheme on </a:t>
            </a:r>
            <a:r>
              <a:rPr lang="en-US" baseline="30000" dirty="0"/>
              <a:t>226</a:t>
            </a:r>
            <a:r>
              <a:rPr lang="en-US" dirty="0"/>
              <a:t>RaF (“surface” and plasma mode) </a:t>
            </a:r>
            <a:r>
              <a:rPr lang="en-US" dirty="0">
                <a:solidFill>
                  <a:srgbClr val="253366"/>
                </a:solidFill>
                <a:sym typeface="Wingdings" panose="05000000000000000000" pitchFamily="2" charset="2"/>
              </a:rPr>
              <a:t> </a:t>
            </a:r>
            <a:r>
              <a:rPr lang="en-US" dirty="0"/>
              <a:t>temperature distribution of the molecules and laser/ion overlap reference.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Two step scheme on </a:t>
            </a:r>
            <a:r>
              <a:rPr lang="en-US" baseline="30000" dirty="0"/>
              <a:t>227</a:t>
            </a:r>
            <a:r>
              <a:rPr lang="en-US" dirty="0"/>
              <a:t>AcF (isobaric pure mass).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06C051-207C-243C-7AB1-DBEBA3054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6F5E7-3872-EE53-6CFD-7D012E78A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847928E-7582-1A70-DC8D-6DC24AEB0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First RIS signal</a:t>
            </a:r>
            <a:endParaRPr lang="en-BE" dirty="0"/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7ABDF750-60C2-C857-CFD0-0ADAA8A98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929" y="1426751"/>
            <a:ext cx="5772071" cy="449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6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79D2D-8F84-45E8-0126-164D0EBD5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65FF95-05CA-8FE9-DC76-9BB616691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451" y="1176722"/>
            <a:ext cx="11545483" cy="1152000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dirty="0"/>
              <a:t>Use a binary search to find the metastable state (search based on eliminating regions where the laser-induced background is not present).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8629E5-1480-8532-5E45-9D4B2A59A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90FFD-A966-5478-21EC-7310DC365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61F064D-99C2-26AA-A8EB-818912E34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/>
          <a:lstStyle/>
          <a:p>
            <a:r>
              <a:rPr lang="en-US" sz="4000" dirty="0"/>
              <a:t>Metastable state search</a:t>
            </a:r>
            <a:endParaRPr lang="en-BE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EB04EF4-59AC-B233-D1D1-B8D50B399DE3}"/>
              </a:ext>
            </a:extLst>
          </p:cNvPr>
          <p:cNvCxnSpPr>
            <a:cxnSpLocks/>
          </p:cNvCxnSpPr>
          <p:nvPr/>
        </p:nvCxnSpPr>
        <p:spPr>
          <a:xfrm>
            <a:off x="1474318" y="2956782"/>
            <a:ext cx="872913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A7506FE-EADF-3C6F-A598-EBE73C7BE944}"/>
              </a:ext>
            </a:extLst>
          </p:cNvPr>
          <p:cNvCxnSpPr>
            <a:cxnSpLocks/>
          </p:cNvCxnSpPr>
          <p:nvPr/>
        </p:nvCxnSpPr>
        <p:spPr>
          <a:xfrm>
            <a:off x="1474318" y="2708692"/>
            <a:ext cx="0" cy="51814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D39007-4DC2-CD9E-08C2-FA0A4B6DC67F}"/>
              </a:ext>
            </a:extLst>
          </p:cNvPr>
          <p:cNvCxnSpPr>
            <a:cxnSpLocks/>
          </p:cNvCxnSpPr>
          <p:nvPr/>
        </p:nvCxnSpPr>
        <p:spPr>
          <a:xfrm>
            <a:off x="10203452" y="2708692"/>
            <a:ext cx="0" cy="5181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8EE2C7F-F756-164F-46AD-7E256F655B4B}"/>
              </a:ext>
            </a:extLst>
          </p:cNvPr>
          <p:cNvCxnSpPr>
            <a:cxnSpLocks/>
          </p:cNvCxnSpPr>
          <p:nvPr/>
        </p:nvCxnSpPr>
        <p:spPr>
          <a:xfrm>
            <a:off x="1474318" y="4368637"/>
            <a:ext cx="390313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C834B9-3420-FABD-780B-5A475AFB3D9D}"/>
              </a:ext>
            </a:extLst>
          </p:cNvPr>
          <p:cNvCxnSpPr>
            <a:cxnSpLocks/>
          </p:cNvCxnSpPr>
          <p:nvPr/>
        </p:nvCxnSpPr>
        <p:spPr>
          <a:xfrm>
            <a:off x="1474318" y="4120547"/>
            <a:ext cx="0" cy="51814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771B443-A4B5-843A-8B62-A7EBF7F390D0}"/>
              </a:ext>
            </a:extLst>
          </p:cNvPr>
          <p:cNvCxnSpPr>
            <a:cxnSpLocks/>
          </p:cNvCxnSpPr>
          <p:nvPr/>
        </p:nvCxnSpPr>
        <p:spPr>
          <a:xfrm>
            <a:off x="5349656" y="4109565"/>
            <a:ext cx="0" cy="5181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8FF7C62-CA8F-659C-53A6-668A44D2EE3B}"/>
              </a:ext>
            </a:extLst>
          </p:cNvPr>
          <p:cNvCxnSpPr>
            <a:cxnSpLocks/>
          </p:cNvCxnSpPr>
          <p:nvPr/>
        </p:nvCxnSpPr>
        <p:spPr>
          <a:xfrm flipV="1">
            <a:off x="3330110" y="5806375"/>
            <a:ext cx="2047341" cy="107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D95D5BA-F95B-87A9-20A0-3B16A605FD96}"/>
              </a:ext>
            </a:extLst>
          </p:cNvPr>
          <p:cNvCxnSpPr>
            <a:cxnSpLocks/>
          </p:cNvCxnSpPr>
          <p:nvPr/>
        </p:nvCxnSpPr>
        <p:spPr>
          <a:xfrm>
            <a:off x="3330110" y="5558285"/>
            <a:ext cx="0" cy="51814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F53B85-5A42-92D7-D3DF-2124D9D60DBE}"/>
              </a:ext>
            </a:extLst>
          </p:cNvPr>
          <p:cNvCxnSpPr>
            <a:cxnSpLocks/>
          </p:cNvCxnSpPr>
          <p:nvPr/>
        </p:nvCxnSpPr>
        <p:spPr>
          <a:xfrm>
            <a:off x="5377451" y="5558285"/>
            <a:ext cx="0" cy="5181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03EFCA93-4DAB-EC13-43ED-5AE91120D3EF}"/>
              </a:ext>
            </a:extLst>
          </p:cNvPr>
          <p:cNvSpPr txBox="1">
            <a:spLocks/>
          </p:cNvSpPr>
          <p:nvPr/>
        </p:nvSpPr>
        <p:spPr>
          <a:xfrm>
            <a:off x="1009291" y="2241530"/>
            <a:ext cx="1095555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532 nm</a:t>
            </a:r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26BB7E94-36C2-0AB1-11F3-D70AE0F7701B}"/>
              </a:ext>
            </a:extLst>
          </p:cNvPr>
          <p:cNvSpPr txBox="1">
            <a:spLocks/>
          </p:cNvSpPr>
          <p:nvPr/>
        </p:nvSpPr>
        <p:spPr>
          <a:xfrm>
            <a:off x="9579395" y="2241530"/>
            <a:ext cx="1248114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1064 nm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8D0B167-5F8A-D16B-F816-5DD93A288EC1}"/>
              </a:ext>
            </a:extLst>
          </p:cNvPr>
          <p:cNvCxnSpPr>
            <a:cxnSpLocks/>
          </p:cNvCxnSpPr>
          <p:nvPr/>
        </p:nvCxnSpPr>
        <p:spPr>
          <a:xfrm>
            <a:off x="5377451" y="2668095"/>
            <a:ext cx="0" cy="518144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4FCF9664-C2F7-5B1F-6FB9-3D79C3F1F1AA}"/>
              </a:ext>
            </a:extLst>
          </p:cNvPr>
          <p:cNvSpPr txBox="1">
            <a:spLocks/>
          </p:cNvSpPr>
          <p:nvPr/>
        </p:nvSpPr>
        <p:spPr>
          <a:xfrm>
            <a:off x="4829673" y="2299482"/>
            <a:ext cx="1095555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798 nm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C6ED4C9-6F73-7FD1-6EA2-0F668963E618}"/>
              </a:ext>
            </a:extLst>
          </p:cNvPr>
          <p:cNvCxnSpPr>
            <a:cxnSpLocks/>
          </p:cNvCxnSpPr>
          <p:nvPr/>
        </p:nvCxnSpPr>
        <p:spPr>
          <a:xfrm>
            <a:off x="3330110" y="4135072"/>
            <a:ext cx="0" cy="518144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D07E2A21-52B7-35CE-6B85-80CBB60C1813}"/>
              </a:ext>
            </a:extLst>
          </p:cNvPr>
          <p:cNvSpPr txBox="1">
            <a:spLocks/>
          </p:cNvSpPr>
          <p:nvPr/>
        </p:nvSpPr>
        <p:spPr>
          <a:xfrm>
            <a:off x="2782332" y="3766459"/>
            <a:ext cx="1095555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665 nm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1999395-CD5C-F7F2-79E8-D47AE6A90B9A}"/>
              </a:ext>
            </a:extLst>
          </p:cNvPr>
          <p:cNvCxnSpPr>
            <a:cxnSpLocks/>
          </p:cNvCxnSpPr>
          <p:nvPr/>
        </p:nvCxnSpPr>
        <p:spPr>
          <a:xfrm>
            <a:off x="4367441" y="5558081"/>
            <a:ext cx="0" cy="518144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EFBA12B7-9843-74CC-8713-E7A1135A4180}"/>
              </a:ext>
            </a:extLst>
          </p:cNvPr>
          <p:cNvSpPr txBox="1">
            <a:spLocks/>
          </p:cNvSpPr>
          <p:nvPr/>
        </p:nvSpPr>
        <p:spPr>
          <a:xfrm>
            <a:off x="3862437" y="5156674"/>
            <a:ext cx="1095555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731 nm</a:t>
            </a: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ECE3985E-CA03-E80B-13C7-9D0B033E61C0}"/>
              </a:ext>
            </a:extLst>
          </p:cNvPr>
          <p:cNvSpPr txBox="1">
            <a:spLocks/>
          </p:cNvSpPr>
          <p:nvPr/>
        </p:nvSpPr>
        <p:spPr>
          <a:xfrm>
            <a:off x="1008969" y="3710105"/>
            <a:ext cx="1095555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532 nm</a:t>
            </a:r>
          </a:p>
        </p:txBody>
      </p: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D235E58F-3F4C-AE2A-1670-C9798F9703A9}"/>
              </a:ext>
            </a:extLst>
          </p:cNvPr>
          <p:cNvSpPr txBox="1">
            <a:spLocks/>
          </p:cNvSpPr>
          <p:nvPr/>
        </p:nvSpPr>
        <p:spPr>
          <a:xfrm>
            <a:off x="4784944" y="3710105"/>
            <a:ext cx="1095555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798 nm</a:t>
            </a:r>
          </a:p>
        </p:txBody>
      </p: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DD3EEF4C-8862-838D-F9FE-D0E41044D966}"/>
              </a:ext>
            </a:extLst>
          </p:cNvPr>
          <p:cNvSpPr txBox="1">
            <a:spLocks/>
          </p:cNvSpPr>
          <p:nvPr/>
        </p:nvSpPr>
        <p:spPr>
          <a:xfrm>
            <a:off x="2795994" y="5158802"/>
            <a:ext cx="1095555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665 nm</a:t>
            </a:r>
          </a:p>
        </p:txBody>
      </p:sp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4FEC8DA6-41ED-510B-85E3-C0050CE29C7D}"/>
              </a:ext>
            </a:extLst>
          </p:cNvPr>
          <p:cNvSpPr txBox="1">
            <a:spLocks/>
          </p:cNvSpPr>
          <p:nvPr/>
        </p:nvSpPr>
        <p:spPr>
          <a:xfrm>
            <a:off x="4957992" y="5155374"/>
            <a:ext cx="1095555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798 nm</a:t>
            </a:r>
          </a:p>
        </p:txBody>
      </p:sp>
      <p:sp>
        <p:nvSpPr>
          <p:cNvPr id="49" name="Multiplication Sign 48">
            <a:extLst>
              <a:ext uri="{FF2B5EF4-FFF2-40B4-BE49-F238E27FC236}">
                <a16:creationId xmlns:a16="http://schemas.microsoft.com/office/drawing/2014/main" id="{A11A2175-0AC3-A56C-D722-AD776EB5C13D}"/>
              </a:ext>
            </a:extLst>
          </p:cNvPr>
          <p:cNvSpPr/>
          <p:nvPr/>
        </p:nvSpPr>
        <p:spPr>
          <a:xfrm>
            <a:off x="5460200" y="2368332"/>
            <a:ext cx="4319836" cy="12537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0" name="Multiplication Sign 49">
            <a:extLst>
              <a:ext uri="{FF2B5EF4-FFF2-40B4-BE49-F238E27FC236}">
                <a16:creationId xmlns:a16="http://schemas.microsoft.com/office/drawing/2014/main" id="{B59BA086-1D80-5A2D-5FE0-61A35FF7C951}"/>
              </a:ext>
            </a:extLst>
          </p:cNvPr>
          <p:cNvSpPr/>
          <p:nvPr/>
        </p:nvSpPr>
        <p:spPr>
          <a:xfrm>
            <a:off x="1486546" y="4000892"/>
            <a:ext cx="1925991" cy="77199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50AEE2F-B6D5-E734-4C82-BA3C5D72BB62}"/>
              </a:ext>
            </a:extLst>
          </p:cNvPr>
          <p:cNvCxnSpPr>
            <a:cxnSpLocks/>
          </p:cNvCxnSpPr>
          <p:nvPr/>
        </p:nvCxnSpPr>
        <p:spPr>
          <a:xfrm>
            <a:off x="5377450" y="3162400"/>
            <a:ext cx="862483" cy="577226"/>
          </a:xfrm>
          <a:prstGeom prst="straightConnector1">
            <a:avLst/>
          </a:prstGeom>
          <a:ln w="762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1">
            <a:extLst>
              <a:ext uri="{FF2B5EF4-FFF2-40B4-BE49-F238E27FC236}">
                <a16:creationId xmlns:a16="http://schemas.microsoft.com/office/drawing/2014/main" id="{3D7FDE61-B640-ACC9-9BF4-8CB8FCAB8226}"/>
              </a:ext>
            </a:extLst>
          </p:cNvPr>
          <p:cNvSpPr txBox="1">
            <a:spLocks/>
          </p:cNvSpPr>
          <p:nvPr/>
        </p:nvSpPr>
        <p:spPr>
          <a:xfrm>
            <a:off x="6092957" y="3708507"/>
            <a:ext cx="2869202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Laser </a:t>
            </a:r>
            <a:r>
              <a:rPr lang="en-US" sz="2000" dirty="0" err="1"/>
              <a:t>bkg</a:t>
            </a:r>
            <a:r>
              <a:rPr lang="en-US" sz="2000" dirty="0"/>
              <a:t> not present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F851639-2CBE-D193-7521-675C718D6917}"/>
              </a:ext>
            </a:extLst>
          </p:cNvPr>
          <p:cNvCxnSpPr>
            <a:cxnSpLocks/>
          </p:cNvCxnSpPr>
          <p:nvPr/>
        </p:nvCxnSpPr>
        <p:spPr>
          <a:xfrm flipH="1">
            <a:off x="2209800" y="4665612"/>
            <a:ext cx="1115679" cy="577226"/>
          </a:xfrm>
          <a:prstGeom prst="straightConnector1">
            <a:avLst/>
          </a:prstGeom>
          <a:ln w="762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ontent Placeholder 1">
            <a:extLst>
              <a:ext uri="{FF2B5EF4-FFF2-40B4-BE49-F238E27FC236}">
                <a16:creationId xmlns:a16="http://schemas.microsoft.com/office/drawing/2014/main" id="{7BFF1236-46EF-FB98-DA7E-A2322C394856}"/>
              </a:ext>
            </a:extLst>
          </p:cNvPr>
          <p:cNvSpPr txBox="1">
            <a:spLocks/>
          </p:cNvSpPr>
          <p:nvPr/>
        </p:nvSpPr>
        <p:spPr>
          <a:xfrm>
            <a:off x="-16774" y="5254713"/>
            <a:ext cx="2869202" cy="426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Laser </a:t>
            </a:r>
            <a:r>
              <a:rPr lang="en-US" sz="2000" dirty="0" err="1"/>
              <a:t>bkg</a:t>
            </a:r>
            <a:r>
              <a:rPr lang="en-US" sz="2000" dirty="0"/>
              <a:t> is present</a:t>
            </a:r>
          </a:p>
        </p:txBody>
      </p:sp>
    </p:spTree>
    <p:extLst>
      <p:ext uri="{BB962C8B-B14F-4D97-AF65-F5344CB8AC3E}">
        <p14:creationId xmlns:p14="http://schemas.microsoft.com/office/powerpoint/2010/main" val="229728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3" grpId="0"/>
      <p:bldP spid="42" grpId="0"/>
      <p:bldP spid="43" grpId="0"/>
      <p:bldP spid="47" grpId="0"/>
      <p:bldP spid="48" grpId="0"/>
      <p:bldP spid="49" grpId="0" animBg="1"/>
      <p:bldP spid="50" grpId="0" animBg="1"/>
      <p:bldP spid="53" grpId="0"/>
      <p:bldP spid="56" grpId="0"/>
    </p:bldLst>
  </p:timing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1455</Words>
  <Application>Microsoft Office PowerPoint</Application>
  <PresentationFormat>Widescreen</PresentationFormat>
  <Paragraphs>189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 Math</vt:lpstr>
      <vt:lpstr>Times New Roman</vt:lpstr>
      <vt:lpstr>URWPalladioL-Roma</vt:lpstr>
      <vt:lpstr>Wingdings</vt:lpstr>
      <vt:lpstr>KU Leuven</vt:lpstr>
      <vt:lpstr>KU Leuven Sedes</vt:lpstr>
      <vt:lpstr>AcF 2025 proposed plan  Proposal by  M. Athanasakis-Kaklamanakis, S.G. Wilkins and M. Au INTC-P-615 15 shifts without protons and 14 with protons</vt:lpstr>
      <vt:lpstr>The original proposal and experiment</vt:lpstr>
      <vt:lpstr>Motivation </vt:lpstr>
      <vt:lpstr>Goals of the experiment (as in 2021 proposal)  </vt:lpstr>
      <vt:lpstr>Summary of the 2021 AcF campaign</vt:lpstr>
      <vt:lpstr>Goals of the AcF 2025 campaign.</vt:lpstr>
      <vt:lpstr>Proposed plan</vt:lpstr>
      <vt:lpstr>First RIS signal</vt:lpstr>
      <vt:lpstr>Metastable state search</vt:lpstr>
      <vt:lpstr>Metastable state search</vt:lpstr>
      <vt:lpstr>Proposed laser schemes</vt:lpstr>
      <vt:lpstr>Unmeasured region using a three-step</vt:lpstr>
      <vt:lpstr>Flowchart for the three-step scheme search</vt:lpstr>
      <vt:lpstr>AcF ionization potential search</vt:lpstr>
      <vt:lpstr>224-231AcF measurements</vt:lpstr>
      <vt:lpstr>Requirements for the experiment.</vt:lpstr>
      <vt:lpstr>Thanks for your attention</vt:lpstr>
      <vt:lpstr>Backup slides</vt:lpstr>
      <vt:lpstr>Rydberg states in molecules</vt:lpstr>
      <vt:lpstr>A suspect peak from 2022</vt:lpstr>
      <vt:lpstr>Two-step scheme search in 2022</vt:lpstr>
      <vt:lpstr>OPO laser power at 100Hz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2025-01-30T09:24:29Z</dcterms:modified>
</cp:coreProperties>
</file>