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28_9E671AD2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62" r:id="rId2"/>
    <p:sldId id="285" r:id="rId3"/>
    <p:sldId id="302" r:id="rId4"/>
    <p:sldId id="303" r:id="rId5"/>
    <p:sldId id="298" r:id="rId6"/>
    <p:sldId id="304" r:id="rId7"/>
    <p:sldId id="290" r:id="rId8"/>
    <p:sldId id="293" r:id="rId9"/>
    <p:sldId id="294" r:id="rId10"/>
    <p:sldId id="291" r:id="rId11"/>
    <p:sldId id="296" r:id="rId12"/>
    <p:sldId id="307" r:id="rId13"/>
    <p:sldId id="295" r:id="rId14"/>
    <p:sldId id="275" r:id="rId15"/>
    <p:sldId id="265" r:id="rId16"/>
    <p:sldId id="27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A39BFB-EC6E-355F-08E8-6C4D5A716277}" name="Jessica Warbinek" initials="" userId="S::jessica.warbinek@cern.ch::cebf3236-597b-44a1-a556-580abfb957f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1E01"/>
    <a:srgbClr val="6C2B91"/>
    <a:srgbClr val="5C2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"/>
    <p:restoredTop sz="94694"/>
  </p:normalViewPr>
  <p:slideViewPr>
    <p:cSldViewPr snapToGrid="0">
      <p:cViewPr>
        <p:scale>
          <a:sx n="123" d="100"/>
          <a:sy n="123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modernComment_128_9E671AD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30BA5AF-95E2-9B40-AD55-E8A5C6C30D7B}" authorId="{94A39BFB-EC6E-355F-08E8-6C4D5A716277}" created="2025-01-29T15:06:08.30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657557202" sldId="296"/>
      <ac:picMk id="3" creationId="{853C7D1E-6587-4FB0-9F87-49068A12B766}"/>
    </ac:deMkLst>
    <p188:txBody>
      <a:bodyPr/>
      <a:lstStyle/>
      <a:p>
        <a:r>
          <a:rPr lang="en-US"/>
          <a:t>Where is the Double TiSa 478,6nm coming from?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6E7A3-3B6E-884F-9E99-A6C14770B4FF}" type="datetimeFigureOut">
              <a:rPr lang="en-US" smtClean="0"/>
              <a:t>1/30/25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4EECE-5380-3C42-AFA2-F949642B5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53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ECE-5380-3C42-AFA2-F949642B5F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53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41AF9-1227-F83E-EA17-6A5FA980A9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5AC470-4B9D-69E0-AAD4-E1D3E8FFA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B9DAC-2153-B3F6-F8D1-70BC9FE90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30756-454F-5EE0-2E93-D6417379E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53CF2-FC25-F8F0-3CE6-7F3C7E043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76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E90CC-22D8-F182-ABBF-61FAEB1C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2A141E-438B-D959-97E1-20E05B6A3F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7F120-3FF5-B75D-B005-C9879FD51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25515-0089-95AD-1E68-768764BE6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69EF1-449E-B59F-AEA9-2355AB304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38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784436-EAAB-9251-B4FC-91DB947E75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0EA2D-4C3F-99F7-3E37-A2A8D13956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BA82C-5F84-9B97-775E-FC762F6C9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86D25-889F-FF50-218A-54AF93DF3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17211-C237-689B-5CC9-DD5481EE9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09E55-75C9-B30F-9F65-7781C8F2E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C9EBF-4E0B-B0B1-59F9-8A78DCAEA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AD83E-3FD3-6626-B5FD-7574B7E99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7672C-FDAE-94B9-4A2C-E65A546BD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AD65F-A462-C4E2-434E-E0879CB18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29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9C48C-9F84-58E9-4F24-F69C02E27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40DC2E-96BF-D5AF-B3ED-014DCD4FA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83FCB-801B-D0E9-261C-8C76DE975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5230C-5C9C-D526-2E23-B572BB9F7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3FB09-0F8E-0E0E-8877-8CC1FC763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4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1F2DE-99EC-8295-AE24-3FECF259F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D5C10-A08B-FF24-3FEF-88F1489411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B9B722-73E5-B830-5263-C5AC374F8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0E85B-F352-0BA9-7D58-0A1A80BE1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E9382C-732D-B02F-878C-8F812CC8B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A19830-6326-E890-4C2C-5E8F86D5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16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2989C-5A34-D55D-4A05-24232D00C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4E71D-2417-D7F1-DB78-CCDCEDF7A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0DA6DE-2FA7-2EC4-7EB4-08FCDC75E7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77DF5A-7AFF-367B-9AE9-5269CA5FE9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8545E1-D689-60C5-C10A-B21CC80862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A48096-3C9B-0075-6DA6-951AA070D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A28DAE-7818-686A-0C7F-49D468AD2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B5B698-C3A4-8F1F-AA69-1A4C5B229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34D92-BB81-593F-AA24-5F3851F0C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FFC0EE-02F1-9B1C-5EBC-696650E99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8629FF-2BD7-EE67-84EE-D9A523A29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6D0937-8D2B-ADF7-C2DB-1D81478BC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86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2036A1-4668-247D-7760-A3FDFEE52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1AC584-BD7F-10E7-0C6E-4CF56C0EB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8B4F8-18B2-3F09-B1F8-5CD5743BE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0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25141-5ADA-9CAC-F0DB-0A4A4A413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68FB5-B89F-E817-4A09-59C4918D1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27F657-6AB2-E049-B1EE-9E0F21AB7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73CAFF-3D79-1DAF-A0EB-F63C714D5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A3A57D-A6D0-4AF5-C910-9A5FD9B0B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BE10B7-F34B-A12B-5DD0-E4B50C0A0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72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ABBFF-7A80-EF24-0EC6-AE3CD0AAB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63582-51C4-F177-9996-2033FA01BA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A67302-BC94-C94E-3729-85293CC8C0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C5E6E-DC65-530F-2EFE-B9027DB6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487879-D250-984B-50FF-7E09AA788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C11192-708E-CE08-151F-1E40563AD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124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97AC09-B8BD-EF10-25AF-88ABDA241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400B19-253C-74E8-8751-85397DB2E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E376E-D9C1-DDFF-0B03-0656DC3979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BC6AB4-F6CB-2D45-AA26-8259EA2988AA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3D5BE-DF30-A3C2-2B03-CF989E9684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A105D-EEA6-8199-4A3C-83780796A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EA3220-3CED-E648-A8E9-BC8FC75F1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microsoft.com/office/2018/10/relationships/comments" Target="../comments/modernComment_128_9E671AD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s://cds.cern.ch/record/2894938/files/INTC-P-702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2DE54-A39F-B4B2-28E0-C5F9B730A2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54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INTC-P-702</a:t>
            </a:r>
            <a:r>
              <a:rPr lang="en-US" sz="54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: </a:t>
            </a:r>
            <a:br>
              <a:rPr lang="en-US" sz="54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</a:br>
            <a:r>
              <a:rPr lang="en-US" sz="5400" dirty="0">
                <a:solidFill>
                  <a:srgbClr val="000000"/>
                </a:solidFill>
                <a:latin typeface="Calisto MT" panose="02040603050505030304" pitchFamily="18" charset="77"/>
              </a:rPr>
              <a:t>Studying N=28 with argon isotopes</a:t>
            </a:r>
            <a:endParaRPr lang="en-US" sz="5400" dirty="0">
              <a:latin typeface="Calisto MT" panose="02040603050505030304" pitchFamily="18" charset="77"/>
            </a:endParaRP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591499A3-9BC2-94C5-F3E8-CE873AB022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alisto MT" panose="02040603050505030304" pitchFamily="18" charset="77"/>
              </a:rPr>
              <a:t>CRIS collaboration meeting 2025</a:t>
            </a:r>
          </a:p>
          <a:p>
            <a:pPr marL="0" indent="0">
              <a:buNone/>
            </a:pPr>
            <a:r>
              <a:rPr lang="en-US" sz="2400" dirty="0">
                <a:latin typeface="Calisto MT" panose="02040603050505030304" pitchFamily="18" charset="77"/>
              </a:rPr>
              <a:t>Abi McGlone </a:t>
            </a:r>
          </a:p>
          <a:p>
            <a:pPr marL="0" indent="0">
              <a:buNone/>
            </a:pPr>
            <a:r>
              <a:rPr lang="en-US" dirty="0">
                <a:latin typeface="Calisto MT" panose="02040603050505030304" pitchFamily="18" charset="77"/>
              </a:rPr>
              <a:t>Jessica </a:t>
            </a:r>
            <a:r>
              <a:rPr lang="en-US" dirty="0" err="1">
                <a:latin typeface="Calisto MT" panose="02040603050505030304" pitchFamily="18" charset="77"/>
              </a:rPr>
              <a:t>Warbinek</a:t>
            </a:r>
            <a:endParaRPr lang="en-US" sz="2400" dirty="0">
              <a:latin typeface="Calisto MT" panose="02040603050505030304" pitchFamily="18" charset="77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E4BCDDF-EA16-95C8-DE05-7E01F3909667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B31BE2C8-73F4-B21F-CDD1-80BB24644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5B2388C5-4626-5BBB-8710-6DC71ABC8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5F7B5FF4-6EF7-74C2-D76F-D60BC580549B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3283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D65A11-740F-6790-3D1F-7776FE4FB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33EDD-57E9-65D9-0435-D6C8B92C9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</a:rPr>
              <a:t>Contamination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475EDC41-741D-2E21-DD0F-413E28ECA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94198" cy="4351338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Calisto MT" panose="02040603050505030304" pitchFamily="18" charset="77"/>
              </a:rPr>
              <a:t>Expected contamination from Kr2+ and Xe3+. </a:t>
            </a:r>
          </a:p>
          <a:p>
            <a:r>
              <a:rPr lang="en-GB" sz="2400" dirty="0">
                <a:latin typeface="Calisto MT" panose="02040603050505030304" pitchFamily="18" charset="77"/>
              </a:rPr>
              <a:t>ISOLTRAP observed several stable molecular contaminants</a:t>
            </a:r>
          </a:p>
          <a:p>
            <a:pPr lvl="1"/>
            <a:r>
              <a:rPr lang="en-GB" sz="2000" baseline="30000" dirty="0">
                <a:latin typeface="Calisto MT" panose="02040603050505030304" pitchFamily="18" charset="77"/>
              </a:rPr>
              <a:t>34</a:t>
            </a:r>
            <a:r>
              <a:rPr lang="en-GB" sz="2000" dirty="0">
                <a:latin typeface="Calisto MT" panose="02040603050505030304" pitchFamily="18" charset="77"/>
              </a:rPr>
              <a:t>S</a:t>
            </a:r>
            <a:r>
              <a:rPr lang="en-GB" sz="2000" baseline="30000" dirty="0">
                <a:latin typeface="Calisto MT" panose="02040603050505030304" pitchFamily="18" charset="77"/>
              </a:rPr>
              <a:t>12</a:t>
            </a:r>
            <a:r>
              <a:rPr lang="en-GB" sz="2000" dirty="0">
                <a:latin typeface="Calisto MT" panose="02040603050505030304" pitchFamily="18" charset="77"/>
              </a:rPr>
              <a:t>C+</a:t>
            </a:r>
          </a:p>
          <a:p>
            <a:pPr lvl="1"/>
            <a:r>
              <a:rPr lang="en-GB" sz="2000" baseline="30000" dirty="0">
                <a:latin typeface="Calisto MT" panose="02040603050505030304" pitchFamily="18" charset="77"/>
              </a:rPr>
              <a:t>34</a:t>
            </a:r>
            <a:r>
              <a:rPr lang="en-GB" sz="2000" dirty="0">
                <a:latin typeface="Calisto MT" panose="02040603050505030304" pitchFamily="18" charset="77"/>
              </a:rPr>
              <a:t>S</a:t>
            </a:r>
            <a:r>
              <a:rPr lang="en-GB" sz="2000" baseline="30000" dirty="0">
                <a:latin typeface="Calisto MT" panose="02040603050505030304" pitchFamily="18" charset="77"/>
              </a:rPr>
              <a:t>12</a:t>
            </a:r>
            <a:r>
              <a:rPr lang="en-GB" sz="2000" dirty="0">
                <a:latin typeface="Calisto MT" panose="02040603050505030304" pitchFamily="18" charset="77"/>
              </a:rPr>
              <a:t>C+</a:t>
            </a:r>
          </a:p>
          <a:p>
            <a:r>
              <a:rPr lang="en-GB" sz="2400" dirty="0">
                <a:latin typeface="Calisto MT" panose="02040603050505030304" pitchFamily="18" charset="77"/>
              </a:rPr>
              <a:t>Narrow beam gate required for reduction of intensity</a:t>
            </a:r>
          </a:p>
          <a:p>
            <a:endParaRPr lang="en-US" sz="2400" dirty="0">
              <a:latin typeface="Calisto MT" panose="02040603050505030304" pitchFamily="18" charset="77"/>
            </a:endParaRPr>
          </a:p>
          <a:p>
            <a:pPr marL="0" indent="0">
              <a:buNone/>
            </a:pPr>
            <a:endParaRPr lang="en-US" sz="2400" dirty="0">
              <a:latin typeface="Calisto MT" panose="02040603050505030304" pitchFamily="18" charset="77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AA7896D-6B2F-1166-9818-75367752F973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3EE305E2-1D13-1F18-89FC-062F7A394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3078EFEC-0187-2E08-1914-C5FD68A9D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07BC37B-961F-27A0-C3A8-320D9E2DEE48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B77055F-0903-5821-D169-0454C2BAD0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2398" y="802009"/>
            <a:ext cx="7051602" cy="39449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CB35CE-A1EE-8138-87B3-7B87DE9BDD56}"/>
              </a:ext>
            </a:extLst>
          </p:cNvPr>
          <p:cNvSpPr txBox="1"/>
          <p:nvPr/>
        </p:nvSpPr>
        <p:spPr>
          <a:xfrm>
            <a:off x="8085982" y="4722658"/>
            <a:ext cx="3998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i="0" u="none" strike="noStrike" dirty="0">
                <a:solidFill>
                  <a:srgbClr val="555555"/>
                </a:solidFill>
                <a:effectLst/>
                <a:latin typeface="Calisto MT" panose="02040603050505030304" pitchFamily="18" charset="77"/>
              </a:rPr>
              <a:t>M. </a:t>
            </a:r>
            <a:r>
              <a:rPr lang="en-GB" sz="1800" b="0" i="0" u="none" strike="noStrike" dirty="0" err="1">
                <a:solidFill>
                  <a:srgbClr val="555555"/>
                </a:solidFill>
                <a:effectLst/>
                <a:latin typeface="Calisto MT" panose="02040603050505030304" pitchFamily="18" charset="77"/>
              </a:rPr>
              <a:t>Mougeot</a:t>
            </a:r>
            <a:r>
              <a:rPr lang="en-GB" sz="1800" b="0" i="0" u="none" strike="noStrike" dirty="0">
                <a:solidFill>
                  <a:srgbClr val="555555"/>
                </a:solidFill>
                <a:effectLst/>
                <a:latin typeface="Calisto MT" panose="02040603050505030304" pitchFamily="18" charset="77"/>
              </a:rPr>
              <a:t> Phys. Rev. C </a:t>
            </a:r>
            <a:r>
              <a:rPr lang="en-GB" sz="1800" b="1" i="0" u="none" strike="noStrike" dirty="0">
                <a:solidFill>
                  <a:srgbClr val="555555"/>
                </a:solidFill>
                <a:effectLst/>
                <a:latin typeface="Calisto MT" panose="02040603050505030304" pitchFamily="18" charset="77"/>
              </a:rPr>
              <a:t>102</a:t>
            </a:r>
            <a:r>
              <a:rPr lang="en-GB" sz="1800" b="0" i="0" u="none" strike="noStrike" dirty="0">
                <a:solidFill>
                  <a:srgbClr val="555555"/>
                </a:solidFill>
                <a:effectLst/>
                <a:latin typeface="Calisto MT" panose="02040603050505030304" pitchFamily="18" charset="77"/>
              </a:rPr>
              <a:t>, 014301 </a:t>
            </a:r>
          </a:p>
          <a:p>
            <a:endParaRPr lang="en-US" dirty="0">
              <a:latin typeface="Calisto MT" panose="0204060305050503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66855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19879-062A-2C64-BA5D-75BB1C54E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E9F4-DCD4-A98A-7F35-FB55E729F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</a:rPr>
              <a:t>FIU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821D39C9-5E89-D784-D666-D5B00492C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81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alisto MT" panose="02040603050505030304" pitchFamily="18" charset="77"/>
              </a:rPr>
              <a:t>Using OPO to scan across the Rydberg scheme </a:t>
            </a:r>
          </a:p>
          <a:p>
            <a:pPr marL="0" indent="0">
              <a:buNone/>
            </a:pPr>
            <a:r>
              <a:rPr lang="en-US" sz="2400" dirty="0">
                <a:latin typeface="Calisto MT" panose="02040603050505030304" pitchFamily="18" charset="77"/>
              </a:rPr>
              <a:t>Suppress laser related background, use deflectors </a:t>
            </a:r>
          </a:p>
          <a:p>
            <a:pPr marL="0" indent="0">
              <a:buNone/>
            </a:pPr>
            <a:endParaRPr lang="en-US" sz="2400" dirty="0">
              <a:latin typeface="Calisto MT" panose="02040603050505030304" pitchFamily="18" charset="77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87204D6-2A6B-A94F-8FE1-136B78BE80FD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08160D74-DEB3-0F45-40C3-F1DFCC1164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5F3B8EBC-AA5E-FCF6-1CB4-F3808AFE4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1DD8A9C-4C97-FF15-4FF8-6429DD8C8542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E1BDFE0A-0BEB-91DA-D384-42BA215C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35" y="2389923"/>
            <a:ext cx="5543337" cy="349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853C7D1E-6587-4FB0-9F87-49068A12B76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4288"/>
          <a:stretch/>
        </p:blipFill>
        <p:spPr>
          <a:xfrm>
            <a:off x="8740459" y="1798388"/>
            <a:ext cx="3210750" cy="346373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A6419-5C62-C11D-632D-A4E7985FAF54}"/>
              </a:ext>
            </a:extLst>
          </p:cNvPr>
          <p:cNvCxnSpPr/>
          <p:nvPr/>
        </p:nvCxnSpPr>
        <p:spPr>
          <a:xfrm>
            <a:off x="9120554" y="2391506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45937F-D724-E31B-8A1F-C52C12A26EF3}"/>
              </a:ext>
            </a:extLst>
          </p:cNvPr>
          <p:cNvCxnSpPr/>
          <p:nvPr/>
        </p:nvCxnSpPr>
        <p:spPr>
          <a:xfrm>
            <a:off x="9120553" y="2426675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432FCCD-CC87-1F35-4DA0-63E11476DFC2}"/>
              </a:ext>
            </a:extLst>
          </p:cNvPr>
          <p:cNvCxnSpPr/>
          <p:nvPr/>
        </p:nvCxnSpPr>
        <p:spPr>
          <a:xfrm>
            <a:off x="9120553" y="2467704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1468CE-CDFD-C53C-B2BF-8690944B7C50}"/>
              </a:ext>
            </a:extLst>
          </p:cNvPr>
          <p:cNvCxnSpPr/>
          <p:nvPr/>
        </p:nvCxnSpPr>
        <p:spPr>
          <a:xfrm>
            <a:off x="9120552" y="2532184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148CCB7-1781-36CC-EBF4-B03FB9C66189}"/>
              </a:ext>
            </a:extLst>
          </p:cNvPr>
          <p:cNvCxnSpPr/>
          <p:nvPr/>
        </p:nvCxnSpPr>
        <p:spPr>
          <a:xfrm>
            <a:off x="9120551" y="2631830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6C349D-5475-32E5-47A1-608D3A155BEE}"/>
              </a:ext>
            </a:extLst>
          </p:cNvPr>
          <p:cNvCxnSpPr/>
          <p:nvPr/>
        </p:nvCxnSpPr>
        <p:spPr>
          <a:xfrm>
            <a:off x="9120551" y="2737338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1BC01B5-E858-78ED-E8CF-66D5E296AD19}"/>
              </a:ext>
            </a:extLst>
          </p:cNvPr>
          <p:cNvSpPr txBox="1"/>
          <p:nvPr/>
        </p:nvSpPr>
        <p:spPr>
          <a:xfrm>
            <a:off x="9592398" y="2872154"/>
            <a:ext cx="6916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20500-20900 cm</a:t>
            </a:r>
            <a:r>
              <a:rPr lang="en-US" sz="1000" baseline="30000" dirty="0"/>
              <a:t>-1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5DD8A1E-9498-0BDF-FCF6-E342AD857A91}"/>
              </a:ext>
            </a:extLst>
          </p:cNvPr>
          <p:cNvCxnSpPr/>
          <p:nvPr/>
        </p:nvCxnSpPr>
        <p:spPr>
          <a:xfrm flipV="1">
            <a:off x="9592398" y="2500823"/>
            <a:ext cx="0" cy="1353678"/>
          </a:xfrm>
          <a:prstGeom prst="straightConnector1">
            <a:avLst/>
          </a:prstGeom>
          <a:ln w="127000">
            <a:solidFill>
              <a:schemeClr val="accent4">
                <a:alpha val="69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935E75-4FAB-D822-B705-62CD73D7E463}"/>
              </a:ext>
            </a:extLst>
          </p:cNvPr>
          <p:cNvCxnSpPr>
            <a:cxnSpLocks/>
          </p:cNvCxnSpPr>
          <p:nvPr/>
        </p:nvCxnSpPr>
        <p:spPr>
          <a:xfrm flipV="1">
            <a:off x="9592398" y="1690688"/>
            <a:ext cx="0" cy="810135"/>
          </a:xfrm>
          <a:prstGeom prst="straightConnector1">
            <a:avLst/>
          </a:prstGeom>
          <a:ln w="127000">
            <a:solidFill>
              <a:schemeClr val="bg2">
                <a:lumMod val="75000"/>
                <a:alpha val="69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9CCAF55-1B46-2C73-AAD6-791C6BD44076}"/>
              </a:ext>
            </a:extLst>
          </p:cNvPr>
          <p:cNvSpPr txBox="1"/>
          <p:nvPr/>
        </p:nvSpPr>
        <p:spPr>
          <a:xfrm>
            <a:off x="9348616" y="1409963"/>
            <a:ext cx="175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sto MT" panose="02040603050505030304" pitchFamily="18" charset="77"/>
              </a:rPr>
              <a:t>FIU</a:t>
            </a:r>
          </a:p>
        </p:txBody>
      </p:sp>
      <p:pic>
        <p:nvPicPr>
          <p:cNvPr id="5" name="Picture 4" descr="A diagram of a graph&#10;&#10;Description automatically generated">
            <a:extLst>
              <a:ext uri="{FF2B5EF4-FFF2-40B4-BE49-F238E27FC236}">
                <a16:creationId xmlns:a16="http://schemas.microsoft.com/office/drawing/2014/main" id="{A9751631-C32E-48D1-47B5-6B38CB31F5F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4288"/>
          <a:stretch/>
        </p:blipFill>
        <p:spPr>
          <a:xfrm>
            <a:off x="8740459" y="1798388"/>
            <a:ext cx="3210750" cy="346373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1BDDE80-60C7-B640-890A-A00F0F5E97BE}"/>
              </a:ext>
            </a:extLst>
          </p:cNvPr>
          <p:cNvSpPr/>
          <p:nvPr/>
        </p:nvSpPr>
        <p:spPr>
          <a:xfrm>
            <a:off x="8534400" y="1957313"/>
            <a:ext cx="1208314" cy="1863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1BF8D8-94D3-ED90-FB53-FD44106FD32B}"/>
              </a:ext>
            </a:extLst>
          </p:cNvPr>
          <p:cNvSpPr txBox="1"/>
          <p:nvPr/>
        </p:nvSpPr>
        <p:spPr>
          <a:xfrm>
            <a:off x="7509836" y="2632219"/>
            <a:ext cx="1751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sto MT" panose="02040603050505030304" pitchFamily="18" charset="77"/>
              </a:rPr>
              <a:t>OPO for Rydberg scanning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1D9D264-DFB9-9817-3E12-0957500C7489}"/>
              </a:ext>
            </a:extLst>
          </p:cNvPr>
          <p:cNvCxnSpPr/>
          <p:nvPr/>
        </p:nvCxnSpPr>
        <p:spPr>
          <a:xfrm>
            <a:off x="9209653" y="2391506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A8B3CB9-B6E1-9DD9-15FB-E39A9771F5DC}"/>
              </a:ext>
            </a:extLst>
          </p:cNvPr>
          <p:cNvCxnSpPr/>
          <p:nvPr/>
        </p:nvCxnSpPr>
        <p:spPr>
          <a:xfrm>
            <a:off x="9209652" y="2426675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A4A1F02-7C2A-B556-207C-21D0DC999B8F}"/>
              </a:ext>
            </a:extLst>
          </p:cNvPr>
          <p:cNvCxnSpPr/>
          <p:nvPr/>
        </p:nvCxnSpPr>
        <p:spPr>
          <a:xfrm>
            <a:off x="9209652" y="2467704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F64B479-7F76-DC61-9E67-01141771C9AE}"/>
              </a:ext>
            </a:extLst>
          </p:cNvPr>
          <p:cNvCxnSpPr/>
          <p:nvPr/>
        </p:nvCxnSpPr>
        <p:spPr>
          <a:xfrm>
            <a:off x="9209651" y="2532184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120A5BD-C630-2D98-0D24-38CBCE323EB0}"/>
              </a:ext>
            </a:extLst>
          </p:cNvPr>
          <p:cNvCxnSpPr/>
          <p:nvPr/>
        </p:nvCxnSpPr>
        <p:spPr>
          <a:xfrm>
            <a:off x="9209650" y="2631830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9F0A704-9F95-5BDD-6F15-98773A774171}"/>
              </a:ext>
            </a:extLst>
          </p:cNvPr>
          <p:cNvCxnSpPr/>
          <p:nvPr/>
        </p:nvCxnSpPr>
        <p:spPr>
          <a:xfrm>
            <a:off x="9209650" y="2737338"/>
            <a:ext cx="6916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8165FBD-DD4E-23A1-2D76-F06C7CB15DAC}"/>
              </a:ext>
            </a:extLst>
          </p:cNvPr>
          <p:cNvCxnSpPr/>
          <p:nvPr/>
        </p:nvCxnSpPr>
        <p:spPr>
          <a:xfrm flipV="1">
            <a:off x="9592398" y="2500823"/>
            <a:ext cx="0" cy="1353678"/>
          </a:xfrm>
          <a:prstGeom prst="straightConnector1">
            <a:avLst/>
          </a:prstGeom>
          <a:ln w="127000">
            <a:solidFill>
              <a:schemeClr val="accent4">
                <a:alpha val="69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7BBB897-5A66-4205-8D8B-62B396C8E15C}"/>
              </a:ext>
            </a:extLst>
          </p:cNvPr>
          <p:cNvCxnSpPr>
            <a:cxnSpLocks/>
          </p:cNvCxnSpPr>
          <p:nvPr/>
        </p:nvCxnSpPr>
        <p:spPr>
          <a:xfrm flipV="1">
            <a:off x="9592398" y="1690688"/>
            <a:ext cx="0" cy="810135"/>
          </a:xfrm>
          <a:prstGeom prst="straightConnector1">
            <a:avLst/>
          </a:prstGeom>
          <a:ln w="127000">
            <a:solidFill>
              <a:schemeClr val="bg2">
                <a:lumMod val="75000"/>
                <a:alpha val="69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402DBD0-A38A-A188-BF12-3D1A2BBB0829}"/>
              </a:ext>
            </a:extLst>
          </p:cNvPr>
          <p:cNvCxnSpPr/>
          <p:nvPr/>
        </p:nvCxnSpPr>
        <p:spPr>
          <a:xfrm>
            <a:off x="8903744" y="2359478"/>
            <a:ext cx="9878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1634630-3FFA-A87D-D445-9550CBEAA577}"/>
              </a:ext>
            </a:extLst>
          </p:cNvPr>
          <p:cNvSpPr txBox="1"/>
          <p:nvPr/>
        </p:nvSpPr>
        <p:spPr>
          <a:xfrm>
            <a:off x="9348616" y="1409963"/>
            <a:ext cx="175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sto MT" panose="02040603050505030304" pitchFamily="18" charset="77"/>
              </a:rPr>
              <a:t>FIU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3E0A066-088C-1DD8-CE14-2AE12F259091}"/>
              </a:ext>
            </a:extLst>
          </p:cNvPr>
          <p:cNvSpPr txBox="1"/>
          <p:nvPr/>
        </p:nvSpPr>
        <p:spPr>
          <a:xfrm>
            <a:off x="8375800" y="3211738"/>
            <a:ext cx="12623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20 500-20 900 cm</a:t>
            </a:r>
            <a:r>
              <a:rPr lang="en-US" sz="1000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265755720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78F1F-9CC7-839D-9155-E2149606F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DED4D10-0C7C-9267-827B-1E26F937D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dirty="0">
                <a:latin typeface="Calisto MT" panose="02040603050505030304" pitchFamily="18" charset="77"/>
              </a:rPr>
              <a:t>Thank You</a:t>
            </a:r>
            <a:br>
              <a:rPr lang="en-US" sz="3200" dirty="0">
                <a:latin typeface="Calisto MT" panose="02040603050505030304" pitchFamily="18" charset="77"/>
              </a:rPr>
            </a:br>
            <a:endParaRPr lang="en-US" sz="3200" dirty="0"/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74D99BB6-30B4-1B72-86C2-F7CAED32B3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Calisto MT" panose="02040603050505030304" pitchFamily="18" charset="77"/>
              </a:rPr>
              <a:t> 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2185732-3E2F-9EF3-6933-26F0C90E2245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218D0746-8124-23B5-AE56-963FEA38E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B1BE35A0-15D2-A811-8F21-3393278A7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3A89532-2B34-671D-A058-FB7D4BD38EC8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38F6AC8-448F-901C-B327-8216620A247A}"/>
              </a:ext>
            </a:extLst>
          </p:cNvPr>
          <p:cNvGrpSpPr/>
          <p:nvPr/>
        </p:nvGrpSpPr>
        <p:grpSpPr>
          <a:xfrm>
            <a:off x="2705616" y="5505271"/>
            <a:ext cx="6126023" cy="804754"/>
            <a:chOff x="3031701" y="5489224"/>
            <a:chExt cx="6126023" cy="80475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703622C-1652-9EA3-9442-2F8403354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75892"/>
            <a:stretch/>
          </p:blipFill>
          <p:spPr>
            <a:xfrm>
              <a:off x="3031701" y="5489225"/>
              <a:ext cx="1873775" cy="80475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2C4A3C2-35C6-3A26-ED96-A3D139931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5291"/>
            <a:stretch/>
          </p:blipFill>
          <p:spPr>
            <a:xfrm>
              <a:off x="4905476" y="5489224"/>
              <a:ext cx="4252248" cy="804753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3A55AD7-AEE5-05D0-3C80-04492D7BF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82" y="3350754"/>
            <a:ext cx="10821435" cy="161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084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26DB9-0878-5C6D-3218-951907A21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E3AC8-ED2C-3049-E346-61E396552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Calisto MT" panose="02040603050505030304" pitchFamily="18" charset="77"/>
            </a:endParaRP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43846CC9-D5D3-801C-D366-5497A7B1F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Calisto MT" panose="02040603050505030304" pitchFamily="18" charset="77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8DD8A6A-2B5B-12E2-C5EF-75DAFB00F394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9A0BB413-7869-C6B6-E68F-12A7A56D6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95E7C2BA-A404-64B4-83E9-2F994AE09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690AF71C-51FA-0701-8830-7B08AE87808A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5501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97254-1F55-BE94-EF0C-9F6CADF63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Yields and contaminations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DC5CB-1CEE-6927-6AA4-BEE232BEB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FCDCD-B026-7E55-3171-C9921F9DA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Jessica Warbinek - 76th INTC Meeting, May 22 2024</a:t>
            </a:r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FD9DAB-5570-FD1F-0A8B-A8CB2E35F60F}"/>
              </a:ext>
            </a:extLst>
          </p:cNvPr>
          <p:cNvSpPr txBox="1"/>
          <p:nvPr/>
        </p:nvSpPr>
        <p:spPr>
          <a:xfrm>
            <a:off x="5218987" y="1654090"/>
            <a:ext cx="5570523" cy="2141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ISOLTRAP measurements on </a:t>
            </a:r>
            <a:r>
              <a:rPr lang="en-US" baseline="30000" dirty="0"/>
              <a:t>48</a:t>
            </a:r>
            <a:r>
              <a:rPr lang="en-US" dirty="0"/>
              <a:t>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Expect similar level of contamination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Mostly </a:t>
            </a:r>
            <a:r>
              <a:rPr lang="en-US" baseline="30000" dirty="0"/>
              <a:t>32</a:t>
            </a:r>
            <a:r>
              <a:rPr lang="en-US" dirty="0"/>
              <a:t>S</a:t>
            </a:r>
            <a:r>
              <a:rPr lang="en-US" baseline="30000" dirty="0"/>
              <a:t>16</a:t>
            </a:r>
            <a:r>
              <a:rPr lang="en-US" dirty="0"/>
              <a:t>O</a:t>
            </a:r>
            <a:r>
              <a:rPr lang="en-US" baseline="30000" dirty="0"/>
              <a:t>+</a:t>
            </a:r>
            <a:r>
              <a:rPr lang="en-US" dirty="0"/>
              <a:t>, </a:t>
            </a:r>
            <a:r>
              <a:rPr lang="en-US" baseline="30000" dirty="0"/>
              <a:t>96</a:t>
            </a:r>
            <a:r>
              <a:rPr lang="en-US" dirty="0"/>
              <a:t>Kr</a:t>
            </a:r>
            <a:r>
              <a:rPr lang="en-US" baseline="30000" dirty="0"/>
              <a:t>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Narrow beam gate required to reduce contamination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Shifts estimated from worst case of expected background in CRIS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aseline="3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4FFE12-D4B7-62D5-0EA5-219502458184}"/>
              </a:ext>
            </a:extLst>
          </p:cNvPr>
          <p:cNvSpPr txBox="1"/>
          <p:nvPr/>
        </p:nvSpPr>
        <p:spPr>
          <a:xfrm>
            <a:off x="1155111" y="4257732"/>
            <a:ext cx="61483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Mougeot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1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et </a:t>
            </a:r>
            <a:r>
              <a:rPr kumimoji="0" lang="en-US" sz="1100" b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al.,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Phys. Rev. C 102, 014301 (2020).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8F60CC-E1A1-4660-9F55-2D21EEA55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11" y="1582683"/>
            <a:ext cx="4715276" cy="26265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9A7B0D-C62F-95F4-F2EA-A1C274DE7522}"/>
              </a:ext>
            </a:extLst>
          </p:cNvPr>
          <p:cNvSpPr txBox="1"/>
          <p:nvPr/>
        </p:nvSpPr>
        <p:spPr>
          <a:xfrm>
            <a:off x="838200" y="4467403"/>
            <a:ext cx="1081009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Contributions for shift estimate: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Reduction of yield due to narrow beam gate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CRIS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Population of metastable state, hyperfine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 needed for multiple scans (strongly dependent on signal-to-background ratio)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63DDB4-4786-89B6-86FA-71E2288F6606}"/>
              </a:ext>
            </a:extLst>
          </p:cNvPr>
          <p:cNvSpPr txBox="1"/>
          <p:nvPr/>
        </p:nvSpPr>
        <p:spPr>
          <a:xfrm>
            <a:off x="7636914" y="5290328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1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US" sz="11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Koszorus</a:t>
            </a:r>
            <a:r>
              <a:rPr kumimoji="0" lang="en-US" sz="11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Nature Phys. 17 439–443 (2021).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026B849-4412-91DE-2218-4F6974E6D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427" y="3562505"/>
            <a:ext cx="3638566" cy="17128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E5C828B-6C2E-E5A9-909A-7E115D92F8BB}"/>
              </a:ext>
            </a:extLst>
          </p:cNvPr>
          <p:cNvSpPr txBox="1"/>
          <p:nvPr/>
        </p:nvSpPr>
        <p:spPr>
          <a:xfrm>
            <a:off x="8525914" y="4619048"/>
            <a:ext cx="4318000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360 ions/s</a:t>
            </a:r>
          </a:p>
        </p:txBody>
      </p:sp>
    </p:spTree>
    <p:extLst>
      <p:ext uri="{BB962C8B-B14F-4D97-AF65-F5344CB8AC3E}">
        <p14:creationId xmlns:p14="http://schemas.microsoft.com/office/powerpoint/2010/main" val="2623878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B3327-8C6E-655C-B7FC-0FEA6083E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request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7DF0D8D-BE43-919E-047A-ED02BAE58BB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48200" y="1461461"/>
          <a:ext cx="6705600" cy="2578961"/>
        </p:xfrm>
        <a:graphic>
          <a:graphicData uri="http://schemas.openxmlformats.org/drawingml/2006/table">
            <a:tbl>
              <a:tblPr firstRow="1" bandRow="1"/>
              <a:tblGrid>
                <a:gridCol w="728621">
                  <a:extLst>
                    <a:ext uri="{9D8B030D-6E8A-4147-A177-3AD203B41FA5}">
                      <a16:colId xmlns:a16="http://schemas.microsoft.com/office/drawing/2014/main" val="3742880700"/>
                    </a:ext>
                  </a:extLst>
                </a:gridCol>
                <a:gridCol w="1160075">
                  <a:extLst>
                    <a:ext uri="{9D8B030D-6E8A-4147-A177-3AD203B41FA5}">
                      <a16:colId xmlns:a16="http://schemas.microsoft.com/office/drawing/2014/main" val="401717900"/>
                    </a:ext>
                  </a:extLst>
                </a:gridCol>
                <a:gridCol w="1464105">
                  <a:extLst>
                    <a:ext uri="{9D8B030D-6E8A-4147-A177-3AD203B41FA5}">
                      <a16:colId xmlns:a16="http://schemas.microsoft.com/office/drawing/2014/main" val="2571771534"/>
                    </a:ext>
                  </a:extLst>
                </a:gridCol>
                <a:gridCol w="1444584">
                  <a:extLst>
                    <a:ext uri="{9D8B030D-6E8A-4147-A177-3AD203B41FA5}">
                      <a16:colId xmlns:a16="http://schemas.microsoft.com/office/drawing/2014/main" val="2934685499"/>
                    </a:ext>
                  </a:extLst>
                </a:gridCol>
                <a:gridCol w="1908215">
                  <a:extLst>
                    <a:ext uri="{9D8B030D-6E8A-4147-A177-3AD203B41FA5}">
                      <a16:colId xmlns:a16="http://schemas.microsoft.com/office/drawing/2014/main" val="1006212557"/>
                    </a:ext>
                  </a:extLst>
                </a:gridCol>
              </a:tblGrid>
              <a:tr h="411441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Half live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Yields </a:t>
                      </a:r>
                      <a:r>
                        <a:rPr lang="el-GR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(/μ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Shifts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New results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558878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38-44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&gt; 8s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baseline="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540800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30000" dirty="0"/>
                        <a:t>46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8.4 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1.11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20091455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45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21.48(15) s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3.49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I</a:t>
                      </a:r>
                      <a:r>
                        <a:rPr lang="en-US" sz="1600" dirty="0"/>
                        <a:t>, </a:t>
                      </a:r>
                      <a:r>
                        <a:rPr lang="el-GR" sz="1600" i="1" dirty="0"/>
                        <a:t>μ</a:t>
                      </a:r>
                      <a:r>
                        <a:rPr lang="en-US" sz="1600" i="1" dirty="0"/>
                        <a:t>, Q</a:t>
                      </a:r>
                      <a:r>
                        <a:rPr lang="en-US" sz="1600" i="1" baseline="-25000" dirty="0"/>
                        <a:t>s</a:t>
                      </a:r>
                      <a:r>
                        <a:rPr lang="en-US" sz="1600" i="1" dirty="0"/>
                        <a:t>, δ</a:t>
                      </a:r>
                      <a:r>
                        <a:rPr lang="en-US" sz="1600" i="0" dirty="0"/>
                        <a:t>〈</a:t>
                      </a:r>
                      <a:r>
                        <a:rPr lang="en-US" sz="1600" i="1" dirty="0"/>
                        <a:t>r</a:t>
                      </a:r>
                      <a:r>
                        <a:rPr lang="en-US" sz="1600" i="1" baseline="30000" dirty="0"/>
                        <a:t>2</a:t>
                      </a:r>
                      <a:r>
                        <a:rPr lang="en-US" sz="1600" i="0" baseline="0" dirty="0"/>
                        <a:t>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5686328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30000" dirty="0"/>
                        <a:t>47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1.23(3) 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7.72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/>
                        <a:t>I</a:t>
                      </a:r>
                      <a:r>
                        <a:rPr lang="en-US" sz="1600" dirty="0"/>
                        <a:t>, </a:t>
                      </a:r>
                      <a:r>
                        <a:rPr lang="el-GR" sz="1600" i="1" dirty="0"/>
                        <a:t>μ</a:t>
                      </a:r>
                      <a:r>
                        <a:rPr lang="en-US" sz="1600" i="1" dirty="0"/>
                        <a:t>, Q</a:t>
                      </a:r>
                      <a:r>
                        <a:rPr lang="en-US" sz="1600" i="1" baseline="-25000" dirty="0"/>
                        <a:t>s</a:t>
                      </a:r>
                      <a:r>
                        <a:rPr lang="en-US" sz="1600" i="1" dirty="0"/>
                        <a:t>, δ</a:t>
                      </a:r>
                      <a:r>
                        <a:rPr lang="en-US" sz="1600" i="0" dirty="0"/>
                        <a:t>〈</a:t>
                      </a:r>
                      <a:r>
                        <a:rPr lang="en-US" sz="1600" i="1" dirty="0"/>
                        <a:t>r</a:t>
                      </a:r>
                      <a:r>
                        <a:rPr lang="en-US" sz="1600" i="1" baseline="30000" dirty="0"/>
                        <a:t>2</a:t>
                      </a:r>
                      <a:r>
                        <a:rPr lang="en-US" sz="1600" i="0" baseline="0" dirty="0"/>
                        <a:t>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749499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30000" dirty="0"/>
                        <a:t>48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415(15) </a:t>
                      </a:r>
                      <a:r>
                        <a:rPr lang="en-US" sz="16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1.58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/>
                        <a:t>δ</a:t>
                      </a:r>
                      <a:r>
                        <a:rPr lang="en-US" sz="1600" i="0" dirty="0"/>
                        <a:t>〈</a:t>
                      </a:r>
                      <a:r>
                        <a:rPr lang="en-US" sz="1600" i="1" dirty="0"/>
                        <a:t>r</a:t>
                      </a:r>
                      <a:r>
                        <a:rPr lang="en-US" sz="1600" i="1" baseline="30000" dirty="0"/>
                        <a:t>2</a:t>
                      </a:r>
                      <a:r>
                        <a:rPr lang="en-US" sz="1600" i="0" baseline="0" dirty="0"/>
                        <a:t>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33812350"/>
                  </a:ext>
                </a:extLst>
              </a:tr>
              <a:tr h="40643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Stable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CRIS setup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 (no protons)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47466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D85D5-A24E-E65B-AFAB-95A06CC9A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15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D4A2C3-518C-291B-0792-6AF065AA11FF}"/>
              </a:ext>
            </a:extLst>
          </p:cNvPr>
          <p:cNvSpPr txBox="1"/>
          <p:nvPr/>
        </p:nvSpPr>
        <p:spPr>
          <a:xfrm>
            <a:off x="330200" y="1769791"/>
            <a:ext cx="4318000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UCx target + FEBIAD plasma ion source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Yields (extrapolated) sufficient for CRIS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Contamination known (ISOLTRAP)</a:t>
            </a:r>
          </a:p>
          <a:p>
            <a:pPr>
              <a:lnSpc>
                <a:spcPct val="150000"/>
              </a:lnSpc>
            </a:pPr>
            <a:r>
              <a:rPr lang="en-US" dirty="0"/>
              <a:t>Measurements feasible down to </a:t>
            </a:r>
            <a:r>
              <a:rPr lang="en-US" baseline="30000" dirty="0"/>
              <a:t>48</a:t>
            </a:r>
            <a:r>
              <a:rPr lang="en-US" dirty="0"/>
              <a:t>Ar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11C102C-B838-A1EF-D548-D6F8E0C33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Jessica Warbinek - 76th INTC Meeting, May 22 2024</a:t>
            </a:r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65E92C-3107-91DE-F0F2-B799C521B4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980"/>
          <a:stretch/>
        </p:blipFill>
        <p:spPr>
          <a:xfrm>
            <a:off x="1857080" y="3838933"/>
            <a:ext cx="3751026" cy="18901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0E4066F-DE2A-A038-791A-A16F213A6584}"/>
              </a:ext>
            </a:extLst>
          </p:cNvPr>
          <p:cNvSpPr txBox="1"/>
          <p:nvPr/>
        </p:nvSpPr>
        <p:spPr>
          <a:xfrm>
            <a:off x="124330" y="5934875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1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R.P. de Groote et al., Nature Phys. 16, 620–624 (2020). 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1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US" sz="11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Koszorus</a:t>
            </a:r>
            <a:r>
              <a:rPr kumimoji="0" lang="en-US" sz="11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Nature Phys. 17 439–443 (2021).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0DE015-040F-90A6-EC28-88B769A5AE8C}"/>
              </a:ext>
            </a:extLst>
          </p:cNvPr>
          <p:cNvSpPr txBox="1"/>
          <p:nvPr/>
        </p:nvSpPr>
        <p:spPr>
          <a:xfrm>
            <a:off x="4648200" y="5491991"/>
            <a:ext cx="4318000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20 ions/s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E2E68E-6D0D-CADA-EB98-FDAA0D4D0622}"/>
              </a:ext>
            </a:extLst>
          </p:cNvPr>
          <p:cNvSpPr txBox="1"/>
          <p:nvPr/>
        </p:nvSpPr>
        <p:spPr>
          <a:xfrm>
            <a:off x="9011450" y="5549774"/>
            <a:ext cx="4318000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360 ions/s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46972E-7379-4F2F-A3F1-C2F164F763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315"/>
          <a:stretch/>
        </p:blipFill>
        <p:spPr>
          <a:xfrm>
            <a:off x="7769372" y="4111771"/>
            <a:ext cx="3439324" cy="146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51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B3327-8C6E-655C-B7FC-0FEA6083E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request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7DF0D8D-BE43-919E-047A-ED02BAE58BB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48200" y="1461461"/>
          <a:ext cx="6705600" cy="2578961"/>
        </p:xfrm>
        <a:graphic>
          <a:graphicData uri="http://schemas.openxmlformats.org/drawingml/2006/table">
            <a:tbl>
              <a:tblPr firstRow="1" bandRow="1"/>
              <a:tblGrid>
                <a:gridCol w="728621">
                  <a:extLst>
                    <a:ext uri="{9D8B030D-6E8A-4147-A177-3AD203B41FA5}">
                      <a16:colId xmlns:a16="http://schemas.microsoft.com/office/drawing/2014/main" val="3742880700"/>
                    </a:ext>
                  </a:extLst>
                </a:gridCol>
                <a:gridCol w="1160075">
                  <a:extLst>
                    <a:ext uri="{9D8B030D-6E8A-4147-A177-3AD203B41FA5}">
                      <a16:colId xmlns:a16="http://schemas.microsoft.com/office/drawing/2014/main" val="401717900"/>
                    </a:ext>
                  </a:extLst>
                </a:gridCol>
                <a:gridCol w="1464105">
                  <a:extLst>
                    <a:ext uri="{9D8B030D-6E8A-4147-A177-3AD203B41FA5}">
                      <a16:colId xmlns:a16="http://schemas.microsoft.com/office/drawing/2014/main" val="2571771534"/>
                    </a:ext>
                  </a:extLst>
                </a:gridCol>
                <a:gridCol w="1444584">
                  <a:extLst>
                    <a:ext uri="{9D8B030D-6E8A-4147-A177-3AD203B41FA5}">
                      <a16:colId xmlns:a16="http://schemas.microsoft.com/office/drawing/2014/main" val="2934685499"/>
                    </a:ext>
                  </a:extLst>
                </a:gridCol>
                <a:gridCol w="1908215">
                  <a:extLst>
                    <a:ext uri="{9D8B030D-6E8A-4147-A177-3AD203B41FA5}">
                      <a16:colId xmlns:a16="http://schemas.microsoft.com/office/drawing/2014/main" val="1006212557"/>
                    </a:ext>
                  </a:extLst>
                </a:gridCol>
              </a:tblGrid>
              <a:tr h="411441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Half live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Yields </a:t>
                      </a:r>
                      <a:r>
                        <a:rPr lang="el-GR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(/μ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Shifts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New results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558878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38-44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&gt; 8s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baseline="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540800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30000" dirty="0"/>
                        <a:t>46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8.4 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1.11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20091455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45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21.48(15) s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3.49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I</a:t>
                      </a:r>
                      <a:r>
                        <a:rPr lang="en-US" sz="1600" dirty="0"/>
                        <a:t>, </a:t>
                      </a:r>
                      <a:r>
                        <a:rPr lang="el-GR" sz="1600" i="1" dirty="0"/>
                        <a:t>μ</a:t>
                      </a:r>
                      <a:r>
                        <a:rPr lang="en-US" sz="1600" i="1" dirty="0"/>
                        <a:t>, Q</a:t>
                      </a:r>
                      <a:r>
                        <a:rPr lang="en-US" sz="1600" i="1" baseline="-25000" dirty="0"/>
                        <a:t>s</a:t>
                      </a:r>
                      <a:r>
                        <a:rPr lang="en-US" sz="1600" i="1" dirty="0"/>
                        <a:t>, δ</a:t>
                      </a:r>
                      <a:r>
                        <a:rPr lang="en-US" sz="1600" i="0" dirty="0"/>
                        <a:t>〈</a:t>
                      </a:r>
                      <a:r>
                        <a:rPr lang="en-US" sz="1600" i="1" dirty="0"/>
                        <a:t>r</a:t>
                      </a:r>
                      <a:r>
                        <a:rPr lang="en-US" sz="1600" i="1" baseline="30000" dirty="0"/>
                        <a:t>2</a:t>
                      </a:r>
                      <a:r>
                        <a:rPr lang="en-US" sz="1600" i="0" baseline="0" dirty="0"/>
                        <a:t>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5686328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30000" dirty="0"/>
                        <a:t>47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1.23(3) 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7.72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/>
                        <a:t>I</a:t>
                      </a:r>
                      <a:r>
                        <a:rPr lang="en-US" sz="1600" dirty="0"/>
                        <a:t>, </a:t>
                      </a:r>
                      <a:r>
                        <a:rPr lang="el-GR" sz="1600" i="1" dirty="0"/>
                        <a:t>μ</a:t>
                      </a:r>
                      <a:r>
                        <a:rPr lang="en-US" sz="1600" i="1" dirty="0"/>
                        <a:t>, Q</a:t>
                      </a:r>
                      <a:r>
                        <a:rPr lang="en-US" sz="1600" i="1" baseline="-25000" dirty="0"/>
                        <a:t>s</a:t>
                      </a:r>
                      <a:r>
                        <a:rPr lang="en-US" sz="1600" i="1" dirty="0"/>
                        <a:t>, δ</a:t>
                      </a:r>
                      <a:r>
                        <a:rPr lang="en-US" sz="1600" i="0" dirty="0"/>
                        <a:t>〈</a:t>
                      </a:r>
                      <a:r>
                        <a:rPr lang="en-US" sz="1600" i="1" dirty="0"/>
                        <a:t>r</a:t>
                      </a:r>
                      <a:r>
                        <a:rPr lang="en-US" sz="1600" i="1" baseline="30000" dirty="0"/>
                        <a:t>2</a:t>
                      </a:r>
                      <a:r>
                        <a:rPr lang="en-US" sz="1600" i="0" baseline="0" dirty="0"/>
                        <a:t>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749499"/>
                  </a:ext>
                </a:extLst>
              </a:tr>
              <a:tr h="3522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30000" dirty="0"/>
                        <a:t>48</a:t>
                      </a:r>
                      <a:r>
                        <a:rPr lang="en-US" sz="1600" dirty="0"/>
                        <a:t>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415(15) </a:t>
                      </a:r>
                      <a:r>
                        <a:rPr lang="en-US" sz="16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1.58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/>
                        <a:t>δ</a:t>
                      </a:r>
                      <a:r>
                        <a:rPr lang="en-US" sz="1600" i="0" dirty="0"/>
                        <a:t>〈</a:t>
                      </a:r>
                      <a:r>
                        <a:rPr lang="en-US" sz="1600" i="1" dirty="0"/>
                        <a:t>r</a:t>
                      </a:r>
                      <a:r>
                        <a:rPr lang="en-US" sz="1600" i="1" baseline="30000" dirty="0"/>
                        <a:t>2</a:t>
                      </a:r>
                      <a:r>
                        <a:rPr lang="en-US" sz="1600" i="0" baseline="0" dirty="0"/>
                        <a:t>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33812350"/>
                  </a:ext>
                </a:extLst>
              </a:tr>
              <a:tr h="40643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Stable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CRIS setup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 (no protons)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47466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D85D5-A24E-E65B-AFAB-95A06CC9A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16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89A2A2-DC33-21FB-22C5-9CE976D66E32}"/>
              </a:ext>
            </a:extLst>
          </p:cNvPr>
          <p:cNvSpPr txBox="1"/>
          <p:nvPr/>
        </p:nvSpPr>
        <p:spPr>
          <a:xfrm>
            <a:off x="243840" y="5909995"/>
            <a:ext cx="8244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TAC comments: The TAC does not foresee any serious issues with this proposal.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9E725F-9441-3D29-6C17-74323B0EEE37}"/>
              </a:ext>
            </a:extLst>
          </p:cNvPr>
          <p:cNvSpPr txBox="1"/>
          <p:nvPr/>
        </p:nvSpPr>
        <p:spPr>
          <a:xfrm>
            <a:off x="243840" y="3925808"/>
            <a:ext cx="107746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Stable </a:t>
            </a:r>
            <a:r>
              <a:rPr lang="en-US" dirty="0" err="1"/>
              <a:t>beamtuning</a:t>
            </a:r>
            <a:r>
              <a:rPr lang="en-US" dirty="0"/>
              <a:t> for </a:t>
            </a:r>
            <a:r>
              <a:rPr lang="en-US" b="1" dirty="0"/>
              <a:t>CRIS setup</a:t>
            </a:r>
            <a:r>
              <a:rPr lang="en-US" dirty="0"/>
              <a:t>: </a:t>
            </a:r>
            <a:r>
              <a:rPr lang="en-US" dirty="0">
                <a:solidFill>
                  <a:schemeClr val="accent5"/>
                </a:solidFill>
              </a:rPr>
              <a:t>3 shifts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/>
              <a:t>Reference measurements </a:t>
            </a:r>
            <a:r>
              <a:rPr lang="en-US" dirty="0"/>
              <a:t>throughout experiment,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calibration of voltage drifts and systematic effects: </a:t>
            </a:r>
            <a:r>
              <a:rPr lang="en-US" dirty="0">
                <a:solidFill>
                  <a:schemeClr val="accent5"/>
                </a:solidFill>
              </a:rPr>
              <a:t>5 shifts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/>
              <a:t>Laser spectroscopy </a:t>
            </a:r>
            <a:r>
              <a:rPr lang="en-US" dirty="0"/>
              <a:t>of </a:t>
            </a:r>
            <a:r>
              <a:rPr lang="en-US" baseline="30000" dirty="0"/>
              <a:t>45</a:t>
            </a:r>
            <a:r>
              <a:rPr lang="en-US" dirty="0"/>
              <a:t>Ar: </a:t>
            </a:r>
            <a:r>
              <a:rPr lang="en-US" dirty="0">
                <a:solidFill>
                  <a:schemeClr val="accent5"/>
                </a:solidFill>
              </a:rPr>
              <a:t>2 shifts</a:t>
            </a:r>
            <a:r>
              <a:rPr lang="en-US" dirty="0"/>
              <a:t>, </a:t>
            </a:r>
            <a:r>
              <a:rPr lang="en-US" b="1" dirty="0"/>
              <a:t>Laser spectroscopy </a:t>
            </a:r>
            <a:r>
              <a:rPr lang="en-US" dirty="0"/>
              <a:t>of </a:t>
            </a:r>
            <a:r>
              <a:rPr lang="en-US" baseline="30000" dirty="0"/>
              <a:t>47,48</a:t>
            </a:r>
            <a:r>
              <a:rPr lang="en-US" dirty="0"/>
              <a:t>Ar: </a:t>
            </a:r>
            <a:r>
              <a:rPr lang="en-US" dirty="0">
                <a:solidFill>
                  <a:schemeClr val="accent5"/>
                </a:solidFill>
              </a:rPr>
              <a:t>11</a:t>
            </a:r>
            <a:r>
              <a:rPr lang="en-US" dirty="0"/>
              <a:t> shifts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Shifts requested account for expected contamination and reduction of yields by using a narrow </a:t>
            </a:r>
            <a:r>
              <a:rPr lang="en-US" dirty="0" err="1"/>
              <a:t>beamgate</a:t>
            </a:r>
            <a:endParaRPr lang="en-US" dirty="0"/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11C102C-B838-A1EF-D548-D6F8E0C33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Jessica Warbinek - 76th INTC Meeting, May 22 2024</a:t>
            </a:r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EC5F9E-6C6F-8019-8475-8E003A84987A}"/>
              </a:ext>
            </a:extLst>
          </p:cNvPr>
          <p:cNvSpPr txBox="1"/>
          <p:nvPr/>
        </p:nvSpPr>
        <p:spPr>
          <a:xfrm>
            <a:off x="330200" y="1769791"/>
            <a:ext cx="4318000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UCx target + FEBIAD plasma ion source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Yields (extrapolated) sufficient for CRIS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Contamination known (ISOLTRAP)</a:t>
            </a:r>
          </a:p>
          <a:p>
            <a:pPr>
              <a:lnSpc>
                <a:spcPct val="150000"/>
              </a:lnSpc>
            </a:pPr>
            <a:r>
              <a:rPr lang="en-US" dirty="0"/>
              <a:t>Measurements feasible down to </a:t>
            </a:r>
            <a:r>
              <a:rPr lang="en-US" baseline="30000" dirty="0"/>
              <a:t>48</a:t>
            </a:r>
            <a:r>
              <a:rPr lang="en-US" dirty="0"/>
              <a:t>Ar</a:t>
            </a:r>
          </a:p>
        </p:txBody>
      </p:sp>
    </p:spTree>
    <p:extLst>
      <p:ext uri="{BB962C8B-B14F-4D97-AF65-F5344CB8AC3E}">
        <p14:creationId xmlns:p14="http://schemas.microsoft.com/office/powerpoint/2010/main" val="3417719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935E7-B7A2-8991-D6A9-CCF2550BC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674A-2F22-C818-9E65-D55BE5D60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  <a:cs typeface="Angsana New" panose="02020603050405020304" pitchFamily="18" charset="-34"/>
              </a:rPr>
              <a:t>Status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97C36263-A15D-F476-B229-C0DC14829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85" y="1296915"/>
            <a:ext cx="9237784" cy="435133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sto MT" panose="02040603050505030304" pitchFamily="18" charset="77"/>
                <a:cs typeface="Angsana New" panose="02020603050405020304" pitchFamily="18" charset="-34"/>
              </a:rPr>
              <a:t>Defended to INTC in May 2024. </a:t>
            </a:r>
            <a:r>
              <a:rPr lang="en-US" sz="2400" dirty="0">
                <a:latin typeface="Calisto MT" panose="02040603050505030304" pitchFamily="18" charset="77"/>
                <a:cs typeface="Angsana New" panose="02020603050405020304" pitchFamily="18" charset="-34"/>
                <a:hlinkClick r:id="rId2"/>
              </a:rPr>
              <a:t>https://cds.cern.ch/record/2894938/files/INTC-P-702.pdf</a:t>
            </a:r>
            <a:r>
              <a:rPr lang="en-US" sz="2400" dirty="0">
                <a:latin typeface="Calisto MT" panose="02040603050505030304" pitchFamily="18" charset="77"/>
                <a:cs typeface="Angsana New" panose="02020603050405020304" pitchFamily="18" charset="-34"/>
              </a:rPr>
              <a:t> </a:t>
            </a:r>
          </a:p>
          <a:p>
            <a:r>
              <a:rPr lang="en-US" sz="2400" dirty="0">
                <a:latin typeface="Calisto MT" panose="02040603050505030304" pitchFamily="18" charset="77"/>
                <a:cs typeface="Angsana New" panose="02020603050405020304" pitchFamily="18" charset="-34"/>
              </a:rPr>
              <a:t>21 total shifts approved (3 stable beam setup, 18 radioactive)</a:t>
            </a:r>
          </a:p>
          <a:p>
            <a:r>
              <a:rPr lang="en-US" sz="2400" dirty="0">
                <a:latin typeface="Calisto MT" panose="02040603050505030304" pitchFamily="18" charset="77"/>
                <a:cs typeface="Angsana New" panose="02020603050405020304" pitchFamily="18" charset="-34"/>
              </a:rPr>
              <a:t>Requested for scheduling April/May 2025</a:t>
            </a:r>
          </a:p>
          <a:p>
            <a:endParaRPr lang="en-US" sz="2400" dirty="0">
              <a:latin typeface="Calisto MT" panose="02040603050505030304" pitchFamily="18" charset="77"/>
              <a:cs typeface="Angsana New" panose="02020603050405020304" pitchFamily="18" charset="-34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B447265-A5F5-B43E-4B61-0168E494C54A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9C789196-6380-0D91-A14D-98BEAD8922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EC096CC0-8540-D2D2-B95D-A1CB60204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5FC04744-6130-155D-653B-C67D9E2A8038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  <a:cs typeface="Angsana New" panose="02020603050405020304" pitchFamily="18" charset="-34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5CA6047-810C-4E00-BEBA-8136B15BD46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7605" b="59062"/>
          <a:stretch/>
        </p:blipFill>
        <p:spPr>
          <a:xfrm>
            <a:off x="5309589" y="2992151"/>
            <a:ext cx="6255226" cy="294894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49486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735D6-A7C0-3C1D-7C5E-118422839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A9112-07A2-B5A6-9788-C0BC88E2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  <a:cs typeface="Angsana New" panose="02020603050405020304" pitchFamily="18" charset="-34"/>
              </a:rPr>
              <a:t>Status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5D229C1-F50F-FB35-DF27-CC8D1B9C3A2F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BAC90B12-5F83-34D3-C2FB-29F89D561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8B7A4D46-B438-6F38-D852-A29A95F2F0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F15E42F-9B5B-C4E2-2434-CFE96FF5824D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  <a:cs typeface="Angsana New" panose="02020603050405020304" pitchFamily="18" charset="-34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28442E3-623F-A1D6-70A3-862E5A903EB2}"/>
              </a:ext>
            </a:extLst>
          </p:cNvPr>
          <p:cNvSpPr txBox="1"/>
          <p:nvPr/>
        </p:nvSpPr>
        <p:spPr>
          <a:xfrm>
            <a:off x="2891228" y="4655373"/>
            <a:ext cx="6101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</a:t>
            </a:r>
            <a:endParaRPr lang="en-US" dirty="0"/>
          </a:p>
        </p:txBody>
      </p:sp>
      <p:pic>
        <p:nvPicPr>
          <p:cNvPr id="9" name="Picture 8" descr="A diagram of a proposal&#10;&#10;AI-generated content may be incorrect.">
            <a:extLst>
              <a:ext uri="{FF2B5EF4-FFF2-40B4-BE49-F238E27FC236}">
                <a16:creationId xmlns:a16="http://schemas.microsoft.com/office/drawing/2014/main" id="{C74E1782-17A0-ADAB-4D5C-A2384CDCA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630" y="1657350"/>
            <a:ext cx="5105400" cy="35433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565AE5D-773F-42EE-2447-0138CE662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4710" y="1690688"/>
            <a:ext cx="6637290" cy="4351338"/>
          </a:xfrm>
        </p:spPr>
        <p:txBody>
          <a:bodyPr>
            <a:normAutofit/>
          </a:bodyPr>
          <a:lstStyle/>
          <a:p>
            <a:pPr marL="0" indent="0" algn="l" rtl="0" fontAlgn="base">
              <a:lnSpc>
                <a:spcPct val="100000"/>
              </a:lnSpc>
              <a:buNone/>
            </a:pPr>
            <a:endParaRPr lang="en-US" sz="1800" dirty="0">
              <a:latin typeface="Calisto MT" panose="02040603050505030304" pitchFamily="18" charset="77"/>
            </a:endParaRPr>
          </a:p>
          <a:p>
            <a:pPr marL="0" indent="0" algn="l" rtl="0" fontAlgn="base">
              <a:lnSpc>
                <a:spcPct val="100000"/>
              </a:lnSpc>
              <a:buNone/>
            </a:pPr>
            <a:r>
              <a:rPr lang="en-US" sz="240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Persistence of N=28 shell closure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below 48Ca​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Complete disappearance in 42Si​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Signatures of shape coexistence in 44S​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Study onset of collectivity​</a:t>
            </a:r>
          </a:p>
          <a:p>
            <a:endParaRPr lang="en-US" sz="2400" dirty="0">
              <a:latin typeface="Calisto MT" panose="0204060305050503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16853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C88EB-57D0-07D1-DFA8-33C7D9BC3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BC0D6-F8B5-ECD2-D8C5-732DE029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</a:rPr>
              <a:t>Physics goals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2F7D652C-CD17-ADB8-B328-FD01FD527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37290" cy="435133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sto MT" panose="02040603050505030304" pitchFamily="18" charset="77"/>
              </a:rPr>
              <a:t>Crossing N=28, want to complete the picture with complete moments</a:t>
            </a:r>
          </a:p>
          <a:p>
            <a:r>
              <a:rPr lang="en-US" sz="2400" dirty="0">
                <a:latin typeface="Calisto MT" panose="02040603050505030304" pitchFamily="18" charset="77"/>
              </a:rPr>
              <a:t>Determine strength of closure in </a:t>
            </a:r>
            <a:r>
              <a:rPr lang="en-US" sz="2400" dirty="0" err="1">
                <a:latin typeface="Calisto MT" panose="02040603050505030304" pitchFamily="18" charset="77"/>
              </a:rPr>
              <a:t>Ar</a:t>
            </a:r>
            <a:endParaRPr lang="en-US" sz="2400" dirty="0">
              <a:latin typeface="Calisto MT" panose="02040603050505030304" pitchFamily="18" charset="77"/>
            </a:endParaRPr>
          </a:p>
          <a:p>
            <a:r>
              <a:rPr lang="en-US" sz="2400" dirty="0">
                <a:latin typeface="Calisto MT" panose="02040603050505030304" pitchFamily="18" charset="77"/>
              </a:rPr>
              <a:t>Experimental g-factors and q moments for </a:t>
            </a:r>
            <a:r>
              <a:rPr lang="en-US" sz="2400" dirty="0" err="1">
                <a:latin typeface="Calisto MT" panose="02040603050505030304" pitchFamily="18" charset="77"/>
              </a:rPr>
              <a:t>Ar</a:t>
            </a:r>
            <a:r>
              <a:rPr lang="en-US" sz="2400" dirty="0">
                <a:latin typeface="Calisto MT" panose="02040603050505030304" pitchFamily="18" charset="77"/>
              </a:rPr>
              <a:t> follow the same trend as Ca</a:t>
            </a:r>
          </a:p>
          <a:p>
            <a:r>
              <a:rPr lang="en-US" sz="2400" dirty="0">
                <a:latin typeface="Calisto MT" panose="02040603050505030304" pitchFamily="18" charset="77"/>
              </a:rPr>
              <a:t>Moments of </a:t>
            </a:r>
            <a:r>
              <a:rPr lang="en-US" sz="2400" baseline="30000" dirty="0">
                <a:latin typeface="Calisto MT" panose="02040603050505030304" pitchFamily="18" charset="77"/>
              </a:rPr>
              <a:t>45,47</a:t>
            </a:r>
            <a:r>
              <a:rPr lang="en-US" sz="2400" dirty="0">
                <a:latin typeface="Calisto MT" panose="02040603050505030304" pitchFamily="18" charset="77"/>
              </a:rPr>
              <a:t>Ar will be sensitive to the presence of mixed configurations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45B8D6A-261D-7042-B354-5CDC7E907B55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3EC4CC81-1478-ADE1-44D3-B5A754FEA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7DC06BE6-5C37-46BE-B925-4ACE4E531C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E9F27E1F-3BB6-EFC4-C15D-D4A55CD975EE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EB2CDE5-01F9-A191-BD97-11D363832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444" y="761495"/>
            <a:ext cx="3903345" cy="491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B9A8B4-CAA3-F5DE-DD5B-3891EF494F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477" y="4701254"/>
            <a:ext cx="7367490" cy="111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104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00846-FC8F-DD2B-4A5A-540C19F7D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3AC1C-3E50-40C6-BDEF-4D4C4CBF1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</a:rPr>
              <a:t>Physics goals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E562236D-58F2-4E33-B82E-652998DDB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37290" cy="435133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sto MT" panose="02040603050505030304" pitchFamily="18" charset="77"/>
              </a:rPr>
              <a:t>Crossing N=28, want to complete the picture with complete moments</a:t>
            </a:r>
          </a:p>
          <a:p>
            <a:r>
              <a:rPr lang="en-US" sz="2400" dirty="0">
                <a:latin typeface="Calisto MT" panose="02040603050505030304" pitchFamily="18" charset="77"/>
              </a:rPr>
              <a:t>Determine strength of closure in </a:t>
            </a:r>
            <a:r>
              <a:rPr lang="en-US" sz="2400" dirty="0" err="1">
                <a:latin typeface="Calisto MT" panose="02040603050505030304" pitchFamily="18" charset="77"/>
              </a:rPr>
              <a:t>Ar</a:t>
            </a:r>
            <a:endParaRPr lang="en-US" sz="2400" dirty="0">
              <a:latin typeface="Calisto MT" panose="02040603050505030304" pitchFamily="18" charset="77"/>
            </a:endParaRPr>
          </a:p>
          <a:p>
            <a:r>
              <a:rPr lang="en-US" sz="2400" dirty="0">
                <a:latin typeface="Calisto MT" panose="02040603050505030304" pitchFamily="18" charset="77"/>
              </a:rPr>
              <a:t>Investigate charge radii crossing N=28 towards N=32 </a:t>
            </a:r>
          </a:p>
          <a:p>
            <a:r>
              <a:rPr lang="en-US" sz="2400" dirty="0">
                <a:latin typeface="Calisto MT" panose="02040603050505030304" pitchFamily="18" charset="77"/>
              </a:rPr>
              <a:t>Predicted bubble nuclei for </a:t>
            </a:r>
            <a:r>
              <a:rPr lang="en-US" sz="2400" baseline="30000" dirty="0">
                <a:latin typeface="Calisto MT" panose="02040603050505030304" pitchFamily="18" charset="77"/>
              </a:rPr>
              <a:t>46</a:t>
            </a:r>
            <a:r>
              <a:rPr lang="en-US" sz="2400" dirty="0">
                <a:latin typeface="Calisto MT" panose="02040603050505030304" pitchFamily="18" charset="77"/>
              </a:rPr>
              <a:t>Ar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39CCB09-4AB3-E6C2-2AD8-D76262AD4FD6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3E0470D1-D8B2-6699-C8EA-989D12B76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2E7995FF-8768-412F-42C5-956720F62E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ABE03D1-EFC3-25B4-65A6-1ED3BC314C2B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2AD43B0-28D3-C06E-941C-566B41F07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00" y="4736365"/>
            <a:ext cx="7367490" cy="11182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E3358E-9922-2E84-A880-73E0E746BFA7}"/>
              </a:ext>
            </a:extLst>
          </p:cNvPr>
          <p:cNvSpPr txBox="1"/>
          <p:nvPr/>
        </p:nvSpPr>
        <p:spPr>
          <a:xfrm>
            <a:off x="4857520" y="4213145"/>
            <a:ext cx="641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5/2</a:t>
            </a:r>
            <a:r>
              <a:rPr lang="en-US" sz="1400" baseline="30000" dirty="0"/>
              <a:t>-</a:t>
            </a:r>
            <a:r>
              <a:rPr lang="en-US" sz="1400" dirty="0"/>
              <a:t>, 7/2</a:t>
            </a:r>
            <a:r>
              <a:rPr lang="en-US" sz="1400" baseline="30000" dirty="0"/>
              <a:t>-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BA6F2C-8E2A-0707-48EA-5B8B131CDB16}"/>
              </a:ext>
            </a:extLst>
          </p:cNvPr>
          <p:cNvSpPr txBox="1"/>
          <p:nvPr/>
        </p:nvSpPr>
        <p:spPr>
          <a:xfrm>
            <a:off x="6135752" y="4313443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(3/2)</a:t>
            </a:r>
            <a:r>
              <a:rPr lang="en-US" sz="1400" baseline="30000" dirty="0"/>
              <a:t>-</a:t>
            </a:r>
            <a:endParaRPr lang="en-US" sz="1400" dirty="0"/>
          </a:p>
        </p:txBody>
      </p:sp>
      <p:pic>
        <p:nvPicPr>
          <p:cNvPr id="7" name="Content Placeholder 5" descr="A graph of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C19E726C-6F93-4F65-490E-E6AD0F3F55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90" y="592024"/>
            <a:ext cx="4526364" cy="29718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D26FA5-7D9F-BEE2-94B4-677209D4B1E1}"/>
              </a:ext>
            </a:extLst>
          </p:cNvPr>
          <p:cNvSpPr txBox="1"/>
          <p:nvPr/>
        </p:nvSpPr>
        <p:spPr>
          <a:xfrm>
            <a:off x="8715644" y="3622488"/>
            <a:ext cx="61018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US" sz="1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sto MT" panose="02040603050505030304" pitchFamily="18" charset="77"/>
              </a:rPr>
              <a:t>K. Blaum et al., </a:t>
            </a:r>
            <a:r>
              <a:rPr lang="en-US" sz="1000" b="0" i="0" u="none" strike="noStrike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sto MT" panose="02040603050505030304" pitchFamily="18" charset="77"/>
              </a:rPr>
              <a:t>Nucl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sto MT" panose="02040603050505030304" pitchFamily="18" charset="77"/>
              </a:rPr>
              <a:t>. Phys. A 799, 30–45 (2008).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​</a:t>
            </a:r>
          </a:p>
          <a:p>
            <a:pPr algn="l" rtl="0" fontAlgn="base"/>
            <a:r>
              <a:rPr lang="en-US" sz="1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sto MT" panose="02040603050505030304" pitchFamily="18" charset="77"/>
              </a:rPr>
              <a:t>I. Angeli, K.P. </a:t>
            </a:r>
            <a:r>
              <a:rPr lang="en-US" sz="1000" b="0" i="0" u="none" strike="noStrike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sto MT" panose="02040603050505030304" pitchFamily="18" charset="77"/>
              </a:rPr>
              <a:t>Marinova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sto MT" panose="02040603050505030304" pitchFamily="18" charset="77"/>
              </a:rPr>
              <a:t>. J. Phys. G, 42, 055108 (2015).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​</a:t>
            </a:r>
          </a:p>
          <a:p>
            <a:pPr algn="l" rtl="0" fontAlgn="base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H. Heylen et al., Phys. Rev. C, 94, 054321 (2016).​</a:t>
            </a:r>
            <a:br>
              <a:rPr lang="en-US" sz="10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</a:br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K. </a:t>
            </a:r>
            <a:r>
              <a:rPr lang="en-US" sz="1000" b="0" i="0" u="none" strike="noStrike" dirty="0" err="1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Minamisono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 et al., Phys. Rev. Lett., 117, 252501 (2016).​</a:t>
            </a:r>
          </a:p>
          <a:p>
            <a:pPr algn="l" rtl="0" fontAlgn="base"/>
            <a:r>
              <a:rPr lang="en-US" sz="1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sto MT" panose="02040603050505030304" pitchFamily="18" charset="77"/>
              </a:rPr>
              <a:t>F. Sommer et al., Phys. Rev. Lett., 129, 132501 (2022). 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​</a:t>
            </a:r>
          </a:p>
          <a:p>
            <a:pPr algn="l" rtl="0" fontAlgn="base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A. </a:t>
            </a:r>
            <a:r>
              <a:rPr lang="en-US" sz="1000" b="0" i="0" u="none" strike="noStrike" dirty="0" err="1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Koszorus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sto MT" panose="02040603050505030304" pitchFamily="18" charset="77"/>
              </a:rPr>
              <a:t>, X. Yang, et al., Nature Phys., 17, 1–5 (2021).</a:t>
            </a:r>
          </a:p>
        </p:txBody>
      </p:sp>
    </p:spTree>
    <p:extLst>
      <p:ext uri="{BB962C8B-B14F-4D97-AF65-F5344CB8AC3E}">
        <p14:creationId xmlns:p14="http://schemas.microsoft.com/office/powerpoint/2010/main" val="2228515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B1943-FB82-9EAB-B5D0-4C8ACD3F8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37987-FC2E-430B-D435-118D82A4C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</a:rPr>
              <a:t>Physics goals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86B1EA98-F925-49B0-CDD3-F08A416BB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37290" cy="435133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sto MT" panose="02040603050505030304" pitchFamily="18" charset="77"/>
              </a:rPr>
              <a:t>Crossing N=28, want to complete the picture with complete moments</a:t>
            </a:r>
          </a:p>
          <a:p>
            <a:r>
              <a:rPr lang="en-US" sz="2400" dirty="0">
                <a:latin typeface="Calisto MT" panose="02040603050505030304" pitchFamily="18" charset="77"/>
              </a:rPr>
              <a:t>Determine strength of closure in </a:t>
            </a:r>
            <a:r>
              <a:rPr lang="en-US" sz="2400" dirty="0" err="1">
                <a:latin typeface="Calisto MT" panose="02040603050505030304" pitchFamily="18" charset="77"/>
              </a:rPr>
              <a:t>Ar</a:t>
            </a:r>
            <a:endParaRPr lang="en-US" sz="2400" dirty="0">
              <a:latin typeface="Calisto MT" panose="02040603050505030304" pitchFamily="18" charset="77"/>
            </a:endParaRPr>
          </a:p>
          <a:p>
            <a:r>
              <a:rPr lang="en-US" sz="2400" dirty="0">
                <a:latin typeface="Calisto MT" panose="02040603050505030304" pitchFamily="18" charset="77"/>
              </a:rPr>
              <a:t>Investigate charge radii crossing N=28 towards N=32 </a:t>
            </a:r>
          </a:p>
          <a:p>
            <a:r>
              <a:rPr lang="en-US" sz="2400" dirty="0">
                <a:latin typeface="Calisto MT" panose="02040603050505030304" pitchFamily="18" charset="77"/>
              </a:rPr>
              <a:t>Predicted bubble nuclei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06E8DB0-873C-CA60-6FB0-3C3B74CEE11A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A7B6F9A2-D83A-B585-CB91-0607420E1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92D1EB46-9503-352B-2AD1-350503758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C38498A-11E1-FD70-C024-C22A6E1328A4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9F8F97D6-D420-BAD9-8194-6FCDF6923C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00" y="4600389"/>
            <a:ext cx="7367490" cy="11182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4F0539-8082-6FAD-3D61-08ABE149667A}"/>
              </a:ext>
            </a:extLst>
          </p:cNvPr>
          <p:cNvSpPr txBox="1"/>
          <p:nvPr/>
        </p:nvSpPr>
        <p:spPr>
          <a:xfrm>
            <a:off x="4857520" y="4213145"/>
            <a:ext cx="641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5/2</a:t>
            </a:r>
            <a:r>
              <a:rPr lang="en-US" sz="1400" baseline="30000" dirty="0"/>
              <a:t>-</a:t>
            </a:r>
            <a:r>
              <a:rPr lang="en-US" sz="1400" dirty="0"/>
              <a:t>, 7/2</a:t>
            </a:r>
            <a:r>
              <a:rPr lang="en-US" sz="1400" baseline="30000" dirty="0"/>
              <a:t>-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B0BE1F-29E0-F5F9-5209-FFEE72616060}"/>
              </a:ext>
            </a:extLst>
          </p:cNvPr>
          <p:cNvSpPr txBox="1"/>
          <p:nvPr/>
        </p:nvSpPr>
        <p:spPr>
          <a:xfrm>
            <a:off x="6135752" y="4313443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(3/2)</a:t>
            </a:r>
            <a:r>
              <a:rPr lang="en-US" sz="1400" baseline="30000" dirty="0"/>
              <a:t>-</a:t>
            </a:r>
            <a:endParaRPr lang="en-US" sz="1400" dirty="0"/>
          </a:p>
        </p:txBody>
      </p:sp>
      <p:pic>
        <p:nvPicPr>
          <p:cNvPr id="7" name="Content Placeholder 5" descr="A graph of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5AB9E62A-DA23-A8BB-D730-45AD8B6C25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935" y="1750427"/>
            <a:ext cx="4526364" cy="2971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2A6289-B016-6246-2382-CACD106E8CDB}"/>
              </a:ext>
            </a:extLst>
          </p:cNvPr>
          <p:cNvSpPr txBox="1"/>
          <p:nvPr/>
        </p:nvSpPr>
        <p:spPr>
          <a:xfrm>
            <a:off x="2244183" y="5750250"/>
            <a:ext cx="9657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sto MT" panose="02040603050505030304" pitchFamily="18" charset="77"/>
              </a:rPr>
              <a:t>Side quest: Kr and Xe from same target / ion source</a:t>
            </a:r>
          </a:p>
        </p:txBody>
      </p:sp>
    </p:spTree>
    <p:extLst>
      <p:ext uri="{BB962C8B-B14F-4D97-AF65-F5344CB8AC3E}">
        <p14:creationId xmlns:p14="http://schemas.microsoft.com/office/powerpoint/2010/main" val="43734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A5048-16D4-81BC-AE4E-0980818217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FA4B0-FBD2-2207-03F7-8EE4B0536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</a:rPr>
              <a:t>Laser Schemes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C6F3A015-8853-8FBF-106A-30178CA39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0655"/>
            <a:ext cx="523730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alisto MT" panose="02040603050505030304" pitchFamily="18" charset="77"/>
              </a:rPr>
              <a:t>Populate metastable state in CEC with K </a:t>
            </a:r>
            <a:r>
              <a:rPr lang="en-US" sz="2400" dirty="0" err="1">
                <a:latin typeface="Calisto MT" panose="02040603050505030304" pitchFamily="18" charset="77"/>
              </a:rPr>
              <a:t>vapour</a:t>
            </a:r>
            <a:r>
              <a:rPr lang="en-US" sz="2400" dirty="0">
                <a:latin typeface="Calisto MT" panose="02040603050505030304" pitchFamily="18" charset="77"/>
              </a:rPr>
              <a:t>. </a:t>
            </a:r>
          </a:p>
          <a:p>
            <a:pPr marL="0" indent="0">
              <a:buNone/>
            </a:pPr>
            <a:endParaRPr lang="en-US" sz="2400" dirty="0">
              <a:latin typeface="Calisto MT" panose="02040603050505030304" pitchFamily="18" charset="77"/>
            </a:endParaRPr>
          </a:p>
          <a:p>
            <a:pPr marL="0" indent="0">
              <a:buNone/>
            </a:pPr>
            <a:r>
              <a:rPr lang="en-US" sz="2400" dirty="0">
                <a:latin typeface="Calisto MT" panose="02040603050505030304" pitchFamily="18" charset="77"/>
              </a:rPr>
              <a:t>Typical </a:t>
            </a:r>
            <a:r>
              <a:rPr lang="en-US" sz="2400" dirty="0" err="1">
                <a:latin typeface="Calisto MT" panose="02040603050505030304" pitchFamily="18" charset="77"/>
              </a:rPr>
              <a:t>TiSa</a:t>
            </a:r>
            <a:r>
              <a:rPr lang="en-US" sz="2400" dirty="0">
                <a:latin typeface="Calisto MT" panose="02040603050505030304" pitchFamily="18" charset="77"/>
              </a:rPr>
              <a:t> + Dye + 1064 scheme </a:t>
            </a:r>
          </a:p>
          <a:p>
            <a:pPr marL="0" indent="0">
              <a:buNone/>
            </a:pPr>
            <a:r>
              <a:rPr lang="en-US" sz="2400" dirty="0">
                <a:latin typeface="Calisto MT" panose="02040603050505030304" pitchFamily="18" charset="77"/>
              </a:rPr>
              <a:t>	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F0E61C9-558E-19D2-6E8D-64BDD923306F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DDAF21CC-C459-ADD5-416B-3A87F0EAE2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4DF78E4B-C37A-6DEB-0F7C-334F065FC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E9BD650-2C47-71EA-DB69-4BC0AD9D0D3E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96C9BE1-4ACE-681C-268D-CC54FD79C30F}"/>
              </a:ext>
            </a:extLst>
          </p:cNvPr>
          <p:cNvGrpSpPr/>
          <p:nvPr/>
        </p:nvGrpSpPr>
        <p:grpSpPr>
          <a:xfrm>
            <a:off x="6096000" y="1154730"/>
            <a:ext cx="5487201" cy="4799670"/>
            <a:chOff x="1530780" y="1351722"/>
            <a:chExt cx="5475666" cy="5334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8C5D386-145B-04EC-64BB-96CF1878FC0D}"/>
                </a:ext>
              </a:extLst>
            </p:cNvPr>
            <p:cNvSpPr/>
            <p:nvPr/>
          </p:nvSpPr>
          <p:spPr>
            <a:xfrm>
              <a:off x="1530780" y="1351722"/>
              <a:ext cx="5475666" cy="533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D75887A-B1B9-3706-D834-F3E8BB8DBE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04267" y="1765383"/>
              <a:ext cx="4052877" cy="7513"/>
            </a:xfrm>
            <a:prstGeom prst="line">
              <a:avLst/>
            </a:prstGeom>
            <a:ln w="349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1D64E4E-920A-3EBF-05D8-85F8922CF719}"/>
                </a:ext>
              </a:extLst>
            </p:cNvPr>
            <p:cNvCxnSpPr>
              <a:cxnSpLocks/>
            </p:cNvCxnSpPr>
            <p:nvPr/>
          </p:nvCxnSpPr>
          <p:spPr>
            <a:xfrm>
              <a:off x="1530780" y="4400561"/>
              <a:ext cx="2829230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65CA66D-E581-3A20-90E0-7C758D9717FE}"/>
                </a:ext>
              </a:extLst>
            </p:cNvPr>
            <p:cNvCxnSpPr>
              <a:cxnSpLocks/>
            </p:cNvCxnSpPr>
            <p:nvPr/>
          </p:nvCxnSpPr>
          <p:spPr>
            <a:xfrm>
              <a:off x="1604267" y="2121100"/>
              <a:ext cx="2829230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2A09566-AEF0-DBB2-B267-8E98C6AEC488}"/>
                </a:ext>
              </a:extLst>
            </p:cNvPr>
            <p:cNvCxnSpPr>
              <a:cxnSpLocks/>
            </p:cNvCxnSpPr>
            <p:nvPr/>
          </p:nvCxnSpPr>
          <p:spPr>
            <a:xfrm>
              <a:off x="1604267" y="6134191"/>
              <a:ext cx="2710162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FC13CB4-D91C-7DC4-99EF-805BD04735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2604" y="4377000"/>
              <a:ext cx="0" cy="1700715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7645C10-9691-6A24-0AF2-BA59C590EB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3531" y="2121100"/>
              <a:ext cx="0" cy="2268658"/>
            </a:xfrm>
            <a:prstGeom prst="straightConnector1">
              <a:avLst/>
            </a:prstGeom>
            <a:ln w="53975">
              <a:solidFill>
                <a:srgbClr val="FFC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E588993-9AB1-E672-FFC7-B4BD7AB5F3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2604" y="1391216"/>
              <a:ext cx="0" cy="729884"/>
            </a:xfrm>
            <a:prstGeom prst="straightConnector1">
              <a:avLst/>
            </a:prstGeom>
            <a:ln w="53975">
              <a:solidFill>
                <a:srgbClr val="C0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641CAC-F341-C4D4-A87B-45A30A028946}"/>
                </a:ext>
              </a:extLst>
            </p:cNvPr>
            <p:cNvSpPr txBox="1"/>
            <p:nvPr/>
          </p:nvSpPr>
          <p:spPr>
            <a:xfrm>
              <a:off x="4304106" y="6209902"/>
              <a:ext cx="19164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93 143.76 cm</a:t>
              </a:r>
              <a:r>
                <a:rPr lang="en-US" sz="2000" baseline="30000" dirty="0">
                  <a:latin typeface="Cambria" panose="02040503050406030204" pitchFamily="18" charset="0"/>
                </a:rPr>
                <a:t>-1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678CEAD-F20D-2147-BB38-BD748514F151}"/>
                </a:ext>
              </a:extLst>
            </p:cNvPr>
            <p:cNvSpPr txBox="1"/>
            <p:nvPr/>
          </p:nvSpPr>
          <p:spPr>
            <a:xfrm>
              <a:off x="4621467" y="1805769"/>
              <a:ext cx="19654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127 109.64 cm</a:t>
              </a:r>
              <a:r>
                <a:rPr lang="en-US" sz="2000" baseline="30000" dirty="0">
                  <a:latin typeface="Cambria" panose="02040503050406030204" pitchFamily="18" charset="0"/>
                </a:rPr>
                <a:t>-1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0BB1889-3366-0F01-D328-3521E412FC97}"/>
                </a:ext>
              </a:extLst>
            </p:cNvPr>
            <p:cNvSpPr txBox="1"/>
            <p:nvPr/>
          </p:nvSpPr>
          <p:spPr>
            <a:xfrm>
              <a:off x="5118567" y="1403311"/>
              <a:ext cx="10154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IP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E268B36-1A2A-C34E-7F3D-FD4FCF3265AF}"/>
                </a:ext>
              </a:extLst>
            </p:cNvPr>
            <p:cNvSpPr txBox="1"/>
            <p:nvPr/>
          </p:nvSpPr>
          <p:spPr>
            <a:xfrm>
              <a:off x="4355670" y="5867739"/>
              <a:ext cx="12177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4s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3/2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062B3A9-5372-4D3E-0694-2C1C0403DD37}"/>
                </a:ext>
              </a:extLst>
            </p:cNvPr>
            <p:cNvSpPr txBox="1"/>
            <p:nvPr/>
          </p:nvSpPr>
          <p:spPr>
            <a:xfrm>
              <a:off x="4314429" y="4117995"/>
              <a:ext cx="12177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4p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3/2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C79082-3BD1-C43E-3127-A775C1C631F0}"/>
                </a:ext>
              </a:extLst>
            </p:cNvPr>
            <p:cNvSpPr txBox="1"/>
            <p:nvPr/>
          </p:nvSpPr>
          <p:spPr>
            <a:xfrm>
              <a:off x="4279624" y="4494073"/>
              <a:ext cx="19654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106 237.55 cm</a:t>
              </a:r>
              <a:r>
                <a:rPr lang="en-US" sz="2000" baseline="30000" dirty="0">
                  <a:latin typeface="Cambria" panose="02040503050406030204" pitchFamily="18" charset="0"/>
                </a:rPr>
                <a:t>-1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3C65EC4-C72B-82EE-4E7F-9465EB6C26EA}"/>
                </a:ext>
              </a:extLst>
            </p:cNvPr>
            <p:cNvSpPr txBox="1"/>
            <p:nvPr/>
          </p:nvSpPr>
          <p:spPr>
            <a:xfrm>
              <a:off x="2960799" y="3046296"/>
              <a:ext cx="12177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C000"/>
                  </a:solidFill>
                  <a:latin typeface="Cambria" panose="02040503050406030204" pitchFamily="18" charset="0"/>
                </a:rPr>
                <a:t>583.2 nm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2C547FD-5F69-C200-5948-D9CA54870591}"/>
                </a:ext>
              </a:extLst>
            </p:cNvPr>
            <p:cNvSpPr txBox="1"/>
            <p:nvPr/>
          </p:nvSpPr>
          <p:spPr>
            <a:xfrm>
              <a:off x="3002262" y="1733976"/>
              <a:ext cx="12177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1064 nm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2A36BD-62F7-23F0-1DED-83709CC885D1}"/>
                </a:ext>
              </a:extLst>
            </p:cNvPr>
            <p:cNvSpPr txBox="1"/>
            <p:nvPr/>
          </p:nvSpPr>
          <p:spPr>
            <a:xfrm>
              <a:off x="2986377" y="5080879"/>
              <a:ext cx="16310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Cambria" panose="02040503050406030204" pitchFamily="18" charset="0"/>
                </a:rPr>
                <a:t>763.5 nm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D4171C5-3965-B3E4-CAB4-B9742C58C1BC}"/>
              </a:ext>
            </a:extLst>
          </p:cNvPr>
          <p:cNvSpPr txBox="1"/>
          <p:nvPr/>
        </p:nvSpPr>
        <p:spPr>
          <a:xfrm>
            <a:off x="6144384" y="976265"/>
            <a:ext cx="2202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latin typeface="Calisto MT" panose="02040603050505030304" pitchFamily="18" charset="77"/>
              </a:rPr>
              <a:t>Ar</a:t>
            </a:r>
            <a:r>
              <a:rPr lang="en-US" sz="2800" dirty="0">
                <a:latin typeface="Calisto MT" panose="02040603050505030304" pitchFamily="18" charset="77"/>
              </a:rPr>
              <a:t>: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D116E37-F4E9-4E9D-0A1B-423B3F645212}"/>
              </a:ext>
            </a:extLst>
          </p:cNvPr>
          <p:cNvCxnSpPr>
            <a:cxnSpLocks/>
          </p:cNvCxnSpPr>
          <p:nvPr/>
        </p:nvCxnSpPr>
        <p:spPr>
          <a:xfrm flipH="1">
            <a:off x="1427356" y="3162241"/>
            <a:ext cx="758283" cy="6043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62E4947-B727-7699-73B6-757953CDAA83}"/>
              </a:ext>
            </a:extLst>
          </p:cNvPr>
          <p:cNvCxnSpPr>
            <a:cxnSpLocks/>
          </p:cNvCxnSpPr>
          <p:nvPr/>
        </p:nvCxnSpPr>
        <p:spPr>
          <a:xfrm flipH="1">
            <a:off x="3223448" y="3162241"/>
            <a:ext cx="28437" cy="5867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487237C-29FA-A0AF-F78D-57061DBAD73C}"/>
              </a:ext>
            </a:extLst>
          </p:cNvPr>
          <p:cNvCxnSpPr>
            <a:cxnSpLocks/>
          </p:cNvCxnSpPr>
          <p:nvPr/>
        </p:nvCxnSpPr>
        <p:spPr>
          <a:xfrm>
            <a:off x="4443160" y="3134363"/>
            <a:ext cx="441074" cy="6146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83BE65B-6B34-8432-ED3F-78EF9B2A5B9E}"/>
              </a:ext>
            </a:extLst>
          </p:cNvPr>
          <p:cNvSpPr txBox="1"/>
          <p:nvPr/>
        </p:nvSpPr>
        <p:spPr>
          <a:xfrm>
            <a:off x="2812250" y="3752771"/>
            <a:ext cx="60941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77"/>
                <a:ea typeface="+mn-ea"/>
                <a:cs typeface="+mn-cs"/>
              </a:rPr>
              <a:t>PDL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8A6BE0-F854-4300-B09C-8601A7CE4205}"/>
              </a:ext>
            </a:extLst>
          </p:cNvPr>
          <p:cNvSpPr txBox="1"/>
          <p:nvPr/>
        </p:nvSpPr>
        <p:spPr>
          <a:xfrm>
            <a:off x="4540167" y="3748614"/>
            <a:ext cx="60941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77"/>
                <a:ea typeface="+mn-ea"/>
                <a:cs typeface="+mn-cs"/>
              </a:rPr>
              <a:t>TriLi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77"/>
                <a:ea typeface="+mn-ea"/>
                <a:cs typeface="+mn-cs"/>
              </a:rPr>
              <a:t>/</a:t>
            </a:r>
          </a:p>
          <a:p>
            <a:r>
              <a:rPr lang="en-US" sz="2400" dirty="0" err="1">
                <a:solidFill>
                  <a:prstClr val="black"/>
                </a:solidFill>
                <a:latin typeface="Calisto MT" panose="02040603050505030304" pitchFamily="18" charset="77"/>
              </a:rPr>
              <a:t>Innolas</a:t>
            </a:r>
            <a:endParaRPr lang="en-US" sz="2400" dirty="0">
              <a:solidFill>
                <a:prstClr val="black"/>
              </a:solidFill>
              <a:latin typeface="Calisto MT" panose="02040603050505030304" pitchFamily="18" charset="77"/>
            </a:endParaRPr>
          </a:p>
          <a:p>
            <a:r>
              <a:rPr lang="en-US" sz="2400" dirty="0">
                <a:solidFill>
                  <a:prstClr val="black"/>
                </a:solidFill>
                <a:latin typeface="Calisto MT" panose="02040603050505030304" pitchFamily="18" charset="77"/>
              </a:rPr>
              <a:t>OPO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A686A02-DFB6-408B-F1CD-BB6BC7CD29FE}"/>
              </a:ext>
            </a:extLst>
          </p:cNvPr>
          <p:cNvSpPr txBox="1"/>
          <p:nvPr/>
        </p:nvSpPr>
        <p:spPr>
          <a:xfrm>
            <a:off x="2116260" y="4214436"/>
            <a:ext cx="6094140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77"/>
                <a:ea typeface="+mn-ea"/>
                <a:cs typeface="+mn-cs"/>
              </a:rPr>
              <a:t>Rhodamine 6G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D3FB46-A231-D7F5-A3A8-E18A6BF28443}"/>
              </a:ext>
            </a:extLst>
          </p:cNvPr>
          <p:cNvSpPr txBox="1"/>
          <p:nvPr/>
        </p:nvSpPr>
        <p:spPr>
          <a:xfrm>
            <a:off x="838200" y="3778933"/>
            <a:ext cx="6094140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77"/>
                <a:ea typeface="+mn-ea"/>
                <a:cs typeface="+mn-cs"/>
              </a:rPr>
              <a:t>JyvIS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 panose="02040603050505030304" pitchFamily="18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1108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7966-79D9-4810-7607-B79611087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79A0BE3-C039-01E4-C372-B58946E67895}"/>
              </a:ext>
            </a:extLst>
          </p:cNvPr>
          <p:cNvGrpSpPr/>
          <p:nvPr/>
        </p:nvGrpSpPr>
        <p:grpSpPr>
          <a:xfrm>
            <a:off x="838200" y="1681141"/>
            <a:ext cx="5257800" cy="4684719"/>
            <a:chOff x="1530780" y="1351722"/>
            <a:chExt cx="5475666" cy="5334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625D50-A74C-0CA9-394E-070EF13123E4}"/>
                </a:ext>
              </a:extLst>
            </p:cNvPr>
            <p:cNvSpPr/>
            <p:nvPr/>
          </p:nvSpPr>
          <p:spPr>
            <a:xfrm>
              <a:off x="1530780" y="1351722"/>
              <a:ext cx="5475666" cy="533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0B9E53A-4B02-D983-0298-9ACB1F877F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04267" y="1765383"/>
              <a:ext cx="4052877" cy="7513"/>
            </a:xfrm>
            <a:prstGeom prst="line">
              <a:avLst/>
            </a:prstGeom>
            <a:ln w="349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5DFF043-FE61-9EE9-EBCD-4D7B8C7F6845}"/>
                </a:ext>
              </a:extLst>
            </p:cNvPr>
            <p:cNvCxnSpPr>
              <a:cxnSpLocks/>
            </p:cNvCxnSpPr>
            <p:nvPr/>
          </p:nvCxnSpPr>
          <p:spPr>
            <a:xfrm>
              <a:off x="1530780" y="4400561"/>
              <a:ext cx="2829230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36D10B9-3268-1254-8824-6B2C27C89599}"/>
                </a:ext>
              </a:extLst>
            </p:cNvPr>
            <p:cNvCxnSpPr>
              <a:cxnSpLocks/>
            </p:cNvCxnSpPr>
            <p:nvPr/>
          </p:nvCxnSpPr>
          <p:spPr>
            <a:xfrm>
              <a:off x="1604267" y="2121100"/>
              <a:ext cx="2829230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9AA7FEE-47B8-2F86-EA87-06461681036E}"/>
                </a:ext>
              </a:extLst>
            </p:cNvPr>
            <p:cNvCxnSpPr>
              <a:cxnSpLocks/>
            </p:cNvCxnSpPr>
            <p:nvPr/>
          </p:nvCxnSpPr>
          <p:spPr>
            <a:xfrm>
              <a:off x="1604267" y="6134191"/>
              <a:ext cx="2710162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9C109C4-8A9A-BC9D-DBDA-7470A9DB52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2604" y="4377000"/>
              <a:ext cx="0" cy="1700715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6D35D6F-91C4-4B78-2A86-310AB6A85E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3531" y="2121100"/>
              <a:ext cx="0" cy="2268658"/>
            </a:xfrm>
            <a:prstGeom prst="straightConnector1">
              <a:avLst/>
            </a:prstGeom>
            <a:ln w="53975">
              <a:solidFill>
                <a:srgbClr val="FFC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2EE2BFD-A50E-EB82-B9FD-14E24C7846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2604" y="1391216"/>
              <a:ext cx="0" cy="729884"/>
            </a:xfrm>
            <a:prstGeom prst="straightConnector1">
              <a:avLst/>
            </a:prstGeom>
            <a:ln w="53975">
              <a:solidFill>
                <a:srgbClr val="C0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EF58127-8E59-BEFA-E3F1-0F9C5C57AC76}"/>
                </a:ext>
              </a:extLst>
            </p:cNvPr>
            <p:cNvSpPr txBox="1"/>
            <p:nvPr/>
          </p:nvSpPr>
          <p:spPr>
            <a:xfrm>
              <a:off x="4304106" y="6209902"/>
              <a:ext cx="19164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93 143.76 cm</a:t>
              </a:r>
              <a:r>
                <a:rPr lang="en-US" sz="2000" baseline="30000" dirty="0">
                  <a:latin typeface="Cambria" panose="02040503050406030204" pitchFamily="18" charset="0"/>
                </a:rPr>
                <a:t>-1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C32BFFF-6430-40EC-28E4-42C84B149615}"/>
                </a:ext>
              </a:extLst>
            </p:cNvPr>
            <p:cNvSpPr txBox="1"/>
            <p:nvPr/>
          </p:nvSpPr>
          <p:spPr>
            <a:xfrm>
              <a:off x="4429097" y="1823583"/>
              <a:ext cx="2108350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127 109.64 cm</a:t>
              </a:r>
              <a:r>
                <a:rPr lang="en-US" sz="2000" baseline="30000" dirty="0">
                  <a:latin typeface="Cambria" panose="02040503050406030204" pitchFamily="18" charset="0"/>
                </a:rPr>
                <a:t>-1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0D71494-9C04-428E-8504-E52B187B8479}"/>
                </a:ext>
              </a:extLst>
            </p:cNvPr>
            <p:cNvSpPr txBox="1"/>
            <p:nvPr/>
          </p:nvSpPr>
          <p:spPr>
            <a:xfrm>
              <a:off x="5118567" y="1403311"/>
              <a:ext cx="10154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IP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793FE0F-8503-F87B-C627-25E761D81EE2}"/>
                </a:ext>
              </a:extLst>
            </p:cNvPr>
            <p:cNvSpPr txBox="1"/>
            <p:nvPr/>
          </p:nvSpPr>
          <p:spPr>
            <a:xfrm>
              <a:off x="4355670" y="5867739"/>
              <a:ext cx="12177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4s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3/2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443CD39-8D69-BFFC-4EE4-CD5C00FF427B}"/>
                </a:ext>
              </a:extLst>
            </p:cNvPr>
            <p:cNvSpPr txBox="1"/>
            <p:nvPr/>
          </p:nvSpPr>
          <p:spPr>
            <a:xfrm>
              <a:off x="4314429" y="4117995"/>
              <a:ext cx="12177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4p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3/2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BEA5658-B71D-90D6-6E15-9722490D232C}"/>
                </a:ext>
              </a:extLst>
            </p:cNvPr>
            <p:cNvSpPr txBox="1"/>
            <p:nvPr/>
          </p:nvSpPr>
          <p:spPr>
            <a:xfrm>
              <a:off x="4279624" y="4494073"/>
              <a:ext cx="2257823" cy="46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106 237.55 cm</a:t>
              </a:r>
              <a:r>
                <a:rPr lang="en-US" sz="2000" baseline="30000" dirty="0">
                  <a:latin typeface="Cambria" panose="02040503050406030204" pitchFamily="18" charset="0"/>
                </a:rPr>
                <a:t>-1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1095E8-05D4-ECA7-AE22-A0D1144DAF2A}"/>
                </a:ext>
              </a:extLst>
            </p:cNvPr>
            <p:cNvSpPr txBox="1"/>
            <p:nvPr/>
          </p:nvSpPr>
          <p:spPr>
            <a:xfrm>
              <a:off x="2960798" y="3046297"/>
              <a:ext cx="1468298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C000"/>
                  </a:solidFill>
                  <a:latin typeface="Cambria" panose="02040503050406030204" pitchFamily="18" charset="0"/>
                </a:rPr>
                <a:t>583.2 nm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7980C4-A541-7FB5-74F4-EDCE5F570034}"/>
                </a:ext>
              </a:extLst>
            </p:cNvPr>
            <p:cNvSpPr txBox="1"/>
            <p:nvPr/>
          </p:nvSpPr>
          <p:spPr>
            <a:xfrm>
              <a:off x="3002262" y="1733976"/>
              <a:ext cx="12177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1064 nm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8BF4E3E-0D03-1B75-CBB6-7910C30B12AB}"/>
                </a:ext>
              </a:extLst>
            </p:cNvPr>
            <p:cNvSpPr txBox="1"/>
            <p:nvPr/>
          </p:nvSpPr>
          <p:spPr>
            <a:xfrm>
              <a:off x="2986377" y="5080879"/>
              <a:ext cx="16310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Cambria" panose="02040503050406030204" pitchFamily="18" charset="0"/>
                </a:rPr>
                <a:t>763.5 nm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2121C7F-9EEC-C183-AE64-4A5AB540FD66}"/>
              </a:ext>
            </a:extLst>
          </p:cNvPr>
          <p:cNvSpPr txBox="1"/>
          <p:nvPr/>
        </p:nvSpPr>
        <p:spPr>
          <a:xfrm>
            <a:off x="886584" y="1400256"/>
            <a:ext cx="2110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latin typeface="Calisto MT" panose="02040603050505030304" pitchFamily="18" charset="77"/>
              </a:rPr>
              <a:t>Ar</a:t>
            </a:r>
            <a:r>
              <a:rPr lang="en-US" sz="2800" dirty="0">
                <a:latin typeface="Calisto MT" panose="02040603050505030304" pitchFamily="18" charset="77"/>
              </a:rPr>
              <a:t>: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965EBB-4349-FE72-F565-B60353D34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</a:rPr>
              <a:t>Laser Schemes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082200-8E37-83D6-2974-0334D017691E}"/>
              </a:ext>
            </a:extLst>
          </p:cNvPr>
          <p:cNvGrpSpPr/>
          <p:nvPr/>
        </p:nvGrpSpPr>
        <p:grpSpPr>
          <a:xfrm>
            <a:off x="6132882" y="1690688"/>
            <a:ext cx="5257800" cy="4684719"/>
            <a:chOff x="1530780" y="1351722"/>
            <a:chExt cx="5475666" cy="53340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FC0C1F0-B3DE-2A24-19EB-54282B224105}"/>
                </a:ext>
              </a:extLst>
            </p:cNvPr>
            <p:cNvSpPr/>
            <p:nvPr/>
          </p:nvSpPr>
          <p:spPr>
            <a:xfrm>
              <a:off x="1530780" y="1351722"/>
              <a:ext cx="5475666" cy="533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956F705-CF59-FE1D-E4A7-BA8E5D09A5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04267" y="1765383"/>
              <a:ext cx="4052877" cy="7513"/>
            </a:xfrm>
            <a:prstGeom prst="line">
              <a:avLst/>
            </a:prstGeom>
            <a:ln w="349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2A0485F-3A1A-427C-F745-EC3FCDAD4328}"/>
                </a:ext>
              </a:extLst>
            </p:cNvPr>
            <p:cNvCxnSpPr>
              <a:cxnSpLocks/>
            </p:cNvCxnSpPr>
            <p:nvPr/>
          </p:nvCxnSpPr>
          <p:spPr>
            <a:xfrm>
              <a:off x="1530780" y="4400561"/>
              <a:ext cx="2829230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C5957E6-F4D4-3CF4-F9E5-D46FD9E8044C}"/>
                </a:ext>
              </a:extLst>
            </p:cNvPr>
            <p:cNvCxnSpPr>
              <a:cxnSpLocks/>
            </p:cNvCxnSpPr>
            <p:nvPr/>
          </p:nvCxnSpPr>
          <p:spPr>
            <a:xfrm>
              <a:off x="1604267" y="6134191"/>
              <a:ext cx="2710162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B3034F0-2C9D-ECF5-CF52-B3A54FFB51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2604" y="4377000"/>
              <a:ext cx="0" cy="1700715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FA762FF-3A8F-38A2-864A-60D4D2C8C34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22604" y="1403311"/>
              <a:ext cx="10927" cy="2986447"/>
            </a:xfrm>
            <a:prstGeom prst="straightConnector1">
              <a:avLst/>
            </a:prstGeom>
            <a:ln w="53975">
              <a:solidFill>
                <a:srgbClr val="00B0F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5D25943-7D0E-341F-52A5-58CAD5736166}"/>
                </a:ext>
              </a:extLst>
            </p:cNvPr>
            <p:cNvSpPr txBox="1"/>
            <p:nvPr/>
          </p:nvSpPr>
          <p:spPr>
            <a:xfrm>
              <a:off x="4316134" y="6218989"/>
              <a:ext cx="1916489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0 cm</a:t>
              </a:r>
              <a:r>
                <a:rPr lang="en-US" sz="2000" baseline="30000" dirty="0">
                  <a:latin typeface="Cambria" panose="02040503050406030204" pitchFamily="18" charset="0"/>
                </a:rPr>
                <a:t>-1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BCE7AE-9A73-2B9C-9140-00CA4B564E9E}"/>
                </a:ext>
              </a:extLst>
            </p:cNvPr>
            <p:cNvSpPr txBox="1"/>
            <p:nvPr/>
          </p:nvSpPr>
          <p:spPr>
            <a:xfrm>
              <a:off x="5118567" y="1403311"/>
              <a:ext cx="10154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IP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13C8F6F-A348-E76B-ABDE-681ED88C3006}"/>
                </a:ext>
              </a:extLst>
            </p:cNvPr>
            <p:cNvSpPr txBox="1"/>
            <p:nvPr/>
          </p:nvSpPr>
          <p:spPr>
            <a:xfrm>
              <a:off x="4355670" y="5867739"/>
              <a:ext cx="1217710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4s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1/2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D5E76DA-B6CE-D174-DC1D-8B61B2BE12BA}"/>
                </a:ext>
              </a:extLst>
            </p:cNvPr>
            <p:cNvSpPr txBox="1"/>
            <p:nvPr/>
          </p:nvSpPr>
          <p:spPr>
            <a:xfrm>
              <a:off x="4314429" y="4117995"/>
              <a:ext cx="12177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4p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3/2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D8BD58-83A5-D401-1415-45D211760172}"/>
                </a:ext>
              </a:extLst>
            </p:cNvPr>
            <p:cNvSpPr txBox="1"/>
            <p:nvPr/>
          </p:nvSpPr>
          <p:spPr>
            <a:xfrm>
              <a:off x="4332889" y="4574507"/>
              <a:ext cx="2236682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12 985.19 cm</a:t>
              </a:r>
              <a:r>
                <a:rPr lang="en-US" sz="2000" baseline="30000" dirty="0">
                  <a:latin typeface="Cambria" panose="02040503050406030204" pitchFamily="18" charset="0"/>
                </a:rPr>
                <a:t>-1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41221FE-923F-F069-2D1B-51C05B94F9BF}"/>
                </a:ext>
              </a:extLst>
            </p:cNvPr>
            <p:cNvSpPr txBox="1"/>
            <p:nvPr/>
          </p:nvSpPr>
          <p:spPr>
            <a:xfrm>
              <a:off x="2960799" y="3046297"/>
              <a:ext cx="1472698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B0F0"/>
                  </a:solidFill>
                  <a:latin typeface="Cambria" panose="02040503050406030204" pitchFamily="18" charset="0"/>
                </a:rPr>
                <a:t>355 nm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2130C6D-3CF2-0D01-B249-F99E9CFB83A7}"/>
                </a:ext>
              </a:extLst>
            </p:cNvPr>
            <p:cNvSpPr txBox="1"/>
            <p:nvPr/>
          </p:nvSpPr>
          <p:spPr>
            <a:xfrm>
              <a:off x="2986377" y="5080878"/>
              <a:ext cx="1631065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Cambria" panose="02040503050406030204" pitchFamily="18" charset="0"/>
                </a:rPr>
                <a:t>769 nm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BBDF2CD-F1E7-B441-158F-B14C8F44C79B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B2D76635-CC87-DBD1-E735-037CB8AA9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B38F0ED-54E5-DFE8-C918-9EA3037F8F7E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9D762C1D-F343-8CF9-4EB4-C721BF650C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8ABF64D-1B3C-B7B5-98E9-7A5D69414DF3}"/>
              </a:ext>
            </a:extLst>
          </p:cNvPr>
          <p:cNvSpPr txBox="1"/>
          <p:nvPr/>
        </p:nvSpPr>
        <p:spPr>
          <a:xfrm>
            <a:off x="6020242" y="1499590"/>
            <a:ext cx="2110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sto MT" panose="02040603050505030304" pitchFamily="18" charset="77"/>
              </a:rPr>
              <a:t>K: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57BE23-8F8D-21C2-AFF8-0B2A09A56128}"/>
              </a:ext>
            </a:extLst>
          </p:cNvPr>
          <p:cNvSpPr txBox="1"/>
          <p:nvPr/>
        </p:nvSpPr>
        <p:spPr>
          <a:xfrm>
            <a:off x="5446878" y="504341"/>
            <a:ext cx="6229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sto MT" panose="02040603050505030304" pitchFamily="18" charset="77"/>
              </a:rPr>
              <a:t>Similarity in Scheme with K means easy swap between commissioning and </a:t>
            </a:r>
            <a:r>
              <a:rPr lang="en-US" sz="2400" dirty="0" err="1">
                <a:latin typeface="Calisto MT" panose="02040603050505030304" pitchFamily="18" charset="77"/>
              </a:rPr>
              <a:t>Ar</a:t>
            </a:r>
            <a:r>
              <a:rPr lang="en-US" sz="2400" dirty="0">
                <a:latin typeface="Calisto MT" panose="02040603050505030304" pitchFamily="18" charset="77"/>
              </a:rPr>
              <a:t> experiment </a:t>
            </a:r>
          </a:p>
        </p:txBody>
      </p:sp>
    </p:spTree>
    <p:extLst>
      <p:ext uri="{BB962C8B-B14F-4D97-AF65-F5344CB8AC3E}">
        <p14:creationId xmlns:p14="http://schemas.microsoft.com/office/powerpoint/2010/main" val="424210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4D9A26-2907-5C86-DC69-F01CB13C7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BCBF1-A17F-4452-4A0D-A20BFEC3B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77"/>
              </a:rPr>
              <a:t>Laser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B32BF-5CAE-806F-09FF-49DE32822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334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alisto MT" panose="02040603050505030304" pitchFamily="18" charset="77"/>
              </a:rPr>
              <a:t>Other options: </a:t>
            </a:r>
          </a:p>
          <a:p>
            <a:r>
              <a:rPr lang="en-US" dirty="0">
                <a:latin typeface="Calisto MT" panose="02040603050505030304" pitchFamily="18" charset="77"/>
              </a:rPr>
              <a:t>Produced by the same ion source: Kr and Xe</a:t>
            </a:r>
          </a:p>
          <a:p>
            <a:pPr marL="0" indent="0">
              <a:buNone/>
            </a:pPr>
            <a:endParaRPr lang="en-US" dirty="0">
              <a:latin typeface="Calisto MT" panose="02040603050505030304" pitchFamily="18" charset="77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3354496-458E-9874-7F5A-5B220AE3CE34}"/>
              </a:ext>
            </a:extLst>
          </p:cNvPr>
          <p:cNvGrpSpPr/>
          <p:nvPr/>
        </p:nvGrpSpPr>
        <p:grpSpPr>
          <a:xfrm>
            <a:off x="108000" y="5954400"/>
            <a:ext cx="11843209" cy="778507"/>
            <a:chOff x="108000" y="5954400"/>
            <a:chExt cx="11843209" cy="778507"/>
          </a:xfrm>
        </p:grpSpPr>
        <p:pic>
          <p:nvPicPr>
            <p:cNvPr id="48" name="Picture 47" descr="A purple rectangular sign with yellow text&#10;&#10;AI-generated content may be incorrect.">
              <a:extLst>
                <a:ext uri="{FF2B5EF4-FFF2-40B4-BE49-F238E27FC236}">
                  <a16:creationId xmlns:a16="http://schemas.microsoft.com/office/drawing/2014/main" id="{362813E8-27D1-7F83-EFB3-75FB849DF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940" t="18196" r="14588" b="23460"/>
            <a:stretch/>
          </p:blipFill>
          <p:spPr>
            <a:xfrm>
              <a:off x="108000" y="5954400"/>
              <a:ext cx="1873775" cy="778507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487E5A0-B014-13B1-AAA8-D4AA4CF2C5B2}"/>
                </a:ext>
              </a:extLst>
            </p:cNvPr>
            <p:cNvSpPr/>
            <p:nvPr/>
          </p:nvSpPr>
          <p:spPr>
            <a:xfrm>
              <a:off x="1719943" y="6428232"/>
              <a:ext cx="7918174" cy="103197"/>
            </a:xfrm>
            <a:prstGeom prst="rect">
              <a:avLst/>
            </a:prstGeom>
            <a:gradFill flip="none" rotWithShape="1">
              <a:gsLst>
                <a:gs pos="17000">
                  <a:srgbClr val="6C2B91"/>
                </a:gs>
                <a:gs pos="50000">
                  <a:schemeClr val="bg1"/>
                </a:gs>
                <a:gs pos="100000">
                  <a:srgbClr val="D81E01"/>
                </a:gs>
                <a:gs pos="0">
                  <a:srgbClr val="6C2B9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sto MT" panose="02040603050505030304" pitchFamily="18" charset="77"/>
              </a:endParaRPr>
            </a:p>
          </p:txBody>
        </p:sp>
        <p:pic>
          <p:nvPicPr>
            <p:cNvPr id="93" name="Picture 92" descr="A red and black logo&#10;&#10;Description automatically generated">
              <a:extLst>
                <a:ext uri="{FF2B5EF4-FFF2-40B4-BE49-F238E27FC236}">
                  <a16:creationId xmlns:a16="http://schemas.microsoft.com/office/drawing/2014/main" id="{9639F6CB-EDD0-65AD-524F-BC9C6D57D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55481" y="6003471"/>
              <a:ext cx="2395728" cy="590330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D818A97-217F-1426-8DDC-A1095FF3E00A}"/>
              </a:ext>
            </a:extLst>
          </p:cNvPr>
          <p:cNvGrpSpPr/>
          <p:nvPr/>
        </p:nvGrpSpPr>
        <p:grpSpPr>
          <a:xfrm>
            <a:off x="2497015" y="2743396"/>
            <a:ext cx="3355206" cy="3602286"/>
            <a:chOff x="2067370" y="2121100"/>
            <a:chExt cx="3494234" cy="410154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E2B578F-C170-D5A0-2DBC-BE48123BE0E0}"/>
                </a:ext>
              </a:extLst>
            </p:cNvPr>
            <p:cNvCxnSpPr>
              <a:cxnSpLocks/>
            </p:cNvCxnSpPr>
            <p:nvPr/>
          </p:nvCxnSpPr>
          <p:spPr>
            <a:xfrm>
              <a:off x="2067370" y="2849166"/>
              <a:ext cx="2247059" cy="0"/>
            </a:xfrm>
            <a:prstGeom prst="line">
              <a:avLst/>
            </a:prstGeom>
            <a:ln w="349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29AF070-8A07-2F6F-F587-7E8F9817F62A}"/>
                </a:ext>
              </a:extLst>
            </p:cNvPr>
            <p:cNvCxnSpPr>
              <a:cxnSpLocks/>
            </p:cNvCxnSpPr>
            <p:nvPr/>
          </p:nvCxnSpPr>
          <p:spPr>
            <a:xfrm>
              <a:off x="2067370" y="4400561"/>
              <a:ext cx="2292640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C8540D7-768E-5D36-999D-0A165BE06877}"/>
                </a:ext>
              </a:extLst>
            </p:cNvPr>
            <p:cNvCxnSpPr>
              <a:cxnSpLocks/>
            </p:cNvCxnSpPr>
            <p:nvPr/>
          </p:nvCxnSpPr>
          <p:spPr>
            <a:xfrm>
              <a:off x="2067370" y="6134191"/>
              <a:ext cx="2247059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B128857-C3EC-6299-D17D-683987A556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2604" y="4377000"/>
              <a:ext cx="0" cy="1700715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2F94269-4736-1817-B21D-2A6354A6D2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3531" y="2121100"/>
              <a:ext cx="0" cy="2268658"/>
            </a:xfrm>
            <a:prstGeom prst="straightConnector1">
              <a:avLst/>
            </a:prstGeom>
            <a:ln w="53975">
              <a:solidFill>
                <a:schemeClr val="accent1">
                  <a:lumMod val="20000"/>
                  <a:lumOff val="8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81621D5-D3EC-C2B1-F5B4-D24DDEF5E872}"/>
                </a:ext>
              </a:extLst>
            </p:cNvPr>
            <p:cNvSpPr txBox="1"/>
            <p:nvPr/>
          </p:nvSpPr>
          <p:spPr>
            <a:xfrm>
              <a:off x="4255800" y="2586121"/>
              <a:ext cx="10154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IP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879D6E3-81BC-6FD2-DEA5-B45FDBC3955E}"/>
                </a:ext>
              </a:extLst>
            </p:cNvPr>
            <p:cNvSpPr txBox="1"/>
            <p:nvPr/>
          </p:nvSpPr>
          <p:spPr>
            <a:xfrm>
              <a:off x="4343894" y="5767083"/>
              <a:ext cx="1217710" cy="455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5s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3/2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41A9B62-E756-D709-3115-858ECE00F6B1}"/>
                </a:ext>
              </a:extLst>
            </p:cNvPr>
            <p:cNvSpPr txBox="1"/>
            <p:nvPr/>
          </p:nvSpPr>
          <p:spPr>
            <a:xfrm>
              <a:off x="4314429" y="4117995"/>
              <a:ext cx="1217710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5p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3/2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A83D697-35BC-4E08-6C9F-A26C7D703211}"/>
                </a:ext>
              </a:extLst>
            </p:cNvPr>
            <p:cNvSpPr txBox="1"/>
            <p:nvPr/>
          </p:nvSpPr>
          <p:spPr>
            <a:xfrm>
              <a:off x="2960798" y="3046297"/>
              <a:ext cx="1468298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0" dirty="0">
                <a:solidFill>
                  <a:srgbClr val="FFC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796915C-FE57-FE33-7C8B-47202649C6E7}"/>
                </a:ext>
              </a:extLst>
            </p:cNvPr>
            <p:cNvSpPr txBox="1"/>
            <p:nvPr/>
          </p:nvSpPr>
          <p:spPr>
            <a:xfrm>
              <a:off x="2986377" y="5080879"/>
              <a:ext cx="1631065" cy="455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Cambria" panose="02040503050406030204" pitchFamily="18" charset="0"/>
                </a:rPr>
                <a:t>760 nm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6A8FFDA-497E-33F5-569E-B023CA90E52C}"/>
              </a:ext>
            </a:extLst>
          </p:cNvPr>
          <p:cNvGrpSpPr/>
          <p:nvPr/>
        </p:nvGrpSpPr>
        <p:grpSpPr>
          <a:xfrm>
            <a:off x="5991114" y="2781794"/>
            <a:ext cx="3355206" cy="3602286"/>
            <a:chOff x="2067370" y="2121100"/>
            <a:chExt cx="3494234" cy="4101547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475A62C-CADC-C106-28B6-EA826EBCCA51}"/>
                </a:ext>
              </a:extLst>
            </p:cNvPr>
            <p:cNvCxnSpPr>
              <a:cxnSpLocks/>
            </p:cNvCxnSpPr>
            <p:nvPr/>
          </p:nvCxnSpPr>
          <p:spPr>
            <a:xfrm>
              <a:off x="2067370" y="2849166"/>
              <a:ext cx="2247059" cy="0"/>
            </a:xfrm>
            <a:prstGeom prst="line">
              <a:avLst/>
            </a:prstGeom>
            <a:ln w="349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6CE9FB7-42C7-BBB8-DF49-80666B9182FD}"/>
                </a:ext>
              </a:extLst>
            </p:cNvPr>
            <p:cNvCxnSpPr>
              <a:cxnSpLocks/>
            </p:cNvCxnSpPr>
            <p:nvPr/>
          </p:nvCxnSpPr>
          <p:spPr>
            <a:xfrm>
              <a:off x="2067370" y="4400561"/>
              <a:ext cx="2292640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F15737A-6EA8-85F4-AA7B-1C0B9A6E7DCB}"/>
                </a:ext>
              </a:extLst>
            </p:cNvPr>
            <p:cNvCxnSpPr>
              <a:cxnSpLocks/>
            </p:cNvCxnSpPr>
            <p:nvPr/>
          </p:nvCxnSpPr>
          <p:spPr>
            <a:xfrm>
              <a:off x="2067370" y="6134191"/>
              <a:ext cx="2247059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AF28195B-E8D6-9ACB-6686-638AB8C616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2604" y="4377000"/>
              <a:ext cx="0" cy="1700715"/>
            </a:xfrm>
            <a:prstGeom prst="straightConnector1">
              <a:avLst/>
            </a:prstGeom>
            <a:ln w="53975">
              <a:solidFill>
                <a:srgbClr val="0070C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3B7BF4DE-219E-AEC9-4FB0-DD930C729A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3531" y="2121100"/>
              <a:ext cx="0" cy="2268658"/>
            </a:xfrm>
            <a:prstGeom prst="straightConnector1">
              <a:avLst/>
            </a:prstGeom>
            <a:ln w="53975">
              <a:solidFill>
                <a:schemeClr val="accent1">
                  <a:lumMod val="20000"/>
                  <a:lumOff val="8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7687E58-4C4E-3F48-8A52-BA1282B8B6EB}"/>
                </a:ext>
              </a:extLst>
            </p:cNvPr>
            <p:cNvSpPr txBox="1"/>
            <p:nvPr/>
          </p:nvSpPr>
          <p:spPr>
            <a:xfrm>
              <a:off x="4255800" y="2586121"/>
              <a:ext cx="10154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IP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C7921AA-4C68-2C56-7211-BFCA7DD57505}"/>
                </a:ext>
              </a:extLst>
            </p:cNvPr>
            <p:cNvSpPr txBox="1"/>
            <p:nvPr/>
          </p:nvSpPr>
          <p:spPr>
            <a:xfrm>
              <a:off x="4343894" y="5767083"/>
              <a:ext cx="1217710" cy="455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6s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3/2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975170E-73D7-7BF7-D623-75671B10A529}"/>
                </a:ext>
              </a:extLst>
            </p:cNvPr>
            <p:cNvSpPr txBox="1"/>
            <p:nvPr/>
          </p:nvSpPr>
          <p:spPr>
            <a:xfrm>
              <a:off x="4314429" y="4117995"/>
              <a:ext cx="1217710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mbria" panose="02040503050406030204" pitchFamily="18" charset="0"/>
                </a:rPr>
                <a:t>6p</a:t>
              </a:r>
              <a:r>
                <a:rPr lang="en-US" sz="2000" baseline="30000" dirty="0">
                  <a:latin typeface="Cambria" panose="02040503050406030204" pitchFamily="18" charset="0"/>
                </a:rPr>
                <a:t>2</a:t>
              </a:r>
              <a:r>
                <a:rPr lang="en-US" sz="2000" baseline="-25000" dirty="0">
                  <a:latin typeface="Cambria" panose="02040503050406030204" pitchFamily="18" charset="0"/>
                </a:rPr>
                <a:t>3/2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E72DB9A-3EF2-226A-5F07-72236426C569}"/>
                </a:ext>
              </a:extLst>
            </p:cNvPr>
            <p:cNvSpPr txBox="1"/>
            <p:nvPr/>
          </p:nvSpPr>
          <p:spPr>
            <a:xfrm>
              <a:off x="2960798" y="3046297"/>
              <a:ext cx="1468298" cy="45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0" dirty="0">
                <a:solidFill>
                  <a:srgbClr val="FFC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3E2D13C-62D3-5775-D425-FCA0B7EEBA3A}"/>
                </a:ext>
              </a:extLst>
            </p:cNvPr>
            <p:cNvSpPr txBox="1"/>
            <p:nvPr/>
          </p:nvSpPr>
          <p:spPr>
            <a:xfrm>
              <a:off x="2986377" y="5080879"/>
              <a:ext cx="1631065" cy="455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70C0"/>
                  </a:solidFill>
                  <a:latin typeface="Cambria" panose="02040503050406030204" pitchFamily="18" charset="0"/>
                </a:rPr>
                <a:t>452 nm</a:t>
              </a: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3B579A85-443E-A963-49F2-700D31A83B7D}"/>
              </a:ext>
            </a:extLst>
          </p:cNvPr>
          <p:cNvSpPr txBox="1"/>
          <p:nvPr/>
        </p:nvSpPr>
        <p:spPr>
          <a:xfrm>
            <a:off x="2562502" y="2859618"/>
            <a:ext cx="2202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sto MT" panose="02040603050505030304" pitchFamily="18" charset="77"/>
              </a:rPr>
              <a:t>Kr: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296DFF4-BBB0-1F23-9C26-89D6DBCFCFE5}"/>
              </a:ext>
            </a:extLst>
          </p:cNvPr>
          <p:cNvSpPr txBox="1"/>
          <p:nvPr/>
        </p:nvSpPr>
        <p:spPr>
          <a:xfrm>
            <a:off x="5893939" y="2887325"/>
            <a:ext cx="2202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sto MT" panose="02040603050505030304" pitchFamily="18" charset="77"/>
              </a:rPr>
              <a:t>Xe: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093ED1B-04EF-1E3E-FB18-0BF92B77EE1C}"/>
              </a:ext>
            </a:extLst>
          </p:cNvPr>
          <p:cNvSpPr txBox="1"/>
          <p:nvPr/>
        </p:nvSpPr>
        <p:spPr>
          <a:xfrm>
            <a:off x="1116372" y="5156994"/>
            <a:ext cx="2339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sto MT" panose="02040603050505030304" pitchFamily="18" charset="77"/>
              </a:rPr>
              <a:t>Fundamental </a:t>
            </a:r>
            <a:r>
              <a:rPr lang="en-US" dirty="0" err="1">
                <a:solidFill>
                  <a:srgbClr val="FF0000"/>
                </a:solidFill>
                <a:latin typeface="Calisto MT" panose="02040603050505030304" pitchFamily="18" charset="77"/>
              </a:rPr>
              <a:t>TiSa</a:t>
            </a:r>
            <a:endParaRPr lang="en-US" dirty="0">
              <a:solidFill>
                <a:srgbClr val="FF0000"/>
              </a:solidFill>
              <a:latin typeface="Calisto MT" panose="02040603050505030304" pitchFamily="18" charset="77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3CA479D-21E3-1D35-786C-601416081FE6}"/>
              </a:ext>
            </a:extLst>
          </p:cNvPr>
          <p:cNvSpPr txBox="1"/>
          <p:nvPr/>
        </p:nvSpPr>
        <p:spPr>
          <a:xfrm>
            <a:off x="7935215" y="5134256"/>
            <a:ext cx="2339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sto MT" panose="02040603050505030304" pitchFamily="18" charset="77"/>
              </a:rPr>
              <a:t>Doubled 904nm </a:t>
            </a:r>
            <a:r>
              <a:rPr lang="en-US" dirty="0" err="1">
                <a:solidFill>
                  <a:srgbClr val="0070C0"/>
                </a:solidFill>
                <a:latin typeface="Calisto MT" panose="02040603050505030304" pitchFamily="18" charset="77"/>
              </a:rPr>
              <a:t>TiSa</a:t>
            </a:r>
            <a:endParaRPr lang="en-US" dirty="0">
              <a:solidFill>
                <a:srgbClr val="0070C0"/>
              </a:solidFill>
              <a:latin typeface="Calisto MT" panose="02040603050505030304" pitchFamily="18" charset="77"/>
            </a:endParaRPr>
          </a:p>
          <a:p>
            <a:endParaRPr lang="en-US" dirty="0">
              <a:solidFill>
                <a:srgbClr val="0070C0"/>
              </a:solidFill>
              <a:latin typeface="Calisto MT" panose="02040603050505030304" pitchFamily="18" charset="77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A9D1653-97FE-5EF0-521E-014825792251}"/>
              </a:ext>
            </a:extLst>
          </p:cNvPr>
          <p:cNvSpPr txBox="1"/>
          <p:nvPr/>
        </p:nvSpPr>
        <p:spPr>
          <a:xfrm>
            <a:off x="10306419" y="4965747"/>
            <a:ext cx="2339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sto MT" panose="02040603050505030304" pitchFamily="18" charset="77"/>
              </a:rPr>
              <a:t>159 </a:t>
            </a:r>
            <a:r>
              <a:rPr lang="en-US" dirty="0" err="1">
                <a:solidFill>
                  <a:srgbClr val="0070C0"/>
                </a:solidFill>
                <a:latin typeface="Calisto MT" panose="02040603050505030304" pitchFamily="18" charset="77"/>
              </a:rPr>
              <a:t>BiBO</a:t>
            </a:r>
            <a:endParaRPr lang="en-US" dirty="0">
              <a:solidFill>
                <a:srgbClr val="0070C0"/>
              </a:solidFill>
              <a:latin typeface="Calisto MT" panose="02040603050505030304" pitchFamily="18" charset="77"/>
            </a:endParaRPr>
          </a:p>
          <a:p>
            <a:r>
              <a:rPr lang="en-US" dirty="0">
                <a:solidFill>
                  <a:srgbClr val="0070C0"/>
                </a:solidFill>
                <a:latin typeface="Calisto MT" panose="02040603050505030304" pitchFamily="18" charset="77"/>
              </a:rPr>
              <a:t>26, 37 BBO</a:t>
            </a:r>
          </a:p>
          <a:p>
            <a:endParaRPr lang="en-US" dirty="0">
              <a:solidFill>
                <a:srgbClr val="0070C0"/>
              </a:solidFill>
              <a:latin typeface="Calisto MT" panose="0204060305050503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14733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16334</TotalTime>
  <Words>1017</Words>
  <Application>Microsoft Macintosh PowerPoint</Application>
  <PresentationFormat>Widescreen</PresentationFormat>
  <Paragraphs>219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-webkit-standard</vt:lpstr>
      <vt:lpstr>Aptos</vt:lpstr>
      <vt:lpstr>Aptos Display</vt:lpstr>
      <vt:lpstr>Arial</vt:lpstr>
      <vt:lpstr>Calibri</vt:lpstr>
      <vt:lpstr>Calisto MT</vt:lpstr>
      <vt:lpstr>Cambria</vt:lpstr>
      <vt:lpstr>Office Theme</vt:lpstr>
      <vt:lpstr>INTC-P-702:  Studying N=28 with argon isotopes</vt:lpstr>
      <vt:lpstr>Status</vt:lpstr>
      <vt:lpstr>Status</vt:lpstr>
      <vt:lpstr>Physics goals</vt:lpstr>
      <vt:lpstr>Physics goals</vt:lpstr>
      <vt:lpstr>Physics goals</vt:lpstr>
      <vt:lpstr>Laser Schemes</vt:lpstr>
      <vt:lpstr>Laser Schemes</vt:lpstr>
      <vt:lpstr>Laser Schemes</vt:lpstr>
      <vt:lpstr>Contamination</vt:lpstr>
      <vt:lpstr>FIU</vt:lpstr>
      <vt:lpstr>Thank You </vt:lpstr>
      <vt:lpstr>PowerPoint Presentation</vt:lpstr>
      <vt:lpstr>Yields and contaminations</vt:lpstr>
      <vt:lpstr>Shift request</vt:lpstr>
      <vt:lpstr>Shift request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Abigail Mcglone</dc:creator>
  <cp:lastModifiedBy>Abigail Mcglone</cp:lastModifiedBy>
  <cp:revision>32</cp:revision>
  <dcterms:created xsi:type="dcterms:W3CDTF">2024-09-06T10:11:25Z</dcterms:created>
  <dcterms:modified xsi:type="dcterms:W3CDTF">2025-01-30T13:37:41Z</dcterms:modified>
</cp:coreProperties>
</file>