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  <p:sldMasterId id="2147483694" r:id="rId2"/>
  </p:sldMasterIdLst>
  <p:notesMasterIdLst>
    <p:notesMasterId r:id="rId15"/>
  </p:notesMasterIdLst>
  <p:handoutMasterIdLst>
    <p:handoutMasterId r:id="rId16"/>
  </p:handoutMasterIdLst>
  <p:sldIdLst>
    <p:sldId id="268" r:id="rId3"/>
    <p:sldId id="303" r:id="rId4"/>
    <p:sldId id="308" r:id="rId5"/>
    <p:sldId id="317" r:id="rId6"/>
    <p:sldId id="318" r:id="rId7"/>
    <p:sldId id="319" r:id="rId8"/>
    <p:sldId id="309" r:id="rId9"/>
    <p:sldId id="315" r:id="rId10"/>
    <p:sldId id="316" r:id="rId11"/>
    <p:sldId id="304" r:id="rId12"/>
    <p:sldId id="307" r:id="rId13"/>
    <p:sldId id="301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1FF"/>
    <a:srgbClr val="FFA502"/>
    <a:srgbClr val="138913"/>
    <a:srgbClr val="010101"/>
    <a:srgbClr val="1DC6FF"/>
    <a:srgbClr val="ED06EE"/>
    <a:srgbClr val="005E77"/>
    <a:srgbClr val="2F4D5D"/>
    <a:srgbClr val="DCE7F0"/>
    <a:srgbClr val="1D8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9912F7-2001-4FCE-A37E-547AAB28113F}" v="128" dt="2025-01-30T08:56:41.5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1986" autoAdjust="0"/>
  </p:normalViewPr>
  <p:slideViewPr>
    <p:cSldViewPr snapToGrid="0" snapToObjects="1">
      <p:cViewPr varScale="1">
        <p:scale>
          <a:sx n="100" d="100"/>
          <a:sy n="100" d="100"/>
        </p:scale>
        <p:origin x="8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30-1-2025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30-1-2025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4847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Low res CRIS: 99 is 1/2-, 118 is 0-, rest is high spin states</a:t>
            </a:r>
          </a:p>
          <a:p>
            <a:r>
              <a:rPr lang="en-US" dirty="0"/>
              <a:t>Literature is all high spin except 115-121 which is the 1/2-, 0- and 1- states</a:t>
            </a:r>
          </a:p>
          <a:p>
            <a:r>
              <a:rPr lang="en-US" dirty="0"/>
              <a:t>IGISOL is 1/2- </a:t>
            </a:r>
          </a:p>
          <a:p>
            <a:r>
              <a:rPr lang="en-US" dirty="0"/>
              <a:t>CRIS is high spin except 113-121 which is the 1/2-, 1+, 0- and 1- states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9054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254A-9A32-4D9F-999A-7AE4229080F7}" type="datetime1">
              <a:rPr lang="nl-BE" smtClean="0"/>
              <a:t>30/01/2025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CA9D4-9C81-4EA4-90D9-A5AE89F469FF}" type="datetime1">
              <a:rPr lang="nl-BE" smtClean="0"/>
              <a:t>30/01/2025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B3630-3C94-4135-B83C-63BE03A4DA6E}" type="datetime1">
              <a:rPr lang="nl-BE" smtClean="0"/>
              <a:t>30/01/2025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D71A-5F4E-4788-BDB4-7E4316FB62D4}" type="datetime1">
              <a:rPr lang="nl-BE" smtClean="0"/>
              <a:t>30/01/2025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3CEE-DEE7-4FE1-9E60-4920A957B100}" type="datetime1">
              <a:rPr lang="nl-BE" smtClean="0"/>
              <a:t>30/01/2025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8E0B1-D330-47E7-9506-DB8B06CAA4FC}" type="datetime1">
              <a:rPr lang="nl-BE" smtClean="0"/>
              <a:t>30/01/2025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CF4F3-53B2-4D44-99BA-0E1E9C6C9971}" type="datetime1">
              <a:rPr lang="nl-BE" smtClean="0"/>
              <a:t>30/01/2025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A5EF-57F2-4BDD-A65C-1B326C668724}" type="datetime1">
              <a:rPr lang="nl-BE" smtClean="0"/>
              <a:t>30/01/2025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8BF3-1E82-4611-A23B-9F416DA51A2D}" type="datetime1">
              <a:rPr lang="nl-BE" smtClean="0"/>
              <a:t>30/01/2025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Fi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0D058-9EE8-499B-BF67-D4CD97500876}" type="datetime1">
              <a:rPr lang="nl-BE" smtClean="0"/>
              <a:t>30/01/2025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7D677A2D-EBAD-4722-BAE3-C0FF7C0AA90A}" type="datetime1">
              <a:rPr lang="nl-BE" smtClean="0"/>
              <a:t>30/01/2025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Department of Physics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BE03537F-3CAE-4DBF-9570-DAF52EBDEB96}" type="datetime1">
              <a:rPr lang="nl-BE" smtClean="0"/>
              <a:t>30/01/2025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Department of Physics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7F8950-C55D-44A4-8358-65B5E5AE9D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10805174" cy="4024798"/>
          </a:xfrm>
        </p:spPr>
        <p:txBody>
          <a:bodyPr>
            <a:normAutofit/>
          </a:bodyPr>
          <a:lstStyle/>
          <a:p>
            <a:r>
              <a:rPr lang="nl-NL" dirty="0"/>
              <a:t>Silver at CRIS: Update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D840A1E-E577-492B-AB8C-5DBF01299E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5999" y="5222466"/>
            <a:ext cx="6096524" cy="1544448"/>
          </a:xfrm>
        </p:spPr>
        <p:txBody>
          <a:bodyPr>
            <a:normAutofit/>
          </a:bodyPr>
          <a:lstStyle/>
          <a:p>
            <a:r>
              <a:rPr lang="nl-NL" sz="1600" dirty="0"/>
              <a:t>Bram van den Borne</a:t>
            </a:r>
          </a:p>
          <a:p>
            <a:r>
              <a:rPr lang="nl-NL" sz="1600" dirty="0"/>
              <a:t>Prof. Gerda Neyens</a:t>
            </a:r>
          </a:p>
          <a:p>
            <a:r>
              <a:rPr lang="nl-NL" sz="1600" dirty="0"/>
              <a:t>Prof. Ruben de Groote</a:t>
            </a:r>
          </a:p>
          <a:p>
            <a:r>
              <a:rPr lang="nl-NL" sz="1600" dirty="0"/>
              <a:t>CRIS </a:t>
            </a:r>
            <a:r>
              <a:rPr lang="nl-NL" sz="1600" dirty="0" err="1"/>
              <a:t>collaboration</a:t>
            </a:r>
            <a:r>
              <a:rPr lang="nl-NL" sz="1600" dirty="0"/>
              <a:t> meeting 2025</a:t>
            </a:r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8983C87F-5E8F-45EE-9CE9-61032C3BC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3040E343-EFFE-6506-90BB-555FECF6D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443489"/>
            <a:ext cx="6059263" cy="1544447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5FE3D7FA-EAF7-9EF4-9150-93231F8766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4158" y="5222466"/>
            <a:ext cx="2433089" cy="154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072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F9091D-A8F5-A764-92B1-0B436BE2A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359036"/>
            <a:ext cx="4491300" cy="4760964"/>
          </a:xfrm>
        </p:spPr>
        <p:txBody>
          <a:bodyPr/>
          <a:lstStyle/>
          <a:p>
            <a:r>
              <a:rPr lang="en-US" dirty="0"/>
              <a:t>Difference from literature in </a:t>
            </a:r>
            <a:r>
              <a:rPr lang="en-US" baseline="30000" dirty="0"/>
              <a:t>101,104,105,118,120</a:t>
            </a:r>
            <a:r>
              <a:rPr lang="en-US" dirty="0"/>
              <a:t>Ag</a:t>
            </a:r>
          </a:p>
          <a:p>
            <a:pPr lvl="1"/>
            <a:r>
              <a:rPr lang="en-US" baseline="30000" dirty="0"/>
              <a:t>101,104,105</a:t>
            </a:r>
            <a:r>
              <a:rPr lang="en-US" dirty="0"/>
              <a:t>Ag fully resolved</a:t>
            </a:r>
          </a:p>
          <a:p>
            <a:pPr lvl="1"/>
            <a:r>
              <a:rPr lang="en-US" baseline="30000" dirty="0"/>
              <a:t>118,120</a:t>
            </a:r>
            <a:r>
              <a:rPr lang="en-US" dirty="0"/>
              <a:t>Ag not resolved and noisy</a:t>
            </a:r>
          </a:p>
          <a:p>
            <a:pPr lvl="1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50081E-F190-9557-4A42-2896A7685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CA511A-52B6-0750-ECA3-78F7EF883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  <p:pic>
        <p:nvPicPr>
          <p:cNvPr id="7" name="Picture 6" descr="A graph of mass number&#10;&#10;Description automatically generated">
            <a:extLst>
              <a:ext uri="{FF2B5EF4-FFF2-40B4-BE49-F238E27FC236}">
                <a16:creationId xmlns:a16="http://schemas.microsoft.com/office/drawing/2014/main" id="{85726984-8584-ADA1-95CD-9054ED78D2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4" t="10682" r="9726" b="1490"/>
          <a:stretch/>
        </p:blipFill>
        <p:spPr>
          <a:xfrm>
            <a:off x="4902687" y="839096"/>
            <a:ext cx="7130524" cy="528090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C8E71E4-A23F-B980-9F08-DFE830E66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Charge radii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488D4E-06D9-6375-D3D0-5994DDC7F2A5}"/>
              </a:ext>
            </a:extLst>
          </p:cNvPr>
          <p:cNvSpPr txBox="1"/>
          <p:nvPr/>
        </p:nvSpPr>
        <p:spPr>
          <a:xfrm>
            <a:off x="5851546" y="961129"/>
            <a:ext cx="26786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Literature</a:t>
            </a:r>
          </a:p>
          <a:p>
            <a:r>
              <a:rPr lang="en-US" dirty="0">
                <a:solidFill>
                  <a:srgbClr val="00B050"/>
                </a:solidFill>
              </a:rPr>
              <a:t>Low resolution CRIS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High resolution CRIS</a:t>
            </a:r>
          </a:p>
          <a:p>
            <a:r>
              <a:rPr lang="en-US" dirty="0">
                <a:solidFill>
                  <a:srgbClr val="ED06EE"/>
                </a:solidFill>
              </a:rPr>
              <a:t>IGISOL</a:t>
            </a:r>
          </a:p>
        </p:txBody>
      </p:sp>
      <p:pic>
        <p:nvPicPr>
          <p:cNvPr id="10" name="Picture 9" descr="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A7232FF3-5973-531F-DCD5-24E2776007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6271" y="3605529"/>
            <a:ext cx="4514004" cy="2928471"/>
          </a:xfrm>
          <a:prstGeom prst="rect">
            <a:avLst/>
          </a:prstGeom>
        </p:spPr>
      </p:pic>
      <p:pic>
        <p:nvPicPr>
          <p:cNvPr id="12" name="Picture 11" descr="A graph of a waveform&#10;&#10;Description automatically generated">
            <a:extLst>
              <a:ext uri="{FF2B5EF4-FFF2-40B4-BE49-F238E27FC236}">
                <a16:creationId xmlns:a16="http://schemas.microsoft.com/office/drawing/2014/main" id="{54B735E6-8BD4-9456-1940-C9EB831ECA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86271" y="187931"/>
            <a:ext cx="4937193" cy="321182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42EFB4E6-D817-E5F1-D1A1-D96CBD5A0B83}"/>
              </a:ext>
            </a:extLst>
          </p:cNvPr>
          <p:cNvGrpSpPr/>
          <p:nvPr/>
        </p:nvGrpSpPr>
        <p:grpSpPr>
          <a:xfrm>
            <a:off x="647700" y="3352800"/>
            <a:ext cx="4076700" cy="2486025"/>
            <a:chOff x="824008" y="3479548"/>
            <a:chExt cx="3830672" cy="2238779"/>
          </a:xfrm>
        </p:grpSpPr>
        <p:pic>
          <p:nvPicPr>
            <p:cNvPr id="14" name="Picture 13" descr="A graph of a waveform&#10;&#10;Description automatically generated">
              <a:extLst>
                <a:ext uri="{FF2B5EF4-FFF2-40B4-BE49-F238E27FC236}">
                  <a16:creationId xmlns:a16="http://schemas.microsoft.com/office/drawing/2014/main" id="{47472FC2-EC6F-0662-85EE-0BF1711D8E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0161"/>
            <a:stretch/>
          </p:blipFill>
          <p:spPr>
            <a:xfrm>
              <a:off x="824008" y="3479548"/>
              <a:ext cx="3830672" cy="2238779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5C607A1-81E8-7717-23FA-44BBA19A49A7}"/>
                </a:ext>
              </a:extLst>
            </p:cNvPr>
            <p:cNvSpPr txBox="1"/>
            <p:nvPr/>
          </p:nvSpPr>
          <p:spPr>
            <a:xfrm>
              <a:off x="1224000" y="3521831"/>
              <a:ext cx="900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aseline="30000" dirty="0"/>
                <a:t>120</a:t>
              </a:r>
              <a:r>
                <a:rPr lang="en-US" dirty="0"/>
                <a:t>Ag</a:t>
              </a:r>
              <a:endParaRPr lang="en-US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07874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AEF566C-90A0-6F31-4BBA-0A42D295F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000" y="1178480"/>
            <a:ext cx="5421575" cy="540000"/>
          </a:xfrm>
        </p:spPr>
        <p:txBody>
          <a:bodyPr/>
          <a:lstStyle/>
          <a:p>
            <a:r>
              <a:rPr lang="en-US" dirty="0"/>
              <a:t>2021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4F529C-6847-AFC5-0713-2E7C67CBB9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78480"/>
            <a:ext cx="5445000" cy="540000"/>
          </a:xfrm>
        </p:spPr>
        <p:txBody>
          <a:bodyPr/>
          <a:lstStyle/>
          <a:p>
            <a:r>
              <a:rPr lang="en-US" dirty="0"/>
              <a:t>2022</a:t>
            </a:r>
          </a:p>
        </p:txBody>
      </p:sp>
      <p:pic>
        <p:nvPicPr>
          <p:cNvPr id="12" name="Content Placeholder 11" descr="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6783B3B9-B9A3-AB2B-6B1D-FBBF3129D3B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8676" t="10715" r="8299" b="5586"/>
          <a:stretch/>
        </p:blipFill>
        <p:spPr>
          <a:xfrm>
            <a:off x="6033600" y="2385085"/>
            <a:ext cx="6158399" cy="3649955"/>
          </a:xfr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266908-92F7-FE87-82B3-F5C4F1A96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1D3222-FF6B-BAAA-4796-5D3D9FDB7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8A7C171-087E-D424-0A45-26EFD9FC4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 regression</a:t>
            </a:r>
          </a:p>
        </p:txBody>
      </p:sp>
      <p:pic>
        <p:nvPicPr>
          <p:cNvPr id="10" name="Content Placeholder 9" descr="A red lines with black lines&#10;&#10;Description automatically generated with medium confidence">
            <a:extLst>
              <a:ext uri="{FF2B5EF4-FFF2-40B4-BE49-F238E27FC236}">
                <a16:creationId xmlns:a16="http://schemas.microsoft.com/office/drawing/2014/main" id="{E96F9EEB-FA1B-56F0-0460-CD863842006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" y="2385085"/>
            <a:ext cx="6095999" cy="3728844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42070A-85C1-0604-2946-A4AE266E142D}"/>
              </a:ext>
            </a:extLst>
          </p:cNvPr>
          <p:cNvSpPr txBox="1"/>
          <p:nvPr/>
        </p:nvSpPr>
        <p:spPr>
          <a:xfrm>
            <a:off x="6242599" y="1831087"/>
            <a:ext cx="574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consistency between scans of same isotope</a:t>
            </a:r>
          </a:p>
        </p:txBody>
      </p:sp>
    </p:spTree>
    <p:extLst>
      <p:ext uri="{BB962C8B-B14F-4D97-AF65-F5344CB8AC3E}">
        <p14:creationId xmlns:p14="http://schemas.microsoft.com/office/powerpoint/2010/main" val="1720142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630E7FF-1174-45A5-41BB-9B7AD950A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BE073B-C051-8789-CF9E-F0FE8567D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7608495A-1549-C6F1-B1CA-53D1A86B6A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91" t="10761" r="8828" b="4496"/>
          <a:stretch/>
        </p:blipFill>
        <p:spPr>
          <a:xfrm>
            <a:off x="6327958" y="324857"/>
            <a:ext cx="5390706" cy="5811656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5B17A155-9CED-C8A9-A513-BB147457D5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65" t="10761" r="8353" b="4496"/>
          <a:stretch/>
        </p:blipFill>
        <p:spPr>
          <a:xfrm>
            <a:off x="855735" y="277389"/>
            <a:ext cx="5390706" cy="58116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EC47957-5877-074A-3461-F15141D73EA5}"/>
              </a:ext>
            </a:extLst>
          </p:cNvPr>
          <p:cNvSpPr txBox="1"/>
          <p:nvPr/>
        </p:nvSpPr>
        <p:spPr>
          <a:xfrm>
            <a:off x="898264" y="387897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106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CB808B-CA1C-55B2-4A23-89ABA1FEA706}"/>
              </a:ext>
            </a:extLst>
          </p:cNvPr>
          <p:cNvSpPr txBox="1"/>
          <p:nvPr/>
        </p:nvSpPr>
        <p:spPr>
          <a:xfrm>
            <a:off x="898264" y="1018762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108</a:t>
            </a:r>
            <a:endParaRPr lang="LID4096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38834B-998E-1F5F-DCA6-90E09C1A0A9A}"/>
              </a:ext>
            </a:extLst>
          </p:cNvPr>
          <p:cNvSpPr txBox="1"/>
          <p:nvPr/>
        </p:nvSpPr>
        <p:spPr>
          <a:xfrm>
            <a:off x="898264" y="1665180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110</a:t>
            </a:r>
            <a:endParaRPr lang="LID4096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E28D61-06AC-4103-11B3-D8EDD5FC6609}"/>
              </a:ext>
            </a:extLst>
          </p:cNvPr>
          <p:cNvSpPr txBox="1"/>
          <p:nvPr/>
        </p:nvSpPr>
        <p:spPr>
          <a:xfrm>
            <a:off x="898264" y="2422940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112</a:t>
            </a:r>
            <a:endParaRPr lang="LID4096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989445-AA46-1F0A-A098-39390D391D74}"/>
              </a:ext>
            </a:extLst>
          </p:cNvPr>
          <p:cNvSpPr txBox="1"/>
          <p:nvPr/>
        </p:nvSpPr>
        <p:spPr>
          <a:xfrm>
            <a:off x="898264" y="3053805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116</a:t>
            </a:r>
            <a:endParaRPr lang="LID4096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1F3A5F-9BF5-8FFC-FFA2-9DE886DEE421}"/>
              </a:ext>
            </a:extLst>
          </p:cNvPr>
          <p:cNvSpPr txBox="1"/>
          <p:nvPr/>
        </p:nvSpPr>
        <p:spPr>
          <a:xfrm>
            <a:off x="898264" y="3700223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118</a:t>
            </a:r>
            <a:endParaRPr lang="LID4096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390210-F759-C281-3EC6-A9EC47B79CE3}"/>
              </a:ext>
            </a:extLst>
          </p:cNvPr>
          <p:cNvSpPr txBox="1"/>
          <p:nvPr/>
        </p:nvSpPr>
        <p:spPr>
          <a:xfrm>
            <a:off x="898264" y="4375675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120</a:t>
            </a:r>
            <a:endParaRPr lang="LID4096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B82E77-53F9-455D-8BF1-150B0461C570}"/>
              </a:ext>
            </a:extLst>
          </p:cNvPr>
          <p:cNvSpPr txBox="1"/>
          <p:nvPr/>
        </p:nvSpPr>
        <p:spPr>
          <a:xfrm>
            <a:off x="898264" y="5059705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122</a:t>
            </a:r>
            <a:endParaRPr lang="LID4096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D64A8A-C673-075B-4D5B-EF6F5BC67F6A}"/>
              </a:ext>
            </a:extLst>
          </p:cNvPr>
          <p:cNvSpPr txBox="1"/>
          <p:nvPr/>
        </p:nvSpPr>
        <p:spPr>
          <a:xfrm>
            <a:off x="6359141" y="387897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107</a:t>
            </a:r>
            <a:endParaRPr lang="LID4096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1FE458-A41C-51C1-490C-6727D02F4E93}"/>
              </a:ext>
            </a:extLst>
          </p:cNvPr>
          <p:cNvSpPr txBox="1"/>
          <p:nvPr/>
        </p:nvSpPr>
        <p:spPr>
          <a:xfrm>
            <a:off x="6359141" y="1006921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109</a:t>
            </a:r>
            <a:endParaRPr lang="LID4096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90AF0E-24B2-8C4F-E0C1-D9A6C6FB55BF}"/>
              </a:ext>
            </a:extLst>
          </p:cNvPr>
          <p:cNvSpPr txBox="1"/>
          <p:nvPr/>
        </p:nvSpPr>
        <p:spPr>
          <a:xfrm>
            <a:off x="6359141" y="1635258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111</a:t>
            </a:r>
            <a:endParaRPr lang="LID4096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F73F0D-C141-8DF3-9930-3E0D4B47AF85}"/>
              </a:ext>
            </a:extLst>
          </p:cNvPr>
          <p:cNvSpPr txBox="1"/>
          <p:nvPr/>
        </p:nvSpPr>
        <p:spPr>
          <a:xfrm>
            <a:off x="6359141" y="2205683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113</a:t>
            </a:r>
            <a:endParaRPr lang="LID4096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7E1879-1B05-04A7-03B1-C30B39D113B7}"/>
              </a:ext>
            </a:extLst>
          </p:cNvPr>
          <p:cNvSpPr txBox="1"/>
          <p:nvPr/>
        </p:nvSpPr>
        <p:spPr>
          <a:xfrm>
            <a:off x="6359141" y="2764512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115</a:t>
            </a:r>
            <a:endParaRPr lang="LID4096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73B06A-6ABA-6909-0281-F4459838072E}"/>
              </a:ext>
            </a:extLst>
          </p:cNvPr>
          <p:cNvSpPr txBox="1"/>
          <p:nvPr/>
        </p:nvSpPr>
        <p:spPr>
          <a:xfrm>
            <a:off x="6359141" y="3392849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117</a:t>
            </a:r>
            <a:endParaRPr lang="LID4096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34087C-9F16-C03C-D4DD-B816B45C2311}"/>
              </a:ext>
            </a:extLst>
          </p:cNvPr>
          <p:cNvSpPr txBox="1"/>
          <p:nvPr/>
        </p:nvSpPr>
        <p:spPr>
          <a:xfrm>
            <a:off x="6359141" y="3960991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119</a:t>
            </a:r>
            <a:endParaRPr lang="LID4096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6EBC8A-DC95-ABC4-C09C-37DB0A5C96F8}"/>
              </a:ext>
            </a:extLst>
          </p:cNvPr>
          <p:cNvSpPr txBox="1"/>
          <p:nvPr/>
        </p:nvSpPr>
        <p:spPr>
          <a:xfrm>
            <a:off x="6359141" y="4547741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121</a:t>
            </a:r>
            <a:endParaRPr lang="LID4096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ED0DEA-91E1-7BF3-0C3A-A3B628C7FDF8}"/>
              </a:ext>
            </a:extLst>
          </p:cNvPr>
          <p:cNvSpPr txBox="1"/>
          <p:nvPr/>
        </p:nvSpPr>
        <p:spPr>
          <a:xfrm>
            <a:off x="6359141" y="5112975"/>
            <a:ext cx="90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123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81095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62E3217-04A6-4FF3-4024-3168915C1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000" y="1053568"/>
            <a:ext cx="5421575" cy="540000"/>
          </a:xfrm>
        </p:spPr>
        <p:txBody>
          <a:bodyPr/>
          <a:lstStyle/>
          <a:p>
            <a:r>
              <a:rPr lang="en-US" dirty="0"/>
              <a:t>2021 low resolution run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33EB44-D368-CB8F-C3D6-3BAD5B7A8A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6000" y="1593568"/>
            <a:ext cx="5421575" cy="452036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</a:t>
            </a:r>
            <a:r>
              <a:rPr lang="en-US" baseline="-25000" dirty="0"/>
              <a:t>1/2 </a:t>
            </a:r>
            <a:r>
              <a:rPr lang="en-US" dirty="0"/>
              <a:t>to P</a:t>
            </a:r>
            <a:r>
              <a:rPr lang="en-US" baseline="-25000" dirty="0"/>
              <a:t>1/2</a:t>
            </a:r>
            <a:r>
              <a:rPr lang="en-US" dirty="0"/>
              <a:t> transition </a:t>
            </a:r>
          </a:p>
          <a:p>
            <a:r>
              <a:rPr lang="en-US" baseline="30000" dirty="0"/>
              <a:t>99m-110,112-115,118-120,122-123</a:t>
            </a:r>
            <a:r>
              <a:rPr lang="en-US" dirty="0"/>
              <a:t>Ag measured</a:t>
            </a:r>
            <a:endParaRPr lang="en-US" baseline="30000" dirty="0"/>
          </a:p>
          <a:p>
            <a:r>
              <a:rPr lang="en-US" dirty="0"/>
              <a:t>Odd-even </a:t>
            </a:r>
          </a:p>
          <a:p>
            <a:pPr lvl="1"/>
            <a:r>
              <a:rPr lang="en-US" dirty="0"/>
              <a:t>I = 7/2 fully resolved</a:t>
            </a:r>
          </a:p>
          <a:p>
            <a:pPr lvl="1"/>
            <a:r>
              <a:rPr lang="en-US" dirty="0"/>
              <a:t>I = 1/2 unresolved</a:t>
            </a:r>
          </a:p>
          <a:p>
            <a:r>
              <a:rPr lang="en-US" dirty="0"/>
              <a:t>Odd-odd mostly unresolved</a:t>
            </a:r>
          </a:p>
          <a:p>
            <a:r>
              <a:rPr lang="en-US" dirty="0"/>
              <a:t>Heavily constrained fits</a:t>
            </a:r>
          </a:p>
          <a:p>
            <a:endParaRPr lang="en-US" b="1" dirty="0"/>
          </a:p>
          <a:p>
            <a:r>
              <a:rPr lang="en-US" b="1" dirty="0"/>
              <a:t>Analysis</a:t>
            </a:r>
          </a:p>
          <a:p>
            <a:pPr lvl="1"/>
            <a:r>
              <a:rPr lang="en-US" dirty="0"/>
              <a:t>Sonja (odd-even?)</a:t>
            </a:r>
          </a:p>
          <a:p>
            <a:pPr lvl="1"/>
            <a:r>
              <a:rPr lang="en-US" dirty="0"/>
              <a:t>Bram (finished)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4AAD59-7D25-F856-E28C-504B1C178E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053568"/>
            <a:ext cx="5445000" cy="540000"/>
          </a:xfrm>
        </p:spPr>
        <p:txBody>
          <a:bodyPr/>
          <a:lstStyle/>
          <a:p>
            <a:r>
              <a:rPr lang="en-US" dirty="0"/>
              <a:t>2022 high resolution run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537EBF-3448-DA64-2D50-CB9A3A44FD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593568"/>
            <a:ext cx="5735320" cy="452036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</a:t>
            </a:r>
            <a:r>
              <a:rPr lang="en-US" baseline="-25000" dirty="0"/>
              <a:t>1/2 </a:t>
            </a:r>
            <a:r>
              <a:rPr lang="en-US" dirty="0"/>
              <a:t>to P</a:t>
            </a:r>
            <a:r>
              <a:rPr lang="en-US" baseline="-25000" dirty="0"/>
              <a:t>3/2</a:t>
            </a:r>
            <a:r>
              <a:rPr lang="en-US" dirty="0"/>
              <a:t> transition </a:t>
            </a:r>
          </a:p>
          <a:p>
            <a:r>
              <a:rPr lang="en-US" baseline="30000" dirty="0"/>
              <a:t>106-123</a:t>
            </a:r>
            <a:r>
              <a:rPr lang="en-US" dirty="0"/>
              <a:t>Ag measured</a:t>
            </a:r>
          </a:p>
          <a:p>
            <a:pPr lvl="1"/>
            <a:r>
              <a:rPr lang="en-US" baseline="30000" dirty="0"/>
              <a:t>106m</a:t>
            </a:r>
            <a:r>
              <a:rPr lang="en-US" dirty="0"/>
              <a:t>Ag not measured</a:t>
            </a:r>
            <a:endParaRPr lang="en-US" baseline="30000" dirty="0"/>
          </a:p>
          <a:p>
            <a:r>
              <a:rPr lang="en-US" dirty="0"/>
              <a:t>Odd-even </a:t>
            </a:r>
          </a:p>
          <a:p>
            <a:pPr lvl="1"/>
            <a:r>
              <a:rPr lang="en-US" dirty="0"/>
              <a:t>I = 7/2 fully resolved</a:t>
            </a:r>
          </a:p>
          <a:p>
            <a:pPr lvl="1"/>
            <a:r>
              <a:rPr lang="en-US" dirty="0"/>
              <a:t>I = 1/2 mostly resolved</a:t>
            </a:r>
          </a:p>
          <a:p>
            <a:r>
              <a:rPr lang="en-US" dirty="0"/>
              <a:t>Odd-odd resolved</a:t>
            </a:r>
          </a:p>
          <a:p>
            <a:endParaRPr lang="en-US" dirty="0"/>
          </a:p>
          <a:p>
            <a:r>
              <a:rPr lang="en-US" b="1" dirty="0"/>
              <a:t>Analysis</a:t>
            </a:r>
          </a:p>
          <a:p>
            <a:pPr lvl="1"/>
            <a:r>
              <a:rPr lang="en-US" dirty="0"/>
              <a:t>Sonja (almost finished?)</a:t>
            </a:r>
          </a:p>
          <a:p>
            <a:pPr lvl="1"/>
            <a:r>
              <a:rPr lang="en-US" dirty="0"/>
              <a:t>Bram (finished)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5FF94B-A2C5-94D2-7983-C78F2283C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9E73DA-9004-C7F3-9425-F82C26D7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3179539F-2D93-15B1-54CE-76AFD30FB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laser spectroscopy runs</a:t>
            </a:r>
          </a:p>
        </p:txBody>
      </p:sp>
    </p:spTree>
    <p:extLst>
      <p:ext uri="{BB962C8B-B14F-4D97-AF65-F5344CB8AC3E}">
        <p14:creationId xmlns:p14="http://schemas.microsoft.com/office/powerpoint/2010/main" val="307017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431AFF-E9E7-7DD8-E2D2-8BC321C79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Review of g-factors for </a:t>
            </a:r>
            <a:r>
              <a:rPr lang="en-US" i="1" dirty="0"/>
              <a:t>Z </a:t>
            </a:r>
            <a:r>
              <a:rPr lang="en-US" dirty="0"/>
              <a:t>= 43 to 49 for odd-even isotopes</a:t>
            </a:r>
          </a:p>
          <a:p>
            <a:pPr lvl="1"/>
            <a:r>
              <a:rPr lang="en-US" dirty="0"/>
              <a:t>Currently running HFODD calculations</a:t>
            </a:r>
          </a:p>
          <a:p>
            <a:pPr lvl="1"/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Charge radii both low res and high res from CRIS</a:t>
            </a:r>
          </a:p>
          <a:p>
            <a:pPr lvl="1"/>
            <a:r>
              <a:rPr lang="en-US" dirty="0"/>
              <a:t>Reevaluation with F and M factors (written, not submitted) from Leonid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Odd-odd isotopes similarity between silver and indium</a:t>
            </a:r>
          </a:p>
          <a:p>
            <a:pPr lvl="1"/>
            <a:r>
              <a:rPr lang="en-US" dirty="0"/>
              <a:t>Possibly with HFODD calculations</a:t>
            </a:r>
          </a:p>
          <a:p>
            <a:pPr lvl="2"/>
            <a:r>
              <a:rPr lang="en-US" dirty="0"/>
              <a:t>If not feasible/possible, empirical single-particle calculations</a:t>
            </a:r>
          </a:p>
          <a:p>
            <a:pPr lvl="1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F1FC3D-D3D7-07C0-6EB0-EF712CBA4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D5FDA0-D2E0-C495-9B38-92A6FA9BB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0620DE-6414-7BF9-80E0-B8568CD3C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Story for papers</a:t>
            </a:r>
          </a:p>
        </p:txBody>
      </p:sp>
    </p:spTree>
    <p:extLst>
      <p:ext uri="{BB962C8B-B14F-4D97-AF65-F5344CB8AC3E}">
        <p14:creationId xmlns:p14="http://schemas.microsoft.com/office/powerpoint/2010/main" val="817026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9E5011-67B6-C5F6-6CE3-F71A17813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3380614" cy="446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u="sng" dirty="0"/>
              <a:t>Silver isotopes:</a:t>
            </a:r>
          </a:p>
          <a:p>
            <a:pPr marL="457200" lvl="1" indent="0">
              <a:buNone/>
            </a:pPr>
            <a:r>
              <a:rPr lang="en-US" sz="2000" dirty="0"/>
              <a:t>Constant trend slight increase close to N=50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BB2609-33AC-B3D1-ABC2-09B290869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9595CD-AF47-7713-789E-8DB9F6DC4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64E8A66-40E2-4A23-8C41-B707C77F0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g-factor review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46576D-5014-69B9-FB75-154337810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614" y="1575981"/>
            <a:ext cx="8235386" cy="45648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5A5D62-F4CF-F0FC-3B77-81308DB9BFDB}"/>
              </a:ext>
            </a:extLst>
          </p:cNvPr>
          <p:cNvSpPr txBox="1"/>
          <p:nvPr/>
        </p:nvSpPr>
        <p:spPr>
          <a:xfrm>
            <a:off x="4648201" y="2239202"/>
            <a:ext cx="1123950" cy="40862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D62728"/>
                </a:solidFill>
              </a:rPr>
              <a:t>I = 9/2+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C3F9CB-4FB6-0F72-8312-F329F0EB4956}"/>
              </a:ext>
            </a:extLst>
          </p:cNvPr>
          <p:cNvSpPr txBox="1"/>
          <p:nvPr/>
        </p:nvSpPr>
        <p:spPr>
          <a:xfrm>
            <a:off x="5995987" y="3101459"/>
            <a:ext cx="4795278" cy="40862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D62728"/>
                </a:solidFill>
              </a:rPr>
              <a:t>I = 7/2+</a:t>
            </a:r>
          </a:p>
        </p:txBody>
      </p:sp>
    </p:spTree>
    <p:extLst>
      <p:ext uri="{BB962C8B-B14F-4D97-AF65-F5344CB8AC3E}">
        <p14:creationId xmlns:p14="http://schemas.microsoft.com/office/powerpoint/2010/main" val="3415292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18022B-269A-3383-1DB4-AC653C5177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A96E25-791C-C67B-D1AA-A51A1D5FB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3384159" cy="446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u="sng" dirty="0"/>
              <a:t>Silver isotopes:</a:t>
            </a:r>
          </a:p>
          <a:p>
            <a:pPr marL="457200" lvl="1" indent="0">
              <a:buNone/>
            </a:pPr>
            <a:r>
              <a:rPr lang="en-US" sz="2000" dirty="0"/>
              <a:t>Constant trend slight increase close to N=50</a:t>
            </a:r>
          </a:p>
          <a:p>
            <a:pPr marL="0" indent="0">
              <a:buNone/>
            </a:pPr>
            <a:r>
              <a:rPr lang="en-US" sz="2000" u="sng" dirty="0"/>
              <a:t>Indium isotopes:</a:t>
            </a:r>
          </a:p>
          <a:p>
            <a:pPr marL="457200" lvl="1" indent="0">
              <a:buNone/>
            </a:pPr>
            <a:r>
              <a:rPr lang="en-US" sz="2000" b="1" dirty="0"/>
              <a:t>Similar trend over full chain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C2B980-2D40-C855-1302-767124300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F29A12-556D-F190-72B8-26164D4BD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A49E3C-10A0-635C-59B7-D82D27AE3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g-factor review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FF995E-2F60-BB9C-7AAA-B1A59BEAF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159" y="1529731"/>
            <a:ext cx="8225117" cy="46114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F23BE67-11AC-A793-14EB-433E202BB03B}"/>
              </a:ext>
            </a:extLst>
          </p:cNvPr>
          <p:cNvSpPr txBox="1"/>
          <p:nvPr/>
        </p:nvSpPr>
        <p:spPr>
          <a:xfrm>
            <a:off x="5995987" y="3044309"/>
            <a:ext cx="4795278" cy="40862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D62728"/>
                </a:solidFill>
              </a:rPr>
              <a:t>I = 7/2+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321D85-242B-D869-B97C-DC90FD4CEF1B}"/>
              </a:ext>
            </a:extLst>
          </p:cNvPr>
          <p:cNvSpPr txBox="1"/>
          <p:nvPr/>
        </p:nvSpPr>
        <p:spPr>
          <a:xfrm>
            <a:off x="4610100" y="2214976"/>
            <a:ext cx="1162050" cy="40862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D62728"/>
                </a:solidFill>
              </a:rPr>
              <a:t>I = 9/2+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F1A95E-5C06-C01F-5050-F594D4DF65C9}"/>
              </a:ext>
            </a:extLst>
          </p:cNvPr>
          <p:cNvSpPr txBox="1"/>
          <p:nvPr/>
        </p:nvSpPr>
        <p:spPr>
          <a:xfrm>
            <a:off x="9277350" y="4259246"/>
            <a:ext cx="2006413" cy="408623"/>
          </a:xfrm>
          <a:prstGeom prst="roundRect">
            <a:avLst/>
          </a:prstGeom>
          <a:noFill/>
          <a:ln w="28575">
            <a:solidFill>
              <a:srgbClr val="9467B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9467BD"/>
                </a:solidFill>
              </a:rPr>
              <a:t>I = 9/2+</a:t>
            </a:r>
          </a:p>
        </p:txBody>
      </p:sp>
    </p:spTree>
    <p:extLst>
      <p:ext uri="{BB962C8B-B14F-4D97-AF65-F5344CB8AC3E}">
        <p14:creationId xmlns:p14="http://schemas.microsoft.com/office/powerpoint/2010/main" val="2001272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93BD2F-872D-2FB4-7044-2078366C08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96A025-6819-00FE-1FAF-834AEFC5CA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3454183" cy="446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Similar trend for high spin states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u="sng" dirty="0"/>
              <a:t>Idea:</a:t>
            </a:r>
            <a:endParaRPr lang="en-US" dirty="0"/>
          </a:p>
          <a:p>
            <a:r>
              <a:rPr lang="en-US" sz="2000" dirty="0"/>
              <a:t>Theoretically predict trend with similar configuration </a:t>
            </a:r>
            <a:r>
              <a:rPr lang="en-US" sz="2000" b="1" dirty="0"/>
              <a:t>without tuning </a:t>
            </a:r>
            <a:r>
              <a:rPr lang="en-US" sz="2000" b="1" dirty="0" err="1"/>
              <a:t>Skyrme</a:t>
            </a:r>
            <a:r>
              <a:rPr lang="en-US" sz="2000" b="1" dirty="0"/>
              <a:t> interaction?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955FE1-0976-9C4B-FEDC-E4AB85F2A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8D17EB-4A9D-9E0E-F0C7-5AABB0536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92B0E63-B441-1348-7C0E-B42F61093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g-factor review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D354AB-5972-F6E1-0C90-6F663D31C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162" y="1609765"/>
            <a:ext cx="8157882" cy="45567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73D153D-F2B0-2321-E702-1A74F4757905}"/>
              </a:ext>
            </a:extLst>
          </p:cNvPr>
          <p:cNvSpPr txBox="1"/>
          <p:nvPr/>
        </p:nvSpPr>
        <p:spPr>
          <a:xfrm>
            <a:off x="5995987" y="3110984"/>
            <a:ext cx="4795278" cy="40862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D62728"/>
                </a:solidFill>
              </a:rPr>
              <a:t>I = 7/2+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524549-41C5-BC7D-146B-34F57939D4E6}"/>
              </a:ext>
            </a:extLst>
          </p:cNvPr>
          <p:cNvSpPr txBox="1"/>
          <p:nvPr/>
        </p:nvSpPr>
        <p:spPr>
          <a:xfrm>
            <a:off x="4591050" y="2281651"/>
            <a:ext cx="1181100" cy="40862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D62728"/>
                </a:solidFill>
              </a:rPr>
              <a:t>I = 9/2+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4594D8-2154-B958-F0D7-67176B6AE109}"/>
              </a:ext>
            </a:extLst>
          </p:cNvPr>
          <p:cNvSpPr txBox="1"/>
          <p:nvPr/>
        </p:nvSpPr>
        <p:spPr>
          <a:xfrm>
            <a:off x="9734550" y="4325921"/>
            <a:ext cx="1549213" cy="408623"/>
          </a:xfrm>
          <a:prstGeom prst="roundRect">
            <a:avLst/>
          </a:prstGeom>
          <a:noFill/>
          <a:ln w="28575">
            <a:solidFill>
              <a:srgbClr val="9467B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9467BD"/>
                </a:solidFill>
              </a:rPr>
              <a:t>I = 9/2+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1EC0EA-5C74-6040-9608-EA8BA8FFE722}"/>
              </a:ext>
            </a:extLst>
          </p:cNvPr>
          <p:cNvSpPr txBox="1"/>
          <p:nvPr/>
        </p:nvSpPr>
        <p:spPr>
          <a:xfrm>
            <a:off x="5102596" y="4325920"/>
            <a:ext cx="1181100" cy="408623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 = 9/2+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F4BCFF-4F4F-CEC7-E181-5729F38D02D3}"/>
              </a:ext>
            </a:extLst>
          </p:cNvPr>
          <p:cNvSpPr txBox="1"/>
          <p:nvPr/>
        </p:nvSpPr>
        <p:spPr>
          <a:xfrm>
            <a:off x="6338604" y="4325919"/>
            <a:ext cx="1087525" cy="408623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 = 7/2+</a:t>
            </a:r>
          </a:p>
        </p:txBody>
      </p:sp>
    </p:spTree>
    <p:extLst>
      <p:ext uri="{BB962C8B-B14F-4D97-AF65-F5344CB8AC3E}">
        <p14:creationId xmlns:p14="http://schemas.microsoft.com/office/powerpoint/2010/main" val="334698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F3BA33-A741-27F5-9F06-46CCC4EF9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31C3F0-5996-BFA9-E949-DD8585E0D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8FAF2CF-B8B4-A601-2F9A-4C380131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Charge radii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4BE6DD1-EF6D-30AA-F4D1-421CCDE9F061}"/>
              </a:ext>
            </a:extLst>
          </p:cNvPr>
          <p:cNvGrpSpPr/>
          <p:nvPr/>
        </p:nvGrpSpPr>
        <p:grpSpPr>
          <a:xfrm>
            <a:off x="4200525" y="1359036"/>
            <a:ext cx="7991475" cy="4230804"/>
            <a:chOff x="2500961" y="1066800"/>
            <a:chExt cx="9582400" cy="5053200"/>
          </a:xfrm>
        </p:grpSpPr>
        <p:pic>
          <p:nvPicPr>
            <p:cNvPr id="11" name="Picture 10" descr="A graph showing mass number&#10;&#10;Description automatically generated">
              <a:extLst>
                <a:ext uri="{FF2B5EF4-FFF2-40B4-BE49-F238E27FC236}">
                  <a16:creationId xmlns:a16="http://schemas.microsoft.com/office/drawing/2014/main" id="{85B1C13A-E726-E686-FC3E-103BFB9794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584" t="10765" r="9557" b="2709"/>
            <a:stretch/>
          </p:blipFill>
          <p:spPr>
            <a:xfrm>
              <a:off x="2500961" y="1066800"/>
              <a:ext cx="9582400" cy="50532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A424089-C983-0AB2-971D-D2429C0CA1B5}"/>
                </a:ext>
              </a:extLst>
            </p:cNvPr>
            <p:cNvSpPr txBox="1"/>
            <p:nvPr/>
          </p:nvSpPr>
          <p:spPr>
            <a:xfrm>
              <a:off x="3277853" y="1163066"/>
              <a:ext cx="3614539" cy="1403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/>
                <a:t>Band is stat. + sys. error</a:t>
              </a:r>
              <a:endParaRPr lang="en-US" u="sng" dirty="0">
                <a:solidFill>
                  <a:srgbClr val="FF0000"/>
                </a:solidFill>
              </a:endParaRPr>
            </a:p>
            <a:p>
              <a:r>
                <a:rPr lang="en-US" dirty="0">
                  <a:solidFill>
                    <a:srgbClr val="FF0000"/>
                  </a:solidFill>
                </a:rPr>
                <a:t>Literature</a:t>
              </a:r>
            </a:p>
            <a:p>
              <a:r>
                <a:rPr lang="en-US" dirty="0">
                  <a:solidFill>
                    <a:srgbClr val="00B050"/>
                  </a:solidFill>
                </a:rPr>
                <a:t>Low resolution CRIS</a:t>
              </a:r>
            </a:p>
            <a:p>
              <a:r>
                <a:rPr lang="en-US" dirty="0">
                  <a:solidFill>
                    <a:schemeClr val="bg2">
                      <a:lumMod val="10000"/>
                    </a:schemeClr>
                  </a:solidFill>
                </a:rPr>
                <a:t>High resolution CRIS</a:t>
              </a: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E39B2C-58D4-AA6B-6980-AD318C369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268160"/>
            <a:ext cx="3955360" cy="4851840"/>
          </a:xfrm>
        </p:spPr>
        <p:txBody>
          <a:bodyPr>
            <a:normAutofit/>
          </a:bodyPr>
          <a:lstStyle/>
          <a:p>
            <a:r>
              <a:rPr lang="en-US" dirty="0"/>
              <a:t>Published F and M based on systematics</a:t>
            </a:r>
          </a:p>
          <a:p>
            <a:pPr lvl="1"/>
            <a:endParaRPr lang="en-US" dirty="0"/>
          </a:p>
          <a:p>
            <a:r>
              <a:rPr lang="en-US" dirty="0"/>
              <a:t>New values from Leonid</a:t>
            </a:r>
          </a:p>
          <a:p>
            <a:pPr lvl="1"/>
            <a:r>
              <a:rPr lang="en-US" dirty="0"/>
              <a:t>Remove weird “staggering” in literature at n-def</a:t>
            </a:r>
          </a:p>
          <a:p>
            <a:r>
              <a:rPr lang="en-US" baseline="30000" dirty="0"/>
              <a:t>112</a:t>
            </a:r>
            <a:r>
              <a:rPr lang="en-US" dirty="0"/>
              <a:t>Ag deviates slightly from trend</a:t>
            </a:r>
          </a:p>
          <a:p>
            <a:pPr lvl="1"/>
            <a:r>
              <a:rPr lang="en-US" dirty="0"/>
              <a:t>Q = 0.73(2)[8] </a:t>
            </a:r>
            <a:r>
              <a:rPr lang="en-US" dirty="0" err="1"/>
              <a:t>eb</a:t>
            </a:r>
            <a:endParaRPr lang="en-US" dirty="0"/>
          </a:p>
          <a:p>
            <a:pPr lvl="1"/>
            <a:r>
              <a:rPr lang="en-US" dirty="0"/>
              <a:t>Only 2</a:t>
            </a:r>
            <a:r>
              <a:rPr lang="en-US" baseline="30000" dirty="0"/>
              <a:t>-</a:t>
            </a:r>
            <a:r>
              <a:rPr lang="en-US" dirty="0"/>
              <a:t> state in chain</a:t>
            </a:r>
          </a:p>
        </p:txBody>
      </p:sp>
    </p:spTree>
    <p:extLst>
      <p:ext uri="{BB962C8B-B14F-4D97-AF65-F5344CB8AC3E}">
        <p14:creationId xmlns:p14="http://schemas.microsoft.com/office/powerpoint/2010/main" val="292956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29E303-C0E8-19DF-C16C-2A3AE0458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52D2A1-B604-8C67-9CD1-C1726BCF5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F063B45-2231-21DD-222C-F3A3530FD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3. Similarity odd-odd silver and indium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D9F6D6-5DB5-F74E-15DB-0268C1C4E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359036"/>
            <a:ext cx="4852034" cy="4760964"/>
          </a:xfrm>
        </p:spPr>
        <p:txBody>
          <a:bodyPr>
            <a:normAutofit/>
          </a:bodyPr>
          <a:lstStyle/>
          <a:p>
            <a:r>
              <a:rPr lang="en-US" dirty="0"/>
              <a:t>Ag and In have 2 similar states</a:t>
            </a:r>
          </a:p>
          <a:p>
            <a:pPr lvl="1"/>
            <a:r>
              <a:rPr lang="en-US" dirty="0"/>
              <a:t>Ag(4</a:t>
            </a:r>
            <a:r>
              <a:rPr lang="en-US" baseline="30000" dirty="0"/>
              <a:t>+</a:t>
            </a:r>
            <a:r>
              <a:rPr lang="en-US" dirty="0"/>
              <a:t>) and In(5</a:t>
            </a:r>
            <a:r>
              <a:rPr lang="en-US" baseline="30000" dirty="0"/>
              <a:t>+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Ag(7</a:t>
            </a:r>
            <a:r>
              <a:rPr lang="en-US" baseline="30000" dirty="0"/>
              <a:t>-</a:t>
            </a:r>
            <a:r>
              <a:rPr lang="en-US" dirty="0"/>
              <a:t>) and In(8</a:t>
            </a:r>
            <a:r>
              <a:rPr lang="en-US" baseline="30000" dirty="0"/>
              <a:t>-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u="sng" dirty="0"/>
              <a:t>Idea</a:t>
            </a:r>
          </a:p>
          <a:p>
            <a:pPr lvl="1"/>
            <a:r>
              <a:rPr lang="en-US" dirty="0"/>
              <a:t>HFODD calculations if possible</a:t>
            </a:r>
          </a:p>
          <a:p>
            <a:pPr lvl="2"/>
            <a:r>
              <a:rPr lang="en-US" dirty="0"/>
              <a:t>Theoretically show similarity in configuration</a:t>
            </a:r>
          </a:p>
          <a:p>
            <a:pPr lvl="1"/>
            <a:r>
              <a:rPr lang="en-US" dirty="0"/>
              <a:t>Empirical </a:t>
            </a:r>
            <a:r>
              <a:rPr lang="en-US" dirty="0" err="1"/>
              <a:t>s.p.</a:t>
            </a:r>
            <a:r>
              <a:rPr lang="en-US" dirty="0"/>
              <a:t> moments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F98BDF-9A95-42EB-D95C-0E054420DDB4}"/>
              </a:ext>
            </a:extLst>
          </p:cNvPr>
          <p:cNvSpPr txBox="1"/>
          <p:nvPr/>
        </p:nvSpPr>
        <p:spPr>
          <a:xfrm>
            <a:off x="1224000" y="6223736"/>
            <a:ext cx="5680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sz="1100" b="0" i="0" dirty="0">
              <a:solidFill>
                <a:schemeClr val="bg1"/>
              </a:solidFill>
              <a:effectLst/>
              <a:latin typeface="-apple-system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3861FE-7BB5-DABB-A262-6E0B971C06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1865" y="1108402"/>
            <a:ext cx="6714184" cy="5011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98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5330AD-A2B6-2681-6974-792FED32E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Idea 1: g-factor review</a:t>
            </a:r>
          </a:p>
          <a:p>
            <a:pPr lvl="1"/>
            <a:r>
              <a:rPr lang="en-US" dirty="0"/>
              <a:t>Currently running HFODD calculations</a:t>
            </a:r>
          </a:p>
          <a:p>
            <a:pPr lvl="1"/>
            <a:r>
              <a:rPr lang="en-US" dirty="0"/>
              <a:t>Writing paper in progress</a:t>
            </a:r>
          </a:p>
          <a:p>
            <a:endParaRPr lang="en-US" dirty="0"/>
          </a:p>
          <a:p>
            <a:r>
              <a:rPr lang="en-US" dirty="0"/>
              <a:t>Idea 2: charge radii paper</a:t>
            </a:r>
          </a:p>
          <a:p>
            <a:r>
              <a:rPr lang="en-US" dirty="0"/>
              <a:t>Idea 3: odd-odd silver and indium similarity</a:t>
            </a:r>
          </a:p>
          <a:p>
            <a:pPr lvl="1"/>
            <a:r>
              <a:rPr lang="en-US" dirty="0"/>
              <a:t>Both fully </a:t>
            </a:r>
            <a:r>
              <a:rPr lang="en-US" dirty="0" err="1"/>
              <a:t>analysed</a:t>
            </a:r>
            <a:endParaRPr lang="en-US" dirty="0"/>
          </a:p>
          <a:p>
            <a:pPr lvl="1"/>
            <a:r>
              <a:rPr lang="en-US" dirty="0"/>
              <a:t>Empirical </a:t>
            </a:r>
            <a:r>
              <a:rPr lang="en-US" dirty="0" err="1"/>
              <a:t>s.p.</a:t>
            </a:r>
            <a:r>
              <a:rPr lang="en-US" dirty="0"/>
              <a:t> moments partially done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142D18-481E-2F5D-C862-F4015D7EB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Department of Physics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DCC76-C320-8E3D-F75B-0DF49714C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0E440E3-9CF7-FC93-9D88-F22A03435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future</a:t>
            </a:r>
          </a:p>
        </p:txBody>
      </p:sp>
    </p:spTree>
    <p:extLst>
      <p:ext uri="{BB962C8B-B14F-4D97-AF65-F5344CB8AC3E}">
        <p14:creationId xmlns:p14="http://schemas.microsoft.com/office/powerpoint/2010/main" val="1860584797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561</Words>
  <Application>Microsoft Office PowerPoint</Application>
  <PresentationFormat>Widescreen</PresentationFormat>
  <Paragraphs>150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-apple-system</vt:lpstr>
      <vt:lpstr>Arial</vt:lpstr>
      <vt:lpstr>Calibri</vt:lpstr>
      <vt:lpstr>KU Leuven</vt:lpstr>
      <vt:lpstr>KU Leuven Sedes</vt:lpstr>
      <vt:lpstr>Silver at CRIS: Update</vt:lpstr>
      <vt:lpstr>Two laser spectroscopy runs</vt:lpstr>
      <vt:lpstr>Story for papers</vt:lpstr>
      <vt:lpstr>1. g-factor review</vt:lpstr>
      <vt:lpstr>1. g-factor review</vt:lpstr>
      <vt:lpstr>1. g-factor review</vt:lpstr>
      <vt:lpstr>2. Charge radii</vt:lpstr>
      <vt:lpstr>3. Similarity odd-odd silver and indium</vt:lpstr>
      <vt:lpstr>Summary &amp; future</vt:lpstr>
      <vt:lpstr>Results: Charge radii</vt:lpstr>
      <vt:lpstr>GP regression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2025-01-30T10:26:38Z</dcterms:modified>
</cp:coreProperties>
</file>