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59" r:id="rId6"/>
    <p:sldId id="264" r:id="rId7"/>
    <p:sldId id="261" r:id="rId8"/>
    <p:sldId id="266" r:id="rId9"/>
    <p:sldId id="267" r:id="rId10"/>
    <p:sldId id="263" r:id="rId11"/>
    <p:sldId id="258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4A44A1-58FB-413F-9D06-036AD8B05BBC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D50DBD9-915D-46A7-A16A-69D209E6B913}">
      <dgm:prSet/>
      <dgm:spPr/>
      <dgm:t>
        <a:bodyPr/>
        <a:lstStyle/>
        <a:p>
          <a:r>
            <a:rPr lang="en-US"/>
            <a:t>Physics Case</a:t>
          </a:r>
        </a:p>
      </dgm:t>
    </dgm:pt>
    <dgm:pt modelId="{ABC2991A-C29C-4570-A732-6FB43B6B565A}" type="parTrans" cxnId="{566C1747-0FC4-4750-9ECA-978E2BE5EA94}">
      <dgm:prSet/>
      <dgm:spPr/>
      <dgm:t>
        <a:bodyPr/>
        <a:lstStyle/>
        <a:p>
          <a:endParaRPr lang="en-US"/>
        </a:p>
      </dgm:t>
    </dgm:pt>
    <dgm:pt modelId="{E31D7989-AEFE-4A51-8580-C0FF96AA4AC4}" type="sibTrans" cxnId="{566C1747-0FC4-4750-9ECA-978E2BE5EA94}">
      <dgm:prSet/>
      <dgm:spPr/>
      <dgm:t>
        <a:bodyPr/>
        <a:lstStyle/>
        <a:p>
          <a:endParaRPr lang="en-US"/>
        </a:p>
      </dgm:t>
    </dgm:pt>
    <dgm:pt modelId="{D8B65F36-889B-488A-A092-FDD87E41E1AE}">
      <dgm:prSet/>
      <dgm:spPr/>
      <dgm:t>
        <a:bodyPr/>
        <a:lstStyle/>
        <a:p>
          <a:r>
            <a:rPr lang="en-US"/>
            <a:t>Experiment</a:t>
          </a:r>
        </a:p>
      </dgm:t>
    </dgm:pt>
    <dgm:pt modelId="{6CEA8ADD-7085-45F9-A098-3426F7E1B163}" type="parTrans" cxnId="{C31D9D05-CE6B-4B9F-AC58-88163029AD33}">
      <dgm:prSet/>
      <dgm:spPr/>
      <dgm:t>
        <a:bodyPr/>
        <a:lstStyle/>
        <a:p>
          <a:endParaRPr lang="en-US"/>
        </a:p>
      </dgm:t>
    </dgm:pt>
    <dgm:pt modelId="{E3DBDC66-3A03-422E-A874-7E2A554188AB}" type="sibTrans" cxnId="{C31D9D05-CE6B-4B9F-AC58-88163029AD33}">
      <dgm:prSet/>
      <dgm:spPr/>
      <dgm:t>
        <a:bodyPr/>
        <a:lstStyle/>
        <a:p>
          <a:endParaRPr lang="en-US"/>
        </a:p>
      </dgm:t>
    </dgm:pt>
    <dgm:pt modelId="{BDBCEA62-1F7A-4D1A-9D5E-E6EE9A3C84B3}">
      <dgm:prSet/>
      <dgm:spPr/>
      <dgm:t>
        <a:bodyPr/>
        <a:lstStyle/>
        <a:p>
          <a:r>
            <a:rPr lang="en-US" dirty="0"/>
            <a:t>Results</a:t>
          </a:r>
        </a:p>
      </dgm:t>
    </dgm:pt>
    <dgm:pt modelId="{94A10D59-065B-4B65-AD85-61591DF852EB}" type="parTrans" cxnId="{3070478B-E90D-42B7-9AA1-ECC9AEF47EA3}">
      <dgm:prSet/>
      <dgm:spPr/>
      <dgm:t>
        <a:bodyPr/>
        <a:lstStyle/>
        <a:p>
          <a:endParaRPr lang="en-US"/>
        </a:p>
      </dgm:t>
    </dgm:pt>
    <dgm:pt modelId="{EF28E132-9E9F-4B67-8371-DCD95C313955}" type="sibTrans" cxnId="{3070478B-E90D-42B7-9AA1-ECC9AEF47EA3}">
      <dgm:prSet/>
      <dgm:spPr/>
      <dgm:t>
        <a:bodyPr/>
        <a:lstStyle/>
        <a:p>
          <a:endParaRPr lang="en-US"/>
        </a:p>
      </dgm:t>
    </dgm:pt>
    <dgm:pt modelId="{2B1F2494-ED78-4EAA-A237-7AE5234457A5}">
      <dgm:prSet/>
      <dgm:spPr/>
      <dgm:t>
        <a:bodyPr/>
        <a:lstStyle/>
        <a:p>
          <a:r>
            <a:rPr lang="en-US" dirty="0"/>
            <a:t>Next steps and discussion</a:t>
          </a:r>
        </a:p>
      </dgm:t>
    </dgm:pt>
    <dgm:pt modelId="{0EF35B3C-E9ED-4108-B7BF-EFE5B32A3E2E}" type="parTrans" cxnId="{B013B13D-38F7-42F8-BB91-84660D8424E8}">
      <dgm:prSet/>
      <dgm:spPr/>
    </dgm:pt>
    <dgm:pt modelId="{8011E1CB-917A-4C83-AB1A-C8618A53DD49}" type="sibTrans" cxnId="{B013B13D-38F7-42F8-BB91-84660D8424E8}">
      <dgm:prSet/>
      <dgm:spPr/>
    </dgm:pt>
    <dgm:pt modelId="{3054E07A-E8B7-4037-BD75-B16799C58F8F}" type="pres">
      <dgm:prSet presAssocID="{584A44A1-58FB-413F-9D06-036AD8B05BBC}" presName="vert0" presStyleCnt="0">
        <dgm:presLayoutVars>
          <dgm:dir/>
          <dgm:animOne val="branch"/>
          <dgm:animLvl val="lvl"/>
        </dgm:presLayoutVars>
      </dgm:prSet>
      <dgm:spPr/>
    </dgm:pt>
    <dgm:pt modelId="{6FD36573-4354-4593-80F9-93C293E8F59A}" type="pres">
      <dgm:prSet presAssocID="{3D50DBD9-915D-46A7-A16A-69D209E6B913}" presName="thickLine" presStyleLbl="alignNode1" presStyleIdx="0" presStyleCnt="4"/>
      <dgm:spPr/>
    </dgm:pt>
    <dgm:pt modelId="{827B857A-EC99-4354-A795-8954DB5D4971}" type="pres">
      <dgm:prSet presAssocID="{3D50DBD9-915D-46A7-A16A-69D209E6B913}" presName="horz1" presStyleCnt="0"/>
      <dgm:spPr/>
    </dgm:pt>
    <dgm:pt modelId="{D7BFA86E-812C-4E28-99B9-4C0ECFBA048B}" type="pres">
      <dgm:prSet presAssocID="{3D50DBD9-915D-46A7-A16A-69D209E6B913}" presName="tx1" presStyleLbl="revTx" presStyleIdx="0" presStyleCnt="4"/>
      <dgm:spPr/>
    </dgm:pt>
    <dgm:pt modelId="{A2152F9F-4441-4120-91A2-ECEC42ABA28D}" type="pres">
      <dgm:prSet presAssocID="{3D50DBD9-915D-46A7-A16A-69D209E6B913}" presName="vert1" presStyleCnt="0"/>
      <dgm:spPr/>
    </dgm:pt>
    <dgm:pt modelId="{3ECA0727-7D15-4969-8585-3C0BDCA0355D}" type="pres">
      <dgm:prSet presAssocID="{D8B65F36-889B-488A-A092-FDD87E41E1AE}" presName="thickLine" presStyleLbl="alignNode1" presStyleIdx="1" presStyleCnt="4"/>
      <dgm:spPr/>
    </dgm:pt>
    <dgm:pt modelId="{0AD09B31-C29F-4F2A-9B51-FB248BC61A19}" type="pres">
      <dgm:prSet presAssocID="{D8B65F36-889B-488A-A092-FDD87E41E1AE}" presName="horz1" presStyleCnt="0"/>
      <dgm:spPr/>
    </dgm:pt>
    <dgm:pt modelId="{5D0CD663-2B5D-4B17-B078-207009D3C3BC}" type="pres">
      <dgm:prSet presAssocID="{D8B65F36-889B-488A-A092-FDD87E41E1AE}" presName="tx1" presStyleLbl="revTx" presStyleIdx="1" presStyleCnt="4"/>
      <dgm:spPr/>
    </dgm:pt>
    <dgm:pt modelId="{7B0F9B54-6538-440A-9C7B-1BAEE6AC3AFB}" type="pres">
      <dgm:prSet presAssocID="{D8B65F36-889B-488A-A092-FDD87E41E1AE}" presName="vert1" presStyleCnt="0"/>
      <dgm:spPr/>
    </dgm:pt>
    <dgm:pt modelId="{44777630-5078-4DCE-BCC7-536CEAEDA034}" type="pres">
      <dgm:prSet presAssocID="{BDBCEA62-1F7A-4D1A-9D5E-E6EE9A3C84B3}" presName="thickLine" presStyleLbl="alignNode1" presStyleIdx="2" presStyleCnt="4"/>
      <dgm:spPr/>
    </dgm:pt>
    <dgm:pt modelId="{AD60B3A5-C6C2-4F27-9577-58A01363CB32}" type="pres">
      <dgm:prSet presAssocID="{BDBCEA62-1F7A-4D1A-9D5E-E6EE9A3C84B3}" presName="horz1" presStyleCnt="0"/>
      <dgm:spPr/>
    </dgm:pt>
    <dgm:pt modelId="{968011D2-E1B2-4E86-97FF-27C870A27083}" type="pres">
      <dgm:prSet presAssocID="{BDBCEA62-1F7A-4D1A-9D5E-E6EE9A3C84B3}" presName="tx1" presStyleLbl="revTx" presStyleIdx="2" presStyleCnt="4"/>
      <dgm:spPr/>
    </dgm:pt>
    <dgm:pt modelId="{FC4B21AA-B681-4EEB-9AAD-9C4782C21C8B}" type="pres">
      <dgm:prSet presAssocID="{BDBCEA62-1F7A-4D1A-9D5E-E6EE9A3C84B3}" presName="vert1" presStyleCnt="0"/>
      <dgm:spPr/>
    </dgm:pt>
    <dgm:pt modelId="{3E881B13-6D60-4AAB-B397-27E3AD0246FE}" type="pres">
      <dgm:prSet presAssocID="{2B1F2494-ED78-4EAA-A237-7AE5234457A5}" presName="thickLine" presStyleLbl="alignNode1" presStyleIdx="3" presStyleCnt="4"/>
      <dgm:spPr/>
    </dgm:pt>
    <dgm:pt modelId="{00300CC9-6688-4E10-A868-78D3ED040C11}" type="pres">
      <dgm:prSet presAssocID="{2B1F2494-ED78-4EAA-A237-7AE5234457A5}" presName="horz1" presStyleCnt="0"/>
      <dgm:spPr/>
    </dgm:pt>
    <dgm:pt modelId="{D42AC504-5C89-4C6C-9EDD-AE7D813E62A6}" type="pres">
      <dgm:prSet presAssocID="{2B1F2494-ED78-4EAA-A237-7AE5234457A5}" presName="tx1" presStyleLbl="revTx" presStyleIdx="3" presStyleCnt="4"/>
      <dgm:spPr/>
    </dgm:pt>
    <dgm:pt modelId="{B8558765-24A9-40F2-932F-48ED7C281588}" type="pres">
      <dgm:prSet presAssocID="{2B1F2494-ED78-4EAA-A237-7AE5234457A5}" presName="vert1" presStyleCnt="0"/>
      <dgm:spPr/>
    </dgm:pt>
  </dgm:ptLst>
  <dgm:cxnLst>
    <dgm:cxn modelId="{C31D9D05-CE6B-4B9F-AC58-88163029AD33}" srcId="{584A44A1-58FB-413F-9D06-036AD8B05BBC}" destId="{D8B65F36-889B-488A-A092-FDD87E41E1AE}" srcOrd="1" destOrd="0" parTransId="{6CEA8ADD-7085-45F9-A098-3426F7E1B163}" sibTransId="{E3DBDC66-3A03-422E-A874-7E2A554188AB}"/>
    <dgm:cxn modelId="{A6E0552E-D90F-4EBE-915B-A8D4FE80DD23}" type="presOf" srcId="{584A44A1-58FB-413F-9D06-036AD8B05BBC}" destId="{3054E07A-E8B7-4037-BD75-B16799C58F8F}" srcOrd="0" destOrd="0" presId="urn:microsoft.com/office/officeart/2008/layout/LinedList"/>
    <dgm:cxn modelId="{B013B13D-38F7-42F8-BB91-84660D8424E8}" srcId="{584A44A1-58FB-413F-9D06-036AD8B05BBC}" destId="{2B1F2494-ED78-4EAA-A237-7AE5234457A5}" srcOrd="3" destOrd="0" parTransId="{0EF35B3C-E9ED-4108-B7BF-EFE5B32A3E2E}" sibTransId="{8011E1CB-917A-4C83-AB1A-C8618A53DD49}"/>
    <dgm:cxn modelId="{FEA9FE42-D7E5-4CF7-9EEE-D72E44A9272C}" type="presOf" srcId="{2B1F2494-ED78-4EAA-A237-7AE5234457A5}" destId="{D42AC504-5C89-4C6C-9EDD-AE7D813E62A6}" srcOrd="0" destOrd="0" presId="urn:microsoft.com/office/officeart/2008/layout/LinedList"/>
    <dgm:cxn modelId="{DFC39A63-10F0-4828-9DBE-FF17C4E9287C}" type="presOf" srcId="{3D50DBD9-915D-46A7-A16A-69D209E6B913}" destId="{D7BFA86E-812C-4E28-99B9-4C0ECFBA048B}" srcOrd="0" destOrd="0" presId="urn:microsoft.com/office/officeart/2008/layout/LinedList"/>
    <dgm:cxn modelId="{566C1747-0FC4-4750-9ECA-978E2BE5EA94}" srcId="{584A44A1-58FB-413F-9D06-036AD8B05BBC}" destId="{3D50DBD9-915D-46A7-A16A-69D209E6B913}" srcOrd="0" destOrd="0" parTransId="{ABC2991A-C29C-4570-A732-6FB43B6B565A}" sibTransId="{E31D7989-AEFE-4A51-8580-C0FF96AA4AC4}"/>
    <dgm:cxn modelId="{3070478B-E90D-42B7-9AA1-ECC9AEF47EA3}" srcId="{584A44A1-58FB-413F-9D06-036AD8B05BBC}" destId="{BDBCEA62-1F7A-4D1A-9D5E-E6EE9A3C84B3}" srcOrd="2" destOrd="0" parTransId="{94A10D59-065B-4B65-AD85-61591DF852EB}" sibTransId="{EF28E132-9E9F-4B67-8371-DCD95C313955}"/>
    <dgm:cxn modelId="{AC7C4BD1-1600-41E7-B4C4-88F29BEA8EE6}" type="presOf" srcId="{D8B65F36-889B-488A-A092-FDD87E41E1AE}" destId="{5D0CD663-2B5D-4B17-B078-207009D3C3BC}" srcOrd="0" destOrd="0" presId="urn:microsoft.com/office/officeart/2008/layout/LinedList"/>
    <dgm:cxn modelId="{3B6E25F6-B659-4C08-A276-21C0B53730F6}" type="presOf" srcId="{BDBCEA62-1F7A-4D1A-9D5E-E6EE9A3C84B3}" destId="{968011D2-E1B2-4E86-97FF-27C870A27083}" srcOrd="0" destOrd="0" presId="urn:microsoft.com/office/officeart/2008/layout/LinedList"/>
    <dgm:cxn modelId="{AB6FC77F-1E80-4E75-86D7-218CDF078410}" type="presParOf" srcId="{3054E07A-E8B7-4037-BD75-B16799C58F8F}" destId="{6FD36573-4354-4593-80F9-93C293E8F59A}" srcOrd="0" destOrd="0" presId="urn:microsoft.com/office/officeart/2008/layout/LinedList"/>
    <dgm:cxn modelId="{8D9A563C-E5AE-4060-9BF6-20F1B1B46C59}" type="presParOf" srcId="{3054E07A-E8B7-4037-BD75-B16799C58F8F}" destId="{827B857A-EC99-4354-A795-8954DB5D4971}" srcOrd="1" destOrd="0" presId="urn:microsoft.com/office/officeart/2008/layout/LinedList"/>
    <dgm:cxn modelId="{FF95587E-0DDC-4756-9717-7B74F6436F7B}" type="presParOf" srcId="{827B857A-EC99-4354-A795-8954DB5D4971}" destId="{D7BFA86E-812C-4E28-99B9-4C0ECFBA048B}" srcOrd="0" destOrd="0" presId="urn:microsoft.com/office/officeart/2008/layout/LinedList"/>
    <dgm:cxn modelId="{C693C8E7-F421-4C72-8B5A-8AC65097476E}" type="presParOf" srcId="{827B857A-EC99-4354-A795-8954DB5D4971}" destId="{A2152F9F-4441-4120-91A2-ECEC42ABA28D}" srcOrd="1" destOrd="0" presId="urn:microsoft.com/office/officeart/2008/layout/LinedList"/>
    <dgm:cxn modelId="{16DBD842-F2CF-4AB1-923D-4C12BE0AF502}" type="presParOf" srcId="{3054E07A-E8B7-4037-BD75-B16799C58F8F}" destId="{3ECA0727-7D15-4969-8585-3C0BDCA0355D}" srcOrd="2" destOrd="0" presId="urn:microsoft.com/office/officeart/2008/layout/LinedList"/>
    <dgm:cxn modelId="{A5165B27-3272-4C6A-B495-EC996AEB6831}" type="presParOf" srcId="{3054E07A-E8B7-4037-BD75-B16799C58F8F}" destId="{0AD09B31-C29F-4F2A-9B51-FB248BC61A19}" srcOrd="3" destOrd="0" presId="urn:microsoft.com/office/officeart/2008/layout/LinedList"/>
    <dgm:cxn modelId="{059D90E1-FE29-49AF-A6A6-40DFBF733839}" type="presParOf" srcId="{0AD09B31-C29F-4F2A-9B51-FB248BC61A19}" destId="{5D0CD663-2B5D-4B17-B078-207009D3C3BC}" srcOrd="0" destOrd="0" presId="urn:microsoft.com/office/officeart/2008/layout/LinedList"/>
    <dgm:cxn modelId="{B6966FB6-85FE-499C-9183-2D00372725DA}" type="presParOf" srcId="{0AD09B31-C29F-4F2A-9B51-FB248BC61A19}" destId="{7B0F9B54-6538-440A-9C7B-1BAEE6AC3AFB}" srcOrd="1" destOrd="0" presId="urn:microsoft.com/office/officeart/2008/layout/LinedList"/>
    <dgm:cxn modelId="{C8440437-081C-4C96-B7D7-368BE1EEC228}" type="presParOf" srcId="{3054E07A-E8B7-4037-BD75-B16799C58F8F}" destId="{44777630-5078-4DCE-BCC7-536CEAEDA034}" srcOrd="4" destOrd="0" presId="urn:microsoft.com/office/officeart/2008/layout/LinedList"/>
    <dgm:cxn modelId="{E49F5F8D-7635-4524-B635-724240E1D4E9}" type="presParOf" srcId="{3054E07A-E8B7-4037-BD75-B16799C58F8F}" destId="{AD60B3A5-C6C2-4F27-9577-58A01363CB32}" srcOrd="5" destOrd="0" presId="urn:microsoft.com/office/officeart/2008/layout/LinedList"/>
    <dgm:cxn modelId="{2A1775F2-2E8A-491E-BDEE-C41BF486C1CE}" type="presParOf" srcId="{AD60B3A5-C6C2-4F27-9577-58A01363CB32}" destId="{968011D2-E1B2-4E86-97FF-27C870A27083}" srcOrd="0" destOrd="0" presId="urn:microsoft.com/office/officeart/2008/layout/LinedList"/>
    <dgm:cxn modelId="{EB59CF07-703B-4862-95C6-DB721847F6E1}" type="presParOf" srcId="{AD60B3A5-C6C2-4F27-9577-58A01363CB32}" destId="{FC4B21AA-B681-4EEB-9AAD-9C4782C21C8B}" srcOrd="1" destOrd="0" presId="urn:microsoft.com/office/officeart/2008/layout/LinedList"/>
    <dgm:cxn modelId="{A4C3E525-AA44-4098-89F6-A431B638225D}" type="presParOf" srcId="{3054E07A-E8B7-4037-BD75-B16799C58F8F}" destId="{3E881B13-6D60-4AAB-B397-27E3AD0246FE}" srcOrd="6" destOrd="0" presId="urn:microsoft.com/office/officeart/2008/layout/LinedList"/>
    <dgm:cxn modelId="{33142076-312B-4088-A142-33DA4ABECC22}" type="presParOf" srcId="{3054E07A-E8B7-4037-BD75-B16799C58F8F}" destId="{00300CC9-6688-4E10-A868-78D3ED040C11}" srcOrd="7" destOrd="0" presId="urn:microsoft.com/office/officeart/2008/layout/LinedList"/>
    <dgm:cxn modelId="{59362951-4B2A-4836-A829-C6F5AAA16BFE}" type="presParOf" srcId="{00300CC9-6688-4E10-A868-78D3ED040C11}" destId="{D42AC504-5C89-4C6C-9EDD-AE7D813E62A6}" srcOrd="0" destOrd="0" presId="urn:microsoft.com/office/officeart/2008/layout/LinedList"/>
    <dgm:cxn modelId="{96D6D020-311B-42D0-AB9B-C63336B30F4D}" type="presParOf" srcId="{00300CC9-6688-4E10-A868-78D3ED040C11}" destId="{B8558765-24A9-40F2-932F-48ED7C28158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D36573-4354-4593-80F9-93C293E8F59A}">
      <dsp:nvSpPr>
        <dsp:cNvPr id="0" name=""/>
        <dsp:cNvSpPr/>
      </dsp:nvSpPr>
      <dsp:spPr>
        <a:xfrm>
          <a:off x="0" y="0"/>
          <a:ext cx="67976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BFA86E-812C-4E28-99B9-4C0ECFBA048B}">
      <dsp:nvSpPr>
        <dsp:cNvPr id="0" name=""/>
        <dsp:cNvSpPr/>
      </dsp:nvSpPr>
      <dsp:spPr>
        <a:xfrm>
          <a:off x="0" y="0"/>
          <a:ext cx="6797675" cy="1412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Physics Case</a:t>
          </a:r>
        </a:p>
      </dsp:txBody>
      <dsp:txXfrm>
        <a:off x="0" y="0"/>
        <a:ext cx="6797675" cy="1412477"/>
      </dsp:txXfrm>
    </dsp:sp>
    <dsp:sp modelId="{3ECA0727-7D15-4969-8585-3C0BDCA0355D}">
      <dsp:nvSpPr>
        <dsp:cNvPr id="0" name=""/>
        <dsp:cNvSpPr/>
      </dsp:nvSpPr>
      <dsp:spPr>
        <a:xfrm>
          <a:off x="0" y="1412478"/>
          <a:ext cx="6797675" cy="0"/>
        </a:xfrm>
        <a:prstGeom prst="line">
          <a:avLst/>
        </a:prstGeom>
        <a:solidFill>
          <a:schemeClr val="accent2">
            <a:hueOff val="13013"/>
            <a:satOff val="-8959"/>
            <a:lumOff val="-2288"/>
            <a:alphaOff val="0"/>
          </a:schemeClr>
        </a:solidFill>
        <a:ln w="15875" cap="flat" cmpd="sng" algn="ctr">
          <a:solidFill>
            <a:schemeClr val="accent2">
              <a:hueOff val="13013"/>
              <a:satOff val="-8959"/>
              <a:lumOff val="-22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0CD663-2B5D-4B17-B078-207009D3C3BC}">
      <dsp:nvSpPr>
        <dsp:cNvPr id="0" name=""/>
        <dsp:cNvSpPr/>
      </dsp:nvSpPr>
      <dsp:spPr>
        <a:xfrm>
          <a:off x="0" y="1412477"/>
          <a:ext cx="6797675" cy="1412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Experiment</a:t>
          </a:r>
        </a:p>
      </dsp:txBody>
      <dsp:txXfrm>
        <a:off x="0" y="1412477"/>
        <a:ext cx="6797675" cy="1412477"/>
      </dsp:txXfrm>
    </dsp:sp>
    <dsp:sp modelId="{44777630-5078-4DCE-BCC7-536CEAEDA034}">
      <dsp:nvSpPr>
        <dsp:cNvPr id="0" name=""/>
        <dsp:cNvSpPr/>
      </dsp:nvSpPr>
      <dsp:spPr>
        <a:xfrm>
          <a:off x="0" y="2824956"/>
          <a:ext cx="6797675" cy="0"/>
        </a:xfrm>
        <a:prstGeom prst="line">
          <a:avLst/>
        </a:prstGeom>
        <a:solidFill>
          <a:schemeClr val="accent2">
            <a:hueOff val="26025"/>
            <a:satOff val="-17917"/>
            <a:lumOff val="-4575"/>
            <a:alphaOff val="0"/>
          </a:schemeClr>
        </a:solidFill>
        <a:ln w="15875" cap="flat" cmpd="sng" algn="ctr">
          <a:solidFill>
            <a:schemeClr val="accent2">
              <a:hueOff val="26025"/>
              <a:satOff val="-17917"/>
              <a:lumOff val="-45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8011D2-E1B2-4E86-97FF-27C870A27083}">
      <dsp:nvSpPr>
        <dsp:cNvPr id="0" name=""/>
        <dsp:cNvSpPr/>
      </dsp:nvSpPr>
      <dsp:spPr>
        <a:xfrm>
          <a:off x="0" y="2824955"/>
          <a:ext cx="6797675" cy="1412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Results</a:t>
          </a:r>
        </a:p>
      </dsp:txBody>
      <dsp:txXfrm>
        <a:off x="0" y="2824955"/>
        <a:ext cx="6797675" cy="1412477"/>
      </dsp:txXfrm>
    </dsp:sp>
    <dsp:sp modelId="{3E881B13-6D60-4AAB-B397-27E3AD0246FE}">
      <dsp:nvSpPr>
        <dsp:cNvPr id="0" name=""/>
        <dsp:cNvSpPr/>
      </dsp:nvSpPr>
      <dsp:spPr>
        <a:xfrm>
          <a:off x="0" y="4237434"/>
          <a:ext cx="6797675" cy="0"/>
        </a:xfrm>
        <a:prstGeom prst="line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accent2">
              <a:hueOff val="39038"/>
              <a:satOff val="-26876"/>
              <a:lumOff val="-6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2AC504-5C89-4C6C-9EDD-AE7D813E62A6}">
      <dsp:nvSpPr>
        <dsp:cNvPr id="0" name=""/>
        <dsp:cNvSpPr/>
      </dsp:nvSpPr>
      <dsp:spPr>
        <a:xfrm>
          <a:off x="0" y="4237433"/>
          <a:ext cx="6797675" cy="1412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t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Next steps and discussion</a:t>
          </a:r>
        </a:p>
      </dsp:txBody>
      <dsp:txXfrm>
        <a:off x="0" y="4237433"/>
        <a:ext cx="6797675" cy="1412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653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188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1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582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340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76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5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355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29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005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55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1EF09B6-944D-4349-8223-6A93B5F1195A}" type="datetimeFigureOut">
              <a:rPr lang="en-GB" smtClean="0"/>
              <a:t>31/01/2025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57C091B-9C6B-4731-845C-C16A4473CE6A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542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AD0AA-BA9F-C98C-5523-2B6AA3A33A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 CRIS COLLAB 2025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A97D2-4195-1878-D4A2-55715D1B1C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Jordan Reilly &amp; Agi </a:t>
            </a:r>
            <a:r>
              <a:rPr lang="en-US" dirty="0" err="1"/>
              <a:t>Koszorus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1756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7B526-C1A0-5458-1C86-46A1F3C69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Content Placeholder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56FA98A-0168-4628-623A-2D49C7A5E1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131" y="1846263"/>
            <a:ext cx="7712063" cy="4022725"/>
          </a:xfrm>
        </p:spPr>
      </p:pic>
    </p:spTree>
    <p:extLst>
      <p:ext uri="{BB962C8B-B14F-4D97-AF65-F5344CB8AC3E}">
        <p14:creationId xmlns:p14="http://schemas.microsoft.com/office/powerpoint/2010/main" val="1427627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B2B8762-61F0-4F1B-9364-D633EE9D6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7675C8-1328-460C-9EBF-6B446B67E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14EE78B-AF71-4195-A01B-F1165D923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C6417104-D4C1-4710-9982-2154A7F484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10F6B-5145-64EB-2BB0-DC7D48965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99" y="4550229"/>
            <a:ext cx="10909073" cy="10576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33, 34</a:t>
            </a: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Al Spectra</a:t>
            </a:r>
          </a:p>
        </p:txBody>
      </p:sp>
      <p:pic>
        <p:nvPicPr>
          <p:cNvPr id="7" name="Picture 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D48AA35F-0DEA-619C-524D-BEEC7915D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" y="1023171"/>
            <a:ext cx="5820159" cy="295373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26F1402-2DEC-4071-84AF-350C7BF0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63996" y="886968"/>
            <a:ext cx="64008" cy="31089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30063109-71BF-04DA-EA22-41CD3EFCC9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891" y="905994"/>
            <a:ext cx="5118182" cy="3070908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4733B62-1719-4677-A612-CA0AC0AD7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DA52A394-10F4-4AA5-90E4-634D1E919D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7BDDC51-8BB2-42BE-8EA8-39B3E9AC1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867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BB2B8762-61F0-4F1B-9364-D633EE9D6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97675C8-1328-460C-9EBF-6B446B67E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14EE78B-AF71-4195-A01B-F1165D923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C6417104-D4C1-4710-9982-2154A7F484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925AA7-8FEA-A84D-FD56-6BEEF44E6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99" y="4550229"/>
            <a:ext cx="10909073" cy="10576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>
                <a:solidFill>
                  <a:schemeClr val="tx1">
                    <a:lumMod val="85000"/>
                    <a:lumOff val="15000"/>
                  </a:schemeClr>
                </a:solidFill>
              </a:rPr>
              <a:t>Moments</a:t>
            </a:r>
          </a:p>
        </p:txBody>
      </p:sp>
      <p:pic>
        <p:nvPicPr>
          <p:cNvPr id="5" name="Picture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C0B04CA3-7373-EC5C-5877-178C10E26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05" y="640080"/>
            <a:ext cx="4890405" cy="3602736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626F1402-2DEC-4071-84AF-350C7BF0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63996" y="886968"/>
            <a:ext cx="64008" cy="31089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aph of mass number&#10;&#10;Description automatically generated">
            <a:extLst>
              <a:ext uri="{FF2B5EF4-FFF2-40B4-BE49-F238E27FC236}">
                <a16:creationId xmlns:a16="http://schemas.microsoft.com/office/drawing/2014/main" id="{F837B70C-BA8E-5914-FB00-476DBBBFC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891" y="640080"/>
            <a:ext cx="4420535" cy="3602736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733B62-1719-4677-A612-CA0AC0AD7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A52A394-10F4-4AA5-90E4-634D1E919D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7BDDC51-8BB2-42BE-8EA8-39B3E9AC1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099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B764F6-0F27-0ACD-33BC-343869155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Overview</a:t>
            </a:r>
            <a:endParaRPr lang="en-GB" sz="360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567624E-41CD-1FB0-0237-31ABA60380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3006104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0682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EF4B0-EB48-62E3-1F73-24EC3236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Island of Inversion</a:t>
            </a:r>
            <a:endParaRPr lang="en-GB" dirty="0"/>
          </a:p>
        </p:txBody>
      </p:sp>
      <p:pic>
        <p:nvPicPr>
          <p:cNvPr id="6" name="Content Placeholder 5" descr="A diagram of different chemical formulas&#10;&#10;Description automatically generated with medium confidence">
            <a:extLst>
              <a:ext uri="{FF2B5EF4-FFF2-40B4-BE49-F238E27FC236}">
                <a16:creationId xmlns:a16="http://schemas.microsoft.com/office/drawing/2014/main" id="{AC9F56E7-C05E-7496-C043-167E9B542A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60" y="1922463"/>
            <a:ext cx="4408792" cy="4022725"/>
          </a:xfrm>
        </p:spPr>
      </p:pic>
      <p:pic>
        <p:nvPicPr>
          <p:cNvPr id="8" name="Picture 7" descr="A diagram of a diagram of a system&#10;&#10;Description automatically generated">
            <a:extLst>
              <a:ext uri="{FF2B5EF4-FFF2-40B4-BE49-F238E27FC236}">
                <a16:creationId xmlns:a16="http://schemas.microsoft.com/office/drawing/2014/main" id="{BFAEA315-7F7D-C44D-7325-37B97A5E87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51" b="41343"/>
          <a:stretch/>
        </p:blipFill>
        <p:spPr>
          <a:xfrm>
            <a:off x="5257799" y="2793319"/>
            <a:ext cx="6818911" cy="220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558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6938E-CBB2-691A-4DDA-B87CDBF5F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D35BE-4C79-B387-CBDF-8FAF702CC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4998720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Experimental campaign was split across 2 runs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Both runs very challenging!</a:t>
            </a:r>
          </a:p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BC3C401-C440-B8E4-9D2E-AE341C3B10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69550"/>
              </p:ext>
            </p:extLst>
          </p:nvPr>
        </p:nvGraphicFramePr>
        <p:xfrm>
          <a:off x="6776185" y="1845734"/>
          <a:ext cx="468322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613">
                  <a:extLst>
                    <a:ext uri="{9D8B030D-6E8A-4147-A177-3AD203B41FA5}">
                      <a16:colId xmlns:a16="http://schemas.microsoft.com/office/drawing/2014/main" val="1537547291"/>
                    </a:ext>
                  </a:extLst>
                </a:gridCol>
                <a:gridCol w="2341613">
                  <a:extLst>
                    <a:ext uri="{9D8B030D-6E8A-4147-A177-3AD203B41FA5}">
                      <a16:colId xmlns:a16="http://schemas.microsoft.com/office/drawing/2014/main" val="892431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Isotope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Scans 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893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/>
                        <a:t>26</a:t>
                      </a:r>
                      <a:r>
                        <a:rPr lang="en-US" baseline="0" dirty="0"/>
                        <a:t>Al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278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/>
                        <a:t>27</a:t>
                      </a:r>
                      <a:r>
                        <a:rPr lang="en-US" baseline="0" dirty="0"/>
                        <a:t>Al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890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/>
                        <a:t>28</a:t>
                      </a:r>
                      <a:r>
                        <a:rPr lang="en-US" baseline="0" dirty="0"/>
                        <a:t>Al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681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/>
                        <a:t>29</a:t>
                      </a:r>
                      <a:r>
                        <a:rPr lang="en-US" baseline="0" dirty="0"/>
                        <a:t>Al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6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/>
                        <a:t>30</a:t>
                      </a:r>
                      <a:r>
                        <a:rPr lang="en-US" baseline="0" dirty="0"/>
                        <a:t>Al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528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/>
                        <a:t>31</a:t>
                      </a:r>
                      <a:r>
                        <a:rPr lang="en-US" baseline="0" dirty="0"/>
                        <a:t>Al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580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/>
                        <a:t>32</a:t>
                      </a:r>
                      <a:r>
                        <a:rPr lang="en-US" baseline="0" dirty="0"/>
                        <a:t>Al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640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/>
                        <a:t>33</a:t>
                      </a:r>
                      <a:r>
                        <a:rPr lang="en-US" baseline="0" dirty="0"/>
                        <a:t>Al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072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/>
                        <a:t>34</a:t>
                      </a:r>
                      <a:r>
                        <a:rPr lang="en-US" baseline="0" dirty="0"/>
                        <a:t>Al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986991"/>
                  </a:ext>
                </a:extLst>
              </a:tr>
            </a:tbl>
          </a:graphicData>
        </a:graphic>
      </p:graphicFrame>
      <p:pic>
        <p:nvPicPr>
          <p:cNvPr id="5" name="Content Placeholder 4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8ADFE315-EC68-1180-F088-54709DF1A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818" y="2798186"/>
            <a:ext cx="5118182" cy="30709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F0BFB6-CB3D-C1C8-5A76-C7123DC34AD0}"/>
              </a:ext>
            </a:extLst>
          </p:cNvPr>
          <p:cNvSpPr txBox="1"/>
          <p:nvPr/>
        </p:nvSpPr>
        <p:spPr>
          <a:xfrm>
            <a:off x="2432304" y="3041380"/>
            <a:ext cx="612648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baseline="30000" dirty="0">
                <a:solidFill>
                  <a:schemeClr val="bg1"/>
                </a:solidFill>
              </a:rPr>
              <a:t>33</a:t>
            </a:r>
            <a:r>
              <a:rPr lang="en-US" b="1" dirty="0">
                <a:solidFill>
                  <a:schemeClr val="bg1"/>
                </a:solidFill>
              </a:rPr>
              <a:t>Al</a:t>
            </a:r>
            <a:endParaRPr lang="en-GB" b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32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284B70D5-875B-433D-BDBD-1522A85D6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89F249-7C89-EDCB-4D58-A3BD68183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9485" y="634946"/>
            <a:ext cx="3690257" cy="1450757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Charge Radii in the Region</a:t>
            </a:r>
          </a:p>
        </p:txBody>
      </p:sp>
      <p:pic>
        <p:nvPicPr>
          <p:cNvPr id="5" name="Content Placeholder 4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BC5879F9-4349-8344-46E2-5040E0CE8D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97" y="457200"/>
            <a:ext cx="6909801" cy="3454901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947DF4A-614C-4B4C-8B80-E5B9D8E8CF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32B13E79-2FA4-5B36-E064-48B59AF35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9485" y="2198914"/>
            <a:ext cx="3690257" cy="3670180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Plotted using CCSDT(Q) F and M calculations from Leonid [1]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Lit values replotted using CCSDT(Q)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 = 14-18 displays excellent agreement with Lit.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Increasing trend from N = 19-21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Magnitude of the increase comparable with the region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aseline="30000" dirty="0"/>
              <a:t>33, 34</a:t>
            </a:r>
            <a:r>
              <a:rPr lang="en-US" dirty="0"/>
              <a:t>Al support conclusion from moments which suggest significant mixing [2, 3]</a:t>
            </a:r>
            <a:endParaRPr lang="en-US" baseline="30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E299956-A9E7-4FC1-A0B1-D590CA973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7FC539C-B783-4B03-9F9E-D13430F3F6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ED38E0-9D69-FA9E-A109-CE26D6165449}"/>
              </a:ext>
            </a:extLst>
          </p:cNvPr>
          <p:cNvSpPr txBox="1"/>
          <p:nvPr/>
        </p:nvSpPr>
        <p:spPr>
          <a:xfrm>
            <a:off x="1828800" y="4476877"/>
            <a:ext cx="4425696" cy="646331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Why does </a:t>
            </a:r>
            <a:r>
              <a:rPr lang="en-US" b="1" baseline="30000" dirty="0">
                <a:solidFill>
                  <a:schemeClr val="bg1"/>
                </a:solidFill>
              </a:rPr>
              <a:t>32</a:t>
            </a:r>
            <a:r>
              <a:rPr lang="en-US" b="1" dirty="0">
                <a:solidFill>
                  <a:schemeClr val="bg1"/>
                </a:solidFill>
              </a:rPr>
              <a:t>Al display increase when other measurements place it outside </a:t>
            </a:r>
            <a:r>
              <a:rPr lang="en-US" b="1" dirty="0" err="1">
                <a:solidFill>
                  <a:schemeClr val="bg1"/>
                </a:solidFill>
              </a:rPr>
              <a:t>IoI</a:t>
            </a:r>
            <a:r>
              <a:rPr lang="en-US" b="1" dirty="0">
                <a:solidFill>
                  <a:schemeClr val="bg1"/>
                </a:solidFill>
              </a:rPr>
              <a:t>?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9220A4-4EF5-E5DB-3721-E3923B49FF62}"/>
              </a:ext>
            </a:extLst>
          </p:cNvPr>
          <p:cNvSpPr txBox="1"/>
          <p:nvPr/>
        </p:nvSpPr>
        <p:spPr>
          <a:xfrm>
            <a:off x="256674" y="5277853"/>
            <a:ext cx="6272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[1] L. V. </a:t>
            </a:r>
            <a:r>
              <a:rPr lang="en-US" dirty="0" err="1"/>
              <a:t>Skripnikov</a:t>
            </a:r>
            <a:r>
              <a:rPr lang="en-US" dirty="0"/>
              <a:t> et al., Physical Review A </a:t>
            </a:r>
            <a:r>
              <a:rPr lang="en-US" b="1" dirty="0"/>
              <a:t>110</a:t>
            </a:r>
            <a:r>
              <a:rPr lang="en-US" dirty="0"/>
              <a:t> (2024)</a:t>
            </a:r>
          </a:p>
          <a:p>
            <a:r>
              <a:rPr lang="en-US" dirty="0"/>
              <a:t>[2] P. </a:t>
            </a:r>
            <a:r>
              <a:rPr lang="en-US" dirty="0" err="1"/>
              <a:t>Himpe</a:t>
            </a:r>
            <a:r>
              <a:rPr lang="en-US" dirty="0"/>
              <a:t> et al., </a:t>
            </a:r>
            <a:r>
              <a:rPr lang="en-GB" dirty="0"/>
              <a:t>Physics Letters B </a:t>
            </a:r>
            <a:r>
              <a:rPr lang="en-GB" b="1" dirty="0"/>
              <a:t>658</a:t>
            </a:r>
            <a:r>
              <a:rPr lang="en-GB" dirty="0"/>
              <a:t> (2008)</a:t>
            </a:r>
            <a:endParaRPr lang="en-US" dirty="0"/>
          </a:p>
          <a:p>
            <a:r>
              <a:rPr lang="en-US" dirty="0"/>
              <a:t>[3] H. Heylen </a:t>
            </a:r>
            <a:r>
              <a:rPr lang="en-GB" dirty="0"/>
              <a:t>Physical Review C </a:t>
            </a:r>
            <a:r>
              <a:rPr lang="en-GB" b="1" dirty="0"/>
              <a:t>94</a:t>
            </a:r>
            <a:r>
              <a:rPr lang="en-GB" dirty="0"/>
              <a:t>, 034312 (2016)</a:t>
            </a:r>
          </a:p>
        </p:txBody>
      </p:sp>
    </p:spTree>
    <p:extLst>
      <p:ext uri="{BB962C8B-B14F-4D97-AF65-F5344CB8AC3E}">
        <p14:creationId xmlns:p14="http://schemas.microsoft.com/office/powerpoint/2010/main" val="1196394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84B70D5-875B-433D-BDBD-1522A85D6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8F0F2C5-890D-B150-1E96-422C48E33F0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33999" y="523684"/>
                <a:ext cx="5697582" cy="927073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8F0F2C5-890D-B150-1E96-422C48E33F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33999" y="523684"/>
                <a:ext cx="5697582" cy="92707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with different colored lines and points&#10;&#10;Description automatically generated">
            <a:extLst>
              <a:ext uri="{FF2B5EF4-FFF2-40B4-BE49-F238E27FC236}">
                <a16:creationId xmlns:a16="http://schemas.microsoft.com/office/drawing/2014/main" id="{BD3F27F1-38E9-8CC2-78B8-6BC579DC59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99" y="1621657"/>
            <a:ext cx="6909801" cy="3351254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947DF4A-614C-4B4C-8B80-E5B9D8E8CF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2E771C-EF74-C872-6DF3-42994742F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9485" y="2198914"/>
            <a:ext cx="3690257" cy="367018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To decouple from the influence of F and 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Show the relative change between N and N-2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Al displays a similar trend to Mg and Na</a:t>
            </a:r>
          </a:p>
          <a:p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E299956-A9E7-4FC1-A0B1-D590CA973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7FC539C-B783-4B03-9F9E-D13430F3F6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515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843F3-576B-697B-FEEB-C9DF191B8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C6003-7174-1154-D951-536E76F5F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Analysis finished!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This year was dedicated to finishing my thesis and defending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Paper being prepared and written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Calculations from G. Hagen &amp; T. Miyagi of the charge radii up to N = 21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u="sng" dirty="0"/>
              <a:t>Where to submit to?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Calculations required for better understanding of </a:t>
            </a:r>
            <a:r>
              <a:rPr lang="en-US" baseline="30000" dirty="0"/>
              <a:t>32</a:t>
            </a:r>
            <a:r>
              <a:rPr lang="en-US" dirty="0"/>
              <a:t>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Shed light on level of intruder mixing in </a:t>
            </a:r>
            <a:r>
              <a:rPr lang="en-US" baseline="30000" dirty="0"/>
              <a:t>33, 34</a:t>
            </a:r>
            <a:r>
              <a:rPr lang="en-US" dirty="0"/>
              <a:t>Al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079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84B70D5-875B-433D-BDBD-1522A85D6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D10EBF-7CFD-4BAD-FCA0-528FF5B44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9485" y="634946"/>
            <a:ext cx="3690257" cy="1450757"/>
          </a:xfrm>
        </p:spPr>
        <p:txBody>
          <a:bodyPr>
            <a:normAutofit/>
          </a:bodyPr>
          <a:lstStyle/>
          <a:p>
            <a:r>
              <a:rPr lang="en-US" dirty="0"/>
              <a:t>Thank you!</a:t>
            </a:r>
            <a:endParaRPr lang="en-GB" dirty="0"/>
          </a:p>
        </p:txBody>
      </p:sp>
      <p:pic>
        <p:nvPicPr>
          <p:cNvPr id="4" name="Content Placeholder 4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406CFDA6-5560-1A06-F6D5-38156F4D0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99" y="1569833"/>
            <a:ext cx="6909801" cy="345490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947DF4A-614C-4B4C-8B80-E5B9D8E8CF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AF242F-3F46-B368-8F9A-6B9C4D395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9485" y="2198914"/>
            <a:ext cx="3690257" cy="3670180"/>
          </a:xfrm>
        </p:spPr>
        <p:txBody>
          <a:bodyPr>
            <a:normAutofit/>
          </a:bodyPr>
          <a:lstStyle/>
          <a:p>
            <a:r>
              <a:rPr lang="en-US" dirty="0"/>
              <a:t>Conclusion: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Analysis complete and defended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Where to submit to?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Calculations being prepared</a:t>
            </a:r>
          </a:p>
          <a:p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E299956-A9E7-4FC1-A0B1-D590CA973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7FC539C-B783-4B03-9F9E-D13430F3F6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668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7CA6E-42EF-4A2C-E402-90BFF946C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54260-0EE5-6FD3-10F4-9BF5C87E2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78433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2582</TotalTime>
  <Words>300</Words>
  <Application>Microsoft Office PowerPoint</Application>
  <PresentationFormat>Widescreen</PresentationFormat>
  <Paragraphs>64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Retrospect</vt:lpstr>
      <vt:lpstr>Al CRIS COLLAB 2025</vt:lpstr>
      <vt:lpstr>Overview</vt:lpstr>
      <vt:lpstr>Island of Inversion</vt:lpstr>
      <vt:lpstr>Experiment:</vt:lpstr>
      <vt:lpstr>Charge Radii in the Region</vt:lpstr>
      <vt:lpstr>〖δ⟨r^2 ⟩〗_N  -〖δ⟨r^2 ⟩〗_(N -2)</vt:lpstr>
      <vt:lpstr>Current Status</vt:lpstr>
      <vt:lpstr>Thank you!</vt:lpstr>
      <vt:lpstr>Back Up</vt:lpstr>
      <vt:lpstr>PowerPoint Presentation</vt:lpstr>
      <vt:lpstr>33, 34Al Spectra</vt:lpstr>
      <vt:lpstr>Moments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Jordan Ray Reilly</dc:creator>
  <cp:lastModifiedBy>Jordan Ray Reilly</cp:lastModifiedBy>
  <cp:revision>2</cp:revision>
  <dcterms:created xsi:type="dcterms:W3CDTF">2025-01-29T11:52:37Z</dcterms:created>
  <dcterms:modified xsi:type="dcterms:W3CDTF">2025-01-31T10:05:03Z</dcterms:modified>
</cp:coreProperties>
</file>