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883" r:id="rId2"/>
    <p:sldId id="884" r:id="rId3"/>
    <p:sldId id="886" r:id="rId4"/>
    <p:sldId id="887" r:id="rId5"/>
    <p:sldId id="341" r:id="rId6"/>
    <p:sldId id="432" r:id="rId7"/>
    <p:sldId id="888" r:id="rId8"/>
    <p:sldId id="308" r:id="rId9"/>
    <p:sldId id="474" r:id="rId10"/>
    <p:sldId id="296" r:id="rId11"/>
    <p:sldId id="294" r:id="rId12"/>
    <p:sldId id="297" r:id="rId13"/>
    <p:sldId id="304" r:id="rId14"/>
    <p:sldId id="307" r:id="rId15"/>
    <p:sldId id="306" r:id="rId16"/>
    <p:sldId id="311" r:id="rId17"/>
    <p:sldId id="305" r:id="rId18"/>
    <p:sldId id="281" r:id="rId19"/>
    <p:sldId id="716" r:id="rId20"/>
    <p:sldId id="372" r:id="rId21"/>
    <p:sldId id="302" r:id="rId22"/>
    <p:sldId id="309" r:id="rId23"/>
    <p:sldId id="299" r:id="rId24"/>
    <p:sldId id="301" r:id="rId25"/>
    <p:sldId id="717" r:id="rId26"/>
    <p:sldId id="718" r:id="rId27"/>
    <p:sldId id="300" r:id="rId28"/>
    <p:sldId id="303" r:id="rId29"/>
    <p:sldId id="288" r:id="rId30"/>
    <p:sldId id="310" r:id="rId31"/>
    <p:sldId id="313" r:id="rId32"/>
    <p:sldId id="369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AAB"/>
    <a:srgbClr val="FFC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63" d="100"/>
          <a:sy n="63" d="100"/>
        </p:scale>
        <p:origin x="804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to scale </a:t>
            </a:r>
            <a:r>
              <a:rPr lang="en-US" dirty="0">
                <a:sym typeface="Wingdings" panose="05000000000000000000" pitchFamily="2" charset="2"/>
              </a:rPr>
              <a:t>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03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35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158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5F38DB-CAFA-D341-B4D5-64BB60628ED1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8535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8BA5EC-C18E-437E-A82D-E9D44D159B57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5B3BA9E-C358-409B-A197-CB31538BA8A2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53CEE3-870E-4D6B-A08C-4B1A96CD7C78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258FE3F-1EC9-4578-B267-DDABAD7F3C90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5268A7E-5A0D-417B-938B-DA7F54326B43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6E9E0A2-C49D-4DB9-BC01-19E6D7024B64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3244EEA-8EC9-4D60-A562-46419C2D6B80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880BE94-909C-434A-8344-C2DB69548396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41A-1978-4830-8569-73A721265D8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41EFA-5B4C-402A-A992-13047A4F5068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4E1E9-1AD2-4481-95D0-E77DD75962C5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85A9-A50B-4A64-91D8-8CF53E664281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DFBC5-E2E0-4217-A5FD-9347C343081A}" type="datetime1">
              <a:rPr lang="nl-BE" smtClean="0"/>
              <a:t>31/01/2025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898661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A3060-6855-FF29-5B30-75E7E55C7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AB54A-F180-A99A-D9C8-705867654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142E4-834D-EA1A-7ED0-D72DD6D12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00EB-A431-4CEF-BA9E-9E60D2693AAF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B219-7546-CE12-8706-A3E5D9621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2E527-BD99-E3A4-B1FB-4CEC8DBF7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6FE75-E5ED-45E1-A8D2-E85056BD9B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768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83F-06D0-493F-8080-2F10087E091C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F4AA7-E3E1-4592-BEFC-B5628044B0D2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BB46-0573-4B7B-99D0-A34F9933F5D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437D-D248-405C-B34B-BE1EEFFA505E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6F89-3130-485F-8445-B4FEFC4585CA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F49A-625E-41F6-9601-ED0B4CA0C09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44FF707-3EDE-4EF7-B1EC-B6A3B878BF0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Justus Berbalk | Update on ISOLDE Offline 2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60.png"/><Relationship Id="rId3" Type="http://schemas.openxmlformats.org/officeDocument/2006/relationships/tags" Target="../tags/tag3.xml"/><Relationship Id="rId21" Type="http://schemas.openxmlformats.org/officeDocument/2006/relationships/image" Target="../media/image63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hyperlink" Target="https://doi.org/10.1140/epjd/e2018-90192-9" TargetMode="External"/><Relationship Id="rId25" Type="http://schemas.openxmlformats.org/officeDocument/2006/relationships/image" Target="../media/image67.png"/><Relationship Id="rId2" Type="http://schemas.openxmlformats.org/officeDocument/2006/relationships/tags" Target="../tags/tag2.xml"/><Relationship Id="rId16" Type="http://schemas.openxmlformats.org/officeDocument/2006/relationships/image" Target="../media/image59.png"/><Relationship Id="rId20" Type="http://schemas.openxmlformats.org/officeDocument/2006/relationships/image" Target="../media/image62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66.png"/><Relationship Id="rId5" Type="http://schemas.openxmlformats.org/officeDocument/2006/relationships/tags" Target="../tags/tag5.xml"/><Relationship Id="rId15" Type="http://schemas.openxmlformats.org/officeDocument/2006/relationships/slideLayout" Target="../slideLayouts/slideLayout22.xml"/><Relationship Id="rId23" Type="http://schemas.openxmlformats.org/officeDocument/2006/relationships/image" Target="../media/image65.png"/><Relationship Id="rId10" Type="http://schemas.openxmlformats.org/officeDocument/2006/relationships/tags" Target="../tags/tag10.xml"/><Relationship Id="rId19" Type="http://schemas.openxmlformats.org/officeDocument/2006/relationships/image" Target="../media/image61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7AD81-0D1F-9385-AD14-203FD4B22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TISD 2024</a:t>
            </a:r>
            <a:br>
              <a:rPr lang="en-US" dirty="0"/>
            </a:br>
            <a:r>
              <a:rPr lang="en-US" dirty="0"/>
              <a:t>year in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5949F-C6C8-2A32-6CCC-A0BC61375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336FE75-E5ED-45E1-A8D2-E85056BD9B6A}" type="slidenum">
              <a:rPr lang="en-GB" smtClean="0"/>
              <a:t>1</a:t>
            </a:fld>
            <a:endParaRPr lang="en-GB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F12230F6-75B1-075C-B7F6-54D594527D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467" y="1397481"/>
            <a:ext cx="5379149" cy="4608512"/>
          </a:xfrm>
        </p:spPr>
        <p:txBody>
          <a:bodyPr/>
          <a:lstStyle/>
          <a:p>
            <a:r>
              <a:rPr lang="en-US" sz="2000" dirty="0"/>
              <a:t>Running period: </a:t>
            </a:r>
            <a:r>
              <a:rPr lang="en-US" sz="2000" b="0" dirty="0"/>
              <a:t>2 April – 8 December</a:t>
            </a:r>
          </a:p>
          <a:p>
            <a:r>
              <a:rPr lang="en-US" sz="2000" dirty="0"/>
              <a:t>MD activities: </a:t>
            </a:r>
            <a:r>
              <a:rPr lang="en-US" sz="1600" b="0" dirty="0"/>
              <a:t>HRS fast </a:t>
            </a:r>
            <a:r>
              <a:rPr lang="en-US" sz="1600" b="0" dirty="0" err="1"/>
              <a:t>beamgate</a:t>
            </a:r>
            <a:r>
              <a:rPr lang="en-US" sz="1600" b="0" dirty="0"/>
              <a:t> system, RP monitor proton scans, 2D proton scans</a:t>
            </a:r>
          </a:p>
          <a:p>
            <a:r>
              <a:rPr lang="en-US" sz="2000" dirty="0"/>
              <a:t>11 Target and Ion Source Development (TISD) beamtimes: </a:t>
            </a:r>
            <a:endParaRPr lang="en-US" sz="2000" b="0" dirty="0"/>
          </a:p>
          <a:p>
            <a:pPr lvl="1"/>
            <a:r>
              <a:rPr lang="en-US" sz="1600" dirty="0"/>
              <a:t>Beam development: Pa, </a:t>
            </a:r>
            <a:r>
              <a:rPr lang="en-US" sz="1600" dirty="0" err="1"/>
              <a:t>TbF</a:t>
            </a:r>
            <a:r>
              <a:rPr lang="en-US" sz="1600" baseline="-25000" dirty="0" err="1"/>
              <a:t>x</a:t>
            </a:r>
            <a:r>
              <a:rPr lang="en-US" sz="1600" dirty="0"/>
              <a:t>, in-trap decay,</a:t>
            </a:r>
          </a:p>
          <a:p>
            <a:pPr lvl="1"/>
            <a:r>
              <a:rPr lang="en-US" sz="1600" dirty="0"/>
              <a:t>New target materials: nano </a:t>
            </a:r>
            <a:r>
              <a:rPr lang="en-US" sz="1600" dirty="0" err="1"/>
              <a:t>ZrO</a:t>
            </a:r>
            <a:r>
              <a:rPr lang="en-US" sz="1600" baseline="-25000" dirty="0" err="1"/>
              <a:t>x</a:t>
            </a:r>
            <a:r>
              <a:rPr lang="en-US" sz="1600" dirty="0"/>
              <a:t>, </a:t>
            </a:r>
            <a:r>
              <a:rPr lang="en-US" sz="1600" dirty="0" err="1"/>
              <a:t>TaC</a:t>
            </a:r>
            <a:r>
              <a:rPr lang="en-US" sz="1600" dirty="0"/>
              <a:t>, </a:t>
            </a:r>
          </a:p>
          <a:p>
            <a:r>
              <a:rPr lang="en-US" sz="2000" dirty="0"/>
              <a:t>Beams for operation:</a:t>
            </a:r>
            <a:endParaRPr lang="en-US" sz="2000" b="0" dirty="0"/>
          </a:p>
          <a:p>
            <a:pPr lvl="1"/>
            <a:r>
              <a:rPr lang="en-US" sz="1600" dirty="0"/>
              <a:t>First n</a:t>
            </a:r>
            <a:r>
              <a:rPr lang="en-US" sz="1600" b="0" dirty="0"/>
              <a:t>egative ions since LS2: Br</a:t>
            </a:r>
            <a:r>
              <a:rPr lang="en-US" sz="1600" b="0" baseline="30000" dirty="0"/>
              <a:t>-</a:t>
            </a:r>
            <a:r>
              <a:rPr lang="en-US" sz="1600" b="0" dirty="0"/>
              <a:t>, Cl</a:t>
            </a:r>
            <a:r>
              <a:rPr lang="en-US" sz="1600" b="0" baseline="30000" dirty="0"/>
              <a:t>-</a:t>
            </a:r>
          </a:p>
          <a:p>
            <a:pPr lvl="1"/>
            <a:r>
              <a:rPr lang="en-US" sz="1600" dirty="0"/>
              <a:t>Molecular beams: </a:t>
            </a:r>
            <a:r>
              <a:rPr lang="en-US" sz="1600" dirty="0" err="1"/>
              <a:t>SnS</a:t>
            </a:r>
            <a:r>
              <a:rPr lang="en-US" sz="1600" dirty="0"/>
              <a:t>, </a:t>
            </a:r>
            <a:r>
              <a:rPr lang="en-US" sz="1600" dirty="0" err="1"/>
              <a:t>CeF</a:t>
            </a:r>
            <a:r>
              <a:rPr lang="en-US" sz="1600" baseline="-25000" dirty="0" err="1"/>
              <a:t>x</a:t>
            </a:r>
            <a:r>
              <a:rPr lang="en-US" sz="1600" dirty="0"/>
              <a:t>, </a:t>
            </a:r>
            <a:r>
              <a:rPr lang="en-US" sz="1600" dirty="0" err="1"/>
              <a:t>YF</a:t>
            </a:r>
            <a:r>
              <a:rPr lang="en-US" sz="1600" baseline="-25000" dirty="0" err="1"/>
              <a:t>x</a:t>
            </a:r>
            <a:r>
              <a:rPr lang="en-US" sz="1600" dirty="0"/>
              <a:t>, </a:t>
            </a:r>
            <a:r>
              <a:rPr lang="en-US" sz="1600" dirty="0" err="1"/>
              <a:t>RaF</a:t>
            </a:r>
            <a:r>
              <a:rPr lang="en-US" sz="1600" dirty="0"/>
              <a:t>, </a:t>
            </a:r>
          </a:p>
          <a:p>
            <a:pPr lvl="1"/>
            <a:r>
              <a:rPr lang="en-US" sz="1600" b="0" dirty="0"/>
              <a:t>Special target materials: Nb foils, Ti foils, nano CaO</a:t>
            </a:r>
          </a:p>
          <a:p>
            <a:pPr lvl="1"/>
            <a:r>
              <a:rPr lang="en-US" sz="1600" b="0" dirty="0"/>
              <a:t>Special target units: </a:t>
            </a:r>
            <a:r>
              <a:rPr lang="en-US" sz="1200" b="0" dirty="0"/>
              <a:t>#856 ∆T&lt;20˚C, #861 LIST, #813 LIST, </a:t>
            </a:r>
            <a:r>
              <a:rPr lang="en-US" sz="1200" dirty="0"/>
              <a:t>#810 </a:t>
            </a:r>
            <a:r>
              <a:rPr lang="en-US" sz="1200" dirty="0" err="1"/>
              <a:t>hq</a:t>
            </a:r>
            <a:r>
              <a:rPr lang="en-US" sz="1200" dirty="0"/>
              <a:t>, #879 </a:t>
            </a:r>
            <a:r>
              <a:rPr lang="en-US" sz="1200" dirty="0" err="1"/>
              <a:t>cq</a:t>
            </a:r>
            <a:r>
              <a:rPr lang="en-US" sz="1200" dirty="0"/>
              <a:t>, #820 liquid La</a:t>
            </a:r>
            <a:endParaRPr lang="en-US" sz="1200" b="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0C18AA1-9CE0-6FE4-3C1F-4853B0CE2DEC}"/>
              </a:ext>
            </a:extLst>
          </p:cNvPr>
          <p:cNvGrpSpPr/>
          <p:nvPr/>
        </p:nvGrpSpPr>
        <p:grpSpPr>
          <a:xfrm>
            <a:off x="5807968" y="-322004"/>
            <a:ext cx="6240016" cy="6757399"/>
            <a:chOff x="5807968" y="-322004"/>
            <a:chExt cx="6240016" cy="6757399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C928BF4-D57F-A85B-4EED-423473579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23441"/>
            <a:stretch/>
          </p:blipFill>
          <p:spPr>
            <a:xfrm>
              <a:off x="5807968" y="-322004"/>
              <a:ext cx="6240016" cy="6757399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48C4E8C-5D61-8EB5-DD0D-02356FDAFF6A}"/>
                </a:ext>
              </a:extLst>
            </p:cNvPr>
            <p:cNvSpPr/>
            <p:nvPr/>
          </p:nvSpPr>
          <p:spPr>
            <a:xfrm>
              <a:off x="6148842" y="548680"/>
              <a:ext cx="446822" cy="273377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7F7C16C-43E3-7848-011F-3F157B7B9C40}"/>
                </a:ext>
              </a:extLst>
            </p:cNvPr>
            <p:cNvSpPr/>
            <p:nvPr/>
          </p:nvSpPr>
          <p:spPr>
            <a:xfrm>
              <a:off x="6153209" y="995383"/>
              <a:ext cx="442456" cy="273377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EA05F3E-D74F-9BDE-98F3-7711999BF0C1}"/>
                </a:ext>
              </a:extLst>
            </p:cNvPr>
            <p:cNvSpPr/>
            <p:nvPr/>
          </p:nvSpPr>
          <p:spPr>
            <a:xfrm>
              <a:off x="6599931" y="697911"/>
              <a:ext cx="406222" cy="179769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29F0BFA-49E3-2731-5FD5-A023CEF85A4F}"/>
                </a:ext>
              </a:extLst>
            </p:cNvPr>
            <p:cNvSpPr/>
            <p:nvPr/>
          </p:nvSpPr>
          <p:spPr>
            <a:xfrm>
              <a:off x="6595665" y="907068"/>
              <a:ext cx="414924" cy="415109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ABE06B2-08A7-8077-8509-20BBEDE8B2B7}"/>
                </a:ext>
              </a:extLst>
            </p:cNvPr>
            <p:cNvSpPr/>
            <p:nvPr/>
          </p:nvSpPr>
          <p:spPr>
            <a:xfrm>
              <a:off x="6139329" y="1322177"/>
              <a:ext cx="460603" cy="479393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C630093-B7B3-C3AC-AB95-ABFAF15FB99D}"/>
                </a:ext>
              </a:extLst>
            </p:cNvPr>
            <p:cNvSpPr/>
            <p:nvPr/>
          </p:nvSpPr>
          <p:spPr>
            <a:xfrm>
              <a:off x="8758860" y="472718"/>
              <a:ext cx="414924" cy="782748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D01E506-CB9D-D9DA-EB4E-68023A749223}"/>
                </a:ext>
              </a:extLst>
            </p:cNvPr>
            <p:cNvSpPr/>
            <p:nvPr/>
          </p:nvSpPr>
          <p:spPr>
            <a:xfrm>
              <a:off x="8758860" y="1657387"/>
              <a:ext cx="414923" cy="407682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9A6049E-2AB3-B014-3402-7147DC5C8C1F}"/>
                </a:ext>
              </a:extLst>
            </p:cNvPr>
            <p:cNvSpPr/>
            <p:nvPr/>
          </p:nvSpPr>
          <p:spPr>
            <a:xfrm>
              <a:off x="8221734" y="852932"/>
              <a:ext cx="541562" cy="381874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762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1B9EDA8-35FF-5419-4905-00EE4704DDEF}"/>
                </a:ext>
              </a:extLst>
            </p:cNvPr>
            <p:cNvSpPr/>
            <p:nvPr/>
          </p:nvSpPr>
          <p:spPr>
            <a:xfrm>
              <a:off x="10213910" y="1822990"/>
              <a:ext cx="541562" cy="381874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450B408-312A-DC09-B9F6-280C8E5C364B}"/>
                </a:ext>
              </a:extLst>
            </p:cNvPr>
            <p:cNvSpPr/>
            <p:nvPr/>
          </p:nvSpPr>
          <p:spPr>
            <a:xfrm>
              <a:off x="10196016" y="5290797"/>
              <a:ext cx="1804640" cy="3393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400" dirty="0">
                  <a:solidFill>
                    <a:schemeClr val="tx1"/>
                  </a:solidFill>
                </a:rPr>
                <a:t>TISD team on shift</a:t>
              </a:r>
              <a:endParaRPr lang="en-CH" sz="1400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415132E-59D2-9835-B139-1A042C0BA061}"/>
                </a:ext>
              </a:extLst>
            </p:cNvPr>
            <p:cNvSpPr/>
            <p:nvPr/>
          </p:nvSpPr>
          <p:spPr>
            <a:xfrm>
              <a:off x="9624392" y="5758815"/>
              <a:ext cx="2376264" cy="4777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400" dirty="0">
                  <a:solidFill>
                    <a:schemeClr val="tx1"/>
                  </a:solidFill>
                </a:rPr>
                <a:t>Nonstandard target/ development for operation</a:t>
              </a:r>
              <a:endParaRPr lang="en-CH" sz="1400">
                <a:solidFill>
                  <a:schemeClr val="tx1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B8015CB-ADE7-A317-2328-E5C385390217}"/>
                </a:ext>
              </a:extLst>
            </p:cNvPr>
            <p:cNvSpPr/>
            <p:nvPr/>
          </p:nvSpPr>
          <p:spPr>
            <a:xfrm>
              <a:off x="6057153" y="3100124"/>
              <a:ext cx="453126" cy="859708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930A445-DB1F-EB8E-1234-5765CE2CAC53}"/>
                </a:ext>
              </a:extLst>
            </p:cNvPr>
            <p:cNvSpPr/>
            <p:nvPr/>
          </p:nvSpPr>
          <p:spPr>
            <a:xfrm>
              <a:off x="6524834" y="3425032"/>
              <a:ext cx="453126" cy="932514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B5FF8BC-397E-8E85-3063-6F6E0DB91862}"/>
                </a:ext>
              </a:extLst>
            </p:cNvPr>
            <p:cNvSpPr/>
            <p:nvPr/>
          </p:nvSpPr>
          <p:spPr>
            <a:xfrm>
              <a:off x="6071707" y="3949929"/>
              <a:ext cx="453127" cy="440118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C27379-32AD-AD40-5BEE-EB66EA5FCA2B}"/>
                </a:ext>
              </a:extLst>
            </p:cNvPr>
            <p:cNvSpPr/>
            <p:nvPr/>
          </p:nvSpPr>
          <p:spPr>
            <a:xfrm>
              <a:off x="8204824" y="3355442"/>
              <a:ext cx="544196" cy="273635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7D042C9-4B4E-603D-6BF0-E8CCDB307EC0}"/>
                </a:ext>
              </a:extLst>
            </p:cNvPr>
            <p:cNvSpPr/>
            <p:nvPr/>
          </p:nvSpPr>
          <p:spPr>
            <a:xfrm>
              <a:off x="8218830" y="4009008"/>
              <a:ext cx="525871" cy="348539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5AE6818-9210-5EC3-6F13-1EE311C93B0F}"/>
                </a:ext>
              </a:extLst>
            </p:cNvPr>
            <p:cNvSpPr/>
            <p:nvPr/>
          </p:nvSpPr>
          <p:spPr>
            <a:xfrm>
              <a:off x="8732513" y="4008691"/>
              <a:ext cx="434435" cy="346907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1BAF89A-BDB9-C6CC-94C5-E9296E2F7935}"/>
                </a:ext>
              </a:extLst>
            </p:cNvPr>
            <p:cNvSpPr/>
            <p:nvPr/>
          </p:nvSpPr>
          <p:spPr>
            <a:xfrm>
              <a:off x="8228652" y="2444383"/>
              <a:ext cx="484338" cy="559307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507ADF5-15E9-72C7-5DA7-0297E3ED6EEC}"/>
                </a:ext>
              </a:extLst>
            </p:cNvPr>
            <p:cNvSpPr/>
            <p:nvPr/>
          </p:nvSpPr>
          <p:spPr>
            <a:xfrm>
              <a:off x="8204501" y="3092169"/>
              <a:ext cx="544519" cy="238094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6008B54-A17F-B2DF-FDFA-6421B63F6974}"/>
                </a:ext>
              </a:extLst>
            </p:cNvPr>
            <p:cNvSpPr/>
            <p:nvPr/>
          </p:nvSpPr>
          <p:spPr>
            <a:xfrm>
              <a:off x="10195518" y="2442958"/>
              <a:ext cx="558848" cy="348539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C084A16-2D8C-E5D1-5113-62566E29C4D5}"/>
                </a:ext>
              </a:extLst>
            </p:cNvPr>
            <p:cNvSpPr/>
            <p:nvPr/>
          </p:nvSpPr>
          <p:spPr>
            <a:xfrm>
              <a:off x="10752025" y="2468007"/>
              <a:ext cx="434435" cy="1307777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BA0E68C-0CB6-C5D4-F25F-DE7666408003}"/>
                </a:ext>
              </a:extLst>
            </p:cNvPr>
            <p:cNvSpPr/>
            <p:nvPr/>
          </p:nvSpPr>
          <p:spPr>
            <a:xfrm>
              <a:off x="10750974" y="3800833"/>
              <a:ext cx="455031" cy="149096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AC07B41-57F5-6A58-7C36-3D6ED8A0FAE1}"/>
                </a:ext>
              </a:extLst>
            </p:cNvPr>
            <p:cNvSpPr/>
            <p:nvPr/>
          </p:nvSpPr>
          <p:spPr>
            <a:xfrm>
              <a:off x="10722528" y="4529662"/>
              <a:ext cx="414032" cy="440224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F595781-2CD7-B174-A6F3-0BCBC462D7B5}"/>
                </a:ext>
              </a:extLst>
            </p:cNvPr>
            <p:cNvSpPr/>
            <p:nvPr/>
          </p:nvSpPr>
          <p:spPr>
            <a:xfrm>
              <a:off x="6596856" y="5456790"/>
              <a:ext cx="414033" cy="847000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BB08059-45EB-5531-0ACE-89DB0AE8717E}"/>
                </a:ext>
              </a:extLst>
            </p:cNvPr>
            <p:cNvSpPr/>
            <p:nvPr/>
          </p:nvSpPr>
          <p:spPr>
            <a:xfrm>
              <a:off x="8758885" y="4846393"/>
              <a:ext cx="414032" cy="440224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F0236AD-D6B8-7DB9-70BA-9058B0CC27D0}"/>
                </a:ext>
              </a:extLst>
            </p:cNvPr>
            <p:cNvSpPr/>
            <p:nvPr/>
          </p:nvSpPr>
          <p:spPr>
            <a:xfrm>
              <a:off x="8260330" y="4367458"/>
              <a:ext cx="489567" cy="803519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C6D1377-9508-770F-3EDF-7AB6BE02F796}"/>
                </a:ext>
              </a:extLst>
            </p:cNvPr>
            <p:cNvSpPr/>
            <p:nvPr/>
          </p:nvSpPr>
          <p:spPr>
            <a:xfrm>
              <a:off x="6152793" y="5831550"/>
              <a:ext cx="444063" cy="477770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AC7EEAA-2F65-3F1D-08BC-A9BC6CC52885}"/>
                </a:ext>
              </a:extLst>
            </p:cNvPr>
            <p:cNvSpPr/>
            <p:nvPr/>
          </p:nvSpPr>
          <p:spPr>
            <a:xfrm>
              <a:off x="6596856" y="5094286"/>
              <a:ext cx="414032" cy="197571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3214A9A-0906-9E82-A2D9-D6C2F137B71B}"/>
                </a:ext>
              </a:extLst>
            </p:cNvPr>
            <p:cNvSpPr/>
            <p:nvPr/>
          </p:nvSpPr>
          <p:spPr>
            <a:xfrm>
              <a:off x="8758885" y="5719180"/>
              <a:ext cx="414033" cy="573626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9A116E4-0A99-6C1C-7A78-F7DAAD32C66A}"/>
                </a:ext>
              </a:extLst>
            </p:cNvPr>
            <p:cNvSpPr/>
            <p:nvPr/>
          </p:nvSpPr>
          <p:spPr>
            <a:xfrm>
              <a:off x="10229207" y="3330263"/>
              <a:ext cx="558848" cy="440224"/>
            </a:xfrm>
            <a:prstGeom prst="rect">
              <a:avLst/>
            </a:prstGeom>
            <a:noFill/>
            <a:ln>
              <a:solidFill>
                <a:srgbClr val="FF9300"/>
              </a:solidFill>
            </a:ln>
            <a:effectLst>
              <a:glow rad="101600">
                <a:srgbClr val="FF93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3CFBE06-35F3-C07E-A1CE-3BA8CCC829F4}"/>
                </a:ext>
              </a:extLst>
            </p:cNvPr>
            <p:cNvSpPr/>
            <p:nvPr/>
          </p:nvSpPr>
          <p:spPr>
            <a:xfrm>
              <a:off x="8759751" y="4509120"/>
              <a:ext cx="414032" cy="195141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  <a:effectLst>
              <a:glow rad="101600">
                <a:srgbClr val="FF2F92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3464188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Molecular ion beam production</a:t>
            </a:r>
            <a:br>
              <a:rPr lang="en-US" dirty="0"/>
            </a:br>
            <a:br>
              <a:rPr lang="en-US" dirty="0"/>
            </a:br>
            <a:r>
              <a:rPr lang="en-US" sz="4000" dirty="0"/>
              <a:t>Update on ISOLDE Offline 2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Justus Berbalk</a:t>
            </a:r>
          </a:p>
          <a:p>
            <a:r>
              <a:rPr lang="en-GB" b="0" dirty="0"/>
              <a:t>CRIS Collaboration meeting 30-31 January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of OFFLINE 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F375B-1707-41E8-A4C8-65AEEA8EB2F9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85C7E5F-A700-036B-9A0A-2B9E0D216165}"/>
              </a:ext>
            </a:extLst>
          </p:cNvPr>
          <p:cNvGrpSpPr/>
          <p:nvPr/>
        </p:nvGrpSpPr>
        <p:grpSpPr>
          <a:xfrm>
            <a:off x="2069148" y="1097355"/>
            <a:ext cx="7655560" cy="4663289"/>
            <a:chOff x="3393440" y="730993"/>
            <a:chExt cx="7655560" cy="466328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4F05F27-E452-C663-EDFA-617138E33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729" t="1922" r="1175"/>
            <a:stretch/>
          </p:blipFill>
          <p:spPr>
            <a:xfrm rot="10800000">
              <a:off x="3393440" y="802640"/>
              <a:ext cx="7132320" cy="4591642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735CDD4-0AEC-7945-ABB1-90415E3B1FA0}"/>
                </a:ext>
              </a:extLst>
            </p:cNvPr>
            <p:cNvSpPr/>
            <p:nvPr/>
          </p:nvSpPr>
          <p:spPr>
            <a:xfrm>
              <a:off x="4749800" y="730993"/>
              <a:ext cx="6299200" cy="3972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8C8156D-85D6-F4A4-7A6C-154BD930657C}"/>
              </a:ext>
            </a:extLst>
          </p:cNvPr>
          <p:cNvSpPr txBox="1"/>
          <p:nvPr/>
        </p:nvSpPr>
        <p:spPr>
          <a:xfrm>
            <a:off x="584200" y="1363042"/>
            <a:ext cx="1544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Ion source</a:t>
            </a:r>
            <a:endParaRPr lang="en-GB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36045B-AEF3-9EFE-8CE4-7CBA8296E8A2}"/>
              </a:ext>
            </a:extLst>
          </p:cNvPr>
          <p:cNvSpPr txBox="1"/>
          <p:nvPr/>
        </p:nvSpPr>
        <p:spPr>
          <a:xfrm>
            <a:off x="566030" y="2270205"/>
            <a:ext cx="1544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 err="1"/>
              <a:t>Beamgate</a:t>
            </a:r>
            <a:endParaRPr lang="en-GB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CABB88-1489-A916-036D-6EFFAA6DC237}"/>
              </a:ext>
            </a:extLst>
          </p:cNvPr>
          <p:cNvSpPr txBox="1"/>
          <p:nvPr/>
        </p:nvSpPr>
        <p:spPr>
          <a:xfrm>
            <a:off x="3688597" y="4499214"/>
            <a:ext cx="19100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90</a:t>
            </a:r>
            <a:r>
              <a:rPr lang="en-GB" sz="2400" dirty="0"/>
              <a:t>°</a:t>
            </a:r>
            <a:r>
              <a:rPr lang="en-US" sz="2400" dirty="0"/>
              <a:t> Magnet</a:t>
            </a:r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242571-F3B7-D623-1624-5EE1D7E5707A}"/>
              </a:ext>
            </a:extLst>
          </p:cNvPr>
          <p:cNvSpPr txBox="1"/>
          <p:nvPr/>
        </p:nvSpPr>
        <p:spPr>
          <a:xfrm>
            <a:off x="6307414" y="3177581"/>
            <a:ext cx="324772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 err="1"/>
              <a:t>RFQcb</a:t>
            </a:r>
            <a:endParaRPr lang="en-US" sz="2400" dirty="0"/>
          </a:p>
          <a:p>
            <a:pPr algn="ctr"/>
            <a:r>
              <a:rPr lang="en-US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Radio-frequency quadrupole cooler and buncher</a:t>
            </a:r>
            <a:endParaRPr lang="en-GB" sz="2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7E596D1-7409-50FE-FE24-603AABB26B00}"/>
              </a:ext>
            </a:extLst>
          </p:cNvPr>
          <p:cNvCxnSpPr/>
          <p:nvPr/>
        </p:nvCxnSpPr>
        <p:spPr>
          <a:xfrm>
            <a:off x="8947468" y="4879143"/>
            <a:ext cx="130048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BBCD933-8B3E-C815-7B76-9FADF0C0042F}"/>
              </a:ext>
            </a:extLst>
          </p:cNvPr>
          <p:cNvSpPr txBox="1"/>
          <p:nvPr/>
        </p:nvSpPr>
        <p:spPr>
          <a:xfrm>
            <a:off x="9127272" y="4420531"/>
            <a:ext cx="19100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/>
              <a:t>~ </a:t>
            </a:r>
            <a:r>
              <a:rPr lang="en-US" sz="2400" dirty="0"/>
              <a:t>2 m</a:t>
            </a:r>
            <a:endParaRPr lang="en-GB" sz="2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8A037F-BC1B-A1DD-DCF0-F90C5C161DD9}"/>
              </a:ext>
            </a:extLst>
          </p:cNvPr>
          <p:cNvSpPr txBox="1"/>
          <p:nvPr/>
        </p:nvSpPr>
        <p:spPr>
          <a:xfrm>
            <a:off x="10034588" y="5098070"/>
            <a:ext cx="19100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 err="1"/>
              <a:t>Magnetof</a:t>
            </a:r>
            <a:endParaRPr lang="en-GB" sz="2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A58DF5-5546-7326-86F9-2D8BFD13ECD0}"/>
              </a:ext>
            </a:extLst>
          </p:cNvPr>
          <p:cNvSpPr/>
          <p:nvPr/>
        </p:nvSpPr>
        <p:spPr>
          <a:xfrm>
            <a:off x="5658912" y="1452387"/>
            <a:ext cx="3031272" cy="8727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High Voltage racks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C69AA65-B1AF-7F94-E8C8-F73D8E69FAEE}"/>
              </a:ext>
            </a:extLst>
          </p:cNvPr>
          <p:cNvSpPr/>
          <p:nvPr/>
        </p:nvSpPr>
        <p:spPr>
          <a:xfrm rot="3095354">
            <a:off x="8916643" y="2131315"/>
            <a:ext cx="1324662" cy="8727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2"/>
                </a:solidFill>
              </a:rPr>
              <a:t>High Voltage racks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6EE691-7A77-66A0-7B3A-290C03FD7949}"/>
              </a:ext>
            </a:extLst>
          </p:cNvPr>
          <p:cNvSpPr/>
          <p:nvPr/>
        </p:nvSpPr>
        <p:spPr>
          <a:xfrm>
            <a:off x="2438400" y="5864493"/>
            <a:ext cx="5968366" cy="499025"/>
          </a:xfrm>
          <a:prstGeom prst="rect">
            <a:avLst/>
          </a:prstGeom>
          <a:noFill/>
          <a:ln w="28575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RILIS Lab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16ABD01-2FBD-5811-2406-6A0A05094B44}"/>
              </a:ext>
            </a:extLst>
          </p:cNvPr>
          <p:cNvCxnSpPr>
            <a:cxnSpLocks/>
          </p:cNvCxnSpPr>
          <p:nvPr/>
        </p:nvCxnSpPr>
        <p:spPr>
          <a:xfrm flipV="1">
            <a:off x="2865120" y="1656080"/>
            <a:ext cx="0" cy="441812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CD8D2E2-199C-A7E5-E4E9-3400D4939600}"/>
              </a:ext>
            </a:extLst>
          </p:cNvPr>
          <p:cNvCxnSpPr>
            <a:cxnSpLocks/>
          </p:cNvCxnSpPr>
          <p:nvPr/>
        </p:nvCxnSpPr>
        <p:spPr>
          <a:xfrm>
            <a:off x="7814628" y="4605197"/>
            <a:ext cx="0" cy="4100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>
            <a:extLst>
              <a:ext uri="{FF2B5EF4-FFF2-40B4-BE49-F238E27FC236}">
                <a16:creationId xmlns:a16="http://schemas.microsoft.com/office/drawing/2014/main" id="{0D27D95C-FF2A-17E3-6EDB-B6F4F275AEC0}"/>
              </a:ext>
            </a:extLst>
          </p:cNvPr>
          <p:cNvSpPr/>
          <p:nvPr/>
        </p:nvSpPr>
        <p:spPr>
          <a:xfrm>
            <a:off x="5343710" y="3932263"/>
            <a:ext cx="581251" cy="218075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6" name="Picture 45" descr="Aucune description disponible.">
            <a:extLst>
              <a:ext uri="{FF2B5EF4-FFF2-40B4-BE49-F238E27FC236}">
                <a16:creationId xmlns:a16="http://schemas.microsoft.com/office/drawing/2014/main" id="{3C6C2FE3-F57C-B75F-403F-5F468D1575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75" b="37624"/>
          <a:stretch/>
        </p:blipFill>
        <p:spPr bwMode="auto">
          <a:xfrm>
            <a:off x="262688" y="1630693"/>
            <a:ext cx="5709266" cy="204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9D2FE37-E7B2-0718-8968-772BF8B6F1AF}"/>
              </a:ext>
            </a:extLst>
          </p:cNvPr>
          <p:cNvCxnSpPr>
            <a:cxnSpLocks/>
          </p:cNvCxnSpPr>
          <p:nvPr/>
        </p:nvCxnSpPr>
        <p:spPr>
          <a:xfrm flipV="1">
            <a:off x="634576" y="3049151"/>
            <a:ext cx="122131" cy="12198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6">
            <a:extLst>
              <a:ext uri="{FF2B5EF4-FFF2-40B4-BE49-F238E27FC236}">
                <a16:creationId xmlns:a16="http://schemas.microsoft.com/office/drawing/2014/main" id="{9B8F9576-3CA3-BAD8-329A-7F191D8B28FD}"/>
              </a:ext>
            </a:extLst>
          </p:cNvPr>
          <p:cNvSpPr txBox="1"/>
          <p:nvPr/>
        </p:nvSpPr>
        <p:spPr>
          <a:xfrm>
            <a:off x="106408" y="3249010"/>
            <a:ext cx="1185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chemeClr val="bg1"/>
                </a:solidFill>
              </a:rPr>
              <a:t>Inj. plate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F92FF541-9FDD-D3E9-834C-177854AE38FC}"/>
              </a:ext>
            </a:extLst>
          </p:cNvPr>
          <p:cNvSpPr txBox="1"/>
          <p:nvPr/>
        </p:nvSpPr>
        <p:spPr>
          <a:xfrm>
            <a:off x="606072" y="2803062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50" name="TextBox 8">
            <a:extLst>
              <a:ext uri="{FF2B5EF4-FFF2-40B4-BE49-F238E27FC236}">
                <a16:creationId xmlns:a16="http://schemas.microsoft.com/office/drawing/2014/main" id="{A8CACC2B-A1C2-8A56-8B07-1A8E60EEE6B1}"/>
              </a:ext>
            </a:extLst>
          </p:cNvPr>
          <p:cNvSpPr txBox="1"/>
          <p:nvPr/>
        </p:nvSpPr>
        <p:spPr>
          <a:xfrm>
            <a:off x="716067" y="2797394"/>
            <a:ext cx="5598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dirty="0">
                <a:solidFill>
                  <a:schemeClr val="bg1"/>
                </a:solidFill>
              </a:rPr>
              <a:t>2</a:t>
            </a:r>
            <a:endParaRPr lang="en-BE" sz="900" dirty="0">
              <a:solidFill>
                <a:schemeClr val="bg1"/>
              </a:solidFill>
            </a:endParaRPr>
          </a:p>
        </p:txBody>
      </p:sp>
      <p:sp>
        <p:nvSpPr>
          <p:cNvPr id="51" name="TextBox 9">
            <a:extLst>
              <a:ext uri="{FF2B5EF4-FFF2-40B4-BE49-F238E27FC236}">
                <a16:creationId xmlns:a16="http://schemas.microsoft.com/office/drawing/2014/main" id="{9E3BC771-415C-3227-B7F9-483CBEF7F302}"/>
              </a:ext>
            </a:extLst>
          </p:cNvPr>
          <p:cNvSpPr txBox="1"/>
          <p:nvPr/>
        </p:nvSpPr>
        <p:spPr>
          <a:xfrm>
            <a:off x="873764" y="2811525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3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52" name="TextBox 10">
            <a:extLst>
              <a:ext uri="{FF2B5EF4-FFF2-40B4-BE49-F238E27FC236}">
                <a16:creationId xmlns:a16="http://schemas.microsoft.com/office/drawing/2014/main" id="{71FEF72E-DE7B-856E-A9E9-215E07BC7AAF}"/>
              </a:ext>
            </a:extLst>
          </p:cNvPr>
          <p:cNvSpPr txBox="1"/>
          <p:nvPr/>
        </p:nvSpPr>
        <p:spPr>
          <a:xfrm>
            <a:off x="1083278" y="2797394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4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53" name="TextBox 11">
            <a:extLst>
              <a:ext uri="{FF2B5EF4-FFF2-40B4-BE49-F238E27FC236}">
                <a16:creationId xmlns:a16="http://schemas.microsoft.com/office/drawing/2014/main" id="{8C9B3B00-CF59-9166-5FCB-9D68B339A735}"/>
              </a:ext>
            </a:extLst>
          </p:cNvPr>
          <p:cNvSpPr txBox="1"/>
          <p:nvPr/>
        </p:nvSpPr>
        <p:spPr>
          <a:xfrm>
            <a:off x="1260804" y="2811525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5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54" name="TextBox 12">
            <a:extLst>
              <a:ext uri="{FF2B5EF4-FFF2-40B4-BE49-F238E27FC236}">
                <a16:creationId xmlns:a16="http://schemas.microsoft.com/office/drawing/2014/main" id="{A738BFD5-5C38-4B1A-11FE-52ED478A54DD}"/>
              </a:ext>
            </a:extLst>
          </p:cNvPr>
          <p:cNvSpPr txBox="1"/>
          <p:nvPr/>
        </p:nvSpPr>
        <p:spPr>
          <a:xfrm>
            <a:off x="1486594" y="2811525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6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55" name="TextBox 13">
            <a:extLst>
              <a:ext uri="{FF2B5EF4-FFF2-40B4-BE49-F238E27FC236}">
                <a16:creationId xmlns:a16="http://schemas.microsoft.com/office/drawing/2014/main" id="{D69CA42F-24C3-09CE-00D4-BB1A92E61F2D}"/>
              </a:ext>
            </a:extLst>
          </p:cNvPr>
          <p:cNvSpPr txBox="1"/>
          <p:nvPr/>
        </p:nvSpPr>
        <p:spPr>
          <a:xfrm>
            <a:off x="1719864" y="2858387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7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56" name="TextBox 14">
            <a:extLst>
              <a:ext uri="{FF2B5EF4-FFF2-40B4-BE49-F238E27FC236}">
                <a16:creationId xmlns:a16="http://schemas.microsoft.com/office/drawing/2014/main" id="{C7A8EBFE-8DD8-AED2-9CBE-035DB4E1F0D1}"/>
              </a:ext>
            </a:extLst>
          </p:cNvPr>
          <p:cNvSpPr txBox="1"/>
          <p:nvPr/>
        </p:nvSpPr>
        <p:spPr>
          <a:xfrm>
            <a:off x="1954819" y="2858387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8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57" name="TextBox 15">
            <a:extLst>
              <a:ext uri="{FF2B5EF4-FFF2-40B4-BE49-F238E27FC236}">
                <a16:creationId xmlns:a16="http://schemas.microsoft.com/office/drawing/2014/main" id="{6A4A6E10-72DE-E308-A48C-451C11285BD0}"/>
              </a:ext>
            </a:extLst>
          </p:cNvPr>
          <p:cNvSpPr txBox="1"/>
          <p:nvPr/>
        </p:nvSpPr>
        <p:spPr>
          <a:xfrm>
            <a:off x="2201559" y="2861939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9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58" name="TextBox 16">
            <a:extLst>
              <a:ext uri="{FF2B5EF4-FFF2-40B4-BE49-F238E27FC236}">
                <a16:creationId xmlns:a16="http://schemas.microsoft.com/office/drawing/2014/main" id="{DD8208D2-B548-EEE6-EE74-EC6A6400564D}"/>
              </a:ext>
            </a:extLst>
          </p:cNvPr>
          <p:cNvSpPr txBox="1"/>
          <p:nvPr/>
        </p:nvSpPr>
        <p:spPr>
          <a:xfrm>
            <a:off x="2418744" y="2869044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10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59" name="TextBox 17">
            <a:extLst>
              <a:ext uri="{FF2B5EF4-FFF2-40B4-BE49-F238E27FC236}">
                <a16:creationId xmlns:a16="http://schemas.microsoft.com/office/drawing/2014/main" id="{B2FF74BF-2453-8ADE-8040-03A44AEA3104}"/>
              </a:ext>
            </a:extLst>
          </p:cNvPr>
          <p:cNvSpPr txBox="1"/>
          <p:nvPr/>
        </p:nvSpPr>
        <p:spPr>
          <a:xfrm>
            <a:off x="2629872" y="2891686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11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60" name="TextBox 18">
            <a:extLst>
              <a:ext uri="{FF2B5EF4-FFF2-40B4-BE49-F238E27FC236}">
                <a16:creationId xmlns:a16="http://schemas.microsoft.com/office/drawing/2014/main" id="{0541210B-6C1E-0B7E-A378-8085DF40E701}"/>
              </a:ext>
            </a:extLst>
          </p:cNvPr>
          <p:cNvSpPr txBox="1"/>
          <p:nvPr/>
        </p:nvSpPr>
        <p:spPr>
          <a:xfrm>
            <a:off x="2845162" y="2919380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12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61" name="TextBox 19">
            <a:extLst>
              <a:ext uri="{FF2B5EF4-FFF2-40B4-BE49-F238E27FC236}">
                <a16:creationId xmlns:a16="http://schemas.microsoft.com/office/drawing/2014/main" id="{63BBEA7B-767A-FE80-FDC3-8423C351D94E}"/>
              </a:ext>
            </a:extLst>
          </p:cNvPr>
          <p:cNvSpPr txBox="1"/>
          <p:nvPr/>
        </p:nvSpPr>
        <p:spPr>
          <a:xfrm>
            <a:off x="3077780" y="2916015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13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62" name="TextBox 20">
            <a:extLst>
              <a:ext uri="{FF2B5EF4-FFF2-40B4-BE49-F238E27FC236}">
                <a16:creationId xmlns:a16="http://schemas.microsoft.com/office/drawing/2014/main" id="{754B4CCD-F151-C216-03B3-1FED41044699}"/>
              </a:ext>
            </a:extLst>
          </p:cNvPr>
          <p:cNvSpPr txBox="1"/>
          <p:nvPr/>
        </p:nvSpPr>
        <p:spPr>
          <a:xfrm>
            <a:off x="3321527" y="2909120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14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63" name="TextBox 21">
            <a:extLst>
              <a:ext uri="{FF2B5EF4-FFF2-40B4-BE49-F238E27FC236}">
                <a16:creationId xmlns:a16="http://schemas.microsoft.com/office/drawing/2014/main" id="{10F30E13-2161-B948-8E38-37A7EC9E4328}"/>
              </a:ext>
            </a:extLst>
          </p:cNvPr>
          <p:cNvSpPr txBox="1"/>
          <p:nvPr/>
        </p:nvSpPr>
        <p:spPr>
          <a:xfrm>
            <a:off x="3589595" y="2909120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15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64" name="TextBox 22">
            <a:extLst>
              <a:ext uri="{FF2B5EF4-FFF2-40B4-BE49-F238E27FC236}">
                <a16:creationId xmlns:a16="http://schemas.microsoft.com/office/drawing/2014/main" id="{97A1A671-2D44-4FE8-5B08-DB3F16F3C6C3}"/>
              </a:ext>
            </a:extLst>
          </p:cNvPr>
          <p:cNvSpPr txBox="1"/>
          <p:nvPr/>
        </p:nvSpPr>
        <p:spPr>
          <a:xfrm>
            <a:off x="3857664" y="2909120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16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65" name="TextBox 23">
            <a:extLst>
              <a:ext uri="{FF2B5EF4-FFF2-40B4-BE49-F238E27FC236}">
                <a16:creationId xmlns:a16="http://schemas.microsoft.com/office/drawing/2014/main" id="{81C68B1D-CDA8-528E-EAB7-4316B63E1165}"/>
              </a:ext>
            </a:extLst>
          </p:cNvPr>
          <p:cNvSpPr txBox="1"/>
          <p:nvPr/>
        </p:nvSpPr>
        <p:spPr>
          <a:xfrm>
            <a:off x="4142893" y="2909120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17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66" name="TextBox 24">
            <a:extLst>
              <a:ext uri="{FF2B5EF4-FFF2-40B4-BE49-F238E27FC236}">
                <a16:creationId xmlns:a16="http://schemas.microsoft.com/office/drawing/2014/main" id="{9AFE42E3-D540-B4EB-3B08-29B41201C154}"/>
              </a:ext>
            </a:extLst>
          </p:cNvPr>
          <p:cNvSpPr txBox="1"/>
          <p:nvPr/>
        </p:nvSpPr>
        <p:spPr>
          <a:xfrm>
            <a:off x="4412147" y="2909120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18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67" name="TextBox 25">
            <a:extLst>
              <a:ext uri="{FF2B5EF4-FFF2-40B4-BE49-F238E27FC236}">
                <a16:creationId xmlns:a16="http://schemas.microsoft.com/office/drawing/2014/main" id="{7F3887AC-7F26-5CD3-0E03-759BCF0B11A7}"/>
              </a:ext>
            </a:extLst>
          </p:cNvPr>
          <p:cNvSpPr txBox="1"/>
          <p:nvPr/>
        </p:nvSpPr>
        <p:spPr>
          <a:xfrm>
            <a:off x="4705302" y="2909120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19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68" name="TextBox 26">
            <a:extLst>
              <a:ext uri="{FF2B5EF4-FFF2-40B4-BE49-F238E27FC236}">
                <a16:creationId xmlns:a16="http://schemas.microsoft.com/office/drawing/2014/main" id="{B13062F0-C182-28D7-3F10-0C947FCECF65}"/>
              </a:ext>
            </a:extLst>
          </p:cNvPr>
          <p:cNvSpPr txBox="1"/>
          <p:nvPr/>
        </p:nvSpPr>
        <p:spPr>
          <a:xfrm>
            <a:off x="4783869" y="3318058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20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121CF6F-EDEA-B5B5-A4AB-F29F19EB0315}"/>
              </a:ext>
            </a:extLst>
          </p:cNvPr>
          <p:cNvCxnSpPr>
            <a:stCxn id="68" idx="0"/>
          </p:cNvCxnSpPr>
          <p:nvPr/>
        </p:nvCxnSpPr>
        <p:spPr>
          <a:xfrm flipV="1">
            <a:off x="5063790" y="3214393"/>
            <a:ext cx="68654" cy="10366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29">
            <a:extLst>
              <a:ext uri="{FF2B5EF4-FFF2-40B4-BE49-F238E27FC236}">
                <a16:creationId xmlns:a16="http://schemas.microsoft.com/office/drawing/2014/main" id="{D4758AEC-C45B-583D-D0E2-0AB908786E24}"/>
              </a:ext>
            </a:extLst>
          </p:cNvPr>
          <p:cNvSpPr txBox="1"/>
          <p:nvPr/>
        </p:nvSpPr>
        <p:spPr>
          <a:xfrm>
            <a:off x="4999744" y="3417883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21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1E4E731-193A-B3ED-453A-F3D0B1B91CF2}"/>
              </a:ext>
            </a:extLst>
          </p:cNvPr>
          <p:cNvCxnSpPr>
            <a:cxnSpLocks/>
            <a:stCxn id="70" idx="0"/>
          </p:cNvCxnSpPr>
          <p:nvPr/>
        </p:nvCxnSpPr>
        <p:spPr>
          <a:xfrm flipV="1">
            <a:off x="5279665" y="3214393"/>
            <a:ext cx="0" cy="2034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247759E-5DB6-B0EF-CBC7-ADB97D52101D}"/>
              </a:ext>
            </a:extLst>
          </p:cNvPr>
          <p:cNvCxnSpPr>
            <a:cxnSpLocks/>
          </p:cNvCxnSpPr>
          <p:nvPr/>
        </p:nvCxnSpPr>
        <p:spPr>
          <a:xfrm flipV="1">
            <a:off x="5426886" y="3214393"/>
            <a:ext cx="0" cy="2034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34">
            <a:extLst>
              <a:ext uri="{FF2B5EF4-FFF2-40B4-BE49-F238E27FC236}">
                <a16:creationId xmlns:a16="http://schemas.microsoft.com/office/drawing/2014/main" id="{F36323CF-C753-F102-3099-57CDD7B0B474}"/>
              </a:ext>
            </a:extLst>
          </p:cNvPr>
          <p:cNvSpPr txBox="1"/>
          <p:nvPr/>
        </p:nvSpPr>
        <p:spPr>
          <a:xfrm>
            <a:off x="5203625" y="3410023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22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0C0D713-71C4-0B61-A849-E40C77D41280}"/>
              </a:ext>
            </a:extLst>
          </p:cNvPr>
          <p:cNvCxnSpPr>
            <a:cxnSpLocks/>
          </p:cNvCxnSpPr>
          <p:nvPr/>
        </p:nvCxnSpPr>
        <p:spPr>
          <a:xfrm>
            <a:off x="5014841" y="2129135"/>
            <a:ext cx="468705" cy="6823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38">
            <a:extLst>
              <a:ext uri="{FF2B5EF4-FFF2-40B4-BE49-F238E27FC236}">
                <a16:creationId xmlns:a16="http://schemas.microsoft.com/office/drawing/2014/main" id="{6B5227C4-F5EE-6737-5762-EEBD004EEB93}"/>
              </a:ext>
            </a:extLst>
          </p:cNvPr>
          <p:cNvSpPr txBox="1"/>
          <p:nvPr/>
        </p:nvSpPr>
        <p:spPr>
          <a:xfrm>
            <a:off x="4999744" y="1898180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24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A851E30-E3EB-9152-4A83-A060E8A47A1F}"/>
              </a:ext>
            </a:extLst>
          </p:cNvPr>
          <p:cNvCxnSpPr>
            <a:cxnSpLocks/>
          </p:cNvCxnSpPr>
          <p:nvPr/>
        </p:nvCxnSpPr>
        <p:spPr>
          <a:xfrm>
            <a:off x="5279665" y="2129135"/>
            <a:ext cx="298162" cy="73280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41">
            <a:extLst>
              <a:ext uri="{FF2B5EF4-FFF2-40B4-BE49-F238E27FC236}">
                <a16:creationId xmlns:a16="http://schemas.microsoft.com/office/drawing/2014/main" id="{A7471669-9014-1E1A-C7B2-35F62A6CBFA0}"/>
              </a:ext>
            </a:extLst>
          </p:cNvPr>
          <p:cNvSpPr txBox="1"/>
          <p:nvPr/>
        </p:nvSpPr>
        <p:spPr>
          <a:xfrm>
            <a:off x="4696801" y="1903431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23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19D3AD7E-558A-F1BD-B27B-87F0FA13D189}"/>
              </a:ext>
            </a:extLst>
          </p:cNvPr>
          <p:cNvCxnSpPr>
            <a:cxnSpLocks/>
          </p:cNvCxnSpPr>
          <p:nvPr/>
        </p:nvCxnSpPr>
        <p:spPr>
          <a:xfrm>
            <a:off x="5526737" y="2342039"/>
            <a:ext cx="161085" cy="59536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48">
            <a:extLst>
              <a:ext uri="{FF2B5EF4-FFF2-40B4-BE49-F238E27FC236}">
                <a16:creationId xmlns:a16="http://schemas.microsoft.com/office/drawing/2014/main" id="{7D1708D4-4C0C-008D-95B2-C76E6F9FE806}"/>
              </a:ext>
            </a:extLst>
          </p:cNvPr>
          <p:cNvSpPr txBox="1"/>
          <p:nvPr/>
        </p:nvSpPr>
        <p:spPr>
          <a:xfrm>
            <a:off x="5225220" y="2159708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25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5EC4E0E3-EBAD-B749-3D8B-5E34D1D9B69F}"/>
              </a:ext>
            </a:extLst>
          </p:cNvPr>
          <p:cNvCxnSpPr>
            <a:cxnSpLocks/>
          </p:cNvCxnSpPr>
          <p:nvPr/>
        </p:nvCxnSpPr>
        <p:spPr>
          <a:xfrm>
            <a:off x="5772346" y="2029310"/>
            <a:ext cx="0" cy="9080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53">
            <a:extLst>
              <a:ext uri="{FF2B5EF4-FFF2-40B4-BE49-F238E27FC236}">
                <a16:creationId xmlns:a16="http://schemas.microsoft.com/office/drawing/2014/main" id="{F8C30CE1-E8FB-C0DF-3015-6D33229640D5}"/>
              </a:ext>
            </a:extLst>
          </p:cNvPr>
          <p:cNvSpPr txBox="1"/>
          <p:nvPr/>
        </p:nvSpPr>
        <p:spPr>
          <a:xfrm>
            <a:off x="4883336" y="1586151"/>
            <a:ext cx="1185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err="1">
                <a:solidFill>
                  <a:schemeClr val="bg1"/>
                </a:solidFill>
              </a:rPr>
              <a:t>extr</a:t>
            </a:r>
            <a:r>
              <a:rPr lang="en-GB" sz="1400" dirty="0">
                <a:solidFill>
                  <a:schemeClr val="bg1"/>
                </a:solidFill>
              </a:rPr>
              <a:t>. plate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01FC0A-9396-4BB3-F917-0A56B8339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radiofrequency quadrupole cooler-buncher (</a:t>
            </a:r>
            <a:r>
              <a:rPr lang="en-US" sz="3600" dirty="0" err="1"/>
              <a:t>RFQcb</a:t>
            </a:r>
            <a:r>
              <a:rPr lang="en-US" sz="3600" dirty="0"/>
              <a:t>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ACB6A-04F6-9178-AC3D-3A789363D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83F-06D0-493F-8080-2F10087E091C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F8EBB-E501-4955-1BC6-8C8ED8564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5F7852-4008-4957-0A4C-BC914BFBE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9356DC3-12B7-C028-8C42-C55677AAF3C4}"/>
              </a:ext>
            </a:extLst>
          </p:cNvPr>
          <p:cNvGrpSpPr/>
          <p:nvPr/>
        </p:nvGrpSpPr>
        <p:grpSpPr>
          <a:xfrm>
            <a:off x="6752102" y="1206315"/>
            <a:ext cx="5314767" cy="3425523"/>
            <a:chOff x="5364078" y="1214334"/>
            <a:chExt cx="6861740" cy="4422592"/>
          </a:xfrm>
        </p:grpSpPr>
        <p:pic>
          <p:nvPicPr>
            <p:cNvPr id="26" name="Picture 25" descr="A black background with blue dots&#10;&#10;Description automatically generated">
              <a:extLst>
                <a:ext uri="{FF2B5EF4-FFF2-40B4-BE49-F238E27FC236}">
                  <a16:creationId xmlns:a16="http://schemas.microsoft.com/office/drawing/2014/main" id="{CEC58291-E77A-5F43-1040-53B4D0EA3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9819" y="2053042"/>
              <a:ext cx="4704599" cy="3146785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B428120-B03C-CB4A-2534-97798A39C697}"/>
                </a:ext>
              </a:extLst>
            </p:cNvPr>
            <p:cNvSpPr txBox="1"/>
            <p:nvPr/>
          </p:nvSpPr>
          <p:spPr>
            <a:xfrm>
              <a:off x="5364078" y="2158389"/>
              <a:ext cx="1662295" cy="476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solidFill>
                    <a:schemeClr val="bg2">
                      <a:lumMod val="10000"/>
                    </a:schemeClr>
                  </a:solidFill>
                </a:rPr>
                <a:t>Beamgate</a:t>
              </a:r>
              <a:endParaRPr lang="en-GB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D7F26EE-9451-D557-D878-5452F538EBD8}"/>
                </a:ext>
              </a:extLst>
            </p:cNvPr>
            <p:cNvSpPr txBox="1"/>
            <p:nvPr/>
          </p:nvSpPr>
          <p:spPr>
            <a:xfrm>
              <a:off x="5962275" y="3870031"/>
              <a:ext cx="867572" cy="476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RFQ</a:t>
              </a:r>
              <a:endParaRPr lang="en-GB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60C1B2D-602B-BD09-333B-94F80C337CCB}"/>
                </a:ext>
              </a:extLst>
            </p:cNvPr>
            <p:cNvSpPr txBox="1"/>
            <p:nvPr/>
          </p:nvSpPr>
          <p:spPr>
            <a:xfrm>
              <a:off x="7090511" y="2627672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10000"/>
                    </a:schemeClr>
                  </a:solidFill>
                </a:rPr>
                <a:t>2 </a:t>
              </a:r>
              <a:endParaRPr lang="en-GB" sz="14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2ECC1B9-25D5-BA80-7BC8-22E0DACD3D13}"/>
                </a:ext>
              </a:extLst>
            </p:cNvPr>
            <p:cNvCxnSpPr>
              <a:cxnSpLocks/>
            </p:cNvCxnSpPr>
            <p:nvPr/>
          </p:nvCxnSpPr>
          <p:spPr>
            <a:xfrm>
              <a:off x="7103166" y="3073168"/>
              <a:ext cx="295361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D7DBB98-B736-0670-58BF-1CD36EFACB8B}"/>
                </a:ext>
              </a:extLst>
            </p:cNvPr>
            <p:cNvSpPr/>
            <p:nvPr/>
          </p:nvSpPr>
          <p:spPr>
            <a:xfrm>
              <a:off x="7332459" y="2053042"/>
              <a:ext cx="480803" cy="3217153"/>
            </a:xfrm>
            <a:prstGeom prst="rect">
              <a:avLst/>
            </a:prstGeom>
            <a:solidFill>
              <a:srgbClr val="C04F15">
                <a:alpha val="61961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904CFDF-228B-6A18-9DBD-E03CD3CE6339}"/>
                </a:ext>
              </a:extLst>
            </p:cNvPr>
            <p:cNvSpPr txBox="1"/>
            <p:nvPr/>
          </p:nvSpPr>
          <p:spPr>
            <a:xfrm>
              <a:off x="6895932" y="1214334"/>
              <a:ext cx="4119732" cy="51657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2">
                      <a:lumMod val="10000"/>
                    </a:schemeClr>
                  </a:solidFill>
                </a:rPr>
                <a:t>Example: 10 </a:t>
              </a:r>
              <a:r>
                <a:rPr lang="en-US" sz="2000" b="1" dirty="0" err="1">
                  <a:solidFill>
                    <a:schemeClr val="bg2">
                      <a:lumMod val="10000"/>
                    </a:schemeClr>
                  </a:solidFill>
                </a:rPr>
                <a:t>ms</a:t>
              </a:r>
              <a:r>
                <a:rPr lang="en-US" sz="2000" b="1" dirty="0">
                  <a:solidFill>
                    <a:schemeClr val="bg2">
                      <a:lumMod val="10000"/>
                    </a:schemeClr>
                  </a:solidFill>
                </a:rPr>
                <a:t> trapping</a:t>
              </a:r>
              <a:endParaRPr lang="en-GB" sz="20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734C13F-1A97-644D-6DB0-D6264F90733E}"/>
                </a:ext>
              </a:extLst>
            </p:cNvPr>
            <p:cNvSpPr txBox="1"/>
            <p:nvPr/>
          </p:nvSpPr>
          <p:spPr>
            <a:xfrm>
              <a:off x="6673883" y="5199829"/>
              <a:ext cx="385359" cy="4370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10000"/>
                    </a:schemeClr>
                  </a:solidFill>
                </a:rPr>
                <a:t>0</a:t>
              </a:r>
              <a:endParaRPr lang="en-GB" sz="1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C320CDC-5C95-1A8A-3EB5-AEE0D0BF2947}"/>
                </a:ext>
              </a:extLst>
            </p:cNvPr>
            <p:cNvSpPr txBox="1"/>
            <p:nvPr/>
          </p:nvSpPr>
          <p:spPr>
            <a:xfrm>
              <a:off x="8044498" y="5199829"/>
              <a:ext cx="989679" cy="4370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10000"/>
                    </a:schemeClr>
                  </a:solidFill>
                </a:rPr>
                <a:t>50 </a:t>
              </a:r>
              <a:r>
                <a:rPr lang="en-US" sz="1600" b="1" dirty="0" err="1">
                  <a:solidFill>
                    <a:schemeClr val="bg2">
                      <a:lumMod val="10000"/>
                    </a:schemeClr>
                  </a:solidFill>
                </a:rPr>
                <a:t>ms</a:t>
              </a:r>
              <a:endParaRPr lang="en-GB" sz="1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D74FEB5-D1CE-2148-7CB7-6CE71E5A883B}"/>
                </a:ext>
              </a:extLst>
            </p:cNvPr>
            <p:cNvSpPr txBox="1"/>
            <p:nvPr/>
          </p:nvSpPr>
          <p:spPr>
            <a:xfrm>
              <a:off x="9696159" y="5199829"/>
              <a:ext cx="1136619" cy="4370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10000"/>
                    </a:schemeClr>
                  </a:solidFill>
                </a:rPr>
                <a:t>100 </a:t>
              </a:r>
              <a:r>
                <a:rPr lang="en-US" sz="1600" b="1" dirty="0" err="1">
                  <a:solidFill>
                    <a:schemeClr val="bg2">
                      <a:lumMod val="10000"/>
                    </a:schemeClr>
                  </a:solidFill>
                </a:rPr>
                <a:t>ms</a:t>
              </a:r>
              <a:endParaRPr lang="en-GB" sz="1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63BB293-C26D-6114-993A-D05856102E90}"/>
                </a:ext>
              </a:extLst>
            </p:cNvPr>
            <p:cNvSpPr txBox="1"/>
            <p:nvPr/>
          </p:nvSpPr>
          <p:spPr>
            <a:xfrm>
              <a:off x="11089199" y="5199829"/>
              <a:ext cx="1136619" cy="4370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10000"/>
                    </a:schemeClr>
                  </a:solidFill>
                </a:rPr>
                <a:t>150 </a:t>
              </a:r>
              <a:r>
                <a:rPr lang="en-US" sz="1600" b="1" dirty="0" err="1">
                  <a:solidFill>
                    <a:schemeClr val="bg2">
                      <a:lumMod val="10000"/>
                    </a:schemeClr>
                  </a:solidFill>
                </a:rPr>
                <a:t>ms</a:t>
              </a:r>
              <a:endParaRPr lang="en-GB" sz="1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FA04EBB-FA05-113E-A293-6E559467484A}"/>
                </a:ext>
              </a:extLst>
            </p:cNvPr>
            <p:cNvSpPr/>
            <p:nvPr/>
          </p:nvSpPr>
          <p:spPr>
            <a:xfrm>
              <a:off x="8874005" y="2053042"/>
              <a:ext cx="480803" cy="3146785"/>
            </a:xfrm>
            <a:prstGeom prst="rect">
              <a:avLst/>
            </a:prstGeom>
            <a:solidFill>
              <a:srgbClr val="C04F15">
                <a:alpha val="61961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B0A3086-F41A-F790-BF30-B759078E64E5}"/>
                </a:ext>
              </a:extLst>
            </p:cNvPr>
            <p:cNvSpPr/>
            <p:nvPr/>
          </p:nvSpPr>
          <p:spPr>
            <a:xfrm>
              <a:off x="10432614" y="1999163"/>
              <a:ext cx="480803" cy="3217153"/>
            </a:xfrm>
            <a:prstGeom prst="rect">
              <a:avLst/>
            </a:prstGeom>
            <a:solidFill>
              <a:srgbClr val="C04F15">
                <a:alpha val="61961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30E9C60-AC21-8B83-BD1F-B92185DB12BC}"/>
                </a:ext>
              </a:extLst>
            </p:cNvPr>
            <p:cNvCxnSpPr>
              <a:cxnSpLocks/>
            </p:cNvCxnSpPr>
            <p:nvPr/>
          </p:nvCxnSpPr>
          <p:spPr>
            <a:xfrm>
              <a:off x="7154916" y="4479920"/>
              <a:ext cx="606756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02D1D8A-5A02-02CB-E5CE-5AF711B93D2B}"/>
                </a:ext>
              </a:extLst>
            </p:cNvPr>
            <p:cNvSpPr txBox="1"/>
            <p:nvPr/>
          </p:nvSpPr>
          <p:spPr>
            <a:xfrm>
              <a:off x="7163766" y="4539692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10000"/>
                    </a:schemeClr>
                  </a:solidFill>
                </a:rPr>
                <a:t>12 </a:t>
              </a:r>
              <a:endParaRPr lang="en-GB" sz="14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7FC70AC-20CC-7093-F31A-1732C4A844FD}"/>
                </a:ext>
              </a:extLst>
            </p:cNvPr>
            <p:cNvCxnSpPr>
              <a:cxnSpLocks/>
            </p:cNvCxnSpPr>
            <p:nvPr/>
          </p:nvCxnSpPr>
          <p:spPr>
            <a:xfrm>
              <a:off x="7332459" y="1895532"/>
              <a:ext cx="482271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384B6AB-9D7F-E806-7209-D65E2B92B3E9}"/>
                </a:ext>
              </a:extLst>
            </p:cNvPr>
            <p:cNvCxnSpPr>
              <a:cxnSpLocks/>
            </p:cNvCxnSpPr>
            <p:nvPr/>
          </p:nvCxnSpPr>
          <p:spPr>
            <a:xfrm>
              <a:off x="8872537" y="1895532"/>
              <a:ext cx="482271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9F829888-A325-135F-3BBC-0754926F42BE}"/>
                </a:ext>
              </a:extLst>
            </p:cNvPr>
            <p:cNvCxnSpPr>
              <a:cxnSpLocks/>
            </p:cNvCxnSpPr>
            <p:nvPr/>
          </p:nvCxnSpPr>
          <p:spPr>
            <a:xfrm>
              <a:off x="10431146" y="1895532"/>
              <a:ext cx="482271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1CC9C38D-1C38-5788-9D9F-2E28B86E6253}"/>
              </a:ext>
            </a:extLst>
          </p:cNvPr>
          <p:cNvCxnSpPr/>
          <p:nvPr/>
        </p:nvCxnSpPr>
        <p:spPr>
          <a:xfrm flipV="1">
            <a:off x="606072" y="4028382"/>
            <a:ext cx="0" cy="1752658"/>
          </a:xfrm>
          <a:prstGeom prst="straightConnector1">
            <a:avLst/>
          </a:prstGeom>
          <a:ln w="5715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69D5EEEE-A192-6132-A41B-4D64A1401AFF}"/>
              </a:ext>
            </a:extLst>
          </p:cNvPr>
          <p:cNvSpPr txBox="1"/>
          <p:nvPr/>
        </p:nvSpPr>
        <p:spPr>
          <a:xfrm>
            <a:off x="217062" y="4082550"/>
            <a:ext cx="30157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V</a:t>
            </a:r>
            <a:endParaRPr lang="en-GB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2876C5C1-3662-127D-B598-65939F439CAC}"/>
              </a:ext>
            </a:extLst>
          </p:cNvPr>
          <p:cNvSpPr/>
          <p:nvPr/>
        </p:nvSpPr>
        <p:spPr>
          <a:xfrm>
            <a:off x="904239" y="4216400"/>
            <a:ext cx="4914851" cy="1440148"/>
          </a:xfrm>
          <a:custGeom>
            <a:avLst/>
            <a:gdLst>
              <a:gd name="connsiteX0" fmla="*/ 0 w 4348480"/>
              <a:gd name="connsiteY0" fmla="*/ 0 h 1047299"/>
              <a:gd name="connsiteX1" fmla="*/ 2804160 w 4348480"/>
              <a:gd name="connsiteY1" fmla="*/ 182880 h 1047299"/>
              <a:gd name="connsiteX2" fmla="*/ 3789680 w 4348480"/>
              <a:gd name="connsiteY2" fmla="*/ 1046480 h 1047299"/>
              <a:gd name="connsiteX3" fmla="*/ 4074160 w 4348480"/>
              <a:gd name="connsiteY3" fmla="*/ 335280 h 1047299"/>
              <a:gd name="connsiteX4" fmla="*/ 4348480 w 4348480"/>
              <a:gd name="connsiteY4" fmla="*/ 60960 h 104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8480" h="1047299">
                <a:moveTo>
                  <a:pt x="0" y="0"/>
                </a:moveTo>
                <a:cubicBezTo>
                  <a:pt x="1086273" y="4233"/>
                  <a:pt x="2172547" y="8467"/>
                  <a:pt x="2804160" y="182880"/>
                </a:cubicBezTo>
                <a:cubicBezTo>
                  <a:pt x="3435773" y="357293"/>
                  <a:pt x="3578013" y="1021080"/>
                  <a:pt x="3789680" y="1046480"/>
                </a:cubicBezTo>
                <a:cubicBezTo>
                  <a:pt x="4001347" y="1071880"/>
                  <a:pt x="3981027" y="499533"/>
                  <a:pt x="4074160" y="335280"/>
                </a:cubicBezTo>
                <a:cubicBezTo>
                  <a:pt x="4167293" y="171027"/>
                  <a:pt x="4257886" y="115993"/>
                  <a:pt x="4348480" y="60960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C3E7FB8-ADCD-CAB2-CEF8-F03252A887E1}"/>
              </a:ext>
            </a:extLst>
          </p:cNvPr>
          <p:cNvSpPr txBox="1"/>
          <p:nvPr/>
        </p:nvSpPr>
        <p:spPr>
          <a:xfrm>
            <a:off x="6017020" y="5092459"/>
            <a:ext cx="570926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TTL signal of Quantum Composer switches endcap electrode potential via high-voltage, high-current </a:t>
            </a:r>
            <a:r>
              <a:rPr lang="en-US" dirty="0" err="1"/>
              <a:t>Behlke</a:t>
            </a:r>
            <a:r>
              <a:rPr lang="en-US" dirty="0"/>
              <a:t> switch</a:t>
            </a:r>
            <a:endParaRPr lang="en-GB" dirty="0"/>
          </a:p>
        </p:txBody>
      </p:sp>
      <p:pic>
        <p:nvPicPr>
          <p:cNvPr id="97" name="Graphic 96" descr="Atom with solid fill">
            <a:extLst>
              <a:ext uri="{FF2B5EF4-FFF2-40B4-BE49-F238E27FC236}">
                <a16:creationId xmlns:a16="http://schemas.microsoft.com/office/drawing/2014/main" id="{711389C3-9166-46C9-B3F6-696EE34DE7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1042" y="3926047"/>
            <a:ext cx="273219" cy="273219"/>
          </a:xfrm>
          <a:prstGeom prst="rect">
            <a:avLst/>
          </a:prstGeom>
        </p:spPr>
      </p:pic>
      <p:pic>
        <p:nvPicPr>
          <p:cNvPr id="98" name="Graphic 97" descr="Atom with solid fill">
            <a:extLst>
              <a:ext uri="{FF2B5EF4-FFF2-40B4-BE49-F238E27FC236}">
                <a16:creationId xmlns:a16="http://schemas.microsoft.com/office/drawing/2014/main" id="{66E12E25-F163-3A7A-7A75-FE8ABFE827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10186" y="3959866"/>
            <a:ext cx="273219" cy="273219"/>
          </a:xfrm>
          <a:prstGeom prst="rect">
            <a:avLst/>
          </a:prstGeom>
        </p:spPr>
      </p:pic>
      <p:pic>
        <p:nvPicPr>
          <p:cNvPr id="99" name="Graphic 98" descr="Atom with solid fill">
            <a:extLst>
              <a:ext uri="{FF2B5EF4-FFF2-40B4-BE49-F238E27FC236}">
                <a16:creationId xmlns:a16="http://schemas.microsoft.com/office/drawing/2014/main" id="{490D6C9B-4301-1D37-B0D3-6176A5E05C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51362" y="4292662"/>
            <a:ext cx="273219" cy="273219"/>
          </a:xfrm>
          <a:prstGeom prst="rect">
            <a:avLst/>
          </a:prstGeom>
        </p:spPr>
      </p:pic>
      <p:pic>
        <p:nvPicPr>
          <p:cNvPr id="100" name="Graphic 99" descr="Atom with solid fill">
            <a:extLst>
              <a:ext uri="{FF2B5EF4-FFF2-40B4-BE49-F238E27FC236}">
                <a16:creationId xmlns:a16="http://schemas.microsoft.com/office/drawing/2014/main" id="{3DE1AA56-B25B-0E6A-DBA2-B6462C60B5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52001" y="5218949"/>
            <a:ext cx="273219" cy="273219"/>
          </a:xfrm>
          <a:prstGeom prst="rect">
            <a:avLst/>
          </a:prstGeom>
        </p:spPr>
      </p:pic>
      <p:pic>
        <p:nvPicPr>
          <p:cNvPr id="101" name="Graphic 100" descr="Atom with solid fill">
            <a:extLst>
              <a:ext uri="{FF2B5EF4-FFF2-40B4-BE49-F238E27FC236}">
                <a16:creationId xmlns:a16="http://schemas.microsoft.com/office/drawing/2014/main" id="{6A6E542D-1D90-1B17-B183-25445AB373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04401" y="5371349"/>
            <a:ext cx="273219" cy="273219"/>
          </a:xfrm>
          <a:prstGeom prst="rect">
            <a:avLst/>
          </a:prstGeom>
        </p:spPr>
      </p:pic>
      <p:pic>
        <p:nvPicPr>
          <p:cNvPr id="102" name="Graphic 101" descr="Atom with solid fill">
            <a:extLst>
              <a:ext uri="{FF2B5EF4-FFF2-40B4-BE49-F238E27FC236}">
                <a16:creationId xmlns:a16="http://schemas.microsoft.com/office/drawing/2014/main" id="{67C00388-E593-81E2-1AA7-48F55678AE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162" y="5055753"/>
            <a:ext cx="273219" cy="273219"/>
          </a:xfrm>
          <a:prstGeom prst="rect">
            <a:avLst/>
          </a:prstGeom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971DB55E-373F-6E8F-4AAA-A77DB744ADAD}"/>
              </a:ext>
            </a:extLst>
          </p:cNvPr>
          <p:cNvSpPr txBox="1"/>
          <p:nvPr/>
        </p:nvSpPr>
        <p:spPr>
          <a:xfrm>
            <a:off x="4425500" y="5207819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He</a:t>
            </a:r>
            <a:endParaRPr lang="en-GB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DF573F1-9539-6AD4-F4A8-674B1422CB8A}"/>
              </a:ext>
            </a:extLst>
          </p:cNvPr>
          <p:cNvSpPr txBox="1"/>
          <p:nvPr/>
        </p:nvSpPr>
        <p:spPr>
          <a:xfrm>
            <a:off x="4763419" y="5535182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He</a:t>
            </a:r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A0BFFB2-93B0-9D74-5E73-13C68B27924D}"/>
              </a:ext>
            </a:extLst>
          </p:cNvPr>
          <p:cNvSpPr txBox="1"/>
          <p:nvPr/>
        </p:nvSpPr>
        <p:spPr>
          <a:xfrm>
            <a:off x="4891967" y="4832267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He</a:t>
            </a:r>
            <a:endParaRPr lang="en-GB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6EC2F9E-DE78-66CC-3C61-D7AC916E5AAE}"/>
              </a:ext>
            </a:extLst>
          </p:cNvPr>
          <p:cNvSpPr txBox="1"/>
          <p:nvPr/>
        </p:nvSpPr>
        <p:spPr>
          <a:xfrm>
            <a:off x="5203625" y="5695207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He</a:t>
            </a:r>
            <a:endParaRPr lang="en-GB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EC9DD6F-BC65-30B0-C928-63CDC3485BCA}"/>
              </a:ext>
            </a:extLst>
          </p:cNvPr>
          <p:cNvSpPr txBox="1"/>
          <p:nvPr/>
        </p:nvSpPr>
        <p:spPr>
          <a:xfrm>
            <a:off x="1145352" y="4759495"/>
            <a:ext cx="2838678" cy="553998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Before: 0.5% transmission, no bunching, no cooling</a:t>
            </a:r>
            <a:endParaRPr lang="en-GB" dirty="0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F78FE733-4978-13CF-DE10-ECB7519A6FE8}"/>
              </a:ext>
            </a:extLst>
          </p:cNvPr>
          <p:cNvCxnSpPr>
            <a:cxnSpLocks/>
          </p:cNvCxnSpPr>
          <p:nvPr/>
        </p:nvCxnSpPr>
        <p:spPr>
          <a:xfrm flipV="1">
            <a:off x="8574693" y="3429000"/>
            <a:ext cx="212891" cy="31256"/>
          </a:xfrm>
          <a:prstGeom prst="straightConnector1">
            <a:avLst/>
          </a:prstGeom>
          <a:ln w="38100">
            <a:solidFill>
              <a:srgbClr val="2F2F2F"/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A1C9A7BD-634F-39E5-C3CA-12964F518120}"/>
              </a:ext>
            </a:extLst>
          </p:cNvPr>
          <p:cNvSpPr txBox="1"/>
          <p:nvPr/>
        </p:nvSpPr>
        <p:spPr>
          <a:xfrm>
            <a:off x="8545861" y="2959351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100 us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4190DD1-3F7C-B025-B3E3-36804A164D8A}"/>
              </a:ext>
            </a:extLst>
          </p:cNvPr>
          <p:cNvSpPr txBox="1"/>
          <p:nvPr/>
        </p:nvSpPr>
        <p:spPr>
          <a:xfrm>
            <a:off x="1136300" y="5457366"/>
            <a:ext cx="2838678" cy="553998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Now: 50-60% transmission, bunching and cooling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740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EE4B91-71CC-0BEE-41DC-B569CF93D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Time-of-Fight for different species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FDB3F-74FA-E007-3983-1538AAC9E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83F-06D0-493F-8080-2F10087E091C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4A13D-3141-024B-276A-8C3E796DA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88D70-B3EC-59E0-74D8-ED0048F66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E425F43-C81D-239E-5C07-FA6F0C135DF5}"/>
              </a:ext>
            </a:extLst>
          </p:cNvPr>
          <p:cNvGrpSpPr/>
          <p:nvPr/>
        </p:nvGrpSpPr>
        <p:grpSpPr>
          <a:xfrm>
            <a:off x="1076960" y="1506746"/>
            <a:ext cx="5129213" cy="4274344"/>
            <a:chOff x="174307" y="906464"/>
            <a:chExt cx="5129213" cy="4274344"/>
          </a:xfrm>
        </p:grpSpPr>
        <p:pic>
          <p:nvPicPr>
            <p:cNvPr id="12" name="Picture 11" descr="A graph with a line graph&#10;&#10;Description automatically generated">
              <a:extLst>
                <a:ext uri="{FF2B5EF4-FFF2-40B4-BE49-F238E27FC236}">
                  <a16:creationId xmlns:a16="http://schemas.microsoft.com/office/drawing/2014/main" id="{41990597-ECF8-AD3A-AF28-B5EEC535F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307" y="906464"/>
              <a:ext cx="5129213" cy="427434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AF3299-4D02-5A9F-4616-54D6088E668E}"/>
                </a:ext>
              </a:extLst>
            </p:cNvPr>
            <p:cNvSpPr txBox="1"/>
            <p:nvPr/>
          </p:nvSpPr>
          <p:spPr>
            <a:xfrm>
              <a:off x="2357120" y="2129522"/>
              <a:ext cx="2346960" cy="11079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400" baseline="30000" dirty="0">
                  <a:solidFill>
                    <a:schemeClr val="bg2">
                      <a:lumMod val="10000"/>
                    </a:schemeClr>
                  </a:solidFill>
                </a:rPr>
                <a:t>39</a:t>
              </a:r>
              <a:r>
                <a:rPr lang="en-US" sz="2400" dirty="0">
                  <a:solidFill>
                    <a:schemeClr val="bg2">
                      <a:lumMod val="10000"/>
                    </a:schemeClr>
                  </a:solidFill>
                </a:rPr>
                <a:t>K </a:t>
              </a:r>
            </a:p>
            <a:p>
              <a:pPr algn="l"/>
              <a:r>
                <a:rPr lang="en-US" sz="2400" dirty="0">
                  <a:solidFill>
                    <a:schemeClr val="bg2">
                      <a:lumMod val="10000"/>
                    </a:schemeClr>
                  </a:solidFill>
                </a:rPr>
                <a:t>10 </a:t>
              </a:r>
              <a:r>
                <a:rPr lang="en-US" sz="2400" dirty="0" err="1">
                  <a:solidFill>
                    <a:schemeClr val="bg2">
                      <a:lumMod val="10000"/>
                    </a:schemeClr>
                  </a:solidFill>
                </a:rPr>
                <a:t>ms</a:t>
              </a:r>
              <a:r>
                <a:rPr lang="en-US" sz="2400" dirty="0">
                  <a:solidFill>
                    <a:schemeClr val="bg2">
                      <a:lumMod val="10000"/>
                    </a:schemeClr>
                  </a:solidFill>
                </a:rPr>
                <a:t> trapping time</a:t>
              </a:r>
              <a:endParaRPr lang="en-GB" sz="2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pic>
        <p:nvPicPr>
          <p:cNvPr id="24" name="Picture 23" descr="A graph of a graph&#10;&#10;Description automatically generated">
            <a:extLst>
              <a:ext uri="{FF2B5EF4-FFF2-40B4-BE49-F238E27FC236}">
                <a16:creationId xmlns:a16="http://schemas.microsoft.com/office/drawing/2014/main" id="{5389BFF1-26E8-1C7E-EC67-36BC9C240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039" y="1506746"/>
            <a:ext cx="5129213" cy="427434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1F95FD3-8819-8135-39FC-7D43840438FA}"/>
              </a:ext>
            </a:extLst>
          </p:cNvPr>
          <p:cNvSpPr txBox="1"/>
          <p:nvPr/>
        </p:nvSpPr>
        <p:spPr>
          <a:xfrm>
            <a:off x="8439784" y="2676570"/>
            <a:ext cx="23469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aseline="30000" dirty="0">
                <a:solidFill>
                  <a:schemeClr val="bg2">
                    <a:lumMod val="10000"/>
                  </a:schemeClr>
                </a:solidFill>
              </a:rPr>
              <a:t>85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Rb </a:t>
            </a:r>
          </a:p>
          <a:p>
            <a:pPr algn="l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10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trapping time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07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E7C679B-4CE1-7332-27D9-FC94282B1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68" y="1122322"/>
            <a:ext cx="6887732" cy="51362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AB9AF-10C5-F860-B1DB-C21CC389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83F-06D0-493F-8080-2F10087E091C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343C7-54B2-8CC8-B83B-760FBB117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E5C3C-DFCE-5AA7-C04E-3BDFBBD7B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21A73BD-7BF5-DA08-3DB6-1CCC241FE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Time-of-Flight vs Mass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A45657-65C6-A529-DFF4-58FEABE86082}"/>
              </a:ext>
            </a:extLst>
          </p:cNvPr>
          <p:cNvSpPr txBox="1"/>
          <p:nvPr/>
        </p:nvSpPr>
        <p:spPr>
          <a:xfrm>
            <a:off x="4951547" y="4371479"/>
            <a:ext cx="2088816" cy="615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10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trapping</a:t>
            </a:r>
          </a:p>
          <a:p>
            <a:pPr algn="l"/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Beam @ 30 keV</a:t>
            </a:r>
            <a:endParaRPr lang="en-GB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F37095-360B-2503-4D0E-1202ABECAED7}"/>
              </a:ext>
            </a:extLst>
          </p:cNvPr>
          <p:cNvSpPr txBox="1"/>
          <p:nvPr/>
        </p:nvSpPr>
        <p:spPr>
          <a:xfrm>
            <a:off x="8036673" y="1172493"/>
            <a:ext cx="2905760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Time-of-flight calibration with hot plasma ion source ongoing at the moment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E09B0C-068C-C629-FC04-D5017C7117C3}"/>
              </a:ext>
            </a:extLst>
          </p:cNvPr>
          <p:cNvSpPr txBox="1"/>
          <p:nvPr/>
        </p:nvSpPr>
        <p:spPr>
          <a:xfrm>
            <a:off x="2428240" y="3030374"/>
            <a:ext cx="8940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aseline="30000" dirty="0">
                <a:solidFill>
                  <a:schemeClr val="bg2">
                    <a:lumMod val="10000"/>
                  </a:schemeClr>
                </a:solidFill>
              </a:rPr>
              <a:t>39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K</a:t>
            </a:r>
            <a:endParaRPr lang="en-GB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C8B478-FED6-C779-4854-E5B23375000C}"/>
              </a:ext>
            </a:extLst>
          </p:cNvPr>
          <p:cNvSpPr txBox="1"/>
          <p:nvPr/>
        </p:nvSpPr>
        <p:spPr>
          <a:xfrm>
            <a:off x="1582068" y="4189568"/>
            <a:ext cx="1209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aseline="30000" dirty="0">
                <a:solidFill>
                  <a:schemeClr val="bg2">
                    <a:lumMod val="10000"/>
                  </a:schemeClr>
                </a:solidFill>
              </a:rPr>
              <a:t>23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Na</a:t>
            </a:r>
            <a:endParaRPr lang="en-GB" sz="2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93EB12-3AAB-59F0-F399-9A5C373982C0}"/>
              </a:ext>
            </a:extLst>
          </p:cNvPr>
          <p:cNvSpPr txBox="1"/>
          <p:nvPr/>
        </p:nvSpPr>
        <p:spPr>
          <a:xfrm>
            <a:off x="6096000" y="1369396"/>
            <a:ext cx="17457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aseline="30000" dirty="0">
                <a:solidFill>
                  <a:schemeClr val="bg2">
                    <a:lumMod val="10000"/>
                  </a:schemeClr>
                </a:solidFill>
              </a:rPr>
              <a:t>85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Rb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1204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EC51820-F553-E86F-75B3-1C54B7FF3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4387" y="1936478"/>
            <a:ext cx="5548378" cy="41866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2A4AB3-8E04-5DCE-F1AA-E617A5739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88" y="1619166"/>
            <a:ext cx="5362892" cy="4503979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EA8946F-2E35-ADCB-609B-CDC80F2BBB51}"/>
              </a:ext>
            </a:extLst>
          </p:cNvPr>
          <p:cNvCxnSpPr>
            <a:cxnSpLocks/>
          </p:cNvCxnSpPr>
          <p:nvPr/>
        </p:nvCxnSpPr>
        <p:spPr>
          <a:xfrm>
            <a:off x="1685116" y="1716263"/>
            <a:ext cx="5488317" cy="3035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451A4BF-6178-17A6-4968-4CA91B476834}"/>
              </a:ext>
            </a:extLst>
          </p:cNvPr>
          <p:cNvSpPr/>
          <p:nvPr/>
        </p:nvSpPr>
        <p:spPr>
          <a:xfrm>
            <a:off x="1145352" y="1716263"/>
            <a:ext cx="539764" cy="3844555"/>
          </a:xfrm>
          <a:prstGeom prst="rect">
            <a:avLst/>
          </a:prstGeom>
          <a:solidFill>
            <a:srgbClr val="FFC000">
              <a:alpha val="27059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AA72AA-906E-EB48-158E-79BB9F0F5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Trapping lifetime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Counts per bunch per </a:t>
            </a:r>
            <a:r>
              <a:rPr lang="en-US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beamgate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vs trap time</a:t>
            </a:r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427C2-2836-34E7-837B-84E4F62E3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83F-06D0-493F-8080-2F10087E091C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F0146-4B3F-D2DA-AA27-0CCBB73C0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2C93E-008A-8C37-281F-06051ED74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75CBBC-7ABF-176D-81E2-337158039CCC}"/>
              </a:ext>
            </a:extLst>
          </p:cNvPr>
          <p:cNvSpPr txBox="1"/>
          <p:nvPr/>
        </p:nvSpPr>
        <p:spPr>
          <a:xfrm>
            <a:off x="2225245" y="2155516"/>
            <a:ext cx="120904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800" baseline="30000" dirty="0">
                <a:solidFill>
                  <a:schemeClr val="bg2">
                    <a:lumMod val="10000"/>
                  </a:schemeClr>
                </a:solidFill>
              </a:rPr>
              <a:t>23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Na</a:t>
            </a:r>
            <a:endParaRPr lang="en-GB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25AC87-72AA-1DC0-67A1-048F57928374}"/>
              </a:ext>
            </a:extLst>
          </p:cNvPr>
          <p:cNvSpPr txBox="1"/>
          <p:nvPr/>
        </p:nvSpPr>
        <p:spPr>
          <a:xfrm rot="19515822">
            <a:off x="8811533" y="2727005"/>
            <a:ext cx="207307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PRELIMINARY</a:t>
            </a:r>
          </a:p>
          <a:p>
            <a:pPr algn="l"/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51849A-68E1-A0EC-25E4-D647428415D5}"/>
              </a:ext>
            </a:extLst>
          </p:cNvPr>
          <p:cNvSpPr txBox="1"/>
          <p:nvPr/>
        </p:nvSpPr>
        <p:spPr>
          <a:xfrm>
            <a:off x="2225245" y="2883954"/>
            <a:ext cx="31739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After </a:t>
            </a:r>
            <a:r>
              <a:rPr lang="en-US" sz="2400" dirty="0" err="1"/>
              <a:t>optimising</a:t>
            </a:r>
            <a:r>
              <a:rPr lang="en-US" sz="2400" dirty="0"/>
              <a:t> for ~2h</a:t>
            </a:r>
            <a:endParaRPr lang="en-GB" sz="24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831CFFA-4C8C-7F21-DCDC-7E4D403F85FF}"/>
              </a:ext>
            </a:extLst>
          </p:cNvPr>
          <p:cNvCxnSpPr>
            <a:cxnSpLocks/>
          </p:cNvCxnSpPr>
          <p:nvPr/>
        </p:nvCxnSpPr>
        <p:spPr>
          <a:xfrm>
            <a:off x="1685116" y="5560818"/>
            <a:ext cx="5488317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60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DDA018A4-9E31-7E18-2314-FC89FE55D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31" y="1087334"/>
            <a:ext cx="3157472" cy="263122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B1EEB-014E-0920-9A19-D89D00845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83F-06D0-493F-8080-2F10087E091C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EF0C-168C-F8C9-92BF-DD5D4A060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339F5F6-6B4F-A623-99DE-D998E2B6C891}"/>
              </a:ext>
            </a:extLst>
          </p:cNvPr>
          <p:cNvSpPr/>
          <p:nvPr/>
        </p:nvSpPr>
        <p:spPr>
          <a:xfrm>
            <a:off x="132080" y="6156960"/>
            <a:ext cx="11267440" cy="683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0D4C8-869C-5062-BBB8-3924A980B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FF244CB-C0F0-A951-E2DB-043D6E8A1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Long trapping times: molecule formation ?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772090-DCC9-27F4-A988-D4007A87315F}"/>
              </a:ext>
            </a:extLst>
          </p:cNvPr>
          <p:cNvSpPr txBox="1"/>
          <p:nvPr/>
        </p:nvSpPr>
        <p:spPr>
          <a:xfrm>
            <a:off x="2324165" y="1285446"/>
            <a:ext cx="128240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trap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4" name="Picture 13" descr="A graph of a number&#10;&#10;Description automatically generated">
            <a:extLst>
              <a:ext uri="{FF2B5EF4-FFF2-40B4-BE49-F238E27FC236}">
                <a16:creationId xmlns:a16="http://schemas.microsoft.com/office/drawing/2014/main" id="{F1739128-B82F-B9F4-8383-65059128D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504" y="1087334"/>
            <a:ext cx="3157472" cy="26312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F714D6D-8ACC-2212-52D0-1391B82780F4}"/>
              </a:ext>
            </a:extLst>
          </p:cNvPr>
          <p:cNvSpPr txBox="1"/>
          <p:nvPr/>
        </p:nvSpPr>
        <p:spPr>
          <a:xfrm>
            <a:off x="5486400" y="1285446"/>
            <a:ext cx="162544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100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trap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7" name="Picture 16" descr="A graph of a graph&#10;&#10;Description automatically generated">
            <a:extLst>
              <a:ext uri="{FF2B5EF4-FFF2-40B4-BE49-F238E27FC236}">
                <a16:creationId xmlns:a16="http://schemas.microsoft.com/office/drawing/2014/main" id="{212D7054-5696-2E0B-38C2-D46526006A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031" y="3808734"/>
            <a:ext cx="3157472" cy="26312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AF8A88-C8CF-30F7-2F77-7508DF189A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189" y="4165261"/>
            <a:ext cx="219106" cy="18481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96A216B-194D-C6DD-7B9D-869B75644835}"/>
              </a:ext>
            </a:extLst>
          </p:cNvPr>
          <p:cNvSpPr txBox="1"/>
          <p:nvPr/>
        </p:nvSpPr>
        <p:spPr>
          <a:xfrm>
            <a:off x="1798241" y="4006847"/>
            <a:ext cx="17969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1000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trap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2" name="Picture 21" descr="A graph of a graph&#10;&#10;Description automatically generated">
            <a:extLst>
              <a:ext uri="{FF2B5EF4-FFF2-40B4-BE49-F238E27FC236}">
                <a16:creationId xmlns:a16="http://schemas.microsoft.com/office/drawing/2014/main" id="{1D770A71-BF85-225E-BC8A-A0877E1606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9886" y="3738881"/>
            <a:ext cx="3241042" cy="270086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3FCD87F-EBA0-6EE7-3130-45482FA09ED8}"/>
              </a:ext>
            </a:extLst>
          </p:cNvPr>
          <p:cNvSpPr txBox="1"/>
          <p:nvPr/>
        </p:nvSpPr>
        <p:spPr>
          <a:xfrm>
            <a:off x="4221671" y="3981420"/>
            <a:ext cx="17969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5000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trap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5" name="Picture 24" descr="A graph of a graph&#10;&#10;Description automatically generated">
            <a:extLst>
              <a:ext uri="{FF2B5EF4-FFF2-40B4-BE49-F238E27FC236}">
                <a16:creationId xmlns:a16="http://schemas.microsoft.com/office/drawing/2014/main" id="{2A36107E-5B7C-EEDC-3B1B-641A7050AD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6744" y="3783538"/>
            <a:ext cx="3241042" cy="270086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D8B8085-8517-0771-B2C5-8FF3961918E0}"/>
              </a:ext>
            </a:extLst>
          </p:cNvPr>
          <p:cNvSpPr txBox="1"/>
          <p:nvPr/>
        </p:nvSpPr>
        <p:spPr>
          <a:xfrm>
            <a:off x="9885045" y="3896124"/>
            <a:ext cx="205344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10 000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trap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8" name="Picture 27" descr="A graph of a graph&#10;&#10;Description automatically generated">
            <a:extLst>
              <a:ext uri="{FF2B5EF4-FFF2-40B4-BE49-F238E27FC236}">
                <a16:creationId xmlns:a16="http://schemas.microsoft.com/office/drawing/2014/main" id="{8731D544-B717-1828-E2A4-DC1B78A07B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5485" y="1087334"/>
            <a:ext cx="3083560" cy="256963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4D93FFF-6A48-70F3-B9DB-7CE2334C52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5932" y="1478894"/>
            <a:ext cx="219106" cy="184810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285EFD6-349F-92D5-AF84-07CF5938621D}"/>
              </a:ext>
            </a:extLst>
          </p:cNvPr>
          <p:cNvSpPr txBox="1"/>
          <p:nvPr/>
        </p:nvSpPr>
        <p:spPr>
          <a:xfrm>
            <a:off x="9597265" y="1274449"/>
            <a:ext cx="162544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500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trap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C238AFC-939C-52E0-EDD1-9737BB36AB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999" y="4350752"/>
            <a:ext cx="219106" cy="184810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BF6235F4-BDDB-200D-A0E2-2B9E0DDF8121}"/>
              </a:ext>
            </a:extLst>
          </p:cNvPr>
          <p:cNvSpPr txBox="1"/>
          <p:nvPr/>
        </p:nvSpPr>
        <p:spPr>
          <a:xfrm rot="16200000">
            <a:off x="7740848" y="4811928"/>
            <a:ext cx="195566" cy="169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0.8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BD5D965-AB2C-D255-6C77-C1DA865CB5A5}"/>
              </a:ext>
            </a:extLst>
          </p:cNvPr>
          <p:cNvSpPr/>
          <p:nvPr/>
        </p:nvSpPr>
        <p:spPr>
          <a:xfrm>
            <a:off x="1361440" y="1439335"/>
            <a:ext cx="401422" cy="1968427"/>
          </a:xfrm>
          <a:prstGeom prst="rect">
            <a:avLst/>
          </a:prstGeom>
          <a:solidFill>
            <a:srgbClr val="FFC000">
              <a:alpha val="3294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B6F28C-325B-BA1D-8FCF-2D7F24E8888E}"/>
              </a:ext>
            </a:extLst>
          </p:cNvPr>
          <p:cNvSpPr txBox="1"/>
          <p:nvPr/>
        </p:nvSpPr>
        <p:spPr>
          <a:xfrm>
            <a:off x="1668922" y="1869550"/>
            <a:ext cx="621965" cy="369332"/>
          </a:xfrm>
          <a:prstGeom prst="rect">
            <a:avLst/>
          </a:prstGeom>
          <a:solidFill>
            <a:srgbClr val="FFEAAB"/>
          </a:solidFill>
          <a:ln>
            <a:solidFill>
              <a:srgbClr val="FFEAAB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aseline="30000" dirty="0">
                <a:solidFill>
                  <a:schemeClr val="bg2">
                    <a:lumMod val="10000"/>
                  </a:schemeClr>
                </a:solidFill>
              </a:rPr>
              <a:t>23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Na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22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3E30C5-41F5-FC93-50C8-EA9A1BDEF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 investigation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85C52-481D-3A5F-E7A0-2924F7767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83F-06D0-493F-8080-2F10087E091C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DB37E-36CF-64BC-D956-818F57A31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C2B97-E432-9193-CF25-2FE28E85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38A25B-957F-4528-5D36-71DD2998D601}"/>
              </a:ext>
            </a:extLst>
          </p:cNvPr>
          <p:cNvSpPr txBox="1"/>
          <p:nvPr/>
        </p:nvSpPr>
        <p:spPr>
          <a:xfrm>
            <a:off x="772160" y="801589"/>
            <a:ext cx="10442378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dirty="0"/>
              <a:t>Influence of the potential well shape on cooling-bunching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dirty="0"/>
              <a:t>Helium pressure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dirty="0"/>
              <a:t>Incoming beam and beam gate duty cycle: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linearity tests for overflowing the trap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1B4747-954A-C4FF-EAFC-9E37FFB29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68" y="3429001"/>
            <a:ext cx="5543558" cy="28195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495E7F-B4A6-00AA-A2A4-B5B1EACF8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786" y="3992580"/>
            <a:ext cx="6252192" cy="206383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353AF35-8CAF-8B8F-92E4-ACAF3602C438}"/>
              </a:ext>
            </a:extLst>
          </p:cNvPr>
          <p:cNvSpPr txBox="1"/>
          <p:nvPr/>
        </p:nvSpPr>
        <p:spPr>
          <a:xfrm>
            <a:off x="8514080" y="4838754"/>
            <a:ext cx="273472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BG: 2us, trap:  20us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91710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376174"/>
            <a:ext cx="11376025" cy="2852737"/>
          </a:xfrm>
        </p:spPr>
        <p:txBody>
          <a:bodyPr/>
          <a:lstStyle/>
          <a:p>
            <a:r>
              <a:rPr lang="en-US" dirty="0"/>
              <a:t>Towards high-precision molecular experiment at RIB facilities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2774" y="4460876"/>
            <a:ext cx="11376026" cy="1500187"/>
          </a:xfrm>
        </p:spPr>
        <p:txBody>
          <a:bodyPr/>
          <a:lstStyle/>
          <a:p>
            <a:r>
              <a:rPr lang="en-US" dirty="0"/>
              <a:t>Fundamental symmetries, Physics beyond colliders framework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FECEA-19B8-4EB7-BE0E-50EDB3204ED5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914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CD1D5-018D-A894-CC4B-9A8D1F53A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76" y="518910"/>
            <a:ext cx="11376025" cy="1595672"/>
          </a:xfrm>
        </p:spPr>
        <p:txBody>
          <a:bodyPr/>
          <a:lstStyle/>
          <a:p>
            <a:r>
              <a:rPr lang="en-US" sz="4000" dirty="0"/>
              <a:t>Fundamental </a:t>
            </a:r>
            <a:br>
              <a:rPr lang="en-US" sz="4000" dirty="0"/>
            </a:br>
            <a:r>
              <a:rPr lang="en-US" sz="4000" dirty="0"/>
              <a:t>Symmetries </a:t>
            </a:r>
            <a:br>
              <a:rPr lang="en-US" sz="4000" dirty="0"/>
            </a:br>
            <a:r>
              <a:rPr lang="en-US" sz="4000" dirty="0"/>
              <a:t>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3106-E710-E4A7-B6F2-D37A31314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6298E07-EE7D-248C-47E7-9BB14FBDF0F0}"/>
              </a:ext>
            </a:extLst>
          </p:cNvPr>
          <p:cNvGrpSpPr/>
          <p:nvPr/>
        </p:nvGrpSpPr>
        <p:grpSpPr>
          <a:xfrm rot="922546">
            <a:off x="2441714" y="3924470"/>
            <a:ext cx="353312" cy="897017"/>
            <a:chOff x="10290845" y="934175"/>
            <a:chExt cx="832981" cy="2114837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4BA5F96-19C2-B2A2-B998-7AA5059E8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405739" y="934175"/>
              <a:ext cx="603193" cy="603193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F9EC406-8431-2682-DDFB-7B46C78A38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90845" y="2216031"/>
              <a:ext cx="832981" cy="832981"/>
            </a:xfrm>
            <a:prstGeom prst="ellipse">
              <a:avLst/>
            </a:pr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26000">
                  <a:schemeClr val="accent2">
                    <a:satMod val="103000"/>
                    <a:lumMod val="102000"/>
                    <a:tint val="94000"/>
                  </a:schemeClr>
                </a:gs>
                <a:gs pos="100000">
                  <a:schemeClr val="accent2">
                    <a:lumMod val="50000"/>
                  </a:schemeClr>
                </a:gs>
                <a:gs pos="40000">
                  <a:schemeClr val="accent2">
                    <a:satMod val="110000"/>
                    <a:lumMod val="100000"/>
                    <a:shade val="100000"/>
                  </a:schemeClr>
                </a:gs>
                <a:gs pos="66000">
                  <a:schemeClr val="accent2">
                    <a:lumMod val="99000"/>
                    <a:satMod val="120000"/>
                    <a:shade val="78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C6AACB60-81E0-0F80-750A-13C15A441637}"/>
                </a:ext>
              </a:extLst>
            </p:cNvPr>
            <p:cNvSpPr/>
            <p:nvPr/>
          </p:nvSpPr>
          <p:spPr>
            <a:xfrm>
              <a:off x="10761225" y="1428863"/>
              <a:ext cx="356195" cy="906596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7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D9BAD186-F3CF-11B4-580C-7E35D03FC3D1}"/>
                </a:ext>
              </a:extLst>
            </p:cNvPr>
            <p:cNvSpPr/>
            <p:nvPr/>
          </p:nvSpPr>
          <p:spPr>
            <a:xfrm flipH="1">
              <a:off x="10310537" y="1440096"/>
              <a:ext cx="317649" cy="906596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7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B8565638-377F-8894-AB3E-25DDCED4C678}"/>
                </a:ext>
              </a:extLst>
            </p:cNvPr>
            <p:cNvSpPr/>
            <p:nvPr/>
          </p:nvSpPr>
          <p:spPr>
            <a:xfrm>
              <a:off x="10782559" y="1461019"/>
              <a:ext cx="165462" cy="832981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7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E4490930-EF54-D7DE-4266-41AE008EFA92}"/>
                </a:ext>
              </a:extLst>
            </p:cNvPr>
            <p:cNvSpPr/>
            <p:nvPr/>
          </p:nvSpPr>
          <p:spPr>
            <a:xfrm flipH="1">
              <a:off x="10491026" y="1480322"/>
              <a:ext cx="165462" cy="832981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7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CF733290-38C6-C00A-61E1-CEB30475D59E}"/>
                </a:ext>
              </a:extLst>
            </p:cNvPr>
            <p:cNvSpPr/>
            <p:nvPr/>
          </p:nvSpPr>
          <p:spPr>
            <a:xfrm flipH="1">
              <a:off x="10704512" y="1508509"/>
              <a:ext cx="0" cy="832981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7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F668E2F2-BBFF-B5E5-61AF-5E307A752F10}"/>
              </a:ext>
            </a:extLst>
          </p:cNvPr>
          <p:cNvSpPr>
            <a:spLocks noChangeAspect="1"/>
          </p:cNvSpPr>
          <p:nvPr/>
        </p:nvSpPr>
        <p:spPr>
          <a:xfrm rot="922546">
            <a:off x="760258" y="3885310"/>
            <a:ext cx="298445" cy="298445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26000">
                <a:schemeClr val="accent2">
                  <a:satMod val="103000"/>
                  <a:lumMod val="102000"/>
                  <a:tint val="94000"/>
                </a:schemeClr>
              </a:gs>
              <a:gs pos="100000">
                <a:schemeClr val="accent2">
                  <a:lumMod val="50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66000">
                <a:schemeClr val="accent2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B442443-D4F9-72E2-32CC-05165AACD9EC}"/>
              </a:ext>
            </a:extLst>
          </p:cNvPr>
          <p:cNvSpPr/>
          <p:nvPr/>
        </p:nvSpPr>
        <p:spPr>
          <a:xfrm>
            <a:off x="9812522" y="3970555"/>
            <a:ext cx="2250132" cy="115476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Precision measurement</a:t>
            </a:r>
          </a:p>
        </p:txBody>
      </p:sp>
      <p:sp>
        <p:nvSpPr>
          <p:cNvPr id="18" name="Curved Down Arrow 17">
            <a:extLst>
              <a:ext uri="{FF2B5EF4-FFF2-40B4-BE49-F238E27FC236}">
                <a16:creationId xmlns:a16="http://schemas.microsoft.com/office/drawing/2014/main" id="{CF1078F6-9A55-CA63-B2A9-F70E8F271233}"/>
              </a:ext>
            </a:extLst>
          </p:cNvPr>
          <p:cNvSpPr/>
          <p:nvPr/>
        </p:nvSpPr>
        <p:spPr>
          <a:xfrm>
            <a:off x="998260" y="3496195"/>
            <a:ext cx="1603477" cy="331738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RIB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EE09B-87A0-4E98-87D5-0FC393632484}"/>
              </a:ext>
            </a:extLst>
          </p:cNvPr>
          <p:cNvGrpSpPr/>
          <p:nvPr/>
        </p:nvGrpSpPr>
        <p:grpSpPr>
          <a:xfrm>
            <a:off x="297960" y="4480292"/>
            <a:ext cx="1291079" cy="249859"/>
            <a:chOff x="1266462" y="1310776"/>
            <a:chExt cx="12700002" cy="2457802"/>
          </a:xfrm>
        </p:grpSpPr>
        <p:sp>
          <p:nvSpPr>
            <p:cNvPr id="20" name="Freeform 100">
              <a:extLst>
                <a:ext uri="{FF2B5EF4-FFF2-40B4-BE49-F238E27FC236}">
                  <a16:creationId xmlns:a16="http://schemas.microsoft.com/office/drawing/2014/main" id="{E108C42C-7547-7E1E-7E2B-B62C02D43D39}"/>
                </a:ext>
              </a:extLst>
            </p:cNvPr>
            <p:cNvSpPr/>
            <p:nvPr/>
          </p:nvSpPr>
          <p:spPr>
            <a:xfrm>
              <a:off x="1266469" y="2424570"/>
              <a:ext cx="1051547" cy="1269911"/>
            </a:xfrm>
            <a:custGeom>
              <a:avLst/>
              <a:gdLst/>
              <a:ahLst/>
              <a:cxnLst/>
              <a:rect l="0" t="0" r="0" b="0"/>
              <a:pathLst>
                <a:path w="1051547" h="1269911">
                  <a:moveTo>
                    <a:pt x="0" y="1269911"/>
                  </a:moveTo>
                  <a:lnTo>
                    <a:pt x="1051547" y="1269911"/>
                  </a:lnTo>
                  <a:lnTo>
                    <a:pt x="1051547" y="0"/>
                  </a:lnTo>
                  <a:lnTo>
                    <a:pt x="0" y="0"/>
                  </a:lnTo>
                  <a:lnTo>
                    <a:pt x="0" y="1269911"/>
                  </a:lnTo>
                  <a:close/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1" name="Freeform 101">
              <a:extLst>
                <a:ext uri="{FF2B5EF4-FFF2-40B4-BE49-F238E27FC236}">
                  <a16:creationId xmlns:a16="http://schemas.microsoft.com/office/drawing/2014/main" id="{7B9DD51A-8394-3A4E-824B-9DFBEE764BFA}"/>
                </a:ext>
              </a:extLst>
            </p:cNvPr>
            <p:cNvSpPr/>
            <p:nvPr/>
          </p:nvSpPr>
          <p:spPr>
            <a:xfrm>
              <a:off x="1266462" y="1310776"/>
              <a:ext cx="1051547" cy="907897"/>
            </a:xfrm>
            <a:custGeom>
              <a:avLst/>
              <a:gdLst/>
              <a:ahLst/>
              <a:cxnLst/>
              <a:rect l="0" t="0" r="0" b="0"/>
              <a:pathLst>
                <a:path w="1051547" h="907897">
                  <a:moveTo>
                    <a:pt x="1051547" y="907897"/>
                  </a:moveTo>
                  <a:lnTo>
                    <a:pt x="1051547" y="0"/>
                  </a:lnTo>
                  <a:lnTo>
                    <a:pt x="0" y="907897"/>
                  </a:lnTo>
                  <a:close/>
                  <a:moveTo>
                    <a:pt x="1051547" y="907897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2" name="Freeform 102">
              <a:extLst>
                <a:ext uri="{FF2B5EF4-FFF2-40B4-BE49-F238E27FC236}">
                  <a16:creationId xmlns:a16="http://schemas.microsoft.com/office/drawing/2014/main" id="{E1C830BA-8C3D-7075-E79F-DAE3D5970638}"/>
                </a:ext>
              </a:extLst>
            </p:cNvPr>
            <p:cNvSpPr/>
            <p:nvPr/>
          </p:nvSpPr>
          <p:spPr>
            <a:xfrm>
              <a:off x="7717493" y="1310779"/>
              <a:ext cx="1659699" cy="2383701"/>
            </a:xfrm>
            <a:custGeom>
              <a:avLst/>
              <a:gdLst/>
              <a:ahLst/>
              <a:cxnLst/>
              <a:rect l="0" t="0" r="0" b="0"/>
              <a:pathLst>
                <a:path w="1659699" h="2383701">
                  <a:moveTo>
                    <a:pt x="1051560" y="0"/>
                  </a:moveTo>
                  <a:lnTo>
                    <a:pt x="0" y="1041971"/>
                  </a:lnTo>
                  <a:lnTo>
                    <a:pt x="0" y="2160562"/>
                  </a:lnTo>
                  <a:lnTo>
                    <a:pt x="0" y="2383701"/>
                  </a:lnTo>
                  <a:lnTo>
                    <a:pt x="1051560" y="2383701"/>
                  </a:lnTo>
                  <a:lnTo>
                    <a:pt x="1659699" y="2383701"/>
                  </a:lnTo>
                  <a:lnTo>
                    <a:pt x="1659699" y="2160562"/>
                  </a:lnTo>
                  <a:lnTo>
                    <a:pt x="1051560" y="2160562"/>
                  </a:lnTo>
                  <a:close/>
                  <a:moveTo>
                    <a:pt x="1051560" y="0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3" name="Freeform 103">
              <a:extLst>
                <a:ext uri="{FF2B5EF4-FFF2-40B4-BE49-F238E27FC236}">
                  <a16:creationId xmlns:a16="http://schemas.microsoft.com/office/drawing/2014/main" id="{23AC84F3-E994-D9D3-16CC-38A9787507E5}"/>
                </a:ext>
              </a:extLst>
            </p:cNvPr>
            <p:cNvSpPr/>
            <p:nvPr/>
          </p:nvSpPr>
          <p:spPr>
            <a:xfrm>
              <a:off x="2841729" y="1957078"/>
              <a:ext cx="1800263" cy="1794713"/>
            </a:xfrm>
            <a:custGeom>
              <a:avLst/>
              <a:gdLst/>
              <a:ahLst/>
              <a:cxnLst/>
              <a:rect l="0" t="0" r="0" b="0"/>
              <a:pathLst>
                <a:path w="1800263" h="1794713">
                  <a:moveTo>
                    <a:pt x="1393355" y="0"/>
                  </a:moveTo>
                  <a:lnTo>
                    <a:pt x="0" y="1380388"/>
                  </a:lnTo>
                  <a:cubicBezTo>
                    <a:pt x="180442" y="1630959"/>
                    <a:pt x="473939" y="1794713"/>
                    <a:pt x="806323" y="1794713"/>
                  </a:cubicBezTo>
                  <a:cubicBezTo>
                    <a:pt x="1355255" y="1794713"/>
                    <a:pt x="1800263" y="1349705"/>
                    <a:pt x="1800263" y="800785"/>
                  </a:cubicBezTo>
                  <a:cubicBezTo>
                    <a:pt x="1800263" y="471728"/>
                    <a:pt x="1639684" y="180898"/>
                    <a:pt x="1393355" y="0"/>
                  </a:cubicBez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4" name="Freeform 104">
              <a:extLst>
                <a:ext uri="{FF2B5EF4-FFF2-40B4-BE49-F238E27FC236}">
                  <a16:creationId xmlns:a16="http://schemas.microsoft.com/office/drawing/2014/main" id="{FC5B2359-73BC-184F-067D-78DAC5BCBFBD}"/>
                </a:ext>
              </a:extLst>
            </p:cNvPr>
            <p:cNvSpPr/>
            <p:nvPr/>
          </p:nvSpPr>
          <p:spPr>
            <a:xfrm>
              <a:off x="2715311" y="1310776"/>
              <a:ext cx="1625638" cy="1624304"/>
            </a:xfrm>
            <a:custGeom>
              <a:avLst/>
              <a:gdLst/>
              <a:ahLst/>
              <a:cxnLst/>
              <a:rect l="0" t="0" r="0" b="0"/>
              <a:pathLst>
                <a:path w="1625638" h="1624304">
                  <a:moveTo>
                    <a:pt x="1625638" y="228981"/>
                  </a:moveTo>
                  <a:cubicBezTo>
                    <a:pt x="1453934" y="86627"/>
                    <a:pt x="1234466" y="0"/>
                    <a:pt x="993940" y="0"/>
                  </a:cubicBezTo>
                  <a:cubicBezTo>
                    <a:pt x="444996" y="0"/>
                    <a:pt x="0" y="445008"/>
                    <a:pt x="0" y="993940"/>
                  </a:cubicBezTo>
                  <a:cubicBezTo>
                    <a:pt x="0" y="1233830"/>
                    <a:pt x="86043" y="1452816"/>
                    <a:pt x="227737" y="1624304"/>
                  </a:cubicBezTo>
                  <a:close/>
                  <a:moveTo>
                    <a:pt x="1625638" y="228981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E2D8CEF5-FB40-2376-6796-A1B6FDE014BD}"/>
                </a:ext>
              </a:extLst>
            </p:cNvPr>
            <p:cNvSpPr/>
            <p:nvPr/>
          </p:nvSpPr>
          <p:spPr>
            <a:xfrm>
              <a:off x="5387776" y="1751310"/>
              <a:ext cx="2017267" cy="2017268"/>
            </a:xfrm>
            <a:custGeom>
              <a:avLst/>
              <a:gdLst/>
              <a:ahLst/>
              <a:cxnLst/>
              <a:rect l="0" t="0" r="0" b="0"/>
              <a:pathLst>
                <a:path w="2017267" h="2017268">
                  <a:moveTo>
                    <a:pt x="0" y="1727200"/>
                  </a:moveTo>
                  <a:cubicBezTo>
                    <a:pt x="213575" y="1907882"/>
                    <a:pt x="489394" y="2017268"/>
                    <a:pt x="791057" y="2017268"/>
                  </a:cubicBezTo>
                  <a:cubicBezTo>
                    <a:pt x="1468272" y="2017268"/>
                    <a:pt x="2017267" y="1468273"/>
                    <a:pt x="2017267" y="791058"/>
                  </a:cubicBezTo>
                  <a:cubicBezTo>
                    <a:pt x="2017267" y="489395"/>
                    <a:pt x="1907870" y="213589"/>
                    <a:pt x="1727187" y="0"/>
                  </a:cubicBezTo>
                  <a:close/>
                  <a:moveTo>
                    <a:pt x="0" y="1727200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24AD600B-A8A3-B2A3-EC93-6EB866FAAF8A}"/>
                </a:ext>
              </a:extLst>
            </p:cNvPr>
            <p:cNvSpPr/>
            <p:nvPr/>
          </p:nvSpPr>
          <p:spPr>
            <a:xfrm>
              <a:off x="4952637" y="1316169"/>
              <a:ext cx="2015997" cy="2015998"/>
            </a:xfrm>
            <a:custGeom>
              <a:avLst/>
              <a:gdLst/>
              <a:ahLst/>
              <a:cxnLst/>
              <a:rect l="0" t="0" r="0" b="0"/>
              <a:pathLst>
                <a:path w="2015997" h="2015998">
                  <a:moveTo>
                    <a:pt x="1226197" y="0"/>
                  </a:moveTo>
                  <a:cubicBezTo>
                    <a:pt x="548983" y="0"/>
                    <a:pt x="0" y="548995"/>
                    <a:pt x="0" y="1226197"/>
                  </a:cubicBezTo>
                  <a:cubicBezTo>
                    <a:pt x="0" y="1527263"/>
                    <a:pt x="108902" y="1802587"/>
                    <a:pt x="288925" y="2015998"/>
                  </a:cubicBezTo>
                  <a:lnTo>
                    <a:pt x="2015997" y="288925"/>
                  </a:lnTo>
                  <a:cubicBezTo>
                    <a:pt x="1802586" y="108915"/>
                    <a:pt x="1527250" y="0"/>
                    <a:pt x="1226197" y="0"/>
                  </a:cubicBez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5ADA23A1-A313-7148-D944-FFF0EE8C0364}"/>
                </a:ext>
              </a:extLst>
            </p:cNvPr>
            <p:cNvSpPr/>
            <p:nvPr/>
          </p:nvSpPr>
          <p:spPr>
            <a:xfrm>
              <a:off x="9625233" y="1310779"/>
              <a:ext cx="2327553" cy="2383701"/>
            </a:xfrm>
            <a:custGeom>
              <a:avLst/>
              <a:gdLst/>
              <a:ahLst/>
              <a:cxnLst/>
              <a:rect l="0" t="0" r="0" b="0"/>
              <a:pathLst>
                <a:path w="2327553" h="2383701">
                  <a:moveTo>
                    <a:pt x="1135697" y="0"/>
                  </a:moveTo>
                  <a:lnTo>
                    <a:pt x="1051547" y="0"/>
                  </a:lnTo>
                  <a:lnTo>
                    <a:pt x="135306" y="907897"/>
                  </a:lnTo>
                  <a:lnTo>
                    <a:pt x="1163776" y="907897"/>
                  </a:lnTo>
                  <a:lnTo>
                    <a:pt x="1163776" y="1130071"/>
                  </a:lnTo>
                  <a:lnTo>
                    <a:pt x="0" y="1130071"/>
                  </a:lnTo>
                  <a:lnTo>
                    <a:pt x="0" y="2383701"/>
                  </a:lnTo>
                  <a:lnTo>
                    <a:pt x="1051547" y="2383701"/>
                  </a:lnTo>
                  <a:lnTo>
                    <a:pt x="1135697" y="2383701"/>
                  </a:lnTo>
                  <a:cubicBezTo>
                    <a:pt x="1793938" y="2383701"/>
                    <a:pt x="2327553" y="1850097"/>
                    <a:pt x="2327553" y="1191856"/>
                  </a:cubicBezTo>
                  <a:cubicBezTo>
                    <a:pt x="2327553" y="533603"/>
                    <a:pt x="1793938" y="0"/>
                    <a:pt x="1135697" y="0"/>
                  </a:cubicBez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8" name="Freeform 108">
              <a:extLst>
                <a:ext uri="{FF2B5EF4-FFF2-40B4-BE49-F238E27FC236}">
                  <a16:creationId xmlns:a16="http://schemas.microsoft.com/office/drawing/2014/main" id="{10A7B299-AFD9-2C97-96AF-DA9F853956E5}"/>
                </a:ext>
              </a:extLst>
            </p:cNvPr>
            <p:cNvSpPr/>
            <p:nvPr/>
          </p:nvSpPr>
          <p:spPr>
            <a:xfrm>
              <a:off x="12284743" y="2440857"/>
              <a:ext cx="1681721" cy="1253629"/>
            </a:xfrm>
            <a:custGeom>
              <a:avLst/>
              <a:gdLst/>
              <a:ahLst/>
              <a:cxnLst/>
              <a:rect l="0" t="0" r="0" b="0"/>
              <a:pathLst>
                <a:path w="1681721" h="1253629">
                  <a:moveTo>
                    <a:pt x="0" y="0"/>
                  </a:moveTo>
                  <a:lnTo>
                    <a:pt x="0" y="1253629"/>
                  </a:lnTo>
                  <a:lnTo>
                    <a:pt x="1681721" y="1253629"/>
                  </a:lnTo>
                  <a:lnTo>
                    <a:pt x="1681721" y="628256"/>
                  </a:lnTo>
                  <a:lnTo>
                    <a:pt x="1053464" y="628256"/>
                  </a:lnTo>
                  <a:lnTo>
                    <a:pt x="1681721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23961ED5-153E-F688-786A-2D46CDFA0815}"/>
                </a:ext>
              </a:extLst>
            </p:cNvPr>
            <p:cNvSpPr/>
            <p:nvPr/>
          </p:nvSpPr>
          <p:spPr>
            <a:xfrm>
              <a:off x="12284741" y="1374943"/>
              <a:ext cx="1681720" cy="839901"/>
            </a:xfrm>
            <a:custGeom>
              <a:avLst/>
              <a:gdLst/>
              <a:ahLst/>
              <a:cxnLst/>
              <a:rect l="0" t="0" r="0" b="0"/>
              <a:pathLst>
                <a:path w="1681720" h="839901">
                  <a:moveTo>
                    <a:pt x="839914" y="0"/>
                  </a:moveTo>
                  <a:lnTo>
                    <a:pt x="0" y="839901"/>
                  </a:lnTo>
                  <a:lnTo>
                    <a:pt x="1681720" y="839901"/>
                  </a:lnTo>
                  <a:lnTo>
                    <a:pt x="1681720" y="0"/>
                  </a:lnTo>
                  <a:close/>
                  <a:moveTo>
                    <a:pt x="839914" y="0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30" name="Content Placeholder 15">
            <a:extLst>
              <a:ext uri="{FF2B5EF4-FFF2-40B4-BE49-F238E27FC236}">
                <a16:creationId xmlns:a16="http://schemas.microsoft.com/office/drawing/2014/main" id="{709F5310-9E4E-1A05-D99E-6C0D50D58356}"/>
              </a:ext>
            </a:extLst>
          </p:cNvPr>
          <p:cNvSpPr txBox="1">
            <a:spLocks/>
          </p:cNvSpPr>
          <p:nvPr/>
        </p:nvSpPr>
        <p:spPr bwMode="auto">
          <a:xfrm>
            <a:off x="226806" y="5088152"/>
            <a:ext cx="2449926" cy="10595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</a:rPr>
              <a:t>Making radioactive molecules</a:t>
            </a:r>
          </a:p>
          <a:p>
            <a:pPr marL="324000" marR="0" lvl="1" indent="-324000" algn="l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cs typeface="Arial"/>
              </a:rPr>
              <a:t>Beams, traps, targets</a:t>
            </a:r>
          </a:p>
        </p:txBody>
      </p:sp>
      <p:sp>
        <p:nvSpPr>
          <p:cNvPr id="31" name="Content Placeholder 15">
            <a:extLst>
              <a:ext uri="{FF2B5EF4-FFF2-40B4-BE49-F238E27FC236}">
                <a16:creationId xmlns:a16="http://schemas.microsoft.com/office/drawing/2014/main" id="{213BB92C-F32D-B02F-4BB7-542D41AF9B4C}"/>
              </a:ext>
            </a:extLst>
          </p:cNvPr>
          <p:cNvSpPr txBox="1">
            <a:spLocks/>
          </p:cNvSpPr>
          <p:nvPr/>
        </p:nvSpPr>
        <p:spPr bwMode="auto">
          <a:xfrm>
            <a:off x="9975975" y="5265474"/>
            <a:ext cx="2348798" cy="10595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</a:rPr>
              <a:t>Techniques for bulk systems</a:t>
            </a: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A524CC9E-3498-86D6-F15B-281DBBDAF004}"/>
              </a:ext>
            </a:extLst>
          </p:cNvPr>
          <p:cNvSpPr/>
          <p:nvPr/>
        </p:nvSpPr>
        <p:spPr>
          <a:xfrm>
            <a:off x="3055855" y="4411947"/>
            <a:ext cx="365760" cy="27432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8559EB5E-1019-D333-CA60-A4B9EB9E6F48}"/>
              </a:ext>
            </a:extLst>
          </p:cNvPr>
          <p:cNvSpPr/>
          <p:nvPr/>
        </p:nvSpPr>
        <p:spPr>
          <a:xfrm flipH="1">
            <a:off x="9017567" y="4411947"/>
            <a:ext cx="365760" cy="27432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4" name="Content Placeholder 15">
            <a:extLst>
              <a:ext uri="{FF2B5EF4-FFF2-40B4-BE49-F238E27FC236}">
                <a16:creationId xmlns:a16="http://schemas.microsoft.com/office/drawing/2014/main" id="{24981D9B-28A5-4D98-0C92-855A684324D4}"/>
              </a:ext>
            </a:extLst>
          </p:cNvPr>
          <p:cNvSpPr txBox="1">
            <a:spLocks/>
          </p:cNvSpPr>
          <p:nvPr/>
        </p:nvSpPr>
        <p:spPr bwMode="auto">
          <a:xfrm>
            <a:off x="6675200" y="4480292"/>
            <a:ext cx="2700553" cy="1675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40FF"/>
                </a:solidFill>
                <a:effectLst/>
                <a:uLnTx/>
                <a:uFillTx/>
                <a:latin typeface="Arial"/>
                <a:cs typeface="Arial"/>
              </a:rPr>
              <a:t>Work in progress</a:t>
            </a:r>
            <a:endParaRPr kumimoji="0" lang="en-US" sz="2400" b="1" i="1" u="none" strike="noStrike" kern="0" cap="none" spc="0" normalizeH="0" baseline="0" noProof="0" dirty="0">
              <a:ln>
                <a:noFill/>
              </a:ln>
              <a:solidFill>
                <a:srgbClr val="FF40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24000" marR="0" lvl="1" indent="-324000" algn="l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FF40FF"/>
                </a:solidFill>
                <a:effectLst/>
                <a:uLnTx/>
                <a:uFillTx/>
                <a:latin typeface="Arial"/>
                <a:cs typeface="Arial"/>
              </a:rPr>
              <a:t>Fellow position closed</a:t>
            </a:r>
          </a:p>
          <a:p>
            <a:pPr marL="324000" marR="0" lvl="1" indent="-324000" algn="l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1" u="none" strike="noStrike" kern="0" cap="none" spc="0" normalizeH="0" baseline="0" noProof="0" dirty="0">
                <a:ln>
                  <a:noFill/>
                </a:ln>
                <a:solidFill>
                  <a:srgbClr val="FF40FF"/>
                </a:solidFill>
                <a:effectLst/>
                <a:uLnTx/>
                <a:uFillTx/>
                <a:latin typeface="Arial"/>
                <a:cs typeface="Arial"/>
              </a:rPr>
              <a:t>collaboration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rgbClr val="FF40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C88B68F-5EA5-DA31-886A-4F7E1F087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633" y="166812"/>
            <a:ext cx="2656158" cy="134512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B27A8DB-6BE9-3946-AC5D-EF67CF386546}"/>
              </a:ext>
            </a:extLst>
          </p:cNvPr>
          <p:cNvSpPr txBox="1"/>
          <p:nvPr/>
        </p:nvSpPr>
        <p:spPr>
          <a:xfrm>
            <a:off x="9980497" y="532970"/>
            <a:ext cx="23487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ID4096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Roussy et al., </a:t>
            </a:r>
            <a:r>
              <a:rPr kumimoji="0" lang="LID4096" sz="16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Science</a:t>
            </a:r>
            <a:r>
              <a:rPr kumimoji="0" lang="LID4096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381, 46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LID4096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(2023)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20833F2-1988-65FD-F0B9-7D6615048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0761" y="1488044"/>
            <a:ext cx="2831239" cy="128307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06E785C4-60F1-9036-C8CA-C1AD7F6679D5}"/>
              </a:ext>
            </a:extLst>
          </p:cNvPr>
          <p:cNvSpPr txBox="1"/>
          <p:nvPr/>
        </p:nvSpPr>
        <p:spPr>
          <a:xfrm>
            <a:off x="7306991" y="1890051"/>
            <a:ext cx="2182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Fitch et al.,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Q.</a:t>
            </a:r>
            <a:r>
              <a:rPr kumimoji="0" lang="LID4096" sz="16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Sci.T</a:t>
            </a:r>
            <a:r>
              <a:rPr kumimoji="0" lang="LID4096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. 6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, </a:t>
            </a:r>
            <a:r>
              <a:rPr kumimoji="0" lang="LID4096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014006 (2021) </a:t>
            </a:r>
          </a:p>
        </p:txBody>
      </p:sp>
      <p:pic>
        <p:nvPicPr>
          <p:cNvPr id="39" name="Picture 38" descr="A diagram of a molecule&#10;&#10;Description automatically generated with medium confidence">
            <a:extLst>
              <a:ext uri="{FF2B5EF4-FFF2-40B4-BE49-F238E27FC236}">
                <a16:creationId xmlns:a16="http://schemas.microsoft.com/office/drawing/2014/main" id="{57FBD69A-5D1C-A3A0-9B6E-139A375D53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0825" y="2690214"/>
            <a:ext cx="1660745" cy="104837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A974F09-213F-168A-5126-0C377DB46F19}"/>
              </a:ext>
            </a:extLst>
          </p:cNvPr>
          <p:cNvSpPr txBox="1"/>
          <p:nvPr/>
        </p:nvSpPr>
        <p:spPr bwMode="auto">
          <a:xfrm>
            <a:off x="9651814" y="3180317"/>
            <a:ext cx="26238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Morris et al., </a:t>
            </a:r>
            <a:r>
              <a:rPr kumimoji="0" lang="LID4096" sz="16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Phil. Trans. R. Soc. A</a:t>
            </a:r>
            <a:r>
              <a:rPr kumimoji="0" lang="LID4096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LID4096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3822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(2023)</a:t>
            </a:r>
            <a:endParaRPr kumimoji="0" lang="LID4096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1" name="Content Placeholder 15">
            <a:extLst>
              <a:ext uri="{FF2B5EF4-FFF2-40B4-BE49-F238E27FC236}">
                <a16:creationId xmlns:a16="http://schemas.microsoft.com/office/drawing/2014/main" id="{CAC1F40A-484E-8EB6-2DA4-6BD9B6F3D193}"/>
              </a:ext>
            </a:extLst>
          </p:cNvPr>
          <p:cNvSpPr txBox="1">
            <a:spLocks/>
          </p:cNvSpPr>
          <p:nvPr/>
        </p:nvSpPr>
        <p:spPr bwMode="auto">
          <a:xfrm>
            <a:off x="3238735" y="5088152"/>
            <a:ext cx="3220318" cy="1250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</a:rPr>
              <a:t>Characterizing radioactive molecules</a:t>
            </a:r>
          </a:p>
          <a:p>
            <a:pPr marL="324000" marR="0" lvl="1" indent="-324000" algn="l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cs typeface="Arial"/>
              </a:rPr>
              <a:t>Spectroscopy, chemistry</a:t>
            </a:r>
          </a:p>
          <a:p>
            <a:pPr marL="324000" marR="0" lvl="1" indent="-324000" algn="l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cs typeface="Arial"/>
              </a:rPr>
              <a:t>Properties and states</a:t>
            </a:r>
          </a:p>
        </p:txBody>
      </p:sp>
      <p:pic>
        <p:nvPicPr>
          <p:cNvPr id="45" name="Picture 44" descr="A picture containing text, screenshot, font, plot&#10;&#10;Description automatically generated">
            <a:extLst>
              <a:ext uri="{FF2B5EF4-FFF2-40B4-BE49-F238E27FC236}">
                <a16:creationId xmlns:a16="http://schemas.microsoft.com/office/drawing/2014/main" id="{E35A1D47-E2AA-B227-29EE-95236804CD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59" y="3348021"/>
            <a:ext cx="2431162" cy="1654141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91BEC2F-27BB-FEBA-CE67-22656D2B0D09}"/>
              </a:ext>
            </a:extLst>
          </p:cNvPr>
          <p:cNvSpPr txBox="1"/>
          <p:nvPr/>
        </p:nvSpPr>
        <p:spPr bwMode="auto">
          <a:xfrm>
            <a:off x="2611617" y="2793449"/>
            <a:ext cx="25765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Athanasakis-Kaklamanakis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et al.,(2024)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in preparation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D25B23A5-F27D-E29F-2200-1C656E924623}"/>
              </a:ext>
            </a:extLst>
          </p:cNvPr>
          <p:cNvSpPr/>
          <p:nvPr/>
        </p:nvSpPr>
        <p:spPr>
          <a:xfrm>
            <a:off x="5998595" y="4411947"/>
            <a:ext cx="365760" cy="27432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01982B5-EB6E-E0F6-8977-6570E149EF38}"/>
              </a:ext>
            </a:extLst>
          </p:cNvPr>
          <p:cNvGrpSpPr/>
          <p:nvPr/>
        </p:nvGrpSpPr>
        <p:grpSpPr>
          <a:xfrm>
            <a:off x="4846237" y="900010"/>
            <a:ext cx="2387015" cy="2511517"/>
            <a:chOff x="4304547" y="559253"/>
            <a:chExt cx="2851949" cy="3000703"/>
          </a:xfrm>
        </p:grpSpPr>
        <p:pic>
          <p:nvPicPr>
            <p:cNvPr id="42" name="Picture 41" descr="A diagram of a graph&#10;&#10;Description automatically generated">
              <a:extLst>
                <a:ext uri="{FF2B5EF4-FFF2-40B4-BE49-F238E27FC236}">
                  <a16:creationId xmlns:a16="http://schemas.microsoft.com/office/drawing/2014/main" id="{00143A55-7BDC-E1CD-59F3-56A3B8E4E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64032" y="1109704"/>
              <a:ext cx="2132979" cy="2450252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BA00AC6-3752-7B41-29C4-F3273A370FAE}"/>
                </a:ext>
              </a:extLst>
            </p:cNvPr>
            <p:cNvSpPr txBox="1"/>
            <p:nvPr/>
          </p:nvSpPr>
          <p:spPr bwMode="auto">
            <a:xfrm>
              <a:off x="4304547" y="559253"/>
              <a:ext cx="2851949" cy="6986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1600"/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Udrescu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 et al.,(2024) </a:t>
              </a: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Nat. Phys.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 20, 202 </a:t>
              </a:r>
            </a:p>
          </p:txBody>
        </p:sp>
      </p:grpSp>
      <p:pic>
        <p:nvPicPr>
          <p:cNvPr id="4" name="Picture 3" descr="A text on a page&#10;&#10;Description automatically generated">
            <a:extLst>
              <a:ext uri="{FF2B5EF4-FFF2-40B4-BE49-F238E27FC236}">
                <a16:creationId xmlns:a16="http://schemas.microsoft.com/office/drawing/2014/main" id="{03939EBA-50FB-89E7-4FEB-FC989603612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" r="788" b="43726"/>
          <a:stretch/>
        </p:blipFill>
        <p:spPr>
          <a:xfrm>
            <a:off x="5216692" y="1909264"/>
            <a:ext cx="5610002" cy="24004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2" descr="home">
            <a:extLst>
              <a:ext uri="{FF2B5EF4-FFF2-40B4-BE49-F238E27FC236}">
                <a16:creationId xmlns:a16="http://schemas.microsoft.com/office/drawing/2014/main" id="{223D856F-C240-742B-17C7-A504716FD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938" y="1403406"/>
            <a:ext cx="2688756" cy="80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23AD5A7-541B-ECF3-2BFD-172BF9F7025C}"/>
              </a:ext>
            </a:extLst>
          </p:cNvPr>
          <p:cNvSpPr txBox="1"/>
          <p:nvPr/>
        </p:nvSpPr>
        <p:spPr bwMode="auto">
          <a:xfrm>
            <a:off x="11253607" y="5886470"/>
            <a:ext cx="844393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M. Au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1EF333-3209-55DE-A705-78D3E9A871D4}"/>
              </a:ext>
            </a:extLst>
          </p:cNvPr>
          <p:cNvSpPr txBox="1"/>
          <p:nvPr/>
        </p:nvSpPr>
        <p:spPr bwMode="auto">
          <a:xfrm>
            <a:off x="6610170" y="5709477"/>
            <a:ext cx="288893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March 24-25</a:t>
            </a:r>
          </a:p>
          <a:p>
            <a:pPr algn="ctr"/>
            <a:r>
              <a:rPr lang="en-US" sz="1600" dirty="0"/>
              <a:t>https://</a:t>
            </a:r>
            <a:r>
              <a:rPr lang="en-US" sz="1600" dirty="0" err="1"/>
              <a:t>indico.cern.ch</a:t>
            </a:r>
            <a:r>
              <a:rPr lang="en-US" sz="1600" dirty="0"/>
              <a:t>/e/</a:t>
            </a:r>
            <a:r>
              <a:rPr lang="en-US" sz="1600" dirty="0" err="1"/>
              <a:t>FunSy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2111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30" grpId="0"/>
      <p:bldP spid="31" grpId="0"/>
      <p:bldP spid="32" grpId="0" animBg="1"/>
      <p:bldP spid="33" grpId="0" animBg="1"/>
      <p:bldP spid="36" grpId="0"/>
      <p:bldP spid="38" grpId="0"/>
      <p:bldP spid="40" grpId="0"/>
      <p:bldP spid="41" grpId="0"/>
      <p:bldP spid="49" grpId="0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FAE46-0150-F9C3-394C-68D980656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21">
            <a:extLst>
              <a:ext uri="{FF2B5EF4-FFF2-40B4-BE49-F238E27FC236}">
                <a16:creationId xmlns:a16="http://schemas.microsoft.com/office/drawing/2014/main" id="{4410A73F-5D51-A44D-DD1F-4A6D66844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260" y="1018914"/>
            <a:ext cx="2956841" cy="9112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2F7608-076A-400A-38B0-F31C2FBA2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13475" cy="651433"/>
          </a:xfrm>
        </p:spPr>
        <p:txBody>
          <a:bodyPr/>
          <a:lstStyle/>
          <a:p>
            <a:r>
              <a:rPr lang="en-US" dirty="0"/>
              <a:t>ISOLDE TISD 2024: April-June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FCE7019-9E46-A882-7E8B-3D0F460E46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851" r="1141" b="70149"/>
          <a:stretch/>
        </p:blipFill>
        <p:spPr>
          <a:xfrm>
            <a:off x="3666551" y="1891256"/>
            <a:ext cx="8054912" cy="334224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C69A0F-6F12-6E70-EB45-63BDB25F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6FE75-E5ED-45E1-A8D2-E85056BD9B6A}" type="slidenum">
              <a:rPr lang="en-GB" smtClean="0"/>
              <a:t>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8FD43-53AC-AC90-70F2-D499604AF96D}"/>
              </a:ext>
            </a:extLst>
          </p:cNvPr>
          <p:cNvSpPr txBox="1"/>
          <p:nvPr/>
        </p:nvSpPr>
        <p:spPr bwMode="auto">
          <a:xfrm>
            <a:off x="422891" y="895452"/>
            <a:ext cx="2842931" cy="57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LOI258: </a:t>
            </a:r>
            <a:r>
              <a:rPr lang="en-CA" sz="1200" dirty="0"/>
              <a:t>External sample collaboration, </a:t>
            </a:r>
            <a:r>
              <a:rPr lang="en-CA" sz="1200" i="1" dirty="0"/>
              <a:t>first Pa beam at ISOLDE</a:t>
            </a:r>
            <a:endParaRPr lang="en-CH" sz="1200" i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95D702-8BA6-702D-EECD-F98F07B99400}"/>
              </a:ext>
            </a:extLst>
          </p:cNvPr>
          <p:cNvSpPr/>
          <p:nvPr/>
        </p:nvSpPr>
        <p:spPr>
          <a:xfrm>
            <a:off x="4060953" y="2893187"/>
            <a:ext cx="589260" cy="362966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043A759-EFFD-AF50-6375-98D2D7A80BD5}"/>
              </a:ext>
            </a:extLst>
          </p:cNvPr>
          <p:cNvCxnSpPr>
            <a:cxnSpLocks/>
            <a:stCxn id="117" idx="3"/>
            <a:endCxn id="8" idx="0"/>
          </p:cNvCxnSpPr>
          <p:nvPr/>
        </p:nvCxnSpPr>
        <p:spPr>
          <a:xfrm>
            <a:off x="2584722" y="1944188"/>
            <a:ext cx="1770861" cy="948999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FC75C83-F72C-208A-D025-48496D48715B}"/>
              </a:ext>
            </a:extLst>
          </p:cNvPr>
          <p:cNvSpPr txBox="1"/>
          <p:nvPr/>
        </p:nvSpPr>
        <p:spPr bwMode="auto">
          <a:xfrm>
            <a:off x="422891" y="3266400"/>
            <a:ext cx="19580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TISD </a:t>
            </a:r>
            <a:r>
              <a:rPr lang="en-CA" dirty="0" err="1"/>
              <a:t>TbF</a:t>
            </a:r>
            <a:r>
              <a:rPr lang="en-CA" baseline="-25000" dirty="0" err="1"/>
              <a:t>x</a:t>
            </a:r>
            <a:r>
              <a:rPr lang="en-CA" dirty="0"/>
              <a:t>: </a:t>
            </a:r>
            <a:r>
              <a:rPr lang="en-CA" sz="1200" dirty="0"/>
              <a:t>Molecular Tb beams for medical applications</a:t>
            </a:r>
            <a:endParaRPr lang="en-CH" sz="1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C393C8-3DCE-9001-F00A-FBF3510BDE85}"/>
              </a:ext>
            </a:extLst>
          </p:cNvPr>
          <p:cNvSpPr/>
          <p:nvPr/>
        </p:nvSpPr>
        <p:spPr>
          <a:xfrm>
            <a:off x="4066711" y="3299745"/>
            <a:ext cx="583502" cy="362966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5748A62-6B4E-CB1B-49ED-79A1B9190A11}"/>
              </a:ext>
            </a:extLst>
          </p:cNvPr>
          <p:cNvCxnSpPr>
            <a:cxnSpLocks/>
            <a:stCxn id="16" idx="3"/>
            <a:endCxn id="17" idx="1"/>
          </p:cNvCxnSpPr>
          <p:nvPr/>
        </p:nvCxnSpPr>
        <p:spPr>
          <a:xfrm flipV="1">
            <a:off x="2380987" y="3481228"/>
            <a:ext cx="1685724" cy="154504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6641CA-1A94-E2AB-C4E1-FEA30E8A6EC1}"/>
              </a:ext>
            </a:extLst>
          </p:cNvPr>
          <p:cNvSpPr txBox="1"/>
          <p:nvPr/>
        </p:nvSpPr>
        <p:spPr bwMode="auto">
          <a:xfrm>
            <a:off x="422891" y="2586970"/>
            <a:ext cx="27591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HRS fast </a:t>
            </a:r>
            <a:r>
              <a:rPr lang="en-CA" dirty="0" err="1"/>
              <a:t>beamgates</a:t>
            </a:r>
            <a:r>
              <a:rPr lang="en-CA" dirty="0"/>
              <a:t>: </a:t>
            </a:r>
            <a:r>
              <a:rPr lang="en-CA" sz="1200" dirty="0"/>
              <a:t>Installation and commissioning</a:t>
            </a:r>
            <a:endParaRPr lang="en-CH" sz="1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15350C1-2413-BF10-A174-542932123E48}"/>
              </a:ext>
            </a:extLst>
          </p:cNvPr>
          <p:cNvSpPr/>
          <p:nvPr/>
        </p:nvSpPr>
        <p:spPr>
          <a:xfrm>
            <a:off x="4655839" y="3058120"/>
            <a:ext cx="535717" cy="238682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69767E-E313-B1AD-54E9-B5EA25732CC6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>
            <a:off x="3182080" y="2863969"/>
            <a:ext cx="1473759" cy="313492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941AD3B-33AA-2B5E-C9CC-8F65DC668069}"/>
              </a:ext>
            </a:extLst>
          </p:cNvPr>
          <p:cNvSpPr txBox="1"/>
          <p:nvPr/>
        </p:nvSpPr>
        <p:spPr bwMode="auto">
          <a:xfrm>
            <a:off x="422891" y="4099138"/>
            <a:ext cx="19580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In-trap decay: </a:t>
            </a:r>
            <a:r>
              <a:rPr lang="en-CA" sz="1200" dirty="0"/>
              <a:t>MD and preliminary tests</a:t>
            </a:r>
            <a:endParaRPr lang="en-CH" sz="12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E96E35-888F-3172-91C5-8926EDB3F57B}"/>
              </a:ext>
            </a:extLst>
          </p:cNvPr>
          <p:cNvSpPr/>
          <p:nvPr/>
        </p:nvSpPr>
        <p:spPr>
          <a:xfrm>
            <a:off x="4650213" y="3335821"/>
            <a:ext cx="547193" cy="551146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C6F5C2A-2195-8F0B-B0D9-F37040C94DC2}"/>
              </a:ext>
            </a:extLst>
          </p:cNvPr>
          <p:cNvCxnSpPr>
            <a:cxnSpLocks/>
            <a:stCxn id="27" idx="3"/>
            <a:endCxn id="28" idx="1"/>
          </p:cNvCxnSpPr>
          <p:nvPr/>
        </p:nvCxnSpPr>
        <p:spPr>
          <a:xfrm flipV="1">
            <a:off x="2380987" y="3611394"/>
            <a:ext cx="2269226" cy="764743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B9EA63C-1B2C-1AAC-2CCB-E0CFE5851DE3}"/>
              </a:ext>
            </a:extLst>
          </p:cNvPr>
          <p:cNvSpPr txBox="1"/>
          <p:nvPr/>
        </p:nvSpPr>
        <p:spPr bwMode="auto">
          <a:xfrm>
            <a:off x="422890" y="4778568"/>
            <a:ext cx="25047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GANDALPH: </a:t>
            </a:r>
            <a:r>
              <a:rPr lang="en-CA" sz="1200" dirty="0"/>
              <a:t>First (only) negative ion run since LS2 </a:t>
            </a:r>
            <a:endParaRPr lang="en-CH" sz="12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ADEC682-BB19-4353-4533-B2BAA0BB1AAD}"/>
              </a:ext>
            </a:extLst>
          </p:cNvPr>
          <p:cNvSpPr/>
          <p:nvPr/>
        </p:nvSpPr>
        <p:spPr>
          <a:xfrm>
            <a:off x="4048407" y="3886967"/>
            <a:ext cx="607433" cy="636497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E89AF4F-4689-BC6C-FCB1-8F678E20F7F0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>
          <a:xfrm flipV="1">
            <a:off x="2927647" y="4205216"/>
            <a:ext cx="1120760" cy="850351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E81E5C6-6FC9-CD7C-0240-3C682455E8AC}"/>
              </a:ext>
            </a:extLst>
          </p:cNvPr>
          <p:cNvSpPr txBox="1"/>
          <p:nvPr/>
        </p:nvSpPr>
        <p:spPr bwMode="auto">
          <a:xfrm>
            <a:off x="8399987" y="1522079"/>
            <a:ext cx="21602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CaOx</a:t>
            </a:r>
            <a:r>
              <a:rPr lang="en-CA" dirty="0"/>
              <a:t> nano: </a:t>
            </a:r>
            <a:r>
              <a:rPr lang="en-CA" sz="1200" dirty="0"/>
              <a:t>One-day turnaround for backup target</a:t>
            </a:r>
            <a:endParaRPr lang="en-CH" sz="12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BA905B-6AB6-D3CE-C9E2-D23D2F76D45A}"/>
              </a:ext>
            </a:extLst>
          </p:cNvPr>
          <p:cNvSpPr/>
          <p:nvPr/>
        </p:nvSpPr>
        <p:spPr>
          <a:xfrm>
            <a:off x="7502989" y="2759128"/>
            <a:ext cx="547193" cy="1039265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0398730-2663-AAF5-5A69-90757112D3A9}"/>
              </a:ext>
            </a:extLst>
          </p:cNvPr>
          <p:cNvCxnSpPr>
            <a:cxnSpLocks/>
            <a:stCxn id="39" idx="2"/>
            <a:endCxn id="40" idx="0"/>
          </p:cNvCxnSpPr>
          <p:nvPr/>
        </p:nvCxnSpPr>
        <p:spPr>
          <a:xfrm flipH="1">
            <a:off x="7776586" y="2076077"/>
            <a:ext cx="1703545" cy="68305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6B07C25-4170-5147-5F9E-3843817A099B}"/>
              </a:ext>
            </a:extLst>
          </p:cNvPr>
          <p:cNvSpPr txBox="1"/>
          <p:nvPr/>
        </p:nvSpPr>
        <p:spPr bwMode="auto">
          <a:xfrm>
            <a:off x="6528048" y="5397049"/>
            <a:ext cx="21602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TISD </a:t>
            </a:r>
            <a:r>
              <a:rPr lang="en-CA" dirty="0" err="1"/>
              <a:t>ZrOx</a:t>
            </a:r>
            <a:r>
              <a:rPr lang="en-CA" dirty="0"/>
              <a:t> nano: </a:t>
            </a:r>
            <a:r>
              <a:rPr lang="en-CA" sz="1200" dirty="0"/>
              <a:t>Target material development</a:t>
            </a:r>
            <a:endParaRPr lang="en-CH" sz="12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875DEBB-A70B-0660-0410-C19424E02039}"/>
              </a:ext>
            </a:extLst>
          </p:cNvPr>
          <p:cNvSpPr/>
          <p:nvPr/>
        </p:nvSpPr>
        <p:spPr>
          <a:xfrm>
            <a:off x="7502989" y="4332029"/>
            <a:ext cx="547192" cy="541285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7A96389-17FA-B8E5-38BE-881D0EAD2EF6}"/>
              </a:ext>
            </a:extLst>
          </p:cNvPr>
          <p:cNvCxnSpPr>
            <a:cxnSpLocks/>
            <a:stCxn id="46" idx="0"/>
            <a:endCxn id="47" idx="2"/>
          </p:cNvCxnSpPr>
          <p:nvPr/>
        </p:nvCxnSpPr>
        <p:spPr>
          <a:xfrm flipV="1">
            <a:off x="7608192" y="4873314"/>
            <a:ext cx="168393" cy="523735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A495DE70-0D05-FA1F-B761-6B91EC636CD0}"/>
              </a:ext>
            </a:extLst>
          </p:cNvPr>
          <p:cNvSpPr/>
          <p:nvPr/>
        </p:nvSpPr>
        <p:spPr>
          <a:xfrm>
            <a:off x="551384" y="5661248"/>
            <a:ext cx="2232248" cy="362966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TISD team on shift</a:t>
            </a:r>
            <a:endParaRPr lang="en-CH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34D9B99-C8F3-9D2D-95DF-F199AFDA029C}"/>
              </a:ext>
            </a:extLst>
          </p:cNvPr>
          <p:cNvSpPr/>
          <p:nvPr/>
        </p:nvSpPr>
        <p:spPr>
          <a:xfrm>
            <a:off x="3145723" y="5533516"/>
            <a:ext cx="3161861" cy="618429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Nonstandard target/beam development for operation</a:t>
            </a:r>
            <a:endParaRPr lang="en-CH">
              <a:solidFill>
                <a:schemeClr val="tx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A47AFD4-571F-D195-0256-9DCD9EAA969F}"/>
              </a:ext>
            </a:extLst>
          </p:cNvPr>
          <p:cNvSpPr txBox="1"/>
          <p:nvPr/>
        </p:nvSpPr>
        <p:spPr bwMode="auto">
          <a:xfrm>
            <a:off x="6684289" y="1481333"/>
            <a:ext cx="130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 Pb</a:t>
            </a:r>
            <a:endParaRPr lang="en-CH" sz="1200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6AC276C-9BFD-3EF2-62F0-F3AF3021A706}"/>
              </a:ext>
            </a:extLst>
          </p:cNvPr>
          <p:cNvSpPr/>
          <p:nvPr/>
        </p:nvSpPr>
        <p:spPr>
          <a:xfrm>
            <a:off x="6794639" y="3263944"/>
            <a:ext cx="714200" cy="507019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547CAA7-9991-CB29-6AA2-C6BBE8D05BD0}"/>
              </a:ext>
            </a:extLst>
          </p:cNvPr>
          <p:cNvCxnSpPr>
            <a:cxnSpLocks/>
            <a:stCxn id="100" idx="2"/>
            <a:endCxn id="101" idx="0"/>
          </p:cNvCxnSpPr>
          <p:nvPr/>
        </p:nvCxnSpPr>
        <p:spPr>
          <a:xfrm flipH="1">
            <a:off x="7151739" y="1850665"/>
            <a:ext cx="183772" cy="141327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9B632BBE-6911-3394-8396-74D3D967BD76}"/>
              </a:ext>
            </a:extLst>
          </p:cNvPr>
          <p:cNvSpPr txBox="1"/>
          <p:nvPr/>
        </p:nvSpPr>
        <p:spPr bwMode="auto">
          <a:xfrm>
            <a:off x="9720883" y="5384249"/>
            <a:ext cx="1302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 La: </a:t>
            </a:r>
            <a:r>
              <a:rPr lang="en-CA" sz="1200" dirty="0"/>
              <a:t>#820</a:t>
            </a:r>
            <a:endParaRPr lang="en-CH" sz="1200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C3CE088-D1E0-CE0A-4B3B-15BC934628D4}"/>
              </a:ext>
            </a:extLst>
          </p:cNvPr>
          <p:cNvSpPr/>
          <p:nvPr/>
        </p:nvSpPr>
        <p:spPr>
          <a:xfrm>
            <a:off x="9421879" y="4551903"/>
            <a:ext cx="714200" cy="507019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6C6C2D05-34E9-B7B5-D7DA-D50F2F5C0C7E}"/>
              </a:ext>
            </a:extLst>
          </p:cNvPr>
          <p:cNvCxnSpPr>
            <a:cxnSpLocks/>
            <a:stCxn id="110" idx="0"/>
            <a:endCxn id="111" idx="2"/>
          </p:cNvCxnSpPr>
          <p:nvPr/>
        </p:nvCxnSpPr>
        <p:spPr>
          <a:xfrm flipH="1" flipV="1">
            <a:off x="9778979" y="5058922"/>
            <a:ext cx="593126" cy="32532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0AADA78-5A3B-C5F9-31AB-35ED291D9A32}"/>
              </a:ext>
            </a:extLst>
          </p:cNvPr>
          <p:cNvGrpSpPr/>
          <p:nvPr/>
        </p:nvGrpSpPr>
        <p:grpSpPr>
          <a:xfrm>
            <a:off x="877513" y="1429295"/>
            <a:ext cx="1707209" cy="1029785"/>
            <a:chOff x="8877551" y="2524144"/>
            <a:chExt cx="2884704" cy="1740048"/>
          </a:xfrm>
        </p:grpSpPr>
        <p:pic>
          <p:nvPicPr>
            <p:cNvPr id="117" name="Picture 116" descr="A plastic bag with a label on it&#10;&#10;Description automatically generated">
              <a:extLst>
                <a:ext uri="{FF2B5EF4-FFF2-40B4-BE49-F238E27FC236}">
                  <a16:creationId xmlns:a16="http://schemas.microsoft.com/office/drawing/2014/main" id="{5CC50E0A-3401-2FE9-B555-1CB92FC180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668" t="1186" r="17946" b="14706"/>
            <a:stretch/>
          </p:blipFill>
          <p:spPr>
            <a:xfrm>
              <a:off x="8899309" y="2524144"/>
              <a:ext cx="2862946" cy="1740048"/>
            </a:xfrm>
            <a:prstGeom prst="rect">
              <a:avLst/>
            </a:prstGeom>
            <a:noFill/>
          </p:spPr>
        </p:pic>
        <p:pic>
          <p:nvPicPr>
            <p:cNvPr id="118" name="Picture 117" descr="A red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E7904946-AF31-866C-A049-9DE62F462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77551" y="3482078"/>
              <a:ext cx="732472" cy="73247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7F29595-C23A-BDA0-C697-7AEC810AA60C}"/>
              </a:ext>
            </a:extLst>
          </p:cNvPr>
          <p:cNvSpPr txBox="1"/>
          <p:nvPr/>
        </p:nvSpPr>
        <p:spPr bwMode="auto">
          <a:xfrm>
            <a:off x="11253607" y="5886470"/>
            <a:ext cx="844393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M. Au</a:t>
            </a:r>
          </a:p>
        </p:txBody>
      </p:sp>
    </p:spTree>
    <p:extLst>
      <p:ext uri="{BB962C8B-B14F-4D97-AF65-F5344CB8AC3E}">
        <p14:creationId xmlns:p14="http://schemas.microsoft.com/office/powerpoint/2010/main" val="166175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31C4A9-C1F4-78DE-79A9-99AEF00CE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20</a:t>
            </a:fld>
            <a:endParaRPr lang="nl-NL"/>
          </a:p>
        </p:txBody>
      </p:sp>
      <p:sp>
        <p:nvSpPr>
          <p:cNvPr id="5" name="Title 4 1">
            <a:extLst>
              <a:ext uri="{FF2B5EF4-FFF2-40B4-BE49-F238E27FC236}">
                <a16:creationId xmlns:a16="http://schemas.microsoft.com/office/drawing/2014/main" id="{28BCC5D6-2E55-85F8-0111-3896CCEA4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034" y="221158"/>
            <a:ext cx="5813914" cy="805531"/>
          </a:xfrm>
        </p:spPr>
        <p:txBody>
          <a:bodyPr>
            <a:normAutofit/>
          </a:bodyPr>
          <a:lstStyle/>
          <a:p>
            <a:r>
              <a:rPr lang="en-GB" sz="3200" dirty="0"/>
              <a:t>An idealised EDM experiment</a:t>
            </a:r>
            <a:endParaRPr lang="en-BE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373169-1CE6-E64D-2787-BB95AA506A37}"/>
              </a:ext>
            </a:extLst>
          </p:cNvPr>
          <p:cNvSpPr txBox="1"/>
          <p:nvPr/>
        </p:nvSpPr>
        <p:spPr>
          <a:xfrm>
            <a:off x="725829" y="6278638"/>
            <a:ext cx="5642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Taken from Nick </a:t>
            </a:r>
            <a:r>
              <a:rPr lang="en-GB" sz="1200" dirty="0" err="1">
                <a:solidFill>
                  <a:schemeClr val="bg1"/>
                </a:solidFill>
              </a:rPr>
              <a:t>Hutzler’s</a:t>
            </a:r>
            <a:r>
              <a:rPr lang="en-GB" sz="1200" dirty="0">
                <a:solidFill>
                  <a:schemeClr val="bg1"/>
                </a:solidFill>
              </a:rPr>
              <a:t> talk at TRISEP (2022)</a:t>
            </a:r>
          </a:p>
          <a:p>
            <a:r>
              <a:rPr lang="en-GB" sz="1200" dirty="0">
                <a:solidFill>
                  <a:schemeClr val="bg1"/>
                </a:solidFill>
              </a:rPr>
              <a:t>https://www.hutzlerlab.com/teaching/trisep-2022</a:t>
            </a:r>
            <a:endParaRPr lang="en-BE" sz="12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A5317A-608C-C634-CB60-B99C2D36CF2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20358" y="2138017"/>
            <a:ext cx="5144013" cy="2239504"/>
          </a:xfrm>
          <a:prstGeom prst="rect">
            <a:avLst/>
          </a:prstGeom>
        </p:spPr>
      </p:pic>
      <p:sp>
        <p:nvSpPr>
          <p:cNvPr id="9" name="Title 4 2">
            <a:extLst>
              <a:ext uri="{FF2B5EF4-FFF2-40B4-BE49-F238E27FC236}">
                <a16:creationId xmlns:a16="http://schemas.microsoft.com/office/drawing/2014/main" id="{6D2CFCBE-11FF-86FE-A585-A1278191A3A5}"/>
              </a:ext>
            </a:extLst>
          </p:cNvPr>
          <p:cNvSpPr txBox="1">
            <a:spLocks/>
          </p:cNvSpPr>
          <p:nvPr/>
        </p:nvSpPr>
        <p:spPr>
          <a:xfrm>
            <a:off x="6639343" y="308575"/>
            <a:ext cx="5813914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en-GB" sz="3200" dirty="0"/>
              <a:t>Example: Implementation with </a:t>
            </a:r>
            <a:r>
              <a:rPr lang="en-GB" sz="3200" dirty="0" err="1"/>
              <a:t>BaF</a:t>
            </a:r>
            <a:r>
              <a:rPr lang="en-GB" sz="3200" dirty="0"/>
              <a:t> (NL-</a:t>
            </a:r>
            <a:r>
              <a:rPr lang="en-GB" sz="3200" dirty="0" err="1"/>
              <a:t>eEDM</a:t>
            </a:r>
            <a:r>
              <a:rPr lang="en-GB" sz="3200" dirty="0"/>
              <a:t> collaboration)</a:t>
            </a:r>
            <a:endParaRPr lang="en-BE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5A6882-2E07-45F3-CCBF-91423351B7CE}"/>
              </a:ext>
            </a:extLst>
          </p:cNvPr>
          <p:cNvSpPr txBox="1"/>
          <p:nvPr/>
        </p:nvSpPr>
        <p:spPr>
          <a:xfrm>
            <a:off x="4920343" y="6210000"/>
            <a:ext cx="62954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  <a:effectLst/>
              </a:rPr>
              <a:t>Taken from: Aggarwal, P., Bethlem, H. L., 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Borschevsky</a:t>
            </a:r>
            <a:r>
              <a:rPr lang="en-GB" sz="900" dirty="0">
                <a:solidFill>
                  <a:schemeClr val="bg1"/>
                </a:solidFill>
                <a:effectLst/>
              </a:rPr>
              <a:t>, A., Denis, M., 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Esajas</a:t>
            </a:r>
            <a:r>
              <a:rPr lang="en-GB" sz="900" dirty="0">
                <a:solidFill>
                  <a:schemeClr val="bg1"/>
                </a:solidFill>
                <a:effectLst/>
              </a:rPr>
              <a:t>, K., 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Haase</a:t>
            </a:r>
            <a:r>
              <a:rPr lang="en-GB" sz="900" dirty="0">
                <a:solidFill>
                  <a:schemeClr val="bg1"/>
                </a:solidFill>
                <a:effectLst/>
              </a:rPr>
              <a:t>, P. A. B., Hao, Y., Hoekstra, S., Jungmann, K., 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Meijknecht</a:t>
            </a:r>
            <a:r>
              <a:rPr lang="en-GB" sz="900" dirty="0">
                <a:solidFill>
                  <a:schemeClr val="bg1"/>
                </a:solidFill>
                <a:effectLst/>
              </a:rPr>
              <a:t>, T. B., 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Mooij</a:t>
            </a:r>
            <a:r>
              <a:rPr lang="en-GB" sz="900" dirty="0">
                <a:solidFill>
                  <a:schemeClr val="bg1"/>
                </a:solidFill>
                <a:effectLst/>
              </a:rPr>
              <a:t>, M. C., Timmermans, R. G. E., 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Ubachs</a:t>
            </a:r>
            <a:r>
              <a:rPr lang="en-GB" sz="900" dirty="0">
                <a:solidFill>
                  <a:schemeClr val="bg1"/>
                </a:solidFill>
                <a:effectLst/>
              </a:rPr>
              <a:t>, W., 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Willmann</a:t>
            </a:r>
            <a:r>
              <a:rPr lang="en-GB" sz="900" dirty="0">
                <a:solidFill>
                  <a:schemeClr val="bg1"/>
                </a:solidFill>
                <a:effectLst/>
              </a:rPr>
              <a:t>, L., 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Zapara</a:t>
            </a:r>
            <a:r>
              <a:rPr lang="en-GB" sz="900" dirty="0">
                <a:solidFill>
                  <a:schemeClr val="bg1"/>
                </a:solidFill>
                <a:effectLst/>
              </a:rPr>
              <a:t>, A., &amp; The NL-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eEDM</a:t>
            </a:r>
            <a:r>
              <a:rPr lang="en-GB" sz="900" dirty="0">
                <a:solidFill>
                  <a:schemeClr val="bg1"/>
                </a:solidFill>
                <a:effectLst/>
              </a:rPr>
              <a:t> collaboration. (2018). Measuring the electric dipole moment of the electron in </a:t>
            </a:r>
            <a:r>
              <a:rPr lang="en-GB" sz="900" dirty="0" err="1">
                <a:solidFill>
                  <a:schemeClr val="bg1"/>
                </a:solidFill>
                <a:effectLst/>
              </a:rPr>
              <a:t>BaF</a:t>
            </a:r>
            <a:r>
              <a:rPr lang="en-GB" sz="900" dirty="0">
                <a:solidFill>
                  <a:schemeClr val="bg1"/>
                </a:solidFill>
                <a:effectLst/>
              </a:rPr>
              <a:t>. </a:t>
            </a:r>
            <a:r>
              <a:rPr lang="en-GB" sz="900" i="1" dirty="0">
                <a:solidFill>
                  <a:schemeClr val="bg1"/>
                </a:solidFill>
                <a:effectLst/>
              </a:rPr>
              <a:t>The European Physical Journal D</a:t>
            </a:r>
            <a:r>
              <a:rPr lang="en-GB" sz="900" dirty="0">
                <a:solidFill>
                  <a:schemeClr val="bg1"/>
                </a:solidFill>
                <a:effectLst/>
              </a:rPr>
              <a:t>, </a:t>
            </a:r>
            <a:r>
              <a:rPr lang="en-GB" sz="900" i="1" dirty="0">
                <a:solidFill>
                  <a:schemeClr val="bg1"/>
                </a:solidFill>
                <a:effectLst/>
              </a:rPr>
              <a:t>72</a:t>
            </a:r>
            <a:r>
              <a:rPr lang="en-GB" sz="900" dirty="0">
                <a:solidFill>
                  <a:schemeClr val="bg1"/>
                </a:solidFill>
                <a:effectLst/>
              </a:rPr>
              <a:t>(11), 197. </a:t>
            </a:r>
            <a:r>
              <a:rPr lang="en-GB" sz="900" dirty="0">
                <a:solidFill>
                  <a:schemeClr val="bg1"/>
                </a:solidFill>
                <a:effectLst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https://doi.org/10.1140/epjd/e2018-90192-9</a:t>
            </a:r>
            <a:endParaRPr lang="en-GB" sz="900" dirty="0">
              <a:solidFill>
                <a:schemeClr val="bg1"/>
              </a:solidFill>
              <a:effectLst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2811F53-44B7-5C96-E545-FA6D219662CC}"/>
              </a:ext>
            </a:extLst>
          </p:cNvPr>
          <p:cNvCxnSpPr>
            <a:cxnSpLocks/>
          </p:cNvCxnSpPr>
          <p:nvPr/>
        </p:nvCxnSpPr>
        <p:spPr>
          <a:xfrm>
            <a:off x="6096000" y="206829"/>
            <a:ext cx="0" cy="550817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1BBA916-8451-3DAD-A4A5-F1814A79B906}"/>
              </a:ext>
            </a:extLst>
          </p:cNvPr>
          <p:cNvGrpSpPr/>
          <p:nvPr/>
        </p:nvGrpSpPr>
        <p:grpSpPr>
          <a:xfrm>
            <a:off x="1111629" y="1333270"/>
            <a:ext cx="1184416" cy="1184416"/>
            <a:chOff x="372241" y="1216359"/>
            <a:chExt cx="1703517" cy="170351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817C95-E7E9-805D-8CC0-D0F56E983AB1}"/>
                </a:ext>
              </a:extLst>
            </p:cNvPr>
            <p:cNvSpPr/>
            <p:nvPr/>
          </p:nvSpPr>
          <p:spPr>
            <a:xfrm>
              <a:off x="372241" y="1216359"/>
              <a:ext cx="1703517" cy="1703517"/>
            </a:xfrm>
            <a:prstGeom prst="ellipse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4EF747E-4A0C-D55A-A8CF-66204A98951A}"/>
                </a:ext>
              </a:extLst>
            </p:cNvPr>
            <p:cNvSpPr/>
            <p:nvPr/>
          </p:nvSpPr>
          <p:spPr>
            <a:xfrm>
              <a:off x="372241" y="1622564"/>
              <a:ext cx="1703517" cy="939379"/>
            </a:xfrm>
            <a:prstGeom prst="ellipse">
              <a:avLst/>
            </a:prstGeom>
            <a:solidFill>
              <a:schemeClr val="bg1"/>
            </a:solidFill>
            <a:ln w="28575"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1CC72A5-0AFB-CC3F-1F92-460FEFC41D39}"/>
                </a:ext>
              </a:extLst>
            </p:cNvPr>
            <p:cNvCxnSpPr>
              <a:endCxn id="15" idx="4"/>
            </p:cNvCxnSpPr>
            <p:nvPr/>
          </p:nvCxnSpPr>
          <p:spPr>
            <a:xfrm>
              <a:off x="1224000" y="2100943"/>
              <a:ext cx="0" cy="4610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E2C3185-EFA1-D338-4F5B-8FE4CD2CBEB2}"/>
              </a:ext>
            </a:extLst>
          </p:cNvPr>
          <p:cNvCxnSpPr/>
          <p:nvPr/>
        </p:nvCxnSpPr>
        <p:spPr>
          <a:xfrm>
            <a:off x="2536371" y="1948301"/>
            <a:ext cx="11538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8969D3-BD49-DFC8-06AB-C25CDCCCE04A}"/>
              </a:ext>
            </a:extLst>
          </p:cNvPr>
          <p:cNvGrpSpPr/>
          <p:nvPr/>
        </p:nvGrpSpPr>
        <p:grpSpPr>
          <a:xfrm>
            <a:off x="4101293" y="1333270"/>
            <a:ext cx="1184416" cy="1184416"/>
            <a:chOff x="372241" y="1216359"/>
            <a:chExt cx="1703517" cy="1703517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F8CD090-6180-6890-6388-B6A1EB989217}"/>
                </a:ext>
              </a:extLst>
            </p:cNvPr>
            <p:cNvSpPr/>
            <p:nvPr/>
          </p:nvSpPr>
          <p:spPr>
            <a:xfrm>
              <a:off x="372241" y="1216359"/>
              <a:ext cx="1703517" cy="1703517"/>
            </a:xfrm>
            <a:prstGeom prst="ellipse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653247E-E39D-BF28-15E5-9AAFD95606CE}"/>
                </a:ext>
              </a:extLst>
            </p:cNvPr>
            <p:cNvSpPr/>
            <p:nvPr/>
          </p:nvSpPr>
          <p:spPr>
            <a:xfrm>
              <a:off x="372241" y="1622564"/>
              <a:ext cx="1703517" cy="939379"/>
            </a:xfrm>
            <a:prstGeom prst="ellipse">
              <a:avLst/>
            </a:prstGeom>
            <a:solidFill>
              <a:schemeClr val="bg1"/>
            </a:solidFill>
            <a:ln w="28575"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1E35DEF-E870-3394-FC70-B1FC5A6B7E8D}"/>
                </a:ext>
              </a:extLst>
            </p:cNvPr>
            <p:cNvCxnSpPr>
              <a:cxnSpLocks/>
              <a:endCxn id="25" idx="6"/>
            </p:cNvCxnSpPr>
            <p:nvPr/>
          </p:nvCxnSpPr>
          <p:spPr>
            <a:xfrm flipV="1">
              <a:off x="1224001" y="2092255"/>
              <a:ext cx="851757" cy="868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CBC1C6E-5F14-F009-6421-F8E04EDF337C}"/>
              </a:ext>
            </a:extLst>
          </p:cNvPr>
          <p:cNvGrpSpPr/>
          <p:nvPr/>
        </p:nvGrpSpPr>
        <p:grpSpPr>
          <a:xfrm>
            <a:off x="1111630" y="3685039"/>
            <a:ext cx="1184416" cy="1184416"/>
            <a:chOff x="372241" y="1216359"/>
            <a:chExt cx="1703517" cy="1703517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AFC2BA2-3851-CBEE-D6D9-9D7454CDA6CB}"/>
                </a:ext>
              </a:extLst>
            </p:cNvPr>
            <p:cNvSpPr/>
            <p:nvPr/>
          </p:nvSpPr>
          <p:spPr>
            <a:xfrm>
              <a:off x="372241" y="1216359"/>
              <a:ext cx="1703517" cy="1703517"/>
            </a:xfrm>
            <a:prstGeom prst="ellipse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3A65812-4692-9186-CD51-5BED4498D840}"/>
                </a:ext>
              </a:extLst>
            </p:cNvPr>
            <p:cNvSpPr/>
            <p:nvPr/>
          </p:nvSpPr>
          <p:spPr>
            <a:xfrm>
              <a:off x="372241" y="1622564"/>
              <a:ext cx="1703517" cy="939379"/>
            </a:xfrm>
            <a:prstGeom prst="ellipse">
              <a:avLst/>
            </a:prstGeom>
            <a:solidFill>
              <a:schemeClr val="bg1"/>
            </a:solidFill>
            <a:ln w="28575"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1C9E828-4760-0BD6-003D-7EF3E73764C6}"/>
                </a:ext>
              </a:extLst>
            </p:cNvPr>
            <p:cNvCxnSpPr>
              <a:endCxn id="31" idx="4"/>
            </p:cNvCxnSpPr>
            <p:nvPr/>
          </p:nvCxnSpPr>
          <p:spPr>
            <a:xfrm>
              <a:off x="1224000" y="2100943"/>
              <a:ext cx="0" cy="4610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26AEC6-4CC1-83A5-4F61-F884DE239144}"/>
              </a:ext>
            </a:extLst>
          </p:cNvPr>
          <p:cNvCxnSpPr/>
          <p:nvPr/>
        </p:nvCxnSpPr>
        <p:spPr>
          <a:xfrm>
            <a:off x="2536372" y="4300070"/>
            <a:ext cx="11538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A9FCBC5-6317-6DBD-AF31-41C899F3586D}"/>
              </a:ext>
            </a:extLst>
          </p:cNvPr>
          <p:cNvGrpSpPr/>
          <p:nvPr/>
        </p:nvGrpSpPr>
        <p:grpSpPr>
          <a:xfrm>
            <a:off x="4101294" y="3685039"/>
            <a:ext cx="1184416" cy="1184416"/>
            <a:chOff x="372241" y="1216359"/>
            <a:chExt cx="1703517" cy="1703517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209A89B-65F3-4BB5-B5AB-3E0E38C2ADA0}"/>
                </a:ext>
              </a:extLst>
            </p:cNvPr>
            <p:cNvSpPr/>
            <p:nvPr/>
          </p:nvSpPr>
          <p:spPr>
            <a:xfrm>
              <a:off x="372241" y="1216359"/>
              <a:ext cx="1703517" cy="1703517"/>
            </a:xfrm>
            <a:prstGeom prst="ellipse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0D91DA7-A464-9A59-107E-369BAD5F8FBE}"/>
                </a:ext>
              </a:extLst>
            </p:cNvPr>
            <p:cNvSpPr/>
            <p:nvPr/>
          </p:nvSpPr>
          <p:spPr>
            <a:xfrm>
              <a:off x="372241" y="1622564"/>
              <a:ext cx="1703517" cy="939379"/>
            </a:xfrm>
            <a:prstGeom prst="ellipse">
              <a:avLst/>
            </a:prstGeom>
            <a:solidFill>
              <a:schemeClr val="bg1"/>
            </a:solidFill>
            <a:ln w="28575"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559A56CB-37D7-4D6A-7AC9-CBBA1E3DCE08}"/>
                </a:ext>
              </a:extLst>
            </p:cNvPr>
            <p:cNvCxnSpPr>
              <a:cxnSpLocks/>
              <a:endCxn id="37" idx="5"/>
            </p:cNvCxnSpPr>
            <p:nvPr/>
          </p:nvCxnSpPr>
          <p:spPr>
            <a:xfrm>
              <a:off x="1224001" y="2100943"/>
              <a:ext cx="602282" cy="323431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Picture 42" descr="\documentclass{article}&#10;\usepackage{amsmath}&#10;\pagestyle{empty}&#10;\begin{document}&#10;&#10;&#10;&#10;$\longleftarrow$&#10;\end{document}" title="IguanaTex Picture Display">
            <a:extLst>
              <a:ext uri="{FF2B5EF4-FFF2-40B4-BE49-F238E27FC236}">
                <a16:creationId xmlns:a16="http://schemas.microsoft.com/office/drawing/2014/main" id="{43AD1E22-3784-6124-5F63-D3203130B85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/>
          <a:stretch>
            <a:fillRect/>
          </a:stretch>
        </p:blipFill>
        <p:spPr>
          <a:xfrm rot="5400000" flipV="1">
            <a:off x="-239008" y="1631928"/>
            <a:ext cx="1184416" cy="430175"/>
          </a:xfrm>
          <a:prstGeom prst="rect">
            <a:avLst/>
          </a:prstGeom>
        </p:spPr>
      </p:pic>
      <p:pic>
        <p:nvPicPr>
          <p:cNvPr id="44" name="Picture 43" descr="\documentclass{article}&#10;\usepackage{amsmath}&#10;\pagestyle{empty}&#10;\begin{document}&#10;&#10;&#10;&#10;$\longleftarrow$&#10;\end{document}" title="IguanaTex Picture Display">
            <a:extLst>
              <a:ext uri="{FF2B5EF4-FFF2-40B4-BE49-F238E27FC236}">
                <a16:creationId xmlns:a16="http://schemas.microsoft.com/office/drawing/2014/main" id="{5E7D850E-9055-8904-DC8F-A8A75691750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/>
          <a:stretch>
            <a:fillRect/>
          </a:stretch>
        </p:blipFill>
        <p:spPr>
          <a:xfrm rot="5400000" flipV="1">
            <a:off x="272184" y="1613712"/>
            <a:ext cx="1184416" cy="430175"/>
          </a:xfrm>
          <a:prstGeom prst="rect">
            <a:avLst/>
          </a:prstGeom>
        </p:spPr>
      </p:pic>
      <p:pic>
        <p:nvPicPr>
          <p:cNvPr id="45" name="Picture 44" descr="\documentclass{article}&#10;\usepackage{amsmath}&#10;\pagestyle{empty}&#10;\begin{document}&#10;&#10;&#10;&#10;$\longleftarrow$&#10;\end{document}" title="IguanaTex Picture Display">
            <a:extLst>
              <a:ext uri="{FF2B5EF4-FFF2-40B4-BE49-F238E27FC236}">
                <a16:creationId xmlns:a16="http://schemas.microsoft.com/office/drawing/2014/main" id="{8F3BF0FF-BB0B-39A6-A9BA-7F0499D9C35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/>
          <a:stretch>
            <a:fillRect/>
          </a:stretch>
        </p:blipFill>
        <p:spPr>
          <a:xfrm rot="5400000" flipV="1">
            <a:off x="-239009" y="4105329"/>
            <a:ext cx="1184416" cy="430175"/>
          </a:xfrm>
          <a:prstGeom prst="rect">
            <a:avLst/>
          </a:prstGeom>
        </p:spPr>
      </p:pic>
      <p:pic>
        <p:nvPicPr>
          <p:cNvPr id="46" name="Picture 45" descr="\documentclass{article}&#10;\usepackage{amsmath}&#10;\pagestyle{empty}&#10;\begin{document}&#10;&#10;&#10;&#10;$\longleftarrow$&#10;\end{document}" title="IguanaTex Picture Display">
            <a:extLst>
              <a:ext uri="{FF2B5EF4-FFF2-40B4-BE49-F238E27FC236}">
                <a16:creationId xmlns:a16="http://schemas.microsoft.com/office/drawing/2014/main" id="{B7677951-2295-DE9C-D4AC-A3886AAC3E7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/>
          <a:stretch>
            <a:fillRect/>
          </a:stretch>
        </p:blipFill>
        <p:spPr>
          <a:xfrm rot="16200000" flipV="1">
            <a:off x="272183" y="4087113"/>
            <a:ext cx="1184416" cy="430175"/>
          </a:xfrm>
          <a:prstGeom prst="rect">
            <a:avLst/>
          </a:prstGeom>
        </p:spPr>
      </p:pic>
      <p:pic>
        <p:nvPicPr>
          <p:cNvPr id="48" name="Picture 47" descr="\documentclass{article}&#10;\usepackage{amsmath}&#10;\pagestyle{empty}&#10;\begin{document}&#10;&#10;$B$&#10;&#10;&#10;\end{document}" title="IguanaTex Picture Display">
            <a:extLst>
              <a:ext uri="{FF2B5EF4-FFF2-40B4-BE49-F238E27FC236}">
                <a16:creationId xmlns:a16="http://schemas.microsoft.com/office/drawing/2014/main" id="{4B705C2E-59BB-F64F-D425-7199280CDEE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228034" y="2572372"/>
            <a:ext cx="294667" cy="281667"/>
          </a:xfrm>
          <a:prstGeom prst="rect">
            <a:avLst/>
          </a:prstGeom>
        </p:spPr>
      </p:pic>
      <p:pic>
        <p:nvPicPr>
          <p:cNvPr id="55" name="Picture 54" descr="\documentclass{article}&#10;\usepackage{amsmath}&#10;\pagestyle{empty}&#10;\begin{document}&#10;&#10;$\varepsilon$&#10;&#10;&#10;\end{document}" title="IguanaTex Picture Display">
            <a:extLst>
              <a:ext uri="{FF2B5EF4-FFF2-40B4-BE49-F238E27FC236}">
                <a16:creationId xmlns:a16="http://schemas.microsoft.com/office/drawing/2014/main" id="{36584CA2-3DDC-58D6-4A35-C9D061FB67F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713436" y="2572370"/>
            <a:ext cx="239698" cy="281669"/>
          </a:xfrm>
          <a:prstGeom prst="rect">
            <a:avLst/>
          </a:prstGeom>
        </p:spPr>
      </p:pic>
      <p:pic>
        <p:nvPicPr>
          <p:cNvPr id="52" name="Picture 51" descr="\documentclass{article}&#10;\usepackage{amsmath}&#10;\pagestyle{empty}&#10;\begin{document}&#10;&#10;$B$&#10;&#10;&#10;\end{document}" title="IguanaTex Picture Display">
            <a:extLst>
              <a:ext uri="{FF2B5EF4-FFF2-40B4-BE49-F238E27FC236}">
                <a16:creationId xmlns:a16="http://schemas.microsoft.com/office/drawing/2014/main" id="{622DB593-23C1-8909-C192-D9A30730583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188803" y="5005964"/>
            <a:ext cx="294669" cy="281669"/>
          </a:xfrm>
          <a:prstGeom prst="rect">
            <a:avLst/>
          </a:prstGeom>
        </p:spPr>
      </p:pic>
      <p:pic>
        <p:nvPicPr>
          <p:cNvPr id="56" name="Picture 55" descr="\documentclass{article}&#10;\usepackage{amsmath}&#10;\pagestyle{empty}&#10;\begin{document}&#10;&#10;$\varepsilon$&#10;&#10;&#10;\end{document}" title="IguanaTex Picture Display">
            <a:extLst>
              <a:ext uri="{FF2B5EF4-FFF2-40B4-BE49-F238E27FC236}">
                <a16:creationId xmlns:a16="http://schemas.microsoft.com/office/drawing/2014/main" id="{F802F127-5DCC-571F-CC16-66FA4554256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725829" y="4996437"/>
            <a:ext cx="239698" cy="281669"/>
          </a:xfrm>
          <a:prstGeom prst="rect">
            <a:avLst/>
          </a:prstGeom>
        </p:spPr>
      </p:pic>
      <p:pic>
        <p:nvPicPr>
          <p:cNvPr id="70" name="Picture 69" descr="\documentclass{article}&#10;\usepackage{amsmath}&#10;\pagestyle{empty}&#10;\begin{document}&#10;&#10;$\Delta \phi \propto d_e \varepsilon \tau$&#10;&#10;&#10;\end{document}" title="IguanaTex Picture Display">
            <a:extLst>
              <a:ext uri="{FF2B5EF4-FFF2-40B4-BE49-F238E27FC236}">
                <a16:creationId xmlns:a16="http://schemas.microsoft.com/office/drawing/2014/main" id="{A49FC319-7AC5-2963-7036-7F4738DCFA09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2296046" y="5644322"/>
            <a:ext cx="1750091" cy="352364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sp>
        <p:nvSpPr>
          <p:cNvPr id="63" name="Arc 62">
            <a:extLst>
              <a:ext uri="{FF2B5EF4-FFF2-40B4-BE49-F238E27FC236}">
                <a16:creationId xmlns:a16="http://schemas.microsoft.com/office/drawing/2014/main" id="{43F66782-8743-392B-FE0A-C7D2CD9CDA3A}"/>
              </a:ext>
            </a:extLst>
          </p:cNvPr>
          <p:cNvSpPr/>
          <p:nvPr/>
        </p:nvSpPr>
        <p:spPr>
          <a:xfrm rot="4123383">
            <a:off x="4750212" y="4009986"/>
            <a:ext cx="192655" cy="573531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65" name="Picture 64" descr="\documentclass{article}&#10;\usepackage{amsmath}&#10;\pagestyle{empty}&#10;\begin{document}&#10;&#10;&#10;$H= -d\cdot \varepsilon - \mu \cdot B$&#10;&#10;\end{document}" title="IguanaTex Picture Display">
            <a:extLst>
              <a:ext uri="{FF2B5EF4-FFF2-40B4-BE49-F238E27FC236}">
                <a16:creationId xmlns:a16="http://schemas.microsoft.com/office/drawing/2014/main" id="{15818FFC-D48C-A97F-0B63-20FF97E16708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265345" y="3139795"/>
            <a:ext cx="2029337" cy="235948"/>
          </a:xfrm>
          <a:prstGeom prst="rect">
            <a:avLst/>
          </a:prstGeom>
        </p:spPr>
      </p:pic>
      <p:pic>
        <p:nvPicPr>
          <p:cNvPr id="67" name="Picture 66" descr="\documentclass{article}&#10;\usepackage{amsmath}&#10;\pagestyle{empty}&#10;\begin{document}&#10;&#10;Time $\tau$&#10;&#10;&#10;\end{document}" title="IguanaTex Picture Display">
            <a:extLst>
              <a:ext uri="{FF2B5EF4-FFF2-40B4-BE49-F238E27FC236}">
                <a16:creationId xmlns:a16="http://schemas.microsoft.com/office/drawing/2014/main" id="{63EB7676-2A4F-8E2C-B7A5-8F39BA483581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2683301" y="1661625"/>
            <a:ext cx="786494" cy="180162"/>
          </a:xfrm>
          <a:prstGeom prst="rect">
            <a:avLst/>
          </a:prstGeom>
        </p:spPr>
      </p:pic>
      <p:pic>
        <p:nvPicPr>
          <p:cNvPr id="68" name="Picture 67" descr="\documentclass{article}&#10;\usepackage{amsmath}&#10;\pagestyle{empty}&#10;\begin{document}&#10;&#10;Time $\tau$&#10;&#10;&#10;\end{document}" title="IguanaTex Picture Display">
            <a:extLst>
              <a:ext uri="{FF2B5EF4-FFF2-40B4-BE49-F238E27FC236}">
                <a16:creationId xmlns:a16="http://schemas.microsoft.com/office/drawing/2014/main" id="{F37DDA38-7CDE-BACA-45F2-10EA73947E40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2720067" y="3957377"/>
            <a:ext cx="786494" cy="180162"/>
          </a:xfrm>
          <a:prstGeom prst="rect">
            <a:avLst/>
          </a:prstGeom>
        </p:spPr>
      </p:pic>
      <p:pic>
        <p:nvPicPr>
          <p:cNvPr id="72" name="Picture 71" descr="\documentclass{article}&#10;\usepackage{amsmath}&#10;\pagestyle{empty}&#10;\begin{document}&#10;&#10;&#10;$\phi_+=\mu B\tau + d \varepsilon \tau$&#10;&#10;\end{document}" title="IguanaTex Picture Display">
            <a:extLst>
              <a:ext uri="{FF2B5EF4-FFF2-40B4-BE49-F238E27FC236}">
                <a16:creationId xmlns:a16="http://schemas.microsoft.com/office/drawing/2014/main" id="{A682EA9F-D242-2F65-EDDD-C4462394C77D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3751687" y="2736214"/>
            <a:ext cx="1833628" cy="239606"/>
          </a:xfrm>
          <a:prstGeom prst="rect">
            <a:avLst/>
          </a:prstGeom>
        </p:spPr>
      </p:pic>
      <p:pic>
        <p:nvPicPr>
          <p:cNvPr id="77" name="Picture 76" descr="\documentclass{article}&#10;\usepackage{amsmath}&#10;\pagestyle{empty}&#10;\begin{document}&#10;&#10;&#10;$\phi_-=\mu B\tau - d \varepsilon \tau$&#10;&#10;\end{document}" title="IguanaTex Picture Display">
            <a:extLst>
              <a:ext uri="{FF2B5EF4-FFF2-40B4-BE49-F238E27FC236}">
                <a16:creationId xmlns:a16="http://schemas.microsoft.com/office/drawing/2014/main" id="{8E43F4E0-64CD-37B8-7051-69123131462E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3848667" y="5037413"/>
            <a:ext cx="1839632" cy="23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519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9027B-9C4B-3A35-F7D3-9B1207705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F37631-01B7-E64F-2376-0DBD6736F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BBFAF-255B-7A4F-66B5-DE0A1703A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F375B-1707-41E8-A4C8-65AEEA8EB2F9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7585F-B843-F8C7-2211-1EE0BBE5A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1E67B-19FC-3920-14A9-BD7F87BFB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13A8117-086C-E6C1-1917-956D88626220}"/>
              </a:ext>
            </a:extLst>
          </p:cNvPr>
          <p:cNvGrpSpPr/>
          <p:nvPr/>
        </p:nvGrpSpPr>
        <p:grpSpPr>
          <a:xfrm>
            <a:off x="321628" y="1097355"/>
            <a:ext cx="7655560" cy="4663289"/>
            <a:chOff x="3393440" y="730993"/>
            <a:chExt cx="7655560" cy="466328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898FBF8-B59D-ECFC-978B-684AF649B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729" t="1922" r="1175"/>
            <a:stretch/>
          </p:blipFill>
          <p:spPr>
            <a:xfrm rot="10800000">
              <a:off x="3393440" y="802640"/>
              <a:ext cx="7132320" cy="4591642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3A0E558-EC87-FA49-A21D-2CEBC0EC351F}"/>
                </a:ext>
              </a:extLst>
            </p:cNvPr>
            <p:cNvSpPr/>
            <p:nvPr/>
          </p:nvSpPr>
          <p:spPr>
            <a:xfrm>
              <a:off x="4749800" y="730993"/>
              <a:ext cx="6299200" cy="3972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8E110A2-F1D4-4A79-FF78-15192156E4C8}"/>
              </a:ext>
            </a:extLst>
          </p:cNvPr>
          <p:cNvSpPr txBox="1"/>
          <p:nvPr/>
        </p:nvSpPr>
        <p:spPr>
          <a:xfrm>
            <a:off x="1855788" y="1452387"/>
            <a:ext cx="1544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Ion source</a:t>
            </a:r>
            <a:endParaRPr lang="en-GB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2C9630-BE4D-B90E-7272-13CEAF66907B}"/>
              </a:ext>
            </a:extLst>
          </p:cNvPr>
          <p:cNvSpPr txBox="1"/>
          <p:nvPr/>
        </p:nvSpPr>
        <p:spPr>
          <a:xfrm>
            <a:off x="1855788" y="2240181"/>
            <a:ext cx="1544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 err="1"/>
              <a:t>Beamgate</a:t>
            </a:r>
            <a:endParaRPr lang="en-GB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02EEEC-8AF2-8619-0577-8A782030555D}"/>
              </a:ext>
            </a:extLst>
          </p:cNvPr>
          <p:cNvSpPr txBox="1"/>
          <p:nvPr/>
        </p:nvSpPr>
        <p:spPr>
          <a:xfrm>
            <a:off x="1941077" y="4499214"/>
            <a:ext cx="19100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90</a:t>
            </a:r>
            <a:r>
              <a:rPr lang="en-GB" sz="2400" dirty="0"/>
              <a:t>°</a:t>
            </a:r>
            <a:r>
              <a:rPr lang="en-US" sz="2400" dirty="0"/>
              <a:t> Magnet</a:t>
            </a:r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74EDEC-A376-4385-D34E-5B8466B49A07}"/>
              </a:ext>
            </a:extLst>
          </p:cNvPr>
          <p:cNvSpPr txBox="1"/>
          <p:nvPr/>
        </p:nvSpPr>
        <p:spPr>
          <a:xfrm>
            <a:off x="5704206" y="4613691"/>
            <a:ext cx="19100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 err="1"/>
              <a:t>RFQcb</a:t>
            </a:r>
            <a:endParaRPr lang="en-GB" sz="24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5A1DFEF-8A14-02F6-98F7-93C4061A4000}"/>
              </a:ext>
            </a:extLst>
          </p:cNvPr>
          <p:cNvCxnSpPr/>
          <p:nvPr/>
        </p:nvCxnSpPr>
        <p:spPr>
          <a:xfrm>
            <a:off x="7199948" y="4879143"/>
            <a:ext cx="130048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8EEC66F-1A02-C339-5015-5DB7313D3498}"/>
              </a:ext>
            </a:extLst>
          </p:cNvPr>
          <p:cNvSpPr txBox="1"/>
          <p:nvPr/>
        </p:nvSpPr>
        <p:spPr>
          <a:xfrm>
            <a:off x="7379752" y="4420531"/>
            <a:ext cx="19100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/>
              <a:t>~ </a:t>
            </a:r>
            <a:r>
              <a:rPr lang="en-US" sz="2400" dirty="0"/>
              <a:t>2 m</a:t>
            </a:r>
            <a:endParaRPr lang="en-GB" sz="2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8C175F-2677-D4D7-E410-4D603FCB128F}"/>
              </a:ext>
            </a:extLst>
          </p:cNvPr>
          <p:cNvSpPr txBox="1"/>
          <p:nvPr/>
        </p:nvSpPr>
        <p:spPr>
          <a:xfrm>
            <a:off x="8287068" y="5098070"/>
            <a:ext cx="19100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 err="1"/>
              <a:t>Magnetof</a:t>
            </a:r>
            <a:endParaRPr lang="en-GB" sz="2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6EC29A9-FACC-E81A-3ADF-FB48F283F881}"/>
              </a:ext>
            </a:extLst>
          </p:cNvPr>
          <p:cNvSpPr/>
          <p:nvPr/>
        </p:nvSpPr>
        <p:spPr>
          <a:xfrm>
            <a:off x="3911392" y="1452387"/>
            <a:ext cx="3031272" cy="8727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High Voltage racks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DB3628F-E6C4-7926-4B75-BCF2A3F74908}"/>
              </a:ext>
            </a:extLst>
          </p:cNvPr>
          <p:cNvSpPr/>
          <p:nvPr/>
        </p:nvSpPr>
        <p:spPr>
          <a:xfrm rot="3095354">
            <a:off x="7169123" y="2131315"/>
            <a:ext cx="1324662" cy="8727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2"/>
                </a:solidFill>
              </a:rPr>
              <a:t>High Voltage racks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77B8E7-8C22-388F-7D51-FB21DDF6F4F8}"/>
              </a:ext>
            </a:extLst>
          </p:cNvPr>
          <p:cNvSpPr/>
          <p:nvPr/>
        </p:nvSpPr>
        <p:spPr>
          <a:xfrm>
            <a:off x="690880" y="5864493"/>
            <a:ext cx="5968366" cy="499025"/>
          </a:xfrm>
          <a:prstGeom prst="rect">
            <a:avLst/>
          </a:prstGeom>
          <a:noFill/>
          <a:ln w="28575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RILIS Lab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F6BF01-4A4D-3FF8-AC23-FAA2F26499EC}"/>
              </a:ext>
            </a:extLst>
          </p:cNvPr>
          <p:cNvCxnSpPr>
            <a:cxnSpLocks/>
          </p:cNvCxnSpPr>
          <p:nvPr/>
        </p:nvCxnSpPr>
        <p:spPr>
          <a:xfrm flipV="1">
            <a:off x="1117600" y="1656080"/>
            <a:ext cx="0" cy="441812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8E13237-5281-8201-3FDC-6468301506CA}"/>
              </a:ext>
            </a:extLst>
          </p:cNvPr>
          <p:cNvSpPr/>
          <p:nvPr/>
        </p:nvSpPr>
        <p:spPr>
          <a:xfrm>
            <a:off x="5285794" y="3144649"/>
            <a:ext cx="1324662" cy="8727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Gas injection system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3DA2620-913D-53D4-1AA9-E1DACBAAAC2C}"/>
              </a:ext>
            </a:extLst>
          </p:cNvPr>
          <p:cNvSpPr/>
          <p:nvPr/>
        </p:nvSpPr>
        <p:spPr>
          <a:xfrm>
            <a:off x="4868477" y="3596640"/>
            <a:ext cx="943043" cy="1737360"/>
          </a:xfrm>
          <a:custGeom>
            <a:avLst/>
            <a:gdLst>
              <a:gd name="connsiteX0" fmla="*/ 414723 w 943043"/>
              <a:gd name="connsiteY0" fmla="*/ 0 h 1737360"/>
              <a:gd name="connsiteX1" fmla="*/ 18483 w 943043"/>
              <a:gd name="connsiteY1" fmla="*/ 782320 h 1737360"/>
              <a:gd name="connsiteX2" fmla="*/ 943043 w 943043"/>
              <a:gd name="connsiteY2" fmla="*/ 1737360 h 173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3043" h="1737360">
                <a:moveTo>
                  <a:pt x="414723" y="0"/>
                </a:moveTo>
                <a:cubicBezTo>
                  <a:pt x="172576" y="246380"/>
                  <a:pt x="-69570" y="492760"/>
                  <a:pt x="18483" y="782320"/>
                </a:cubicBezTo>
                <a:cubicBezTo>
                  <a:pt x="106536" y="1071880"/>
                  <a:pt x="524789" y="1404620"/>
                  <a:pt x="943043" y="173736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B0957BE1-A4C3-3392-F0E4-16399274A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244387" y="781788"/>
            <a:ext cx="4248487" cy="318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67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E078A1-9FAF-69D4-A9ED-D0CC00E36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09433"/>
            <a:ext cx="11376025" cy="1065742"/>
          </a:xfrm>
        </p:spPr>
        <p:txBody>
          <a:bodyPr/>
          <a:lstStyle/>
          <a:p>
            <a:r>
              <a:rPr lang="en-US" dirty="0"/>
              <a:t>In trap formation of molecules via atomic RIB</a:t>
            </a:r>
            <a:br>
              <a:rPr lang="en-US" dirty="0"/>
            </a:br>
            <a:r>
              <a:rPr lang="en-US" sz="32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Bridging the gap between high precision and RIB facilities</a:t>
            </a:r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7A7E1-2DEF-01B6-2DA8-0E307927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4AF8E0-97AB-743D-362B-E171BE458628}"/>
              </a:ext>
            </a:extLst>
          </p:cNvPr>
          <p:cNvGrpSpPr/>
          <p:nvPr/>
        </p:nvGrpSpPr>
        <p:grpSpPr>
          <a:xfrm>
            <a:off x="407988" y="1551815"/>
            <a:ext cx="5636266" cy="3433261"/>
            <a:chOff x="3393440" y="730993"/>
            <a:chExt cx="7655560" cy="466328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A244FD0-A9E0-6789-225D-BAE4531411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729" t="1922" r="1175"/>
            <a:stretch/>
          </p:blipFill>
          <p:spPr>
            <a:xfrm rot="10800000">
              <a:off x="3393440" y="802640"/>
              <a:ext cx="7132320" cy="459164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A18833F-3970-0FC4-5FF5-1F45CE343C1E}"/>
                </a:ext>
              </a:extLst>
            </p:cNvPr>
            <p:cNvSpPr/>
            <p:nvPr/>
          </p:nvSpPr>
          <p:spPr>
            <a:xfrm>
              <a:off x="4749800" y="730993"/>
              <a:ext cx="6299200" cy="3972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0207DE4-E5CE-FD78-DFDE-2F2A44AC0CCF}"/>
              </a:ext>
            </a:extLst>
          </p:cNvPr>
          <p:cNvSpPr txBox="1"/>
          <p:nvPr/>
        </p:nvSpPr>
        <p:spPr>
          <a:xfrm>
            <a:off x="1537485" y="1813201"/>
            <a:ext cx="1136977" cy="181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Ion source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0D4A82-6E02-B91B-62D0-6A9D4F3C6BAD}"/>
              </a:ext>
            </a:extLst>
          </p:cNvPr>
          <p:cNvSpPr txBox="1"/>
          <p:nvPr/>
        </p:nvSpPr>
        <p:spPr>
          <a:xfrm>
            <a:off x="1537485" y="2393200"/>
            <a:ext cx="1136977" cy="181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err="1"/>
              <a:t>Beamgate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A38632-5F4E-F5AC-407C-0E759D856843}"/>
              </a:ext>
            </a:extLst>
          </p:cNvPr>
          <p:cNvSpPr txBox="1"/>
          <p:nvPr/>
        </p:nvSpPr>
        <p:spPr>
          <a:xfrm>
            <a:off x="1600278" y="4056371"/>
            <a:ext cx="1406261" cy="181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90</a:t>
            </a:r>
            <a:r>
              <a:rPr lang="en-GB" sz="1600" dirty="0"/>
              <a:t>°</a:t>
            </a:r>
            <a:r>
              <a:rPr lang="en-US" sz="1600" dirty="0"/>
              <a:t> Magnet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7FB068-3FE5-ACCC-C016-11436DE352DF}"/>
              </a:ext>
            </a:extLst>
          </p:cNvPr>
          <p:cNvSpPr txBox="1"/>
          <p:nvPr/>
        </p:nvSpPr>
        <p:spPr>
          <a:xfrm>
            <a:off x="4370813" y="4140653"/>
            <a:ext cx="1406261" cy="18127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err="1"/>
              <a:t>RFQcb</a:t>
            </a:r>
            <a:endParaRPr lang="en-GB" sz="16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1A41C50-D20D-C0C1-8C3B-9BB51CBA3580}"/>
              </a:ext>
            </a:extLst>
          </p:cNvPr>
          <p:cNvCxnSpPr/>
          <p:nvPr/>
        </p:nvCxnSpPr>
        <p:spPr>
          <a:xfrm>
            <a:off x="5942499" y="3197881"/>
            <a:ext cx="95745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35496BA-583A-EB50-24A9-CC7CA1AB4298}"/>
              </a:ext>
            </a:extLst>
          </p:cNvPr>
          <p:cNvSpPr txBox="1"/>
          <p:nvPr/>
        </p:nvSpPr>
        <p:spPr>
          <a:xfrm>
            <a:off x="6074877" y="2860236"/>
            <a:ext cx="1406261" cy="181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600" b="1" dirty="0"/>
              <a:t>~ </a:t>
            </a:r>
            <a:r>
              <a:rPr lang="en-US" sz="1600" dirty="0"/>
              <a:t>2 m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DC3C57-2F6B-6C7C-0A1F-4E8C5113A7D3}"/>
              </a:ext>
            </a:extLst>
          </p:cNvPr>
          <p:cNvSpPr txBox="1"/>
          <p:nvPr/>
        </p:nvSpPr>
        <p:spPr>
          <a:xfrm>
            <a:off x="6742872" y="3359062"/>
            <a:ext cx="1406261" cy="181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err="1"/>
              <a:t>Magnetof</a:t>
            </a:r>
            <a:endParaRPr lang="en-GB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07DE18-8843-6013-8BE0-367A9349BAB9}"/>
              </a:ext>
            </a:extLst>
          </p:cNvPr>
          <p:cNvSpPr/>
          <p:nvPr/>
        </p:nvSpPr>
        <p:spPr>
          <a:xfrm>
            <a:off x="679843" y="5061533"/>
            <a:ext cx="4394100" cy="367398"/>
          </a:xfrm>
          <a:prstGeom prst="rect">
            <a:avLst/>
          </a:prstGeom>
          <a:noFill/>
          <a:ln w="28575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RILIS Lab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8719A6B-5477-B01C-FF6F-9D0AD748110B}"/>
              </a:ext>
            </a:extLst>
          </p:cNvPr>
          <p:cNvCxnSpPr>
            <a:cxnSpLocks/>
          </p:cNvCxnSpPr>
          <p:nvPr/>
        </p:nvCxnSpPr>
        <p:spPr>
          <a:xfrm flipV="1">
            <a:off x="994008" y="1963166"/>
            <a:ext cx="0" cy="325276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D6712A8B-C700-D651-A6B4-E865DD5B2C76}"/>
              </a:ext>
            </a:extLst>
          </p:cNvPr>
          <p:cNvSpPr/>
          <p:nvPr/>
        </p:nvSpPr>
        <p:spPr>
          <a:xfrm>
            <a:off x="4062764" y="3059098"/>
            <a:ext cx="975258" cy="64256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Gas injection system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08C2114-DDAD-B95C-081C-66FBFA4D87AD}"/>
              </a:ext>
            </a:extLst>
          </p:cNvPr>
          <p:cNvSpPr/>
          <p:nvPr/>
        </p:nvSpPr>
        <p:spPr>
          <a:xfrm>
            <a:off x="3755522" y="3391868"/>
            <a:ext cx="694298" cy="1279099"/>
          </a:xfrm>
          <a:custGeom>
            <a:avLst/>
            <a:gdLst>
              <a:gd name="connsiteX0" fmla="*/ 414723 w 943043"/>
              <a:gd name="connsiteY0" fmla="*/ 0 h 1737360"/>
              <a:gd name="connsiteX1" fmla="*/ 18483 w 943043"/>
              <a:gd name="connsiteY1" fmla="*/ 782320 h 1737360"/>
              <a:gd name="connsiteX2" fmla="*/ 943043 w 943043"/>
              <a:gd name="connsiteY2" fmla="*/ 1737360 h 173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3043" h="1737360">
                <a:moveTo>
                  <a:pt x="414723" y="0"/>
                </a:moveTo>
                <a:cubicBezTo>
                  <a:pt x="172576" y="246380"/>
                  <a:pt x="-69570" y="492760"/>
                  <a:pt x="18483" y="782320"/>
                </a:cubicBezTo>
                <a:cubicBezTo>
                  <a:pt x="106536" y="1071880"/>
                  <a:pt x="524789" y="1404620"/>
                  <a:pt x="943043" y="1737360"/>
                </a:cubicBezTo>
              </a:path>
            </a:pathLst>
          </a:cu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248956-3728-919D-8CC4-30FE91DB0EBE}"/>
              </a:ext>
            </a:extLst>
          </p:cNvPr>
          <p:cNvSpPr txBox="1"/>
          <p:nvPr/>
        </p:nvSpPr>
        <p:spPr>
          <a:xfrm>
            <a:off x="3907118" y="1429821"/>
            <a:ext cx="504717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Reactive gases: CH</a:t>
            </a:r>
            <a:r>
              <a:rPr lang="en-US" sz="2000" baseline="-25000" dirty="0"/>
              <a:t>3</a:t>
            </a:r>
            <a:r>
              <a:rPr lang="en-US" sz="2000" dirty="0"/>
              <a:t>OH, H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2</a:t>
            </a:r>
            <a:r>
              <a:rPr lang="en-US" sz="2000" dirty="0"/>
              <a:t>,H</a:t>
            </a:r>
            <a:r>
              <a:rPr lang="en-US" sz="2000" baseline="-25000" dirty="0"/>
              <a:t>2</a:t>
            </a:r>
            <a:r>
              <a:rPr lang="en-US" sz="2000" dirty="0"/>
              <a:t>O,NH</a:t>
            </a:r>
            <a:r>
              <a:rPr lang="en-US" sz="2000" baseline="-25000" dirty="0"/>
              <a:t>3</a:t>
            </a:r>
            <a:endParaRPr lang="en-GB" sz="2000" baseline="-250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623A4D1-0974-1BDA-0268-5DA3AC9EF7B0}"/>
              </a:ext>
            </a:extLst>
          </p:cNvPr>
          <p:cNvSpPr/>
          <p:nvPr/>
        </p:nvSpPr>
        <p:spPr>
          <a:xfrm>
            <a:off x="11192498" y="4434482"/>
            <a:ext cx="581251" cy="218075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 descr="Aucune description disponible.">
            <a:extLst>
              <a:ext uri="{FF2B5EF4-FFF2-40B4-BE49-F238E27FC236}">
                <a16:creationId xmlns:a16="http://schemas.microsoft.com/office/drawing/2014/main" id="{A0099ADC-B47A-8597-0984-B1D833825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75" b="37624"/>
          <a:stretch/>
        </p:blipFill>
        <p:spPr bwMode="auto">
          <a:xfrm>
            <a:off x="6111476" y="2132912"/>
            <a:ext cx="5709266" cy="204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B0A5072-55B1-52FF-0371-BE8E171FF1E2}"/>
              </a:ext>
            </a:extLst>
          </p:cNvPr>
          <p:cNvCxnSpPr>
            <a:cxnSpLocks/>
          </p:cNvCxnSpPr>
          <p:nvPr/>
        </p:nvCxnSpPr>
        <p:spPr>
          <a:xfrm flipV="1">
            <a:off x="6483364" y="3551370"/>
            <a:ext cx="122131" cy="12198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6">
            <a:extLst>
              <a:ext uri="{FF2B5EF4-FFF2-40B4-BE49-F238E27FC236}">
                <a16:creationId xmlns:a16="http://schemas.microsoft.com/office/drawing/2014/main" id="{B1DD2346-F549-A64F-3DDD-79A32A500477}"/>
              </a:ext>
            </a:extLst>
          </p:cNvPr>
          <p:cNvSpPr txBox="1"/>
          <p:nvPr/>
        </p:nvSpPr>
        <p:spPr>
          <a:xfrm>
            <a:off x="5955196" y="3751229"/>
            <a:ext cx="1185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>
                <a:solidFill>
                  <a:schemeClr val="bg1"/>
                </a:solidFill>
              </a:rPr>
              <a:t>Inj. plate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29" name="TextBox 7">
            <a:extLst>
              <a:ext uri="{FF2B5EF4-FFF2-40B4-BE49-F238E27FC236}">
                <a16:creationId xmlns:a16="http://schemas.microsoft.com/office/drawing/2014/main" id="{F0DD0BA7-25BD-B9BE-ACF0-E918206693CC}"/>
              </a:ext>
            </a:extLst>
          </p:cNvPr>
          <p:cNvSpPr txBox="1"/>
          <p:nvPr/>
        </p:nvSpPr>
        <p:spPr>
          <a:xfrm>
            <a:off x="6454860" y="3305281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30" name="TextBox 8">
            <a:extLst>
              <a:ext uri="{FF2B5EF4-FFF2-40B4-BE49-F238E27FC236}">
                <a16:creationId xmlns:a16="http://schemas.microsoft.com/office/drawing/2014/main" id="{59011F13-F63F-3C4E-5129-B826E995C564}"/>
              </a:ext>
            </a:extLst>
          </p:cNvPr>
          <p:cNvSpPr txBox="1"/>
          <p:nvPr/>
        </p:nvSpPr>
        <p:spPr>
          <a:xfrm>
            <a:off x="6564855" y="3299613"/>
            <a:ext cx="5598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dirty="0">
                <a:solidFill>
                  <a:schemeClr val="bg1"/>
                </a:solidFill>
              </a:rPr>
              <a:t>2</a:t>
            </a:r>
            <a:endParaRPr lang="en-BE" sz="900" dirty="0">
              <a:solidFill>
                <a:schemeClr val="bg1"/>
              </a:solidFill>
            </a:endParaRPr>
          </a:p>
        </p:txBody>
      </p:sp>
      <p:sp>
        <p:nvSpPr>
          <p:cNvPr id="31" name="TextBox 9">
            <a:extLst>
              <a:ext uri="{FF2B5EF4-FFF2-40B4-BE49-F238E27FC236}">
                <a16:creationId xmlns:a16="http://schemas.microsoft.com/office/drawing/2014/main" id="{FF8B7DDB-6643-B57C-5328-03EA06F7A327}"/>
              </a:ext>
            </a:extLst>
          </p:cNvPr>
          <p:cNvSpPr txBox="1"/>
          <p:nvPr/>
        </p:nvSpPr>
        <p:spPr>
          <a:xfrm>
            <a:off x="6722552" y="3313744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3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32" name="TextBox 10">
            <a:extLst>
              <a:ext uri="{FF2B5EF4-FFF2-40B4-BE49-F238E27FC236}">
                <a16:creationId xmlns:a16="http://schemas.microsoft.com/office/drawing/2014/main" id="{79718E25-E57F-0627-6502-4341505F2B1F}"/>
              </a:ext>
            </a:extLst>
          </p:cNvPr>
          <p:cNvSpPr txBox="1"/>
          <p:nvPr/>
        </p:nvSpPr>
        <p:spPr>
          <a:xfrm>
            <a:off x="6932066" y="3299613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4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33" name="TextBox 11">
            <a:extLst>
              <a:ext uri="{FF2B5EF4-FFF2-40B4-BE49-F238E27FC236}">
                <a16:creationId xmlns:a16="http://schemas.microsoft.com/office/drawing/2014/main" id="{EFF6F6D0-B629-E2C8-72A8-0F9893ACFD51}"/>
              </a:ext>
            </a:extLst>
          </p:cNvPr>
          <p:cNvSpPr txBox="1"/>
          <p:nvPr/>
        </p:nvSpPr>
        <p:spPr>
          <a:xfrm>
            <a:off x="7109592" y="3313744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5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15210641-29D9-4E7E-63CC-262F27D7290C}"/>
              </a:ext>
            </a:extLst>
          </p:cNvPr>
          <p:cNvSpPr txBox="1"/>
          <p:nvPr/>
        </p:nvSpPr>
        <p:spPr>
          <a:xfrm>
            <a:off x="7335382" y="3313744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6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35" name="TextBox 13">
            <a:extLst>
              <a:ext uri="{FF2B5EF4-FFF2-40B4-BE49-F238E27FC236}">
                <a16:creationId xmlns:a16="http://schemas.microsoft.com/office/drawing/2014/main" id="{62000691-B276-2C33-29A8-A94A001D2DF7}"/>
              </a:ext>
            </a:extLst>
          </p:cNvPr>
          <p:cNvSpPr txBox="1"/>
          <p:nvPr/>
        </p:nvSpPr>
        <p:spPr>
          <a:xfrm>
            <a:off x="7568652" y="3360606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7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36" name="TextBox 14">
            <a:extLst>
              <a:ext uri="{FF2B5EF4-FFF2-40B4-BE49-F238E27FC236}">
                <a16:creationId xmlns:a16="http://schemas.microsoft.com/office/drawing/2014/main" id="{10C2D6B6-1863-AA53-90D4-7394A60BF87D}"/>
              </a:ext>
            </a:extLst>
          </p:cNvPr>
          <p:cNvSpPr txBox="1"/>
          <p:nvPr/>
        </p:nvSpPr>
        <p:spPr>
          <a:xfrm>
            <a:off x="7803607" y="3360606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8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37" name="TextBox 15">
            <a:extLst>
              <a:ext uri="{FF2B5EF4-FFF2-40B4-BE49-F238E27FC236}">
                <a16:creationId xmlns:a16="http://schemas.microsoft.com/office/drawing/2014/main" id="{C5F1BA21-FAA2-B3C6-F157-F33480983D99}"/>
              </a:ext>
            </a:extLst>
          </p:cNvPr>
          <p:cNvSpPr txBox="1"/>
          <p:nvPr/>
        </p:nvSpPr>
        <p:spPr>
          <a:xfrm>
            <a:off x="8050347" y="3364158"/>
            <a:ext cx="55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9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38" name="TextBox 16">
            <a:extLst>
              <a:ext uri="{FF2B5EF4-FFF2-40B4-BE49-F238E27FC236}">
                <a16:creationId xmlns:a16="http://schemas.microsoft.com/office/drawing/2014/main" id="{26664D22-A39A-1F69-2B1A-D1D0A52F9469}"/>
              </a:ext>
            </a:extLst>
          </p:cNvPr>
          <p:cNvSpPr txBox="1"/>
          <p:nvPr/>
        </p:nvSpPr>
        <p:spPr>
          <a:xfrm>
            <a:off x="8267532" y="3371263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10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39" name="TextBox 17">
            <a:extLst>
              <a:ext uri="{FF2B5EF4-FFF2-40B4-BE49-F238E27FC236}">
                <a16:creationId xmlns:a16="http://schemas.microsoft.com/office/drawing/2014/main" id="{36D61003-5462-9B20-14A3-2B35321C9B19}"/>
              </a:ext>
            </a:extLst>
          </p:cNvPr>
          <p:cNvSpPr txBox="1"/>
          <p:nvPr/>
        </p:nvSpPr>
        <p:spPr>
          <a:xfrm>
            <a:off x="8478660" y="3393905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11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40" name="TextBox 18">
            <a:extLst>
              <a:ext uri="{FF2B5EF4-FFF2-40B4-BE49-F238E27FC236}">
                <a16:creationId xmlns:a16="http://schemas.microsoft.com/office/drawing/2014/main" id="{B91C0C33-E121-8F4D-0B30-57D1A08BC033}"/>
              </a:ext>
            </a:extLst>
          </p:cNvPr>
          <p:cNvSpPr txBox="1"/>
          <p:nvPr/>
        </p:nvSpPr>
        <p:spPr>
          <a:xfrm>
            <a:off x="8693950" y="3421599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12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41" name="TextBox 19">
            <a:extLst>
              <a:ext uri="{FF2B5EF4-FFF2-40B4-BE49-F238E27FC236}">
                <a16:creationId xmlns:a16="http://schemas.microsoft.com/office/drawing/2014/main" id="{2B5C99C4-AA82-2821-399D-D94F54C99139}"/>
              </a:ext>
            </a:extLst>
          </p:cNvPr>
          <p:cNvSpPr txBox="1"/>
          <p:nvPr/>
        </p:nvSpPr>
        <p:spPr>
          <a:xfrm>
            <a:off x="8926568" y="3418234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13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42" name="TextBox 20">
            <a:extLst>
              <a:ext uri="{FF2B5EF4-FFF2-40B4-BE49-F238E27FC236}">
                <a16:creationId xmlns:a16="http://schemas.microsoft.com/office/drawing/2014/main" id="{8D10AA31-36F4-A1F2-FD1B-CD10714C0656}"/>
              </a:ext>
            </a:extLst>
          </p:cNvPr>
          <p:cNvSpPr txBox="1"/>
          <p:nvPr/>
        </p:nvSpPr>
        <p:spPr>
          <a:xfrm>
            <a:off x="9170315" y="3411339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14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43" name="TextBox 21">
            <a:extLst>
              <a:ext uri="{FF2B5EF4-FFF2-40B4-BE49-F238E27FC236}">
                <a16:creationId xmlns:a16="http://schemas.microsoft.com/office/drawing/2014/main" id="{C97777FD-0EC7-33C8-E1C5-7C167637E070}"/>
              </a:ext>
            </a:extLst>
          </p:cNvPr>
          <p:cNvSpPr txBox="1"/>
          <p:nvPr/>
        </p:nvSpPr>
        <p:spPr>
          <a:xfrm>
            <a:off x="9438383" y="3411339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15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44" name="TextBox 22">
            <a:extLst>
              <a:ext uri="{FF2B5EF4-FFF2-40B4-BE49-F238E27FC236}">
                <a16:creationId xmlns:a16="http://schemas.microsoft.com/office/drawing/2014/main" id="{1452660B-008A-D57A-54AA-9B31F67CF759}"/>
              </a:ext>
            </a:extLst>
          </p:cNvPr>
          <p:cNvSpPr txBox="1"/>
          <p:nvPr/>
        </p:nvSpPr>
        <p:spPr>
          <a:xfrm>
            <a:off x="9706452" y="3411339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16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248A7EB2-F039-041B-96F4-A086130458C2}"/>
              </a:ext>
            </a:extLst>
          </p:cNvPr>
          <p:cNvSpPr txBox="1"/>
          <p:nvPr/>
        </p:nvSpPr>
        <p:spPr>
          <a:xfrm>
            <a:off x="9991681" y="3411339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17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46" name="TextBox 24">
            <a:extLst>
              <a:ext uri="{FF2B5EF4-FFF2-40B4-BE49-F238E27FC236}">
                <a16:creationId xmlns:a16="http://schemas.microsoft.com/office/drawing/2014/main" id="{2DC5A6B6-9200-A252-45EA-4509E344AC9C}"/>
              </a:ext>
            </a:extLst>
          </p:cNvPr>
          <p:cNvSpPr txBox="1"/>
          <p:nvPr/>
        </p:nvSpPr>
        <p:spPr>
          <a:xfrm>
            <a:off x="10260935" y="3411339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18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47" name="TextBox 25">
            <a:extLst>
              <a:ext uri="{FF2B5EF4-FFF2-40B4-BE49-F238E27FC236}">
                <a16:creationId xmlns:a16="http://schemas.microsoft.com/office/drawing/2014/main" id="{DE5E76B2-F5C6-B075-4225-20259E2B2EA5}"/>
              </a:ext>
            </a:extLst>
          </p:cNvPr>
          <p:cNvSpPr txBox="1"/>
          <p:nvPr/>
        </p:nvSpPr>
        <p:spPr>
          <a:xfrm>
            <a:off x="10554090" y="3411339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19</a:t>
            </a:r>
            <a:endParaRPr lang="en-BE" sz="1050" dirty="0">
              <a:solidFill>
                <a:schemeClr val="bg1"/>
              </a:solidFill>
            </a:endParaRPr>
          </a:p>
        </p:txBody>
      </p:sp>
      <p:sp>
        <p:nvSpPr>
          <p:cNvPr id="48" name="TextBox 26">
            <a:extLst>
              <a:ext uri="{FF2B5EF4-FFF2-40B4-BE49-F238E27FC236}">
                <a16:creationId xmlns:a16="http://schemas.microsoft.com/office/drawing/2014/main" id="{70CC67E8-496E-D416-A03D-7EC902DF2FFB}"/>
              </a:ext>
            </a:extLst>
          </p:cNvPr>
          <p:cNvSpPr txBox="1"/>
          <p:nvPr/>
        </p:nvSpPr>
        <p:spPr>
          <a:xfrm>
            <a:off x="10632657" y="3820277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20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121EBD4-D47C-BFB8-B964-7C1BB3445091}"/>
              </a:ext>
            </a:extLst>
          </p:cNvPr>
          <p:cNvCxnSpPr>
            <a:stCxn id="48" idx="0"/>
          </p:cNvCxnSpPr>
          <p:nvPr/>
        </p:nvCxnSpPr>
        <p:spPr>
          <a:xfrm flipV="1">
            <a:off x="10912578" y="3716612"/>
            <a:ext cx="68654" cy="10366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29">
            <a:extLst>
              <a:ext uri="{FF2B5EF4-FFF2-40B4-BE49-F238E27FC236}">
                <a16:creationId xmlns:a16="http://schemas.microsoft.com/office/drawing/2014/main" id="{157B8BD9-8B66-16BA-4F5E-590B38C3B20E}"/>
              </a:ext>
            </a:extLst>
          </p:cNvPr>
          <p:cNvSpPr txBox="1"/>
          <p:nvPr/>
        </p:nvSpPr>
        <p:spPr>
          <a:xfrm>
            <a:off x="10848532" y="3920102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21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BEDC969-0414-2DF8-0B6C-FC9982DCDDCA}"/>
              </a:ext>
            </a:extLst>
          </p:cNvPr>
          <p:cNvCxnSpPr>
            <a:cxnSpLocks/>
            <a:stCxn id="50" idx="0"/>
          </p:cNvCxnSpPr>
          <p:nvPr/>
        </p:nvCxnSpPr>
        <p:spPr>
          <a:xfrm flipV="1">
            <a:off x="11128453" y="3716612"/>
            <a:ext cx="0" cy="2034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8BCDB07-F23E-BF95-04B3-3D11FD13F128}"/>
              </a:ext>
            </a:extLst>
          </p:cNvPr>
          <p:cNvCxnSpPr>
            <a:cxnSpLocks/>
          </p:cNvCxnSpPr>
          <p:nvPr/>
        </p:nvCxnSpPr>
        <p:spPr>
          <a:xfrm flipV="1">
            <a:off x="11275674" y="3716612"/>
            <a:ext cx="0" cy="2034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34">
            <a:extLst>
              <a:ext uri="{FF2B5EF4-FFF2-40B4-BE49-F238E27FC236}">
                <a16:creationId xmlns:a16="http://schemas.microsoft.com/office/drawing/2014/main" id="{D196C3B1-05CF-EDAB-4234-B8E52B6544C8}"/>
              </a:ext>
            </a:extLst>
          </p:cNvPr>
          <p:cNvSpPr txBox="1"/>
          <p:nvPr/>
        </p:nvSpPr>
        <p:spPr>
          <a:xfrm>
            <a:off x="11052413" y="3912242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22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2265A9E-32F4-AB22-CC93-25181CF370B4}"/>
              </a:ext>
            </a:extLst>
          </p:cNvPr>
          <p:cNvCxnSpPr>
            <a:cxnSpLocks/>
          </p:cNvCxnSpPr>
          <p:nvPr/>
        </p:nvCxnSpPr>
        <p:spPr>
          <a:xfrm>
            <a:off x="10863629" y="2631354"/>
            <a:ext cx="468705" cy="6823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38">
            <a:extLst>
              <a:ext uri="{FF2B5EF4-FFF2-40B4-BE49-F238E27FC236}">
                <a16:creationId xmlns:a16="http://schemas.microsoft.com/office/drawing/2014/main" id="{A792D43E-1E00-45E6-6DCE-1CA002C87C1D}"/>
              </a:ext>
            </a:extLst>
          </p:cNvPr>
          <p:cNvSpPr txBox="1"/>
          <p:nvPr/>
        </p:nvSpPr>
        <p:spPr>
          <a:xfrm>
            <a:off x="10848532" y="2400399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24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62E3B2D-7560-DA15-E26C-E53A42E1DB71}"/>
              </a:ext>
            </a:extLst>
          </p:cNvPr>
          <p:cNvCxnSpPr>
            <a:cxnSpLocks/>
          </p:cNvCxnSpPr>
          <p:nvPr/>
        </p:nvCxnSpPr>
        <p:spPr>
          <a:xfrm>
            <a:off x="11128453" y="2631354"/>
            <a:ext cx="298162" cy="73280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41">
            <a:extLst>
              <a:ext uri="{FF2B5EF4-FFF2-40B4-BE49-F238E27FC236}">
                <a16:creationId xmlns:a16="http://schemas.microsoft.com/office/drawing/2014/main" id="{3E0F35A5-1759-193A-9EC4-2E8D6501E6A7}"/>
              </a:ext>
            </a:extLst>
          </p:cNvPr>
          <p:cNvSpPr txBox="1"/>
          <p:nvPr/>
        </p:nvSpPr>
        <p:spPr>
          <a:xfrm>
            <a:off x="10545589" y="2405650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23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9448A68-2581-99DB-F551-9FE1B45213C4}"/>
              </a:ext>
            </a:extLst>
          </p:cNvPr>
          <p:cNvCxnSpPr>
            <a:cxnSpLocks/>
          </p:cNvCxnSpPr>
          <p:nvPr/>
        </p:nvCxnSpPr>
        <p:spPr>
          <a:xfrm>
            <a:off x="11375525" y="2844258"/>
            <a:ext cx="161085" cy="59536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48">
            <a:extLst>
              <a:ext uri="{FF2B5EF4-FFF2-40B4-BE49-F238E27FC236}">
                <a16:creationId xmlns:a16="http://schemas.microsoft.com/office/drawing/2014/main" id="{9C125F85-25F3-6439-CD7F-7B134617756D}"/>
              </a:ext>
            </a:extLst>
          </p:cNvPr>
          <p:cNvSpPr txBox="1"/>
          <p:nvPr/>
        </p:nvSpPr>
        <p:spPr>
          <a:xfrm>
            <a:off x="11074008" y="2661927"/>
            <a:ext cx="559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25</a:t>
            </a:r>
            <a:endParaRPr lang="en-BE" sz="1050" dirty="0">
              <a:solidFill>
                <a:schemeClr val="bg1"/>
              </a:solidFill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5ECA933E-64BC-217B-5FF1-97C197F61DC1}"/>
              </a:ext>
            </a:extLst>
          </p:cNvPr>
          <p:cNvCxnSpPr>
            <a:cxnSpLocks/>
          </p:cNvCxnSpPr>
          <p:nvPr/>
        </p:nvCxnSpPr>
        <p:spPr>
          <a:xfrm>
            <a:off x="11621134" y="2531529"/>
            <a:ext cx="0" cy="9080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53">
            <a:extLst>
              <a:ext uri="{FF2B5EF4-FFF2-40B4-BE49-F238E27FC236}">
                <a16:creationId xmlns:a16="http://schemas.microsoft.com/office/drawing/2014/main" id="{57231A00-31D5-F812-6866-907EF1EE9007}"/>
              </a:ext>
            </a:extLst>
          </p:cNvPr>
          <p:cNvSpPr txBox="1"/>
          <p:nvPr/>
        </p:nvSpPr>
        <p:spPr>
          <a:xfrm>
            <a:off x="10732124" y="2088370"/>
            <a:ext cx="1185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err="1">
                <a:solidFill>
                  <a:schemeClr val="bg1"/>
                </a:solidFill>
              </a:rPr>
              <a:t>extr</a:t>
            </a:r>
            <a:r>
              <a:rPr lang="en-GB" sz="1400" dirty="0">
                <a:solidFill>
                  <a:schemeClr val="bg1"/>
                </a:solidFill>
              </a:rPr>
              <a:t>. plate</a:t>
            </a:r>
            <a:endParaRPr lang="en-BE" sz="1400" dirty="0">
              <a:solidFill>
                <a:schemeClr val="bg1"/>
              </a:solidFill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6AA21BC-CA84-732F-4CBF-3C24CC12F1F8}"/>
              </a:ext>
            </a:extLst>
          </p:cNvPr>
          <p:cNvCxnSpPr/>
          <p:nvPr/>
        </p:nvCxnSpPr>
        <p:spPr>
          <a:xfrm flipV="1">
            <a:off x="6454860" y="4530601"/>
            <a:ext cx="0" cy="1752658"/>
          </a:xfrm>
          <a:prstGeom prst="straightConnector1">
            <a:avLst/>
          </a:prstGeom>
          <a:ln w="5715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7B44266-B91E-920A-A364-C5EA848FDC09}"/>
              </a:ext>
            </a:extLst>
          </p:cNvPr>
          <p:cNvSpPr txBox="1"/>
          <p:nvPr/>
        </p:nvSpPr>
        <p:spPr>
          <a:xfrm>
            <a:off x="6065850" y="4584769"/>
            <a:ext cx="30157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V</a:t>
            </a:r>
            <a:endParaRPr lang="en-GB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E44953FA-E131-28B6-1035-8C75C8CDB394}"/>
              </a:ext>
            </a:extLst>
          </p:cNvPr>
          <p:cNvSpPr/>
          <p:nvPr/>
        </p:nvSpPr>
        <p:spPr>
          <a:xfrm>
            <a:off x="6753027" y="4718619"/>
            <a:ext cx="4914851" cy="1440148"/>
          </a:xfrm>
          <a:custGeom>
            <a:avLst/>
            <a:gdLst>
              <a:gd name="connsiteX0" fmla="*/ 0 w 4348480"/>
              <a:gd name="connsiteY0" fmla="*/ 0 h 1047299"/>
              <a:gd name="connsiteX1" fmla="*/ 2804160 w 4348480"/>
              <a:gd name="connsiteY1" fmla="*/ 182880 h 1047299"/>
              <a:gd name="connsiteX2" fmla="*/ 3789680 w 4348480"/>
              <a:gd name="connsiteY2" fmla="*/ 1046480 h 1047299"/>
              <a:gd name="connsiteX3" fmla="*/ 4074160 w 4348480"/>
              <a:gd name="connsiteY3" fmla="*/ 335280 h 1047299"/>
              <a:gd name="connsiteX4" fmla="*/ 4348480 w 4348480"/>
              <a:gd name="connsiteY4" fmla="*/ 60960 h 104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8480" h="1047299">
                <a:moveTo>
                  <a:pt x="0" y="0"/>
                </a:moveTo>
                <a:cubicBezTo>
                  <a:pt x="1086273" y="4233"/>
                  <a:pt x="2172547" y="8467"/>
                  <a:pt x="2804160" y="182880"/>
                </a:cubicBezTo>
                <a:cubicBezTo>
                  <a:pt x="3435773" y="357293"/>
                  <a:pt x="3578013" y="1021080"/>
                  <a:pt x="3789680" y="1046480"/>
                </a:cubicBezTo>
                <a:cubicBezTo>
                  <a:pt x="4001347" y="1071880"/>
                  <a:pt x="3981027" y="499533"/>
                  <a:pt x="4074160" y="335280"/>
                </a:cubicBezTo>
                <a:cubicBezTo>
                  <a:pt x="4167293" y="171027"/>
                  <a:pt x="4257886" y="115993"/>
                  <a:pt x="4348480" y="60960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5" name="Graphic 64" descr="Atom with solid fill">
            <a:extLst>
              <a:ext uri="{FF2B5EF4-FFF2-40B4-BE49-F238E27FC236}">
                <a16:creationId xmlns:a16="http://schemas.microsoft.com/office/drawing/2014/main" id="{8BA4373F-5747-DCC6-2155-AC882DF5B9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89830" y="4428266"/>
            <a:ext cx="273219" cy="273219"/>
          </a:xfrm>
          <a:prstGeom prst="rect">
            <a:avLst/>
          </a:prstGeom>
        </p:spPr>
      </p:pic>
      <p:pic>
        <p:nvPicPr>
          <p:cNvPr id="66" name="Graphic 65" descr="Atom with solid fill">
            <a:extLst>
              <a:ext uri="{FF2B5EF4-FFF2-40B4-BE49-F238E27FC236}">
                <a16:creationId xmlns:a16="http://schemas.microsoft.com/office/drawing/2014/main" id="{FE11B998-303F-DE97-8EB4-30BED0B31A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58974" y="4462085"/>
            <a:ext cx="273219" cy="273219"/>
          </a:xfrm>
          <a:prstGeom prst="rect">
            <a:avLst/>
          </a:prstGeom>
        </p:spPr>
      </p:pic>
      <p:pic>
        <p:nvPicPr>
          <p:cNvPr id="67" name="Graphic 66" descr="Atom with solid fill">
            <a:extLst>
              <a:ext uri="{FF2B5EF4-FFF2-40B4-BE49-F238E27FC236}">
                <a16:creationId xmlns:a16="http://schemas.microsoft.com/office/drawing/2014/main" id="{E6166D44-8F97-08B0-F48F-97812B4DE4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00150" y="4794881"/>
            <a:ext cx="273219" cy="273219"/>
          </a:xfrm>
          <a:prstGeom prst="rect">
            <a:avLst/>
          </a:prstGeom>
        </p:spPr>
      </p:pic>
      <p:pic>
        <p:nvPicPr>
          <p:cNvPr id="68" name="Graphic 67" descr="Atom with solid fill">
            <a:extLst>
              <a:ext uri="{FF2B5EF4-FFF2-40B4-BE49-F238E27FC236}">
                <a16:creationId xmlns:a16="http://schemas.microsoft.com/office/drawing/2014/main" id="{7F9E4838-A490-1CB4-22A5-686B08267C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00789" y="5721168"/>
            <a:ext cx="273219" cy="273219"/>
          </a:xfrm>
          <a:prstGeom prst="rect">
            <a:avLst/>
          </a:prstGeom>
        </p:spPr>
      </p:pic>
      <p:pic>
        <p:nvPicPr>
          <p:cNvPr id="69" name="Graphic 68" descr="Atom with solid fill">
            <a:extLst>
              <a:ext uri="{FF2B5EF4-FFF2-40B4-BE49-F238E27FC236}">
                <a16:creationId xmlns:a16="http://schemas.microsoft.com/office/drawing/2014/main" id="{838C6EDE-605D-21C7-7864-4C5285818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53189" y="5873568"/>
            <a:ext cx="273219" cy="273219"/>
          </a:xfrm>
          <a:prstGeom prst="rect">
            <a:avLst/>
          </a:prstGeom>
        </p:spPr>
      </p:pic>
      <p:pic>
        <p:nvPicPr>
          <p:cNvPr id="70" name="Graphic 69" descr="Atom with solid fill">
            <a:extLst>
              <a:ext uri="{FF2B5EF4-FFF2-40B4-BE49-F238E27FC236}">
                <a16:creationId xmlns:a16="http://schemas.microsoft.com/office/drawing/2014/main" id="{FA4D9CC5-F084-A6A1-0AA7-13A8C49AC5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81950" y="5557972"/>
            <a:ext cx="273219" cy="273219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411BDA8E-FB42-CE5C-256C-384D8C9F491D}"/>
              </a:ext>
            </a:extLst>
          </p:cNvPr>
          <p:cNvSpPr txBox="1"/>
          <p:nvPr/>
        </p:nvSpPr>
        <p:spPr>
          <a:xfrm>
            <a:off x="10274288" y="5710038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He</a:t>
            </a:r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E6180D0-4013-AD9D-6D57-6E28B32C850F}"/>
              </a:ext>
            </a:extLst>
          </p:cNvPr>
          <p:cNvSpPr txBox="1"/>
          <p:nvPr/>
        </p:nvSpPr>
        <p:spPr>
          <a:xfrm>
            <a:off x="10612207" y="6037401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He</a:t>
            </a:r>
            <a:endParaRPr lang="en-GB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09CE8C-ED2C-6725-225C-C2DC775F4174}"/>
              </a:ext>
            </a:extLst>
          </p:cNvPr>
          <p:cNvSpPr txBox="1"/>
          <p:nvPr/>
        </p:nvSpPr>
        <p:spPr>
          <a:xfrm>
            <a:off x="10740755" y="5334486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He</a:t>
            </a:r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6258CB4-EF92-2AB3-92D9-4C6C6349C54A}"/>
              </a:ext>
            </a:extLst>
          </p:cNvPr>
          <p:cNvSpPr txBox="1"/>
          <p:nvPr/>
        </p:nvSpPr>
        <p:spPr>
          <a:xfrm>
            <a:off x="11052413" y="6197426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902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08D56-7D91-0AC8-985A-2C057A3B9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41A-1978-4830-8569-73A721265D8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C226E-1253-7063-C077-09265A5A7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526BF-80AA-CF6A-BC77-69C535E7A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298A83-DF54-C155-0681-A318A4CD62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29" t="1922" r="1175"/>
          <a:stretch/>
        </p:blipFill>
        <p:spPr>
          <a:xfrm rot="10800000">
            <a:off x="4417058" y="1616885"/>
            <a:ext cx="5662904" cy="3645661"/>
          </a:xfrm>
          <a:prstGeom prst="corner">
            <a:avLst>
              <a:gd name="adj1" fmla="val 29864"/>
              <a:gd name="adj2" fmla="val 155333"/>
            </a:avLst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8DF56E7-52CB-DF9E-A895-8166E872945F}"/>
              </a:ext>
            </a:extLst>
          </p:cNvPr>
          <p:cNvSpPr/>
          <p:nvPr/>
        </p:nvSpPr>
        <p:spPr>
          <a:xfrm>
            <a:off x="5409276" y="1536215"/>
            <a:ext cx="4670685" cy="3162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B8040355-CE07-D155-A07B-2DC1039ED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496" y="1152774"/>
            <a:ext cx="5359922" cy="2549113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4708F4-D20F-C77D-4475-117D1CA1E3D8}"/>
              </a:ext>
            </a:extLst>
          </p:cNvPr>
          <p:cNvCxnSpPr/>
          <p:nvPr/>
        </p:nvCxnSpPr>
        <p:spPr>
          <a:xfrm>
            <a:off x="6088496" y="3701887"/>
            <a:ext cx="4217336" cy="1133656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DEBFE8C-2E86-BD1A-420A-49C5793DAA4C}"/>
              </a:ext>
            </a:extLst>
          </p:cNvPr>
          <p:cNvCxnSpPr>
            <a:cxnSpLocks/>
          </p:cNvCxnSpPr>
          <p:nvPr/>
        </p:nvCxnSpPr>
        <p:spPr>
          <a:xfrm flipV="1">
            <a:off x="10305832" y="3701887"/>
            <a:ext cx="1142586" cy="1133656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2">
            <a:extLst>
              <a:ext uri="{FF2B5EF4-FFF2-40B4-BE49-F238E27FC236}">
                <a16:creationId xmlns:a16="http://schemas.microsoft.com/office/drawing/2014/main" id="{8845E22E-5C87-3EDB-3534-D9829EBC5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59" y="-344574"/>
            <a:ext cx="11376025" cy="1065742"/>
          </a:xfrm>
        </p:spPr>
        <p:txBody>
          <a:bodyPr/>
          <a:lstStyle/>
          <a:p>
            <a:r>
              <a:rPr lang="en-US" sz="3600" dirty="0"/>
              <a:t>Projected new end of beamline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70C3A4-7495-A9F4-4C9A-5B92189AA3F3}"/>
              </a:ext>
            </a:extLst>
          </p:cNvPr>
          <p:cNvSpPr/>
          <p:nvPr/>
        </p:nvSpPr>
        <p:spPr>
          <a:xfrm>
            <a:off x="4701860" y="5516050"/>
            <a:ext cx="4803458" cy="499025"/>
          </a:xfrm>
          <a:prstGeom prst="rect">
            <a:avLst/>
          </a:prstGeom>
          <a:noFill/>
          <a:ln w="28575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RILIS Lab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7E9B843-159F-6CD0-ECF5-735FE54677B9}"/>
              </a:ext>
            </a:extLst>
          </p:cNvPr>
          <p:cNvGrpSpPr/>
          <p:nvPr/>
        </p:nvGrpSpPr>
        <p:grpSpPr>
          <a:xfrm>
            <a:off x="4254820" y="4940946"/>
            <a:ext cx="6177280" cy="731520"/>
            <a:chOff x="2692400" y="5019040"/>
            <a:chExt cx="6177280" cy="73152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285AFB-9CE9-7150-8615-EC30104876C1}"/>
                </a:ext>
              </a:extLst>
            </p:cNvPr>
            <p:cNvCxnSpPr/>
            <p:nvPr/>
          </p:nvCxnSpPr>
          <p:spPr>
            <a:xfrm flipV="1">
              <a:off x="3342640" y="5262546"/>
              <a:ext cx="0" cy="48801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57B5A57-5C76-AADF-47AC-802573DDEE6D}"/>
                </a:ext>
              </a:extLst>
            </p:cNvPr>
            <p:cNvCxnSpPr>
              <a:cxnSpLocks/>
            </p:cNvCxnSpPr>
            <p:nvPr/>
          </p:nvCxnSpPr>
          <p:spPr>
            <a:xfrm>
              <a:off x="2692400" y="5262546"/>
              <a:ext cx="65024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C6577E9-DD1E-6C6B-79A7-A7A9AD32FFE6}"/>
                </a:ext>
              </a:extLst>
            </p:cNvPr>
            <p:cNvCxnSpPr>
              <a:cxnSpLocks/>
            </p:cNvCxnSpPr>
            <p:nvPr/>
          </p:nvCxnSpPr>
          <p:spPr>
            <a:xfrm>
              <a:off x="2692400" y="5019040"/>
              <a:ext cx="0" cy="24350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BAA0381-CCBD-64E0-A3F3-E7E2C5F5A668}"/>
                </a:ext>
              </a:extLst>
            </p:cNvPr>
            <p:cNvCxnSpPr/>
            <p:nvPr/>
          </p:nvCxnSpPr>
          <p:spPr>
            <a:xfrm>
              <a:off x="2692400" y="5019040"/>
              <a:ext cx="617728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37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C50A7887-9E31-D4CB-D458-9B9B4116F3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59" y="1354810"/>
            <a:ext cx="3847253" cy="288544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5FBC751-2919-5F0D-FBDF-6C475CDF9C15}"/>
              </a:ext>
            </a:extLst>
          </p:cNvPr>
          <p:cNvSpPr txBox="1"/>
          <p:nvPr/>
        </p:nvSpPr>
        <p:spPr>
          <a:xfrm>
            <a:off x="413647" y="4698405"/>
            <a:ext cx="322608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Hole in wall and second window through the magnet already exists !</a:t>
            </a:r>
            <a:endParaRPr lang="en-GB" sz="24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24F0F07-DDA6-3343-6ABD-513BCF29F0FE}"/>
              </a:ext>
            </a:extLst>
          </p:cNvPr>
          <p:cNvCxnSpPr>
            <a:cxnSpLocks/>
          </p:cNvCxnSpPr>
          <p:nvPr/>
        </p:nvCxnSpPr>
        <p:spPr>
          <a:xfrm flipV="1">
            <a:off x="5049520" y="1991360"/>
            <a:ext cx="0" cy="368110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AF1A14DA-F40F-74CE-925D-7E6EF5B88256}"/>
              </a:ext>
            </a:extLst>
          </p:cNvPr>
          <p:cNvSpPr txBox="1"/>
          <p:nvPr/>
        </p:nvSpPr>
        <p:spPr>
          <a:xfrm>
            <a:off x="6125717" y="1155936"/>
            <a:ext cx="19761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Model by </a:t>
            </a:r>
            <a:r>
              <a:rPr lang="en-US" sz="1600" dirty="0" err="1"/>
              <a:t>A.Schmidt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7515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45E906-C4BA-0AB5-17B1-0F7DE6B33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D4BD4689-117A-84B9-58CD-E7752D1AEBB5}"/>
              </a:ext>
            </a:extLst>
          </p:cNvPr>
          <p:cNvSpPr/>
          <p:nvPr/>
        </p:nvSpPr>
        <p:spPr>
          <a:xfrm>
            <a:off x="6390023" y="4756141"/>
            <a:ext cx="1819257" cy="859916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AA660-4228-FF34-7D31-76B0432F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41A-1978-4830-8569-73A721265D8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816B7-9A17-A40F-7BEB-722722F9C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B8E5F-CE1D-5393-B53B-73ED57759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DE1633D6-0D0F-4B79-980C-7E7342C0F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59" y="-102463"/>
            <a:ext cx="11376025" cy="1065742"/>
          </a:xfrm>
        </p:spPr>
        <p:txBody>
          <a:bodyPr/>
          <a:lstStyle/>
          <a:p>
            <a:r>
              <a:rPr lang="en-US" sz="3600" dirty="0"/>
              <a:t>New end of beamline: Phase one</a:t>
            </a:r>
            <a:endParaRPr lang="en-GB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0F7685A-07CC-8DC5-AA91-02BFF2F0754F}"/>
              </a:ext>
            </a:extLst>
          </p:cNvPr>
          <p:cNvGrpSpPr/>
          <p:nvPr/>
        </p:nvGrpSpPr>
        <p:grpSpPr>
          <a:xfrm>
            <a:off x="219870" y="1805475"/>
            <a:ext cx="10265250" cy="4422813"/>
            <a:chOff x="548640" y="1539344"/>
            <a:chExt cx="10395335" cy="44788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401926D-4BB8-43DB-A5EB-31E68168B3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729" t="1922" r="1175"/>
            <a:stretch/>
          </p:blipFill>
          <p:spPr>
            <a:xfrm rot="10800000">
              <a:off x="710878" y="1620014"/>
              <a:ext cx="5662904" cy="3645661"/>
            </a:xfrm>
            <a:prstGeom prst="corner">
              <a:avLst>
                <a:gd name="adj1" fmla="val 29864"/>
                <a:gd name="adj2" fmla="val 155333"/>
              </a:avLst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6764BA3-485A-1DED-E3B9-942ECB7AE85F}"/>
                </a:ext>
              </a:extLst>
            </p:cNvPr>
            <p:cNvSpPr/>
            <p:nvPr/>
          </p:nvSpPr>
          <p:spPr>
            <a:xfrm>
              <a:off x="1703096" y="1539344"/>
              <a:ext cx="4670685" cy="316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C430B18-0755-341A-110B-A8D3F886C5F7}"/>
                </a:ext>
              </a:extLst>
            </p:cNvPr>
            <p:cNvSpPr/>
            <p:nvPr/>
          </p:nvSpPr>
          <p:spPr>
            <a:xfrm>
              <a:off x="995680" y="5519179"/>
              <a:ext cx="4803458" cy="499025"/>
            </a:xfrm>
            <a:prstGeom prst="rect">
              <a:avLst/>
            </a:prstGeom>
            <a:noFill/>
            <a:ln w="28575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RILIS Lab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19974B6-832C-36E8-769D-6CB7403C89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51280" y="2004650"/>
              <a:ext cx="0" cy="374904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9A089A8-FD95-5C69-626F-C23E14F460D6}"/>
                </a:ext>
              </a:extLst>
            </p:cNvPr>
            <p:cNvCxnSpPr/>
            <p:nvPr/>
          </p:nvCxnSpPr>
          <p:spPr>
            <a:xfrm flipV="1">
              <a:off x="1198880" y="5187581"/>
              <a:ext cx="0" cy="48801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05697E0-09A8-6475-FAD1-4912F5E8612E}"/>
                </a:ext>
              </a:extLst>
            </p:cNvPr>
            <p:cNvCxnSpPr>
              <a:cxnSpLocks/>
            </p:cNvCxnSpPr>
            <p:nvPr/>
          </p:nvCxnSpPr>
          <p:spPr>
            <a:xfrm>
              <a:off x="548640" y="5187581"/>
              <a:ext cx="65024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75D737E-884C-5260-F424-9D131C848AAF}"/>
                </a:ext>
              </a:extLst>
            </p:cNvPr>
            <p:cNvCxnSpPr>
              <a:cxnSpLocks/>
            </p:cNvCxnSpPr>
            <p:nvPr/>
          </p:nvCxnSpPr>
          <p:spPr>
            <a:xfrm>
              <a:off x="548640" y="4944075"/>
              <a:ext cx="0" cy="24350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E6BDB6B-7016-0AE6-C4B1-0A5D6D639FF7}"/>
                </a:ext>
              </a:extLst>
            </p:cNvPr>
            <p:cNvCxnSpPr>
              <a:cxnSpLocks/>
            </p:cNvCxnSpPr>
            <p:nvPr/>
          </p:nvCxnSpPr>
          <p:spPr>
            <a:xfrm>
              <a:off x="548640" y="4944075"/>
              <a:ext cx="10395335" cy="1873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FB508D0-1657-A3E0-41BE-E4CE25F63AAD}"/>
              </a:ext>
            </a:extLst>
          </p:cNvPr>
          <p:cNvSpPr txBox="1"/>
          <p:nvPr/>
        </p:nvSpPr>
        <p:spPr>
          <a:xfrm>
            <a:off x="9110358" y="3977520"/>
            <a:ext cx="270156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 err="1"/>
              <a:t>Magnetof</a:t>
            </a:r>
            <a:endParaRPr lang="en-US" sz="1800" dirty="0"/>
          </a:p>
          <a:p>
            <a:r>
              <a:rPr lang="en-US" dirty="0"/>
              <a:t>installed</a:t>
            </a:r>
            <a:r>
              <a:rPr lang="en-US" sz="1800" dirty="0"/>
              <a:t> ✅</a:t>
            </a:r>
          </a:p>
          <a:p>
            <a:pPr algn="l"/>
            <a:endParaRPr lang="en-GB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DFA5F03-863E-8ED8-2B5E-DBEC792F1F9D}"/>
              </a:ext>
            </a:extLst>
          </p:cNvPr>
          <p:cNvCxnSpPr>
            <a:cxnSpLocks/>
          </p:cNvCxnSpPr>
          <p:nvPr/>
        </p:nvCxnSpPr>
        <p:spPr>
          <a:xfrm>
            <a:off x="6449378" y="4614922"/>
            <a:ext cx="148336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C98CE55-CCC8-9702-3E02-C913ECD433F5}"/>
              </a:ext>
            </a:extLst>
          </p:cNvPr>
          <p:cNvSpPr txBox="1"/>
          <p:nvPr/>
        </p:nvSpPr>
        <p:spPr>
          <a:xfrm>
            <a:off x="6655085" y="4254520"/>
            <a:ext cx="14972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ToF</a:t>
            </a:r>
            <a:r>
              <a:rPr lang="en-US" dirty="0"/>
              <a:t> region </a:t>
            </a:r>
            <a:r>
              <a:rPr lang="en-US" sz="1800" dirty="0"/>
              <a:t>✅</a:t>
            </a:r>
            <a:endParaRPr lang="en-GB" dirty="0"/>
          </a:p>
        </p:txBody>
      </p:sp>
      <p:cxnSp>
        <p:nvCxnSpPr>
          <p:cNvPr id="58" name="Connector: Curved 57">
            <a:extLst>
              <a:ext uri="{FF2B5EF4-FFF2-40B4-BE49-F238E27FC236}">
                <a16:creationId xmlns:a16="http://schemas.microsoft.com/office/drawing/2014/main" id="{AA34E92D-131D-13AB-14F8-126B61C5959F}"/>
              </a:ext>
            </a:extLst>
          </p:cNvPr>
          <p:cNvCxnSpPr>
            <a:cxnSpLocks/>
            <a:stCxn id="38" idx="3"/>
          </p:cNvCxnSpPr>
          <p:nvPr/>
        </p:nvCxnSpPr>
        <p:spPr>
          <a:xfrm flipV="1">
            <a:off x="8209280" y="4756141"/>
            <a:ext cx="1341120" cy="429958"/>
          </a:xfrm>
          <a:prstGeom prst="curvedConnector3">
            <a:avLst>
              <a:gd name="adj1" fmla="val 96970"/>
            </a:avLst>
          </a:prstGeom>
          <a:ln w="571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843C7458-017C-008C-3822-6666C336A9F2}"/>
              </a:ext>
            </a:extLst>
          </p:cNvPr>
          <p:cNvSpPr txBox="1"/>
          <p:nvPr/>
        </p:nvSpPr>
        <p:spPr>
          <a:xfrm>
            <a:off x="8207058" y="5448638"/>
            <a:ext cx="28821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800" dirty="0"/>
              <a:t>Deflector to </a:t>
            </a:r>
            <a:r>
              <a:rPr lang="en-US" dirty="0"/>
              <a:t>be designed 🛠️</a:t>
            </a:r>
            <a:endParaRPr lang="en-GB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25ACE78-52DD-B6C9-2C1B-A21596CE2FEA}"/>
              </a:ext>
            </a:extLst>
          </p:cNvPr>
          <p:cNvSpPr txBox="1"/>
          <p:nvPr/>
        </p:nvSpPr>
        <p:spPr>
          <a:xfrm>
            <a:off x="1594258" y="1228806"/>
            <a:ext cx="7336945" cy="22159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Possible experiments:</a:t>
            </a:r>
          </a:p>
          <a:p>
            <a:pPr algn="l"/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Photodissociation of small molecules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Molecular breakup of </a:t>
            </a:r>
            <a:r>
              <a:rPr lang="en-US" sz="2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SrF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+ for n-deficient Sn and In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Dissociation thresholds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Ionisation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of neutrals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Limited by </a:t>
            </a:r>
            <a:r>
              <a:rPr lang="en-US" sz="2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ToF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resolution (mass resolving power)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5895B888-F3E0-6957-1B72-68C0F466B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8876" y="751841"/>
            <a:ext cx="2995725" cy="2550264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0DF3CD5D-BD48-1781-7B27-0E13CDFF686F}"/>
              </a:ext>
            </a:extLst>
          </p:cNvPr>
          <p:cNvSpPr txBox="1"/>
          <p:nvPr/>
        </p:nvSpPr>
        <p:spPr>
          <a:xfrm>
            <a:off x="9678605" y="3287645"/>
            <a:ext cx="19107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Image: Lukas </a:t>
            </a:r>
            <a:r>
              <a:rPr lang="en-US" dirty="0" err="1"/>
              <a:t>Nies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7841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028C4-962D-83C3-4696-3269CCFD39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0E97B-B72F-F19E-27CA-8CC3C2ABC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41A-1978-4830-8569-73A721265D8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8DBF1-A98F-ED60-67FE-29AF4E8C6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429B9-7B23-50FC-7018-EEE96FEE3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8B69744E-A4D5-5E71-B500-C51B20CDA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59" y="-102463"/>
            <a:ext cx="11376025" cy="1065742"/>
          </a:xfrm>
        </p:spPr>
        <p:txBody>
          <a:bodyPr/>
          <a:lstStyle/>
          <a:p>
            <a:r>
              <a:rPr lang="en-US" sz="3600" dirty="0"/>
              <a:t>New end of beamline: Phase two</a:t>
            </a:r>
            <a:endParaRPr lang="en-GB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EF8D774-3A9A-D387-F561-0393607C5D31}"/>
              </a:ext>
            </a:extLst>
          </p:cNvPr>
          <p:cNvGrpSpPr/>
          <p:nvPr/>
        </p:nvGrpSpPr>
        <p:grpSpPr>
          <a:xfrm>
            <a:off x="219870" y="4013200"/>
            <a:ext cx="3055067" cy="2215088"/>
            <a:chOff x="548640" y="1539344"/>
            <a:chExt cx="6177280" cy="44788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BB988C8-FA7A-FD87-DB7F-A5154D717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729" t="1922" r="1175"/>
            <a:stretch/>
          </p:blipFill>
          <p:spPr>
            <a:xfrm rot="10800000">
              <a:off x="710878" y="1620014"/>
              <a:ext cx="5662904" cy="3645661"/>
            </a:xfrm>
            <a:prstGeom prst="corner">
              <a:avLst>
                <a:gd name="adj1" fmla="val 29864"/>
                <a:gd name="adj2" fmla="val 155333"/>
              </a:avLst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845A41E-423A-3E2D-030D-AFAC25F892E6}"/>
                </a:ext>
              </a:extLst>
            </p:cNvPr>
            <p:cNvSpPr/>
            <p:nvPr/>
          </p:nvSpPr>
          <p:spPr>
            <a:xfrm>
              <a:off x="1703096" y="1539344"/>
              <a:ext cx="4670685" cy="316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D31079B-A460-827B-DB80-E00024D27B56}"/>
                </a:ext>
              </a:extLst>
            </p:cNvPr>
            <p:cNvSpPr/>
            <p:nvPr/>
          </p:nvSpPr>
          <p:spPr>
            <a:xfrm>
              <a:off x="995680" y="5519179"/>
              <a:ext cx="4803458" cy="499025"/>
            </a:xfrm>
            <a:prstGeom prst="rect">
              <a:avLst/>
            </a:prstGeom>
            <a:noFill/>
            <a:ln w="28575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RILIS Lab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0A2D7F8-4693-E023-5BDE-8177E4870A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51280" y="2004650"/>
              <a:ext cx="0" cy="374904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72E1CD6-F7F8-99DA-5932-4751FBD8B2FD}"/>
                </a:ext>
              </a:extLst>
            </p:cNvPr>
            <p:cNvCxnSpPr/>
            <p:nvPr/>
          </p:nvCxnSpPr>
          <p:spPr>
            <a:xfrm flipV="1">
              <a:off x="1198880" y="5187581"/>
              <a:ext cx="0" cy="48801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85D2C03-4B55-8885-DAC1-88B7ABBFDF06}"/>
                </a:ext>
              </a:extLst>
            </p:cNvPr>
            <p:cNvCxnSpPr>
              <a:cxnSpLocks/>
            </p:cNvCxnSpPr>
            <p:nvPr/>
          </p:nvCxnSpPr>
          <p:spPr>
            <a:xfrm>
              <a:off x="548640" y="5187581"/>
              <a:ext cx="65024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DBE907A-0F48-6AFA-3E05-7C8E00D864E7}"/>
                </a:ext>
              </a:extLst>
            </p:cNvPr>
            <p:cNvCxnSpPr>
              <a:cxnSpLocks/>
            </p:cNvCxnSpPr>
            <p:nvPr/>
          </p:nvCxnSpPr>
          <p:spPr>
            <a:xfrm>
              <a:off x="548640" y="4944075"/>
              <a:ext cx="0" cy="24350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3229353-C34D-FFDD-9DB5-0CFF2055CA20}"/>
                </a:ext>
              </a:extLst>
            </p:cNvPr>
            <p:cNvCxnSpPr/>
            <p:nvPr/>
          </p:nvCxnSpPr>
          <p:spPr>
            <a:xfrm>
              <a:off x="548640" y="4944075"/>
              <a:ext cx="617728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A close-up of a machine">
            <a:extLst>
              <a:ext uri="{FF2B5EF4-FFF2-40B4-BE49-F238E27FC236}">
                <a16:creationId xmlns:a16="http://schemas.microsoft.com/office/drawing/2014/main" id="{8B3300FE-309C-F1FF-62E9-463ECC6F0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877" y="1194795"/>
            <a:ext cx="8658427" cy="4117841"/>
          </a:xfrm>
          <a:prstGeom prst="rect">
            <a:avLst/>
          </a:prstGeom>
          <a:ln>
            <a:noFill/>
          </a:ln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3B053ED3-D933-86F2-A24E-0DA0252D7BC1}"/>
              </a:ext>
            </a:extLst>
          </p:cNvPr>
          <p:cNvSpPr/>
          <p:nvPr/>
        </p:nvSpPr>
        <p:spPr>
          <a:xfrm>
            <a:off x="3310082" y="5490989"/>
            <a:ext cx="911143" cy="43067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18E9EB-878C-209E-D3C4-8180E049F037}"/>
              </a:ext>
            </a:extLst>
          </p:cNvPr>
          <p:cNvSpPr txBox="1"/>
          <p:nvPr/>
        </p:nvSpPr>
        <p:spPr>
          <a:xfrm>
            <a:off x="374263" y="1493747"/>
            <a:ext cx="270156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/>
              <a:t>Emittance meter</a:t>
            </a:r>
          </a:p>
          <a:p>
            <a:r>
              <a:rPr lang="en-US" dirty="0"/>
              <a:t>available</a:t>
            </a:r>
            <a:r>
              <a:rPr lang="en-US" sz="1800" dirty="0"/>
              <a:t> ✅</a:t>
            </a:r>
          </a:p>
          <a:p>
            <a:pPr algn="l"/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33D005-6AD4-504F-738B-0D6595F562BE}"/>
              </a:ext>
            </a:extLst>
          </p:cNvPr>
          <p:cNvSpPr txBox="1"/>
          <p:nvPr/>
        </p:nvSpPr>
        <p:spPr>
          <a:xfrm>
            <a:off x="4227465" y="2838216"/>
            <a:ext cx="270156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/>
              <a:t>Wien filter</a:t>
            </a:r>
          </a:p>
          <a:p>
            <a:r>
              <a:rPr lang="en-US" dirty="0"/>
              <a:t>available</a:t>
            </a:r>
            <a:r>
              <a:rPr lang="en-US" sz="1800" dirty="0"/>
              <a:t> ✅</a:t>
            </a:r>
          </a:p>
          <a:p>
            <a:pPr algn="l"/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5B39A6A-B097-AC36-0452-7963A582DD15}"/>
              </a:ext>
            </a:extLst>
          </p:cNvPr>
          <p:cNvSpPr txBox="1"/>
          <p:nvPr/>
        </p:nvSpPr>
        <p:spPr>
          <a:xfrm>
            <a:off x="6136335" y="2313976"/>
            <a:ext cx="144302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/>
              <a:t>Deflectors</a:t>
            </a:r>
          </a:p>
          <a:p>
            <a:r>
              <a:rPr lang="en-US" dirty="0"/>
              <a:t>Available/to buy</a:t>
            </a:r>
            <a:r>
              <a:rPr lang="en-US" sz="1800" dirty="0"/>
              <a:t> ✅</a:t>
            </a:r>
          </a:p>
          <a:p>
            <a:pPr algn="l"/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8B25282-6293-65F3-0A24-4CA0D1415890}"/>
              </a:ext>
            </a:extLst>
          </p:cNvPr>
          <p:cNvSpPr txBox="1"/>
          <p:nvPr/>
        </p:nvSpPr>
        <p:spPr>
          <a:xfrm>
            <a:off x="7704951" y="788082"/>
            <a:ext cx="270156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 err="1"/>
              <a:t>Magnetof</a:t>
            </a:r>
            <a:endParaRPr lang="en-US" sz="1800" dirty="0"/>
          </a:p>
          <a:p>
            <a:r>
              <a:rPr lang="en-US" dirty="0"/>
              <a:t>installed</a:t>
            </a:r>
            <a:r>
              <a:rPr lang="en-US" sz="1800" dirty="0"/>
              <a:t> ✅</a:t>
            </a:r>
          </a:p>
          <a:p>
            <a:pPr algn="l"/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CB042A1-523A-966E-12C4-AC2EF8054110}"/>
              </a:ext>
            </a:extLst>
          </p:cNvPr>
          <p:cNvSpPr txBox="1"/>
          <p:nvPr/>
        </p:nvSpPr>
        <p:spPr>
          <a:xfrm>
            <a:off x="6440059" y="4691333"/>
            <a:ext cx="303922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Laser interaction region </a:t>
            </a:r>
          </a:p>
          <a:p>
            <a:r>
              <a:rPr lang="en-US" dirty="0"/>
              <a:t>Design phase🛠️ </a:t>
            </a:r>
            <a:endParaRPr lang="en-US" sz="1800" dirty="0"/>
          </a:p>
          <a:p>
            <a:r>
              <a:rPr lang="en-US" dirty="0"/>
              <a:t>PMT + collection optics</a:t>
            </a:r>
            <a:r>
              <a:rPr lang="en-US" sz="1800" dirty="0"/>
              <a:t> </a:t>
            </a:r>
            <a:endParaRPr lang="en-US" dirty="0"/>
          </a:p>
          <a:p>
            <a:r>
              <a:rPr lang="en-US" sz="1800" dirty="0"/>
              <a:t>Design phase 🛠️</a:t>
            </a:r>
          </a:p>
          <a:p>
            <a:pPr algn="l"/>
            <a:endParaRPr lang="en-GB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E017EE4-00FB-5548-498A-6910939EBE71}"/>
              </a:ext>
            </a:extLst>
          </p:cNvPr>
          <p:cNvCxnSpPr/>
          <p:nvPr/>
        </p:nvCxnSpPr>
        <p:spPr>
          <a:xfrm>
            <a:off x="9021344" y="4727653"/>
            <a:ext cx="0" cy="10223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BD882BB-35B3-E25C-B557-1FE88AC8AC0A}"/>
              </a:ext>
            </a:extLst>
          </p:cNvPr>
          <p:cNvSpPr txBox="1"/>
          <p:nvPr/>
        </p:nvSpPr>
        <p:spPr>
          <a:xfrm>
            <a:off x="9100232" y="4727653"/>
            <a:ext cx="30392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Discussions with REBEL Lab</a:t>
            </a:r>
          </a:p>
          <a:p>
            <a:r>
              <a:rPr lang="en-US" sz="1800" dirty="0"/>
              <a:t>PI: Agi </a:t>
            </a:r>
            <a:r>
              <a:rPr lang="en-US" sz="1800" dirty="0" err="1"/>
              <a:t>Koszorus</a:t>
            </a:r>
            <a:endParaRPr lang="en-US" sz="1800" dirty="0"/>
          </a:p>
          <a:p>
            <a:pPr algn="l"/>
            <a:endParaRPr lang="en-GB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0BE1E1A-FF4A-C6D1-A7E9-7ABCA361EDF7}"/>
              </a:ext>
            </a:extLst>
          </p:cNvPr>
          <p:cNvSpPr txBox="1"/>
          <p:nvPr/>
        </p:nvSpPr>
        <p:spPr>
          <a:xfrm>
            <a:off x="2922373" y="3253714"/>
            <a:ext cx="135078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 err="1"/>
              <a:t>Einzel</a:t>
            </a:r>
            <a:r>
              <a:rPr lang="en-US" sz="1800" dirty="0"/>
              <a:t> lens</a:t>
            </a:r>
          </a:p>
          <a:p>
            <a:r>
              <a:rPr lang="en-US" dirty="0"/>
              <a:t>to buy</a:t>
            </a:r>
            <a:endParaRPr lang="en-US" sz="1800" dirty="0"/>
          </a:p>
          <a:p>
            <a:pPr algn="l"/>
            <a:endParaRPr lang="en-GB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AC2A855-DCFE-B918-1BFA-1529C0548CBE}"/>
              </a:ext>
            </a:extLst>
          </p:cNvPr>
          <p:cNvCxnSpPr/>
          <p:nvPr/>
        </p:nvCxnSpPr>
        <p:spPr>
          <a:xfrm>
            <a:off x="4693920" y="3429000"/>
            <a:ext cx="0" cy="5029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8E098184-7778-76CF-B5A9-103C2F8B1D7E}"/>
              </a:ext>
            </a:extLst>
          </p:cNvPr>
          <p:cNvCxnSpPr>
            <a:cxnSpLocks/>
          </p:cNvCxnSpPr>
          <p:nvPr/>
        </p:nvCxnSpPr>
        <p:spPr>
          <a:xfrm flipH="1" flipV="1">
            <a:off x="5728316" y="4781318"/>
            <a:ext cx="568164" cy="61865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F19EA4C-C9B9-184C-7824-22489633C670}"/>
              </a:ext>
            </a:extLst>
          </p:cNvPr>
          <p:cNvSpPr txBox="1"/>
          <p:nvPr/>
        </p:nvSpPr>
        <p:spPr>
          <a:xfrm>
            <a:off x="9034906" y="4013200"/>
            <a:ext cx="2072640" cy="615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Funding refused by SY department</a:t>
            </a:r>
            <a:endParaRPr lang="en-GB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C322E7-6731-CFC2-96C3-F0768A0199D2}"/>
              </a:ext>
            </a:extLst>
          </p:cNvPr>
          <p:cNvSpPr txBox="1"/>
          <p:nvPr/>
        </p:nvSpPr>
        <p:spPr>
          <a:xfrm>
            <a:off x="8858230" y="2262777"/>
            <a:ext cx="2608292" cy="1384995"/>
          </a:xfrm>
          <a:prstGeom prst="rect">
            <a:avLst/>
          </a:prstGeom>
          <a:solidFill>
            <a:srgbClr val="FFC000">
              <a:alpha val="23137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Probing thermodynamics ensemble towards coherent state population for fundamental symmetry project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D77EB8-11CE-87C9-38E0-28D86D01B90B}"/>
              </a:ext>
            </a:extLst>
          </p:cNvPr>
          <p:cNvSpPr txBox="1"/>
          <p:nvPr/>
        </p:nvSpPr>
        <p:spPr>
          <a:xfrm>
            <a:off x="4693920" y="6495246"/>
            <a:ext cx="19761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Model by </a:t>
            </a:r>
            <a:r>
              <a:rPr lang="en-US" sz="1600" dirty="0" err="1"/>
              <a:t>A.Schmidt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7443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883E0-44F3-FD88-6F8B-E691404E3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41A-1978-4830-8569-73A721265D8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953D6-6790-D69A-B642-E5CB02AB4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FD90E-107E-7D38-C911-C90CEDFF2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B4F2EE-6B09-141A-8825-4E1024A0C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35" y="0"/>
            <a:ext cx="6520151" cy="34960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F665D3-C0BA-A002-0016-B17A216A9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652" y="2209308"/>
            <a:ext cx="5241148" cy="40968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BBCF285-FD0A-77B7-F364-F6608F0AAC2A}"/>
              </a:ext>
            </a:extLst>
          </p:cNvPr>
          <p:cNvSpPr txBox="1"/>
          <p:nvPr/>
        </p:nvSpPr>
        <p:spPr>
          <a:xfrm>
            <a:off x="2034666" y="4016216"/>
            <a:ext cx="2072640" cy="21544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Funding refused by SY department (65k CHF)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71128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D21ED-146A-5EDB-13B5-DBB216BFC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41A-1978-4830-8569-73A721265D8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B9770-44B8-B49E-C52E-9E8EB5BBC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01DD0-DE84-988A-8BDC-F1EE9C382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F91EAD8-0FCE-77FA-0EFA-E158B14A4359}"/>
              </a:ext>
            </a:extLst>
          </p:cNvPr>
          <p:cNvSpPr txBox="1">
            <a:spLocks/>
          </p:cNvSpPr>
          <p:nvPr/>
        </p:nvSpPr>
        <p:spPr>
          <a:xfrm>
            <a:off x="282845" y="75410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New end of beamline: Phase three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893897-4CDB-D18B-5E42-AA34E23F5C48}"/>
              </a:ext>
            </a:extLst>
          </p:cNvPr>
          <p:cNvSpPr txBox="1"/>
          <p:nvPr/>
        </p:nvSpPr>
        <p:spPr>
          <a:xfrm>
            <a:off x="7067490" y="1537619"/>
            <a:ext cx="4307059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2800" dirty="0"/>
          </a:p>
          <a:p>
            <a:pPr algn="l"/>
            <a:r>
              <a:rPr lang="en-US" sz="2800" u="sng" dirty="0"/>
              <a:t>Long term :</a:t>
            </a:r>
          </a:p>
          <a:p>
            <a:pPr algn="l"/>
            <a:endParaRPr lang="en-US" sz="2800" u="sng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dirty="0"/>
              <a:t>Pulsing/ramping RFQ to ground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dirty="0"/>
              <a:t>Pulsed drift tube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dirty="0"/>
              <a:t>MR-</a:t>
            </a:r>
            <a:r>
              <a:rPr lang="en-US" sz="2800" dirty="0" err="1"/>
              <a:t>ToF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Cryogenic trap, MOT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800" b="1" dirty="0"/>
              <a:t>Your ideas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46EE29D-0CDE-FC1F-5B2B-77BFDDDE5DB4}"/>
              </a:ext>
            </a:extLst>
          </p:cNvPr>
          <p:cNvGrpSpPr/>
          <p:nvPr/>
        </p:nvGrpSpPr>
        <p:grpSpPr>
          <a:xfrm>
            <a:off x="487358" y="1769893"/>
            <a:ext cx="6375335" cy="3726331"/>
            <a:chOff x="294640" y="908982"/>
            <a:chExt cx="8855865" cy="517618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6F4E9CA-0A5B-1822-CAAC-8ED2B2B02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729" t="1922" r="1175"/>
            <a:stretch/>
          </p:blipFill>
          <p:spPr>
            <a:xfrm rot="10800000">
              <a:off x="294640" y="1493521"/>
              <a:ext cx="7132320" cy="4591642"/>
            </a:xfrm>
            <a:prstGeom prst="corner">
              <a:avLst>
                <a:gd name="adj1" fmla="val 29864"/>
                <a:gd name="adj2" fmla="val 155333"/>
              </a:avLst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7817583-D688-FACD-D42A-620F345CC376}"/>
                </a:ext>
              </a:extLst>
            </p:cNvPr>
            <p:cNvSpPr/>
            <p:nvPr/>
          </p:nvSpPr>
          <p:spPr>
            <a:xfrm>
              <a:off x="1544320" y="1391919"/>
              <a:ext cx="5882640" cy="3982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 descr="A close-up of a machine&#10;&#10;Description automatically generated">
              <a:extLst>
                <a:ext uri="{FF2B5EF4-FFF2-40B4-BE49-F238E27FC236}">
                  <a16:creationId xmlns:a16="http://schemas.microsoft.com/office/drawing/2014/main" id="{68077A11-46A4-B4C7-E430-6423BEC4C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99785" y="908982"/>
              <a:ext cx="6750720" cy="3210560"/>
            </a:xfrm>
            <a:prstGeom prst="rect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A98B3AB-24D5-65BF-5909-708CCFC821EA}"/>
                </a:ext>
              </a:extLst>
            </p:cNvPr>
            <p:cNvCxnSpPr/>
            <p:nvPr/>
          </p:nvCxnSpPr>
          <p:spPr>
            <a:xfrm>
              <a:off x="2399785" y="4119542"/>
              <a:ext cx="5311655" cy="1427818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17F1A7-2E10-9B30-6A04-276B59C702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11440" y="4119542"/>
              <a:ext cx="1439065" cy="1427818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736FC2E6-CCBE-02B5-414F-443047C033FE}"/>
              </a:ext>
            </a:extLst>
          </p:cNvPr>
          <p:cNvSpPr/>
          <p:nvPr/>
        </p:nvSpPr>
        <p:spPr>
          <a:xfrm>
            <a:off x="772160" y="5796288"/>
            <a:ext cx="4355296" cy="452466"/>
          </a:xfrm>
          <a:prstGeom prst="rect">
            <a:avLst/>
          </a:prstGeom>
          <a:noFill/>
          <a:ln w="28575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RILIS Lab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7A506B-5260-3BDA-CDD5-21A4048859CB}"/>
              </a:ext>
            </a:extLst>
          </p:cNvPr>
          <p:cNvGrpSpPr/>
          <p:nvPr/>
        </p:nvGrpSpPr>
        <p:grpSpPr>
          <a:xfrm>
            <a:off x="325120" y="5242875"/>
            <a:ext cx="5600938" cy="663269"/>
            <a:chOff x="2692400" y="5019040"/>
            <a:chExt cx="6177280" cy="73152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AF62466-BB88-42C9-62A1-6DF50AB4C16A}"/>
                </a:ext>
              </a:extLst>
            </p:cNvPr>
            <p:cNvCxnSpPr/>
            <p:nvPr/>
          </p:nvCxnSpPr>
          <p:spPr>
            <a:xfrm flipV="1">
              <a:off x="3342640" y="5262546"/>
              <a:ext cx="0" cy="48801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3866D28-BC26-3A93-290A-E2675DC205D0}"/>
                </a:ext>
              </a:extLst>
            </p:cNvPr>
            <p:cNvCxnSpPr>
              <a:cxnSpLocks/>
            </p:cNvCxnSpPr>
            <p:nvPr/>
          </p:nvCxnSpPr>
          <p:spPr>
            <a:xfrm>
              <a:off x="2692400" y="5262546"/>
              <a:ext cx="65024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473AE1A-3FFE-3023-1249-6606C1AF98E7}"/>
                </a:ext>
              </a:extLst>
            </p:cNvPr>
            <p:cNvCxnSpPr>
              <a:cxnSpLocks/>
            </p:cNvCxnSpPr>
            <p:nvPr/>
          </p:nvCxnSpPr>
          <p:spPr>
            <a:xfrm>
              <a:off x="2692400" y="5019040"/>
              <a:ext cx="0" cy="24350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F556308-3321-12E2-179A-87A84C757D43}"/>
                </a:ext>
              </a:extLst>
            </p:cNvPr>
            <p:cNvCxnSpPr/>
            <p:nvPr/>
          </p:nvCxnSpPr>
          <p:spPr>
            <a:xfrm>
              <a:off x="2692400" y="5019040"/>
              <a:ext cx="617728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3905354-6336-5272-8440-30CD6CEE4832}"/>
              </a:ext>
            </a:extLst>
          </p:cNvPr>
          <p:cNvSpPr txBox="1"/>
          <p:nvPr/>
        </p:nvSpPr>
        <p:spPr>
          <a:xfrm>
            <a:off x="11374549" y="3135639"/>
            <a:ext cx="568642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600" dirty="0"/>
              <a:t>?</a:t>
            </a:r>
            <a:endParaRPr lang="en-GB" sz="66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8EEF859-7949-2D18-4C89-703B07F74EA5}"/>
              </a:ext>
            </a:extLst>
          </p:cNvPr>
          <p:cNvCxnSpPr>
            <a:cxnSpLocks/>
          </p:cNvCxnSpPr>
          <p:nvPr/>
        </p:nvCxnSpPr>
        <p:spPr>
          <a:xfrm flipV="1">
            <a:off x="1056800" y="2560320"/>
            <a:ext cx="0" cy="334582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4FBF005-5319-FE1A-B0E3-E91EE40B47AB}"/>
              </a:ext>
            </a:extLst>
          </p:cNvPr>
          <p:cNvSpPr txBox="1"/>
          <p:nvPr/>
        </p:nvSpPr>
        <p:spPr>
          <a:xfrm>
            <a:off x="4693920" y="6495246"/>
            <a:ext cx="19761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Model by </a:t>
            </a:r>
            <a:r>
              <a:rPr lang="en-US" sz="1600" dirty="0" err="1"/>
              <a:t>A.Schmidt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5607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FE5AB-E08A-58F7-766D-F801EFDA3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41A-1978-4830-8569-73A721265D8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53DC6-2715-7B7C-DC06-F238EE370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30A48-12D0-2C8B-BC22-23B4E87BB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AACBE1-A9F7-7FB1-5AD5-677EF20ACB88}"/>
              </a:ext>
            </a:extLst>
          </p:cNvPr>
          <p:cNvSpPr txBox="1"/>
          <p:nvPr/>
        </p:nvSpPr>
        <p:spPr>
          <a:xfrm>
            <a:off x="538480" y="572700"/>
            <a:ext cx="301845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dirty="0"/>
              <a:t>Acknowledgments </a:t>
            </a: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8AC33B-7A1B-CF96-EB80-3C8D60448C90}"/>
              </a:ext>
            </a:extLst>
          </p:cNvPr>
          <p:cNvSpPr txBox="1"/>
          <p:nvPr/>
        </p:nvSpPr>
        <p:spPr>
          <a:xfrm>
            <a:off x="538480" y="1041023"/>
            <a:ext cx="2180084" cy="55399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CERN:</a:t>
            </a:r>
          </a:p>
          <a:p>
            <a:pPr algn="l"/>
            <a:endParaRPr lang="en-US" dirty="0"/>
          </a:p>
          <a:p>
            <a:r>
              <a:rPr lang="en-US" dirty="0"/>
              <a:t>Sebastian Rothe</a:t>
            </a:r>
          </a:p>
          <a:p>
            <a:pPr algn="l"/>
            <a:r>
              <a:rPr lang="en-US" dirty="0"/>
              <a:t>Mia Au</a:t>
            </a:r>
          </a:p>
          <a:p>
            <a:pPr algn="l"/>
            <a:r>
              <a:rPr lang="en-US" dirty="0"/>
              <a:t>Alex Schmidt</a:t>
            </a:r>
          </a:p>
          <a:p>
            <a:pPr algn="l"/>
            <a:r>
              <a:rPr lang="en-US" dirty="0"/>
              <a:t>Line Le</a:t>
            </a:r>
          </a:p>
          <a:p>
            <a:pPr algn="l"/>
            <a:r>
              <a:rPr lang="en-US" dirty="0"/>
              <a:t>Jordan Reilly</a:t>
            </a:r>
          </a:p>
          <a:p>
            <a:pPr algn="l"/>
            <a:r>
              <a:rPr lang="en-US" dirty="0"/>
              <a:t>Reinhard </a:t>
            </a:r>
            <a:r>
              <a:rPr lang="en-US" dirty="0" err="1"/>
              <a:t>Heinke</a:t>
            </a:r>
            <a:endParaRPr lang="en-US" dirty="0"/>
          </a:p>
          <a:p>
            <a:pPr algn="l"/>
            <a:r>
              <a:rPr lang="en-US" dirty="0"/>
              <a:t>Katherina Chrysalidis</a:t>
            </a:r>
          </a:p>
          <a:p>
            <a:pPr algn="l"/>
            <a:r>
              <a:rPr lang="en-US" dirty="0"/>
              <a:t>Sebastian Rothe</a:t>
            </a:r>
          </a:p>
          <a:p>
            <a:pPr algn="l"/>
            <a:r>
              <a:rPr lang="en-US" dirty="0"/>
              <a:t>Simon Stegeman</a:t>
            </a:r>
          </a:p>
          <a:p>
            <a:pPr algn="l"/>
            <a:r>
              <a:rPr lang="en-US" dirty="0"/>
              <a:t>Edgar Reis</a:t>
            </a:r>
          </a:p>
          <a:p>
            <a:pPr algn="l"/>
            <a:r>
              <a:rPr lang="en-US" dirty="0"/>
              <a:t>Matthias Grasser</a:t>
            </a:r>
          </a:p>
          <a:p>
            <a:pPr algn="l"/>
            <a:r>
              <a:rPr lang="en-US" dirty="0"/>
              <a:t>Valentina Berlin</a:t>
            </a:r>
          </a:p>
          <a:p>
            <a:pPr algn="l"/>
            <a:r>
              <a:rPr lang="en-US" dirty="0"/>
              <a:t>Serdar </a:t>
            </a:r>
            <a:r>
              <a:rPr lang="en-US" dirty="0" err="1"/>
              <a:t>Usta</a:t>
            </a:r>
            <a:endParaRPr lang="en-US" dirty="0"/>
          </a:p>
          <a:p>
            <a:pPr algn="l"/>
            <a:r>
              <a:rPr lang="en-US" dirty="0"/>
              <a:t>Patricija </a:t>
            </a:r>
            <a:r>
              <a:rPr lang="en-US" dirty="0" err="1"/>
              <a:t>Kalnina</a:t>
            </a:r>
            <a:endParaRPr lang="en-US" dirty="0"/>
          </a:p>
          <a:p>
            <a:pPr algn="l"/>
            <a:r>
              <a:rPr lang="en-US" dirty="0"/>
              <a:t>Isabel Frank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SY-STI-LP 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SY-STI-RBS groups</a:t>
            </a:r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algn="l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E42E14-E0CE-CDCB-7F68-92116B8597B4}"/>
              </a:ext>
            </a:extLst>
          </p:cNvPr>
          <p:cNvSpPr txBox="1"/>
          <p:nvPr/>
        </p:nvSpPr>
        <p:spPr>
          <a:xfrm>
            <a:off x="4023360" y="1686559"/>
            <a:ext cx="2898229" cy="22159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KU Leuven: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Gerda Neyens</a:t>
            </a:r>
          </a:p>
          <a:p>
            <a:pPr algn="l"/>
            <a:r>
              <a:rPr lang="en-US" dirty="0"/>
              <a:t>Agi </a:t>
            </a:r>
            <a:r>
              <a:rPr lang="en-US" dirty="0" err="1"/>
              <a:t>Koszorus</a:t>
            </a:r>
            <a:endParaRPr lang="en-US" dirty="0"/>
          </a:p>
          <a:p>
            <a:pPr algn="l"/>
            <a:r>
              <a:rPr lang="en-US" dirty="0"/>
              <a:t>Ruben De Groote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&amp; the entire</a:t>
            </a:r>
          </a:p>
          <a:p>
            <a:pPr algn="l"/>
            <a:r>
              <a:rPr lang="en-US" dirty="0"/>
              <a:t>IKS Nuclear Moments group</a:t>
            </a:r>
          </a:p>
        </p:txBody>
      </p:sp>
    </p:spTree>
    <p:extLst>
      <p:ext uri="{BB962C8B-B14F-4D97-AF65-F5344CB8AC3E}">
        <p14:creationId xmlns:p14="http://schemas.microsoft.com/office/powerpoint/2010/main" val="729437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4237E-4F1A-0BC9-0CFF-768516949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3689-5787-C978-05E8-0A1292C3B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13475" cy="651433"/>
          </a:xfrm>
        </p:spPr>
        <p:txBody>
          <a:bodyPr/>
          <a:lstStyle/>
          <a:p>
            <a:r>
              <a:rPr lang="en-US" dirty="0"/>
              <a:t>ISOLDE TISD 2024: July-August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3E17360-BACD-24C0-DE89-74F5AA6D7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433" t="29922" r="11139" b="46992"/>
          <a:stretch/>
        </p:blipFill>
        <p:spPr>
          <a:xfrm>
            <a:off x="2932971" y="1291764"/>
            <a:ext cx="7123469" cy="2660647"/>
          </a:xfrm>
          <a:ln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C006EE-F07F-255A-9129-F163FD37C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6FE75-E5ED-45E1-A8D2-E85056BD9B6A}" type="slidenum">
              <a:rPr lang="en-GB" smtClean="0"/>
              <a:t>3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129C7E-FD49-C3AD-57D6-0537B949A5CB}"/>
              </a:ext>
            </a:extLst>
          </p:cNvPr>
          <p:cNvSpPr txBox="1"/>
          <p:nvPr/>
        </p:nvSpPr>
        <p:spPr bwMode="auto">
          <a:xfrm>
            <a:off x="673468" y="1122669"/>
            <a:ext cx="19580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SnS</a:t>
            </a:r>
            <a:r>
              <a:rPr lang="en-CA" dirty="0"/>
              <a:t>: </a:t>
            </a:r>
            <a:r>
              <a:rPr lang="en-CA" sz="1200" dirty="0"/>
              <a:t>sulphur oven development</a:t>
            </a:r>
            <a:endParaRPr lang="en-CH" sz="1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7BCCFA-C0C5-87D8-0B46-1FC04010D784}"/>
              </a:ext>
            </a:extLst>
          </p:cNvPr>
          <p:cNvSpPr/>
          <p:nvPr/>
        </p:nvSpPr>
        <p:spPr>
          <a:xfrm>
            <a:off x="3196614" y="2281613"/>
            <a:ext cx="583502" cy="1107067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C4FD26B-13DC-40DC-BCBC-4EF04803100E}"/>
              </a:ext>
            </a:extLst>
          </p:cNvPr>
          <p:cNvCxnSpPr>
            <a:cxnSpLocks/>
          </p:cNvCxnSpPr>
          <p:nvPr/>
        </p:nvCxnSpPr>
        <p:spPr>
          <a:xfrm>
            <a:off x="1775520" y="1700808"/>
            <a:ext cx="1421094" cy="95734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A350D2A-F3EA-FB49-92AA-EECC1D481DDC}"/>
              </a:ext>
            </a:extLst>
          </p:cNvPr>
          <p:cNvSpPr txBox="1"/>
          <p:nvPr/>
        </p:nvSpPr>
        <p:spPr bwMode="auto">
          <a:xfrm>
            <a:off x="200791" y="2420888"/>
            <a:ext cx="2647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#856 for IS745: </a:t>
            </a:r>
            <a:r>
              <a:rPr lang="en-CA" sz="1200" dirty="0"/>
              <a:t>∆T &lt; 17˚C</a:t>
            </a:r>
            <a:endParaRPr lang="en-CH" sz="12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6916389-6A24-D49C-4F57-292D55C08CA6}"/>
              </a:ext>
            </a:extLst>
          </p:cNvPr>
          <p:cNvSpPr/>
          <p:nvPr/>
        </p:nvSpPr>
        <p:spPr>
          <a:xfrm>
            <a:off x="3798858" y="2700005"/>
            <a:ext cx="583502" cy="1200821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68FEA95-D575-78A3-D6BA-8B4321A1424B}"/>
              </a:ext>
            </a:extLst>
          </p:cNvPr>
          <p:cNvCxnSpPr>
            <a:cxnSpLocks/>
            <a:stCxn id="115" idx="3"/>
            <a:endCxn id="28" idx="1"/>
          </p:cNvCxnSpPr>
          <p:nvPr/>
        </p:nvCxnSpPr>
        <p:spPr>
          <a:xfrm flipV="1">
            <a:off x="2627635" y="3300416"/>
            <a:ext cx="1171223" cy="35085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F7ED119-A583-3D0B-50D4-44EB4025F8A8}"/>
              </a:ext>
            </a:extLst>
          </p:cNvPr>
          <p:cNvSpPr txBox="1"/>
          <p:nvPr/>
        </p:nvSpPr>
        <p:spPr bwMode="auto">
          <a:xfrm>
            <a:off x="2727848" y="4375884"/>
            <a:ext cx="15999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SnS</a:t>
            </a:r>
            <a:r>
              <a:rPr lang="en-CA" dirty="0"/>
              <a:t>: </a:t>
            </a:r>
            <a:r>
              <a:rPr lang="en-CA" sz="1200" dirty="0"/>
              <a:t>sulphur oven development</a:t>
            </a:r>
            <a:endParaRPr lang="en-CH" sz="12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3253849-E5EA-4967-4434-DDF242442DAA}"/>
              </a:ext>
            </a:extLst>
          </p:cNvPr>
          <p:cNvSpPr/>
          <p:nvPr/>
        </p:nvSpPr>
        <p:spPr>
          <a:xfrm>
            <a:off x="3215355" y="3375928"/>
            <a:ext cx="583503" cy="566751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114B2B5-656A-DBC8-1800-974B78894AC1}"/>
              </a:ext>
            </a:extLst>
          </p:cNvPr>
          <p:cNvCxnSpPr>
            <a:cxnSpLocks/>
            <a:stCxn id="32" idx="0"/>
            <a:endCxn id="33" idx="2"/>
          </p:cNvCxnSpPr>
          <p:nvPr/>
        </p:nvCxnSpPr>
        <p:spPr>
          <a:xfrm flipH="1" flipV="1">
            <a:off x="3507107" y="3942679"/>
            <a:ext cx="20730" cy="43320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59C3E2D-F933-E5F8-ACFF-981D4F282057}"/>
              </a:ext>
            </a:extLst>
          </p:cNvPr>
          <p:cNvSpPr txBox="1"/>
          <p:nvPr/>
        </p:nvSpPr>
        <p:spPr bwMode="auto">
          <a:xfrm>
            <a:off x="4205056" y="4085633"/>
            <a:ext cx="1846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TISD </a:t>
            </a:r>
            <a:r>
              <a:rPr lang="en-CA" dirty="0" err="1"/>
              <a:t>ZrOx</a:t>
            </a:r>
            <a:r>
              <a:rPr lang="en-CA" dirty="0"/>
              <a:t>: </a:t>
            </a:r>
            <a:r>
              <a:rPr lang="en-CA" sz="1200" dirty="0"/>
              <a:t>Target material development</a:t>
            </a:r>
            <a:endParaRPr lang="en-CH" sz="12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388551D-B9BF-33B8-8F8F-4109AFADD684}"/>
              </a:ext>
            </a:extLst>
          </p:cNvPr>
          <p:cNvSpPr/>
          <p:nvPr/>
        </p:nvSpPr>
        <p:spPr>
          <a:xfrm>
            <a:off x="5962222" y="2610393"/>
            <a:ext cx="700774" cy="352366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84398E7-601B-2EC6-A8C6-1333F79C371B}"/>
              </a:ext>
            </a:extLst>
          </p:cNvPr>
          <p:cNvCxnSpPr>
            <a:cxnSpLocks/>
            <a:stCxn id="46" idx="0"/>
            <a:endCxn id="47" idx="2"/>
          </p:cNvCxnSpPr>
          <p:nvPr/>
        </p:nvCxnSpPr>
        <p:spPr>
          <a:xfrm flipV="1">
            <a:off x="5128317" y="2962759"/>
            <a:ext cx="1184292" cy="1122874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11DC3AED-5208-E91C-C2BF-9A25D8E506C9}"/>
              </a:ext>
            </a:extLst>
          </p:cNvPr>
          <p:cNvSpPr/>
          <p:nvPr/>
        </p:nvSpPr>
        <p:spPr>
          <a:xfrm>
            <a:off x="551384" y="5661248"/>
            <a:ext cx="2232248" cy="362966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TISD team on shift</a:t>
            </a:r>
            <a:endParaRPr lang="en-CH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694B70D-C5A1-8B04-87D9-9E0266A3EFFB}"/>
              </a:ext>
            </a:extLst>
          </p:cNvPr>
          <p:cNvSpPr/>
          <p:nvPr/>
        </p:nvSpPr>
        <p:spPr>
          <a:xfrm>
            <a:off x="3145723" y="5533516"/>
            <a:ext cx="3161861" cy="618429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Nonstandard target/beam development for operation</a:t>
            </a:r>
            <a:endParaRPr lang="en-CH">
              <a:solidFill>
                <a:schemeClr val="tx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F0DF127-9E1A-2492-8379-2BDE04A2C475}"/>
              </a:ext>
            </a:extLst>
          </p:cNvPr>
          <p:cNvSpPr txBox="1"/>
          <p:nvPr/>
        </p:nvSpPr>
        <p:spPr bwMode="auto">
          <a:xfrm>
            <a:off x="6153917" y="4415719"/>
            <a:ext cx="130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Hot quartz</a:t>
            </a:r>
            <a:endParaRPr lang="en-CH" sz="1200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5685B28-96D7-C70A-BC77-5C4426E4BBB3}"/>
              </a:ext>
            </a:extLst>
          </p:cNvPr>
          <p:cNvSpPr/>
          <p:nvPr/>
        </p:nvSpPr>
        <p:spPr>
          <a:xfrm>
            <a:off x="5980258" y="3452005"/>
            <a:ext cx="677177" cy="448822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74811EEB-5922-5F55-27F9-1CFADBB744D1}"/>
              </a:ext>
            </a:extLst>
          </p:cNvPr>
          <p:cNvCxnSpPr>
            <a:cxnSpLocks/>
            <a:stCxn id="100" idx="0"/>
            <a:endCxn id="101" idx="2"/>
          </p:cNvCxnSpPr>
          <p:nvPr/>
        </p:nvCxnSpPr>
        <p:spPr>
          <a:xfrm flipH="1" flipV="1">
            <a:off x="6318847" y="3900827"/>
            <a:ext cx="486292" cy="51489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00F02ABE-4EE8-B854-7256-643C812593CD}"/>
              </a:ext>
            </a:extLst>
          </p:cNvPr>
          <p:cNvSpPr txBox="1"/>
          <p:nvPr/>
        </p:nvSpPr>
        <p:spPr bwMode="auto">
          <a:xfrm>
            <a:off x="7644898" y="4270299"/>
            <a:ext cx="1213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LIST Ta</a:t>
            </a:r>
            <a:endParaRPr lang="en-CH" sz="1200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BEE12BC-36CD-D016-B982-659029BA4A74}"/>
              </a:ext>
            </a:extLst>
          </p:cNvPr>
          <p:cNvSpPr/>
          <p:nvPr/>
        </p:nvSpPr>
        <p:spPr>
          <a:xfrm>
            <a:off x="6641741" y="3451598"/>
            <a:ext cx="559433" cy="446721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7D65F5AA-F8AA-7C0E-D2AE-817ADED8E5F0}"/>
              </a:ext>
            </a:extLst>
          </p:cNvPr>
          <p:cNvCxnSpPr>
            <a:cxnSpLocks/>
            <a:stCxn id="110" idx="0"/>
            <a:endCxn id="111" idx="2"/>
          </p:cNvCxnSpPr>
          <p:nvPr/>
        </p:nvCxnSpPr>
        <p:spPr>
          <a:xfrm flipH="1" flipV="1">
            <a:off x="6921458" y="3898319"/>
            <a:ext cx="1330236" cy="37198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A2C79F8B-4A18-D5B6-FDDD-E80C45F0DB5F}"/>
              </a:ext>
            </a:extLst>
          </p:cNvPr>
          <p:cNvSpPr/>
          <p:nvPr/>
        </p:nvSpPr>
        <p:spPr>
          <a:xfrm>
            <a:off x="5992907" y="1437200"/>
            <a:ext cx="623694" cy="720233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0A575E2-577A-8592-8470-8ADCA5242645}"/>
              </a:ext>
            </a:extLst>
          </p:cNvPr>
          <p:cNvCxnSpPr>
            <a:cxnSpLocks/>
            <a:stCxn id="32" idx="0"/>
            <a:endCxn id="38" idx="2"/>
          </p:cNvCxnSpPr>
          <p:nvPr/>
        </p:nvCxnSpPr>
        <p:spPr>
          <a:xfrm flipV="1">
            <a:off x="3527837" y="2157433"/>
            <a:ext cx="2776917" cy="221845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853775F-78D8-BEDE-4629-D8CD033DA1C6}"/>
              </a:ext>
            </a:extLst>
          </p:cNvPr>
          <p:cNvSpPr txBox="1"/>
          <p:nvPr/>
        </p:nvSpPr>
        <p:spPr bwMode="auto">
          <a:xfrm>
            <a:off x="4218452" y="841349"/>
            <a:ext cx="3448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TISD </a:t>
            </a:r>
            <a:r>
              <a:rPr lang="en-CA" dirty="0" err="1"/>
              <a:t>TaCx</a:t>
            </a:r>
            <a:r>
              <a:rPr lang="en-CA" dirty="0"/>
              <a:t>: </a:t>
            </a:r>
            <a:r>
              <a:rPr lang="en-CA" sz="1200" dirty="0"/>
              <a:t>Target material development</a:t>
            </a:r>
            <a:endParaRPr lang="en-CH" sz="12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FB5CA92-4EBA-0F1E-A331-2DBD9B72F00C}"/>
              </a:ext>
            </a:extLst>
          </p:cNvPr>
          <p:cNvSpPr/>
          <p:nvPr/>
        </p:nvSpPr>
        <p:spPr>
          <a:xfrm>
            <a:off x="5961806" y="2271370"/>
            <a:ext cx="701190" cy="306600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AD116A7-7D45-DBA4-9006-41CE351E618F}"/>
              </a:ext>
            </a:extLst>
          </p:cNvPr>
          <p:cNvCxnSpPr>
            <a:cxnSpLocks/>
            <a:stCxn id="56" idx="2"/>
            <a:endCxn id="58" idx="0"/>
          </p:cNvCxnSpPr>
          <p:nvPr/>
        </p:nvCxnSpPr>
        <p:spPr>
          <a:xfrm>
            <a:off x="5942564" y="1210681"/>
            <a:ext cx="369837" cy="1060689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B87802EA-2323-3259-ED9F-297F7EF4AD11}"/>
              </a:ext>
            </a:extLst>
          </p:cNvPr>
          <p:cNvSpPr/>
          <p:nvPr/>
        </p:nvSpPr>
        <p:spPr>
          <a:xfrm>
            <a:off x="8525688" y="1435365"/>
            <a:ext cx="719642" cy="448822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98C68EB-F375-3CD5-F074-ECB175E1AFF3}"/>
              </a:ext>
            </a:extLst>
          </p:cNvPr>
          <p:cNvCxnSpPr>
            <a:cxnSpLocks/>
            <a:stCxn id="100" idx="0"/>
            <a:endCxn id="74" idx="2"/>
          </p:cNvCxnSpPr>
          <p:nvPr/>
        </p:nvCxnSpPr>
        <p:spPr>
          <a:xfrm flipV="1">
            <a:off x="6805139" y="1884187"/>
            <a:ext cx="2080370" cy="253153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0B86F6A-CC81-5723-B2B2-188D37FB711E}"/>
              </a:ext>
            </a:extLst>
          </p:cNvPr>
          <p:cNvSpPr txBox="1"/>
          <p:nvPr/>
        </p:nvSpPr>
        <p:spPr bwMode="auto">
          <a:xfrm>
            <a:off x="9391926" y="260648"/>
            <a:ext cx="20664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LIST Ta: </a:t>
            </a:r>
            <a:r>
              <a:rPr lang="en-CA" sz="1200" dirty="0"/>
              <a:t>offline development target as backup ~1 day turnaround</a:t>
            </a:r>
            <a:endParaRPr lang="en-CH" sz="1200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F2CACB2-2CD6-16E2-D42B-A9EB50EDFF67}"/>
              </a:ext>
            </a:extLst>
          </p:cNvPr>
          <p:cNvSpPr/>
          <p:nvPr/>
        </p:nvSpPr>
        <p:spPr>
          <a:xfrm>
            <a:off x="9242315" y="1467621"/>
            <a:ext cx="559433" cy="1684056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682D249-EA34-5B81-9664-A473F75D9786}"/>
              </a:ext>
            </a:extLst>
          </p:cNvPr>
          <p:cNvCxnSpPr>
            <a:cxnSpLocks/>
            <a:stCxn id="82" idx="2"/>
            <a:endCxn id="83" idx="0"/>
          </p:cNvCxnSpPr>
          <p:nvPr/>
        </p:nvCxnSpPr>
        <p:spPr>
          <a:xfrm flipH="1">
            <a:off x="9522032" y="999312"/>
            <a:ext cx="903141" cy="46830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B47CADF9-D2CE-333C-A9E9-930957813578}"/>
              </a:ext>
            </a:extLst>
          </p:cNvPr>
          <p:cNvSpPr txBox="1"/>
          <p:nvPr/>
        </p:nvSpPr>
        <p:spPr bwMode="auto">
          <a:xfrm>
            <a:off x="10136325" y="1851091"/>
            <a:ext cx="21602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TISD </a:t>
            </a:r>
            <a:r>
              <a:rPr lang="en-CA" dirty="0" err="1"/>
              <a:t>TaCx</a:t>
            </a:r>
            <a:r>
              <a:rPr lang="en-CA" dirty="0"/>
              <a:t>: </a:t>
            </a:r>
            <a:r>
              <a:rPr lang="en-CA" sz="1200" dirty="0"/>
              <a:t>Target material development</a:t>
            </a:r>
            <a:endParaRPr lang="en-CH" sz="1200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13494FF-93BB-15D2-3E85-BFE0526CE9D7}"/>
              </a:ext>
            </a:extLst>
          </p:cNvPr>
          <p:cNvSpPr/>
          <p:nvPr/>
        </p:nvSpPr>
        <p:spPr>
          <a:xfrm>
            <a:off x="9240962" y="3183933"/>
            <a:ext cx="585954" cy="191995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330F6E29-CA13-6176-4580-79A5EDBEC342}"/>
              </a:ext>
            </a:extLst>
          </p:cNvPr>
          <p:cNvCxnSpPr>
            <a:cxnSpLocks/>
            <a:stCxn id="94" idx="2"/>
            <a:endCxn id="95" idx="2"/>
          </p:cNvCxnSpPr>
          <p:nvPr/>
        </p:nvCxnSpPr>
        <p:spPr>
          <a:xfrm flipH="1">
            <a:off x="9533939" y="2405089"/>
            <a:ext cx="1682530" cy="970839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Picture 114" descr="A machine with metal parts&#10;&#10;Description automatically generated">
            <a:extLst>
              <a:ext uri="{FF2B5EF4-FFF2-40B4-BE49-F238E27FC236}">
                <a16:creationId xmlns:a16="http://schemas.microsoft.com/office/drawing/2014/main" id="{7FE6C3DF-4CEA-29C3-A928-0A959CE0C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98" y="2759994"/>
            <a:ext cx="2376737" cy="1782553"/>
          </a:xfrm>
          <a:prstGeom prst="rect">
            <a:avLst/>
          </a:prstGeom>
        </p:spPr>
      </p:pic>
      <p:grpSp>
        <p:nvGrpSpPr>
          <p:cNvPr id="127" name="Group 126">
            <a:extLst>
              <a:ext uri="{FF2B5EF4-FFF2-40B4-BE49-F238E27FC236}">
                <a16:creationId xmlns:a16="http://schemas.microsoft.com/office/drawing/2014/main" id="{88DE3C61-EFD7-E5F9-D9D4-0AA9EBC47744}"/>
              </a:ext>
            </a:extLst>
          </p:cNvPr>
          <p:cNvGrpSpPr/>
          <p:nvPr/>
        </p:nvGrpSpPr>
        <p:grpSpPr>
          <a:xfrm>
            <a:off x="9209173" y="3740641"/>
            <a:ext cx="2842806" cy="2531532"/>
            <a:chOff x="9464152" y="3831074"/>
            <a:chExt cx="2416725" cy="2152105"/>
          </a:xfrm>
        </p:grpSpPr>
        <p:pic>
          <p:nvPicPr>
            <p:cNvPr id="122" name="Picture 121" descr="A screenshot of a computer generated image&#10;&#10;Description automatically generated">
              <a:extLst>
                <a:ext uri="{FF2B5EF4-FFF2-40B4-BE49-F238E27FC236}">
                  <a16:creationId xmlns:a16="http://schemas.microsoft.com/office/drawing/2014/main" id="{C579348F-5296-B706-2C71-A3DEB8EE4D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64152" y="3831074"/>
              <a:ext cx="2396050" cy="10096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3" name="Picture 122" descr="A screenshot of a computer generated image&#10;&#10;Description automatically generated">
              <a:extLst>
                <a:ext uri="{FF2B5EF4-FFF2-40B4-BE49-F238E27FC236}">
                  <a16:creationId xmlns:a16="http://schemas.microsoft.com/office/drawing/2014/main" id="{10714505-7032-0D89-F3D4-C7A8896DF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64152" y="4957241"/>
              <a:ext cx="2416725" cy="10259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74E0B1BD-74B6-51AB-8C63-B66176594DD3}"/>
              </a:ext>
            </a:extLst>
          </p:cNvPr>
          <p:cNvSpPr txBox="1"/>
          <p:nvPr/>
        </p:nvSpPr>
        <p:spPr bwMode="auto">
          <a:xfrm>
            <a:off x="6683168" y="5258414"/>
            <a:ext cx="25881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RP monitor data and 2D proton scans</a:t>
            </a:r>
          </a:p>
          <a:p>
            <a:r>
              <a:rPr lang="en-US" sz="1200" dirty="0"/>
              <a:t>J.B. Frederiksen, M. Au, L. Le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cds.cern.ch</a:t>
            </a:r>
            <a:r>
              <a:rPr lang="en-US" sz="1200" dirty="0"/>
              <a:t>/record/2908317</a:t>
            </a:r>
          </a:p>
          <a:p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56127C-B93F-0CB0-9D31-3A92BA5470D3}"/>
              </a:ext>
            </a:extLst>
          </p:cNvPr>
          <p:cNvSpPr txBox="1"/>
          <p:nvPr/>
        </p:nvSpPr>
        <p:spPr bwMode="auto">
          <a:xfrm>
            <a:off x="9129209" y="6452413"/>
            <a:ext cx="844393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M. Au</a:t>
            </a:r>
          </a:p>
        </p:txBody>
      </p:sp>
    </p:spTree>
    <p:extLst>
      <p:ext uri="{BB962C8B-B14F-4D97-AF65-F5344CB8AC3E}">
        <p14:creationId xmlns:p14="http://schemas.microsoft.com/office/powerpoint/2010/main" val="6612161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4211C-74E9-80E5-CCBB-EBC2B17D8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5A28F-33C2-922F-D351-44832BD11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41A-1978-4830-8569-73A721265D8D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0BBFC-53C4-386F-3D91-70A0034EA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470D-CA07-5E05-BBA5-097F8AA02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D88588-5967-38EE-7473-3EFB364F0B31}"/>
              </a:ext>
            </a:extLst>
          </p:cNvPr>
          <p:cNvSpPr txBox="1"/>
          <p:nvPr/>
        </p:nvSpPr>
        <p:spPr>
          <a:xfrm>
            <a:off x="538480" y="572700"/>
            <a:ext cx="230031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dirty="0"/>
              <a:t>Supplemental </a:t>
            </a:r>
            <a:endParaRPr lang="en-GB" sz="2800" dirty="0"/>
          </a:p>
        </p:txBody>
      </p:sp>
      <p:pic>
        <p:nvPicPr>
          <p:cNvPr id="3" name="Picture 2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0A58C5D1-CADE-C77A-3BD9-464F6CCCF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" y="1204383"/>
            <a:ext cx="5339080" cy="4449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A5005E-D89E-5B1A-3980-77215D70747B}"/>
              </a:ext>
            </a:extLst>
          </p:cNvPr>
          <p:cNvSpPr txBox="1"/>
          <p:nvPr/>
        </p:nvSpPr>
        <p:spPr>
          <a:xfrm>
            <a:off x="3670300" y="2483563"/>
            <a:ext cx="1882149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23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Na </a:t>
            </a:r>
          </a:p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10ms trapping time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220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2"/>
          <p:cNvSpPr>
            <a:spLocks noGrp="1"/>
          </p:cNvSpPr>
          <p:nvPr>
            <p:ph type="sldNum" idx="61"/>
          </p:nvPr>
        </p:nvSpPr>
        <p:spPr>
          <a:xfrm>
            <a:off x="11064600" y="640800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50" b="0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545D95-F6EB-4E09-90CB-579B801FC52B}" type="slidenum">
              <a:rPr kumimoji="0" lang="en-US" sz="105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05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Arial"/>
            </a:endParaRPr>
          </a:p>
        </p:txBody>
      </p:sp>
      <p:sp>
        <p:nvSpPr>
          <p:cNvPr id="291" name="TextBox 107"/>
          <p:cNvSpPr/>
          <p:nvPr/>
        </p:nvSpPr>
        <p:spPr>
          <a:xfrm>
            <a:off x="5285187" y="4475077"/>
            <a:ext cx="2673896" cy="110654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Target container</a:t>
            </a:r>
            <a:br>
              <a:rPr kumimoji="0" sz="2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en-US" sz="22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typically heated to ~2000</a:t>
            </a:r>
            <a:r>
              <a:rPr kumimoji="0" lang="en-US" sz="2200" b="0" i="0" u="none" strike="noStrike" kern="1200" cap="none" spc="-1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o</a:t>
            </a:r>
            <a:r>
              <a:rPr kumimoji="0" lang="en-US" sz="22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 C </a:t>
            </a:r>
            <a:endParaRPr kumimoji="0" lang="en-US" sz="22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2" name="TextBox 108"/>
          <p:cNvSpPr/>
          <p:nvPr/>
        </p:nvSpPr>
        <p:spPr>
          <a:xfrm>
            <a:off x="5192541" y="2624868"/>
            <a:ext cx="2673896" cy="144509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Transfer line </a:t>
            </a:r>
            <a:r>
              <a:rPr kumimoji="0" lang="en-US" sz="22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controls transport to ion source, Ta, Cu or quartz</a:t>
            </a:r>
            <a:endParaRPr kumimoji="0" lang="en-US" sz="22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3" name="TextBox 109"/>
          <p:cNvSpPr/>
          <p:nvPr/>
        </p:nvSpPr>
        <p:spPr>
          <a:xfrm>
            <a:off x="5338882" y="1203516"/>
            <a:ext cx="2279879" cy="110654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Ion source: </a:t>
            </a:r>
            <a:r>
              <a:rPr kumimoji="0" lang="en-US" sz="22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surface, laser, plasma, …</a:t>
            </a:r>
            <a:endParaRPr kumimoji="0" lang="en-US" sz="22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4" name="Picture 110"/>
          <p:cNvSpPr/>
          <p:nvPr/>
        </p:nvSpPr>
        <p:spPr>
          <a:xfrm>
            <a:off x="638937" y="1146515"/>
            <a:ext cx="3772667" cy="5053320"/>
          </a:xfrm>
          <a:prstGeom prst="roundRect">
            <a:avLst>
              <a:gd name="adj" fmla="val 358"/>
            </a:avLst>
          </a:prstGeom>
          <a:blipFill rotWithShape="0">
            <a:blip r:embed="rId2"/>
            <a:srcRect/>
            <a:stretch/>
          </a:blipFill>
          <a:ln>
            <a:solidFill>
              <a:srgbClr val="0033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95" name="Straight Arrow Connector 111"/>
          <p:cNvCxnSpPr>
            <a:cxnSpLocks/>
            <a:endCxn id="292" idx="1"/>
          </p:cNvCxnSpPr>
          <p:nvPr/>
        </p:nvCxnSpPr>
        <p:spPr>
          <a:xfrm flipV="1">
            <a:off x="2876764" y="3347416"/>
            <a:ext cx="2315777" cy="907784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med" len="med"/>
          </a:ln>
        </p:spPr>
      </p:cxnSp>
      <p:cxnSp>
        <p:nvCxnSpPr>
          <p:cNvPr id="296" name="Straight Arrow Connector 112"/>
          <p:cNvCxnSpPr>
            <a:cxnSpLocks/>
            <a:endCxn id="291" idx="1"/>
          </p:cNvCxnSpPr>
          <p:nvPr/>
        </p:nvCxnSpPr>
        <p:spPr>
          <a:xfrm>
            <a:off x="4309241" y="4717146"/>
            <a:ext cx="975946" cy="3112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med" len="med"/>
          </a:ln>
        </p:spPr>
      </p:cxnSp>
      <p:cxnSp>
        <p:nvCxnSpPr>
          <p:cNvPr id="297" name="Straight Arrow Connector 113"/>
          <p:cNvCxnSpPr>
            <a:cxnSpLocks/>
            <a:endCxn id="293" idx="1"/>
          </p:cNvCxnSpPr>
          <p:nvPr/>
        </p:nvCxnSpPr>
        <p:spPr>
          <a:xfrm flipV="1">
            <a:off x="2619910" y="1756787"/>
            <a:ext cx="2718972" cy="2184946"/>
          </a:xfrm>
          <a:prstGeom prst="straightConnector1">
            <a:avLst/>
          </a:prstGeom>
          <a:ln w="28575">
            <a:solidFill>
              <a:srgbClr val="0033A0"/>
            </a:solidFill>
            <a:tailEnd type="triangle" w="med" len="med"/>
          </a:ln>
        </p:spPr>
      </p:cxnSp>
      <p:sp>
        <p:nvSpPr>
          <p:cNvPr id="298" name="Rectangle: Rounded Corners 114"/>
          <p:cNvSpPr/>
          <p:nvPr/>
        </p:nvSpPr>
        <p:spPr>
          <a:xfrm>
            <a:off x="872148" y="4383431"/>
            <a:ext cx="3306244" cy="45936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-1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00" name="Rectangle: Rounded Corners 120"/>
          <p:cNvSpPr/>
          <p:nvPr/>
        </p:nvSpPr>
        <p:spPr>
          <a:xfrm>
            <a:off x="2337213" y="3769666"/>
            <a:ext cx="376114" cy="396447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710" b="0" i="0" u="none" strike="noStrike" kern="1200" cap="none" spc="-1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299" name="Rectangle: Rounded Corners 115"/>
          <p:cNvSpPr/>
          <p:nvPr/>
        </p:nvSpPr>
        <p:spPr>
          <a:xfrm flipH="1">
            <a:off x="2343591" y="4069964"/>
            <a:ext cx="363357" cy="536814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-1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23" name="TextBox 109">
            <a:extLst>
              <a:ext uri="{FF2B5EF4-FFF2-40B4-BE49-F238E27FC236}">
                <a16:creationId xmlns:a16="http://schemas.microsoft.com/office/drawing/2014/main" id="{7E614097-EE1E-93AA-5051-51BF3EB2C480}"/>
              </a:ext>
            </a:extLst>
          </p:cNvPr>
          <p:cNvSpPr/>
          <p:nvPr/>
        </p:nvSpPr>
        <p:spPr>
          <a:xfrm>
            <a:off x="8215100" y="2025430"/>
            <a:ext cx="3840257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Each target is custom-tailored to the physics experiment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FA81FF-E14B-CD5D-6CED-02377DA4E9B4}"/>
              </a:ext>
            </a:extLst>
          </p:cNvPr>
          <p:cNvSpPr txBox="1"/>
          <p:nvPr/>
        </p:nvSpPr>
        <p:spPr>
          <a:xfrm>
            <a:off x="8717395" y="3569611"/>
            <a:ext cx="2835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cs typeface="Arial"/>
              </a:rPr>
              <a:t>30+ targets per year!</a:t>
            </a: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AE7A5FB1-7E3E-AC37-F0C9-1D38F449EFE9}"/>
              </a:ext>
            </a:extLst>
          </p:cNvPr>
          <p:cNvSpPr txBox="1">
            <a:spLocks/>
          </p:cNvSpPr>
          <p:nvPr/>
        </p:nvSpPr>
        <p:spPr>
          <a:xfrm>
            <a:off x="408180" y="286434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pc="-1" dirty="0">
                <a:solidFill>
                  <a:schemeClr val="dk1"/>
                </a:solidFill>
                <a:latin typeface="Arial"/>
                <a:ea typeface="Arial"/>
              </a:rPr>
              <a:t>Target unit</a:t>
            </a:r>
            <a:endParaRPr lang="en-US" sz="3600" spc="-1" dirty="0">
              <a:solidFill>
                <a:schemeClr val="dk1"/>
              </a:solid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E9D373-4D11-C798-0772-A55637E8FE84}"/>
              </a:ext>
            </a:extLst>
          </p:cNvPr>
          <p:cNvSpPr txBox="1"/>
          <p:nvPr/>
        </p:nvSpPr>
        <p:spPr bwMode="auto">
          <a:xfrm>
            <a:off x="2707110" y="6464369"/>
            <a:ext cx="1003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[</a:t>
            </a:r>
            <a:r>
              <a:rPr lang="en-US" sz="1200" kern="0" dirty="0">
                <a:solidFill>
                  <a:srgbClr val="FFFFFF"/>
                </a:solidFill>
                <a:latin typeface="Arial"/>
                <a:cs typeface="Arial"/>
              </a:rPr>
              <a:t>ER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24]-mod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069E17-D850-03A5-856E-70D301F9451B}"/>
              </a:ext>
            </a:extLst>
          </p:cNvPr>
          <p:cNvSpPr txBox="1"/>
          <p:nvPr/>
        </p:nvSpPr>
        <p:spPr>
          <a:xfrm>
            <a:off x="9633267" y="6154841"/>
            <a:ext cx="452977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Slides and pictures from V. Berlin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816841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B8273F-138A-561D-E2BF-1B72CFD52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BED02-6A06-3035-D884-29739DBC6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05E0A50-CB75-5254-0A21-7894EA0BE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485" y="76273"/>
            <a:ext cx="11041200" cy="1152000"/>
          </a:xfrm>
        </p:spPr>
        <p:txBody>
          <a:bodyPr/>
          <a:lstStyle/>
          <a:p>
            <a:r>
              <a:rPr lang="en-GB" dirty="0" err="1"/>
              <a:t>eEDM</a:t>
            </a:r>
            <a:r>
              <a:rPr lang="en-GB" dirty="0"/>
              <a:t> is symmetry violating</a:t>
            </a:r>
            <a:endParaRPr lang="en-BE" dirty="0"/>
          </a:p>
        </p:txBody>
      </p:sp>
      <p:pic>
        <p:nvPicPr>
          <p:cNvPr id="22" name="Picture 21" descr="\documentclass{article}&#10;\usepackage{amsmath}&#10;\pagestyle{empty}&#10;\begin{document}&#10;&#10;&#10;$\delta d = \hbar / \epsilon \tau \sqrt{N}$ \\&#10;where $\epsilon$ is the effective electric field, \\&#10;$\tau$ the coherence time and $N$ the total measurements\\ &#10;&#10;\end{document}" title="IguanaTex Picture Display">
            <a:extLst>
              <a:ext uri="{FF2B5EF4-FFF2-40B4-BE49-F238E27FC236}">
                <a16:creationId xmlns:a16="http://schemas.microsoft.com/office/drawing/2014/main" id="{0ACD0FB2-9281-ABC8-E591-3EFCE020F25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068432" y="4832607"/>
            <a:ext cx="5548927" cy="806640"/>
          </a:xfrm>
          <a:prstGeom prst="rect">
            <a:avLst/>
          </a:prstGeom>
        </p:spPr>
      </p:pic>
      <p:pic>
        <p:nvPicPr>
          <p:cNvPr id="24" name="Picture 23" descr="\documentclass{article}&#10;\usepackage{amsmath}&#10;\pagestyle{empty}&#10;\begin{document}&#10;The sensitivity of an eEDM measurement $d$ scales with&#10;&#10;&#10;&#10;\end{document}" title="IguanaTex Picture Display">
            <a:extLst>
              <a:ext uri="{FF2B5EF4-FFF2-40B4-BE49-F238E27FC236}">
                <a16:creationId xmlns:a16="http://schemas.microsoft.com/office/drawing/2014/main" id="{13B0DBF8-E696-6604-C30E-A191744D35E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980907" y="4369730"/>
            <a:ext cx="6105386" cy="235034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0FACFF-8396-81AA-5EC9-5C8C14D03364}"/>
              </a:ext>
            </a:extLst>
          </p:cNvPr>
          <p:cNvSpPr/>
          <p:nvPr/>
        </p:nvSpPr>
        <p:spPr>
          <a:xfrm>
            <a:off x="5212080" y="2488270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7B8F7AA-CC82-5B19-D6B2-620CACDEC011}"/>
              </a:ext>
            </a:extLst>
          </p:cNvPr>
          <p:cNvCxnSpPr>
            <a:cxnSpLocks/>
          </p:cNvCxnSpPr>
          <p:nvPr/>
        </p:nvCxnSpPr>
        <p:spPr>
          <a:xfrm flipH="1">
            <a:off x="4658988" y="2829827"/>
            <a:ext cx="206907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57CC832-E9F9-6905-91E7-6319752FE676}"/>
              </a:ext>
            </a:extLst>
          </p:cNvPr>
          <p:cNvCxnSpPr/>
          <p:nvPr/>
        </p:nvCxnSpPr>
        <p:spPr>
          <a:xfrm>
            <a:off x="4697128" y="3078479"/>
            <a:ext cx="203093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540F3B-4BE4-F9B5-14DC-7528FBE29A80}"/>
              </a:ext>
            </a:extLst>
          </p:cNvPr>
          <p:cNvSpPr txBox="1"/>
          <p:nvPr/>
        </p:nvSpPr>
        <p:spPr>
          <a:xfrm>
            <a:off x="6266046" y="2348564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</a:t>
            </a:r>
            <a:endParaRPr lang="en-BE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94EE4B-A7A2-FD0B-CF6D-3BA958B25438}"/>
              </a:ext>
            </a:extLst>
          </p:cNvPr>
          <p:cNvSpPr txBox="1"/>
          <p:nvPr/>
        </p:nvSpPr>
        <p:spPr>
          <a:xfrm>
            <a:off x="6266046" y="3142465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  <a:endParaRPr lang="en-BE" dirty="0"/>
          </a:p>
        </p:txBody>
      </p:sp>
      <p:sp>
        <p:nvSpPr>
          <p:cNvPr id="33" name="Minus Sign 32">
            <a:extLst>
              <a:ext uri="{FF2B5EF4-FFF2-40B4-BE49-F238E27FC236}">
                <a16:creationId xmlns:a16="http://schemas.microsoft.com/office/drawing/2014/main" id="{17F67F5E-353E-FD61-1698-16C2EF097C1D}"/>
              </a:ext>
            </a:extLst>
          </p:cNvPr>
          <p:cNvSpPr/>
          <p:nvPr/>
        </p:nvSpPr>
        <p:spPr>
          <a:xfrm>
            <a:off x="5864100" y="2717896"/>
            <a:ext cx="524760" cy="524760"/>
          </a:xfrm>
          <a:prstGeom prst="mathMinu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4" name="Plus Sign 33">
            <a:extLst>
              <a:ext uri="{FF2B5EF4-FFF2-40B4-BE49-F238E27FC236}">
                <a16:creationId xmlns:a16="http://schemas.microsoft.com/office/drawing/2014/main" id="{1558D52E-FFB2-B56F-AF49-39437E92042A}"/>
              </a:ext>
            </a:extLst>
          </p:cNvPr>
          <p:cNvSpPr/>
          <p:nvPr/>
        </p:nvSpPr>
        <p:spPr>
          <a:xfrm>
            <a:off x="5212080" y="2717896"/>
            <a:ext cx="524757" cy="524757"/>
          </a:xfrm>
          <a:prstGeom prst="mathPlu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4CC3076-D1B6-567E-4312-4D739594C719}"/>
              </a:ext>
            </a:extLst>
          </p:cNvPr>
          <p:cNvSpPr/>
          <p:nvPr/>
        </p:nvSpPr>
        <p:spPr>
          <a:xfrm>
            <a:off x="6935002" y="1721300"/>
            <a:ext cx="1742173" cy="2467088"/>
          </a:xfrm>
          <a:custGeom>
            <a:avLst/>
            <a:gdLst>
              <a:gd name="connsiteX0" fmla="*/ 0 w 1742173"/>
              <a:gd name="connsiteY0" fmla="*/ 0 h 2467088"/>
              <a:gd name="connsiteX1" fmla="*/ 1742173 w 1742173"/>
              <a:gd name="connsiteY1" fmla="*/ 0 h 2467088"/>
              <a:gd name="connsiteX2" fmla="*/ 1742173 w 1742173"/>
              <a:gd name="connsiteY2" fmla="*/ 2467088 h 2467088"/>
              <a:gd name="connsiteX3" fmla="*/ 0 w 1742173"/>
              <a:gd name="connsiteY3" fmla="*/ 2467088 h 2467088"/>
              <a:gd name="connsiteX4" fmla="*/ 0 w 1742173"/>
              <a:gd name="connsiteY4" fmla="*/ 0 h 2467088"/>
              <a:gd name="connsiteX0" fmla="*/ 0 w 1742173"/>
              <a:gd name="connsiteY0" fmla="*/ 750771 h 2467088"/>
              <a:gd name="connsiteX1" fmla="*/ 1742173 w 1742173"/>
              <a:gd name="connsiteY1" fmla="*/ 0 h 2467088"/>
              <a:gd name="connsiteX2" fmla="*/ 1742173 w 1742173"/>
              <a:gd name="connsiteY2" fmla="*/ 2467088 h 2467088"/>
              <a:gd name="connsiteX3" fmla="*/ 0 w 1742173"/>
              <a:gd name="connsiteY3" fmla="*/ 2467088 h 2467088"/>
              <a:gd name="connsiteX4" fmla="*/ 0 w 1742173"/>
              <a:gd name="connsiteY4" fmla="*/ 750771 h 2467088"/>
              <a:gd name="connsiteX0" fmla="*/ 0 w 1742173"/>
              <a:gd name="connsiteY0" fmla="*/ 750771 h 2467088"/>
              <a:gd name="connsiteX1" fmla="*/ 1742173 w 1742173"/>
              <a:gd name="connsiteY1" fmla="*/ 0 h 2467088"/>
              <a:gd name="connsiteX2" fmla="*/ 1742173 w 1742173"/>
              <a:gd name="connsiteY2" fmla="*/ 2467088 h 2467088"/>
              <a:gd name="connsiteX3" fmla="*/ 19250 w 1742173"/>
              <a:gd name="connsiteY3" fmla="*/ 1716318 h 2467088"/>
              <a:gd name="connsiteX4" fmla="*/ 0 w 1742173"/>
              <a:gd name="connsiteY4" fmla="*/ 750771 h 2467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2173" h="2467088">
                <a:moveTo>
                  <a:pt x="0" y="750771"/>
                </a:moveTo>
                <a:lnTo>
                  <a:pt x="1742173" y="0"/>
                </a:lnTo>
                <a:lnTo>
                  <a:pt x="1742173" y="2467088"/>
                </a:lnTo>
                <a:lnTo>
                  <a:pt x="19250" y="1716318"/>
                </a:lnTo>
                <a:lnTo>
                  <a:pt x="0" y="750771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5D0556-4194-6863-CBEE-0BAA8073337C}"/>
              </a:ext>
            </a:extLst>
          </p:cNvPr>
          <p:cNvSpPr txBox="1"/>
          <p:nvPr/>
        </p:nvSpPr>
        <p:spPr>
          <a:xfrm>
            <a:off x="7040880" y="1173581"/>
            <a:ext cx="1636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Spatial coordinates mirror</a:t>
            </a:r>
            <a:endParaRPr lang="en-BE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DF839C5-FDC1-7A7B-C3C2-E57EEB70F744}"/>
              </a:ext>
            </a:extLst>
          </p:cNvPr>
          <p:cNvSpPr/>
          <p:nvPr/>
        </p:nvSpPr>
        <p:spPr>
          <a:xfrm>
            <a:off x="9378223" y="2457789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531030A-3D31-F2B3-9621-11D8F1EB746B}"/>
              </a:ext>
            </a:extLst>
          </p:cNvPr>
          <p:cNvCxnSpPr>
            <a:cxnSpLocks/>
          </p:cNvCxnSpPr>
          <p:nvPr/>
        </p:nvCxnSpPr>
        <p:spPr>
          <a:xfrm flipH="1">
            <a:off x="8825131" y="2799346"/>
            <a:ext cx="206907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1CD0347-A7D0-05E8-D4B2-FA121BB4E426}"/>
              </a:ext>
            </a:extLst>
          </p:cNvPr>
          <p:cNvCxnSpPr/>
          <p:nvPr/>
        </p:nvCxnSpPr>
        <p:spPr>
          <a:xfrm>
            <a:off x="8863271" y="3047998"/>
            <a:ext cx="2030931" cy="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A4E2F18-0548-F0EA-9D29-C616DBAD69D4}"/>
              </a:ext>
            </a:extLst>
          </p:cNvPr>
          <p:cNvSpPr txBox="1"/>
          <p:nvPr/>
        </p:nvSpPr>
        <p:spPr>
          <a:xfrm>
            <a:off x="10432189" y="2318083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</a:t>
            </a:r>
            <a:endParaRPr lang="en-BE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934E985-12AC-8A44-3FD0-B8F8FA8229A0}"/>
              </a:ext>
            </a:extLst>
          </p:cNvPr>
          <p:cNvSpPr txBox="1"/>
          <p:nvPr/>
        </p:nvSpPr>
        <p:spPr>
          <a:xfrm>
            <a:off x="10432189" y="3111984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  <a:endParaRPr lang="en-BE" dirty="0"/>
          </a:p>
        </p:txBody>
      </p:sp>
      <p:sp>
        <p:nvSpPr>
          <p:cNvPr id="42" name="Minus Sign 41">
            <a:extLst>
              <a:ext uri="{FF2B5EF4-FFF2-40B4-BE49-F238E27FC236}">
                <a16:creationId xmlns:a16="http://schemas.microsoft.com/office/drawing/2014/main" id="{52858A9D-F41A-5448-B5D5-9028B1BBDB45}"/>
              </a:ext>
            </a:extLst>
          </p:cNvPr>
          <p:cNvSpPr/>
          <p:nvPr/>
        </p:nvSpPr>
        <p:spPr>
          <a:xfrm>
            <a:off x="9238657" y="2681622"/>
            <a:ext cx="524760" cy="524760"/>
          </a:xfrm>
          <a:prstGeom prst="mathMinu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3" name="Plus Sign 42">
            <a:extLst>
              <a:ext uri="{FF2B5EF4-FFF2-40B4-BE49-F238E27FC236}">
                <a16:creationId xmlns:a16="http://schemas.microsoft.com/office/drawing/2014/main" id="{BD0779AC-AC52-F22B-D834-1C08F850E5CA}"/>
              </a:ext>
            </a:extLst>
          </p:cNvPr>
          <p:cNvSpPr/>
          <p:nvPr/>
        </p:nvSpPr>
        <p:spPr>
          <a:xfrm>
            <a:off x="9878736" y="2683091"/>
            <a:ext cx="524757" cy="524757"/>
          </a:xfrm>
          <a:prstGeom prst="mathPlu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236057B-6040-E52F-A8B4-8519813C9B45}"/>
              </a:ext>
            </a:extLst>
          </p:cNvPr>
          <p:cNvSpPr/>
          <p:nvPr/>
        </p:nvSpPr>
        <p:spPr>
          <a:xfrm>
            <a:off x="2361392" y="2486665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D6FD70F-0B9A-7BF5-3E96-700F8124B98E}"/>
              </a:ext>
            </a:extLst>
          </p:cNvPr>
          <p:cNvCxnSpPr>
            <a:cxnSpLocks/>
          </p:cNvCxnSpPr>
          <p:nvPr/>
        </p:nvCxnSpPr>
        <p:spPr>
          <a:xfrm flipH="1">
            <a:off x="1808300" y="2828222"/>
            <a:ext cx="2069071" cy="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E27AE94-23AB-B7C1-CDFA-848AB8FC4F8D}"/>
              </a:ext>
            </a:extLst>
          </p:cNvPr>
          <p:cNvCxnSpPr/>
          <p:nvPr/>
        </p:nvCxnSpPr>
        <p:spPr>
          <a:xfrm>
            <a:off x="1846440" y="3076874"/>
            <a:ext cx="203093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87982ED-2505-825D-3490-1ECFA85BEC37}"/>
              </a:ext>
            </a:extLst>
          </p:cNvPr>
          <p:cNvSpPr txBox="1"/>
          <p:nvPr/>
        </p:nvSpPr>
        <p:spPr>
          <a:xfrm>
            <a:off x="3415358" y="2346959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</a:t>
            </a:r>
            <a:endParaRPr lang="en-BE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3BB970-23BC-CA35-39D2-9DB16E5093FF}"/>
              </a:ext>
            </a:extLst>
          </p:cNvPr>
          <p:cNvSpPr txBox="1"/>
          <p:nvPr/>
        </p:nvSpPr>
        <p:spPr>
          <a:xfrm>
            <a:off x="3415358" y="3140860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  <a:endParaRPr lang="en-BE" dirty="0"/>
          </a:p>
        </p:txBody>
      </p:sp>
      <p:sp>
        <p:nvSpPr>
          <p:cNvPr id="49" name="Minus Sign 48">
            <a:extLst>
              <a:ext uri="{FF2B5EF4-FFF2-40B4-BE49-F238E27FC236}">
                <a16:creationId xmlns:a16="http://schemas.microsoft.com/office/drawing/2014/main" id="{DDE09943-F9E7-B03A-1296-F0CD750D9BFE}"/>
              </a:ext>
            </a:extLst>
          </p:cNvPr>
          <p:cNvSpPr/>
          <p:nvPr/>
        </p:nvSpPr>
        <p:spPr>
          <a:xfrm>
            <a:off x="3013412" y="2716291"/>
            <a:ext cx="524760" cy="524760"/>
          </a:xfrm>
          <a:prstGeom prst="mathMinu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0" name="Plus Sign 49">
            <a:extLst>
              <a:ext uri="{FF2B5EF4-FFF2-40B4-BE49-F238E27FC236}">
                <a16:creationId xmlns:a16="http://schemas.microsoft.com/office/drawing/2014/main" id="{28F12431-9E3B-559A-1613-02FCF9B7C60F}"/>
              </a:ext>
            </a:extLst>
          </p:cNvPr>
          <p:cNvSpPr/>
          <p:nvPr/>
        </p:nvSpPr>
        <p:spPr>
          <a:xfrm>
            <a:off x="2361392" y="2716291"/>
            <a:ext cx="524757" cy="524757"/>
          </a:xfrm>
          <a:prstGeom prst="mathPlu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DCE86DD-56A4-4DB0-2973-49DB0A3DB0A1}"/>
              </a:ext>
            </a:extLst>
          </p:cNvPr>
          <p:cNvSpPr txBox="1"/>
          <p:nvPr/>
        </p:nvSpPr>
        <p:spPr>
          <a:xfrm>
            <a:off x="2200882" y="1437629"/>
            <a:ext cx="162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reversal</a:t>
            </a:r>
            <a:endParaRPr lang="en-B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DB1679-F01F-975E-2972-35F8FAFCE679}"/>
              </a:ext>
            </a:extLst>
          </p:cNvPr>
          <p:cNvSpPr txBox="1"/>
          <p:nvPr/>
        </p:nvSpPr>
        <p:spPr>
          <a:xfrm>
            <a:off x="888427" y="6253347"/>
            <a:ext cx="5642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Inspired from Nick </a:t>
            </a:r>
            <a:r>
              <a:rPr lang="en-GB" sz="1600" dirty="0" err="1">
                <a:solidFill>
                  <a:schemeClr val="bg1"/>
                </a:solidFill>
              </a:rPr>
              <a:t>Hutzler’s</a:t>
            </a:r>
            <a:r>
              <a:rPr lang="en-GB" sz="1600" dirty="0">
                <a:solidFill>
                  <a:schemeClr val="bg1"/>
                </a:solidFill>
              </a:rPr>
              <a:t> talk at TRISEP (2022)</a:t>
            </a:r>
          </a:p>
          <a:p>
            <a:r>
              <a:rPr lang="en-GB" sz="1600" dirty="0">
                <a:solidFill>
                  <a:schemeClr val="bg1"/>
                </a:solidFill>
              </a:rPr>
              <a:t>https://www.hutzlerlab.com/teaching/trisep-2022</a:t>
            </a:r>
            <a:endParaRPr lang="en-B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69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A2F32-4E85-87AC-A6C3-0FCE350D4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7BCA2-42A6-B4A3-09D8-123578789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13475" cy="651433"/>
          </a:xfrm>
        </p:spPr>
        <p:txBody>
          <a:bodyPr/>
          <a:lstStyle/>
          <a:p>
            <a:r>
              <a:rPr lang="en-US" dirty="0"/>
              <a:t>ISOLDE TISD 2024: October-December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215309C-6F2D-FB72-9FAB-A9738F3910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3035" t="52607" r="10586" b="23685"/>
          <a:stretch/>
        </p:blipFill>
        <p:spPr>
          <a:xfrm>
            <a:off x="3666551" y="1556891"/>
            <a:ext cx="7037961" cy="273238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2AD07-FCF8-240A-D7F4-1A5315FC0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6FE75-E5ED-45E1-A8D2-E85056BD9B6A}" type="slidenum">
              <a:rPr lang="en-GB" smtClean="0"/>
              <a:t>4</a:t>
            </a:fld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0CD2473-A2F7-6CA4-478B-A47D2980D47B}"/>
              </a:ext>
            </a:extLst>
          </p:cNvPr>
          <p:cNvSpPr txBox="1"/>
          <p:nvPr/>
        </p:nvSpPr>
        <p:spPr bwMode="auto">
          <a:xfrm>
            <a:off x="9148162" y="473106"/>
            <a:ext cx="25869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RaF</a:t>
            </a:r>
            <a:r>
              <a:rPr lang="en-CA" baseline="30000" dirty="0"/>
              <a:t>-</a:t>
            </a:r>
            <a:r>
              <a:rPr lang="en-CA" dirty="0"/>
              <a:t>: </a:t>
            </a:r>
            <a:r>
              <a:rPr lang="en-CA" sz="1200" dirty="0"/>
              <a:t>negative molecules through double charge-exchange</a:t>
            </a:r>
            <a:endParaRPr lang="en-CH" sz="12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2BC9954-565C-1D48-8F54-466D5A3FF20A}"/>
              </a:ext>
            </a:extLst>
          </p:cNvPr>
          <p:cNvSpPr/>
          <p:nvPr/>
        </p:nvSpPr>
        <p:spPr>
          <a:xfrm>
            <a:off x="9852218" y="1900248"/>
            <a:ext cx="547192" cy="541285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EFF1D49-0F14-9808-2B3A-FD5AB38BC356}"/>
              </a:ext>
            </a:extLst>
          </p:cNvPr>
          <p:cNvCxnSpPr>
            <a:cxnSpLocks/>
            <a:stCxn id="46" idx="2"/>
            <a:endCxn id="47" idx="0"/>
          </p:cNvCxnSpPr>
          <p:nvPr/>
        </p:nvCxnSpPr>
        <p:spPr>
          <a:xfrm flipH="1">
            <a:off x="10125814" y="1027104"/>
            <a:ext cx="315835" cy="873144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B0EF534C-EC45-B4CF-3169-328EA1032BB0}"/>
              </a:ext>
            </a:extLst>
          </p:cNvPr>
          <p:cNvSpPr/>
          <p:nvPr/>
        </p:nvSpPr>
        <p:spPr>
          <a:xfrm>
            <a:off x="551384" y="5661248"/>
            <a:ext cx="2232248" cy="362966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TISD team on shift</a:t>
            </a:r>
            <a:endParaRPr lang="en-CH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012B657-AB54-DD65-1F9C-EF622CF19CB2}"/>
              </a:ext>
            </a:extLst>
          </p:cNvPr>
          <p:cNvSpPr/>
          <p:nvPr/>
        </p:nvSpPr>
        <p:spPr>
          <a:xfrm>
            <a:off x="3145723" y="5533516"/>
            <a:ext cx="3161861" cy="618429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Nonstandard target/beam development for operation</a:t>
            </a:r>
            <a:endParaRPr lang="en-CH">
              <a:solidFill>
                <a:schemeClr val="tx1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C9C58C4-D653-3808-39BE-9BE5E13B1989}"/>
              </a:ext>
            </a:extLst>
          </p:cNvPr>
          <p:cNvSpPr txBox="1"/>
          <p:nvPr/>
        </p:nvSpPr>
        <p:spPr bwMode="auto">
          <a:xfrm>
            <a:off x="3833859" y="4850174"/>
            <a:ext cx="1470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Cold quartz</a:t>
            </a:r>
            <a:endParaRPr lang="en-CH" sz="1200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7F58CF3-3365-EB90-7ED6-929929E99357}"/>
              </a:ext>
            </a:extLst>
          </p:cNvPr>
          <p:cNvSpPr/>
          <p:nvPr/>
        </p:nvSpPr>
        <p:spPr>
          <a:xfrm>
            <a:off x="4399656" y="3040215"/>
            <a:ext cx="547193" cy="1041444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0149B23E-513C-49B1-4FCE-857E04A1F922}"/>
              </a:ext>
            </a:extLst>
          </p:cNvPr>
          <p:cNvCxnSpPr>
            <a:cxnSpLocks/>
            <a:stCxn id="110" idx="0"/>
            <a:endCxn id="111" idx="2"/>
          </p:cNvCxnSpPr>
          <p:nvPr/>
        </p:nvCxnSpPr>
        <p:spPr>
          <a:xfrm flipV="1">
            <a:off x="4568886" y="4081659"/>
            <a:ext cx="104367" cy="76851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04AB399-15A4-31CE-FE75-85DB1466695C}"/>
              </a:ext>
            </a:extLst>
          </p:cNvPr>
          <p:cNvSpPr txBox="1"/>
          <p:nvPr/>
        </p:nvSpPr>
        <p:spPr bwMode="auto">
          <a:xfrm>
            <a:off x="8286980" y="4562445"/>
            <a:ext cx="23596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Nb foil target: </a:t>
            </a:r>
            <a:r>
              <a:rPr lang="en-CA" sz="1200" dirty="0"/>
              <a:t>target material development, yields for users</a:t>
            </a:r>
            <a:endParaRPr lang="en-CH" sz="12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27B77C5-F718-4E8C-C48D-ADC19D231206}"/>
              </a:ext>
            </a:extLst>
          </p:cNvPr>
          <p:cNvSpPr/>
          <p:nvPr/>
        </p:nvSpPr>
        <p:spPr>
          <a:xfrm>
            <a:off x="7257033" y="2289690"/>
            <a:ext cx="547192" cy="541285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FFFE369-79B6-76C7-A216-FC4B1D3D194C}"/>
              </a:ext>
            </a:extLst>
          </p:cNvPr>
          <p:cNvCxnSpPr>
            <a:cxnSpLocks/>
            <a:stCxn id="19" idx="0"/>
            <a:endCxn id="23" idx="2"/>
          </p:cNvCxnSpPr>
          <p:nvPr/>
        </p:nvCxnSpPr>
        <p:spPr>
          <a:xfrm flipH="1" flipV="1">
            <a:off x="7530629" y="2830975"/>
            <a:ext cx="1936200" cy="1731470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8392849-B797-D2B6-FAB3-E5848B08A74F}"/>
              </a:ext>
            </a:extLst>
          </p:cNvPr>
          <p:cNvSpPr txBox="1"/>
          <p:nvPr/>
        </p:nvSpPr>
        <p:spPr bwMode="auto">
          <a:xfrm>
            <a:off x="4151784" y="944168"/>
            <a:ext cx="1728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CeF</a:t>
            </a:r>
            <a:r>
              <a:rPr lang="en-CA" baseline="-25000" dirty="0" err="1"/>
              <a:t>x</a:t>
            </a:r>
            <a:r>
              <a:rPr lang="en-CA" dirty="0"/>
              <a:t>: </a:t>
            </a:r>
            <a:r>
              <a:rPr lang="en-CA" sz="1200" dirty="0"/>
              <a:t>molecular beam development</a:t>
            </a:r>
            <a:endParaRPr lang="en-CH" sz="1200" baseline="-25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84ACD3E-6219-8F29-38D3-ACA15C67AA04}"/>
              </a:ext>
            </a:extLst>
          </p:cNvPr>
          <p:cNvSpPr/>
          <p:nvPr/>
        </p:nvSpPr>
        <p:spPr>
          <a:xfrm>
            <a:off x="6598133" y="1700807"/>
            <a:ext cx="647020" cy="987981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3C96EE9-DF39-38D9-878E-1347CBD1FD11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5015880" y="1498166"/>
            <a:ext cx="1582253" cy="66990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007140C5-DA3F-704E-8426-746760026297}"/>
              </a:ext>
            </a:extLst>
          </p:cNvPr>
          <p:cNvSpPr/>
          <p:nvPr/>
        </p:nvSpPr>
        <p:spPr>
          <a:xfrm>
            <a:off x="3812775" y="3501007"/>
            <a:ext cx="586881" cy="587451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CBB554E-15A2-527E-7B6B-F95D6C666C50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4151784" y="1498166"/>
            <a:ext cx="864096" cy="200284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BC15771-8B03-3039-5025-AFB483471BE4}"/>
              </a:ext>
            </a:extLst>
          </p:cNvPr>
          <p:cNvSpPr txBox="1"/>
          <p:nvPr/>
        </p:nvSpPr>
        <p:spPr bwMode="auto">
          <a:xfrm>
            <a:off x="1199742" y="1233963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LOI270 in-trap decay: </a:t>
            </a:r>
            <a:r>
              <a:rPr lang="en-CA" sz="1200" dirty="0"/>
              <a:t>beam development</a:t>
            </a:r>
            <a:endParaRPr lang="en-CH" sz="12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B6433D-55C4-68FA-4E75-61B733B26399}"/>
              </a:ext>
            </a:extLst>
          </p:cNvPr>
          <p:cNvSpPr/>
          <p:nvPr/>
        </p:nvSpPr>
        <p:spPr>
          <a:xfrm>
            <a:off x="4399657" y="2594491"/>
            <a:ext cx="547192" cy="242927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00312F4-86AB-E81F-BCCD-8F36A70D4384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2315866" y="1880294"/>
            <a:ext cx="2083790" cy="803095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BE146A6F-28AC-278C-0AFE-D8F46C16F639}"/>
              </a:ext>
            </a:extLst>
          </p:cNvPr>
          <p:cNvSpPr txBox="1"/>
          <p:nvPr/>
        </p:nvSpPr>
        <p:spPr bwMode="auto">
          <a:xfrm>
            <a:off x="6691235" y="5336826"/>
            <a:ext cx="19250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Winter physics: </a:t>
            </a:r>
            <a:r>
              <a:rPr lang="en-CA" sz="1200" dirty="0"/>
              <a:t>Fr from Ac decay</a:t>
            </a:r>
            <a:endParaRPr lang="en-CH" sz="120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DD50FBD-A854-91C4-E63B-51FB29660831}"/>
              </a:ext>
            </a:extLst>
          </p:cNvPr>
          <p:cNvSpPr/>
          <p:nvPr/>
        </p:nvSpPr>
        <p:spPr>
          <a:xfrm>
            <a:off x="7257032" y="3362841"/>
            <a:ext cx="547193" cy="705312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101600">
              <a:schemeClr val="accent2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42F4BEE-33B4-146D-22E4-4BDEBB9F2FFE}"/>
              </a:ext>
            </a:extLst>
          </p:cNvPr>
          <p:cNvCxnSpPr>
            <a:cxnSpLocks/>
            <a:stCxn id="61" idx="0"/>
            <a:endCxn id="62" idx="2"/>
          </p:cNvCxnSpPr>
          <p:nvPr/>
        </p:nvCxnSpPr>
        <p:spPr>
          <a:xfrm flipH="1" flipV="1">
            <a:off x="7530629" y="4068153"/>
            <a:ext cx="123129" cy="126867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D687D6BA-FC9E-B0CB-0A42-3BB85A5D3034}"/>
              </a:ext>
            </a:extLst>
          </p:cNvPr>
          <p:cNvSpPr txBox="1"/>
          <p:nvPr/>
        </p:nvSpPr>
        <p:spPr bwMode="auto">
          <a:xfrm>
            <a:off x="6412325" y="920991"/>
            <a:ext cx="19453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TISD: </a:t>
            </a:r>
            <a:r>
              <a:rPr lang="en-CA" sz="1200" dirty="0" err="1"/>
              <a:t>TbF</a:t>
            </a:r>
            <a:r>
              <a:rPr lang="en-CA" sz="1200" baseline="-25000" dirty="0" err="1"/>
              <a:t>x</a:t>
            </a:r>
            <a:r>
              <a:rPr lang="en-CA" sz="1200" dirty="0"/>
              <a:t> from tantalum foils</a:t>
            </a:r>
            <a:endParaRPr lang="en-CH" sz="12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284970A-7304-03A6-4C9A-F169899775AF}"/>
              </a:ext>
            </a:extLst>
          </p:cNvPr>
          <p:cNvSpPr/>
          <p:nvPr/>
        </p:nvSpPr>
        <p:spPr>
          <a:xfrm>
            <a:off x="7258542" y="1745877"/>
            <a:ext cx="547192" cy="310717"/>
          </a:xfrm>
          <a:prstGeom prst="rect">
            <a:avLst/>
          </a:prstGeom>
          <a:noFill/>
          <a:ln>
            <a:solidFill>
              <a:srgbClr val="FF9300"/>
            </a:solidFill>
          </a:ln>
          <a:effectLst>
            <a:glow rad="101600">
              <a:srgbClr val="FF93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C0C8416-8612-8403-61C0-4B2C4C79B273}"/>
              </a:ext>
            </a:extLst>
          </p:cNvPr>
          <p:cNvCxnSpPr>
            <a:cxnSpLocks/>
            <a:stCxn id="73" idx="2"/>
            <a:endCxn id="74" idx="0"/>
          </p:cNvCxnSpPr>
          <p:nvPr/>
        </p:nvCxnSpPr>
        <p:spPr>
          <a:xfrm>
            <a:off x="7385000" y="1474989"/>
            <a:ext cx="147138" cy="270888"/>
          </a:xfrm>
          <a:prstGeom prst="straightConnector1">
            <a:avLst/>
          </a:prstGeom>
          <a:ln w="28575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EA9F947-D99B-947D-A48D-A1D1C8AEB352}"/>
              </a:ext>
            </a:extLst>
          </p:cNvPr>
          <p:cNvSpPr txBox="1"/>
          <p:nvPr/>
        </p:nvSpPr>
        <p:spPr bwMode="auto">
          <a:xfrm>
            <a:off x="11253607" y="5886470"/>
            <a:ext cx="844393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M. Au</a:t>
            </a:r>
          </a:p>
        </p:txBody>
      </p:sp>
    </p:spTree>
    <p:extLst>
      <p:ext uri="{BB962C8B-B14F-4D97-AF65-F5344CB8AC3E}">
        <p14:creationId xmlns:p14="http://schemas.microsoft.com/office/powerpoint/2010/main" val="2019394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3AFB80D5-9B3C-30A2-4F6D-027E5A93C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1649" y="373593"/>
            <a:ext cx="5695000" cy="1065742"/>
          </a:xfrm>
        </p:spPr>
        <p:txBody>
          <a:bodyPr/>
          <a:lstStyle/>
          <a:p>
            <a:pPr algn="r"/>
            <a:r>
              <a:rPr lang="en-US" dirty="0"/>
              <a:t>TISD online experiments</a:t>
            </a:r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B169E6-F9D5-DE69-A89C-107790690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81" name="Oval 380">
            <a:extLst>
              <a:ext uri="{FF2B5EF4-FFF2-40B4-BE49-F238E27FC236}">
                <a16:creationId xmlns:a16="http://schemas.microsoft.com/office/drawing/2014/main" id="{0F7B4AB3-2606-B46E-EDC4-461583D08B10}"/>
              </a:ext>
            </a:extLst>
          </p:cNvPr>
          <p:cNvSpPr>
            <a:spLocks noChangeAspect="1"/>
          </p:cNvSpPr>
          <p:nvPr/>
        </p:nvSpPr>
        <p:spPr bwMode="auto">
          <a:xfrm rot="10800000">
            <a:off x="9336986" y="1456347"/>
            <a:ext cx="90000" cy="90000"/>
          </a:xfrm>
          <a:prstGeom prst="ellipse">
            <a:avLst/>
          </a:prstGeom>
          <a:gradFill flip="none" rotWithShape="1">
            <a:gsLst>
              <a:gs pos="22000">
                <a:srgbClr val="DEC8EE"/>
              </a:gs>
              <a:gs pos="1000">
                <a:srgbClr val="7030A0"/>
              </a:gs>
              <a:gs pos="37000">
                <a:srgbClr val="955DEF"/>
              </a:gs>
              <a:gs pos="64000">
                <a:srgbClr val="7030A0"/>
              </a:gs>
              <a:gs pos="80000">
                <a:srgbClr val="510E84"/>
              </a:gs>
              <a:gs pos="100000">
                <a:srgbClr val="7030A0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82" name="Oval 381">
            <a:extLst>
              <a:ext uri="{FF2B5EF4-FFF2-40B4-BE49-F238E27FC236}">
                <a16:creationId xmlns:a16="http://schemas.microsoft.com/office/drawing/2014/main" id="{5E5D3845-1DDC-8F61-94FA-DD2ABAABB3D0}"/>
              </a:ext>
            </a:extLst>
          </p:cNvPr>
          <p:cNvSpPr>
            <a:spLocks noChangeAspect="1"/>
          </p:cNvSpPr>
          <p:nvPr/>
        </p:nvSpPr>
        <p:spPr bwMode="auto">
          <a:xfrm rot="10800000">
            <a:off x="9336986" y="1125240"/>
            <a:ext cx="90000" cy="90000"/>
          </a:xfrm>
          <a:prstGeom prst="ellipse">
            <a:avLst/>
          </a:prstGeom>
          <a:gradFill flip="none" rotWithShape="1">
            <a:gsLst>
              <a:gs pos="22000">
                <a:srgbClr val="DEC8EE"/>
              </a:gs>
              <a:gs pos="1000">
                <a:srgbClr val="7030A0"/>
              </a:gs>
              <a:gs pos="37000">
                <a:srgbClr val="955DEF"/>
              </a:gs>
              <a:gs pos="64000">
                <a:srgbClr val="7030A0"/>
              </a:gs>
              <a:gs pos="80000">
                <a:srgbClr val="510E84"/>
              </a:gs>
              <a:gs pos="100000">
                <a:srgbClr val="7030A0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388B1D52-74B0-2F58-EF50-446F4825F1DE}"/>
              </a:ext>
            </a:extLst>
          </p:cNvPr>
          <p:cNvGrpSpPr/>
          <p:nvPr/>
        </p:nvGrpSpPr>
        <p:grpSpPr>
          <a:xfrm>
            <a:off x="9289305" y="2132856"/>
            <a:ext cx="137681" cy="129215"/>
            <a:chOff x="574728" y="1489917"/>
            <a:chExt cx="137681" cy="129215"/>
          </a:xfrm>
        </p:grpSpPr>
        <p:sp>
          <p:nvSpPr>
            <p:cNvPr id="384" name="Oval 383">
              <a:extLst>
                <a:ext uri="{FF2B5EF4-FFF2-40B4-BE49-F238E27FC236}">
                  <a16:creationId xmlns:a16="http://schemas.microsoft.com/office/drawing/2014/main" id="{4833C8D1-B883-369D-9C80-CF8B778EB04A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622409" y="1489917"/>
              <a:ext cx="90000" cy="88801"/>
            </a:xfrm>
            <a:prstGeom prst="ellipse">
              <a:avLst/>
            </a:prstGeom>
            <a:gradFill>
              <a:gsLst>
                <a:gs pos="0">
                  <a:srgbClr val="EF2929">
                    <a:tint val="73000"/>
                    <a:satMod val="150000"/>
                  </a:srgbClr>
                </a:gs>
                <a:gs pos="25000">
                  <a:srgbClr val="EF2929">
                    <a:tint val="96000"/>
                    <a:shade val="80000"/>
                    <a:satMod val="105000"/>
                  </a:srgbClr>
                </a:gs>
                <a:gs pos="38000">
                  <a:srgbClr val="EF2929">
                    <a:tint val="96000"/>
                    <a:shade val="59000"/>
                    <a:satMod val="120000"/>
                  </a:srgbClr>
                </a:gs>
                <a:gs pos="55000">
                  <a:srgbClr val="EF2929">
                    <a:shade val="57000"/>
                    <a:satMod val="120000"/>
                  </a:srgbClr>
                </a:gs>
                <a:gs pos="80000">
                  <a:srgbClr val="EF2929">
                    <a:shade val="56000"/>
                    <a:satMod val="145000"/>
                  </a:srgbClr>
                </a:gs>
                <a:gs pos="88000">
                  <a:srgbClr val="EF2929">
                    <a:shade val="63000"/>
                    <a:satMod val="160000"/>
                  </a:srgbClr>
                </a:gs>
                <a:gs pos="100000">
                  <a:srgbClr val="EF2929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5" name="Oval 384">
              <a:extLst>
                <a:ext uri="{FF2B5EF4-FFF2-40B4-BE49-F238E27FC236}">
                  <a16:creationId xmlns:a16="http://schemas.microsoft.com/office/drawing/2014/main" id="{F8A09FC9-8B8F-EA08-05F3-E8EFC9785A62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574728" y="1530331"/>
              <a:ext cx="90000" cy="88801"/>
            </a:xfrm>
            <a:prstGeom prst="ellipse">
              <a:avLst/>
            </a:prstGeom>
            <a:gradFill>
              <a:gsLst>
                <a:gs pos="0">
                  <a:srgbClr val="8AE234">
                    <a:tint val="73000"/>
                    <a:satMod val="150000"/>
                  </a:srgbClr>
                </a:gs>
                <a:gs pos="25000">
                  <a:srgbClr val="8AE234">
                    <a:tint val="96000"/>
                    <a:shade val="80000"/>
                    <a:satMod val="105000"/>
                  </a:srgbClr>
                </a:gs>
                <a:gs pos="38000">
                  <a:srgbClr val="8AE234">
                    <a:tint val="96000"/>
                    <a:shade val="59000"/>
                    <a:satMod val="120000"/>
                  </a:srgbClr>
                </a:gs>
                <a:gs pos="55000">
                  <a:srgbClr val="8AE234">
                    <a:shade val="57000"/>
                    <a:satMod val="120000"/>
                  </a:srgbClr>
                </a:gs>
                <a:gs pos="80000">
                  <a:srgbClr val="8AE234">
                    <a:shade val="56000"/>
                    <a:satMod val="145000"/>
                  </a:srgbClr>
                </a:gs>
                <a:gs pos="88000">
                  <a:srgbClr val="8AE234">
                    <a:shade val="63000"/>
                    <a:satMod val="160000"/>
                  </a:srgbClr>
                </a:gs>
                <a:gs pos="100000">
                  <a:srgbClr val="8AE234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86" name="TextBox 385">
            <a:extLst>
              <a:ext uri="{FF2B5EF4-FFF2-40B4-BE49-F238E27FC236}">
                <a16:creationId xmlns:a16="http://schemas.microsoft.com/office/drawing/2014/main" id="{49296BF2-AEF6-3DB3-E073-B71AC3076271}"/>
              </a:ext>
            </a:extLst>
          </p:cNvPr>
          <p:cNvSpPr txBox="1"/>
          <p:nvPr/>
        </p:nvSpPr>
        <p:spPr>
          <a:xfrm>
            <a:off x="9486646" y="1017804"/>
            <a:ext cx="1474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Contaminant ions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E04976C7-AC07-2761-4751-62DD018B5E65}"/>
              </a:ext>
            </a:extLst>
          </p:cNvPr>
          <p:cNvSpPr txBox="1"/>
          <p:nvPr/>
        </p:nvSpPr>
        <p:spPr>
          <a:xfrm>
            <a:off x="9486646" y="1387500"/>
            <a:ext cx="1770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Contaminant neutrals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7218A65C-8CEC-DE93-38D3-64BE1DAA9999}"/>
              </a:ext>
            </a:extLst>
          </p:cNvPr>
          <p:cNvSpPr txBox="1"/>
          <p:nvPr/>
        </p:nvSpPr>
        <p:spPr>
          <a:xfrm>
            <a:off x="9486646" y="1757196"/>
            <a:ext cx="1524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Isotope of interest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72C53B83-9EF8-B11F-86AC-8A8AF05B3E5E}"/>
              </a:ext>
            </a:extLst>
          </p:cNvPr>
          <p:cNvSpPr txBox="1"/>
          <p:nvPr/>
        </p:nvSpPr>
        <p:spPr>
          <a:xfrm>
            <a:off x="9486646" y="2126892"/>
            <a:ext cx="2234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Neutral molecule of interest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70602359-9F5A-D93C-B1BE-FC2C9A7DE7F0}"/>
              </a:ext>
            </a:extLst>
          </p:cNvPr>
          <p:cNvGrpSpPr/>
          <p:nvPr/>
        </p:nvGrpSpPr>
        <p:grpSpPr>
          <a:xfrm>
            <a:off x="9277204" y="2492896"/>
            <a:ext cx="131551" cy="132442"/>
            <a:chOff x="562627" y="1831272"/>
            <a:chExt cx="131551" cy="132442"/>
          </a:xfrm>
        </p:grpSpPr>
        <p:sp>
          <p:nvSpPr>
            <p:cNvPr id="456" name="Oval 455">
              <a:extLst>
                <a:ext uri="{FF2B5EF4-FFF2-40B4-BE49-F238E27FC236}">
                  <a16:creationId xmlns:a16="http://schemas.microsoft.com/office/drawing/2014/main" id="{E62CB219-D3C8-D9F4-6461-C35661D0248D}"/>
                </a:ext>
              </a:extLst>
            </p:cNvPr>
            <p:cNvSpPr/>
            <p:nvPr/>
          </p:nvSpPr>
          <p:spPr bwMode="auto">
            <a:xfrm rot="10800000">
              <a:off x="604178" y="1831272"/>
              <a:ext cx="90000" cy="90000"/>
            </a:xfrm>
            <a:prstGeom prst="ellipse">
              <a:avLst/>
            </a:prstGeom>
            <a:gradFill>
              <a:gsLst>
                <a:gs pos="0">
                  <a:srgbClr val="EF2929">
                    <a:tint val="73000"/>
                    <a:satMod val="150000"/>
                  </a:srgbClr>
                </a:gs>
                <a:gs pos="25000">
                  <a:srgbClr val="EF2929">
                    <a:tint val="96000"/>
                    <a:shade val="80000"/>
                    <a:satMod val="105000"/>
                  </a:srgbClr>
                </a:gs>
                <a:gs pos="38000">
                  <a:srgbClr val="EF2929">
                    <a:tint val="96000"/>
                    <a:shade val="59000"/>
                    <a:satMod val="120000"/>
                  </a:srgbClr>
                </a:gs>
                <a:gs pos="55000">
                  <a:srgbClr val="EF2929">
                    <a:shade val="57000"/>
                    <a:satMod val="120000"/>
                  </a:srgbClr>
                </a:gs>
                <a:gs pos="80000">
                  <a:srgbClr val="EF2929">
                    <a:shade val="56000"/>
                    <a:satMod val="145000"/>
                  </a:srgbClr>
                </a:gs>
                <a:gs pos="88000">
                  <a:srgbClr val="EF2929">
                    <a:shade val="63000"/>
                    <a:satMod val="160000"/>
                  </a:srgbClr>
                </a:gs>
                <a:gs pos="100000">
                  <a:srgbClr val="EF2929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EF2929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57" name="Oval 456">
              <a:extLst>
                <a:ext uri="{FF2B5EF4-FFF2-40B4-BE49-F238E27FC236}">
                  <a16:creationId xmlns:a16="http://schemas.microsoft.com/office/drawing/2014/main" id="{CEBF9503-676F-863A-B625-CA3BF3EDEC99}"/>
                </a:ext>
              </a:extLst>
            </p:cNvPr>
            <p:cNvSpPr/>
            <p:nvPr/>
          </p:nvSpPr>
          <p:spPr bwMode="auto">
            <a:xfrm rot="10800000">
              <a:off x="562627" y="1873714"/>
              <a:ext cx="90000" cy="90000"/>
            </a:xfrm>
            <a:prstGeom prst="ellipse">
              <a:avLst/>
            </a:prstGeom>
            <a:gradFill>
              <a:gsLst>
                <a:gs pos="0">
                  <a:srgbClr val="8AE234">
                    <a:tint val="73000"/>
                    <a:satMod val="150000"/>
                  </a:srgbClr>
                </a:gs>
                <a:gs pos="25000">
                  <a:srgbClr val="8AE234">
                    <a:tint val="96000"/>
                    <a:shade val="80000"/>
                    <a:satMod val="105000"/>
                  </a:srgbClr>
                </a:gs>
                <a:gs pos="38000">
                  <a:srgbClr val="8AE234">
                    <a:tint val="96000"/>
                    <a:shade val="59000"/>
                    <a:satMod val="120000"/>
                  </a:srgbClr>
                </a:gs>
                <a:gs pos="55000">
                  <a:srgbClr val="8AE234">
                    <a:shade val="57000"/>
                    <a:satMod val="120000"/>
                  </a:srgbClr>
                </a:gs>
                <a:gs pos="80000">
                  <a:srgbClr val="8AE234">
                    <a:shade val="56000"/>
                    <a:satMod val="145000"/>
                  </a:srgbClr>
                </a:gs>
                <a:gs pos="88000">
                  <a:srgbClr val="8AE234">
                    <a:shade val="63000"/>
                    <a:satMod val="160000"/>
                  </a:srgbClr>
                </a:gs>
                <a:gs pos="100000">
                  <a:srgbClr val="8AE234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8AE234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58" name="TextBox 457">
            <a:extLst>
              <a:ext uri="{FF2B5EF4-FFF2-40B4-BE49-F238E27FC236}">
                <a16:creationId xmlns:a16="http://schemas.microsoft.com/office/drawing/2014/main" id="{C83005F8-1441-4887-8D50-907889667713}"/>
              </a:ext>
            </a:extLst>
          </p:cNvPr>
          <p:cNvSpPr txBox="1"/>
          <p:nvPr/>
        </p:nvSpPr>
        <p:spPr>
          <a:xfrm>
            <a:off x="9484303" y="2496588"/>
            <a:ext cx="1988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Molecular ion of interest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9" name="Oval 458">
            <a:extLst>
              <a:ext uri="{FF2B5EF4-FFF2-40B4-BE49-F238E27FC236}">
                <a16:creationId xmlns:a16="http://schemas.microsoft.com/office/drawing/2014/main" id="{CEB0082D-B8E3-6558-5C66-2C6F33F91B77}"/>
              </a:ext>
            </a:extLst>
          </p:cNvPr>
          <p:cNvSpPr>
            <a:spLocks noChangeAspect="1"/>
          </p:cNvSpPr>
          <p:nvPr/>
        </p:nvSpPr>
        <p:spPr bwMode="auto">
          <a:xfrm rot="10800000">
            <a:off x="9326329" y="1825766"/>
            <a:ext cx="90000" cy="90000"/>
          </a:xfrm>
          <a:prstGeom prst="ellipse">
            <a:avLst/>
          </a:prstGeom>
          <a:gradFill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460" name="Group 459">
            <a:extLst>
              <a:ext uri="{FF2B5EF4-FFF2-40B4-BE49-F238E27FC236}">
                <a16:creationId xmlns:a16="http://schemas.microsoft.com/office/drawing/2014/main" id="{66813B76-4AE6-2C68-89A8-81FE7391554A}"/>
              </a:ext>
            </a:extLst>
          </p:cNvPr>
          <p:cNvGrpSpPr/>
          <p:nvPr/>
        </p:nvGrpSpPr>
        <p:grpSpPr>
          <a:xfrm>
            <a:off x="9231300" y="2835076"/>
            <a:ext cx="202558" cy="204586"/>
            <a:chOff x="3626398" y="5535179"/>
            <a:chExt cx="202558" cy="204586"/>
          </a:xfrm>
        </p:grpSpPr>
        <p:sp>
          <p:nvSpPr>
            <p:cNvPr id="461" name="Oval 460">
              <a:extLst>
                <a:ext uri="{FF2B5EF4-FFF2-40B4-BE49-F238E27FC236}">
                  <a16:creationId xmlns:a16="http://schemas.microsoft.com/office/drawing/2014/main" id="{39592102-119B-FB01-1203-64E382EE848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26398" y="5622381"/>
              <a:ext cx="72000" cy="72000"/>
            </a:xfrm>
            <a:prstGeom prst="ellipse">
              <a:avLst/>
            </a:prstGeom>
            <a:gradFill>
              <a:gsLst>
                <a:gs pos="0">
                  <a:srgbClr val="8AE234">
                    <a:tint val="73000"/>
                    <a:satMod val="150000"/>
                  </a:srgbClr>
                </a:gs>
                <a:gs pos="21000">
                  <a:srgbClr val="8AE234">
                    <a:tint val="96000"/>
                    <a:shade val="80000"/>
                    <a:satMod val="105000"/>
                  </a:srgbClr>
                </a:gs>
                <a:gs pos="38000">
                  <a:srgbClr val="8AE234">
                    <a:tint val="96000"/>
                    <a:shade val="59000"/>
                    <a:satMod val="120000"/>
                  </a:srgbClr>
                </a:gs>
                <a:gs pos="55000">
                  <a:srgbClr val="8AE234">
                    <a:shade val="57000"/>
                    <a:satMod val="120000"/>
                  </a:srgbClr>
                </a:gs>
                <a:gs pos="80000">
                  <a:srgbClr val="8AE234">
                    <a:shade val="56000"/>
                    <a:satMod val="145000"/>
                  </a:srgbClr>
                </a:gs>
                <a:gs pos="88000">
                  <a:srgbClr val="8AE234">
                    <a:shade val="63000"/>
                    <a:satMod val="160000"/>
                  </a:srgbClr>
                </a:gs>
                <a:gs pos="100000">
                  <a:srgbClr val="8AE234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8AE234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62" name="Oval 461">
              <a:extLst>
                <a:ext uri="{FF2B5EF4-FFF2-40B4-BE49-F238E27FC236}">
                  <a16:creationId xmlns:a16="http://schemas.microsoft.com/office/drawing/2014/main" id="{FE030185-E475-F621-3475-27F80DF5992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56956" y="5584723"/>
              <a:ext cx="72000" cy="72000"/>
            </a:xfrm>
            <a:prstGeom prst="ellipse">
              <a:avLst/>
            </a:prstGeom>
            <a:gradFill>
              <a:gsLst>
                <a:gs pos="0">
                  <a:srgbClr val="8AE234">
                    <a:tint val="73000"/>
                    <a:satMod val="150000"/>
                  </a:srgbClr>
                </a:gs>
                <a:gs pos="21000">
                  <a:srgbClr val="8AE234">
                    <a:tint val="96000"/>
                    <a:shade val="80000"/>
                    <a:satMod val="105000"/>
                  </a:srgbClr>
                </a:gs>
                <a:gs pos="38000">
                  <a:srgbClr val="8AE234">
                    <a:tint val="96000"/>
                    <a:shade val="59000"/>
                    <a:satMod val="120000"/>
                  </a:srgbClr>
                </a:gs>
                <a:gs pos="55000">
                  <a:srgbClr val="8AE234">
                    <a:shade val="57000"/>
                    <a:satMod val="120000"/>
                  </a:srgbClr>
                </a:gs>
                <a:gs pos="80000">
                  <a:srgbClr val="8AE234">
                    <a:shade val="56000"/>
                    <a:satMod val="145000"/>
                  </a:srgbClr>
                </a:gs>
                <a:gs pos="88000">
                  <a:srgbClr val="8AE234">
                    <a:shade val="63000"/>
                    <a:satMod val="160000"/>
                  </a:srgbClr>
                </a:gs>
                <a:gs pos="100000">
                  <a:srgbClr val="8AE234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8AE234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63" name="Oval 462">
              <a:extLst>
                <a:ext uri="{FF2B5EF4-FFF2-40B4-BE49-F238E27FC236}">
                  <a16:creationId xmlns:a16="http://schemas.microsoft.com/office/drawing/2014/main" id="{09DE5333-1FAD-F9F5-7387-9688FE34F1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91420" y="5589256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rgbClr val="A5A5A5">
                    <a:lumMod val="89000"/>
                  </a:srgbClr>
                </a:gs>
                <a:gs pos="23000">
                  <a:srgbClr val="A5A5A5">
                    <a:lumMod val="89000"/>
                  </a:srgbClr>
                </a:gs>
                <a:gs pos="44000">
                  <a:srgbClr val="A5A5A5">
                    <a:lumMod val="75000"/>
                  </a:srgbClr>
                </a:gs>
                <a:gs pos="97000">
                  <a:sysClr val="windowText" lastClr="000000"/>
                </a:gs>
              </a:gsLst>
              <a:path path="circle">
                <a:fillToRect l="50000" t="50000" r="50000" b="50000"/>
              </a:path>
              <a:tileRect/>
            </a:gradFill>
            <a:ln w="317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64" name="Oval 463">
              <a:extLst>
                <a:ext uri="{FF2B5EF4-FFF2-40B4-BE49-F238E27FC236}">
                  <a16:creationId xmlns:a16="http://schemas.microsoft.com/office/drawing/2014/main" id="{6700CD4B-EAA7-B103-D568-3D9689D8285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18677" y="5649765"/>
              <a:ext cx="90000" cy="90000"/>
            </a:xfrm>
            <a:prstGeom prst="ellipse">
              <a:avLst/>
            </a:prstGeom>
            <a:gradFill>
              <a:gsLst>
                <a:gs pos="0">
                  <a:srgbClr val="8AE234">
                    <a:tint val="73000"/>
                    <a:satMod val="150000"/>
                  </a:srgbClr>
                </a:gs>
                <a:gs pos="21000">
                  <a:srgbClr val="8AE234">
                    <a:tint val="96000"/>
                    <a:shade val="80000"/>
                    <a:satMod val="105000"/>
                  </a:srgbClr>
                </a:gs>
                <a:gs pos="38000">
                  <a:srgbClr val="8AE234">
                    <a:tint val="96000"/>
                    <a:shade val="59000"/>
                    <a:satMod val="120000"/>
                  </a:srgbClr>
                </a:gs>
                <a:gs pos="55000">
                  <a:srgbClr val="8AE234">
                    <a:shade val="57000"/>
                    <a:satMod val="120000"/>
                  </a:srgbClr>
                </a:gs>
                <a:gs pos="80000">
                  <a:srgbClr val="8AE234">
                    <a:shade val="56000"/>
                    <a:satMod val="145000"/>
                  </a:srgbClr>
                </a:gs>
                <a:gs pos="88000">
                  <a:srgbClr val="8AE234">
                    <a:shade val="63000"/>
                    <a:satMod val="160000"/>
                  </a:srgbClr>
                </a:gs>
                <a:gs pos="100000">
                  <a:srgbClr val="8AE234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8AE234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65" name="Oval 464">
              <a:extLst>
                <a:ext uri="{FF2B5EF4-FFF2-40B4-BE49-F238E27FC236}">
                  <a16:creationId xmlns:a16="http://schemas.microsoft.com/office/drawing/2014/main" id="{95BDBD24-78E1-BA46-FF2E-64D9A862B9E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4956" y="5535179"/>
              <a:ext cx="72000" cy="72000"/>
            </a:xfrm>
            <a:prstGeom prst="ellipse">
              <a:avLst/>
            </a:prstGeom>
            <a:gradFill>
              <a:gsLst>
                <a:gs pos="0">
                  <a:srgbClr val="8AE234">
                    <a:tint val="73000"/>
                    <a:satMod val="150000"/>
                  </a:srgbClr>
                </a:gs>
                <a:gs pos="21000">
                  <a:srgbClr val="8AE234">
                    <a:tint val="96000"/>
                    <a:shade val="80000"/>
                    <a:satMod val="105000"/>
                  </a:srgbClr>
                </a:gs>
                <a:gs pos="38000">
                  <a:srgbClr val="8AE234">
                    <a:tint val="96000"/>
                    <a:shade val="59000"/>
                    <a:satMod val="120000"/>
                  </a:srgbClr>
                </a:gs>
                <a:gs pos="55000">
                  <a:srgbClr val="8AE234">
                    <a:shade val="57000"/>
                    <a:satMod val="120000"/>
                  </a:srgbClr>
                </a:gs>
                <a:gs pos="80000">
                  <a:srgbClr val="8AE234">
                    <a:shade val="56000"/>
                    <a:satMod val="145000"/>
                  </a:srgbClr>
                </a:gs>
                <a:gs pos="88000">
                  <a:srgbClr val="8AE234">
                    <a:shade val="63000"/>
                    <a:satMod val="160000"/>
                  </a:srgbClr>
                </a:gs>
                <a:gs pos="100000">
                  <a:srgbClr val="8AE234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8AE234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66" name="TextBox 465">
            <a:extLst>
              <a:ext uri="{FF2B5EF4-FFF2-40B4-BE49-F238E27FC236}">
                <a16:creationId xmlns:a16="http://schemas.microsoft.com/office/drawing/2014/main" id="{FC9621B7-9EA7-E24F-D32E-FA9AD5E50FFF}"/>
              </a:ext>
            </a:extLst>
          </p:cNvPr>
          <p:cNvSpPr txBox="1"/>
          <p:nvPr/>
        </p:nvSpPr>
        <p:spPr>
          <a:xfrm>
            <a:off x="9492185" y="2866284"/>
            <a:ext cx="1082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Reactive gas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7" name="Oval 466">
            <a:extLst>
              <a:ext uri="{FF2B5EF4-FFF2-40B4-BE49-F238E27FC236}">
                <a16:creationId xmlns:a16="http://schemas.microsoft.com/office/drawing/2014/main" id="{EF93B311-873F-7350-B475-C85DD2BF7272}"/>
              </a:ext>
            </a:extLst>
          </p:cNvPr>
          <p:cNvSpPr>
            <a:spLocks noChangeAspect="1"/>
          </p:cNvSpPr>
          <p:nvPr/>
        </p:nvSpPr>
        <p:spPr bwMode="auto">
          <a:xfrm rot="10800000">
            <a:off x="9302315" y="3341618"/>
            <a:ext cx="90000" cy="90000"/>
          </a:xfrm>
          <a:prstGeom prst="ellipse">
            <a:avLst/>
          </a:prstGeom>
          <a:gradFill flip="none" rotWithShape="1">
            <a:gsLst>
              <a:gs pos="0">
                <a:srgbClr val="FFC000">
                  <a:lumMod val="40000"/>
                  <a:lumOff val="60000"/>
                </a:srgbClr>
              </a:gs>
              <a:gs pos="46000">
                <a:srgbClr val="FFC000">
                  <a:lumMod val="95000"/>
                  <a:lumOff val="5000"/>
                </a:srgbClr>
              </a:gs>
              <a:gs pos="100000">
                <a:srgbClr val="FFC000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9525" cap="flat" cmpd="sng" algn="ctr">
            <a:solidFill>
              <a:srgbClr val="ED7D3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68" name="TextBox 467">
            <a:extLst>
              <a:ext uri="{FF2B5EF4-FFF2-40B4-BE49-F238E27FC236}">
                <a16:creationId xmlns:a16="http://schemas.microsoft.com/office/drawing/2014/main" id="{50EB8DC3-FE38-6E01-846E-D4E9C70D0D1A}"/>
              </a:ext>
            </a:extLst>
          </p:cNvPr>
          <p:cNvSpPr txBox="1"/>
          <p:nvPr/>
        </p:nvSpPr>
        <p:spPr>
          <a:xfrm>
            <a:off x="9493310" y="3235982"/>
            <a:ext cx="910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Buffer gas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132753-94B5-C8EF-AAE0-3DD8DFB087A2}"/>
              </a:ext>
            </a:extLst>
          </p:cNvPr>
          <p:cNvGrpSpPr/>
          <p:nvPr/>
        </p:nvGrpSpPr>
        <p:grpSpPr>
          <a:xfrm>
            <a:off x="6632381" y="1484784"/>
            <a:ext cx="2271931" cy="2763938"/>
            <a:chOff x="4954547" y="482659"/>
            <a:chExt cx="2426041" cy="2844816"/>
          </a:xfrm>
        </p:grpSpPr>
        <p:grpSp>
          <p:nvGrpSpPr>
            <p:cNvPr id="440" name="Group 439">
              <a:extLst>
                <a:ext uri="{FF2B5EF4-FFF2-40B4-BE49-F238E27FC236}">
                  <a16:creationId xmlns:a16="http://schemas.microsoft.com/office/drawing/2014/main" id="{01CF0BAD-75C6-F63B-009C-DE728BF2F118}"/>
                </a:ext>
              </a:extLst>
            </p:cNvPr>
            <p:cNvGrpSpPr/>
            <p:nvPr/>
          </p:nvGrpSpPr>
          <p:grpSpPr>
            <a:xfrm>
              <a:off x="4954547" y="482659"/>
              <a:ext cx="2426041" cy="2844816"/>
              <a:chOff x="5357772" y="863168"/>
              <a:chExt cx="2426041" cy="2844816"/>
            </a:xfrm>
          </p:grpSpPr>
          <p:sp>
            <p:nvSpPr>
              <p:cNvPr id="441" name="Rectangle 440">
                <a:extLst>
                  <a:ext uri="{FF2B5EF4-FFF2-40B4-BE49-F238E27FC236}">
                    <a16:creationId xmlns:a16="http://schemas.microsoft.com/office/drawing/2014/main" id="{D738D772-AE38-161D-A060-51262A1DCA73}"/>
                  </a:ext>
                </a:extLst>
              </p:cNvPr>
              <p:cNvSpPr/>
              <p:nvPr/>
            </p:nvSpPr>
            <p:spPr>
              <a:xfrm>
                <a:off x="5357772" y="863168"/>
                <a:ext cx="2220079" cy="284481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  <p:txBody>
              <a:bodyPr rtlCol="0" anchor="t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42" name="Group 441">
                <a:extLst>
                  <a:ext uri="{FF2B5EF4-FFF2-40B4-BE49-F238E27FC236}">
                    <a16:creationId xmlns:a16="http://schemas.microsoft.com/office/drawing/2014/main" id="{E10E2E70-FED7-0DD7-6D68-FE2DFF758A4D}"/>
                  </a:ext>
                </a:extLst>
              </p:cNvPr>
              <p:cNvGrpSpPr/>
              <p:nvPr/>
            </p:nvGrpSpPr>
            <p:grpSpPr>
              <a:xfrm flipH="1">
                <a:off x="6207131" y="2533602"/>
                <a:ext cx="759651" cy="507001"/>
                <a:chOff x="3877315" y="2265209"/>
                <a:chExt cx="763733" cy="331109"/>
              </a:xfrm>
              <a:gradFill>
                <a:gsLst>
                  <a:gs pos="0">
                    <a:srgbClr val="A5A5A5">
                      <a:lumMod val="40000"/>
                      <a:lumOff val="60000"/>
                    </a:srgbClr>
                  </a:gs>
                  <a:gs pos="46000">
                    <a:srgbClr val="A5A5A5">
                      <a:lumMod val="95000"/>
                      <a:lumOff val="5000"/>
                    </a:srgbClr>
                  </a:gs>
                  <a:gs pos="100000">
                    <a:srgbClr val="A5A5A5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</a:gradFill>
            </p:grpSpPr>
            <p:sp>
              <p:nvSpPr>
                <p:cNvPr id="452" name="Rectangle 451">
                  <a:extLst>
                    <a:ext uri="{FF2B5EF4-FFF2-40B4-BE49-F238E27FC236}">
                      <a16:creationId xmlns:a16="http://schemas.microsoft.com/office/drawing/2014/main" id="{C9AB8DF5-5ADD-FA83-3EFB-63EE19753001}"/>
                    </a:ext>
                  </a:extLst>
                </p:cNvPr>
                <p:cNvSpPr/>
                <p:nvPr/>
              </p:nvSpPr>
              <p:spPr>
                <a:xfrm>
                  <a:off x="3877315" y="2265209"/>
                  <a:ext cx="497129" cy="33110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ϒ</a:t>
                  </a: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3" name="Rectangle 452">
                  <a:extLst>
                    <a:ext uri="{FF2B5EF4-FFF2-40B4-BE49-F238E27FC236}">
                      <a16:creationId xmlns:a16="http://schemas.microsoft.com/office/drawing/2014/main" id="{032AFD8E-65FE-8BA1-AE39-11E1393931FC}"/>
                    </a:ext>
                  </a:extLst>
                </p:cNvPr>
                <p:cNvSpPr/>
                <p:nvPr/>
              </p:nvSpPr>
              <p:spPr>
                <a:xfrm>
                  <a:off x="4370760" y="2265382"/>
                  <a:ext cx="270288" cy="122997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43" name="Rectangle 442">
                <a:extLst>
                  <a:ext uri="{FF2B5EF4-FFF2-40B4-BE49-F238E27FC236}">
                    <a16:creationId xmlns:a16="http://schemas.microsoft.com/office/drawing/2014/main" id="{376B8F02-D045-99CF-E59A-C00922099EA8}"/>
                  </a:ext>
                </a:extLst>
              </p:cNvPr>
              <p:cNvSpPr/>
              <p:nvPr/>
            </p:nvSpPr>
            <p:spPr>
              <a:xfrm>
                <a:off x="5721145" y="2002881"/>
                <a:ext cx="360000" cy="360000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40000"/>
                      <a:lumOff val="60000"/>
                    </a:srgbClr>
                  </a:gs>
                  <a:gs pos="46000">
                    <a:srgbClr val="A5A5A5">
                      <a:lumMod val="95000"/>
                      <a:lumOff val="5000"/>
                    </a:srgbClr>
                  </a:gs>
                  <a:gs pos="100000">
                    <a:srgbClr val="A5A5A5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β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4" name="Rectangle 443">
                <a:extLst>
                  <a:ext uri="{FF2B5EF4-FFF2-40B4-BE49-F238E27FC236}">
                    <a16:creationId xmlns:a16="http://schemas.microsoft.com/office/drawing/2014/main" id="{50E05D4C-4865-5927-046C-D0A833E77ED6}"/>
                  </a:ext>
                </a:extLst>
              </p:cNvPr>
              <p:cNvSpPr/>
              <p:nvPr/>
            </p:nvSpPr>
            <p:spPr>
              <a:xfrm>
                <a:off x="6216041" y="2002881"/>
                <a:ext cx="360000" cy="360000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40000"/>
                      <a:lumOff val="60000"/>
                    </a:srgbClr>
                  </a:gs>
                  <a:gs pos="46000">
                    <a:srgbClr val="A5A5A5">
                      <a:lumMod val="95000"/>
                      <a:lumOff val="5000"/>
                    </a:srgbClr>
                  </a:gs>
                  <a:gs pos="100000">
                    <a:srgbClr val="A5A5A5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β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5" name="Oval 444">
                <a:extLst>
                  <a:ext uri="{FF2B5EF4-FFF2-40B4-BE49-F238E27FC236}">
                    <a16:creationId xmlns:a16="http://schemas.microsoft.com/office/drawing/2014/main" id="{49793FFA-A6DD-3983-908C-1C330715656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35566" y="3111735"/>
                <a:ext cx="502513" cy="502513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C77602DD-1153-B695-AA00-1FF1F03906C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43605" y="924378"/>
                <a:ext cx="502513" cy="502513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47298E71-0795-3287-2045-B28137287662}"/>
                  </a:ext>
                </a:extLst>
              </p:cNvPr>
              <p:cNvCxnSpPr>
                <a:cxnSpLocks/>
                <a:stCxn id="446" idx="2"/>
                <a:endCxn id="445" idx="2"/>
              </p:cNvCxnSpPr>
              <p:nvPr/>
            </p:nvCxnSpPr>
            <p:spPr>
              <a:xfrm flipH="1">
                <a:off x="6135566" y="1175635"/>
                <a:ext cx="8039" cy="2187357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48" name="Rectangle 447">
                <a:extLst>
                  <a:ext uri="{FF2B5EF4-FFF2-40B4-BE49-F238E27FC236}">
                    <a16:creationId xmlns:a16="http://schemas.microsoft.com/office/drawing/2014/main" id="{0DD3EC32-6C0A-88F2-0793-B1C6AAEE6F03}"/>
                  </a:ext>
                </a:extLst>
              </p:cNvPr>
              <p:cNvSpPr/>
              <p:nvPr/>
            </p:nvSpPr>
            <p:spPr>
              <a:xfrm>
                <a:off x="6212716" y="1540063"/>
                <a:ext cx="360000" cy="360000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40000"/>
                      <a:lumOff val="60000"/>
                    </a:srgbClr>
                  </a:gs>
                  <a:gs pos="46000">
                    <a:srgbClr val="A5A5A5">
                      <a:lumMod val="95000"/>
                      <a:lumOff val="5000"/>
                    </a:srgbClr>
                  </a:gs>
                  <a:gs pos="100000">
                    <a:srgbClr val="A5A5A5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β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9" name="TextBox 448">
                <a:extLst>
                  <a:ext uri="{FF2B5EF4-FFF2-40B4-BE49-F238E27FC236}">
                    <a16:creationId xmlns:a16="http://schemas.microsoft.com/office/drawing/2014/main" id="{82F281E4-13F3-145F-7458-4DB259B2EAE0}"/>
                  </a:ext>
                </a:extLst>
              </p:cNvPr>
              <p:cNvSpPr txBox="1"/>
              <p:nvPr/>
            </p:nvSpPr>
            <p:spPr>
              <a:xfrm>
                <a:off x="6571275" y="1361237"/>
                <a:ext cx="1212538" cy="6652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In-beam detector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50" name="TextBox 449">
                <a:extLst>
                  <a:ext uri="{FF2B5EF4-FFF2-40B4-BE49-F238E27FC236}">
                    <a16:creationId xmlns:a16="http://schemas.microsoft.com/office/drawing/2014/main" id="{39CF7F90-011E-8C4B-E552-4891F8385F85}"/>
                  </a:ext>
                </a:extLst>
              </p:cNvPr>
              <p:cNvSpPr txBox="1"/>
              <p:nvPr/>
            </p:nvSpPr>
            <p:spPr>
              <a:xfrm>
                <a:off x="6851171" y="2088709"/>
                <a:ext cx="869812" cy="380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4-</a:t>
                </a: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π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51" name="TextBox 450">
                <a:extLst>
                  <a:ext uri="{FF2B5EF4-FFF2-40B4-BE49-F238E27FC236}">
                    <a16:creationId xmlns:a16="http://schemas.microsoft.com/office/drawing/2014/main" id="{0361DB3D-1AA1-E158-1D19-658FFAA8C1EE}"/>
                  </a:ext>
                </a:extLst>
              </p:cNvPr>
              <p:cNvSpPr txBox="1"/>
              <p:nvPr/>
            </p:nvSpPr>
            <p:spPr>
              <a:xfrm>
                <a:off x="6924674" y="2597802"/>
                <a:ext cx="5125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Ge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522" name="Group 521">
              <a:extLst>
                <a:ext uri="{FF2B5EF4-FFF2-40B4-BE49-F238E27FC236}">
                  <a16:creationId xmlns:a16="http://schemas.microsoft.com/office/drawing/2014/main" id="{822D6BB4-D08B-AB89-C484-C1BC13DE6757}"/>
                </a:ext>
              </a:extLst>
            </p:cNvPr>
            <p:cNvGrpSpPr/>
            <p:nvPr/>
          </p:nvGrpSpPr>
          <p:grpSpPr>
            <a:xfrm>
              <a:off x="5573864" y="1264274"/>
              <a:ext cx="131551" cy="132442"/>
              <a:chOff x="562627" y="1831272"/>
              <a:chExt cx="131551" cy="132442"/>
            </a:xfrm>
          </p:grpSpPr>
          <p:sp>
            <p:nvSpPr>
              <p:cNvPr id="523" name="Oval 522">
                <a:extLst>
                  <a:ext uri="{FF2B5EF4-FFF2-40B4-BE49-F238E27FC236}">
                    <a16:creationId xmlns:a16="http://schemas.microsoft.com/office/drawing/2014/main" id="{9C9957CE-EC72-B17D-E731-ED9B88B6A93E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4" name="Oval 523">
                <a:extLst>
                  <a:ext uri="{FF2B5EF4-FFF2-40B4-BE49-F238E27FC236}">
                    <a16:creationId xmlns:a16="http://schemas.microsoft.com/office/drawing/2014/main" id="{C35D76C4-0322-AA22-D3AA-A1364A24EF61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542" name="Straight Arrow Connector 541">
              <a:extLst>
                <a:ext uri="{FF2B5EF4-FFF2-40B4-BE49-F238E27FC236}">
                  <a16:creationId xmlns:a16="http://schemas.microsoft.com/office/drawing/2014/main" id="{5D618A5F-9B96-45C7-4B4B-50C35A2DCB97}"/>
                </a:ext>
              </a:extLst>
            </p:cNvPr>
            <p:cNvCxnSpPr>
              <a:cxnSpLocks/>
            </p:cNvCxnSpPr>
            <p:nvPr/>
          </p:nvCxnSpPr>
          <p:spPr>
            <a:xfrm>
              <a:off x="5062668" y="1307862"/>
              <a:ext cx="468000" cy="1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43" name="TextBox 542">
              <a:extLst>
                <a:ext uri="{FF2B5EF4-FFF2-40B4-BE49-F238E27FC236}">
                  <a16:creationId xmlns:a16="http://schemas.microsoft.com/office/drawing/2014/main" id="{E0B6D1C0-A91E-FB07-3E70-DCB4C439858D}"/>
                </a:ext>
              </a:extLst>
            </p:cNvPr>
            <p:cNvSpPr txBox="1"/>
            <p:nvPr/>
          </p:nvSpPr>
          <p:spPr>
            <a:xfrm>
              <a:off x="4956435" y="644632"/>
              <a:ext cx="7764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Ion beam</a:t>
              </a:r>
              <a:endParaRPr lang="en-GB" kern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89D5EF74-9552-22FE-69E6-97EBC62C3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8" y="1124744"/>
            <a:ext cx="1668014" cy="21835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7010CB-F2F0-E48D-48E5-6E3D53F75F99}"/>
              </a:ext>
            </a:extLst>
          </p:cNvPr>
          <p:cNvSpPr txBox="1"/>
          <p:nvPr/>
        </p:nvSpPr>
        <p:spPr bwMode="auto">
          <a:xfrm>
            <a:off x="3501936" y="1109550"/>
            <a:ext cx="11374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err="1"/>
              <a:t>Catherall</a:t>
            </a:r>
            <a:r>
              <a:rPr lang="en-US" sz="1200" i="1" dirty="0"/>
              <a:t>, R. et al. (2017) J. Phys. G. </a:t>
            </a:r>
            <a:r>
              <a:rPr lang="en-US" sz="1200" b="1" i="1" dirty="0"/>
              <a:t>44</a:t>
            </a:r>
            <a:r>
              <a:rPr lang="en-US" sz="1200" i="1" dirty="0"/>
              <a:t>, 9</a:t>
            </a:r>
            <a:endParaRPr kumimoji="0" lang="en-CH" sz="12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4F1AFA-318F-CB9D-CCCD-35F3D78165CE}"/>
              </a:ext>
            </a:extLst>
          </p:cNvPr>
          <p:cNvSpPr txBox="1"/>
          <p:nvPr/>
        </p:nvSpPr>
        <p:spPr>
          <a:xfrm>
            <a:off x="6462640" y="1066832"/>
            <a:ext cx="1952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ISOLDE FTS</a:t>
            </a:r>
            <a:endParaRPr kumimoji="0" lang="en-GB" sz="20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E931E55-0A6B-688E-92F2-FDF84EBCF342}"/>
              </a:ext>
            </a:extLst>
          </p:cNvPr>
          <p:cNvGrpSpPr/>
          <p:nvPr/>
        </p:nvGrpSpPr>
        <p:grpSpPr>
          <a:xfrm flipH="1">
            <a:off x="99933" y="96430"/>
            <a:ext cx="11954033" cy="6206593"/>
            <a:chOff x="99933" y="96430"/>
            <a:chExt cx="11954033" cy="6206593"/>
          </a:xfrm>
        </p:grpSpPr>
        <p:sp>
          <p:nvSpPr>
            <p:cNvPr id="275" name="Cylinder 1">
              <a:extLst>
                <a:ext uri="{FF2B5EF4-FFF2-40B4-BE49-F238E27FC236}">
                  <a16:creationId xmlns:a16="http://schemas.microsoft.com/office/drawing/2014/main" id="{4DD64EE0-A8C7-1863-6040-2C06465F8D32}"/>
                </a:ext>
              </a:extLst>
            </p:cNvPr>
            <p:cNvSpPr/>
            <p:nvPr/>
          </p:nvSpPr>
          <p:spPr>
            <a:xfrm rot="5400000">
              <a:off x="10479236" y="-452597"/>
              <a:ext cx="533400" cy="2462947"/>
            </a:xfrm>
            <a:prstGeom prst="can">
              <a:avLst>
                <a:gd name="adj" fmla="val 44722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6" name="Cylinder 2">
              <a:extLst>
                <a:ext uri="{FF2B5EF4-FFF2-40B4-BE49-F238E27FC236}">
                  <a16:creationId xmlns:a16="http://schemas.microsoft.com/office/drawing/2014/main" id="{E7D9FA17-F372-5BF2-30AB-ED53AEDBBE40}"/>
                </a:ext>
              </a:extLst>
            </p:cNvPr>
            <p:cNvSpPr/>
            <p:nvPr/>
          </p:nvSpPr>
          <p:spPr>
            <a:xfrm rot="10800000">
              <a:off x="10582956" y="1014639"/>
              <a:ext cx="232610" cy="713874"/>
            </a:xfrm>
            <a:prstGeom prst="can">
              <a:avLst/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77" name="Group 276">
              <a:extLst>
                <a:ext uri="{FF2B5EF4-FFF2-40B4-BE49-F238E27FC236}">
                  <a16:creationId xmlns:a16="http://schemas.microsoft.com/office/drawing/2014/main" id="{0A0757B0-E6E8-47DE-9767-9458719523C0}"/>
                </a:ext>
              </a:extLst>
            </p:cNvPr>
            <p:cNvGrpSpPr/>
            <p:nvPr/>
          </p:nvGrpSpPr>
          <p:grpSpPr>
            <a:xfrm>
              <a:off x="9763563" y="543114"/>
              <a:ext cx="1945115" cy="471524"/>
              <a:chOff x="8064684" y="2466937"/>
              <a:chExt cx="1945115" cy="471524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29AAB7AE-89EA-71AA-F8D3-BB5B1726D391}"/>
                  </a:ext>
                </a:extLst>
              </p:cNvPr>
              <p:cNvSpPr/>
              <p:nvPr/>
            </p:nvSpPr>
            <p:spPr bwMode="auto">
              <a:xfrm>
                <a:off x="8064684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FCFA1CCA-C068-A3F3-AE17-E221E278ABB9}"/>
                  </a:ext>
                </a:extLst>
              </p:cNvPr>
              <p:cNvSpPr/>
              <p:nvPr/>
            </p:nvSpPr>
            <p:spPr bwMode="auto">
              <a:xfrm>
                <a:off x="8205807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Oval 279">
                <a:extLst>
                  <a:ext uri="{FF2B5EF4-FFF2-40B4-BE49-F238E27FC236}">
                    <a16:creationId xmlns:a16="http://schemas.microsoft.com/office/drawing/2014/main" id="{6C6DC42F-3CAE-B6AF-8072-425853DF6175}"/>
                  </a:ext>
                </a:extLst>
              </p:cNvPr>
              <p:cNvSpPr/>
              <p:nvPr/>
            </p:nvSpPr>
            <p:spPr bwMode="auto">
              <a:xfrm>
                <a:off x="8346930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212A24AD-BCDC-4699-E505-84FA103AA864}"/>
                  </a:ext>
                </a:extLst>
              </p:cNvPr>
              <p:cNvSpPr/>
              <p:nvPr/>
            </p:nvSpPr>
            <p:spPr bwMode="auto">
              <a:xfrm>
                <a:off x="8488053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Oval 281">
                <a:extLst>
                  <a:ext uri="{FF2B5EF4-FFF2-40B4-BE49-F238E27FC236}">
                    <a16:creationId xmlns:a16="http://schemas.microsoft.com/office/drawing/2014/main" id="{C91907CF-7B79-2B30-8156-61AFB68750F6}"/>
                  </a:ext>
                </a:extLst>
              </p:cNvPr>
              <p:cNvSpPr/>
              <p:nvPr/>
            </p:nvSpPr>
            <p:spPr bwMode="auto">
              <a:xfrm>
                <a:off x="8629176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4C7BA664-20F8-5C3E-0EE6-E80A019AB3CC}"/>
                  </a:ext>
                </a:extLst>
              </p:cNvPr>
              <p:cNvSpPr/>
              <p:nvPr/>
            </p:nvSpPr>
            <p:spPr bwMode="auto">
              <a:xfrm>
                <a:off x="8770299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4" name="Oval 283">
                <a:extLst>
                  <a:ext uri="{FF2B5EF4-FFF2-40B4-BE49-F238E27FC236}">
                    <a16:creationId xmlns:a16="http://schemas.microsoft.com/office/drawing/2014/main" id="{1CEC60F8-6C19-0285-CEFC-6F825F0B1007}"/>
                  </a:ext>
                </a:extLst>
              </p:cNvPr>
              <p:cNvSpPr/>
              <p:nvPr/>
            </p:nvSpPr>
            <p:spPr bwMode="auto">
              <a:xfrm>
                <a:off x="8911422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8639005E-771F-4DEC-0149-B139B583D50D}"/>
                  </a:ext>
                </a:extLst>
              </p:cNvPr>
              <p:cNvSpPr/>
              <p:nvPr/>
            </p:nvSpPr>
            <p:spPr bwMode="auto">
              <a:xfrm>
                <a:off x="9052545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Oval 285">
                <a:extLst>
                  <a:ext uri="{FF2B5EF4-FFF2-40B4-BE49-F238E27FC236}">
                    <a16:creationId xmlns:a16="http://schemas.microsoft.com/office/drawing/2014/main" id="{78CCE9A7-CEBE-DD30-52BA-9C216FE7EEC7}"/>
                  </a:ext>
                </a:extLst>
              </p:cNvPr>
              <p:cNvSpPr/>
              <p:nvPr/>
            </p:nvSpPr>
            <p:spPr bwMode="auto">
              <a:xfrm>
                <a:off x="9193668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F98B43C4-CE4E-3E19-049B-0D0757C2CE51}"/>
                  </a:ext>
                </a:extLst>
              </p:cNvPr>
              <p:cNvSpPr/>
              <p:nvPr/>
            </p:nvSpPr>
            <p:spPr bwMode="auto">
              <a:xfrm>
                <a:off x="9334791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BDF9C1DD-015C-AA91-25D7-3FFE5CF9C1ED}"/>
                  </a:ext>
                </a:extLst>
              </p:cNvPr>
              <p:cNvSpPr/>
              <p:nvPr/>
            </p:nvSpPr>
            <p:spPr bwMode="auto">
              <a:xfrm>
                <a:off x="9475914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A17ED052-AB70-4BC5-42E8-042B9570751D}"/>
                  </a:ext>
                </a:extLst>
              </p:cNvPr>
              <p:cNvSpPr/>
              <p:nvPr/>
            </p:nvSpPr>
            <p:spPr bwMode="auto">
              <a:xfrm>
                <a:off x="9617033" y="2466937"/>
                <a:ext cx="392766" cy="471524"/>
              </a:xfrm>
              <a:prstGeom prst="ellipse">
                <a:avLst/>
              </a:prstGeom>
              <a:gradFill flip="none" rotWithShape="1">
                <a:gsLst>
                  <a:gs pos="0">
                    <a:srgbClr val="4C4C4C">
                      <a:tint val="73000"/>
                      <a:satMod val="150000"/>
                      <a:lumMod val="97000"/>
                      <a:lumOff val="3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  <a:tileRect/>
              </a:gradFill>
              <a:ln w="34925" cap="flat" cmpd="sng" algn="ctr">
                <a:noFill/>
                <a:prstDash val="solid"/>
              </a:ln>
              <a:effectLst>
                <a:outerShdw blurRad="225425" dist="50800" dir="5220000" algn="ctr">
                  <a:srgbClr val="000000">
                    <a:alpha val="33000"/>
                  </a:srgbClr>
                </a:outerShd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12600000"/>
                </a:lightRig>
              </a:scene3d>
              <a:sp3d extrusionH="76200" contourW="6350">
                <a:bevelT w="57150" h="25400" prst="angle"/>
                <a:bevelB w="44450" h="44450" prst="angle"/>
                <a:contourClr>
                  <a:srgbClr val="333333">
                    <a:lumMod val="5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90" name="Block Arc 289">
              <a:extLst>
                <a:ext uri="{FF2B5EF4-FFF2-40B4-BE49-F238E27FC236}">
                  <a16:creationId xmlns:a16="http://schemas.microsoft.com/office/drawing/2014/main" id="{7349F612-9A33-E549-4254-37E56BABA5FD}"/>
                </a:ext>
              </a:extLst>
            </p:cNvPr>
            <p:cNvSpPr/>
            <p:nvPr/>
          </p:nvSpPr>
          <p:spPr bwMode="auto">
            <a:xfrm rot="3804020">
              <a:off x="8368843" y="488696"/>
              <a:ext cx="2880000" cy="2880000"/>
            </a:xfrm>
            <a:prstGeom prst="blockArc">
              <a:avLst>
                <a:gd name="adj1" fmla="val 18051990"/>
                <a:gd name="adj2" fmla="val 513579"/>
                <a:gd name="adj3" fmla="val 37306"/>
              </a:avLst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</a:endParaRPr>
            </a:p>
          </p:txBody>
        </p:sp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2BCE5CEB-17D5-E70F-6003-4AAD3E155814}"/>
                </a:ext>
              </a:extLst>
            </p:cNvPr>
            <p:cNvGrpSpPr/>
            <p:nvPr/>
          </p:nvGrpSpPr>
          <p:grpSpPr>
            <a:xfrm>
              <a:off x="692816" y="4716108"/>
              <a:ext cx="1927594" cy="581153"/>
              <a:chOff x="2116934" y="4902879"/>
              <a:chExt cx="2260401" cy="681492"/>
            </a:xfrm>
          </p:grpSpPr>
          <p:sp>
            <p:nvSpPr>
              <p:cNvPr id="292" name="Cylinder 56">
                <a:extLst>
                  <a:ext uri="{FF2B5EF4-FFF2-40B4-BE49-F238E27FC236}">
                    <a16:creationId xmlns:a16="http://schemas.microsoft.com/office/drawing/2014/main" id="{2C9BACA7-6AE4-953C-0CA1-D938983BAA2E}"/>
                  </a:ext>
                </a:extLst>
              </p:cNvPr>
              <p:cNvSpPr/>
              <p:nvPr/>
            </p:nvSpPr>
            <p:spPr bwMode="auto">
              <a:xfrm rot="5400000">
                <a:off x="3043880" y="4707552"/>
                <a:ext cx="399831" cy="1069248"/>
              </a:xfrm>
              <a:prstGeom prst="can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E837558B-43C0-82BE-AAF3-B33ABC5D3759}"/>
                  </a:ext>
                </a:extLst>
              </p:cNvPr>
              <p:cNvSpPr/>
              <p:nvPr/>
            </p:nvSpPr>
            <p:spPr bwMode="auto">
              <a:xfrm rot="10800000">
                <a:off x="3987647" y="5351637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6CEC28CB-0E2C-1757-C511-15F5CAE47B06}"/>
                  </a:ext>
                </a:extLst>
              </p:cNvPr>
              <p:cNvSpPr/>
              <p:nvPr/>
            </p:nvSpPr>
            <p:spPr bwMode="auto">
              <a:xfrm rot="10800000">
                <a:off x="3810709" y="5351637"/>
                <a:ext cx="108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69606422-58F4-88E9-8C28-1AD6097D3165}"/>
                  </a:ext>
                </a:extLst>
              </p:cNvPr>
              <p:cNvSpPr/>
              <p:nvPr/>
            </p:nvSpPr>
            <p:spPr bwMode="auto">
              <a:xfrm rot="10800000">
                <a:off x="4102304" y="5351637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Rectangle 295">
                <a:extLst>
                  <a:ext uri="{FF2B5EF4-FFF2-40B4-BE49-F238E27FC236}">
                    <a16:creationId xmlns:a16="http://schemas.microsoft.com/office/drawing/2014/main" id="{EFE05A80-9A34-0857-CAD8-0DAC5C301EE6}"/>
                  </a:ext>
                </a:extLst>
              </p:cNvPr>
              <p:cNvSpPr/>
              <p:nvPr/>
            </p:nvSpPr>
            <p:spPr bwMode="auto">
              <a:xfrm rot="10800000">
                <a:off x="4216961" y="5351637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12D81321-FEAC-F3D0-FAAB-BB98D5E28D2C}"/>
                  </a:ext>
                </a:extLst>
              </p:cNvPr>
              <p:cNvSpPr/>
              <p:nvPr/>
            </p:nvSpPr>
            <p:spPr bwMode="auto">
              <a:xfrm rot="10800000">
                <a:off x="4331616" y="5351637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1CC7FD9D-5EC5-5A98-A7DF-DFB8EFD6A869}"/>
                  </a:ext>
                </a:extLst>
              </p:cNvPr>
              <p:cNvSpPr/>
              <p:nvPr/>
            </p:nvSpPr>
            <p:spPr bwMode="auto">
              <a:xfrm rot="10800000">
                <a:off x="3987647" y="4902879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1BA54455-2E57-E28C-7D1E-2C6B8F444649}"/>
                  </a:ext>
                </a:extLst>
              </p:cNvPr>
              <p:cNvSpPr/>
              <p:nvPr/>
            </p:nvSpPr>
            <p:spPr bwMode="auto">
              <a:xfrm rot="10800000">
                <a:off x="3810709" y="4902879"/>
                <a:ext cx="108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2B023CFD-09D9-091C-A31B-4AA9EEAA4204}"/>
                  </a:ext>
                </a:extLst>
              </p:cNvPr>
              <p:cNvSpPr/>
              <p:nvPr/>
            </p:nvSpPr>
            <p:spPr bwMode="auto">
              <a:xfrm rot="10800000">
                <a:off x="4102304" y="4902879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35315D96-D89F-1BE3-530F-1A1A16B96A44}"/>
                  </a:ext>
                </a:extLst>
              </p:cNvPr>
              <p:cNvSpPr/>
              <p:nvPr/>
            </p:nvSpPr>
            <p:spPr bwMode="auto">
              <a:xfrm rot="10800000">
                <a:off x="4216961" y="4902879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7B6DDBE2-C523-1B2A-2D4A-6B4C3739CFFA}"/>
                  </a:ext>
                </a:extLst>
              </p:cNvPr>
              <p:cNvSpPr/>
              <p:nvPr/>
            </p:nvSpPr>
            <p:spPr bwMode="auto">
              <a:xfrm rot="10800000">
                <a:off x="4331616" y="4902879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95EEDD7D-DB1D-F8F9-0791-8A7868E996C1}"/>
                  </a:ext>
                </a:extLst>
              </p:cNvPr>
              <p:cNvSpPr/>
              <p:nvPr/>
            </p:nvSpPr>
            <p:spPr bwMode="auto">
              <a:xfrm rot="10800000">
                <a:off x="2225073" y="5351637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00044A29-67E0-86B2-140F-4B3E787376FD}"/>
                  </a:ext>
                </a:extLst>
              </p:cNvPr>
              <p:cNvSpPr/>
              <p:nvPr/>
            </p:nvSpPr>
            <p:spPr bwMode="auto">
              <a:xfrm rot="10800000">
                <a:off x="2116934" y="5351637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Rectangle 304">
                <a:extLst>
                  <a:ext uri="{FF2B5EF4-FFF2-40B4-BE49-F238E27FC236}">
                    <a16:creationId xmlns:a16="http://schemas.microsoft.com/office/drawing/2014/main" id="{7AEA4178-B256-7D43-C1BF-1F092DDC741A}"/>
                  </a:ext>
                </a:extLst>
              </p:cNvPr>
              <p:cNvSpPr/>
              <p:nvPr/>
            </p:nvSpPr>
            <p:spPr bwMode="auto">
              <a:xfrm rot="10800000">
                <a:off x="2333212" y="5351637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2C74F695-1D45-9C05-5439-AC8CC57594A5}"/>
                  </a:ext>
                </a:extLst>
              </p:cNvPr>
              <p:cNvSpPr/>
              <p:nvPr/>
            </p:nvSpPr>
            <p:spPr bwMode="auto">
              <a:xfrm rot="10800000">
                <a:off x="2441351" y="5351637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35F9231F-1FDB-C7E8-2FFF-0124C1E43E11}"/>
                  </a:ext>
                </a:extLst>
              </p:cNvPr>
              <p:cNvSpPr/>
              <p:nvPr/>
            </p:nvSpPr>
            <p:spPr bwMode="auto">
              <a:xfrm rot="10800000">
                <a:off x="2549491" y="5351637"/>
                <a:ext cx="108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A5B0E76-632E-3DF8-468A-32EF92452779}"/>
                  </a:ext>
                </a:extLst>
              </p:cNvPr>
              <p:cNvSpPr/>
              <p:nvPr/>
            </p:nvSpPr>
            <p:spPr bwMode="auto">
              <a:xfrm rot="10800000">
                <a:off x="2225073" y="4902879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AB71A235-FCE8-4701-29B5-30664ED6FD92}"/>
                  </a:ext>
                </a:extLst>
              </p:cNvPr>
              <p:cNvSpPr/>
              <p:nvPr/>
            </p:nvSpPr>
            <p:spPr bwMode="auto">
              <a:xfrm rot="10800000">
                <a:off x="2116934" y="4902879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96CE37ED-1421-0924-5CB6-7F833CF36D45}"/>
                  </a:ext>
                </a:extLst>
              </p:cNvPr>
              <p:cNvSpPr/>
              <p:nvPr/>
            </p:nvSpPr>
            <p:spPr bwMode="auto">
              <a:xfrm rot="10800000">
                <a:off x="2333212" y="4902879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CFA0719-4CCC-DB36-ED4F-4125CAD9798A}"/>
                  </a:ext>
                </a:extLst>
              </p:cNvPr>
              <p:cNvSpPr/>
              <p:nvPr/>
            </p:nvSpPr>
            <p:spPr bwMode="auto">
              <a:xfrm rot="10800000">
                <a:off x="2441351" y="4902879"/>
                <a:ext cx="45719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2A60B50A-2F01-3C41-BD18-445DD22824CE}"/>
                  </a:ext>
                </a:extLst>
              </p:cNvPr>
              <p:cNvSpPr/>
              <p:nvPr/>
            </p:nvSpPr>
            <p:spPr bwMode="auto">
              <a:xfrm rot="10800000">
                <a:off x="2549491" y="4902879"/>
                <a:ext cx="108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49D4E4BF-B9A4-1844-3E5E-987CED3FFCE7}"/>
                </a:ext>
              </a:extLst>
            </p:cNvPr>
            <p:cNvGrpSpPr/>
            <p:nvPr/>
          </p:nvGrpSpPr>
          <p:grpSpPr>
            <a:xfrm>
              <a:off x="10476176" y="1742010"/>
              <a:ext cx="471188" cy="174822"/>
              <a:chOff x="9744652" y="1754887"/>
              <a:chExt cx="471188" cy="288000"/>
            </a:xfrm>
          </p:grpSpPr>
          <p:sp>
            <p:nvSpPr>
              <p:cNvPr id="314" name="Rectangle: Top Corners Snipped 201">
                <a:extLst>
                  <a:ext uri="{FF2B5EF4-FFF2-40B4-BE49-F238E27FC236}">
                    <a16:creationId xmlns:a16="http://schemas.microsoft.com/office/drawing/2014/main" id="{264C85B3-88F6-610E-AD1B-ADE77177123C}"/>
                  </a:ext>
                </a:extLst>
              </p:cNvPr>
              <p:cNvSpPr/>
              <p:nvPr/>
            </p:nvSpPr>
            <p:spPr>
              <a:xfrm rot="3600000">
                <a:off x="10053840" y="1880887"/>
                <a:ext cx="288000" cy="360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Rectangle: Top Corners Snipped 202">
                <a:extLst>
                  <a:ext uri="{FF2B5EF4-FFF2-40B4-BE49-F238E27FC236}">
                    <a16:creationId xmlns:a16="http://schemas.microsoft.com/office/drawing/2014/main" id="{92CBA9C6-C580-0366-9C03-065D09978B84}"/>
                  </a:ext>
                </a:extLst>
              </p:cNvPr>
              <p:cNvSpPr/>
              <p:nvPr/>
            </p:nvSpPr>
            <p:spPr>
              <a:xfrm rot="18000000">
                <a:off x="9618652" y="1880887"/>
                <a:ext cx="288000" cy="360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16" name="TextBox 315">
              <a:extLst>
                <a:ext uri="{FF2B5EF4-FFF2-40B4-BE49-F238E27FC236}">
                  <a16:creationId xmlns:a16="http://schemas.microsoft.com/office/drawing/2014/main" id="{BCB8BCDB-393C-5780-D0C1-14F24EE8DFC1}"/>
                </a:ext>
              </a:extLst>
            </p:cNvPr>
            <p:cNvSpPr txBox="1"/>
            <p:nvPr/>
          </p:nvSpPr>
          <p:spPr>
            <a:xfrm>
              <a:off x="808326" y="5566753"/>
              <a:ext cx="16165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ISOLTRAP</a:t>
              </a:r>
            </a:p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MR-</a:t>
              </a:r>
              <a:r>
                <a:rPr lang="en-US" kern="1200" dirty="0" err="1">
                  <a:solidFill>
                    <a:prstClr val="black"/>
                  </a:solidFill>
                  <a:latin typeface="Calibri" panose="020F0502020204030204"/>
                </a:rPr>
                <a:t>ToF</a:t>
              </a:r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 MS</a:t>
              </a:r>
              <a:endParaRPr lang="en-GB" kern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ACCC74E5-9CB4-AAD8-4D41-BC16A4B3FC0E}"/>
                </a:ext>
              </a:extLst>
            </p:cNvPr>
            <p:cNvSpPr txBox="1"/>
            <p:nvPr/>
          </p:nvSpPr>
          <p:spPr>
            <a:xfrm>
              <a:off x="3109056" y="5590981"/>
              <a:ext cx="10702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ISOLTRAP</a:t>
              </a:r>
            </a:p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RFQ-</a:t>
              </a:r>
              <a:r>
                <a:rPr lang="en-US" kern="1200" dirty="0" err="1">
                  <a:solidFill>
                    <a:prstClr val="black"/>
                  </a:solidFill>
                  <a:latin typeface="Calibri" panose="020F0502020204030204"/>
                </a:rPr>
                <a:t>cb</a:t>
              </a:r>
              <a:endParaRPr lang="en-GB" kern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18" name="Rectangle 317">
              <a:extLst>
                <a:ext uri="{FF2B5EF4-FFF2-40B4-BE49-F238E27FC236}">
                  <a16:creationId xmlns:a16="http://schemas.microsoft.com/office/drawing/2014/main" id="{60CDC17F-F64A-F020-C044-CE0B4847C08D}"/>
                </a:ext>
              </a:extLst>
            </p:cNvPr>
            <p:cNvSpPr/>
            <p:nvPr/>
          </p:nvSpPr>
          <p:spPr bwMode="auto">
            <a:xfrm rot="10800000">
              <a:off x="99933" y="4897384"/>
              <a:ext cx="108000" cy="232734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0" name="Rectangle 319">
              <a:extLst>
                <a:ext uri="{FF2B5EF4-FFF2-40B4-BE49-F238E27FC236}">
                  <a16:creationId xmlns:a16="http://schemas.microsoft.com/office/drawing/2014/main" id="{15C87A18-754C-9F19-1271-1355F61E42EF}"/>
                </a:ext>
              </a:extLst>
            </p:cNvPr>
            <p:cNvSpPr/>
            <p:nvPr/>
          </p:nvSpPr>
          <p:spPr bwMode="auto">
            <a:xfrm rot="3935675">
              <a:off x="6223869" y="5985659"/>
              <a:ext cx="108000" cy="232734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D6B54071-BF72-5678-82DB-1958D13D938A}"/>
                </a:ext>
              </a:extLst>
            </p:cNvPr>
            <p:cNvSpPr txBox="1"/>
            <p:nvPr/>
          </p:nvSpPr>
          <p:spPr>
            <a:xfrm>
              <a:off x="6705858" y="5929204"/>
              <a:ext cx="20769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collections chamber</a:t>
              </a:r>
              <a:endParaRPr lang="en-GB" kern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22" name="Rectangle: Top Corners Snipped 215">
              <a:extLst>
                <a:ext uri="{FF2B5EF4-FFF2-40B4-BE49-F238E27FC236}">
                  <a16:creationId xmlns:a16="http://schemas.microsoft.com/office/drawing/2014/main" id="{5AEDF60B-1CD1-644E-3D9D-BFA7C336AD1D}"/>
                </a:ext>
              </a:extLst>
            </p:cNvPr>
            <p:cNvSpPr/>
            <p:nvPr/>
          </p:nvSpPr>
          <p:spPr>
            <a:xfrm rot="10800000">
              <a:off x="395900" y="4463271"/>
              <a:ext cx="2302469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3" name="Rectangle: Top Corners Snipped 216">
              <a:extLst>
                <a:ext uri="{FF2B5EF4-FFF2-40B4-BE49-F238E27FC236}">
                  <a16:creationId xmlns:a16="http://schemas.microsoft.com/office/drawing/2014/main" id="{5D6B2639-F4BC-58B3-7B03-74557CE6C959}"/>
                </a:ext>
              </a:extLst>
            </p:cNvPr>
            <p:cNvSpPr/>
            <p:nvPr/>
          </p:nvSpPr>
          <p:spPr>
            <a:xfrm rot="10800000">
              <a:off x="2783920" y="4456748"/>
              <a:ext cx="2592000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4" name="Rectangle: Top Corners Snipped 217">
              <a:extLst>
                <a:ext uri="{FF2B5EF4-FFF2-40B4-BE49-F238E27FC236}">
                  <a16:creationId xmlns:a16="http://schemas.microsoft.com/office/drawing/2014/main" id="{DAE2F167-DA92-ACFB-4234-5EEB96AE5D09}"/>
                </a:ext>
              </a:extLst>
            </p:cNvPr>
            <p:cNvSpPr/>
            <p:nvPr/>
          </p:nvSpPr>
          <p:spPr>
            <a:xfrm>
              <a:off x="2722198" y="5451080"/>
              <a:ext cx="2132393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5" name="Rectangle: Top Corners Snipped 218">
              <a:extLst>
                <a:ext uri="{FF2B5EF4-FFF2-40B4-BE49-F238E27FC236}">
                  <a16:creationId xmlns:a16="http://schemas.microsoft.com/office/drawing/2014/main" id="{6DB71407-CCAF-DC10-7AE6-49A622DE6A92}"/>
                </a:ext>
              </a:extLst>
            </p:cNvPr>
            <p:cNvSpPr/>
            <p:nvPr/>
          </p:nvSpPr>
          <p:spPr>
            <a:xfrm>
              <a:off x="395899" y="5454434"/>
              <a:ext cx="2302469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6" name="Rectangle: Top Corners Snipped 219">
              <a:extLst>
                <a:ext uri="{FF2B5EF4-FFF2-40B4-BE49-F238E27FC236}">
                  <a16:creationId xmlns:a16="http://schemas.microsoft.com/office/drawing/2014/main" id="{77FDC650-AA97-51B6-F908-F3DBA56F72D3}"/>
                </a:ext>
              </a:extLst>
            </p:cNvPr>
            <p:cNvSpPr/>
            <p:nvPr/>
          </p:nvSpPr>
          <p:spPr>
            <a:xfrm rot="14400000">
              <a:off x="6055003" y="5726641"/>
              <a:ext cx="827407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7" name="Rectangle: Top Corners Snipped 220">
              <a:extLst>
                <a:ext uri="{FF2B5EF4-FFF2-40B4-BE49-F238E27FC236}">
                  <a16:creationId xmlns:a16="http://schemas.microsoft.com/office/drawing/2014/main" id="{4A7D16BE-6CDA-7AC3-0CAA-0AF24C85E892}"/>
                </a:ext>
              </a:extLst>
            </p:cNvPr>
            <p:cNvSpPr/>
            <p:nvPr/>
          </p:nvSpPr>
          <p:spPr>
            <a:xfrm rot="3600000">
              <a:off x="5366521" y="5844320"/>
              <a:ext cx="827407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8" name="Rectangle: Top Corners Snipped 222">
              <a:extLst>
                <a:ext uri="{FF2B5EF4-FFF2-40B4-BE49-F238E27FC236}">
                  <a16:creationId xmlns:a16="http://schemas.microsoft.com/office/drawing/2014/main" id="{A3E6FFE5-FFE1-D895-ACEF-0EFCB31FDA5A}"/>
                </a:ext>
              </a:extLst>
            </p:cNvPr>
            <p:cNvSpPr/>
            <p:nvPr/>
          </p:nvSpPr>
          <p:spPr>
            <a:xfrm>
              <a:off x="4897198" y="5454434"/>
              <a:ext cx="613946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9" name="Rectangle: Top Corners Snipped 223">
              <a:extLst>
                <a:ext uri="{FF2B5EF4-FFF2-40B4-BE49-F238E27FC236}">
                  <a16:creationId xmlns:a16="http://schemas.microsoft.com/office/drawing/2014/main" id="{00F1A38A-FB87-2EE6-B3F4-32F646557CD0}"/>
                </a:ext>
              </a:extLst>
            </p:cNvPr>
            <p:cNvSpPr/>
            <p:nvPr/>
          </p:nvSpPr>
          <p:spPr>
            <a:xfrm rot="21009412">
              <a:off x="6284083" y="5174217"/>
              <a:ext cx="769393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0" name="TextBox 329">
              <a:extLst>
                <a:ext uri="{FF2B5EF4-FFF2-40B4-BE49-F238E27FC236}">
                  <a16:creationId xmlns:a16="http://schemas.microsoft.com/office/drawing/2014/main" id="{3EA8D044-AA66-A3D2-4DE9-617B87976405}"/>
                </a:ext>
              </a:extLst>
            </p:cNvPr>
            <p:cNvSpPr txBox="1"/>
            <p:nvPr/>
          </p:nvSpPr>
          <p:spPr>
            <a:xfrm>
              <a:off x="10700892" y="3816940"/>
              <a:ext cx="12081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Mass separator</a:t>
              </a:r>
              <a:endParaRPr lang="en-GB" kern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31" name="TextBox 330">
              <a:extLst>
                <a:ext uri="{FF2B5EF4-FFF2-40B4-BE49-F238E27FC236}">
                  <a16:creationId xmlns:a16="http://schemas.microsoft.com/office/drawing/2014/main" id="{F574E689-8C99-3675-8F95-34D670AD9B6E}"/>
                </a:ext>
              </a:extLst>
            </p:cNvPr>
            <p:cNvSpPr txBox="1"/>
            <p:nvPr/>
          </p:nvSpPr>
          <p:spPr>
            <a:xfrm>
              <a:off x="8645584" y="626927"/>
              <a:ext cx="744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target</a:t>
              </a:r>
              <a:endParaRPr lang="en-GB" kern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A694088A-C258-DBE1-849B-F250CE113B32}"/>
                </a:ext>
              </a:extLst>
            </p:cNvPr>
            <p:cNvSpPr txBox="1"/>
            <p:nvPr/>
          </p:nvSpPr>
          <p:spPr>
            <a:xfrm>
              <a:off x="11632056" y="1167962"/>
              <a:ext cx="4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p+</a:t>
              </a:r>
              <a:endParaRPr lang="en-GB" kern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E2A96835-2082-D18D-9013-19D6B014F7AD}"/>
                </a:ext>
              </a:extLst>
            </p:cNvPr>
            <p:cNvSpPr txBox="1"/>
            <p:nvPr/>
          </p:nvSpPr>
          <p:spPr>
            <a:xfrm>
              <a:off x="9128308" y="1395108"/>
              <a:ext cx="12089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Extraction electrode</a:t>
              </a:r>
              <a:endParaRPr lang="en-GB" kern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BD8BDF83-C5C5-F14A-8375-8E24B674CE01}"/>
                </a:ext>
              </a:extLst>
            </p:cNvPr>
            <p:cNvSpPr txBox="1"/>
            <p:nvPr/>
          </p:nvSpPr>
          <p:spPr>
            <a:xfrm>
              <a:off x="9107533" y="1061156"/>
              <a:ext cx="12089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/>
              <a:r>
                <a:rPr lang="en-US" kern="1200" dirty="0">
                  <a:solidFill>
                    <a:prstClr val="black"/>
                  </a:solidFill>
                  <a:latin typeface="Calibri" panose="020F0502020204030204"/>
                </a:rPr>
                <a:t>Ion source</a:t>
              </a:r>
              <a:endParaRPr lang="en-GB" kern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F9019E71-0B75-B58A-2517-5B040FB7F31A}"/>
                </a:ext>
              </a:extLst>
            </p:cNvPr>
            <p:cNvGrpSpPr/>
            <p:nvPr/>
          </p:nvGrpSpPr>
          <p:grpSpPr>
            <a:xfrm>
              <a:off x="2819143" y="4656910"/>
              <a:ext cx="1957453" cy="679714"/>
              <a:chOff x="2841969" y="5011938"/>
              <a:chExt cx="1957453" cy="679714"/>
            </a:xfrm>
          </p:grpSpPr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3A904DB1-D10F-9073-CAB5-3EB97BD6DC7E}"/>
                  </a:ext>
                </a:extLst>
              </p:cNvPr>
              <p:cNvSpPr/>
              <p:nvPr/>
            </p:nvSpPr>
            <p:spPr bwMode="auto">
              <a:xfrm rot="10800000">
                <a:off x="3443249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8D598F3A-E68D-DBDD-3280-0363C0BDDD7C}"/>
                  </a:ext>
                </a:extLst>
              </p:cNvPr>
              <p:cNvSpPr/>
              <p:nvPr/>
            </p:nvSpPr>
            <p:spPr bwMode="auto">
              <a:xfrm rot="10800000">
                <a:off x="3343684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077C90CD-36A9-25E9-20BC-20BDDF06F38C}"/>
                  </a:ext>
                </a:extLst>
              </p:cNvPr>
              <p:cNvSpPr/>
              <p:nvPr/>
            </p:nvSpPr>
            <p:spPr bwMode="auto">
              <a:xfrm rot="10800000">
                <a:off x="3542813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035AA72-4BF0-2949-1800-0609ECF61D14}"/>
                  </a:ext>
                </a:extLst>
              </p:cNvPr>
              <p:cNvSpPr/>
              <p:nvPr/>
            </p:nvSpPr>
            <p:spPr bwMode="auto">
              <a:xfrm rot="10800000">
                <a:off x="3642378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2AE16D7C-3087-4587-C818-5572A7B5FADB}"/>
                  </a:ext>
                </a:extLst>
              </p:cNvPr>
              <p:cNvSpPr/>
              <p:nvPr/>
            </p:nvSpPr>
            <p:spPr bwMode="auto">
              <a:xfrm rot="10800000">
                <a:off x="3741943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1" name="Rectangle 340">
                <a:extLst>
                  <a:ext uri="{FF2B5EF4-FFF2-40B4-BE49-F238E27FC236}">
                    <a16:creationId xmlns:a16="http://schemas.microsoft.com/office/drawing/2014/main" id="{8C6D2E08-FE44-773C-3374-7E37A30B963B}"/>
                  </a:ext>
                </a:extLst>
              </p:cNvPr>
              <p:cNvSpPr/>
              <p:nvPr/>
            </p:nvSpPr>
            <p:spPr bwMode="auto">
              <a:xfrm rot="10800000">
                <a:off x="2945425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DF6E5280-E64D-5D83-908B-4D48C2AF2F26}"/>
                  </a:ext>
                </a:extLst>
              </p:cNvPr>
              <p:cNvSpPr/>
              <p:nvPr/>
            </p:nvSpPr>
            <p:spPr bwMode="auto">
              <a:xfrm rot="10800000">
                <a:off x="2845862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AF859E70-FC8F-100E-104F-075FF58D40DB}"/>
                  </a:ext>
                </a:extLst>
              </p:cNvPr>
              <p:cNvSpPr/>
              <p:nvPr/>
            </p:nvSpPr>
            <p:spPr bwMode="auto">
              <a:xfrm rot="10800000">
                <a:off x="3044990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394279C0-9A10-19AA-F179-E123E4EE3CD9}"/>
                  </a:ext>
                </a:extLst>
              </p:cNvPr>
              <p:cNvSpPr/>
              <p:nvPr/>
            </p:nvSpPr>
            <p:spPr bwMode="auto">
              <a:xfrm rot="10800000">
                <a:off x="3144554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1A951809-3EF4-2CB0-731A-ADF10DA98ADA}"/>
                  </a:ext>
                </a:extLst>
              </p:cNvPr>
              <p:cNvSpPr/>
              <p:nvPr/>
            </p:nvSpPr>
            <p:spPr bwMode="auto">
              <a:xfrm rot="10800000">
                <a:off x="3244119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51FF9B46-9CDA-68A4-700F-AFE7F8088B6D}"/>
                  </a:ext>
                </a:extLst>
              </p:cNvPr>
              <p:cNvSpPr/>
              <p:nvPr/>
            </p:nvSpPr>
            <p:spPr bwMode="auto">
              <a:xfrm rot="10800000">
                <a:off x="3841508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3F5EDE51-A368-25D4-18D6-3ADC417AB566}"/>
                  </a:ext>
                </a:extLst>
              </p:cNvPr>
              <p:cNvSpPr/>
              <p:nvPr/>
            </p:nvSpPr>
            <p:spPr bwMode="auto">
              <a:xfrm rot="10800000">
                <a:off x="3941072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DE5EC090-93C6-FFCB-A8D8-8F07AAB9685D}"/>
                  </a:ext>
                </a:extLst>
              </p:cNvPr>
              <p:cNvSpPr/>
              <p:nvPr/>
            </p:nvSpPr>
            <p:spPr bwMode="auto">
              <a:xfrm rot="10800000">
                <a:off x="4040637" y="5493184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603D4BD-5E64-F21E-046F-2F1FD4330A3F}"/>
                  </a:ext>
                </a:extLst>
              </p:cNvPr>
              <p:cNvSpPr/>
              <p:nvPr/>
            </p:nvSpPr>
            <p:spPr bwMode="auto">
              <a:xfrm rot="10800000">
                <a:off x="3439356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0" name="Rectangle 349">
                <a:extLst>
                  <a:ext uri="{FF2B5EF4-FFF2-40B4-BE49-F238E27FC236}">
                    <a16:creationId xmlns:a16="http://schemas.microsoft.com/office/drawing/2014/main" id="{0FF0D542-8DFB-AEBF-DF58-0F31A22CC5F7}"/>
                  </a:ext>
                </a:extLst>
              </p:cNvPr>
              <p:cNvSpPr/>
              <p:nvPr/>
            </p:nvSpPr>
            <p:spPr bwMode="auto">
              <a:xfrm rot="10800000">
                <a:off x="3339791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5AEED2B9-9265-8304-2BB7-034567F70E2D}"/>
                  </a:ext>
                </a:extLst>
              </p:cNvPr>
              <p:cNvSpPr/>
              <p:nvPr/>
            </p:nvSpPr>
            <p:spPr bwMode="auto">
              <a:xfrm rot="10800000">
                <a:off x="3538921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35176223-413D-F5B5-031E-620758D1F1FA}"/>
                  </a:ext>
                </a:extLst>
              </p:cNvPr>
              <p:cNvSpPr/>
              <p:nvPr/>
            </p:nvSpPr>
            <p:spPr bwMode="auto">
              <a:xfrm rot="10800000">
                <a:off x="3638485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F2E9BA8F-4C9D-39E0-1E16-96C9FD8B209A}"/>
                  </a:ext>
                </a:extLst>
              </p:cNvPr>
              <p:cNvSpPr/>
              <p:nvPr/>
            </p:nvSpPr>
            <p:spPr bwMode="auto">
              <a:xfrm rot="10800000">
                <a:off x="3738050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0798681F-7BF0-2FCB-6D52-F6619031ACCF}"/>
                  </a:ext>
                </a:extLst>
              </p:cNvPr>
              <p:cNvSpPr/>
              <p:nvPr/>
            </p:nvSpPr>
            <p:spPr bwMode="auto">
              <a:xfrm rot="10800000">
                <a:off x="2941532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BE8730B2-3CAD-DAE2-BAFE-1346BFE6BBDB}"/>
                  </a:ext>
                </a:extLst>
              </p:cNvPr>
              <p:cNvSpPr/>
              <p:nvPr/>
            </p:nvSpPr>
            <p:spPr bwMode="auto">
              <a:xfrm rot="10800000">
                <a:off x="2841969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55EB1A-A78E-FB7D-B958-B8F06F7E9C67}"/>
                  </a:ext>
                </a:extLst>
              </p:cNvPr>
              <p:cNvSpPr/>
              <p:nvPr/>
            </p:nvSpPr>
            <p:spPr bwMode="auto">
              <a:xfrm rot="10800000">
                <a:off x="3041097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55727B94-4A7B-FDA1-7960-2B20F5B1140B}"/>
                  </a:ext>
                </a:extLst>
              </p:cNvPr>
              <p:cNvSpPr/>
              <p:nvPr/>
            </p:nvSpPr>
            <p:spPr bwMode="auto">
              <a:xfrm rot="10800000">
                <a:off x="3140662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9760C070-6ADC-F320-B611-B3168CCE8431}"/>
                  </a:ext>
                </a:extLst>
              </p:cNvPr>
              <p:cNvSpPr/>
              <p:nvPr/>
            </p:nvSpPr>
            <p:spPr bwMode="auto">
              <a:xfrm rot="10800000">
                <a:off x="3240226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9" name="Rectangle 358">
                <a:extLst>
                  <a:ext uri="{FF2B5EF4-FFF2-40B4-BE49-F238E27FC236}">
                    <a16:creationId xmlns:a16="http://schemas.microsoft.com/office/drawing/2014/main" id="{2BF0EBF2-70F3-3415-150A-E584EA65580D}"/>
                  </a:ext>
                </a:extLst>
              </p:cNvPr>
              <p:cNvSpPr/>
              <p:nvPr/>
            </p:nvSpPr>
            <p:spPr bwMode="auto">
              <a:xfrm rot="10800000">
                <a:off x="3837615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84665528-3D0E-E3F7-776E-F17919667CC2}"/>
                  </a:ext>
                </a:extLst>
              </p:cNvPr>
              <p:cNvSpPr/>
              <p:nvPr/>
            </p:nvSpPr>
            <p:spPr bwMode="auto">
              <a:xfrm rot="10800000">
                <a:off x="3937180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D486B60E-EE7A-EDFA-F689-B9BA9C5AFE77}"/>
                  </a:ext>
                </a:extLst>
              </p:cNvPr>
              <p:cNvSpPr/>
              <p:nvPr/>
            </p:nvSpPr>
            <p:spPr bwMode="auto">
              <a:xfrm rot="10800000">
                <a:off x="4036744" y="5015203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AE1F4614-6A5D-D5E3-9D4B-990E725CD8F2}"/>
                  </a:ext>
                </a:extLst>
              </p:cNvPr>
              <p:cNvSpPr/>
              <p:nvPr/>
            </p:nvSpPr>
            <p:spPr bwMode="auto">
              <a:xfrm rot="10800000">
                <a:off x="4140634" y="5489919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27E0C3A7-88FB-E565-6EBA-819BED433B21}"/>
                  </a:ext>
                </a:extLst>
              </p:cNvPr>
              <p:cNvSpPr/>
              <p:nvPr/>
            </p:nvSpPr>
            <p:spPr bwMode="auto">
              <a:xfrm rot="10800000">
                <a:off x="4240199" y="5489919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ADDA95E2-9211-41FD-1297-2C36F008E49D}"/>
                  </a:ext>
                </a:extLst>
              </p:cNvPr>
              <p:cNvSpPr/>
              <p:nvPr/>
            </p:nvSpPr>
            <p:spPr bwMode="auto">
              <a:xfrm rot="10800000">
                <a:off x="4339764" y="5489919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8013EB31-81A4-2F7C-5086-2B8D9F5269B1}"/>
                  </a:ext>
                </a:extLst>
              </p:cNvPr>
              <p:cNvSpPr/>
              <p:nvPr/>
            </p:nvSpPr>
            <p:spPr bwMode="auto">
              <a:xfrm rot="10800000">
                <a:off x="4439329" y="5489919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5BB126A2-A9EE-1EC9-FDC5-0AEEBF015175}"/>
                  </a:ext>
                </a:extLst>
              </p:cNvPr>
              <p:cNvSpPr/>
              <p:nvPr/>
            </p:nvSpPr>
            <p:spPr bwMode="auto">
              <a:xfrm rot="10800000">
                <a:off x="4538893" y="5489919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A39C545D-58E5-CB82-AD96-DEBCE271B314}"/>
                  </a:ext>
                </a:extLst>
              </p:cNvPr>
              <p:cNvSpPr/>
              <p:nvPr/>
            </p:nvSpPr>
            <p:spPr bwMode="auto">
              <a:xfrm rot="10800000">
                <a:off x="4638458" y="5489919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8" name="Rectangle 367">
                <a:extLst>
                  <a:ext uri="{FF2B5EF4-FFF2-40B4-BE49-F238E27FC236}">
                    <a16:creationId xmlns:a16="http://schemas.microsoft.com/office/drawing/2014/main" id="{E13D97A9-5961-2AAF-83D8-7F7C7FBE5E57}"/>
                  </a:ext>
                </a:extLst>
              </p:cNvPr>
              <p:cNvSpPr/>
              <p:nvPr/>
            </p:nvSpPr>
            <p:spPr bwMode="auto">
              <a:xfrm rot="10800000">
                <a:off x="4738023" y="5489919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9E8014D2-F167-CF05-4317-79E7D994E199}"/>
                  </a:ext>
                </a:extLst>
              </p:cNvPr>
              <p:cNvSpPr/>
              <p:nvPr/>
            </p:nvSpPr>
            <p:spPr bwMode="auto">
              <a:xfrm rot="10800000">
                <a:off x="4136741" y="5011938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8DA2B6EC-4757-7414-D678-3A438B3D2811}"/>
                  </a:ext>
                </a:extLst>
              </p:cNvPr>
              <p:cNvSpPr/>
              <p:nvPr/>
            </p:nvSpPr>
            <p:spPr bwMode="auto">
              <a:xfrm rot="10800000">
                <a:off x="4236306" y="5011938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238CFE18-882D-E272-97C5-F3330DBF64DB}"/>
                  </a:ext>
                </a:extLst>
              </p:cNvPr>
              <p:cNvSpPr/>
              <p:nvPr/>
            </p:nvSpPr>
            <p:spPr bwMode="auto">
              <a:xfrm rot="10800000">
                <a:off x="4335871" y="5011938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4D1EA09D-9130-1CAB-A22F-7530B4CBB80A}"/>
                  </a:ext>
                </a:extLst>
              </p:cNvPr>
              <p:cNvSpPr/>
              <p:nvPr/>
            </p:nvSpPr>
            <p:spPr bwMode="auto">
              <a:xfrm rot="10800000">
                <a:off x="4435436" y="5011938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DA2662AB-6610-B270-DB42-802B3D361764}"/>
                  </a:ext>
                </a:extLst>
              </p:cNvPr>
              <p:cNvSpPr/>
              <p:nvPr/>
            </p:nvSpPr>
            <p:spPr bwMode="auto">
              <a:xfrm rot="10800000">
                <a:off x="4535000" y="5011938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78416134-BBAC-5491-6F7D-052B49C9477C}"/>
                  </a:ext>
                </a:extLst>
              </p:cNvPr>
              <p:cNvSpPr/>
              <p:nvPr/>
            </p:nvSpPr>
            <p:spPr bwMode="auto">
              <a:xfrm rot="10800000">
                <a:off x="4634565" y="5011938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FB067D1D-3BB9-7D6F-8FC4-20D732824588}"/>
                  </a:ext>
                </a:extLst>
              </p:cNvPr>
              <p:cNvSpPr/>
              <p:nvPr/>
            </p:nvSpPr>
            <p:spPr bwMode="auto">
              <a:xfrm rot="10800000">
                <a:off x="4734130" y="5011938"/>
                <a:ext cx="61399" cy="198468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80" name="Rectangle: Top Corners Snipped 327">
              <a:extLst>
                <a:ext uri="{FF2B5EF4-FFF2-40B4-BE49-F238E27FC236}">
                  <a16:creationId xmlns:a16="http://schemas.microsoft.com/office/drawing/2014/main" id="{F2259172-BF62-A234-2263-A1A876DFE65F}"/>
                </a:ext>
              </a:extLst>
            </p:cNvPr>
            <p:cNvSpPr/>
            <p:nvPr/>
          </p:nvSpPr>
          <p:spPr>
            <a:xfrm rot="20124574">
              <a:off x="7076395" y="5018018"/>
              <a:ext cx="470494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2" name="Rectangle: Top Corners Snipped 221">
              <a:extLst>
                <a:ext uri="{FF2B5EF4-FFF2-40B4-BE49-F238E27FC236}">
                  <a16:creationId xmlns:a16="http://schemas.microsoft.com/office/drawing/2014/main" id="{B1F6A866-FE09-8EA2-3C51-71529D2B421D}"/>
                </a:ext>
              </a:extLst>
            </p:cNvPr>
            <p:cNvSpPr/>
            <p:nvPr/>
          </p:nvSpPr>
          <p:spPr>
            <a:xfrm rot="8244100">
              <a:off x="6481862" y="3414319"/>
              <a:ext cx="2087572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3" name="Rectangle: Top Corners Snipped 31">
              <a:extLst>
                <a:ext uri="{FF2B5EF4-FFF2-40B4-BE49-F238E27FC236}">
                  <a16:creationId xmlns:a16="http://schemas.microsoft.com/office/drawing/2014/main" id="{DA7AFF99-6890-9257-745C-D78F838DBB3D}"/>
                </a:ext>
              </a:extLst>
            </p:cNvPr>
            <p:cNvSpPr/>
            <p:nvPr/>
          </p:nvSpPr>
          <p:spPr>
            <a:xfrm rot="19070033">
              <a:off x="7274532" y="4187137"/>
              <a:ext cx="2087572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94" name="Group 393">
              <a:extLst>
                <a:ext uri="{FF2B5EF4-FFF2-40B4-BE49-F238E27FC236}">
                  <a16:creationId xmlns:a16="http://schemas.microsoft.com/office/drawing/2014/main" id="{80B6E6FC-2D53-09DF-9F07-D63870B197BB}"/>
                </a:ext>
              </a:extLst>
            </p:cNvPr>
            <p:cNvGrpSpPr/>
            <p:nvPr/>
          </p:nvGrpSpPr>
          <p:grpSpPr>
            <a:xfrm rot="19044100">
              <a:off x="6905113" y="3496217"/>
              <a:ext cx="1957456" cy="714762"/>
              <a:chOff x="4689768" y="4902858"/>
              <a:chExt cx="2295430" cy="688895"/>
            </a:xfrm>
          </p:grpSpPr>
          <p:sp>
            <p:nvSpPr>
              <p:cNvPr id="395" name="Rectangle 394">
                <a:extLst>
                  <a:ext uri="{FF2B5EF4-FFF2-40B4-BE49-F238E27FC236}">
                    <a16:creationId xmlns:a16="http://schemas.microsoft.com/office/drawing/2014/main" id="{F8C00B21-3C8A-452B-3053-170E545E561B}"/>
                  </a:ext>
                </a:extLst>
              </p:cNvPr>
              <p:cNvSpPr/>
              <p:nvPr/>
            </p:nvSpPr>
            <p:spPr bwMode="auto">
              <a:xfrm rot="10800000">
                <a:off x="5394864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6" name="Rectangle 395">
                <a:extLst>
                  <a:ext uri="{FF2B5EF4-FFF2-40B4-BE49-F238E27FC236}">
                    <a16:creationId xmlns:a16="http://schemas.microsoft.com/office/drawing/2014/main" id="{21B182DE-8DA0-679C-88B7-5834FD9FA21A}"/>
                  </a:ext>
                </a:extLst>
              </p:cNvPr>
              <p:cNvSpPr/>
              <p:nvPr/>
            </p:nvSpPr>
            <p:spPr bwMode="auto">
              <a:xfrm rot="10800000">
                <a:off x="5278109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7" name="Rectangle 396">
                <a:extLst>
                  <a:ext uri="{FF2B5EF4-FFF2-40B4-BE49-F238E27FC236}">
                    <a16:creationId xmlns:a16="http://schemas.microsoft.com/office/drawing/2014/main" id="{41215E9C-7C77-C9DF-C4A0-3A737825655D}"/>
                  </a:ext>
                </a:extLst>
              </p:cNvPr>
              <p:cNvSpPr/>
              <p:nvPr/>
            </p:nvSpPr>
            <p:spPr bwMode="auto">
              <a:xfrm rot="10800000">
                <a:off x="5511620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8" name="Rectangle 397">
                <a:extLst>
                  <a:ext uri="{FF2B5EF4-FFF2-40B4-BE49-F238E27FC236}">
                    <a16:creationId xmlns:a16="http://schemas.microsoft.com/office/drawing/2014/main" id="{BA317D02-376F-3264-2156-2B9853C9E54C}"/>
                  </a:ext>
                </a:extLst>
              </p:cNvPr>
              <p:cNvSpPr/>
              <p:nvPr/>
            </p:nvSpPr>
            <p:spPr bwMode="auto">
              <a:xfrm rot="10800000">
                <a:off x="5628375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9" name="Rectangle 398">
                <a:extLst>
                  <a:ext uri="{FF2B5EF4-FFF2-40B4-BE49-F238E27FC236}">
                    <a16:creationId xmlns:a16="http://schemas.microsoft.com/office/drawing/2014/main" id="{0E9540D8-D76A-A1F7-E720-9DEC3B7132AD}"/>
                  </a:ext>
                </a:extLst>
              </p:cNvPr>
              <p:cNvSpPr/>
              <p:nvPr/>
            </p:nvSpPr>
            <p:spPr bwMode="auto">
              <a:xfrm rot="10800000">
                <a:off x="5745131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0" name="Rectangle 399">
                <a:extLst>
                  <a:ext uri="{FF2B5EF4-FFF2-40B4-BE49-F238E27FC236}">
                    <a16:creationId xmlns:a16="http://schemas.microsoft.com/office/drawing/2014/main" id="{A9CC6510-8885-0D4F-6D12-E14FE3741AB1}"/>
                  </a:ext>
                </a:extLst>
              </p:cNvPr>
              <p:cNvSpPr/>
              <p:nvPr/>
            </p:nvSpPr>
            <p:spPr bwMode="auto">
              <a:xfrm rot="10800000">
                <a:off x="4811086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Rectangle 400">
                <a:extLst>
                  <a:ext uri="{FF2B5EF4-FFF2-40B4-BE49-F238E27FC236}">
                    <a16:creationId xmlns:a16="http://schemas.microsoft.com/office/drawing/2014/main" id="{192837B8-DBD4-1225-06DF-C4B5DDCC1F41}"/>
                  </a:ext>
                </a:extLst>
              </p:cNvPr>
              <p:cNvSpPr/>
              <p:nvPr/>
            </p:nvSpPr>
            <p:spPr bwMode="auto">
              <a:xfrm rot="10800000">
                <a:off x="4694333" y="5359016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Rectangle 401">
                <a:extLst>
                  <a:ext uri="{FF2B5EF4-FFF2-40B4-BE49-F238E27FC236}">
                    <a16:creationId xmlns:a16="http://schemas.microsoft.com/office/drawing/2014/main" id="{1F13D6B1-6B82-F01F-830F-5525B7F39DD9}"/>
                  </a:ext>
                </a:extLst>
              </p:cNvPr>
              <p:cNvSpPr/>
              <p:nvPr/>
            </p:nvSpPr>
            <p:spPr bwMode="auto">
              <a:xfrm rot="10800000">
                <a:off x="4927842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Rectangle 402">
                <a:extLst>
                  <a:ext uri="{FF2B5EF4-FFF2-40B4-BE49-F238E27FC236}">
                    <a16:creationId xmlns:a16="http://schemas.microsoft.com/office/drawing/2014/main" id="{C48B5CAC-60A9-93C6-A87D-F6484F2F40CD}"/>
                  </a:ext>
                </a:extLst>
              </p:cNvPr>
              <p:cNvSpPr/>
              <p:nvPr/>
            </p:nvSpPr>
            <p:spPr bwMode="auto">
              <a:xfrm rot="10800000">
                <a:off x="5044597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Rectangle 403">
                <a:extLst>
                  <a:ext uri="{FF2B5EF4-FFF2-40B4-BE49-F238E27FC236}">
                    <a16:creationId xmlns:a16="http://schemas.microsoft.com/office/drawing/2014/main" id="{7B75CB60-09CB-9F58-7265-4AEB81259689}"/>
                  </a:ext>
                </a:extLst>
              </p:cNvPr>
              <p:cNvSpPr/>
              <p:nvPr/>
            </p:nvSpPr>
            <p:spPr bwMode="auto">
              <a:xfrm rot="10800000">
                <a:off x="5161353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Rectangle 404">
                <a:extLst>
                  <a:ext uri="{FF2B5EF4-FFF2-40B4-BE49-F238E27FC236}">
                    <a16:creationId xmlns:a16="http://schemas.microsoft.com/office/drawing/2014/main" id="{88D4401B-84E8-F172-021D-696ECD188D85}"/>
                  </a:ext>
                </a:extLst>
              </p:cNvPr>
              <p:cNvSpPr/>
              <p:nvPr/>
            </p:nvSpPr>
            <p:spPr bwMode="auto">
              <a:xfrm rot="10800000">
                <a:off x="5861886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Rectangle 405">
                <a:extLst>
                  <a:ext uri="{FF2B5EF4-FFF2-40B4-BE49-F238E27FC236}">
                    <a16:creationId xmlns:a16="http://schemas.microsoft.com/office/drawing/2014/main" id="{F04B4D73-3E24-0BBE-0EB7-CEBCFB39E707}"/>
                  </a:ext>
                </a:extLst>
              </p:cNvPr>
              <p:cNvSpPr/>
              <p:nvPr/>
            </p:nvSpPr>
            <p:spPr bwMode="auto">
              <a:xfrm rot="10800000">
                <a:off x="5978642" y="535901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Rectangle 406">
                <a:extLst>
                  <a:ext uri="{FF2B5EF4-FFF2-40B4-BE49-F238E27FC236}">
                    <a16:creationId xmlns:a16="http://schemas.microsoft.com/office/drawing/2014/main" id="{35D97435-C9BB-9A90-043B-3E7CC41B3488}"/>
                  </a:ext>
                </a:extLst>
              </p:cNvPr>
              <p:cNvSpPr/>
              <p:nvPr/>
            </p:nvSpPr>
            <p:spPr bwMode="auto">
              <a:xfrm rot="10800000">
                <a:off x="6095397" y="5359019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Rectangle 407">
                <a:extLst>
                  <a:ext uri="{FF2B5EF4-FFF2-40B4-BE49-F238E27FC236}">
                    <a16:creationId xmlns:a16="http://schemas.microsoft.com/office/drawing/2014/main" id="{BEEE8E77-0D08-41DB-81BB-EC9BB7403C8C}"/>
                  </a:ext>
                </a:extLst>
              </p:cNvPr>
              <p:cNvSpPr/>
              <p:nvPr/>
            </p:nvSpPr>
            <p:spPr bwMode="auto">
              <a:xfrm rot="10800000">
                <a:off x="5390300" y="4906695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9" name="Rectangle 408">
                <a:extLst>
                  <a:ext uri="{FF2B5EF4-FFF2-40B4-BE49-F238E27FC236}">
                    <a16:creationId xmlns:a16="http://schemas.microsoft.com/office/drawing/2014/main" id="{AB2CB2BF-E7A3-AA92-5DFD-EEF4E63AF2CB}"/>
                  </a:ext>
                </a:extLst>
              </p:cNvPr>
              <p:cNvSpPr/>
              <p:nvPr/>
            </p:nvSpPr>
            <p:spPr bwMode="auto">
              <a:xfrm rot="10800000">
                <a:off x="5273544" y="4906695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0" name="Rectangle 409">
                <a:extLst>
                  <a:ext uri="{FF2B5EF4-FFF2-40B4-BE49-F238E27FC236}">
                    <a16:creationId xmlns:a16="http://schemas.microsoft.com/office/drawing/2014/main" id="{B3620D01-62B5-22A0-EF43-A203134D11E6}"/>
                  </a:ext>
                </a:extLst>
              </p:cNvPr>
              <p:cNvSpPr/>
              <p:nvPr/>
            </p:nvSpPr>
            <p:spPr bwMode="auto">
              <a:xfrm rot="10800000">
                <a:off x="5507055" y="4906695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1" name="Rectangle 410">
                <a:extLst>
                  <a:ext uri="{FF2B5EF4-FFF2-40B4-BE49-F238E27FC236}">
                    <a16:creationId xmlns:a16="http://schemas.microsoft.com/office/drawing/2014/main" id="{3931E302-6BAC-95BB-2D6B-52B1F2314399}"/>
                  </a:ext>
                </a:extLst>
              </p:cNvPr>
              <p:cNvSpPr/>
              <p:nvPr/>
            </p:nvSpPr>
            <p:spPr bwMode="auto">
              <a:xfrm rot="10800000">
                <a:off x="5623811" y="4906695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2" name="Rectangle 411">
                <a:extLst>
                  <a:ext uri="{FF2B5EF4-FFF2-40B4-BE49-F238E27FC236}">
                    <a16:creationId xmlns:a16="http://schemas.microsoft.com/office/drawing/2014/main" id="{1358DEE6-796C-554C-079F-ED999D7819E0}"/>
                  </a:ext>
                </a:extLst>
              </p:cNvPr>
              <p:cNvSpPr/>
              <p:nvPr/>
            </p:nvSpPr>
            <p:spPr bwMode="auto">
              <a:xfrm rot="10800000">
                <a:off x="5740566" y="4906694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3" name="Rectangle 412">
                <a:extLst>
                  <a:ext uri="{FF2B5EF4-FFF2-40B4-BE49-F238E27FC236}">
                    <a16:creationId xmlns:a16="http://schemas.microsoft.com/office/drawing/2014/main" id="{D712B164-A51A-39AC-8B70-FD3E15835F82}"/>
                  </a:ext>
                </a:extLst>
              </p:cNvPr>
              <p:cNvSpPr/>
              <p:nvPr/>
            </p:nvSpPr>
            <p:spPr bwMode="auto">
              <a:xfrm rot="10800000">
                <a:off x="4806522" y="4906695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4" name="Rectangle 413">
                <a:extLst>
                  <a:ext uri="{FF2B5EF4-FFF2-40B4-BE49-F238E27FC236}">
                    <a16:creationId xmlns:a16="http://schemas.microsoft.com/office/drawing/2014/main" id="{D18AA9D3-3081-7EB8-85A4-DB591C58156F}"/>
                  </a:ext>
                </a:extLst>
              </p:cNvPr>
              <p:cNvSpPr/>
              <p:nvPr/>
            </p:nvSpPr>
            <p:spPr bwMode="auto">
              <a:xfrm rot="10800000">
                <a:off x="4689768" y="4906694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5" name="Rectangle 414">
                <a:extLst>
                  <a:ext uri="{FF2B5EF4-FFF2-40B4-BE49-F238E27FC236}">
                    <a16:creationId xmlns:a16="http://schemas.microsoft.com/office/drawing/2014/main" id="{E3903209-76F5-485B-4DB3-5EE4C79F6EB5}"/>
                  </a:ext>
                </a:extLst>
              </p:cNvPr>
              <p:cNvSpPr/>
              <p:nvPr/>
            </p:nvSpPr>
            <p:spPr bwMode="auto">
              <a:xfrm rot="10800000">
                <a:off x="4923277" y="4906695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6" name="Rectangle 415">
                <a:extLst>
                  <a:ext uri="{FF2B5EF4-FFF2-40B4-BE49-F238E27FC236}">
                    <a16:creationId xmlns:a16="http://schemas.microsoft.com/office/drawing/2014/main" id="{803CCC78-7AEC-FA38-7FBF-63CE67D8776A}"/>
                  </a:ext>
                </a:extLst>
              </p:cNvPr>
              <p:cNvSpPr/>
              <p:nvPr/>
            </p:nvSpPr>
            <p:spPr bwMode="auto">
              <a:xfrm rot="10800000">
                <a:off x="5040031" y="4906695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7" name="Rectangle 416">
                <a:extLst>
                  <a:ext uri="{FF2B5EF4-FFF2-40B4-BE49-F238E27FC236}">
                    <a16:creationId xmlns:a16="http://schemas.microsoft.com/office/drawing/2014/main" id="{8EF1595E-34C9-5A48-1CE2-7807B4D4F5F8}"/>
                  </a:ext>
                </a:extLst>
              </p:cNvPr>
              <p:cNvSpPr/>
              <p:nvPr/>
            </p:nvSpPr>
            <p:spPr bwMode="auto">
              <a:xfrm rot="10800000">
                <a:off x="5156785" y="4906695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8" name="Rectangle 417">
                <a:extLst>
                  <a:ext uri="{FF2B5EF4-FFF2-40B4-BE49-F238E27FC236}">
                    <a16:creationId xmlns:a16="http://schemas.microsoft.com/office/drawing/2014/main" id="{A4879A33-362C-643E-9C7C-560CE25120C4}"/>
                  </a:ext>
                </a:extLst>
              </p:cNvPr>
              <p:cNvSpPr/>
              <p:nvPr/>
            </p:nvSpPr>
            <p:spPr bwMode="auto">
              <a:xfrm rot="10800000">
                <a:off x="5857319" y="4906696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9" name="Rectangle 418">
                <a:extLst>
                  <a:ext uri="{FF2B5EF4-FFF2-40B4-BE49-F238E27FC236}">
                    <a16:creationId xmlns:a16="http://schemas.microsoft.com/office/drawing/2014/main" id="{5CB0E182-D5FC-2074-EE2B-A381C4073434}"/>
                  </a:ext>
                </a:extLst>
              </p:cNvPr>
              <p:cNvSpPr/>
              <p:nvPr/>
            </p:nvSpPr>
            <p:spPr bwMode="auto">
              <a:xfrm rot="10800000">
                <a:off x="5974077" y="4906696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0" name="Rectangle 419">
                <a:extLst>
                  <a:ext uri="{FF2B5EF4-FFF2-40B4-BE49-F238E27FC236}">
                    <a16:creationId xmlns:a16="http://schemas.microsoft.com/office/drawing/2014/main" id="{2BFC14BE-F5CB-7D16-C441-4C6C0553DFEE}"/>
                  </a:ext>
                </a:extLst>
              </p:cNvPr>
              <p:cNvSpPr/>
              <p:nvPr/>
            </p:nvSpPr>
            <p:spPr bwMode="auto">
              <a:xfrm rot="10800000">
                <a:off x="6090836" y="4906695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1" name="Rectangle 420">
                <a:extLst>
                  <a:ext uri="{FF2B5EF4-FFF2-40B4-BE49-F238E27FC236}">
                    <a16:creationId xmlns:a16="http://schemas.microsoft.com/office/drawing/2014/main" id="{EACF2830-286E-855B-A2E7-E90F26F11E72}"/>
                  </a:ext>
                </a:extLst>
              </p:cNvPr>
              <p:cNvSpPr/>
              <p:nvPr/>
            </p:nvSpPr>
            <p:spPr bwMode="auto">
              <a:xfrm rot="10800000">
                <a:off x="6212665" y="5355191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2" name="Rectangle 421">
                <a:extLst>
                  <a:ext uri="{FF2B5EF4-FFF2-40B4-BE49-F238E27FC236}">
                    <a16:creationId xmlns:a16="http://schemas.microsoft.com/office/drawing/2014/main" id="{7B658667-3EB1-95C4-2AFD-46DA4C5042DD}"/>
                  </a:ext>
                </a:extLst>
              </p:cNvPr>
              <p:cNvSpPr/>
              <p:nvPr/>
            </p:nvSpPr>
            <p:spPr bwMode="auto">
              <a:xfrm rot="10800000">
                <a:off x="6329420" y="5355191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3" name="Rectangle 422">
                <a:extLst>
                  <a:ext uri="{FF2B5EF4-FFF2-40B4-BE49-F238E27FC236}">
                    <a16:creationId xmlns:a16="http://schemas.microsoft.com/office/drawing/2014/main" id="{E50FF36B-9C46-F46D-848D-42C5E70F9736}"/>
                  </a:ext>
                </a:extLst>
              </p:cNvPr>
              <p:cNvSpPr/>
              <p:nvPr/>
            </p:nvSpPr>
            <p:spPr bwMode="auto">
              <a:xfrm rot="10800000">
                <a:off x="6446175" y="5355192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4" name="Rectangle 423">
                <a:extLst>
                  <a:ext uri="{FF2B5EF4-FFF2-40B4-BE49-F238E27FC236}">
                    <a16:creationId xmlns:a16="http://schemas.microsoft.com/office/drawing/2014/main" id="{F9DA7D20-57D4-47BD-2DAD-B31D00569D16}"/>
                  </a:ext>
                </a:extLst>
              </p:cNvPr>
              <p:cNvSpPr/>
              <p:nvPr/>
            </p:nvSpPr>
            <p:spPr bwMode="auto">
              <a:xfrm rot="10800000">
                <a:off x="6562931" y="5355192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5" name="Rectangle 424">
                <a:extLst>
                  <a:ext uri="{FF2B5EF4-FFF2-40B4-BE49-F238E27FC236}">
                    <a16:creationId xmlns:a16="http://schemas.microsoft.com/office/drawing/2014/main" id="{94EDFC21-FC7C-51E3-F736-52E6DAFB455F}"/>
                  </a:ext>
                </a:extLst>
              </p:cNvPr>
              <p:cNvSpPr/>
              <p:nvPr/>
            </p:nvSpPr>
            <p:spPr bwMode="auto">
              <a:xfrm rot="10800000">
                <a:off x="6679686" y="5355192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6" name="Rectangle 425">
                <a:extLst>
                  <a:ext uri="{FF2B5EF4-FFF2-40B4-BE49-F238E27FC236}">
                    <a16:creationId xmlns:a16="http://schemas.microsoft.com/office/drawing/2014/main" id="{C1599DBE-8543-5062-8DB8-9B63F1EC4BF1}"/>
                  </a:ext>
                </a:extLst>
              </p:cNvPr>
              <p:cNvSpPr/>
              <p:nvPr/>
            </p:nvSpPr>
            <p:spPr bwMode="auto">
              <a:xfrm rot="10800000">
                <a:off x="6796442" y="5355192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7" name="Rectangle 426">
                <a:extLst>
                  <a:ext uri="{FF2B5EF4-FFF2-40B4-BE49-F238E27FC236}">
                    <a16:creationId xmlns:a16="http://schemas.microsoft.com/office/drawing/2014/main" id="{627E4BC9-14F6-C958-FBE3-0A18CEC02639}"/>
                  </a:ext>
                </a:extLst>
              </p:cNvPr>
              <p:cNvSpPr/>
              <p:nvPr/>
            </p:nvSpPr>
            <p:spPr bwMode="auto">
              <a:xfrm rot="10800000">
                <a:off x="6913198" y="5355193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8" name="Rectangle 427">
                <a:extLst>
                  <a:ext uri="{FF2B5EF4-FFF2-40B4-BE49-F238E27FC236}">
                    <a16:creationId xmlns:a16="http://schemas.microsoft.com/office/drawing/2014/main" id="{3154C6A8-037E-0620-21D0-AD1BB3478A59}"/>
                  </a:ext>
                </a:extLst>
              </p:cNvPr>
              <p:cNvSpPr/>
              <p:nvPr/>
            </p:nvSpPr>
            <p:spPr bwMode="auto">
              <a:xfrm rot="10800000">
                <a:off x="6208098" y="4902868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9" name="Rectangle 428">
                <a:extLst>
                  <a:ext uri="{FF2B5EF4-FFF2-40B4-BE49-F238E27FC236}">
                    <a16:creationId xmlns:a16="http://schemas.microsoft.com/office/drawing/2014/main" id="{72D54A7D-8D40-C346-3EC7-8FC582629D1C}"/>
                  </a:ext>
                </a:extLst>
              </p:cNvPr>
              <p:cNvSpPr/>
              <p:nvPr/>
            </p:nvSpPr>
            <p:spPr bwMode="auto">
              <a:xfrm rot="10800000">
                <a:off x="6324854" y="4902868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0" name="Rectangle 429">
                <a:extLst>
                  <a:ext uri="{FF2B5EF4-FFF2-40B4-BE49-F238E27FC236}">
                    <a16:creationId xmlns:a16="http://schemas.microsoft.com/office/drawing/2014/main" id="{6D9C4F58-E28A-C321-8937-7DFF85B2621A}"/>
                  </a:ext>
                </a:extLst>
              </p:cNvPr>
              <p:cNvSpPr/>
              <p:nvPr/>
            </p:nvSpPr>
            <p:spPr bwMode="auto">
              <a:xfrm rot="10800000">
                <a:off x="6441603" y="490286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1" name="Rectangle 430">
                <a:extLst>
                  <a:ext uri="{FF2B5EF4-FFF2-40B4-BE49-F238E27FC236}">
                    <a16:creationId xmlns:a16="http://schemas.microsoft.com/office/drawing/2014/main" id="{27A3210D-B2BE-63DC-F250-16219985D911}"/>
                  </a:ext>
                </a:extLst>
              </p:cNvPr>
              <p:cNvSpPr/>
              <p:nvPr/>
            </p:nvSpPr>
            <p:spPr bwMode="auto">
              <a:xfrm rot="10800000">
                <a:off x="6558357" y="4902867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2" name="Rectangle 431">
                <a:extLst>
                  <a:ext uri="{FF2B5EF4-FFF2-40B4-BE49-F238E27FC236}">
                    <a16:creationId xmlns:a16="http://schemas.microsoft.com/office/drawing/2014/main" id="{BDAC3BF9-51AF-80E9-1A18-A5308C2532C3}"/>
                  </a:ext>
                </a:extLst>
              </p:cNvPr>
              <p:cNvSpPr/>
              <p:nvPr/>
            </p:nvSpPr>
            <p:spPr bwMode="auto">
              <a:xfrm rot="10800000">
                <a:off x="6675120" y="4902858"/>
                <a:ext cx="72000" cy="232733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3" name="Rectangle 432">
                <a:extLst>
                  <a:ext uri="{FF2B5EF4-FFF2-40B4-BE49-F238E27FC236}">
                    <a16:creationId xmlns:a16="http://schemas.microsoft.com/office/drawing/2014/main" id="{369229E5-407E-4972-FE3D-3B1C3AC8026B}"/>
                  </a:ext>
                </a:extLst>
              </p:cNvPr>
              <p:cNvSpPr/>
              <p:nvPr/>
            </p:nvSpPr>
            <p:spPr bwMode="auto">
              <a:xfrm rot="10800000">
                <a:off x="6791858" y="4902869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4" name="Rectangle 433">
                <a:extLst>
                  <a:ext uri="{FF2B5EF4-FFF2-40B4-BE49-F238E27FC236}">
                    <a16:creationId xmlns:a16="http://schemas.microsoft.com/office/drawing/2014/main" id="{291E02F7-0FA8-43CD-0928-0E78D07552DF}"/>
                  </a:ext>
                </a:extLst>
              </p:cNvPr>
              <p:cNvSpPr/>
              <p:nvPr/>
            </p:nvSpPr>
            <p:spPr bwMode="auto">
              <a:xfrm rot="10800000">
                <a:off x="6908593" y="4902879"/>
                <a:ext cx="72000" cy="232734"/>
              </a:xfrm>
              <a:prstGeom prst="rect">
                <a:avLst/>
              </a:prstGeom>
              <a:gradFill>
                <a:gsLst>
                  <a:gs pos="0">
                    <a:srgbClr val="4C4C4C">
                      <a:tint val="73000"/>
                      <a:satMod val="150000"/>
                    </a:srgbClr>
                  </a:gs>
                  <a:gs pos="25000">
                    <a:srgbClr val="4C4C4C">
                      <a:tint val="96000"/>
                      <a:shade val="80000"/>
                      <a:satMod val="105000"/>
                    </a:srgbClr>
                  </a:gs>
                  <a:gs pos="38000">
                    <a:srgbClr val="4C4C4C">
                      <a:tint val="96000"/>
                      <a:shade val="59000"/>
                      <a:satMod val="120000"/>
                    </a:srgbClr>
                  </a:gs>
                  <a:gs pos="55000">
                    <a:srgbClr val="4C4C4C">
                      <a:shade val="57000"/>
                      <a:satMod val="120000"/>
                    </a:srgbClr>
                  </a:gs>
                  <a:gs pos="80000">
                    <a:srgbClr val="4C4C4C">
                      <a:shade val="56000"/>
                      <a:satMod val="145000"/>
                    </a:srgbClr>
                  </a:gs>
                  <a:gs pos="88000">
                    <a:srgbClr val="4C4C4C">
                      <a:shade val="63000"/>
                      <a:satMod val="160000"/>
                    </a:srgbClr>
                  </a:gs>
                  <a:gs pos="100000">
                    <a:srgbClr val="4C4C4C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4C4C4C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35" name="Block Arc 434">
              <a:extLst>
                <a:ext uri="{FF2B5EF4-FFF2-40B4-BE49-F238E27FC236}">
                  <a16:creationId xmlns:a16="http://schemas.microsoft.com/office/drawing/2014/main" id="{3B5069D7-2911-5A8F-282D-7680F0A0A213}"/>
                </a:ext>
              </a:extLst>
            </p:cNvPr>
            <p:cNvSpPr>
              <a:spLocks noChangeAspect="1"/>
            </p:cNvSpPr>
            <p:nvPr/>
          </p:nvSpPr>
          <p:spPr bwMode="auto">
            <a:xfrm rot="16538166">
              <a:off x="8078109" y="2202079"/>
              <a:ext cx="2880000" cy="2880000"/>
            </a:xfrm>
            <a:prstGeom prst="blockArc">
              <a:avLst>
                <a:gd name="adj1" fmla="val 18051990"/>
                <a:gd name="adj2" fmla="val 513579"/>
                <a:gd name="adj3" fmla="val 37306"/>
              </a:avLst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</a:endParaRPr>
            </a:p>
          </p:txBody>
        </p:sp>
        <p:sp>
          <p:nvSpPr>
            <p:cNvPr id="436" name="Arrow: Right 298">
              <a:extLst>
                <a:ext uri="{FF2B5EF4-FFF2-40B4-BE49-F238E27FC236}">
                  <a16:creationId xmlns:a16="http://schemas.microsoft.com/office/drawing/2014/main" id="{395261DF-9892-0016-4EC2-94BE883E61F8}"/>
                </a:ext>
              </a:extLst>
            </p:cNvPr>
            <p:cNvSpPr/>
            <p:nvPr/>
          </p:nvSpPr>
          <p:spPr>
            <a:xfrm rot="10800000">
              <a:off x="11568608" y="682209"/>
              <a:ext cx="441638" cy="241512"/>
            </a:xfrm>
            <a:prstGeom prst="rightArrow">
              <a:avLst/>
            </a:prstGeom>
            <a:solidFill>
              <a:sysClr val="window" lastClr="FFFFFF"/>
            </a:soli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7" name="Rectangle: Top Corners Snipped 198">
              <a:extLst>
                <a:ext uri="{FF2B5EF4-FFF2-40B4-BE49-F238E27FC236}">
                  <a16:creationId xmlns:a16="http://schemas.microsoft.com/office/drawing/2014/main" id="{5B1DC6A8-DF4A-FC22-9990-8031A67B3DE7}"/>
                </a:ext>
              </a:extLst>
            </p:cNvPr>
            <p:cNvSpPr/>
            <p:nvPr/>
          </p:nvSpPr>
          <p:spPr>
            <a:xfrm rot="15496913">
              <a:off x="5992277" y="3891787"/>
              <a:ext cx="583292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8" name="Rectangle: Top Corners Snipped 199">
              <a:extLst>
                <a:ext uri="{FF2B5EF4-FFF2-40B4-BE49-F238E27FC236}">
                  <a16:creationId xmlns:a16="http://schemas.microsoft.com/office/drawing/2014/main" id="{DBBC31CE-6561-81C5-1303-42828604EE85}"/>
                </a:ext>
              </a:extLst>
            </p:cNvPr>
            <p:cNvSpPr/>
            <p:nvPr/>
          </p:nvSpPr>
          <p:spPr>
            <a:xfrm rot="4696913">
              <a:off x="5526390" y="4009447"/>
              <a:ext cx="583292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9" name="Rectangle: Top Corners Snipped 200">
              <a:extLst>
                <a:ext uri="{FF2B5EF4-FFF2-40B4-BE49-F238E27FC236}">
                  <a16:creationId xmlns:a16="http://schemas.microsoft.com/office/drawing/2014/main" id="{01019B11-4DCB-0B1A-4DD5-B4EF879DDFDB}"/>
                </a:ext>
              </a:extLst>
            </p:cNvPr>
            <p:cNvSpPr/>
            <p:nvPr/>
          </p:nvSpPr>
          <p:spPr>
            <a:xfrm rot="10392968">
              <a:off x="5456379" y="4384601"/>
              <a:ext cx="360000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4" name="Rectangle: Top Corners Snipped 308">
              <a:extLst>
                <a:ext uri="{FF2B5EF4-FFF2-40B4-BE49-F238E27FC236}">
                  <a16:creationId xmlns:a16="http://schemas.microsoft.com/office/drawing/2014/main" id="{5905F3BC-B643-81E7-ADC8-EFDEDCD652EA}"/>
                </a:ext>
              </a:extLst>
            </p:cNvPr>
            <p:cNvSpPr/>
            <p:nvPr/>
          </p:nvSpPr>
          <p:spPr>
            <a:xfrm rot="9739663">
              <a:off x="6412568" y="4186492"/>
              <a:ext cx="306982" cy="90000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9" name="Oval 468">
              <a:extLst>
                <a:ext uri="{FF2B5EF4-FFF2-40B4-BE49-F238E27FC236}">
                  <a16:creationId xmlns:a16="http://schemas.microsoft.com/office/drawing/2014/main" id="{82814338-3457-9427-DEF0-0239C35460BD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3112736" y="4960633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46000">
                  <a:srgbClr val="FFC000">
                    <a:lumMod val="95000"/>
                    <a:lumOff val="5000"/>
                  </a:srgbClr>
                </a:gs>
                <a:gs pos="100000">
                  <a:srgbClr val="FFC00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9525" cap="flat" cmpd="sng" algn="ctr">
              <a:solidFill>
                <a:srgbClr val="ED7D31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70" name="Oval 469">
              <a:extLst>
                <a:ext uri="{FF2B5EF4-FFF2-40B4-BE49-F238E27FC236}">
                  <a16:creationId xmlns:a16="http://schemas.microsoft.com/office/drawing/2014/main" id="{5F034BB0-4656-C175-ED6D-D81D0C7A2DEE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3205741" y="4912650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46000">
                  <a:srgbClr val="FFC000">
                    <a:lumMod val="95000"/>
                    <a:lumOff val="5000"/>
                  </a:srgbClr>
                </a:gs>
                <a:gs pos="100000">
                  <a:srgbClr val="FFC00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9525" cap="flat" cmpd="sng" algn="ctr">
              <a:solidFill>
                <a:srgbClr val="ED7D31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71" name="Oval 470">
              <a:extLst>
                <a:ext uri="{FF2B5EF4-FFF2-40B4-BE49-F238E27FC236}">
                  <a16:creationId xmlns:a16="http://schemas.microsoft.com/office/drawing/2014/main" id="{DDA5DDB2-CD00-7E1C-9F39-8D099315C8C8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3005340" y="4892933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46000">
                  <a:srgbClr val="FFC000">
                    <a:lumMod val="95000"/>
                    <a:lumOff val="5000"/>
                  </a:srgbClr>
                </a:gs>
                <a:gs pos="100000">
                  <a:srgbClr val="FFC00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9525" cap="flat" cmpd="sng" algn="ctr">
              <a:solidFill>
                <a:srgbClr val="ED7D31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72" name="Oval 471">
              <a:extLst>
                <a:ext uri="{FF2B5EF4-FFF2-40B4-BE49-F238E27FC236}">
                  <a16:creationId xmlns:a16="http://schemas.microsoft.com/office/drawing/2014/main" id="{A3E42003-CEBD-6A42-8542-B2852A956627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7473019" y="4188531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46000">
                  <a:srgbClr val="FFC000">
                    <a:lumMod val="95000"/>
                    <a:lumOff val="5000"/>
                  </a:srgbClr>
                </a:gs>
                <a:gs pos="100000">
                  <a:srgbClr val="FFC00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9525" cap="flat" cmpd="sng" algn="ctr">
              <a:solidFill>
                <a:srgbClr val="ED7D31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73" name="Oval 472">
              <a:extLst>
                <a:ext uri="{FF2B5EF4-FFF2-40B4-BE49-F238E27FC236}">
                  <a16:creationId xmlns:a16="http://schemas.microsoft.com/office/drawing/2014/main" id="{669CF640-39EF-426F-0BA5-CED87D737B8F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7566024" y="4140548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46000">
                  <a:srgbClr val="FFC000">
                    <a:lumMod val="95000"/>
                    <a:lumOff val="5000"/>
                  </a:srgbClr>
                </a:gs>
                <a:gs pos="100000">
                  <a:srgbClr val="FFC00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9525" cap="flat" cmpd="sng" algn="ctr">
              <a:solidFill>
                <a:srgbClr val="ED7D31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74" name="Oval 473">
              <a:extLst>
                <a:ext uri="{FF2B5EF4-FFF2-40B4-BE49-F238E27FC236}">
                  <a16:creationId xmlns:a16="http://schemas.microsoft.com/office/drawing/2014/main" id="{10F9C5B7-B6DC-A2EE-215D-C9F5A77E6F6D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7365623" y="4120831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46000">
                  <a:srgbClr val="FFC000">
                    <a:lumMod val="95000"/>
                    <a:lumOff val="5000"/>
                  </a:srgbClr>
                </a:gs>
                <a:gs pos="100000">
                  <a:srgbClr val="FFC00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9525" cap="flat" cmpd="sng" algn="ctr">
              <a:solidFill>
                <a:srgbClr val="ED7D31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75" name="Oval 474">
              <a:extLst>
                <a:ext uri="{FF2B5EF4-FFF2-40B4-BE49-F238E27FC236}">
                  <a16:creationId xmlns:a16="http://schemas.microsoft.com/office/drawing/2014/main" id="{DDF370F3-82B2-1EFF-F3CB-B3D5DCE7DEFD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7368955" y="4302211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46000">
                  <a:srgbClr val="FFC000">
                    <a:lumMod val="95000"/>
                    <a:lumOff val="5000"/>
                  </a:srgbClr>
                </a:gs>
                <a:gs pos="100000">
                  <a:srgbClr val="FFC000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9525" cap="flat" cmpd="sng" algn="ctr">
              <a:solidFill>
                <a:srgbClr val="ED7D31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476" name="Group 475">
              <a:extLst>
                <a:ext uri="{FF2B5EF4-FFF2-40B4-BE49-F238E27FC236}">
                  <a16:creationId xmlns:a16="http://schemas.microsoft.com/office/drawing/2014/main" id="{5EE7F379-4422-8BB0-5448-EDD2FF3075D4}"/>
                </a:ext>
              </a:extLst>
            </p:cNvPr>
            <p:cNvGrpSpPr/>
            <p:nvPr/>
          </p:nvGrpSpPr>
          <p:grpSpPr>
            <a:xfrm>
              <a:off x="9728098" y="96430"/>
              <a:ext cx="202558" cy="204586"/>
              <a:chOff x="3626398" y="5535179"/>
              <a:chExt cx="202558" cy="204586"/>
            </a:xfrm>
          </p:grpSpPr>
          <p:sp>
            <p:nvSpPr>
              <p:cNvPr id="477" name="Oval 476">
                <a:extLst>
                  <a:ext uri="{FF2B5EF4-FFF2-40B4-BE49-F238E27FC236}">
                    <a16:creationId xmlns:a16="http://schemas.microsoft.com/office/drawing/2014/main" id="{4892371A-ACF7-78FF-4C97-A9C5E6B84B1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26398" y="5622381"/>
                <a:ext cx="72000" cy="72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1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8" name="Oval 477">
                <a:extLst>
                  <a:ext uri="{FF2B5EF4-FFF2-40B4-BE49-F238E27FC236}">
                    <a16:creationId xmlns:a16="http://schemas.microsoft.com/office/drawing/2014/main" id="{77088707-218B-1188-3DE1-48DD3EA0FCF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56956" y="5584723"/>
                <a:ext cx="72000" cy="72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1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9" name="Oval 478">
                <a:extLst>
                  <a:ext uri="{FF2B5EF4-FFF2-40B4-BE49-F238E27FC236}">
                    <a16:creationId xmlns:a16="http://schemas.microsoft.com/office/drawing/2014/main" id="{130C9DC1-6BE8-36CB-93DB-8CF32798DF8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1420" y="5589256"/>
                <a:ext cx="90000" cy="9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44000">
                    <a:srgbClr val="A5A5A5">
                      <a:lumMod val="75000"/>
                    </a:srgbClr>
                  </a:gs>
                  <a:gs pos="97000">
                    <a:sysClr val="windowText" lastClr="0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0" name="Oval 479">
                <a:extLst>
                  <a:ext uri="{FF2B5EF4-FFF2-40B4-BE49-F238E27FC236}">
                    <a16:creationId xmlns:a16="http://schemas.microsoft.com/office/drawing/2014/main" id="{18107749-FC27-EB27-B613-B34F548C301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18677" y="5649765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1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1" name="Oval 480">
                <a:extLst>
                  <a:ext uri="{FF2B5EF4-FFF2-40B4-BE49-F238E27FC236}">
                    <a16:creationId xmlns:a16="http://schemas.microsoft.com/office/drawing/2014/main" id="{65D02822-9867-70C0-DBF8-A32C4D3C63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84956" y="5535179"/>
                <a:ext cx="72000" cy="72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1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82" name="Freeform: Shape 371">
              <a:extLst>
                <a:ext uri="{FF2B5EF4-FFF2-40B4-BE49-F238E27FC236}">
                  <a16:creationId xmlns:a16="http://schemas.microsoft.com/office/drawing/2014/main" id="{E0DD4C1F-70FA-43D8-019D-706E8C2C0F78}"/>
                </a:ext>
              </a:extLst>
            </p:cNvPr>
            <p:cNvSpPr/>
            <p:nvPr/>
          </p:nvSpPr>
          <p:spPr>
            <a:xfrm>
              <a:off x="10029825" y="141981"/>
              <a:ext cx="638175" cy="372369"/>
            </a:xfrm>
            <a:custGeom>
              <a:avLst/>
              <a:gdLst>
                <a:gd name="connsiteX0" fmla="*/ 0 w 638175"/>
                <a:gd name="connsiteY0" fmla="*/ 19944 h 372369"/>
                <a:gd name="connsiteX1" fmla="*/ 514350 w 638175"/>
                <a:gd name="connsiteY1" fmla="*/ 38994 h 372369"/>
                <a:gd name="connsiteX2" fmla="*/ 638175 w 638175"/>
                <a:gd name="connsiteY2" fmla="*/ 372369 h 37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8175" h="372369">
                  <a:moveTo>
                    <a:pt x="0" y="19944"/>
                  </a:moveTo>
                  <a:cubicBezTo>
                    <a:pt x="203994" y="100"/>
                    <a:pt x="407988" y="-19744"/>
                    <a:pt x="514350" y="38994"/>
                  </a:cubicBezTo>
                  <a:cubicBezTo>
                    <a:pt x="620713" y="97732"/>
                    <a:pt x="638175" y="321569"/>
                    <a:pt x="638175" y="372369"/>
                  </a:cubicBezTo>
                </a:path>
              </a:pathLst>
            </a:custGeom>
            <a:noFill/>
            <a:ln w="31750" cap="rnd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83" name="Group 482">
              <a:extLst>
                <a:ext uri="{FF2B5EF4-FFF2-40B4-BE49-F238E27FC236}">
                  <a16:creationId xmlns:a16="http://schemas.microsoft.com/office/drawing/2014/main" id="{D28FAFDB-34AC-646F-FBCA-756B19B5B5FE}"/>
                </a:ext>
              </a:extLst>
            </p:cNvPr>
            <p:cNvGrpSpPr/>
            <p:nvPr/>
          </p:nvGrpSpPr>
          <p:grpSpPr>
            <a:xfrm>
              <a:off x="10566268" y="851755"/>
              <a:ext cx="137681" cy="129215"/>
              <a:chOff x="574728" y="1489917"/>
              <a:chExt cx="137681" cy="129215"/>
            </a:xfrm>
          </p:grpSpPr>
          <p:sp>
            <p:nvSpPr>
              <p:cNvPr id="484" name="Oval 483">
                <a:extLst>
                  <a:ext uri="{FF2B5EF4-FFF2-40B4-BE49-F238E27FC236}">
                    <a16:creationId xmlns:a16="http://schemas.microsoft.com/office/drawing/2014/main" id="{34C3DBB7-86B9-5983-E57E-E5459EA779B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622409" y="1489917"/>
                <a:ext cx="90000" cy="88801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5" name="Oval 484">
                <a:extLst>
                  <a:ext uri="{FF2B5EF4-FFF2-40B4-BE49-F238E27FC236}">
                    <a16:creationId xmlns:a16="http://schemas.microsoft.com/office/drawing/2014/main" id="{64FB2F19-B385-EB93-54B4-F364A8DC061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574728" y="1530331"/>
                <a:ext cx="90000" cy="88801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86" name="Oval 485">
              <a:extLst>
                <a:ext uri="{FF2B5EF4-FFF2-40B4-BE49-F238E27FC236}">
                  <a16:creationId xmlns:a16="http://schemas.microsoft.com/office/drawing/2014/main" id="{9ECE0D16-5781-BCC2-0E2E-A30C469D9E9C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0156329" y="805779"/>
              <a:ext cx="90000" cy="90000"/>
            </a:xfrm>
            <a:prstGeom prst="ellipse">
              <a:avLst/>
            </a:prstGeom>
            <a:gradFill flip="none" rotWithShape="1">
              <a:gsLst>
                <a:gs pos="22000">
                  <a:srgbClr val="DEC8EE"/>
                </a:gs>
                <a:gs pos="1000">
                  <a:srgbClr val="7030A0"/>
                </a:gs>
                <a:gs pos="37000">
                  <a:srgbClr val="955DEF"/>
                </a:gs>
                <a:gs pos="64000">
                  <a:srgbClr val="7030A0"/>
                </a:gs>
                <a:gs pos="80000">
                  <a:srgbClr val="510E84"/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87" name="Oval 486">
              <a:extLst>
                <a:ext uri="{FF2B5EF4-FFF2-40B4-BE49-F238E27FC236}">
                  <a16:creationId xmlns:a16="http://schemas.microsoft.com/office/drawing/2014/main" id="{BA849DE9-99E1-0B1B-AF8C-06D992B8441D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0424267" y="2188119"/>
              <a:ext cx="90000" cy="90000"/>
            </a:xfrm>
            <a:prstGeom prst="ellipse">
              <a:avLst/>
            </a:prstGeom>
            <a:gradFill flip="none" rotWithShape="1">
              <a:gsLst>
                <a:gs pos="22000">
                  <a:srgbClr val="DEC8EE"/>
                </a:gs>
                <a:gs pos="1000">
                  <a:srgbClr val="7030A0"/>
                </a:gs>
                <a:gs pos="37000">
                  <a:srgbClr val="955DEF"/>
                </a:gs>
                <a:gs pos="64000">
                  <a:srgbClr val="7030A0"/>
                </a:gs>
                <a:gs pos="80000">
                  <a:srgbClr val="510E84"/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rgbClr val="7030A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488" name="Group 487">
              <a:extLst>
                <a:ext uri="{FF2B5EF4-FFF2-40B4-BE49-F238E27FC236}">
                  <a16:creationId xmlns:a16="http://schemas.microsoft.com/office/drawing/2014/main" id="{168A64EC-923A-3B41-CBFD-996CE77C08F2}"/>
                </a:ext>
              </a:extLst>
            </p:cNvPr>
            <p:cNvGrpSpPr/>
            <p:nvPr/>
          </p:nvGrpSpPr>
          <p:grpSpPr>
            <a:xfrm>
              <a:off x="10949526" y="614128"/>
              <a:ext cx="137681" cy="129215"/>
              <a:chOff x="574728" y="1489917"/>
              <a:chExt cx="137681" cy="129215"/>
            </a:xfrm>
          </p:grpSpPr>
          <p:sp>
            <p:nvSpPr>
              <p:cNvPr id="489" name="Oval 488">
                <a:extLst>
                  <a:ext uri="{FF2B5EF4-FFF2-40B4-BE49-F238E27FC236}">
                    <a16:creationId xmlns:a16="http://schemas.microsoft.com/office/drawing/2014/main" id="{DB86ADDB-E592-F890-F176-52171119807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622409" y="1489917"/>
                <a:ext cx="90000" cy="88801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0" name="Oval 489">
                <a:extLst>
                  <a:ext uri="{FF2B5EF4-FFF2-40B4-BE49-F238E27FC236}">
                    <a16:creationId xmlns:a16="http://schemas.microsoft.com/office/drawing/2014/main" id="{04568018-D8E7-57DB-3DDD-3183FAE23F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574728" y="1530331"/>
                <a:ext cx="90000" cy="88801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91" name="Group 490">
              <a:extLst>
                <a:ext uri="{FF2B5EF4-FFF2-40B4-BE49-F238E27FC236}">
                  <a16:creationId xmlns:a16="http://schemas.microsoft.com/office/drawing/2014/main" id="{2D453F34-7AC0-D1F7-CF62-437D0CA315D7}"/>
                </a:ext>
              </a:extLst>
            </p:cNvPr>
            <p:cNvGrpSpPr/>
            <p:nvPr/>
          </p:nvGrpSpPr>
          <p:grpSpPr>
            <a:xfrm>
              <a:off x="10641429" y="1530331"/>
              <a:ext cx="131551" cy="132442"/>
              <a:chOff x="562627" y="1831272"/>
              <a:chExt cx="131551" cy="132442"/>
            </a:xfrm>
          </p:grpSpPr>
          <p:sp>
            <p:nvSpPr>
              <p:cNvPr id="492" name="Oval 491">
                <a:extLst>
                  <a:ext uri="{FF2B5EF4-FFF2-40B4-BE49-F238E27FC236}">
                    <a16:creationId xmlns:a16="http://schemas.microsoft.com/office/drawing/2014/main" id="{F9FD6D5A-E73E-ABE4-36E1-B130B6D898A2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3" name="Oval 492">
                <a:extLst>
                  <a:ext uri="{FF2B5EF4-FFF2-40B4-BE49-F238E27FC236}">
                    <a16:creationId xmlns:a16="http://schemas.microsoft.com/office/drawing/2014/main" id="{BA3E9823-94F8-65C2-0A62-D9A99491E4D0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94" name="Oval 493">
              <a:extLst>
                <a:ext uri="{FF2B5EF4-FFF2-40B4-BE49-F238E27FC236}">
                  <a16:creationId xmlns:a16="http://schemas.microsoft.com/office/drawing/2014/main" id="{AEEB14B5-C8EF-0DBA-5DFC-0F5A3CAE33C7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1281176" y="709248"/>
              <a:ext cx="90000" cy="90000"/>
            </a:xfrm>
            <a:prstGeom prst="ellipse">
              <a:avLst/>
            </a:prstGeom>
            <a:gradFill>
              <a:gsLst>
                <a:gs pos="0">
                  <a:srgbClr val="EF2929">
                    <a:tint val="73000"/>
                    <a:satMod val="150000"/>
                  </a:srgbClr>
                </a:gs>
                <a:gs pos="25000">
                  <a:srgbClr val="EF2929">
                    <a:tint val="96000"/>
                    <a:shade val="80000"/>
                    <a:satMod val="105000"/>
                  </a:srgbClr>
                </a:gs>
                <a:gs pos="38000">
                  <a:srgbClr val="EF2929">
                    <a:tint val="96000"/>
                    <a:shade val="59000"/>
                    <a:satMod val="120000"/>
                  </a:srgbClr>
                </a:gs>
                <a:gs pos="55000">
                  <a:srgbClr val="EF2929">
                    <a:shade val="57000"/>
                    <a:satMod val="120000"/>
                  </a:srgbClr>
                </a:gs>
                <a:gs pos="80000">
                  <a:srgbClr val="EF2929">
                    <a:shade val="56000"/>
                    <a:satMod val="145000"/>
                  </a:srgbClr>
                </a:gs>
                <a:gs pos="88000">
                  <a:srgbClr val="EF2929">
                    <a:shade val="63000"/>
                    <a:satMod val="160000"/>
                  </a:srgbClr>
                </a:gs>
                <a:gs pos="100000">
                  <a:srgbClr val="EF2929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495" name="Group 494">
              <a:extLst>
                <a:ext uri="{FF2B5EF4-FFF2-40B4-BE49-F238E27FC236}">
                  <a16:creationId xmlns:a16="http://schemas.microsoft.com/office/drawing/2014/main" id="{C738B247-8BE9-B6C2-6EBB-2A3782A45452}"/>
                </a:ext>
              </a:extLst>
            </p:cNvPr>
            <p:cNvGrpSpPr/>
            <p:nvPr/>
          </p:nvGrpSpPr>
          <p:grpSpPr>
            <a:xfrm>
              <a:off x="10528871" y="518013"/>
              <a:ext cx="202558" cy="204586"/>
              <a:chOff x="3626398" y="5535179"/>
              <a:chExt cx="202558" cy="204586"/>
            </a:xfrm>
          </p:grpSpPr>
          <p:sp>
            <p:nvSpPr>
              <p:cNvPr id="496" name="Oval 495">
                <a:extLst>
                  <a:ext uri="{FF2B5EF4-FFF2-40B4-BE49-F238E27FC236}">
                    <a16:creationId xmlns:a16="http://schemas.microsoft.com/office/drawing/2014/main" id="{3FA72449-10EF-50F0-745D-31AC5BAF85B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26398" y="5622381"/>
                <a:ext cx="72000" cy="72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1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7" name="Oval 496">
                <a:extLst>
                  <a:ext uri="{FF2B5EF4-FFF2-40B4-BE49-F238E27FC236}">
                    <a16:creationId xmlns:a16="http://schemas.microsoft.com/office/drawing/2014/main" id="{EB05D801-0916-3635-3A64-3178F3F3E4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56956" y="5584723"/>
                <a:ext cx="72000" cy="72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1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8" name="Oval 497">
                <a:extLst>
                  <a:ext uri="{FF2B5EF4-FFF2-40B4-BE49-F238E27FC236}">
                    <a16:creationId xmlns:a16="http://schemas.microsoft.com/office/drawing/2014/main" id="{36A496DE-5BC5-AEA0-8A22-DE9318AD474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1420" y="5589256"/>
                <a:ext cx="90000" cy="9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44000">
                    <a:srgbClr val="A5A5A5">
                      <a:lumMod val="75000"/>
                    </a:srgbClr>
                  </a:gs>
                  <a:gs pos="97000">
                    <a:sysClr val="windowText" lastClr="0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9" name="Oval 498">
                <a:extLst>
                  <a:ext uri="{FF2B5EF4-FFF2-40B4-BE49-F238E27FC236}">
                    <a16:creationId xmlns:a16="http://schemas.microsoft.com/office/drawing/2014/main" id="{EDFA22BF-B37B-A646-B73C-23DBAE2C2F5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18677" y="5649765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1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0" name="Oval 499">
                <a:extLst>
                  <a:ext uri="{FF2B5EF4-FFF2-40B4-BE49-F238E27FC236}">
                    <a16:creationId xmlns:a16="http://schemas.microsoft.com/office/drawing/2014/main" id="{96D4E6CB-D39B-9FF6-7D5F-A0F99136FF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84956" y="5535179"/>
                <a:ext cx="72000" cy="72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1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01" name="Oval 500">
              <a:extLst>
                <a:ext uri="{FF2B5EF4-FFF2-40B4-BE49-F238E27FC236}">
                  <a16:creationId xmlns:a16="http://schemas.microsoft.com/office/drawing/2014/main" id="{FBE38864-5706-CF21-825B-867E8BE246A3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0442223" y="883121"/>
              <a:ext cx="90000" cy="90000"/>
            </a:xfrm>
            <a:prstGeom prst="ellipse">
              <a:avLst/>
            </a:prstGeom>
            <a:gradFill flip="none" rotWithShape="1">
              <a:gsLst>
                <a:gs pos="22000">
                  <a:srgbClr val="DEC8EE"/>
                </a:gs>
                <a:gs pos="1000">
                  <a:srgbClr val="7030A0"/>
                </a:gs>
                <a:gs pos="37000">
                  <a:srgbClr val="955DEF"/>
                </a:gs>
                <a:gs pos="64000">
                  <a:srgbClr val="7030A0"/>
                </a:gs>
                <a:gs pos="80000">
                  <a:srgbClr val="510E84"/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2" name="Oval 501">
              <a:extLst>
                <a:ext uri="{FF2B5EF4-FFF2-40B4-BE49-F238E27FC236}">
                  <a16:creationId xmlns:a16="http://schemas.microsoft.com/office/drawing/2014/main" id="{8DCC4805-76CB-97A3-9061-654BA39A1C84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9611438" y="920771"/>
              <a:ext cx="90000" cy="90000"/>
            </a:xfrm>
            <a:prstGeom prst="ellipse">
              <a:avLst/>
            </a:prstGeom>
            <a:gradFill flip="none" rotWithShape="1">
              <a:gsLst>
                <a:gs pos="22000">
                  <a:srgbClr val="DEC8EE"/>
                </a:gs>
                <a:gs pos="1000">
                  <a:srgbClr val="7030A0"/>
                </a:gs>
                <a:gs pos="37000">
                  <a:srgbClr val="955DEF"/>
                </a:gs>
                <a:gs pos="64000">
                  <a:srgbClr val="7030A0"/>
                </a:gs>
                <a:gs pos="80000">
                  <a:srgbClr val="510E84"/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3" name="Oval 502">
              <a:extLst>
                <a:ext uri="{FF2B5EF4-FFF2-40B4-BE49-F238E27FC236}">
                  <a16:creationId xmlns:a16="http://schemas.microsoft.com/office/drawing/2014/main" id="{BC108396-8B4A-0A0F-F4F3-43D52C7A3BF2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1563422" y="549557"/>
              <a:ext cx="90000" cy="90000"/>
            </a:xfrm>
            <a:prstGeom prst="ellipse">
              <a:avLst/>
            </a:prstGeom>
            <a:gradFill flip="none" rotWithShape="1">
              <a:gsLst>
                <a:gs pos="22000">
                  <a:srgbClr val="DEC8EE"/>
                </a:gs>
                <a:gs pos="1000">
                  <a:srgbClr val="7030A0"/>
                </a:gs>
                <a:gs pos="37000">
                  <a:srgbClr val="955DEF"/>
                </a:gs>
                <a:gs pos="64000">
                  <a:srgbClr val="7030A0"/>
                </a:gs>
                <a:gs pos="80000">
                  <a:srgbClr val="510E84"/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4" name="Oval 503">
              <a:extLst>
                <a:ext uri="{FF2B5EF4-FFF2-40B4-BE49-F238E27FC236}">
                  <a16:creationId xmlns:a16="http://schemas.microsoft.com/office/drawing/2014/main" id="{4BB5C960-1A25-B891-35AB-3A1084F780D8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0148178" y="613677"/>
              <a:ext cx="90000" cy="90000"/>
            </a:xfrm>
            <a:prstGeom prst="ellipse">
              <a:avLst/>
            </a:prstGeom>
            <a:gradFill>
              <a:gsLst>
                <a:gs pos="0">
                  <a:srgbClr val="EF2929">
                    <a:tint val="73000"/>
                    <a:satMod val="150000"/>
                  </a:srgbClr>
                </a:gs>
                <a:gs pos="25000">
                  <a:srgbClr val="EF2929">
                    <a:tint val="96000"/>
                    <a:shade val="80000"/>
                    <a:satMod val="105000"/>
                  </a:srgbClr>
                </a:gs>
                <a:gs pos="38000">
                  <a:srgbClr val="EF2929">
                    <a:tint val="96000"/>
                    <a:shade val="59000"/>
                    <a:satMod val="120000"/>
                  </a:srgbClr>
                </a:gs>
                <a:gs pos="55000">
                  <a:srgbClr val="EF2929">
                    <a:shade val="57000"/>
                    <a:satMod val="120000"/>
                  </a:srgbClr>
                </a:gs>
                <a:gs pos="80000">
                  <a:srgbClr val="EF2929">
                    <a:shade val="56000"/>
                    <a:satMod val="145000"/>
                  </a:srgbClr>
                </a:gs>
                <a:gs pos="88000">
                  <a:srgbClr val="EF2929">
                    <a:shade val="63000"/>
                    <a:satMod val="160000"/>
                  </a:srgbClr>
                </a:gs>
                <a:gs pos="100000">
                  <a:srgbClr val="EF2929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5" name="Oval 504">
              <a:extLst>
                <a:ext uri="{FF2B5EF4-FFF2-40B4-BE49-F238E27FC236}">
                  <a16:creationId xmlns:a16="http://schemas.microsoft.com/office/drawing/2014/main" id="{F7D86AA1-5CB4-A238-B57E-72AAC3722E73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9806955" y="908856"/>
              <a:ext cx="90000" cy="90000"/>
            </a:xfrm>
            <a:prstGeom prst="ellipse">
              <a:avLst/>
            </a:prstGeom>
            <a:gradFill>
              <a:gsLst>
                <a:gs pos="0">
                  <a:srgbClr val="EF2929">
                    <a:tint val="73000"/>
                    <a:satMod val="150000"/>
                  </a:srgbClr>
                </a:gs>
                <a:gs pos="25000">
                  <a:srgbClr val="EF2929">
                    <a:tint val="96000"/>
                    <a:shade val="80000"/>
                    <a:satMod val="105000"/>
                  </a:srgbClr>
                </a:gs>
                <a:gs pos="38000">
                  <a:srgbClr val="EF2929">
                    <a:tint val="96000"/>
                    <a:shade val="59000"/>
                    <a:satMod val="120000"/>
                  </a:srgbClr>
                </a:gs>
                <a:gs pos="55000">
                  <a:srgbClr val="EF2929">
                    <a:shade val="57000"/>
                    <a:satMod val="120000"/>
                  </a:srgbClr>
                </a:gs>
                <a:gs pos="80000">
                  <a:srgbClr val="EF2929">
                    <a:shade val="56000"/>
                    <a:satMod val="145000"/>
                  </a:srgbClr>
                </a:gs>
                <a:gs pos="88000">
                  <a:srgbClr val="EF2929">
                    <a:shade val="63000"/>
                    <a:satMod val="160000"/>
                  </a:srgbClr>
                </a:gs>
                <a:gs pos="100000">
                  <a:srgbClr val="EF2929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6" name="Oval 505">
              <a:extLst>
                <a:ext uri="{FF2B5EF4-FFF2-40B4-BE49-F238E27FC236}">
                  <a16:creationId xmlns:a16="http://schemas.microsoft.com/office/drawing/2014/main" id="{F4BECEEE-B65F-BD49-CDB8-2843DF374353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0659424" y="1195923"/>
              <a:ext cx="90000" cy="90000"/>
            </a:xfrm>
            <a:prstGeom prst="ellipse">
              <a:avLst/>
            </a:prstGeom>
            <a:gradFill flip="none" rotWithShape="1">
              <a:gsLst>
                <a:gs pos="22000">
                  <a:srgbClr val="DEC8EE"/>
                </a:gs>
                <a:gs pos="1000">
                  <a:srgbClr val="7030A0"/>
                </a:gs>
                <a:gs pos="37000">
                  <a:srgbClr val="955DEF"/>
                </a:gs>
                <a:gs pos="64000">
                  <a:srgbClr val="7030A0"/>
                </a:gs>
                <a:gs pos="80000">
                  <a:srgbClr val="510E84"/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rgbClr val="7030A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7" name="Oval 506">
              <a:extLst>
                <a:ext uri="{FF2B5EF4-FFF2-40B4-BE49-F238E27FC236}">
                  <a16:creationId xmlns:a16="http://schemas.microsoft.com/office/drawing/2014/main" id="{BC27B736-B59A-B824-EAC0-7E92113DD8A6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0029293" y="2348881"/>
              <a:ext cx="90000" cy="90000"/>
            </a:xfrm>
            <a:prstGeom prst="ellipse">
              <a:avLst/>
            </a:prstGeom>
            <a:gradFill flip="none" rotWithShape="1">
              <a:gsLst>
                <a:gs pos="22000">
                  <a:srgbClr val="DEC8EE"/>
                </a:gs>
                <a:gs pos="1000">
                  <a:srgbClr val="7030A0"/>
                </a:gs>
                <a:gs pos="37000">
                  <a:srgbClr val="955DEF"/>
                </a:gs>
                <a:gs pos="64000">
                  <a:srgbClr val="7030A0"/>
                </a:gs>
                <a:gs pos="80000">
                  <a:srgbClr val="510E84"/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rgbClr val="7030A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8" name="Oval 507">
              <a:extLst>
                <a:ext uri="{FF2B5EF4-FFF2-40B4-BE49-F238E27FC236}">
                  <a16:creationId xmlns:a16="http://schemas.microsoft.com/office/drawing/2014/main" id="{AC8B70CC-CBBF-85B6-A48B-32D68C9274EC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0560496" y="2780929"/>
              <a:ext cx="90000" cy="90000"/>
            </a:xfrm>
            <a:prstGeom prst="ellipse">
              <a:avLst/>
            </a:prstGeom>
            <a:gradFill flip="none" rotWithShape="1">
              <a:gsLst>
                <a:gs pos="22000">
                  <a:srgbClr val="DEC8EE"/>
                </a:gs>
                <a:gs pos="1000">
                  <a:srgbClr val="7030A0"/>
                </a:gs>
                <a:gs pos="37000">
                  <a:srgbClr val="955DEF"/>
                </a:gs>
                <a:gs pos="64000">
                  <a:srgbClr val="7030A0"/>
                </a:gs>
                <a:gs pos="80000">
                  <a:srgbClr val="510E84"/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rgbClr val="7030A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9" name="Oval 508">
              <a:extLst>
                <a:ext uri="{FF2B5EF4-FFF2-40B4-BE49-F238E27FC236}">
                  <a16:creationId xmlns:a16="http://schemas.microsoft.com/office/drawing/2014/main" id="{EE6A5A03-0F57-753E-BD36-0E0AEA56754F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0830536" y="2204865"/>
              <a:ext cx="90000" cy="90000"/>
            </a:xfrm>
            <a:prstGeom prst="ellipse">
              <a:avLst/>
            </a:prstGeom>
            <a:gradFill flip="none" rotWithShape="1">
              <a:gsLst>
                <a:gs pos="22000">
                  <a:srgbClr val="DEC8EE"/>
                </a:gs>
                <a:gs pos="1000">
                  <a:srgbClr val="7030A0"/>
                </a:gs>
                <a:gs pos="37000">
                  <a:srgbClr val="955DEF"/>
                </a:gs>
                <a:gs pos="64000">
                  <a:srgbClr val="7030A0"/>
                </a:gs>
                <a:gs pos="80000">
                  <a:srgbClr val="510E84"/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rgbClr val="7030A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510" name="Group 509">
              <a:extLst>
                <a:ext uri="{FF2B5EF4-FFF2-40B4-BE49-F238E27FC236}">
                  <a16:creationId xmlns:a16="http://schemas.microsoft.com/office/drawing/2014/main" id="{49A72C27-32F3-7EA2-B348-C6B293372F1C}"/>
                </a:ext>
              </a:extLst>
            </p:cNvPr>
            <p:cNvGrpSpPr/>
            <p:nvPr/>
          </p:nvGrpSpPr>
          <p:grpSpPr>
            <a:xfrm>
              <a:off x="9911819" y="2708920"/>
              <a:ext cx="131551" cy="132442"/>
              <a:chOff x="562627" y="1831272"/>
              <a:chExt cx="131551" cy="132442"/>
            </a:xfrm>
          </p:grpSpPr>
          <p:sp>
            <p:nvSpPr>
              <p:cNvPr id="511" name="Oval 510">
                <a:extLst>
                  <a:ext uri="{FF2B5EF4-FFF2-40B4-BE49-F238E27FC236}">
                    <a16:creationId xmlns:a16="http://schemas.microsoft.com/office/drawing/2014/main" id="{FFAA3EEE-84E3-C6C7-BF60-AEAFE63E1827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2" name="Oval 511">
                <a:extLst>
                  <a:ext uri="{FF2B5EF4-FFF2-40B4-BE49-F238E27FC236}">
                    <a16:creationId xmlns:a16="http://schemas.microsoft.com/office/drawing/2014/main" id="{8FDFFEDD-5A77-AD1B-D867-E841ACC07014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13" name="Group 512">
              <a:extLst>
                <a:ext uri="{FF2B5EF4-FFF2-40B4-BE49-F238E27FC236}">
                  <a16:creationId xmlns:a16="http://schemas.microsoft.com/office/drawing/2014/main" id="{E576A251-8BA8-CF7E-6210-FF81AA351C9D}"/>
                </a:ext>
              </a:extLst>
            </p:cNvPr>
            <p:cNvGrpSpPr/>
            <p:nvPr/>
          </p:nvGrpSpPr>
          <p:grpSpPr>
            <a:xfrm>
              <a:off x="8665857" y="2980682"/>
              <a:ext cx="131551" cy="132442"/>
              <a:chOff x="562627" y="1831272"/>
              <a:chExt cx="131551" cy="132442"/>
            </a:xfrm>
          </p:grpSpPr>
          <p:sp>
            <p:nvSpPr>
              <p:cNvPr id="514" name="Oval 513">
                <a:extLst>
                  <a:ext uri="{FF2B5EF4-FFF2-40B4-BE49-F238E27FC236}">
                    <a16:creationId xmlns:a16="http://schemas.microsoft.com/office/drawing/2014/main" id="{0DB20427-9E49-36A9-6452-421C42C3842A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5" name="Oval 514">
                <a:extLst>
                  <a:ext uri="{FF2B5EF4-FFF2-40B4-BE49-F238E27FC236}">
                    <a16:creationId xmlns:a16="http://schemas.microsoft.com/office/drawing/2014/main" id="{67BD518C-D610-93EB-9AE2-567E91093BCA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16" name="Group 515">
              <a:extLst>
                <a:ext uri="{FF2B5EF4-FFF2-40B4-BE49-F238E27FC236}">
                  <a16:creationId xmlns:a16="http://schemas.microsoft.com/office/drawing/2014/main" id="{42A875BF-F7B6-5281-E955-727BFA8BB3C0}"/>
                </a:ext>
              </a:extLst>
            </p:cNvPr>
            <p:cNvGrpSpPr/>
            <p:nvPr/>
          </p:nvGrpSpPr>
          <p:grpSpPr>
            <a:xfrm>
              <a:off x="7331599" y="4209336"/>
              <a:ext cx="131551" cy="132442"/>
              <a:chOff x="562627" y="1831272"/>
              <a:chExt cx="131551" cy="132442"/>
            </a:xfrm>
          </p:grpSpPr>
          <p:sp>
            <p:nvSpPr>
              <p:cNvPr id="517" name="Oval 516">
                <a:extLst>
                  <a:ext uri="{FF2B5EF4-FFF2-40B4-BE49-F238E27FC236}">
                    <a16:creationId xmlns:a16="http://schemas.microsoft.com/office/drawing/2014/main" id="{8B9D9B63-15DC-3597-4BF8-878030F9AFC2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8" name="Oval 517">
                <a:extLst>
                  <a:ext uri="{FF2B5EF4-FFF2-40B4-BE49-F238E27FC236}">
                    <a16:creationId xmlns:a16="http://schemas.microsoft.com/office/drawing/2014/main" id="{537C4505-C6EA-759E-1440-2A756A6B330D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19" name="Group 518">
              <a:extLst>
                <a:ext uri="{FF2B5EF4-FFF2-40B4-BE49-F238E27FC236}">
                  <a16:creationId xmlns:a16="http://schemas.microsoft.com/office/drawing/2014/main" id="{917ECC4C-3C9D-6B54-E9E9-1C931C3CD031}"/>
                </a:ext>
              </a:extLst>
            </p:cNvPr>
            <p:cNvGrpSpPr/>
            <p:nvPr/>
          </p:nvGrpSpPr>
          <p:grpSpPr>
            <a:xfrm>
              <a:off x="6594740" y="4626140"/>
              <a:ext cx="131551" cy="132442"/>
              <a:chOff x="562627" y="1831272"/>
              <a:chExt cx="131551" cy="132442"/>
            </a:xfrm>
          </p:grpSpPr>
          <p:sp>
            <p:nvSpPr>
              <p:cNvPr id="520" name="Oval 519">
                <a:extLst>
                  <a:ext uri="{FF2B5EF4-FFF2-40B4-BE49-F238E27FC236}">
                    <a16:creationId xmlns:a16="http://schemas.microsoft.com/office/drawing/2014/main" id="{87D47BD0-40A1-4A68-3623-99DB501BFF31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1" name="Oval 520">
                <a:extLst>
                  <a:ext uri="{FF2B5EF4-FFF2-40B4-BE49-F238E27FC236}">
                    <a16:creationId xmlns:a16="http://schemas.microsoft.com/office/drawing/2014/main" id="{4DC5F61A-CC53-0EE1-7912-FC88DDCDD7A0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25" name="Group 524">
              <a:extLst>
                <a:ext uri="{FF2B5EF4-FFF2-40B4-BE49-F238E27FC236}">
                  <a16:creationId xmlns:a16="http://schemas.microsoft.com/office/drawing/2014/main" id="{7F7F4BBF-C8C4-B0EC-4505-92531C7C7C02}"/>
                </a:ext>
              </a:extLst>
            </p:cNvPr>
            <p:cNvGrpSpPr/>
            <p:nvPr/>
          </p:nvGrpSpPr>
          <p:grpSpPr>
            <a:xfrm>
              <a:off x="6061112" y="5647268"/>
              <a:ext cx="131551" cy="132442"/>
              <a:chOff x="562627" y="1831272"/>
              <a:chExt cx="131551" cy="132442"/>
            </a:xfrm>
          </p:grpSpPr>
          <p:sp>
            <p:nvSpPr>
              <p:cNvPr id="526" name="Oval 525">
                <a:extLst>
                  <a:ext uri="{FF2B5EF4-FFF2-40B4-BE49-F238E27FC236}">
                    <a16:creationId xmlns:a16="http://schemas.microsoft.com/office/drawing/2014/main" id="{7D3400C3-4947-34A4-C737-9F60D98B1C92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7" name="Oval 526">
                <a:extLst>
                  <a:ext uri="{FF2B5EF4-FFF2-40B4-BE49-F238E27FC236}">
                    <a16:creationId xmlns:a16="http://schemas.microsoft.com/office/drawing/2014/main" id="{1479E1C6-F2DA-1AC7-54D5-70DDF5CB6B56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28" name="Group 527">
              <a:extLst>
                <a:ext uri="{FF2B5EF4-FFF2-40B4-BE49-F238E27FC236}">
                  <a16:creationId xmlns:a16="http://schemas.microsoft.com/office/drawing/2014/main" id="{914019EC-7258-EDAE-AC7E-230ADC8D6E07}"/>
                </a:ext>
              </a:extLst>
            </p:cNvPr>
            <p:cNvGrpSpPr/>
            <p:nvPr/>
          </p:nvGrpSpPr>
          <p:grpSpPr>
            <a:xfrm>
              <a:off x="5594345" y="4864120"/>
              <a:ext cx="131551" cy="132442"/>
              <a:chOff x="562627" y="1831272"/>
              <a:chExt cx="131551" cy="132442"/>
            </a:xfrm>
          </p:grpSpPr>
          <p:sp>
            <p:nvSpPr>
              <p:cNvPr id="529" name="Oval 528">
                <a:extLst>
                  <a:ext uri="{FF2B5EF4-FFF2-40B4-BE49-F238E27FC236}">
                    <a16:creationId xmlns:a16="http://schemas.microsoft.com/office/drawing/2014/main" id="{14C61CF6-6AB0-97DE-FC19-863834670889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0" name="Oval 529">
                <a:extLst>
                  <a:ext uri="{FF2B5EF4-FFF2-40B4-BE49-F238E27FC236}">
                    <a16:creationId xmlns:a16="http://schemas.microsoft.com/office/drawing/2014/main" id="{88741389-7B5A-F2BA-4FF3-E08D86DC263D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31" name="Group 530">
              <a:extLst>
                <a:ext uri="{FF2B5EF4-FFF2-40B4-BE49-F238E27FC236}">
                  <a16:creationId xmlns:a16="http://schemas.microsoft.com/office/drawing/2014/main" id="{FBAA26A5-D3CF-373F-D567-657D002D1E0F}"/>
                </a:ext>
              </a:extLst>
            </p:cNvPr>
            <p:cNvGrpSpPr/>
            <p:nvPr/>
          </p:nvGrpSpPr>
          <p:grpSpPr>
            <a:xfrm>
              <a:off x="3069970" y="4892732"/>
              <a:ext cx="131551" cy="132442"/>
              <a:chOff x="562627" y="1831272"/>
              <a:chExt cx="131551" cy="132442"/>
            </a:xfrm>
          </p:grpSpPr>
          <p:sp>
            <p:nvSpPr>
              <p:cNvPr id="532" name="Oval 531">
                <a:extLst>
                  <a:ext uri="{FF2B5EF4-FFF2-40B4-BE49-F238E27FC236}">
                    <a16:creationId xmlns:a16="http://schemas.microsoft.com/office/drawing/2014/main" id="{0362A2CA-BA85-483D-3C73-8209DE000CCA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3" name="Oval 532">
                <a:extLst>
                  <a:ext uri="{FF2B5EF4-FFF2-40B4-BE49-F238E27FC236}">
                    <a16:creationId xmlns:a16="http://schemas.microsoft.com/office/drawing/2014/main" id="{BD4A144B-94AF-9B2E-380F-2D1C59C998EA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34" name="Group 533">
              <a:extLst>
                <a:ext uri="{FF2B5EF4-FFF2-40B4-BE49-F238E27FC236}">
                  <a16:creationId xmlns:a16="http://schemas.microsoft.com/office/drawing/2014/main" id="{09932345-D272-A9BD-C579-3F219810F97E}"/>
                </a:ext>
              </a:extLst>
            </p:cNvPr>
            <p:cNvGrpSpPr/>
            <p:nvPr/>
          </p:nvGrpSpPr>
          <p:grpSpPr>
            <a:xfrm>
              <a:off x="1384406" y="4939227"/>
              <a:ext cx="131551" cy="132442"/>
              <a:chOff x="562627" y="1831272"/>
              <a:chExt cx="131551" cy="132442"/>
            </a:xfrm>
          </p:grpSpPr>
          <p:sp>
            <p:nvSpPr>
              <p:cNvPr id="535" name="Oval 534">
                <a:extLst>
                  <a:ext uri="{FF2B5EF4-FFF2-40B4-BE49-F238E27FC236}">
                    <a16:creationId xmlns:a16="http://schemas.microsoft.com/office/drawing/2014/main" id="{08C650F0-1040-F6A0-4381-03373A7174D9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6" name="Oval 535">
                <a:extLst>
                  <a:ext uri="{FF2B5EF4-FFF2-40B4-BE49-F238E27FC236}">
                    <a16:creationId xmlns:a16="http://schemas.microsoft.com/office/drawing/2014/main" id="{A4BBACE5-1634-CFA9-73B0-3B99370F8C50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37" name="Group 536">
              <a:extLst>
                <a:ext uri="{FF2B5EF4-FFF2-40B4-BE49-F238E27FC236}">
                  <a16:creationId xmlns:a16="http://schemas.microsoft.com/office/drawing/2014/main" id="{81DDFE32-9A13-43C1-A9BE-17F3772E7866}"/>
                </a:ext>
              </a:extLst>
            </p:cNvPr>
            <p:cNvGrpSpPr/>
            <p:nvPr/>
          </p:nvGrpSpPr>
          <p:grpSpPr>
            <a:xfrm>
              <a:off x="270832" y="4939227"/>
              <a:ext cx="131551" cy="132442"/>
              <a:chOff x="562627" y="1831272"/>
              <a:chExt cx="131551" cy="132442"/>
            </a:xfrm>
          </p:grpSpPr>
          <p:sp>
            <p:nvSpPr>
              <p:cNvPr id="538" name="Oval 537">
                <a:extLst>
                  <a:ext uri="{FF2B5EF4-FFF2-40B4-BE49-F238E27FC236}">
                    <a16:creationId xmlns:a16="http://schemas.microsoft.com/office/drawing/2014/main" id="{075A506A-1CA5-BDEE-B0EC-30ABA69D683C}"/>
                  </a:ext>
                </a:extLst>
              </p:cNvPr>
              <p:cNvSpPr/>
              <p:nvPr/>
            </p:nvSpPr>
            <p:spPr bwMode="auto">
              <a:xfrm rot="10800000">
                <a:off x="604178" y="1831272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9" name="Oval 538">
                <a:extLst>
                  <a:ext uri="{FF2B5EF4-FFF2-40B4-BE49-F238E27FC236}">
                    <a16:creationId xmlns:a16="http://schemas.microsoft.com/office/drawing/2014/main" id="{BD6CEB7F-E08F-F893-A252-658BF5721E6C}"/>
                  </a:ext>
                </a:extLst>
              </p:cNvPr>
              <p:cNvSpPr/>
              <p:nvPr/>
            </p:nvSpPr>
            <p:spPr bwMode="auto">
              <a:xfrm rot="10800000">
                <a:off x="562627" y="1873714"/>
                <a:ext cx="90000" cy="90000"/>
              </a:xfrm>
              <a:prstGeom prst="ellipse">
                <a:avLst/>
              </a:prstGeom>
              <a:gradFill>
                <a:gsLst>
                  <a:gs pos="0">
                    <a:srgbClr val="8AE234">
                      <a:tint val="73000"/>
                      <a:satMod val="150000"/>
                    </a:srgbClr>
                  </a:gs>
                  <a:gs pos="25000">
                    <a:srgbClr val="8AE234">
                      <a:tint val="96000"/>
                      <a:shade val="80000"/>
                      <a:satMod val="105000"/>
                    </a:srgbClr>
                  </a:gs>
                  <a:gs pos="38000">
                    <a:srgbClr val="8AE234">
                      <a:tint val="96000"/>
                      <a:shade val="59000"/>
                      <a:satMod val="120000"/>
                    </a:srgbClr>
                  </a:gs>
                  <a:gs pos="55000">
                    <a:srgbClr val="8AE234">
                      <a:shade val="57000"/>
                      <a:satMod val="120000"/>
                    </a:srgbClr>
                  </a:gs>
                  <a:gs pos="80000">
                    <a:srgbClr val="8AE234">
                      <a:shade val="56000"/>
                      <a:satMod val="145000"/>
                    </a:srgbClr>
                  </a:gs>
                  <a:gs pos="88000">
                    <a:srgbClr val="8AE234">
                      <a:shade val="63000"/>
                      <a:satMod val="160000"/>
                    </a:srgbClr>
                  </a:gs>
                  <a:gs pos="100000">
                    <a:srgbClr val="8AE234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8AE234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44" name="Freeform: Shape 435">
              <a:extLst>
                <a:ext uri="{FF2B5EF4-FFF2-40B4-BE49-F238E27FC236}">
                  <a16:creationId xmlns:a16="http://schemas.microsoft.com/office/drawing/2014/main" id="{643FDCEC-541A-2E5E-A5B1-ABA243CDDC03}"/>
                </a:ext>
              </a:extLst>
            </p:cNvPr>
            <p:cNvSpPr/>
            <p:nvPr/>
          </p:nvSpPr>
          <p:spPr>
            <a:xfrm>
              <a:off x="6051707" y="4330507"/>
              <a:ext cx="520543" cy="398414"/>
            </a:xfrm>
            <a:custGeom>
              <a:avLst/>
              <a:gdLst>
                <a:gd name="connsiteX0" fmla="*/ 520543 w 520543"/>
                <a:gd name="connsiteY0" fmla="*/ 381000 h 398414"/>
                <a:gd name="connsiteX1" fmla="*/ 263368 w 520543"/>
                <a:gd name="connsiteY1" fmla="*/ 381000 h 398414"/>
                <a:gd name="connsiteX2" fmla="*/ 44293 w 520543"/>
                <a:gd name="connsiteY2" fmla="*/ 200025 h 398414"/>
                <a:gd name="connsiteX3" fmla="*/ 6193 w 520543"/>
                <a:gd name="connsiteY3" fmla="*/ 0 h 39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543" h="398414">
                  <a:moveTo>
                    <a:pt x="520543" y="381000"/>
                  </a:moveTo>
                  <a:cubicBezTo>
                    <a:pt x="431643" y="396081"/>
                    <a:pt x="342743" y="411163"/>
                    <a:pt x="263368" y="381000"/>
                  </a:cubicBezTo>
                  <a:cubicBezTo>
                    <a:pt x="183993" y="350837"/>
                    <a:pt x="87155" y="263525"/>
                    <a:pt x="44293" y="200025"/>
                  </a:cubicBezTo>
                  <a:cubicBezTo>
                    <a:pt x="1430" y="136525"/>
                    <a:pt x="-8095" y="96837"/>
                    <a:pt x="6193" y="0"/>
                  </a:cubicBezTo>
                </a:path>
              </a:pathLst>
            </a:cu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5" name="Freeform: Shape 436">
              <a:extLst>
                <a:ext uri="{FF2B5EF4-FFF2-40B4-BE49-F238E27FC236}">
                  <a16:creationId xmlns:a16="http://schemas.microsoft.com/office/drawing/2014/main" id="{5BEAD42B-37D8-6C9E-EC8A-AF53D9CEA9AE}"/>
                </a:ext>
              </a:extLst>
            </p:cNvPr>
            <p:cNvSpPr/>
            <p:nvPr/>
          </p:nvSpPr>
          <p:spPr>
            <a:xfrm rot="20065832" flipV="1">
              <a:off x="5897868" y="4870532"/>
              <a:ext cx="750098" cy="447998"/>
            </a:xfrm>
            <a:custGeom>
              <a:avLst/>
              <a:gdLst>
                <a:gd name="connsiteX0" fmla="*/ 520543 w 520543"/>
                <a:gd name="connsiteY0" fmla="*/ 381000 h 398414"/>
                <a:gd name="connsiteX1" fmla="*/ 263368 w 520543"/>
                <a:gd name="connsiteY1" fmla="*/ 381000 h 398414"/>
                <a:gd name="connsiteX2" fmla="*/ 44293 w 520543"/>
                <a:gd name="connsiteY2" fmla="*/ 200025 h 398414"/>
                <a:gd name="connsiteX3" fmla="*/ 6193 w 520543"/>
                <a:gd name="connsiteY3" fmla="*/ 0 h 39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543" h="398414">
                  <a:moveTo>
                    <a:pt x="520543" y="381000"/>
                  </a:moveTo>
                  <a:cubicBezTo>
                    <a:pt x="431643" y="396081"/>
                    <a:pt x="342743" y="411163"/>
                    <a:pt x="263368" y="381000"/>
                  </a:cubicBezTo>
                  <a:cubicBezTo>
                    <a:pt x="183993" y="350837"/>
                    <a:pt x="87155" y="263525"/>
                    <a:pt x="44293" y="200025"/>
                  </a:cubicBezTo>
                  <a:cubicBezTo>
                    <a:pt x="1430" y="136525"/>
                    <a:pt x="-8095" y="96837"/>
                    <a:pt x="6193" y="0"/>
                  </a:cubicBezTo>
                </a:path>
              </a:pathLst>
            </a:cu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46" name="Straight Arrow Connector 545">
              <a:extLst>
                <a:ext uri="{FF2B5EF4-FFF2-40B4-BE49-F238E27FC236}">
                  <a16:creationId xmlns:a16="http://schemas.microsoft.com/office/drawing/2014/main" id="{C9EEE7CE-44F7-5AD3-6356-69980511F7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00883" y="4700625"/>
              <a:ext cx="597507" cy="154754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D5F0B5-FA00-EF71-6896-5B8296A0D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53566" y="4249557"/>
              <a:ext cx="1484612" cy="197948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6F98B4-0937-1FC8-C43F-E89B564D4D2C}"/>
                </a:ext>
              </a:extLst>
            </p:cNvPr>
            <p:cNvSpPr txBox="1"/>
            <p:nvPr/>
          </p:nvSpPr>
          <p:spPr>
            <a:xfrm>
              <a:off x="6776300" y="5583055"/>
              <a:ext cx="19243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ISOLDE LA1</a:t>
              </a:r>
              <a:endParaRPr kumimoji="0" lang="en-GB" sz="20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312B58-78EE-571D-61FD-6B1AB77F5BE4}"/>
                </a:ext>
              </a:extLst>
            </p:cNvPr>
            <p:cNvSpPr txBox="1"/>
            <p:nvPr/>
          </p:nvSpPr>
          <p:spPr>
            <a:xfrm>
              <a:off x="10413694" y="3183417"/>
              <a:ext cx="15246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ISOLDE HRS</a:t>
              </a:r>
              <a:endParaRPr kumimoji="0" lang="en-GB" sz="20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1EA0762-62D2-33A7-511C-EF14FC8EEA31}"/>
              </a:ext>
            </a:extLst>
          </p:cNvPr>
          <p:cNvSpPr txBox="1"/>
          <p:nvPr/>
        </p:nvSpPr>
        <p:spPr bwMode="auto">
          <a:xfrm>
            <a:off x="11253607" y="5886470"/>
            <a:ext cx="844393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M. Au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D0F2CFC-1F96-DB70-C788-7C085EC6E0AC}"/>
              </a:ext>
            </a:extLst>
          </p:cNvPr>
          <p:cNvGrpSpPr/>
          <p:nvPr/>
        </p:nvGrpSpPr>
        <p:grpSpPr>
          <a:xfrm rot="10800000">
            <a:off x="1271134" y="2791566"/>
            <a:ext cx="413587" cy="444599"/>
            <a:chOff x="1271464" y="87779"/>
            <a:chExt cx="413587" cy="444599"/>
          </a:xfrm>
        </p:grpSpPr>
        <p:sp>
          <p:nvSpPr>
            <p:cNvPr id="12" name="Down Arrow 11">
              <a:extLst>
                <a:ext uri="{FF2B5EF4-FFF2-40B4-BE49-F238E27FC236}">
                  <a16:creationId xmlns:a16="http://schemas.microsoft.com/office/drawing/2014/main" id="{063BA301-4CF1-C924-6974-03A9005DB0A8}"/>
                </a:ext>
              </a:extLst>
            </p:cNvPr>
            <p:cNvSpPr/>
            <p:nvPr/>
          </p:nvSpPr>
          <p:spPr>
            <a:xfrm>
              <a:off x="1271464" y="96430"/>
              <a:ext cx="169244" cy="415746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Down Arrow 15">
              <a:extLst>
                <a:ext uri="{FF2B5EF4-FFF2-40B4-BE49-F238E27FC236}">
                  <a16:creationId xmlns:a16="http://schemas.microsoft.com/office/drawing/2014/main" id="{BB7DE2E6-068F-8816-4EB9-DDCA22BC66FD}"/>
                </a:ext>
              </a:extLst>
            </p:cNvPr>
            <p:cNvSpPr/>
            <p:nvPr/>
          </p:nvSpPr>
          <p:spPr>
            <a:xfrm>
              <a:off x="1390252" y="116632"/>
              <a:ext cx="169244" cy="415746"/>
            </a:xfrm>
            <a:prstGeom prst="downArrow">
              <a:avLst/>
            </a:prstGeom>
            <a:solidFill>
              <a:srgbClr val="00FA00"/>
            </a:solidFill>
            <a:ln>
              <a:solidFill>
                <a:srgbClr val="00FA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Down Arrow 16">
              <a:extLst>
                <a:ext uri="{FF2B5EF4-FFF2-40B4-BE49-F238E27FC236}">
                  <a16:creationId xmlns:a16="http://schemas.microsoft.com/office/drawing/2014/main" id="{FDDC6215-B183-FE10-72ED-C844ABB5D885}"/>
                </a:ext>
              </a:extLst>
            </p:cNvPr>
            <p:cNvSpPr/>
            <p:nvPr/>
          </p:nvSpPr>
          <p:spPr>
            <a:xfrm>
              <a:off x="1515807" y="87779"/>
              <a:ext cx="169244" cy="415746"/>
            </a:xfrm>
            <a:prstGeom prst="downArrow">
              <a:avLst/>
            </a:prstGeom>
            <a:solidFill>
              <a:srgbClr val="0432FF"/>
            </a:solidFill>
            <a:ln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3054373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OLDE - RAF">
            <a:extLst>
              <a:ext uri="{FF2B5EF4-FFF2-40B4-BE49-F238E27FC236}">
                <a16:creationId xmlns:a16="http://schemas.microsoft.com/office/drawing/2014/main" id="{16351255-3C16-6D36-057E-12240AB06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54861" y="993761"/>
            <a:ext cx="2259674" cy="319388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20AF61F-0418-FD44-5452-FE829C290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Fluoride beams current status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3C7AB2-250B-258B-18BF-7BF05FF8913A}"/>
              </a:ext>
            </a:extLst>
          </p:cNvPr>
          <p:cNvSpPr txBox="1"/>
          <p:nvPr/>
        </p:nvSpPr>
        <p:spPr bwMode="auto">
          <a:xfrm>
            <a:off x="4542601" y="4101815"/>
            <a:ext cx="2089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Image published in EP Newsletter, CERN (2020)</a:t>
            </a:r>
            <a:endParaRPr lang="en-GB" sz="1200" dirty="0">
              <a:solidFill>
                <a:schemeClr val="tx2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6C9FF5-61EE-3CE5-7AEE-0B8E1E455DFD}"/>
              </a:ext>
            </a:extLst>
          </p:cNvPr>
          <p:cNvGrpSpPr/>
          <p:nvPr/>
        </p:nvGrpSpPr>
        <p:grpSpPr>
          <a:xfrm>
            <a:off x="7212810" y="2417339"/>
            <a:ext cx="1924334" cy="1797581"/>
            <a:chOff x="4965860" y="978274"/>
            <a:chExt cx="1924334" cy="1797581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EC9DB72-3C15-979A-1EF5-D8FD05360C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42194" y="978274"/>
              <a:ext cx="648000" cy="648000"/>
            </a:xfrm>
            <a:prstGeom prst="ellipse">
              <a:avLst/>
            </a:prstGeom>
            <a:gradFill flip="none" rotWithShape="1">
              <a:gsLst>
                <a:gs pos="59000">
                  <a:schemeClr val="accent1">
                    <a:tint val="66000"/>
                    <a:satMod val="160000"/>
                  </a:schemeClr>
                </a:gs>
                <a:gs pos="81000">
                  <a:schemeClr val="accent4">
                    <a:lumMod val="50000"/>
                  </a:schemeClr>
                </a:gs>
                <a:gs pos="50000">
                  <a:srgbClr val="A8ADDB"/>
                </a:gs>
                <a:gs pos="38000">
                  <a:schemeClr val="accent1">
                    <a:tint val="44500"/>
                    <a:satMod val="160000"/>
                  </a:schemeClr>
                </a:gs>
                <a:gs pos="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Z=9</a:t>
              </a:r>
            </a:p>
            <a:p>
              <a:pPr algn="ctr"/>
              <a:r>
                <a:rPr lang="en-CH" sz="20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F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18B8E0C-6FA9-1168-F3A9-B61A8DF3090E}"/>
                </a:ext>
              </a:extLst>
            </p:cNvPr>
            <p:cNvSpPr/>
            <p:nvPr/>
          </p:nvSpPr>
          <p:spPr>
            <a:xfrm>
              <a:off x="6158440" y="1671552"/>
              <a:ext cx="72000" cy="72000"/>
            </a:xfrm>
            <a:prstGeom prst="ellipse">
              <a:avLst/>
            </a:prstGeom>
            <a:scene3d>
              <a:camera prst="orthographicFront">
                <a:rot lat="8400000" lon="8400000" rev="5400000"/>
              </a:camera>
              <a:lightRig rig="threePt" dir="t"/>
            </a:scene3d>
            <a:sp3d extrusionH="3683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658E2EA-6711-340D-844B-C9AF358883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65860" y="1407855"/>
              <a:ext cx="1368000" cy="1368000"/>
            </a:xfrm>
            <a:prstGeom prst="ellipse">
              <a:avLst/>
            </a:prstGeom>
            <a:gradFill flip="none" rotWithShape="1">
              <a:gsLst>
                <a:gs pos="31000">
                  <a:schemeClr val="accent2">
                    <a:lumMod val="60000"/>
                    <a:lumOff val="40000"/>
                  </a:schemeClr>
                </a:gs>
                <a:gs pos="1000">
                  <a:schemeClr val="accent2">
                    <a:lumMod val="20000"/>
                    <a:lumOff val="80000"/>
                  </a:schemeClr>
                </a:gs>
                <a:gs pos="52000">
                  <a:schemeClr val="accent2">
                    <a:lumMod val="89000"/>
                  </a:schemeClr>
                </a:gs>
                <a:gs pos="73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>
                  <a:ln w="3175">
                    <a:noFill/>
                  </a:ln>
                  <a:solidFill>
                    <a:sysClr val="windowText" lastClr="0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Z=89</a:t>
              </a:r>
            </a:p>
            <a:p>
              <a:pPr algn="ctr"/>
              <a:r>
                <a:rPr lang="en-CH" sz="4000" b="1" dirty="0">
                  <a:ln w="3175">
                    <a:noFill/>
                  </a:ln>
                  <a:solidFill>
                    <a:sysClr val="windowText" lastClr="0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Ac</a:t>
              </a:r>
            </a:p>
            <a:p>
              <a:pPr algn="ctr"/>
              <a:r>
                <a:rPr lang="en-CH" sz="1400" dirty="0">
                  <a:ln w="3175">
                    <a:noFill/>
                  </a:ln>
                  <a:solidFill>
                    <a:sysClr val="windowText" lastClr="0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Actinium</a:t>
              </a:r>
            </a:p>
          </p:txBody>
        </p:sp>
      </p:grpSp>
      <p:pic>
        <p:nvPicPr>
          <p:cNvPr id="19" name="Graphic 18" descr="Checkbox Checked with solid fill">
            <a:extLst>
              <a:ext uri="{FF2B5EF4-FFF2-40B4-BE49-F238E27FC236}">
                <a16:creationId xmlns:a16="http://schemas.microsoft.com/office/drawing/2014/main" id="{7BFC47D8-714C-0F7B-1FBB-AD54DF8EA3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05115" y="901938"/>
            <a:ext cx="720000" cy="720000"/>
          </a:xfrm>
          <a:prstGeom prst="rect">
            <a:avLst/>
          </a:prstGeom>
        </p:spPr>
      </p:pic>
      <p:pic>
        <p:nvPicPr>
          <p:cNvPr id="20" name="Graphic 19" descr="Checkbox Checked with solid fill">
            <a:extLst>
              <a:ext uri="{FF2B5EF4-FFF2-40B4-BE49-F238E27FC236}">
                <a16:creationId xmlns:a16="http://schemas.microsoft.com/office/drawing/2014/main" id="{BAD4BC5C-71B5-8EDE-FF8F-572CF340E6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36810" y="2063498"/>
            <a:ext cx="720000" cy="7200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B51552D-10B9-FB29-5D92-7E7DC13EE3A5}"/>
              </a:ext>
            </a:extLst>
          </p:cNvPr>
          <p:cNvGrpSpPr/>
          <p:nvPr/>
        </p:nvGrpSpPr>
        <p:grpSpPr>
          <a:xfrm>
            <a:off x="9379204" y="152448"/>
            <a:ext cx="2600089" cy="2070703"/>
            <a:chOff x="6732320" y="892895"/>
            <a:chExt cx="2600089" cy="2070703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43D11CD-246B-4CA8-405F-310544F13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32320" y="1439651"/>
              <a:ext cx="648000" cy="648000"/>
            </a:xfrm>
            <a:prstGeom prst="ellipse">
              <a:avLst/>
            </a:prstGeom>
            <a:gradFill flip="none" rotWithShape="1">
              <a:gsLst>
                <a:gs pos="59000">
                  <a:schemeClr val="accent1">
                    <a:tint val="66000"/>
                    <a:satMod val="160000"/>
                  </a:schemeClr>
                </a:gs>
                <a:gs pos="81000">
                  <a:schemeClr val="accent4">
                    <a:lumMod val="50000"/>
                  </a:schemeClr>
                </a:gs>
                <a:gs pos="50000">
                  <a:srgbClr val="A8ADDB"/>
                </a:gs>
                <a:gs pos="38000">
                  <a:schemeClr val="accent1">
                    <a:tint val="44500"/>
                    <a:satMod val="160000"/>
                  </a:schemeClr>
                </a:gs>
                <a:gs pos="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Z=9</a:t>
              </a:r>
            </a:p>
            <a:p>
              <a:pPr algn="ctr"/>
              <a:r>
                <a:rPr lang="en-CH" sz="20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F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2872F15-D1D5-EE73-CD5B-47385AD41DAF}"/>
                </a:ext>
              </a:extLst>
            </p:cNvPr>
            <p:cNvSpPr/>
            <p:nvPr/>
          </p:nvSpPr>
          <p:spPr>
            <a:xfrm rot="5593353">
              <a:off x="7441548" y="2120677"/>
              <a:ext cx="72000" cy="72000"/>
            </a:xfrm>
            <a:prstGeom prst="ellipse">
              <a:avLst/>
            </a:prstGeom>
            <a:scene3d>
              <a:camera prst="orthographicFront">
                <a:rot lat="8400000" lon="8400000" rev="5400000"/>
              </a:camera>
              <a:lightRig rig="threePt" dir="t"/>
            </a:scene3d>
            <a:sp3d extrusionH="3683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31D9931-2901-018F-24FE-6DF5B5C4015F}"/>
                </a:ext>
              </a:extLst>
            </p:cNvPr>
            <p:cNvGrpSpPr/>
            <p:nvPr/>
          </p:nvGrpSpPr>
          <p:grpSpPr>
            <a:xfrm>
              <a:off x="7408075" y="1202017"/>
              <a:ext cx="1924334" cy="1761581"/>
              <a:chOff x="4965860" y="978274"/>
              <a:chExt cx="1924334" cy="1761581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D21CFE6B-0961-1ABF-8591-390DE9E619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42194" y="978274"/>
                <a:ext cx="648000" cy="648000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accent1">
                      <a:tint val="66000"/>
                      <a:satMod val="160000"/>
                    </a:schemeClr>
                  </a:gs>
                  <a:gs pos="81000">
                    <a:schemeClr val="accent4">
                      <a:lumMod val="50000"/>
                    </a:schemeClr>
                  </a:gs>
                  <a:gs pos="50000">
                    <a:srgbClr val="A8ADDB"/>
                  </a:gs>
                  <a:gs pos="38000">
                    <a:schemeClr val="accent1">
                      <a:tint val="44500"/>
                      <a:satMod val="160000"/>
                    </a:schemeClr>
                  </a:gs>
                  <a:gs pos="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sz="12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Z=9</a:t>
                </a:r>
              </a:p>
              <a:p>
                <a:pPr algn="ctr"/>
                <a:r>
                  <a:rPr lang="en-CH" sz="2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F</a:t>
                </a: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AB68584-0F98-F8FC-41C1-B684231231E7}"/>
                  </a:ext>
                </a:extLst>
              </p:cNvPr>
              <p:cNvSpPr/>
              <p:nvPr/>
            </p:nvSpPr>
            <p:spPr>
              <a:xfrm>
                <a:off x="6158440" y="1671552"/>
                <a:ext cx="72000" cy="72000"/>
              </a:xfrm>
              <a:prstGeom prst="ellipse">
                <a:avLst/>
              </a:prstGeom>
              <a:scene3d>
                <a:camera prst="orthographicFront">
                  <a:rot lat="8400000" lon="8400000" rev="5400000"/>
                </a:camera>
                <a:lightRig rig="threePt" dir="t"/>
              </a:scene3d>
              <a:sp3d extrusionH="3683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7A93A1FE-5E9B-284F-37A8-93B05A4ECF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65860" y="1407855"/>
                <a:ext cx="1332000" cy="1332000"/>
              </a:xfrm>
              <a:prstGeom prst="ellipse">
                <a:avLst/>
              </a:prstGeom>
              <a:gradFill flip="none" rotWithShape="1">
                <a:gsLst>
                  <a:gs pos="31000">
                    <a:schemeClr val="accent2">
                      <a:lumMod val="60000"/>
                      <a:lumOff val="40000"/>
                    </a:schemeClr>
                  </a:gs>
                  <a:gs pos="1000">
                    <a:schemeClr val="accent2">
                      <a:lumMod val="20000"/>
                      <a:lumOff val="80000"/>
                    </a:schemeClr>
                  </a:gs>
                  <a:gs pos="52000">
                    <a:schemeClr val="accent2">
                      <a:lumMod val="89000"/>
                    </a:schemeClr>
                  </a:gs>
                  <a:gs pos="73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dirty="0">
                    <a:ln w="3175">
                      <a:noFill/>
                    </a:ln>
                    <a:solidFill>
                      <a:sysClr val="windowText" lastClr="0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Z=89</a:t>
                </a:r>
              </a:p>
              <a:p>
                <a:pPr algn="ctr"/>
                <a:r>
                  <a:rPr lang="en-CH" sz="4000" b="1" dirty="0">
                    <a:ln w="3175">
                      <a:noFill/>
                    </a:ln>
                    <a:solidFill>
                      <a:sysClr val="windowText" lastClr="0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Ac</a:t>
                </a:r>
              </a:p>
              <a:p>
                <a:pPr algn="ctr"/>
                <a:r>
                  <a:rPr lang="en-CH" sz="1400" dirty="0">
                    <a:ln w="3175">
                      <a:noFill/>
                    </a:ln>
                    <a:solidFill>
                      <a:sysClr val="windowText" lastClr="0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Actinium</a:t>
                </a:r>
              </a:p>
            </p:txBody>
          </p:sp>
        </p:grpSp>
        <p:pic>
          <p:nvPicPr>
            <p:cNvPr id="25" name="Graphic 24" descr="Checkbox Checked with solid fill">
              <a:extLst>
                <a:ext uri="{FF2B5EF4-FFF2-40B4-BE49-F238E27FC236}">
                  <a16:creationId xmlns:a16="http://schemas.microsoft.com/office/drawing/2014/main" id="{92AE8DA9-3100-0D02-BB4F-FB91AB6EC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515271" y="892895"/>
              <a:ext cx="720000" cy="7200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650E2D1-4CF7-6E4C-6175-F894B918893D}"/>
              </a:ext>
            </a:extLst>
          </p:cNvPr>
          <p:cNvGrpSpPr/>
          <p:nvPr/>
        </p:nvGrpSpPr>
        <p:grpSpPr>
          <a:xfrm>
            <a:off x="1272976" y="4383601"/>
            <a:ext cx="2494027" cy="1707945"/>
            <a:chOff x="6705081" y="1334326"/>
            <a:chExt cx="2494027" cy="1707945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CACACAF-60C2-1E34-666A-E86F67DBAC5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32320" y="1439651"/>
              <a:ext cx="648000" cy="648000"/>
            </a:xfrm>
            <a:prstGeom prst="ellipse">
              <a:avLst/>
            </a:prstGeom>
            <a:gradFill flip="none" rotWithShape="1">
              <a:gsLst>
                <a:gs pos="59000">
                  <a:schemeClr val="accent1">
                    <a:tint val="66000"/>
                    <a:satMod val="160000"/>
                  </a:schemeClr>
                </a:gs>
                <a:gs pos="81000">
                  <a:schemeClr val="accent4">
                    <a:lumMod val="50000"/>
                  </a:schemeClr>
                </a:gs>
                <a:gs pos="50000">
                  <a:srgbClr val="A8ADDB"/>
                </a:gs>
                <a:gs pos="38000">
                  <a:schemeClr val="accent1">
                    <a:tint val="44500"/>
                    <a:satMod val="160000"/>
                  </a:schemeClr>
                </a:gs>
                <a:gs pos="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Z=9</a:t>
              </a:r>
            </a:p>
            <a:p>
              <a:pPr algn="ctr"/>
              <a:r>
                <a:rPr lang="en-CH" sz="20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F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0627EFF-90DF-15C7-D8E4-F23CACA27090}"/>
                </a:ext>
              </a:extLst>
            </p:cNvPr>
            <p:cNvSpPr/>
            <p:nvPr/>
          </p:nvSpPr>
          <p:spPr>
            <a:xfrm rot="5593353">
              <a:off x="7441548" y="2120677"/>
              <a:ext cx="72000" cy="72000"/>
            </a:xfrm>
            <a:prstGeom prst="ellipse">
              <a:avLst/>
            </a:prstGeom>
            <a:scene3d>
              <a:camera prst="orthographicFront">
                <a:rot lat="8400000" lon="8400000" rev="5400000"/>
              </a:camera>
              <a:lightRig rig="threePt" dir="t"/>
            </a:scene3d>
            <a:sp3d extrusionH="3683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D92ABB0-693F-6C37-28FE-1501F3D92740}"/>
                </a:ext>
              </a:extLst>
            </p:cNvPr>
            <p:cNvGrpSpPr/>
            <p:nvPr/>
          </p:nvGrpSpPr>
          <p:grpSpPr>
            <a:xfrm>
              <a:off x="7408075" y="1334326"/>
              <a:ext cx="1791033" cy="1521272"/>
              <a:chOff x="4965860" y="1110583"/>
              <a:chExt cx="1791033" cy="1521272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3C722426-5B78-8492-8293-6E0D22BB6C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08893" y="1110583"/>
                <a:ext cx="648000" cy="648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31000">
                    <a:schemeClr val="accent1">
                      <a:lumMod val="40000"/>
                      <a:lumOff val="60000"/>
                    </a:schemeClr>
                  </a:gs>
                  <a:gs pos="55000">
                    <a:srgbClr val="4B7CE4"/>
                  </a:gs>
                  <a:gs pos="74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sz="12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Z=8</a:t>
                </a:r>
              </a:p>
              <a:p>
                <a:pPr algn="ctr"/>
                <a:r>
                  <a:rPr lang="en-CH" sz="2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O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924F548C-B44A-4184-E049-9A6E38A66FEC}"/>
                  </a:ext>
                </a:extLst>
              </p:cNvPr>
              <p:cNvSpPr/>
              <p:nvPr/>
            </p:nvSpPr>
            <p:spPr>
              <a:xfrm>
                <a:off x="6025139" y="1803861"/>
                <a:ext cx="72000" cy="72000"/>
              </a:xfrm>
              <a:prstGeom prst="ellipse">
                <a:avLst/>
              </a:prstGeom>
              <a:scene3d>
                <a:camera prst="orthographicFront">
                  <a:rot lat="8400000" lon="8400000" rev="5400000"/>
                </a:camera>
                <a:lightRig rig="threePt" dir="t"/>
              </a:scene3d>
              <a:sp3d extrusionH="3683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95A957E-4209-092C-A0B6-713079369A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65860" y="1407855"/>
                <a:ext cx="1224000" cy="1224000"/>
              </a:xfrm>
              <a:prstGeom prst="ellipse">
                <a:avLst/>
              </a:prstGeom>
              <a:gradFill flip="none" rotWithShape="1">
                <a:gsLst>
                  <a:gs pos="66000">
                    <a:schemeClr val="accent5">
                      <a:lumMod val="97000"/>
                      <a:lumOff val="3000"/>
                    </a:schemeClr>
                  </a:gs>
                  <a:gs pos="0">
                    <a:schemeClr val="accent5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dirty="0">
                    <a:ln w="3175">
                      <a:noFill/>
                    </a:ln>
                    <a:solidFill>
                      <a:sysClr val="windowText" lastClr="0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Z=92</a:t>
                </a:r>
              </a:p>
              <a:p>
                <a:pPr algn="ctr"/>
                <a:r>
                  <a:rPr lang="en-CH" sz="4000" b="1" dirty="0">
                    <a:ln w="3175">
                      <a:noFill/>
                    </a:ln>
                    <a:solidFill>
                      <a:sysClr val="windowText" lastClr="0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U</a:t>
                </a:r>
              </a:p>
              <a:p>
                <a:pPr algn="ctr"/>
                <a:r>
                  <a:rPr lang="en-CH" sz="1400" dirty="0">
                    <a:ln w="3175">
                      <a:noFill/>
                    </a:ln>
                    <a:solidFill>
                      <a:sysClr val="windowText" lastClr="0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Uranium</a:t>
                </a:r>
              </a:p>
            </p:txBody>
          </p:sp>
        </p:grpSp>
        <p:pic>
          <p:nvPicPr>
            <p:cNvPr id="33" name="Graphic 32" descr="Checkbox Checked with solid fill">
              <a:extLst>
                <a:ext uri="{FF2B5EF4-FFF2-40B4-BE49-F238E27FC236}">
                  <a16:creationId xmlns:a16="http://schemas.microsoft.com/office/drawing/2014/main" id="{F82DBDF8-DE63-E079-7880-B92FC1910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705081" y="2335072"/>
              <a:ext cx="707199" cy="707199"/>
            </a:xfrm>
            <a:prstGeom prst="rect">
              <a:avLst/>
            </a:prstGeom>
          </p:spPr>
        </p:pic>
      </p:grpSp>
      <p:pic>
        <p:nvPicPr>
          <p:cNvPr id="37" name="Graphic 36" descr="Space Saucer outline">
            <a:extLst>
              <a:ext uri="{FF2B5EF4-FFF2-40B4-BE49-F238E27FC236}">
                <a16:creationId xmlns:a16="http://schemas.microsoft.com/office/drawing/2014/main" id="{D297BB66-0719-538B-A021-3D1C5D72CB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01929" y="3806669"/>
            <a:ext cx="914400" cy="9144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4D9D4B5-6540-8DF0-4338-248119A33F35}"/>
              </a:ext>
            </a:extLst>
          </p:cNvPr>
          <p:cNvGrpSpPr/>
          <p:nvPr/>
        </p:nvGrpSpPr>
        <p:grpSpPr>
          <a:xfrm>
            <a:off x="8884479" y="3893905"/>
            <a:ext cx="2600089" cy="2070703"/>
            <a:chOff x="6732320" y="892895"/>
            <a:chExt cx="2600089" cy="207070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F73DB73-66ED-04CF-AD3C-F1FF6AE960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32320" y="1439651"/>
              <a:ext cx="648000" cy="648000"/>
            </a:xfrm>
            <a:prstGeom prst="ellipse">
              <a:avLst/>
            </a:prstGeom>
            <a:gradFill flip="none" rotWithShape="1">
              <a:gsLst>
                <a:gs pos="59000">
                  <a:schemeClr val="accent1">
                    <a:tint val="66000"/>
                    <a:satMod val="160000"/>
                  </a:schemeClr>
                </a:gs>
                <a:gs pos="81000">
                  <a:schemeClr val="accent4">
                    <a:lumMod val="50000"/>
                  </a:schemeClr>
                </a:gs>
                <a:gs pos="50000">
                  <a:srgbClr val="A8ADDB"/>
                </a:gs>
                <a:gs pos="38000">
                  <a:schemeClr val="accent1">
                    <a:tint val="44500"/>
                    <a:satMod val="160000"/>
                  </a:schemeClr>
                </a:gs>
                <a:gs pos="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?</a:t>
              </a:r>
              <a:endParaRPr lang="en-CH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9D61136-2502-7A79-AD82-8160F82D49F3}"/>
                </a:ext>
              </a:extLst>
            </p:cNvPr>
            <p:cNvSpPr/>
            <p:nvPr/>
          </p:nvSpPr>
          <p:spPr>
            <a:xfrm rot="5593353">
              <a:off x="7441548" y="2120677"/>
              <a:ext cx="72000" cy="72000"/>
            </a:xfrm>
            <a:prstGeom prst="ellipse">
              <a:avLst/>
            </a:prstGeom>
            <a:scene3d>
              <a:camera prst="orthographicFront">
                <a:rot lat="8400000" lon="8400000" rev="5400000"/>
              </a:camera>
              <a:lightRig rig="threePt" dir="t"/>
            </a:scene3d>
            <a:sp3d extrusionH="3683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736EC0C-988B-E439-D81C-EDFF8BF1F285}"/>
                </a:ext>
              </a:extLst>
            </p:cNvPr>
            <p:cNvGrpSpPr/>
            <p:nvPr/>
          </p:nvGrpSpPr>
          <p:grpSpPr>
            <a:xfrm>
              <a:off x="7408075" y="1202017"/>
              <a:ext cx="1924334" cy="1761581"/>
              <a:chOff x="4965860" y="978274"/>
              <a:chExt cx="1924334" cy="1761581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B4A70C1C-6DEF-4685-92D8-400D3549E0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42194" y="978274"/>
                <a:ext cx="648000" cy="648000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accent1">
                      <a:tint val="66000"/>
                      <a:satMod val="160000"/>
                    </a:schemeClr>
                  </a:gs>
                  <a:gs pos="81000">
                    <a:schemeClr val="accent4">
                      <a:lumMod val="50000"/>
                    </a:schemeClr>
                  </a:gs>
                  <a:gs pos="50000">
                    <a:srgbClr val="A8ADDB"/>
                  </a:gs>
                  <a:gs pos="38000">
                    <a:schemeClr val="accent1">
                      <a:tint val="44500"/>
                      <a:satMod val="160000"/>
                    </a:schemeClr>
                  </a:gs>
                  <a:gs pos="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sz="12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?</a:t>
                </a:r>
                <a:endParaRPr lang="en-CH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12C568B7-684B-D01E-5EEB-14DE33CBE71B}"/>
                  </a:ext>
                </a:extLst>
              </p:cNvPr>
              <p:cNvSpPr/>
              <p:nvPr/>
            </p:nvSpPr>
            <p:spPr>
              <a:xfrm>
                <a:off x="6158440" y="1671552"/>
                <a:ext cx="72000" cy="72000"/>
              </a:xfrm>
              <a:prstGeom prst="ellipse">
                <a:avLst/>
              </a:prstGeom>
              <a:scene3d>
                <a:camera prst="orthographicFront">
                  <a:rot lat="8400000" lon="8400000" rev="5400000"/>
                </a:camera>
                <a:lightRig rig="threePt" dir="t"/>
              </a:scene3d>
              <a:sp3d extrusionH="3683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7DB2E862-B469-51B8-4DC6-91582ED544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65860" y="1407855"/>
                <a:ext cx="1332000" cy="1332000"/>
              </a:xfrm>
              <a:prstGeom prst="ellipse">
                <a:avLst/>
              </a:prstGeom>
              <a:gradFill>
                <a:gsLst>
                  <a:gs pos="100000">
                    <a:srgbClr val="EF30A2"/>
                  </a:gs>
                  <a:gs pos="80000">
                    <a:srgbClr val="EF30A2"/>
                  </a:gs>
                  <a:gs pos="53000">
                    <a:srgbClr val="FF40FF"/>
                  </a:gs>
                  <a:gs pos="0">
                    <a:srgbClr val="FFA5F9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dirty="0">
                    <a:ln w="3175">
                      <a:noFill/>
                    </a:ln>
                    <a:solidFill>
                      <a:sysClr val="windowText" lastClr="0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Z=89</a:t>
                </a:r>
              </a:p>
              <a:p>
                <a:pPr algn="ctr"/>
                <a:r>
                  <a:rPr lang="en-CH" sz="4000" b="1" dirty="0">
                    <a:ln w="3175">
                      <a:noFill/>
                    </a:ln>
                    <a:solidFill>
                      <a:sysClr val="windowText" lastClr="0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Pa</a:t>
                </a:r>
              </a:p>
              <a:p>
                <a:pPr algn="ctr"/>
                <a:r>
                  <a:rPr lang="en-CH" sz="1050" dirty="0">
                    <a:ln w="3175">
                      <a:noFill/>
                    </a:ln>
                    <a:solidFill>
                      <a:sysClr val="windowText" lastClr="0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Protactinium</a:t>
                </a:r>
              </a:p>
            </p:txBody>
          </p:sp>
        </p:grpSp>
        <p:pic>
          <p:nvPicPr>
            <p:cNvPr id="12" name="Graphic 11" descr="Checkbox Checked with solid fill">
              <a:extLst>
                <a:ext uri="{FF2B5EF4-FFF2-40B4-BE49-F238E27FC236}">
                  <a16:creationId xmlns:a16="http://schemas.microsoft.com/office/drawing/2014/main" id="{95330A8F-8D9B-1D2F-65CA-F70FCA2AD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515271" y="892895"/>
              <a:ext cx="720000" cy="720000"/>
            </a:xfrm>
            <a:prstGeom prst="rect">
              <a:avLst/>
            </a:prstGeom>
          </p:spPr>
        </p:pic>
      </p:grpSp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389F1998-9026-2E0C-88D4-9545DB17D613}"/>
              </a:ext>
            </a:extLst>
          </p:cNvPr>
          <p:cNvSpPr txBox="1">
            <a:spLocks/>
          </p:cNvSpPr>
          <p:nvPr/>
        </p:nvSpPr>
        <p:spPr bwMode="auto">
          <a:xfrm>
            <a:off x="379972" y="1019636"/>
            <a:ext cx="3821061" cy="49762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err="1"/>
              <a:t>RaF</a:t>
            </a:r>
            <a:r>
              <a:rPr lang="en-US" baseline="-25000" dirty="0" err="1"/>
              <a:t>x</a:t>
            </a:r>
            <a:r>
              <a:rPr lang="en-US" dirty="0"/>
              <a:t>: developed, available</a:t>
            </a:r>
            <a:r>
              <a:rPr lang="en-US" dirty="0">
                <a:solidFill>
                  <a:srgbClr val="0033A0"/>
                </a:solidFill>
              </a:rPr>
              <a:t>*</a:t>
            </a:r>
          </a:p>
          <a:p>
            <a:pPr lvl="1"/>
            <a:r>
              <a:rPr lang="en-US" dirty="0" err="1"/>
              <a:t>AcF</a:t>
            </a:r>
            <a:r>
              <a:rPr lang="en-US" baseline="-25000" dirty="0" err="1"/>
              <a:t>x</a:t>
            </a:r>
            <a:r>
              <a:rPr lang="en-US" dirty="0"/>
              <a:t>: developed, available</a:t>
            </a:r>
            <a:r>
              <a:rPr lang="en-US" dirty="0">
                <a:solidFill>
                  <a:srgbClr val="0033A0"/>
                </a:solidFill>
              </a:rPr>
              <a:t>*</a:t>
            </a:r>
          </a:p>
          <a:p>
            <a:pPr lvl="1"/>
            <a:r>
              <a:rPr lang="en-US" dirty="0" err="1"/>
              <a:t>NpF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PuF</a:t>
            </a:r>
            <a:r>
              <a:rPr lang="en-US" baseline="-25000" dirty="0" err="1"/>
              <a:t>x</a:t>
            </a:r>
            <a:r>
              <a:rPr lang="en-US" dirty="0"/>
              <a:t>: observed</a:t>
            </a:r>
          </a:p>
          <a:p>
            <a:pPr lvl="1"/>
            <a:r>
              <a:rPr lang="en-US" dirty="0" err="1"/>
              <a:t>PaF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PaO</a:t>
            </a:r>
            <a:r>
              <a:rPr lang="en-US" baseline="-25000" dirty="0" err="1"/>
              <a:t>x</a:t>
            </a:r>
            <a:r>
              <a:rPr lang="en-US" dirty="0"/>
              <a:t>: </a:t>
            </a:r>
            <a:r>
              <a:rPr lang="en-US" dirty="0">
                <a:solidFill>
                  <a:srgbClr val="FFC000"/>
                </a:solidFill>
              </a:rPr>
              <a:t>external sources, development</a:t>
            </a:r>
            <a:endParaRPr lang="en-US" baseline="-25000" dirty="0">
              <a:solidFill>
                <a:srgbClr val="FFC000"/>
              </a:solidFill>
            </a:endParaRPr>
          </a:p>
          <a:p>
            <a:pPr lvl="1"/>
            <a:r>
              <a:rPr lang="en-US" dirty="0" err="1"/>
              <a:t>ThF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UF</a:t>
            </a:r>
            <a:r>
              <a:rPr lang="en-US" baseline="-25000" dirty="0" err="1"/>
              <a:t>x</a:t>
            </a:r>
            <a:r>
              <a:rPr lang="en-US" dirty="0"/>
              <a:t>: long-lived only</a:t>
            </a:r>
          </a:p>
          <a:p>
            <a:pPr lvl="1"/>
            <a:r>
              <a:rPr lang="en-US" dirty="0" err="1"/>
              <a:t>ScF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TbF</a:t>
            </a:r>
            <a:r>
              <a:rPr lang="en-US" baseline="-25000" dirty="0" err="1"/>
              <a:t>x</a:t>
            </a:r>
            <a:r>
              <a:rPr lang="en-US" dirty="0"/>
              <a:t>: ongoing development</a:t>
            </a:r>
          </a:p>
          <a:p>
            <a:pPr lvl="1"/>
            <a:r>
              <a:rPr lang="en-US" dirty="0" err="1"/>
              <a:t>VF</a:t>
            </a:r>
            <a:r>
              <a:rPr lang="en-US" baseline="-25000" dirty="0" err="1"/>
              <a:t>x</a:t>
            </a:r>
            <a:r>
              <a:rPr lang="en-US" dirty="0"/>
              <a:t>: requested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78700E5F-8B7C-8575-89A8-3055FF97ED4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1933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14 November 2024</a:t>
            </a:r>
            <a:endParaRPr lang="en-US" dirty="0"/>
          </a:p>
        </p:txBody>
      </p:sp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3AD8DD62-FDB6-5CDF-E3BC-F8A00FCFC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2D9864-75A0-FBC7-0321-9D17A3146EC6}"/>
              </a:ext>
            </a:extLst>
          </p:cNvPr>
          <p:cNvSpPr txBox="1"/>
          <p:nvPr/>
        </p:nvSpPr>
        <p:spPr bwMode="auto">
          <a:xfrm>
            <a:off x="11253607" y="5886470"/>
            <a:ext cx="844393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M. Au</a:t>
            </a:r>
          </a:p>
        </p:txBody>
      </p:sp>
    </p:spTree>
    <p:extLst>
      <p:ext uri="{BB962C8B-B14F-4D97-AF65-F5344CB8AC3E}">
        <p14:creationId xmlns:p14="http://schemas.microsoft.com/office/powerpoint/2010/main" val="2719402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CD1D5-018D-A894-CC4B-9A8D1F53A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76" y="518910"/>
            <a:ext cx="11376025" cy="1595672"/>
          </a:xfrm>
        </p:spPr>
        <p:txBody>
          <a:bodyPr/>
          <a:lstStyle/>
          <a:p>
            <a:r>
              <a:rPr lang="en-US" sz="4000" dirty="0"/>
              <a:t>Fundamental </a:t>
            </a:r>
            <a:br>
              <a:rPr lang="en-US" sz="4000" dirty="0"/>
            </a:br>
            <a:r>
              <a:rPr lang="en-US" sz="4000" dirty="0"/>
              <a:t>Symmetries </a:t>
            </a:r>
            <a:br>
              <a:rPr lang="en-US" sz="4000" dirty="0"/>
            </a:br>
            <a:r>
              <a:rPr lang="en-US" sz="4000" dirty="0"/>
              <a:t>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3106-E710-E4A7-B6F2-D37A31314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6298E07-EE7D-248C-47E7-9BB14FBDF0F0}"/>
              </a:ext>
            </a:extLst>
          </p:cNvPr>
          <p:cNvGrpSpPr/>
          <p:nvPr/>
        </p:nvGrpSpPr>
        <p:grpSpPr>
          <a:xfrm rot="922546">
            <a:off x="2441714" y="3924470"/>
            <a:ext cx="353312" cy="897017"/>
            <a:chOff x="10290845" y="934175"/>
            <a:chExt cx="832981" cy="2114837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4BA5F96-19C2-B2A2-B998-7AA5059E8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405739" y="934175"/>
              <a:ext cx="603193" cy="603193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00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F9EC406-8431-2682-DDFB-7B46C78A38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90845" y="2216031"/>
              <a:ext cx="832981" cy="832981"/>
            </a:xfrm>
            <a:prstGeom prst="ellipse">
              <a:avLst/>
            </a:pr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26000">
                  <a:schemeClr val="accent2">
                    <a:satMod val="103000"/>
                    <a:lumMod val="102000"/>
                    <a:tint val="94000"/>
                  </a:schemeClr>
                </a:gs>
                <a:gs pos="100000">
                  <a:schemeClr val="accent2">
                    <a:lumMod val="50000"/>
                  </a:schemeClr>
                </a:gs>
                <a:gs pos="40000">
                  <a:schemeClr val="accent2">
                    <a:satMod val="110000"/>
                    <a:lumMod val="100000"/>
                    <a:shade val="100000"/>
                  </a:schemeClr>
                </a:gs>
                <a:gs pos="66000">
                  <a:schemeClr val="accent2">
                    <a:lumMod val="99000"/>
                    <a:satMod val="120000"/>
                    <a:shade val="78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00" dirty="0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C6AACB60-81E0-0F80-750A-13C15A441637}"/>
                </a:ext>
              </a:extLst>
            </p:cNvPr>
            <p:cNvSpPr/>
            <p:nvPr/>
          </p:nvSpPr>
          <p:spPr>
            <a:xfrm>
              <a:off x="10761225" y="1428863"/>
              <a:ext cx="356195" cy="906596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70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D9BAD186-F3CF-11B4-580C-7E35D03FC3D1}"/>
                </a:ext>
              </a:extLst>
            </p:cNvPr>
            <p:cNvSpPr/>
            <p:nvPr/>
          </p:nvSpPr>
          <p:spPr>
            <a:xfrm flipH="1">
              <a:off x="10310537" y="1440096"/>
              <a:ext cx="317649" cy="906596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70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B8565638-377F-8894-AB3E-25DDCED4C678}"/>
                </a:ext>
              </a:extLst>
            </p:cNvPr>
            <p:cNvSpPr/>
            <p:nvPr/>
          </p:nvSpPr>
          <p:spPr>
            <a:xfrm>
              <a:off x="10782559" y="1461019"/>
              <a:ext cx="165462" cy="832981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700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E4490930-EF54-D7DE-4266-41AE008EFA92}"/>
                </a:ext>
              </a:extLst>
            </p:cNvPr>
            <p:cNvSpPr/>
            <p:nvPr/>
          </p:nvSpPr>
          <p:spPr>
            <a:xfrm flipH="1">
              <a:off x="10491026" y="1480322"/>
              <a:ext cx="165462" cy="832981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700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CF733290-38C6-C00A-61E1-CEB30475D59E}"/>
                </a:ext>
              </a:extLst>
            </p:cNvPr>
            <p:cNvSpPr/>
            <p:nvPr/>
          </p:nvSpPr>
          <p:spPr>
            <a:xfrm flipH="1">
              <a:off x="10704512" y="1508509"/>
              <a:ext cx="0" cy="832981"/>
            </a:xfrm>
            <a:prstGeom prst="arc">
              <a:avLst>
                <a:gd name="adj1" fmla="val 16200000"/>
                <a:gd name="adj2" fmla="val 5336961"/>
              </a:avLst>
            </a:prstGeom>
            <a:ln w="15875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700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F668E2F2-BBFF-B5E5-61AF-5E307A752F10}"/>
              </a:ext>
            </a:extLst>
          </p:cNvPr>
          <p:cNvSpPr>
            <a:spLocks noChangeAspect="1"/>
          </p:cNvSpPr>
          <p:nvPr/>
        </p:nvSpPr>
        <p:spPr>
          <a:xfrm rot="922546">
            <a:off x="760258" y="3885310"/>
            <a:ext cx="298445" cy="298445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26000">
                <a:schemeClr val="accent2">
                  <a:satMod val="103000"/>
                  <a:lumMod val="102000"/>
                  <a:tint val="94000"/>
                </a:schemeClr>
              </a:gs>
              <a:gs pos="100000">
                <a:schemeClr val="accent2">
                  <a:lumMod val="50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66000">
                <a:schemeClr val="accent2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B442443-D4F9-72E2-32CC-05165AACD9EC}"/>
              </a:ext>
            </a:extLst>
          </p:cNvPr>
          <p:cNvSpPr/>
          <p:nvPr/>
        </p:nvSpPr>
        <p:spPr>
          <a:xfrm>
            <a:off x="9812522" y="3970555"/>
            <a:ext cx="2250132" cy="115476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Precision measurement</a:t>
            </a:r>
          </a:p>
        </p:txBody>
      </p:sp>
      <p:sp>
        <p:nvSpPr>
          <p:cNvPr id="18" name="Curved Down Arrow 17">
            <a:extLst>
              <a:ext uri="{FF2B5EF4-FFF2-40B4-BE49-F238E27FC236}">
                <a16:creationId xmlns:a16="http://schemas.microsoft.com/office/drawing/2014/main" id="{CF1078F6-9A55-CA63-B2A9-F70E8F271233}"/>
              </a:ext>
            </a:extLst>
          </p:cNvPr>
          <p:cNvSpPr/>
          <p:nvPr/>
        </p:nvSpPr>
        <p:spPr>
          <a:xfrm>
            <a:off x="998260" y="3496195"/>
            <a:ext cx="1603477" cy="331738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RIB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EE09B-87A0-4E98-87D5-0FC393632484}"/>
              </a:ext>
            </a:extLst>
          </p:cNvPr>
          <p:cNvGrpSpPr/>
          <p:nvPr/>
        </p:nvGrpSpPr>
        <p:grpSpPr>
          <a:xfrm>
            <a:off x="297960" y="4480292"/>
            <a:ext cx="1291079" cy="249859"/>
            <a:chOff x="1266462" y="1310776"/>
            <a:chExt cx="12700002" cy="2457802"/>
          </a:xfrm>
        </p:grpSpPr>
        <p:sp>
          <p:nvSpPr>
            <p:cNvPr id="20" name="Freeform 100">
              <a:extLst>
                <a:ext uri="{FF2B5EF4-FFF2-40B4-BE49-F238E27FC236}">
                  <a16:creationId xmlns:a16="http://schemas.microsoft.com/office/drawing/2014/main" id="{E108C42C-7547-7E1E-7E2B-B62C02D43D39}"/>
                </a:ext>
              </a:extLst>
            </p:cNvPr>
            <p:cNvSpPr/>
            <p:nvPr/>
          </p:nvSpPr>
          <p:spPr>
            <a:xfrm>
              <a:off x="1266469" y="2424570"/>
              <a:ext cx="1051547" cy="1269911"/>
            </a:xfrm>
            <a:custGeom>
              <a:avLst/>
              <a:gdLst/>
              <a:ahLst/>
              <a:cxnLst/>
              <a:rect l="0" t="0" r="0" b="0"/>
              <a:pathLst>
                <a:path w="1051547" h="1269911">
                  <a:moveTo>
                    <a:pt x="0" y="1269911"/>
                  </a:moveTo>
                  <a:lnTo>
                    <a:pt x="1051547" y="1269911"/>
                  </a:lnTo>
                  <a:lnTo>
                    <a:pt x="1051547" y="0"/>
                  </a:lnTo>
                  <a:lnTo>
                    <a:pt x="0" y="0"/>
                  </a:lnTo>
                  <a:lnTo>
                    <a:pt x="0" y="1269911"/>
                  </a:lnTo>
                  <a:close/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1" name="Freeform 101">
              <a:extLst>
                <a:ext uri="{FF2B5EF4-FFF2-40B4-BE49-F238E27FC236}">
                  <a16:creationId xmlns:a16="http://schemas.microsoft.com/office/drawing/2014/main" id="{7B9DD51A-8394-3A4E-824B-9DFBEE764BFA}"/>
                </a:ext>
              </a:extLst>
            </p:cNvPr>
            <p:cNvSpPr/>
            <p:nvPr/>
          </p:nvSpPr>
          <p:spPr>
            <a:xfrm>
              <a:off x="1266462" y="1310776"/>
              <a:ext cx="1051547" cy="907897"/>
            </a:xfrm>
            <a:custGeom>
              <a:avLst/>
              <a:gdLst/>
              <a:ahLst/>
              <a:cxnLst/>
              <a:rect l="0" t="0" r="0" b="0"/>
              <a:pathLst>
                <a:path w="1051547" h="907897">
                  <a:moveTo>
                    <a:pt x="1051547" y="907897"/>
                  </a:moveTo>
                  <a:lnTo>
                    <a:pt x="1051547" y="0"/>
                  </a:lnTo>
                  <a:lnTo>
                    <a:pt x="0" y="907897"/>
                  </a:lnTo>
                  <a:close/>
                  <a:moveTo>
                    <a:pt x="1051547" y="907897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Freeform 102">
              <a:extLst>
                <a:ext uri="{FF2B5EF4-FFF2-40B4-BE49-F238E27FC236}">
                  <a16:creationId xmlns:a16="http://schemas.microsoft.com/office/drawing/2014/main" id="{E1C830BA-8C3D-7075-E79F-DAE3D5970638}"/>
                </a:ext>
              </a:extLst>
            </p:cNvPr>
            <p:cNvSpPr/>
            <p:nvPr/>
          </p:nvSpPr>
          <p:spPr>
            <a:xfrm>
              <a:off x="7717493" y="1310779"/>
              <a:ext cx="1659699" cy="2383701"/>
            </a:xfrm>
            <a:custGeom>
              <a:avLst/>
              <a:gdLst/>
              <a:ahLst/>
              <a:cxnLst/>
              <a:rect l="0" t="0" r="0" b="0"/>
              <a:pathLst>
                <a:path w="1659699" h="2383701">
                  <a:moveTo>
                    <a:pt x="1051560" y="0"/>
                  </a:moveTo>
                  <a:lnTo>
                    <a:pt x="0" y="1041971"/>
                  </a:lnTo>
                  <a:lnTo>
                    <a:pt x="0" y="2160562"/>
                  </a:lnTo>
                  <a:lnTo>
                    <a:pt x="0" y="2383701"/>
                  </a:lnTo>
                  <a:lnTo>
                    <a:pt x="1051560" y="2383701"/>
                  </a:lnTo>
                  <a:lnTo>
                    <a:pt x="1659699" y="2383701"/>
                  </a:lnTo>
                  <a:lnTo>
                    <a:pt x="1659699" y="2160562"/>
                  </a:lnTo>
                  <a:lnTo>
                    <a:pt x="1051560" y="2160562"/>
                  </a:lnTo>
                  <a:close/>
                  <a:moveTo>
                    <a:pt x="1051560" y="0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3" name="Freeform 103">
              <a:extLst>
                <a:ext uri="{FF2B5EF4-FFF2-40B4-BE49-F238E27FC236}">
                  <a16:creationId xmlns:a16="http://schemas.microsoft.com/office/drawing/2014/main" id="{23AC84F3-E994-D9D3-16CC-38A9787507E5}"/>
                </a:ext>
              </a:extLst>
            </p:cNvPr>
            <p:cNvSpPr/>
            <p:nvPr/>
          </p:nvSpPr>
          <p:spPr>
            <a:xfrm>
              <a:off x="2841729" y="1957078"/>
              <a:ext cx="1800263" cy="1794713"/>
            </a:xfrm>
            <a:custGeom>
              <a:avLst/>
              <a:gdLst/>
              <a:ahLst/>
              <a:cxnLst/>
              <a:rect l="0" t="0" r="0" b="0"/>
              <a:pathLst>
                <a:path w="1800263" h="1794713">
                  <a:moveTo>
                    <a:pt x="1393355" y="0"/>
                  </a:moveTo>
                  <a:lnTo>
                    <a:pt x="0" y="1380388"/>
                  </a:lnTo>
                  <a:cubicBezTo>
                    <a:pt x="180442" y="1630959"/>
                    <a:pt x="473939" y="1794713"/>
                    <a:pt x="806323" y="1794713"/>
                  </a:cubicBezTo>
                  <a:cubicBezTo>
                    <a:pt x="1355255" y="1794713"/>
                    <a:pt x="1800263" y="1349705"/>
                    <a:pt x="1800263" y="800785"/>
                  </a:cubicBezTo>
                  <a:cubicBezTo>
                    <a:pt x="1800263" y="471728"/>
                    <a:pt x="1639684" y="180898"/>
                    <a:pt x="1393355" y="0"/>
                  </a:cubicBez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4" name="Freeform 104">
              <a:extLst>
                <a:ext uri="{FF2B5EF4-FFF2-40B4-BE49-F238E27FC236}">
                  <a16:creationId xmlns:a16="http://schemas.microsoft.com/office/drawing/2014/main" id="{FC5B2359-73BC-184F-067D-78DAC5BCBFBD}"/>
                </a:ext>
              </a:extLst>
            </p:cNvPr>
            <p:cNvSpPr/>
            <p:nvPr/>
          </p:nvSpPr>
          <p:spPr>
            <a:xfrm>
              <a:off x="2715311" y="1310776"/>
              <a:ext cx="1625638" cy="1624304"/>
            </a:xfrm>
            <a:custGeom>
              <a:avLst/>
              <a:gdLst/>
              <a:ahLst/>
              <a:cxnLst/>
              <a:rect l="0" t="0" r="0" b="0"/>
              <a:pathLst>
                <a:path w="1625638" h="1624304">
                  <a:moveTo>
                    <a:pt x="1625638" y="228981"/>
                  </a:moveTo>
                  <a:cubicBezTo>
                    <a:pt x="1453934" y="86627"/>
                    <a:pt x="1234466" y="0"/>
                    <a:pt x="993940" y="0"/>
                  </a:cubicBezTo>
                  <a:cubicBezTo>
                    <a:pt x="444996" y="0"/>
                    <a:pt x="0" y="445008"/>
                    <a:pt x="0" y="993940"/>
                  </a:cubicBezTo>
                  <a:cubicBezTo>
                    <a:pt x="0" y="1233830"/>
                    <a:pt x="86043" y="1452816"/>
                    <a:pt x="227737" y="1624304"/>
                  </a:cubicBezTo>
                  <a:close/>
                  <a:moveTo>
                    <a:pt x="1625638" y="228981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E2D8CEF5-FB40-2376-6796-A1B6FDE014BD}"/>
                </a:ext>
              </a:extLst>
            </p:cNvPr>
            <p:cNvSpPr/>
            <p:nvPr/>
          </p:nvSpPr>
          <p:spPr>
            <a:xfrm>
              <a:off x="5387776" y="1751310"/>
              <a:ext cx="2017267" cy="2017268"/>
            </a:xfrm>
            <a:custGeom>
              <a:avLst/>
              <a:gdLst/>
              <a:ahLst/>
              <a:cxnLst/>
              <a:rect l="0" t="0" r="0" b="0"/>
              <a:pathLst>
                <a:path w="2017267" h="2017268">
                  <a:moveTo>
                    <a:pt x="0" y="1727200"/>
                  </a:moveTo>
                  <a:cubicBezTo>
                    <a:pt x="213575" y="1907882"/>
                    <a:pt x="489394" y="2017268"/>
                    <a:pt x="791057" y="2017268"/>
                  </a:cubicBezTo>
                  <a:cubicBezTo>
                    <a:pt x="1468272" y="2017268"/>
                    <a:pt x="2017267" y="1468273"/>
                    <a:pt x="2017267" y="791058"/>
                  </a:cubicBezTo>
                  <a:cubicBezTo>
                    <a:pt x="2017267" y="489395"/>
                    <a:pt x="1907870" y="213589"/>
                    <a:pt x="1727187" y="0"/>
                  </a:cubicBezTo>
                  <a:close/>
                  <a:moveTo>
                    <a:pt x="0" y="1727200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24AD600B-A8A3-B2A3-EC93-6EB866FAAF8A}"/>
                </a:ext>
              </a:extLst>
            </p:cNvPr>
            <p:cNvSpPr/>
            <p:nvPr/>
          </p:nvSpPr>
          <p:spPr>
            <a:xfrm>
              <a:off x="4952637" y="1316169"/>
              <a:ext cx="2015997" cy="2015998"/>
            </a:xfrm>
            <a:custGeom>
              <a:avLst/>
              <a:gdLst/>
              <a:ahLst/>
              <a:cxnLst/>
              <a:rect l="0" t="0" r="0" b="0"/>
              <a:pathLst>
                <a:path w="2015997" h="2015998">
                  <a:moveTo>
                    <a:pt x="1226197" y="0"/>
                  </a:moveTo>
                  <a:cubicBezTo>
                    <a:pt x="548983" y="0"/>
                    <a:pt x="0" y="548995"/>
                    <a:pt x="0" y="1226197"/>
                  </a:cubicBezTo>
                  <a:cubicBezTo>
                    <a:pt x="0" y="1527263"/>
                    <a:pt x="108902" y="1802587"/>
                    <a:pt x="288925" y="2015998"/>
                  </a:cubicBezTo>
                  <a:lnTo>
                    <a:pt x="2015997" y="288925"/>
                  </a:lnTo>
                  <a:cubicBezTo>
                    <a:pt x="1802586" y="108915"/>
                    <a:pt x="1527250" y="0"/>
                    <a:pt x="1226197" y="0"/>
                  </a:cubicBez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5ADA23A1-A313-7148-D944-FFF0EE8C0364}"/>
                </a:ext>
              </a:extLst>
            </p:cNvPr>
            <p:cNvSpPr/>
            <p:nvPr/>
          </p:nvSpPr>
          <p:spPr>
            <a:xfrm>
              <a:off x="9625233" y="1310779"/>
              <a:ext cx="2327553" cy="2383701"/>
            </a:xfrm>
            <a:custGeom>
              <a:avLst/>
              <a:gdLst/>
              <a:ahLst/>
              <a:cxnLst/>
              <a:rect l="0" t="0" r="0" b="0"/>
              <a:pathLst>
                <a:path w="2327553" h="2383701">
                  <a:moveTo>
                    <a:pt x="1135697" y="0"/>
                  </a:moveTo>
                  <a:lnTo>
                    <a:pt x="1051547" y="0"/>
                  </a:lnTo>
                  <a:lnTo>
                    <a:pt x="135306" y="907897"/>
                  </a:lnTo>
                  <a:lnTo>
                    <a:pt x="1163776" y="907897"/>
                  </a:lnTo>
                  <a:lnTo>
                    <a:pt x="1163776" y="1130071"/>
                  </a:lnTo>
                  <a:lnTo>
                    <a:pt x="0" y="1130071"/>
                  </a:lnTo>
                  <a:lnTo>
                    <a:pt x="0" y="2383701"/>
                  </a:lnTo>
                  <a:lnTo>
                    <a:pt x="1051547" y="2383701"/>
                  </a:lnTo>
                  <a:lnTo>
                    <a:pt x="1135697" y="2383701"/>
                  </a:lnTo>
                  <a:cubicBezTo>
                    <a:pt x="1793938" y="2383701"/>
                    <a:pt x="2327553" y="1850097"/>
                    <a:pt x="2327553" y="1191856"/>
                  </a:cubicBezTo>
                  <a:cubicBezTo>
                    <a:pt x="2327553" y="533603"/>
                    <a:pt x="1793938" y="0"/>
                    <a:pt x="1135697" y="0"/>
                  </a:cubicBez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8" name="Freeform 108">
              <a:extLst>
                <a:ext uri="{FF2B5EF4-FFF2-40B4-BE49-F238E27FC236}">
                  <a16:creationId xmlns:a16="http://schemas.microsoft.com/office/drawing/2014/main" id="{10A7B299-AFD9-2C97-96AF-DA9F853956E5}"/>
                </a:ext>
              </a:extLst>
            </p:cNvPr>
            <p:cNvSpPr/>
            <p:nvPr/>
          </p:nvSpPr>
          <p:spPr>
            <a:xfrm>
              <a:off x="12284743" y="2440857"/>
              <a:ext cx="1681721" cy="1253629"/>
            </a:xfrm>
            <a:custGeom>
              <a:avLst/>
              <a:gdLst/>
              <a:ahLst/>
              <a:cxnLst/>
              <a:rect l="0" t="0" r="0" b="0"/>
              <a:pathLst>
                <a:path w="1681721" h="1253629">
                  <a:moveTo>
                    <a:pt x="0" y="0"/>
                  </a:moveTo>
                  <a:lnTo>
                    <a:pt x="0" y="1253629"/>
                  </a:lnTo>
                  <a:lnTo>
                    <a:pt x="1681721" y="1253629"/>
                  </a:lnTo>
                  <a:lnTo>
                    <a:pt x="1681721" y="628256"/>
                  </a:lnTo>
                  <a:lnTo>
                    <a:pt x="1053464" y="628256"/>
                  </a:lnTo>
                  <a:lnTo>
                    <a:pt x="1681721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23961ED5-153E-F688-786A-2D46CDFA0815}"/>
                </a:ext>
              </a:extLst>
            </p:cNvPr>
            <p:cNvSpPr/>
            <p:nvPr/>
          </p:nvSpPr>
          <p:spPr>
            <a:xfrm>
              <a:off x="12284741" y="1374943"/>
              <a:ext cx="1681720" cy="839901"/>
            </a:xfrm>
            <a:custGeom>
              <a:avLst/>
              <a:gdLst/>
              <a:ahLst/>
              <a:cxnLst/>
              <a:rect l="0" t="0" r="0" b="0"/>
              <a:pathLst>
                <a:path w="1681720" h="839901">
                  <a:moveTo>
                    <a:pt x="839914" y="0"/>
                  </a:moveTo>
                  <a:lnTo>
                    <a:pt x="0" y="839901"/>
                  </a:lnTo>
                  <a:lnTo>
                    <a:pt x="1681720" y="839901"/>
                  </a:lnTo>
                  <a:lnTo>
                    <a:pt x="1681720" y="0"/>
                  </a:lnTo>
                  <a:close/>
                  <a:moveTo>
                    <a:pt x="839914" y="0"/>
                  </a:moveTo>
                </a:path>
              </a:pathLst>
            </a:custGeom>
            <a:solidFill>
              <a:srgbClr val="16419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</p:grpSp>
      <p:sp>
        <p:nvSpPr>
          <p:cNvPr id="30" name="Content Placeholder 15">
            <a:extLst>
              <a:ext uri="{FF2B5EF4-FFF2-40B4-BE49-F238E27FC236}">
                <a16:creationId xmlns:a16="http://schemas.microsoft.com/office/drawing/2014/main" id="{709F5310-9E4E-1A05-D99E-6C0D50D58356}"/>
              </a:ext>
            </a:extLst>
          </p:cNvPr>
          <p:cNvSpPr txBox="1">
            <a:spLocks/>
          </p:cNvSpPr>
          <p:nvPr/>
        </p:nvSpPr>
        <p:spPr bwMode="auto">
          <a:xfrm>
            <a:off x="226806" y="5088152"/>
            <a:ext cx="2449926" cy="10595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Making radioactive molecules</a:t>
            </a:r>
          </a:p>
          <a:p>
            <a:pPr lvl="1"/>
            <a:r>
              <a:rPr lang="en-US" sz="1600" dirty="0"/>
              <a:t>Beams, traps, targets</a:t>
            </a:r>
          </a:p>
        </p:txBody>
      </p:sp>
      <p:sp>
        <p:nvSpPr>
          <p:cNvPr id="31" name="Content Placeholder 15">
            <a:extLst>
              <a:ext uri="{FF2B5EF4-FFF2-40B4-BE49-F238E27FC236}">
                <a16:creationId xmlns:a16="http://schemas.microsoft.com/office/drawing/2014/main" id="{213BB92C-F32D-B02F-4BB7-542D41AF9B4C}"/>
              </a:ext>
            </a:extLst>
          </p:cNvPr>
          <p:cNvSpPr txBox="1">
            <a:spLocks/>
          </p:cNvSpPr>
          <p:nvPr/>
        </p:nvSpPr>
        <p:spPr bwMode="auto">
          <a:xfrm>
            <a:off x="9975975" y="5265474"/>
            <a:ext cx="2348798" cy="10595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Techniques for bulk systems</a:t>
            </a: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A524CC9E-3498-86D6-F15B-281DBBDAF004}"/>
              </a:ext>
            </a:extLst>
          </p:cNvPr>
          <p:cNvSpPr/>
          <p:nvPr/>
        </p:nvSpPr>
        <p:spPr>
          <a:xfrm>
            <a:off x="3055855" y="4411947"/>
            <a:ext cx="365760" cy="27432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8559EB5E-1019-D333-CA60-A4B9EB9E6F48}"/>
              </a:ext>
            </a:extLst>
          </p:cNvPr>
          <p:cNvSpPr/>
          <p:nvPr/>
        </p:nvSpPr>
        <p:spPr>
          <a:xfrm flipH="1">
            <a:off x="9017567" y="4411947"/>
            <a:ext cx="365760" cy="27432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ontent Placeholder 15">
            <a:extLst>
              <a:ext uri="{FF2B5EF4-FFF2-40B4-BE49-F238E27FC236}">
                <a16:creationId xmlns:a16="http://schemas.microsoft.com/office/drawing/2014/main" id="{24981D9B-28A5-4D98-0C92-855A684324D4}"/>
              </a:ext>
            </a:extLst>
          </p:cNvPr>
          <p:cNvSpPr txBox="1">
            <a:spLocks/>
          </p:cNvSpPr>
          <p:nvPr/>
        </p:nvSpPr>
        <p:spPr bwMode="auto">
          <a:xfrm>
            <a:off x="6675200" y="4480292"/>
            <a:ext cx="2700553" cy="1675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FF40FF"/>
                </a:solidFill>
              </a:rPr>
              <a:t>Work in progress</a:t>
            </a:r>
            <a:endParaRPr lang="en-US" i="1" dirty="0">
              <a:solidFill>
                <a:srgbClr val="FF40FF"/>
              </a:solidFill>
            </a:endParaRPr>
          </a:p>
          <a:p>
            <a:pPr lvl="1"/>
            <a:r>
              <a:rPr lang="en-US" i="1" dirty="0">
                <a:solidFill>
                  <a:srgbClr val="FF40FF"/>
                </a:solidFill>
              </a:rPr>
              <a:t>Fellow position closed</a:t>
            </a:r>
          </a:p>
          <a:p>
            <a:pPr lvl="1"/>
            <a:r>
              <a:rPr lang="en-US" sz="3200" i="1" dirty="0">
                <a:solidFill>
                  <a:srgbClr val="FF40FF"/>
                </a:solidFill>
              </a:rPr>
              <a:t>collaboration</a:t>
            </a:r>
            <a:endParaRPr lang="en-US" i="1" dirty="0">
              <a:solidFill>
                <a:srgbClr val="FF40FF"/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C88B68F-5EA5-DA31-886A-4F7E1F087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633" y="166812"/>
            <a:ext cx="2656158" cy="134512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B27A8DB-6BE9-3946-AC5D-EF67CF386546}"/>
              </a:ext>
            </a:extLst>
          </p:cNvPr>
          <p:cNvSpPr txBox="1"/>
          <p:nvPr/>
        </p:nvSpPr>
        <p:spPr>
          <a:xfrm>
            <a:off x="9980497" y="532970"/>
            <a:ext cx="23487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ID4096" sz="1600" dirty="0"/>
              <a:t>Roussy et al., </a:t>
            </a:r>
            <a:r>
              <a:rPr lang="LID4096" sz="1600" i="1" dirty="0"/>
              <a:t>Science</a:t>
            </a:r>
            <a:r>
              <a:rPr lang="LID4096" sz="1600" dirty="0"/>
              <a:t> 381, 46</a:t>
            </a:r>
            <a:r>
              <a:rPr lang="en-US" sz="1600" dirty="0"/>
              <a:t> </a:t>
            </a:r>
            <a:r>
              <a:rPr lang="LID4096" sz="1600" dirty="0"/>
              <a:t>(2023)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20833F2-1988-65FD-F0B9-7D6615048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0761" y="1488044"/>
            <a:ext cx="2831239" cy="128307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06E785C4-60F1-9036-C8CA-C1AD7F6679D5}"/>
              </a:ext>
            </a:extLst>
          </p:cNvPr>
          <p:cNvSpPr txBox="1"/>
          <p:nvPr/>
        </p:nvSpPr>
        <p:spPr>
          <a:xfrm>
            <a:off x="7306991" y="1890051"/>
            <a:ext cx="2182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Fitch et al., </a:t>
            </a:r>
            <a:r>
              <a:rPr lang="en-US" sz="1600" i="1" dirty="0"/>
              <a:t>Q.</a:t>
            </a:r>
            <a:r>
              <a:rPr lang="LID4096" sz="1600" i="1" dirty="0"/>
              <a:t>Sci.T</a:t>
            </a:r>
            <a:r>
              <a:rPr lang="LID4096" sz="1600" dirty="0"/>
              <a:t>. 6</a:t>
            </a:r>
            <a:r>
              <a:rPr lang="en-US" sz="1600" dirty="0"/>
              <a:t>, </a:t>
            </a:r>
            <a:r>
              <a:rPr lang="LID4096" sz="1600" dirty="0"/>
              <a:t>014006 (2021) </a:t>
            </a:r>
          </a:p>
        </p:txBody>
      </p:sp>
      <p:pic>
        <p:nvPicPr>
          <p:cNvPr id="39" name="Picture 38" descr="A diagram of a molecule&#10;&#10;Description automatically generated with medium confidence">
            <a:extLst>
              <a:ext uri="{FF2B5EF4-FFF2-40B4-BE49-F238E27FC236}">
                <a16:creationId xmlns:a16="http://schemas.microsoft.com/office/drawing/2014/main" id="{57FBD69A-5D1C-A3A0-9B6E-139A375D53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0825" y="2690214"/>
            <a:ext cx="1660745" cy="104837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A974F09-213F-168A-5126-0C377DB46F19}"/>
              </a:ext>
            </a:extLst>
          </p:cNvPr>
          <p:cNvSpPr txBox="1"/>
          <p:nvPr/>
        </p:nvSpPr>
        <p:spPr bwMode="auto">
          <a:xfrm>
            <a:off x="9651814" y="3180317"/>
            <a:ext cx="26238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Morris et al., </a:t>
            </a:r>
            <a:r>
              <a:rPr lang="LID4096" sz="1600" i="1" dirty="0"/>
              <a:t>Phil. Trans. R. Soc. A</a:t>
            </a:r>
            <a:r>
              <a:rPr lang="LID4096" sz="1600" dirty="0"/>
              <a:t>.</a:t>
            </a:r>
            <a:r>
              <a:rPr lang="en-US" sz="1600" dirty="0"/>
              <a:t> </a:t>
            </a:r>
            <a:r>
              <a:rPr lang="LID4096" sz="1600" dirty="0"/>
              <a:t>3822</a:t>
            </a:r>
            <a:r>
              <a:rPr lang="en-US" sz="1600" dirty="0"/>
              <a:t> (2023)</a:t>
            </a:r>
            <a:endParaRPr lang="LID4096" sz="1600" dirty="0"/>
          </a:p>
        </p:txBody>
      </p:sp>
      <p:sp>
        <p:nvSpPr>
          <p:cNvPr id="41" name="Content Placeholder 15">
            <a:extLst>
              <a:ext uri="{FF2B5EF4-FFF2-40B4-BE49-F238E27FC236}">
                <a16:creationId xmlns:a16="http://schemas.microsoft.com/office/drawing/2014/main" id="{CAC1F40A-484E-8EB6-2DA4-6BD9B6F3D193}"/>
              </a:ext>
            </a:extLst>
          </p:cNvPr>
          <p:cNvSpPr txBox="1">
            <a:spLocks/>
          </p:cNvSpPr>
          <p:nvPr/>
        </p:nvSpPr>
        <p:spPr bwMode="auto">
          <a:xfrm>
            <a:off x="3238735" y="5088152"/>
            <a:ext cx="3220318" cy="1250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Characterizing radioactive molecules</a:t>
            </a:r>
          </a:p>
          <a:p>
            <a:pPr lvl="1"/>
            <a:r>
              <a:rPr lang="en-US" sz="1600" dirty="0"/>
              <a:t>Spectroscopy, chemistry</a:t>
            </a:r>
          </a:p>
          <a:p>
            <a:pPr lvl="1"/>
            <a:r>
              <a:rPr lang="en-US" sz="1600" dirty="0"/>
              <a:t>Properties and states</a:t>
            </a:r>
          </a:p>
        </p:txBody>
      </p:sp>
      <p:pic>
        <p:nvPicPr>
          <p:cNvPr id="45" name="Picture 44" descr="A picture containing text, screenshot, font, plot&#10;&#10;Description automatically generated">
            <a:extLst>
              <a:ext uri="{FF2B5EF4-FFF2-40B4-BE49-F238E27FC236}">
                <a16:creationId xmlns:a16="http://schemas.microsoft.com/office/drawing/2014/main" id="{E35A1D47-E2AA-B227-29EE-95236804CD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59" y="3348021"/>
            <a:ext cx="2431162" cy="1654141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91BEC2F-27BB-FEBA-CE67-22656D2B0D09}"/>
              </a:ext>
            </a:extLst>
          </p:cNvPr>
          <p:cNvSpPr txBox="1"/>
          <p:nvPr/>
        </p:nvSpPr>
        <p:spPr bwMode="auto">
          <a:xfrm>
            <a:off x="2601972" y="2472583"/>
            <a:ext cx="25765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en-US" dirty="0" err="1"/>
              <a:t>Athanasakis-Kaklamanakis</a:t>
            </a:r>
            <a:r>
              <a:rPr lang="en-US" dirty="0"/>
              <a:t> et al.,(2024) </a:t>
            </a:r>
            <a:r>
              <a:rPr lang="en-US" i="1" dirty="0"/>
              <a:t>in preparation</a:t>
            </a:r>
            <a:endParaRPr lang="en-US" dirty="0"/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D25B23A5-F27D-E29F-2200-1C656E924623}"/>
              </a:ext>
            </a:extLst>
          </p:cNvPr>
          <p:cNvSpPr/>
          <p:nvPr/>
        </p:nvSpPr>
        <p:spPr>
          <a:xfrm>
            <a:off x="5998595" y="4411947"/>
            <a:ext cx="365760" cy="27432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01982B5-EB6E-E0F6-8977-6570E149EF38}"/>
              </a:ext>
            </a:extLst>
          </p:cNvPr>
          <p:cNvGrpSpPr/>
          <p:nvPr/>
        </p:nvGrpSpPr>
        <p:grpSpPr>
          <a:xfrm>
            <a:off x="4846237" y="900010"/>
            <a:ext cx="2387015" cy="2511517"/>
            <a:chOff x="4304547" y="559253"/>
            <a:chExt cx="2851949" cy="3000703"/>
          </a:xfrm>
        </p:grpSpPr>
        <p:pic>
          <p:nvPicPr>
            <p:cNvPr id="42" name="Picture 41" descr="A diagram of a graph&#10;&#10;Description automatically generated">
              <a:extLst>
                <a:ext uri="{FF2B5EF4-FFF2-40B4-BE49-F238E27FC236}">
                  <a16:creationId xmlns:a16="http://schemas.microsoft.com/office/drawing/2014/main" id="{00143A55-7BDC-E1CD-59F3-56A3B8E4E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64032" y="1109704"/>
              <a:ext cx="2132979" cy="2450252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BA00AC6-3752-7B41-29C4-F3273A370FAE}"/>
                </a:ext>
              </a:extLst>
            </p:cNvPr>
            <p:cNvSpPr txBox="1"/>
            <p:nvPr/>
          </p:nvSpPr>
          <p:spPr bwMode="auto">
            <a:xfrm>
              <a:off x="4304547" y="559253"/>
              <a:ext cx="2851949" cy="6986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1600"/>
              </a:lvl1pPr>
            </a:lstStyle>
            <a:p>
              <a:r>
                <a:rPr lang="en-US" dirty="0" err="1"/>
                <a:t>Udrescu</a:t>
              </a:r>
              <a:r>
                <a:rPr lang="en-US" dirty="0"/>
                <a:t> et al.,(2024) </a:t>
              </a:r>
              <a:r>
                <a:rPr lang="en-US" i="1" dirty="0"/>
                <a:t>Nat. Phys.</a:t>
              </a:r>
              <a:r>
                <a:rPr lang="en-US" dirty="0"/>
                <a:t> 20, 202 </a:t>
              </a:r>
            </a:p>
          </p:txBody>
        </p:sp>
      </p:grpSp>
      <p:pic>
        <p:nvPicPr>
          <p:cNvPr id="4" name="Picture 3" descr="A text on a page&#10;&#10;Description automatically generated">
            <a:extLst>
              <a:ext uri="{FF2B5EF4-FFF2-40B4-BE49-F238E27FC236}">
                <a16:creationId xmlns:a16="http://schemas.microsoft.com/office/drawing/2014/main" id="{03939EBA-50FB-89E7-4FEB-FC989603612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" r="788" b="43726"/>
          <a:stretch/>
        </p:blipFill>
        <p:spPr>
          <a:xfrm>
            <a:off x="5216692" y="1909264"/>
            <a:ext cx="5610002" cy="24004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2" descr="home">
            <a:extLst>
              <a:ext uri="{FF2B5EF4-FFF2-40B4-BE49-F238E27FC236}">
                <a16:creationId xmlns:a16="http://schemas.microsoft.com/office/drawing/2014/main" id="{223D856F-C240-742B-17C7-A504716FD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938" y="1403406"/>
            <a:ext cx="2688756" cy="80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23AD5A7-541B-ECF3-2BFD-172BF9F7025C}"/>
              </a:ext>
            </a:extLst>
          </p:cNvPr>
          <p:cNvSpPr txBox="1"/>
          <p:nvPr/>
        </p:nvSpPr>
        <p:spPr bwMode="auto">
          <a:xfrm>
            <a:off x="11253607" y="5886470"/>
            <a:ext cx="844393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M. Au</a:t>
            </a:r>
          </a:p>
        </p:txBody>
      </p:sp>
    </p:spTree>
    <p:extLst>
      <p:ext uri="{BB962C8B-B14F-4D97-AF65-F5344CB8AC3E}">
        <p14:creationId xmlns:p14="http://schemas.microsoft.com/office/powerpoint/2010/main" val="23310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30" grpId="0"/>
      <p:bldP spid="31" grpId="0"/>
      <p:bldP spid="32" grpId="0" animBg="1"/>
      <p:bldP spid="33" grpId="0" animBg="1"/>
      <p:bldP spid="36" grpId="0"/>
      <p:bldP spid="38" grpId="0"/>
      <p:bldP spid="40" grpId="0"/>
      <p:bldP spid="41" grpId="0"/>
      <p:bldP spid="49" grpId="0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91142-6D8B-03D1-F31F-D2B33E72C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E9FF26-4626-8694-4359-D1C73F9AB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039" y="145363"/>
            <a:ext cx="11376025" cy="1065742"/>
          </a:xfrm>
        </p:spPr>
        <p:txBody>
          <a:bodyPr/>
          <a:lstStyle/>
          <a:p>
            <a:r>
              <a:rPr lang="en-US" dirty="0"/>
              <a:t>Developments in target materials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1A4D3-7286-7E2B-F8AA-6CF906041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F83F-06D0-493F-8080-2F10087E091C}" type="datetime3">
              <a:rPr lang="en-US" smtClean="0"/>
              <a:t>31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5E087-BF82-E568-5387-F4E291F02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Justus Berbalk | Update on ISOLDE Offline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638CB-8621-1392-C2BB-30C55535D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92F127-2330-E666-3A44-9F7912243DBA}"/>
              </a:ext>
            </a:extLst>
          </p:cNvPr>
          <p:cNvSpPr txBox="1"/>
          <p:nvPr/>
        </p:nvSpPr>
        <p:spPr>
          <a:xfrm>
            <a:off x="8103583" y="6120031"/>
            <a:ext cx="45297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Slides and pictures provided by V. Berlin, M. Au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B1483E-F819-8CE7-D525-010808FC0277}"/>
              </a:ext>
            </a:extLst>
          </p:cNvPr>
          <p:cNvSpPr txBox="1"/>
          <p:nvPr/>
        </p:nvSpPr>
        <p:spPr>
          <a:xfrm>
            <a:off x="1028529" y="907939"/>
            <a:ext cx="5171287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Sub-micron and nano materials development:</a:t>
            </a:r>
          </a:p>
          <a:p>
            <a:pPr algn="l"/>
            <a:r>
              <a:rPr lang="en-US" sz="2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Valentina Berlin and Edgar Reis</a:t>
            </a:r>
          </a:p>
          <a:p>
            <a:pPr algn="l"/>
            <a:r>
              <a:rPr lang="en-US" sz="2000" dirty="0"/>
              <a:t>CaO, ZrO</a:t>
            </a:r>
            <a:r>
              <a:rPr lang="en-US" sz="2000" baseline="-25000" dirty="0"/>
              <a:t>2</a:t>
            </a:r>
            <a:r>
              <a:rPr lang="en-US" sz="2000" dirty="0"/>
              <a:t>, La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3</a:t>
            </a:r>
            <a:r>
              <a:rPr lang="en-US" sz="2000" dirty="0"/>
              <a:t>,UC</a:t>
            </a:r>
            <a:r>
              <a:rPr lang="en-US" sz="2000" baseline="-25000" dirty="0"/>
              <a:t>X</a:t>
            </a:r>
            <a:r>
              <a:rPr lang="en-US" sz="2000" dirty="0"/>
              <a:t>,TaC,HfB,Ta foils…</a:t>
            </a:r>
            <a:endParaRPr lang="en-GB" sz="2000" baseline="-25000" dirty="0"/>
          </a:p>
        </p:txBody>
      </p:sp>
      <p:pic>
        <p:nvPicPr>
          <p:cNvPr id="1026" name="Picture 2" descr="A close-up of a plant&#10;&#10;Description automatically generated">
            <a:extLst>
              <a:ext uri="{FF2B5EF4-FFF2-40B4-BE49-F238E27FC236}">
                <a16:creationId xmlns:a16="http://schemas.microsoft.com/office/drawing/2014/main" id="{55CDFD40-0847-81D2-8F37-71E72192E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014" y="4537558"/>
            <a:ext cx="2026859" cy="152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A4E6F02-8355-B5AC-F39B-DDD28AFBF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702" y="4543842"/>
            <a:ext cx="2026858" cy="151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6BFD411-40F9-7ECF-4618-7EF230E2A03F}"/>
              </a:ext>
            </a:extLst>
          </p:cNvPr>
          <p:cNvSpPr txBox="1"/>
          <p:nvPr/>
        </p:nvSpPr>
        <p:spPr>
          <a:xfrm>
            <a:off x="4740858" y="5511025"/>
            <a:ext cx="86053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</a:rPr>
              <a:t>La</a:t>
            </a:r>
            <a:r>
              <a:rPr lang="en-US" sz="2000" baseline="-25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O</a:t>
            </a:r>
            <a:r>
              <a:rPr lang="en-US" sz="2000" baseline="-25000" dirty="0">
                <a:solidFill>
                  <a:schemeClr val="bg1"/>
                </a:solidFill>
              </a:rPr>
              <a:t>3</a:t>
            </a:r>
            <a:endParaRPr lang="en-GB" sz="2000" baseline="-25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940379-4DC8-6765-4315-A7416DA71491}"/>
              </a:ext>
            </a:extLst>
          </p:cNvPr>
          <p:cNvSpPr txBox="1"/>
          <p:nvPr/>
        </p:nvSpPr>
        <p:spPr>
          <a:xfrm>
            <a:off x="2753642" y="5561558"/>
            <a:ext cx="86053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</a:rPr>
              <a:t>ZrO</a:t>
            </a:r>
            <a:r>
              <a:rPr lang="en-US" sz="2000" baseline="-25000" dirty="0">
                <a:solidFill>
                  <a:schemeClr val="bg1"/>
                </a:solidFill>
              </a:rPr>
              <a:t>2</a:t>
            </a:r>
            <a:endParaRPr lang="en-GB" sz="2000" baseline="-250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77B94F-F6AD-2372-C28C-F9BF05446B71}"/>
              </a:ext>
            </a:extLst>
          </p:cNvPr>
          <p:cNvGrpSpPr/>
          <p:nvPr/>
        </p:nvGrpSpPr>
        <p:grpSpPr>
          <a:xfrm>
            <a:off x="1219097" y="2047071"/>
            <a:ext cx="2659263" cy="1870323"/>
            <a:chOff x="194628" y="1912591"/>
            <a:chExt cx="3646831" cy="2564904"/>
          </a:xfrm>
        </p:grpSpPr>
        <p:grpSp>
          <p:nvGrpSpPr>
            <p:cNvPr id="14" name="Gruppo 18">
              <a:extLst>
                <a:ext uri="{FF2B5EF4-FFF2-40B4-BE49-F238E27FC236}">
                  <a16:creationId xmlns:a16="http://schemas.microsoft.com/office/drawing/2014/main" id="{EF6000DA-8F88-9443-8580-D880D9F8CFF9}"/>
                </a:ext>
              </a:extLst>
            </p:cNvPr>
            <p:cNvGrpSpPr/>
            <p:nvPr/>
          </p:nvGrpSpPr>
          <p:grpSpPr>
            <a:xfrm>
              <a:off x="194628" y="1912591"/>
              <a:ext cx="3603702" cy="2564904"/>
              <a:chOff x="767408" y="1439335"/>
              <a:chExt cx="3603702" cy="2564904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966A1E7F-51B6-5C3F-A979-BF961A09BB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7408" y="1439335"/>
                <a:ext cx="3603702" cy="256490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9D70C85-B0E5-613E-332D-192F146897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4033" t="4460" r="4556" b="11540"/>
              <a:stretch/>
            </p:blipFill>
            <p:spPr>
              <a:xfrm>
                <a:off x="1991544" y="1538698"/>
                <a:ext cx="100492" cy="124480"/>
              </a:xfrm>
              <a:prstGeom prst="rect">
                <a:avLst/>
              </a:prstGeom>
            </p:spPr>
          </p:pic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996B148-824C-E1E8-8607-A0E27959494D}"/>
                </a:ext>
              </a:extLst>
            </p:cNvPr>
            <p:cNvSpPr txBox="1"/>
            <p:nvPr/>
          </p:nvSpPr>
          <p:spPr>
            <a:xfrm>
              <a:off x="2468528" y="4079530"/>
              <a:ext cx="1372931" cy="3798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Nano lab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Content Placeholder 13">
            <a:extLst>
              <a:ext uri="{FF2B5EF4-FFF2-40B4-BE49-F238E27FC236}">
                <a16:creationId xmlns:a16="http://schemas.microsoft.com/office/drawing/2014/main" id="{94105BEB-487B-BD3C-0BF8-C011F5034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0137" y="878826"/>
            <a:ext cx="2223686" cy="4022429"/>
          </a:xfrm>
        </p:spPr>
        <p:txBody>
          <a:bodyPr/>
          <a:lstStyle/>
          <a:p>
            <a:r>
              <a:rPr lang="en-US" sz="2000" dirty="0"/>
              <a:t>Gas injection</a:t>
            </a:r>
            <a:endParaRPr lang="en-US" sz="2000" baseline="-25000" dirty="0"/>
          </a:p>
          <a:p>
            <a:pPr lvl="1"/>
            <a:r>
              <a:rPr lang="en-US" dirty="0"/>
              <a:t>Reactive/corrosive gases</a:t>
            </a:r>
          </a:p>
          <a:p>
            <a:r>
              <a:rPr lang="en-US" sz="2000" dirty="0"/>
              <a:t>Reactants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Mass markers</a:t>
            </a:r>
          </a:p>
          <a:p>
            <a:r>
              <a:rPr lang="en-US" sz="2000" dirty="0"/>
              <a:t>Target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Particle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Open porosity</a:t>
            </a:r>
            <a:endParaRPr lang="en-US" sz="1400" b="0" dirty="0"/>
          </a:p>
        </p:txBody>
      </p:sp>
      <p:pic>
        <p:nvPicPr>
          <p:cNvPr id="20" name="Picture 19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3A5CAE73-95BF-2C10-41CC-C415690FA0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090" y="942400"/>
            <a:ext cx="2945788" cy="2209341"/>
          </a:xfrm>
          <a:prstGeom prst="rect">
            <a:avLst/>
          </a:prstGeom>
        </p:spPr>
      </p:pic>
      <p:pic>
        <p:nvPicPr>
          <p:cNvPr id="21" name="Picture 20" descr="A picture containing white&#10;&#10;Description automatically generated">
            <a:extLst>
              <a:ext uri="{FF2B5EF4-FFF2-40B4-BE49-F238E27FC236}">
                <a16:creationId xmlns:a16="http://schemas.microsoft.com/office/drawing/2014/main" id="{5D0968DE-14DE-C320-63BC-B6F9077F1E8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350" t="38800" r="29000" b="24801"/>
          <a:stretch/>
        </p:blipFill>
        <p:spPr>
          <a:xfrm>
            <a:off x="6160175" y="4544727"/>
            <a:ext cx="3088774" cy="151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5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AA2F0A4-5128-AF50-1B5C-02BBA5EA2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0189" y="3973098"/>
            <a:ext cx="3524221" cy="236818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80D1E4-28DB-C74A-3D35-D4EC3643D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0728"/>
            <a:ext cx="11376024" cy="4104455"/>
          </a:xfrm>
        </p:spPr>
        <p:txBody>
          <a:bodyPr/>
          <a:lstStyle/>
          <a:p>
            <a:r>
              <a:rPr lang="en-CH" dirty="0"/>
              <a:t>Molecular breakup and characterization studies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FEBIAD-type ion sources [1,2]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Electron energy and source optimization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Ion source systematics</a:t>
            </a:r>
          </a:p>
          <a:p>
            <a:r>
              <a:rPr lang="en-CH" dirty="0"/>
              <a:t>Photocathode ion sources [3]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Cold (room-temperature) environments</a:t>
            </a:r>
          </a:p>
          <a:p>
            <a:r>
              <a:rPr lang="en-CH" dirty="0"/>
              <a:t>In-source spectroscopy [4]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dirty="0"/>
              <a:t>PI-LIST: sub-Doppler hot-cavity in-source spectroscopy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dirty="0"/>
              <a:t>CERN-ISOLDE implementation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25DC77-70F3-51C4-1861-7A3DA96C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Ion source developments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50690-DB3F-AA11-E5D6-574F5A44D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19732-7071-6D4A-A81C-ED91D18D3586}" type="datetime1">
              <a:rPr lang="en-US" smtClean="0"/>
              <a:t>1/31/2025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6E5F4-6C12-9D4D-E5DA-E0322AB0A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Au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EEB99-BC0A-1AAC-3024-AE9CA98B5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60A461-BA09-9950-80B9-08E6D22F5AE4}"/>
              </a:ext>
            </a:extLst>
          </p:cNvPr>
          <p:cNvSpPr txBox="1"/>
          <p:nvPr/>
        </p:nvSpPr>
        <p:spPr bwMode="auto">
          <a:xfrm>
            <a:off x="0" y="5461772"/>
            <a:ext cx="4877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[1] Maldonado (2023) PhD thesis </a:t>
            </a:r>
          </a:p>
          <a:p>
            <a:r>
              <a:rPr lang="en-US" sz="1200" dirty="0">
                <a:solidFill>
                  <a:schemeClr val="tx2"/>
                </a:solidFill>
              </a:rPr>
              <a:t>[2] Martinez </a:t>
            </a:r>
            <a:r>
              <a:rPr lang="en-US" sz="1200" dirty="0" err="1">
                <a:solidFill>
                  <a:schemeClr val="tx2"/>
                </a:solidFill>
              </a:rPr>
              <a:t>Palenzuela</a:t>
            </a:r>
            <a:r>
              <a:rPr lang="en-US" sz="1200" dirty="0">
                <a:solidFill>
                  <a:schemeClr val="tx2"/>
                </a:solidFill>
              </a:rPr>
              <a:t> (2020) PhD thesis</a:t>
            </a:r>
          </a:p>
          <a:p>
            <a:r>
              <a:rPr lang="en-US" sz="1200" dirty="0">
                <a:solidFill>
                  <a:schemeClr val="tx2"/>
                </a:solidFill>
              </a:rPr>
              <a:t>[3] </a:t>
            </a:r>
            <a:r>
              <a:rPr lang="en-US" sz="1200" dirty="0" err="1">
                <a:solidFill>
                  <a:schemeClr val="tx2"/>
                </a:solidFill>
              </a:rPr>
              <a:t>Ballof</a:t>
            </a:r>
            <a:r>
              <a:rPr lang="en-US" sz="1200" dirty="0">
                <a:solidFill>
                  <a:schemeClr val="tx2"/>
                </a:solidFill>
              </a:rPr>
              <a:t> . ﻿et al., 2022) </a:t>
            </a:r>
            <a:r>
              <a:rPr lang="en-US" sz="1200" i="1" dirty="0">
                <a:solidFill>
                  <a:schemeClr val="tx2"/>
                </a:solidFill>
              </a:rPr>
              <a:t>J. Phys.: Conf. Ser. </a:t>
            </a:r>
            <a:r>
              <a:rPr lang="en-US" sz="1200" b="1" dirty="0">
                <a:solidFill>
                  <a:schemeClr val="tx2"/>
                </a:solidFill>
              </a:rPr>
              <a:t>2244</a:t>
            </a:r>
            <a:r>
              <a:rPr lang="en-US" sz="1200" dirty="0">
                <a:solidFill>
                  <a:schemeClr val="tx2"/>
                </a:solidFill>
              </a:rPr>
              <a:t> 012072 </a:t>
            </a:r>
          </a:p>
          <a:p>
            <a:r>
              <a:rPr lang="en-US" sz="1200" dirty="0">
                <a:solidFill>
                  <a:schemeClr val="tx2"/>
                </a:solidFill>
              </a:rPr>
              <a:t>[4] </a:t>
            </a:r>
            <a:r>
              <a:rPr lang="en-US" sz="1200" dirty="0" err="1">
                <a:solidFill>
                  <a:schemeClr val="tx2"/>
                </a:solidFill>
              </a:rPr>
              <a:t>Heinke</a:t>
            </a:r>
            <a:r>
              <a:rPr lang="en-US" sz="1200" dirty="0">
                <a:solidFill>
                  <a:schemeClr val="tx2"/>
                </a:solidFill>
              </a:rPr>
              <a:t> et al. (2023) </a:t>
            </a:r>
            <a:r>
              <a:rPr lang="en-US" sz="1200" i="1" dirty="0">
                <a:solidFill>
                  <a:schemeClr val="tx2"/>
                </a:solidFill>
              </a:rPr>
              <a:t>NIM B.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b="1" dirty="0">
                <a:solidFill>
                  <a:schemeClr val="tx2"/>
                </a:solidFill>
              </a:rPr>
              <a:t>541</a:t>
            </a:r>
            <a:r>
              <a:rPr lang="en-US" sz="1200" dirty="0">
                <a:solidFill>
                  <a:schemeClr val="tx2"/>
                </a:solidFill>
              </a:rPr>
              <a:t> (8-12)</a:t>
            </a:r>
            <a:endParaRPr lang="en-GB" sz="1200" dirty="0">
              <a:solidFill>
                <a:schemeClr val="tx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10D411-349D-F8B2-2BFE-51B93119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028" y="1995455"/>
            <a:ext cx="4474191" cy="2106157"/>
          </a:xfrm>
          <a:prstGeom prst="rect">
            <a:avLst/>
          </a:prstGeom>
        </p:spPr>
      </p:pic>
      <p:pic>
        <p:nvPicPr>
          <p:cNvPr id="10" name="Picture 9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D80BB229-153D-5ACA-E0A5-41921C72A0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8710" y="239598"/>
            <a:ext cx="2413794" cy="16406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4D15A7-62DB-A37D-4CE2-C511ED55C1F5}"/>
              </a:ext>
            </a:extLst>
          </p:cNvPr>
          <p:cNvSpPr txBox="1"/>
          <p:nvPr/>
        </p:nvSpPr>
        <p:spPr>
          <a:xfrm>
            <a:off x="4840207" y="6143437"/>
            <a:ext cx="45297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Slides and pictures provided by M. Au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437620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12,5157"/>
  <p:tag name="ORIGINALWIDTH" val="309,7932"/>
  <p:tag name="OUTPUTTYPE" val="PNG"/>
  <p:tag name="IGUANATEXVERSION" val="161"/>
  <p:tag name="LATEXADDIN" val="\documentclass{article}&#10;\usepackage{amsmath}&#10;\pagestyle{empty}&#10;\begin{document}&#10;&#10;&#10;&#10;$\longleftarrow$&#10;\end{document}"/>
  <p:tag name="IGUANATEXSIZE" val="20"/>
  <p:tag name="IGUANATEXCURSOR" val="98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93,527"/>
  <p:tag name="ORIGINALWIDTH" val="1664,482"/>
  <p:tag name="OUTPUTTYPE" val="PNG"/>
  <p:tag name="IGUANATEXVERSION" val="161"/>
  <p:tag name="LATEXADDIN" val="\documentclass{article}&#10;\usepackage{amsmath}&#10;\pagestyle{empty}&#10;\begin{document}&#10;&#10;&#10;$H= -d\cdot \varepsilon - \mu \cdot B$&#10;&#10;\end{document}"/>
  <p:tag name="IGUANATEXSIZE" val="20"/>
  <p:tag name="IGUANATEXCURSOR" val="119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47,7706"/>
  <p:tag name="ORIGINALWIDTH" val="645,09"/>
  <p:tag name="OUTPUTTYPE" val="PNG"/>
  <p:tag name="IGUANATEXVERSION" val="161"/>
  <p:tag name="LATEXADDIN" val="\documentclass{article}&#10;\usepackage{amsmath}&#10;\pagestyle{empty}&#10;\begin{document}&#10;&#10;Time $\tau$&#10;&#10;&#10;\end{document}"/>
  <p:tag name="IGUANATEXSIZE" val="20"/>
  <p:tag name="IGUANATEXCURSOR" val="91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47,7706"/>
  <p:tag name="ORIGINALWIDTH" val="645,09"/>
  <p:tag name="OUTPUTTYPE" val="PNG"/>
  <p:tag name="IGUANATEXVERSION" val="161"/>
  <p:tag name="LATEXADDIN" val="\documentclass{article}&#10;\usepackage{amsmath}&#10;\pagestyle{empty}&#10;\begin{document}&#10;&#10;Time $\tau$&#10;&#10;&#10;\end{document}"/>
  <p:tag name="IGUANATEXSIZE" val="20"/>
  <p:tag name="IGUANATEXCURSOR" val="91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96,5274"/>
  <p:tag name="ORIGINALWIDTH" val="1503,96"/>
  <p:tag name="OUTPUTTYPE" val="PNG"/>
  <p:tag name="IGUANATEXVERSION" val="161"/>
  <p:tag name="LATEXADDIN" val="\documentclass{article}&#10;\usepackage{amsmath}&#10;\pagestyle{empty}&#10;\begin{document}&#10;&#10;&#10;$\phi_+=\mu B\tau + d \varepsilon \tau$&#10;&#10;\end{document}"/>
  <p:tag name="IGUANATEXSIZE" val="20"/>
  <p:tag name="IGUANATEXCURSOR" val="120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93,527"/>
  <p:tag name="ORIGINALWIDTH" val="1506,96"/>
  <p:tag name="OUTPUTTYPE" val="PNG"/>
  <p:tag name="IGUANATEXVERSION" val="161"/>
  <p:tag name="LATEXADDIN" val="\documentclass{article}&#10;\usepackage{amsmath}&#10;\pagestyle{empty}&#10;\begin{document}&#10;&#10;&#10;$\phi_-=\mu B\tau - d \varepsilon \tau$&#10;&#10;\end{document}"/>
  <p:tag name="IGUANATEXSIZE" val="20"/>
  <p:tag name="IGUANATEXCURSOR" val="101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689,3462"/>
  <p:tag name="ORIGINALWIDTH" val="4745,913"/>
  <p:tag name="OUTPUTTYPE" val="PNG"/>
  <p:tag name="IGUANATEXVERSION" val="161"/>
  <p:tag name="LATEXADDIN" val="\documentclass{article}&#10;\usepackage{amsmath}&#10;\pagestyle{empty}&#10;\begin{document}&#10;&#10;&#10;$\delta d = \hbar / \epsilon \tau \sqrt{N}$ \\&#10;where $\epsilon$ is the effective electric field, \\&#10;$\tau$ the coherence time and $N$ the total measurements\\ &#10;&#10;\end{document}"/>
  <p:tag name="IGUANATEXSIZE" val="20"/>
  <p:tag name="IGUANATEXCURSOR" val="240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92,7769"/>
  <p:tag name="ORIGINALWIDTH" val="5007,699"/>
  <p:tag name="OUTPUTTYPE" val="PNG"/>
  <p:tag name="IGUANATEXVERSION" val="161"/>
  <p:tag name="LATEXADDIN" val="\documentclass{article}&#10;\usepackage{amsmath}&#10;\pagestyle{empty}&#10;\begin{document}&#10;The sensitivity of an eEDM measurement $d$ scales with&#10;&#10;&#10;&#10;\end{document}"/>
  <p:tag name="IGUANATEXSIZE" val="20"/>
  <p:tag name="IGUANATEXCURSOR" val="134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12,5157"/>
  <p:tag name="ORIGINALWIDTH" val="309,7932"/>
  <p:tag name="OUTPUTTYPE" val="PNG"/>
  <p:tag name="IGUANATEXVERSION" val="161"/>
  <p:tag name="LATEXADDIN" val="\documentclass{article}&#10;\usepackage{amsmath}&#10;\pagestyle{empty}&#10;\begin{document}&#10;&#10;&#10;&#10;$\longleftarrow$&#10;\end{document}"/>
  <p:tag name="IGUANATEXSIZE" val="20"/>
  <p:tag name="IGUANATEXCURSOR" val="98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12,5157"/>
  <p:tag name="ORIGINALWIDTH" val="309,7932"/>
  <p:tag name="OUTPUTTYPE" val="PNG"/>
  <p:tag name="IGUANATEXVERSION" val="161"/>
  <p:tag name="LATEXADDIN" val="\documentclass{article}&#10;\usepackage{amsmath}&#10;\pagestyle{empty}&#10;\begin{document}&#10;&#10;&#10;&#10;$\longleftarrow$&#10;\end{document}"/>
  <p:tag name="IGUANATEXSIZE" val="20"/>
  <p:tag name="IGUANATEXCURSOR" val="98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12,5157"/>
  <p:tag name="ORIGINALWIDTH" val="309,7932"/>
  <p:tag name="OUTPUTTYPE" val="PNG"/>
  <p:tag name="IGUANATEXVERSION" val="161"/>
  <p:tag name="LATEXADDIN" val="\documentclass{article}&#10;\usepackage{amsmath}&#10;\pagestyle{empty}&#10;\begin{document}&#10;&#10;&#10;&#10;$\longleftarrow$&#10;\end{document}"/>
  <p:tag name="IGUANATEXSIZE" val="20"/>
  <p:tag name="IGUANATEXCURSOR" val="98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46,2704"/>
  <p:tag name="ORIGINALWIDTH" val="153,0213"/>
  <p:tag name="OUTPUTTYPE" val="PNG"/>
  <p:tag name="IGUANATEXVERSION" val="161"/>
  <p:tag name="LATEXADDIN" val="\documentclass{article}&#10;\usepackage{amsmath}&#10;\pagestyle{empty}&#10;\begin{document}&#10;&#10;$B$&#10;&#10;&#10;\end{document}"/>
  <p:tag name="IGUANATEXSIZE" val="20"/>
  <p:tag name="IGUANATEXCURSOR" val="83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02,7643"/>
  <p:tag name="ORIGINALWIDTH" val="87,76228"/>
  <p:tag name="OUTPUTTYPE" val="PNG"/>
  <p:tag name="IGUANATEXVERSION" val="161"/>
  <p:tag name="LATEXADDIN" val="\documentclass{article}&#10;\usepackage{amsmath}&#10;\pagestyle{empty}&#10;\begin{document}&#10;&#10;$\varepsilon$&#10;&#10;&#10;\end{document}"/>
  <p:tag name="IGUANATEXSIZE" val="20"/>
  <p:tag name="IGUANATEXCURSOR" val="87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46,2704"/>
  <p:tag name="ORIGINALWIDTH" val="153,0213"/>
  <p:tag name="OUTPUTTYPE" val="PNG"/>
  <p:tag name="IGUANATEXVERSION" val="161"/>
  <p:tag name="LATEXADDIN" val="\documentclass{article}&#10;\usepackage{amsmath}&#10;\pagestyle{empty}&#10;\begin{document}&#10;&#10;$B$&#10;&#10;&#10;\end{document}"/>
  <p:tag name="IGUANATEXSIZE" val="20"/>
  <p:tag name="IGUANATEXCURSOR" val="83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02,7643"/>
  <p:tag name="ORIGINALWIDTH" val="87,76228"/>
  <p:tag name="OUTPUTTYPE" val="PNG"/>
  <p:tag name="IGUANATEXVERSION" val="161"/>
  <p:tag name="LATEXADDIN" val="\documentclass{article}&#10;\usepackage{amsmath}&#10;\pagestyle{empty}&#10;\begin{document}&#10;&#10;$\varepsilon$&#10;&#10;&#10;\end{document}"/>
  <p:tag name="IGUANATEXSIZE" val="20"/>
  <p:tag name="IGUANATEXCURSOR" val="87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95,0272"/>
  <p:tag name="ORIGINALWIDTH" val="968,3851"/>
  <p:tag name="OUTPUTTYPE" val="PNG"/>
  <p:tag name="IGUANATEXVERSION" val="161"/>
  <p:tag name="LATEXADDIN" val="\documentclass{article}&#10;\usepackage{amsmath}&#10;\pagestyle{empty}&#10;\begin{document}&#10;&#10;$\Delta \phi \propto d_e \varepsilon \tau$&#10;&#10;&#10;\end{document}"/>
  <p:tag name="IGUANATEXSIZE" val="20"/>
  <p:tag name="IGUANATEXCURSOR" val="122"/>
  <p:tag name="TRANSPARENCY" val="Vrai"/>
  <p:tag name="LATEXENGINEID" val="1"/>
  <p:tag name="TEMPFOLDER" val="C:\IguanaTex\"/>
  <p:tag name="LATEXFORMHEIGHT" val="320"/>
  <p:tag name="LATEXFORMWIDTH" val="385"/>
  <p:tag name="LATEXFORMWRAP" val="Vrai"/>
  <p:tag name="BITMAPVECTOR" val="0"/>
</p:tagLst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7108</TotalTime>
  <Words>2054</Words>
  <Application>Microsoft Office PowerPoint</Application>
  <PresentationFormat>Widescreen</PresentationFormat>
  <Paragraphs>512</Paragraphs>
  <Slides>32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Office Theme</vt:lpstr>
      <vt:lpstr>ISOLDE TISD 2024 year in review</vt:lpstr>
      <vt:lpstr>ISOLDE TISD 2024: April-June</vt:lpstr>
      <vt:lpstr>ISOLDE TISD 2024: July-August</vt:lpstr>
      <vt:lpstr>ISOLDE TISD 2024: October-December</vt:lpstr>
      <vt:lpstr>TISD online experiments</vt:lpstr>
      <vt:lpstr>Fluoride beams current status</vt:lpstr>
      <vt:lpstr>Fundamental  Symmetries  collaboration</vt:lpstr>
      <vt:lpstr>Developments in target materials</vt:lpstr>
      <vt:lpstr>Ion source developments</vt:lpstr>
      <vt:lpstr>Molecular ion beam production  Update on ISOLDE Offline 2</vt:lpstr>
      <vt:lpstr>Layout of OFFLINE 2</vt:lpstr>
      <vt:lpstr>The radiofrequency quadrupole cooler-buncher (RFQcb)</vt:lpstr>
      <vt:lpstr>Different Time-of-Fight for different species </vt:lpstr>
      <vt:lpstr>Time-of-Flight vs Mass</vt:lpstr>
      <vt:lpstr>Trapping lifetime Counts per bunch per beamgate vs trap time</vt:lpstr>
      <vt:lpstr>Long trapping times: molecule formation ?</vt:lpstr>
      <vt:lpstr>Under investigation</vt:lpstr>
      <vt:lpstr>Towards high-precision molecular experiment at RIB facilities</vt:lpstr>
      <vt:lpstr>Fundamental  Symmetries  Collaboration</vt:lpstr>
      <vt:lpstr>An idealised EDM experiment</vt:lpstr>
      <vt:lpstr>Current layout</vt:lpstr>
      <vt:lpstr>In trap formation of molecules via atomic RIB Bridging the gap between high precision and RIB facilities</vt:lpstr>
      <vt:lpstr>Projected new end of beamline</vt:lpstr>
      <vt:lpstr>New end of beamline: Phase one</vt:lpstr>
      <vt:lpstr>New end of beamline: Phase two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eEDM is symmetry violating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Justus Berbalk</dc:creator>
  <cp:lastModifiedBy>Justus Berbalk</cp:lastModifiedBy>
  <cp:revision>25</cp:revision>
  <dcterms:created xsi:type="dcterms:W3CDTF">2025-01-24T12:09:46Z</dcterms:created>
  <dcterms:modified xsi:type="dcterms:W3CDTF">2025-01-31T09:34:49Z</dcterms:modified>
</cp:coreProperties>
</file>