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67" r:id="rId4"/>
    <p:sldId id="260" r:id="rId5"/>
    <p:sldId id="266" r:id="rId6"/>
    <p:sldId id="268" r:id="rId7"/>
    <p:sldId id="269" r:id="rId8"/>
    <p:sldId id="261" r:id="rId9"/>
    <p:sldId id="279" r:id="rId10"/>
    <p:sldId id="262" r:id="rId11"/>
    <p:sldId id="270" r:id="rId12"/>
    <p:sldId id="271" r:id="rId13"/>
    <p:sldId id="272" r:id="rId14"/>
    <p:sldId id="273" r:id="rId15"/>
    <p:sldId id="274" r:id="rId16"/>
    <p:sldId id="263" r:id="rId17"/>
    <p:sldId id="275" r:id="rId18"/>
    <p:sldId id="264" r:id="rId19"/>
    <p:sldId id="278" r:id="rId20"/>
    <p:sldId id="280" r:id="rId21"/>
    <p:sldId id="281" r:id="rId22"/>
    <p:sldId id="258"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53" d="100"/>
          <a:sy n="53" d="100"/>
        </p:scale>
        <p:origin x="320" y="2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20/01/2025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12192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1" name="Picture Placeholder 4">
            <a:extLst>
              <a:ext uri="{FF2B5EF4-FFF2-40B4-BE49-F238E27FC236}">
                <a16:creationId xmlns:a16="http://schemas.microsoft.com/office/drawing/2014/main" id="{75BD859B-9DE4-CF54-83A5-9AA9B850CC17}"/>
              </a:ext>
            </a:extLst>
          </p:cNvPr>
          <p:cNvSpPr>
            <a:spLocks noGrp="1"/>
          </p:cNvSpPr>
          <p:nvPr>
            <p:ph type="pic" sz="quarter" idx="12"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5" name="Picture 4">
            <a:extLst>
              <a:ext uri="{FF2B5EF4-FFF2-40B4-BE49-F238E27FC236}">
                <a16:creationId xmlns:a16="http://schemas.microsoft.com/office/drawing/2014/main" id="{7C7189D3-B678-4760-30C8-48F563E9BB37}"/>
              </a:ext>
            </a:extLst>
          </p:cNvPr>
          <p:cNvPicPr>
            <a:picLocks noChangeAspect="1"/>
          </p:cNvPicPr>
          <p:nvPr userDrawn="1"/>
        </p:nvPicPr>
        <p:blipFill>
          <a:blip r:embed="rId4"/>
          <a:stretch>
            <a:fillRect/>
          </a:stretch>
        </p:blipFill>
        <p:spPr>
          <a:xfrm>
            <a:off x="0" y="5636583"/>
            <a:ext cx="12192000" cy="1243584"/>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38527"/>
          </a:xfrm>
          <a:prstGeom prst="rect">
            <a:avLst/>
          </a:prstGeom>
          <a:noFill/>
        </p:spPr>
        <p:txBody>
          <a:bodyPr wrap="square">
            <a:spAutoFit/>
          </a:bodyPr>
          <a:lstStyle/>
          <a:p>
            <a:pPr algn="ctr"/>
            <a:r>
              <a:rPr kumimoji="0" lang="en-US" altLang="en-US" sz="9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Co-funded by the European Union (EU). Views and opinions expressed are however those of the author only and do not necessarily reflect those of the EU or European Research Executive Agency (REA). Neither the EU nor the REA can be held responsible for them.</a:t>
            </a:r>
            <a:endParaRPr lang="en-GB" sz="950" dirty="0">
              <a:latin typeface="Arial Narrow" panose="020B0606020202030204" pitchFamily="34" charset="0"/>
              <a:cs typeface="Arial" panose="020B0604020202020204" pitchFamily="34" charset="0"/>
            </a:endParaRPr>
          </a:p>
        </p:txBody>
      </p:sp>
      <p:pic>
        <p:nvPicPr>
          <p:cNvPr id="4" name="Picture 3" descr="A black background with white text&#10;&#10;Description automatically generated">
            <a:extLst>
              <a:ext uri="{FF2B5EF4-FFF2-40B4-BE49-F238E27FC236}">
                <a16:creationId xmlns:a16="http://schemas.microsoft.com/office/drawing/2014/main" id="{7B25CB35-9D20-5620-491E-A96FB655D8D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70414" y="5901440"/>
            <a:ext cx="3422541" cy="718033"/>
          </a:xfrm>
          <a:prstGeom prst="rect">
            <a:avLst/>
          </a:prstGeom>
        </p:spPr>
      </p:pic>
      <p:pic>
        <p:nvPicPr>
          <p:cNvPr id="6" name="Image 4">
            <a:extLst>
              <a:ext uri="{FF2B5EF4-FFF2-40B4-BE49-F238E27FC236}">
                <a16:creationId xmlns:a16="http://schemas.microsoft.com/office/drawing/2014/main" id="{555A50D8-C7B7-16DF-1778-F4EC0683EFBC}"/>
              </a:ext>
            </a:extLst>
          </p:cNvPr>
          <p:cNvPicPr>
            <a:picLocks noChangeAspect="1"/>
          </p:cNvPicPr>
          <p:nvPr userDrawn="1"/>
        </p:nvPicPr>
        <p:blipFill>
          <a:blip r:embed="rId6"/>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780739"/>
            <a:ext cx="9043446" cy="523220"/>
          </a:xfrm>
          <a:prstGeom prst="rect">
            <a:avLst/>
          </a:prstGeom>
          <a:noFill/>
        </p:spPr>
        <p:txBody>
          <a:bodyPr wrap="square" rtlCol="0">
            <a:spAutoFit/>
          </a:bodyPr>
          <a:lstStyle/>
          <a:p>
            <a:pPr algn="just"/>
            <a:r>
              <a:rPr lang="fr-FR" sz="1400" i="1" dirty="0">
                <a:solidFill>
                  <a:srgbClr val="222222"/>
                </a:solidFill>
                <a:effectLst/>
                <a:latin typeface="Arial Narrow" panose="020B0604020202020204" pitchFamily="34" charset="0"/>
                <a:cs typeface="Arial Narrow" panose="020B0604020202020204" pitchFamily="34" charset="0"/>
              </a:rPr>
              <a:t>Co-</a:t>
            </a:r>
            <a:r>
              <a:rPr lang="fr-FR" sz="1400" i="1" dirty="0" err="1">
                <a:solidFill>
                  <a:srgbClr val="222222"/>
                </a:solidFill>
                <a:effectLst/>
                <a:latin typeface="Arial Narrow" panose="020B0604020202020204" pitchFamily="34" charset="0"/>
                <a:cs typeface="Arial Narrow" panose="020B0604020202020204" pitchFamily="34" charset="0"/>
              </a:rPr>
              <a:t>funded</a:t>
            </a:r>
            <a:r>
              <a:rPr lang="fr-FR" sz="1400" i="1" dirty="0">
                <a:solidFill>
                  <a:srgbClr val="222222"/>
                </a:solidFill>
                <a:effectLst/>
                <a:latin typeface="Arial Narrow" panose="020B0604020202020204" pitchFamily="34" charset="0"/>
                <a:cs typeface="Arial Narrow" panose="020B0604020202020204" pitchFamily="34" charset="0"/>
              </a:rPr>
              <a:t> by the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Union (EU). </a:t>
            </a:r>
            <a:r>
              <a:rPr lang="fr-FR" sz="1400" i="1" dirty="0" err="1">
                <a:solidFill>
                  <a:srgbClr val="222222"/>
                </a:solidFill>
                <a:effectLst/>
                <a:latin typeface="Arial Narrow" panose="020B0604020202020204" pitchFamily="34" charset="0"/>
                <a:cs typeface="Arial Narrow" panose="020B0604020202020204" pitchFamily="34" charset="0"/>
              </a:rPr>
              <a:t>Views</a:t>
            </a:r>
            <a:r>
              <a:rPr lang="fr-FR" sz="1400" i="1" dirty="0">
                <a:solidFill>
                  <a:srgbClr val="222222"/>
                </a:solidFill>
                <a:effectLst/>
                <a:latin typeface="Arial Narrow" panose="020B0604020202020204" pitchFamily="34" charset="0"/>
                <a:cs typeface="Arial Narrow" panose="020B0604020202020204" pitchFamily="34" charset="0"/>
              </a:rPr>
              <a:t> and opinions </a:t>
            </a:r>
            <a:r>
              <a:rPr lang="fr-FR" sz="1400" i="1" dirty="0" err="1">
                <a:solidFill>
                  <a:srgbClr val="222222"/>
                </a:solidFill>
                <a:effectLst/>
                <a:latin typeface="Arial Narrow" panose="020B0604020202020204" pitchFamily="34" charset="0"/>
                <a:cs typeface="Arial Narrow" panose="020B0604020202020204" pitchFamily="34" charset="0"/>
              </a:rPr>
              <a:t>expressed</a:t>
            </a:r>
            <a:r>
              <a:rPr lang="fr-FR" sz="1400" i="1" dirty="0">
                <a:solidFill>
                  <a:srgbClr val="222222"/>
                </a:solidFill>
                <a:effectLst/>
                <a:latin typeface="Arial Narrow" panose="020B0604020202020204" pitchFamily="34" charset="0"/>
                <a:cs typeface="Arial Narrow" panose="020B0604020202020204" pitchFamily="34" charset="0"/>
              </a:rPr>
              <a:t> are </a:t>
            </a:r>
            <a:r>
              <a:rPr lang="fr-FR" sz="1400" i="1" dirty="0" err="1">
                <a:solidFill>
                  <a:srgbClr val="222222"/>
                </a:solidFill>
                <a:effectLst/>
                <a:latin typeface="Arial Narrow" panose="020B0604020202020204" pitchFamily="34" charset="0"/>
                <a:cs typeface="Arial Narrow" panose="020B0604020202020204" pitchFamily="34" charset="0"/>
              </a:rPr>
              <a:t>however</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a:t>
            </a:r>
            <a:r>
              <a:rPr lang="fr-FR" sz="1400" i="1" dirty="0" err="1">
                <a:solidFill>
                  <a:srgbClr val="222222"/>
                </a:solidFill>
                <a:effectLst/>
                <a:latin typeface="Arial Narrow" panose="020B0604020202020204" pitchFamily="34" charset="0"/>
                <a:cs typeface="Arial Narrow" panose="020B0604020202020204" pitchFamily="34" charset="0"/>
              </a:rPr>
              <a:t>author</a:t>
            </a:r>
            <a:r>
              <a:rPr lang="fr-FR" sz="1400" i="1" dirty="0">
                <a:solidFill>
                  <a:srgbClr val="222222"/>
                </a:solidFill>
                <a:effectLst/>
                <a:latin typeface="Arial Narrow" panose="020B0604020202020204" pitchFamily="34" charset="0"/>
                <a:cs typeface="Arial Narrow" panose="020B0604020202020204" pitchFamily="34" charset="0"/>
              </a:rPr>
              <a:t>(s) </a:t>
            </a:r>
            <a:r>
              <a:rPr lang="fr-FR" sz="1400" i="1" dirty="0" err="1">
                <a:solidFill>
                  <a:srgbClr val="222222"/>
                </a:solidFill>
                <a:effectLst/>
                <a:latin typeface="Arial Narrow" panose="020B0604020202020204" pitchFamily="34" charset="0"/>
                <a:cs typeface="Arial Narrow" panose="020B0604020202020204" pitchFamily="34" charset="0"/>
              </a:rPr>
              <a:t>only</a:t>
            </a:r>
            <a:r>
              <a:rPr lang="fr-FR" sz="1400" i="1" dirty="0">
                <a:solidFill>
                  <a:srgbClr val="222222"/>
                </a:solidFill>
                <a:effectLst/>
                <a:latin typeface="Arial Narrow" panose="020B0604020202020204" pitchFamily="34" charset="0"/>
                <a:cs typeface="Arial Narrow" panose="020B0604020202020204" pitchFamily="34" charset="0"/>
              </a:rPr>
              <a:t> and do not </a:t>
            </a:r>
            <a:r>
              <a:rPr lang="fr-FR" sz="1400" i="1" dirty="0" err="1">
                <a:solidFill>
                  <a:srgbClr val="222222"/>
                </a:solidFill>
                <a:effectLst/>
                <a:latin typeface="Arial Narrow" panose="020B0604020202020204" pitchFamily="34" charset="0"/>
                <a:cs typeface="Arial Narrow" panose="020B0604020202020204" pitchFamily="34" charset="0"/>
              </a:rPr>
              <a:t>necessarily</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reflect</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EU or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Research</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Executive</a:t>
            </a:r>
            <a:r>
              <a:rPr lang="fr-FR" sz="1400" i="1" dirty="0">
                <a:solidFill>
                  <a:srgbClr val="222222"/>
                </a:solidFill>
                <a:effectLst/>
                <a:latin typeface="Arial Narrow" panose="020B0604020202020204" pitchFamily="34" charset="0"/>
                <a:cs typeface="Arial Narrow" panose="020B0604020202020204" pitchFamily="34" charset="0"/>
              </a:rPr>
              <a:t> Agency (REA). </a:t>
            </a:r>
            <a:r>
              <a:rPr lang="fr-FR" sz="1400" i="1" dirty="0" err="1">
                <a:solidFill>
                  <a:srgbClr val="222222"/>
                </a:solidFill>
                <a:effectLst/>
                <a:latin typeface="Arial Narrow" panose="020B0604020202020204" pitchFamily="34" charset="0"/>
                <a:cs typeface="Arial Narrow" panose="020B0604020202020204" pitchFamily="34" charset="0"/>
              </a:rPr>
              <a:t>Neither</a:t>
            </a:r>
            <a:r>
              <a:rPr lang="fr-FR" sz="1400" i="1" dirty="0">
                <a:solidFill>
                  <a:srgbClr val="222222"/>
                </a:solidFill>
                <a:effectLst/>
                <a:latin typeface="Arial Narrow" panose="020B0604020202020204" pitchFamily="34" charset="0"/>
                <a:cs typeface="Arial Narrow" panose="020B0604020202020204" pitchFamily="34" charset="0"/>
              </a:rPr>
              <a:t> the EU </a:t>
            </a:r>
            <a:r>
              <a:rPr lang="fr-FR" sz="1400" i="1" dirty="0" err="1">
                <a:solidFill>
                  <a:srgbClr val="222222"/>
                </a:solidFill>
                <a:effectLst/>
                <a:latin typeface="Arial Narrow" panose="020B0604020202020204" pitchFamily="34" charset="0"/>
                <a:cs typeface="Arial Narrow" panose="020B0604020202020204" pitchFamily="34" charset="0"/>
              </a:rPr>
              <a:t>nor</a:t>
            </a:r>
            <a:r>
              <a:rPr lang="fr-FR" sz="1400" i="1" dirty="0">
                <a:solidFill>
                  <a:srgbClr val="222222"/>
                </a:solidFill>
                <a:effectLst/>
                <a:latin typeface="Arial Narrow" panose="020B0604020202020204" pitchFamily="34" charset="0"/>
                <a:cs typeface="Arial Narrow" panose="020B0604020202020204" pitchFamily="34" charset="0"/>
              </a:rPr>
              <a:t> the REA can </a:t>
            </a:r>
            <a:r>
              <a:rPr lang="fr-FR" sz="1400" i="1" dirty="0" err="1">
                <a:solidFill>
                  <a:srgbClr val="222222"/>
                </a:solidFill>
                <a:effectLst/>
                <a:latin typeface="Arial Narrow" panose="020B0604020202020204" pitchFamily="34" charset="0"/>
                <a:cs typeface="Arial Narrow" panose="020B0604020202020204" pitchFamily="34" charset="0"/>
              </a:rPr>
              <a:t>be</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held</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responsible</a:t>
            </a:r>
            <a:r>
              <a:rPr lang="fr-FR" sz="1400" i="1" dirty="0">
                <a:solidFill>
                  <a:srgbClr val="222222"/>
                </a:solidFill>
                <a:effectLst/>
                <a:latin typeface="Arial Narrow" panose="020B0604020202020204" pitchFamily="34" charset="0"/>
                <a:cs typeface="Arial Narrow" panose="020B0604020202020204" pitchFamily="34" charset="0"/>
              </a:rPr>
              <a:t> for </a:t>
            </a:r>
            <a:r>
              <a:rPr lang="fr-FR" sz="1400" i="1" dirty="0" err="1">
                <a:solidFill>
                  <a:srgbClr val="222222"/>
                </a:solidFill>
                <a:effectLst/>
                <a:latin typeface="Arial Narrow" panose="020B0604020202020204" pitchFamily="34" charset="0"/>
                <a:cs typeface="Arial Narrow" panose="020B0604020202020204" pitchFamily="34" charset="0"/>
              </a:rPr>
              <a:t>them</a:t>
            </a:r>
            <a:r>
              <a:rPr lang="fr-FR" sz="1400" i="1" dirty="0">
                <a:solidFill>
                  <a:srgbClr val="222222"/>
                </a:solidFill>
                <a:effectLst/>
                <a:latin typeface="Arial Narrow" panose="020B0604020202020204" pitchFamily="34" charset="0"/>
                <a:cs typeface="Arial Narrow" panose="020B0604020202020204" pitchFamily="34" charset="0"/>
              </a:rPr>
              <a:t>.</a:t>
            </a:r>
            <a:endParaRPr lang="fr-FR" sz="1400" i="1" dirty="0">
              <a:latin typeface="Arial Narrow" panose="020B0604020202020204" pitchFamily="34" charset="0"/>
              <a:cs typeface="Arial Narrow" panose="020B0604020202020204" pitchFamily="34" charset="0"/>
            </a:endParaRPr>
          </a:p>
        </p:txBody>
      </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grpSp>
        <p:nvGrpSpPr>
          <p:cNvPr id="2" name="Group 1">
            <a:extLst>
              <a:ext uri="{FF2B5EF4-FFF2-40B4-BE49-F238E27FC236}">
                <a16:creationId xmlns:a16="http://schemas.microsoft.com/office/drawing/2014/main" id="{E98BE7DC-D69D-A6B1-0123-E95D5927B47D}"/>
              </a:ext>
            </a:extLst>
          </p:cNvPr>
          <p:cNvGrpSpPr/>
          <p:nvPr userDrawn="1"/>
        </p:nvGrpSpPr>
        <p:grpSpPr>
          <a:xfrm>
            <a:off x="2074129" y="2386882"/>
            <a:ext cx="8215658" cy="2899637"/>
            <a:chOff x="318846" y="2369469"/>
            <a:chExt cx="8215658" cy="2899637"/>
          </a:xfrm>
        </p:grpSpPr>
        <p:pic>
          <p:nvPicPr>
            <p:cNvPr id="3" name="Image 2">
              <a:extLst>
                <a:ext uri="{FF2B5EF4-FFF2-40B4-BE49-F238E27FC236}">
                  <a16:creationId xmlns:a16="http://schemas.microsoft.com/office/drawing/2014/main" id="{2FF9FF18-5B67-7DB3-64CB-861F118D147D}"/>
                </a:ext>
              </a:extLst>
            </p:cNvPr>
            <p:cNvPicPr>
              <a:picLocks noChangeAspect="1"/>
            </p:cNvPicPr>
            <p:nvPr userDrawn="1"/>
          </p:nvPicPr>
          <p:blipFill>
            <a:blip r:embed="rId3"/>
            <a:stretch>
              <a:fillRect/>
            </a:stretch>
          </p:blipFill>
          <p:spPr>
            <a:xfrm>
              <a:off x="318846" y="2369469"/>
              <a:ext cx="5441972" cy="2899637"/>
            </a:xfrm>
            <a:prstGeom prst="rect">
              <a:avLst/>
            </a:prstGeom>
          </p:spPr>
        </p:pic>
        <p:pic>
          <p:nvPicPr>
            <p:cNvPr id="6" name="Picture 5" descr="A blue flag with yellow stars&#10;&#10;Description automatically generated">
              <a:extLst>
                <a:ext uri="{FF2B5EF4-FFF2-40B4-BE49-F238E27FC236}">
                  <a16:creationId xmlns:a16="http://schemas.microsoft.com/office/drawing/2014/main" id="{1CAFBAD7-4D60-ADC9-886B-D55A7209E95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60818" y="2396246"/>
              <a:ext cx="2773686" cy="2810262"/>
            </a:xfrm>
            <a:prstGeom prst="rect">
              <a:avLst/>
            </a:prstGeom>
          </p:spPr>
        </p:pic>
      </p:grpSp>
      <p:pic>
        <p:nvPicPr>
          <p:cNvPr id="7" name="Picture 6">
            <a:extLst>
              <a:ext uri="{FF2B5EF4-FFF2-40B4-BE49-F238E27FC236}">
                <a16:creationId xmlns:a16="http://schemas.microsoft.com/office/drawing/2014/main" id="{C8CE5DBB-B52D-4E71-F1EB-E96B681E4EDE}"/>
              </a:ext>
            </a:extLst>
          </p:cNvPr>
          <p:cNvPicPr>
            <a:picLocks noChangeAspect="1"/>
          </p:cNvPicPr>
          <p:nvPr userDrawn="1"/>
        </p:nvPicPr>
        <p:blipFill>
          <a:blip r:embed="rId5"/>
          <a:stretch>
            <a:fillRect/>
          </a:stretch>
        </p:blipFill>
        <p:spPr>
          <a:xfrm>
            <a:off x="-3653" y="0"/>
            <a:ext cx="12192000" cy="1889760"/>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a:t>
            </a:fld>
            <a:endParaRPr lang="en-GB"/>
          </a:p>
        </p:txBody>
      </p:sp>
      <p:sp>
        <p:nvSpPr>
          <p:cNvPr id="4" name="Picture Placeholder 4">
            <a:extLst>
              <a:ext uri="{FF2B5EF4-FFF2-40B4-BE49-F238E27FC236}">
                <a16:creationId xmlns:a16="http://schemas.microsoft.com/office/drawing/2014/main" id="{F97F9CB4-CA90-2B0B-B65B-B6BDD353D3D6}"/>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pic>
        <p:nvPicPr>
          <p:cNvPr id="2" name="Image 4">
            <a:extLst>
              <a:ext uri="{FF2B5EF4-FFF2-40B4-BE49-F238E27FC236}">
                <a16:creationId xmlns:a16="http://schemas.microsoft.com/office/drawing/2014/main" id="{9CD4B074-0720-88AD-8B95-ED41C77C19D7}"/>
              </a:ext>
            </a:extLst>
          </p:cNvPr>
          <p:cNvPicPr>
            <a:picLocks noChangeAspect="1"/>
          </p:cNvPicPr>
          <p:nvPr userDrawn="1"/>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Picture Placeholder 4">
            <a:extLst>
              <a:ext uri="{FF2B5EF4-FFF2-40B4-BE49-F238E27FC236}">
                <a16:creationId xmlns:a16="http://schemas.microsoft.com/office/drawing/2014/main" id="{F8E27C36-6D12-C27E-1D14-4A26E657FDFA}"/>
              </a:ext>
            </a:extLst>
          </p:cNvPr>
          <p:cNvSpPr>
            <a:spLocks noGrp="1"/>
          </p:cNvSpPr>
          <p:nvPr>
            <p:ph type="pic" sz="quarter" idx="12" hasCustomPrompt="1"/>
          </p:nvPr>
        </p:nvSpPr>
        <p:spPr>
          <a:xfrm>
            <a:off x="10795240" y="220973"/>
            <a:ext cx="964719" cy="918196"/>
          </a:xfrm>
        </p:spPr>
        <p:txBody>
          <a:bodyPr>
            <a:normAutofit/>
          </a:bodyPr>
          <a:lstStyle>
            <a:lvl1pPr>
              <a:defRPr sz="1600" b="1"/>
            </a:lvl1pPr>
          </a:lstStyle>
          <a:p>
            <a:r>
              <a:rPr lang="it-IT" dirty="0"/>
              <a:t>Your logo</a:t>
            </a:r>
            <a:endParaRPr lang="en-GB" dirty="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pic>
        <p:nvPicPr>
          <p:cNvPr id="5" name="Picture 4" descr="A blue text on a black background&#10;&#10;Description automatically generated">
            <a:extLst>
              <a:ext uri="{FF2B5EF4-FFF2-40B4-BE49-F238E27FC236}">
                <a16:creationId xmlns:a16="http://schemas.microsoft.com/office/drawing/2014/main" id="{EE70FDAC-8649-F5DD-F3F7-233DBF5211B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0566" y="5992265"/>
            <a:ext cx="3608693" cy="757086"/>
          </a:xfrm>
          <a:prstGeom prst="rect">
            <a:avLst/>
          </a:prstGeom>
        </p:spPr>
      </p:pic>
      <p:pic>
        <p:nvPicPr>
          <p:cNvPr id="7" name="Image 4">
            <a:extLst>
              <a:ext uri="{FF2B5EF4-FFF2-40B4-BE49-F238E27FC236}">
                <a16:creationId xmlns:a16="http://schemas.microsoft.com/office/drawing/2014/main" id="{B90C7C13-9032-2C29-B865-45E861249A7C}"/>
              </a:ext>
            </a:extLst>
          </p:cNvPr>
          <p:cNvPicPr>
            <a:picLocks noChangeAspect="1"/>
          </p:cNvPicPr>
          <p:nvPr userDrawn="1"/>
        </p:nvPicPr>
        <p:blipFill>
          <a:blip r:embed="rId5"/>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8C1698E8-746F-B2EA-C28C-EF7BCB48C26B}"/>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pic>
        <p:nvPicPr>
          <p:cNvPr id="8" name="Image 4">
            <a:extLst>
              <a:ext uri="{FF2B5EF4-FFF2-40B4-BE49-F238E27FC236}">
                <a16:creationId xmlns:a16="http://schemas.microsoft.com/office/drawing/2014/main" id="{7CF980D0-360B-B773-4EA2-9E52D89DDEE9}"/>
              </a:ext>
            </a:extLst>
          </p:cNvPr>
          <p:cNvPicPr>
            <a:picLocks noChangeAspect="1"/>
          </p:cNvPicPr>
          <p:nvPr userDrawn="1"/>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a:t>
            </a:r>
            <a:r>
              <a:rPr lang="fr-FR" dirty="0" err="1">
                <a:latin typeface="Arial Narrow" panose="020B0604020202020204" pitchFamily="34" charset="0"/>
                <a:cs typeface="Arial Narrow" panose="020B0604020202020204" pitchFamily="34" charset="0"/>
              </a:rPr>
              <a:t>name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pic>
        <p:nvPicPr>
          <p:cNvPr id="7" name="Image 4">
            <a:extLst>
              <a:ext uri="{FF2B5EF4-FFF2-40B4-BE49-F238E27FC236}">
                <a16:creationId xmlns:a16="http://schemas.microsoft.com/office/drawing/2014/main" id="{D0228C88-B7FD-690D-7C52-00CB196A19D5}"/>
              </a:ext>
            </a:extLst>
          </p:cNvPr>
          <p:cNvPicPr>
            <a:picLocks noChangeAspect="1"/>
          </p:cNvPicPr>
          <p:nvPr userDrawn="1"/>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pic>
        <p:nvPicPr>
          <p:cNvPr id="5" name="Image 4">
            <a:extLst>
              <a:ext uri="{FF2B5EF4-FFF2-40B4-BE49-F238E27FC236}">
                <a16:creationId xmlns:a16="http://schemas.microsoft.com/office/drawing/2014/main" id="{2EB4CE04-B8FF-2DA8-3419-F07CB10BA4ED}"/>
              </a:ext>
            </a:extLst>
          </p:cNvPr>
          <p:cNvPicPr>
            <a:picLocks noChangeAspect="1"/>
          </p:cNvPicPr>
          <p:nvPr userDrawn="1"/>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pic>
        <p:nvPicPr>
          <p:cNvPr id="5" name="Image 4">
            <a:extLst>
              <a:ext uri="{FF2B5EF4-FFF2-40B4-BE49-F238E27FC236}">
                <a16:creationId xmlns:a16="http://schemas.microsoft.com/office/drawing/2014/main" id="{68331AC2-457A-39B1-1246-EC7F14562070}"/>
              </a:ext>
            </a:extLst>
          </p:cNvPr>
          <p:cNvPicPr>
            <a:picLocks noChangeAspect="1"/>
          </p:cNvPicPr>
          <p:nvPr userDrawn="1"/>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pic>
        <p:nvPicPr>
          <p:cNvPr id="2" name="Image 4">
            <a:extLst>
              <a:ext uri="{FF2B5EF4-FFF2-40B4-BE49-F238E27FC236}">
                <a16:creationId xmlns:a16="http://schemas.microsoft.com/office/drawing/2014/main" id="{87BA507E-881C-B43D-D17F-0BCF938C3F56}"/>
              </a:ext>
            </a:extLst>
          </p:cNvPr>
          <p:cNvPicPr>
            <a:picLocks noChangeAspect="1"/>
          </p:cNvPicPr>
          <p:nvPr userDrawn="1"/>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pic>
        <p:nvPicPr>
          <p:cNvPr id="5" name="Image 4">
            <a:extLst>
              <a:ext uri="{FF2B5EF4-FFF2-40B4-BE49-F238E27FC236}">
                <a16:creationId xmlns:a16="http://schemas.microsoft.com/office/drawing/2014/main" id="{E71BA69E-B3B7-0751-6707-6EE690D38D46}"/>
              </a:ext>
            </a:extLst>
          </p:cNvPr>
          <p:cNvPicPr>
            <a:picLocks noChangeAspect="1"/>
          </p:cNvPicPr>
          <p:nvPr userDrawn="1"/>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3"/>
          <a:stretch>
            <a:fillRect/>
          </a:stretch>
        </p:blipFill>
        <p:spPr>
          <a:xfrm>
            <a:off x="91281" y="68967"/>
            <a:ext cx="2295079" cy="122288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4"/>
          <a:stretch>
            <a:fillRect/>
          </a:stretch>
        </p:blipFill>
        <p:spPr>
          <a:xfrm rot="21067063" flipH="1">
            <a:off x="11571297" y="6381319"/>
            <a:ext cx="520700" cy="533400"/>
          </a:xfrm>
          <a:prstGeom prst="rect">
            <a:avLst/>
          </a:prstGeom>
        </p:spPr>
      </p:pic>
      <p:pic>
        <p:nvPicPr>
          <p:cNvPr id="8" name="Image 4">
            <a:extLst>
              <a:ext uri="{FF2B5EF4-FFF2-40B4-BE49-F238E27FC236}">
                <a16:creationId xmlns:a16="http://schemas.microsoft.com/office/drawing/2014/main" id="{ACAA60E1-8850-4FA0-3127-0F607A954307}"/>
              </a:ext>
            </a:extLst>
          </p:cNvPr>
          <p:cNvPicPr>
            <a:picLocks noChangeAspect="1"/>
          </p:cNvPicPr>
          <p:nvPr userDrawn="1"/>
        </p:nvPicPr>
        <p:blipFill>
          <a:blip r:embed="rId15"/>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agenda.infn.it/event"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 Id="rId5" Type="http://schemas.openxmlformats.org/officeDocument/2006/relationships/hyperlink" Target="https://doi.org/10.1103/PhysRevAccelBeams.23.072001?_gl=1*vfv11g*_gcl_au*MTYxNTYzMzkwMC4xNzM3MzEyODQw*_ga*MTgyMjE0OTk3LjE3MzczMTI4Mzk.*_ga_ZS5V2B2DR1*MTczNzMxMjg0MC4xLjAuMTczNzMxMjg0MC42MC4wLjM2NDYzNzIxNw.." TargetMode="Externa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US" dirty="0"/>
              <a:t>Muon Cooling and Demonstrator</a:t>
            </a:r>
            <a:endParaRPr lang="en-GB" dirty="0"/>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p:txBody>
          <a:bodyPr>
            <a:normAutofit fontScale="92500" lnSpcReduction="10000"/>
          </a:bodyPr>
          <a:lstStyle/>
          <a:p>
            <a:r>
              <a:rPr lang="en-US" dirty="0"/>
              <a:t>Workshop on FCC-ee and Lepton Collider</a:t>
            </a:r>
          </a:p>
          <a:p>
            <a:r>
              <a:rPr lang="en-US" dirty="0"/>
              <a:t>INFN-LNF, Frascati, 22 January 2025</a:t>
            </a:r>
          </a:p>
          <a:p>
            <a:r>
              <a:rPr lang="en-GB" dirty="0">
                <a:hlinkClick r:id="rId2"/>
              </a:rPr>
              <a:t>https://agenda.infn.it/event</a:t>
            </a:r>
            <a:r>
              <a:rPr lang="en-GB" dirty="0"/>
              <a:t> </a:t>
            </a:r>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p:txBody>
          <a:bodyPr/>
          <a:lstStyle/>
          <a:p>
            <a:r>
              <a:rPr lang="en-US" dirty="0"/>
              <a:t>R. Losito, CERN</a:t>
            </a:r>
            <a:endParaRPr lang="en-GB" dirty="0"/>
          </a:p>
        </p:txBody>
      </p:sp>
      <p:pic>
        <p:nvPicPr>
          <p:cNvPr id="6" name="Image 4">
            <a:extLst>
              <a:ext uri="{FF2B5EF4-FFF2-40B4-BE49-F238E27FC236}">
                <a16:creationId xmlns:a16="http://schemas.microsoft.com/office/drawing/2014/main" id="{AAEEB287-793E-E054-288E-3FD96E376878}"/>
              </a:ext>
            </a:extLst>
          </p:cNvPr>
          <p:cNvPicPr>
            <a:picLocks noChangeAspect="1"/>
          </p:cNvPicPr>
          <p:nvPr/>
        </p:nvPicPr>
        <p:blipFill>
          <a:blip r:embed="rId3"/>
          <a:stretch>
            <a:fillRect/>
          </a:stretch>
        </p:blipFill>
        <p:spPr>
          <a:xfrm>
            <a:off x="10668000" y="105905"/>
            <a:ext cx="910841" cy="910841"/>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FA94BD71-46CD-BD4D-F425-87708B08A8EC}"/>
              </a:ext>
            </a:extLst>
          </p:cNvPr>
          <p:cNvSpPr>
            <a:spLocks noGrp="1"/>
          </p:cNvSpPr>
          <p:nvPr>
            <p:ph idx="1"/>
          </p:nvPr>
        </p:nvSpPr>
        <p:spPr/>
        <p:txBody>
          <a:bodyPr/>
          <a:lstStyle/>
          <a:p>
            <a:r>
              <a:rPr lang="en-US" dirty="0"/>
              <a:t>The first two phases can be hosted in the CTF3 building:</a:t>
            </a:r>
          </a:p>
          <a:p>
            <a:pPr lvl="1"/>
            <a:r>
              <a:rPr lang="en-US" dirty="0"/>
              <a:t>Most of the technical infrastructure is available, </a:t>
            </a:r>
          </a:p>
          <a:p>
            <a:pPr lvl="1"/>
            <a:r>
              <a:rPr lang="en-US" dirty="0"/>
              <a:t>Negligible modifications are needed in the civil engineering structure. </a:t>
            </a:r>
          </a:p>
          <a:p>
            <a:pPr lvl="1"/>
            <a:r>
              <a:rPr lang="en-US" dirty="0"/>
              <a:t>Cryogenics can initially be provided at reduced cost with cryocoolers (at least for the single cell). </a:t>
            </a:r>
          </a:p>
          <a:p>
            <a:pPr lvl="1"/>
            <a:endParaRPr lang="en-US" dirty="0"/>
          </a:p>
          <a:p>
            <a:r>
              <a:rPr lang="en-US" dirty="0"/>
              <a:t>For the demonstrator with beam we are studying two possibilities</a:t>
            </a:r>
          </a:p>
          <a:p>
            <a:pPr lvl="1"/>
            <a:endParaRPr lang="en-US" dirty="0"/>
          </a:p>
          <a:p>
            <a:pPr lvl="1"/>
            <a:r>
              <a:rPr lang="en-US" dirty="0"/>
              <a:t>TT7 (old PS neutrino beam tunnel)</a:t>
            </a:r>
          </a:p>
          <a:p>
            <a:pPr lvl="1"/>
            <a:endParaRPr lang="en-US" dirty="0"/>
          </a:p>
          <a:p>
            <a:pPr lvl="1"/>
            <a:r>
              <a:rPr lang="en-US" dirty="0"/>
              <a:t>CTF3</a:t>
            </a:r>
          </a:p>
        </p:txBody>
      </p:sp>
      <p:sp>
        <p:nvSpPr>
          <p:cNvPr id="4" name="Footer Placeholder 3">
            <a:extLst>
              <a:ext uri="{FF2B5EF4-FFF2-40B4-BE49-F238E27FC236}">
                <a16:creationId xmlns:a16="http://schemas.microsoft.com/office/drawing/2014/main" id="{D9297DAB-F68A-19A8-ABDC-3AD63BA2F15B}"/>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4452CB67-45EE-B2E6-1674-190C84D30EF0}"/>
              </a:ext>
            </a:extLst>
          </p:cNvPr>
          <p:cNvSpPr>
            <a:spLocks noGrp="1"/>
          </p:cNvSpPr>
          <p:nvPr>
            <p:ph type="sldNum" sz="quarter" idx="12"/>
          </p:nvPr>
        </p:nvSpPr>
        <p:spPr/>
        <p:txBody>
          <a:bodyPr/>
          <a:lstStyle/>
          <a:p>
            <a:fld id="{005C7FBA-D4E9-46CA-9321-3ADA2E368FCD}" type="slidenum">
              <a:rPr lang="en-GB" smtClean="0"/>
              <a:t>10</a:t>
            </a:fld>
            <a:endParaRPr lang="en-GB"/>
          </a:p>
        </p:txBody>
      </p:sp>
      <p:sp>
        <p:nvSpPr>
          <p:cNvPr id="9" name="Picture Placeholder 8">
            <a:extLst>
              <a:ext uri="{FF2B5EF4-FFF2-40B4-BE49-F238E27FC236}">
                <a16:creationId xmlns:a16="http://schemas.microsoft.com/office/drawing/2014/main" id="{31B16898-CB00-2C3A-FAE2-5B4F43E04FD2}"/>
              </a:ext>
            </a:extLst>
          </p:cNvPr>
          <p:cNvSpPr>
            <a:spLocks noGrp="1"/>
          </p:cNvSpPr>
          <p:nvPr>
            <p:ph type="pic" sz="quarter" idx="13"/>
          </p:nvPr>
        </p:nvSpPr>
        <p:spPr/>
        <p:txBody>
          <a:bodyPr/>
          <a:lstStyle/>
          <a:p>
            <a:endParaRPr lang="en-GB"/>
          </a:p>
        </p:txBody>
      </p:sp>
      <p:sp>
        <p:nvSpPr>
          <p:cNvPr id="6" name="Title 5">
            <a:extLst>
              <a:ext uri="{FF2B5EF4-FFF2-40B4-BE49-F238E27FC236}">
                <a16:creationId xmlns:a16="http://schemas.microsoft.com/office/drawing/2014/main" id="{4B4F4502-0B47-981B-5CE8-63D07D4E7BE8}"/>
              </a:ext>
            </a:extLst>
          </p:cNvPr>
          <p:cNvSpPr>
            <a:spLocks noGrp="1"/>
          </p:cNvSpPr>
          <p:nvPr>
            <p:ph type="title"/>
          </p:nvPr>
        </p:nvSpPr>
        <p:spPr/>
        <p:txBody>
          <a:bodyPr/>
          <a:lstStyle/>
          <a:p>
            <a:r>
              <a:rPr lang="en-US" dirty="0"/>
              <a:t>Facilities</a:t>
            </a:r>
            <a:endParaRPr lang="en-GB" dirty="0"/>
          </a:p>
        </p:txBody>
      </p:sp>
      <p:pic>
        <p:nvPicPr>
          <p:cNvPr id="7" name="Image 4">
            <a:extLst>
              <a:ext uri="{FF2B5EF4-FFF2-40B4-BE49-F238E27FC236}">
                <a16:creationId xmlns:a16="http://schemas.microsoft.com/office/drawing/2014/main" id="{A5506026-E526-80EF-CCA2-13DF0BE20A19}"/>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11353779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0FE05F-9046-0CF1-19EA-415F1290DCA3}"/>
              </a:ext>
            </a:extLst>
          </p:cNvPr>
          <p:cNvSpPr>
            <a:spLocks noGrp="1"/>
          </p:cNvSpPr>
          <p:nvPr>
            <p:ph idx="1"/>
          </p:nvPr>
        </p:nvSpPr>
        <p:spPr>
          <a:xfrm>
            <a:off x="421105" y="1636295"/>
            <a:ext cx="3525253" cy="4540668"/>
          </a:xfrm>
        </p:spPr>
        <p:txBody>
          <a:bodyPr>
            <a:normAutofit lnSpcReduction="10000"/>
          </a:bodyPr>
          <a:lstStyle/>
          <a:p>
            <a:r>
              <a:rPr lang="en-US" dirty="0"/>
              <a:t>The main advantage of installing a muon beam in TT7 lies with the fact that it does not require a new beam extraction in the PS</a:t>
            </a:r>
          </a:p>
          <a:p>
            <a:endParaRPr lang="en-US" dirty="0"/>
          </a:p>
          <a:p>
            <a:r>
              <a:rPr lang="en-US" dirty="0"/>
              <a:t>A pre-study has found no showstoppers, although a few critical points need to be addressed by a proper CDR work.</a:t>
            </a:r>
            <a:endParaRPr lang="en-GB" dirty="0"/>
          </a:p>
        </p:txBody>
      </p:sp>
      <p:sp>
        <p:nvSpPr>
          <p:cNvPr id="3" name="Footer Placeholder 2">
            <a:extLst>
              <a:ext uri="{FF2B5EF4-FFF2-40B4-BE49-F238E27FC236}">
                <a16:creationId xmlns:a16="http://schemas.microsoft.com/office/drawing/2014/main" id="{5C35A134-ED86-8668-E4F9-5D4DAF917B47}"/>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F7BF35FE-086D-56F4-701F-ADC1E6626A69}"/>
              </a:ext>
            </a:extLst>
          </p:cNvPr>
          <p:cNvSpPr>
            <a:spLocks noGrp="1"/>
          </p:cNvSpPr>
          <p:nvPr>
            <p:ph type="sldNum" sz="quarter" idx="12"/>
          </p:nvPr>
        </p:nvSpPr>
        <p:spPr/>
        <p:txBody>
          <a:bodyPr/>
          <a:lstStyle/>
          <a:p>
            <a:fld id="{005C7FBA-D4E9-46CA-9321-3ADA2E368FCD}" type="slidenum">
              <a:rPr lang="en-GB" smtClean="0"/>
              <a:t>11</a:t>
            </a:fld>
            <a:endParaRPr lang="en-GB"/>
          </a:p>
        </p:txBody>
      </p:sp>
      <p:sp>
        <p:nvSpPr>
          <p:cNvPr id="5" name="Picture Placeholder 4">
            <a:extLst>
              <a:ext uri="{FF2B5EF4-FFF2-40B4-BE49-F238E27FC236}">
                <a16:creationId xmlns:a16="http://schemas.microsoft.com/office/drawing/2014/main" id="{EA133F57-D0C3-ECF6-3EFA-3D6F6EAAE250}"/>
              </a:ext>
            </a:extLst>
          </p:cNvPr>
          <p:cNvSpPr>
            <a:spLocks noGrp="1"/>
          </p:cNvSpPr>
          <p:nvPr>
            <p:ph type="pic" sz="quarter" idx="13"/>
          </p:nvPr>
        </p:nvSpPr>
        <p:spPr/>
        <p:txBody>
          <a:bodyPr/>
          <a:lstStyle/>
          <a:p>
            <a:endParaRPr lang="en-GB"/>
          </a:p>
        </p:txBody>
      </p:sp>
      <p:sp>
        <p:nvSpPr>
          <p:cNvPr id="6" name="Title 5">
            <a:extLst>
              <a:ext uri="{FF2B5EF4-FFF2-40B4-BE49-F238E27FC236}">
                <a16:creationId xmlns:a16="http://schemas.microsoft.com/office/drawing/2014/main" id="{46F18093-8239-C4E8-1E17-170C1D2E39F0}"/>
              </a:ext>
            </a:extLst>
          </p:cNvPr>
          <p:cNvSpPr>
            <a:spLocks noGrp="1"/>
          </p:cNvSpPr>
          <p:nvPr>
            <p:ph type="title"/>
          </p:nvPr>
        </p:nvSpPr>
        <p:spPr/>
        <p:txBody>
          <a:bodyPr/>
          <a:lstStyle/>
          <a:p>
            <a:r>
              <a:rPr lang="en-US" dirty="0"/>
              <a:t>TT7 Facility</a:t>
            </a:r>
            <a:endParaRPr lang="en-GB" dirty="0"/>
          </a:p>
        </p:txBody>
      </p:sp>
      <p:pic>
        <p:nvPicPr>
          <p:cNvPr id="7" name="Picture 6">
            <a:extLst>
              <a:ext uri="{FF2B5EF4-FFF2-40B4-BE49-F238E27FC236}">
                <a16:creationId xmlns:a16="http://schemas.microsoft.com/office/drawing/2014/main" id="{66ABF609-9C00-2A21-DB0B-9D23EBC9158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98288" y="1409574"/>
            <a:ext cx="8162080" cy="5055883"/>
          </a:xfrm>
          <a:prstGeom prst="rect">
            <a:avLst/>
          </a:prstGeom>
          <a:noFill/>
          <a:ln>
            <a:noFill/>
          </a:ln>
        </p:spPr>
      </p:pic>
    </p:spTree>
    <p:extLst>
      <p:ext uri="{BB962C8B-B14F-4D97-AF65-F5344CB8AC3E}">
        <p14:creationId xmlns:p14="http://schemas.microsoft.com/office/powerpoint/2010/main" val="1158459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BE630FD-3961-0F2C-CABA-1EEA2E0E5196}"/>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4CA6EE70-D3F3-4D42-4969-7F6544271C6D}"/>
              </a:ext>
            </a:extLst>
          </p:cNvPr>
          <p:cNvSpPr>
            <a:spLocks noGrp="1"/>
          </p:cNvSpPr>
          <p:nvPr>
            <p:ph type="sldNum" sz="quarter" idx="12"/>
          </p:nvPr>
        </p:nvSpPr>
        <p:spPr/>
        <p:txBody>
          <a:bodyPr/>
          <a:lstStyle/>
          <a:p>
            <a:fld id="{005C7FBA-D4E9-46CA-9321-3ADA2E368FCD}" type="slidenum">
              <a:rPr lang="en-GB" smtClean="0"/>
              <a:t>12</a:t>
            </a:fld>
            <a:endParaRPr lang="en-GB"/>
          </a:p>
        </p:txBody>
      </p:sp>
      <p:sp>
        <p:nvSpPr>
          <p:cNvPr id="5" name="Picture Placeholder 4">
            <a:extLst>
              <a:ext uri="{FF2B5EF4-FFF2-40B4-BE49-F238E27FC236}">
                <a16:creationId xmlns:a16="http://schemas.microsoft.com/office/drawing/2014/main" id="{BE7A678F-BD01-15FD-B5A5-C959EE388BCB}"/>
              </a:ext>
            </a:extLst>
          </p:cNvPr>
          <p:cNvSpPr>
            <a:spLocks noGrp="1"/>
          </p:cNvSpPr>
          <p:nvPr>
            <p:ph type="pic" sz="quarter" idx="13"/>
          </p:nvPr>
        </p:nvSpPr>
        <p:spPr/>
        <p:txBody>
          <a:bodyPr/>
          <a:lstStyle/>
          <a:p>
            <a:endParaRPr lang="en-GB"/>
          </a:p>
        </p:txBody>
      </p:sp>
      <p:sp>
        <p:nvSpPr>
          <p:cNvPr id="6" name="Title 5">
            <a:extLst>
              <a:ext uri="{FF2B5EF4-FFF2-40B4-BE49-F238E27FC236}">
                <a16:creationId xmlns:a16="http://schemas.microsoft.com/office/drawing/2014/main" id="{B185230A-6CB0-55A3-D1C1-A7CCDA5AB391}"/>
              </a:ext>
            </a:extLst>
          </p:cNvPr>
          <p:cNvSpPr>
            <a:spLocks noGrp="1"/>
          </p:cNvSpPr>
          <p:nvPr>
            <p:ph type="title"/>
          </p:nvPr>
        </p:nvSpPr>
        <p:spPr/>
        <p:txBody>
          <a:bodyPr/>
          <a:lstStyle/>
          <a:p>
            <a:r>
              <a:rPr lang="en-US" dirty="0"/>
              <a:t>TT7 Facility</a:t>
            </a:r>
            <a:endParaRPr lang="en-GB" dirty="0"/>
          </a:p>
        </p:txBody>
      </p:sp>
      <p:sp>
        <p:nvSpPr>
          <p:cNvPr id="9" name="Content Placeholder 8">
            <a:extLst>
              <a:ext uri="{FF2B5EF4-FFF2-40B4-BE49-F238E27FC236}">
                <a16:creationId xmlns:a16="http://schemas.microsoft.com/office/drawing/2014/main" id="{0D23072B-AA1C-AA57-B1C9-DC3290BA298F}"/>
              </a:ext>
            </a:extLst>
          </p:cNvPr>
          <p:cNvSpPr>
            <a:spLocks noGrp="1"/>
          </p:cNvSpPr>
          <p:nvPr>
            <p:ph idx="1"/>
          </p:nvPr>
        </p:nvSpPr>
        <p:spPr/>
        <p:txBody>
          <a:bodyPr/>
          <a:lstStyle/>
          <a:p>
            <a:endParaRPr lang="en-GB" dirty="0"/>
          </a:p>
        </p:txBody>
      </p:sp>
      <p:grpSp>
        <p:nvGrpSpPr>
          <p:cNvPr id="27" name="Group 26">
            <a:extLst>
              <a:ext uri="{FF2B5EF4-FFF2-40B4-BE49-F238E27FC236}">
                <a16:creationId xmlns:a16="http://schemas.microsoft.com/office/drawing/2014/main" id="{4CF10317-5917-D42D-CD3F-6390C78BE6F3}"/>
              </a:ext>
            </a:extLst>
          </p:cNvPr>
          <p:cNvGrpSpPr/>
          <p:nvPr/>
        </p:nvGrpSpPr>
        <p:grpSpPr>
          <a:xfrm>
            <a:off x="1694537" y="1825625"/>
            <a:ext cx="8080954" cy="4600809"/>
            <a:chOff x="1694537" y="1825625"/>
            <a:chExt cx="8080954" cy="4600809"/>
          </a:xfrm>
        </p:grpSpPr>
        <p:pic>
          <p:nvPicPr>
            <p:cNvPr id="10" name="Picture 9">
              <a:extLst>
                <a:ext uri="{FF2B5EF4-FFF2-40B4-BE49-F238E27FC236}">
                  <a16:creationId xmlns:a16="http://schemas.microsoft.com/office/drawing/2014/main" id="{17A01282-BD83-0219-07A8-2EDF7D0A099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3450" y="1980861"/>
              <a:ext cx="7200800" cy="4445573"/>
            </a:xfrm>
            <a:prstGeom prst="rect">
              <a:avLst/>
            </a:prstGeom>
            <a:noFill/>
            <a:ln>
              <a:noFill/>
            </a:ln>
          </p:spPr>
        </p:pic>
        <p:sp>
          <p:nvSpPr>
            <p:cNvPr id="11" name="Rectangle 10">
              <a:extLst>
                <a:ext uri="{FF2B5EF4-FFF2-40B4-BE49-F238E27FC236}">
                  <a16:creationId xmlns:a16="http://schemas.microsoft.com/office/drawing/2014/main" id="{8D8EDDD4-0D74-9FB4-6919-B5BE31CA91C8}"/>
                </a:ext>
              </a:extLst>
            </p:cNvPr>
            <p:cNvSpPr/>
            <p:nvPr/>
          </p:nvSpPr>
          <p:spPr>
            <a:xfrm>
              <a:off x="6554438" y="4855209"/>
              <a:ext cx="504056" cy="15917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CH" sz="1200" dirty="0"/>
                <a:t>TT2</a:t>
              </a:r>
              <a:endParaRPr lang="en-GB" sz="1200" dirty="0"/>
            </a:p>
          </p:txBody>
        </p:sp>
        <p:sp>
          <p:nvSpPr>
            <p:cNvPr id="12" name="Rectangle 11">
              <a:extLst>
                <a:ext uri="{FF2B5EF4-FFF2-40B4-BE49-F238E27FC236}">
                  <a16:creationId xmlns:a16="http://schemas.microsoft.com/office/drawing/2014/main" id="{B965D2A9-CD8E-7EBE-1E75-05CB39B2355F}"/>
                </a:ext>
              </a:extLst>
            </p:cNvPr>
            <p:cNvSpPr/>
            <p:nvPr/>
          </p:nvSpPr>
          <p:spPr>
            <a:xfrm>
              <a:off x="4555903" y="4855209"/>
              <a:ext cx="504056" cy="159178"/>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CH" sz="1200" dirty="0"/>
                <a:t>TT1</a:t>
              </a:r>
              <a:endParaRPr lang="en-GB" sz="1200" dirty="0"/>
            </a:p>
          </p:txBody>
        </p:sp>
        <p:sp>
          <p:nvSpPr>
            <p:cNvPr id="13" name="Rectangle 12">
              <a:extLst>
                <a:ext uri="{FF2B5EF4-FFF2-40B4-BE49-F238E27FC236}">
                  <a16:creationId xmlns:a16="http://schemas.microsoft.com/office/drawing/2014/main" id="{54C2BA38-1464-CAE2-CE5E-C3282CB0C851}"/>
                </a:ext>
              </a:extLst>
            </p:cNvPr>
            <p:cNvSpPr/>
            <p:nvPr/>
          </p:nvSpPr>
          <p:spPr>
            <a:xfrm>
              <a:off x="1694537" y="3364176"/>
              <a:ext cx="504056" cy="159178"/>
            </a:xfrm>
            <a:prstGeom prst="rect">
              <a:avLst/>
            </a:prstGeom>
            <a:gradFill>
              <a:gsLst>
                <a:gs pos="0">
                  <a:srgbClr val="FFC000"/>
                </a:gs>
                <a:gs pos="40000">
                  <a:srgbClr val="FFC000"/>
                </a:gs>
                <a:gs pos="47000">
                  <a:srgbClr val="FFC000"/>
                </a:gs>
                <a:gs pos="100000">
                  <a:srgbClr val="FFC000">
                    <a:alpha val="40000"/>
                    <a:lumMod val="95000"/>
                    <a:lumOff val="5000"/>
                  </a:srgbClr>
                </a:gs>
              </a:gsLst>
              <a:lin ang="5400000" scaled="1"/>
            </a:gra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CH" sz="1200" dirty="0"/>
                <a:t>TT7</a:t>
              </a:r>
              <a:endParaRPr lang="en-GB" sz="1200" dirty="0"/>
            </a:p>
          </p:txBody>
        </p:sp>
        <p:sp>
          <p:nvSpPr>
            <p:cNvPr id="14" name="Rectangle 13">
              <a:extLst>
                <a:ext uri="{FF2B5EF4-FFF2-40B4-BE49-F238E27FC236}">
                  <a16:creationId xmlns:a16="http://schemas.microsoft.com/office/drawing/2014/main" id="{37A74886-5E4A-B3FA-4282-EDD7F76134B2}"/>
                </a:ext>
              </a:extLst>
            </p:cNvPr>
            <p:cNvSpPr/>
            <p:nvPr/>
          </p:nvSpPr>
          <p:spPr>
            <a:xfrm>
              <a:off x="8407339" y="3581454"/>
              <a:ext cx="1368152" cy="402604"/>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CH" sz="1200" dirty="0"/>
                <a:t>TT6</a:t>
              </a:r>
            </a:p>
            <a:p>
              <a:pPr algn="ctr"/>
              <a:r>
                <a:rPr lang="fr-CH" sz="1200" dirty="0"/>
                <a:t>(for information)</a:t>
              </a:r>
              <a:endParaRPr lang="en-GB" sz="1200" dirty="0"/>
            </a:p>
          </p:txBody>
        </p:sp>
        <p:cxnSp>
          <p:nvCxnSpPr>
            <p:cNvPr id="15" name="Straight Arrow Connector 14">
              <a:extLst>
                <a:ext uri="{FF2B5EF4-FFF2-40B4-BE49-F238E27FC236}">
                  <a16:creationId xmlns:a16="http://schemas.microsoft.com/office/drawing/2014/main" id="{AD1D1335-E186-9B97-ECBB-203BD3DB121C}"/>
                </a:ext>
              </a:extLst>
            </p:cNvPr>
            <p:cNvCxnSpPr>
              <a:cxnSpLocks/>
            </p:cNvCxnSpPr>
            <p:nvPr/>
          </p:nvCxnSpPr>
          <p:spPr>
            <a:xfrm flipH="1" flipV="1">
              <a:off x="3239880" y="2294851"/>
              <a:ext cx="616542" cy="474209"/>
            </a:xfrm>
            <a:prstGeom prst="straightConnector1">
              <a:avLst/>
            </a:prstGeom>
            <a:ln>
              <a:tailEnd type="triangle"/>
            </a:ln>
            <a:effectLst>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16" name="Rectangle 15">
              <a:extLst>
                <a:ext uri="{FF2B5EF4-FFF2-40B4-BE49-F238E27FC236}">
                  <a16:creationId xmlns:a16="http://schemas.microsoft.com/office/drawing/2014/main" id="{BD21511D-2B81-8785-2997-107D5D5831F1}"/>
                </a:ext>
              </a:extLst>
            </p:cNvPr>
            <p:cNvSpPr/>
            <p:nvPr/>
          </p:nvSpPr>
          <p:spPr>
            <a:xfrm>
              <a:off x="2709759" y="1825625"/>
              <a:ext cx="648072" cy="2880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CH" dirty="0"/>
                <a:t>SPS</a:t>
              </a:r>
              <a:endParaRPr lang="en-GB" dirty="0"/>
            </a:p>
          </p:txBody>
        </p:sp>
        <p:sp>
          <p:nvSpPr>
            <p:cNvPr id="17" name="Rectangle 16">
              <a:extLst>
                <a:ext uri="{FF2B5EF4-FFF2-40B4-BE49-F238E27FC236}">
                  <a16:creationId xmlns:a16="http://schemas.microsoft.com/office/drawing/2014/main" id="{30392493-865D-3058-A66A-D93531CC5B70}"/>
                </a:ext>
              </a:extLst>
            </p:cNvPr>
            <p:cNvSpPr/>
            <p:nvPr/>
          </p:nvSpPr>
          <p:spPr>
            <a:xfrm>
              <a:off x="6166143" y="4645158"/>
              <a:ext cx="1076672" cy="1080120"/>
            </a:xfrm>
            <a:prstGeom prst="rect">
              <a:avLst/>
            </a:prstGeom>
            <a:noFill/>
            <a:ln w="190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18" name="Rectangle 17">
              <a:extLst>
                <a:ext uri="{FF2B5EF4-FFF2-40B4-BE49-F238E27FC236}">
                  <a16:creationId xmlns:a16="http://schemas.microsoft.com/office/drawing/2014/main" id="{6095C9B6-0507-D0EF-A288-038367AC8BD4}"/>
                </a:ext>
              </a:extLst>
            </p:cNvPr>
            <p:cNvSpPr/>
            <p:nvPr/>
          </p:nvSpPr>
          <p:spPr>
            <a:xfrm>
              <a:off x="2493735" y="2988974"/>
              <a:ext cx="2736304" cy="1512167"/>
            </a:xfrm>
            <a:prstGeom prst="rect">
              <a:avLst/>
            </a:prstGeom>
            <a:noFill/>
            <a:ln w="190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19" name="Rectangle 18">
              <a:extLst>
                <a:ext uri="{FF2B5EF4-FFF2-40B4-BE49-F238E27FC236}">
                  <a16:creationId xmlns:a16="http://schemas.microsoft.com/office/drawing/2014/main" id="{B6C7DF66-BEE3-6172-3F8B-2B520EB6F7A9}"/>
                </a:ext>
              </a:extLst>
            </p:cNvPr>
            <p:cNvSpPr/>
            <p:nvPr/>
          </p:nvSpPr>
          <p:spPr>
            <a:xfrm>
              <a:off x="5146752" y="4083876"/>
              <a:ext cx="1076672" cy="1080120"/>
            </a:xfrm>
            <a:prstGeom prst="rect">
              <a:avLst/>
            </a:prstGeom>
            <a:noFill/>
            <a:ln w="190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20" name="TextBox 17">
              <a:extLst>
                <a:ext uri="{FF2B5EF4-FFF2-40B4-BE49-F238E27FC236}">
                  <a16:creationId xmlns:a16="http://schemas.microsoft.com/office/drawing/2014/main" id="{8E638BED-8265-BAB3-1809-A7D7AA67C337}"/>
                </a:ext>
              </a:extLst>
            </p:cNvPr>
            <p:cNvSpPr txBox="1"/>
            <p:nvPr/>
          </p:nvSpPr>
          <p:spPr>
            <a:xfrm>
              <a:off x="7260012" y="4501141"/>
              <a:ext cx="1033670" cy="200055"/>
            </a:xfrm>
            <a:prstGeom prst="rect">
              <a:avLst/>
            </a:prstGeom>
            <a:solidFill>
              <a:schemeClr val="bg1"/>
            </a:solid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700" i="1" dirty="0"/>
                <a:t>Transfer line in TT2</a:t>
              </a:r>
            </a:p>
          </p:txBody>
        </p:sp>
        <p:sp>
          <p:nvSpPr>
            <p:cNvPr id="21" name="TextBox 18">
              <a:extLst>
                <a:ext uri="{FF2B5EF4-FFF2-40B4-BE49-F238E27FC236}">
                  <a16:creationId xmlns:a16="http://schemas.microsoft.com/office/drawing/2014/main" id="{161B0F16-6EB3-31EC-FFDA-9A614631B090}"/>
                </a:ext>
              </a:extLst>
            </p:cNvPr>
            <p:cNvSpPr txBox="1"/>
            <p:nvPr/>
          </p:nvSpPr>
          <p:spPr>
            <a:xfrm>
              <a:off x="4470180" y="2527687"/>
              <a:ext cx="1033670" cy="415498"/>
            </a:xfrm>
            <a:prstGeom prst="rect">
              <a:avLst/>
            </a:prstGeom>
            <a:solidFill>
              <a:schemeClr val="bg1"/>
            </a:solid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700" i="1" dirty="0"/>
                <a:t>Transfer line in TT7</a:t>
              </a:r>
            </a:p>
            <a:p>
              <a:pPr algn="ctr"/>
              <a:r>
                <a:rPr lang="en-US" sz="700" i="1" dirty="0"/>
                <a:t>Demonstrator in TT7</a:t>
              </a:r>
            </a:p>
            <a:p>
              <a:pPr algn="ctr"/>
              <a:r>
                <a:rPr lang="en-US" sz="700" i="1" dirty="0"/>
                <a:t>Service building</a:t>
              </a:r>
            </a:p>
          </p:txBody>
        </p:sp>
        <p:sp>
          <p:nvSpPr>
            <p:cNvPr id="22" name="TextBox 19">
              <a:extLst>
                <a:ext uri="{FF2B5EF4-FFF2-40B4-BE49-F238E27FC236}">
                  <a16:creationId xmlns:a16="http://schemas.microsoft.com/office/drawing/2014/main" id="{034300D0-6879-54D4-09EE-8C14A85041B3}"/>
                </a:ext>
              </a:extLst>
            </p:cNvPr>
            <p:cNvSpPr txBox="1"/>
            <p:nvPr/>
          </p:nvSpPr>
          <p:spPr>
            <a:xfrm>
              <a:off x="6119226" y="3883821"/>
              <a:ext cx="1033670" cy="200055"/>
            </a:xfrm>
            <a:prstGeom prst="rect">
              <a:avLst/>
            </a:prstGeom>
            <a:solidFill>
              <a:schemeClr val="bg1"/>
            </a:solid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700" i="1" dirty="0"/>
                <a:t>Junction TT1/TT7</a:t>
              </a:r>
            </a:p>
          </p:txBody>
        </p:sp>
        <p:sp>
          <p:nvSpPr>
            <p:cNvPr id="23" name="TextBox 10">
              <a:extLst>
                <a:ext uri="{FF2B5EF4-FFF2-40B4-BE49-F238E27FC236}">
                  <a16:creationId xmlns:a16="http://schemas.microsoft.com/office/drawing/2014/main" id="{5B6C993D-98C3-6B52-EBE2-88CC7CD3B584}"/>
                </a:ext>
              </a:extLst>
            </p:cNvPr>
            <p:cNvSpPr txBox="1"/>
            <p:nvPr/>
          </p:nvSpPr>
          <p:spPr>
            <a:xfrm rot="2303049">
              <a:off x="3174894" y="2414295"/>
              <a:ext cx="1066800" cy="123111"/>
            </a:xfrm>
            <a:prstGeom prst="rect">
              <a:avLst/>
            </a:prstGeom>
            <a:noFill/>
          </p:spPr>
          <p:txBody>
            <a:bodyPr wrap="square" tIns="0" bIns="0"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CH" sz="800" dirty="0">
                  <a:solidFill>
                    <a:schemeClr val="accent1"/>
                  </a:solidFill>
                </a:rPr>
                <a:t>(downstream TT2)</a:t>
              </a:r>
              <a:endParaRPr lang="en-GB" sz="800" dirty="0">
                <a:solidFill>
                  <a:schemeClr val="accent1"/>
                </a:solidFill>
              </a:endParaRPr>
            </a:p>
          </p:txBody>
        </p:sp>
        <p:sp>
          <p:nvSpPr>
            <p:cNvPr id="24" name="TextBox 11">
              <a:extLst>
                <a:ext uri="{FF2B5EF4-FFF2-40B4-BE49-F238E27FC236}">
                  <a16:creationId xmlns:a16="http://schemas.microsoft.com/office/drawing/2014/main" id="{A6ECF594-EA46-2CE6-46DD-EDCBC40C5BF8}"/>
                </a:ext>
              </a:extLst>
            </p:cNvPr>
            <p:cNvSpPr txBox="1"/>
            <p:nvPr/>
          </p:nvSpPr>
          <p:spPr>
            <a:xfrm rot="2303049">
              <a:off x="7272470" y="5511096"/>
              <a:ext cx="1066800" cy="123111"/>
            </a:xfrm>
            <a:prstGeom prst="rect">
              <a:avLst/>
            </a:prstGeom>
            <a:noFill/>
          </p:spPr>
          <p:txBody>
            <a:bodyPr wrap="square" tIns="0" bIns="0"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CH" sz="800" dirty="0">
                  <a:solidFill>
                    <a:schemeClr val="accent1"/>
                  </a:solidFill>
                </a:rPr>
                <a:t>(upstream TT2)</a:t>
              </a:r>
              <a:endParaRPr lang="en-GB" sz="800" dirty="0">
                <a:solidFill>
                  <a:schemeClr val="accent1"/>
                </a:solidFill>
              </a:endParaRPr>
            </a:p>
          </p:txBody>
        </p:sp>
        <p:cxnSp>
          <p:nvCxnSpPr>
            <p:cNvPr id="25" name="Straight Arrow Connector 24">
              <a:extLst>
                <a:ext uri="{FF2B5EF4-FFF2-40B4-BE49-F238E27FC236}">
                  <a16:creationId xmlns:a16="http://schemas.microsoft.com/office/drawing/2014/main" id="{8E20D829-CC6C-464D-EC19-C094CDA18FB2}"/>
                </a:ext>
              </a:extLst>
            </p:cNvPr>
            <p:cNvCxnSpPr>
              <a:cxnSpLocks/>
            </p:cNvCxnSpPr>
            <p:nvPr/>
          </p:nvCxnSpPr>
          <p:spPr>
            <a:xfrm>
              <a:off x="7347498" y="5387480"/>
              <a:ext cx="675414" cy="529464"/>
            </a:xfrm>
            <a:prstGeom prst="straightConnector1">
              <a:avLst/>
            </a:prstGeom>
            <a:ln>
              <a:tailEnd type="triangle"/>
            </a:ln>
            <a:effectLst>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26" name="Rectangle 25">
              <a:extLst>
                <a:ext uri="{FF2B5EF4-FFF2-40B4-BE49-F238E27FC236}">
                  <a16:creationId xmlns:a16="http://schemas.microsoft.com/office/drawing/2014/main" id="{19248828-25E2-150D-1EC6-20A7B9028C0E}"/>
                </a:ext>
              </a:extLst>
            </p:cNvPr>
            <p:cNvSpPr/>
            <p:nvPr/>
          </p:nvSpPr>
          <p:spPr>
            <a:xfrm>
              <a:off x="8002583" y="5973566"/>
              <a:ext cx="648072" cy="2880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CH" dirty="0"/>
                <a:t>PS</a:t>
              </a:r>
              <a:endParaRPr lang="en-GB" dirty="0"/>
            </a:p>
          </p:txBody>
        </p:sp>
      </p:grpSp>
    </p:spTree>
    <p:extLst>
      <p:ext uri="{BB962C8B-B14F-4D97-AF65-F5344CB8AC3E}">
        <p14:creationId xmlns:p14="http://schemas.microsoft.com/office/powerpoint/2010/main" val="3591906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A6E3382D-A647-2138-BD4C-72C0279CA044}"/>
              </a:ext>
            </a:extLst>
          </p:cNvPr>
          <p:cNvSpPr>
            <a:spLocks noGrp="1"/>
          </p:cNvSpPr>
          <p:nvPr>
            <p:ph sz="half" idx="1"/>
          </p:nvPr>
        </p:nvSpPr>
        <p:spPr/>
        <p:txBody>
          <a:bodyPr/>
          <a:lstStyle/>
          <a:p>
            <a:endParaRPr lang="en-US" dirty="0"/>
          </a:p>
          <a:p>
            <a:endParaRPr lang="en-US" dirty="0"/>
          </a:p>
          <a:p>
            <a:r>
              <a:rPr lang="en-US" dirty="0"/>
              <a:t>There are a few issues to solve with the passage of personnel and materials, but no major issue. </a:t>
            </a:r>
          </a:p>
          <a:p>
            <a:endParaRPr lang="en-GB" dirty="0"/>
          </a:p>
        </p:txBody>
      </p:sp>
      <p:sp>
        <p:nvSpPr>
          <p:cNvPr id="3" name="Footer Placeholder 2">
            <a:extLst>
              <a:ext uri="{FF2B5EF4-FFF2-40B4-BE49-F238E27FC236}">
                <a16:creationId xmlns:a16="http://schemas.microsoft.com/office/drawing/2014/main" id="{B9B2C215-88E4-398F-88A9-54BDDBC67AA7}"/>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C3130A44-D35C-0EB2-B26E-3BE5B61103FC}"/>
              </a:ext>
            </a:extLst>
          </p:cNvPr>
          <p:cNvSpPr>
            <a:spLocks noGrp="1"/>
          </p:cNvSpPr>
          <p:nvPr>
            <p:ph type="sldNum" sz="quarter" idx="12"/>
          </p:nvPr>
        </p:nvSpPr>
        <p:spPr/>
        <p:txBody>
          <a:bodyPr/>
          <a:lstStyle/>
          <a:p>
            <a:fld id="{005C7FBA-D4E9-46CA-9321-3ADA2E368FCD}" type="slidenum">
              <a:rPr lang="en-GB" smtClean="0"/>
              <a:t>13</a:t>
            </a:fld>
            <a:endParaRPr lang="en-GB"/>
          </a:p>
        </p:txBody>
      </p:sp>
      <p:sp>
        <p:nvSpPr>
          <p:cNvPr id="10" name="Picture Placeholder 9">
            <a:extLst>
              <a:ext uri="{FF2B5EF4-FFF2-40B4-BE49-F238E27FC236}">
                <a16:creationId xmlns:a16="http://schemas.microsoft.com/office/drawing/2014/main" id="{BE3DF2B6-0045-DE30-ED69-F711663DA5B4}"/>
              </a:ext>
            </a:extLst>
          </p:cNvPr>
          <p:cNvSpPr>
            <a:spLocks noGrp="1"/>
          </p:cNvSpPr>
          <p:nvPr>
            <p:ph type="pic" sz="quarter" idx="13"/>
          </p:nvPr>
        </p:nvSpPr>
        <p:spPr/>
        <p:txBody>
          <a:bodyPr/>
          <a:lstStyle/>
          <a:p>
            <a:endParaRPr lang="en-GB"/>
          </a:p>
        </p:txBody>
      </p:sp>
      <p:sp>
        <p:nvSpPr>
          <p:cNvPr id="7" name="Title 6">
            <a:extLst>
              <a:ext uri="{FF2B5EF4-FFF2-40B4-BE49-F238E27FC236}">
                <a16:creationId xmlns:a16="http://schemas.microsoft.com/office/drawing/2014/main" id="{AB90EB0A-2AE0-60CA-EF24-FDC352C80F3F}"/>
              </a:ext>
            </a:extLst>
          </p:cNvPr>
          <p:cNvSpPr>
            <a:spLocks noGrp="1"/>
          </p:cNvSpPr>
          <p:nvPr>
            <p:ph type="title"/>
          </p:nvPr>
        </p:nvSpPr>
        <p:spPr/>
        <p:txBody>
          <a:bodyPr/>
          <a:lstStyle/>
          <a:p>
            <a:r>
              <a:rPr lang="en-GB" dirty="0"/>
              <a:t>TT7 Facility</a:t>
            </a:r>
          </a:p>
        </p:txBody>
      </p:sp>
      <p:pic>
        <p:nvPicPr>
          <p:cNvPr id="11" name="Content Placeholder 10">
            <a:extLst>
              <a:ext uri="{FF2B5EF4-FFF2-40B4-BE49-F238E27FC236}">
                <a16:creationId xmlns:a16="http://schemas.microsoft.com/office/drawing/2014/main" id="{7002616C-CC02-8F45-761E-A5AB85098BEA}"/>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12660" r="16346" b="4793"/>
          <a:stretch/>
        </p:blipFill>
        <p:spPr bwMode="auto">
          <a:xfrm>
            <a:off x="6193947" y="2056397"/>
            <a:ext cx="5138105" cy="388979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19489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8ED087E-6668-D522-8CF1-C98BB0AD706A}"/>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A5FCDA00-30CD-19C2-BA3F-6F9670C6B67D}"/>
              </a:ext>
            </a:extLst>
          </p:cNvPr>
          <p:cNvSpPr>
            <a:spLocks noGrp="1"/>
          </p:cNvSpPr>
          <p:nvPr>
            <p:ph type="sldNum" sz="quarter" idx="12"/>
          </p:nvPr>
        </p:nvSpPr>
        <p:spPr/>
        <p:txBody>
          <a:bodyPr/>
          <a:lstStyle/>
          <a:p>
            <a:fld id="{005C7FBA-D4E9-46CA-9321-3ADA2E368FCD}" type="slidenum">
              <a:rPr lang="en-GB" smtClean="0"/>
              <a:t>14</a:t>
            </a:fld>
            <a:endParaRPr lang="en-GB"/>
          </a:p>
        </p:txBody>
      </p:sp>
      <p:sp>
        <p:nvSpPr>
          <p:cNvPr id="6" name="Picture Placeholder 5">
            <a:extLst>
              <a:ext uri="{FF2B5EF4-FFF2-40B4-BE49-F238E27FC236}">
                <a16:creationId xmlns:a16="http://schemas.microsoft.com/office/drawing/2014/main" id="{540153ED-CFFF-7EF7-FF17-E4E70596581E}"/>
              </a:ext>
            </a:extLst>
          </p:cNvPr>
          <p:cNvSpPr>
            <a:spLocks noGrp="1"/>
          </p:cNvSpPr>
          <p:nvPr>
            <p:ph type="pic" sz="quarter" idx="13"/>
          </p:nvPr>
        </p:nvSpPr>
        <p:spPr/>
        <p:txBody>
          <a:bodyPr/>
          <a:lstStyle/>
          <a:p>
            <a:endParaRPr lang="en-GB"/>
          </a:p>
        </p:txBody>
      </p:sp>
      <p:sp>
        <p:nvSpPr>
          <p:cNvPr id="7" name="Title 6">
            <a:extLst>
              <a:ext uri="{FF2B5EF4-FFF2-40B4-BE49-F238E27FC236}">
                <a16:creationId xmlns:a16="http://schemas.microsoft.com/office/drawing/2014/main" id="{FE141358-636D-BB77-549C-D31B4FDAA628}"/>
              </a:ext>
            </a:extLst>
          </p:cNvPr>
          <p:cNvSpPr>
            <a:spLocks noGrp="1"/>
          </p:cNvSpPr>
          <p:nvPr>
            <p:ph type="title"/>
          </p:nvPr>
        </p:nvSpPr>
        <p:spPr/>
        <p:txBody>
          <a:bodyPr/>
          <a:lstStyle/>
          <a:p>
            <a:r>
              <a:rPr lang="en-US" dirty="0"/>
              <a:t>TT7 Facility</a:t>
            </a:r>
            <a:endParaRPr lang="en-GB" dirty="0"/>
          </a:p>
        </p:txBody>
      </p:sp>
      <p:grpSp>
        <p:nvGrpSpPr>
          <p:cNvPr id="39" name="Group 38">
            <a:extLst>
              <a:ext uri="{FF2B5EF4-FFF2-40B4-BE49-F238E27FC236}">
                <a16:creationId xmlns:a16="http://schemas.microsoft.com/office/drawing/2014/main" id="{B4728249-F726-03A0-C524-64DEEA3242DD}"/>
              </a:ext>
            </a:extLst>
          </p:cNvPr>
          <p:cNvGrpSpPr/>
          <p:nvPr/>
        </p:nvGrpSpPr>
        <p:grpSpPr>
          <a:xfrm>
            <a:off x="624870" y="1795515"/>
            <a:ext cx="11033729" cy="4697360"/>
            <a:chOff x="3406171" y="2374675"/>
            <a:chExt cx="7431226" cy="3266970"/>
          </a:xfrm>
        </p:grpSpPr>
        <p:pic>
          <p:nvPicPr>
            <p:cNvPr id="8" name="Picture 7">
              <a:extLst>
                <a:ext uri="{FF2B5EF4-FFF2-40B4-BE49-F238E27FC236}">
                  <a16:creationId xmlns:a16="http://schemas.microsoft.com/office/drawing/2014/main" id="{44461961-09C9-D8F8-E174-1280D216D87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06171" y="2374675"/>
              <a:ext cx="7431226" cy="2665391"/>
            </a:xfrm>
            <a:prstGeom prst="rect">
              <a:avLst/>
            </a:prstGeom>
            <a:noFill/>
            <a:ln>
              <a:noFill/>
            </a:ln>
          </p:spPr>
        </p:pic>
        <p:sp>
          <p:nvSpPr>
            <p:cNvPr id="10" name="TextBox 9">
              <a:extLst>
                <a:ext uri="{FF2B5EF4-FFF2-40B4-BE49-F238E27FC236}">
                  <a16:creationId xmlns:a16="http://schemas.microsoft.com/office/drawing/2014/main" id="{64CB1DAD-22A3-0785-0A1E-A2014053DB49}"/>
                </a:ext>
              </a:extLst>
            </p:cNvPr>
            <p:cNvSpPr txBox="1"/>
            <p:nvPr/>
          </p:nvSpPr>
          <p:spPr>
            <a:xfrm rot="198493">
              <a:off x="8836482" y="4872246"/>
              <a:ext cx="648072" cy="184666"/>
            </a:xfrm>
            <a:prstGeom prst="rect">
              <a:avLst/>
            </a:prstGeom>
            <a:noFill/>
          </p:spPr>
          <p:txBody>
            <a:bodyPr wrap="square" rtlCol="0">
              <a:spAutoFit/>
            </a:bodyPr>
            <a:lstStyle/>
            <a:p>
              <a:pPr algn="ctr"/>
              <a:r>
                <a:rPr lang="fr-CH" sz="600" b="1" dirty="0"/>
                <a:t>Beam dump</a:t>
              </a:r>
              <a:endParaRPr lang="en-GB" sz="600" b="1" dirty="0"/>
            </a:p>
          </p:txBody>
        </p:sp>
        <p:sp>
          <p:nvSpPr>
            <p:cNvPr id="11" name="TextBox 10">
              <a:extLst>
                <a:ext uri="{FF2B5EF4-FFF2-40B4-BE49-F238E27FC236}">
                  <a16:creationId xmlns:a16="http://schemas.microsoft.com/office/drawing/2014/main" id="{6EF3EFAE-B5D2-8D0A-AB8D-68597C16C654}"/>
                </a:ext>
              </a:extLst>
            </p:cNvPr>
            <p:cNvSpPr txBox="1"/>
            <p:nvPr/>
          </p:nvSpPr>
          <p:spPr>
            <a:xfrm rot="181681">
              <a:off x="6531443" y="5102933"/>
              <a:ext cx="1609726" cy="184666"/>
            </a:xfrm>
            <a:prstGeom prst="rect">
              <a:avLst/>
            </a:prstGeom>
            <a:noFill/>
          </p:spPr>
          <p:txBody>
            <a:bodyPr wrap="square" rtlCol="0">
              <a:spAutoFit/>
            </a:bodyPr>
            <a:lstStyle/>
            <a:p>
              <a:pPr algn="ctr"/>
              <a:r>
                <a:rPr lang="en-US" sz="600" b="1" dirty="0"/>
                <a:t>Upstream beam instrumentation</a:t>
              </a:r>
            </a:p>
          </p:txBody>
        </p:sp>
        <p:sp>
          <p:nvSpPr>
            <p:cNvPr id="12" name="TextBox 11">
              <a:extLst>
                <a:ext uri="{FF2B5EF4-FFF2-40B4-BE49-F238E27FC236}">
                  <a16:creationId xmlns:a16="http://schemas.microsoft.com/office/drawing/2014/main" id="{334AEEB0-FB5A-6D1D-79B8-B94971B26AB1}"/>
                </a:ext>
              </a:extLst>
            </p:cNvPr>
            <p:cNvSpPr txBox="1"/>
            <p:nvPr/>
          </p:nvSpPr>
          <p:spPr>
            <a:xfrm rot="205510">
              <a:off x="4851192" y="4968268"/>
              <a:ext cx="1558613" cy="184666"/>
            </a:xfrm>
            <a:prstGeom prst="rect">
              <a:avLst/>
            </a:prstGeom>
            <a:noFill/>
          </p:spPr>
          <p:txBody>
            <a:bodyPr wrap="square" rtlCol="0">
              <a:spAutoFit/>
            </a:bodyPr>
            <a:lstStyle/>
            <a:p>
              <a:pPr algn="ctr"/>
              <a:r>
                <a:rPr lang="en-US" sz="600" b="1" dirty="0"/>
                <a:t>Downstream beam instrumentation</a:t>
              </a:r>
            </a:p>
          </p:txBody>
        </p:sp>
        <p:cxnSp>
          <p:nvCxnSpPr>
            <p:cNvPr id="13" name="Straight Connector 12">
              <a:extLst>
                <a:ext uri="{FF2B5EF4-FFF2-40B4-BE49-F238E27FC236}">
                  <a16:creationId xmlns:a16="http://schemas.microsoft.com/office/drawing/2014/main" id="{5D70A4AA-ECFD-2627-AA6C-257329322829}"/>
                </a:ext>
              </a:extLst>
            </p:cNvPr>
            <p:cNvCxnSpPr>
              <a:cxnSpLocks/>
            </p:cNvCxnSpPr>
            <p:nvPr/>
          </p:nvCxnSpPr>
          <p:spPr>
            <a:xfrm flipH="1">
              <a:off x="4676101" y="4456021"/>
              <a:ext cx="735469" cy="896866"/>
            </a:xfrm>
            <a:prstGeom prst="line">
              <a:avLst/>
            </a:prstGeom>
            <a:ln w="6350">
              <a:solidFill>
                <a:schemeClr val="accent5"/>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41894B6D-7856-78D4-A81F-1C7B750542C9}"/>
                </a:ext>
              </a:extLst>
            </p:cNvPr>
            <p:cNvCxnSpPr>
              <a:cxnSpLocks/>
            </p:cNvCxnSpPr>
            <p:nvPr/>
          </p:nvCxnSpPr>
          <p:spPr>
            <a:xfrm flipH="1">
              <a:off x="9464670" y="4754566"/>
              <a:ext cx="608166" cy="887079"/>
            </a:xfrm>
            <a:prstGeom prst="line">
              <a:avLst/>
            </a:prstGeom>
            <a:ln w="6350">
              <a:solidFill>
                <a:schemeClr val="accent5"/>
              </a:solidFill>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CC7B006B-801F-0088-BBC2-204C89215053}"/>
                </a:ext>
              </a:extLst>
            </p:cNvPr>
            <p:cNvCxnSpPr>
              <a:cxnSpLocks/>
            </p:cNvCxnSpPr>
            <p:nvPr/>
          </p:nvCxnSpPr>
          <p:spPr>
            <a:xfrm>
              <a:off x="4723389" y="5305755"/>
              <a:ext cx="4796789" cy="257155"/>
            </a:xfrm>
            <a:prstGeom prst="straightConnector1">
              <a:avLst/>
            </a:prstGeom>
            <a:ln w="3175">
              <a:solidFill>
                <a:schemeClr val="accent5"/>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9294E5BF-69BF-CDE9-6845-9E159046B269}"/>
                </a:ext>
              </a:extLst>
            </p:cNvPr>
            <p:cNvSpPr txBox="1"/>
            <p:nvPr/>
          </p:nvSpPr>
          <p:spPr>
            <a:xfrm rot="198342">
              <a:off x="6867949" y="5220249"/>
              <a:ext cx="648072" cy="276999"/>
            </a:xfrm>
            <a:prstGeom prst="rect">
              <a:avLst/>
            </a:prstGeom>
            <a:noFill/>
          </p:spPr>
          <p:txBody>
            <a:bodyPr wrap="square" rtlCol="0">
              <a:spAutoFit/>
            </a:bodyPr>
            <a:lstStyle/>
            <a:p>
              <a:r>
                <a:rPr lang="fr-CH" sz="1000" dirty="0"/>
                <a:t>51.8m</a:t>
              </a:r>
              <a:r>
                <a:rPr lang="fr-CH" sz="1200" dirty="0"/>
                <a:t> </a:t>
              </a:r>
              <a:endParaRPr lang="en-GB" sz="1200" dirty="0"/>
            </a:p>
          </p:txBody>
        </p:sp>
        <p:cxnSp>
          <p:nvCxnSpPr>
            <p:cNvPr id="17" name="Straight Connector 16">
              <a:extLst>
                <a:ext uri="{FF2B5EF4-FFF2-40B4-BE49-F238E27FC236}">
                  <a16:creationId xmlns:a16="http://schemas.microsoft.com/office/drawing/2014/main" id="{F639E103-0C84-56E0-7477-6D7B012B7348}"/>
                </a:ext>
              </a:extLst>
            </p:cNvPr>
            <p:cNvCxnSpPr>
              <a:cxnSpLocks/>
            </p:cNvCxnSpPr>
            <p:nvPr/>
          </p:nvCxnSpPr>
          <p:spPr>
            <a:xfrm flipH="1">
              <a:off x="5247601" y="4506152"/>
              <a:ext cx="322385" cy="461725"/>
            </a:xfrm>
            <a:prstGeom prst="line">
              <a:avLst/>
            </a:prstGeom>
            <a:ln w="6350">
              <a:solidFill>
                <a:schemeClr val="accent5"/>
              </a:solidFill>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33EB8DA9-2685-5CD1-6B33-67E569568AA2}"/>
                </a:ext>
              </a:extLst>
            </p:cNvPr>
            <p:cNvCxnSpPr>
              <a:cxnSpLocks/>
            </p:cNvCxnSpPr>
            <p:nvPr/>
          </p:nvCxnSpPr>
          <p:spPr>
            <a:xfrm>
              <a:off x="5377006" y="4786385"/>
              <a:ext cx="2556711" cy="162426"/>
            </a:xfrm>
            <a:prstGeom prst="straightConnector1">
              <a:avLst/>
            </a:prstGeom>
            <a:ln w="3175">
              <a:solidFill>
                <a:schemeClr val="accent5"/>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B98B6E9C-DEA3-A5CF-507C-22DFCC270E70}"/>
                </a:ext>
              </a:extLst>
            </p:cNvPr>
            <p:cNvCxnSpPr>
              <a:cxnSpLocks/>
            </p:cNvCxnSpPr>
            <p:nvPr/>
          </p:nvCxnSpPr>
          <p:spPr>
            <a:xfrm flipH="1">
              <a:off x="7778009" y="4634406"/>
              <a:ext cx="398425" cy="513393"/>
            </a:xfrm>
            <a:prstGeom prst="line">
              <a:avLst/>
            </a:prstGeom>
            <a:ln w="6350">
              <a:solidFill>
                <a:schemeClr val="accent5"/>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93E0116F-A726-ACF5-BDD9-851C59A791C0}"/>
                </a:ext>
              </a:extLst>
            </p:cNvPr>
            <p:cNvCxnSpPr>
              <a:cxnSpLocks/>
            </p:cNvCxnSpPr>
            <p:nvPr/>
          </p:nvCxnSpPr>
          <p:spPr>
            <a:xfrm flipH="1">
              <a:off x="7966738" y="4638006"/>
              <a:ext cx="404203" cy="618629"/>
            </a:xfrm>
            <a:prstGeom prst="line">
              <a:avLst/>
            </a:prstGeom>
            <a:ln w="6350">
              <a:solidFill>
                <a:schemeClr val="accent5"/>
              </a:solidFill>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535536A6-C294-CC0F-52FC-B8D8E714E22D}"/>
                </a:ext>
              </a:extLst>
            </p:cNvPr>
            <p:cNvSpPr txBox="1"/>
            <p:nvPr/>
          </p:nvSpPr>
          <p:spPr>
            <a:xfrm>
              <a:off x="6466891" y="4639607"/>
              <a:ext cx="404203" cy="276999"/>
            </a:xfrm>
            <a:prstGeom prst="rect">
              <a:avLst/>
            </a:prstGeom>
            <a:noFill/>
          </p:spPr>
          <p:txBody>
            <a:bodyPr wrap="square" rtlCol="0">
              <a:spAutoFit/>
            </a:bodyPr>
            <a:lstStyle/>
            <a:p>
              <a:pPr algn="ctr"/>
              <a:r>
                <a:rPr lang="fr-CH" sz="800" dirty="0"/>
                <a:t>29m</a:t>
              </a:r>
              <a:r>
                <a:rPr lang="fr-CH" sz="1200" dirty="0"/>
                <a:t> </a:t>
              </a:r>
              <a:endParaRPr lang="en-GB" sz="1200" dirty="0"/>
            </a:p>
          </p:txBody>
        </p:sp>
        <p:sp>
          <p:nvSpPr>
            <p:cNvPr id="22" name="TextBox 21">
              <a:extLst>
                <a:ext uri="{FF2B5EF4-FFF2-40B4-BE49-F238E27FC236}">
                  <a16:creationId xmlns:a16="http://schemas.microsoft.com/office/drawing/2014/main" id="{E302EE19-BF69-6922-12D1-EE3C6981E579}"/>
                </a:ext>
              </a:extLst>
            </p:cNvPr>
            <p:cNvSpPr txBox="1"/>
            <p:nvPr/>
          </p:nvSpPr>
          <p:spPr>
            <a:xfrm rot="180050">
              <a:off x="5658204" y="4862950"/>
              <a:ext cx="2010631" cy="184666"/>
            </a:xfrm>
            <a:prstGeom prst="rect">
              <a:avLst/>
            </a:prstGeom>
            <a:noFill/>
          </p:spPr>
          <p:txBody>
            <a:bodyPr wrap="square" rtlCol="0">
              <a:spAutoFit/>
            </a:bodyPr>
            <a:lstStyle/>
            <a:p>
              <a:pPr algn="ctr"/>
              <a:r>
                <a:rPr lang="en-US" sz="600" b="1" dirty="0"/>
                <a:t>6x 5x cooling cells</a:t>
              </a:r>
            </a:p>
          </p:txBody>
        </p:sp>
        <p:cxnSp>
          <p:nvCxnSpPr>
            <p:cNvPr id="23" name="Straight Arrow Connector 22">
              <a:extLst>
                <a:ext uri="{FF2B5EF4-FFF2-40B4-BE49-F238E27FC236}">
                  <a16:creationId xmlns:a16="http://schemas.microsoft.com/office/drawing/2014/main" id="{1C0F0C03-72FD-7618-233F-97FAF1AD09E6}"/>
                </a:ext>
              </a:extLst>
            </p:cNvPr>
            <p:cNvCxnSpPr>
              <a:cxnSpLocks/>
            </p:cNvCxnSpPr>
            <p:nvPr/>
          </p:nvCxnSpPr>
          <p:spPr>
            <a:xfrm>
              <a:off x="5006084" y="4899356"/>
              <a:ext cx="277785" cy="24624"/>
            </a:xfrm>
            <a:prstGeom prst="straightConnector1">
              <a:avLst/>
            </a:prstGeom>
            <a:ln w="3175">
              <a:solidFill>
                <a:schemeClr val="accent5"/>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712F5B1B-0949-195E-7679-5852F40F6507}"/>
                </a:ext>
              </a:extLst>
            </p:cNvPr>
            <p:cNvSpPr txBox="1"/>
            <p:nvPr/>
          </p:nvSpPr>
          <p:spPr>
            <a:xfrm>
              <a:off x="5017299" y="4660662"/>
              <a:ext cx="404203" cy="276999"/>
            </a:xfrm>
            <a:prstGeom prst="rect">
              <a:avLst/>
            </a:prstGeom>
            <a:noFill/>
          </p:spPr>
          <p:txBody>
            <a:bodyPr wrap="square" rtlCol="0">
              <a:spAutoFit/>
            </a:bodyPr>
            <a:lstStyle/>
            <a:p>
              <a:pPr algn="ctr"/>
              <a:r>
                <a:rPr lang="fr-CH" sz="800" dirty="0"/>
                <a:t>2m</a:t>
              </a:r>
              <a:r>
                <a:rPr lang="fr-CH" sz="1200" dirty="0"/>
                <a:t> </a:t>
              </a:r>
              <a:endParaRPr lang="en-GB" sz="1200" dirty="0"/>
            </a:p>
          </p:txBody>
        </p:sp>
        <p:cxnSp>
          <p:nvCxnSpPr>
            <p:cNvPr id="25" name="Straight Arrow Connector 24">
              <a:extLst>
                <a:ext uri="{FF2B5EF4-FFF2-40B4-BE49-F238E27FC236}">
                  <a16:creationId xmlns:a16="http://schemas.microsoft.com/office/drawing/2014/main" id="{7419DB94-BBB1-440C-D33F-992809DFDD85}"/>
                </a:ext>
              </a:extLst>
            </p:cNvPr>
            <p:cNvCxnSpPr>
              <a:cxnSpLocks/>
            </p:cNvCxnSpPr>
            <p:nvPr/>
          </p:nvCxnSpPr>
          <p:spPr>
            <a:xfrm>
              <a:off x="7768532" y="5117307"/>
              <a:ext cx="277785" cy="24624"/>
            </a:xfrm>
            <a:prstGeom prst="straightConnector1">
              <a:avLst/>
            </a:prstGeom>
            <a:ln w="3175">
              <a:solidFill>
                <a:schemeClr val="accent5"/>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3EDC3696-69D2-9F7B-72AB-034555CD2E99}"/>
                </a:ext>
              </a:extLst>
            </p:cNvPr>
            <p:cNvSpPr txBox="1"/>
            <p:nvPr/>
          </p:nvSpPr>
          <p:spPr>
            <a:xfrm>
              <a:off x="7788017" y="4877813"/>
              <a:ext cx="404203" cy="276999"/>
            </a:xfrm>
            <a:prstGeom prst="rect">
              <a:avLst/>
            </a:prstGeom>
            <a:noFill/>
          </p:spPr>
          <p:txBody>
            <a:bodyPr wrap="square" rtlCol="0">
              <a:spAutoFit/>
            </a:bodyPr>
            <a:lstStyle/>
            <a:p>
              <a:pPr algn="ctr"/>
              <a:r>
                <a:rPr lang="fr-CH" sz="800" dirty="0"/>
                <a:t>2m</a:t>
              </a:r>
              <a:r>
                <a:rPr lang="fr-CH" sz="1200" dirty="0"/>
                <a:t> </a:t>
              </a:r>
              <a:endParaRPr lang="en-GB" sz="1200" dirty="0"/>
            </a:p>
          </p:txBody>
        </p:sp>
        <p:cxnSp>
          <p:nvCxnSpPr>
            <p:cNvPr id="30" name="Straight Connector 29">
              <a:extLst>
                <a:ext uri="{FF2B5EF4-FFF2-40B4-BE49-F238E27FC236}">
                  <a16:creationId xmlns:a16="http://schemas.microsoft.com/office/drawing/2014/main" id="{D66AB519-F8C2-2F4D-A747-1030F56F2E95}"/>
                </a:ext>
              </a:extLst>
            </p:cNvPr>
            <p:cNvCxnSpPr/>
            <p:nvPr/>
          </p:nvCxnSpPr>
          <p:spPr>
            <a:xfrm flipH="1" flipV="1">
              <a:off x="3521070" y="3740656"/>
              <a:ext cx="1655222" cy="112562"/>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002E8978-BD61-26AE-9E08-C090081C118D}"/>
                </a:ext>
              </a:extLst>
            </p:cNvPr>
            <p:cNvSpPr txBox="1"/>
            <p:nvPr/>
          </p:nvSpPr>
          <p:spPr>
            <a:xfrm rot="248526">
              <a:off x="3559552" y="3572864"/>
              <a:ext cx="1050473" cy="184666"/>
            </a:xfrm>
            <a:prstGeom prst="rect">
              <a:avLst/>
            </a:prstGeom>
            <a:solidFill>
              <a:schemeClr val="bg1"/>
            </a:solidFill>
          </p:spPr>
          <p:txBody>
            <a:bodyPr wrap="square" lIns="0" tIns="45720" rIns="0" bIns="45720" rtlCol="0">
              <a:spAutoFit/>
            </a:bodyPr>
            <a:lstStyle/>
            <a:p>
              <a:pPr algn="ctr"/>
              <a:r>
                <a:rPr lang="en-US" sz="600" b="1" dirty="0"/>
                <a:t>Ground level</a:t>
              </a:r>
            </a:p>
          </p:txBody>
        </p:sp>
        <p:sp>
          <p:nvSpPr>
            <p:cNvPr id="32" name="TextBox 31">
              <a:extLst>
                <a:ext uri="{FF2B5EF4-FFF2-40B4-BE49-F238E27FC236}">
                  <a16:creationId xmlns:a16="http://schemas.microsoft.com/office/drawing/2014/main" id="{463738B3-E602-6980-284D-68E0EDFA8D11}"/>
                </a:ext>
              </a:extLst>
            </p:cNvPr>
            <p:cNvSpPr txBox="1"/>
            <p:nvPr/>
          </p:nvSpPr>
          <p:spPr>
            <a:xfrm rot="210373">
              <a:off x="5510700" y="3082646"/>
              <a:ext cx="1536838" cy="123111"/>
            </a:xfrm>
            <a:prstGeom prst="rect">
              <a:avLst/>
            </a:prstGeom>
            <a:solidFill>
              <a:schemeClr val="bg1"/>
            </a:solidFill>
          </p:spPr>
          <p:txBody>
            <a:bodyPr wrap="square" lIns="0" tIns="0" rIns="0" bIns="0" rtlCol="0" anchor="ctr" anchorCtr="0">
              <a:spAutoFit/>
            </a:bodyPr>
            <a:lstStyle/>
            <a:p>
              <a:pPr algn="ctr"/>
              <a:r>
                <a:rPr lang="en-US" sz="800" b="1" dirty="0"/>
                <a:t>Space envelope for crane</a:t>
              </a:r>
            </a:p>
          </p:txBody>
        </p:sp>
        <p:sp>
          <p:nvSpPr>
            <p:cNvPr id="33" name="TextBox 32">
              <a:extLst>
                <a:ext uri="{FF2B5EF4-FFF2-40B4-BE49-F238E27FC236}">
                  <a16:creationId xmlns:a16="http://schemas.microsoft.com/office/drawing/2014/main" id="{FEABD4E4-4931-EBE8-98CC-B8A0DC9D424E}"/>
                </a:ext>
              </a:extLst>
            </p:cNvPr>
            <p:cNvSpPr txBox="1"/>
            <p:nvPr/>
          </p:nvSpPr>
          <p:spPr>
            <a:xfrm rot="219044">
              <a:off x="5510604" y="3342949"/>
              <a:ext cx="1531557" cy="123111"/>
            </a:xfrm>
            <a:prstGeom prst="rect">
              <a:avLst/>
            </a:prstGeom>
            <a:solidFill>
              <a:schemeClr val="bg1"/>
            </a:solidFill>
          </p:spPr>
          <p:txBody>
            <a:bodyPr wrap="square" lIns="0" tIns="0" rIns="0" bIns="0" rtlCol="0" anchor="ctr" anchorCtr="0">
              <a:spAutoFit/>
            </a:bodyPr>
            <a:lstStyle/>
            <a:p>
              <a:pPr algn="ctr"/>
              <a:r>
                <a:rPr lang="en-US" sz="800" b="1" dirty="0"/>
                <a:t>Space envelope for transport</a:t>
              </a:r>
            </a:p>
          </p:txBody>
        </p:sp>
        <p:sp>
          <p:nvSpPr>
            <p:cNvPr id="34" name="TextBox 33">
              <a:extLst>
                <a:ext uri="{FF2B5EF4-FFF2-40B4-BE49-F238E27FC236}">
                  <a16:creationId xmlns:a16="http://schemas.microsoft.com/office/drawing/2014/main" id="{908A569E-F152-2A2C-BA10-E4E667580D00}"/>
                </a:ext>
              </a:extLst>
            </p:cNvPr>
            <p:cNvSpPr txBox="1"/>
            <p:nvPr/>
          </p:nvSpPr>
          <p:spPr>
            <a:xfrm rot="185337">
              <a:off x="5505196" y="3662027"/>
              <a:ext cx="1536838" cy="123111"/>
            </a:xfrm>
            <a:prstGeom prst="rect">
              <a:avLst/>
            </a:prstGeom>
            <a:solidFill>
              <a:schemeClr val="bg1"/>
            </a:solidFill>
          </p:spPr>
          <p:txBody>
            <a:bodyPr wrap="square" lIns="0" tIns="0" rIns="0" bIns="0" rtlCol="0" anchor="ctr" anchorCtr="0">
              <a:spAutoFit/>
            </a:bodyPr>
            <a:lstStyle/>
            <a:p>
              <a:pPr algn="ctr"/>
              <a:r>
                <a:rPr lang="en-US" sz="800" b="1" dirty="0"/>
                <a:t>Space envelope for klystrons</a:t>
              </a:r>
            </a:p>
          </p:txBody>
        </p:sp>
        <p:sp>
          <p:nvSpPr>
            <p:cNvPr id="35" name="TextBox 34">
              <a:extLst>
                <a:ext uri="{FF2B5EF4-FFF2-40B4-BE49-F238E27FC236}">
                  <a16:creationId xmlns:a16="http://schemas.microsoft.com/office/drawing/2014/main" id="{ADAFA49E-3313-995F-2FE6-E361BBB32AF7}"/>
                </a:ext>
              </a:extLst>
            </p:cNvPr>
            <p:cNvSpPr txBox="1"/>
            <p:nvPr/>
          </p:nvSpPr>
          <p:spPr>
            <a:xfrm>
              <a:off x="7121783" y="2796651"/>
              <a:ext cx="1536838" cy="123111"/>
            </a:xfrm>
            <a:prstGeom prst="rect">
              <a:avLst/>
            </a:prstGeom>
            <a:solidFill>
              <a:schemeClr val="bg1"/>
            </a:solidFill>
          </p:spPr>
          <p:txBody>
            <a:bodyPr wrap="square" lIns="0" tIns="0" rIns="0" bIns="0" rtlCol="0" anchor="ctr" anchorCtr="0">
              <a:spAutoFit/>
            </a:bodyPr>
            <a:lstStyle/>
            <a:p>
              <a:pPr algn="ctr"/>
              <a:r>
                <a:rPr lang="en-US" sz="800" b="1" dirty="0"/>
                <a:t>Space envelope for lightening</a:t>
              </a:r>
            </a:p>
          </p:txBody>
        </p:sp>
        <p:sp>
          <p:nvSpPr>
            <p:cNvPr id="36" name="TextBox 35">
              <a:extLst>
                <a:ext uri="{FF2B5EF4-FFF2-40B4-BE49-F238E27FC236}">
                  <a16:creationId xmlns:a16="http://schemas.microsoft.com/office/drawing/2014/main" id="{9E2B1483-69B9-3F48-63DD-93C1EB238F97}"/>
                </a:ext>
              </a:extLst>
            </p:cNvPr>
            <p:cNvSpPr txBox="1"/>
            <p:nvPr/>
          </p:nvSpPr>
          <p:spPr>
            <a:xfrm>
              <a:off x="3683587" y="2878425"/>
              <a:ext cx="920851" cy="369332"/>
            </a:xfrm>
            <a:prstGeom prst="rect">
              <a:avLst/>
            </a:prstGeom>
            <a:solidFill>
              <a:schemeClr val="bg1"/>
            </a:solidFill>
          </p:spPr>
          <p:txBody>
            <a:bodyPr wrap="square" lIns="0" tIns="0" rIns="0" bIns="0" rtlCol="0" anchor="ctr" anchorCtr="0">
              <a:spAutoFit/>
            </a:bodyPr>
            <a:lstStyle/>
            <a:p>
              <a:pPr algn="ctr"/>
              <a:r>
                <a:rPr lang="en-US" sz="800" b="1" dirty="0"/>
                <a:t>Space envelope for cooling and ventilation</a:t>
              </a:r>
            </a:p>
          </p:txBody>
        </p:sp>
      </p:grpSp>
    </p:spTree>
    <p:extLst>
      <p:ext uri="{BB962C8B-B14F-4D97-AF65-F5344CB8AC3E}">
        <p14:creationId xmlns:p14="http://schemas.microsoft.com/office/powerpoint/2010/main" val="1729980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65411FC-6473-49D6-90C9-32EA8604F334}"/>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FE94E157-B7E8-68A8-FBCD-4A5607D4513C}"/>
              </a:ext>
            </a:extLst>
          </p:cNvPr>
          <p:cNvSpPr>
            <a:spLocks noGrp="1"/>
          </p:cNvSpPr>
          <p:nvPr>
            <p:ph type="sldNum" sz="quarter" idx="12"/>
          </p:nvPr>
        </p:nvSpPr>
        <p:spPr/>
        <p:txBody>
          <a:bodyPr/>
          <a:lstStyle/>
          <a:p>
            <a:fld id="{005C7FBA-D4E9-46CA-9321-3ADA2E368FCD}" type="slidenum">
              <a:rPr lang="en-GB" smtClean="0"/>
              <a:t>15</a:t>
            </a:fld>
            <a:endParaRPr lang="en-GB"/>
          </a:p>
        </p:txBody>
      </p:sp>
      <p:sp>
        <p:nvSpPr>
          <p:cNvPr id="12" name="Picture Placeholder 11">
            <a:extLst>
              <a:ext uri="{FF2B5EF4-FFF2-40B4-BE49-F238E27FC236}">
                <a16:creationId xmlns:a16="http://schemas.microsoft.com/office/drawing/2014/main" id="{D1463D62-D970-BF06-3BC9-1866BF79BCDE}"/>
              </a:ext>
            </a:extLst>
          </p:cNvPr>
          <p:cNvSpPr>
            <a:spLocks noGrp="1"/>
          </p:cNvSpPr>
          <p:nvPr>
            <p:ph type="pic" sz="quarter" idx="13"/>
          </p:nvPr>
        </p:nvSpPr>
        <p:spPr/>
        <p:txBody>
          <a:bodyPr/>
          <a:lstStyle/>
          <a:p>
            <a:endParaRPr lang="en-GB"/>
          </a:p>
        </p:txBody>
      </p:sp>
      <p:sp>
        <p:nvSpPr>
          <p:cNvPr id="11" name="Title 10">
            <a:extLst>
              <a:ext uri="{FF2B5EF4-FFF2-40B4-BE49-F238E27FC236}">
                <a16:creationId xmlns:a16="http://schemas.microsoft.com/office/drawing/2014/main" id="{827AC4D9-7E4E-8E72-4FB0-5A3DBD276F9E}"/>
              </a:ext>
            </a:extLst>
          </p:cNvPr>
          <p:cNvSpPr>
            <a:spLocks noGrp="1"/>
          </p:cNvSpPr>
          <p:nvPr>
            <p:ph type="title"/>
          </p:nvPr>
        </p:nvSpPr>
        <p:spPr/>
        <p:txBody>
          <a:bodyPr/>
          <a:lstStyle/>
          <a:p>
            <a:endParaRPr lang="en-GB"/>
          </a:p>
        </p:txBody>
      </p:sp>
      <p:grpSp>
        <p:nvGrpSpPr>
          <p:cNvPr id="38" name="Group 37">
            <a:extLst>
              <a:ext uri="{FF2B5EF4-FFF2-40B4-BE49-F238E27FC236}">
                <a16:creationId xmlns:a16="http://schemas.microsoft.com/office/drawing/2014/main" id="{EB7D2041-1E43-E165-3481-DEBF11A84FF1}"/>
              </a:ext>
            </a:extLst>
          </p:cNvPr>
          <p:cNvGrpSpPr/>
          <p:nvPr/>
        </p:nvGrpSpPr>
        <p:grpSpPr>
          <a:xfrm>
            <a:off x="1132114" y="2587797"/>
            <a:ext cx="9368970" cy="3109059"/>
            <a:chOff x="1049226" y="3007785"/>
            <a:chExt cx="4796790" cy="1633763"/>
          </a:xfrm>
        </p:grpSpPr>
        <p:pic>
          <p:nvPicPr>
            <p:cNvPr id="13" name="Picture 12">
              <a:extLst>
                <a:ext uri="{FF2B5EF4-FFF2-40B4-BE49-F238E27FC236}">
                  <a16:creationId xmlns:a16="http://schemas.microsoft.com/office/drawing/2014/main" id="{A7EF1AC3-E779-D268-85E4-1748E89F7CC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49226" y="3007785"/>
              <a:ext cx="4796790" cy="1633763"/>
            </a:xfrm>
            <a:prstGeom prst="rect">
              <a:avLst/>
            </a:prstGeom>
            <a:noFill/>
            <a:ln>
              <a:noFill/>
            </a:ln>
          </p:spPr>
        </p:pic>
        <p:sp>
          <p:nvSpPr>
            <p:cNvPr id="25" name="TextBox 24">
              <a:extLst>
                <a:ext uri="{FF2B5EF4-FFF2-40B4-BE49-F238E27FC236}">
                  <a16:creationId xmlns:a16="http://schemas.microsoft.com/office/drawing/2014/main" id="{5C830009-5A28-453F-BE29-8D52C9AD6307}"/>
                </a:ext>
              </a:extLst>
            </p:cNvPr>
            <p:cNvSpPr txBox="1"/>
            <p:nvPr/>
          </p:nvSpPr>
          <p:spPr>
            <a:xfrm>
              <a:off x="4517127" y="3612570"/>
              <a:ext cx="1082884" cy="307777"/>
            </a:xfrm>
            <a:prstGeom prst="rect">
              <a:avLst/>
            </a:prstGeom>
            <a:solidFill>
              <a:schemeClr val="bg1"/>
            </a:solidFill>
          </p:spPr>
          <p:txBody>
            <a:bodyPr wrap="square" rtlCol="0">
              <a:spAutoFit/>
            </a:bodyPr>
            <a:lstStyle/>
            <a:p>
              <a:pPr algn="ctr"/>
              <a:r>
                <a:rPr lang="en-US" sz="700" i="1" dirty="0"/>
                <a:t>Imprint of current TT7 (in white)</a:t>
              </a:r>
            </a:p>
          </p:txBody>
        </p:sp>
        <p:sp>
          <p:nvSpPr>
            <p:cNvPr id="26" name="TextBox 25">
              <a:extLst>
                <a:ext uri="{FF2B5EF4-FFF2-40B4-BE49-F238E27FC236}">
                  <a16:creationId xmlns:a16="http://schemas.microsoft.com/office/drawing/2014/main" id="{ACDCB2D3-DCFD-8A31-F6EA-25DAC0032403}"/>
                </a:ext>
              </a:extLst>
            </p:cNvPr>
            <p:cNvSpPr txBox="1"/>
            <p:nvPr/>
          </p:nvSpPr>
          <p:spPr>
            <a:xfrm>
              <a:off x="1964430" y="3576148"/>
              <a:ext cx="1336113" cy="307777"/>
            </a:xfrm>
            <a:prstGeom prst="rect">
              <a:avLst/>
            </a:prstGeom>
            <a:solidFill>
              <a:schemeClr val="bg1"/>
            </a:solidFill>
          </p:spPr>
          <p:txBody>
            <a:bodyPr wrap="square" rtlCol="0">
              <a:spAutoFit/>
            </a:bodyPr>
            <a:lstStyle/>
            <a:p>
              <a:pPr algn="ctr"/>
              <a:r>
                <a:rPr lang="en-US" sz="700" i="1" dirty="0"/>
                <a:t>Part of new service building</a:t>
              </a:r>
            </a:p>
            <a:p>
              <a:pPr algn="ctr"/>
              <a:r>
                <a:rPr lang="en-US" sz="700" i="1" dirty="0"/>
                <a:t>(in grey)</a:t>
              </a:r>
            </a:p>
          </p:txBody>
        </p:sp>
        <p:sp>
          <p:nvSpPr>
            <p:cNvPr id="27" name="TextBox 26">
              <a:extLst>
                <a:ext uri="{FF2B5EF4-FFF2-40B4-BE49-F238E27FC236}">
                  <a16:creationId xmlns:a16="http://schemas.microsoft.com/office/drawing/2014/main" id="{08389C84-11D3-36EB-4E0E-2571EE4160B2}"/>
                </a:ext>
              </a:extLst>
            </p:cNvPr>
            <p:cNvSpPr txBox="1"/>
            <p:nvPr/>
          </p:nvSpPr>
          <p:spPr>
            <a:xfrm>
              <a:off x="3354963" y="3597197"/>
              <a:ext cx="1082884" cy="307777"/>
            </a:xfrm>
            <a:prstGeom prst="rect">
              <a:avLst/>
            </a:prstGeom>
            <a:solidFill>
              <a:schemeClr val="bg1"/>
            </a:solidFill>
          </p:spPr>
          <p:txBody>
            <a:bodyPr wrap="square" rtlCol="0">
              <a:spAutoFit/>
            </a:bodyPr>
            <a:lstStyle/>
            <a:p>
              <a:pPr algn="ctr"/>
              <a:r>
                <a:rPr lang="en-US" sz="700" i="1" dirty="0"/>
                <a:t>Enlargement of TT7 (in red)</a:t>
              </a:r>
            </a:p>
          </p:txBody>
        </p:sp>
        <p:cxnSp>
          <p:nvCxnSpPr>
            <p:cNvPr id="28" name="Straight Arrow Connector 27">
              <a:extLst>
                <a:ext uri="{FF2B5EF4-FFF2-40B4-BE49-F238E27FC236}">
                  <a16:creationId xmlns:a16="http://schemas.microsoft.com/office/drawing/2014/main" id="{82BA613B-B89E-D25D-603E-4C94799127D9}"/>
                </a:ext>
              </a:extLst>
            </p:cNvPr>
            <p:cNvCxnSpPr>
              <a:cxnSpLocks/>
            </p:cNvCxnSpPr>
            <p:nvPr/>
          </p:nvCxnSpPr>
          <p:spPr>
            <a:xfrm flipH="1">
              <a:off x="1691773" y="3675932"/>
              <a:ext cx="288281" cy="6480"/>
            </a:xfrm>
            <a:prstGeom prst="straightConnector1">
              <a:avLst/>
            </a:prstGeom>
            <a:ln w="63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945F7B3A-575E-F5D2-CF4E-E9B77B96FA72}"/>
                </a:ext>
              </a:extLst>
            </p:cNvPr>
            <p:cNvCxnSpPr>
              <a:cxnSpLocks/>
            </p:cNvCxnSpPr>
            <p:nvPr/>
          </p:nvCxnSpPr>
          <p:spPr>
            <a:xfrm>
              <a:off x="3896405" y="3883925"/>
              <a:ext cx="0" cy="235828"/>
            </a:xfrm>
            <a:prstGeom prst="straightConnector1">
              <a:avLst/>
            </a:prstGeom>
            <a:ln w="63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50B17566-E8A9-2662-8752-108DCFE8816A}"/>
                </a:ext>
              </a:extLst>
            </p:cNvPr>
            <p:cNvCxnSpPr>
              <a:cxnSpLocks/>
            </p:cNvCxnSpPr>
            <p:nvPr/>
          </p:nvCxnSpPr>
          <p:spPr>
            <a:xfrm>
              <a:off x="5058569" y="3904974"/>
              <a:ext cx="0" cy="235828"/>
            </a:xfrm>
            <a:prstGeom prst="straightConnector1">
              <a:avLst/>
            </a:prstGeom>
            <a:ln w="635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39" name="Group 38">
            <a:extLst>
              <a:ext uri="{FF2B5EF4-FFF2-40B4-BE49-F238E27FC236}">
                <a16:creationId xmlns:a16="http://schemas.microsoft.com/office/drawing/2014/main" id="{1C33844F-83A2-106D-856C-A9721E953905}"/>
              </a:ext>
            </a:extLst>
          </p:cNvPr>
          <p:cNvGrpSpPr/>
          <p:nvPr/>
        </p:nvGrpSpPr>
        <p:grpSpPr>
          <a:xfrm>
            <a:off x="5219545" y="1762923"/>
            <a:ext cx="2509858" cy="1673705"/>
            <a:chOff x="7555137" y="3002027"/>
            <a:chExt cx="2509858" cy="1673705"/>
          </a:xfrm>
        </p:grpSpPr>
        <p:pic>
          <p:nvPicPr>
            <p:cNvPr id="31" name="Picture 30">
              <a:extLst>
                <a:ext uri="{FF2B5EF4-FFF2-40B4-BE49-F238E27FC236}">
                  <a16:creationId xmlns:a16="http://schemas.microsoft.com/office/drawing/2014/main" id="{70A2CE9E-A131-1B01-FB6D-5A25624A36E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72885" y="3107158"/>
              <a:ext cx="2380477" cy="1568574"/>
            </a:xfrm>
            <a:prstGeom prst="rect">
              <a:avLst/>
            </a:prstGeom>
            <a:noFill/>
            <a:ln>
              <a:noFill/>
            </a:ln>
          </p:spPr>
        </p:pic>
        <p:sp>
          <p:nvSpPr>
            <p:cNvPr id="32" name="TextBox 31">
              <a:extLst>
                <a:ext uri="{FF2B5EF4-FFF2-40B4-BE49-F238E27FC236}">
                  <a16:creationId xmlns:a16="http://schemas.microsoft.com/office/drawing/2014/main" id="{99F7043D-932A-7173-1D45-1969F2EAEAD6}"/>
                </a:ext>
              </a:extLst>
            </p:cNvPr>
            <p:cNvSpPr txBox="1"/>
            <p:nvPr/>
          </p:nvSpPr>
          <p:spPr>
            <a:xfrm>
              <a:off x="7555137" y="3002027"/>
              <a:ext cx="2509858" cy="307777"/>
            </a:xfrm>
            <a:prstGeom prst="rect">
              <a:avLst/>
            </a:prstGeom>
            <a:solidFill>
              <a:schemeClr val="bg1"/>
            </a:solidFill>
          </p:spPr>
          <p:txBody>
            <a:bodyPr wrap="square" rtlCol="0">
              <a:spAutoFit/>
            </a:bodyPr>
            <a:lstStyle/>
            <a:p>
              <a:pPr algn="ctr"/>
              <a:r>
                <a:rPr lang="en-US" sz="700" i="1" dirty="0"/>
                <a:t>Optimization of transfer line components’ position is required or beam dump’s volume to solve interference</a:t>
              </a:r>
            </a:p>
          </p:txBody>
        </p:sp>
        <p:cxnSp>
          <p:nvCxnSpPr>
            <p:cNvPr id="33" name="Straight Arrow Connector 32">
              <a:extLst>
                <a:ext uri="{FF2B5EF4-FFF2-40B4-BE49-F238E27FC236}">
                  <a16:creationId xmlns:a16="http://schemas.microsoft.com/office/drawing/2014/main" id="{E557ED56-2377-6610-2821-D552EF07D63B}"/>
                </a:ext>
              </a:extLst>
            </p:cNvPr>
            <p:cNvCxnSpPr>
              <a:cxnSpLocks/>
            </p:cNvCxnSpPr>
            <p:nvPr/>
          </p:nvCxnSpPr>
          <p:spPr>
            <a:xfrm>
              <a:off x="7627291" y="3581824"/>
              <a:ext cx="2187499" cy="15373"/>
            </a:xfrm>
            <a:prstGeom prst="straightConnector1">
              <a:avLst/>
            </a:prstGeom>
            <a:ln w="3175">
              <a:solidFill>
                <a:schemeClr val="accent5"/>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BFD2DF46-10AD-E4B0-1C5F-0FDC76BEF609}"/>
                </a:ext>
              </a:extLst>
            </p:cNvPr>
            <p:cNvSpPr txBox="1"/>
            <p:nvPr/>
          </p:nvSpPr>
          <p:spPr>
            <a:xfrm>
              <a:off x="8535875" y="3405447"/>
              <a:ext cx="476019" cy="184666"/>
            </a:xfrm>
            <a:prstGeom prst="rect">
              <a:avLst/>
            </a:prstGeom>
            <a:noFill/>
          </p:spPr>
          <p:txBody>
            <a:bodyPr wrap="square" lIns="0" tIns="0" rIns="0" bIns="0" rtlCol="0" anchor="ctr" anchorCtr="0">
              <a:spAutoFit/>
            </a:bodyPr>
            <a:lstStyle/>
            <a:p>
              <a:pPr algn="ctr"/>
              <a:r>
                <a:rPr lang="fr-CH" sz="800" dirty="0"/>
                <a:t>14.3m</a:t>
              </a:r>
              <a:r>
                <a:rPr lang="fr-CH" sz="1200" dirty="0"/>
                <a:t> </a:t>
              </a:r>
              <a:endParaRPr lang="en-GB" sz="1200" dirty="0"/>
            </a:p>
          </p:txBody>
        </p:sp>
        <p:cxnSp>
          <p:nvCxnSpPr>
            <p:cNvPr id="35" name="Straight Connector 34">
              <a:extLst>
                <a:ext uri="{FF2B5EF4-FFF2-40B4-BE49-F238E27FC236}">
                  <a16:creationId xmlns:a16="http://schemas.microsoft.com/office/drawing/2014/main" id="{DBD1D142-C396-C7DE-648C-2AB68F960F2F}"/>
                </a:ext>
              </a:extLst>
            </p:cNvPr>
            <p:cNvCxnSpPr>
              <a:cxnSpLocks/>
            </p:cNvCxnSpPr>
            <p:nvPr/>
          </p:nvCxnSpPr>
          <p:spPr>
            <a:xfrm>
              <a:off x="9815556" y="3548747"/>
              <a:ext cx="0" cy="460443"/>
            </a:xfrm>
            <a:prstGeom prst="line">
              <a:avLst/>
            </a:prstGeom>
            <a:ln w="6350">
              <a:solidFill>
                <a:schemeClr val="accent5"/>
              </a:solidFill>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C1AC3827-D9FB-78AB-F03C-2545F8357589}"/>
                </a:ext>
              </a:extLst>
            </p:cNvPr>
            <p:cNvCxnSpPr>
              <a:cxnSpLocks/>
            </p:cNvCxnSpPr>
            <p:nvPr/>
          </p:nvCxnSpPr>
          <p:spPr>
            <a:xfrm flipH="1">
              <a:off x="7620040" y="3548747"/>
              <a:ext cx="3550" cy="586787"/>
            </a:xfrm>
            <a:prstGeom prst="line">
              <a:avLst/>
            </a:prstGeom>
            <a:ln w="6350">
              <a:solidFill>
                <a:schemeClr val="accent5"/>
              </a:solidFill>
            </a:ln>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0D721B0F-603C-BE6D-10AC-678AC7820328}"/>
                </a:ext>
              </a:extLst>
            </p:cNvPr>
            <p:cNvSpPr txBox="1"/>
            <p:nvPr/>
          </p:nvSpPr>
          <p:spPr>
            <a:xfrm>
              <a:off x="8598453" y="4110631"/>
              <a:ext cx="562107" cy="92333"/>
            </a:xfrm>
            <a:prstGeom prst="rect">
              <a:avLst/>
            </a:prstGeom>
            <a:solidFill>
              <a:schemeClr val="bg1"/>
            </a:solidFill>
          </p:spPr>
          <p:txBody>
            <a:bodyPr wrap="square" lIns="0" tIns="0" rIns="0" bIns="0" rtlCol="0">
              <a:spAutoFit/>
            </a:bodyPr>
            <a:lstStyle/>
            <a:p>
              <a:pPr algn="ctr"/>
              <a:r>
                <a:rPr lang="fr-CH" sz="600" b="1" dirty="0"/>
                <a:t>Beam dump</a:t>
              </a:r>
              <a:endParaRPr lang="en-GB" sz="600" b="1" dirty="0"/>
            </a:p>
          </p:txBody>
        </p:sp>
      </p:grpSp>
    </p:spTree>
    <p:extLst>
      <p:ext uri="{BB962C8B-B14F-4D97-AF65-F5344CB8AC3E}">
        <p14:creationId xmlns:p14="http://schemas.microsoft.com/office/powerpoint/2010/main" val="35240727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D1F70F7-B874-3ED4-07C0-6519226B3DEF}"/>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BC1E8D33-9801-EB98-605C-7C1ED5BDD2C1}"/>
              </a:ext>
            </a:extLst>
          </p:cNvPr>
          <p:cNvSpPr>
            <a:spLocks noGrp="1"/>
          </p:cNvSpPr>
          <p:nvPr>
            <p:ph type="sldNum" sz="quarter" idx="12"/>
          </p:nvPr>
        </p:nvSpPr>
        <p:spPr/>
        <p:txBody>
          <a:bodyPr/>
          <a:lstStyle/>
          <a:p>
            <a:fld id="{005C7FBA-D4E9-46CA-9321-3ADA2E368FCD}" type="slidenum">
              <a:rPr lang="en-GB" smtClean="0"/>
              <a:t>16</a:t>
            </a:fld>
            <a:endParaRPr lang="en-GB"/>
          </a:p>
        </p:txBody>
      </p:sp>
      <p:sp>
        <p:nvSpPr>
          <p:cNvPr id="4" name="Title 3">
            <a:extLst>
              <a:ext uri="{FF2B5EF4-FFF2-40B4-BE49-F238E27FC236}">
                <a16:creationId xmlns:a16="http://schemas.microsoft.com/office/drawing/2014/main" id="{7C89D684-B882-2778-E9DF-CA790D647896}"/>
              </a:ext>
            </a:extLst>
          </p:cNvPr>
          <p:cNvSpPr>
            <a:spLocks noGrp="1"/>
          </p:cNvSpPr>
          <p:nvPr>
            <p:ph type="title"/>
          </p:nvPr>
        </p:nvSpPr>
        <p:spPr>
          <a:xfrm>
            <a:off x="2355696" y="152484"/>
            <a:ext cx="7408824" cy="1325563"/>
          </a:xfrm>
        </p:spPr>
        <p:txBody>
          <a:bodyPr/>
          <a:lstStyle/>
          <a:p>
            <a:endParaRPr lang="en-GB"/>
          </a:p>
        </p:txBody>
      </p:sp>
      <p:pic>
        <p:nvPicPr>
          <p:cNvPr id="5" name="Image 4">
            <a:extLst>
              <a:ext uri="{FF2B5EF4-FFF2-40B4-BE49-F238E27FC236}">
                <a16:creationId xmlns:a16="http://schemas.microsoft.com/office/drawing/2014/main" id="{8E8FA7EE-B2F6-8CD1-C1E0-F2948ABC1AAC}"/>
              </a:ext>
            </a:extLst>
          </p:cNvPr>
          <p:cNvPicPr>
            <a:picLocks noChangeAspect="1"/>
          </p:cNvPicPr>
          <p:nvPr/>
        </p:nvPicPr>
        <p:blipFill>
          <a:blip r:embed="rId2"/>
          <a:stretch>
            <a:fillRect/>
          </a:stretch>
        </p:blipFill>
        <p:spPr>
          <a:xfrm>
            <a:off x="10759501" y="161193"/>
            <a:ext cx="910841" cy="910841"/>
          </a:xfrm>
          <a:prstGeom prst="rect">
            <a:avLst/>
          </a:prstGeom>
        </p:spPr>
      </p:pic>
      <p:pic>
        <p:nvPicPr>
          <p:cNvPr id="6" name="Picture 5">
            <a:extLst>
              <a:ext uri="{FF2B5EF4-FFF2-40B4-BE49-F238E27FC236}">
                <a16:creationId xmlns:a16="http://schemas.microsoft.com/office/drawing/2014/main" id="{576E5592-0155-2EAA-A80E-856EC103F7EE}"/>
              </a:ext>
            </a:extLst>
          </p:cNvPr>
          <p:cNvPicPr>
            <a:picLocks noChangeAspect="1"/>
          </p:cNvPicPr>
          <p:nvPr/>
        </p:nvPicPr>
        <p:blipFill>
          <a:blip r:embed="rId3"/>
          <a:stretch>
            <a:fillRect/>
          </a:stretch>
        </p:blipFill>
        <p:spPr>
          <a:xfrm>
            <a:off x="1052285" y="1013277"/>
            <a:ext cx="10232572" cy="5755823"/>
          </a:xfrm>
          <a:prstGeom prst="rect">
            <a:avLst/>
          </a:prstGeom>
        </p:spPr>
      </p:pic>
    </p:spTree>
    <p:extLst>
      <p:ext uri="{BB962C8B-B14F-4D97-AF65-F5344CB8AC3E}">
        <p14:creationId xmlns:p14="http://schemas.microsoft.com/office/powerpoint/2010/main" val="39857286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DC9701E-C929-0F94-325F-F03421B95584}"/>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B04BF04C-26A2-DBFB-D52E-9BCC2AC18874}"/>
              </a:ext>
            </a:extLst>
          </p:cNvPr>
          <p:cNvSpPr>
            <a:spLocks noGrp="1"/>
          </p:cNvSpPr>
          <p:nvPr>
            <p:ph type="sldNum" sz="quarter" idx="12"/>
          </p:nvPr>
        </p:nvSpPr>
        <p:spPr/>
        <p:txBody>
          <a:bodyPr/>
          <a:lstStyle/>
          <a:p>
            <a:fld id="{005C7FBA-D4E9-46CA-9321-3ADA2E368FCD}" type="slidenum">
              <a:rPr lang="en-GB" smtClean="0"/>
              <a:t>17</a:t>
            </a:fld>
            <a:endParaRPr lang="en-GB"/>
          </a:p>
        </p:txBody>
      </p:sp>
      <p:sp>
        <p:nvSpPr>
          <p:cNvPr id="4" name="Picture Placeholder 3">
            <a:extLst>
              <a:ext uri="{FF2B5EF4-FFF2-40B4-BE49-F238E27FC236}">
                <a16:creationId xmlns:a16="http://schemas.microsoft.com/office/drawing/2014/main" id="{8208A6DB-EE3F-1D89-28DC-3312F3A48B25}"/>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A7AE196A-52AA-697D-DD53-39E93421C984}"/>
              </a:ext>
            </a:extLst>
          </p:cNvPr>
          <p:cNvSpPr>
            <a:spLocks noGrp="1"/>
          </p:cNvSpPr>
          <p:nvPr>
            <p:ph type="title"/>
          </p:nvPr>
        </p:nvSpPr>
        <p:spPr/>
        <p:txBody>
          <a:bodyPr/>
          <a:lstStyle/>
          <a:p>
            <a:endParaRPr lang="en-GB"/>
          </a:p>
        </p:txBody>
      </p:sp>
      <p:pic>
        <p:nvPicPr>
          <p:cNvPr id="6" name="Picture 5">
            <a:extLst>
              <a:ext uri="{FF2B5EF4-FFF2-40B4-BE49-F238E27FC236}">
                <a16:creationId xmlns:a16="http://schemas.microsoft.com/office/drawing/2014/main" id="{7AE0B12E-6358-AA8E-1301-1057660CDDE6}"/>
              </a:ext>
            </a:extLst>
          </p:cNvPr>
          <p:cNvPicPr>
            <a:picLocks noChangeAspect="1"/>
          </p:cNvPicPr>
          <p:nvPr/>
        </p:nvPicPr>
        <p:blipFill>
          <a:blip r:embed="rId2"/>
          <a:stretch>
            <a:fillRect/>
          </a:stretch>
        </p:blipFill>
        <p:spPr>
          <a:xfrm>
            <a:off x="-290286" y="7674"/>
            <a:ext cx="12178356" cy="6850326"/>
          </a:xfrm>
          <a:prstGeom prst="rect">
            <a:avLst/>
          </a:prstGeom>
        </p:spPr>
      </p:pic>
    </p:spTree>
    <p:extLst>
      <p:ext uri="{BB962C8B-B14F-4D97-AF65-F5344CB8AC3E}">
        <p14:creationId xmlns:p14="http://schemas.microsoft.com/office/powerpoint/2010/main" val="2973570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87B9ED29-6910-612D-BDF1-A82EBED3DA51}"/>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1D11F16-88B0-4C09-A20A-09BFDDC33EAE}"/>
              </a:ext>
            </a:extLst>
          </p:cNvPr>
          <p:cNvSpPr>
            <a:spLocks noGrp="1"/>
          </p:cNvSpPr>
          <p:nvPr>
            <p:ph type="sldNum" sz="quarter" idx="12"/>
          </p:nvPr>
        </p:nvSpPr>
        <p:spPr/>
        <p:txBody>
          <a:bodyPr/>
          <a:lstStyle/>
          <a:p>
            <a:fld id="{005C7FBA-D4E9-46CA-9321-3ADA2E368FCD}" type="slidenum">
              <a:rPr lang="en-GB" smtClean="0"/>
              <a:t>18</a:t>
            </a:fld>
            <a:endParaRPr lang="en-GB"/>
          </a:p>
        </p:txBody>
      </p:sp>
      <p:sp>
        <p:nvSpPr>
          <p:cNvPr id="10" name="Picture Placeholder 9">
            <a:extLst>
              <a:ext uri="{FF2B5EF4-FFF2-40B4-BE49-F238E27FC236}">
                <a16:creationId xmlns:a16="http://schemas.microsoft.com/office/drawing/2014/main" id="{4ACFBF85-0862-8F30-2111-2572F05D12ED}"/>
              </a:ext>
            </a:extLst>
          </p:cNvPr>
          <p:cNvSpPr>
            <a:spLocks noGrp="1"/>
          </p:cNvSpPr>
          <p:nvPr>
            <p:ph type="pic" sz="quarter" idx="13"/>
          </p:nvPr>
        </p:nvSpPr>
        <p:spPr/>
        <p:txBody>
          <a:bodyPr/>
          <a:lstStyle/>
          <a:p>
            <a:endParaRPr lang="en-GB"/>
          </a:p>
        </p:txBody>
      </p:sp>
      <p:sp>
        <p:nvSpPr>
          <p:cNvPr id="9" name="Title 8">
            <a:extLst>
              <a:ext uri="{FF2B5EF4-FFF2-40B4-BE49-F238E27FC236}">
                <a16:creationId xmlns:a16="http://schemas.microsoft.com/office/drawing/2014/main" id="{64098A5E-60CE-C888-16AC-25CE47C606F9}"/>
              </a:ext>
            </a:extLst>
          </p:cNvPr>
          <p:cNvSpPr>
            <a:spLocks noGrp="1"/>
          </p:cNvSpPr>
          <p:nvPr>
            <p:ph type="title"/>
          </p:nvPr>
        </p:nvSpPr>
        <p:spPr/>
        <p:txBody>
          <a:bodyPr/>
          <a:lstStyle/>
          <a:p>
            <a:r>
              <a:rPr lang="en-US" dirty="0"/>
              <a:t>TT7 Facility</a:t>
            </a:r>
            <a:endParaRPr lang="en-GB" dirty="0"/>
          </a:p>
        </p:txBody>
      </p:sp>
      <p:pic>
        <p:nvPicPr>
          <p:cNvPr id="7" name="Image 4">
            <a:extLst>
              <a:ext uri="{FF2B5EF4-FFF2-40B4-BE49-F238E27FC236}">
                <a16:creationId xmlns:a16="http://schemas.microsoft.com/office/drawing/2014/main" id="{59BBC961-9DC6-8B78-6B2D-DB172F9F6B7C}"/>
              </a:ext>
            </a:extLst>
          </p:cNvPr>
          <p:cNvPicPr>
            <a:picLocks noChangeAspect="1"/>
          </p:cNvPicPr>
          <p:nvPr/>
        </p:nvPicPr>
        <p:blipFill>
          <a:blip r:embed="rId2"/>
          <a:stretch>
            <a:fillRect/>
          </a:stretch>
        </p:blipFill>
        <p:spPr>
          <a:xfrm>
            <a:off x="10759501" y="161193"/>
            <a:ext cx="910841" cy="910841"/>
          </a:xfrm>
          <a:prstGeom prst="rect">
            <a:avLst/>
          </a:prstGeom>
        </p:spPr>
      </p:pic>
      <p:pic>
        <p:nvPicPr>
          <p:cNvPr id="11" name="Picture 10">
            <a:extLst>
              <a:ext uri="{FF2B5EF4-FFF2-40B4-BE49-F238E27FC236}">
                <a16:creationId xmlns:a16="http://schemas.microsoft.com/office/drawing/2014/main" id="{30131F5F-9DE3-5217-69ED-0BA1EFD6B8EE}"/>
              </a:ext>
            </a:extLst>
          </p:cNvPr>
          <p:cNvPicPr>
            <a:picLocks noChangeAspect="1"/>
          </p:cNvPicPr>
          <p:nvPr/>
        </p:nvPicPr>
        <p:blipFill>
          <a:blip r:embed="rId3"/>
          <a:stretch>
            <a:fillRect/>
          </a:stretch>
        </p:blipFill>
        <p:spPr>
          <a:xfrm>
            <a:off x="3205426" y="1409575"/>
            <a:ext cx="5774350" cy="4981957"/>
          </a:xfrm>
          <a:prstGeom prst="rect">
            <a:avLst/>
          </a:prstGeom>
        </p:spPr>
      </p:pic>
    </p:spTree>
    <p:extLst>
      <p:ext uri="{BB962C8B-B14F-4D97-AF65-F5344CB8AC3E}">
        <p14:creationId xmlns:p14="http://schemas.microsoft.com/office/powerpoint/2010/main" val="2941698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E34AEE5F-B3A5-E078-B489-A3435F15D0BA}"/>
              </a:ext>
            </a:extLst>
          </p:cNvPr>
          <p:cNvSpPr>
            <a:spLocks noGrp="1"/>
          </p:cNvSpPr>
          <p:nvPr>
            <p:ph idx="1"/>
          </p:nvPr>
        </p:nvSpPr>
        <p:spPr/>
        <p:txBody>
          <a:bodyPr/>
          <a:lstStyle/>
          <a:p>
            <a:r>
              <a:rPr lang="en-US" dirty="0"/>
              <a:t>TT7 is too short to host a physics facility downstream. </a:t>
            </a:r>
          </a:p>
          <a:p>
            <a:endParaRPr lang="en-US" dirty="0"/>
          </a:p>
          <a:p>
            <a:r>
              <a:rPr lang="en-US" dirty="0"/>
              <a:t>However if necessary (and useful) there is space to add 50m of additional tunnel (to be excavated).</a:t>
            </a:r>
          </a:p>
          <a:p>
            <a:endParaRPr lang="en-US" dirty="0"/>
          </a:p>
          <a:p>
            <a:r>
              <a:rPr lang="en-US" dirty="0"/>
              <a:t>Max Intensity 10</a:t>
            </a:r>
            <a:r>
              <a:rPr lang="en-US" baseline="30000" dirty="0"/>
              <a:t>6</a:t>
            </a:r>
            <a:r>
              <a:rPr lang="en-US" dirty="0"/>
              <a:t> muons at around 200 MeV per pulse can be provided </a:t>
            </a:r>
            <a:endParaRPr lang="en-GB" dirty="0"/>
          </a:p>
        </p:txBody>
      </p:sp>
      <p:sp>
        <p:nvSpPr>
          <p:cNvPr id="2" name="Footer Placeholder 1">
            <a:extLst>
              <a:ext uri="{FF2B5EF4-FFF2-40B4-BE49-F238E27FC236}">
                <a16:creationId xmlns:a16="http://schemas.microsoft.com/office/drawing/2014/main" id="{7014E0A2-7EB4-AB8C-D253-9890BAC047C4}"/>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AD133441-18D2-9925-B37B-17D9AC8F4A99}"/>
              </a:ext>
            </a:extLst>
          </p:cNvPr>
          <p:cNvSpPr>
            <a:spLocks noGrp="1"/>
          </p:cNvSpPr>
          <p:nvPr>
            <p:ph type="sldNum" sz="quarter" idx="12"/>
          </p:nvPr>
        </p:nvSpPr>
        <p:spPr/>
        <p:txBody>
          <a:bodyPr/>
          <a:lstStyle/>
          <a:p>
            <a:fld id="{005C7FBA-D4E9-46CA-9321-3ADA2E368FCD}" type="slidenum">
              <a:rPr lang="en-GB" smtClean="0"/>
              <a:t>19</a:t>
            </a:fld>
            <a:endParaRPr lang="en-GB"/>
          </a:p>
        </p:txBody>
      </p:sp>
      <p:sp>
        <p:nvSpPr>
          <p:cNvPr id="8" name="Picture Placeholder 7">
            <a:extLst>
              <a:ext uri="{FF2B5EF4-FFF2-40B4-BE49-F238E27FC236}">
                <a16:creationId xmlns:a16="http://schemas.microsoft.com/office/drawing/2014/main" id="{B4CBF6B0-4EAB-78CD-8F48-8DCEA11694FA}"/>
              </a:ext>
            </a:extLst>
          </p:cNvPr>
          <p:cNvSpPr>
            <a:spLocks noGrp="1"/>
          </p:cNvSpPr>
          <p:nvPr>
            <p:ph type="pic" sz="quarter" idx="13"/>
          </p:nvPr>
        </p:nvSpPr>
        <p:spPr/>
        <p:txBody>
          <a:bodyPr/>
          <a:lstStyle/>
          <a:p>
            <a:endParaRPr lang="en-GB"/>
          </a:p>
        </p:txBody>
      </p:sp>
      <p:sp>
        <p:nvSpPr>
          <p:cNvPr id="6" name="Title 5">
            <a:extLst>
              <a:ext uri="{FF2B5EF4-FFF2-40B4-BE49-F238E27FC236}">
                <a16:creationId xmlns:a16="http://schemas.microsoft.com/office/drawing/2014/main" id="{81724445-13F1-03CB-0FE8-CA24DDAF35D3}"/>
              </a:ext>
            </a:extLst>
          </p:cNvPr>
          <p:cNvSpPr>
            <a:spLocks noGrp="1"/>
          </p:cNvSpPr>
          <p:nvPr>
            <p:ph type="title"/>
          </p:nvPr>
        </p:nvSpPr>
        <p:spPr/>
        <p:txBody>
          <a:bodyPr/>
          <a:lstStyle/>
          <a:p>
            <a:r>
              <a:rPr lang="en-US" dirty="0" err="1"/>
              <a:t>Sinergies</a:t>
            </a:r>
            <a:endParaRPr lang="en-GB" dirty="0"/>
          </a:p>
        </p:txBody>
      </p:sp>
    </p:spTree>
    <p:extLst>
      <p:ext uri="{BB962C8B-B14F-4D97-AF65-F5344CB8AC3E}">
        <p14:creationId xmlns:p14="http://schemas.microsoft.com/office/powerpoint/2010/main" val="471835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p:txBody>
          <a:bodyPr/>
          <a:lstStyle/>
          <a:p>
            <a:r>
              <a:rPr lang="en-US" dirty="0"/>
              <a:t>Muon Cooling and its challenges</a:t>
            </a:r>
          </a:p>
          <a:p>
            <a:r>
              <a:rPr lang="en-US" dirty="0"/>
              <a:t>R&amp;D program phases</a:t>
            </a:r>
          </a:p>
          <a:p>
            <a:r>
              <a:rPr lang="en-US" dirty="0"/>
              <a:t>The demonstrator concept</a:t>
            </a:r>
          </a:p>
          <a:p>
            <a:r>
              <a:rPr lang="en-US" dirty="0"/>
              <a:t>Implementation at CERN</a:t>
            </a:r>
          </a:p>
          <a:p>
            <a:endParaRPr lang="en-US" dirty="0"/>
          </a:p>
          <a:p>
            <a:endParaRPr lang="en-US" dirty="0"/>
          </a:p>
          <a:p>
            <a:endParaRPr lang="en-GB" dirty="0"/>
          </a:p>
        </p:txBody>
      </p:sp>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2</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a:xfrm>
            <a:off x="2355696" y="152484"/>
            <a:ext cx="7408824" cy="1325563"/>
          </a:xfrm>
        </p:spPr>
        <p:txBody>
          <a:bodyPr/>
          <a:lstStyle/>
          <a:p>
            <a:r>
              <a:rPr lang="en-US" dirty="0"/>
              <a:t>Summary</a:t>
            </a:r>
            <a:endParaRPr lang="en-GB" dirty="0"/>
          </a:p>
        </p:txBody>
      </p:sp>
      <p:pic>
        <p:nvPicPr>
          <p:cNvPr id="8" name="Image 4">
            <a:extLst>
              <a:ext uri="{FF2B5EF4-FFF2-40B4-BE49-F238E27FC236}">
                <a16:creationId xmlns:a16="http://schemas.microsoft.com/office/drawing/2014/main" id="{58399239-B113-6CA0-674D-78CFE0EB0819}"/>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9857028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Content Placeholder 32" descr="Aerial view of a city&#10;&#10;Description automatically generated">
            <a:extLst>
              <a:ext uri="{FF2B5EF4-FFF2-40B4-BE49-F238E27FC236}">
                <a16:creationId xmlns:a16="http://schemas.microsoft.com/office/drawing/2014/main" id="{7153E695-C5FF-6815-1B05-A3524940CDD7}"/>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0" y="1361573"/>
            <a:ext cx="4310743" cy="5496427"/>
          </a:xfrm>
        </p:spPr>
      </p:pic>
      <p:sp>
        <p:nvSpPr>
          <p:cNvPr id="37" name="Content Placeholder 36">
            <a:extLst>
              <a:ext uri="{FF2B5EF4-FFF2-40B4-BE49-F238E27FC236}">
                <a16:creationId xmlns:a16="http://schemas.microsoft.com/office/drawing/2014/main" id="{585FEEFB-4BEC-BCF7-5195-F4864ABAF76F}"/>
              </a:ext>
            </a:extLst>
          </p:cNvPr>
          <p:cNvSpPr>
            <a:spLocks noGrp="1"/>
          </p:cNvSpPr>
          <p:nvPr>
            <p:ph sz="half" idx="2"/>
          </p:nvPr>
        </p:nvSpPr>
        <p:spPr>
          <a:xfrm>
            <a:off x="4426857" y="1409575"/>
            <a:ext cx="7090229" cy="5028466"/>
          </a:xfrm>
        </p:spPr>
        <p:txBody>
          <a:bodyPr/>
          <a:lstStyle/>
          <a:p>
            <a:r>
              <a:rPr lang="en-US" b="1" dirty="0"/>
              <a:t>Advantages</a:t>
            </a:r>
          </a:p>
          <a:p>
            <a:pPr lvl="1"/>
            <a:r>
              <a:rPr lang="en-US" dirty="0"/>
              <a:t>~100 m of tunnel </a:t>
            </a:r>
          </a:p>
          <a:p>
            <a:pPr lvl="1"/>
            <a:r>
              <a:rPr lang="en-US" dirty="0"/>
              <a:t>Klystron gallery already available</a:t>
            </a:r>
          </a:p>
          <a:p>
            <a:pPr lvl="1"/>
            <a:r>
              <a:rPr lang="en-US" dirty="0"/>
              <a:t>All technical infrastructure already available</a:t>
            </a:r>
          </a:p>
          <a:p>
            <a:pPr lvl="1"/>
            <a:r>
              <a:rPr lang="en-US" dirty="0"/>
              <a:t>Space available to build a proper target area and decay tube</a:t>
            </a:r>
          </a:p>
          <a:p>
            <a:pPr lvl="1"/>
            <a:endParaRPr lang="en-US" dirty="0"/>
          </a:p>
          <a:p>
            <a:r>
              <a:rPr lang="en-US" b="1" dirty="0"/>
              <a:t>Disadvantages</a:t>
            </a:r>
          </a:p>
          <a:p>
            <a:pPr lvl="1"/>
            <a:r>
              <a:rPr lang="en-GB" dirty="0"/>
              <a:t>No extraction in the PS, will need to rearrange the lattice to make room for an extraction. No beam before the end of LS4…</a:t>
            </a:r>
          </a:p>
          <a:p>
            <a:pPr lvl="1"/>
            <a:endParaRPr lang="en-GB" dirty="0"/>
          </a:p>
          <a:p>
            <a:endParaRPr lang="en-GB" dirty="0"/>
          </a:p>
        </p:txBody>
      </p:sp>
      <p:sp>
        <p:nvSpPr>
          <p:cNvPr id="3" name="Footer Placeholder 2">
            <a:extLst>
              <a:ext uri="{FF2B5EF4-FFF2-40B4-BE49-F238E27FC236}">
                <a16:creationId xmlns:a16="http://schemas.microsoft.com/office/drawing/2014/main" id="{177086D3-E1FB-D19C-ED58-CA8BE28E397E}"/>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BE615DB4-DC07-827A-7790-C309DDA65E7E}"/>
              </a:ext>
            </a:extLst>
          </p:cNvPr>
          <p:cNvSpPr>
            <a:spLocks noGrp="1"/>
          </p:cNvSpPr>
          <p:nvPr>
            <p:ph type="sldNum" sz="quarter" idx="12"/>
          </p:nvPr>
        </p:nvSpPr>
        <p:spPr/>
        <p:txBody>
          <a:bodyPr/>
          <a:lstStyle/>
          <a:p>
            <a:fld id="{005C7FBA-D4E9-46CA-9321-3ADA2E368FCD}" type="slidenum">
              <a:rPr lang="en-GB" smtClean="0"/>
              <a:t>20</a:t>
            </a:fld>
            <a:endParaRPr lang="en-GB"/>
          </a:p>
        </p:txBody>
      </p:sp>
      <p:sp>
        <p:nvSpPr>
          <p:cNvPr id="38" name="Picture Placeholder 37">
            <a:extLst>
              <a:ext uri="{FF2B5EF4-FFF2-40B4-BE49-F238E27FC236}">
                <a16:creationId xmlns:a16="http://schemas.microsoft.com/office/drawing/2014/main" id="{05CD01DE-647E-E689-EA55-0828AA9671BF}"/>
              </a:ext>
            </a:extLst>
          </p:cNvPr>
          <p:cNvSpPr>
            <a:spLocks noGrp="1"/>
          </p:cNvSpPr>
          <p:nvPr>
            <p:ph type="pic" sz="quarter" idx="13"/>
          </p:nvPr>
        </p:nvSpPr>
        <p:spPr/>
        <p:txBody>
          <a:bodyPr/>
          <a:lstStyle/>
          <a:p>
            <a:endParaRPr lang="en-GB"/>
          </a:p>
        </p:txBody>
      </p:sp>
      <p:sp>
        <p:nvSpPr>
          <p:cNvPr id="6" name="Title 5">
            <a:extLst>
              <a:ext uri="{FF2B5EF4-FFF2-40B4-BE49-F238E27FC236}">
                <a16:creationId xmlns:a16="http://schemas.microsoft.com/office/drawing/2014/main" id="{B6A34C01-06A4-5F0A-499E-C1E9F0D7BBDB}"/>
              </a:ext>
            </a:extLst>
          </p:cNvPr>
          <p:cNvSpPr>
            <a:spLocks noGrp="1"/>
          </p:cNvSpPr>
          <p:nvPr>
            <p:ph type="title"/>
          </p:nvPr>
        </p:nvSpPr>
        <p:spPr/>
        <p:txBody>
          <a:bodyPr/>
          <a:lstStyle/>
          <a:p>
            <a:r>
              <a:rPr lang="en-US" dirty="0"/>
              <a:t>CTF3 Facility</a:t>
            </a:r>
            <a:endParaRPr lang="en-GB" dirty="0"/>
          </a:p>
        </p:txBody>
      </p:sp>
      <p:cxnSp>
        <p:nvCxnSpPr>
          <p:cNvPr id="35" name="Straight Arrow Connector 34">
            <a:extLst>
              <a:ext uri="{FF2B5EF4-FFF2-40B4-BE49-F238E27FC236}">
                <a16:creationId xmlns:a16="http://schemas.microsoft.com/office/drawing/2014/main" id="{3B2A0AAA-854C-23F3-784A-285014F1183D}"/>
              </a:ext>
            </a:extLst>
          </p:cNvPr>
          <p:cNvCxnSpPr>
            <a:cxnSpLocks/>
          </p:cNvCxnSpPr>
          <p:nvPr/>
        </p:nvCxnSpPr>
        <p:spPr>
          <a:xfrm>
            <a:off x="1915885" y="3619596"/>
            <a:ext cx="1542869" cy="2263503"/>
          </a:xfrm>
          <a:prstGeom prst="straightConnector1">
            <a:avLst/>
          </a:prstGeom>
          <a:ln w="57150">
            <a:solidFill>
              <a:srgbClr val="FF0000"/>
            </a:solidFill>
            <a:headEnd type="triangle"/>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4705135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0B575A56-ADAC-F516-C57B-DA46C6DB639B}"/>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011FFEAA-27B2-196E-73AE-EC1154F285A6}"/>
              </a:ext>
            </a:extLst>
          </p:cNvPr>
          <p:cNvSpPr>
            <a:spLocks noGrp="1"/>
          </p:cNvSpPr>
          <p:nvPr>
            <p:ph type="sldNum" sz="quarter" idx="12"/>
          </p:nvPr>
        </p:nvSpPr>
        <p:spPr/>
        <p:txBody>
          <a:bodyPr/>
          <a:lstStyle/>
          <a:p>
            <a:fld id="{005C7FBA-D4E9-46CA-9321-3ADA2E368FCD}" type="slidenum">
              <a:rPr lang="en-GB" smtClean="0"/>
              <a:t>21</a:t>
            </a:fld>
            <a:endParaRPr lang="en-GB"/>
          </a:p>
        </p:txBody>
      </p:sp>
      <p:sp>
        <p:nvSpPr>
          <p:cNvPr id="9" name="Picture Placeholder 8">
            <a:extLst>
              <a:ext uri="{FF2B5EF4-FFF2-40B4-BE49-F238E27FC236}">
                <a16:creationId xmlns:a16="http://schemas.microsoft.com/office/drawing/2014/main" id="{D859F32A-C186-F203-1347-CEEF68BC1E2A}"/>
              </a:ext>
            </a:extLst>
          </p:cNvPr>
          <p:cNvSpPr>
            <a:spLocks noGrp="1"/>
          </p:cNvSpPr>
          <p:nvPr>
            <p:ph type="pic" sz="quarter" idx="13"/>
          </p:nvPr>
        </p:nvSpPr>
        <p:spPr/>
        <p:txBody>
          <a:bodyPr/>
          <a:lstStyle/>
          <a:p>
            <a:endParaRPr lang="en-GB"/>
          </a:p>
        </p:txBody>
      </p:sp>
      <p:sp>
        <p:nvSpPr>
          <p:cNvPr id="8" name="Title 7">
            <a:extLst>
              <a:ext uri="{FF2B5EF4-FFF2-40B4-BE49-F238E27FC236}">
                <a16:creationId xmlns:a16="http://schemas.microsoft.com/office/drawing/2014/main" id="{0DEDBBD6-E1C3-F090-8609-FB2B6A24000B}"/>
              </a:ext>
            </a:extLst>
          </p:cNvPr>
          <p:cNvSpPr>
            <a:spLocks noGrp="1"/>
          </p:cNvSpPr>
          <p:nvPr>
            <p:ph type="title"/>
          </p:nvPr>
        </p:nvSpPr>
        <p:spPr/>
        <p:txBody>
          <a:bodyPr/>
          <a:lstStyle/>
          <a:p>
            <a:r>
              <a:rPr lang="en-US" dirty="0"/>
              <a:t>Tentative technically limited schedule</a:t>
            </a:r>
            <a:endParaRPr lang="en-GB" dirty="0"/>
          </a:p>
        </p:txBody>
      </p:sp>
      <p:pic>
        <p:nvPicPr>
          <p:cNvPr id="10" name="Picture 9">
            <a:extLst>
              <a:ext uri="{FF2B5EF4-FFF2-40B4-BE49-F238E27FC236}">
                <a16:creationId xmlns:a16="http://schemas.microsoft.com/office/drawing/2014/main" id="{27C0B7FB-D4BD-B347-D949-9A43191219CD}"/>
              </a:ext>
            </a:extLst>
          </p:cNvPr>
          <p:cNvPicPr>
            <a:picLocks noChangeAspect="1"/>
          </p:cNvPicPr>
          <p:nvPr/>
        </p:nvPicPr>
        <p:blipFill>
          <a:blip r:embed="rId2"/>
          <a:stretch>
            <a:fillRect/>
          </a:stretch>
        </p:blipFill>
        <p:spPr>
          <a:xfrm>
            <a:off x="259628" y="2242457"/>
            <a:ext cx="11779831" cy="2394857"/>
          </a:xfrm>
          <a:prstGeom prst="rect">
            <a:avLst/>
          </a:prstGeom>
        </p:spPr>
      </p:pic>
    </p:spTree>
    <p:extLst>
      <p:ext uri="{BB962C8B-B14F-4D97-AF65-F5344CB8AC3E}">
        <p14:creationId xmlns:p14="http://schemas.microsoft.com/office/powerpoint/2010/main" val="20851929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3"/>
          </p:nvPr>
        </p:nvSpPr>
        <p:spPr>
          <a:xfrm>
            <a:off x="595223" y="6470573"/>
            <a:ext cx="10731260" cy="365125"/>
          </a:xfrm>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A2C385-2DFE-C88A-5500-6595CF4E8507}"/>
              </a:ext>
            </a:extLst>
          </p:cNvPr>
          <p:cNvSpPr>
            <a:spLocks noGrp="1"/>
          </p:cNvSpPr>
          <p:nvPr>
            <p:ph sz="half" idx="1"/>
          </p:nvPr>
        </p:nvSpPr>
        <p:spPr>
          <a:xfrm>
            <a:off x="910770" y="1514079"/>
            <a:ext cx="10257971" cy="1026432"/>
          </a:xfrm>
        </p:spPr>
        <p:txBody>
          <a:bodyPr/>
          <a:lstStyle/>
          <a:p>
            <a:r>
              <a:rPr lang="en-US" dirty="0"/>
              <a:t>Cooling is necessary after production to reduce the 6D emittance of the captured beam</a:t>
            </a:r>
          </a:p>
          <a:p>
            <a:endParaRPr lang="en-GB" dirty="0"/>
          </a:p>
        </p:txBody>
      </p:sp>
      <p:sp>
        <p:nvSpPr>
          <p:cNvPr id="4" name="Footer Placeholder 3">
            <a:extLst>
              <a:ext uri="{FF2B5EF4-FFF2-40B4-BE49-F238E27FC236}">
                <a16:creationId xmlns:a16="http://schemas.microsoft.com/office/drawing/2014/main" id="{B5BB3701-52FB-20A1-7EB3-DC7CE0EEE23F}"/>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A07F13A2-6CFF-5657-FF03-B22E08809A2D}"/>
              </a:ext>
            </a:extLst>
          </p:cNvPr>
          <p:cNvSpPr>
            <a:spLocks noGrp="1"/>
          </p:cNvSpPr>
          <p:nvPr>
            <p:ph type="sldNum" sz="quarter" idx="12"/>
          </p:nvPr>
        </p:nvSpPr>
        <p:spPr/>
        <p:txBody>
          <a:bodyPr/>
          <a:lstStyle/>
          <a:p>
            <a:fld id="{005C7FBA-D4E9-46CA-9321-3ADA2E368FCD}" type="slidenum">
              <a:rPr lang="en-GB" smtClean="0"/>
              <a:t>3</a:t>
            </a:fld>
            <a:endParaRPr lang="en-GB"/>
          </a:p>
        </p:txBody>
      </p:sp>
      <p:sp>
        <p:nvSpPr>
          <p:cNvPr id="7" name="Title 6">
            <a:extLst>
              <a:ext uri="{FF2B5EF4-FFF2-40B4-BE49-F238E27FC236}">
                <a16:creationId xmlns:a16="http://schemas.microsoft.com/office/drawing/2014/main" id="{3C488DD5-2BC5-4702-3F5A-C8542C03CCD3}"/>
              </a:ext>
            </a:extLst>
          </p:cNvPr>
          <p:cNvSpPr>
            <a:spLocks noGrp="1"/>
          </p:cNvSpPr>
          <p:nvPr>
            <p:ph type="title"/>
          </p:nvPr>
        </p:nvSpPr>
        <p:spPr/>
        <p:txBody>
          <a:bodyPr/>
          <a:lstStyle/>
          <a:p>
            <a:r>
              <a:rPr lang="en-US" dirty="0"/>
              <a:t>Muon Cooling and its challenges</a:t>
            </a:r>
            <a:endParaRPr lang="en-GB" dirty="0"/>
          </a:p>
        </p:txBody>
      </p:sp>
      <p:pic>
        <p:nvPicPr>
          <p:cNvPr id="8" name="Content Placeholder 7" descr="p0.tiff">
            <a:extLst>
              <a:ext uri="{FF2B5EF4-FFF2-40B4-BE49-F238E27FC236}">
                <a16:creationId xmlns:a16="http://schemas.microsoft.com/office/drawing/2014/main" id="{1FCA1BFF-551F-CD05-115B-CD68C2D48DE8}"/>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093044" y="2645015"/>
            <a:ext cx="10184555" cy="3715430"/>
          </a:xfrm>
          <a:prstGeom prst="rect">
            <a:avLst/>
          </a:prstGeom>
        </p:spPr>
      </p:pic>
    </p:spTree>
    <p:extLst>
      <p:ext uri="{BB962C8B-B14F-4D97-AF65-F5344CB8AC3E}">
        <p14:creationId xmlns:p14="http://schemas.microsoft.com/office/powerpoint/2010/main" val="4243599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1855617C-DDF4-093A-2E1A-BBC5C586CF2B}"/>
              </a:ext>
            </a:extLst>
          </p:cNvPr>
          <p:cNvSpPr>
            <a:spLocks noGrp="1"/>
          </p:cNvSpPr>
          <p:nvPr>
            <p:ph sz="half" idx="1"/>
          </p:nvPr>
        </p:nvSpPr>
        <p:spPr/>
        <p:txBody>
          <a:bodyPr/>
          <a:lstStyle/>
          <a:p>
            <a:r>
              <a:rPr lang="en-US" dirty="0"/>
              <a:t>A reduction of several orders of magnitude is necessary to achieve, in the collider, the required luminosity</a:t>
            </a:r>
          </a:p>
          <a:p>
            <a:r>
              <a:rPr lang="en-US" dirty="0"/>
              <a:t>The target performance has been achieved (in simulations) by the IMCC starting from the previous work from the Muon Accelerator Program in the US</a:t>
            </a:r>
          </a:p>
          <a:p>
            <a:endParaRPr lang="en-GB" dirty="0"/>
          </a:p>
        </p:txBody>
      </p:sp>
      <p:pic>
        <p:nvPicPr>
          <p:cNvPr id="13" name="Content Placeholder 12">
            <a:extLst>
              <a:ext uri="{FF2B5EF4-FFF2-40B4-BE49-F238E27FC236}">
                <a16:creationId xmlns:a16="http://schemas.microsoft.com/office/drawing/2014/main" id="{BCBB6D4D-DF0D-62CD-3921-0E33C09F640C}"/>
              </a:ext>
            </a:extLst>
          </p:cNvPr>
          <p:cNvPicPr>
            <a:picLocks noGrp="1" noChangeAspect="1"/>
          </p:cNvPicPr>
          <p:nvPr>
            <p:ph sz="half" idx="2"/>
          </p:nvPr>
        </p:nvPicPr>
        <p:blipFill>
          <a:blip r:embed="rId2"/>
          <a:stretch>
            <a:fillRect/>
          </a:stretch>
        </p:blipFill>
        <p:spPr>
          <a:xfrm>
            <a:off x="5986179" y="1270000"/>
            <a:ext cx="6513779" cy="4885334"/>
          </a:xfrm>
          <a:prstGeom prst="rect">
            <a:avLst/>
          </a:prstGeom>
        </p:spPr>
      </p:pic>
      <p:sp>
        <p:nvSpPr>
          <p:cNvPr id="4" name="Footer Placeholder 3">
            <a:extLst>
              <a:ext uri="{FF2B5EF4-FFF2-40B4-BE49-F238E27FC236}">
                <a16:creationId xmlns:a16="http://schemas.microsoft.com/office/drawing/2014/main" id="{348D4589-CCB3-686D-71F9-2A1367049AE0}"/>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p:txBody>
          <a:bodyPr/>
          <a:lstStyle/>
          <a:p>
            <a:fld id="{005C7FBA-D4E9-46CA-9321-3ADA2E368FCD}" type="slidenum">
              <a:rPr lang="en-GB" smtClean="0"/>
              <a:t>4</a:t>
            </a:fld>
            <a:endParaRPr lang="en-GB"/>
          </a:p>
        </p:txBody>
      </p:sp>
      <p:sp>
        <p:nvSpPr>
          <p:cNvPr id="12" name="Picture Placeholder 11">
            <a:extLst>
              <a:ext uri="{FF2B5EF4-FFF2-40B4-BE49-F238E27FC236}">
                <a16:creationId xmlns:a16="http://schemas.microsoft.com/office/drawing/2014/main" id="{1A12ABB3-E281-8FBA-22D0-B59D25A69632}"/>
              </a:ext>
            </a:extLst>
          </p:cNvPr>
          <p:cNvSpPr>
            <a:spLocks noGrp="1"/>
          </p:cNvSpPr>
          <p:nvPr>
            <p:ph type="pic" sz="quarter" idx="13"/>
          </p:nvPr>
        </p:nvSpPr>
        <p:spPr/>
        <p:txBody>
          <a:bodyPr/>
          <a:lstStyle/>
          <a:p>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p:txBody>
          <a:bodyPr/>
          <a:lstStyle/>
          <a:p>
            <a:r>
              <a:rPr lang="en-US" dirty="0"/>
              <a:t>Muon Cooling and its challenges</a:t>
            </a:r>
            <a:endParaRPr lang="en-GB" dirty="0"/>
          </a:p>
        </p:txBody>
      </p:sp>
      <p:pic>
        <p:nvPicPr>
          <p:cNvPr id="10" name="Image 4">
            <a:extLst>
              <a:ext uri="{FF2B5EF4-FFF2-40B4-BE49-F238E27FC236}">
                <a16:creationId xmlns:a16="http://schemas.microsoft.com/office/drawing/2014/main" id="{4682864E-4A6E-8714-1723-10C194AD757C}"/>
              </a:ext>
            </a:extLst>
          </p:cNvPr>
          <p:cNvPicPr>
            <a:picLocks noChangeAspect="1"/>
          </p:cNvPicPr>
          <p:nvPr/>
        </p:nvPicPr>
        <p:blipFill>
          <a:blip r:embed="rId3"/>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3055832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16">
            <a:extLst>
              <a:ext uri="{FF2B5EF4-FFF2-40B4-BE49-F238E27FC236}">
                <a16:creationId xmlns:a16="http://schemas.microsoft.com/office/drawing/2014/main" id="{673B9D77-F900-0C19-ABF5-7535A39EEC21}"/>
              </a:ext>
            </a:extLst>
          </p:cNvPr>
          <p:cNvPicPr>
            <a:picLocks noGrp="1" noChangeAspect="1"/>
          </p:cNvPicPr>
          <p:nvPr>
            <p:ph sz="half" idx="2"/>
          </p:nvPr>
        </p:nvPicPr>
        <p:blipFill>
          <a:blip r:embed="rId2"/>
          <a:stretch>
            <a:fillRect/>
          </a:stretch>
        </p:blipFill>
        <p:spPr bwMode="auto">
          <a:xfrm>
            <a:off x="4278830" y="1730183"/>
            <a:ext cx="7984678" cy="4492286"/>
          </a:xfrm>
          <a:prstGeom prst="rect">
            <a:avLst/>
          </a:prstGeom>
        </p:spPr>
      </p:pic>
      <p:sp>
        <p:nvSpPr>
          <p:cNvPr id="2" name="Content Placeholder 1">
            <a:extLst>
              <a:ext uri="{FF2B5EF4-FFF2-40B4-BE49-F238E27FC236}">
                <a16:creationId xmlns:a16="http://schemas.microsoft.com/office/drawing/2014/main" id="{AED95EB3-9F45-321B-E337-EA79B1A4C052}"/>
              </a:ext>
            </a:extLst>
          </p:cNvPr>
          <p:cNvSpPr>
            <a:spLocks noGrp="1"/>
          </p:cNvSpPr>
          <p:nvPr>
            <p:ph sz="half" idx="1"/>
          </p:nvPr>
        </p:nvSpPr>
        <p:spPr>
          <a:xfrm>
            <a:off x="113777" y="1775556"/>
            <a:ext cx="5181600" cy="4351338"/>
          </a:xfrm>
        </p:spPr>
        <p:txBody>
          <a:bodyPr>
            <a:normAutofit/>
          </a:bodyPr>
          <a:lstStyle/>
          <a:p>
            <a:r>
              <a:rPr lang="en-US" dirty="0"/>
              <a:t>Cooling is achieved through a complex integration of components providing different effects:</a:t>
            </a:r>
          </a:p>
          <a:p>
            <a:endParaRPr lang="en-US" dirty="0"/>
          </a:p>
          <a:p>
            <a:pPr lvl="1"/>
            <a:r>
              <a:rPr lang="en-US" b="1" dirty="0"/>
              <a:t>Absorbers</a:t>
            </a:r>
            <a:r>
              <a:rPr lang="en-US" dirty="0"/>
              <a:t>: reduction of transverse emittance, increase of longitudinal</a:t>
            </a:r>
          </a:p>
          <a:p>
            <a:pPr lvl="1"/>
            <a:r>
              <a:rPr lang="en-US" b="1" dirty="0"/>
              <a:t>RF Cavities</a:t>
            </a:r>
            <a:r>
              <a:rPr lang="en-US" dirty="0"/>
              <a:t>:  restoring only longitudinal emittance</a:t>
            </a:r>
          </a:p>
          <a:p>
            <a:pPr lvl="1"/>
            <a:r>
              <a:rPr lang="en-US" b="1" dirty="0"/>
              <a:t>Solenoids</a:t>
            </a:r>
            <a:r>
              <a:rPr lang="en-US" dirty="0"/>
              <a:t>: providing focusing </a:t>
            </a:r>
          </a:p>
          <a:p>
            <a:pPr lvl="1"/>
            <a:r>
              <a:rPr lang="en-US" b="1" dirty="0"/>
              <a:t>Dipoles</a:t>
            </a:r>
            <a:r>
              <a:rPr lang="en-US" dirty="0"/>
              <a:t>: providing the proper profile of the Dispersion function.</a:t>
            </a:r>
          </a:p>
          <a:p>
            <a:pPr lvl="1"/>
            <a:endParaRPr lang="en-US" dirty="0"/>
          </a:p>
          <a:p>
            <a:endParaRPr lang="en-GB" dirty="0"/>
          </a:p>
        </p:txBody>
      </p:sp>
      <p:sp>
        <p:nvSpPr>
          <p:cNvPr id="3" name="Footer Placeholder 2">
            <a:extLst>
              <a:ext uri="{FF2B5EF4-FFF2-40B4-BE49-F238E27FC236}">
                <a16:creationId xmlns:a16="http://schemas.microsoft.com/office/drawing/2014/main" id="{F613F79D-FA42-58BB-B87F-62C9CAF2DB7B}"/>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380B2690-54C6-337A-8ED8-632113D9F419}"/>
              </a:ext>
            </a:extLst>
          </p:cNvPr>
          <p:cNvSpPr>
            <a:spLocks noGrp="1"/>
          </p:cNvSpPr>
          <p:nvPr>
            <p:ph type="sldNum" sz="quarter" idx="12"/>
          </p:nvPr>
        </p:nvSpPr>
        <p:spPr/>
        <p:txBody>
          <a:bodyPr/>
          <a:lstStyle/>
          <a:p>
            <a:fld id="{005C7FBA-D4E9-46CA-9321-3ADA2E368FCD}" type="slidenum">
              <a:rPr lang="en-GB" smtClean="0"/>
              <a:t>5</a:t>
            </a:fld>
            <a:endParaRPr lang="en-GB"/>
          </a:p>
        </p:txBody>
      </p:sp>
      <p:sp>
        <p:nvSpPr>
          <p:cNvPr id="8" name="Picture Placeholder 7">
            <a:extLst>
              <a:ext uri="{FF2B5EF4-FFF2-40B4-BE49-F238E27FC236}">
                <a16:creationId xmlns:a16="http://schemas.microsoft.com/office/drawing/2014/main" id="{ADEF1434-EB97-558F-DDB8-9EE2F769292D}"/>
              </a:ext>
            </a:extLst>
          </p:cNvPr>
          <p:cNvSpPr>
            <a:spLocks noGrp="1"/>
          </p:cNvSpPr>
          <p:nvPr>
            <p:ph type="pic" sz="quarter" idx="13"/>
          </p:nvPr>
        </p:nvSpPr>
        <p:spPr/>
        <p:txBody>
          <a:bodyPr/>
          <a:lstStyle/>
          <a:p>
            <a:endParaRPr lang="en-GB"/>
          </a:p>
        </p:txBody>
      </p:sp>
      <p:sp>
        <p:nvSpPr>
          <p:cNvPr id="6" name="Title 5">
            <a:extLst>
              <a:ext uri="{FF2B5EF4-FFF2-40B4-BE49-F238E27FC236}">
                <a16:creationId xmlns:a16="http://schemas.microsoft.com/office/drawing/2014/main" id="{2ACD3471-F366-30B2-86C8-DD9DF33EA4FD}"/>
              </a:ext>
            </a:extLst>
          </p:cNvPr>
          <p:cNvSpPr>
            <a:spLocks noGrp="1"/>
          </p:cNvSpPr>
          <p:nvPr>
            <p:ph type="title"/>
          </p:nvPr>
        </p:nvSpPr>
        <p:spPr/>
        <p:txBody>
          <a:bodyPr/>
          <a:lstStyle/>
          <a:p>
            <a:r>
              <a:rPr lang="en-US" dirty="0"/>
              <a:t>Why a demonstrator</a:t>
            </a:r>
            <a:endParaRPr lang="en-GB" dirty="0"/>
          </a:p>
        </p:txBody>
      </p:sp>
    </p:spTree>
    <p:extLst>
      <p:ext uri="{BB962C8B-B14F-4D97-AF65-F5344CB8AC3E}">
        <p14:creationId xmlns:p14="http://schemas.microsoft.com/office/powerpoint/2010/main" val="479074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EFB8F3-EFE0-D899-CEFE-4132122CA721}"/>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0D34D40-E68B-7A18-BAA0-DAB6E7341D56}"/>
              </a:ext>
            </a:extLst>
          </p:cNvPr>
          <p:cNvSpPr>
            <a:spLocks noGrp="1"/>
          </p:cNvSpPr>
          <p:nvPr>
            <p:ph sz="half" idx="1"/>
          </p:nvPr>
        </p:nvSpPr>
        <p:spPr>
          <a:xfrm>
            <a:off x="497306" y="1436992"/>
            <a:ext cx="5494420" cy="4566819"/>
          </a:xfrm>
        </p:spPr>
        <p:txBody>
          <a:bodyPr>
            <a:normAutofit/>
          </a:bodyPr>
          <a:lstStyle/>
          <a:p>
            <a:r>
              <a:rPr lang="en-US" b="1" i="1" dirty="0"/>
              <a:t>The main issues lie with</a:t>
            </a:r>
            <a:r>
              <a:rPr lang="en-US" dirty="0"/>
              <a:t>:</a:t>
            </a:r>
          </a:p>
          <a:p>
            <a:pPr lvl="1"/>
            <a:r>
              <a:rPr lang="en-US" dirty="0"/>
              <a:t>Keeping the length of the drift spaces as small as possible, to reduce the risk of decay of muons. The limited space available in the system assembly can be a source of errors in the desired field distribution</a:t>
            </a:r>
          </a:p>
          <a:p>
            <a:pPr lvl="1"/>
            <a:endParaRPr lang="en-US" dirty="0"/>
          </a:p>
          <a:p>
            <a:pPr lvl="1"/>
            <a:r>
              <a:rPr lang="en-US" dirty="0"/>
              <a:t>RF cavities operating in magnetic fields, that is known to increase the breakdown rate</a:t>
            </a:r>
          </a:p>
          <a:p>
            <a:pPr lvl="1"/>
            <a:endParaRPr lang="en-US" dirty="0"/>
          </a:p>
          <a:p>
            <a:pPr lvl="1"/>
            <a:r>
              <a:rPr lang="en-US" dirty="0"/>
              <a:t>Achieving challenging (in operation) values for RF and magnetic fields </a:t>
            </a:r>
          </a:p>
          <a:p>
            <a:pPr lvl="1"/>
            <a:endParaRPr lang="en-US" dirty="0"/>
          </a:p>
          <a:p>
            <a:endParaRPr lang="en-US" dirty="0"/>
          </a:p>
          <a:p>
            <a:endParaRPr lang="en-US" dirty="0"/>
          </a:p>
          <a:p>
            <a:endParaRPr lang="en-GB" dirty="0"/>
          </a:p>
        </p:txBody>
      </p:sp>
      <p:pic>
        <p:nvPicPr>
          <p:cNvPr id="8" name="Content Placeholder 7">
            <a:extLst>
              <a:ext uri="{FF2B5EF4-FFF2-40B4-BE49-F238E27FC236}">
                <a16:creationId xmlns:a16="http://schemas.microsoft.com/office/drawing/2014/main" id="{A3FDDEB1-46C2-1AF4-FE4C-E234BAB0DD41}"/>
              </a:ext>
            </a:extLst>
          </p:cNvPr>
          <p:cNvPicPr>
            <a:picLocks noGrp="1" noChangeAspect="1"/>
          </p:cNvPicPr>
          <p:nvPr>
            <p:ph sz="half" idx="2"/>
          </p:nvPr>
        </p:nvPicPr>
        <p:blipFill>
          <a:blip r:embed="rId2"/>
          <a:stretch>
            <a:fillRect/>
          </a:stretch>
        </p:blipFill>
        <p:spPr>
          <a:xfrm>
            <a:off x="6661925" y="1379164"/>
            <a:ext cx="4762500" cy="1609725"/>
          </a:xfrm>
          <a:prstGeom prst="rect">
            <a:avLst/>
          </a:prstGeom>
        </p:spPr>
      </p:pic>
      <p:sp>
        <p:nvSpPr>
          <p:cNvPr id="3" name="Footer Placeholder 2">
            <a:extLst>
              <a:ext uri="{FF2B5EF4-FFF2-40B4-BE49-F238E27FC236}">
                <a16:creationId xmlns:a16="http://schemas.microsoft.com/office/drawing/2014/main" id="{3779CB6E-CC28-B22E-3CAF-A7B2892D8D53}"/>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920D5F42-760C-17DE-12F3-97E906532CCF}"/>
              </a:ext>
            </a:extLst>
          </p:cNvPr>
          <p:cNvSpPr>
            <a:spLocks noGrp="1"/>
          </p:cNvSpPr>
          <p:nvPr>
            <p:ph type="sldNum" sz="quarter" idx="12"/>
          </p:nvPr>
        </p:nvSpPr>
        <p:spPr/>
        <p:txBody>
          <a:bodyPr/>
          <a:lstStyle/>
          <a:p>
            <a:fld id="{005C7FBA-D4E9-46CA-9321-3ADA2E368FCD}" type="slidenum">
              <a:rPr lang="en-GB" smtClean="0"/>
              <a:t>6</a:t>
            </a:fld>
            <a:endParaRPr lang="en-GB"/>
          </a:p>
        </p:txBody>
      </p:sp>
      <p:sp>
        <p:nvSpPr>
          <p:cNvPr id="7" name="Picture Placeholder 6">
            <a:extLst>
              <a:ext uri="{FF2B5EF4-FFF2-40B4-BE49-F238E27FC236}">
                <a16:creationId xmlns:a16="http://schemas.microsoft.com/office/drawing/2014/main" id="{726ACC4A-C59C-70F9-FBC6-837040C8B688}"/>
              </a:ext>
            </a:extLst>
          </p:cNvPr>
          <p:cNvSpPr>
            <a:spLocks noGrp="1"/>
          </p:cNvSpPr>
          <p:nvPr>
            <p:ph type="pic" sz="quarter" idx="13"/>
          </p:nvPr>
        </p:nvSpPr>
        <p:spPr/>
        <p:txBody>
          <a:bodyPr/>
          <a:lstStyle/>
          <a:p>
            <a:endParaRPr lang="en-GB"/>
          </a:p>
        </p:txBody>
      </p:sp>
      <p:sp>
        <p:nvSpPr>
          <p:cNvPr id="6" name="Title 5">
            <a:extLst>
              <a:ext uri="{FF2B5EF4-FFF2-40B4-BE49-F238E27FC236}">
                <a16:creationId xmlns:a16="http://schemas.microsoft.com/office/drawing/2014/main" id="{D0441F9F-EB63-D496-07FE-A2848E093D25}"/>
              </a:ext>
            </a:extLst>
          </p:cNvPr>
          <p:cNvSpPr>
            <a:spLocks noGrp="1"/>
          </p:cNvSpPr>
          <p:nvPr>
            <p:ph type="title"/>
          </p:nvPr>
        </p:nvSpPr>
        <p:spPr/>
        <p:txBody>
          <a:bodyPr/>
          <a:lstStyle/>
          <a:p>
            <a:r>
              <a:rPr lang="en-US" dirty="0"/>
              <a:t>Why a demonstrator</a:t>
            </a:r>
            <a:endParaRPr lang="en-GB" dirty="0"/>
          </a:p>
        </p:txBody>
      </p:sp>
      <p:pic>
        <p:nvPicPr>
          <p:cNvPr id="9" name="Picture 8">
            <a:extLst>
              <a:ext uri="{FF2B5EF4-FFF2-40B4-BE49-F238E27FC236}">
                <a16:creationId xmlns:a16="http://schemas.microsoft.com/office/drawing/2014/main" id="{73E436C3-0C44-E26A-C8E4-24A6AA856D22}"/>
              </a:ext>
            </a:extLst>
          </p:cNvPr>
          <p:cNvPicPr>
            <a:picLocks noChangeAspect="1"/>
          </p:cNvPicPr>
          <p:nvPr/>
        </p:nvPicPr>
        <p:blipFill>
          <a:blip r:embed="rId3"/>
          <a:stretch>
            <a:fillRect/>
          </a:stretch>
        </p:blipFill>
        <p:spPr>
          <a:xfrm>
            <a:off x="6591300" y="3179586"/>
            <a:ext cx="4762500" cy="2647950"/>
          </a:xfrm>
          <a:prstGeom prst="rect">
            <a:avLst/>
          </a:prstGeom>
        </p:spPr>
      </p:pic>
      <p:pic>
        <p:nvPicPr>
          <p:cNvPr id="10" name="Image 44">
            <a:extLst>
              <a:ext uri="{FF2B5EF4-FFF2-40B4-BE49-F238E27FC236}">
                <a16:creationId xmlns:a16="http://schemas.microsoft.com/office/drawing/2014/main" id="{57F9B833-E3C5-3536-6489-C11213FBDEDD}"/>
              </a:ext>
            </a:extLst>
          </p:cNvPr>
          <p:cNvPicPr>
            <a:picLocks noChangeAspect="1"/>
          </p:cNvPicPr>
          <p:nvPr/>
        </p:nvPicPr>
        <p:blipFill>
          <a:blip r:embed="rId4"/>
          <a:stretch>
            <a:fillRect/>
          </a:stretch>
        </p:blipFill>
        <p:spPr>
          <a:xfrm>
            <a:off x="6776788" y="5892082"/>
            <a:ext cx="4762500" cy="848282"/>
          </a:xfrm>
          <a:prstGeom prst="rect">
            <a:avLst/>
          </a:prstGeom>
        </p:spPr>
      </p:pic>
      <p:sp>
        <p:nvSpPr>
          <p:cNvPr id="12" name="TextBox 11">
            <a:extLst>
              <a:ext uri="{FF2B5EF4-FFF2-40B4-BE49-F238E27FC236}">
                <a16:creationId xmlns:a16="http://schemas.microsoft.com/office/drawing/2014/main" id="{0C5B2B28-50D3-C366-1613-98B385F77F25}"/>
              </a:ext>
            </a:extLst>
          </p:cNvPr>
          <p:cNvSpPr txBox="1"/>
          <p:nvPr/>
        </p:nvSpPr>
        <p:spPr>
          <a:xfrm>
            <a:off x="497306" y="6003811"/>
            <a:ext cx="6093994" cy="369332"/>
          </a:xfrm>
          <a:prstGeom prst="rect">
            <a:avLst/>
          </a:prstGeom>
          <a:noFill/>
        </p:spPr>
        <p:txBody>
          <a:bodyPr wrap="square">
            <a:spAutoFit/>
          </a:bodyPr>
          <a:lstStyle/>
          <a:p>
            <a:r>
              <a:rPr lang="en-GB" b="0" i="0" dirty="0">
                <a:effectLst/>
                <a:latin typeface="Noto Sans" panose="020B0502040504020204" pitchFamily="34" charset="0"/>
                <a:hlinkClick r:id="rId5"/>
              </a:rPr>
              <a:t>https://doi.org/10.1103/PhysRevAccelBeams.23.072001</a:t>
            </a:r>
            <a:endParaRPr lang="en-GB" dirty="0"/>
          </a:p>
        </p:txBody>
      </p:sp>
    </p:spTree>
    <p:extLst>
      <p:ext uri="{BB962C8B-B14F-4D97-AF65-F5344CB8AC3E}">
        <p14:creationId xmlns:p14="http://schemas.microsoft.com/office/powerpoint/2010/main" val="2782184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BF74DD-6860-5BB5-755F-E7023E9113CD}"/>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711A82-BBBE-008E-ACAF-33931EE2311D}"/>
              </a:ext>
            </a:extLst>
          </p:cNvPr>
          <p:cNvSpPr>
            <a:spLocks noGrp="1"/>
          </p:cNvSpPr>
          <p:nvPr>
            <p:ph sz="half" idx="1"/>
          </p:nvPr>
        </p:nvSpPr>
        <p:spPr>
          <a:xfrm>
            <a:off x="112295" y="1455081"/>
            <a:ext cx="4482358" cy="5181946"/>
          </a:xfrm>
          <a:solidFill>
            <a:schemeClr val="bg2"/>
          </a:solidFill>
        </p:spPr>
        <p:style>
          <a:lnRef idx="2">
            <a:schemeClr val="dk1"/>
          </a:lnRef>
          <a:fillRef idx="1">
            <a:schemeClr val="lt1"/>
          </a:fillRef>
          <a:effectRef idx="0">
            <a:schemeClr val="dk1"/>
          </a:effectRef>
          <a:fontRef idx="minor">
            <a:schemeClr val="dk1"/>
          </a:fontRef>
        </p:style>
        <p:txBody>
          <a:bodyPr>
            <a:normAutofit/>
          </a:bodyPr>
          <a:lstStyle/>
          <a:p>
            <a:r>
              <a:rPr lang="en-US" b="1" dirty="0"/>
              <a:t>The motivation for a Cooling demonstrator is therefore twofold:</a:t>
            </a:r>
          </a:p>
          <a:p>
            <a:endParaRPr lang="en-US" b="1" dirty="0"/>
          </a:p>
          <a:p>
            <a:pPr lvl="1"/>
            <a:r>
              <a:rPr lang="en-US" dirty="0"/>
              <a:t>Benchmarking the beam simulations in presence of a real world field distribution                    (E and B)</a:t>
            </a:r>
          </a:p>
          <a:p>
            <a:pPr lvl="1"/>
            <a:endParaRPr lang="en-US" dirty="0"/>
          </a:p>
          <a:p>
            <a:pPr lvl="1"/>
            <a:r>
              <a:rPr lang="en-US" dirty="0"/>
              <a:t>Testing the assembly of components in an operational scenario, in particular related to the breakdown rate of the RF cavities in presence of a beam. </a:t>
            </a:r>
          </a:p>
          <a:p>
            <a:pPr marL="457200" lvl="1" indent="0">
              <a:buNone/>
            </a:pPr>
            <a:endParaRPr lang="en-US" dirty="0"/>
          </a:p>
          <a:p>
            <a:endParaRPr lang="en-GB" dirty="0"/>
          </a:p>
        </p:txBody>
      </p:sp>
      <p:pic>
        <p:nvPicPr>
          <p:cNvPr id="9" name="Content Placeholder 8" descr="A table with numbers and symbols&#10;&#10;Description automatically generated">
            <a:extLst>
              <a:ext uri="{FF2B5EF4-FFF2-40B4-BE49-F238E27FC236}">
                <a16:creationId xmlns:a16="http://schemas.microsoft.com/office/drawing/2014/main" id="{A1EE49EA-ADAD-1A54-4015-F5C6BFE21D60}"/>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94653" y="1455081"/>
            <a:ext cx="7574809" cy="5181946"/>
          </a:xfrm>
        </p:spPr>
        <p:style>
          <a:lnRef idx="2">
            <a:schemeClr val="dk1"/>
          </a:lnRef>
          <a:fillRef idx="1">
            <a:schemeClr val="lt1"/>
          </a:fillRef>
          <a:effectRef idx="0">
            <a:schemeClr val="dk1"/>
          </a:effectRef>
          <a:fontRef idx="minor">
            <a:schemeClr val="dk1"/>
          </a:fontRef>
        </p:style>
      </p:pic>
      <p:sp>
        <p:nvSpPr>
          <p:cNvPr id="3" name="Footer Placeholder 2">
            <a:extLst>
              <a:ext uri="{FF2B5EF4-FFF2-40B4-BE49-F238E27FC236}">
                <a16:creationId xmlns:a16="http://schemas.microsoft.com/office/drawing/2014/main" id="{929ECCEB-3732-1C43-7F6B-412B180BCE6C}"/>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6370408D-8BB5-EDB7-6BFA-7234D304D893}"/>
              </a:ext>
            </a:extLst>
          </p:cNvPr>
          <p:cNvSpPr>
            <a:spLocks noGrp="1"/>
          </p:cNvSpPr>
          <p:nvPr>
            <p:ph type="sldNum" sz="quarter" idx="12"/>
          </p:nvPr>
        </p:nvSpPr>
        <p:spPr/>
        <p:txBody>
          <a:bodyPr/>
          <a:lstStyle/>
          <a:p>
            <a:fld id="{005C7FBA-D4E9-46CA-9321-3ADA2E368FCD}" type="slidenum">
              <a:rPr lang="en-GB" smtClean="0"/>
              <a:t>7</a:t>
            </a:fld>
            <a:endParaRPr lang="en-GB"/>
          </a:p>
        </p:txBody>
      </p:sp>
      <p:sp>
        <p:nvSpPr>
          <p:cNvPr id="7" name="Picture Placeholder 6">
            <a:extLst>
              <a:ext uri="{FF2B5EF4-FFF2-40B4-BE49-F238E27FC236}">
                <a16:creationId xmlns:a16="http://schemas.microsoft.com/office/drawing/2014/main" id="{89C423D0-6BAE-9434-5C23-D272B9DDA688}"/>
              </a:ext>
            </a:extLst>
          </p:cNvPr>
          <p:cNvSpPr>
            <a:spLocks noGrp="1"/>
          </p:cNvSpPr>
          <p:nvPr>
            <p:ph type="pic" sz="quarter" idx="13"/>
          </p:nvPr>
        </p:nvSpPr>
        <p:spPr/>
        <p:txBody>
          <a:bodyPr/>
          <a:lstStyle/>
          <a:p>
            <a:endParaRPr lang="en-GB"/>
          </a:p>
        </p:txBody>
      </p:sp>
      <p:sp>
        <p:nvSpPr>
          <p:cNvPr id="6" name="Title 5">
            <a:extLst>
              <a:ext uri="{FF2B5EF4-FFF2-40B4-BE49-F238E27FC236}">
                <a16:creationId xmlns:a16="http://schemas.microsoft.com/office/drawing/2014/main" id="{11BAE50C-4E9F-4140-2336-98AC099E2248}"/>
              </a:ext>
            </a:extLst>
          </p:cNvPr>
          <p:cNvSpPr>
            <a:spLocks noGrp="1"/>
          </p:cNvSpPr>
          <p:nvPr>
            <p:ph type="title"/>
          </p:nvPr>
        </p:nvSpPr>
        <p:spPr/>
        <p:txBody>
          <a:bodyPr/>
          <a:lstStyle/>
          <a:p>
            <a:r>
              <a:rPr lang="en-US" dirty="0"/>
              <a:t>Why a demonstrator</a:t>
            </a:r>
            <a:endParaRPr lang="en-GB" dirty="0"/>
          </a:p>
        </p:txBody>
      </p:sp>
    </p:spTree>
    <p:extLst>
      <p:ext uri="{BB962C8B-B14F-4D97-AF65-F5344CB8AC3E}">
        <p14:creationId xmlns:p14="http://schemas.microsoft.com/office/powerpoint/2010/main" val="14230544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4EBAA1F7-01D0-97EF-3EC4-85D7CAD2D5AF}"/>
              </a:ext>
            </a:extLst>
          </p:cNvPr>
          <p:cNvSpPr>
            <a:spLocks noGrp="1"/>
          </p:cNvSpPr>
          <p:nvPr>
            <p:ph idx="1"/>
          </p:nvPr>
        </p:nvSpPr>
        <p:spPr/>
        <p:txBody>
          <a:bodyPr>
            <a:normAutofit fontScale="85000" lnSpcReduction="20000"/>
          </a:bodyPr>
          <a:lstStyle/>
          <a:p>
            <a:r>
              <a:rPr lang="en-US" dirty="0"/>
              <a:t>The Demonstrator facility is only the last step of a R&amp;D </a:t>
            </a:r>
            <a:r>
              <a:rPr lang="en-US" dirty="0" err="1"/>
              <a:t>programme</a:t>
            </a:r>
            <a:r>
              <a:rPr lang="en-US" dirty="0"/>
              <a:t>, that involves</a:t>
            </a:r>
          </a:p>
          <a:p>
            <a:pPr marL="914400" lvl="1" indent="-457200">
              <a:buFont typeface="+mj-lt"/>
              <a:buAutoNum type="arabicPeriod"/>
            </a:pPr>
            <a:endParaRPr lang="en-US" dirty="0"/>
          </a:p>
          <a:p>
            <a:pPr marL="914400" lvl="1" indent="-457200">
              <a:buFont typeface="+mj-lt"/>
              <a:buAutoNum type="arabicPeriod"/>
            </a:pPr>
            <a:r>
              <a:rPr lang="en-US" b="1" dirty="0"/>
              <a:t>Single cooling cell: </a:t>
            </a:r>
            <a:r>
              <a:rPr lang="en-US" dirty="0"/>
              <a:t>Design (being done through the EU project MuCol), construction and test </a:t>
            </a:r>
          </a:p>
          <a:p>
            <a:pPr marL="914400" lvl="1" indent="-457200">
              <a:buFont typeface="+mj-lt"/>
              <a:buAutoNum type="arabicPeriod"/>
            </a:pPr>
            <a:r>
              <a:rPr lang="en-US" b="1" dirty="0"/>
              <a:t>5-cooling cell assembly: </a:t>
            </a:r>
            <a:r>
              <a:rPr lang="en-US" dirty="0"/>
              <a:t>Design, construction and test</a:t>
            </a:r>
          </a:p>
          <a:p>
            <a:pPr marL="914400" lvl="1" indent="-457200">
              <a:buFont typeface="+mj-lt"/>
              <a:buAutoNum type="arabicPeriod"/>
            </a:pPr>
            <a:r>
              <a:rPr lang="en-US" b="1" dirty="0"/>
              <a:t>RF in Magnetic field test stand</a:t>
            </a:r>
            <a:r>
              <a:rPr lang="en-US" dirty="0"/>
              <a:t>: to study in detail breakdown phenomena</a:t>
            </a:r>
          </a:p>
          <a:p>
            <a:pPr marL="914400" lvl="1" indent="-457200">
              <a:buFont typeface="+mj-lt"/>
              <a:buAutoNum type="arabicPeriod"/>
            </a:pPr>
            <a:r>
              <a:rPr lang="en-US" b="1" dirty="0"/>
              <a:t>Demonstrator Facility</a:t>
            </a:r>
            <a:r>
              <a:rPr lang="en-US" dirty="0"/>
              <a:t>: to prove that cooling cells work in an operational scenario</a:t>
            </a:r>
          </a:p>
          <a:p>
            <a:pPr lvl="1"/>
            <a:endParaRPr lang="en-US" dirty="0"/>
          </a:p>
          <a:p>
            <a:r>
              <a:rPr lang="en-US" dirty="0"/>
              <a:t>In parallel, R&amp;D on magnet technology, absorber technology etc.. Are also needed. </a:t>
            </a:r>
          </a:p>
          <a:p>
            <a:r>
              <a:rPr lang="en-US" b="1" i="1" dirty="0"/>
              <a:t>Budget for R&amp;D </a:t>
            </a:r>
            <a:r>
              <a:rPr lang="en-US" i="1" dirty="0"/>
              <a:t>(including the demonstrator </a:t>
            </a:r>
            <a:r>
              <a:rPr lang="en-US" i="1" dirty="0" err="1"/>
              <a:t>programme</a:t>
            </a:r>
            <a:r>
              <a:rPr lang="en-US" i="1" dirty="0"/>
              <a:t>) </a:t>
            </a:r>
            <a:r>
              <a:rPr lang="en-US" b="1" i="1" dirty="0"/>
              <a:t>in the order of ~50 MCHF in the next 5 years </a:t>
            </a:r>
            <a:r>
              <a:rPr lang="en-US" dirty="0"/>
              <a:t>will be requested. </a:t>
            </a:r>
          </a:p>
          <a:p>
            <a:r>
              <a:rPr lang="en-US" dirty="0"/>
              <a:t>Level of contribution of collaborating institutes expected to be significant, and matching some of the investment from CERN, especially in providing experts in RF, Magnet , accelerator physicists </a:t>
            </a:r>
            <a:r>
              <a:rPr lang="en-US" dirty="0" err="1"/>
              <a:t>etc</a:t>
            </a:r>
            <a:r>
              <a:rPr lang="en-US" dirty="0"/>
              <a:t>…. </a:t>
            </a:r>
          </a:p>
          <a:p>
            <a:r>
              <a:rPr lang="en-US" dirty="0"/>
              <a:t>About half of this budget is for the demonstrator </a:t>
            </a:r>
            <a:r>
              <a:rPr lang="en-US" dirty="0" err="1"/>
              <a:t>programme</a:t>
            </a:r>
            <a:r>
              <a:rPr lang="en-US" dirty="0"/>
              <a:t>, the rest for students, magnet, target and absorbers R&amp;D, </a:t>
            </a:r>
            <a:r>
              <a:rPr lang="en-US" dirty="0" err="1"/>
              <a:t>etc</a:t>
            </a:r>
            <a:r>
              <a:rPr lang="en-US" dirty="0"/>
              <a:t>… </a:t>
            </a:r>
          </a:p>
          <a:p>
            <a:pPr marL="0" indent="0">
              <a:buNone/>
            </a:pPr>
            <a:endParaRPr lang="en-GB" dirty="0"/>
          </a:p>
        </p:txBody>
      </p:sp>
      <p:sp>
        <p:nvSpPr>
          <p:cNvPr id="6" name="Footer Placeholder 5">
            <a:extLst>
              <a:ext uri="{FF2B5EF4-FFF2-40B4-BE49-F238E27FC236}">
                <a16:creationId xmlns:a16="http://schemas.microsoft.com/office/drawing/2014/main" id="{C780EDCF-6B6D-2178-6AEF-DD6C434ACAF9}"/>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46A139B2-9A70-B0D2-9B12-2BAD73516D4E}"/>
              </a:ext>
            </a:extLst>
          </p:cNvPr>
          <p:cNvSpPr>
            <a:spLocks noGrp="1"/>
          </p:cNvSpPr>
          <p:nvPr>
            <p:ph type="sldNum" sz="quarter" idx="12"/>
          </p:nvPr>
        </p:nvSpPr>
        <p:spPr/>
        <p:txBody>
          <a:bodyPr/>
          <a:lstStyle/>
          <a:p>
            <a:fld id="{005C7FBA-D4E9-46CA-9321-3ADA2E368FCD}" type="slidenum">
              <a:rPr lang="en-GB" smtClean="0"/>
              <a:t>8</a:t>
            </a:fld>
            <a:endParaRPr lang="en-GB"/>
          </a:p>
        </p:txBody>
      </p:sp>
      <p:sp>
        <p:nvSpPr>
          <p:cNvPr id="13" name="Picture Placeholder 12">
            <a:extLst>
              <a:ext uri="{FF2B5EF4-FFF2-40B4-BE49-F238E27FC236}">
                <a16:creationId xmlns:a16="http://schemas.microsoft.com/office/drawing/2014/main" id="{A0867030-DC65-CFA7-7BF2-B37EBC79FBFD}"/>
              </a:ext>
            </a:extLst>
          </p:cNvPr>
          <p:cNvSpPr>
            <a:spLocks noGrp="1"/>
          </p:cNvSpPr>
          <p:nvPr>
            <p:ph type="pic" sz="quarter" idx="13"/>
          </p:nvPr>
        </p:nvSpPr>
        <p:spPr/>
        <p:txBody>
          <a:bodyPr/>
          <a:lstStyle/>
          <a:p>
            <a:endParaRPr lang="en-GB"/>
          </a:p>
        </p:txBody>
      </p:sp>
      <p:sp>
        <p:nvSpPr>
          <p:cNvPr id="11" name="Title 10">
            <a:extLst>
              <a:ext uri="{FF2B5EF4-FFF2-40B4-BE49-F238E27FC236}">
                <a16:creationId xmlns:a16="http://schemas.microsoft.com/office/drawing/2014/main" id="{4912E747-6FF3-913B-0A7F-C7EC1235F72F}"/>
              </a:ext>
            </a:extLst>
          </p:cNvPr>
          <p:cNvSpPr>
            <a:spLocks noGrp="1"/>
          </p:cNvSpPr>
          <p:nvPr>
            <p:ph type="title"/>
          </p:nvPr>
        </p:nvSpPr>
        <p:spPr/>
        <p:txBody>
          <a:bodyPr/>
          <a:lstStyle/>
          <a:p>
            <a:r>
              <a:rPr lang="en-US" b="1" i="1" dirty="0"/>
              <a:t>A Cooling Demonstrator </a:t>
            </a:r>
            <a:r>
              <a:rPr lang="en-US" b="1" i="1" dirty="0" err="1"/>
              <a:t>programme</a:t>
            </a:r>
            <a:endParaRPr lang="en-GB" b="1" i="1" dirty="0"/>
          </a:p>
        </p:txBody>
      </p:sp>
      <p:pic>
        <p:nvPicPr>
          <p:cNvPr id="9" name="Image 4">
            <a:extLst>
              <a:ext uri="{FF2B5EF4-FFF2-40B4-BE49-F238E27FC236}">
                <a16:creationId xmlns:a16="http://schemas.microsoft.com/office/drawing/2014/main" id="{96AECD65-5B00-CE2C-FD91-9D3C1A569AA8}"/>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556770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E3AF49F-178F-1221-B8CC-A4194376B6BD}"/>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29D7914-5B12-13A5-F075-216CA025B945}"/>
              </a:ext>
            </a:extLst>
          </p:cNvPr>
          <p:cNvSpPr>
            <a:spLocks noGrp="1"/>
          </p:cNvSpPr>
          <p:nvPr>
            <p:ph type="sldNum" sz="quarter" idx="12"/>
          </p:nvPr>
        </p:nvSpPr>
        <p:spPr/>
        <p:txBody>
          <a:bodyPr/>
          <a:lstStyle/>
          <a:p>
            <a:fld id="{005C7FBA-D4E9-46CA-9321-3ADA2E368FCD}" type="slidenum">
              <a:rPr lang="en-GB" smtClean="0"/>
              <a:t>9</a:t>
            </a:fld>
            <a:endParaRPr lang="en-GB"/>
          </a:p>
        </p:txBody>
      </p:sp>
      <p:sp>
        <p:nvSpPr>
          <p:cNvPr id="5" name="Picture Placeholder 4">
            <a:extLst>
              <a:ext uri="{FF2B5EF4-FFF2-40B4-BE49-F238E27FC236}">
                <a16:creationId xmlns:a16="http://schemas.microsoft.com/office/drawing/2014/main" id="{E3886B07-6F66-891A-275F-C86BE097B2B3}"/>
              </a:ext>
            </a:extLst>
          </p:cNvPr>
          <p:cNvSpPr>
            <a:spLocks noGrp="1"/>
          </p:cNvSpPr>
          <p:nvPr>
            <p:ph type="pic" sz="quarter" idx="13"/>
          </p:nvPr>
        </p:nvSpPr>
        <p:spPr/>
        <p:txBody>
          <a:bodyPr/>
          <a:lstStyle/>
          <a:p>
            <a:endParaRPr lang="en-GB"/>
          </a:p>
        </p:txBody>
      </p:sp>
      <p:sp>
        <p:nvSpPr>
          <p:cNvPr id="6" name="Title 5">
            <a:extLst>
              <a:ext uri="{FF2B5EF4-FFF2-40B4-BE49-F238E27FC236}">
                <a16:creationId xmlns:a16="http://schemas.microsoft.com/office/drawing/2014/main" id="{076AB607-FF1B-7723-C96D-05737861C2C0}"/>
              </a:ext>
            </a:extLst>
          </p:cNvPr>
          <p:cNvSpPr>
            <a:spLocks noGrp="1"/>
          </p:cNvSpPr>
          <p:nvPr>
            <p:ph type="title"/>
          </p:nvPr>
        </p:nvSpPr>
        <p:spPr/>
        <p:txBody>
          <a:bodyPr/>
          <a:lstStyle/>
          <a:p>
            <a:r>
              <a:rPr lang="en-US" b="1" i="1" dirty="0"/>
              <a:t>A Cooling Demonstrator </a:t>
            </a:r>
            <a:r>
              <a:rPr lang="en-US" b="1" i="1" dirty="0" err="1"/>
              <a:t>programme</a:t>
            </a:r>
            <a:endParaRPr lang="en-GB" dirty="0"/>
          </a:p>
        </p:txBody>
      </p:sp>
      <p:pic>
        <p:nvPicPr>
          <p:cNvPr id="16" name="Content Placeholder 15" descr="Diagram of a cooling vac&#10;&#10;Description automatically generated">
            <a:extLst>
              <a:ext uri="{FF2B5EF4-FFF2-40B4-BE49-F238E27FC236}">
                <a16:creationId xmlns:a16="http://schemas.microsoft.com/office/drawing/2014/main" id="{19B6C040-6676-6AD0-69AB-15F5ABA8C5F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3961" y="1570013"/>
            <a:ext cx="8755283" cy="4922862"/>
          </a:xfrm>
        </p:spPr>
      </p:pic>
    </p:spTree>
    <p:extLst>
      <p:ext uri="{BB962C8B-B14F-4D97-AF65-F5344CB8AC3E}">
        <p14:creationId xmlns:p14="http://schemas.microsoft.com/office/powerpoint/2010/main" val="31188075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750</TotalTime>
  <Words>1154</Words>
  <Application>Microsoft Office PowerPoint</Application>
  <PresentationFormat>Widescreen</PresentationFormat>
  <Paragraphs>166</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Arial Narrow</vt:lpstr>
      <vt:lpstr>Calibri</vt:lpstr>
      <vt:lpstr>Noto Sans</vt:lpstr>
      <vt:lpstr>Office Theme</vt:lpstr>
      <vt:lpstr>Muon Cooling and Demonstrator</vt:lpstr>
      <vt:lpstr>Summary</vt:lpstr>
      <vt:lpstr>Muon Cooling and its challenges</vt:lpstr>
      <vt:lpstr>Muon Cooling and its challenges</vt:lpstr>
      <vt:lpstr>Why a demonstrator</vt:lpstr>
      <vt:lpstr>Why a demonstrator</vt:lpstr>
      <vt:lpstr>Why a demonstrator</vt:lpstr>
      <vt:lpstr>A Cooling Demonstrator programme</vt:lpstr>
      <vt:lpstr>A Cooling Demonstrator programme</vt:lpstr>
      <vt:lpstr>Facilities</vt:lpstr>
      <vt:lpstr>TT7 Facility</vt:lpstr>
      <vt:lpstr>TT7 Facility</vt:lpstr>
      <vt:lpstr>TT7 Facility</vt:lpstr>
      <vt:lpstr>TT7 Facility</vt:lpstr>
      <vt:lpstr>PowerPoint Presentation</vt:lpstr>
      <vt:lpstr>PowerPoint Presentation</vt:lpstr>
      <vt:lpstr>PowerPoint Presentation</vt:lpstr>
      <vt:lpstr>TT7 Facility</vt:lpstr>
      <vt:lpstr>Sinergies</vt:lpstr>
      <vt:lpstr>CTF3 Facility</vt:lpstr>
      <vt:lpstr>Tentative technically limited schedule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Roberto Losito</cp:lastModifiedBy>
  <cp:revision>18</cp:revision>
  <dcterms:created xsi:type="dcterms:W3CDTF">2024-02-26T13:42:26Z</dcterms:created>
  <dcterms:modified xsi:type="dcterms:W3CDTF">2025-01-20T16:31:21Z</dcterms:modified>
</cp:coreProperties>
</file>